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258" r:id="rId4"/>
    <p:sldId id="262" r:id="rId5"/>
    <p:sldId id="263" r:id="rId6"/>
    <p:sldId id="264" r:id="rId7"/>
    <p:sldId id="315" r:id="rId8"/>
    <p:sldId id="274" r:id="rId9"/>
    <p:sldId id="309" r:id="rId10"/>
    <p:sldId id="275" r:id="rId11"/>
    <p:sldId id="276" r:id="rId12"/>
    <p:sldId id="311" r:id="rId13"/>
    <p:sldId id="310" r:id="rId14"/>
    <p:sldId id="312" r:id="rId15"/>
    <p:sldId id="279" r:id="rId16"/>
    <p:sldId id="281" r:id="rId17"/>
    <p:sldId id="282" r:id="rId18"/>
    <p:sldId id="316" r:id="rId19"/>
    <p:sldId id="314" r:id="rId20"/>
    <p:sldId id="286" r:id="rId21"/>
    <p:sldId id="289" r:id="rId22"/>
    <p:sldId id="291" r:id="rId23"/>
    <p:sldId id="293" r:id="rId24"/>
    <p:sldId id="295" r:id="rId25"/>
    <p:sldId id="297" r:id="rId26"/>
    <p:sldId id="298" r:id="rId27"/>
    <p:sldId id="299" r:id="rId28"/>
    <p:sldId id="301" r:id="rId29"/>
    <p:sldId id="304" r:id="rId30"/>
    <p:sldId id="305" r:id="rId31"/>
    <p:sldId id="306" r:id="rId32"/>
    <p:sldId id="307"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113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Trees</a:t>
            </a:r>
          </a:p>
        </p:txBody>
      </p:sp>
      <p:sp>
        <p:nvSpPr>
          <p:cNvPr id="3" name="Title 2"/>
          <p:cNvSpPr>
            <a:spLocks noGrp="1"/>
          </p:cNvSpPr>
          <p:nvPr>
            <p:ph type="title"/>
          </p:nvPr>
        </p:nvSpPr>
        <p:spPr/>
        <p:txBody>
          <a:bodyPr/>
          <a:lstStyle/>
          <a:p>
            <a:r>
              <a:rPr dirty="0"/>
              <a:t>Section 14.2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Spanning Trees</a:t>
            </a:r>
            <a:r>
              <a:rPr lang="en-US" dirty="0"/>
              <a:t>—Slide 1</a:t>
            </a:r>
            <a:endParaRPr dirty="0"/>
          </a:p>
        </p:txBody>
      </p:sp>
      <p:sp>
        <p:nvSpPr>
          <p:cNvPr id="3" name="Text Placeholder 2"/>
          <p:cNvSpPr>
            <a:spLocks noGrp="1"/>
          </p:cNvSpPr>
          <p:nvPr>
            <p:ph type="body" sz="quarter" idx="10"/>
          </p:nvPr>
        </p:nvSpPr>
        <p:spPr/>
        <p:txBody>
          <a:bodyPr>
            <a:normAutofit fontScale="92500"/>
          </a:bodyPr>
          <a:lstStyle/>
          <a:p>
            <a:pPr algn="just"/>
            <a:r>
              <a:rPr sz="2800" dirty="0"/>
              <a:t>In an interview in </a:t>
            </a:r>
            <a:r>
              <a:rPr sz="2800" i="1" dirty="0"/>
              <a:t>Premier Magazine </a:t>
            </a:r>
            <a:r>
              <a:rPr sz="2800" dirty="0"/>
              <a:t>in 1994, Kevin Bacon commented that he had acted together with almost everyone in Hollywood. The game "Six Degrees of Kevin Bacon" was invented based on this comment. The goal is to link any named actor to Kevin Bacon by beginning with the named actor and naming no more than six actors, ending with Kevin Bacon, where each successive pair of actors have appeared in a movie together.</a:t>
            </a:r>
          </a:p>
          <a:p>
            <a:pPr algn="just"/>
            <a:r>
              <a:rPr sz="2800" dirty="0"/>
              <a:t>Find a spanning tree for the following graph, in which the vertices are actors, and two actors are joined by an edge if they appeared together in a movie, where the edges are labeled with the movie.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IN" dirty="0"/>
              <a:t>3</a:t>
            </a:r>
            <a:r>
              <a:rPr dirty="0"/>
              <a:t>: Using Spanning Trees</a:t>
            </a:r>
            <a:r>
              <a:rPr lang="en-US" dirty="0"/>
              <a:t>—Slide 2</a:t>
            </a:r>
            <a:endParaRPr dirty="0"/>
          </a:p>
        </p:txBody>
      </p:sp>
      <p:pic>
        <p:nvPicPr>
          <p:cNvPr id="7" name="Picture 6" descr="A diagram of a graph theory represents the game &quot;Six Degrees of Kevin Bacon.&quot; The name, &quot;Kevin Bacon&quot; forms a multiple cycle with the names of different actors. The names of the actors are assigned to vertices and edges labeled with the names of movies and are drawn between two actors in which they have appeared together in a film. The first cycle is drawn between the actors, Kevin Bacon, Lawrence Fishburne, Keanu Reeves, Sandra Bullock, and Tom Hanks. Kevin Bacon appeared in &quot;Mystic River&quot; with Lawrence Fishburne, who appeared in &quot;The Matrix&quot; with Keanu Reeves. Keanu Reeves appeared in &quot;Speed&quot; with Sandra Bullock, who appeared in &quot;Extremely Loud and Incredibly Close&quot; with Tom Hanks. Tom Hanks had worked with Kevin Bacon in &quot;Apollo 13.&quot; The second cycle is drawn between the actors, Kevin Bacon, Lawrence Fishburne, Jennifer Connelly, William Hurt, and Kevin Costner. Kevin Bacon appeared in &quot;Mystic River&quot; with Lawrence Fishburne, who appeared in &quot;Higher Learning&quot; with Jennifer Connelly. Jennifer Connelly appeared in &quot;Dark City&quot; with William Hurt, who worked in &quot;Mr. Brooks&quot; with Kevin Costner. Kevin Costner had worked with Kevin Bacon in &quot;JFK.&quot; The third cycle is drawn between the actors, Kevin Bacon, Kevin Costner, Morgan Freeman, and John Malkovich. Kevin Costner, who appeared in &quot;JFK&quot; with Kevin Bacon, also appeared in &quot;Robin Hood: Prince of Thieves&quot; with Morgan Freeman, who appeared in &quot;Red&quot; with John Malkovich. John Malkovich had worked with Kevin Bacon in &quot;Queen's Logic.&quot; The fourth cycle is drawn between the actors, Kevin Bacon, Marisa Tomei, Kirk Douglas, Arnold Schwarzenegger, and Jamie Lee Curtis. Kevin Bacon appeared in &quot;Loverboy&quot; with Marissa Tomei, who appeared in &quot;Oscar&quot; with Kirk Douglas. Kirk Douglas appeared in &quot;The Villain&quot; with Arnold Schwarzenegger, who appeared in &quot;True Lies&quot; with Jamie Lee Curtis. Jamie Lee Curtis had worked with Kevin Bacon in &quot;Queen's Logic.&quot; Jamie Lee Curtis and John Malkovich both appeared in &quot;Queen's Logic&quot; with Kevin Bacon. The fifth cycle is drawn between the actors, Kevin Bacon, John Malkovich, Bruce Willis, and Tom Hanks. Kevin Bacon, who appeared in &quot;Queen's Logic&quot; with John Malkovich, also appeared in &quot;Red&quot; with Bruce Willis, who appeared in &quot;The Bonfire of the Vanities&quot; with Tom Hanks. The sixth cycle is drawn between the actors, Kevin Bacon, Tom Hanks, Tim Allen, and Jamie Lee Curtis. Tom Hanks, who had worked in &quot;Apollo 13&quot; with Kevin Bacon, also appeared in &quot;Toy Story&quot; with Tim Allen. Tim Allen worked in &quot;Christmas with the Kranks&quot; with Jamie Lee Curtis, who had worked in &quot;Queen's Logic&quot; with Kevin Bacon. The seventh cycle is drawn between the actors, Kevin Bacon, Meg Ryan, and Tom Hanks. Kevin Bacon appeared in &quot;In the Cut&quot; with Meg Ryan, who appeared in &quot;Sleepless in Seattle&quot; with Tom Hanks.">
            <a:extLst>
              <a:ext uri="{FF2B5EF4-FFF2-40B4-BE49-F238E27FC236}">
                <a16:creationId xmlns:a16="http://schemas.microsoft.com/office/drawing/2014/main" id="{8D3A1146-5865-47EE-83E8-428FACDE734B}"/>
              </a:ext>
            </a:extLst>
          </p:cNvPr>
          <p:cNvPicPr>
            <a:picLocks noChangeAspect="1"/>
          </p:cNvPicPr>
          <p:nvPr/>
        </p:nvPicPr>
        <p:blipFill>
          <a:blip r:embed="rId2"/>
          <a:srcRect b="7616"/>
          <a:stretch>
            <a:fillRect/>
          </a:stretch>
        </p:blipFill>
        <p:spPr>
          <a:xfrm>
            <a:off x="2590800" y="1219199"/>
            <a:ext cx="4019856" cy="4343400"/>
          </a:xfrm>
          <a:prstGeom prst="rect">
            <a:avLst/>
          </a:prstGeom>
        </p:spPr>
      </p:pic>
      <p:sp>
        <p:nvSpPr>
          <p:cNvPr id="3" name="TextBox 2">
            <a:extLst>
              <a:ext uri="{FF2B5EF4-FFF2-40B4-BE49-F238E27FC236}">
                <a16:creationId xmlns:a16="http://schemas.microsoft.com/office/drawing/2014/main" id="{C91D68F6-4064-8836-3638-247A0A4975C3}"/>
              </a:ext>
            </a:extLst>
          </p:cNvPr>
          <p:cNvSpPr txBox="1"/>
          <p:nvPr/>
        </p:nvSpPr>
        <p:spPr>
          <a:xfrm>
            <a:off x="4267200" y="5562599"/>
            <a:ext cx="1371600" cy="461665"/>
          </a:xfrm>
          <a:prstGeom prst="rect">
            <a:avLst/>
          </a:prstGeom>
          <a:noFill/>
        </p:spPr>
        <p:txBody>
          <a:bodyPr wrap="square">
            <a:spAutoFit/>
          </a:bodyPr>
          <a:lstStyle/>
          <a:p>
            <a:r>
              <a:rPr lang="en-IN" sz="2400" dirty="0"/>
              <a:t>Figure 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Spanning Trees</a:t>
            </a:r>
            <a:r>
              <a:rPr lang="en-US" dirty="0"/>
              <a:t>—Slide 3</a:t>
            </a:r>
            <a:endParaRPr dirty="0"/>
          </a:p>
        </p:txBody>
      </p:sp>
      <p:sp>
        <p:nvSpPr>
          <p:cNvPr id="3" name="Text Placeholder 2"/>
          <p:cNvSpPr>
            <a:spLocks noGrp="1"/>
          </p:cNvSpPr>
          <p:nvPr>
            <p:ph type="body" sz="quarter" idx="10"/>
          </p:nvPr>
        </p:nvSpPr>
        <p:spPr/>
        <p:txBody>
          <a:bodyPr>
            <a:normAutofit fontScale="92500" lnSpcReduction="10000"/>
          </a:bodyPr>
          <a:lstStyle/>
          <a:p>
            <a:pPr algn="just"/>
            <a:r>
              <a:rPr sz="2000" b="1" dirty="0"/>
              <a:t>Solution</a:t>
            </a:r>
          </a:p>
          <a:p>
            <a:pPr algn="just"/>
            <a:r>
              <a:rPr sz="2000" dirty="0"/>
              <a:t>The algorithm says that we have to identify cycles one by one, then eliminate edges until no more cycles remain. There are lots of cycles to choose from here, but let's begin with the following cycle.</a:t>
            </a:r>
            <a:endParaRPr lang="en-US" sz="2000" dirty="0"/>
          </a:p>
          <a:p>
            <a:pPr algn="just"/>
            <a:endParaRPr sz="900" dirty="0"/>
          </a:p>
          <a:p>
            <a:pPr algn="ctr"/>
            <a:r>
              <a:rPr sz="2000" dirty="0"/>
              <a:t>Kevin Bacon, Sandra Bullock, Marisa Tomei</a:t>
            </a:r>
            <a:endParaRPr lang="en-US" sz="2000" dirty="0"/>
          </a:p>
          <a:p>
            <a:pPr algn="ctr"/>
            <a:endParaRPr sz="900" dirty="0"/>
          </a:p>
          <a:p>
            <a:pPr algn="just"/>
            <a:r>
              <a:rPr sz="2000" dirty="0"/>
              <a:t>Do you see this cycle on the graph? We are free to delete any of the edges of this cycle to construct the spanning tree. Let's remove the edge </a:t>
            </a:r>
            <a:r>
              <a:rPr sz="2000" i="1" dirty="0"/>
              <a:t>Loverboy</a:t>
            </a:r>
            <a:r>
              <a:rPr sz="2000" dirty="0"/>
              <a:t> joining Sandra Bullock and Marisa Tomei.</a:t>
            </a:r>
            <a:endParaRPr lang="en-US" sz="2000" dirty="0"/>
          </a:p>
          <a:p>
            <a:pPr algn="just"/>
            <a:endParaRPr sz="800" dirty="0"/>
          </a:p>
          <a:p>
            <a:pPr algn="just"/>
            <a:r>
              <a:rPr sz="2000" dirty="0"/>
              <a:t>The next cycle we'll consider is the following.</a:t>
            </a:r>
            <a:endParaRPr lang="en-US" sz="2000" dirty="0"/>
          </a:p>
          <a:p>
            <a:pPr algn="just"/>
            <a:endParaRPr sz="800" dirty="0"/>
          </a:p>
          <a:p>
            <a:pPr algn="ctr"/>
            <a:r>
              <a:rPr sz="2000" dirty="0"/>
              <a:t>Kevin Bacon, Sandra Bullock, Tom Hanks</a:t>
            </a:r>
            <a:endParaRPr lang="en-US" sz="2000" dirty="0"/>
          </a:p>
          <a:p>
            <a:pPr algn="ctr"/>
            <a:endParaRPr lang="en-US" sz="800" dirty="0"/>
          </a:p>
          <a:p>
            <a:pPr algn="just"/>
            <a:r>
              <a:rPr lang="en-IN" sz="2000" dirty="0"/>
              <a:t>Remove the edge </a:t>
            </a:r>
            <a:r>
              <a:rPr lang="en-IN" sz="2000" i="1" dirty="0"/>
              <a:t>Loverboy</a:t>
            </a:r>
            <a:r>
              <a:rPr lang="en-IN" sz="2000" dirty="0"/>
              <a:t> connecting Kevin Bacon and Sandra Bullock.</a:t>
            </a:r>
          </a:p>
          <a:p>
            <a:pPr algn="just"/>
            <a:endParaRPr lang="en-IN" sz="900" dirty="0"/>
          </a:p>
          <a:p>
            <a:pPr algn="just"/>
            <a:r>
              <a:rPr lang="en-IN" sz="2000" dirty="0"/>
              <a:t>Staying with Sandra Bullock and Tom Hanks, let's remove the edge </a:t>
            </a:r>
            <a:r>
              <a:rPr lang="en-IN" sz="2000" i="1" dirty="0"/>
              <a:t>Toy Story 4</a:t>
            </a:r>
            <a:r>
              <a:rPr lang="en-IN" sz="2000" dirty="0"/>
              <a:t> between Tom Hanks and Keanu Reeves, which is in the cycle Tom Hanks, Keanu Reeves, Sandra Bullock.</a:t>
            </a:r>
          </a:p>
          <a:p>
            <a:endParaRPr lang="en-IN" sz="2000" dirty="0"/>
          </a:p>
        </p:txBody>
      </p:sp>
    </p:spTree>
    <p:extLst>
      <p:ext uri="{BB962C8B-B14F-4D97-AF65-F5344CB8AC3E}">
        <p14:creationId xmlns:p14="http://schemas.microsoft.com/office/powerpoint/2010/main" val="971527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Spanning Trees</a:t>
            </a:r>
            <a:r>
              <a:rPr lang="en-US" dirty="0"/>
              <a:t>—Slide 4</a:t>
            </a:r>
            <a:endParaRPr dirty="0"/>
          </a:p>
        </p:txBody>
      </p:sp>
      <p:sp>
        <p:nvSpPr>
          <p:cNvPr id="3" name="Text Placeholder 2"/>
          <p:cNvSpPr>
            <a:spLocks noGrp="1"/>
          </p:cNvSpPr>
          <p:nvPr>
            <p:ph type="body" sz="quarter" idx="10"/>
          </p:nvPr>
        </p:nvSpPr>
        <p:spPr/>
        <p:txBody>
          <a:bodyPr>
            <a:normAutofit/>
          </a:bodyPr>
          <a:lstStyle/>
          <a:p>
            <a:pPr algn="just"/>
            <a:r>
              <a:rPr lang="en-IN" sz="1800" dirty="0"/>
              <a:t>Now were starting to make some progress. Look at the following cycle.</a:t>
            </a:r>
          </a:p>
          <a:p>
            <a:pPr algn="just"/>
            <a:endParaRPr lang="en-IN" sz="800" dirty="0"/>
          </a:p>
          <a:p>
            <a:pPr algn="ctr"/>
            <a:r>
              <a:rPr lang="en-IN" sz="1800" dirty="0"/>
              <a:t>Kevin Bacon, Lawrence Fishburne, Keanu Reeves, Sandra Bullock, Tom Hanks</a:t>
            </a:r>
          </a:p>
          <a:p>
            <a:pPr algn="ctr"/>
            <a:endParaRPr lang="en-IN" sz="800" dirty="0"/>
          </a:p>
          <a:p>
            <a:pPr algn="just"/>
            <a:r>
              <a:rPr sz="1800" dirty="0"/>
              <a:t>We can remove </a:t>
            </a:r>
            <a:r>
              <a:rPr sz="1800" i="1" dirty="0"/>
              <a:t>Speed</a:t>
            </a:r>
            <a:r>
              <a:rPr sz="1800" dirty="0"/>
              <a:t> to eliminate the cycle.</a:t>
            </a:r>
            <a:endParaRPr lang="en-US" sz="1800" dirty="0"/>
          </a:p>
          <a:p>
            <a:pPr algn="just"/>
            <a:endParaRPr sz="800" dirty="0"/>
          </a:p>
          <a:p>
            <a:pPr algn="just"/>
            <a:r>
              <a:rPr sz="1800" dirty="0"/>
              <a:t>The next cycle we'll consider is the following.</a:t>
            </a:r>
            <a:endParaRPr lang="en-US" sz="1800" dirty="0"/>
          </a:p>
          <a:p>
            <a:pPr algn="just"/>
            <a:endParaRPr sz="800" dirty="0"/>
          </a:p>
          <a:p>
            <a:pPr algn="ctr"/>
            <a:r>
              <a:rPr sz="1800" dirty="0"/>
              <a:t>Kevin Bacon, Lawrence Fishburne, Jennifer Connelly, William Hurt, Kevin Costner</a:t>
            </a:r>
            <a:endParaRPr lang="en-US" sz="1800" dirty="0"/>
          </a:p>
          <a:p>
            <a:pPr algn="ctr"/>
            <a:endParaRPr sz="800" dirty="0"/>
          </a:p>
          <a:p>
            <a:pPr algn="just"/>
            <a:r>
              <a:rPr sz="1800" dirty="0"/>
              <a:t>This time let's remove the </a:t>
            </a:r>
            <a:r>
              <a:rPr sz="1800" i="1" dirty="0"/>
              <a:t>Mr. Brooks </a:t>
            </a:r>
            <a:r>
              <a:rPr sz="1800" dirty="0"/>
              <a:t>edge. While we're at it, let's also remove the edge that joins Kevin Costner to Morgan Freeman. That eliminates the cycle</a:t>
            </a:r>
            <a:endParaRPr lang="en-US" sz="1800" dirty="0"/>
          </a:p>
          <a:p>
            <a:pPr algn="just"/>
            <a:endParaRPr sz="800" dirty="0"/>
          </a:p>
          <a:p>
            <a:pPr algn="ctr"/>
            <a:r>
              <a:rPr sz="1800" dirty="0"/>
              <a:t>Kevin Bacon, Kevin Costner, Morgan Freeman, John Malkovich.</a:t>
            </a:r>
            <a:endParaRPr lang="en-US" sz="1800" dirty="0"/>
          </a:p>
          <a:p>
            <a:endParaRPr lang="en-US" sz="800" dirty="0"/>
          </a:p>
          <a:p>
            <a:r>
              <a:rPr lang="en-US" sz="1800" dirty="0"/>
              <a:t>We can eliminate the cycle</a:t>
            </a:r>
          </a:p>
          <a:p>
            <a:endParaRPr lang="en-US" sz="800" dirty="0"/>
          </a:p>
          <a:p>
            <a:pPr algn="ctr"/>
            <a:r>
              <a:rPr lang="en-US" sz="1800" dirty="0"/>
              <a:t>Kevin Bacon, Marisa Tomei, Kirk Douglas, Arnold Schwarzenegger, Jamie Lee Curtis</a:t>
            </a:r>
          </a:p>
          <a:p>
            <a:pPr algn="ctr"/>
            <a:endParaRPr lang="en-US" sz="800" dirty="0"/>
          </a:p>
          <a:p>
            <a:r>
              <a:rPr lang="en-US" sz="1800" dirty="0"/>
              <a:t>by removing the </a:t>
            </a:r>
            <a:r>
              <a:rPr lang="en-US" sz="1800" i="1" dirty="0" err="1"/>
              <a:t>The</a:t>
            </a:r>
            <a:r>
              <a:rPr lang="en-US" sz="1800" i="1" dirty="0"/>
              <a:t> Villain </a:t>
            </a:r>
            <a:r>
              <a:rPr lang="en-US" sz="1800" dirty="0"/>
              <a:t>edge that joins Kirk Douglas to Arnold Schwarzenegger.</a:t>
            </a:r>
          </a:p>
          <a:p>
            <a:endParaRPr sz="1800" dirty="0"/>
          </a:p>
          <a:p>
            <a:endParaRPr sz="2800" dirty="0"/>
          </a:p>
        </p:txBody>
      </p:sp>
    </p:spTree>
    <p:extLst>
      <p:ext uri="{BB962C8B-B14F-4D97-AF65-F5344CB8AC3E}">
        <p14:creationId xmlns:p14="http://schemas.microsoft.com/office/powerpoint/2010/main" val="3023719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Spanning Trees</a:t>
            </a:r>
            <a:r>
              <a:rPr lang="en-US" dirty="0"/>
              <a:t>—Slide 5</a:t>
            </a:r>
            <a:endParaRPr dirty="0"/>
          </a:p>
        </p:txBody>
      </p:sp>
      <p:sp>
        <p:nvSpPr>
          <p:cNvPr id="3" name="Text Placeholder 2"/>
          <p:cNvSpPr>
            <a:spLocks noGrp="1"/>
          </p:cNvSpPr>
          <p:nvPr>
            <p:ph type="body" sz="quarter" idx="10"/>
          </p:nvPr>
        </p:nvSpPr>
        <p:spPr/>
        <p:txBody>
          <a:bodyPr>
            <a:normAutofit/>
          </a:bodyPr>
          <a:lstStyle/>
          <a:p>
            <a:pPr algn="just"/>
            <a:r>
              <a:rPr sz="1800" dirty="0"/>
              <a:t>Although Jamie Lee Curtis and John Malkovich were both in Queen's Logic with Kevin Bacon, let's remove the edge that joins Jamie Lee Curtis and John Malkovich to break that cycle of length three. Now, there are three cycles that remain. Can you see them?</a:t>
            </a:r>
          </a:p>
          <a:p>
            <a:pPr algn="ctr"/>
            <a:endParaRPr lang="en-US" sz="800" dirty="0"/>
          </a:p>
          <a:p>
            <a:pPr algn="ctr"/>
            <a:r>
              <a:rPr sz="1900" dirty="0"/>
              <a:t>Kevin Bacon, John Malkovich, Bruce Willis, Tom Hanks</a:t>
            </a:r>
            <a:endParaRPr lang="en-US" sz="1900" dirty="0"/>
          </a:p>
          <a:p>
            <a:pPr algn="ctr"/>
            <a:endParaRPr sz="800" dirty="0"/>
          </a:p>
          <a:p>
            <a:r>
              <a:rPr sz="1900" dirty="0"/>
              <a:t>forms a cycle, so let's delete the </a:t>
            </a:r>
            <a:r>
              <a:rPr sz="1900" i="1" dirty="0" err="1"/>
              <a:t>The</a:t>
            </a:r>
            <a:r>
              <a:rPr sz="1900" i="1" dirty="0"/>
              <a:t> Bonfire of the Vanities </a:t>
            </a:r>
            <a:r>
              <a:rPr sz="1900" dirty="0"/>
              <a:t>edge.</a:t>
            </a:r>
            <a:endParaRPr lang="en-US" sz="1900" dirty="0"/>
          </a:p>
          <a:p>
            <a:endParaRPr sz="800" dirty="0"/>
          </a:p>
          <a:p>
            <a:pPr algn="ctr"/>
            <a:r>
              <a:rPr sz="1800" dirty="0"/>
              <a:t>Kevin Bacon, Tom Hanks, Tim Allen, Jamie Lee Curtis</a:t>
            </a:r>
            <a:endParaRPr lang="en-US" sz="1800" dirty="0"/>
          </a:p>
          <a:p>
            <a:pPr algn="ctr"/>
            <a:endParaRPr sz="800" dirty="0"/>
          </a:p>
          <a:p>
            <a:pPr algn="just"/>
            <a:r>
              <a:rPr sz="1800" dirty="0"/>
              <a:t>also forms a cycle, so we'll delete the </a:t>
            </a:r>
            <a:r>
              <a:rPr sz="1800" i="1" dirty="0"/>
              <a:t>Toy Story </a:t>
            </a:r>
            <a:r>
              <a:rPr sz="1800" dirty="0"/>
              <a:t>edge. Finally, there is one cycle remaining:</a:t>
            </a:r>
            <a:endParaRPr lang="en-US" sz="1800" dirty="0"/>
          </a:p>
          <a:p>
            <a:pPr algn="just"/>
            <a:endParaRPr sz="800" dirty="0"/>
          </a:p>
          <a:p>
            <a:pPr algn="ctr"/>
            <a:r>
              <a:rPr sz="1800" dirty="0"/>
              <a:t>Kevin Bacon, Meg Ryan, Tom Hanks.</a:t>
            </a:r>
            <a:endParaRPr lang="en-US" sz="1800" dirty="0"/>
          </a:p>
          <a:p>
            <a:pPr algn="ctr"/>
            <a:endParaRPr sz="800" dirty="0"/>
          </a:p>
          <a:p>
            <a:pPr algn="just"/>
            <a:r>
              <a:rPr sz="1800" dirty="0"/>
              <a:t>We will remove this cycle by deleting the </a:t>
            </a:r>
            <a:r>
              <a:rPr sz="1800" i="1" dirty="0"/>
              <a:t>In the Cut </a:t>
            </a:r>
            <a:r>
              <a:rPr sz="1800" dirty="0"/>
              <a:t>edge. Now, we have the following spanning tree.</a:t>
            </a:r>
          </a:p>
        </p:txBody>
      </p:sp>
    </p:spTree>
    <p:extLst>
      <p:ext uri="{BB962C8B-B14F-4D97-AF65-F5344CB8AC3E}">
        <p14:creationId xmlns:p14="http://schemas.microsoft.com/office/powerpoint/2010/main" val="2564386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Spanning Trees</a:t>
            </a:r>
            <a:r>
              <a:rPr lang="en-US" dirty="0"/>
              <a:t>—Slide 6</a:t>
            </a:r>
            <a:endParaRPr dirty="0"/>
          </a:p>
        </p:txBody>
      </p:sp>
      <p:pic>
        <p:nvPicPr>
          <p:cNvPr id="7" name="Picture 6" descr="Graph representing the game &quot;Six Degrees of Kevin Bacon&quot;. The remaining branches to Kevin Bacon are: William Hurt, Jennifer Connelly, Lawrence Fishburne; Keanu Reeves, Lawrence Fishburne; Meg Ryan, Tom Hanks; Sandra Bullock, Tom Hanks; Tim Allen, Jamie Lee Curtis; Arnold Schwarzenegger, Jaimie Lee Curtis; Kirk Douglas, Marissa Tomei; Bruce Willis, John Malkovich; Morgan Freeman, John Malkovich; Kevin Costner.">
            <a:extLst>
              <a:ext uri="{FF2B5EF4-FFF2-40B4-BE49-F238E27FC236}">
                <a16:creationId xmlns:a16="http://schemas.microsoft.com/office/drawing/2014/main" id="{84BA4EF0-7A91-47F0-ACDC-21578A0B12A8}"/>
              </a:ext>
            </a:extLst>
          </p:cNvPr>
          <p:cNvPicPr>
            <a:picLocks noChangeAspect="1"/>
          </p:cNvPicPr>
          <p:nvPr/>
        </p:nvPicPr>
        <p:blipFill>
          <a:blip r:embed="rId2"/>
          <a:srcRect b="6086"/>
          <a:stretch>
            <a:fillRect/>
          </a:stretch>
        </p:blipFill>
        <p:spPr>
          <a:xfrm>
            <a:off x="2647798" y="1257300"/>
            <a:ext cx="3848403" cy="4343400"/>
          </a:xfrm>
          <a:prstGeom prst="rect">
            <a:avLst/>
          </a:prstGeom>
        </p:spPr>
      </p:pic>
      <p:sp>
        <p:nvSpPr>
          <p:cNvPr id="3" name="TextBox 2">
            <a:extLst>
              <a:ext uri="{FF2B5EF4-FFF2-40B4-BE49-F238E27FC236}">
                <a16:creationId xmlns:a16="http://schemas.microsoft.com/office/drawing/2014/main" id="{F1993E6B-C24C-A11E-30A4-4232BA94FB12}"/>
              </a:ext>
            </a:extLst>
          </p:cNvPr>
          <p:cNvSpPr txBox="1"/>
          <p:nvPr/>
        </p:nvSpPr>
        <p:spPr>
          <a:xfrm>
            <a:off x="3886200" y="5562600"/>
            <a:ext cx="1371600" cy="461665"/>
          </a:xfrm>
          <a:prstGeom prst="rect">
            <a:avLst/>
          </a:prstGeom>
          <a:noFill/>
        </p:spPr>
        <p:txBody>
          <a:bodyPr wrap="square">
            <a:spAutoFit/>
          </a:bodyPr>
          <a:lstStyle/>
          <a:p>
            <a:r>
              <a:rPr lang="en-IN" sz="2400" dirty="0"/>
              <a:t>Figure 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 Milestone</a:t>
            </a:r>
          </a:p>
        </p:txBody>
      </p:sp>
      <p:sp>
        <p:nvSpPr>
          <p:cNvPr id="3" name="Text Placeholder 2"/>
          <p:cNvSpPr>
            <a:spLocks noGrp="1"/>
          </p:cNvSpPr>
          <p:nvPr>
            <p:ph type="body" sz="quarter" idx="10"/>
          </p:nvPr>
        </p:nvSpPr>
        <p:spPr/>
        <p:txBody>
          <a:bodyPr>
            <a:normAutofit/>
          </a:bodyPr>
          <a:lstStyle/>
          <a:p>
            <a:pPr algn="just"/>
            <a:r>
              <a:rPr sz="2800" dirty="0"/>
              <a:t>The Six Degrees of Kevin Bacon game is based on the small world phenomenon and was created in 1994 by four Albright College students after Kevin Bacon mentioned in an interview that he had worked with everybody in Hollywood or someone who has worked with them. The number of degrees an actor is from Kevin Bacon is called their "Bacon number".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pPr algn="just"/>
            <a:r>
              <a:rPr sz="2400" dirty="0"/>
              <a:t>You can determine the Bacon number of most actors by using the search feature on the website Oracle of Bacon: </a:t>
            </a:r>
            <a:r>
              <a:rPr sz="2400" b="1" dirty="0"/>
              <a:t>https://oracleofbacon.org</a:t>
            </a:r>
            <a:r>
              <a:rPr sz="24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a:xfrm>
            <a:off x="457200" y="1031242"/>
            <a:ext cx="8229600" cy="914400"/>
          </a:xfrm>
        </p:spPr>
        <p:txBody>
          <a:bodyPr>
            <a:normAutofit/>
          </a:bodyPr>
          <a:lstStyle/>
          <a:p>
            <a:r>
              <a:rPr sz="2400" dirty="0"/>
              <a:t>Find another spanning tree for the Kevin Bacon graph in Example 3, shown again here, by deleting a different set of edges.</a:t>
            </a:r>
            <a:endParaRPr lang="en-US" sz="2400" dirty="0"/>
          </a:p>
        </p:txBody>
      </p:sp>
      <p:pic>
        <p:nvPicPr>
          <p:cNvPr id="4" name="Picture 3" descr="A diagram of a graph theory represents the game &quot;Six Degrees of Kevin Bacon.&quot; The name, &quot;Kevin Bacon&quot; forms a multiple cycle with the names of different actors. The names of the actors are assigned to vertices and edges labeled with the names of movies and are drawn between two actors in which they have appeared together in a film. The first cycle is drawn between the actors, Kevin Bacon, Lawrence Fishburne, Keanu Reeves, Sandra Bullock, and Tom Hanks. Kevin Bacon appeared in &quot;Mystic River&quot; with Lawrence Fishburne, who appeared in &quot;The Matrix&quot; with Keanu Reeves. Keanu Reeves appeared in &quot;Speed&quot; with Sandra Bullock, who appeared in &quot;Extremely Loud and Incredibly Close&quot; with Tom Hanks. Tom Hanks had worked with Kevin Bacon in &quot;Apollo 13.&quot; The second cycle is drawn between the actors, Kevin Bacon, Lawrence Fishburne, Jennifer Connelly, William Hurt, and Kevin Costner. Kevin Bacon appeared in &quot;Mystic River&quot; with Lawrence Fishburne, who appeared in &quot;Higher Learning&quot; with Jennifer Connelly. Jennifer Connelly appeared in &quot;Dark City&quot; with William Hurt, who worked in &quot;Mr. Brooks&quot; with Kevin Costner. Kevin Costner had worked with Kevin Bacon in &quot;JFK.&quot; The third cycle is drawn between the actors, Kevin Bacon, Kevin Costner, Morgan Freeman, and John Malkovich. Kevin Costner, who appeared in &quot;JFK&quot; with Kevin Bacon, also appeared in &quot;Robin Hood: Prince of Thieves&quot; with Morgan Freeman, who appeared in &quot;Red&quot; with John Malkovich. John Malkovich had worked with Kevin Bacon in &quot;Queen's Logic.&quot; The fourth cycle is drawn between the actors, Kevin Bacon, Marisa Tomei, Kirk Douglas, Arnold Schwarzenegger, and Jamie Lee Curtis. Kevin Bacon appeared in &quot;Loverboy&quot; with Marissa Tomei, who appeared in &quot;Oscar&quot; with Kirk Douglas. Kirk Douglas appeared in &quot;The Villain&quot; with Arnold Schwarzenegger, who appeared in &quot;True Lies&quot; with Jamie Lee Curtis. Jamie Lee Curtis had worked with Kevin Bacon in &quot;Queen's Logic.&quot; Jamie Lee Curtis and John Malkovich both appeared in &quot;Queen's Logic&quot; with Kevin Bacon. The fifth cycle is drawn between the actors, Kevin Bacon, John Malkovich, Bruce Willis, and Tom Hanks. Kevin Bacon, who appeared in &quot;Queen's Logic&quot; with John Malkovich, also appeared in &quot;Red&quot; with Bruce Willis, who appeared in &quot;The Bonfire of the Vanities&quot; with Tom Hanks. The sixth cycle is drawn between the actors, Kevin Bacon, Tom Hanks, Tim Allen, and Jamie Lee Curtis. Tom Hanks, who had worked in &quot;Apollo 13&quot; with Kevin Bacon, also appeared in &quot;Toy Story&quot; with Tim Allen. Tim Allen worked in &quot;Christmas with the Kranks&quot; with Jamie Lee Curtis, who had worked in &quot;Queen's Logic&quot; with Kevin Bacon. The seventh cycle is drawn between the actors, Kevin Bacon, Meg Ryan, and Tom Hanks. Kevin Bacon appeared in &quot;In the Cut&quot; with Meg Ryan, who appeared in &quot;Sleepless in Seattle&quot; with Tom Hanks.">
            <a:extLst>
              <a:ext uri="{FF2B5EF4-FFF2-40B4-BE49-F238E27FC236}">
                <a16:creationId xmlns:a16="http://schemas.microsoft.com/office/drawing/2014/main" id="{B6FDF19F-9198-49CF-91FB-33499B0EF805}"/>
              </a:ext>
            </a:extLst>
          </p:cNvPr>
          <p:cNvPicPr>
            <a:picLocks noChangeAspect="1"/>
          </p:cNvPicPr>
          <p:nvPr/>
        </p:nvPicPr>
        <p:blipFill>
          <a:blip r:embed="rId2"/>
          <a:srcRect b="8669"/>
          <a:stretch>
            <a:fillRect/>
          </a:stretch>
        </p:blipFill>
        <p:spPr>
          <a:xfrm>
            <a:off x="3078804" y="1945642"/>
            <a:ext cx="2986391" cy="3190009"/>
          </a:xfrm>
          <a:prstGeom prst="rect">
            <a:avLst/>
          </a:prstGeom>
        </p:spPr>
      </p:pic>
      <p:sp>
        <p:nvSpPr>
          <p:cNvPr id="7" name="TextBox 6">
            <a:extLst>
              <a:ext uri="{FF2B5EF4-FFF2-40B4-BE49-F238E27FC236}">
                <a16:creationId xmlns:a16="http://schemas.microsoft.com/office/drawing/2014/main" id="{5A5A0490-BE72-7D16-0AB9-5D88BF572B1B}"/>
              </a:ext>
            </a:extLst>
          </p:cNvPr>
          <p:cNvSpPr txBox="1"/>
          <p:nvPr/>
        </p:nvSpPr>
        <p:spPr>
          <a:xfrm>
            <a:off x="3886199" y="5085429"/>
            <a:ext cx="1371600" cy="461665"/>
          </a:xfrm>
          <a:prstGeom prst="rect">
            <a:avLst/>
          </a:prstGeom>
          <a:noFill/>
        </p:spPr>
        <p:txBody>
          <a:bodyPr wrap="square">
            <a:spAutoFit/>
          </a:bodyPr>
          <a:lstStyle/>
          <a:p>
            <a:r>
              <a:rPr lang="en-IN" sz="2400" dirty="0"/>
              <a:t>Figure 9</a:t>
            </a:r>
          </a:p>
        </p:txBody>
      </p:sp>
      <p:sp>
        <p:nvSpPr>
          <p:cNvPr id="6" name="TextBox 5">
            <a:extLst>
              <a:ext uri="{FF2B5EF4-FFF2-40B4-BE49-F238E27FC236}">
                <a16:creationId xmlns:a16="http://schemas.microsoft.com/office/drawing/2014/main" id="{9F2786F2-19A5-2CF5-C54D-74880A8FA751}"/>
              </a:ext>
            </a:extLst>
          </p:cNvPr>
          <p:cNvSpPr txBox="1"/>
          <p:nvPr/>
        </p:nvSpPr>
        <p:spPr>
          <a:xfrm>
            <a:off x="457200" y="5443084"/>
            <a:ext cx="4572000" cy="461665"/>
          </a:xfrm>
          <a:prstGeom prst="rect">
            <a:avLst/>
          </a:prstGeom>
          <a:noFill/>
        </p:spPr>
        <p:txBody>
          <a:bodyPr wrap="square">
            <a:spAutoFit/>
          </a:bodyPr>
          <a:lstStyle/>
          <a:p>
            <a:r>
              <a:rPr lang="en-IN" sz="2400" dirty="0"/>
              <a:t>Answer: Answers will vary.</a:t>
            </a:r>
          </a:p>
        </p:txBody>
      </p:sp>
    </p:spTree>
    <p:extLst>
      <p:ext uri="{BB962C8B-B14F-4D97-AF65-F5344CB8AC3E}">
        <p14:creationId xmlns:p14="http://schemas.microsoft.com/office/powerpoint/2010/main" val="59820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Steps for Constructing A Minimum-Weight Spanning Tree</a:t>
            </a:r>
            <a:endParaRPr dirty="0"/>
          </a:p>
        </p:txBody>
      </p:sp>
      <p:sp>
        <p:nvSpPr>
          <p:cNvPr id="3" name="Text Placeholder 2"/>
          <p:cNvSpPr>
            <a:spLocks noGrp="1"/>
          </p:cNvSpPr>
          <p:nvPr>
            <p:ph type="body" sz="quarter" idx="10"/>
          </p:nvPr>
        </p:nvSpPr>
        <p:spPr/>
        <p:txBody>
          <a:bodyPr>
            <a:normAutofit/>
          </a:bodyPr>
          <a:lstStyle/>
          <a:p>
            <a:pPr>
              <a:tabLst>
                <a:tab pos="447675" algn="l"/>
              </a:tabLst>
            </a:pPr>
            <a:r>
              <a:rPr lang="en-US" dirty="0"/>
              <a:t>1.	Consider each edge in the graph in order of 	descending weight. </a:t>
            </a:r>
            <a:endParaRPr lang="en-IN" dirty="0"/>
          </a:p>
          <a:p>
            <a:pPr>
              <a:tabLst>
                <a:tab pos="447675" algn="l"/>
              </a:tabLst>
            </a:pPr>
            <a:r>
              <a:rPr lang="en-US" dirty="0"/>
              <a:t>2.	If the edge being considered is part of a cycle, 	remove it. If not, it must remain in the graph, and 	you can move on to the next edge. </a:t>
            </a:r>
            <a:endParaRPr lang="en-IN" dirty="0"/>
          </a:p>
          <a:p>
            <a:pPr>
              <a:tabLst>
                <a:tab pos="447675" algn="l"/>
              </a:tabLst>
            </a:pPr>
            <a:r>
              <a:rPr lang="en-US" dirty="0"/>
              <a:t>3.	Repeat Steps 1 and 2 until all edges have been 	considered. </a:t>
            </a:r>
          </a:p>
          <a:p>
            <a:endParaRPr lang="en-US" sz="1800" b="0" i="0" u="none" strike="noStrike" baseline="0" dirty="0">
              <a:solidFill>
                <a:srgbClr val="000000"/>
              </a:solidFill>
              <a:latin typeface="Times New Roman" panose="02020603050405020304" pitchFamily="18" charset="0"/>
            </a:endParaRPr>
          </a:p>
          <a:p>
            <a:endParaRPr sz="2800" dirty="0"/>
          </a:p>
        </p:txBody>
      </p:sp>
    </p:spTree>
    <p:extLst>
      <p:ext uri="{BB962C8B-B14F-4D97-AF65-F5344CB8AC3E}">
        <p14:creationId xmlns:p14="http://schemas.microsoft.com/office/powerpoint/2010/main" val="3533545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Tree</a:t>
            </a:r>
          </a:p>
        </p:txBody>
      </p:sp>
      <p:sp>
        <p:nvSpPr>
          <p:cNvPr id="3" name="Text Placeholder 2"/>
          <p:cNvSpPr>
            <a:spLocks noGrp="1"/>
          </p:cNvSpPr>
          <p:nvPr>
            <p:ph type="body" sz="quarter" idx="10"/>
          </p:nvPr>
        </p:nvSpPr>
        <p:spPr/>
        <p:txBody>
          <a:bodyPr>
            <a:normAutofit/>
          </a:bodyPr>
          <a:lstStyle/>
          <a:p>
            <a:r>
              <a:rPr sz="2800" dirty="0"/>
              <a:t>A connected graph with no cycles is called a </a:t>
            </a:r>
            <a:r>
              <a:rPr sz="2800" b="1" dirty="0"/>
              <a:t>tree</a:t>
            </a:r>
            <a:r>
              <a:rPr sz="2800" dirty="0"/>
              <a: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Constructing a Minimum‑Weight Spanning Tree</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200" dirty="0" err="1"/>
              <a:t>SpeedFirst</a:t>
            </a:r>
            <a:r>
              <a:rPr sz="2200" dirty="0"/>
              <a:t> Telecommunications is going to run its fiber optic cable in a new development. The edges in the given graph represent the possible ways that the cable can be run. The weight of each edge is the length of the cable needed, in meters. Find the minimum spanning tree using the algorithm to obtain the most cost-efficient way for </a:t>
            </a:r>
            <a:r>
              <a:rPr sz="2200" dirty="0" err="1"/>
              <a:t>SpeedFirst</a:t>
            </a:r>
            <a:r>
              <a:rPr sz="2200" dirty="0"/>
              <a:t> to run the cable. What is the minimum amount of cable that </a:t>
            </a:r>
            <a:r>
              <a:rPr sz="2200" dirty="0" err="1"/>
              <a:t>SpeedFirst</a:t>
            </a:r>
            <a:r>
              <a:rPr sz="2200" dirty="0"/>
              <a:t> will need to run in the new development?</a:t>
            </a:r>
          </a:p>
        </p:txBody>
      </p:sp>
      <p:pic>
        <p:nvPicPr>
          <p:cNvPr id="5" name="Picture 4" descr="A figure shows edges representing cables are connected to each other and labeled with their weights. A vertex &quot;h&quot; is shown from which all the edges are drawn in different directions. The edges and their weights are as follows: a b, 5; a h, 6; b h, 4; h g, 6; h f, 4; h c, 12; h i, 8; h d, 9; h e, 7; c e, 11; d i, 5.">
            <a:extLst>
              <a:ext uri="{FF2B5EF4-FFF2-40B4-BE49-F238E27FC236}">
                <a16:creationId xmlns:a16="http://schemas.microsoft.com/office/drawing/2014/main" id="{1EF78066-DEFA-4B69-A9F5-E63EB9949CFF}"/>
              </a:ext>
            </a:extLst>
          </p:cNvPr>
          <p:cNvPicPr>
            <a:picLocks noChangeAspect="1"/>
          </p:cNvPicPr>
          <p:nvPr/>
        </p:nvPicPr>
        <p:blipFill>
          <a:blip r:embed="rId2"/>
          <a:srcRect b="12679"/>
          <a:stretch>
            <a:fillRect/>
          </a:stretch>
        </p:blipFill>
        <p:spPr>
          <a:xfrm>
            <a:off x="3162300" y="3512820"/>
            <a:ext cx="2971800" cy="2049780"/>
          </a:xfrm>
          <a:prstGeom prst="rect">
            <a:avLst/>
          </a:prstGeom>
        </p:spPr>
      </p:pic>
      <p:sp>
        <p:nvSpPr>
          <p:cNvPr id="4" name="TextBox 3">
            <a:extLst>
              <a:ext uri="{FF2B5EF4-FFF2-40B4-BE49-F238E27FC236}">
                <a16:creationId xmlns:a16="http://schemas.microsoft.com/office/drawing/2014/main" id="{2BBE282B-A978-5AA8-93BD-E250DD7D4867}"/>
              </a:ext>
            </a:extLst>
          </p:cNvPr>
          <p:cNvSpPr txBox="1"/>
          <p:nvPr/>
        </p:nvSpPr>
        <p:spPr>
          <a:xfrm>
            <a:off x="3962400" y="5520734"/>
            <a:ext cx="1371600" cy="461665"/>
          </a:xfrm>
          <a:prstGeom prst="rect">
            <a:avLst/>
          </a:prstGeom>
          <a:noFill/>
        </p:spPr>
        <p:txBody>
          <a:bodyPr wrap="square">
            <a:spAutoFit/>
          </a:bodyPr>
          <a:lstStyle/>
          <a:p>
            <a:r>
              <a:rPr lang="en-IN" sz="2400" dirty="0"/>
              <a:t>Figure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Minimum‑Weight Spanning Tree</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lang="en-IN" sz="2400" b="1" dirty="0"/>
                  <a:t>Solution</a:t>
                </a:r>
              </a:p>
              <a:p>
                <a:pPr algn="just">
                  <a:defRPr sz="2800"/>
                </a:pPr>
                <a:r>
                  <a:rPr lang="en-IN" sz="2400" dirty="0"/>
                  <a:t>We begin with the edge with the largest weight, which is the edge </a:t>
                </a:r>
                <a:r>
                  <a:rPr lang="en-IN" sz="2400" i="1" dirty="0" err="1"/>
                  <a:t>hc</a:t>
                </a:r>
                <a14:m>
                  <m:oMath xmlns:m="http://schemas.openxmlformats.org/officeDocument/2006/math">
                    <m:r>
                      <a:rPr lang="en-IN" sz="2400" b="0" i="1" smtClean="0">
                        <a:latin typeface="Cambria Math" panose="02040503050406030204" pitchFamily="18" charset="0"/>
                      </a:rPr>
                      <m:t> </m:t>
                    </m:r>
                    <m:r>
                      <a:rPr lang="en-IN" sz="2400">
                        <a:latin typeface="Cambria Math" panose="02040503050406030204" pitchFamily="18" charset="0"/>
                      </a:rPr>
                      <m:t>=</m:t>
                    </m:r>
                    <m:r>
                      <a:rPr lang="en-IN" sz="2400">
                        <a:latin typeface="Cambria Math" panose="02040503050406030204" pitchFamily="18" charset="0"/>
                      </a:rPr>
                      <m:t>12</m:t>
                    </m:r>
                  </m:oMath>
                </a14:m>
                <a:r>
                  <a:rPr lang="en-IN" sz="2400" dirty="0"/>
                  <a:t>. Since it has the highest weight and is part of cycle </a:t>
                </a:r>
                <a:r>
                  <a:rPr lang="en-IN" sz="2400" i="1" dirty="0"/>
                  <a:t>h</a:t>
                </a:r>
                <a:r>
                  <a:rPr lang="en-IN" sz="2400" dirty="0"/>
                  <a:t>, </a:t>
                </a:r>
                <a:r>
                  <a:rPr lang="en-IN" sz="2400" i="1" dirty="0"/>
                  <a:t>c</a:t>
                </a:r>
                <a:r>
                  <a:rPr lang="en-IN" sz="2400" dirty="0"/>
                  <a:t>, </a:t>
                </a:r>
                <a:r>
                  <a:rPr lang="en-IN" sz="2400" i="1" dirty="0"/>
                  <a:t>e</a:t>
                </a:r>
                <a:r>
                  <a:rPr lang="en-IN" sz="2400" dirty="0"/>
                  <a:t>, we can remove it, as shown in Figure 12.</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IN">
                    <a:noFill/>
                  </a:rPr>
                  <a:t> </a:t>
                </a:r>
              </a:p>
            </p:txBody>
          </p:sp>
        </mc:Fallback>
      </mc:AlternateContent>
      <p:pic>
        <p:nvPicPr>
          <p:cNvPr id="5" name="Picture 4" descr="A figure shows edges representing cables are connected to each other and labeled with their weights. A vertex &quot;h&quot; is shown from which all the edges are drawn in different directions. The edges and their weights are as follows: a b, 5; a h, 6; b h, 4; h g, 6; h f, 4; h i, 8; h d, 9; h e, 7; c e, 11; d i, 5.">
            <a:extLst>
              <a:ext uri="{FF2B5EF4-FFF2-40B4-BE49-F238E27FC236}">
                <a16:creationId xmlns:a16="http://schemas.microsoft.com/office/drawing/2014/main" id="{D06D5B36-18EF-4030-8386-BFBDCBC462E1}"/>
              </a:ext>
            </a:extLst>
          </p:cNvPr>
          <p:cNvPicPr>
            <a:picLocks noChangeAspect="1"/>
          </p:cNvPicPr>
          <p:nvPr/>
        </p:nvPicPr>
        <p:blipFill>
          <a:blip r:embed="rId3"/>
          <a:srcRect b="13265"/>
          <a:stretch>
            <a:fillRect/>
          </a:stretch>
        </p:blipFill>
        <p:spPr>
          <a:xfrm>
            <a:off x="3119235" y="2971800"/>
            <a:ext cx="2905530" cy="2057400"/>
          </a:xfrm>
          <a:prstGeom prst="rect">
            <a:avLst/>
          </a:prstGeom>
        </p:spPr>
      </p:pic>
      <p:sp>
        <p:nvSpPr>
          <p:cNvPr id="4" name="TextBox 3">
            <a:extLst>
              <a:ext uri="{FF2B5EF4-FFF2-40B4-BE49-F238E27FC236}">
                <a16:creationId xmlns:a16="http://schemas.microsoft.com/office/drawing/2014/main" id="{2F4DBD0C-4998-144B-B48A-63E9847EAB0D}"/>
              </a:ext>
            </a:extLst>
          </p:cNvPr>
          <p:cNvSpPr txBox="1"/>
          <p:nvPr/>
        </p:nvSpPr>
        <p:spPr>
          <a:xfrm>
            <a:off x="3886200" y="5105400"/>
            <a:ext cx="1371600" cy="461665"/>
          </a:xfrm>
          <a:prstGeom prst="rect">
            <a:avLst/>
          </a:prstGeom>
          <a:noFill/>
        </p:spPr>
        <p:txBody>
          <a:bodyPr wrap="square">
            <a:spAutoFit/>
          </a:bodyPr>
          <a:lstStyle/>
          <a:p>
            <a:r>
              <a:rPr lang="en-IN" sz="2400" dirty="0"/>
              <a:t>Figure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Minimum‑Weight Spanning Tree</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lang="en-IN" sz="2400" dirty="0"/>
                  <a:t>Next, look at edge </a:t>
                </a:r>
                <a:r>
                  <a:rPr lang="en-IN" sz="2400" i="1" dirty="0" err="1"/>
                  <a:t>ec</a:t>
                </a:r>
                <a14:m>
                  <m:oMath xmlns:m="http://schemas.openxmlformats.org/officeDocument/2006/math">
                    <m:r>
                      <a:rPr lang="en-IN" sz="2400" b="0" i="1" smtClean="0">
                        <a:latin typeface="Cambria Math" panose="02040503050406030204" pitchFamily="18" charset="0"/>
                      </a:rPr>
                      <m:t> </m:t>
                    </m:r>
                    <m:r>
                      <a:rPr lang="en-IN" sz="2400">
                        <a:latin typeface="Cambria Math" panose="02040503050406030204" pitchFamily="18" charset="0"/>
                      </a:rPr>
                      <m:t>=</m:t>
                    </m:r>
                    <m:r>
                      <a:rPr lang="en-IN" sz="2400">
                        <a:latin typeface="Cambria Math" panose="02040503050406030204" pitchFamily="18" charset="0"/>
                      </a:rPr>
                      <m:t>11</m:t>
                    </m:r>
                  </m:oMath>
                </a14:m>
                <a:r>
                  <a:rPr lang="en-IN" sz="2400" dirty="0"/>
                  <a:t>. This edge is no longer part of a cycle since the edge </a:t>
                </a:r>
                <a:r>
                  <a:rPr lang="en-IN" sz="2400" i="1" dirty="0" err="1"/>
                  <a:t>hc</a:t>
                </a:r>
                <a:r>
                  <a:rPr lang="en-IN" sz="2400" dirty="0"/>
                  <a:t> was removed, so this edge must remain in order to connect vertex </a:t>
                </a:r>
                <a14:m>
                  <m:oMath xmlns:m="http://schemas.openxmlformats.org/officeDocument/2006/math">
                    <m:r>
                      <a:rPr lang="en-IN" sz="2400">
                        <a:latin typeface="Cambria Math" panose="02040503050406030204" pitchFamily="18" charset="0"/>
                      </a:rPr>
                      <m:t>𝑐</m:t>
                    </m:r>
                  </m:oMath>
                </a14:m>
                <a:r>
                  <a:rPr lang="en-IN" sz="2400" dirty="0"/>
                  <a:t> to the graph.</a:t>
                </a:r>
              </a:p>
              <a:p>
                <a:pPr algn="just">
                  <a:defRPr sz="2800"/>
                </a:pPr>
                <a:r>
                  <a:rPr lang="en-IN" sz="2400" dirty="0"/>
                  <a:t>The next highest weighted edge is </a:t>
                </a:r>
                <a:r>
                  <a:rPr lang="en-IN" sz="2400" i="1" dirty="0" err="1"/>
                  <a:t>hd</a:t>
                </a:r>
                <a14:m>
                  <m:oMath xmlns:m="http://schemas.openxmlformats.org/officeDocument/2006/math">
                    <m:r>
                      <a:rPr lang="en-IN" sz="2400" b="0" i="1" smtClean="0">
                        <a:latin typeface="Cambria Math" panose="02040503050406030204" pitchFamily="18" charset="0"/>
                      </a:rPr>
                      <m:t> </m:t>
                    </m:r>
                    <m:r>
                      <a:rPr lang="en-IN" sz="2400">
                        <a:latin typeface="Cambria Math" panose="02040503050406030204" pitchFamily="18" charset="0"/>
                      </a:rPr>
                      <m:t>=</m:t>
                    </m:r>
                    <m:r>
                      <a:rPr lang="en-IN" sz="2400">
                        <a:latin typeface="Cambria Math" panose="02040503050406030204" pitchFamily="18" charset="0"/>
                      </a:rPr>
                      <m:t>9</m:t>
                    </m:r>
                  </m:oMath>
                </a14:m>
                <a:r>
                  <a:rPr lang="en-IN" sz="2400" dirty="0"/>
                  <a:t>. This edge is part of the cycle </a:t>
                </a:r>
                <a:r>
                  <a:rPr lang="en-IN" sz="2400" i="1" dirty="0"/>
                  <a:t>h</a:t>
                </a:r>
                <a:r>
                  <a:rPr lang="en-IN" sz="2400" dirty="0"/>
                  <a:t>, </a:t>
                </a:r>
                <a:r>
                  <a:rPr lang="en-IN" sz="2400" i="1" dirty="0"/>
                  <a:t>d</a:t>
                </a:r>
                <a:r>
                  <a:rPr lang="en-IN" sz="2400" dirty="0"/>
                  <a:t>, </a:t>
                </a:r>
                <a:r>
                  <a:rPr lang="en-IN" sz="2400" i="1" dirty="0" err="1"/>
                  <a:t>i</a:t>
                </a:r>
                <a:r>
                  <a:rPr lang="en-IN" sz="2400" dirty="0"/>
                  <a:t>, so we can remove this edge. Figure 13 shows the graph as it stands now.</a:t>
                </a:r>
              </a:p>
              <a:p>
                <a:pPr>
                  <a:defRPr sz="2800"/>
                </a:pPr>
                <a:endParaRPr lang="en-IN" dirty="0"/>
              </a:p>
              <a:p>
                <a:pPr>
                  <a:defRPr sz="2800"/>
                </a:pPr>
                <a:endParaRPr lang="en-IN" dirty="0"/>
              </a:p>
              <a:p>
                <a:pPr>
                  <a:defRPr sz="2800"/>
                </a:pPr>
                <a:endParaRPr lang="en-IN" dirty="0"/>
              </a:p>
              <a:p>
                <a:pPr>
                  <a:defRPr sz="2800"/>
                </a:pPr>
                <a:endParaRPr lang="en-IN" dirty="0"/>
              </a:p>
              <a:p>
                <a:pPr>
                  <a:defRPr sz="2800"/>
                </a:pPr>
                <a:r>
                  <a:rPr lang="en-IN" dirty="0"/>
                  <a:t>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IN">
                    <a:noFill/>
                  </a:rPr>
                  <a:t> </a:t>
                </a:r>
              </a:p>
            </p:txBody>
          </p:sp>
        </mc:Fallback>
      </mc:AlternateContent>
      <p:pic>
        <p:nvPicPr>
          <p:cNvPr id="5" name="Picture 4" descr="A figure shows edges representing cables are connected to each other and labeled with their weights. A vertex &quot;h&quot; is shown from which all the edges are drawn in different directions. The edges and their weights are as follows: a b, 5; a h, 6; b h, 4; h g, 6; h f, 4; h i, 8; h e, 7; c e, 11; d i, 5.">
            <a:extLst>
              <a:ext uri="{FF2B5EF4-FFF2-40B4-BE49-F238E27FC236}">
                <a16:creationId xmlns:a16="http://schemas.microsoft.com/office/drawing/2014/main" id="{71511D4C-E6A7-42CF-9995-0A1148A92618}"/>
              </a:ext>
            </a:extLst>
          </p:cNvPr>
          <p:cNvPicPr>
            <a:picLocks noChangeAspect="1"/>
          </p:cNvPicPr>
          <p:nvPr/>
        </p:nvPicPr>
        <p:blipFill>
          <a:blip r:embed="rId3"/>
          <a:srcRect b="17161"/>
          <a:stretch>
            <a:fillRect/>
          </a:stretch>
        </p:blipFill>
        <p:spPr>
          <a:xfrm>
            <a:off x="3104945" y="3429000"/>
            <a:ext cx="2934109" cy="2020227"/>
          </a:xfrm>
          <a:prstGeom prst="rect">
            <a:avLst/>
          </a:prstGeom>
        </p:spPr>
      </p:pic>
      <p:sp>
        <p:nvSpPr>
          <p:cNvPr id="4" name="TextBox 3">
            <a:extLst>
              <a:ext uri="{FF2B5EF4-FFF2-40B4-BE49-F238E27FC236}">
                <a16:creationId xmlns:a16="http://schemas.microsoft.com/office/drawing/2014/main" id="{3418C830-F7D6-AF06-44F6-6D85DADCE3B2}"/>
              </a:ext>
            </a:extLst>
          </p:cNvPr>
          <p:cNvSpPr txBox="1"/>
          <p:nvPr/>
        </p:nvSpPr>
        <p:spPr>
          <a:xfrm>
            <a:off x="3886199" y="5449227"/>
            <a:ext cx="1371600" cy="461665"/>
          </a:xfrm>
          <a:prstGeom prst="rect">
            <a:avLst/>
          </a:prstGeom>
          <a:noFill/>
        </p:spPr>
        <p:txBody>
          <a:bodyPr wrap="square">
            <a:spAutoFit/>
          </a:bodyPr>
          <a:lstStyle/>
          <a:p>
            <a:r>
              <a:rPr lang="en-IN" sz="2400" dirty="0"/>
              <a:t>Figure 13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Minimum‑Weight Spanning Tree</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20000"/>
              </a:bodyPr>
              <a:lstStyle/>
              <a:p>
                <a:pPr algn="just">
                  <a:defRPr sz="2800"/>
                </a:pPr>
                <a:r>
                  <a:rPr lang="en-IN" sz="2800" dirty="0"/>
                  <a:t>Edge </a:t>
                </a:r>
                <a:r>
                  <a:rPr lang="en-IN" sz="2800" i="1" dirty="0"/>
                  <a:t>hi</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=8</m:t>
                    </m:r>
                  </m:oMath>
                </a14:m>
                <a:r>
                  <a:rPr lang="en-IN" sz="2800" dirty="0"/>
                  <a:t> has the next highest weight. This is not part of a cycle since the edge </a:t>
                </a:r>
                <a:r>
                  <a:rPr lang="en-IN" sz="2800" i="1" dirty="0" err="1"/>
                  <a:t>hd</a:t>
                </a:r>
                <a:r>
                  <a:rPr lang="en-IN" sz="2800" dirty="0"/>
                  <a:t> was removed, so this edge remains to connect vertex </a:t>
                </a:r>
                <a:r>
                  <a:rPr lang="en-IN" sz="2800" i="1" dirty="0" err="1"/>
                  <a:t>i</a:t>
                </a:r>
                <a:r>
                  <a:rPr lang="en-IN" sz="2800" dirty="0"/>
                  <a:t>.</a:t>
                </a:r>
              </a:p>
              <a:p>
                <a:pPr algn="just">
                  <a:defRPr sz="2800"/>
                </a:pPr>
                <a:r>
                  <a:rPr lang="en-IN" sz="2800" dirty="0"/>
                  <a:t>Next, we consider </a:t>
                </a:r>
                <a:r>
                  <a:rPr lang="en-IN" sz="2800" i="1" dirty="0"/>
                  <a:t>he</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=7</m:t>
                    </m:r>
                  </m:oMath>
                </a14:m>
                <a:r>
                  <a:rPr lang="en-IN" sz="2800" dirty="0"/>
                  <a:t>. This edge is not part of a cycle since the edge </a:t>
                </a:r>
                <a:r>
                  <a:rPr lang="en-IN" sz="2800" i="1" dirty="0" err="1"/>
                  <a:t>hc</a:t>
                </a:r>
                <a:r>
                  <a:rPr lang="en-IN" sz="2800" dirty="0"/>
                  <a:t> was removed, so it must remain to connect the vertex </a:t>
                </a:r>
                <a:r>
                  <a:rPr lang="en-IN" sz="2800" i="1" dirty="0"/>
                  <a:t>e</a:t>
                </a:r>
                <a:r>
                  <a:rPr lang="en-IN" sz="2800" dirty="0"/>
                  <a:t>.</a:t>
                </a:r>
              </a:p>
              <a:p>
                <a:pPr algn="just">
                  <a:defRPr sz="2800"/>
                </a:pPr>
                <a:r>
                  <a:rPr lang="en-IN" sz="2800" dirty="0"/>
                  <a:t>Look at edges </a:t>
                </a:r>
                <a:r>
                  <a:rPr lang="en-IN" sz="2800" i="1" dirty="0"/>
                  <a:t>ah</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=6</m:t>
                    </m:r>
                  </m:oMath>
                </a14:m>
                <a:r>
                  <a:rPr lang="en-IN" sz="2800" dirty="0"/>
                  <a:t> and </a:t>
                </a:r>
                <a:r>
                  <a:rPr lang="en-IN" sz="2800" i="1" dirty="0" err="1"/>
                  <a:t>gh</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=6</m:t>
                    </m:r>
                  </m:oMath>
                </a14:m>
                <a:r>
                  <a:rPr lang="en-IN" sz="2800" dirty="0"/>
                  <a:t>. Edge </a:t>
                </a:r>
                <a:r>
                  <a:rPr lang="en-IN" sz="2800" i="1" dirty="0"/>
                  <a:t>ah</a:t>
                </a:r>
                <a:r>
                  <a:rPr lang="en-IN" sz="2800" dirty="0"/>
                  <a:t> is part of cycle </a:t>
                </a:r>
                <a:r>
                  <a:rPr lang="en-IN" sz="2800" i="1" dirty="0"/>
                  <a:t>a</a:t>
                </a:r>
                <a:r>
                  <a:rPr lang="en-IN" sz="2800" dirty="0"/>
                  <a:t>, </a:t>
                </a:r>
                <a:r>
                  <a:rPr lang="en-IN" sz="2800" i="1" dirty="0"/>
                  <a:t>h</a:t>
                </a:r>
                <a:r>
                  <a:rPr lang="en-IN" sz="2800" dirty="0"/>
                  <a:t>, </a:t>
                </a:r>
                <a:r>
                  <a:rPr lang="en-IN" sz="2800" i="1" dirty="0"/>
                  <a:t>b</a:t>
                </a:r>
                <a:r>
                  <a:rPr lang="en-IN" sz="2800" dirty="0"/>
                  <a:t>, so it can be removed. Edge </a:t>
                </a:r>
                <a:r>
                  <a:rPr lang="en-IN" sz="2800" i="1" dirty="0" err="1"/>
                  <a:t>gh</a:t>
                </a:r>
                <a:r>
                  <a:rPr lang="en-IN" sz="2800" dirty="0"/>
                  <a:t> is not part of a cycle, so it must remain to connect the vertex </a:t>
                </a:r>
                <a:r>
                  <a:rPr lang="en-IN" sz="2800" i="1" dirty="0"/>
                  <a:t>g</a:t>
                </a:r>
                <a:r>
                  <a:rPr lang="en-IN" sz="2800" dirty="0"/>
                  <a:t>.</a:t>
                </a:r>
                <a:r>
                  <a:rPr lang="en-IN" dirty="0"/>
                  <a:t>  </a:t>
                </a:r>
              </a:p>
              <a:p>
                <a:pPr>
                  <a:defRPr sz="2800"/>
                </a:pPr>
                <a:endParaRPr lang="en-IN" dirty="0"/>
              </a:p>
              <a:p>
                <a:pPr>
                  <a:defRPr sz="2800"/>
                </a:pPr>
                <a:endParaRPr lang="en-IN" dirty="0"/>
              </a:p>
              <a:p>
                <a:pPr>
                  <a:defRPr sz="2800"/>
                </a:pPr>
                <a:endParaRPr lang="en-IN" dirty="0"/>
              </a:p>
              <a:p>
                <a:pPr>
                  <a:defRPr sz="2800"/>
                </a:pPr>
                <a:endParaRPr lang="en-IN" dirty="0"/>
              </a:p>
              <a:p>
                <a:pPr>
                  <a:defRPr sz="2800"/>
                </a:pPr>
                <a:r>
                  <a:rPr lang="en-IN" dirty="0"/>
                  <a:t>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2331" r="-1111"/>
                </a:stretch>
              </a:blipFill>
            </p:spPr>
            <p:txBody>
              <a:bodyPr/>
              <a:lstStyle/>
              <a:p>
                <a:r>
                  <a:rPr lang="en-IN">
                    <a:noFill/>
                  </a:rPr>
                  <a:t> </a:t>
                </a:r>
              </a:p>
            </p:txBody>
          </p:sp>
        </mc:Fallback>
      </mc:AlternateContent>
      <p:pic>
        <p:nvPicPr>
          <p:cNvPr id="5" name="Picture 4" descr="A figure shows edges representing cables are connected to each other and labeled with their weights. A vertex &quot;h&quot; is shown from which all the edges are drawn in different directions. The edges and their weights are as follows: a b, 5; b h, 4; h g, 6; h f, 4; h i, 8; h e, 7; c e, 11; d i, 5.">
            <a:extLst>
              <a:ext uri="{FF2B5EF4-FFF2-40B4-BE49-F238E27FC236}">
                <a16:creationId xmlns:a16="http://schemas.microsoft.com/office/drawing/2014/main" id="{90DD1778-80B5-433C-B5E3-2E44F5840173}"/>
              </a:ext>
            </a:extLst>
          </p:cNvPr>
          <p:cNvPicPr>
            <a:picLocks noChangeAspect="1"/>
          </p:cNvPicPr>
          <p:nvPr/>
        </p:nvPicPr>
        <p:blipFill>
          <a:blip r:embed="rId3"/>
          <a:srcRect b="14815"/>
          <a:stretch>
            <a:fillRect/>
          </a:stretch>
        </p:blipFill>
        <p:spPr>
          <a:xfrm>
            <a:off x="4953000" y="3657600"/>
            <a:ext cx="2306539" cy="1752600"/>
          </a:xfrm>
          <a:prstGeom prst="rect">
            <a:avLst/>
          </a:prstGeom>
        </p:spPr>
      </p:pic>
      <p:sp>
        <p:nvSpPr>
          <p:cNvPr id="4" name="TextBox 3">
            <a:extLst>
              <a:ext uri="{FF2B5EF4-FFF2-40B4-BE49-F238E27FC236}">
                <a16:creationId xmlns:a16="http://schemas.microsoft.com/office/drawing/2014/main" id="{4CE90C86-3E70-4B69-04BE-73965F7892E7}"/>
              </a:ext>
            </a:extLst>
          </p:cNvPr>
          <p:cNvSpPr txBox="1"/>
          <p:nvPr/>
        </p:nvSpPr>
        <p:spPr>
          <a:xfrm>
            <a:off x="5562600" y="5472444"/>
            <a:ext cx="1371600" cy="461665"/>
          </a:xfrm>
          <a:prstGeom prst="rect">
            <a:avLst/>
          </a:prstGeom>
          <a:noFill/>
        </p:spPr>
        <p:txBody>
          <a:bodyPr wrap="square">
            <a:spAutoFit/>
          </a:bodyPr>
          <a:lstStyle/>
          <a:p>
            <a:r>
              <a:rPr lang="en-IN" sz="2400" dirty="0"/>
              <a:t>Figure 14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Minimum‑Weight Spanning Tree</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lang="en-IN" sz="2400" dirty="0"/>
                  <a:t>Next, we consider edges </a:t>
                </a:r>
                <a:r>
                  <a:rPr lang="en-IN" sz="2400" i="1" dirty="0"/>
                  <a:t>ab</a:t>
                </a:r>
                <a14:m>
                  <m:oMath xmlns:m="http://schemas.openxmlformats.org/officeDocument/2006/math">
                    <m:r>
                      <a:rPr lang="en-IN" sz="2400" b="0" i="1" smtClean="0">
                        <a:latin typeface="Cambria Math" panose="02040503050406030204" pitchFamily="18" charset="0"/>
                      </a:rPr>
                      <m:t> </m:t>
                    </m:r>
                    <m:r>
                      <a:rPr lang="en-IN" sz="2400">
                        <a:latin typeface="Cambria Math" panose="02040503050406030204" pitchFamily="18" charset="0"/>
                      </a:rPr>
                      <m:t>=</m:t>
                    </m:r>
                    <m:r>
                      <a:rPr lang="en-IN" sz="2400">
                        <a:latin typeface="Cambria Math" panose="02040503050406030204" pitchFamily="18" charset="0"/>
                      </a:rPr>
                      <m:t>5</m:t>
                    </m:r>
                  </m:oMath>
                </a14:m>
                <a:r>
                  <a:rPr lang="en-IN" sz="2400" dirty="0"/>
                  <a:t> and </a:t>
                </a:r>
                <a:r>
                  <a:rPr lang="en-IN" sz="2400" i="1" dirty="0"/>
                  <a:t>id</a:t>
                </a:r>
                <a14:m>
                  <m:oMath xmlns:m="http://schemas.openxmlformats.org/officeDocument/2006/math">
                    <m:r>
                      <a:rPr lang="en-IN" sz="2400" b="0" i="1" smtClean="0">
                        <a:latin typeface="Cambria Math" panose="02040503050406030204" pitchFamily="18" charset="0"/>
                      </a:rPr>
                      <m:t> </m:t>
                    </m:r>
                    <m:r>
                      <a:rPr lang="en-IN" sz="2400">
                        <a:latin typeface="Cambria Math" panose="02040503050406030204" pitchFamily="18" charset="0"/>
                      </a:rPr>
                      <m:t>=</m:t>
                    </m:r>
                    <m:r>
                      <a:rPr lang="en-IN" sz="2400">
                        <a:latin typeface="Cambria Math" panose="02040503050406030204" pitchFamily="18" charset="0"/>
                      </a:rPr>
                      <m:t>5</m:t>
                    </m:r>
                  </m:oMath>
                </a14:m>
                <a:r>
                  <a:rPr lang="en-IN" sz="2400" dirty="0"/>
                  <a:t>. Both of these edges must remain to connect vertices </a:t>
                </a:r>
                <a:r>
                  <a:rPr lang="en-IN" sz="2400" i="1" dirty="0"/>
                  <a:t>a</a:t>
                </a:r>
                <a:r>
                  <a:rPr lang="en-IN" sz="2400" dirty="0"/>
                  <a:t> and </a:t>
                </a:r>
                <a:r>
                  <a:rPr lang="en-IN" sz="2400" i="1" dirty="0"/>
                  <a:t>d</a:t>
                </a:r>
                <a:r>
                  <a:rPr lang="en-IN" sz="2400" dirty="0"/>
                  <a:t> since they are not part of any cycles once the other edges were removed.</a:t>
                </a:r>
              </a:p>
              <a:p>
                <a:pPr algn="just">
                  <a:defRPr sz="2800"/>
                </a:pPr>
                <a:r>
                  <a:rPr lang="en-IN" sz="2400" dirty="0"/>
                  <a:t>Finally, we look at edges </a:t>
                </a:r>
                <a:r>
                  <a:rPr lang="en-IN" sz="2400" i="1" dirty="0" err="1"/>
                  <a:t>bh</a:t>
                </a:r>
                <a14:m>
                  <m:oMath xmlns:m="http://schemas.openxmlformats.org/officeDocument/2006/math">
                    <m:r>
                      <a:rPr lang="en-IN" sz="2400" b="0" i="1" smtClean="0">
                        <a:latin typeface="Cambria Math" panose="02040503050406030204" pitchFamily="18" charset="0"/>
                      </a:rPr>
                      <m:t> </m:t>
                    </m:r>
                    <m:r>
                      <a:rPr lang="en-IN" sz="2400">
                        <a:latin typeface="Cambria Math" panose="02040503050406030204" pitchFamily="18" charset="0"/>
                      </a:rPr>
                      <m:t>=</m:t>
                    </m:r>
                    <m:r>
                      <a:rPr lang="en-IN" sz="2400">
                        <a:latin typeface="Cambria Math" panose="02040503050406030204" pitchFamily="18" charset="0"/>
                      </a:rPr>
                      <m:t>4</m:t>
                    </m:r>
                  </m:oMath>
                </a14:m>
                <a:r>
                  <a:rPr lang="en-IN" sz="2400" dirty="0"/>
                  <a:t> and </a:t>
                </a:r>
                <a:r>
                  <a:rPr lang="en-IN" sz="2400" i="1" dirty="0" err="1"/>
                  <a:t>fh</a:t>
                </a:r>
                <a14:m>
                  <m:oMath xmlns:m="http://schemas.openxmlformats.org/officeDocument/2006/math">
                    <m:r>
                      <a:rPr lang="en-IN" sz="2400" b="0" i="1" smtClean="0">
                        <a:latin typeface="Cambria Math" panose="02040503050406030204" pitchFamily="18" charset="0"/>
                      </a:rPr>
                      <m:t> </m:t>
                    </m:r>
                    <m:r>
                      <a:rPr lang="en-IN" sz="2400">
                        <a:latin typeface="Cambria Math" panose="02040503050406030204" pitchFamily="18" charset="0"/>
                      </a:rPr>
                      <m:t>=</m:t>
                    </m:r>
                    <m:r>
                      <a:rPr lang="en-IN" sz="2400">
                        <a:latin typeface="Cambria Math" panose="02040503050406030204" pitchFamily="18" charset="0"/>
                      </a:rPr>
                      <m:t>4</m:t>
                    </m:r>
                  </m:oMath>
                </a14:m>
                <a:r>
                  <a:rPr lang="en-IN" sz="2400" dirty="0"/>
                  <a:t>. Again, neither of these edges are part of any cycles, so they must remain to connect vertices </a:t>
                </a:r>
                <a:r>
                  <a:rPr lang="en-IN" sz="2400" i="1" dirty="0"/>
                  <a:t>b</a:t>
                </a:r>
                <a:r>
                  <a:rPr lang="en-IN" sz="2400" dirty="0"/>
                  <a:t> and </a:t>
                </a:r>
                <a:r>
                  <a:rPr lang="en-IN" sz="2400" i="1" dirty="0"/>
                  <a:t>f</a:t>
                </a:r>
                <a:r>
                  <a:rPr lang="en-IN" sz="2400" dirty="0"/>
                  <a:t>.</a:t>
                </a:r>
              </a:p>
              <a:p>
                <a:pPr algn="just">
                  <a:defRPr sz="2800"/>
                </a:pPr>
                <a:r>
                  <a:rPr lang="en-IN" sz="2400" dirty="0"/>
                  <a:t>We have considered all edges in </a:t>
                </a:r>
                <a:r>
                  <a:rPr lang="en-IN" sz="2400" i="1" dirty="0"/>
                  <a:t>G</a:t>
                </a:r>
                <a:r>
                  <a:rPr lang="en-IN" sz="2400" dirty="0"/>
                  <a:t>, so we are done. Thus, our minimum-weight spanning tree is the following.</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Minimum‑Weight Spanning Tree</a:t>
            </a:r>
            <a:r>
              <a:rPr lang="en-US" dirty="0"/>
              <a:t>—Slide 6</a:t>
            </a:r>
            <a:endParaRPr dirty="0"/>
          </a:p>
        </p:txBody>
      </p:sp>
      <p:pic>
        <p:nvPicPr>
          <p:cNvPr id="5" name="Picture 4" descr="A figure shows edges representing cables are connected to each other and labeled with their weights. A vertex &quot;h&quot; is shown from which all the edges are drawn in different directions. The edges and their weights are as follows: a b, 5; b h, 4; h g, 6; h f, 4; h i, 8; h e, 7; c e, 11; d i, 5.">
            <a:extLst>
              <a:ext uri="{FF2B5EF4-FFF2-40B4-BE49-F238E27FC236}">
                <a16:creationId xmlns:a16="http://schemas.microsoft.com/office/drawing/2014/main" id="{4C21A1E9-AE07-473E-9BD7-AB3F649FC183}"/>
              </a:ext>
            </a:extLst>
          </p:cNvPr>
          <p:cNvPicPr>
            <a:picLocks noChangeAspect="1"/>
          </p:cNvPicPr>
          <p:nvPr/>
        </p:nvPicPr>
        <p:blipFill>
          <a:blip r:embed="rId2"/>
          <a:srcRect t="4766" b="16863"/>
          <a:stretch>
            <a:fillRect/>
          </a:stretch>
        </p:blipFill>
        <p:spPr>
          <a:xfrm>
            <a:off x="3278879" y="1282949"/>
            <a:ext cx="2586239" cy="1752601"/>
          </a:xfrm>
          <a:prstGeom prst="rect">
            <a:avLst/>
          </a:prstGeom>
        </p:spPr>
      </p:pic>
      <p:sp>
        <p:nvSpPr>
          <p:cNvPr id="11" name="TextBox 10">
            <a:extLst>
              <a:ext uri="{FF2B5EF4-FFF2-40B4-BE49-F238E27FC236}">
                <a16:creationId xmlns:a16="http://schemas.microsoft.com/office/drawing/2014/main" id="{CC28E16F-D206-ECBE-A032-D69494A76D2D}"/>
              </a:ext>
            </a:extLst>
          </p:cNvPr>
          <p:cNvSpPr txBox="1"/>
          <p:nvPr/>
        </p:nvSpPr>
        <p:spPr>
          <a:xfrm>
            <a:off x="3886199" y="3035825"/>
            <a:ext cx="1371600" cy="461665"/>
          </a:xfrm>
          <a:prstGeom prst="rect">
            <a:avLst/>
          </a:prstGeom>
          <a:noFill/>
        </p:spPr>
        <p:txBody>
          <a:bodyPr wrap="square">
            <a:spAutoFit/>
          </a:bodyPr>
          <a:lstStyle/>
          <a:p>
            <a:r>
              <a:rPr lang="en-IN" sz="2400" dirty="0"/>
              <a:t>Figure 15</a:t>
            </a:r>
          </a:p>
        </p:txBody>
      </p:sp>
      <p:sp>
        <p:nvSpPr>
          <p:cNvPr id="8" name="TextBox 7">
            <a:extLst>
              <a:ext uri="{FF2B5EF4-FFF2-40B4-BE49-F238E27FC236}">
                <a16:creationId xmlns:a16="http://schemas.microsoft.com/office/drawing/2014/main" id="{15339143-40E7-75B7-4536-B3DB07350143}"/>
              </a:ext>
            </a:extLst>
          </p:cNvPr>
          <p:cNvSpPr txBox="1"/>
          <p:nvPr/>
        </p:nvSpPr>
        <p:spPr>
          <a:xfrm>
            <a:off x="457200" y="3591342"/>
            <a:ext cx="8229600" cy="1107996"/>
          </a:xfrm>
          <a:prstGeom prst="rect">
            <a:avLst/>
          </a:prstGeom>
          <a:noFill/>
        </p:spPr>
        <p:txBody>
          <a:bodyPr wrap="square">
            <a:spAutoFit/>
          </a:bodyPr>
          <a:lstStyle/>
          <a:p>
            <a:r>
              <a:rPr lang="en-IN" sz="2200" dirty="0"/>
              <a:t>We can determine the minimum length of cable that </a:t>
            </a:r>
            <a:r>
              <a:rPr lang="en-IN" sz="2200" dirty="0" err="1"/>
              <a:t>SpeedFirst</a:t>
            </a:r>
            <a:r>
              <a:rPr lang="en-IN" sz="2200" dirty="0"/>
              <a:t> will need to run by adding together all of the weights in the minimum spanning tree.</a:t>
            </a:r>
          </a:p>
        </p:txBody>
      </p:sp>
      <p:pic>
        <p:nvPicPr>
          <p:cNvPr id="10" name="Picture 9" descr="Minimum length of cable equals&#10;four plus four plus five plus five plus six plus seven plus eight plus eleven equals fifty meters.">
            <a:extLst>
              <a:ext uri="{FF2B5EF4-FFF2-40B4-BE49-F238E27FC236}">
                <a16:creationId xmlns:a16="http://schemas.microsoft.com/office/drawing/2014/main" id="{52ACA71B-28B9-7FEA-E8F0-AA4A4B12F93E}"/>
              </a:ext>
            </a:extLst>
          </p:cNvPr>
          <p:cNvPicPr>
            <a:picLocks noChangeAspect="1"/>
          </p:cNvPicPr>
          <p:nvPr/>
        </p:nvPicPr>
        <p:blipFill>
          <a:blip r:embed="rId3"/>
          <a:stretch>
            <a:fillRect/>
          </a:stretch>
        </p:blipFill>
        <p:spPr>
          <a:xfrm>
            <a:off x="573881" y="4953000"/>
            <a:ext cx="7996238" cy="32778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Leaf</a:t>
            </a:r>
          </a:p>
        </p:txBody>
      </p:sp>
      <p:sp>
        <p:nvSpPr>
          <p:cNvPr id="3" name="Text Placeholder 2"/>
          <p:cNvSpPr>
            <a:spLocks noGrp="1"/>
          </p:cNvSpPr>
          <p:nvPr>
            <p:ph type="body" sz="quarter" idx="10"/>
          </p:nvPr>
        </p:nvSpPr>
        <p:spPr/>
        <p:txBody>
          <a:bodyPr>
            <a:normAutofit/>
          </a:bodyPr>
          <a:lstStyle/>
          <a:p>
            <a:r>
              <a:rPr sz="2800" dirty="0"/>
              <a:t>A vertex of degree </a:t>
            </a:r>
            <a:r>
              <a:rPr sz="2800" dirty="0">
                <a:latin typeface="Cambria Math"/>
              </a:rPr>
              <a:t>1</a:t>
            </a:r>
            <a:r>
              <a:rPr sz="2800" dirty="0"/>
              <a:t> in a tree is called a </a:t>
            </a:r>
            <a:r>
              <a:rPr sz="2800" b="1" dirty="0"/>
              <a:t>leaf</a:t>
            </a:r>
            <a:r>
              <a:rPr sz="2800" dirty="0"/>
              <a:t>.</a:t>
            </a:r>
          </a:p>
          <a:p>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Determining the Number of Leaves on a Tree</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Determine the number of leaves on the tree</a:t>
            </a:r>
            <a:r>
              <a:rPr lang="en-IN" sz="2800" dirty="0"/>
              <a:t> </a:t>
            </a:r>
            <a:r>
              <a:rPr lang="en-IN" sz="2800" i="1" dirty="0"/>
              <a:t>T</a:t>
            </a:r>
            <a:r>
              <a:rPr sz="2800" dirty="0"/>
              <a:t>.</a:t>
            </a:r>
          </a:p>
        </p:txBody>
      </p:sp>
      <p:pic>
        <p:nvPicPr>
          <p:cNvPr id="5" name="Picture 4" descr="A diagram of a tree, Tree T is shown with a certain number of leaves. It shows the number 1 branched out into two numbers, 2 and 3. 2 is further branched out into 4 and 5. 4 is branched out into 8 and 9. 8 is branched out into 16 and 17. 9 is branched out into 18 and 19. 5 is also branched out into two numbers, 10 and 11. 10 is branched out into 20 and 21 while 11 is branched out into 22 and 23. 3 is branched out into 6 and 7. 6 is further branched out into 12 and 13. 12 is further branched out into two numbers, 24 and 25. 7 is also branched out into two numbers, 14 and 15.">
            <a:extLst>
              <a:ext uri="{FF2B5EF4-FFF2-40B4-BE49-F238E27FC236}">
                <a16:creationId xmlns:a16="http://schemas.microsoft.com/office/drawing/2014/main" id="{F338C3D1-73D2-4D95-B181-C9D2C60AA9F4}"/>
              </a:ext>
            </a:extLst>
          </p:cNvPr>
          <p:cNvPicPr>
            <a:picLocks noChangeAspect="1"/>
          </p:cNvPicPr>
          <p:nvPr/>
        </p:nvPicPr>
        <p:blipFill>
          <a:blip r:embed="rId2"/>
          <a:srcRect b="13062"/>
          <a:stretch>
            <a:fillRect/>
          </a:stretch>
        </p:blipFill>
        <p:spPr>
          <a:xfrm>
            <a:off x="1890338" y="1676400"/>
            <a:ext cx="5363323" cy="2492893"/>
          </a:xfrm>
          <a:prstGeom prst="rect">
            <a:avLst/>
          </a:prstGeom>
        </p:spPr>
      </p:pic>
      <p:sp>
        <p:nvSpPr>
          <p:cNvPr id="4" name="TextBox 3">
            <a:extLst>
              <a:ext uri="{FF2B5EF4-FFF2-40B4-BE49-F238E27FC236}">
                <a16:creationId xmlns:a16="http://schemas.microsoft.com/office/drawing/2014/main" id="{C26F8D28-5C2D-0C00-6DBE-D6ADCF2FE639}"/>
              </a:ext>
            </a:extLst>
          </p:cNvPr>
          <p:cNvSpPr txBox="1"/>
          <p:nvPr/>
        </p:nvSpPr>
        <p:spPr>
          <a:xfrm>
            <a:off x="3886199" y="4169293"/>
            <a:ext cx="1371600" cy="461665"/>
          </a:xfrm>
          <a:prstGeom prst="rect">
            <a:avLst/>
          </a:prstGeom>
          <a:noFill/>
        </p:spPr>
        <p:txBody>
          <a:bodyPr wrap="square">
            <a:spAutoFit/>
          </a:bodyPr>
          <a:lstStyle/>
          <a:p>
            <a:r>
              <a:rPr lang="en-IN" sz="2400" dirty="0"/>
              <a:t>Figure 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Determining the Number of Leaves on a Tree</a:t>
            </a:r>
            <a:r>
              <a:rPr lang="en-US" dirty="0"/>
              <a:t>—Slide 2</a:t>
            </a:r>
            <a:endParaRPr dirty="0"/>
          </a:p>
        </p:txBody>
      </p:sp>
      <p:sp>
        <p:nvSpPr>
          <p:cNvPr id="3" name="Text Placeholder 2"/>
          <p:cNvSpPr>
            <a:spLocks noGrp="1"/>
          </p:cNvSpPr>
          <p:nvPr>
            <p:ph type="body" sz="quarter" idx="10"/>
          </p:nvPr>
        </p:nvSpPr>
        <p:spPr>
          <a:xfrm>
            <a:off x="457200" y="1029287"/>
            <a:ext cx="8229600" cy="1713913"/>
          </a:xfrm>
        </p:spPr>
        <p:txBody>
          <a:bodyPr>
            <a:normAutofit/>
          </a:bodyPr>
          <a:lstStyle/>
          <a:p>
            <a:pPr algn="just"/>
            <a:r>
              <a:rPr sz="2400" b="1" dirty="0"/>
              <a:t>Solution</a:t>
            </a:r>
          </a:p>
          <a:p>
            <a:pPr algn="just">
              <a:defRPr sz="2800"/>
            </a:pPr>
            <a:r>
              <a:rPr sz="2400" dirty="0"/>
              <a:t>To find the leaves in</a:t>
            </a:r>
            <a:r>
              <a:rPr lang="en-IN" sz="2400" dirty="0"/>
              <a:t> </a:t>
            </a:r>
            <a:r>
              <a:rPr lang="en-IN" sz="2400" i="1" dirty="0"/>
              <a:t>T</a:t>
            </a:r>
            <a:r>
              <a:rPr sz="2400" dirty="0"/>
              <a:t>, we need to look for vertices of degree </a:t>
            </a:r>
            <a:r>
              <a:rPr sz="2400" dirty="0">
                <a:latin typeface="Cambria Math"/>
              </a:rPr>
              <a:t>1</a:t>
            </a:r>
            <a:r>
              <a:rPr sz="2400" dirty="0"/>
              <a:t>. These will be vertices with only one edge connected to them. We've circled the leaves in Figure 17</a:t>
            </a:r>
            <a:endParaRPr lang="en-US" sz="2400" dirty="0"/>
          </a:p>
        </p:txBody>
      </p:sp>
      <p:pic>
        <p:nvPicPr>
          <p:cNvPr id="5" name="Picture 4" descr="A diagram of a tree, Tree T is shown with thirteen leaves encircled. It shows the number 1 branched out into two numbers, 2 and 3. 2 is further branched out into 4 and 5. 4 is branched out into 8 and 9. 8 is branched out into 16 and 17. 9 is branched out into 18 and 19. 5 is also branched out into two numbers, 10 and 11. 10 is branched out into 20 and 21 while 11 is branched out into 22 and 23. 3 is branched out into 6 and 7. 6 is further branched out into 12 and 13. 12 is further branched out into two numbers, 24 and 25. 7 is also branched out into two numbers, 14 and 15. It further shows thirteen numbers encircled. The numbers are 13, 14, 15, 16, 17, 18, 19, 20, 21, 22, 23, 24, and 25.">
            <a:extLst>
              <a:ext uri="{FF2B5EF4-FFF2-40B4-BE49-F238E27FC236}">
                <a16:creationId xmlns:a16="http://schemas.microsoft.com/office/drawing/2014/main" id="{0E8D7711-1A6D-4778-81F9-ACE2BC0EF1F9}"/>
              </a:ext>
            </a:extLst>
          </p:cNvPr>
          <p:cNvPicPr>
            <a:picLocks noChangeAspect="1"/>
          </p:cNvPicPr>
          <p:nvPr/>
        </p:nvPicPr>
        <p:blipFill>
          <a:blip r:embed="rId2"/>
          <a:srcRect b="9164"/>
          <a:stretch>
            <a:fillRect/>
          </a:stretch>
        </p:blipFill>
        <p:spPr>
          <a:xfrm>
            <a:off x="2128410" y="2590800"/>
            <a:ext cx="4887180" cy="2362200"/>
          </a:xfrm>
          <a:prstGeom prst="rect">
            <a:avLst/>
          </a:prstGeom>
        </p:spPr>
      </p:pic>
      <p:sp>
        <p:nvSpPr>
          <p:cNvPr id="7" name="TextBox 6">
            <a:extLst>
              <a:ext uri="{FF2B5EF4-FFF2-40B4-BE49-F238E27FC236}">
                <a16:creationId xmlns:a16="http://schemas.microsoft.com/office/drawing/2014/main" id="{089D359F-15D9-9C76-B2F3-E7EC81EB81E0}"/>
              </a:ext>
            </a:extLst>
          </p:cNvPr>
          <p:cNvSpPr txBox="1"/>
          <p:nvPr/>
        </p:nvSpPr>
        <p:spPr>
          <a:xfrm>
            <a:off x="3886200" y="4944070"/>
            <a:ext cx="1371600" cy="461665"/>
          </a:xfrm>
          <a:prstGeom prst="rect">
            <a:avLst/>
          </a:prstGeom>
          <a:noFill/>
        </p:spPr>
        <p:txBody>
          <a:bodyPr wrap="square">
            <a:spAutoFit/>
          </a:bodyPr>
          <a:lstStyle/>
          <a:p>
            <a:r>
              <a:rPr lang="en-IN" sz="2400" dirty="0"/>
              <a:t>Figure 17</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D239FB1-6572-8686-557F-FD931774817E}"/>
                  </a:ext>
                </a:extLst>
              </p:cNvPr>
              <p:cNvSpPr txBox="1"/>
              <p:nvPr/>
            </p:nvSpPr>
            <p:spPr>
              <a:xfrm>
                <a:off x="457200" y="5405735"/>
                <a:ext cx="8229600" cy="461665"/>
              </a:xfrm>
              <a:prstGeom prst="rect">
                <a:avLst/>
              </a:prstGeom>
              <a:noFill/>
            </p:spPr>
            <p:txBody>
              <a:bodyPr wrap="square">
                <a:spAutoFit/>
              </a:bodyPr>
              <a:lstStyle/>
              <a:p>
                <a:pPr>
                  <a:defRPr sz="2800"/>
                </a:pPr>
                <a:r>
                  <a:rPr lang="en-US" sz="2400" dirty="0"/>
                  <a:t>There are </a:t>
                </a:r>
                <a:r>
                  <a:rPr lang="en-US" sz="2400" dirty="0">
                    <a:latin typeface="Cambria Math"/>
                  </a:rPr>
                  <a:t>13</a:t>
                </a:r>
                <a:r>
                  <a:rPr lang="en-US" sz="2400" dirty="0"/>
                  <a:t> leaves on tree </a:t>
                </a:r>
                <a14:m>
                  <m:oMath xmlns:m="http://schemas.openxmlformats.org/officeDocument/2006/math">
                    <m:r>
                      <a:rPr lang="en-US" sz="2400">
                        <a:latin typeface="Cambria Math" panose="02040503050406030204" pitchFamily="18" charset="0"/>
                      </a:rPr>
                      <m:t>𝑇</m:t>
                    </m:r>
                  </m:oMath>
                </a14:m>
                <a:r>
                  <a:rPr lang="en-US" sz="2400" dirty="0"/>
                  <a:t>.</a:t>
                </a:r>
              </a:p>
            </p:txBody>
          </p:sp>
        </mc:Choice>
        <mc:Fallback xmlns="">
          <p:sp>
            <p:nvSpPr>
              <p:cNvPr id="6" name="TextBox 5">
                <a:extLst>
                  <a:ext uri="{FF2B5EF4-FFF2-40B4-BE49-F238E27FC236}">
                    <a16:creationId xmlns:a16="http://schemas.microsoft.com/office/drawing/2014/main" id="{5D239FB1-6572-8686-557F-FD931774817E}"/>
                  </a:ext>
                </a:extLst>
              </p:cNvPr>
              <p:cNvSpPr txBox="1">
                <a:spLocks noRot="1" noChangeAspect="1" noMove="1" noResize="1" noEditPoints="1" noAdjustHandles="1" noChangeArrowheads="1" noChangeShapeType="1" noTextEdit="1"/>
              </p:cNvSpPr>
              <p:nvPr/>
            </p:nvSpPr>
            <p:spPr>
              <a:xfrm>
                <a:off x="457200" y="5405735"/>
                <a:ext cx="8229600" cy="461665"/>
              </a:xfrm>
              <a:prstGeom prst="rect">
                <a:avLst/>
              </a:prstGeom>
              <a:blipFill>
                <a:blip r:embed="rId3"/>
                <a:stretch>
                  <a:fillRect l="-1111" t="-13158" b="-28947"/>
                </a:stretch>
              </a:blipFill>
            </p:spPr>
            <p:txBody>
              <a:bodyPr/>
              <a:lstStyle/>
              <a:p>
                <a:r>
                  <a:rPr lang="en-IN">
                    <a:noFill/>
                  </a:rPr>
                  <a:t> </a:t>
                </a:r>
              </a:p>
            </p:txBody>
          </p:sp>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Number of Leaves on a Tree</a:t>
            </a:r>
          </a:p>
        </p:txBody>
      </p:sp>
      <p:sp>
        <p:nvSpPr>
          <p:cNvPr id="3" name="Text Placeholder 2"/>
          <p:cNvSpPr>
            <a:spLocks noGrp="1"/>
          </p:cNvSpPr>
          <p:nvPr>
            <p:ph type="body" sz="quarter" idx="10"/>
          </p:nvPr>
        </p:nvSpPr>
        <p:spPr/>
        <p:txBody>
          <a:bodyPr>
            <a:normAutofit/>
          </a:bodyPr>
          <a:lstStyle/>
          <a:p>
            <a:pPr algn="ctr">
              <a:defRPr sz="2800" b="1"/>
            </a:pPr>
            <a:endParaRPr sz="2400" dirty="0"/>
          </a:p>
          <a:p>
            <a:pPr algn="just">
              <a:defRPr sz="2800"/>
            </a:pPr>
            <a:r>
              <a:rPr sz="2400" dirty="0"/>
              <a:t>If a tree has</a:t>
            </a:r>
            <a:r>
              <a:rPr lang="en-IN" sz="2400" dirty="0"/>
              <a:t> </a:t>
            </a:r>
            <a:r>
              <a:rPr lang="en-IN" sz="2400" i="1" dirty="0"/>
              <a:t>k</a:t>
            </a:r>
            <a:r>
              <a:rPr sz="2400" dirty="0"/>
              <a:t> vertices with degrees</a:t>
            </a:r>
            <a:endParaRPr sz="2800" dirty="0"/>
          </a:p>
        </p:txBody>
      </p:sp>
      <p:pic>
        <p:nvPicPr>
          <p:cNvPr id="7" name="Picture 6" descr="d subscript one, d subscript two, and so on up to d subscript k,">
            <a:extLst>
              <a:ext uri="{FF2B5EF4-FFF2-40B4-BE49-F238E27FC236}">
                <a16:creationId xmlns:a16="http://schemas.microsoft.com/office/drawing/2014/main" id="{0FCE6A0B-94FB-71A8-92CA-5821DD58AB3C}"/>
              </a:ext>
            </a:extLst>
          </p:cNvPr>
          <p:cNvPicPr>
            <a:picLocks noChangeAspect="1"/>
          </p:cNvPicPr>
          <p:nvPr/>
        </p:nvPicPr>
        <p:blipFill>
          <a:blip r:embed="rId2"/>
          <a:stretch>
            <a:fillRect/>
          </a:stretch>
        </p:blipFill>
        <p:spPr>
          <a:xfrm>
            <a:off x="5029200" y="1597498"/>
            <a:ext cx="1466850" cy="379655"/>
          </a:xfrm>
          <a:prstGeom prst="rect">
            <a:avLst/>
          </a:prstGeom>
        </p:spPr>
      </p:pic>
      <p:sp>
        <p:nvSpPr>
          <p:cNvPr id="5" name="TextBox 4">
            <a:extLst>
              <a:ext uri="{FF2B5EF4-FFF2-40B4-BE49-F238E27FC236}">
                <a16:creationId xmlns:a16="http://schemas.microsoft.com/office/drawing/2014/main" id="{0985795A-D74B-B1CC-29D8-EBC4728D5B31}"/>
              </a:ext>
            </a:extLst>
          </p:cNvPr>
          <p:cNvSpPr txBox="1"/>
          <p:nvPr/>
        </p:nvSpPr>
        <p:spPr>
          <a:xfrm>
            <a:off x="457200" y="2057400"/>
            <a:ext cx="8229600" cy="461665"/>
          </a:xfrm>
          <a:prstGeom prst="rect">
            <a:avLst/>
          </a:prstGeom>
          <a:noFill/>
        </p:spPr>
        <p:txBody>
          <a:bodyPr wrap="square">
            <a:spAutoFit/>
          </a:bodyPr>
          <a:lstStyle/>
          <a:p>
            <a:pPr algn="just">
              <a:defRPr sz="2800"/>
            </a:pPr>
            <a:r>
              <a:rPr lang="en-IN" sz="2400" dirty="0">
                <a:solidFill>
                  <a:srgbClr val="000000"/>
                </a:solidFill>
              </a:rPr>
              <a:t>each greater than </a:t>
            </a:r>
            <a:r>
              <a:rPr lang="en-IN" sz="2400" dirty="0">
                <a:solidFill>
                  <a:srgbClr val="000000"/>
                </a:solidFill>
                <a:latin typeface="Cambria Math"/>
              </a:rPr>
              <a:t>1</a:t>
            </a:r>
            <a:r>
              <a:rPr lang="en-IN" sz="2400" dirty="0">
                <a:solidFill>
                  <a:srgbClr val="000000"/>
                </a:solidFill>
              </a:rPr>
              <a:t>, then the </a:t>
            </a:r>
            <a:r>
              <a:rPr lang="en-IN" sz="2400" b="1" dirty="0">
                <a:solidFill>
                  <a:srgbClr val="000000"/>
                </a:solidFill>
              </a:rPr>
              <a:t>number of leaves on the tree</a:t>
            </a:r>
            <a:r>
              <a:rPr lang="en-IN" sz="2400" dirty="0">
                <a:solidFill>
                  <a:srgbClr val="000000"/>
                </a:solidFill>
              </a:rPr>
              <a:t> is</a:t>
            </a:r>
            <a:endParaRPr lang="ar-AE" sz="2400" dirty="0">
              <a:solidFill>
                <a:srgbClr val="000000"/>
              </a:solidFill>
            </a:endParaRPr>
          </a:p>
        </p:txBody>
      </p:sp>
      <p:pic>
        <p:nvPicPr>
          <p:cNvPr id="9" name="Picture 8" descr="summation over i of d subscript i minus two times k plus two.">
            <a:extLst>
              <a:ext uri="{FF2B5EF4-FFF2-40B4-BE49-F238E27FC236}">
                <a16:creationId xmlns:a16="http://schemas.microsoft.com/office/drawing/2014/main" id="{40BA6D05-C986-A60F-F3DD-46F0BCBF8FA1}"/>
              </a:ext>
            </a:extLst>
          </p:cNvPr>
          <p:cNvPicPr>
            <a:picLocks noChangeAspect="1"/>
          </p:cNvPicPr>
          <p:nvPr/>
        </p:nvPicPr>
        <p:blipFill>
          <a:blip r:embed="rId3"/>
          <a:stretch>
            <a:fillRect/>
          </a:stretch>
        </p:blipFill>
        <p:spPr>
          <a:xfrm>
            <a:off x="533400" y="2654123"/>
            <a:ext cx="1371599" cy="50609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Identifying Trees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Determine if each of the following graphs is a tree.</a:t>
            </a:r>
          </a:p>
        </p:txBody>
      </p:sp>
      <p:pic>
        <p:nvPicPr>
          <p:cNvPr id="5" name="Picture 4" descr="A graph labeled G subscript 1 shows vertices arranged on a plane. Vertex a is connected to b, b is connected to c, c is connected to d, and d is connected to e. Vertex f is positioned at the top-right corner, not connected to any vertex.">
            <a:extLst>
              <a:ext uri="{FF2B5EF4-FFF2-40B4-BE49-F238E27FC236}">
                <a16:creationId xmlns:a16="http://schemas.microsoft.com/office/drawing/2014/main" id="{14A7CE07-3A27-4B6A-B398-4A1D8E268E88}"/>
              </a:ext>
            </a:extLst>
          </p:cNvPr>
          <p:cNvPicPr>
            <a:picLocks noChangeAspect="1"/>
          </p:cNvPicPr>
          <p:nvPr/>
        </p:nvPicPr>
        <p:blipFill>
          <a:blip r:embed="rId2"/>
          <a:srcRect r="55556" b="21436"/>
          <a:stretch>
            <a:fillRect/>
          </a:stretch>
        </p:blipFill>
        <p:spPr>
          <a:xfrm>
            <a:off x="1905000" y="1752601"/>
            <a:ext cx="2133600" cy="1524000"/>
          </a:xfrm>
          <a:prstGeom prst="rect">
            <a:avLst/>
          </a:prstGeom>
        </p:spPr>
      </p:pic>
      <p:sp>
        <p:nvSpPr>
          <p:cNvPr id="8" name="TextBox 7">
            <a:extLst>
              <a:ext uri="{FF2B5EF4-FFF2-40B4-BE49-F238E27FC236}">
                <a16:creationId xmlns:a16="http://schemas.microsoft.com/office/drawing/2014/main" id="{4EBF3CDD-AE86-1BBE-C5A2-6B7681664579}"/>
              </a:ext>
            </a:extLst>
          </p:cNvPr>
          <p:cNvSpPr txBox="1"/>
          <p:nvPr/>
        </p:nvSpPr>
        <p:spPr>
          <a:xfrm>
            <a:off x="1752600" y="3230735"/>
            <a:ext cx="2505425" cy="461665"/>
          </a:xfrm>
          <a:prstGeom prst="rect">
            <a:avLst/>
          </a:prstGeom>
          <a:noFill/>
        </p:spPr>
        <p:txBody>
          <a:bodyPr wrap="square">
            <a:spAutoFit/>
          </a:bodyPr>
          <a:lstStyle/>
          <a:p>
            <a:r>
              <a:rPr lang="en-IN" sz="2400" dirty="0"/>
              <a:t>Figure 2: Graph </a:t>
            </a:r>
            <a:r>
              <a:rPr lang="en-IN" sz="2400" i="1" dirty="0"/>
              <a:t>G</a:t>
            </a:r>
            <a:r>
              <a:rPr lang="en-IN" sz="2400" baseline="-25000" dirty="0"/>
              <a:t>1</a:t>
            </a:r>
          </a:p>
        </p:txBody>
      </p:sp>
      <p:pic>
        <p:nvPicPr>
          <p:cNvPr id="6" name="Picture 5" descr="A graph labeled G subscript 2 shows vertices arranged on a plane. Vertex v is connected to vertex x and vertex y. Vertex y is connected to vertex w while vertex w is connected to vertex z.&#10;">
            <a:extLst>
              <a:ext uri="{FF2B5EF4-FFF2-40B4-BE49-F238E27FC236}">
                <a16:creationId xmlns:a16="http://schemas.microsoft.com/office/drawing/2014/main" id="{8B4990A3-4CA1-411E-DDFD-DEF565224E19}"/>
              </a:ext>
            </a:extLst>
          </p:cNvPr>
          <p:cNvPicPr>
            <a:picLocks noChangeAspect="1"/>
          </p:cNvPicPr>
          <p:nvPr/>
        </p:nvPicPr>
        <p:blipFill>
          <a:blip r:embed="rId2"/>
          <a:srcRect l="50794" b="25479"/>
          <a:stretch>
            <a:fillRect/>
          </a:stretch>
        </p:blipFill>
        <p:spPr>
          <a:xfrm>
            <a:off x="5074026" y="1752600"/>
            <a:ext cx="2362200" cy="1445568"/>
          </a:xfrm>
          <a:prstGeom prst="rect">
            <a:avLst/>
          </a:prstGeom>
        </p:spPr>
      </p:pic>
      <p:sp>
        <p:nvSpPr>
          <p:cNvPr id="9" name="TextBox 8">
            <a:extLst>
              <a:ext uri="{FF2B5EF4-FFF2-40B4-BE49-F238E27FC236}">
                <a16:creationId xmlns:a16="http://schemas.microsoft.com/office/drawing/2014/main" id="{56BC2F8A-2811-9311-1B2A-F03CB8FAFF72}"/>
              </a:ext>
            </a:extLst>
          </p:cNvPr>
          <p:cNvSpPr txBox="1"/>
          <p:nvPr/>
        </p:nvSpPr>
        <p:spPr>
          <a:xfrm>
            <a:off x="5136782" y="3265535"/>
            <a:ext cx="2667001" cy="461665"/>
          </a:xfrm>
          <a:prstGeom prst="rect">
            <a:avLst/>
          </a:prstGeom>
          <a:noFill/>
        </p:spPr>
        <p:txBody>
          <a:bodyPr wrap="square">
            <a:spAutoFit/>
          </a:bodyPr>
          <a:lstStyle/>
          <a:p>
            <a:r>
              <a:rPr lang="en-IN" sz="2400" dirty="0"/>
              <a:t>Figure 3: Graph </a:t>
            </a:r>
            <a:r>
              <a:rPr lang="en-IN" sz="2400" i="1" dirty="0"/>
              <a:t>G</a:t>
            </a:r>
            <a:r>
              <a:rPr lang="en-IN" sz="2400" baseline="-25000" dirty="0"/>
              <a:t>2</a:t>
            </a:r>
            <a:endParaRPr lang="en-IN" sz="2400" dirty="0"/>
          </a:p>
        </p:txBody>
      </p:sp>
      <p:pic>
        <p:nvPicPr>
          <p:cNvPr id="7" name="Picture 6" descr="A graph labeled G subscript 3 shows vertices arranged on a plane. Vertex a is connected to vertex b and vertex b is connected to vertex c. Vertex c is connected to vertex f. Vertex f is connected to vertex e. Vertex e is connected to vertex d.&#10;Solution">
            <a:extLst>
              <a:ext uri="{FF2B5EF4-FFF2-40B4-BE49-F238E27FC236}">
                <a16:creationId xmlns:a16="http://schemas.microsoft.com/office/drawing/2014/main" id="{20C43B0D-7A60-4735-8013-E06E834C2E22}"/>
              </a:ext>
            </a:extLst>
          </p:cNvPr>
          <p:cNvPicPr>
            <a:picLocks noChangeAspect="1"/>
          </p:cNvPicPr>
          <p:nvPr/>
        </p:nvPicPr>
        <p:blipFill>
          <a:blip r:embed="rId3"/>
          <a:srcRect b="18486"/>
          <a:stretch>
            <a:fillRect/>
          </a:stretch>
        </p:blipFill>
        <p:spPr>
          <a:xfrm>
            <a:off x="3124200" y="3871983"/>
            <a:ext cx="2505425" cy="1731653"/>
          </a:xfrm>
          <a:prstGeom prst="rect">
            <a:avLst/>
          </a:prstGeom>
        </p:spPr>
      </p:pic>
      <p:sp>
        <p:nvSpPr>
          <p:cNvPr id="10" name="TextBox 9">
            <a:extLst>
              <a:ext uri="{FF2B5EF4-FFF2-40B4-BE49-F238E27FC236}">
                <a16:creationId xmlns:a16="http://schemas.microsoft.com/office/drawing/2014/main" id="{36418734-BEEF-BD7B-8093-CDA29AB36426}"/>
              </a:ext>
            </a:extLst>
          </p:cNvPr>
          <p:cNvSpPr txBox="1"/>
          <p:nvPr/>
        </p:nvSpPr>
        <p:spPr>
          <a:xfrm>
            <a:off x="3124201" y="5534689"/>
            <a:ext cx="2505424" cy="461665"/>
          </a:xfrm>
          <a:prstGeom prst="rect">
            <a:avLst/>
          </a:prstGeom>
          <a:noFill/>
        </p:spPr>
        <p:txBody>
          <a:bodyPr wrap="square">
            <a:spAutoFit/>
          </a:bodyPr>
          <a:lstStyle/>
          <a:p>
            <a:r>
              <a:rPr lang="en-IN" sz="2400" dirty="0"/>
              <a:t>Figure 4: Graph </a:t>
            </a:r>
            <a:r>
              <a:rPr lang="en-IN" sz="2400" i="1" dirty="0"/>
              <a:t>G</a:t>
            </a:r>
            <a:r>
              <a:rPr lang="en-IN" sz="2400" baseline="-25000" dirty="0"/>
              <a:t>3</a:t>
            </a:r>
            <a:endParaRPr lang="en-IN"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Helpful Hint</a:t>
            </a:r>
          </a:p>
        </p:txBody>
      </p:sp>
      <p:sp>
        <p:nvSpPr>
          <p:cNvPr id="3" name="Text Placeholder 2"/>
          <p:cNvSpPr>
            <a:spLocks noGrp="1"/>
          </p:cNvSpPr>
          <p:nvPr>
            <p:ph type="body" sz="quarter" idx="10"/>
          </p:nvPr>
        </p:nvSpPr>
        <p:spPr/>
        <p:txBody>
          <a:bodyPr>
            <a:normAutofit/>
          </a:bodyPr>
          <a:lstStyle/>
          <a:p>
            <a:pPr algn="just"/>
            <a:r>
              <a:rPr lang="en-IN" sz="2400" dirty="0">
                <a:sym typeface="Symbol" panose="05050102010706020507" pitchFamily="18" charset="2"/>
              </a:rPr>
              <a:t></a:t>
            </a:r>
            <a:r>
              <a:rPr lang="en-IN" sz="2400" dirty="0"/>
              <a:t> </a:t>
            </a:r>
            <a:r>
              <a:rPr lang="en-IN" sz="2400" dirty="0" err="1"/>
              <a:t>i</a:t>
            </a:r>
            <a:r>
              <a:rPr sz="2400" dirty="0"/>
              <a:t>s the Greek letter Sigma and is used to indicate "the sum of."</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Determining the Number of Leaves on a Tree</a:t>
            </a:r>
            <a:r>
              <a:rPr lang="en-US" dirty="0"/>
              <a:t>—Slide 1</a:t>
            </a:r>
            <a:endParaRPr dirty="0"/>
          </a:p>
        </p:txBody>
      </p:sp>
      <p:sp>
        <p:nvSpPr>
          <p:cNvPr id="3" name="Text Placeholder 2"/>
          <p:cNvSpPr>
            <a:spLocks noGrp="1"/>
          </p:cNvSpPr>
          <p:nvPr>
            <p:ph type="body" sz="quarter" idx="10"/>
          </p:nvPr>
        </p:nvSpPr>
        <p:spPr>
          <a:xfrm>
            <a:off x="457200" y="1029287"/>
            <a:ext cx="8229600" cy="4127697"/>
          </a:xfrm>
        </p:spPr>
        <p:txBody>
          <a:bodyPr>
            <a:noAutofit/>
          </a:bodyPr>
          <a:lstStyle/>
          <a:p>
            <a:pPr algn="just"/>
            <a:r>
              <a:rPr sz="2000" dirty="0"/>
              <a:t>Governor Airlines has airport hubs in seven cities. Those seven cities have connecting flights to </a:t>
            </a:r>
            <a:r>
              <a:rPr sz="2000" dirty="0">
                <a:latin typeface="Cambria Math"/>
              </a:rPr>
              <a:t>2</a:t>
            </a:r>
            <a:r>
              <a:rPr sz="2000" dirty="0"/>
              <a:t>, </a:t>
            </a:r>
            <a:r>
              <a:rPr sz="2000" dirty="0">
                <a:latin typeface="Cambria Math"/>
              </a:rPr>
              <a:t>3</a:t>
            </a:r>
            <a:r>
              <a:rPr sz="2000" dirty="0"/>
              <a:t>, </a:t>
            </a:r>
            <a:r>
              <a:rPr sz="2000" dirty="0">
                <a:latin typeface="Cambria Math"/>
              </a:rPr>
              <a:t>6</a:t>
            </a:r>
            <a:r>
              <a:rPr sz="2000" dirty="0"/>
              <a:t>, </a:t>
            </a:r>
            <a:r>
              <a:rPr sz="2000" dirty="0">
                <a:latin typeface="Cambria Math"/>
              </a:rPr>
              <a:t>8</a:t>
            </a:r>
            <a:r>
              <a:rPr sz="2000" dirty="0"/>
              <a:t>, </a:t>
            </a:r>
            <a:r>
              <a:rPr sz="2000" dirty="0">
                <a:latin typeface="Cambria Math"/>
              </a:rPr>
              <a:t>7</a:t>
            </a:r>
            <a:r>
              <a:rPr sz="2000" dirty="0"/>
              <a:t>, </a:t>
            </a:r>
            <a:r>
              <a:rPr sz="2000" dirty="0">
                <a:latin typeface="Cambria Math"/>
              </a:rPr>
              <a:t>4</a:t>
            </a:r>
            <a:r>
              <a:rPr sz="2000" dirty="0"/>
              <a:t>, and </a:t>
            </a:r>
            <a:r>
              <a:rPr sz="2000" dirty="0">
                <a:latin typeface="Cambria Math"/>
              </a:rPr>
              <a:t>5</a:t>
            </a:r>
            <a:r>
              <a:rPr sz="2000" dirty="0"/>
              <a:t> cities, respectively. If the graph formed by joining each pair of available flights is a tree, how many different destinations does Governor Airlines fly to?</a:t>
            </a:r>
            <a:endParaRPr lang="en-US" sz="2000" dirty="0"/>
          </a:p>
          <a:p>
            <a:pPr algn="just"/>
            <a:r>
              <a:rPr lang="en-IN" sz="2000" b="1" dirty="0"/>
              <a:t>Solution</a:t>
            </a:r>
          </a:p>
          <a:p>
            <a:pPr algn="just"/>
            <a:r>
              <a:rPr lang="en-IN" sz="2000" dirty="0"/>
              <a:t>The total number of destinations is the number of vertices in the tree. That number of vertices consists of the number of leaves on the tree as well as the internal vertices. We know that there are seven internal vertices representing the seven airport hubs. To completely count the number of destinations, we need to know the number of leaves.</a:t>
            </a:r>
          </a:p>
          <a:p>
            <a:pPr algn="just"/>
            <a:endParaRPr lang="en-IN" sz="2000" dirty="0"/>
          </a:p>
          <a:p>
            <a:r>
              <a:rPr lang="en-IN" sz="2000" dirty="0"/>
              <a:t>The formula for the number of leaves is</a:t>
            </a:r>
            <a:endParaRPr lang="en-US" sz="2000" dirty="0"/>
          </a:p>
          <a:p>
            <a:pPr algn="ctr">
              <a:defRPr sz="2800"/>
            </a:pPr>
            <a:endParaRPr lang="en-US" sz="2000" dirty="0"/>
          </a:p>
          <a:p>
            <a:pPr algn="ctr">
              <a:defRPr sz="2800"/>
            </a:pPr>
            <a:endParaRPr lang="ar-AE" sz="2000" dirty="0"/>
          </a:p>
        </p:txBody>
      </p:sp>
      <p:pic>
        <p:nvPicPr>
          <p:cNvPr id="7" name="Picture 6" descr="summation over i of d subscript i minus two times k plus two,">
            <a:extLst>
              <a:ext uri="{FF2B5EF4-FFF2-40B4-BE49-F238E27FC236}">
                <a16:creationId xmlns:a16="http://schemas.microsoft.com/office/drawing/2014/main" id="{B95FBCF4-9ACA-4C50-0432-424F43FC2AB3}"/>
              </a:ext>
            </a:extLst>
          </p:cNvPr>
          <p:cNvPicPr>
            <a:picLocks noChangeAspect="1"/>
          </p:cNvPicPr>
          <p:nvPr/>
        </p:nvPicPr>
        <p:blipFill>
          <a:blip r:embed="rId2"/>
          <a:stretch>
            <a:fillRect/>
          </a:stretch>
        </p:blipFill>
        <p:spPr>
          <a:xfrm>
            <a:off x="4800600" y="4684060"/>
            <a:ext cx="1295400" cy="472924"/>
          </a:xfrm>
          <a:prstGeom prst="rect">
            <a:avLst/>
          </a:prstGeom>
        </p:spPr>
      </p:pic>
      <p:sp>
        <p:nvSpPr>
          <p:cNvPr id="5" name="TextBox 4">
            <a:extLst>
              <a:ext uri="{FF2B5EF4-FFF2-40B4-BE49-F238E27FC236}">
                <a16:creationId xmlns:a16="http://schemas.microsoft.com/office/drawing/2014/main" id="{277ECD3C-56E9-FF58-2A37-A4BD89BD39E8}"/>
              </a:ext>
            </a:extLst>
          </p:cNvPr>
          <p:cNvSpPr txBox="1"/>
          <p:nvPr/>
        </p:nvSpPr>
        <p:spPr>
          <a:xfrm>
            <a:off x="457200" y="5345668"/>
            <a:ext cx="8229600" cy="369332"/>
          </a:xfrm>
          <a:prstGeom prst="rect">
            <a:avLst/>
          </a:prstGeom>
          <a:noFill/>
        </p:spPr>
        <p:txBody>
          <a:bodyPr wrap="square">
            <a:spAutoFit/>
          </a:bodyPr>
          <a:lstStyle/>
          <a:p>
            <a:pPr>
              <a:defRPr sz="2800"/>
            </a:pPr>
            <a:r>
              <a:rPr lang="en-US" sz="1800" dirty="0"/>
              <a:t>Where </a:t>
            </a:r>
            <a:r>
              <a:rPr lang="en-US" sz="1800" i="1" dirty="0"/>
              <a:t>k</a:t>
            </a:r>
            <a:r>
              <a:rPr lang="en-US" sz="1800" dirty="0"/>
              <a:t> is the number of vertices with degree greater than </a:t>
            </a:r>
            <a:r>
              <a:rPr lang="en-US" sz="1800" dirty="0">
                <a:latin typeface="Cambria Math"/>
              </a:rPr>
              <a:t>1</a:t>
            </a:r>
            <a:r>
              <a:rPr lang="en-US" sz="18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the Number of Leaves on a Tree</a:t>
            </a:r>
            <a:r>
              <a:rPr lang="en-US" dirty="0"/>
              <a:t>—Slide 2</a:t>
            </a:r>
            <a:endParaRPr dirty="0"/>
          </a:p>
        </p:txBody>
      </p:sp>
      <p:sp>
        <p:nvSpPr>
          <p:cNvPr id="3" name="Text Placeholder 2"/>
          <p:cNvSpPr>
            <a:spLocks noGrp="1"/>
          </p:cNvSpPr>
          <p:nvPr>
            <p:ph type="body" sz="quarter" idx="10"/>
          </p:nvPr>
        </p:nvSpPr>
        <p:spPr>
          <a:xfrm>
            <a:off x="457200" y="1029288"/>
            <a:ext cx="8229600" cy="498428"/>
          </a:xfrm>
        </p:spPr>
        <p:txBody>
          <a:bodyPr>
            <a:normAutofit/>
          </a:bodyPr>
          <a:lstStyle/>
          <a:p>
            <a:r>
              <a:rPr sz="2000" dirty="0"/>
              <a:t>So, the number of leaves will be calculated as follows.</a:t>
            </a:r>
            <a:endParaRPr lang="en-US" sz="2000" dirty="0"/>
          </a:p>
        </p:txBody>
      </p:sp>
      <p:pic>
        <p:nvPicPr>
          <p:cNvPr id="7" name="Picture 6" descr="summation over i of d subscript i minus two times k plus two equals open parentheses two plus three plus six plus eight plus seven plus four plus five closed parentheses minus two times seven plus two equals thirty five minus fourteen plus two equals twenty three.">
            <a:extLst>
              <a:ext uri="{FF2B5EF4-FFF2-40B4-BE49-F238E27FC236}">
                <a16:creationId xmlns:a16="http://schemas.microsoft.com/office/drawing/2014/main" id="{9DD4B28D-837E-7DDA-28F4-A24D06AAE949}"/>
              </a:ext>
            </a:extLst>
          </p:cNvPr>
          <p:cNvPicPr>
            <a:picLocks noChangeAspect="1"/>
          </p:cNvPicPr>
          <p:nvPr/>
        </p:nvPicPr>
        <p:blipFill>
          <a:blip r:embed="rId2"/>
          <a:stretch>
            <a:fillRect/>
          </a:stretch>
        </p:blipFill>
        <p:spPr>
          <a:xfrm>
            <a:off x="2171700" y="1641629"/>
            <a:ext cx="4800600" cy="1198345"/>
          </a:xfrm>
          <a:prstGeom prst="rect">
            <a:avLst/>
          </a:prstGeom>
        </p:spPr>
      </p:pic>
      <p:sp>
        <p:nvSpPr>
          <p:cNvPr id="5" name="TextBox 4">
            <a:extLst>
              <a:ext uri="{FF2B5EF4-FFF2-40B4-BE49-F238E27FC236}">
                <a16:creationId xmlns:a16="http://schemas.microsoft.com/office/drawing/2014/main" id="{9A6A7481-5BBC-EE81-A2B3-685BE90B4FF4}"/>
              </a:ext>
            </a:extLst>
          </p:cNvPr>
          <p:cNvSpPr txBox="1"/>
          <p:nvPr/>
        </p:nvSpPr>
        <p:spPr>
          <a:xfrm>
            <a:off x="457200" y="2953888"/>
            <a:ext cx="8229600" cy="646331"/>
          </a:xfrm>
          <a:prstGeom prst="rect">
            <a:avLst/>
          </a:prstGeom>
          <a:noFill/>
        </p:spPr>
        <p:txBody>
          <a:bodyPr wrap="square">
            <a:spAutoFit/>
          </a:bodyPr>
          <a:lstStyle/>
          <a:p>
            <a:pPr algn="just">
              <a:defRPr sz="2800"/>
            </a:pPr>
            <a:r>
              <a:rPr lang="en-IN" sz="1800" dirty="0"/>
              <a:t>Adding this to the number of airport hubs, the total number of destinations the airline serves is 23 + 7 = 30.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Trees</a:t>
            </a:r>
            <a:r>
              <a:rPr lang="en-US" dirty="0"/>
              <a:t>—Slide 2</a:t>
            </a:r>
            <a:endParaRPr dirty="0"/>
          </a:p>
        </p:txBody>
      </p:sp>
      <p:sp>
        <p:nvSpPr>
          <p:cNvPr id="3" name="Content Placeholder 2"/>
          <p:cNvSpPr>
            <a:spLocks noGrp="1"/>
          </p:cNvSpPr>
          <p:nvPr>
            <p:ph sz="quarter" idx="11"/>
          </p:nvPr>
        </p:nvSpPr>
        <p:spPr/>
        <p:txBody>
          <a:bodyPr>
            <a:normAutofit/>
          </a:bodyPr>
          <a:lstStyle/>
          <a:p>
            <a:r>
              <a:rPr lang="en-IN" sz="2800" b="1" dirty="0"/>
              <a:t>Solution</a:t>
            </a:r>
          </a:p>
          <a:p>
            <a:pPr algn="just">
              <a:tabLst>
                <a:tab pos="447675" algn="l"/>
              </a:tabLst>
              <a:defRPr sz="2800"/>
            </a:pPr>
            <a:r>
              <a:rPr lang="en-IN" sz="2800" dirty="0"/>
              <a:t>a.	Although </a:t>
            </a:r>
            <a:r>
              <a:rPr lang="en-IN" sz="2800" i="1" dirty="0"/>
              <a:t>G</a:t>
            </a:r>
            <a:r>
              <a:rPr lang="en-IN" sz="1050" dirty="0"/>
              <a:t> </a:t>
            </a:r>
            <a:r>
              <a:rPr lang="en-IN" sz="2800" baseline="-25000" dirty="0"/>
              <a:t>1</a:t>
            </a:r>
            <a:r>
              <a:rPr lang="ar-AE" sz="2800" dirty="0"/>
              <a:t> </a:t>
            </a:r>
            <a:r>
              <a:rPr lang="en-IN" sz="2800" dirty="0"/>
              <a:t>does not have a cycle in it, it is not a 	connected graph because there is not a path 	between vertex </a:t>
            </a:r>
            <a:r>
              <a:rPr lang="en-IN" sz="2800" i="1" dirty="0"/>
              <a:t>f</a:t>
            </a:r>
            <a:r>
              <a:rPr lang="en-IN" sz="2800" dirty="0"/>
              <a:t> and other vertices. Therefore, it is 	not a tree.</a:t>
            </a:r>
          </a:p>
          <a:p>
            <a:pPr algn="just">
              <a:tabLst>
                <a:tab pos="447675" algn="l"/>
              </a:tabLst>
              <a:defRPr sz="2800"/>
            </a:pPr>
            <a:r>
              <a:rPr lang="en-IN" dirty="0"/>
              <a:t>b.	</a:t>
            </a:r>
            <a:r>
              <a:rPr lang="en-IN" sz="2800" i="1" dirty="0"/>
              <a:t> G</a:t>
            </a:r>
            <a:r>
              <a:rPr lang="en-IN" sz="1050" dirty="0"/>
              <a:t> </a:t>
            </a:r>
            <a:r>
              <a:rPr lang="en-IN" sz="2800" baseline="-25000" dirty="0"/>
              <a:t>2</a:t>
            </a:r>
            <a:r>
              <a:rPr lang="ar-AE" sz="2800" dirty="0"/>
              <a:t> </a:t>
            </a:r>
            <a:r>
              <a:rPr lang="en-IN" sz="2800" dirty="0"/>
              <a:t>is not a tree because there is a cycle among the 	vertices </a:t>
            </a:r>
            <a:r>
              <a:rPr lang="en-IN" sz="2800" i="1" dirty="0"/>
              <a:t>v</a:t>
            </a:r>
            <a:r>
              <a:rPr lang="en-IN" sz="2800" dirty="0"/>
              <a:t>, </a:t>
            </a:r>
            <a:r>
              <a:rPr lang="en-IN" sz="2800" i="1" dirty="0"/>
              <a:t>x</a:t>
            </a:r>
            <a:r>
              <a:rPr lang="en-IN" sz="2800" dirty="0"/>
              <a:t>, and </a:t>
            </a:r>
            <a:r>
              <a:rPr lang="en-IN" sz="2800" i="1" dirty="0"/>
              <a:t>y</a:t>
            </a:r>
            <a:r>
              <a:rPr lang="en-IN" sz="2800" dirty="0"/>
              <a:t>.</a:t>
            </a:r>
          </a:p>
          <a:p>
            <a:pPr algn="just">
              <a:tabLst>
                <a:tab pos="447675" algn="l"/>
              </a:tabLst>
              <a:defRPr sz="2800"/>
            </a:pPr>
            <a:r>
              <a:rPr lang="en-IN" dirty="0"/>
              <a:t>c.	</a:t>
            </a:r>
            <a:r>
              <a:rPr lang="en-IN" sz="2800" i="1" dirty="0"/>
              <a:t> G</a:t>
            </a:r>
            <a:r>
              <a:rPr lang="en-IN" sz="1050" dirty="0"/>
              <a:t> </a:t>
            </a:r>
            <a:r>
              <a:rPr lang="en-IN" sz="2800" baseline="-25000" dirty="0"/>
              <a:t>3</a:t>
            </a:r>
            <a:r>
              <a:rPr lang="en-IN" sz="2800" dirty="0"/>
              <a:t> is a tree because it is a connected graph without 	any cycles.</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Tree Theorem</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Let graph </a:t>
                </a:r>
                <a:r>
                  <a:rPr lang="en-IN" sz="2800" i="1" dirty="0"/>
                  <a:t>T</a:t>
                </a:r>
                <a:r>
                  <a:rPr lang="en-IN" sz="2800" dirty="0"/>
                  <a:t> be a tree on </a:t>
                </a:r>
                <a:r>
                  <a:rPr lang="en-IN" sz="2800" i="1" dirty="0"/>
                  <a:t>v</a:t>
                </a:r>
                <a:r>
                  <a:rPr lang="en-IN" sz="2800" dirty="0"/>
                  <a:t> vertices. Then graph </a:t>
                </a:r>
                <a:r>
                  <a:rPr lang="en-IN" sz="2800" i="1" dirty="0"/>
                  <a:t>T</a:t>
                </a:r>
                <a:r>
                  <a:rPr lang="en-IN" sz="2800" dirty="0"/>
                  <a:t> has </a:t>
                </a:r>
                <a:r>
                  <a:rPr lang="en-IN" sz="2800" i="1" dirty="0"/>
                  <a:t>v</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m:t>
                    </m:r>
                    <m:r>
                      <a:rPr lang="en-IN" b="0" i="0" smtClean="0">
                        <a:latin typeface="Cambria Math" panose="02040503050406030204" pitchFamily="18" charset="0"/>
                      </a:rPr>
                      <m:t> </m:t>
                    </m:r>
                    <m:r>
                      <a:rPr lang="en-IN">
                        <a:latin typeface="Cambria Math" panose="02040503050406030204" pitchFamily="18" charset="0"/>
                      </a:rPr>
                      <m:t>1</m:t>
                    </m:r>
                  </m:oMath>
                </a14:m>
                <a:r>
                  <a:rPr lang="en-IN" sz="2800" dirty="0"/>
                  <a:t> edges.</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Determining the Number of Edges Needed for a Tree</a:t>
            </a:r>
          </a:p>
        </p:txBody>
      </p:sp>
      <p:sp>
        <p:nvSpPr>
          <p:cNvPr id="3" name="Text Placeholder 2"/>
          <p:cNvSpPr>
            <a:spLocks noGrp="1"/>
          </p:cNvSpPr>
          <p:nvPr>
            <p:ph type="body" sz="quarter" idx="10"/>
          </p:nvPr>
        </p:nvSpPr>
        <p:spPr>
          <a:xfrm>
            <a:off x="457200" y="1029287"/>
            <a:ext cx="8229600" cy="875713"/>
          </a:xfrm>
        </p:spPr>
        <p:txBody>
          <a:bodyPr>
            <a:normAutofit/>
          </a:bodyPr>
          <a:lstStyle/>
          <a:p>
            <a:pPr algn="just"/>
            <a:r>
              <a:rPr sz="2400" dirty="0"/>
              <a:t>Determine the number of edges needed to connect the given vertices so that the resulting graph is a tree.</a:t>
            </a:r>
          </a:p>
        </p:txBody>
      </p:sp>
      <p:pic>
        <p:nvPicPr>
          <p:cNvPr id="5" name="Picture 4" descr="An illustration shows the set of vertices labeled  V subscript 1 through  V subscript 8 are placed randomly.">
            <a:extLst>
              <a:ext uri="{FF2B5EF4-FFF2-40B4-BE49-F238E27FC236}">
                <a16:creationId xmlns:a16="http://schemas.microsoft.com/office/drawing/2014/main" id="{43968E3D-6A04-48C9-B60A-DE7FA7D52AB6}"/>
              </a:ext>
            </a:extLst>
          </p:cNvPr>
          <p:cNvPicPr>
            <a:picLocks noChangeAspect="1"/>
          </p:cNvPicPr>
          <p:nvPr/>
        </p:nvPicPr>
        <p:blipFill>
          <a:blip r:embed="rId2"/>
          <a:srcRect b="17545"/>
          <a:stretch>
            <a:fillRect/>
          </a:stretch>
        </p:blipFill>
        <p:spPr>
          <a:xfrm>
            <a:off x="2962050" y="1943687"/>
            <a:ext cx="3219899" cy="2018713"/>
          </a:xfrm>
          <a:prstGeom prst="rect">
            <a:avLst/>
          </a:prstGeom>
        </p:spPr>
      </p:pic>
      <p:sp>
        <p:nvSpPr>
          <p:cNvPr id="8" name="TextBox 7">
            <a:extLst>
              <a:ext uri="{FF2B5EF4-FFF2-40B4-BE49-F238E27FC236}">
                <a16:creationId xmlns:a16="http://schemas.microsoft.com/office/drawing/2014/main" id="{6B7987DC-BADE-9861-C672-F902C6A2BB15}"/>
              </a:ext>
            </a:extLst>
          </p:cNvPr>
          <p:cNvSpPr txBox="1"/>
          <p:nvPr/>
        </p:nvSpPr>
        <p:spPr>
          <a:xfrm>
            <a:off x="3962399" y="3962400"/>
            <a:ext cx="1219200" cy="461665"/>
          </a:xfrm>
          <a:prstGeom prst="rect">
            <a:avLst/>
          </a:prstGeom>
          <a:noFill/>
        </p:spPr>
        <p:txBody>
          <a:bodyPr wrap="square">
            <a:spAutoFit/>
          </a:bodyPr>
          <a:lstStyle/>
          <a:p>
            <a:r>
              <a:rPr lang="en-IN" sz="2400" dirty="0"/>
              <a:t>Figure 8</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5ACAEB4-DCDA-853A-6909-0C54CEF99F85}"/>
                  </a:ext>
                </a:extLst>
              </p:cNvPr>
              <p:cNvSpPr txBox="1"/>
              <p:nvPr/>
            </p:nvSpPr>
            <p:spPr>
              <a:xfrm>
                <a:off x="457200" y="4379172"/>
                <a:ext cx="8229600" cy="1569660"/>
              </a:xfrm>
              <a:prstGeom prst="rect">
                <a:avLst/>
              </a:prstGeom>
              <a:noFill/>
            </p:spPr>
            <p:txBody>
              <a:bodyPr wrap="square">
                <a:spAutoFit/>
              </a:bodyPr>
              <a:lstStyle/>
              <a:p>
                <a:pPr algn="just"/>
                <a:r>
                  <a:rPr lang="en-US" sz="2400" b="1" dirty="0"/>
                  <a:t>Solution</a:t>
                </a:r>
              </a:p>
              <a:p>
                <a:pPr algn="just">
                  <a:defRPr sz="2800"/>
                </a:pPr>
                <a:r>
                  <a:rPr lang="en-US" sz="2400" dirty="0"/>
                  <a:t>To determine the number of edges needed to construct a tree from the given vertices, we simply need to subtract </a:t>
                </a:r>
                <a:r>
                  <a:rPr lang="en-US" sz="2400" dirty="0">
                    <a:latin typeface="Cambria Math"/>
                  </a:rPr>
                  <a:t>8</a:t>
                </a:r>
                <a:r>
                  <a:rPr lang="en-US" sz="2400" dirty="0"/>
                  <a:t> vertices, the number of edges needed is </a:t>
                </a:r>
                <a14:m>
                  <m:oMath xmlns:m="http://schemas.openxmlformats.org/officeDocument/2006/math">
                    <m:r>
                      <a:rPr lang="en-US" sz="2400">
                        <a:latin typeface="Cambria Math" panose="02040503050406030204" pitchFamily="18" charset="0"/>
                      </a:rPr>
                      <m:t>8</m:t>
                    </m:r>
                    <m:r>
                      <a:rPr lang="en-US" sz="2400">
                        <a:latin typeface="Cambria Math" panose="02040503050406030204" pitchFamily="18" charset="0"/>
                      </a:rPr>
                      <m:t>−</m:t>
                    </m:r>
                    <m:r>
                      <a:rPr lang="en-US" sz="2400">
                        <a:latin typeface="Cambria Math" panose="02040503050406030204" pitchFamily="18" charset="0"/>
                      </a:rPr>
                      <m:t>1</m:t>
                    </m:r>
                    <m:r>
                      <a:rPr lang="en-US" sz="2400">
                        <a:latin typeface="Cambria Math" panose="02040503050406030204" pitchFamily="18" charset="0"/>
                      </a:rPr>
                      <m:t>=</m:t>
                    </m:r>
                    <m:r>
                      <a:rPr lang="en-US" sz="2400">
                        <a:latin typeface="Cambria Math" panose="02040503050406030204" pitchFamily="18" charset="0"/>
                      </a:rPr>
                      <m:t>7</m:t>
                    </m:r>
                  </m:oMath>
                </a14:m>
                <a:r>
                  <a:rPr lang="en-US" sz="2400" dirty="0"/>
                  <a:t>.</a:t>
                </a:r>
              </a:p>
            </p:txBody>
          </p:sp>
        </mc:Choice>
        <mc:Fallback xmlns="">
          <p:sp>
            <p:nvSpPr>
              <p:cNvPr id="6" name="TextBox 5">
                <a:extLst>
                  <a:ext uri="{FF2B5EF4-FFF2-40B4-BE49-F238E27FC236}">
                    <a16:creationId xmlns:a16="http://schemas.microsoft.com/office/drawing/2014/main" id="{75ACAEB4-DCDA-853A-6909-0C54CEF99F85}"/>
                  </a:ext>
                </a:extLst>
              </p:cNvPr>
              <p:cNvSpPr txBox="1">
                <a:spLocks noRot="1" noChangeAspect="1" noMove="1" noResize="1" noEditPoints="1" noAdjustHandles="1" noChangeArrowheads="1" noChangeShapeType="1" noTextEdit="1"/>
              </p:cNvSpPr>
              <p:nvPr/>
            </p:nvSpPr>
            <p:spPr>
              <a:xfrm>
                <a:off x="457200" y="4379172"/>
                <a:ext cx="8229600" cy="1569660"/>
              </a:xfrm>
              <a:prstGeom prst="rect">
                <a:avLst/>
              </a:prstGeom>
              <a:blipFill>
                <a:blip r:embed="rId3"/>
                <a:stretch>
                  <a:fillRect l="-1111" t="-3101" r="-1111" b="-7752"/>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lgn="just"/>
            <a:r>
              <a:rPr sz="2400" dirty="0"/>
              <a:t>Construct two different trees with the vertices in Example 2, shown again here.</a:t>
            </a:r>
          </a:p>
        </p:txBody>
      </p:sp>
      <p:pic>
        <p:nvPicPr>
          <p:cNvPr id="5" name="Picture 4" descr="An illustration shows the set of vertices labeled  V subscript 1 through  V subscript 8 are placed randomly.">
            <a:extLst>
              <a:ext uri="{FF2B5EF4-FFF2-40B4-BE49-F238E27FC236}">
                <a16:creationId xmlns:a16="http://schemas.microsoft.com/office/drawing/2014/main" id="{862E0B7C-29D5-4C08-81B5-AF855E1CC941}"/>
              </a:ext>
            </a:extLst>
          </p:cNvPr>
          <p:cNvPicPr>
            <a:picLocks noChangeAspect="1"/>
          </p:cNvPicPr>
          <p:nvPr/>
        </p:nvPicPr>
        <p:blipFill>
          <a:blip r:embed="rId2"/>
          <a:srcRect b="15175"/>
          <a:stretch>
            <a:fillRect/>
          </a:stretch>
        </p:blipFill>
        <p:spPr>
          <a:xfrm>
            <a:off x="3162300" y="1943687"/>
            <a:ext cx="2819400" cy="1771788"/>
          </a:xfrm>
          <a:prstGeom prst="rect">
            <a:avLst/>
          </a:prstGeom>
        </p:spPr>
      </p:pic>
      <p:sp>
        <p:nvSpPr>
          <p:cNvPr id="4" name="TextBox 3">
            <a:extLst>
              <a:ext uri="{FF2B5EF4-FFF2-40B4-BE49-F238E27FC236}">
                <a16:creationId xmlns:a16="http://schemas.microsoft.com/office/drawing/2014/main" id="{07355FD3-205E-71D0-2FDD-51219834C3AB}"/>
              </a:ext>
            </a:extLst>
          </p:cNvPr>
          <p:cNvSpPr txBox="1"/>
          <p:nvPr/>
        </p:nvSpPr>
        <p:spPr>
          <a:xfrm>
            <a:off x="3886200" y="3748375"/>
            <a:ext cx="1371600" cy="461665"/>
          </a:xfrm>
          <a:prstGeom prst="rect">
            <a:avLst/>
          </a:prstGeom>
          <a:noFill/>
        </p:spPr>
        <p:txBody>
          <a:bodyPr wrap="square">
            <a:spAutoFit/>
          </a:bodyPr>
          <a:lstStyle/>
          <a:p>
            <a:r>
              <a:rPr lang="en-IN" sz="2400" dirty="0"/>
              <a:t>Figure 8</a:t>
            </a:r>
          </a:p>
        </p:txBody>
      </p:sp>
      <p:sp>
        <p:nvSpPr>
          <p:cNvPr id="7" name="TextBox 6">
            <a:extLst>
              <a:ext uri="{FF2B5EF4-FFF2-40B4-BE49-F238E27FC236}">
                <a16:creationId xmlns:a16="http://schemas.microsoft.com/office/drawing/2014/main" id="{720CF884-A74C-46D0-8DD5-3F58E0DEADE7}"/>
              </a:ext>
              <a:ext uri="{C183D7F6-B498-43B3-948B-1728B52AA6E4}">
                <adec:decorative xmlns:adec="http://schemas.microsoft.com/office/drawing/2017/decorative" val="0"/>
              </a:ext>
            </a:extLst>
          </p:cNvPr>
          <p:cNvSpPr txBox="1"/>
          <p:nvPr/>
        </p:nvSpPr>
        <p:spPr>
          <a:xfrm>
            <a:off x="457200" y="5266659"/>
            <a:ext cx="1295400" cy="461665"/>
          </a:xfrm>
          <a:prstGeom prst="rect">
            <a:avLst/>
          </a:prstGeom>
          <a:noFill/>
        </p:spPr>
        <p:txBody>
          <a:bodyPr wrap="square">
            <a:spAutoFit/>
          </a:bodyPr>
          <a:lstStyle/>
          <a:p>
            <a:r>
              <a:rPr lang="en-IN" sz="2400" dirty="0"/>
              <a:t>Answer: </a:t>
            </a:r>
          </a:p>
        </p:txBody>
      </p:sp>
      <p:pic>
        <p:nvPicPr>
          <p:cNvPr id="6" name="Picture 5" descr="First graph: Vertices arranged on a plane. Vertex v subscript 2 is connected to vertices, v subscript 1,  v subscript 3, v subscript 4, v subscript 5, v subscript 6, v subscript 7, and v subscript 8.&#10;&#10;second graph: &#10;Vertex v subscript 1 is connected to vertices, v subscript 2, v subscript 5, and v subscript 6. Vertex v subscript 6&#10;is connected to vertex v subscript 3, vertex v subscript 3 is connected to vertex v subscript 4, and vertex v subscript 4 is connected to vertices,  v subscript 7 and v subscript 8. ">
            <a:extLst>
              <a:ext uri="{FF2B5EF4-FFF2-40B4-BE49-F238E27FC236}">
                <a16:creationId xmlns:a16="http://schemas.microsoft.com/office/drawing/2014/main" id="{905C2608-A9BA-4693-A0E4-BE944C1973EF}"/>
              </a:ext>
            </a:extLst>
          </p:cNvPr>
          <p:cNvPicPr>
            <a:picLocks noChangeAspect="1"/>
          </p:cNvPicPr>
          <p:nvPr/>
        </p:nvPicPr>
        <p:blipFill>
          <a:blip r:embed="rId3"/>
          <a:stretch>
            <a:fillRect/>
          </a:stretch>
        </p:blipFill>
        <p:spPr>
          <a:xfrm>
            <a:off x="2514600" y="4704606"/>
            <a:ext cx="3696216" cy="1124107"/>
          </a:xfrm>
          <a:prstGeom prst="rect">
            <a:avLst/>
          </a:prstGeom>
        </p:spPr>
      </p:pic>
    </p:spTree>
    <p:extLst>
      <p:ext uri="{BB962C8B-B14F-4D97-AF65-F5344CB8AC3E}">
        <p14:creationId xmlns:p14="http://schemas.microsoft.com/office/powerpoint/2010/main" val="3780936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Spanning Tree</a:t>
            </a:r>
          </a:p>
        </p:txBody>
      </p:sp>
      <p:sp>
        <p:nvSpPr>
          <p:cNvPr id="3" name="Text Placeholder 2"/>
          <p:cNvSpPr>
            <a:spLocks noGrp="1"/>
          </p:cNvSpPr>
          <p:nvPr>
            <p:ph type="body" sz="quarter" idx="10"/>
          </p:nvPr>
        </p:nvSpPr>
        <p:spPr/>
        <p:txBody>
          <a:bodyPr>
            <a:normAutofit/>
          </a:bodyPr>
          <a:lstStyle/>
          <a:p>
            <a:pPr algn="just"/>
            <a:r>
              <a:rPr sz="2800" dirty="0"/>
              <a:t>A </a:t>
            </a:r>
            <a:r>
              <a:rPr sz="2800" b="1" dirty="0"/>
              <a:t>spanning tree</a:t>
            </a:r>
            <a:r>
              <a:rPr sz="2800" dirty="0"/>
              <a:t> is a subgraph of a connected graph, which is itself connected and contains all the vertices of the original graph, but has no cycles.</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Steps for Constructing A Spanning Tree</a:t>
            </a:r>
            <a:endParaRPr dirty="0"/>
          </a:p>
        </p:txBody>
      </p:sp>
      <p:sp>
        <p:nvSpPr>
          <p:cNvPr id="3" name="Text Placeholder 2"/>
          <p:cNvSpPr>
            <a:spLocks noGrp="1"/>
          </p:cNvSpPr>
          <p:nvPr>
            <p:ph type="body" sz="quarter" idx="10"/>
          </p:nvPr>
        </p:nvSpPr>
        <p:spPr/>
        <p:txBody>
          <a:bodyPr>
            <a:normAutofit/>
          </a:bodyPr>
          <a:lstStyle/>
          <a:p>
            <a:pPr algn="just">
              <a:tabLst>
                <a:tab pos="447675" algn="l"/>
              </a:tabLst>
            </a:pPr>
            <a:r>
              <a:rPr lang="en-US" sz="2400" dirty="0"/>
              <a:t>1.	In a connected graph </a:t>
            </a:r>
            <a:r>
              <a:rPr lang="en-US" sz="2400" i="1" dirty="0"/>
              <a:t>G</a:t>
            </a:r>
            <a:r>
              <a:rPr lang="en-US" sz="2400" dirty="0"/>
              <a:t>, identify a cycle. If more than one 	cycle exists, choose one at random. </a:t>
            </a:r>
          </a:p>
          <a:p>
            <a:pPr algn="just">
              <a:tabLst>
                <a:tab pos="447675" algn="l"/>
              </a:tabLst>
            </a:pPr>
            <a:r>
              <a:rPr lang="en-US" sz="2400" dirty="0"/>
              <a:t>2.	Choose an edge from the cycle selected and delete it from 	the graph. </a:t>
            </a:r>
          </a:p>
          <a:p>
            <a:pPr algn="just">
              <a:tabLst>
                <a:tab pos="447675" algn="l"/>
              </a:tabLst>
            </a:pPr>
            <a:r>
              <a:rPr lang="en-US" sz="2400" dirty="0"/>
              <a:t>3.	While the graph contains a cycle, repeat Steps 1 and 2. </a:t>
            </a:r>
          </a:p>
          <a:p>
            <a:pPr marL="514350" indent="-514350">
              <a:buFont typeface="+mj-lt"/>
              <a:buAutoNum type="arabicPeriod"/>
            </a:pPr>
            <a:endParaRPr dirty="0"/>
          </a:p>
          <a:p>
            <a:endParaRPr sz="2800" dirty="0"/>
          </a:p>
        </p:txBody>
      </p:sp>
    </p:spTree>
    <p:extLst>
      <p:ext uri="{BB962C8B-B14F-4D97-AF65-F5344CB8AC3E}">
        <p14:creationId xmlns:p14="http://schemas.microsoft.com/office/powerpoint/2010/main" val="205482454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B396D33-F130-42D2-B97E-B62C40F10CB9}"/>
</file>

<file path=customXml/itemProps2.xml><?xml version="1.0" encoding="utf-8"?>
<ds:datastoreItem xmlns:ds="http://schemas.openxmlformats.org/officeDocument/2006/customXml" ds:itemID="{75447D7D-07F9-4CA0-8BFC-AB965203370B}"/>
</file>

<file path=customXml/itemProps3.xml><?xml version="1.0" encoding="utf-8"?>
<ds:datastoreItem xmlns:ds="http://schemas.openxmlformats.org/officeDocument/2006/customXml" ds:itemID="{9D039F1A-549D-4D5C-93B2-DB9692B0F04F}"/>
</file>

<file path=docProps/app.xml><?xml version="1.0" encoding="utf-8"?>
<Properties xmlns="http://schemas.openxmlformats.org/officeDocument/2006/extended-properties" xmlns:vt="http://schemas.openxmlformats.org/officeDocument/2006/docPropsVTypes">
  <TotalTime>892</TotalTime>
  <Words>2095</Words>
  <Application>Microsoft Office PowerPoint</Application>
  <PresentationFormat>On-screen Show (4:3)</PresentationFormat>
  <Paragraphs>158</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Times New Roman</vt:lpstr>
      <vt:lpstr>Symbol</vt:lpstr>
      <vt:lpstr>Calibri</vt:lpstr>
      <vt:lpstr>Arial</vt:lpstr>
      <vt:lpstr>Cambria Math</vt:lpstr>
      <vt:lpstr>Courier New</vt:lpstr>
      <vt:lpstr>Office Theme</vt:lpstr>
      <vt:lpstr>Section 14.2</vt:lpstr>
      <vt:lpstr>Definition: Tree</vt:lpstr>
      <vt:lpstr>Example 1: Identifying Trees—Slide 1</vt:lpstr>
      <vt:lpstr>Example 1: Identifying Trees—Slide 2</vt:lpstr>
      <vt:lpstr>Definition: Tree Theorem</vt:lpstr>
      <vt:lpstr>Example 2: Determining the Number of Edges Needed for a Tree</vt:lpstr>
      <vt:lpstr>Skill Check 1</vt:lpstr>
      <vt:lpstr>Definition: Spanning Tree</vt:lpstr>
      <vt:lpstr>Procedure: Steps for Constructing A Spanning Tree</vt:lpstr>
      <vt:lpstr>Example 3: Using Spanning Trees—Slide 1</vt:lpstr>
      <vt:lpstr>Example 3: Using Spanning Trees—Slide 2</vt:lpstr>
      <vt:lpstr>Example 3: Using Spanning Trees—Slide 3</vt:lpstr>
      <vt:lpstr>Example 3: Using Spanning Trees—Slide 4</vt:lpstr>
      <vt:lpstr>Example 3: Using Spanning Trees—Slide 5</vt:lpstr>
      <vt:lpstr>Example 3: Using Spanning Trees—Slide 6</vt:lpstr>
      <vt:lpstr>Math Milestone</vt:lpstr>
      <vt:lpstr>Fun Fact</vt:lpstr>
      <vt:lpstr>Skill Check 2</vt:lpstr>
      <vt:lpstr>Procedure: Steps for Constructing A Minimum-Weight Spanning Tree</vt:lpstr>
      <vt:lpstr>Example 4: Constructing a Minimum‑Weight Spanning Tree—Slide 1</vt:lpstr>
      <vt:lpstr>Example 4: Constructing a Minimum‑Weight Spanning Tree—Slide 2</vt:lpstr>
      <vt:lpstr>Example 4: Constructing a Minimum‑Weight Spanning Tree—Slide 3</vt:lpstr>
      <vt:lpstr>Example 4: Constructing a Minimum‑Weight Spanning Tree—Slide 4</vt:lpstr>
      <vt:lpstr>Example 4: Constructing a Minimum‑Weight Spanning Tree—Slide 5</vt:lpstr>
      <vt:lpstr>Example 4: Constructing a Minimum‑Weight Spanning Tree—Slide 6</vt:lpstr>
      <vt:lpstr>Definition: Leaf</vt:lpstr>
      <vt:lpstr>Example 5: Determining the Number of Leaves on a Tree—Slide 1</vt:lpstr>
      <vt:lpstr>Example 5: Determining the Number of Leaves on a Tree—Slide 2</vt:lpstr>
      <vt:lpstr>Definition: Number of Leaves on a Tree</vt:lpstr>
      <vt:lpstr>Helpful Hint</vt:lpstr>
      <vt:lpstr>Example 6: Determining the Number of Leaves on a Tree—Slide 1</vt:lpstr>
      <vt:lpstr>Example 6: Determining the Number of Leaves on a Tree—Slide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Nagesh</cp:lastModifiedBy>
  <cp:revision>136</cp:revision>
  <dcterms:created xsi:type="dcterms:W3CDTF">2013-04-26T14:43:13Z</dcterms:created>
  <dcterms:modified xsi:type="dcterms:W3CDTF">2025-09-23T08:08:48Z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