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Masters/slideMaster1.xml" ContentType="application/vnd.openxmlformats-officedocument.presentationml.slideMaster+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6"/>
  </p:notesMasterIdLst>
  <p:handoutMasterIdLst>
    <p:handoutMasterId r:id="rId37"/>
  </p:handoutMasterIdLst>
  <p:sldIdLst>
    <p:sldId id="256" r:id="rId2"/>
    <p:sldId id="257" r:id="rId3"/>
    <p:sldId id="258" r:id="rId4"/>
    <p:sldId id="263" r:id="rId5"/>
    <p:sldId id="266" r:id="rId6"/>
    <p:sldId id="268" r:id="rId7"/>
    <p:sldId id="339" r:id="rId8"/>
    <p:sldId id="273" r:id="rId9"/>
    <p:sldId id="274" r:id="rId10"/>
    <p:sldId id="275" r:id="rId11"/>
    <p:sldId id="276" r:id="rId12"/>
    <p:sldId id="279" r:id="rId13"/>
    <p:sldId id="340" r:id="rId14"/>
    <p:sldId id="285" r:id="rId15"/>
    <p:sldId id="286" r:id="rId16"/>
    <p:sldId id="290" r:id="rId17"/>
    <p:sldId id="293" r:id="rId18"/>
    <p:sldId id="295" r:id="rId19"/>
    <p:sldId id="296" r:id="rId20"/>
    <p:sldId id="297" r:id="rId21"/>
    <p:sldId id="306" r:id="rId22"/>
    <p:sldId id="308" r:id="rId23"/>
    <p:sldId id="309" r:id="rId24"/>
    <p:sldId id="310" r:id="rId25"/>
    <p:sldId id="312" r:id="rId26"/>
    <p:sldId id="314" r:id="rId27"/>
    <p:sldId id="337" r:id="rId28"/>
    <p:sldId id="317" r:id="rId29"/>
    <p:sldId id="318" r:id="rId30"/>
    <p:sldId id="323" r:id="rId31"/>
    <p:sldId id="325" r:id="rId32"/>
    <p:sldId id="342" r:id="rId33"/>
    <p:sldId id="327" r:id="rId34"/>
    <p:sldId id="341" r:id="rId35"/>
  </p:sldIdLst>
  <p:sldSz cx="9144000" cy="6858000" type="screen4x3"/>
  <p:notesSz cx="6858000" cy="9144000"/>
  <p:embeddedFontLst>
    <p:embeddedFont>
      <p:font typeface="Cambria Math" panose="02040503050406030204" pitchFamily="18" charset="0"/>
      <p:regular r:id="rId3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p:cViewPr varScale="1">
        <p:scale>
          <a:sx n="111" d="100"/>
          <a:sy n="111" d="100"/>
        </p:scale>
        <p:origin x="732"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presProps" Target="presProps.xml"/><Relationship Id="rId45"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font" Target="fonts/font1.fntdata"/><Relationship Id="rId46" Type="http://schemas.openxmlformats.org/officeDocument/2006/relationships/customXml" Target="../customXml/item3.xml"/><Relationship Id="rId20" Type="http://schemas.openxmlformats.org/officeDocument/2006/relationships/slide" Target="slides/slide19.xml"/><Relationship Id="rId41"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10/21/2025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10/21/2025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7.png"/><Relationship Id="rId1" Type="http://schemas.openxmlformats.org/officeDocument/2006/relationships/slideLayout" Target="../slideLayouts/slideLayout3.xml"/><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emf"/><Relationship Id="rId1" Type="http://schemas.openxmlformats.org/officeDocument/2006/relationships/slideLayout" Target="../slideLayouts/slideLayout3.xml"/><Relationship Id="rId4" Type="http://schemas.openxmlformats.org/officeDocument/2006/relationships/image" Target="../media/image13.e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Layout" Target="../slideLayouts/slideLayout3.xml"/><Relationship Id="rId6" Type="http://schemas.openxmlformats.org/officeDocument/2006/relationships/image" Target="../media/image19.emf"/><Relationship Id="rId5" Type="http://schemas.openxmlformats.org/officeDocument/2006/relationships/image" Target="../media/image18.emf"/><Relationship Id="rId4" Type="http://schemas.openxmlformats.org/officeDocument/2006/relationships/image" Target="../media/image17.png"/></Relationships>
</file>

<file path=ppt/slides/_rels/slide17.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emf"/><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image" Target="../media/image32.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rPr dirty="0"/>
              <a:t>Matchings</a:t>
            </a:r>
          </a:p>
        </p:txBody>
      </p:sp>
      <p:sp>
        <p:nvSpPr>
          <p:cNvPr id="3" name="Title 2"/>
          <p:cNvSpPr>
            <a:spLocks noGrp="1"/>
          </p:cNvSpPr>
          <p:nvPr>
            <p:ph type="title"/>
          </p:nvPr>
        </p:nvSpPr>
        <p:spPr/>
        <p:txBody>
          <a:bodyPr/>
          <a:lstStyle/>
          <a:p>
            <a:r>
              <a:rPr dirty="0"/>
              <a:t>Section 14.3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Neighborhood</a:t>
            </a:r>
          </a:p>
        </p:txBody>
      </p:sp>
      <p:sp>
        <p:nvSpPr>
          <p:cNvPr id="3" name="Text Placeholder 2"/>
          <p:cNvSpPr>
            <a:spLocks noGrp="1"/>
          </p:cNvSpPr>
          <p:nvPr>
            <p:ph type="body" sz="quarter" idx="10"/>
          </p:nvPr>
        </p:nvSpPr>
        <p:spPr/>
        <p:txBody>
          <a:bodyPr>
            <a:normAutofit/>
          </a:bodyPr>
          <a:lstStyle/>
          <a:p>
            <a:pPr algn="ctr">
              <a:defRPr sz="2800" b="1"/>
            </a:pPr>
            <a:endParaRPr dirty="0"/>
          </a:p>
          <a:p>
            <a:pPr algn="just">
              <a:defRPr sz="2800"/>
            </a:pPr>
            <a:r>
              <a:rPr sz="2800" dirty="0"/>
              <a:t>If we have a set of vertices</a:t>
            </a:r>
            <a:r>
              <a:rPr lang="en-IN" sz="2800" dirty="0"/>
              <a:t> </a:t>
            </a:r>
            <a:r>
              <a:rPr lang="en-IN" sz="2800" i="1" dirty="0"/>
              <a:t>A</a:t>
            </a:r>
            <a:r>
              <a:rPr sz="2800" dirty="0"/>
              <a:t>, then the </a:t>
            </a:r>
            <a:r>
              <a:rPr sz="2800" b="1" dirty="0"/>
              <a:t>neighborhood</a:t>
            </a:r>
            <a:r>
              <a:rPr sz="2800" dirty="0"/>
              <a:t> of</a:t>
            </a:r>
            <a:r>
              <a:rPr lang="en-IN" sz="2800" dirty="0"/>
              <a:t> </a:t>
            </a:r>
            <a:r>
              <a:rPr lang="en-IN" i="1" dirty="0"/>
              <a:t>A</a:t>
            </a:r>
            <a:r>
              <a:rPr sz="2800" dirty="0"/>
              <a:t>, denoted</a:t>
            </a:r>
            <a:r>
              <a:rPr lang="en-IN" sz="2800" dirty="0"/>
              <a:t> </a:t>
            </a:r>
            <a:r>
              <a:rPr lang="en-IN" sz="2800" i="1" dirty="0"/>
              <a:t>N</a:t>
            </a:r>
            <a:r>
              <a:rPr lang="en-IN" sz="2800" dirty="0"/>
              <a:t>(</a:t>
            </a:r>
            <a:r>
              <a:rPr lang="en-IN" i="1" dirty="0"/>
              <a:t>A</a:t>
            </a:r>
            <a:r>
              <a:rPr lang="en-IN" dirty="0"/>
              <a:t>)</a:t>
            </a:r>
            <a:r>
              <a:rPr sz="2800" dirty="0"/>
              <a:t>, is the set of all vertices adjacent to a vertex in</a:t>
            </a:r>
            <a:r>
              <a:rPr lang="en-IN" sz="2800" dirty="0"/>
              <a:t> </a:t>
            </a:r>
            <a:r>
              <a:rPr lang="en-IN" i="1" dirty="0"/>
              <a:t>A</a:t>
            </a:r>
            <a:r>
              <a:rPr sz="2800" dirty="0"/>
              <a:t>.</a:t>
            </a:r>
          </a:p>
          <a:p>
            <a:endParaRPr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Identifying a Neighborhood</a:t>
            </a:r>
            <a:r>
              <a:rPr lang="en-US" dirty="0"/>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lgn="just">
                  <a:defRPr sz="2800"/>
                </a:pPr>
                <a:r>
                  <a:rPr sz="2800" dirty="0"/>
                  <a:t>Let </a:t>
                </a:r>
                <a14:m>
                  <m:oMath xmlns:m="http://schemas.openxmlformats.org/officeDocument/2006/math">
                    <m:r>
                      <a:rPr>
                        <a:latin typeface="Cambria Math" panose="02040503050406030204" pitchFamily="18" charset="0"/>
                      </a:rPr>
                      <m:t>𝐴</m:t>
                    </m:r>
                  </m:oMath>
                </a14:m>
                <a:r>
                  <a:rPr sz="2800" dirty="0"/>
                  <a:t> be the set of vertices</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p:pic>
        <p:nvPicPr>
          <p:cNvPr id="11" name="Picture 10" descr="open curly brace d comma e closed curly brace.">
            <a:extLst>
              <a:ext uri="{FF2B5EF4-FFF2-40B4-BE49-F238E27FC236}">
                <a16:creationId xmlns:a16="http://schemas.microsoft.com/office/drawing/2014/main" id="{5EFF3529-F18E-868E-6F23-88C4427648CB}"/>
              </a:ext>
            </a:extLst>
          </p:cNvPr>
          <p:cNvPicPr>
            <a:picLocks noChangeAspect="1"/>
          </p:cNvPicPr>
          <p:nvPr/>
        </p:nvPicPr>
        <p:blipFill>
          <a:blip r:embed="rId3"/>
          <a:stretch>
            <a:fillRect/>
          </a:stretch>
        </p:blipFill>
        <p:spPr>
          <a:xfrm>
            <a:off x="4505325" y="1111677"/>
            <a:ext cx="752475" cy="466725"/>
          </a:xfrm>
          <a:prstGeom prst="rect">
            <a:avLst/>
          </a:prstGeom>
        </p:spPr>
      </p:pic>
      <p:sp>
        <p:nvSpPr>
          <p:cNvPr id="9" name="TextBox 8">
            <a:extLst>
              <a:ext uri="{FF2B5EF4-FFF2-40B4-BE49-F238E27FC236}">
                <a16:creationId xmlns:a16="http://schemas.microsoft.com/office/drawing/2014/main" id="{E6DFD082-0DA2-71DF-2C37-A95033175991}"/>
              </a:ext>
            </a:extLst>
          </p:cNvPr>
          <p:cNvSpPr txBox="1"/>
          <p:nvPr/>
        </p:nvSpPr>
        <p:spPr>
          <a:xfrm>
            <a:off x="5334000" y="1027674"/>
            <a:ext cx="3336079" cy="523220"/>
          </a:xfrm>
          <a:prstGeom prst="rect">
            <a:avLst/>
          </a:prstGeom>
          <a:noFill/>
        </p:spPr>
        <p:txBody>
          <a:bodyPr wrap="square">
            <a:spAutoFit/>
          </a:bodyPr>
          <a:lstStyle/>
          <a:p>
            <a:r>
              <a:rPr lang="en-IN" sz="2800" dirty="0"/>
              <a:t>in the Graph </a:t>
            </a:r>
            <a:r>
              <a:rPr lang="en-IN" sz="2800" i="1" dirty="0"/>
              <a:t>G</a:t>
            </a:r>
            <a:r>
              <a:rPr lang="en-IN" sz="2800" dirty="0"/>
              <a:t> below. </a:t>
            </a:r>
          </a:p>
        </p:txBody>
      </p:sp>
      <p:sp>
        <p:nvSpPr>
          <p:cNvPr id="7" name="TextBox 6">
            <a:extLst>
              <a:ext uri="{FF2B5EF4-FFF2-40B4-BE49-F238E27FC236}">
                <a16:creationId xmlns:a16="http://schemas.microsoft.com/office/drawing/2014/main" id="{D45BC0F4-8701-5AE6-C748-D40FEA68882B}"/>
              </a:ext>
            </a:extLst>
          </p:cNvPr>
          <p:cNvSpPr txBox="1"/>
          <p:nvPr/>
        </p:nvSpPr>
        <p:spPr>
          <a:xfrm>
            <a:off x="457198" y="1524000"/>
            <a:ext cx="4953001" cy="523220"/>
          </a:xfrm>
          <a:prstGeom prst="rect">
            <a:avLst/>
          </a:prstGeom>
          <a:noFill/>
        </p:spPr>
        <p:txBody>
          <a:bodyPr wrap="square">
            <a:spAutoFit/>
          </a:bodyPr>
          <a:lstStyle/>
          <a:p>
            <a:r>
              <a:rPr lang="en-IN" sz="2800" dirty="0"/>
              <a:t>Identify the </a:t>
            </a:r>
            <a:r>
              <a:rPr lang="en-IN" sz="2800" dirty="0" err="1"/>
              <a:t>neighborhood</a:t>
            </a:r>
            <a:r>
              <a:rPr lang="en-IN" sz="2800" dirty="0"/>
              <a:t> of </a:t>
            </a:r>
            <a:r>
              <a:rPr lang="en-IN" sz="2800" i="1" dirty="0"/>
              <a:t>A</a:t>
            </a:r>
            <a:r>
              <a:rPr lang="en-IN" sz="2800" dirty="0"/>
              <a:t>.</a:t>
            </a:r>
          </a:p>
        </p:txBody>
      </p:sp>
      <p:pic>
        <p:nvPicPr>
          <p:cNvPr id="5" name="Picture 4" descr="The left-hand side of the graph has five dots labeled from top to bottom from a through e. The right-hand side of the graph has five dots labeled from top to bottom from f through j. The dots on the left-hand side are connected to the dots on the right-hand side via straight lines. a is connected to g. b is connected to f and i. c is connected to f and j. d is connected to h. e is connected to i and j.">
            <a:extLst>
              <a:ext uri="{FF2B5EF4-FFF2-40B4-BE49-F238E27FC236}">
                <a16:creationId xmlns:a16="http://schemas.microsoft.com/office/drawing/2014/main" id="{E4C5DAF8-2B45-41D3-B371-552EBAD0FE5E}"/>
              </a:ext>
            </a:extLst>
          </p:cNvPr>
          <p:cNvPicPr>
            <a:picLocks noChangeAspect="1"/>
          </p:cNvPicPr>
          <p:nvPr/>
        </p:nvPicPr>
        <p:blipFill>
          <a:blip r:embed="rId4"/>
          <a:srcRect b="10894"/>
          <a:stretch>
            <a:fillRect/>
          </a:stretch>
        </p:blipFill>
        <p:spPr>
          <a:xfrm>
            <a:off x="3521920" y="1943687"/>
            <a:ext cx="2100159" cy="2717960"/>
          </a:xfrm>
          <a:prstGeom prst="rect">
            <a:avLst/>
          </a:prstGeom>
        </p:spPr>
      </p:pic>
      <p:sp>
        <p:nvSpPr>
          <p:cNvPr id="4" name="TextBox 3">
            <a:extLst>
              <a:ext uri="{FF2B5EF4-FFF2-40B4-BE49-F238E27FC236}">
                <a16:creationId xmlns:a16="http://schemas.microsoft.com/office/drawing/2014/main" id="{54AE9682-2D6C-0F96-4EB3-E9BEC793D1EA}"/>
              </a:ext>
            </a:extLst>
          </p:cNvPr>
          <p:cNvSpPr txBox="1"/>
          <p:nvPr/>
        </p:nvSpPr>
        <p:spPr>
          <a:xfrm>
            <a:off x="3371682" y="4867335"/>
            <a:ext cx="2400634" cy="461665"/>
          </a:xfrm>
          <a:prstGeom prst="rect">
            <a:avLst/>
          </a:prstGeom>
          <a:noFill/>
        </p:spPr>
        <p:txBody>
          <a:bodyPr wrap="square">
            <a:spAutoFit/>
          </a:bodyPr>
          <a:lstStyle/>
          <a:p>
            <a:r>
              <a:rPr lang="en-IN" sz="2400" dirty="0"/>
              <a:t>Figure 9: Graph </a:t>
            </a:r>
            <a:r>
              <a:rPr lang="en-IN" sz="2400" i="1" dirty="0"/>
              <a:t>G</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Identifying a Neighborhood</a:t>
            </a:r>
            <a:r>
              <a:rPr lang="en-US" dirty="0"/>
              <a:t>—Slide 2</a:t>
            </a:r>
            <a:endParaRPr dirty="0"/>
          </a:p>
        </p:txBody>
      </p:sp>
      <p:sp>
        <p:nvSpPr>
          <p:cNvPr id="3" name="Text Placeholder 2"/>
          <p:cNvSpPr>
            <a:spLocks noGrp="1"/>
          </p:cNvSpPr>
          <p:nvPr>
            <p:ph type="body" sz="quarter" idx="10"/>
          </p:nvPr>
        </p:nvSpPr>
        <p:spPr/>
        <p:txBody>
          <a:bodyPr>
            <a:normAutofit/>
          </a:bodyPr>
          <a:lstStyle/>
          <a:p>
            <a:pPr algn="just"/>
            <a:r>
              <a:rPr sz="2300" b="1" dirty="0"/>
              <a:t>Solution</a:t>
            </a:r>
          </a:p>
          <a:p>
            <a:pPr algn="just">
              <a:defRPr sz="2800"/>
            </a:pPr>
            <a:r>
              <a:rPr sz="2300" dirty="0"/>
              <a:t>To find the neighborhood of</a:t>
            </a:r>
            <a:r>
              <a:rPr lang="en-IN" sz="2300" dirty="0"/>
              <a:t> </a:t>
            </a:r>
            <a:r>
              <a:rPr lang="en-IN" sz="2300" i="1" dirty="0"/>
              <a:t>A</a:t>
            </a:r>
            <a:r>
              <a:rPr sz="2300" dirty="0"/>
              <a:t>, we need to find all the vertices on the right‑hand side that are adjacent to the vertices in</a:t>
            </a:r>
            <a:r>
              <a:rPr lang="en-IN" sz="2300" dirty="0"/>
              <a:t> </a:t>
            </a:r>
            <a:r>
              <a:rPr lang="en-IN" sz="2300" i="1" dirty="0"/>
              <a:t>A</a:t>
            </a:r>
            <a:r>
              <a:rPr sz="2300" dirty="0"/>
              <a:t>. Vertex</a:t>
            </a:r>
            <a:r>
              <a:rPr lang="en-IN" sz="2300" dirty="0"/>
              <a:t> </a:t>
            </a:r>
            <a:r>
              <a:rPr lang="en-IN" sz="2300" i="1" dirty="0"/>
              <a:t>d</a:t>
            </a:r>
            <a:r>
              <a:rPr sz="2300" dirty="0"/>
              <a:t> is adjacent to vertex</a:t>
            </a:r>
            <a:r>
              <a:rPr lang="en-IN" sz="2300" dirty="0"/>
              <a:t> </a:t>
            </a:r>
            <a:r>
              <a:rPr lang="en-IN" sz="2300" i="1" dirty="0"/>
              <a:t>h</a:t>
            </a:r>
            <a:r>
              <a:rPr sz="2300" dirty="0"/>
              <a:t> on the right‑side and vertex</a:t>
            </a:r>
            <a:r>
              <a:rPr lang="en-IN" sz="2300" dirty="0"/>
              <a:t> </a:t>
            </a:r>
            <a:r>
              <a:rPr lang="en-IN" sz="2300" i="1" dirty="0"/>
              <a:t>e</a:t>
            </a:r>
            <a:r>
              <a:rPr sz="2300" dirty="0"/>
              <a:t> is adjacent to both vertices</a:t>
            </a:r>
            <a:r>
              <a:rPr lang="en-IN" sz="2300" dirty="0"/>
              <a:t> </a:t>
            </a:r>
            <a:r>
              <a:rPr lang="en-IN" sz="2300" i="1" dirty="0" err="1"/>
              <a:t>i</a:t>
            </a:r>
            <a:r>
              <a:rPr sz="2300" dirty="0"/>
              <a:t> and</a:t>
            </a:r>
            <a:r>
              <a:rPr lang="en-IN" sz="2300" dirty="0"/>
              <a:t> </a:t>
            </a:r>
            <a:r>
              <a:rPr lang="en-IN" sz="2300" i="1" dirty="0"/>
              <a:t>j</a:t>
            </a:r>
            <a:r>
              <a:rPr sz="2300" dirty="0"/>
              <a:t>.</a:t>
            </a:r>
            <a:endParaRPr lang="en-US" sz="2300" dirty="0"/>
          </a:p>
        </p:txBody>
      </p:sp>
      <p:pic>
        <p:nvPicPr>
          <p:cNvPr id="5" name="Picture 4" descr="The left-hand side of the graph has six dots labeled from top to bottom from a through e. The right-hand side of the graph has six dots labeled from top to bottom from f through j. The dots on the left-hand side are connected to the dots on the right-hand side via straight lines. a is connected to g. b is connected to f and i. c is connected to f and j. d is connected to h. e is connected to i and j. The lines connecting d with h, and e with i and j are highlighted in blue. The elements, h, i, and j are shown encircled.">
            <a:extLst>
              <a:ext uri="{FF2B5EF4-FFF2-40B4-BE49-F238E27FC236}">
                <a16:creationId xmlns:a16="http://schemas.microsoft.com/office/drawing/2014/main" id="{38979406-C32A-41EF-BE73-C14088C81229}"/>
              </a:ext>
            </a:extLst>
          </p:cNvPr>
          <p:cNvPicPr>
            <a:picLocks noChangeAspect="1"/>
          </p:cNvPicPr>
          <p:nvPr/>
        </p:nvPicPr>
        <p:blipFill>
          <a:blip r:embed="rId2"/>
          <a:srcRect b="11111"/>
          <a:stretch>
            <a:fillRect/>
          </a:stretch>
        </p:blipFill>
        <p:spPr>
          <a:xfrm>
            <a:off x="3606135" y="2667000"/>
            <a:ext cx="1931730" cy="2438400"/>
          </a:xfrm>
          <a:prstGeom prst="rect">
            <a:avLst/>
          </a:prstGeom>
        </p:spPr>
      </p:pic>
      <p:sp>
        <p:nvSpPr>
          <p:cNvPr id="4" name="TextBox 3">
            <a:extLst>
              <a:ext uri="{FF2B5EF4-FFF2-40B4-BE49-F238E27FC236}">
                <a16:creationId xmlns:a16="http://schemas.microsoft.com/office/drawing/2014/main" id="{7E1450BA-D29A-B82A-2F66-CA04008A9C8A}"/>
              </a:ext>
            </a:extLst>
          </p:cNvPr>
          <p:cNvSpPr txBox="1"/>
          <p:nvPr/>
        </p:nvSpPr>
        <p:spPr>
          <a:xfrm>
            <a:off x="3290762" y="5089211"/>
            <a:ext cx="2562476" cy="461665"/>
          </a:xfrm>
          <a:prstGeom prst="rect">
            <a:avLst/>
          </a:prstGeom>
          <a:noFill/>
        </p:spPr>
        <p:txBody>
          <a:bodyPr wrap="square">
            <a:spAutoFit/>
          </a:bodyPr>
          <a:lstStyle/>
          <a:p>
            <a:r>
              <a:rPr lang="en-IN" sz="2400" dirty="0"/>
              <a:t>Figure 10: Graph </a:t>
            </a:r>
            <a:r>
              <a:rPr lang="en-IN" sz="2400" i="1" dirty="0"/>
              <a:t>G</a:t>
            </a:r>
          </a:p>
        </p:txBody>
      </p:sp>
      <p:pic>
        <p:nvPicPr>
          <p:cNvPr id="7" name="Picture 6" descr="So, N open parentheses A closed parentheses equals open curly brace h comma i comma j closed curly brace.">
            <a:extLst>
              <a:ext uri="{FF2B5EF4-FFF2-40B4-BE49-F238E27FC236}">
                <a16:creationId xmlns:a16="http://schemas.microsoft.com/office/drawing/2014/main" id="{9A4F7E10-06A9-CB99-77B2-88C324FB8475}"/>
              </a:ext>
            </a:extLst>
          </p:cNvPr>
          <p:cNvPicPr>
            <a:picLocks noChangeAspect="1"/>
          </p:cNvPicPr>
          <p:nvPr/>
        </p:nvPicPr>
        <p:blipFill>
          <a:blip r:embed="rId3"/>
          <a:stretch>
            <a:fillRect/>
          </a:stretch>
        </p:blipFill>
        <p:spPr>
          <a:xfrm>
            <a:off x="533400" y="5529629"/>
            <a:ext cx="2466975" cy="466725"/>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2</a:t>
            </a:r>
          </a:p>
        </p:txBody>
      </p:sp>
      <p:sp>
        <p:nvSpPr>
          <p:cNvPr id="3" name="Text Placeholder 2"/>
          <p:cNvSpPr>
            <a:spLocks noGrp="1"/>
          </p:cNvSpPr>
          <p:nvPr>
            <p:ph type="body" sz="quarter" idx="10"/>
          </p:nvPr>
        </p:nvSpPr>
        <p:spPr>
          <a:xfrm>
            <a:off x="457200" y="1029288"/>
            <a:ext cx="4038600" cy="506318"/>
          </a:xfrm>
        </p:spPr>
        <p:txBody>
          <a:bodyPr>
            <a:normAutofit lnSpcReduction="10000"/>
          </a:bodyPr>
          <a:lstStyle/>
          <a:p>
            <a:pPr>
              <a:defRPr sz="2800"/>
            </a:pPr>
            <a:r>
              <a:rPr sz="2800" dirty="0"/>
              <a:t>Let</a:t>
            </a:r>
            <a:r>
              <a:rPr lang="en-IN" sz="2800" dirty="0"/>
              <a:t> </a:t>
            </a:r>
            <a:r>
              <a:rPr lang="en-IN" sz="2800" i="1" dirty="0"/>
              <a:t>B</a:t>
            </a:r>
            <a:r>
              <a:rPr sz="2800" dirty="0"/>
              <a:t> be the set of vertices</a:t>
            </a:r>
          </a:p>
        </p:txBody>
      </p:sp>
      <p:pic>
        <p:nvPicPr>
          <p:cNvPr id="10" name="Picture 9" descr="open curly brace a comma b closed curly brace.">
            <a:extLst>
              <a:ext uri="{FF2B5EF4-FFF2-40B4-BE49-F238E27FC236}">
                <a16:creationId xmlns:a16="http://schemas.microsoft.com/office/drawing/2014/main" id="{86E9D32C-C7EA-2F53-30D0-1A235248C6E2}"/>
              </a:ext>
            </a:extLst>
          </p:cNvPr>
          <p:cNvPicPr>
            <a:picLocks noChangeAspect="1"/>
          </p:cNvPicPr>
          <p:nvPr/>
        </p:nvPicPr>
        <p:blipFill>
          <a:blip r:embed="rId2"/>
          <a:stretch>
            <a:fillRect/>
          </a:stretch>
        </p:blipFill>
        <p:spPr>
          <a:xfrm>
            <a:off x="4495800" y="1048569"/>
            <a:ext cx="742950" cy="466725"/>
          </a:xfrm>
          <a:prstGeom prst="rect">
            <a:avLst/>
          </a:prstGeom>
        </p:spPr>
      </p:pic>
      <p:sp>
        <p:nvSpPr>
          <p:cNvPr id="14" name="TextBox 13">
            <a:extLst>
              <a:ext uri="{FF2B5EF4-FFF2-40B4-BE49-F238E27FC236}">
                <a16:creationId xmlns:a16="http://schemas.microsoft.com/office/drawing/2014/main" id="{6D2DA359-7EA3-A63F-4730-845BF3289323}"/>
              </a:ext>
            </a:extLst>
          </p:cNvPr>
          <p:cNvSpPr txBox="1"/>
          <p:nvPr/>
        </p:nvSpPr>
        <p:spPr>
          <a:xfrm>
            <a:off x="451683" y="1535606"/>
            <a:ext cx="4791634" cy="954107"/>
          </a:xfrm>
          <a:prstGeom prst="rect">
            <a:avLst/>
          </a:prstGeom>
          <a:noFill/>
        </p:spPr>
        <p:txBody>
          <a:bodyPr wrap="square">
            <a:spAutoFit/>
          </a:bodyPr>
          <a:lstStyle/>
          <a:p>
            <a:r>
              <a:rPr lang="en-IN" sz="2800" dirty="0"/>
              <a:t>from the graph in Example 2. Identify the </a:t>
            </a:r>
            <a:r>
              <a:rPr lang="en-IN" sz="2800" dirty="0" err="1"/>
              <a:t>neighborhood</a:t>
            </a:r>
            <a:r>
              <a:rPr lang="en-IN" sz="2800" dirty="0"/>
              <a:t> of </a:t>
            </a:r>
            <a:r>
              <a:rPr lang="en-IN" sz="2800" i="1" dirty="0"/>
              <a:t>B</a:t>
            </a:r>
            <a:r>
              <a:rPr lang="en-IN" sz="2800" dirty="0"/>
              <a:t>. </a:t>
            </a:r>
          </a:p>
        </p:txBody>
      </p:sp>
      <p:pic>
        <p:nvPicPr>
          <p:cNvPr id="5" name="Picture 4" descr="The left-hand side of the graph has five dots labeled from top to bottom from a through e. The right-hand side of the graph has five dots labeled from top to bottom from f through j. The dots on the left-hand side are connected to the dots on the right-hand side via straight lines. a is connected to g. b is connected to f and i. c is connected to f and j. d is connected to h. e is connected to i and j.">
            <a:extLst>
              <a:ext uri="{FF2B5EF4-FFF2-40B4-BE49-F238E27FC236}">
                <a16:creationId xmlns:a16="http://schemas.microsoft.com/office/drawing/2014/main" id="{C9535F8C-79D9-47D1-B2AE-18F09B02FC27}"/>
              </a:ext>
            </a:extLst>
          </p:cNvPr>
          <p:cNvPicPr>
            <a:picLocks noChangeAspect="1"/>
          </p:cNvPicPr>
          <p:nvPr/>
        </p:nvPicPr>
        <p:blipFill>
          <a:blip r:embed="rId3"/>
          <a:srcRect b="13268"/>
          <a:stretch>
            <a:fillRect/>
          </a:stretch>
        </p:blipFill>
        <p:spPr>
          <a:xfrm>
            <a:off x="6019800" y="1566982"/>
            <a:ext cx="2380635" cy="2743200"/>
          </a:xfrm>
          <a:prstGeom prst="rect">
            <a:avLst/>
          </a:prstGeom>
        </p:spPr>
      </p:pic>
      <p:sp>
        <p:nvSpPr>
          <p:cNvPr id="4" name="TextBox 3">
            <a:extLst>
              <a:ext uri="{FF2B5EF4-FFF2-40B4-BE49-F238E27FC236}">
                <a16:creationId xmlns:a16="http://schemas.microsoft.com/office/drawing/2014/main" id="{51CB6602-526F-E45C-8DB6-A929782BD363}"/>
              </a:ext>
            </a:extLst>
          </p:cNvPr>
          <p:cNvSpPr txBox="1"/>
          <p:nvPr/>
        </p:nvSpPr>
        <p:spPr>
          <a:xfrm>
            <a:off x="6009800" y="4310182"/>
            <a:ext cx="2400634" cy="461665"/>
          </a:xfrm>
          <a:prstGeom prst="rect">
            <a:avLst/>
          </a:prstGeom>
          <a:noFill/>
        </p:spPr>
        <p:txBody>
          <a:bodyPr wrap="square">
            <a:spAutoFit/>
          </a:bodyPr>
          <a:lstStyle/>
          <a:p>
            <a:r>
              <a:rPr lang="en-IN" sz="2400" dirty="0"/>
              <a:t>Figure 9: Graph </a:t>
            </a:r>
            <a:r>
              <a:rPr lang="en-IN" sz="2400" i="1" dirty="0"/>
              <a:t>G</a:t>
            </a:r>
          </a:p>
        </p:txBody>
      </p:sp>
      <p:pic>
        <p:nvPicPr>
          <p:cNvPr id="8" name="Picture 7" descr="N open parentheses B closed parentheses equals open curly brace f comma g comma i closed curly brace.">
            <a:extLst>
              <a:ext uri="{FF2B5EF4-FFF2-40B4-BE49-F238E27FC236}">
                <a16:creationId xmlns:a16="http://schemas.microsoft.com/office/drawing/2014/main" id="{718633EF-1CD4-EEAC-EBFD-676B8FD29E94}"/>
              </a:ext>
            </a:extLst>
          </p:cNvPr>
          <p:cNvPicPr>
            <a:picLocks noChangeAspect="1"/>
          </p:cNvPicPr>
          <p:nvPr/>
        </p:nvPicPr>
        <p:blipFill>
          <a:blip r:embed="rId4"/>
          <a:stretch>
            <a:fillRect/>
          </a:stretch>
        </p:blipFill>
        <p:spPr>
          <a:xfrm>
            <a:off x="533400" y="5361987"/>
            <a:ext cx="3095625" cy="466725"/>
          </a:xfrm>
          <a:prstGeom prst="rect">
            <a:avLst/>
          </a:prstGeom>
        </p:spPr>
      </p:pic>
    </p:spTree>
    <p:extLst>
      <p:ext uri="{BB962C8B-B14F-4D97-AF65-F5344CB8AC3E}">
        <p14:creationId xmlns:p14="http://schemas.microsoft.com/office/powerpoint/2010/main" val="9966370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Hall's Marriage Theorem</a:t>
            </a:r>
          </a:p>
        </p:txBody>
      </p:sp>
      <p:sp>
        <p:nvSpPr>
          <p:cNvPr id="3" name="Text Placeholder 2"/>
          <p:cNvSpPr>
            <a:spLocks noGrp="1"/>
          </p:cNvSpPr>
          <p:nvPr>
            <p:ph type="body" sz="quarter" idx="10"/>
          </p:nvPr>
        </p:nvSpPr>
        <p:spPr/>
        <p:txBody>
          <a:bodyPr>
            <a:normAutofit/>
          </a:bodyPr>
          <a:lstStyle/>
          <a:p>
            <a:pPr algn="ctr">
              <a:defRPr sz="2800" b="1"/>
            </a:pPr>
            <a:endParaRPr sz="1000" dirty="0"/>
          </a:p>
          <a:p>
            <a:pPr algn="just">
              <a:defRPr sz="2800"/>
            </a:pPr>
            <a:r>
              <a:rPr sz="2800" dirty="0"/>
              <a:t>Let</a:t>
            </a:r>
            <a:r>
              <a:rPr lang="en-IN" sz="2800" dirty="0"/>
              <a:t> </a:t>
            </a:r>
            <a:r>
              <a:rPr lang="en-IN" sz="2800" i="1" dirty="0"/>
              <a:t>G</a:t>
            </a:r>
            <a:r>
              <a:rPr sz="2800" dirty="0"/>
              <a:t> be a bipartite graph. Then there is a matching of the left-hand vertices into the right-hand vertices if and only if for every subset of left-hand vertices</a:t>
            </a:r>
            <a:r>
              <a:rPr lang="en-IN" sz="2800" dirty="0"/>
              <a:t> </a:t>
            </a:r>
            <a:r>
              <a:rPr lang="en-IN" sz="2800" i="1" dirty="0"/>
              <a:t>A</a:t>
            </a:r>
            <a:r>
              <a:rPr sz="2800" dirty="0"/>
              <a:t>, the number of vertices in</a:t>
            </a:r>
            <a:r>
              <a:rPr lang="en-IN" sz="2800" dirty="0"/>
              <a:t> </a:t>
            </a:r>
            <a:r>
              <a:rPr lang="en-IN" sz="2800" i="1" dirty="0"/>
              <a:t>N</a:t>
            </a:r>
            <a:r>
              <a:rPr lang="en-IN" sz="2800" dirty="0"/>
              <a:t>(</a:t>
            </a:r>
            <a:r>
              <a:rPr lang="en-IN" sz="2800" i="1" dirty="0"/>
              <a:t>A</a:t>
            </a:r>
            <a:r>
              <a:rPr lang="en-IN" sz="2800" dirty="0"/>
              <a:t>)</a:t>
            </a:r>
            <a:r>
              <a:rPr sz="2800" dirty="0"/>
              <a:t> is at least as large as the number of vertices in</a:t>
            </a:r>
            <a:r>
              <a:rPr lang="en-IN" sz="2800" dirty="0"/>
              <a:t> </a:t>
            </a:r>
            <a:r>
              <a:rPr lang="en-IN" sz="2800" i="1" dirty="0"/>
              <a:t>A</a:t>
            </a:r>
            <a:r>
              <a:rPr sz="2800" dirty="0"/>
              <a:t>.</a:t>
            </a:r>
          </a:p>
          <a:p>
            <a:endParaRPr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Determining If a Matching Is Possible</a:t>
            </a:r>
            <a:r>
              <a:rPr lang="en-US" dirty="0"/>
              <a:t>—Slide 1</a:t>
            </a:r>
            <a:endParaRPr dirty="0"/>
          </a:p>
        </p:txBody>
      </p:sp>
      <p:sp>
        <p:nvSpPr>
          <p:cNvPr id="3" name="Text Placeholder 2"/>
          <p:cNvSpPr>
            <a:spLocks noGrp="1"/>
          </p:cNvSpPr>
          <p:nvPr>
            <p:ph type="body" sz="quarter" idx="10"/>
          </p:nvPr>
        </p:nvSpPr>
        <p:spPr>
          <a:xfrm>
            <a:off x="457200" y="1029288"/>
            <a:ext cx="8229600" cy="912674"/>
          </a:xfrm>
        </p:spPr>
        <p:txBody>
          <a:bodyPr>
            <a:noAutofit/>
          </a:bodyPr>
          <a:lstStyle/>
          <a:p>
            <a:pPr algn="just"/>
            <a:r>
              <a:rPr sz="1800" dirty="0"/>
              <a:t>Use Hall's Marriage Theorem to determine if a matching is possible for the following graphs.</a:t>
            </a:r>
          </a:p>
          <a:p>
            <a:pPr>
              <a:defRPr sz="2800"/>
            </a:pPr>
            <a:r>
              <a:rPr lang="en-IN" sz="1800" dirty="0"/>
              <a:t>a.</a:t>
            </a:r>
            <a:r>
              <a:rPr sz="1800" dirty="0"/>
              <a:t>​</a:t>
            </a:r>
            <a:endParaRPr lang="en-US" sz="1800" dirty="0"/>
          </a:p>
        </p:txBody>
      </p:sp>
      <p:pic>
        <p:nvPicPr>
          <p:cNvPr id="5" name="Picture 4" descr="A regular bipartite graph is shown. The left-hand side of the graph has four dots labeled from top to bottom as x subscript 1, x subscript 2, x subscript 3, and x subscript 4. The right-hand side has four dots labeled from top to bottom as  y subscript 1,  y subscript 2, y subscript 3, and y subscript 4. The dots on the left-hand side are connected to the dots on the right-hand side via straight lines. x subscript 1 is connected to y subscript 2 and y subscript 3. x subscript 2 is connected to y subscript 2 and y subscript 3. x subscript 3 is connected to y subscript 1 and y subscript 4. x subscript 4 is connected to y subscript 3.">
            <a:extLst>
              <a:ext uri="{FF2B5EF4-FFF2-40B4-BE49-F238E27FC236}">
                <a16:creationId xmlns:a16="http://schemas.microsoft.com/office/drawing/2014/main" id="{4E4C39E2-1CA6-4CC0-BB86-4988CA9E2F6B}"/>
              </a:ext>
            </a:extLst>
          </p:cNvPr>
          <p:cNvPicPr>
            <a:picLocks noChangeAspect="1"/>
          </p:cNvPicPr>
          <p:nvPr/>
        </p:nvPicPr>
        <p:blipFill>
          <a:blip r:embed="rId2"/>
          <a:srcRect b="17605"/>
          <a:stretch>
            <a:fillRect/>
          </a:stretch>
        </p:blipFill>
        <p:spPr>
          <a:xfrm>
            <a:off x="1066800" y="1697636"/>
            <a:ext cx="1371600" cy="1426564"/>
          </a:xfrm>
          <a:prstGeom prst="rect">
            <a:avLst/>
          </a:prstGeom>
        </p:spPr>
      </p:pic>
      <p:sp>
        <p:nvSpPr>
          <p:cNvPr id="4" name="TextBox 3">
            <a:extLst>
              <a:ext uri="{FF2B5EF4-FFF2-40B4-BE49-F238E27FC236}">
                <a16:creationId xmlns:a16="http://schemas.microsoft.com/office/drawing/2014/main" id="{1ACE021B-F1BF-4672-5048-FA5490E722F3}"/>
              </a:ext>
            </a:extLst>
          </p:cNvPr>
          <p:cNvSpPr txBox="1"/>
          <p:nvPr/>
        </p:nvSpPr>
        <p:spPr>
          <a:xfrm>
            <a:off x="1066800" y="3051155"/>
            <a:ext cx="1371600" cy="461665"/>
          </a:xfrm>
          <a:prstGeom prst="rect">
            <a:avLst/>
          </a:prstGeom>
          <a:noFill/>
        </p:spPr>
        <p:txBody>
          <a:bodyPr wrap="square">
            <a:spAutoFit/>
          </a:bodyPr>
          <a:lstStyle/>
          <a:p>
            <a:r>
              <a:rPr lang="en-IN" sz="2400" dirty="0"/>
              <a:t>Figure 12</a:t>
            </a:r>
            <a:endParaRPr lang="en-IN" sz="2400" i="1" dirty="0"/>
          </a:p>
        </p:txBody>
      </p:sp>
      <p:sp>
        <p:nvSpPr>
          <p:cNvPr id="7" name="TextBox 6">
            <a:extLst>
              <a:ext uri="{FF2B5EF4-FFF2-40B4-BE49-F238E27FC236}">
                <a16:creationId xmlns:a16="http://schemas.microsoft.com/office/drawing/2014/main" id="{8A8ECBF2-9CAA-2FD4-1D84-0B4F0640DE83}"/>
              </a:ext>
            </a:extLst>
          </p:cNvPr>
          <p:cNvSpPr txBox="1"/>
          <p:nvPr/>
        </p:nvSpPr>
        <p:spPr>
          <a:xfrm>
            <a:off x="457200" y="3733800"/>
            <a:ext cx="8229600" cy="1754326"/>
          </a:xfrm>
          <a:prstGeom prst="rect">
            <a:avLst/>
          </a:prstGeom>
          <a:noFill/>
        </p:spPr>
        <p:txBody>
          <a:bodyPr wrap="square">
            <a:spAutoFit/>
          </a:bodyPr>
          <a:lstStyle/>
          <a:p>
            <a:pPr algn="just">
              <a:tabLst>
                <a:tab pos="358775" algn="l"/>
              </a:tabLst>
              <a:defRPr sz="2800"/>
            </a:pPr>
            <a:r>
              <a:rPr lang="en-IN" sz="1800" dirty="0"/>
              <a:t>b.	Three top prizes are to be given to the three highest salespeople—a new phone, a 	flight voucher, and a gift card of choice. John, Mo, and Richard have their sights set 	on the prizes they would prefer to win. John would like either the new phone or 	the gift card. Mo prefers the flight voucher, while Richard’s top pick is the new 	phone. Is there a way for 	each salesperson to receive a prize they prefer if there is 	only one of each prize?</a:t>
            </a:r>
            <a:endParaRPr lang="en-IN"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Determining If a Matching Is Possible</a:t>
            </a:r>
            <a:r>
              <a:rPr lang="en-US" dirty="0"/>
              <a:t>—Slide 2</a:t>
            </a:r>
            <a:endParaRPr dirty="0"/>
          </a:p>
        </p:txBody>
      </p:sp>
      <p:sp>
        <p:nvSpPr>
          <p:cNvPr id="3" name="Text Placeholder 2"/>
          <p:cNvSpPr>
            <a:spLocks noGrp="1"/>
          </p:cNvSpPr>
          <p:nvPr>
            <p:ph type="body" sz="quarter" idx="10"/>
          </p:nvPr>
        </p:nvSpPr>
        <p:spPr/>
        <p:txBody>
          <a:bodyPr>
            <a:normAutofit/>
          </a:bodyPr>
          <a:lstStyle/>
          <a:p>
            <a:r>
              <a:rPr sz="2000" b="1" dirty="0"/>
              <a:t>Solution</a:t>
            </a:r>
          </a:p>
          <a:p>
            <a:pPr algn="just">
              <a:tabLst>
                <a:tab pos="358775" algn="l"/>
              </a:tabLst>
              <a:defRPr sz="2800"/>
            </a:pPr>
            <a:r>
              <a:rPr lang="en-IN" sz="2000" dirty="0"/>
              <a:t>a.	</a:t>
            </a:r>
            <a:r>
              <a:rPr sz="2000" dirty="0"/>
              <a:t>​Hall's Marriage Theorem says that for there to be a matching, </a:t>
            </a:r>
            <a:r>
              <a:rPr lang="en-IN" sz="2000" dirty="0"/>
              <a:t>	</a:t>
            </a:r>
            <a:r>
              <a:rPr sz="2000" dirty="0"/>
              <a:t>whichever subset of vertices we choose on the left, their </a:t>
            </a:r>
            <a:r>
              <a:rPr lang="en-IN" sz="2000" dirty="0"/>
              <a:t>	</a:t>
            </a:r>
            <a:r>
              <a:rPr sz="2000" dirty="0"/>
              <a:t>neighborhood </a:t>
            </a:r>
            <a:r>
              <a:rPr lang="en-IN" sz="2000" dirty="0"/>
              <a:t>	</a:t>
            </a:r>
            <a:r>
              <a:rPr sz="2000" dirty="0"/>
              <a:t>on the right must be at least as large. For several </a:t>
            </a:r>
            <a:r>
              <a:rPr lang="en-IN" sz="2000" dirty="0"/>
              <a:t>	</a:t>
            </a:r>
            <a:r>
              <a:rPr sz="2000" dirty="0"/>
              <a:t>subsets of vertices on </a:t>
            </a:r>
            <a:r>
              <a:rPr lang="en-IN" sz="2000" dirty="0"/>
              <a:t>	</a:t>
            </a:r>
            <a:r>
              <a:rPr sz="2000" dirty="0"/>
              <a:t>the left this property is satisfied. For instance, consider</a:t>
            </a:r>
            <a:r>
              <a:rPr lang="en-IN" sz="2000" dirty="0"/>
              <a:t>	</a:t>
            </a:r>
            <a:endParaRPr lang="en-US" sz="2000" dirty="0"/>
          </a:p>
        </p:txBody>
      </p:sp>
      <p:pic>
        <p:nvPicPr>
          <p:cNvPr id="13" name="Picture 12" descr="A equals open curly brace x subscript three closed curly brace.">
            <a:extLst>
              <a:ext uri="{FF2B5EF4-FFF2-40B4-BE49-F238E27FC236}">
                <a16:creationId xmlns:a16="http://schemas.microsoft.com/office/drawing/2014/main" id="{C5C6CC35-C391-D65B-686B-6C34E6FE3865}"/>
              </a:ext>
            </a:extLst>
          </p:cNvPr>
          <p:cNvPicPr>
            <a:picLocks noChangeAspect="1"/>
          </p:cNvPicPr>
          <p:nvPr/>
        </p:nvPicPr>
        <p:blipFill>
          <a:blip r:embed="rId2"/>
          <a:stretch>
            <a:fillRect/>
          </a:stretch>
        </p:blipFill>
        <p:spPr>
          <a:xfrm>
            <a:off x="6634580" y="2330174"/>
            <a:ext cx="1021280" cy="397164"/>
          </a:xfrm>
          <a:prstGeom prst="rect">
            <a:avLst/>
          </a:prstGeom>
        </p:spPr>
      </p:pic>
      <p:sp>
        <p:nvSpPr>
          <p:cNvPr id="19" name="TextBox 18">
            <a:extLst>
              <a:ext uri="{FF2B5EF4-FFF2-40B4-BE49-F238E27FC236}">
                <a16:creationId xmlns:a16="http://schemas.microsoft.com/office/drawing/2014/main" id="{3572552A-D952-E2B6-AFAA-F5667C0AB891}"/>
              </a:ext>
            </a:extLst>
          </p:cNvPr>
          <p:cNvSpPr txBox="1"/>
          <p:nvPr/>
        </p:nvSpPr>
        <p:spPr>
          <a:xfrm>
            <a:off x="806825" y="2619491"/>
            <a:ext cx="1267730" cy="400110"/>
          </a:xfrm>
          <a:prstGeom prst="rect">
            <a:avLst/>
          </a:prstGeom>
          <a:noFill/>
        </p:spPr>
        <p:txBody>
          <a:bodyPr wrap="square">
            <a:spAutoFit/>
          </a:bodyPr>
          <a:lstStyle/>
          <a:p>
            <a:r>
              <a:rPr lang="en-IN" sz="2000" dirty="0"/>
              <a:t>which has</a:t>
            </a:r>
          </a:p>
        </p:txBody>
      </p:sp>
      <p:pic>
        <p:nvPicPr>
          <p:cNvPr id="7" name="Picture 6" descr="N open parentheses A closed parentheses equals open curly brace y subscript one comma y subscript four closed curly brace.">
            <a:extLst>
              <a:ext uri="{FF2B5EF4-FFF2-40B4-BE49-F238E27FC236}">
                <a16:creationId xmlns:a16="http://schemas.microsoft.com/office/drawing/2014/main" id="{364A348C-0527-AF1A-C27C-CDE0FB7F47DC}"/>
              </a:ext>
            </a:extLst>
          </p:cNvPr>
          <p:cNvPicPr>
            <a:picLocks noChangeAspect="1"/>
          </p:cNvPicPr>
          <p:nvPr/>
        </p:nvPicPr>
        <p:blipFill>
          <a:blip r:embed="rId3"/>
          <a:stretch>
            <a:fillRect/>
          </a:stretch>
        </p:blipFill>
        <p:spPr>
          <a:xfrm>
            <a:off x="2011025" y="2678611"/>
            <a:ext cx="1503140" cy="340990"/>
          </a:xfrm>
          <a:prstGeom prst="rect">
            <a:avLst/>
          </a:prstGeom>
        </p:spPr>
      </p:pic>
      <p:pic>
        <p:nvPicPr>
          <p:cNvPr id="5" name="Picture 4" descr="A regular bipartite graph is shown. The left-hand side of the graph has four dots labeled from top to bottom as x subscript 1, x subscript 2, x subscript 3, and x subscript 4. The right-hand side has four dots labeled from top to bottom as y subscript 1,  y subscript 2, y subscript 3, and y subscript 4. The dots on the left-hand side are connected to the dots on the right-hand side via straight lines. x subscript 1 is connected to y subscript 2 and y subscript 3. x subscript 2 is connected to y subscript 2 and y subscript 3. x subscript 3 is connected to y subscript 1 and y subscript 4. x subscript 4 is connected to y subscript 3. The elements x subscript 1 and x subscript 2, and x subscript 4 in the left-hand side are encircled. The elements y subscript 2 and y subscript 3 in the right-hand side are encircled.">
            <a:extLst>
              <a:ext uri="{FF2B5EF4-FFF2-40B4-BE49-F238E27FC236}">
                <a16:creationId xmlns:a16="http://schemas.microsoft.com/office/drawing/2014/main" id="{62E0E305-B959-4122-94B6-2ACC348550CD}"/>
              </a:ext>
            </a:extLst>
          </p:cNvPr>
          <p:cNvPicPr>
            <a:picLocks noChangeAspect="1"/>
          </p:cNvPicPr>
          <p:nvPr/>
        </p:nvPicPr>
        <p:blipFill>
          <a:blip r:embed="rId4"/>
          <a:srcRect b="12122"/>
          <a:stretch>
            <a:fillRect/>
          </a:stretch>
        </p:blipFill>
        <p:spPr>
          <a:xfrm>
            <a:off x="3820430" y="2776220"/>
            <a:ext cx="1503140" cy="1473200"/>
          </a:xfrm>
          <a:prstGeom prst="rect">
            <a:avLst/>
          </a:prstGeom>
        </p:spPr>
      </p:pic>
      <p:sp>
        <p:nvSpPr>
          <p:cNvPr id="4" name="TextBox 3">
            <a:extLst>
              <a:ext uri="{FF2B5EF4-FFF2-40B4-BE49-F238E27FC236}">
                <a16:creationId xmlns:a16="http://schemas.microsoft.com/office/drawing/2014/main" id="{07209A65-BA28-BC7E-1851-DEEF600E6C83}"/>
              </a:ext>
            </a:extLst>
          </p:cNvPr>
          <p:cNvSpPr txBox="1"/>
          <p:nvPr/>
        </p:nvSpPr>
        <p:spPr>
          <a:xfrm>
            <a:off x="3886200" y="4224020"/>
            <a:ext cx="1371600" cy="461665"/>
          </a:xfrm>
          <a:prstGeom prst="rect">
            <a:avLst/>
          </a:prstGeom>
          <a:noFill/>
        </p:spPr>
        <p:txBody>
          <a:bodyPr wrap="square">
            <a:spAutoFit/>
          </a:bodyPr>
          <a:lstStyle/>
          <a:p>
            <a:r>
              <a:rPr lang="en-IN" sz="2400" dirty="0"/>
              <a:t>Figure 13</a:t>
            </a:r>
            <a:endParaRPr lang="en-IN" sz="2400" i="1" dirty="0"/>
          </a:p>
        </p:txBody>
      </p:sp>
      <p:sp>
        <p:nvSpPr>
          <p:cNvPr id="16" name="TextBox 15">
            <a:extLst>
              <a:ext uri="{FF2B5EF4-FFF2-40B4-BE49-F238E27FC236}">
                <a16:creationId xmlns:a16="http://schemas.microsoft.com/office/drawing/2014/main" id="{1BBB8E4F-1471-C19F-F88C-806CAEDBE4BA}"/>
              </a:ext>
            </a:extLst>
          </p:cNvPr>
          <p:cNvSpPr txBox="1"/>
          <p:nvPr/>
        </p:nvSpPr>
        <p:spPr>
          <a:xfrm>
            <a:off x="457200" y="4833408"/>
            <a:ext cx="1887911" cy="400110"/>
          </a:xfrm>
          <a:prstGeom prst="rect">
            <a:avLst/>
          </a:prstGeom>
          <a:noFill/>
        </p:spPr>
        <p:txBody>
          <a:bodyPr wrap="square">
            <a:spAutoFit/>
          </a:bodyPr>
          <a:lstStyle/>
          <a:p>
            <a:r>
              <a:rPr lang="en-IN" sz="2000" dirty="0"/>
              <a:t>But if we look at </a:t>
            </a:r>
          </a:p>
        </p:txBody>
      </p:sp>
      <p:pic>
        <p:nvPicPr>
          <p:cNvPr id="15" name="Picture 14" descr="A equals open curly brace x subscript one comma x subscript two comma x subscript four closed curly brace.">
            <a:extLst>
              <a:ext uri="{FF2B5EF4-FFF2-40B4-BE49-F238E27FC236}">
                <a16:creationId xmlns:a16="http://schemas.microsoft.com/office/drawing/2014/main" id="{2CF78A72-5005-AC3D-39AD-124CAE63D704}"/>
              </a:ext>
            </a:extLst>
          </p:cNvPr>
          <p:cNvPicPr>
            <a:picLocks noChangeAspect="1"/>
          </p:cNvPicPr>
          <p:nvPr/>
        </p:nvPicPr>
        <p:blipFill>
          <a:blip r:embed="rId5"/>
          <a:stretch>
            <a:fillRect/>
          </a:stretch>
        </p:blipFill>
        <p:spPr>
          <a:xfrm>
            <a:off x="2370324" y="4835981"/>
            <a:ext cx="1887911" cy="440513"/>
          </a:xfrm>
          <a:prstGeom prst="rect">
            <a:avLst/>
          </a:prstGeom>
        </p:spPr>
      </p:pic>
      <p:sp>
        <p:nvSpPr>
          <p:cNvPr id="12" name="TextBox 11">
            <a:extLst>
              <a:ext uri="{FF2B5EF4-FFF2-40B4-BE49-F238E27FC236}">
                <a16:creationId xmlns:a16="http://schemas.microsoft.com/office/drawing/2014/main" id="{73596735-34D3-5BF4-22CA-F2FD07608259}"/>
              </a:ext>
            </a:extLst>
          </p:cNvPr>
          <p:cNvSpPr txBox="1"/>
          <p:nvPr/>
        </p:nvSpPr>
        <p:spPr>
          <a:xfrm>
            <a:off x="4160321" y="4831518"/>
            <a:ext cx="2469079" cy="400110"/>
          </a:xfrm>
          <a:prstGeom prst="rect">
            <a:avLst/>
          </a:prstGeom>
          <a:noFill/>
        </p:spPr>
        <p:txBody>
          <a:bodyPr wrap="square">
            <a:spAutoFit/>
          </a:bodyPr>
          <a:lstStyle/>
          <a:p>
            <a:r>
              <a:rPr lang="ar-AE" sz="2000" dirty="0"/>
              <a:t> </a:t>
            </a:r>
            <a:r>
              <a:rPr lang="en-IN" sz="2000" dirty="0"/>
              <a:t>the </a:t>
            </a:r>
            <a:r>
              <a:rPr lang="en-IN" sz="2000" dirty="0" err="1"/>
              <a:t>neighborhood</a:t>
            </a:r>
            <a:r>
              <a:rPr lang="en-IN" sz="2000" dirty="0"/>
              <a:t> is </a:t>
            </a:r>
          </a:p>
        </p:txBody>
      </p:sp>
      <p:pic>
        <p:nvPicPr>
          <p:cNvPr id="9" name="Picture 8" descr="N open parentheses A closed parentheses equals open curly brace y subscript two comma y subscript three closed curly brace.">
            <a:extLst>
              <a:ext uri="{FF2B5EF4-FFF2-40B4-BE49-F238E27FC236}">
                <a16:creationId xmlns:a16="http://schemas.microsoft.com/office/drawing/2014/main" id="{DDBF8583-770E-EA53-917F-E1BADEF1843C}"/>
              </a:ext>
            </a:extLst>
          </p:cNvPr>
          <p:cNvPicPr>
            <a:picLocks noChangeAspect="1"/>
          </p:cNvPicPr>
          <p:nvPr/>
        </p:nvPicPr>
        <p:blipFill>
          <a:blip r:embed="rId6"/>
          <a:stretch>
            <a:fillRect/>
          </a:stretch>
        </p:blipFill>
        <p:spPr>
          <a:xfrm>
            <a:off x="6505581" y="4872830"/>
            <a:ext cx="1688159" cy="381197"/>
          </a:xfrm>
          <a:prstGeom prst="rect">
            <a:avLst/>
          </a:prstGeom>
        </p:spPr>
      </p:pic>
      <p:sp>
        <p:nvSpPr>
          <p:cNvPr id="11" name="TextBox 10">
            <a:extLst>
              <a:ext uri="{FF2B5EF4-FFF2-40B4-BE49-F238E27FC236}">
                <a16:creationId xmlns:a16="http://schemas.microsoft.com/office/drawing/2014/main" id="{CF8823B6-9CAD-5BE8-256C-32ADA528BE85}"/>
              </a:ext>
            </a:extLst>
          </p:cNvPr>
          <p:cNvSpPr txBox="1"/>
          <p:nvPr/>
        </p:nvSpPr>
        <p:spPr>
          <a:xfrm>
            <a:off x="457200" y="5257800"/>
            <a:ext cx="8229600" cy="707886"/>
          </a:xfrm>
          <a:prstGeom prst="rect">
            <a:avLst/>
          </a:prstGeom>
          <a:noFill/>
        </p:spPr>
        <p:txBody>
          <a:bodyPr wrap="square">
            <a:spAutoFit/>
          </a:bodyPr>
          <a:lstStyle/>
          <a:p>
            <a:r>
              <a:rPr lang="en-IN" sz="2000" dirty="0"/>
              <a:t>which violates Hall's Marriage Theorem and shows that a matching is not possible.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Determining If a Matching Is Possible</a:t>
            </a:r>
            <a:r>
              <a:rPr lang="en-US" dirty="0"/>
              <a:t>—Slide 3</a:t>
            </a:r>
            <a:endParaRPr dirty="0"/>
          </a:p>
        </p:txBody>
      </p:sp>
      <p:sp>
        <p:nvSpPr>
          <p:cNvPr id="3" name="Text Placeholder 2"/>
          <p:cNvSpPr>
            <a:spLocks noGrp="1"/>
          </p:cNvSpPr>
          <p:nvPr>
            <p:ph type="body" sz="quarter" idx="10"/>
          </p:nvPr>
        </p:nvSpPr>
        <p:spPr>
          <a:xfrm>
            <a:off x="457200" y="1029287"/>
            <a:ext cx="8229600" cy="875713"/>
          </a:xfrm>
        </p:spPr>
        <p:txBody>
          <a:bodyPr>
            <a:normAutofit/>
          </a:bodyPr>
          <a:lstStyle/>
          <a:p>
            <a:pPr algn="just">
              <a:tabLst>
                <a:tab pos="447675" algn="l"/>
              </a:tabLst>
            </a:pPr>
            <a:r>
              <a:rPr lang="en-IN" sz="2400" dirty="0"/>
              <a:t>b.	</a:t>
            </a:r>
            <a:r>
              <a:rPr sz="2400" dirty="0"/>
              <a:t>​</a:t>
            </a:r>
            <a:r>
              <a:rPr sz="2000" dirty="0"/>
              <a:t>To begin represent the salesmen and prizes as a graph with the salesmen </a:t>
            </a:r>
            <a:r>
              <a:rPr lang="en-IN" sz="2000" dirty="0"/>
              <a:t>	</a:t>
            </a:r>
            <a:r>
              <a:rPr sz="2000" dirty="0"/>
              <a:t>on the left and the prizes on the right</a:t>
            </a:r>
            <a:r>
              <a:rPr lang="en-US" sz="2000" dirty="0"/>
              <a:t>, </a:t>
            </a:r>
            <a:r>
              <a:rPr lang="en-IN" sz="2000" dirty="0"/>
              <a:t>as in Figure 14. </a:t>
            </a:r>
            <a:endParaRPr lang="en-US" sz="2000" dirty="0"/>
          </a:p>
        </p:txBody>
      </p:sp>
      <p:pic>
        <p:nvPicPr>
          <p:cNvPr id="5" name="Picture 4" descr="The left-hand side of the graph has three dots labeled from top to bottom as John, Mo, and Richard. The right-hand side of the graph has three dots labeled from top to bottom as New phone, Gift card, and Flight voucher. The dots on the left-hand side are connected to the dots on the right-hand side via straight lines. John is connected to New phone and Gift card. Mo is connected to Flight voucher. Richard is connected to New phone.">
            <a:extLst>
              <a:ext uri="{FF2B5EF4-FFF2-40B4-BE49-F238E27FC236}">
                <a16:creationId xmlns:a16="http://schemas.microsoft.com/office/drawing/2014/main" id="{474BAF3F-7566-4CD6-83AD-E393546B0E53}"/>
              </a:ext>
            </a:extLst>
          </p:cNvPr>
          <p:cNvPicPr>
            <a:picLocks noChangeAspect="1"/>
          </p:cNvPicPr>
          <p:nvPr/>
        </p:nvPicPr>
        <p:blipFill>
          <a:blip r:embed="rId2"/>
          <a:srcRect t="4871" b="17207"/>
          <a:stretch>
            <a:fillRect/>
          </a:stretch>
        </p:blipFill>
        <p:spPr>
          <a:xfrm>
            <a:off x="3217984" y="1979108"/>
            <a:ext cx="2708031" cy="1219200"/>
          </a:xfrm>
          <a:prstGeom prst="rect">
            <a:avLst/>
          </a:prstGeom>
        </p:spPr>
      </p:pic>
      <p:sp>
        <p:nvSpPr>
          <p:cNvPr id="4" name="TextBox 3">
            <a:extLst>
              <a:ext uri="{FF2B5EF4-FFF2-40B4-BE49-F238E27FC236}">
                <a16:creationId xmlns:a16="http://schemas.microsoft.com/office/drawing/2014/main" id="{642F2708-93B3-24C8-7338-18F1A8E9C8B4}"/>
              </a:ext>
            </a:extLst>
          </p:cNvPr>
          <p:cNvSpPr txBox="1"/>
          <p:nvPr/>
        </p:nvSpPr>
        <p:spPr>
          <a:xfrm>
            <a:off x="3886199" y="3119735"/>
            <a:ext cx="1371600" cy="461665"/>
          </a:xfrm>
          <a:prstGeom prst="rect">
            <a:avLst/>
          </a:prstGeom>
          <a:noFill/>
        </p:spPr>
        <p:txBody>
          <a:bodyPr wrap="square">
            <a:spAutoFit/>
          </a:bodyPr>
          <a:lstStyle/>
          <a:p>
            <a:r>
              <a:rPr lang="en-IN" sz="2400" dirty="0"/>
              <a:t>Figure 14</a:t>
            </a:r>
            <a:endParaRPr lang="en-IN" sz="2400" i="1" dirty="0"/>
          </a:p>
        </p:txBody>
      </p:sp>
      <p:sp>
        <p:nvSpPr>
          <p:cNvPr id="7" name="TextBox 6">
            <a:extLst>
              <a:ext uri="{FF2B5EF4-FFF2-40B4-BE49-F238E27FC236}">
                <a16:creationId xmlns:a16="http://schemas.microsoft.com/office/drawing/2014/main" id="{F248B6A8-A540-14D2-F7A3-C651D993CB18}"/>
              </a:ext>
            </a:extLst>
          </p:cNvPr>
          <p:cNvSpPr txBox="1"/>
          <p:nvPr/>
        </p:nvSpPr>
        <p:spPr>
          <a:xfrm>
            <a:off x="457200" y="3696831"/>
            <a:ext cx="8229600" cy="2246769"/>
          </a:xfrm>
          <a:prstGeom prst="rect">
            <a:avLst/>
          </a:prstGeom>
          <a:noFill/>
        </p:spPr>
        <p:txBody>
          <a:bodyPr wrap="square">
            <a:spAutoFit/>
          </a:bodyPr>
          <a:lstStyle/>
          <a:p>
            <a:pPr marL="0" lvl="1" indent="0" algn="just">
              <a:buNone/>
              <a:tabLst>
                <a:tab pos="447675" algn="l"/>
              </a:tabLst>
            </a:pPr>
            <a:r>
              <a:rPr lang="en-IN" sz="2000" dirty="0"/>
              <a:t>	A matching from the left into the right is a way for each salesman to win 	a different top prize. You can probably see that this can be done by 	looking at the graph, but let's see how Hall's Marriage Theorem also 	establishes this.</a:t>
            </a:r>
          </a:p>
          <a:p>
            <a:pPr marL="0" lvl="1" indent="0" algn="just">
              <a:buNone/>
              <a:tabLst>
                <a:tab pos="447675" algn="l"/>
              </a:tabLst>
            </a:pPr>
            <a:r>
              <a:rPr lang="en-IN" sz="2000" dirty="0"/>
              <a:t>	To use Hall's Marriage Theorem we need to consider each possible subset 	of salesman vertices and check the size of the </a:t>
            </a:r>
            <a:r>
              <a:rPr lang="en-IN" sz="2000" dirty="0" err="1"/>
              <a:t>neighborhood</a:t>
            </a:r>
            <a:r>
              <a:rPr lang="en-IN" sz="2000" dirty="0"/>
              <a:t>. We have 	seven subsets to work through. We will deal with them one at a time.​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Determining If a Matching Is Possible</a:t>
            </a:r>
            <a:r>
              <a:rPr lang="en-US" dirty="0"/>
              <a:t>—Slide 4</a:t>
            </a:r>
            <a:endParaRPr dirty="0"/>
          </a:p>
        </p:txBody>
      </p:sp>
      <p:pic>
        <p:nvPicPr>
          <p:cNvPr id="7" name="Picture 6" descr="1. A equals open curly brace John closed curly brace,&#10;N open parentheses A closed parentheses equals open curly brace New Phone comma Gift Card closed curly brace&#10;&#10;2. A equals open curly brace Mo closed curly brace,&#10;N open parentheses A closed parentheses equals open curly brace Flight Voucher closed curly brace&#10;&#10;3. A equals open curly brace Richard closed curly brace,&#10;N open parentheses A closed parentheses equals open curly brace New Phone closed curly brace&#10;&#10;4. A equals open curly brace John comma Mo closed curly brace,&#10;N open parentheses A closed parentheses equals open curly brace New Phone comma Gift Card comma Flight Voucher closed curly brace&#10;&#10;5. A equals open curly brace John comma Richard closed curly brace,&#10;N open parentheses A closed parentheses equals open curly brace New Phone comma Gift Card closed curly brace&#10;&#10;6. A equals open curly brace Mo comma Richard closed curly brace,&#10;N open parentheses A closed parentheses equals open curly brace New Phone comma Flight Voucher closed curly brace&#10;&#10;7. A equals open curly brace John comma Mo comma Richard closed curly brace,&#10;N open parentheses A closed parentheses equals open curly brace New Phone comma Gift Card comma Flight Voucher closed curly brace">
            <a:extLst>
              <a:ext uri="{FF2B5EF4-FFF2-40B4-BE49-F238E27FC236}">
                <a16:creationId xmlns:a16="http://schemas.microsoft.com/office/drawing/2014/main" id="{D1321D8D-E1E7-065B-61A9-A842B1387649}"/>
              </a:ext>
            </a:extLst>
          </p:cNvPr>
          <p:cNvPicPr>
            <a:picLocks noChangeAspect="1"/>
          </p:cNvPicPr>
          <p:nvPr/>
        </p:nvPicPr>
        <p:blipFill>
          <a:blip r:embed="rId2"/>
          <a:stretch>
            <a:fillRect/>
          </a:stretch>
        </p:blipFill>
        <p:spPr>
          <a:xfrm>
            <a:off x="457200" y="1219200"/>
            <a:ext cx="6781800" cy="2554609"/>
          </a:xfrm>
          <a:prstGeom prst="rect">
            <a:avLst/>
          </a:prstGeom>
        </p:spPr>
      </p:pic>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85A79188-7B8E-4DA9-6E33-C10524274945}"/>
                  </a:ext>
                </a:extLst>
              </p:cNvPr>
              <p:cNvSpPr txBox="1"/>
              <p:nvPr/>
            </p:nvSpPr>
            <p:spPr>
              <a:xfrm>
                <a:off x="457200" y="3960674"/>
                <a:ext cx="8229600" cy="1323439"/>
              </a:xfrm>
              <a:prstGeom prst="rect">
                <a:avLst/>
              </a:prstGeom>
              <a:noFill/>
            </p:spPr>
            <p:txBody>
              <a:bodyPr wrap="square">
                <a:spAutoFit/>
              </a:bodyPr>
              <a:lstStyle/>
              <a:p>
                <a:r>
                  <a:rPr lang="en-IN" sz="2000" dirty="0"/>
                  <a:t>As we can see, for each subset the number of elements in </a:t>
                </a:r>
                <a14:m>
                  <m:oMath xmlns:m="http://schemas.openxmlformats.org/officeDocument/2006/math">
                    <m:r>
                      <a:rPr lang="en-IN" sz="2000">
                        <a:latin typeface="Cambria Math" panose="02040503050406030204" pitchFamily="18" charset="0"/>
                      </a:rPr>
                      <m:t>𝑁</m:t>
                    </m:r>
                    <m:r>
                      <a:rPr lang="en-IN" sz="2000">
                        <a:latin typeface="Cambria Math" panose="02040503050406030204" pitchFamily="18" charset="0"/>
                      </a:rPr>
                      <m:t>⁡</m:t>
                    </m:r>
                    <m:d>
                      <m:dPr>
                        <m:ctrlPr>
                          <a:rPr lang="ar-AE" sz="2000" i="1">
                            <a:latin typeface="Cambria Math" panose="02040503050406030204" pitchFamily="18" charset="0"/>
                          </a:rPr>
                        </m:ctrlPr>
                      </m:dPr>
                      <m:e>
                        <m:r>
                          <a:rPr lang="ar-AE" sz="2000">
                            <a:latin typeface="Cambria Math" panose="02040503050406030204" pitchFamily="18" charset="0"/>
                          </a:rPr>
                          <m:t>𝐴</m:t>
                        </m:r>
                      </m:e>
                    </m:d>
                  </m:oMath>
                </a14:m>
                <a:r>
                  <a:rPr lang="ar-AE" sz="2000" dirty="0"/>
                  <a:t> </a:t>
                </a:r>
                <a:r>
                  <a:rPr lang="en-IN" sz="2000" dirty="0"/>
                  <a:t>is greater than or equal to the number of elements in </a:t>
                </a:r>
                <a14:m>
                  <m:oMath xmlns:m="http://schemas.openxmlformats.org/officeDocument/2006/math">
                    <m:r>
                      <a:rPr lang="en-IN" sz="2000">
                        <a:latin typeface="Cambria Math" panose="02040503050406030204" pitchFamily="18" charset="0"/>
                      </a:rPr>
                      <m:t>𝐴</m:t>
                    </m:r>
                  </m:oMath>
                </a14:m>
                <a:r>
                  <a:rPr lang="en-IN" sz="2000" dirty="0"/>
                  <a:t>. Therefore, Hall's Marriage Theorem ensures that there is a matching, and a way for each salesman to win a prize they prefer.</a:t>
                </a:r>
              </a:p>
            </p:txBody>
          </p:sp>
        </mc:Choice>
        <mc:Fallback xmlns="">
          <p:sp>
            <p:nvSpPr>
              <p:cNvPr id="5" name="TextBox 4">
                <a:extLst>
                  <a:ext uri="{FF2B5EF4-FFF2-40B4-BE49-F238E27FC236}">
                    <a16:creationId xmlns:a16="http://schemas.microsoft.com/office/drawing/2014/main" id="{85A79188-7B8E-4DA9-6E33-C10524274945}"/>
                  </a:ext>
                </a:extLst>
              </p:cNvPr>
              <p:cNvSpPr txBox="1">
                <a:spLocks noRot="1" noChangeAspect="1" noMove="1" noResize="1" noEditPoints="1" noAdjustHandles="1" noChangeArrowheads="1" noChangeShapeType="1" noTextEdit="1"/>
              </p:cNvSpPr>
              <p:nvPr/>
            </p:nvSpPr>
            <p:spPr>
              <a:xfrm>
                <a:off x="457200" y="3960674"/>
                <a:ext cx="8229600" cy="1323439"/>
              </a:xfrm>
              <a:prstGeom prst="rect">
                <a:avLst/>
              </a:prstGeom>
              <a:blipFill>
                <a:blip r:embed="rId3"/>
                <a:stretch>
                  <a:fillRect l="-741" t="-3226" b="-7373"/>
                </a:stretch>
              </a:blipFill>
            </p:spPr>
            <p:txBody>
              <a:bodyPr/>
              <a:lstStyle/>
              <a:p>
                <a:r>
                  <a:rPr lang="en-IN">
                    <a:noFill/>
                  </a:rPr>
                  <a:t> </a:t>
                </a:r>
              </a:p>
            </p:txBody>
          </p:sp>
        </mc:Fallback>
      </mc:AlternateContent>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Regular Graph, and Regular Bipartite Graph</a:t>
            </a:r>
          </a:p>
        </p:txBody>
      </p:sp>
      <p:sp>
        <p:nvSpPr>
          <p:cNvPr id="3" name="Text Placeholder 2"/>
          <p:cNvSpPr>
            <a:spLocks noGrp="1"/>
          </p:cNvSpPr>
          <p:nvPr>
            <p:ph type="body" sz="quarter" idx="10"/>
          </p:nvPr>
        </p:nvSpPr>
        <p:spPr/>
        <p:txBody>
          <a:bodyPr>
            <a:normAutofit/>
          </a:bodyPr>
          <a:lstStyle/>
          <a:p>
            <a:pPr algn="ctr">
              <a:defRPr sz="2800" b="1"/>
            </a:pPr>
            <a:endParaRPr sz="2400" dirty="0"/>
          </a:p>
          <a:p>
            <a:pPr>
              <a:defRPr b="1"/>
            </a:pPr>
            <a:r>
              <a:rPr sz="2400" dirty="0"/>
              <a:t>Regular Graph</a:t>
            </a:r>
          </a:p>
          <a:p>
            <a:r>
              <a:rPr sz="2400" dirty="0"/>
              <a:t>A </a:t>
            </a:r>
            <a:r>
              <a:rPr sz="2400" b="1" dirty="0"/>
              <a:t>regular graph</a:t>
            </a:r>
            <a:r>
              <a:rPr sz="2400" dirty="0"/>
              <a:t> is a graph where every vertex has the same degree.</a:t>
            </a:r>
            <a:endParaRPr lang="en-US" sz="2400" dirty="0"/>
          </a:p>
          <a:p>
            <a:endParaRPr sz="2400" dirty="0"/>
          </a:p>
          <a:p>
            <a:pPr>
              <a:defRPr b="1"/>
            </a:pPr>
            <a:r>
              <a:rPr sz="2400" dirty="0"/>
              <a:t>Regular Bipartite Graph</a:t>
            </a:r>
          </a:p>
          <a:p>
            <a:r>
              <a:rPr sz="2400" dirty="0"/>
              <a:t>A </a:t>
            </a:r>
            <a:r>
              <a:rPr sz="2400" b="1" dirty="0"/>
              <a:t>regular bipartite graph</a:t>
            </a:r>
            <a:r>
              <a:rPr sz="2400" dirty="0"/>
              <a:t> is a regular graph with the same number of vertices on both the left-hand side as the right-hand side.</a:t>
            </a:r>
          </a:p>
          <a:p>
            <a:endParaRPr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Bipartite Graph</a:t>
            </a:r>
          </a:p>
        </p:txBody>
      </p:sp>
      <p:sp>
        <p:nvSpPr>
          <p:cNvPr id="3" name="Text Placeholder 2"/>
          <p:cNvSpPr>
            <a:spLocks noGrp="1"/>
          </p:cNvSpPr>
          <p:nvPr>
            <p:ph type="body" sz="quarter" idx="10"/>
          </p:nvPr>
        </p:nvSpPr>
        <p:spPr/>
        <p:txBody>
          <a:bodyPr>
            <a:normAutofit/>
          </a:bodyPr>
          <a:lstStyle/>
          <a:p>
            <a:pPr algn="ctr">
              <a:defRPr sz="2800" b="1"/>
            </a:pPr>
            <a:endParaRPr sz="2400" dirty="0"/>
          </a:p>
          <a:p>
            <a:pPr algn="just"/>
            <a:r>
              <a:rPr sz="2400" dirty="0"/>
              <a:t>A </a:t>
            </a:r>
            <a:r>
              <a:rPr sz="2400" b="1" dirty="0"/>
              <a:t>bipartite graph</a:t>
            </a:r>
            <a:r>
              <a:rPr sz="2400" dirty="0"/>
              <a:t> is a graph in which the vertices can be partitioned into precisely two subsets so that every edge joins a vertex in one subset to a vertex in the other subset.</a:t>
            </a:r>
          </a:p>
          <a:p>
            <a:endParaRPr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Identifying a Regular Bipartite Graph</a:t>
            </a:r>
            <a:r>
              <a:rPr lang="en-US" dirty="0"/>
              <a:t>—Slide 1</a:t>
            </a:r>
            <a:endParaRPr dirty="0"/>
          </a:p>
        </p:txBody>
      </p:sp>
      <p:sp>
        <p:nvSpPr>
          <p:cNvPr id="3" name="Text Placeholder 2"/>
          <p:cNvSpPr>
            <a:spLocks noGrp="1"/>
          </p:cNvSpPr>
          <p:nvPr>
            <p:ph type="body" sz="quarter" idx="10"/>
          </p:nvPr>
        </p:nvSpPr>
        <p:spPr/>
        <p:txBody>
          <a:bodyPr>
            <a:normAutofit/>
          </a:bodyPr>
          <a:lstStyle/>
          <a:p>
            <a:r>
              <a:rPr sz="2400" dirty="0"/>
              <a:t>Determine whether each graph is a regular bipartite graph.</a:t>
            </a:r>
          </a:p>
          <a:p>
            <a:pPr>
              <a:defRPr sz="2800"/>
            </a:pPr>
            <a:endParaRPr dirty="0"/>
          </a:p>
        </p:txBody>
      </p:sp>
      <p:pic>
        <p:nvPicPr>
          <p:cNvPr id="5" name="Picture 4" descr="a. The left-hand side of the graph has six dots while the right-hand side has five dots. The dots on the left-hand side are connected to the dots on the right-hand side via straight lines. The first dot in the left-hand side is connected to the second, third, and fifth dot in the right-hand side. The second dot in the left-hand side is connected to the first and fifth dot in the right-hand side. The third dot in the left-hand side is connected to the first, third, and fifth dot in the right-hand side. The fourth dot in the left-hand side is connected to the first and second dot in the right-hand side. The fifth dot in the left-hand side is connected to the third and fourth dot in the right-hand side. The sixth dot in the left-hand side is connected to the third and fifth dot in the right-hand side.&#10;&#10;b. The left-hand side of the graph has six dots labeled from top to bottom as  x subscript 1, x subscript 2, x subscript 3, x subscript 4, x subscript 5, and x subscript 6. The right-hand side has six dots labeled from top to bottom as  y subscript 1, y subscript 2, y subscript 3, y subscript 4, y subscript 5, and y subscript 6. The dots on the left-hand side are connected to the dots on the right-hand side via straight lines. x subscript 1 is connected to y subscript 1, y subscript 2, y subscript 4, and y subscript 5. x subscript 2 is connected to y subscript 1, y subscript 2, and y subscript 5. x subscript 3 is connected to y subscript 1, y subscript 4, and y subscript 5. x subscript 4 is connected to y subscript 3 and y subscript 6. x subscript 5 is connected to y subscript 3 and y subscript 6. x subscript 6 is connected to y subscript 3 and y subscript 6.">
            <a:extLst>
              <a:ext uri="{FF2B5EF4-FFF2-40B4-BE49-F238E27FC236}">
                <a16:creationId xmlns:a16="http://schemas.microsoft.com/office/drawing/2014/main" id="{27BF561F-3035-45ED-9B17-F96C041AE4AB}"/>
              </a:ext>
            </a:extLst>
          </p:cNvPr>
          <p:cNvPicPr>
            <a:picLocks noChangeAspect="1"/>
          </p:cNvPicPr>
          <p:nvPr/>
        </p:nvPicPr>
        <p:blipFill>
          <a:blip r:embed="rId2"/>
          <a:srcRect r="72261" b="13074"/>
          <a:stretch>
            <a:fillRect/>
          </a:stretch>
        </p:blipFill>
        <p:spPr>
          <a:xfrm>
            <a:off x="1320161" y="1676400"/>
            <a:ext cx="1804039" cy="3069392"/>
          </a:xfrm>
          <a:prstGeom prst="rect">
            <a:avLst/>
          </a:prstGeom>
        </p:spPr>
      </p:pic>
      <p:sp>
        <p:nvSpPr>
          <p:cNvPr id="4" name="TextBox 3">
            <a:extLst>
              <a:ext uri="{FF2B5EF4-FFF2-40B4-BE49-F238E27FC236}">
                <a16:creationId xmlns:a16="http://schemas.microsoft.com/office/drawing/2014/main" id="{1BBEEE6B-D626-3F81-6F61-B79481B9C534}"/>
              </a:ext>
            </a:extLst>
          </p:cNvPr>
          <p:cNvSpPr txBox="1"/>
          <p:nvPr/>
        </p:nvSpPr>
        <p:spPr>
          <a:xfrm>
            <a:off x="1682112" y="5100935"/>
            <a:ext cx="1371600" cy="461665"/>
          </a:xfrm>
          <a:prstGeom prst="rect">
            <a:avLst/>
          </a:prstGeom>
          <a:noFill/>
        </p:spPr>
        <p:txBody>
          <a:bodyPr wrap="square">
            <a:spAutoFit/>
          </a:bodyPr>
          <a:lstStyle/>
          <a:p>
            <a:r>
              <a:rPr lang="en-IN" sz="2400" dirty="0"/>
              <a:t>Figure 15</a:t>
            </a:r>
            <a:endParaRPr lang="en-IN" sz="2400" i="1" dirty="0"/>
          </a:p>
        </p:txBody>
      </p:sp>
      <p:pic>
        <p:nvPicPr>
          <p:cNvPr id="9" name="Picture 8" descr="There are eight dots on both the left and right-hand side of the graph. The dots on the left-hand side are connected to the dots on the right-hand side via straight lines. The first dot in the left-hand side is connected to the first, second, third, and fourth dot in the right-hand side. The second dot in the left-hand side is connected to the first, second, third, and fourth dot in the right-hand side. The third dot in the left-hand side is connected to the first, second, third, and seventh dot in the right-hand side. The fourth dot in the left-hand side is connected to the first, third, fourth, and eighth dot in the right-hand side. The fifth dot in the left-hand side is connected to the first, fifth, sixth, and eighth dot in the right-hand side. The sixth dot in the left-hand side is connected to the second, fifth, and seventh dot in the right-hand side. The seventh dot in the left-hand side is connected to the fifth, sixth, seventh, and eighth dot in the right-hand side. The eighth dot in the left-hand side is connected to the fourth, fifth, seventh, and eighth dot in the right-hand side.">
            <a:extLst>
              <a:ext uri="{FF2B5EF4-FFF2-40B4-BE49-F238E27FC236}">
                <a16:creationId xmlns:a16="http://schemas.microsoft.com/office/drawing/2014/main" id="{67371A97-ABF7-D984-15CF-9E7656BB483D}"/>
              </a:ext>
            </a:extLst>
          </p:cNvPr>
          <p:cNvPicPr>
            <a:picLocks noChangeAspect="1"/>
          </p:cNvPicPr>
          <p:nvPr/>
        </p:nvPicPr>
        <p:blipFill>
          <a:blip r:embed="rId2"/>
          <a:srcRect l="33217" r="33978" b="13074"/>
          <a:stretch>
            <a:fillRect/>
          </a:stretch>
        </p:blipFill>
        <p:spPr>
          <a:xfrm>
            <a:off x="3505200" y="1698812"/>
            <a:ext cx="2133600" cy="3069392"/>
          </a:xfrm>
          <a:prstGeom prst="rect">
            <a:avLst/>
          </a:prstGeom>
        </p:spPr>
      </p:pic>
      <p:sp>
        <p:nvSpPr>
          <p:cNvPr id="6" name="TextBox 5">
            <a:extLst>
              <a:ext uri="{FF2B5EF4-FFF2-40B4-BE49-F238E27FC236}">
                <a16:creationId xmlns:a16="http://schemas.microsoft.com/office/drawing/2014/main" id="{A4D2E9BB-CDE1-BB50-7DA8-B159DEC45164}"/>
              </a:ext>
            </a:extLst>
          </p:cNvPr>
          <p:cNvSpPr txBox="1"/>
          <p:nvPr/>
        </p:nvSpPr>
        <p:spPr>
          <a:xfrm>
            <a:off x="4038600" y="5100934"/>
            <a:ext cx="1371600" cy="461665"/>
          </a:xfrm>
          <a:prstGeom prst="rect">
            <a:avLst/>
          </a:prstGeom>
          <a:noFill/>
        </p:spPr>
        <p:txBody>
          <a:bodyPr wrap="square">
            <a:spAutoFit/>
          </a:bodyPr>
          <a:lstStyle/>
          <a:p>
            <a:r>
              <a:rPr lang="en-IN" sz="2400" dirty="0"/>
              <a:t>Figure 16</a:t>
            </a:r>
            <a:endParaRPr lang="en-IN" sz="2400" i="1" dirty="0"/>
          </a:p>
        </p:txBody>
      </p:sp>
      <p:pic>
        <p:nvPicPr>
          <p:cNvPr id="8" name="Picture 7" descr="There are eight dots on both the left and right-hand side of the graph. The dots on the left-hand side are connected to the dots on the right-hand side via straight lines. The first dot in the left-hand side is connected to the first, second, third, and fourth dot in the right-hand side. The second dot in the left-hand side is connected to the first, second, third, and fourth dot in the right-hand side. The third dot in the left-hand side is connected to the first, second, third, and seventh dot in the right-hand side. The fourth dot in the left-hand side is connected to the first, third, fourth, and eighth dot in the right-hand side. The fifth dot in the left-hand side is connected to the first, fifth, sixth, and eighth dot in the right-hand side. The sixth dot in the left-hand side is connected to the second, fifth, and seventh dot in the right-hand side. The seventh dot in the left-hand side is connected to the fifth, sixth, seventh, and eighth dot in the right-hand side. The eighth dot in the left-hand side is connected to the fourth, fifth, seventh, and eighth dot in the right-hand side.">
            <a:extLst>
              <a:ext uri="{FF2B5EF4-FFF2-40B4-BE49-F238E27FC236}">
                <a16:creationId xmlns:a16="http://schemas.microsoft.com/office/drawing/2014/main" id="{9A807038-99DF-D54E-36DE-586F3900B680}"/>
              </a:ext>
            </a:extLst>
          </p:cNvPr>
          <p:cNvPicPr>
            <a:picLocks noChangeAspect="1"/>
          </p:cNvPicPr>
          <p:nvPr/>
        </p:nvPicPr>
        <p:blipFill>
          <a:blip r:embed="rId2"/>
          <a:srcRect l="68745" b="10075"/>
          <a:stretch>
            <a:fillRect/>
          </a:stretch>
        </p:blipFill>
        <p:spPr>
          <a:xfrm>
            <a:off x="6090289" y="1698812"/>
            <a:ext cx="2032747" cy="3175299"/>
          </a:xfrm>
          <a:prstGeom prst="rect">
            <a:avLst/>
          </a:prstGeom>
        </p:spPr>
      </p:pic>
      <p:sp>
        <p:nvSpPr>
          <p:cNvPr id="7" name="TextBox 6">
            <a:extLst>
              <a:ext uri="{FF2B5EF4-FFF2-40B4-BE49-F238E27FC236}">
                <a16:creationId xmlns:a16="http://schemas.microsoft.com/office/drawing/2014/main" id="{D1F5DB59-C140-E99E-9AD2-0D79A26CF5B6}"/>
              </a:ext>
            </a:extLst>
          </p:cNvPr>
          <p:cNvSpPr txBox="1"/>
          <p:nvPr/>
        </p:nvSpPr>
        <p:spPr>
          <a:xfrm>
            <a:off x="6420862" y="5100933"/>
            <a:ext cx="1371600" cy="461665"/>
          </a:xfrm>
          <a:prstGeom prst="rect">
            <a:avLst/>
          </a:prstGeom>
          <a:noFill/>
        </p:spPr>
        <p:txBody>
          <a:bodyPr wrap="square">
            <a:spAutoFit/>
          </a:bodyPr>
          <a:lstStyle/>
          <a:p>
            <a:r>
              <a:rPr lang="en-IN" sz="2400" dirty="0"/>
              <a:t>Figure 17</a:t>
            </a:r>
            <a:endParaRPr lang="en-IN" sz="2400" i="1"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Identifying a Regular Bipartite Graph</a:t>
            </a:r>
            <a:r>
              <a:rPr lang="en-US" dirty="0"/>
              <a:t>—Slide 2</a:t>
            </a:r>
            <a:endParaRPr dirty="0"/>
          </a:p>
        </p:txBody>
      </p:sp>
      <p:sp>
        <p:nvSpPr>
          <p:cNvPr id="3" name="Text Placeholder 2"/>
          <p:cNvSpPr>
            <a:spLocks noGrp="1"/>
          </p:cNvSpPr>
          <p:nvPr>
            <p:ph type="body" sz="quarter" idx="10"/>
          </p:nvPr>
        </p:nvSpPr>
        <p:spPr/>
        <p:txBody>
          <a:bodyPr>
            <a:normAutofit/>
          </a:bodyPr>
          <a:lstStyle/>
          <a:p>
            <a:pPr>
              <a:tabLst>
                <a:tab pos="358775" algn="l"/>
              </a:tabLst>
            </a:pPr>
            <a:r>
              <a:rPr sz="2000" b="1" dirty="0"/>
              <a:t>Solution</a:t>
            </a:r>
          </a:p>
          <a:p>
            <a:pPr algn="just">
              <a:tabLst>
                <a:tab pos="358775" algn="l"/>
              </a:tabLst>
              <a:defRPr sz="2800"/>
            </a:pPr>
            <a:r>
              <a:rPr lang="en-IN" sz="2000" dirty="0"/>
              <a:t>a.	</a:t>
            </a:r>
            <a:r>
              <a:rPr sz="2000" dirty="0"/>
              <a:t>​A regular bipartite graph always has the same number of vertices on the </a:t>
            </a:r>
            <a:r>
              <a:rPr lang="en-IN" sz="2000" dirty="0"/>
              <a:t>	</a:t>
            </a:r>
            <a:r>
              <a:rPr sz="2000" dirty="0"/>
              <a:t>left and right-hand sides. This graph has six vertices on the left-hand side </a:t>
            </a:r>
            <a:r>
              <a:rPr lang="en-IN" sz="2000" dirty="0"/>
              <a:t>	</a:t>
            </a:r>
            <a:r>
              <a:rPr sz="2000" dirty="0"/>
              <a:t>and five on the right. Therefore, this graph is not a regular bipartite graph.</a:t>
            </a:r>
            <a:endParaRPr lang="en-US" sz="2000" dirty="0"/>
          </a:p>
          <a:p>
            <a:pPr algn="just">
              <a:tabLst>
                <a:tab pos="358775" algn="l"/>
              </a:tabLst>
              <a:defRPr sz="2800"/>
            </a:pPr>
            <a:r>
              <a:rPr lang="en-IN" sz="2000" dirty="0"/>
              <a:t>b.	</a:t>
            </a:r>
            <a:r>
              <a:rPr sz="2000" dirty="0"/>
              <a:t>​This graph has six vertices on the left and right-hand sides. In a regular </a:t>
            </a:r>
            <a:r>
              <a:rPr lang="en-IN" sz="2000" dirty="0"/>
              <a:t>	</a:t>
            </a:r>
            <a:r>
              <a:rPr sz="2000" dirty="0"/>
              <a:t>bipartite graph, every vertex has the same degree. Among lots of other </a:t>
            </a:r>
            <a:r>
              <a:rPr lang="en-IN" sz="2000" dirty="0"/>
              <a:t>	</a:t>
            </a:r>
            <a:r>
              <a:rPr sz="2000" dirty="0"/>
              <a:t>differences, vertex</a:t>
            </a:r>
            <a:r>
              <a:rPr lang="en-IN" sz="2000" dirty="0"/>
              <a:t> </a:t>
            </a:r>
            <a:r>
              <a:rPr lang="en-IN" sz="2000" i="1" dirty="0"/>
              <a:t>x</a:t>
            </a:r>
            <a:r>
              <a:rPr lang="en-IN" sz="1050" dirty="0"/>
              <a:t> </a:t>
            </a:r>
            <a:r>
              <a:rPr lang="en-IN" sz="2000" baseline="-25000" dirty="0"/>
              <a:t>1</a:t>
            </a:r>
            <a:r>
              <a:rPr sz="2000" dirty="0"/>
              <a:t> has degree </a:t>
            </a:r>
            <a:r>
              <a:rPr sz="2000" dirty="0">
                <a:latin typeface="Cambria Math"/>
              </a:rPr>
              <a:t>4</a:t>
            </a:r>
            <a:r>
              <a:rPr sz="2000" dirty="0"/>
              <a:t>, but vertex</a:t>
            </a:r>
            <a:r>
              <a:rPr lang="en-IN" sz="2000" dirty="0"/>
              <a:t> </a:t>
            </a:r>
            <a:r>
              <a:rPr lang="en-IN" sz="2000" i="1" dirty="0"/>
              <a:t>x</a:t>
            </a:r>
            <a:r>
              <a:rPr lang="en-IN" sz="1050" dirty="0"/>
              <a:t> </a:t>
            </a:r>
            <a:r>
              <a:rPr lang="en-IN" sz="2000" baseline="-25000" dirty="0"/>
              <a:t>2</a:t>
            </a:r>
            <a:r>
              <a:rPr sz="2000" dirty="0"/>
              <a:t> has degree </a:t>
            </a:r>
            <a:r>
              <a:rPr sz="2000" dirty="0">
                <a:latin typeface="Cambria Math"/>
              </a:rPr>
              <a:t>3</a:t>
            </a:r>
            <a:r>
              <a:rPr sz="2000" dirty="0"/>
              <a:t>. Therefore, </a:t>
            </a:r>
            <a:r>
              <a:rPr lang="en-IN" sz="2000" dirty="0"/>
              <a:t>	</a:t>
            </a:r>
            <a:r>
              <a:rPr sz="2000" dirty="0"/>
              <a:t>this graph is not a regular bipartite graph.</a:t>
            </a:r>
            <a:endParaRPr lang="en-US" sz="2000" dirty="0"/>
          </a:p>
          <a:p>
            <a:pPr algn="just">
              <a:tabLst>
                <a:tab pos="358775" algn="l"/>
              </a:tabLst>
              <a:defRPr sz="2800"/>
            </a:pPr>
            <a:r>
              <a:rPr lang="en-US" sz="2000" dirty="0"/>
              <a:t>c.	This graph has eight vertices on each side, and every vertex has degree </a:t>
            </a:r>
            <a:r>
              <a:rPr lang="en-US" sz="2000" dirty="0">
                <a:latin typeface="Cambria Math"/>
              </a:rPr>
              <a:t>4</a:t>
            </a:r>
            <a:r>
              <a:rPr lang="en-US" sz="2000" dirty="0"/>
              <a:t>. 	Therefore, it is a regular bipartite graph.</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Regular Bipartite Graph Theorem</a:t>
            </a:r>
          </a:p>
        </p:txBody>
      </p:sp>
      <p:sp>
        <p:nvSpPr>
          <p:cNvPr id="3" name="Text Placeholder 2"/>
          <p:cNvSpPr>
            <a:spLocks noGrp="1"/>
          </p:cNvSpPr>
          <p:nvPr>
            <p:ph type="body" sz="quarter" idx="10"/>
          </p:nvPr>
        </p:nvSpPr>
        <p:spPr/>
        <p:txBody>
          <a:bodyPr>
            <a:normAutofit/>
          </a:bodyPr>
          <a:lstStyle/>
          <a:p>
            <a:r>
              <a:rPr sz="2800" dirty="0"/>
              <a:t>A regular bipartite graph has a matching.</a:t>
            </a:r>
          </a:p>
          <a:p>
            <a:endParaRPr sz="28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 Determining If a Matching Is Possible</a:t>
            </a:r>
            <a:r>
              <a:rPr lang="en-US" dirty="0"/>
              <a:t>—Slide 1</a:t>
            </a:r>
            <a:endParaRPr dirty="0"/>
          </a:p>
        </p:txBody>
      </p:sp>
      <p:sp>
        <p:nvSpPr>
          <p:cNvPr id="3" name="Text Placeholder 2"/>
          <p:cNvSpPr>
            <a:spLocks noGrp="1"/>
          </p:cNvSpPr>
          <p:nvPr>
            <p:ph type="body" sz="quarter" idx="10"/>
          </p:nvPr>
        </p:nvSpPr>
        <p:spPr/>
        <p:txBody>
          <a:bodyPr>
            <a:normAutofit/>
          </a:bodyPr>
          <a:lstStyle/>
          <a:p>
            <a:pPr algn="just"/>
            <a:r>
              <a:rPr sz="2400" dirty="0"/>
              <a:t>Let's consider the following scenario. At the British Museum in London, multimedia tours are offered in English, Korean, Arabic, French, German, Italian, Japanese, Mandarin, Russian, and Spanish. A group of ten students wonder if they can listen to the museum tour in a language they understand with each student listening to a different language. The graph shows which languages each student can understand. Determine if the graph has a matching that would allow the students to each have a unique language for their tour.</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Determining If a Matching Is Possible</a:t>
            </a:r>
            <a:r>
              <a:rPr lang="en-US" dirty="0"/>
              <a:t>—Slide 2</a:t>
            </a:r>
            <a:endParaRPr dirty="0"/>
          </a:p>
        </p:txBody>
      </p:sp>
      <p:pic>
        <p:nvPicPr>
          <p:cNvPr id="7" name="Picture 6" descr="The left-hand side of the graph has ten dots labeled from top to bottom from A through J. The right-hand side has ten dots labeled from top to bottom as English, Arabic, French, Japanese, German, Korean, Italian, Mandarin, Russian, and Spanish. The dots on the left-hand side are connected to the dots on the right-hand side via straight lines. A is connected to English, Arabic, and Spanish. B is connected to French, German, and Mandarin. C is connected to Arabic, French, and Japanese. D is connected to English, Korean, and Russian. E is connected to Arabic, Japanese, and Italian. F is connected to French, German, and Korean. G is connected to Korean, Mandarin, and Russian. H is connected to German, Italian, and Spanish. I is connected to English, Mandarin, and Spanish. J is connected to Japanese, Italian, and Russian.">
            <a:extLst>
              <a:ext uri="{FF2B5EF4-FFF2-40B4-BE49-F238E27FC236}">
                <a16:creationId xmlns:a16="http://schemas.microsoft.com/office/drawing/2014/main" id="{0D551E76-6857-415B-951F-F729EDCAC4AE}"/>
              </a:ext>
            </a:extLst>
          </p:cNvPr>
          <p:cNvPicPr>
            <a:picLocks noChangeAspect="1"/>
          </p:cNvPicPr>
          <p:nvPr/>
        </p:nvPicPr>
        <p:blipFill>
          <a:blip r:embed="rId2"/>
          <a:srcRect b="6788"/>
          <a:stretch>
            <a:fillRect/>
          </a:stretch>
        </p:blipFill>
        <p:spPr>
          <a:xfrm>
            <a:off x="2468051" y="1029287"/>
            <a:ext cx="4207897" cy="4036366"/>
          </a:xfrm>
          <a:prstGeom prst="rect">
            <a:avLst/>
          </a:prstGeom>
        </p:spPr>
      </p:pic>
      <p:sp>
        <p:nvSpPr>
          <p:cNvPr id="3" name="TextBox 2">
            <a:extLst>
              <a:ext uri="{FF2B5EF4-FFF2-40B4-BE49-F238E27FC236}">
                <a16:creationId xmlns:a16="http://schemas.microsoft.com/office/drawing/2014/main" id="{D9C1047E-8C68-2848-6D80-D5E2F2656ECB}"/>
              </a:ext>
            </a:extLst>
          </p:cNvPr>
          <p:cNvSpPr txBox="1"/>
          <p:nvPr/>
        </p:nvSpPr>
        <p:spPr>
          <a:xfrm>
            <a:off x="3886199" y="5257800"/>
            <a:ext cx="1371600" cy="461665"/>
          </a:xfrm>
          <a:prstGeom prst="rect">
            <a:avLst/>
          </a:prstGeom>
          <a:noFill/>
        </p:spPr>
        <p:txBody>
          <a:bodyPr wrap="square">
            <a:spAutoFit/>
          </a:bodyPr>
          <a:lstStyle/>
          <a:p>
            <a:r>
              <a:rPr lang="en-IN" sz="2400" dirty="0"/>
              <a:t>Figure 18</a:t>
            </a:r>
            <a:endParaRPr lang="en-IN" sz="2400" i="1"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Determining If a Matching Is Possible</a:t>
            </a:r>
            <a:r>
              <a:rPr lang="en-US" dirty="0"/>
              <a:t>—Slide 3</a:t>
            </a:r>
            <a:endParaRPr dirty="0"/>
          </a:p>
        </p:txBody>
      </p:sp>
      <p:sp>
        <p:nvSpPr>
          <p:cNvPr id="3" name="Text Placeholder 2"/>
          <p:cNvSpPr>
            <a:spLocks noGrp="1"/>
          </p:cNvSpPr>
          <p:nvPr>
            <p:ph type="body" sz="quarter" idx="10"/>
          </p:nvPr>
        </p:nvSpPr>
        <p:spPr/>
        <p:txBody>
          <a:bodyPr>
            <a:normAutofit/>
          </a:bodyPr>
          <a:lstStyle/>
          <a:p>
            <a:pPr algn="just"/>
            <a:r>
              <a:rPr sz="2400" b="1" dirty="0"/>
              <a:t>Solution</a:t>
            </a:r>
          </a:p>
          <a:p>
            <a:pPr algn="just"/>
            <a:r>
              <a:rPr sz="2400" dirty="0"/>
              <a:t>One way to determine if the graph has a matching is to show it is a regular bipartite graph. To do this, we need to check for two things:</a:t>
            </a:r>
            <a:endParaRPr lang="en-US" sz="2400" dirty="0"/>
          </a:p>
          <a:p>
            <a:pPr algn="just"/>
            <a:endParaRPr sz="800" dirty="0"/>
          </a:p>
          <a:p>
            <a:pPr algn="just">
              <a:tabLst>
                <a:tab pos="358775" algn="l"/>
              </a:tabLst>
              <a:defRPr sz="2800"/>
            </a:pPr>
            <a:r>
              <a:rPr lang="en-IN" sz="2400" dirty="0"/>
              <a:t>1.</a:t>
            </a:r>
            <a:r>
              <a:rPr sz="2400" dirty="0"/>
              <a:t>​</a:t>
            </a:r>
            <a:r>
              <a:rPr lang="en-IN" sz="2400" dirty="0"/>
              <a:t>	</a:t>
            </a:r>
            <a:r>
              <a:rPr sz="2400" dirty="0"/>
              <a:t>All vertices must have the same degree.</a:t>
            </a:r>
          </a:p>
          <a:p>
            <a:pPr algn="just">
              <a:tabLst>
                <a:tab pos="358775" algn="l"/>
              </a:tabLst>
              <a:defRPr sz="2800"/>
            </a:pPr>
            <a:r>
              <a:rPr lang="en-IN" sz="2400" dirty="0"/>
              <a:t>2.	</a:t>
            </a:r>
            <a:r>
              <a:rPr sz="2400" dirty="0"/>
              <a:t>​The number of vertices on the left-hand side must be the </a:t>
            </a:r>
            <a:r>
              <a:rPr lang="en-IN" sz="2400" dirty="0"/>
              <a:t>	</a:t>
            </a:r>
            <a:r>
              <a:rPr sz="2400" dirty="0"/>
              <a:t>same as the number of vertices on the right-hand side.</a:t>
            </a:r>
            <a:endParaRPr lang="en-US" sz="2400" dirty="0"/>
          </a:p>
          <a:p>
            <a:pPr algn="just">
              <a:defRPr sz="2800"/>
            </a:pPr>
            <a:endParaRPr sz="800" dirty="0"/>
          </a:p>
          <a:p>
            <a:pPr algn="just"/>
            <a:r>
              <a:rPr sz="2400" dirty="0"/>
              <a:t>First to determine the degree of each vertex, we need to count the number of edges incident to each vertex on both sides of the graph.</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Determining If a Matching Is Possible</a:t>
            </a:r>
            <a:r>
              <a:rPr lang="en-US" dirty="0"/>
              <a:t>—Slide 4</a:t>
            </a:r>
            <a:endParaRPr dirty="0"/>
          </a:p>
        </p:txBody>
      </p:sp>
      <p:pic>
        <p:nvPicPr>
          <p:cNvPr id="4" name="Picture 3" descr="The left-hand side of the graph has ten dots labeled from top to bottom from A through J. The right-hand side has ten dots labeled from top to bottom as English, Arabic, French, Japanese, German, Korean, Italian, Mandarin, Russian, and Spanish. The dots on the left-hand side are connected to the dots on the right-hand side via straight lines. A is connected to English, Arabic, and Spanish. B is connected to French, German, and Mandarin. C is connected to Arabic, French, and Japanese. D is connected to English, Korean, and Russian. E is connected to Arabic, Japanese, and Italian. F is connected to French, German, and Korean. G is connected to Korean, Mandarin, and Russian. H is connected to German, Italian, and Spanish. I is connected to English, Mandarin, and Spanish. J is connected to Japanese, Italian, and Russian. The lines connecting A with English, Arabic, and Spanish are highlighted in red and labeled, &quot;degree equals 3.&quot;">
            <a:extLst>
              <a:ext uri="{FF2B5EF4-FFF2-40B4-BE49-F238E27FC236}">
                <a16:creationId xmlns:a16="http://schemas.microsoft.com/office/drawing/2014/main" id="{C1E18F4E-CBD7-4A03-9218-292796B32DE3}"/>
              </a:ext>
            </a:extLst>
          </p:cNvPr>
          <p:cNvPicPr>
            <a:picLocks noChangeAspect="1"/>
          </p:cNvPicPr>
          <p:nvPr/>
        </p:nvPicPr>
        <p:blipFill>
          <a:blip r:embed="rId2"/>
          <a:srcRect b="8277"/>
          <a:stretch>
            <a:fillRect/>
          </a:stretch>
        </p:blipFill>
        <p:spPr>
          <a:xfrm>
            <a:off x="2822635" y="1221209"/>
            <a:ext cx="3498729" cy="3426992"/>
          </a:xfrm>
          <a:prstGeom prst="rect">
            <a:avLst/>
          </a:prstGeom>
        </p:spPr>
      </p:pic>
      <p:sp>
        <p:nvSpPr>
          <p:cNvPr id="5" name="TextBox 4">
            <a:extLst>
              <a:ext uri="{FF2B5EF4-FFF2-40B4-BE49-F238E27FC236}">
                <a16:creationId xmlns:a16="http://schemas.microsoft.com/office/drawing/2014/main" id="{1BC5F629-67C3-65F0-01A3-B9CEADE1FE78}"/>
              </a:ext>
            </a:extLst>
          </p:cNvPr>
          <p:cNvSpPr txBox="1"/>
          <p:nvPr/>
        </p:nvSpPr>
        <p:spPr>
          <a:xfrm>
            <a:off x="3886199" y="4609290"/>
            <a:ext cx="1371600" cy="461665"/>
          </a:xfrm>
          <a:prstGeom prst="rect">
            <a:avLst/>
          </a:prstGeom>
          <a:noFill/>
        </p:spPr>
        <p:txBody>
          <a:bodyPr wrap="square">
            <a:spAutoFit/>
          </a:bodyPr>
          <a:lstStyle/>
          <a:p>
            <a:r>
              <a:rPr lang="en-IN" sz="2400" dirty="0"/>
              <a:t>Figure 19</a:t>
            </a:r>
            <a:endParaRPr lang="en-IN" sz="2400" i="1" dirty="0"/>
          </a:p>
        </p:txBody>
      </p:sp>
      <p:sp>
        <p:nvSpPr>
          <p:cNvPr id="3" name="Text Placeholder 2"/>
          <p:cNvSpPr>
            <a:spLocks noGrp="1"/>
          </p:cNvSpPr>
          <p:nvPr>
            <p:ph type="body" sz="quarter" idx="10"/>
          </p:nvPr>
        </p:nvSpPr>
        <p:spPr>
          <a:xfrm>
            <a:off x="457200" y="5029200"/>
            <a:ext cx="8229600" cy="967154"/>
          </a:xfrm>
        </p:spPr>
        <p:txBody>
          <a:bodyPr>
            <a:normAutofit/>
          </a:bodyPr>
          <a:lstStyle/>
          <a:p>
            <a:r>
              <a:rPr lang="en-IN" sz="2600" dirty="0"/>
              <a:t>We see that all vertices have degree </a:t>
            </a:r>
            <a:r>
              <a:rPr lang="en-IN" sz="2600" dirty="0">
                <a:latin typeface="Cambria Math"/>
              </a:rPr>
              <a:t>3</a:t>
            </a:r>
            <a:r>
              <a:rPr lang="en-IN" sz="2600" dirty="0"/>
              <a:t>, so the first criterion is met.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Determining If a Matching Is Possible</a:t>
            </a:r>
            <a:r>
              <a:rPr lang="en-US" dirty="0"/>
              <a:t>—Slide 5</a:t>
            </a:r>
            <a:endParaRPr dirty="0"/>
          </a:p>
        </p:txBody>
      </p:sp>
      <p:sp>
        <p:nvSpPr>
          <p:cNvPr id="3" name="Text Placeholder 2"/>
          <p:cNvSpPr>
            <a:spLocks noGrp="1"/>
          </p:cNvSpPr>
          <p:nvPr>
            <p:ph type="body" sz="quarter" idx="10"/>
          </p:nvPr>
        </p:nvSpPr>
        <p:spPr>
          <a:xfrm>
            <a:off x="457200" y="1029287"/>
            <a:ext cx="8229600" cy="1332913"/>
          </a:xfrm>
        </p:spPr>
        <p:txBody>
          <a:bodyPr>
            <a:normAutofit/>
          </a:bodyPr>
          <a:lstStyle/>
          <a:p>
            <a:pPr algn="just"/>
            <a:r>
              <a:rPr sz="2000" dirty="0"/>
              <a:t>We can count the number of vertices on each side of the graph to make sure there are equal numbers in each.</a:t>
            </a:r>
            <a:endParaRPr lang="en-IN" sz="2000" dirty="0"/>
          </a:p>
        </p:txBody>
      </p:sp>
      <p:pic>
        <p:nvPicPr>
          <p:cNvPr id="5" name="Picture 4" descr="The left-hand side of the graph has ten dots labeled from top to bottom from A through J. The right-hand side has ten dots labeled from top to bottom as English, Arabic, French, Japanese, German, Korean, Italian, Mandarin, Russian, and Spanish. The elements on both the sides are shown numbered from 1 through 10.">
            <a:extLst>
              <a:ext uri="{FF2B5EF4-FFF2-40B4-BE49-F238E27FC236}">
                <a16:creationId xmlns:a16="http://schemas.microsoft.com/office/drawing/2014/main" id="{8C015A2C-C6D5-4DF0-83B5-A38892F9B066}"/>
              </a:ext>
            </a:extLst>
          </p:cNvPr>
          <p:cNvPicPr>
            <a:picLocks noChangeAspect="1"/>
          </p:cNvPicPr>
          <p:nvPr/>
        </p:nvPicPr>
        <p:blipFill>
          <a:blip r:embed="rId2"/>
          <a:srcRect b="6607"/>
          <a:stretch>
            <a:fillRect/>
          </a:stretch>
        </p:blipFill>
        <p:spPr>
          <a:xfrm>
            <a:off x="3007880" y="1694347"/>
            <a:ext cx="3196361" cy="2953853"/>
          </a:xfrm>
          <a:prstGeom prst="rect">
            <a:avLst/>
          </a:prstGeom>
        </p:spPr>
      </p:pic>
      <p:sp>
        <p:nvSpPr>
          <p:cNvPr id="4" name="TextBox 3">
            <a:extLst>
              <a:ext uri="{FF2B5EF4-FFF2-40B4-BE49-F238E27FC236}">
                <a16:creationId xmlns:a16="http://schemas.microsoft.com/office/drawing/2014/main" id="{D1F711F8-1306-DCA0-8E9A-72961F4317A4}"/>
              </a:ext>
            </a:extLst>
          </p:cNvPr>
          <p:cNvSpPr txBox="1"/>
          <p:nvPr/>
        </p:nvSpPr>
        <p:spPr>
          <a:xfrm>
            <a:off x="3886200" y="4648200"/>
            <a:ext cx="1371600" cy="461665"/>
          </a:xfrm>
          <a:prstGeom prst="rect">
            <a:avLst/>
          </a:prstGeom>
          <a:noFill/>
        </p:spPr>
        <p:txBody>
          <a:bodyPr wrap="square">
            <a:spAutoFit/>
          </a:bodyPr>
          <a:lstStyle/>
          <a:p>
            <a:r>
              <a:rPr lang="en-IN" sz="2400" dirty="0"/>
              <a:t>Figure 20</a:t>
            </a:r>
            <a:endParaRPr lang="en-IN" sz="2400" i="1" dirty="0"/>
          </a:p>
        </p:txBody>
      </p:sp>
      <p:sp>
        <p:nvSpPr>
          <p:cNvPr id="7" name="TextBox 6">
            <a:extLst>
              <a:ext uri="{FF2B5EF4-FFF2-40B4-BE49-F238E27FC236}">
                <a16:creationId xmlns:a16="http://schemas.microsoft.com/office/drawing/2014/main" id="{443B289A-61A4-3EE5-8390-5C97C923872C}"/>
              </a:ext>
            </a:extLst>
          </p:cNvPr>
          <p:cNvSpPr txBox="1"/>
          <p:nvPr/>
        </p:nvSpPr>
        <p:spPr>
          <a:xfrm>
            <a:off x="457200" y="5221069"/>
            <a:ext cx="8229600" cy="707886"/>
          </a:xfrm>
          <a:prstGeom prst="rect">
            <a:avLst/>
          </a:prstGeom>
          <a:noFill/>
        </p:spPr>
        <p:txBody>
          <a:bodyPr wrap="square">
            <a:spAutoFit/>
          </a:bodyPr>
          <a:lstStyle/>
          <a:p>
            <a:pPr algn="just"/>
            <a:r>
              <a:rPr lang="en-US" sz="2000" dirty="0"/>
              <a:t>Since this graph is a regular bipartite graph, we know from the theorem that it has a matching.</a:t>
            </a:r>
          </a:p>
        </p:txBody>
      </p:sp>
    </p:spTree>
    <p:extLst>
      <p:ext uri="{BB962C8B-B14F-4D97-AF65-F5344CB8AC3E}">
        <p14:creationId xmlns:p14="http://schemas.microsoft.com/office/powerpoint/2010/main" val="24617788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Procedure: </a:t>
            </a:r>
            <a:r>
              <a:rPr dirty="0" err="1"/>
              <a:t>Schriver's</a:t>
            </a:r>
            <a:r>
              <a:rPr dirty="0"/>
              <a:t> Algorithm</a:t>
            </a:r>
          </a:p>
        </p:txBody>
      </p:sp>
      <p:sp>
        <p:nvSpPr>
          <p:cNvPr id="3" name="Text Placeholder 2"/>
          <p:cNvSpPr>
            <a:spLocks noGrp="1"/>
          </p:cNvSpPr>
          <p:nvPr>
            <p:ph type="body" sz="quarter" idx="10"/>
          </p:nvPr>
        </p:nvSpPr>
        <p:spPr/>
        <p:txBody>
          <a:bodyPr>
            <a:normAutofit/>
          </a:bodyPr>
          <a:lstStyle/>
          <a:p>
            <a:r>
              <a:rPr sz="2400" b="1" dirty="0"/>
              <a:t>Steps for Finding a Matching in a Regular Bipartite Graph</a:t>
            </a:r>
          </a:p>
          <a:p>
            <a:pPr>
              <a:tabLst>
                <a:tab pos="358775" algn="l"/>
              </a:tabLst>
              <a:defRPr sz="2800"/>
            </a:pPr>
            <a:r>
              <a:rPr lang="en-IN" sz="2400" dirty="0"/>
              <a:t>1.	</a:t>
            </a:r>
            <a:r>
              <a:rPr sz="2400" dirty="0"/>
              <a:t>Given a regular bipartite graph</a:t>
            </a:r>
            <a:r>
              <a:rPr lang="en-IN" sz="2400" dirty="0"/>
              <a:t> </a:t>
            </a:r>
            <a:r>
              <a:rPr lang="en-IN" sz="2400" i="1" dirty="0"/>
              <a:t>G</a:t>
            </a:r>
            <a:r>
              <a:rPr sz="2400" dirty="0"/>
              <a:t>, give every edge in</a:t>
            </a:r>
            <a:r>
              <a:rPr lang="en-IN" sz="2400" dirty="0"/>
              <a:t> </a:t>
            </a:r>
            <a:r>
              <a:rPr lang="en-IN" sz="2400" i="1" dirty="0"/>
              <a:t>G</a:t>
            </a:r>
            <a:r>
              <a:rPr sz="2400" dirty="0"/>
              <a:t> a </a:t>
            </a:r>
            <a:r>
              <a:rPr lang="en-IN" sz="2400" dirty="0"/>
              <a:t>	</a:t>
            </a:r>
            <a:r>
              <a:rPr sz="2400" dirty="0"/>
              <a:t>weight of </a:t>
            </a:r>
            <a:r>
              <a:rPr sz="2400" dirty="0">
                <a:latin typeface="Cambria Math"/>
              </a:rPr>
              <a:t>1</a:t>
            </a:r>
            <a:r>
              <a:rPr sz="2400" dirty="0"/>
              <a:t>.</a:t>
            </a:r>
          </a:p>
          <a:p>
            <a:pPr>
              <a:tabLst>
                <a:tab pos="358775" algn="l"/>
              </a:tabLst>
              <a:defRPr sz="2800"/>
            </a:pPr>
            <a:r>
              <a:rPr lang="en-IN" sz="2400" dirty="0"/>
              <a:t>2.</a:t>
            </a:r>
            <a:r>
              <a:rPr sz="2400" dirty="0"/>
              <a:t>​</a:t>
            </a:r>
            <a:r>
              <a:rPr lang="en-IN" sz="2400" dirty="0"/>
              <a:t>	</a:t>
            </a:r>
            <a:r>
              <a:rPr sz="2400" dirty="0"/>
              <a:t>Let</a:t>
            </a:r>
            <a:r>
              <a:rPr lang="en-IN" sz="2400" dirty="0"/>
              <a:t> </a:t>
            </a:r>
            <a:r>
              <a:rPr lang="en-IN" sz="2400" i="1" dirty="0"/>
              <a:t>C</a:t>
            </a:r>
            <a:r>
              <a:rPr sz="2400" dirty="0"/>
              <a:t> be a cycle in the edges of positive weight.</a:t>
            </a:r>
            <a:endParaRPr lang="en-US" sz="2400" dirty="0">
              <a:solidFill>
                <a:srgbClr val="000000"/>
              </a:solidFill>
            </a:endParaRPr>
          </a:p>
          <a:p>
            <a:pPr lvl="1" indent="0">
              <a:buNone/>
              <a:tabLst>
                <a:tab pos="358775" algn="l"/>
                <a:tab pos="1165225" algn="l"/>
              </a:tabLst>
              <a:defRPr sz="2800"/>
            </a:pPr>
            <a:r>
              <a:rPr lang="en-US" sz="2400" dirty="0">
                <a:solidFill>
                  <a:srgbClr val="000000"/>
                </a:solidFill>
              </a:rPr>
              <a:t>a.	​Number the edges of </a:t>
            </a:r>
            <a:r>
              <a:rPr lang="en-US" sz="2400" i="1" dirty="0">
                <a:solidFill>
                  <a:srgbClr val="000000"/>
                </a:solidFill>
              </a:rPr>
              <a:t>C</a:t>
            </a:r>
            <a:r>
              <a:rPr lang="en-US" sz="2400" dirty="0">
                <a:solidFill>
                  <a:srgbClr val="000000"/>
                </a:solidFill>
              </a:rPr>
              <a:t> successively in turn.</a:t>
            </a:r>
          </a:p>
          <a:p>
            <a:pPr lvl="1" indent="0">
              <a:buNone/>
              <a:tabLst>
                <a:tab pos="358775" algn="l"/>
                <a:tab pos="1165225" algn="l"/>
              </a:tabLst>
              <a:defRPr sz="2800"/>
            </a:pPr>
            <a:r>
              <a:rPr lang="en-US" sz="2400" dirty="0">
                <a:solidFill>
                  <a:srgbClr val="000000"/>
                </a:solidFill>
              </a:rPr>
              <a:t>b.​	Increase the weight of the even-numbered edges by </a:t>
            </a:r>
            <a:r>
              <a:rPr lang="en-US" sz="2400" dirty="0">
                <a:solidFill>
                  <a:srgbClr val="000000"/>
                </a:solidFill>
                <a:latin typeface="Cambria Math"/>
              </a:rPr>
              <a:t>1</a:t>
            </a:r>
            <a:r>
              <a:rPr lang="en-US" sz="2400" dirty="0">
                <a:solidFill>
                  <a:srgbClr val="000000"/>
                </a:solidFill>
              </a:rPr>
              <a:t>.</a:t>
            </a:r>
          </a:p>
          <a:p>
            <a:pPr lvl="1" indent="0">
              <a:buNone/>
              <a:tabLst>
                <a:tab pos="358775" algn="l"/>
                <a:tab pos="1165225" algn="l"/>
              </a:tabLst>
              <a:defRPr sz="2800"/>
            </a:pPr>
            <a:r>
              <a:rPr lang="en-US" sz="2400" dirty="0">
                <a:solidFill>
                  <a:srgbClr val="000000"/>
                </a:solidFill>
              </a:rPr>
              <a:t>c.	Decrease the weight of the odd-numbered edges by </a:t>
            </a:r>
            <a:r>
              <a:rPr lang="en-US" sz="2400" dirty="0">
                <a:solidFill>
                  <a:srgbClr val="000000"/>
                </a:solidFill>
                <a:latin typeface="Cambria Math"/>
              </a:rPr>
              <a:t>1</a:t>
            </a:r>
            <a:r>
              <a:rPr lang="en-US" sz="2400" dirty="0">
                <a:solidFill>
                  <a:srgbClr val="000000"/>
                </a:solidFill>
              </a:rPr>
              <a:t>.</a:t>
            </a:r>
          </a:p>
          <a:p>
            <a:pPr>
              <a:tabLst>
                <a:tab pos="358775" algn="l"/>
              </a:tabLst>
              <a:defRPr sz="2800"/>
            </a:pPr>
            <a:r>
              <a:rPr lang="en-IN" sz="2400" dirty="0"/>
              <a:t>3.	</a:t>
            </a:r>
            <a:r>
              <a:rPr sz="2400" dirty="0"/>
              <a:t>​Repeat Step 2 until the edges with positive weight contain no </a:t>
            </a:r>
            <a:r>
              <a:rPr lang="en-IN" sz="2400" dirty="0"/>
              <a:t>	</a:t>
            </a:r>
            <a:r>
              <a:rPr sz="2400" dirty="0"/>
              <a:t>cycle.</a:t>
            </a:r>
          </a:p>
          <a:p>
            <a:pPr>
              <a:tabLst>
                <a:tab pos="358775" algn="l"/>
              </a:tabLst>
              <a:defRPr sz="2800"/>
            </a:pPr>
            <a:r>
              <a:rPr lang="en-IN" sz="2400" dirty="0"/>
              <a:t>4.	</a:t>
            </a:r>
            <a:r>
              <a:rPr sz="2400" dirty="0"/>
              <a:t>​The positively weighted edges form a matching.</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6: Finding a Matching</a:t>
            </a:r>
            <a:r>
              <a:rPr lang="en-US" dirty="0"/>
              <a:t>—Slide 1</a:t>
            </a:r>
            <a:endParaRPr dirty="0"/>
          </a:p>
        </p:txBody>
      </p:sp>
      <p:sp>
        <p:nvSpPr>
          <p:cNvPr id="3" name="Text Placeholder 2"/>
          <p:cNvSpPr>
            <a:spLocks noGrp="1"/>
          </p:cNvSpPr>
          <p:nvPr>
            <p:ph type="body" sz="quarter" idx="10"/>
          </p:nvPr>
        </p:nvSpPr>
        <p:spPr>
          <a:xfrm>
            <a:off x="457200" y="1029287"/>
            <a:ext cx="8229600" cy="418513"/>
          </a:xfrm>
        </p:spPr>
        <p:txBody>
          <a:bodyPr>
            <a:normAutofit/>
          </a:bodyPr>
          <a:lstStyle/>
          <a:p>
            <a:r>
              <a:rPr sz="1800" dirty="0"/>
              <a:t>Find a matching for the following regular bipartite graph.</a:t>
            </a:r>
            <a:endParaRPr lang="en-US" sz="1800" dirty="0"/>
          </a:p>
          <a:p>
            <a:endParaRPr lang="en-US" sz="1800" dirty="0"/>
          </a:p>
          <a:p>
            <a:endParaRPr lang="en-US" sz="1800" dirty="0"/>
          </a:p>
          <a:p>
            <a:endParaRPr lang="en-US" sz="1800" dirty="0"/>
          </a:p>
          <a:p>
            <a:endParaRPr lang="en-US" sz="1800" dirty="0"/>
          </a:p>
          <a:p>
            <a:endParaRPr lang="en-US" sz="1800" dirty="0"/>
          </a:p>
          <a:p>
            <a:endParaRPr lang="en-US" sz="1800" dirty="0"/>
          </a:p>
          <a:p>
            <a:endParaRPr lang="en-US" sz="1800" dirty="0"/>
          </a:p>
          <a:p>
            <a:endParaRPr lang="en-US" sz="1800" dirty="0"/>
          </a:p>
          <a:p>
            <a:endParaRPr lang="en-US" sz="1800" dirty="0"/>
          </a:p>
          <a:p>
            <a:endParaRPr lang="en-US" sz="1800" dirty="0"/>
          </a:p>
        </p:txBody>
      </p:sp>
      <p:pic>
        <p:nvPicPr>
          <p:cNvPr id="5" name="Picture 4" descr="The left-hand side of the graph has five dots labeled from top to bottom from a through e. The right-hand side of the graph has five dots labeled from top to bottom from f through j. The dots on the left-hand side are connected to the dots on the right-hand side via straight lines. a is connected to g and h. b is connected to f and i. c is connected to f and j. d is connected to g and h. e is connected to i and j.">
            <a:extLst>
              <a:ext uri="{FF2B5EF4-FFF2-40B4-BE49-F238E27FC236}">
                <a16:creationId xmlns:a16="http://schemas.microsoft.com/office/drawing/2014/main" id="{697876AF-8196-4139-9617-8A110544A386}"/>
              </a:ext>
            </a:extLst>
          </p:cNvPr>
          <p:cNvPicPr>
            <a:picLocks noChangeAspect="1"/>
          </p:cNvPicPr>
          <p:nvPr/>
        </p:nvPicPr>
        <p:blipFill>
          <a:blip r:embed="rId2"/>
          <a:srcRect b="9041"/>
          <a:stretch>
            <a:fillRect/>
          </a:stretch>
        </p:blipFill>
        <p:spPr>
          <a:xfrm>
            <a:off x="3753647" y="1371600"/>
            <a:ext cx="1636705" cy="2362200"/>
          </a:xfrm>
          <a:prstGeom prst="rect">
            <a:avLst/>
          </a:prstGeom>
        </p:spPr>
      </p:pic>
      <p:sp>
        <p:nvSpPr>
          <p:cNvPr id="4" name="TextBox 3">
            <a:extLst>
              <a:ext uri="{FF2B5EF4-FFF2-40B4-BE49-F238E27FC236}">
                <a16:creationId xmlns:a16="http://schemas.microsoft.com/office/drawing/2014/main" id="{19D2C161-C513-2411-B325-DC8E1CBD3560}"/>
              </a:ext>
            </a:extLst>
          </p:cNvPr>
          <p:cNvSpPr txBox="1"/>
          <p:nvPr/>
        </p:nvSpPr>
        <p:spPr>
          <a:xfrm>
            <a:off x="3886199" y="3690648"/>
            <a:ext cx="1371600" cy="461665"/>
          </a:xfrm>
          <a:prstGeom prst="rect">
            <a:avLst/>
          </a:prstGeom>
          <a:noFill/>
        </p:spPr>
        <p:txBody>
          <a:bodyPr wrap="square">
            <a:spAutoFit/>
          </a:bodyPr>
          <a:lstStyle/>
          <a:p>
            <a:r>
              <a:rPr lang="en-IN" sz="2400" dirty="0"/>
              <a:t>Figure 21</a:t>
            </a:r>
            <a:endParaRPr lang="en-IN" sz="2400" i="1" dirty="0"/>
          </a:p>
        </p:txBody>
      </p:sp>
      <p:sp>
        <p:nvSpPr>
          <p:cNvPr id="7" name="TextBox 6">
            <a:extLst>
              <a:ext uri="{FF2B5EF4-FFF2-40B4-BE49-F238E27FC236}">
                <a16:creationId xmlns:a16="http://schemas.microsoft.com/office/drawing/2014/main" id="{AEECC98D-D7AF-2CB3-D903-8792F7A5A655}"/>
              </a:ext>
            </a:extLst>
          </p:cNvPr>
          <p:cNvSpPr txBox="1"/>
          <p:nvPr/>
        </p:nvSpPr>
        <p:spPr>
          <a:xfrm>
            <a:off x="457200" y="3948135"/>
            <a:ext cx="8229600" cy="2031325"/>
          </a:xfrm>
          <a:prstGeom prst="rect">
            <a:avLst/>
          </a:prstGeom>
          <a:noFill/>
        </p:spPr>
        <p:txBody>
          <a:bodyPr wrap="square">
            <a:spAutoFit/>
          </a:bodyPr>
          <a:lstStyle/>
          <a:p>
            <a:pPr algn="just"/>
            <a:r>
              <a:rPr lang="en-US" b="1" dirty="0"/>
              <a:t>Solution</a:t>
            </a:r>
          </a:p>
          <a:p>
            <a:pPr algn="just"/>
            <a:r>
              <a:rPr lang="en-US" dirty="0"/>
              <a:t>We'll use </a:t>
            </a:r>
            <a:r>
              <a:rPr lang="en-US" dirty="0" err="1"/>
              <a:t>Schriver's</a:t>
            </a:r>
            <a:r>
              <a:rPr lang="en-US" dirty="0"/>
              <a:t> Algorithm to find a matching. Let every edge have a weight of </a:t>
            </a:r>
            <a:r>
              <a:rPr lang="en-US" dirty="0">
                <a:latin typeface="Cambria Math"/>
              </a:rPr>
              <a:t>1</a:t>
            </a:r>
            <a:r>
              <a:rPr lang="en-US" dirty="0"/>
              <a:t>. Now, find a cycle in the graph. Take a moment and see if you can find one first before looking at the next figure that shows the cycle. Sometimes the hardest part is finding the first cycle.</a:t>
            </a:r>
          </a:p>
          <a:p>
            <a:pPr algn="just"/>
            <a:r>
              <a:rPr lang="en-US" dirty="0"/>
              <a:t>After finding a cycle, label the edges consecutively. Figure 22 shows the cycle </a:t>
            </a:r>
            <a:r>
              <a:rPr lang="en-US" i="1" dirty="0"/>
              <a:t>a, h</a:t>
            </a:r>
            <a:r>
              <a:rPr lang="en-US" dirty="0"/>
              <a:t>, </a:t>
            </a:r>
            <a:r>
              <a:rPr lang="en-US" i="1" dirty="0"/>
              <a:t>d</a:t>
            </a:r>
            <a:r>
              <a:rPr lang="en-US" dirty="0"/>
              <a:t>, </a:t>
            </a:r>
            <a:r>
              <a:rPr lang="en-US" i="1" dirty="0"/>
              <a:t>g</a:t>
            </a:r>
            <a:r>
              <a:rPr lang="en-US" dirty="0"/>
              <a:t> with the edges labeled in order, not by weight.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Identifying Bipartite Graphs</a:t>
            </a:r>
            <a:r>
              <a:rPr lang="en-US" dirty="0"/>
              <a:t>—Slide 1</a:t>
            </a:r>
            <a:endParaRPr dirty="0"/>
          </a:p>
        </p:txBody>
      </p:sp>
      <p:sp>
        <p:nvSpPr>
          <p:cNvPr id="3" name="Text Placeholder 2"/>
          <p:cNvSpPr>
            <a:spLocks noGrp="1"/>
          </p:cNvSpPr>
          <p:nvPr>
            <p:ph type="body" sz="quarter" idx="10"/>
          </p:nvPr>
        </p:nvSpPr>
        <p:spPr>
          <a:xfrm>
            <a:off x="457200" y="1029287"/>
            <a:ext cx="8229600" cy="620219"/>
          </a:xfrm>
        </p:spPr>
        <p:txBody>
          <a:bodyPr>
            <a:normAutofit/>
          </a:bodyPr>
          <a:lstStyle/>
          <a:p>
            <a:r>
              <a:rPr sz="2800" dirty="0"/>
              <a:t>Determine if the following graphs are bipartite.</a:t>
            </a:r>
          </a:p>
        </p:txBody>
      </p:sp>
      <p:pic>
        <p:nvPicPr>
          <p:cNvPr id="5" name="Picture 4" descr="A pentagon is drawn in a plane.">
            <a:extLst>
              <a:ext uri="{FF2B5EF4-FFF2-40B4-BE49-F238E27FC236}">
                <a16:creationId xmlns:a16="http://schemas.microsoft.com/office/drawing/2014/main" id="{EC1DEED5-B975-4922-BC90-2E0176B2E616}"/>
              </a:ext>
            </a:extLst>
          </p:cNvPr>
          <p:cNvPicPr>
            <a:picLocks noChangeAspect="1"/>
          </p:cNvPicPr>
          <p:nvPr/>
        </p:nvPicPr>
        <p:blipFill>
          <a:blip r:embed="rId2"/>
          <a:srcRect r="57672" b="14991"/>
          <a:stretch>
            <a:fillRect/>
          </a:stretch>
        </p:blipFill>
        <p:spPr>
          <a:xfrm>
            <a:off x="495300" y="1752600"/>
            <a:ext cx="2971800" cy="2769604"/>
          </a:xfrm>
          <a:prstGeom prst="rect">
            <a:avLst/>
          </a:prstGeom>
        </p:spPr>
      </p:pic>
      <p:sp>
        <p:nvSpPr>
          <p:cNvPr id="6" name="TextBox 5">
            <a:extLst>
              <a:ext uri="{FF2B5EF4-FFF2-40B4-BE49-F238E27FC236}">
                <a16:creationId xmlns:a16="http://schemas.microsoft.com/office/drawing/2014/main" id="{60C477CA-FB29-B517-4EE5-DD9CF8A67CF3}"/>
              </a:ext>
            </a:extLst>
          </p:cNvPr>
          <p:cNvSpPr txBox="1"/>
          <p:nvPr/>
        </p:nvSpPr>
        <p:spPr>
          <a:xfrm>
            <a:off x="1526626" y="4625298"/>
            <a:ext cx="1219200" cy="461665"/>
          </a:xfrm>
          <a:prstGeom prst="rect">
            <a:avLst/>
          </a:prstGeom>
          <a:noFill/>
        </p:spPr>
        <p:txBody>
          <a:bodyPr wrap="square">
            <a:spAutoFit/>
          </a:bodyPr>
          <a:lstStyle/>
          <a:p>
            <a:r>
              <a:rPr lang="en-IN" sz="2400" dirty="0"/>
              <a:t>Figure 1</a:t>
            </a:r>
          </a:p>
        </p:txBody>
      </p:sp>
      <p:pic>
        <p:nvPicPr>
          <p:cNvPr id="8" name="Picture 7" descr="A cube with six faces and eight vertices.">
            <a:extLst>
              <a:ext uri="{FF2B5EF4-FFF2-40B4-BE49-F238E27FC236}">
                <a16:creationId xmlns:a16="http://schemas.microsoft.com/office/drawing/2014/main" id="{D012E518-6894-8C8C-D8DB-1F309033FA36}"/>
              </a:ext>
            </a:extLst>
          </p:cNvPr>
          <p:cNvPicPr>
            <a:picLocks noChangeAspect="1"/>
          </p:cNvPicPr>
          <p:nvPr/>
        </p:nvPicPr>
        <p:blipFill>
          <a:blip r:embed="rId2"/>
          <a:srcRect l="54266" b="14991"/>
          <a:stretch>
            <a:fillRect/>
          </a:stretch>
        </p:blipFill>
        <p:spPr>
          <a:xfrm>
            <a:off x="4637695" y="1752600"/>
            <a:ext cx="3210905" cy="2769604"/>
          </a:xfrm>
          <a:prstGeom prst="rect">
            <a:avLst/>
          </a:prstGeom>
        </p:spPr>
      </p:pic>
      <p:sp>
        <p:nvSpPr>
          <p:cNvPr id="7" name="TextBox 6">
            <a:extLst>
              <a:ext uri="{FF2B5EF4-FFF2-40B4-BE49-F238E27FC236}">
                <a16:creationId xmlns:a16="http://schemas.microsoft.com/office/drawing/2014/main" id="{18DCA8D8-BF93-32A9-FEE0-2C3C6E42A59D}"/>
              </a:ext>
            </a:extLst>
          </p:cNvPr>
          <p:cNvSpPr txBox="1"/>
          <p:nvPr/>
        </p:nvSpPr>
        <p:spPr>
          <a:xfrm>
            <a:off x="5638800" y="4625298"/>
            <a:ext cx="1219200" cy="461665"/>
          </a:xfrm>
          <a:prstGeom prst="rect">
            <a:avLst/>
          </a:prstGeom>
          <a:noFill/>
        </p:spPr>
        <p:txBody>
          <a:bodyPr wrap="square">
            <a:spAutoFit/>
          </a:bodyPr>
          <a:lstStyle/>
          <a:p>
            <a:r>
              <a:rPr lang="en-IN" sz="2400" dirty="0"/>
              <a:t>Figure 2</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Finding a Matching</a:t>
            </a:r>
            <a:r>
              <a:rPr lang="en-US" dirty="0"/>
              <a:t>—Slide 2</a:t>
            </a:r>
            <a:endParaRPr dirty="0"/>
          </a:p>
        </p:txBody>
      </p:sp>
      <p:sp>
        <p:nvSpPr>
          <p:cNvPr id="3" name="Text Placeholder 2"/>
          <p:cNvSpPr>
            <a:spLocks noGrp="1"/>
          </p:cNvSpPr>
          <p:nvPr>
            <p:ph type="body" sz="quarter" idx="10"/>
          </p:nvPr>
        </p:nvSpPr>
        <p:spPr>
          <a:xfrm>
            <a:off x="457200" y="1029288"/>
            <a:ext cx="8229600" cy="1875804"/>
          </a:xfrm>
        </p:spPr>
        <p:txBody>
          <a:bodyPr>
            <a:noAutofit/>
          </a:bodyPr>
          <a:lstStyle/>
          <a:p>
            <a:pPr algn="just"/>
            <a:r>
              <a:rPr sz="1800" dirty="0"/>
              <a:t>The next step is to increase the weights of the even numbered edges 2 and 4 by </a:t>
            </a:r>
            <a:r>
              <a:rPr sz="1800" dirty="0">
                <a:latin typeface="Cambria Math"/>
              </a:rPr>
              <a:t>1</a:t>
            </a:r>
            <a:r>
              <a:rPr sz="1800" dirty="0"/>
              <a:t>, which means they will now each have a weight of </a:t>
            </a:r>
            <a:r>
              <a:rPr sz="1800" dirty="0">
                <a:latin typeface="Cambria Math"/>
              </a:rPr>
              <a:t>2</a:t>
            </a:r>
            <a:r>
              <a:rPr sz="1800" dirty="0"/>
              <a:t>. We then decrease the odd numbered edges 1 and 3 by </a:t>
            </a:r>
            <a:r>
              <a:rPr sz="1800" dirty="0">
                <a:latin typeface="Cambria Math"/>
              </a:rPr>
              <a:t>1</a:t>
            </a:r>
            <a:r>
              <a:rPr sz="1800" dirty="0"/>
              <a:t>, which means they have a weight of </a:t>
            </a:r>
            <a:r>
              <a:rPr sz="1800" dirty="0">
                <a:latin typeface="Cambria Math"/>
              </a:rPr>
              <a:t>0</a:t>
            </a:r>
            <a:r>
              <a:rPr sz="1800" dirty="0"/>
              <a:t> and can no longer be considered in the algorithm because only positive weighted edges are considered. </a:t>
            </a:r>
            <a:endParaRPr lang="en-IN" sz="1800" dirty="0"/>
          </a:p>
          <a:p>
            <a:endParaRPr lang="en-IN" sz="1800" dirty="0"/>
          </a:p>
          <a:p>
            <a:endParaRPr lang="en-IN" sz="1800" dirty="0"/>
          </a:p>
          <a:p>
            <a:endParaRPr lang="en-IN" sz="1800" dirty="0"/>
          </a:p>
          <a:p>
            <a:endParaRPr lang="en-IN" sz="1800" dirty="0"/>
          </a:p>
          <a:p>
            <a:endParaRPr lang="en-IN" sz="1800" dirty="0"/>
          </a:p>
          <a:p>
            <a:endParaRPr lang="en-IN" sz="1800" dirty="0"/>
          </a:p>
          <a:p>
            <a:endParaRPr lang="en-IN" sz="1800" dirty="0"/>
          </a:p>
          <a:p>
            <a:endParaRPr lang="en-IN" sz="1800" dirty="0"/>
          </a:p>
          <a:p>
            <a:endParaRPr lang="en-IN" sz="1800" dirty="0"/>
          </a:p>
          <a:p>
            <a:r>
              <a:rPr lang="en-IN" sz="1800" dirty="0"/>
              <a:t>      </a:t>
            </a:r>
            <a:endParaRPr sz="1800" dirty="0"/>
          </a:p>
        </p:txBody>
      </p:sp>
      <p:pic>
        <p:nvPicPr>
          <p:cNvPr id="5" name="Picture 4" descr="A bipartite graph. There are two sets of five vertices, a, b, c, d, e are placed vertically on the left side and f, g, h, i, j are placed vertically on the right side. The edges are drawn between the vertices a and g labeled, 4, a and h labeled, 1, d and g labeled, 3, d and h labeled, 2. The other edges are drawn from b to f and i, c to f and j, e to i and j.">
            <a:extLst>
              <a:ext uri="{FF2B5EF4-FFF2-40B4-BE49-F238E27FC236}">
                <a16:creationId xmlns:a16="http://schemas.microsoft.com/office/drawing/2014/main" id="{2C049388-85D6-4D21-8342-B421FFBD9B5D}"/>
              </a:ext>
            </a:extLst>
          </p:cNvPr>
          <p:cNvPicPr>
            <a:picLocks noChangeAspect="1"/>
          </p:cNvPicPr>
          <p:nvPr/>
        </p:nvPicPr>
        <p:blipFill>
          <a:blip r:embed="rId2"/>
          <a:srcRect b="9731"/>
          <a:stretch>
            <a:fillRect/>
          </a:stretch>
        </p:blipFill>
        <p:spPr>
          <a:xfrm>
            <a:off x="3664066" y="2905091"/>
            <a:ext cx="1815867" cy="2438400"/>
          </a:xfrm>
          <a:prstGeom prst="rect">
            <a:avLst/>
          </a:prstGeom>
        </p:spPr>
      </p:pic>
      <p:sp>
        <p:nvSpPr>
          <p:cNvPr id="4" name="TextBox 3">
            <a:extLst>
              <a:ext uri="{FF2B5EF4-FFF2-40B4-BE49-F238E27FC236}">
                <a16:creationId xmlns:a16="http://schemas.microsoft.com/office/drawing/2014/main" id="{3C7177DB-045D-4D89-F616-28DEE8FD7151}"/>
              </a:ext>
            </a:extLst>
          </p:cNvPr>
          <p:cNvSpPr txBox="1"/>
          <p:nvPr/>
        </p:nvSpPr>
        <p:spPr>
          <a:xfrm>
            <a:off x="3886199" y="5481935"/>
            <a:ext cx="1371600" cy="461665"/>
          </a:xfrm>
          <a:prstGeom prst="rect">
            <a:avLst/>
          </a:prstGeom>
          <a:noFill/>
        </p:spPr>
        <p:txBody>
          <a:bodyPr wrap="square">
            <a:spAutoFit/>
          </a:bodyPr>
          <a:lstStyle/>
          <a:p>
            <a:r>
              <a:rPr lang="en-IN" sz="2400" dirty="0"/>
              <a:t>Figure 22</a:t>
            </a:r>
            <a:endParaRPr lang="en-IN" sz="2400" i="1"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Finding a Matching</a:t>
            </a:r>
            <a:r>
              <a:rPr lang="en-US" dirty="0"/>
              <a:t>—Slide 3</a:t>
            </a:r>
            <a:endParaRPr dirty="0"/>
          </a:p>
        </p:txBody>
      </p:sp>
      <p:sp>
        <p:nvSpPr>
          <p:cNvPr id="3" name="Text Placeholder 2"/>
          <p:cNvSpPr>
            <a:spLocks noGrp="1"/>
          </p:cNvSpPr>
          <p:nvPr>
            <p:ph type="body" sz="quarter" idx="10"/>
          </p:nvPr>
        </p:nvSpPr>
        <p:spPr>
          <a:xfrm>
            <a:off x="457200" y="1219200"/>
            <a:ext cx="8229600" cy="1141573"/>
          </a:xfrm>
        </p:spPr>
        <p:txBody>
          <a:bodyPr>
            <a:normAutofit lnSpcReduction="10000"/>
          </a:bodyPr>
          <a:lstStyle/>
          <a:p>
            <a:pPr algn="just">
              <a:defRPr sz="2800"/>
            </a:pPr>
            <a:r>
              <a:rPr lang="en-IN" sz="2400" dirty="0"/>
              <a:t>In Figure 23, the edges with positive weights are shown and the edges with zero weights are removed since they are not part of the matching.</a:t>
            </a:r>
            <a:endParaRPr sz="2200" dirty="0"/>
          </a:p>
        </p:txBody>
      </p:sp>
      <p:pic>
        <p:nvPicPr>
          <p:cNvPr id="5" name="Picture 4" descr="The left-hand side of the graph has five dots labeled from top to bottom from a through e. The right-hand side of the graph has five dots labeled from top to bottom from f through j. The dots on the left-hand side are connected to the dots on the right-hand side via straight lines. a is connected to g. b is connected to f and i. c is connected to f and j. d is connected to h. e is connected to i and j.">
            <a:extLst>
              <a:ext uri="{FF2B5EF4-FFF2-40B4-BE49-F238E27FC236}">
                <a16:creationId xmlns:a16="http://schemas.microsoft.com/office/drawing/2014/main" id="{1E4D8B5B-4855-49CE-80A5-6B6A7EB8904A}"/>
              </a:ext>
            </a:extLst>
          </p:cNvPr>
          <p:cNvPicPr>
            <a:picLocks noChangeAspect="1"/>
          </p:cNvPicPr>
          <p:nvPr/>
        </p:nvPicPr>
        <p:blipFill>
          <a:blip r:embed="rId2"/>
          <a:srcRect b="7234"/>
          <a:stretch>
            <a:fillRect/>
          </a:stretch>
        </p:blipFill>
        <p:spPr>
          <a:xfrm>
            <a:off x="3509901" y="2348753"/>
            <a:ext cx="2124197" cy="3046574"/>
          </a:xfrm>
          <a:prstGeom prst="rect">
            <a:avLst/>
          </a:prstGeom>
        </p:spPr>
      </p:pic>
      <p:sp>
        <p:nvSpPr>
          <p:cNvPr id="4" name="TextBox 3">
            <a:extLst>
              <a:ext uri="{FF2B5EF4-FFF2-40B4-BE49-F238E27FC236}">
                <a16:creationId xmlns:a16="http://schemas.microsoft.com/office/drawing/2014/main" id="{7EE56C4F-8AB4-4DF2-5545-1B6D727600B5}"/>
              </a:ext>
            </a:extLst>
          </p:cNvPr>
          <p:cNvSpPr txBox="1"/>
          <p:nvPr/>
        </p:nvSpPr>
        <p:spPr>
          <a:xfrm>
            <a:off x="3886200" y="5481935"/>
            <a:ext cx="1371600" cy="461665"/>
          </a:xfrm>
          <a:prstGeom prst="rect">
            <a:avLst/>
          </a:prstGeom>
          <a:noFill/>
        </p:spPr>
        <p:txBody>
          <a:bodyPr wrap="square">
            <a:spAutoFit/>
          </a:bodyPr>
          <a:lstStyle/>
          <a:p>
            <a:r>
              <a:rPr lang="en-IN" sz="2400" dirty="0"/>
              <a:t>Figure 23</a:t>
            </a:r>
            <a:endParaRPr lang="en-IN" sz="2400" i="1"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30F0E4-920E-A5B3-29A7-B063CF76F6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7287D4-E5D3-5677-97F0-571480F58FA4}"/>
              </a:ext>
            </a:extLst>
          </p:cNvPr>
          <p:cNvSpPr>
            <a:spLocks noGrp="1"/>
          </p:cNvSpPr>
          <p:nvPr>
            <p:ph type="title"/>
          </p:nvPr>
        </p:nvSpPr>
        <p:spPr/>
        <p:txBody>
          <a:bodyPr>
            <a:normAutofit/>
          </a:bodyPr>
          <a:lstStyle/>
          <a:p>
            <a:pPr>
              <a:defRPr sz="3200"/>
            </a:pPr>
            <a:r>
              <a:rPr dirty="0"/>
              <a:t>Example 6: Finding a Matching</a:t>
            </a:r>
            <a:r>
              <a:rPr lang="en-US" dirty="0"/>
              <a:t>—Slide 4</a:t>
            </a:r>
            <a:endParaRPr dirty="0"/>
          </a:p>
        </p:txBody>
      </p:sp>
      <p:sp>
        <p:nvSpPr>
          <p:cNvPr id="11" name="TextBox 10">
            <a:extLst>
              <a:ext uri="{FF2B5EF4-FFF2-40B4-BE49-F238E27FC236}">
                <a16:creationId xmlns:a16="http://schemas.microsoft.com/office/drawing/2014/main" id="{5B56BF69-C3F1-1813-65C1-C35F9DF45743}"/>
              </a:ext>
            </a:extLst>
          </p:cNvPr>
          <p:cNvSpPr txBox="1"/>
          <p:nvPr/>
        </p:nvSpPr>
        <p:spPr>
          <a:xfrm>
            <a:off x="457200" y="1219200"/>
            <a:ext cx="8229600" cy="923330"/>
          </a:xfrm>
          <a:prstGeom prst="rect">
            <a:avLst/>
          </a:prstGeom>
          <a:noFill/>
        </p:spPr>
        <p:txBody>
          <a:bodyPr wrap="square">
            <a:spAutoFit/>
          </a:bodyPr>
          <a:lstStyle/>
          <a:p>
            <a:pPr algn="just">
              <a:defRPr sz="2800"/>
            </a:pPr>
            <a:r>
              <a:rPr lang="en-IN" sz="1800" dirty="0"/>
              <a:t>We begin again at Step 2 by finding a cycle from the edges with positive weights. The only remaining cycle is </a:t>
            </a:r>
            <a:r>
              <a:rPr lang="en-IN" sz="1800" i="1" dirty="0"/>
              <a:t>f</a:t>
            </a:r>
            <a:r>
              <a:rPr lang="en-IN" sz="1800" dirty="0"/>
              <a:t>, </a:t>
            </a:r>
            <a:r>
              <a:rPr lang="en-IN" sz="1800" i="1" dirty="0"/>
              <a:t>b</a:t>
            </a:r>
            <a:r>
              <a:rPr lang="en-IN" sz="1800" dirty="0"/>
              <a:t>, </a:t>
            </a:r>
            <a:r>
              <a:rPr lang="en-IN" sz="1800" i="1" dirty="0" err="1"/>
              <a:t>i</a:t>
            </a:r>
            <a:r>
              <a:rPr lang="en-IN" sz="1800" dirty="0"/>
              <a:t>, </a:t>
            </a:r>
            <a:r>
              <a:rPr lang="en-IN" sz="1800" i="1" dirty="0"/>
              <a:t>e</a:t>
            </a:r>
            <a:r>
              <a:rPr lang="en-IN" sz="1800" dirty="0"/>
              <a:t>, </a:t>
            </a:r>
            <a:r>
              <a:rPr lang="en-IN" sz="1800" i="1" dirty="0"/>
              <a:t>j</a:t>
            </a:r>
            <a:r>
              <a:rPr lang="en-IN" sz="1800" dirty="0"/>
              <a:t>, </a:t>
            </a:r>
            <a:r>
              <a:rPr lang="en-IN" sz="1800" i="1" dirty="0"/>
              <a:t>c</a:t>
            </a:r>
            <a:r>
              <a:rPr lang="en-IN" sz="1800" dirty="0"/>
              <a:t>. Label the cycle with consecutive numbers, as shown in Figure 24.</a:t>
            </a:r>
          </a:p>
        </p:txBody>
      </p:sp>
      <p:pic>
        <p:nvPicPr>
          <p:cNvPr id="9" name="Picture 8" descr="The left-hand side of the graph has five dots labeled from top to bottom from a through e. The right-hand side of the graph has five dots labeled from top to bottom from f through j. The dots on the left-hand side are connected to the dots on the right-hand side via straight lines. a is connected to g. b is connected to f and i. c is connected to f and j. d is connected to h. e is connected to i and j. The line connecting f to b is labeled 1. The line connecting b to i is labeled 2. The line connecting i to e is labeled 3. The line connecting e to j is labeled 4. The line connecting j to c is labeled 5. The line connecting c to f is labeled 6.">
            <a:extLst>
              <a:ext uri="{FF2B5EF4-FFF2-40B4-BE49-F238E27FC236}">
                <a16:creationId xmlns:a16="http://schemas.microsoft.com/office/drawing/2014/main" id="{D359CD78-2100-B85B-C924-AF88238D5BC5}"/>
              </a:ext>
            </a:extLst>
          </p:cNvPr>
          <p:cNvPicPr>
            <a:picLocks noChangeAspect="1"/>
          </p:cNvPicPr>
          <p:nvPr/>
        </p:nvPicPr>
        <p:blipFill>
          <a:blip r:embed="rId2"/>
          <a:stretch>
            <a:fillRect/>
          </a:stretch>
        </p:blipFill>
        <p:spPr>
          <a:xfrm>
            <a:off x="3804093" y="2362200"/>
            <a:ext cx="1993016" cy="2900406"/>
          </a:xfrm>
          <a:prstGeom prst="rect">
            <a:avLst/>
          </a:prstGeom>
        </p:spPr>
      </p:pic>
      <p:sp>
        <p:nvSpPr>
          <p:cNvPr id="4" name="TextBox 3">
            <a:extLst>
              <a:ext uri="{FF2B5EF4-FFF2-40B4-BE49-F238E27FC236}">
                <a16:creationId xmlns:a16="http://schemas.microsoft.com/office/drawing/2014/main" id="{CAA41A08-BE0C-0E75-9179-6E5A8373B947}"/>
              </a:ext>
            </a:extLst>
          </p:cNvPr>
          <p:cNvSpPr txBox="1"/>
          <p:nvPr/>
        </p:nvSpPr>
        <p:spPr>
          <a:xfrm>
            <a:off x="4114800" y="5486400"/>
            <a:ext cx="1371600" cy="461665"/>
          </a:xfrm>
          <a:prstGeom prst="rect">
            <a:avLst/>
          </a:prstGeom>
          <a:noFill/>
        </p:spPr>
        <p:txBody>
          <a:bodyPr wrap="square">
            <a:spAutoFit/>
          </a:bodyPr>
          <a:lstStyle/>
          <a:p>
            <a:r>
              <a:rPr lang="en-IN" sz="2400" dirty="0"/>
              <a:t>Figure 24</a:t>
            </a:r>
            <a:endParaRPr lang="en-IN" sz="2400" i="1" dirty="0"/>
          </a:p>
        </p:txBody>
      </p:sp>
    </p:spTree>
    <p:extLst>
      <p:ext uri="{BB962C8B-B14F-4D97-AF65-F5344CB8AC3E}">
        <p14:creationId xmlns:p14="http://schemas.microsoft.com/office/powerpoint/2010/main" val="37623970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Finding a Matching</a:t>
            </a:r>
            <a:r>
              <a:rPr lang="en-US" dirty="0"/>
              <a:t>—Slide 5</a:t>
            </a:r>
            <a:endParaRPr dirty="0"/>
          </a:p>
        </p:txBody>
      </p:sp>
      <p:sp>
        <p:nvSpPr>
          <p:cNvPr id="3" name="Text Placeholder 2"/>
          <p:cNvSpPr>
            <a:spLocks noGrp="1"/>
          </p:cNvSpPr>
          <p:nvPr>
            <p:ph type="body" sz="quarter" idx="10"/>
          </p:nvPr>
        </p:nvSpPr>
        <p:spPr>
          <a:xfrm>
            <a:off x="457200" y="1029287"/>
            <a:ext cx="8229600" cy="951913"/>
          </a:xfrm>
        </p:spPr>
        <p:txBody>
          <a:bodyPr>
            <a:normAutofit/>
          </a:bodyPr>
          <a:lstStyle/>
          <a:p>
            <a:pPr algn="just"/>
            <a:r>
              <a:rPr sz="1800" dirty="0"/>
              <a:t>Once again, increase the weight of the even numbered edges by </a:t>
            </a:r>
            <a:r>
              <a:rPr sz="1800" dirty="0">
                <a:latin typeface="Cambria Math"/>
              </a:rPr>
              <a:t>1</a:t>
            </a:r>
            <a:r>
              <a:rPr sz="1800" dirty="0"/>
              <a:t> and decrease the odd edges by </a:t>
            </a:r>
            <a:r>
              <a:rPr sz="1800" dirty="0">
                <a:latin typeface="Cambria Math"/>
              </a:rPr>
              <a:t>1</a:t>
            </a:r>
            <a:r>
              <a:rPr sz="1800" dirty="0"/>
              <a:t>. The only remaining positive weighted edges give us the following graph.</a:t>
            </a:r>
            <a:endParaRPr lang="en-US" sz="1800" dirty="0"/>
          </a:p>
        </p:txBody>
      </p:sp>
      <p:pic>
        <p:nvPicPr>
          <p:cNvPr id="5" name="Picture 4" descr="A regular bipartite graph is shown. The left-hand side of the graph has five dots labeled from top to bottom from a through e. The right-hand side of the graph has five dots labeled from top to bottom from f through j. The dots on the left-hand side are connected to the dots on the right-hand side via straight lines. a is connected to g. b is connected to i. c is connected to f. d is connected to h. e is connected to j.">
            <a:extLst>
              <a:ext uri="{FF2B5EF4-FFF2-40B4-BE49-F238E27FC236}">
                <a16:creationId xmlns:a16="http://schemas.microsoft.com/office/drawing/2014/main" id="{7929406B-FAB6-4801-9E23-3484E5EE285D}"/>
              </a:ext>
            </a:extLst>
          </p:cNvPr>
          <p:cNvPicPr>
            <a:picLocks noChangeAspect="1"/>
          </p:cNvPicPr>
          <p:nvPr/>
        </p:nvPicPr>
        <p:blipFill>
          <a:blip r:embed="rId2"/>
          <a:srcRect b="7580"/>
          <a:stretch>
            <a:fillRect/>
          </a:stretch>
        </p:blipFill>
        <p:spPr>
          <a:xfrm>
            <a:off x="3622431" y="1784412"/>
            <a:ext cx="1899138" cy="2743199"/>
          </a:xfrm>
          <a:prstGeom prst="rect">
            <a:avLst/>
          </a:prstGeom>
        </p:spPr>
      </p:pic>
      <p:sp>
        <p:nvSpPr>
          <p:cNvPr id="4" name="TextBox 3">
            <a:extLst>
              <a:ext uri="{FF2B5EF4-FFF2-40B4-BE49-F238E27FC236}">
                <a16:creationId xmlns:a16="http://schemas.microsoft.com/office/drawing/2014/main" id="{98B14360-AC5D-A943-BDE6-015715BDE734}"/>
              </a:ext>
            </a:extLst>
          </p:cNvPr>
          <p:cNvSpPr txBox="1"/>
          <p:nvPr/>
        </p:nvSpPr>
        <p:spPr>
          <a:xfrm>
            <a:off x="3886200" y="4681607"/>
            <a:ext cx="1371600" cy="461665"/>
          </a:xfrm>
          <a:prstGeom prst="rect">
            <a:avLst/>
          </a:prstGeom>
          <a:noFill/>
        </p:spPr>
        <p:txBody>
          <a:bodyPr wrap="square">
            <a:spAutoFit/>
          </a:bodyPr>
          <a:lstStyle/>
          <a:p>
            <a:r>
              <a:rPr lang="en-IN" sz="2400" dirty="0"/>
              <a:t>Figure 25</a:t>
            </a:r>
            <a:endParaRPr lang="en-IN" sz="2400" i="1" dirty="0"/>
          </a:p>
        </p:txBody>
      </p:sp>
      <p:sp>
        <p:nvSpPr>
          <p:cNvPr id="7" name="TextBox 6">
            <a:extLst>
              <a:ext uri="{FF2B5EF4-FFF2-40B4-BE49-F238E27FC236}">
                <a16:creationId xmlns:a16="http://schemas.microsoft.com/office/drawing/2014/main" id="{608DD22F-CF43-499A-65BA-13749EA12174}"/>
              </a:ext>
            </a:extLst>
          </p:cNvPr>
          <p:cNvSpPr txBox="1"/>
          <p:nvPr/>
        </p:nvSpPr>
        <p:spPr>
          <a:xfrm>
            <a:off x="457200" y="5297269"/>
            <a:ext cx="8229600" cy="646331"/>
          </a:xfrm>
          <a:prstGeom prst="rect">
            <a:avLst/>
          </a:prstGeom>
          <a:noFill/>
        </p:spPr>
        <p:txBody>
          <a:bodyPr wrap="square">
            <a:spAutoFit/>
          </a:bodyPr>
          <a:lstStyle/>
          <a:p>
            <a:pPr algn="just"/>
            <a:r>
              <a:rPr lang="en-US" sz="1800" dirty="0"/>
              <a:t>Because there are no more cycles, we can stop. The remaining edges form the matching we required.</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3</a:t>
            </a:r>
          </a:p>
        </p:txBody>
      </p:sp>
      <p:sp>
        <p:nvSpPr>
          <p:cNvPr id="3" name="Text Placeholder 2"/>
          <p:cNvSpPr>
            <a:spLocks noGrp="1"/>
          </p:cNvSpPr>
          <p:nvPr>
            <p:ph type="body" sz="quarter" idx="10"/>
          </p:nvPr>
        </p:nvSpPr>
        <p:spPr>
          <a:xfrm>
            <a:off x="457200" y="1029288"/>
            <a:ext cx="8229600" cy="461666"/>
          </a:xfrm>
        </p:spPr>
        <p:txBody>
          <a:bodyPr>
            <a:normAutofit/>
          </a:bodyPr>
          <a:lstStyle/>
          <a:p>
            <a:r>
              <a:rPr sz="2400" dirty="0"/>
              <a:t>Find a different matching for the graph in Example 6</a:t>
            </a:r>
            <a:r>
              <a:rPr lang="en-US" sz="2400" dirty="0"/>
              <a:t>.</a:t>
            </a:r>
            <a:endParaRPr sz="2400" dirty="0"/>
          </a:p>
        </p:txBody>
      </p:sp>
      <p:pic>
        <p:nvPicPr>
          <p:cNvPr id="5" name="Picture 4" descr="The left-hand side of the graph has five dots labeled from top to bottom from a through e. The right-hand side of the graph has five dots labeled from top to bottom from f through j. The dots on the left-hand side are connected to the dots on the right-hand side via straight lines. a is connected to g and h. b is connected to f and i. c is connected to f and j. d is connected to g and h. e is connected to i and j.">
            <a:extLst>
              <a:ext uri="{FF2B5EF4-FFF2-40B4-BE49-F238E27FC236}">
                <a16:creationId xmlns:a16="http://schemas.microsoft.com/office/drawing/2014/main" id="{6B987140-6508-4B5A-94AE-FD567EEB502B}"/>
              </a:ext>
            </a:extLst>
          </p:cNvPr>
          <p:cNvPicPr>
            <a:picLocks noChangeAspect="1"/>
          </p:cNvPicPr>
          <p:nvPr/>
        </p:nvPicPr>
        <p:blipFill>
          <a:blip r:embed="rId2"/>
          <a:srcRect b="8684"/>
          <a:stretch>
            <a:fillRect/>
          </a:stretch>
        </p:blipFill>
        <p:spPr>
          <a:xfrm>
            <a:off x="3619500" y="1752600"/>
            <a:ext cx="1905000" cy="2780713"/>
          </a:xfrm>
          <a:prstGeom prst="rect">
            <a:avLst/>
          </a:prstGeom>
        </p:spPr>
      </p:pic>
      <p:sp>
        <p:nvSpPr>
          <p:cNvPr id="4" name="TextBox 3">
            <a:extLst>
              <a:ext uri="{FF2B5EF4-FFF2-40B4-BE49-F238E27FC236}">
                <a16:creationId xmlns:a16="http://schemas.microsoft.com/office/drawing/2014/main" id="{58EB7E56-9187-BE6D-15C4-C8AC7A7A1B36}"/>
              </a:ext>
            </a:extLst>
          </p:cNvPr>
          <p:cNvSpPr txBox="1"/>
          <p:nvPr/>
        </p:nvSpPr>
        <p:spPr>
          <a:xfrm>
            <a:off x="3867901" y="4641690"/>
            <a:ext cx="1371600" cy="461665"/>
          </a:xfrm>
          <a:prstGeom prst="rect">
            <a:avLst/>
          </a:prstGeom>
          <a:noFill/>
        </p:spPr>
        <p:txBody>
          <a:bodyPr wrap="square">
            <a:spAutoFit/>
          </a:bodyPr>
          <a:lstStyle/>
          <a:p>
            <a:r>
              <a:rPr lang="en-IN" sz="2400" dirty="0"/>
              <a:t>Figure 21</a:t>
            </a:r>
            <a:endParaRPr lang="en-IN" sz="2400" i="1" dirty="0"/>
          </a:p>
        </p:txBody>
      </p:sp>
      <p:sp>
        <p:nvSpPr>
          <p:cNvPr id="6" name="TextBox 5">
            <a:extLst>
              <a:ext uri="{FF2B5EF4-FFF2-40B4-BE49-F238E27FC236}">
                <a16:creationId xmlns:a16="http://schemas.microsoft.com/office/drawing/2014/main" id="{A476BB24-3BD5-4B36-B818-2491E3A8A2C7}"/>
              </a:ext>
            </a:extLst>
          </p:cNvPr>
          <p:cNvSpPr txBox="1"/>
          <p:nvPr/>
        </p:nvSpPr>
        <p:spPr>
          <a:xfrm>
            <a:off x="457200" y="5439843"/>
            <a:ext cx="5410200" cy="461665"/>
          </a:xfrm>
          <a:prstGeom prst="rect">
            <a:avLst/>
          </a:prstGeom>
          <a:noFill/>
        </p:spPr>
        <p:txBody>
          <a:bodyPr wrap="square">
            <a:spAutoFit/>
          </a:bodyPr>
          <a:lstStyle/>
          <a:p>
            <a:r>
              <a:rPr lang="en-IN" sz="2400" dirty="0"/>
              <a:t>Answer: </a:t>
            </a:r>
            <a:r>
              <a:rPr lang="en-US" sz="2400" dirty="0"/>
              <a:t>Answers will vary. For example, </a:t>
            </a:r>
          </a:p>
        </p:txBody>
      </p:sp>
      <p:pic>
        <p:nvPicPr>
          <p:cNvPr id="7" name="Picture 6" descr="There are two sets of five vertices, a, b, c, d, e are placed vertically on the left side, and f, g, h, i, j are placed vertically on the right side. The edges are drawn between the vertices a and h, b and i, c and f, d and g, e and j.">
            <a:extLst>
              <a:ext uri="{FF2B5EF4-FFF2-40B4-BE49-F238E27FC236}">
                <a16:creationId xmlns:a16="http://schemas.microsoft.com/office/drawing/2014/main" id="{E7FE8569-68F5-4EFA-AC57-4E4135C9FEA3}"/>
              </a:ext>
            </a:extLst>
          </p:cNvPr>
          <p:cNvPicPr>
            <a:picLocks noChangeAspect="1"/>
          </p:cNvPicPr>
          <p:nvPr/>
        </p:nvPicPr>
        <p:blipFill>
          <a:blip r:embed="rId3"/>
          <a:stretch>
            <a:fillRect/>
          </a:stretch>
        </p:blipFill>
        <p:spPr>
          <a:xfrm>
            <a:off x="6326102" y="3799904"/>
            <a:ext cx="1122448" cy="2101604"/>
          </a:xfrm>
          <a:prstGeom prst="rect">
            <a:avLst/>
          </a:prstGeom>
        </p:spPr>
      </p:pic>
    </p:spTree>
    <p:extLst>
      <p:ext uri="{BB962C8B-B14F-4D97-AF65-F5344CB8AC3E}">
        <p14:creationId xmlns:p14="http://schemas.microsoft.com/office/powerpoint/2010/main" val="7329698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Identifying Bipartite Graphs</a:t>
            </a:r>
            <a:r>
              <a:rPr lang="en-US" dirty="0"/>
              <a:t>—Slide 2</a:t>
            </a:r>
            <a:endParaRPr dirty="0"/>
          </a:p>
        </p:txBody>
      </p:sp>
      <p:sp>
        <p:nvSpPr>
          <p:cNvPr id="3" name="Text Placeholder 2"/>
          <p:cNvSpPr>
            <a:spLocks noGrp="1"/>
          </p:cNvSpPr>
          <p:nvPr>
            <p:ph type="body" sz="quarter" idx="10"/>
          </p:nvPr>
        </p:nvSpPr>
        <p:spPr>
          <a:xfrm>
            <a:off x="457200" y="1029287"/>
            <a:ext cx="8229600" cy="2018713"/>
          </a:xfrm>
        </p:spPr>
        <p:txBody>
          <a:bodyPr>
            <a:normAutofit lnSpcReduction="10000"/>
          </a:bodyPr>
          <a:lstStyle/>
          <a:p>
            <a:pPr>
              <a:tabLst>
                <a:tab pos="358775" algn="l"/>
              </a:tabLst>
            </a:pPr>
            <a:r>
              <a:rPr sz="1800" b="1" dirty="0"/>
              <a:t>Solution</a:t>
            </a:r>
          </a:p>
          <a:p>
            <a:pPr algn="just">
              <a:tabLst>
                <a:tab pos="358775" algn="l"/>
              </a:tabLst>
              <a:defRPr sz="2800"/>
            </a:pPr>
            <a:r>
              <a:rPr lang="en-IN" sz="1800" dirty="0"/>
              <a:t>a.</a:t>
            </a:r>
            <a:r>
              <a:rPr sz="1800" dirty="0"/>
              <a:t>​</a:t>
            </a:r>
            <a:r>
              <a:rPr lang="en-IN" sz="1800" dirty="0"/>
              <a:t>	</a:t>
            </a:r>
            <a:r>
              <a:rPr sz="1800" dirty="0"/>
              <a:t>To determine if the graph is bipartite, we need to show that the vertices can be </a:t>
            </a:r>
            <a:r>
              <a:rPr lang="en-IN" sz="1800" dirty="0"/>
              <a:t>	</a:t>
            </a:r>
            <a:r>
              <a:rPr sz="1800" dirty="0"/>
              <a:t>divided into two groups. Let's assume there are two groups, the </a:t>
            </a:r>
            <a:r>
              <a:rPr lang="en-IN" sz="1800" dirty="0"/>
              <a:t>	</a:t>
            </a:r>
            <a:r>
              <a:rPr sz="1800" dirty="0"/>
              <a:t>left-side</a:t>
            </a:r>
            <a:r>
              <a:rPr lang="en-IN" sz="1800" dirty="0"/>
              <a:t> </a:t>
            </a:r>
            <a:r>
              <a:rPr sz="1800" dirty="0"/>
              <a:t>group </a:t>
            </a:r>
            <a:r>
              <a:rPr lang="en-IN" sz="1800" dirty="0"/>
              <a:t>	</a:t>
            </a:r>
            <a:r>
              <a:rPr sz="1800" dirty="0"/>
              <a:t>and the right‑side group. Begin by labeling the vertices </a:t>
            </a:r>
            <a:r>
              <a:rPr lang="en-IN" sz="1800" dirty="0"/>
              <a:t>	</a:t>
            </a:r>
            <a:r>
              <a:rPr sz="1800" dirty="0"/>
              <a:t>either L for the left-hand </a:t>
            </a:r>
            <a:r>
              <a:rPr lang="en-IN" sz="1800" dirty="0"/>
              <a:t>	</a:t>
            </a:r>
            <a:r>
              <a:rPr sz="1800" dirty="0"/>
              <a:t>side or R for the right‑hand side. We will start at the top and label the vertices </a:t>
            </a:r>
            <a:r>
              <a:rPr lang="en-IN" sz="1800" dirty="0"/>
              <a:t>	</a:t>
            </a:r>
            <a:r>
              <a:rPr sz="1800" dirty="0"/>
              <a:t>alternately as we go clock-wise around the graph. If vertices are adjacent,</a:t>
            </a:r>
            <a:r>
              <a:rPr lang="en-IN" sz="1800" dirty="0"/>
              <a:t> </a:t>
            </a:r>
            <a:r>
              <a:rPr sz="1800" dirty="0"/>
              <a:t>they </a:t>
            </a:r>
            <a:r>
              <a:rPr lang="en-IN" sz="1800" dirty="0"/>
              <a:t>	</a:t>
            </a:r>
            <a:r>
              <a:rPr sz="1800" dirty="0"/>
              <a:t>cannot have the same label.</a:t>
            </a:r>
            <a:endParaRPr lang="en-US" sz="1800" dirty="0"/>
          </a:p>
        </p:txBody>
      </p:sp>
      <p:pic>
        <p:nvPicPr>
          <p:cNvPr id="5" name="Picture 4" descr="A pentagon with its five vertices labeled in the clockwise direction as R, L, L, R, and L. The two adjacent vertices labeled L are encircled.">
            <a:extLst>
              <a:ext uri="{FF2B5EF4-FFF2-40B4-BE49-F238E27FC236}">
                <a16:creationId xmlns:a16="http://schemas.microsoft.com/office/drawing/2014/main" id="{C619E448-8FBE-45BB-9ECF-C374F9D5232C}"/>
              </a:ext>
            </a:extLst>
          </p:cNvPr>
          <p:cNvPicPr>
            <a:picLocks noChangeAspect="1"/>
          </p:cNvPicPr>
          <p:nvPr/>
        </p:nvPicPr>
        <p:blipFill>
          <a:blip r:embed="rId2"/>
          <a:srcRect b="13286"/>
          <a:stretch>
            <a:fillRect/>
          </a:stretch>
        </p:blipFill>
        <p:spPr>
          <a:xfrm>
            <a:off x="3457176" y="2888472"/>
            <a:ext cx="2229647" cy="1851131"/>
          </a:xfrm>
          <a:prstGeom prst="rect">
            <a:avLst/>
          </a:prstGeom>
        </p:spPr>
      </p:pic>
      <p:sp>
        <p:nvSpPr>
          <p:cNvPr id="4" name="TextBox 3">
            <a:extLst>
              <a:ext uri="{FF2B5EF4-FFF2-40B4-BE49-F238E27FC236}">
                <a16:creationId xmlns:a16="http://schemas.microsoft.com/office/drawing/2014/main" id="{8E93FFFA-C635-8D2F-FF79-FA924629E1E4}"/>
              </a:ext>
            </a:extLst>
          </p:cNvPr>
          <p:cNvSpPr txBox="1"/>
          <p:nvPr/>
        </p:nvSpPr>
        <p:spPr>
          <a:xfrm>
            <a:off x="4114800" y="4739603"/>
            <a:ext cx="1219200" cy="461665"/>
          </a:xfrm>
          <a:prstGeom prst="rect">
            <a:avLst/>
          </a:prstGeom>
          <a:noFill/>
        </p:spPr>
        <p:txBody>
          <a:bodyPr wrap="square">
            <a:spAutoFit/>
          </a:bodyPr>
          <a:lstStyle/>
          <a:p>
            <a:r>
              <a:rPr lang="en-IN" sz="2400" dirty="0"/>
              <a:t>Figure 3</a:t>
            </a:r>
          </a:p>
        </p:txBody>
      </p:sp>
      <p:sp>
        <p:nvSpPr>
          <p:cNvPr id="9" name="TextBox 8">
            <a:extLst>
              <a:ext uri="{FF2B5EF4-FFF2-40B4-BE49-F238E27FC236}">
                <a16:creationId xmlns:a16="http://schemas.microsoft.com/office/drawing/2014/main" id="{47E2DA18-6BC7-7C91-94FE-885EDECC8CAC}"/>
              </a:ext>
            </a:extLst>
          </p:cNvPr>
          <p:cNvSpPr txBox="1"/>
          <p:nvPr/>
        </p:nvSpPr>
        <p:spPr>
          <a:xfrm>
            <a:off x="457200" y="5223185"/>
            <a:ext cx="8229600" cy="646331"/>
          </a:xfrm>
          <a:prstGeom prst="rect">
            <a:avLst/>
          </a:prstGeom>
          <a:noFill/>
        </p:spPr>
        <p:txBody>
          <a:bodyPr wrap="square">
            <a:spAutoFit/>
          </a:bodyPr>
          <a:lstStyle/>
          <a:p>
            <a:r>
              <a:rPr lang="en-IN" dirty="0"/>
              <a:t>Notice that we end up with two adjacent vertices both </a:t>
            </a:r>
            <a:r>
              <a:rPr lang="en-IN" dirty="0" err="1"/>
              <a:t>labeled</a:t>
            </a:r>
            <a:r>
              <a:rPr lang="en-IN" dirty="0"/>
              <a:t> L. Therefore, this graph is not bipartite.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Identifying Bipartite Graphs</a:t>
            </a:r>
            <a:r>
              <a:rPr lang="en-US" dirty="0"/>
              <a:t>—Slide 3</a:t>
            </a:r>
            <a:endParaRPr dirty="0"/>
          </a:p>
        </p:txBody>
      </p:sp>
      <p:sp>
        <p:nvSpPr>
          <p:cNvPr id="3" name="Text Placeholder 2"/>
          <p:cNvSpPr>
            <a:spLocks noGrp="1"/>
          </p:cNvSpPr>
          <p:nvPr>
            <p:ph type="body" sz="quarter" idx="10"/>
          </p:nvPr>
        </p:nvSpPr>
        <p:spPr/>
        <p:txBody>
          <a:bodyPr>
            <a:normAutofit/>
          </a:bodyPr>
          <a:lstStyle/>
          <a:p>
            <a:pPr algn="just">
              <a:tabLst>
                <a:tab pos="358775" algn="l"/>
              </a:tabLst>
              <a:defRPr sz="2800"/>
            </a:pPr>
            <a:r>
              <a:rPr lang="en-IN" sz="2400" dirty="0"/>
              <a:t>b.	</a:t>
            </a:r>
            <a:r>
              <a:rPr sz="2400" dirty="0"/>
              <a:t>We can carry out the same process of labeling vertices with </a:t>
            </a:r>
            <a:r>
              <a:rPr lang="en-IN" sz="2400" dirty="0"/>
              <a:t>	</a:t>
            </a:r>
            <a:r>
              <a:rPr sz="2400" dirty="0"/>
              <a:t>either L or R for the cube. We've also numbered each vertex </a:t>
            </a:r>
            <a:r>
              <a:rPr lang="en-IN" sz="2400" dirty="0"/>
              <a:t>	</a:t>
            </a:r>
            <a:r>
              <a:rPr sz="2400" dirty="0"/>
              <a:t>to help keep track of them.</a:t>
            </a:r>
          </a:p>
          <a:p>
            <a:r>
              <a:rPr dirty="0"/>
              <a:t>​</a:t>
            </a:r>
          </a:p>
        </p:txBody>
      </p:sp>
      <p:pic>
        <p:nvPicPr>
          <p:cNvPr id="5" name="Picture 4" descr="A cube is shown, with the vertices of its base square face labeled R subscript 3, L subscript 3, R subscript 4, and L subscript 4 and the vertices of the face opposite to the base square face labeled L subscript 1, R subscript 1, L subscript 2, and R subscript 2. The vertices adjacent to vertex L subscript 1 are R subscript 1, R subscript 2, and  R subscript 3. The vertices adjacent to vertex L subscript 2 are R subscript 1,  R subscript 2, and R subscript 4. The vertices adjacent to vertex L subscript 3 are R subscript 1, R subscript 3, and  R subscript 4. The vertices adjacent to vertex L subscript4 are R subscript 2,  R subscript 3, and R subscript 4.">
            <a:extLst>
              <a:ext uri="{FF2B5EF4-FFF2-40B4-BE49-F238E27FC236}">
                <a16:creationId xmlns:a16="http://schemas.microsoft.com/office/drawing/2014/main" id="{7758D661-A5E3-460E-A154-B0CDF994674E}"/>
              </a:ext>
            </a:extLst>
          </p:cNvPr>
          <p:cNvPicPr>
            <a:picLocks noChangeAspect="1"/>
          </p:cNvPicPr>
          <p:nvPr/>
        </p:nvPicPr>
        <p:blipFill>
          <a:blip r:embed="rId2"/>
          <a:srcRect b="12983"/>
          <a:stretch>
            <a:fillRect/>
          </a:stretch>
        </p:blipFill>
        <p:spPr>
          <a:xfrm>
            <a:off x="3162300" y="2286001"/>
            <a:ext cx="2819400" cy="2509294"/>
          </a:xfrm>
          <a:prstGeom prst="rect">
            <a:avLst/>
          </a:prstGeom>
        </p:spPr>
      </p:pic>
      <p:sp>
        <p:nvSpPr>
          <p:cNvPr id="4" name="TextBox 3">
            <a:extLst>
              <a:ext uri="{FF2B5EF4-FFF2-40B4-BE49-F238E27FC236}">
                <a16:creationId xmlns:a16="http://schemas.microsoft.com/office/drawing/2014/main" id="{F2C6E1BD-C2CC-E2DB-C744-FC6A12C37871}"/>
              </a:ext>
            </a:extLst>
          </p:cNvPr>
          <p:cNvSpPr txBox="1"/>
          <p:nvPr/>
        </p:nvSpPr>
        <p:spPr>
          <a:xfrm>
            <a:off x="3962400" y="4934159"/>
            <a:ext cx="1219200" cy="461665"/>
          </a:xfrm>
          <a:prstGeom prst="rect">
            <a:avLst/>
          </a:prstGeom>
          <a:noFill/>
        </p:spPr>
        <p:txBody>
          <a:bodyPr wrap="square">
            <a:spAutoFit/>
          </a:bodyPr>
          <a:lstStyle/>
          <a:p>
            <a:r>
              <a:rPr lang="en-IN" sz="2400" dirty="0"/>
              <a:t>Figure 4</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Identifying Bipartite Graphs</a:t>
            </a:r>
            <a:r>
              <a:rPr lang="en-US" dirty="0"/>
              <a:t>—Slide 4</a:t>
            </a:r>
            <a:endParaRPr dirty="0"/>
          </a:p>
        </p:txBody>
      </p:sp>
      <p:sp>
        <p:nvSpPr>
          <p:cNvPr id="3" name="Text Placeholder 2"/>
          <p:cNvSpPr>
            <a:spLocks noGrp="1"/>
          </p:cNvSpPr>
          <p:nvPr>
            <p:ph type="body" sz="quarter" idx="10"/>
          </p:nvPr>
        </p:nvSpPr>
        <p:spPr/>
        <p:txBody>
          <a:bodyPr>
            <a:normAutofit/>
          </a:bodyPr>
          <a:lstStyle/>
          <a:p>
            <a:pPr marL="457200" lvl="1" indent="0" algn="just">
              <a:buNone/>
            </a:pPr>
            <a:r>
              <a:rPr sz="2400" dirty="0"/>
              <a:t>Notice that no adjacent vertices have the same label. Therefore, this graph is bipartite. Figure 5 is an alternate drawing showing the vertices on their left and right sides.</a:t>
            </a:r>
          </a:p>
          <a:p>
            <a:r>
              <a:rPr dirty="0"/>
              <a:t>​</a:t>
            </a:r>
          </a:p>
        </p:txBody>
      </p:sp>
      <p:pic>
        <p:nvPicPr>
          <p:cNvPr id="5" name="Picture 4" descr="The left-hand side of the graph has four dots labeled from top to bottom as L subscript 1, L subscript 2, L subscript 3, and L subscript 4. The right-hand side of the graph has four dots labeled from top to bottom as R subscript 1, R subscript 2, R subscript 3, and R subscript 4. The dots on the left-hand side are connected to the dots on the right-hand side via straight lines. L subscript 1 is connected to R subscript 1, R subscript 2, and R subscript 3. L subscript 2 is connected to R subscript 1, R subscript 2, and R subscript 4. L subscript 3 is connected to R subscript 1, R subscript 3, and R subscript 4. L subscript 4 is connected to R subscript 2, R subscript 3, and R subscript 4.">
            <a:extLst>
              <a:ext uri="{FF2B5EF4-FFF2-40B4-BE49-F238E27FC236}">
                <a16:creationId xmlns:a16="http://schemas.microsoft.com/office/drawing/2014/main" id="{C3568EF4-3771-407D-9300-47D2BEB1A738}"/>
              </a:ext>
            </a:extLst>
          </p:cNvPr>
          <p:cNvPicPr>
            <a:picLocks noChangeAspect="1"/>
          </p:cNvPicPr>
          <p:nvPr/>
        </p:nvPicPr>
        <p:blipFill>
          <a:blip r:embed="rId2"/>
          <a:srcRect b="13904"/>
          <a:stretch>
            <a:fillRect/>
          </a:stretch>
        </p:blipFill>
        <p:spPr>
          <a:xfrm>
            <a:off x="3200400" y="2256693"/>
            <a:ext cx="2743200" cy="2667000"/>
          </a:xfrm>
          <a:prstGeom prst="rect">
            <a:avLst/>
          </a:prstGeom>
        </p:spPr>
      </p:pic>
      <p:sp>
        <p:nvSpPr>
          <p:cNvPr id="4" name="TextBox 3">
            <a:extLst>
              <a:ext uri="{FF2B5EF4-FFF2-40B4-BE49-F238E27FC236}">
                <a16:creationId xmlns:a16="http://schemas.microsoft.com/office/drawing/2014/main" id="{FA66062D-57D2-FF15-D6B6-FCB57B9A2C50}"/>
              </a:ext>
            </a:extLst>
          </p:cNvPr>
          <p:cNvSpPr txBox="1"/>
          <p:nvPr/>
        </p:nvSpPr>
        <p:spPr>
          <a:xfrm>
            <a:off x="3962400" y="5013011"/>
            <a:ext cx="1219200" cy="461665"/>
          </a:xfrm>
          <a:prstGeom prst="rect">
            <a:avLst/>
          </a:prstGeom>
          <a:noFill/>
        </p:spPr>
        <p:txBody>
          <a:bodyPr wrap="square">
            <a:spAutoFit/>
          </a:bodyPr>
          <a:lstStyle/>
          <a:p>
            <a:r>
              <a:rPr lang="en-IN" sz="2400" dirty="0"/>
              <a:t>Figure 5</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1</a:t>
            </a:r>
          </a:p>
        </p:txBody>
      </p:sp>
      <p:sp>
        <p:nvSpPr>
          <p:cNvPr id="3" name="Text Placeholder 2"/>
          <p:cNvSpPr>
            <a:spLocks noGrp="1"/>
          </p:cNvSpPr>
          <p:nvPr>
            <p:ph type="body" sz="quarter" idx="10"/>
          </p:nvPr>
        </p:nvSpPr>
        <p:spPr/>
        <p:txBody>
          <a:bodyPr/>
          <a:lstStyle/>
          <a:p>
            <a:r>
              <a:rPr lang="en-US" dirty="0"/>
              <a:t>Determine if the following graph is bipartite.</a:t>
            </a:r>
            <a:endParaRPr dirty="0"/>
          </a:p>
        </p:txBody>
      </p:sp>
      <p:pic>
        <p:nvPicPr>
          <p:cNvPr id="6" name="Picture 5" descr="The left-hand side of the graph has two dots labeled from top to bottom as a and b. The right-hand side of the graph has two dots labeled from top to bottom as c and d. The dots on the left-hand side are connected to the dots on the right-hand side via straight lines. a is connected to d. b is connected to c.">
            <a:extLst>
              <a:ext uri="{FF2B5EF4-FFF2-40B4-BE49-F238E27FC236}">
                <a16:creationId xmlns:a16="http://schemas.microsoft.com/office/drawing/2014/main" id="{DC1B4002-5959-487E-99AB-E27A4D9F9269}"/>
              </a:ext>
            </a:extLst>
          </p:cNvPr>
          <p:cNvPicPr>
            <a:picLocks noChangeAspect="1"/>
          </p:cNvPicPr>
          <p:nvPr/>
        </p:nvPicPr>
        <p:blipFill>
          <a:blip r:embed="rId2"/>
          <a:srcRect b="30046"/>
          <a:stretch>
            <a:fillRect/>
          </a:stretch>
        </p:blipFill>
        <p:spPr>
          <a:xfrm>
            <a:off x="3272000" y="2165084"/>
            <a:ext cx="2600000" cy="1219200"/>
          </a:xfrm>
          <a:prstGeom prst="rect">
            <a:avLst/>
          </a:prstGeom>
        </p:spPr>
      </p:pic>
      <p:sp>
        <p:nvSpPr>
          <p:cNvPr id="4" name="TextBox 3">
            <a:extLst>
              <a:ext uri="{FF2B5EF4-FFF2-40B4-BE49-F238E27FC236}">
                <a16:creationId xmlns:a16="http://schemas.microsoft.com/office/drawing/2014/main" id="{FF31EF67-8653-A17F-5C71-42DFA8B667CD}"/>
              </a:ext>
            </a:extLst>
          </p:cNvPr>
          <p:cNvSpPr txBox="1"/>
          <p:nvPr/>
        </p:nvSpPr>
        <p:spPr>
          <a:xfrm>
            <a:off x="3962400" y="3581400"/>
            <a:ext cx="1219200" cy="461665"/>
          </a:xfrm>
          <a:prstGeom prst="rect">
            <a:avLst/>
          </a:prstGeom>
          <a:noFill/>
        </p:spPr>
        <p:txBody>
          <a:bodyPr wrap="square">
            <a:spAutoFit/>
          </a:bodyPr>
          <a:lstStyle/>
          <a:p>
            <a:r>
              <a:rPr lang="en-IN" sz="2400" dirty="0"/>
              <a:t>Figure 6</a:t>
            </a:r>
          </a:p>
        </p:txBody>
      </p:sp>
      <p:sp>
        <p:nvSpPr>
          <p:cNvPr id="7" name="TextBox 6">
            <a:extLst>
              <a:ext uri="{FF2B5EF4-FFF2-40B4-BE49-F238E27FC236}">
                <a16:creationId xmlns:a16="http://schemas.microsoft.com/office/drawing/2014/main" id="{D5A34519-E907-412D-8409-A2168120501B}"/>
              </a:ext>
            </a:extLst>
          </p:cNvPr>
          <p:cNvSpPr txBox="1"/>
          <p:nvPr/>
        </p:nvSpPr>
        <p:spPr>
          <a:xfrm>
            <a:off x="457200" y="5459381"/>
            <a:ext cx="4572000" cy="461665"/>
          </a:xfrm>
          <a:prstGeom prst="rect">
            <a:avLst/>
          </a:prstGeom>
          <a:noFill/>
        </p:spPr>
        <p:txBody>
          <a:bodyPr wrap="square">
            <a:spAutoFit/>
          </a:bodyPr>
          <a:lstStyle/>
          <a:p>
            <a:r>
              <a:rPr lang="en-US" sz="2400" dirty="0"/>
              <a:t>Answer: Yes</a:t>
            </a:r>
          </a:p>
        </p:txBody>
      </p:sp>
    </p:spTree>
    <p:extLst>
      <p:ext uri="{BB962C8B-B14F-4D97-AF65-F5344CB8AC3E}">
        <p14:creationId xmlns:p14="http://schemas.microsoft.com/office/powerpoint/2010/main" val="8529428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Matching</a:t>
            </a:r>
          </a:p>
        </p:txBody>
      </p:sp>
      <p:sp>
        <p:nvSpPr>
          <p:cNvPr id="3" name="Text Placeholder 2"/>
          <p:cNvSpPr>
            <a:spLocks noGrp="1"/>
          </p:cNvSpPr>
          <p:nvPr>
            <p:ph type="body" sz="quarter" idx="10"/>
          </p:nvPr>
        </p:nvSpPr>
        <p:spPr/>
        <p:txBody>
          <a:bodyPr>
            <a:normAutofit/>
          </a:bodyPr>
          <a:lstStyle/>
          <a:p>
            <a:pPr algn="ctr">
              <a:defRPr sz="2800" b="1"/>
            </a:pPr>
            <a:endParaRPr dirty="0"/>
          </a:p>
          <a:p>
            <a:pPr algn="just"/>
            <a:r>
              <a:rPr sz="2800" dirty="0"/>
              <a:t>A </a:t>
            </a:r>
            <a:r>
              <a:rPr sz="2800" b="1" dirty="0"/>
              <a:t>matching</a:t>
            </a:r>
            <a:r>
              <a:rPr sz="2800" dirty="0"/>
              <a:t> is a subset of edges in a graph so that each vertex is incident with at most one edge.</a:t>
            </a:r>
          </a:p>
          <a:p>
            <a:endParaRPr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Helpful Hint</a:t>
            </a:r>
          </a:p>
        </p:txBody>
      </p:sp>
      <p:sp>
        <p:nvSpPr>
          <p:cNvPr id="3" name="Text Placeholder 2"/>
          <p:cNvSpPr>
            <a:spLocks noGrp="1"/>
          </p:cNvSpPr>
          <p:nvPr>
            <p:ph type="body" sz="quarter" idx="10"/>
          </p:nvPr>
        </p:nvSpPr>
        <p:spPr/>
        <p:txBody>
          <a:bodyPr>
            <a:normAutofit/>
          </a:bodyPr>
          <a:lstStyle/>
          <a:p>
            <a:pPr algn="just"/>
            <a:r>
              <a:rPr sz="2800" dirty="0"/>
              <a:t>A matching with no unmatched vertices is called a perfect matching.</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2E6620E-37E3-4B1A-8DF7-0EEA2895A817}"/>
</file>

<file path=customXml/itemProps2.xml><?xml version="1.0" encoding="utf-8"?>
<ds:datastoreItem xmlns:ds="http://schemas.openxmlformats.org/officeDocument/2006/customXml" ds:itemID="{DEED71E3-B56A-40A1-83AB-97756E7B5F25}"/>
</file>

<file path=customXml/itemProps3.xml><?xml version="1.0" encoding="utf-8"?>
<ds:datastoreItem xmlns:ds="http://schemas.openxmlformats.org/officeDocument/2006/customXml" ds:itemID="{77C461E8-AFC3-49F2-9A10-9650824B15E7}"/>
</file>

<file path=docProps/app.xml><?xml version="1.0" encoding="utf-8"?>
<Properties xmlns="http://schemas.openxmlformats.org/officeDocument/2006/extended-properties" xmlns:vt="http://schemas.openxmlformats.org/officeDocument/2006/docPropsVTypes">
  <TotalTime>3693</TotalTime>
  <Words>2092</Words>
  <Application>Microsoft Office PowerPoint</Application>
  <PresentationFormat>On-screen Show (4:3)</PresentationFormat>
  <Paragraphs>158</Paragraphs>
  <Slides>34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34</vt:i4>
      </vt:variant>
    </vt:vector>
  </HeadingPairs>
  <TitlesOfParts>
    <vt:vector size="39" baseType="lpstr">
      <vt:lpstr>Courier New</vt:lpstr>
      <vt:lpstr>Arial</vt:lpstr>
      <vt:lpstr>Calibri</vt:lpstr>
      <vt:lpstr>Cambria Math</vt:lpstr>
      <vt:lpstr>Office Theme</vt:lpstr>
      <vt:lpstr>Section 14.3</vt:lpstr>
      <vt:lpstr>Definition: Bipartite Graph</vt:lpstr>
      <vt:lpstr>Example 1: Identifying Bipartite Graphs—Slide 1</vt:lpstr>
      <vt:lpstr>Example 1: Identifying Bipartite Graphs—Slide 2</vt:lpstr>
      <vt:lpstr>Example 1: Identifying Bipartite Graphs—Slide 3</vt:lpstr>
      <vt:lpstr>Example 1: Identifying Bipartite Graphs—Slide 4</vt:lpstr>
      <vt:lpstr>Skill Check 1</vt:lpstr>
      <vt:lpstr>Definition: Matching</vt:lpstr>
      <vt:lpstr>Helpful Hint</vt:lpstr>
      <vt:lpstr>Definition: Neighborhood</vt:lpstr>
      <vt:lpstr>Example 2: Identifying a Neighborhood—Slide 1</vt:lpstr>
      <vt:lpstr>Example 2: Identifying a Neighborhood—Slide 2</vt:lpstr>
      <vt:lpstr>Skill Check 2</vt:lpstr>
      <vt:lpstr>Definition: Hall's Marriage Theorem</vt:lpstr>
      <vt:lpstr>Example 3: Determining If a Matching Is Possible—Slide 1</vt:lpstr>
      <vt:lpstr>Example 3: Determining If a Matching Is Possible—Slide 2</vt:lpstr>
      <vt:lpstr>Example 3: Determining If a Matching Is Possible—Slide 3</vt:lpstr>
      <vt:lpstr>Example 3: Determining If a Matching Is Possible—Slide 4</vt:lpstr>
      <vt:lpstr>Definition: Regular Graph, and Regular Bipartite Graph</vt:lpstr>
      <vt:lpstr>Example 4: Identifying a Regular Bipartite Graph—Slide 1</vt:lpstr>
      <vt:lpstr>Example 4: Identifying a Regular Bipartite Graph—Slide 2</vt:lpstr>
      <vt:lpstr>Definition: Regular Bipartite Graph Theorem</vt:lpstr>
      <vt:lpstr>Example 5: Determining If a Matching Is Possible—Slide 1</vt:lpstr>
      <vt:lpstr>Example 5: Determining If a Matching Is Possible—Slide 2</vt:lpstr>
      <vt:lpstr>Example 5: Determining If a Matching Is Possible—Slide 3</vt:lpstr>
      <vt:lpstr>Example 5: Determining If a Matching Is Possible—Slide 4</vt:lpstr>
      <vt:lpstr>Example 5: Determining If a Matching Is Possible—Slide 5</vt:lpstr>
      <vt:lpstr>Procedure: Schriver's Algorithm</vt:lpstr>
      <vt:lpstr>Example 6: Finding a Matching—Slide 1</vt:lpstr>
      <vt:lpstr>Example 6: Finding a Matching—Slide 2</vt:lpstr>
      <vt:lpstr>Example 6: Finding a Matching—Slide 3</vt:lpstr>
      <vt:lpstr>Example 6: Finding a Matching—Slide 4</vt:lpstr>
      <vt:lpstr>Example 6: Finding a Matching—Slide 5</vt:lpstr>
      <vt:lpstr>Skill Check 3</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2nd Edition</dc:title>
  <dc:creator>Hawkes Learning</dc:creator>
  <cp:lastModifiedBy>Allison Conger</cp:lastModifiedBy>
  <cp:revision>183</cp:revision>
  <dcterms:created xsi:type="dcterms:W3CDTF">2013-04-26T14:43:13Z</dcterms:created>
  <dcterms:modified xsi:type="dcterms:W3CDTF">2025-10-21T14:12:15Z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