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1"/>
  </p:notesMasterIdLst>
  <p:handoutMasterIdLst>
    <p:handoutMasterId r:id="rId52"/>
  </p:handoutMasterIdLst>
  <p:sldIdLst>
    <p:sldId id="256" r:id="rId2"/>
    <p:sldId id="257" r:id="rId3"/>
    <p:sldId id="258" r:id="rId4"/>
    <p:sldId id="259" r:id="rId5"/>
    <p:sldId id="344" r:id="rId6"/>
    <p:sldId id="265" r:id="rId7"/>
    <p:sldId id="266" r:id="rId8"/>
    <p:sldId id="269" r:id="rId9"/>
    <p:sldId id="345" r:id="rId10"/>
    <p:sldId id="275" r:id="rId11"/>
    <p:sldId id="276" r:id="rId12"/>
    <p:sldId id="281" r:id="rId13"/>
    <p:sldId id="282" r:id="rId14"/>
    <p:sldId id="285" r:id="rId15"/>
    <p:sldId id="287" r:id="rId16"/>
    <p:sldId id="339" r:id="rId17"/>
    <p:sldId id="289" r:id="rId18"/>
    <p:sldId id="340" r:id="rId19"/>
    <p:sldId id="290" r:id="rId20"/>
    <p:sldId id="291" r:id="rId21"/>
    <p:sldId id="292" r:id="rId22"/>
    <p:sldId id="293" r:id="rId23"/>
    <p:sldId id="341" r:id="rId24"/>
    <p:sldId id="296" r:id="rId25"/>
    <p:sldId id="299" r:id="rId26"/>
    <p:sldId id="301" r:id="rId27"/>
    <p:sldId id="302" r:id="rId28"/>
    <p:sldId id="303" r:id="rId29"/>
    <p:sldId id="304" r:id="rId30"/>
    <p:sldId id="305" r:id="rId31"/>
    <p:sldId id="342" r:id="rId32"/>
    <p:sldId id="343" r:id="rId33"/>
    <p:sldId id="307" r:id="rId34"/>
    <p:sldId id="308" r:id="rId35"/>
    <p:sldId id="309" r:id="rId36"/>
    <p:sldId id="310" r:id="rId37"/>
    <p:sldId id="313" r:id="rId38"/>
    <p:sldId id="315" r:id="rId39"/>
    <p:sldId id="316" r:id="rId40"/>
    <p:sldId id="317" r:id="rId41"/>
    <p:sldId id="322" r:id="rId42"/>
    <p:sldId id="323" r:id="rId43"/>
    <p:sldId id="324" r:id="rId44"/>
    <p:sldId id="327" r:id="rId45"/>
    <p:sldId id="329" r:id="rId46"/>
    <p:sldId id="331" r:id="rId47"/>
    <p:sldId id="333" r:id="rId48"/>
    <p:sldId id="335" r:id="rId49"/>
    <p:sldId id="336" r:id="rId50"/>
  </p:sldIdLst>
  <p:sldSz cx="9144000" cy="6858000" type="screen4x3"/>
  <p:notesSz cx="6858000" cy="9144000"/>
  <p:embeddedFontLst>
    <p:embeddedFont>
      <p:font typeface="Cambria Math" panose="02040503050406030204" pitchFamily="18" charset="0"/>
      <p:regular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07" d="100"/>
          <a:sy n="107" d="100"/>
        </p:scale>
        <p:origin x="978"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customXml" Target="../customXml/item3.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60"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9/23/2025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9/23/2025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5.emf"/><Relationship Id="rId1" Type="http://schemas.openxmlformats.org/officeDocument/2006/relationships/slideLayout" Target="../slideLayouts/slideLayout3.xml"/><Relationship Id="rId4" Type="http://schemas.openxmlformats.org/officeDocument/2006/relationships/image" Target="../media/image16.wmf"/></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2.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3.wmf"/></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dirty="0"/>
              <a:t>Section 14.4</a:t>
            </a:r>
          </a:p>
        </p:txBody>
      </p:sp>
      <p:sp>
        <p:nvSpPr>
          <p:cNvPr id="2" name="Text Placeholder 1"/>
          <p:cNvSpPr>
            <a:spLocks noGrp="1"/>
          </p:cNvSpPr>
          <p:nvPr>
            <p:ph type="body" sz="quarter" idx="10"/>
          </p:nvPr>
        </p:nvSpPr>
        <p:spPr/>
        <p:txBody>
          <a:bodyPr/>
          <a:lstStyle/>
          <a:p>
            <a:pPr algn="ctr"/>
            <a:r>
              <a:t>Planar Graphs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Euler's Formula</a:t>
            </a:r>
          </a:p>
        </p:txBody>
      </p:sp>
      <p:sp>
        <p:nvSpPr>
          <p:cNvPr id="3" name="Text Placeholder 2"/>
          <p:cNvSpPr>
            <a:spLocks noGrp="1"/>
          </p:cNvSpPr>
          <p:nvPr>
            <p:ph type="body" sz="quarter" idx="10"/>
          </p:nvPr>
        </p:nvSpPr>
        <p:spPr/>
        <p:txBody>
          <a:bodyPr>
            <a:normAutofit/>
          </a:bodyPr>
          <a:lstStyle/>
          <a:p>
            <a:pPr algn="ctr">
              <a:defRPr sz="2800" b="1"/>
            </a:pPr>
            <a:endParaRPr sz="800" dirty="0"/>
          </a:p>
          <a:p>
            <a:pPr algn="just">
              <a:defRPr sz="2800"/>
            </a:pPr>
            <a:r>
              <a:rPr sz="2800" dirty="0"/>
              <a:t>If </a:t>
            </a:r>
            <a:r>
              <a:rPr lang="en-US" sz="2800" i="1" dirty="0"/>
              <a:t>G</a:t>
            </a:r>
            <a:r>
              <a:rPr sz="2800" dirty="0"/>
              <a:t> is a connected planar graph with </a:t>
            </a:r>
            <a:r>
              <a:rPr lang="en-US" sz="2800" i="1" dirty="0"/>
              <a:t>v</a:t>
            </a:r>
            <a:r>
              <a:rPr sz="2800" dirty="0"/>
              <a:t> vertices, </a:t>
            </a:r>
            <a:r>
              <a:rPr lang="en-US" sz="2800" i="1" dirty="0"/>
              <a:t>e</a:t>
            </a:r>
            <a:r>
              <a:rPr sz="2800" dirty="0"/>
              <a:t> edges, and </a:t>
            </a:r>
            <a:r>
              <a:rPr lang="en-US" sz="2800" i="1" dirty="0"/>
              <a:t>f</a:t>
            </a:r>
            <a:r>
              <a:rPr sz="2800" dirty="0"/>
              <a:t> faces, then</a:t>
            </a:r>
            <a:endParaRPr lang="en-US" sz="2800" dirty="0"/>
          </a:p>
          <a:p>
            <a:pPr algn="just">
              <a:defRPr sz="2800"/>
            </a:pPr>
            <a:endParaRPr sz="800" dirty="0"/>
          </a:p>
          <a:p>
            <a:pPr algn="ctr">
              <a:defRPr sz="2800"/>
            </a:pPr>
            <a:r>
              <a:rPr lang="en-US" i="1" dirty="0"/>
              <a:t>v</a:t>
            </a:r>
            <a:r>
              <a:rPr lang="en-US" dirty="0"/>
              <a:t> + </a:t>
            </a:r>
            <a:r>
              <a:rPr lang="en-US" i="1" dirty="0"/>
              <a:t>f</a:t>
            </a:r>
            <a:r>
              <a:rPr lang="en-US" dirty="0"/>
              <a:t> – e = 2.</a:t>
            </a:r>
            <a:endParaRPr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 Verifying Euler's Formula for a Graph</a:t>
            </a:r>
            <a:r>
              <a:rPr lang="en-US" dirty="0"/>
              <a:t>—Slide 1</a:t>
            </a:r>
            <a:endParaRPr dirty="0"/>
          </a:p>
        </p:txBody>
      </p:sp>
      <p:sp>
        <p:nvSpPr>
          <p:cNvPr id="3" name="Text Placeholder 2"/>
          <p:cNvSpPr>
            <a:spLocks noGrp="1"/>
          </p:cNvSpPr>
          <p:nvPr>
            <p:ph type="body" sz="quarter" idx="10"/>
          </p:nvPr>
        </p:nvSpPr>
        <p:spPr>
          <a:xfrm>
            <a:off x="457200" y="1029287"/>
            <a:ext cx="8229600" cy="570913"/>
          </a:xfrm>
        </p:spPr>
        <p:txBody>
          <a:bodyPr>
            <a:normAutofit/>
          </a:bodyPr>
          <a:lstStyle/>
          <a:p>
            <a:pPr>
              <a:defRPr sz="2800"/>
            </a:pPr>
            <a:r>
              <a:rPr sz="2800" dirty="0"/>
              <a:t>Confirm Euler's formula for the planar graph </a:t>
            </a:r>
            <a:r>
              <a:rPr lang="en-US" sz="2800" i="1" dirty="0"/>
              <a:t>G</a:t>
            </a:r>
            <a:r>
              <a:rPr sz="2800" dirty="0"/>
              <a:t>.</a:t>
            </a:r>
            <a:endParaRPr lang="en-US" sz="2800" dirty="0"/>
          </a:p>
          <a:p>
            <a:pPr>
              <a:defRPr sz="2800"/>
            </a:pPr>
            <a:endParaRPr lang="en-IN" dirty="0"/>
          </a:p>
          <a:p>
            <a:pPr>
              <a:defRPr sz="2800"/>
            </a:pPr>
            <a:endParaRPr lang="en-IN" dirty="0"/>
          </a:p>
          <a:p>
            <a:pPr>
              <a:defRPr sz="2800"/>
            </a:pPr>
            <a:endParaRPr lang="en-IN" dirty="0"/>
          </a:p>
          <a:p>
            <a:pPr>
              <a:defRPr sz="2800"/>
            </a:pPr>
            <a:endParaRPr lang="en-IN" dirty="0"/>
          </a:p>
          <a:p>
            <a:pPr>
              <a:defRPr sz="2800"/>
            </a:pPr>
            <a:endParaRPr lang="en-IN" dirty="0"/>
          </a:p>
          <a:p>
            <a:pPr>
              <a:defRPr sz="2800"/>
            </a:pPr>
            <a:endParaRPr lang="en-IN" dirty="0"/>
          </a:p>
          <a:p>
            <a:pPr>
              <a:defRPr sz="2800"/>
            </a:pPr>
            <a:endParaRPr lang="en-IN" dirty="0"/>
          </a:p>
          <a:p>
            <a:pPr>
              <a:defRPr sz="2800"/>
            </a:pPr>
            <a:endParaRPr lang="en-IN" dirty="0"/>
          </a:p>
          <a:p>
            <a:pPr>
              <a:defRPr sz="2800"/>
            </a:pPr>
            <a:endParaRPr lang="en-US" sz="2800" dirty="0"/>
          </a:p>
          <a:p>
            <a:pPr>
              <a:defRPr sz="2800"/>
            </a:pPr>
            <a:endParaRPr lang="en-US" sz="2800" dirty="0"/>
          </a:p>
          <a:p>
            <a:pPr>
              <a:defRPr sz="2800"/>
            </a:pPr>
            <a:endParaRPr lang="en-US" dirty="0"/>
          </a:p>
          <a:p>
            <a:pPr>
              <a:defRPr sz="2800"/>
            </a:pPr>
            <a:endParaRPr sz="2800" dirty="0"/>
          </a:p>
        </p:txBody>
      </p:sp>
      <p:pic>
        <p:nvPicPr>
          <p:cNvPr id="5" name="Picture 4" descr="This image contains an outer face with 5 vertices. At the bottom of the image is two vertices connected horizontally to create a base edge of the figure. The vertex to the left of that edge connects vertically to another vertex, creating a right angle. The top vertex of that edge connects to another vertex slightly upwards and to the right. The top vertex of that edge connects horizontally to another vertex. The right vertex of this edge connects to the right vertex of the bottom edge of the figure with a curved line. This creates a figure with 5 edges, one of which is a curved edge connecting the top right vertex of the top edge to the bottom right vertex of the base edge. The vertex on the bottom left of the base edge of the figure connects to a vertex slightly upwards and to the right. This vertex then connects vertically to another vertex, which is directly horizontal with the top vertex of the leftmost edge of the figure and connects to this vertex as well. The top vertex of the vertical edge that runs parallel to the leftmost edge of the figure connects to another vertex that lies in between the vertices of the edge and to the right. This vertex also connects to the vertex at the bottom of the vertical edge inside the figure, creating a triangle in the middle of the figure. The rightmost vertex of that triangle connects to a vertex to the right and downwards, horizontal to the bottommost vertex of the triangle. This vertex then connects to the vertex on the bottom right of the base edge of the figure. The rightmost vertex of the triangle in the middle of the figure also connects to a vertex upwards and to the right, horizontal to the topmost vertex of the triangle. This vertex then connects upwards vertically to the rightmost vertex of the topmost edge of the figure.">
            <a:extLst>
              <a:ext uri="{FF2B5EF4-FFF2-40B4-BE49-F238E27FC236}">
                <a16:creationId xmlns:a16="http://schemas.microsoft.com/office/drawing/2014/main" id="{8AFA7FF2-C906-4912-BDBD-A8422C54DB57}"/>
              </a:ext>
            </a:extLst>
          </p:cNvPr>
          <p:cNvPicPr>
            <a:picLocks noChangeAspect="1"/>
          </p:cNvPicPr>
          <p:nvPr/>
        </p:nvPicPr>
        <p:blipFill>
          <a:blip r:embed="rId2"/>
          <a:srcRect b="14622"/>
          <a:stretch>
            <a:fillRect/>
          </a:stretch>
        </p:blipFill>
        <p:spPr>
          <a:xfrm>
            <a:off x="2514600" y="1524000"/>
            <a:ext cx="3024450" cy="2438400"/>
          </a:xfrm>
          <a:prstGeom prst="rect">
            <a:avLst/>
          </a:prstGeom>
        </p:spPr>
      </p:pic>
      <p:sp>
        <p:nvSpPr>
          <p:cNvPr id="4" name="TextBox 3">
            <a:extLst>
              <a:ext uri="{FF2B5EF4-FFF2-40B4-BE49-F238E27FC236}">
                <a16:creationId xmlns:a16="http://schemas.microsoft.com/office/drawing/2014/main" id="{4526F47B-69A5-1D94-2F40-E3B68EC60976}"/>
              </a:ext>
            </a:extLst>
          </p:cNvPr>
          <p:cNvSpPr txBox="1"/>
          <p:nvPr/>
        </p:nvSpPr>
        <p:spPr>
          <a:xfrm>
            <a:off x="2426625" y="3962400"/>
            <a:ext cx="3200400" cy="400110"/>
          </a:xfrm>
          <a:prstGeom prst="rect">
            <a:avLst/>
          </a:prstGeom>
          <a:noFill/>
        </p:spPr>
        <p:txBody>
          <a:bodyPr wrap="square">
            <a:spAutoFit/>
          </a:bodyPr>
          <a:lstStyle/>
          <a:p>
            <a:pPr algn="ctr"/>
            <a:r>
              <a:rPr lang="en-IN" sz="2000" dirty="0"/>
              <a:t>Figure 11: Graph H</a:t>
            </a:r>
          </a:p>
        </p:txBody>
      </p:sp>
      <p:sp>
        <p:nvSpPr>
          <p:cNvPr id="7" name="TextBox 6">
            <a:extLst>
              <a:ext uri="{FF2B5EF4-FFF2-40B4-BE49-F238E27FC236}">
                <a16:creationId xmlns:a16="http://schemas.microsoft.com/office/drawing/2014/main" id="{50DBD995-038F-21E8-319D-2D634E1DACFD}"/>
              </a:ext>
            </a:extLst>
          </p:cNvPr>
          <p:cNvSpPr txBox="1"/>
          <p:nvPr/>
        </p:nvSpPr>
        <p:spPr>
          <a:xfrm>
            <a:off x="457200" y="4343400"/>
            <a:ext cx="8229600" cy="1692771"/>
          </a:xfrm>
          <a:prstGeom prst="rect">
            <a:avLst/>
          </a:prstGeom>
          <a:noFill/>
        </p:spPr>
        <p:txBody>
          <a:bodyPr wrap="square">
            <a:spAutoFit/>
          </a:bodyPr>
          <a:lstStyle/>
          <a:p>
            <a:pPr algn="just"/>
            <a:r>
              <a:rPr lang="en-US" sz="2600" b="1" dirty="0"/>
              <a:t>Solution</a:t>
            </a:r>
          </a:p>
          <a:p>
            <a:pPr algn="just">
              <a:defRPr sz="2800"/>
            </a:pPr>
            <a:r>
              <a:rPr lang="en-US" sz="2600" dirty="0"/>
              <a:t>We can see that </a:t>
            </a:r>
            <a:r>
              <a:rPr lang="en-US" sz="2600" i="1" dirty="0"/>
              <a:t>G</a:t>
            </a:r>
            <a:r>
              <a:rPr lang="en-US" sz="2600" dirty="0"/>
              <a:t> has </a:t>
            </a:r>
            <a:r>
              <a:rPr lang="en-US" sz="2600" dirty="0">
                <a:latin typeface="Cambria Math"/>
              </a:rPr>
              <a:t>10</a:t>
            </a:r>
            <a:r>
              <a:rPr lang="en-US" sz="2600" dirty="0"/>
              <a:t> vertices and </a:t>
            </a:r>
            <a:r>
              <a:rPr lang="en-US" sz="2600" dirty="0">
                <a:latin typeface="Cambria Math"/>
              </a:rPr>
              <a:t>14</a:t>
            </a:r>
            <a:r>
              <a:rPr lang="en-US" sz="2600" dirty="0"/>
              <a:t> edges. All that remains is to find the number of faces. It has </a:t>
            </a:r>
            <a:r>
              <a:rPr lang="en-US" sz="2600" dirty="0">
                <a:latin typeface="Cambria Math"/>
              </a:rPr>
              <a:t>5</a:t>
            </a:r>
            <a:r>
              <a:rPr lang="en-US" sz="2600" dirty="0"/>
              <a:t> internal faces, as indicated in Figure 12.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Verifying Euler's Formula for a Graph</a:t>
            </a:r>
            <a:r>
              <a:rPr lang="en-US" dirty="0"/>
              <a:t>—Slide 2</a:t>
            </a:r>
            <a:endParaRPr dirty="0"/>
          </a:p>
        </p:txBody>
      </p:sp>
      <p:pic>
        <p:nvPicPr>
          <p:cNvPr id="5" name="Picture 4" descr="The graph G from Figure 11 with 5 internal faces labeled with the number 1 through 5. Face 1 is in the top portion of the graph and has 6 vertices and 6 edges. Face 2 is on the right side and has 5 vertices and 5 edges. Face 3 is on the bottom and has 5 vertices and 5 edges. Face 4 is on the left and has 4 vertices and 4 edges. Face 5 is in the middle and has 3 vertices and 3 edges.">
            <a:extLst>
              <a:ext uri="{FF2B5EF4-FFF2-40B4-BE49-F238E27FC236}">
                <a16:creationId xmlns:a16="http://schemas.microsoft.com/office/drawing/2014/main" id="{55F6B015-FF15-4A7B-A424-50803798F7FC}"/>
              </a:ext>
            </a:extLst>
          </p:cNvPr>
          <p:cNvPicPr>
            <a:picLocks noChangeAspect="1"/>
          </p:cNvPicPr>
          <p:nvPr/>
        </p:nvPicPr>
        <p:blipFill>
          <a:blip r:embed="rId2"/>
          <a:srcRect b="15191"/>
          <a:stretch>
            <a:fillRect/>
          </a:stretch>
        </p:blipFill>
        <p:spPr>
          <a:xfrm>
            <a:off x="2895600" y="1066800"/>
            <a:ext cx="2438400" cy="1976639"/>
          </a:xfrm>
          <a:prstGeom prst="rect">
            <a:avLst/>
          </a:prstGeom>
        </p:spPr>
      </p:pic>
      <p:sp>
        <p:nvSpPr>
          <p:cNvPr id="4" name="TextBox 3">
            <a:extLst>
              <a:ext uri="{FF2B5EF4-FFF2-40B4-BE49-F238E27FC236}">
                <a16:creationId xmlns:a16="http://schemas.microsoft.com/office/drawing/2014/main" id="{DAF013C7-A1A1-8BBB-78A0-040007CDE073}"/>
              </a:ext>
            </a:extLst>
          </p:cNvPr>
          <p:cNvSpPr txBox="1"/>
          <p:nvPr/>
        </p:nvSpPr>
        <p:spPr>
          <a:xfrm>
            <a:off x="2590800" y="2967239"/>
            <a:ext cx="3200400" cy="400110"/>
          </a:xfrm>
          <a:prstGeom prst="rect">
            <a:avLst/>
          </a:prstGeom>
          <a:noFill/>
        </p:spPr>
        <p:txBody>
          <a:bodyPr wrap="square">
            <a:spAutoFit/>
          </a:bodyPr>
          <a:lstStyle/>
          <a:p>
            <a:pPr algn="ctr"/>
            <a:r>
              <a:rPr lang="en-IN" sz="2000" dirty="0"/>
              <a:t>Figure 12: Graph </a:t>
            </a:r>
            <a:r>
              <a:rPr lang="en-IN" sz="2000" i="1" dirty="0"/>
              <a:t>G</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95B0A01-8011-F4F5-398A-93EF8FA2752A}"/>
                  </a:ext>
                </a:extLst>
              </p:cNvPr>
              <p:cNvSpPr txBox="1"/>
              <p:nvPr/>
            </p:nvSpPr>
            <p:spPr>
              <a:xfrm>
                <a:off x="457200" y="3352800"/>
                <a:ext cx="8229600" cy="2677656"/>
              </a:xfrm>
              <a:prstGeom prst="rect">
                <a:avLst/>
              </a:prstGeom>
              <a:noFill/>
            </p:spPr>
            <p:txBody>
              <a:bodyPr wrap="square">
                <a:spAutoFit/>
              </a:bodyPr>
              <a:lstStyle/>
              <a:p>
                <a:pPr algn="just"/>
                <a:r>
                  <a:rPr lang="en-US" sz="2400" dirty="0"/>
                  <a:t>However, we must also remember to include the external face. That makes a total of </a:t>
                </a:r>
                <a:r>
                  <a:rPr lang="en-US" sz="2400" dirty="0">
                    <a:latin typeface="Cambria Math"/>
                  </a:rPr>
                  <a:t>6</a:t>
                </a:r>
                <a:r>
                  <a:rPr lang="en-US" sz="2400" dirty="0"/>
                  <a:t> faces.</a:t>
                </a:r>
              </a:p>
              <a:p>
                <a:pPr algn="just">
                  <a:defRPr sz="2800"/>
                </a:pPr>
                <a:r>
                  <a:rPr lang="en-US" sz="2400" dirty="0"/>
                  <a:t>Now we have that </a:t>
                </a:r>
                <a:r>
                  <a:rPr lang="en-US" sz="2400" i="1" dirty="0"/>
                  <a:t>v</a:t>
                </a:r>
                <a:r>
                  <a:rPr lang="en-US" sz="2400" dirty="0"/>
                  <a:t> </a:t>
                </a:r>
                <a14:m>
                  <m:oMath xmlns:m="http://schemas.openxmlformats.org/officeDocument/2006/math">
                    <m:r>
                      <a:rPr lang="en-US" sz="2400">
                        <a:latin typeface="Cambria Math" panose="02040503050406030204" pitchFamily="18" charset="0"/>
                      </a:rPr>
                      <m:t>=10</m:t>
                    </m:r>
                  </m:oMath>
                </a14:m>
                <a:r>
                  <a:rPr lang="en-US" sz="2400" dirty="0"/>
                  <a:t>, </a:t>
                </a:r>
                <a:r>
                  <a:rPr lang="en-US" sz="2400" i="1" dirty="0"/>
                  <a:t>e </a:t>
                </a:r>
                <a14:m>
                  <m:oMath xmlns:m="http://schemas.openxmlformats.org/officeDocument/2006/math">
                    <m:r>
                      <a:rPr lang="en-US" sz="2400">
                        <a:latin typeface="Cambria Math" panose="02040503050406030204" pitchFamily="18" charset="0"/>
                      </a:rPr>
                      <m:t>=14</m:t>
                    </m:r>
                  </m:oMath>
                </a14:m>
                <a:r>
                  <a:rPr lang="en-US" sz="2400" dirty="0"/>
                  <a:t>, and </a:t>
                </a:r>
                <a:r>
                  <a:rPr lang="en-US" sz="2400" i="1" dirty="0"/>
                  <a:t>f </a:t>
                </a:r>
                <a14:m>
                  <m:oMath xmlns:m="http://schemas.openxmlformats.org/officeDocument/2006/math">
                    <m:r>
                      <a:rPr lang="en-US" sz="2400">
                        <a:latin typeface="Cambria Math" panose="02040503050406030204" pitchFamily="18" charset="0"/>
                      </a:rPr>
                      <m:t>=6</m:t>
                    </m:r>
                  </m:oMath>
                </a14:m>
                <a:r>
                  <a:rPr lang="en-US" sz="2400" dirty="0"/>
                  <a:t>. Substituting these values into Euler's formula, we can confirm that the number of vertices plus the number of faces minus the number of edges is equal to </a:t>
                </a:r>
                <a:r>
                  <a:rPr lang="en-US" sz="2400" dirty="0">
                    <a:latin typeface="Cambria Math"/>
                  </a:rPr>
                  <a:t>2</a:t>
                </a:r>
                <a:r>
                  <a:rPr lang="en-US" sz="2400" dirty="0"/>
                  <a:t>.</a:t>
                </a:r>
              </a:p>
              <a:p>
                <a:pPr algn="ctr">
                  <a:defRPr sz="2800"/>
                </a:pPr>
                <a:r>
                  <a:rPr lang="en-US" sz="2400" i="1" dirty="0"/>
                  <a:t>v</a:t>
                </a:r>
                <a:r>
                  <a:rPr lang="en-US" sz="2400" dirty="0"/>
                  <a:t> + </a:t>
                </a:r>
                <a:r>
                  <a:rPr lang="en-US" sz="2400" i="1" dirty="0"/>
                  <a:t>f</a:t>
                </a:r>
                <a:r>
                  <a:rPr lang="en-US" sz="2400" dirty="0"/>
                  <a:t> – </a:t>
                </a:r>
                <a:r>
                  <a:rPr lang="en-US" sz="2400" i="1" dirty="0"/>
                  <a:t>e</a:t>
                </a:r>
                <a:r>
                  <a:rPr lang="en-US" sz="2400" dirty="0"/>
                  <a:t> = 10 + 6 – 14 = 2</a:t>
                </a:r>
              </a:p>
            </p:txBody>
          </p:sp>
        </mc:Choice>
        <mc:Fallback xmlns="">
          <p:sp>
            <p:nvSpPr>
              <p:cNvPr id="9" name="TextBox 8">
                <a:extLst>
                  <a:ext uri="{FF2B5EF4-FFF2-40B4-BE49-F238E27FC236}">
                    <a16:creationId xmlns:a16="http://schemas.microsoft.com/office/drawing/2014/main" id="{595B0A01-8011-F4F5-398A-93EF8FA2752A}"/>
                  </a:ext>
                </a:extLst>
              </p:cNvPr>
              <p:cNvSpPr txBox="1">
                <a:spLocks noRot="1" noChangeAspect="1" noMove="1" noResize="1" noEditPoints="1" noAdjustHandles="1" noChangeArrowheads="1" noChangeShapeType="1" noTextEdit="1"/>
              </p:cNvSpPr>
              <p:nvPr/>
            </p:nvSpPr>
            <p:spPr>
              <a:xfrm>
                <a:off x="457200" y="3352800"/>
                <a:ext cx="8229600" cy="2677656"/>
              </a:xfrm>
              <a:prstGeom prst="rect">
                <a:avLst/>
              </a:prstGeom>
              <a:blipFill>
                <a:blip r:embed="rId3"/>
                <a:stretch>
                  <a:fillRect l="-1111" t="-1822" r="-1111" b="-4328"/>
                </a:stretch>
              </a:blipFill>
            </p:spPr>
            <p:txBody>
              <a:bodyPr/>
              <a:lstStyle/>
              <a:p>
                <a:r>
                  <a:rPr lang="en-IN">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Applying Euler's Formula</a:t>
            </a:r>
            <a:r>
              <a:rPr lang="en-US" dirty="0"/>
              <a:t>—Slide 1</a:t>
            </a:r>
            <a:endParaRPr dirty="0"/>
          </a:p>
        </p:txBody>
      </p:sp>
      <p:sp>
        <p:nvSpPr>
          <p:cNvPr id="3" name="Text Placeholder 2"/>
          <p:cNvSpPr>
            <a:spLocks noGrp="1"/>
          </p:cNvSpPr>
          <p:nvPr>
            <p:ph type="body" sz="quarter" idx="10"/>
          </p:nvPr>
        </p:nvSpPr>
        <p:spPr/>
        <p:txBody>
          <a:bodyPr>
            <a:normAutofit/>
          </a:bodyPr>
          <a:lstStyle/>
          <a:p>
            <a:pPr algn="just"/>
            <a:r>
              <a:rPr sz="2400" dirty="0"/>
              <a:t>A soccer ball traditionally consists of hexagonal white faces and pentagonal black faces. Suppose that we use a box cutter and cut out one of the white, hexagonal faces from the ball to make a hole. Now, imagine that we could stretch the ball covering outward at the hole we made, so that it lies completely flat in a plane as shown. How many black pentagonal faces are there?</a:t>
            </a:r>
            <a:endParaRPr lang="en-US" sz="2400" dirty="0"/>
          </a:p>
          <a:p>
            <a:endParaRPr lang="en-IN" dirty="0"/>
          </a:p>
          <a:p>
            <a:endParaRPr lang="en-IN" dirty="0"/>
          </a:p>
          <a:p>
            <a:endParaRPr lang="en-IN" dirty="0"/>
          </a:p>
          <a:p>
            <a:r>
              <a:rPr lang="en-IN" dirty="0"/>
              <a:t>  </a:t>
            </a:r>
            <a:endParaRPr sz="2800" dirty="0"/>
          </a:p>
        </p:txBody>
      </p:sp>
      <p:pic>
        <p:nvPicPr>
          <p:cNvPr id="5" name="Picture 4" descr="A soccer ball is shown along with its cutaway view. The soccer ball is shown cut such that it lies completely flat in a plane surface having nine hexagons and two pentagons. The cutaway view consists of two pentagons attached alongside a pair of opposite edges of a hexagon. It further shows four hexagons attached to the remaining edges in each pentagon.">
            <a:extLst>
              <a:ext uri="{FF2B5EF4-FFF2-40B4-BE49-F238E27FC236}">
                <a16:creationId xmlns:a16="http://schemas.microsoft.com/office/drawing/2014/main" id="{EFBE866C-DB9F-49A9-A4B3-8EB7F4649550}"/>
              </a:ext>
            </a:extLst>
          </p:cNvPr>
          <p:cNvPicPr>
            <a:picLocks noChangeAspect="1"/>
          </p:cNvPicPr>
          <p:nvPr/>
        </p:nvPicPr>
        <p:blipFill>
          <a:blip r:embed="rId2"/>
          <a:srcRect b="20102"/>
          <a:stretch>
            <a:fillRect/>
          </a:stretch>
        </p:blipFill>
        <p:spPr>
          <a:xfrm>
            <a:off x="2959759" y="3397739"/>
            <a:ext cx="3224482" cy="1590310"/>
          </a:xfrm>
          <a:prstGeom prst="rect">
            <a:avLst/>
          </a:prstGeom>
        </p:spPr>
      </p:pic>
      <p:sp>
        <p:nvSpPr>
          <p:cNvPr id="4" name="TextBox 3">
            <a:extLst>
              <a:ext uri="{FF2B5EF4-FFF2-40B4-BE49-F238E27FC236}">
                <a16:creationId xmlns:a16="http://schemas.microsoft.com/office/drawing/2014/main" id="{3B6FB8B9-CF94-8445-E711-E13392EFD318}"/>
              </a:ext>
            </a:extLst>
          </p:cNvPr>
          <p:cNvSpPr txBox="1"/>
          <p:nvPr/>
        </p:nvSpPr>
        <p:spPr>
          <a:xfrm>
            <a:off x="2743200" y="4914448"/>
            <a:ext cx="3200400" cy="400110"/>
          </a:xfrm>
          <a:prstGeom prst="rect">
            <a:avLst/>
          </a:prstGeom>
          <a:noFill/>
        </p:spPr>
        <p:txBody>
          <a:bodyPr wrap="square">
            <a:spAutoFit/>
          </a:bodyPr>
          <a:lstStyle/>
          <a:p>
            <a:pPr algn="ctr"/>
            <a:r>
              <a:rPr lang="en-IN" sz="2000" dirty="0"/>
              <a:t>Figure 13</a:t>
            </a:r>
            <a:endParaRPr lang="en-IN" sz="2000" i="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Applying Euler's Formula</a:t>
            </a:r>
            <a:r>
              <a:rPr lang="en-US" dirty="0"/>
              <a:t>—Slide 2</a:t>
            </a:r>
            <a:endParaRPr dirty="0"/>
          </a:p>
        </p:txBody>
      </p:sp>
      <p:sp>
        <p:nvSpPr>
          <p:cNvPr id="3" name="Text Placeholder 2"/>
          <p:cNvSpPr>
            <a:spLocks noGrp="1"/>
          </p:cNvSpPr>
          <p:nvPr>
            <p:ph type="body" sz="quarter" idx="10"/>
          </p:nvPr>
        </p:nvSpPr>
        <p:spPr/>
        <p:txBody>
          <a:bodyPr>
            <a:normAutofit fontScale="77500" lnSpcReduction="20000"/>
          </a:bodyPr>
          <a:lstStyle/>
          <a:p>
            <a:r>
              <a:rPr sz="2800" b="1" dirty="0"/>
              <a:t>Solution</a:t>
            </a:r>
          </a:p>
          <a:p>
            <a:pPr algn="just"/>
            <a:r>
              <a:rPr sz="2800" dirty="0"/>
              <a:t>Remember that Euler's formula says that the number of vertices plus the number of faces minus the number of edges in a planar graph must equal </a:t>
            </a:r>
            <a:r>
              <a:rPr sz="2800" dirty="0">
                <a:latin typeface="Cambria Math"/>
              </a:rPr>
              <a:t>2</a:t>
            </a:r>
            <a:r>
              <a:rPr sz="2800" dirty="0"/>
              <a:t>. To use Euler's formula, we need to find a way to express the number of vertices, edges, and faces in a soccer ball, and then substitute them into the formula.</a:t>
            </a:r>
          </a:p>
          <a:p>
            <a:pPr algn="just">
              <a:defRPr sz="2800"/>
            </a:pPr>
            <a:r>
              <a:rPr sz="2800" dirty="0"/>
              <a:t>Let's tackle the vertices first. On the soccer ball, each black pentagon has five vertices, and each white hexagon has six vertices. We can count the total number of vertices on the entire ball one face at a time by counting </a:t>
            </a:r>
            <a:r>
              <a:rPr sz="2800" dirty="0">
                <a:latin typeface="Cambria Math"/>
              </a:rPr>
              <a:t>5</a:t>
            </a:r>
            <a:r>
              <a:rPr sz="2800" dirty="0"/>
              <a:t> for every black pentagon and </a:t>
            </a:r>
            <a:r>
              <a:rPr sz="2800" dirty="0">
                <a:latin typeface="Cambria Math"/>
              </a:rPr>
              <a:t>6</a:t>
            </a:r>
            <a:r>
              <a:rPr sz="2800" dirty="0"/>
              <a:t> for every white hexagon. If we let </a:t>
            </a:r>
            <a:r>
              <a:rPr lang="en-US" sz="2800" i="1" dirty="0"/>
              <a:t>P</a:t>
            </a:r>
            <a:r>
              <a:rPr sz="2800" dirty="0"/>
              <a:t> represent the number of pentagonal faces, we can multiply it by </a:t>
            </a:r>
            <a:r>
              <a:rPr sz="2800" dirty="0">
                <a:latin typeface="Cambria Math"/>
              </a:rPr>
              <a:t>5</a:t>
            </a:r>
            <a:r>
              <a:rPr sz="2800" dirty="0"/>
              <a:t>. Similarly, we'll let </a:t>
            </a:r>
            <a:r>
              <a:rPr lang="en-US" sz="2800" i="1" dirty="0"/>
              <a:t>H</a:t>
            </a:r>
            <a:r>
              <a:rPr sz="2800" dirty="0"/>
              <a:t> represent the number of hexagonal faces and multiply it by </a:t>
            </a:r>
            <a:r>
              <a:rPr sz="2800" dirty="0">
                <a:latin typeface="Cambria Math"/>
              </a:rPr>
              <a:t>6</a:t>
            </a:r>
            <a:r>
              <a:rPr sz="2800" dirty="0"/>
              <a:t>. Then, the total number of vertices can be represented by the sum </a:t>
            </a:r>
            <a:r>
              <a:rPr lang="en-US" sz="2800" dirty="0"/>
              <a:t>5</a:t>
            </a:r>
            <a:r>
              <a:rPr lang="en-US" sz="2800" i="1" dirty="0"/>
              <a:t>P</a:t>
            </a:r>
            <a:r>
              <a:rPr lang="en-US" sz="2800" dirty="0"/>
              <a:t> + 6</a:t>
            </a:r>
            <a:r>
              <a:rPr lang="en-US" sz="2800" i="1" dirty="0"/>
              <a:t>H</a:t>
            </a:r>
            <a:r>
              <a:rPr sz="2800" dirty="0"/>
              <a:t>.</a:t>
            </a:r>
          </a:p>
          <a:p>
            <a:pPr algn="just">
              <a:defRPr sz="2800"/>
            </a:pPr>
            <a:r>
              <a:rPr sz="2800" dirty="0"/>
              <a:t>However, notice that every vertex on the soccer ball is a vertex of three adjacent faces. The following diagram shows how vertex </a:t>
            </a:r>
            <a:r>
              <a:rPr lang="en-US" sz="2800" i="1" dirty="0"/>
              <a:t>v</a:t>
            </a:r>
            <a:r>
              <a:rPr sz="2800" dirty="0"/>
              <a:t> is adjacent to the three faces labeled </a:t>
            </a:r>
            <a:r>
              <a:rPr lang="en-US" sz="2800" i="1" dirty="0"/>
              <a:t>A</a:t>
            </a:r>
            <a:r>
              <a:rPr sz="2800" dirty="0"/>
              <a:t>, </a:t>
            </a:r>
            <a:r>
              <a:rPr lang="en-US" sz="2800" i="1" dirty="0"/>
              <a:t>B</a:t>
            </a:r>
            <a:r>
              <a:rPr sz="2800" dirty="0"/>
              <a:t>, and </a:t>
            </a:r>
            <a:r>
              <a:rPr lang="en-US" sz="2800" i="1" dirty="0"/>
              <a:t>C</a:t>
            </a:r>
            <a:r>
              <a:rPr sz="2800" dirty="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Applying Euler's Formula</a:t>
            </a:r>
            <a:r>
              <a:rPr lang="en-US" dirty="0"/>
              <a:t>—Slide 3</a:t>
            </a:r>
            <a:endParaRPr dirty="0"/>
          </a:p>
        </p:txBody>
      </p:sp>
      <p:pic>
        <p:nvPicPr>
          <p:cNvPr id="5" name="Picture 4" descr="A soccer ball is shown along with its cutaway view. The soccer ball is shown cut such that it lies completely flat in a plane surface having nine hexagons and two pentagons. The two pentagons are shaded in pink and black. The cutaway view consists of two structures connected to a pair of opposite edges of a blue hexagon labeled &quot;V.&quot; The structure on the left consists of a pentagon in pink, attached to the blue hexagon along an edge and four hexagons along the remaining edges. The hexagon associated with the edge that is adjacent to the edge connected to the blue hexagon is shaded in green. The structure on the right consists of a pentagon in black, attached to the blue hexagon along an edge and four hexagons along the remaining edges.">
            <a:extLst>
              <a:ext uri="{FF2B5EF4-FFF2-40B4-BE49-F238E27FC236}">
                <a16:creationId xmlns:a16="http://schemas.microsoft.com/office/drawing/2014/main" id="{C8EBA29C-B5DD-4A9B-BA58-9995CC57A786}"/>
              </a:ext>
            </a:extLst>
          </p:cNvPr>
          <p:cNvPicPr>
            <a:picLocks noChangeAspect="1"/>
          </p:cNvPicPr>
          <p:nvPr/>
        </p:nvPicPr>
        <p:blipFill>
          <a:blip r:embed="rId2"/>
          <a:srcRect b="20381"/>
          <a:stretch>
            <a:fillRect/>
          </a:stretch>
        </p:blipFill>
        <p:spPr>
          <a:xfrm>
            <a:off x="3467100" y="1066800"/>
            <a:ext cx="2209800" cy="1752600"/>
          </a:xfrm>
          <a:prstGeom prst="rect">
            <a:avLst/>
          </a:prstGeom>
        </p:spPr>
      </p:pic>
      <p:sp>
        <p:nvSpPr>
          <p:cNvPr id="4" name="TextBox 3">
            <a:extLst>
              <a:ext uri="{FF2B5EF4-FFF2-40B4-BE49-F238E27FC236}">
                <a16:creationId xmlns:a16="http://schemas.microsoft.com/office/drawing/2014/main" id="{2D4FA50D-1FCA-C28C-A6D2-2E261C2C519D}"/>
              </a:ext>
            </a:extLst>
          </p:cNvPr>
          <p:cNvSpPr txBox="1"/>
          <p:nvPr/>
        </p:nvSpPr>
        <p:spPr>
          <a:xfrm>
            <a:off x="3048000" y="2805078"/>
            <a:ext cx="3200400" cy="400110"/>
          </a:xfrm>
          <a:prstGeom prst="rect">
            <a:avLst/>
          </a:prstGeom>
          <a:noFill/>
        </p:spPr>
        <p:txBody>
          <a:bodyPr wrap="square">
            <a:spAutoFit/>
          </a:bodyPr>
          <a:lstStyle/>
          <a:p>
            <a:pPr algn="ctr"/>
            <a:r>
              <a:rPr lang="en-IN" sz="2000" dirty="0"/>
              <a:t>Figure 14</a:t>
            </a:r>
            <a:endParaRPr lang="en-IN" sz="2000" i="1" dirty="0"/>
          </a:p>
        </p:txBody>
      </p:sp>
      <p:sp>
        <p:nvSpPr>
          <p:cNvPr id="10" name="TextBox 9">
            <a:extLst>
              <a:ext uri="{FF2B5EF4-FFF2-40B4-BE49-F238E27FC236}">
                <a16:creationId xmlns:a16="http://schemas.microsoft.com/office/drawing/2014/main" id="{0EDFA507-467E-D902-E7A8-8DB89022DB5C}"/>
              </a:ext>
            </a:extLst>
          </p:cNvPr>
          <p:cNvSpPr txBox="1"/>
          <p:nvPr/>
        </p:nvSpPr>
        <p:spPr>
          <a:xfrm>
            <a:off x="457200" y="3242608"/>
            <a:ext cx="8229600" cy="1938992"/>
          </a:xfrm>
          <a:prstGeom prst="rect">
            <a:avLst/>
          </a:prstGeom>
          <a:noFill/>
        </p:spPr>
        <p:txBody>
          <a:bodyPr wrap="square">
            <a:spAutoFit/>
          </a:bodyPr>
          <a:lstStyle/>
          <a:p>
            <a:pPr algn="just">
              <a:defRPr sz="2800"/>
            </a:pPr>
            <a:r>
              <a:rPr lang="en-US" sz="2000" dirty="0"/>
              <a:t>If we claim the number of vertices on the soccer ball is 5</a:t>
            </a:r>
            <a:r>
              <a:rPr lang="en-US" sz="2000" i="1" dirty="0"/>
              <a:t>P</a:t>
            </a:r>
            <a:r>
              <a:rPr lang="en-US" sz="2000" dirty="0"/>
              <a:t> + 6</a:t>
            </a:r>
            <a:r>
              <a:rPr lang="en-US" sz="2000" i="1" dirty="0"/>
              <a:t>H</a:t>
            </a:r>
            <a:r>
              <a:rPr lang="en-US" sz="2000" dirty="0"/>
              <a:t>, we end up counting each vertex multiple times. Look at vertex </a:t>
            </a:r>
            <a:r>
              <a:rPr lang="en-US" sz="2000" i="1" dirty="0"/>
              <a:t>v</a:t>
            </a:r>
            <a:r>
              <a:rPr lang="en-US" sz="2000" dirty="0"/>
              <a:t> in the previous figure again. It will be counted as part of each of the three faces in which it lies. In fact, every vertex lies in three faces, which means every vertex will be counted three times as we count around the faces. So, we must divide the number of vertices by </a:t>
            </a:r>
            <a:r>
              <a:rPr lang="en-US" sz="2000" dirty="0">
                <a:latin typeface="Cambria Math"/>
              </a:rPr>
              <a:t>3</a:t>
            </a:r>
            <a:r>
              <a:rPr lang="en-US" sz="2000" dirty="0"/>
              <a:t> to give the following value for </a:t>
            </a:r>
            <a:r>
              <a:rPr lang="en-US" sz="2000" i="1" dirty="0"/>
              <a:t>v</a:t>
            </a:r>
            <a:r>
              <a:rPr lang="en-US" sz="2000" dirty="0"/>
              <a:t>.</a:t>
            </a:r>
          </a:p>
        </p:txBody>
      </p:sp>
      <p:pic>
        <p:nvPicPr>
          <p:cNvPr id="8" name="Picture 7" descr="v equals 5P plus 6H divided by 3.">
            <a:extLst>
              <a:ext uri="{FF2B5EF4-FFF2-40B4-BE49-F238E27FC236}">
                <a16:creationId xmlns:a16="http://schemas.microsoft.com/office/drawing/2014/main" id="{2CE2F4A9-7A8C-60DC-39B1-1AACF28D570A}"/>
              </a:ext>
            </a:extLst>
          </p:cNvPr>
          <p:cNvPicPr>
            <a:picLocks noChangeAspect="1"/>
          </p:cNvPicPr>
          <p:nvPr/>
        </p:nvPicPr>
        <p:blipFill>
          <a:blip r:embed="rId3"/>
          <a:stretch>
            <a:fillRect/>
          </a:stretch>
        </p:blipFill>
        <p:spPr>
          <a:xfrm>
            <a:off x="3869349" y="5271872"/>
            <a:ext cx="1405301" cy="720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Applying Euler's Formula</a:t>
            </a:r>
            <a:r>
              <a:rPr lang="en-US" dirty="0"/>
              <a:t>—Slide 4</a:t>
            </a:r>
            <a:endParaRPr dirty="0"/>
          </a:p>
        </p:txBody>
      </p:sp>
      <p:sp>
        <p:nvSpPr>
          <p:cNvPr id="3" name="Text Placeholder 2"/>
          <p:cNvSpPr>
            <a:spLocks noGrp="1"/>
          </p:cNvSpPr>
          <p:nvPr>
            <p:ph type="body" sz="quarter" idx="10"/>
          </p:nvPr>
        </p:nvSpPr>
        <p:spPr/>
        <p:txBody>
          <a:bodyPr>
            <a:normAutofit fontScale="92500" lnSpcReduction="10000"/>
          </a:bodyPr>
          <a:lstStyle/>
          <a:p>
            <a:pPr algn="just">
              <a:defRPr sz="2800"/>
            </a:pPr>
            <a:r>
              <a:rPr sz="2600" dirty="0"/>
              <a:t>We can do the same to count the number of edges on the soccer ball. Every black pentagon has five edges, and every white hexagon has six edges. Again, we must be careful not to over count the edges. Notice that every edge is on the boundary of two faces. For instance, the edge highlighted is on the boundary of the face labeled </a:t>
            </a:r>
            <a:r>
              <a:rPr lang="en-US" sz="2600" i="1" dirty="0"/>
              <a:t>A</a:t>
            </a:r>
            <a:r>
              <a:rPr sz="2600" dirty="0"/>
              <a:t> as well as the face labeled </a:t>
            </a:r>
            <a:r>
              <a:rPr lang="en-US" sz="2600" i="1" dirty="0"/>
              <a:t>B</a:t>
            </a:r>
            <a:r>
              <a:rPr sz="2600" dirty="0"/>
              <a:t>.</a:t>
            </a:r>
            <a:endParaRPr lang="en-US" sz="2600" dirty="0"/>
          </a:p>
          <a:p>
            <a:pPr>
              <a:defRPr sz="2800"/>
            </a:pPr>
            <a:r>
              <a:rPr lang="en-IN" dirty="0"/>
              <a:t>   </a:t>
            </a:r>
          </a:p>
          <a:p>
            <a:pPr>
              <a:defRPr sz="2800"/>
            </a:pPr>
            <a:endParaRPr lang="en-IN" dirty="0"/>
          </a:p>
          <a:p>
            <a:pPr>
              <a:defRPr sz="2800"/>
            </a:pPr>
            <a:endParaRPr lang="en-IN" dirty="0"/>
          </a:p>
          <a:p>
            <a:pPr>
              <a:defRPr sz="2800"/>
            </a:pPr>
            <a:endParaRPr lang="en-IN" dirty="0"/>
          </a:p>
          <a:p>
            <a:pPr>
              <a:defRPr sz="2800"/>
            </a:pPr>
            <a:endParaRPr lang="en-IN" dirty="0"/>
          </a:p>
          <a:p>
            <a:pPr>
              <a:defRPr sz="2800"/>
            </a:pPr>
            <a:r>
              <a:rPr lang="en-IN" dirty="0"/>
              <a:t>    </a:t>
            </a:r>
            <a:endParaRPr sz="2800" dirty="0"/>
          </a:p>
        </p:txBody>
      </p:sp>
      <p:pic>
        <p:nvPicPr>
          <p:cNvPr id="6" name="Picture 5" descr="A soccer ball is shown along with its cutaway view. The soccer ball is shown cut such that it lies completely flat in a plane surface having nine hexagons and two pentagons. The two pentagons are shaded in pink and black. The cutaway view consists of two structures connected to a pair of opposite edges of a blue hexagon. The structure on the left consists of a pink pentagon labeled “V,” attached to the blue hexagon along an edge and four hexagons along the remaining edges. The hexagon associated with the edge that is adjacent to the edge connected to the blue hexagon is shaded in green. The structure on the right consists of a pentagon in black, attached to the blue hexagon along an edge and four hexagons along the remaining edges.">
            <a:extLst>
              <a:ext uri="{FF2B5EF4-FFF2-40B4-BE49-F238E27FC236}">
                <a16:creationId xmlns:a16="http://schemas.microsoft.com/office/drawing/2014/main" id="{43E36926-97F1-4B9B-8C9D-0BF561724705}"/>
              </a:ext>
            </a:extLst>
          </p:cNvPr>
          <p:cNvPicPr>
            <a:picLocks noChangeAspect="1"/>
          </p:cNvPicPr>
          <p:nvPr/>
        </p:nvPicPr>
        <p:blipFill>
          <a:blip r:embed="rId2"/>
          <a:srcRect b="17647"/>
          <a:stretch>
            <a:fillRect/>
          </a:stretch>
        </p:blipFill>
        <p:spPr>
          <a:xfrm>
            <a:off x="3281601" y="3124200"/>
            <a:ext cx="2580797" cy="2133600"/>
          </a:xfrm>
          <a:prstGeom prst="rect">
            <a:avLst/>
          </a:prstGeom>
        </p:spPr>
      </p:pic>
      <p:sp>
        <p:nvSpPr>
          <p:cNvPr id="4" name="TextBox 3">
            <a:extLst>
              <a:ext uri="{FF2B5EF4-FFF2-40B4-BE49-F238E27FC236}">
                <a16:creationId xmlns:a16="http://schemas.microsoft.com/office/drawing/2014/main" id="{94B3A8BF-709E-4E46-951C-C886C6B2ECDC}"/>
              </a:ext>
            </a:extLst>
          </p:cNvPr>
          <p:cNvSpPr txBox="1"/>
          <p:nvPr/>
        </p:nvSpPr>
        <p:spPr>
          <a:xfrm>
            <a:off x="2971799" y="5257800"/>
            <a:ext cx="3200400" cy="400110"/>
          </a:xfrm>
          <a:prstGeom prst="rect">
            <a:avLst/>
          </a:prstGeom>
          <a:noFill/>
        </p:spPr>
        <p:txBody>
          <a:bodyPr wrap="square">
            <a:spAutoFit/>
          </a:bodyPr>
          <a:lstStyle/>
          <a:p>
            <a:pPr algn="ctr"/>
            <a:r>
              <a:rPr lang="en-IN" sz="2000" dirty="0"/>
              <a:t>Figure 15</a:t>
            </a:r>
            <a:endParaRPr lang="en-IN" sz="2000" i="1" dirty="0"/>
          </a:p>
        </p:txBody>
      </p:sp>
    </p:spTree>
    <p:extLst>
      <p:ext uri="{BB962C8B-B14F-4D97-AF65-F5344CB8AC3E}">
        <p14:creationId xmlns:p14="http://schemas.microsoft.com/office/powerpoint/2010/main" val="3398845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Applying Euler's Formula</a:t>
            </a:r>
            <a:r>
              <a:rPr lang="en-US" dirty="0"/>
              <a:t>—Slide 5</a:t>
            </a:r>
            <a:endParaRPr dirty="0"/>
          </a:p>
        </p:txBody>
      </p:sp>
      <p:sp>
        <p:nvSpPr>
          <p:cNvPr id="3" name="Text Placeholder 2"/>
          <p:cNvSpPr>
            <a:spLocks noGrp="1"/>
          </p:cNvSpPr>
          <p:nvPr>
            <p:ph type="body" sz="quarter" idx="10"/>
          </p:nvPr>
        </p:nvSpPr>
        <p:spPr/>
        <p:txBody>
          <a:bodyPr>
            <a:normAutofit/>
          </a:bodyPr>
          <a:lstStyle/>
          <a:p>
            <a:r>
              <a:rPr sz="2200" dirty="0"/>
              <a:t>So, the number of edges is given by the following.</a:t>
            </a:r>
            <a:r>
              <a:rPr lang="en-US" sz="2200" dirty="0"/>
              <a:t>		</a:t>
            </a:r>
            <a:endParaRPr sz="2200" dirty="0"/>
          </a:p>
        </p:txBody>
      </p:sp>
      <p:pic>
        <p:nvPicPr>
          <p:cNvPr id="7" name="Picture 6" descr="e equals 5P plus 6H divided by 2.">
            <a:extLst>
              <a:ext uri="{FF2B5EF4-FFF2-40B4-BE49-F238E27FC236}">
                <a16:creationId xmlns:a16="http://schemas.microsoft.com/office/drawing/2014/main" id="{B0265F74-73FA-07CE-4127-BEC8D063D9D0}"/>
              </a:ext>
            </a:extLst>
          </p:cNvPr>
          <p:cNvPicPr>
            <a:picLocks noChangeAspect="1"/>
          </p:cNvPicPr>
          <p:nvPr/>
        </p:nvPicPr>
        <p:blipFill>
          <a:blip r:embed="rId2"/>
          <a:stretch>
            <a:fillRect/>
          </a:stretch>
        </p:blipFill>
        <p:spPr>
          <a:xfrm>
            <a:off x="3800476" y="1447800"/>
            <a:ext cx="1422439" cy="720000"/>
          </a:xfrm>
          <a:prstGeom prst="rect">
            <a:avLst/>
          </a:prstGeom>
        </p:spPr>
      </p:pic>
      <p:sp>
        <p:nvSpPr>
          <p:cNvPr id="9" name="TextBox 8">
            <a:extLst>
              <a:ext uri="{FF2B5EF4-FFF2-40B4-BE49-F238E27FC236}">
                <a16:creationId xmlns:a16="http://schemas.microsoft.com/office/drawing/2014/main" id="{3976E799-A442-61BA-3233-0FFFEBA7A17B}"/>
              </a:ext>
            </a:extLst>
          </p:cNvPr>
          <p:cNvSpPr txBox="1"/>
          <p:nvPr/>
        </p:nvSpPr>
        <p:spPr>
          <a:xfrm>
            <a:off x="457200" y="2133600"/>
            <a:ext cx="8229600" cy="3046988"/>
          </a:xfrm>
          <a:prstGeom prst="rect">
            <a:avLst/>
          </a:prstGeom>
          <a:noFill/>
        </p:spPr>
        <p:txBody>
          <a:bodyPr wrap="square">
            <a:spAutoFit/>
          </a:bodyPr>
          <a:lstStyle/>
          <a:p>
            <a:pPr algn="just">
              <a:defRPr sz="2800"/>
            </a:pPr>
            <a:r>
              <a:rPr lang="en-US" sz="2400" dirty="0"/>
              <a:t>Now that we've found expressions for the number of vertices and edges, we just need to express the number of faces. The total number of faces will be the number of black pentagons </a:t>
            </a:r>
            <a:r>
              <a:rPr lang="en-US" sz="2400" i="1" dirty="0"/>
              <a:t>P</a:t>
            </a:r>
            <a:r>
              <a:rPr lang="en-US" sz="2400" dirty="0"/>
              <a:t> plus the number of white hexagons </a:t>
            </a:r>
            <a:r>
              <a:rPr lang="en-US" sz="2400" i="1" dirty="0"/>
              <a:t>H</a:t>
            </a:r>
            <a:r>
              <a:rPr lang="en-US" sz="2400" dirty="0"/>
              <a:t>. (Recall that we cut out one of the white hexagonal faces, which counts as the exterior face. As a result, we do not need to count an exterior face.) Substituting these expressions into the formula we have the following.</a:t>
            </a:r>
          </a:p>
        </p:txBody>
      </p:sp>
      <p:graphicFrame>
        <p:nvGraphicFramePr>
          <p:cNvPr id="4" name="Object 3" descr="v plus f minus e equals 2&#10;5 P plus 6 H divided by 3 plus open parenthesis P plus H close parenthesis minus 5 P plus 6 H divided by 2 equals 2">
            <a:extLst>
              <a:ext uri="{FF2B5EF4-FFF2-40B4-BE49-F238E27FC236}">
                <a16:creationId xmlns:a16="http://schemas.microsoft.com/office/drawing/2014/main" id="{13037F57-7C8E-4B62-8ECF-0157790B9619}"/>
              </a:ext>
            </a:extLst>
          </p:cNvPr>
          <p:cNvGraphicFramePr>
            <a:graphicFrameLocks noChangeAspect="1"/>
          </p:cNvGraphicFramePr>
          <p:nvPr>
            <p:extLst>
              <p:ext uri="{D42A27DB-BD31-4B8C-83A1-F6EECF244321}">
                <p14:modId xmlns:p14="http://schemas.microsoft.com/office/powerpoint/2010/main" val="1063556699"/>
              </p:ext>
            </p:extLst>
          </p:nvPr>
        </p:nvGraphicFramePr>
        <p:xfrm>
          <a:off x="2813050" y="4953000"/>
          <a:ext cx="3517900" cy="990600"/>
        </p:xfrm>
        <a:graphic>
          <a:graphicData uri="http://schemas.openxmlformats.org/presentationml/2006/ole">
            <mc:AlternateContent xmlns:mc="http://schemas.openxmlformats.org/markup-compatibility/2006">
              <mc:Choice xmlns:v="urn:schemas-microsoft-com:vml" Requires="v">
                <p:oleObj name="Equation" r:id="rId3" imgW="3517560" imgH="990360" progId="Equation.DSMT4">
                  <p:embed/>
                </p:oleObj>
              </mc:Choice>
              <mc:Fallback>
                <p:oleObj name="Equation" r:id="rId3" imgW="3517560" imgH="990360" progId="Equation.DSMT4">
                  <p:embed/>
                  <p:pic>
                    <p:nvPicPr>
                      <p:cNvPr id="0" name=""/>
                      <p:cNvPicPr/>
                      <p:nvPr/>
                    </p:nvPicPr>
                    <p:blipFill>
                      <a:blip r:embed="rId4"/>
                      <a:stretch>
                        <a:fillRect/>
                      </a:stretch>
                    </p:blipFill>
                    <p:spPr>
                      <a:xfrm>
                        <a:off x="2813050" y="4953000"/>
                        <a:ext cx="3517900" cy="990600"/>
                      </a:xfrm>
                      <a:prstGeom prst="rect">
                        <a:avLst/>
                      </a:prstGeom>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Applying Euler's Formula</a:t>
            </a:r>
            <a:r>
              <a:rPr lang="en-US" dirty="0"/>
              <a:t>—Slide 6</a:t>
            </a:r>
            <a:endParaRPr dirty="0"/>
          </a:p>
        </p:txBody>
      </p:sp>
      <p:sp>
        <p:nvSpPr>
          <p:cNvPr id="3" name="Text Placeholder 2"/>
          <p:cNvSpPr>
            <a:spLocks noGrp="1"/>
          </p:cNvSpPr>
          <p:nvPr>
            <p:ph type="body" sz="quarter" idx="10"/>
          </p:nvPr>
        </p:nvSpPr>
        <p:spPr/>
        <p:txBody>
          <a:bodyPr>
            <a:normAutofit/>
          </a:bodyPr>
          <a:lstStyle/>
          <a:p>
            <a:r>
              <a:rPr sz="2000" dirty="0"/>
              <a:t>Next, simplify this equation by removing the fractions and combining like terms together.</a:t>
            </a:r>
            <a:endParaRPr lang="en-IN" sz="2000" dirty="0"/>
          </a:p>
          <a:p>
            <a:pPr algn="ctr"/>
            <a:endParaRPr lang="en-IN" dirty="0"/>
          </a:p>
          <a:p>
            <a:pPr algn="ctr"/>
            <a:endParaRPr lang="en-IN" dirty="0"/>
          </a:p>
          <a:p>
            <a:pPr algn="ctr"/>
            <a:endParaRPr lang="en-US" dirty="0"/>
          </a:p>
          <a:p>
            <a:pPr algn="ctr"/>
            <a:endParaRPr lang="en-US" dirty="0"/>
          </a:p>
          <a:p>
            <a:pPr algn="ctr"/>
            <a:r>
              <a:rPr dirty="0"/>
              <a:t>​</a:t>
            </a:r>
            <a:endParaRPr lang="en-US" dirty="0"/>
          </a:p>
          <a:p>
            <a:pPr algn="ctr"/>
            <a:endParaRPr dirty="0"/>
          </a:p>
        </p:txBody>
      </p:sp>
      <mc:AlternateContent xmlns:mc="http://schemas.openxmlformats.org/markup-compatibility/2006" xmlns:a14="http://schemas.microsoft.com/office/drawing/2010/main">
        <mc:Choice Requires="a14">
          <p:graphicFrame>
            <p:nvGraphicFramePr>
              <p:cNvPr id="4" name="Table 3" descr="5 P plus 6 H divided by 3 plus open parenthesis P plus H close parenthesis minus 5 P plus 6 H divided by 2 equals 2&#10;6 times open parenthesis 5 P plus 6 H divided by 3 plus open parenthesis P plus H close parenthesis minus 5 P plus 6 H divided by 2 close parenthesis equals 6 times 2&#10;10 P plus 12 H plus 6 P plus 6 H minus open parenthesis 15 P plus 18 H close parenthesis equals 12&#10;10 P plus 12 H plus 6 P plus 6 H minus 15 P minus 18 H equals 12&#10;Open parenthesis 10 P plus 6 P minus 15 P close parenthesis plus open parenthesis 12 H plus 6 H minus 18 H close parenthesis equals 12&#10;P equals 12&#10;"/>
              <p:cNvGraphicFramePr>
                <a:graphicFrameLocks noGrp="1"/>
              </p:cNvGraphicFramePr>
              <p:nvPr>
                <p:extLst>
                  <p:ext uri="{D42A27DB-BD31-4B8C-83A1-F6EECF244321}">
                    <p14:modId xmlns:p14="http://schemas.microsoft.com/office/powerpoint/2010/main" val="3083619593"/>
                  </p:ext>
                </p:extLst>
              </p:nvPr>
            </p:nvGraphicFramePr>
            <p:xfrm>
              <a:off x="1828800" y="2100602"/>
              <a:ext cx="5638800" cy="2339912"/>
            </p:xfrm>
            <a:graphic>
              <a:graphicData uri="http://schemas.openxmlformats.org/drawingml/2006/table">
                <a:tbl>
                  <a:tblPr firstRow="1" bandRow="1">
                    <a:tableStyleId>{2D5ABB26-0587-4C30-8999-92F81FD0307C}</a:tableStyleId>
                  </a:tblPr>
                  <a:tblGrid>
                    <a:gridCol w="4292221">
                      <a:extLst>
                        <a:ext uri="{9D8B030D-6E8A-4147-A177-3AD203B41FA5}">
                          <a16:colId xmlns:a16="http://schemas.microsoft.com/office/drawing/2014/main" val="20000"/>
                        </a:ext>
                      </a:extLst>
                    </a:gridCol>
                    <a:gridCol w="1346579">
                      <a:extLst>
                        <a:ext uri="{9D8B030D-6E8A-4147-A177-3AD203B41FA5}">
                          <a16:colId xmlns:a16="http://schemas.microsoft.com/office/drawing/2014/main" val="20001"/>
                        </a:ext>
                      </a:extLst>
                    </a:gridCol>
                  </a:tblGrid>
                  <a:tr h="445362">
                    <a:tc>
                      <a:txBody>
                        <a:bodyPr/>
                        <a:lstStyle/>
                        <a:p>
                          <a:pPr algn="r">
                            <a:defRPr sz="1600"/>
                          </a:pPr>
                          <a:r>
                            <a:rPr sz="1800" dirty="0"/>
                            <a:t>​</a:t>
                          </a:r>
                          <a14:m>
                            <m:oMath xmlns:m="http://schemas.openxmlformats.org/officeDocument/2006/math">
                              <m:f>
                                <m:fPr>
                                  <m:ctrlPr>
                                    <a:rPr sz="1800" i="1">
                                      <a:latin typeface="Cambria Math" panose="02040503050406030204" pitchFamily="18" charset="0"/>
                                    </a:rPr>
                                  </m:ctrlPr>
                                </m:fPr>
                                <m:num>
                                  <m:r>
                                    <a:rPr sz="1800">
                                      <a:latin typeface="Cambria Math"/>
                                    </a:rPr>
                                    <m:t>5</m:t>
                                  </m:r>
                                  <m:r>
                                    <a:rPr sz="1800">
                                      <a:latin typeface="Cambria Math"/>
                                    </a:rPr>
                                    <m:t>𝑃</m:t>
                                  </m:r>
                                  <m:r>
                                    <a:rPr sz="1800">
                                      <a:latin typeface="Cambria Math"/>
                                    </a:rPr>
                                    <m:t>+6</m:t>
                                  </m:r>
                                  <m:r>
                                    <a:rPr sz="1800">
                                      <a:latin typeface="Cambria Math"/>
                                    </a:rPr>
                                    <m:t>𝐻</m:t>
                                  </m:r>
                                </m:num>
                                <m:den>
                                  <m:r>
                                    <a:rPr sz="1800">
                                      <a:latin typeface="Cambria Math"/>
                                    </a:rPr>
                                    <m:t>3</m:t>
                                  </m:r>
                                </m:den>
                              </m:f>
                              <m:r>
                                <a:rPr sz="1800">
                                  <a:latin typeface="Cambria Math"/>
                                </a:rPr>
                                <m:t>+</m:t>
                              </m:r>
                              <m:d>
                                <m:dPr>
                                  <m:ctrlPr>
                                    <a:rPr sz="1800" i="1">
                                      <a:latin typeface="Cambria Math" panose="02040503050406030204" pitchFamily="18" charset="0"/>
                                    </a:rPr>
                                  </m:ctrlPr>
                                </m:dPr>
                                <m:e>
                                  <m:r>
                                    <a:rPr sz="1800">
                                      <a:latin typeface="Cambria Math"/>
                                    </a:rPr>
                                    <m:t>𝑃</m:t>
                                  </m:r>
                                  <m:r>
                                    <a:rPr sz="1800">
                                      <a:latin typeface="Cambria Math"/>
                                    </a:rPr>
                                    <m:t>+</m:t>
                                  </m:r>
                                  <m:r>
                                    <a:rPr sz="1800">
                                      <a:latin typeface="Cambria Math"/>
                                    </a:rPr>
                                    <m:t>𝐻</m:t>
                                  </m:r>
                                </m:e>
                              </m:d>
                              <m:r>
                                <a:rPr sz="1800">
                                  <a:latin typeface="Cambria Math"/>
                                </a:rPr>
                                <m:t>−</m:t>
                              </m:r>
                              <m:f>
                                <m:fPr>
                                  <m:ctrlPr>
                                    <a:rPr sz="1800" i="1">
                                      <a:latin typeface="Cambria Math" panose="02040503050406030204" pitchFamily="18" charset="0"/>
                                    </a:rPr>
                                  </m:ctrlPr>
                                </m:fPr>
                                <m:num>
                                  <m:r>
                                    <a:rPr sz="1800">
                                      <a:latin typeface="Cambria Math"/>
                                    </a:rPr>
                                    <m:t>5</m:t>
                                  </m:r>
                                  <m:r>
                                    <a:rPr sz="1800">
                                      <a:latin typeface="Cambria Math"/>
                                    </a:rPr>
                                    <m:t>𝑃</m:t>
                                  </m:r>
                                  <m:r>
                                    <a:rPr sz="1800">
                                      <a:latin typeface="Cambria Math"/>
                                    </a:rPr>
                                    <m:t>+6</m:t>
                                  </m:r>
                                  <m:r>
                                    <a:rPr sz="1800">
                                      <a:latin typeface="Cambria Math"/>
                                    </a:rPr>
                                    <m:t>𝐻</m:t>
                                  </m:r>
                                </m:num>
                                <m:den>
                                  <m:r>
                                    <a:rPr sz="1800">
                                      <a:latin typeface="Cambria Math"/>
                                    </a:rPr>
                                    <m:t>2</m:t>
                                  </m:r>
                                </m:den>
                              </m:f>
                            </m:oMath>
                          </a14:m>
                          <a:endParaRPr sz="1800" dirty="0"/>
                        </a:p>
                      </a:txBody>
                      <a:tcPr marL="36576" marR="36576" marT="36576" marB="36576" anchor="ctr"/>
                    </a:tc>
                    <a:tc>
                      <a:txBody>
                        <a:bodyPr/>
                        <a:lstStyle/>
                        <a:p>
                          <a:pPr algn="l">
                            <a:defRPr sz="1600"/>
                          </a:pPr>
                          <a:r>
                            <a:rPr sz="1800"/>
                            <a:t>​</a:t>
                          </a:r>
                          <a14:m>
                            <m:oMath xmlns:m="http://schemas.openxmlformats.org/officeDocument/2006/math">
                              <m:r>
                                <a:rPr sz="1800">
                                  <a:latin typeface="Cambria Math"/>
                                </a:rPr>
                                <m:t>=2</m:t>
                              </m:r>
                            </m:oMath>
                          </a14:m>
                          <a:endParaRPr sz="1800"/>
                        </a:p>
                      </a:txBody>
                      <a:tcPr marL="36576" marR="36576" marT="36576" marB="36576" anchor="ctr"/>
                    </a:tc>
                    <a:extLst>
                      <a:ext uri="{0D108BD9-81ED-4DB2-BD59-A6C34878D82A}">
                        <a16:rowId xmlns:a16="http://schemas.microsoft.com/office/drawing/2014/main" val="10000"/>
                      </a:ext>
                    </a:extLst>
                  </a:tr>
                  <a:tr h="461552">
                    <a:tc>
                      <a:txBody>
                        <a:bodyPr/>
                        <a:lstStyle/>
                        <a:p>
                          <a:pPr algn="r">
                            <a:defRPr sz="1600"/>
                          </a:pPr>
                          <a:r>
                            <a:rPr sz="1800" dirty="0"/>
                            <a:t>​</a:t>
                          </a:r>
                          <a14:m>
                            <m:oMath xmlns:m="http://schemas.openxmlformats.org/officeDocument/2006/math">
                              <m:r>
                                <a:rPr sz="1800">
                                  <a:latin typeface="Cambria Math"/>
                                </a:rPr>
                                <m:t>6</m:t>
                              </m:r>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5</m:t>
                                      </m:r>
                                      <m:r>
                                        <a:rPr sz="1800">
                                          <a:latin typeface="Cambria Math"/>
                                        </a:rPr>
                                        <m:t>𝑃</m:t>
                                      </m:r>
                                      <m:r>
                                        <a:rPr sz="1800">
                                          <a:latin typeface="Cambria Math"/>
                                        </a:rPr>
                                        <m:t>+6</m:t>
                                      </m:r>
                                      <m:r>
                                        <a:rPr sz="1800">
                                          <a:latin typeface="Cambria Math"/>
                                        </a:rPr>
                                        <m:t>𝐻</m:t>
                                      </m:r>
                                    </m:num>
                                    <m:den>
                                      <m:r>
                                        <a:rPr sz="1800">
                                          <a:latin typeface="Cambria Math"/>
                                        </a:rPr>
                                        <m:t>3</m:t>
                                      </m:r>
                                    </m:den>
                                  </m:f>
                                  <m:r>
                                    <a:rPr sz="1800">
                                      <a:latin typeface="Cambria Math"/>
                                    </a:rPr>
                                    <m:t>+</m:t>
                                  </m:r>
                                  <m:d>
                                    <m:dPr>
                                      <m:ctrlPr>
                                        <a:rPr sz="1800" i="1">
                                          <a:latin typeface="Cambria Math" panose="02040503050406030204" pitchFamily="18" charset="0"/>
                                        </a:rPr>
                                      </m:ctrlPr>
                                    </m:dPr>
                                    <m:e>
                                      <m:r>
                                        <a:rPr sz="1800">
                                          <a:latin typeface="Cambria Math"/>
                                        </a:rPr>
                                        <m:t>𝑃</m:t>
                                      </m:r>
                                      <m:r>
                                        <a:rPr sz="1800">
                                          <a:latin typeface="Cambria Math"/>
                                        </a:rPr>
                                        <m:t>+</m:t>
                                      </m:r>
                                      <m:r>
                                        <a:rPr sz="1800">
                                          <a:latin typeface="Cambria Math"/>
                                        </a:rPr>
                                        <m:t>𝐻</m:t>
                                      </m:r>
                                    </m:e>
                                  </m:d>
                                  <m:r>
                                    <a:rPr sz="1800">
                                      <a:latin typeface="Cambria Math"/>
                                    </a:rPr>
                                    <m:t>−</m:t>
                                  </m:r>
                                  <m:f>
                                    <m:fPr>
                                      <m:ctrlPr>
                                        <a:rPr sz="1800" i="1">
                                          <a:latin typeface="Cambria Math" panose="02040503050406030204" pitchFamily="18" charset="0"/>
                                        </a:rPr>
                                      </m:ctrlPr>
                                    </m:fPr>
                                    <m:num>
                                      <m:r>
                                        <a:rPr sz="1800">
                                          <a:latin typeface="Cambria Math"/>
                                        </a:rPr>
                                        <m:t>5</m:t>
                                      </m:r>
                                      <m:r>
                                        <a:rPr sz="1800">
                                          <a:latin typeface="Cambria Math"/>
                                        </a:rPr>
                                        <m:t>𝑃</m:t>
                                      </m:r>
                                      <m:r>
                                        <a:rPr sz="1800">
                                          <a:latin typeface="Cambria Math"/>
                                        </a:rPr>
                                        <m:t>+6</m:t>
                                      </m:r>
                                      <m:r>
                                        <a:rPr sz="1800">
                                          <a:latin typeface="Cambria Math"/>
                                        </a:rPr>
                                        <m:t>𝐻</m:t>
                                      </m:r>
                                    </m:num>
                                    <m:den>
                                      <m:r>
                                        <a:rPr sz="1800">
                                          <a:latin typeface="Cambria Math"/>
                                        </a:rPr>
                                        <m:t>2</m:t>
                                      </m:r>
                                    </m:den>
                                  </m:f>
                                </m:e>
                              </m:d>
                            </m:oMath>
                          </a14:m>
                          <a:endParaRPr sz="1800" dirty="0"/>
                        </a:p>
                      </a:txBody>
                      <a:tcPr marL="36576" marR="36576" marT="36576" marB="36576" anchor="ctr"/>
                    </a:tc>
                    <a:tc>
                      <a:txBody>
                        <a:bodyPr/>
                        <a:lstStyle/>
                        <a:p>
                          <a:pPr algn="l">
                            <a:defRPr sz="1600"/>
                          </a:pPr>
                          <a:r>
                            <a:rPr sz="1800"/>
                            <a:t>​</a:t>
                          </a:r>
                          <a14:m>
                            <m:oMath xmlns:m="http://schemas.openxmlformats.org/officeDocument/2006/math">
                              <m:r>
                                <a:rPr sz="1800">
                                  <a:latin typeface="Cambria Math"/>
                                </a:rPr>
                                <m:t>=6</m:t>
                              </m:r>
                              <m:d>
                                <m:dPr>
                                  <m:ctrlPr>
                                    <a:rPr sz="1800" i="1">
                                      <a:latin typeface="Cambria Math" panose="02040503050406030204" pitchFamily="18" charset="0"/>
                                    </a:rPr>
                                  </m:ctrlPr>
                                </m:dPr>
                                <m:e>
                                  <m:r>
                                    <a:rPr sz="1800">
                                      <a:latin typeface="Cambria Math"/>
                                    </a:rPr>
                                    <m:t>2</m:t>
                                  </m:r>
                                </m:e>
                              </m:d>
                            </m:oMath>
                          </a14:m>
                          <a:endParaRPr sz="1800"/>
                        </a:p>
                      </a:txBody>
                      <a:tcPr marL="36576" marR="36576" marT="36576" marB="36576" anchor="ctr"/>
                    </a:tc>
                    <a:extLst>
                      <a:ext uri="{0D108BD9-81ED-4DB2-BD59-A6C34878D82A}">
                        <a16:rowId xmlns:a16="http://schemas.microsoft.com/office/drawing/2014/main" val="10001"/>
                      </a:ext>
                    </a:extLst>
                  </a:tr>
                  <a:tr h="333971">
                    <a:tc>
                      <a:txBody>
                        <a:bodyPr/>
                        <a:lstStyle/>
                        <a:p>
                          <a:pPr algn="r">
                            <a:defRPr sz="1600"/>
                          </a:pPr>
                          <a:r>
                            <a:rPr sz="1800" dirty="0"/>
                            <a:t>​</a:t>
                          </a:r>
                          <a14:m>
                            <m:oMath xmlns:m="http://schemas.openxmlformats.org/officeDocument/2006/math">
                              <m:r>
                                <a:rPr sz="1800">
                                  <a:latin typeface="Cambria Math"/>
                                </a:rPr>
                                <m:t>10</m:t>
                              </m:r>
                              <m:r>
                                <a:rPr sz="1800">
                                  <a:latin typeface="Cambria Math"/>
                                </a:rPr>
                                <m:t>𝑃</m:t>
                              </m:r>
                              <m:r>
                                <a:rPr sz="1800">
                                  <a:latin typeface="Cambria Math"/>
                                </a:rPr>
                                <m:t>+12</m:t>
                              </m:r>
                              <m:r>
                                <a:rPr sz="1800">
                                  <a:latin typeface="Cambria Math"/>
                                </a:rPr>
                                <m:t>𝐻</m:t>
                              </m:r>
                              <m:r>
                                <a:rPr sz="1800">
                                  <a:latin typeface="Cambria Math"/>
                                </a:rPr>
                                <m:t>+6</m:t>
                              </m:r>
                              <m:r>
                                <a:rPr sz="1800">
                                  <a:latin typeface="Cambria Math"/>
                                </a:rPr>
                                <m:t>𝑃</m:t>
                              </m:r>
                              <m:r>
                                <a:rPr sz="1800">
                                  <a:latin typeface="Cambria Math"/>
                                </a:rPr>
                                <m:t>+6</m:t>
                              </m:r>
                              <m:r>
                                <a:rPr sz="1800">
                                  <a:latin typeface="Cambria Math"/>
                                </a:rPr>
                                <m:t>𝐻</m:t>
                              </m:r>
                              <m:r>
                                <a:rPr sz="1800">
                                  <a:latin typeface="Cambria Math"/>
                                </a:rPr>
                                <m:t>−</m:t>
                              </m:r>
                              <m:d>
                                <m:dPr>
                                  <m:ctrlPr>
                                    <a:rPr sz="1800" i="1">
                                      <a:latin typeface="Cambria Math" panose="02040503050406030204" pitchFamily="18" charset="0"/>
                                    </a:rPr>
                                  </m:ctrlPr>
                                </m:dPr>
                                <m:e>
                                  <m:r>
                                    <a:rPr sz="1800">
                                      <a:latin typeface="Cambria Math"/>
                                    </a:rPr>
                                    <m:t>15</m:t>
                                  </m:r>
                                  <m:r>
                                    <a:rPr sz="1800">
                                      <a:latin typeface="Cambria Math"/>
                                    </a:rPr>
                                    <m:t>𝑃</m:t>
                                  </m:r>
                                  <m:r>
                                    <a:rPr sz="1800">
                                      <a:latin typeface="Cambria Math"/>
                                    </a:rPr>
                                    <m:t>+18</m:t>
                                  </m:r>
                                  <m:r>
                                    <a:rPr sz="1800">
                                      <a:latin typeface="Cambria Math"/>
                                    </a:rPr>
                                    <m:t>𝐻</m:t>
                                  </m:r>
                                </m:e>
                              </m:d>
                            </m:oMath>
                          </a14:m>
                          <a:endParaRPr sz="1800" dirty="0"/>
                        </a:p>
                      </a:txBody>
                      <a:tcPr marL="36576" marR="36576" marT="36576" marB="36576" anchor="ctr"/>
                    </a:tc>
                    <a:tc>
                      <a:txBody>
                        <a:bodyPr/>
                        <a:lstStyle/>
                        <a:p>
                          <a:pPr algn="l">
                            <a:defRPr sz="1600"/>
                          </a:pPr>
                          <a:r>
                            <a:rPr sz="1800" dirty="0"/>
                            <a:t>​</a:t>
                          </a:r>
                          <a14:m>
                            <m:oMath xmlns:m="http://schemas.openxmlformats.org/officeDocument/2006/math">
                              <m:r>
                                <a:rPr sz="1800">
                                  <a:latin typeface="Cambria Math"/>
                                </a:rPr>
                                <m:t>=12</m:t>
                              </m:r>
                            </m:oMath>
                          </a14:m>
                          <a:endParaRPr sz="1800" dirty="0"/>
                        </a:p>
                      </a:txBody>
                      <a:tcPr marL="36576" marR="36576" marT="36576" marB="36576" anchor="ctr"/>
                    </a:tc>
                    <a:extLst>
                      <a:ext uri="{0D108BD9-81ED-4DB2-BD59-A6C34878D82A}">
                        <a16:rowId xmlns:a16="http://schemas.microsoft.com/office/drawing/2014/main" val="10002"/>
                      </a:ext>
                    </a:extLst>
                  </a:tr>
                  <a:tr h="333971">
                    <a:tc>
                      <a:txBody>
                        <a:bodyPr/>
                        <a:lstStyle/>
                        <a:p>
                          <a:pPr algn="r">
                            <a:defRPr sz="1600"/>
                          </a:pPr>
                          <a:r>
                            <a:rPr sz="1800" dirty="0"/>
                            <a:t>​</a:t>
                          </a:r>
                          <a14:m>
                            <m:oMath xmlns:m="http://schemas.openxmlformats.org/officeDocument/2006/math">
                              <m:r>
                                <a:rPr sz="1800">
                                  <a:latin typeface="Cambria Math"/>
                                </a:rPr>
                                <m:t>10</m:t>
                              </m:r>
                              <m:r>
                                <a:rPr sz="1800">
                                  <a:latin typeface="Cambria Math"/>
                                </a:rPr>
                                <m:t>𝑃</m:t>
                              </m:r>
                              <m:r>
                                <a:rPr sz="1800">
                                  <a:latin typeface="Cambria Math"/>
                                </a:rPr>
                                <m:t>+12</m:t>
                              </m:r>
                              <m:r>
                                <a:rPr sz="1800">
                                  <a:latin typeface="Cambria Math"/>
                                </a:rPr>
                                <m:t>𝐻</m:t>
                              </m:r>
                              <m:r>
                                <a:rPr sz="1800">
                                  <a:latin typeface="Cambria Math"/>
                                </a:rPr>
                                <m:t>+6</m:t>
                              </m:r>
                              <m:r>
                                <a:rPr sz="1800">
                                  <a:latin typeface="Cambria Math"/>
                                </a:rPr>
                                <m:t>𝑃</m:t>
                              </m:r>
                              <m:r>
                                <a:rPr sz="1800">
                                  <a:latin typeface="Cambria Math"/>
                                </a:rPr>
                                <m:t>+6</m:t>
                              </m:r>
                              <m:r>
                                <a:rPr sz="1800">
                                  <a:latin typeface="Cambria Math"/>
                                </a:rPr>
                                <m:t>𝐻</m:t>
                              </m:r>
                              <m:r>
                                <a:rPr sz="1800">
                                  <a:latin typeface="Cambria Math"/>
                                </a:rPr>
                                <m:t>−15</m:t>
                              </m:r>
                              <m:r>
                                <a:rPr sz="1800">
                                  <a:latin typeface="Cambria Math"/>
                                </a:rPr>
                                <m:t>𝑃</m:t>
                              </m:r>
                              <m:r>
                                <a:rPr sz="1800">
                                  <a:latin typeface="Cambria Math"/>
                                </a:rPr>
                                <m:t>−18</m:t>
                              </m:r>
                              <m:r>
                                <a:rPr sz="1800">
                                  <a:latin typeface="Cambria Math"/>
                                </a:rPr>
                                <m:t>𝐻</m:t>
                              </m:r>
                            </m:oMath>
                          </a14:m>
                          <a:endParaRPr sz="1800" dirty="0"/>
                        </a:p>
                      </a:txBody>
                      <a:tcPr marL="36576" marR="36576" marT="36576" marB="36576" anchor="ctr"/>
                    </a:tc>
                    <a:tc>
                      <a:txBody>
                        <a:bodyPr/>
                        <a:lstStyle/>
                        <a:p>
                          <a:pPr algn="l">
                            <a:defRPr sz="1600"/>
                          </a:pPr>
                          <a:r>
                            <a:rPr sz="1800"/>
                            <a:t>​</a:t>
                          </a:r>
                          <a14:m>
                            <m:oMath xmlns:m="http://schemas.openxmlformats.org/officeDocument/2006/math">
                              <m:r>
                                <a:rPr sz="1800">
                                  <a:latin typeface="Cambria Math"/>
                                </a:rPr>
                                <m:t>=12</m:t>
                              </m:r>
                            </m:oMath>
                          </a14:m>
                          <a:endParaRPr sz="1800"/>
                        </a:p>
                      </a:txBody>
                      <a:tcPr marL="36576" marR="36576" marT="36576" marB="36576" anchor="ctr"/>
                    </a:tc>
                    <a:extLst>
                      <a:ext uri="{0D108BD9-81ED-4DB2-BD59-A6C34878D82A}">
                        <a16:rowId xmlns:a16="http://schemas.microsoft.com/office/drawing/2014/main" val="10003"/>
                      </a:ext>
                    </a:extLst>
                  </a:tr>
                  <a:tr h="333971">
                    <a:tc>
                      <a:txBody>
                        <a:bodyPr/>
                        <a:lstStyle/>
                        <a:p>
                          <a:pPr algn="r">
                            <a:defRPr sz="1600"/>
                          </a:pPr>
                          <a:r>
                            <a:rPr sz="1800" dirty="0"/>
                            <a:t>​</a:t>
                          </a:r>
                          <a14:m>
                            <m:oMath xmlns:m="http://schemas.openxmlformats.org/officeDocument/2006/math">
                              <m:d>
                                <m:dPr>
                                  <m:ctrlPr>
                                    <a:rPr sz="1800" i="1">
                                      <a:latin typeface="Cambria Math" panose="02040503050406030204" pitchFamily="18" charset="0"/>
                                    </a:rPr>
                                  </m:ctrlPr>
                                </m:dPr>
                                <m:e>
                                  <m:r>
                                    <a:rPr sz="1800">
                                      <a:latin typeface="Cambria Math"/>
                                    </a:rPr>
                                    <m:t>10</m:t>
                                  </m:r>
                                  <m:r>
                                    <a:rPr sz="1800">
                                      <a:latin typeface="Cambria Math"/>
                                    </a:rPr>
                                    <m:t>𝑃</m:t>
                                  </m:r>
                                  <m:r>
                                    <a:rPr sz="1800">
                                      <a:latin typeface="Cambria Math"/>
                                    </a:rPr>
                                    <m:t>+6</m:t>
                                  </m:r>
                                  <m:r>
                                    <a:rPr sz="1800">
                                      <a:latin typeface="Cambria Math"/>
                                    </a:rPr>
                                    <m:t>𝑃</m:t>
                                  </m:r>
                                  <m:r>
                                    <a:rPr sz="1800">
                                      <a:latin typeface="Cambria Math"/>
                                    </a:rPr>
                                    <m:t>−15</m:t>
                                  </m:r>
                                  <m:r>
                                    <a:rPr sz="1800">
                                      <a:latin typeface="Cambria Math"/>
                                    </a:rPr>
                                    <m:t>𝑃</m:t>
                                  </m:r>
                                </m:e>
                              </m:d>
                              <m:r>
                                <a:rPr sz="1800">
                                  <a:latin typeface="Cambria Math"/>
                                </a:rPr>
                                <m:t>+</m:t>
                              </m:r>
                              <m:d>
                                <m:dPr>
                                  <m:ctrlPr>
                                    <a:rPr sz="1800" i="1">
                                      <a:latin typeface="Cambria Math" panose="02040503050406030204" pitchFamily="18" charset="0"/>
                                    </a:rPr>
                                  </m:ctrlPr>
                                </m:dPr>
                                <m:e>
                                  <m:r>
                                    <a:rPr sz="1800">
                                      <a:latin typeface="Cambria Math"/>
                                    </a:rPr>
                                    <m:t>12</m:t>
                                  </m:r>
                                  <m:r>
                                    <a:rPr sz="1800">
                                      <a:latin typeface="Cambria Math"/>
                                    </a:rPr>
                                    <m:t>𝐻</m:t>
                                  </m:r>
                                  <m:r>
                                    <a:rPr sz="1800">
                                      <a:latin typeface="Cambria Math"/>
                                    </a:rPr>
                                    <m:t>+6</m:t>
                                  </m:r>
                                  <m:r>
                                    <a:rPr sz="1800">
                                      <a:latin typeface="Cambria Math"/>
                                    </a:rPr>
                                    <m:t>𝐻</m:t>
                                  </m:r>
                                  <m:r>
                                    <a:rPr sz="1800">
                                      <a:latin typeface="Cambria Math"/>
                                    </a:rPr>
                                    <m:t>−18</m:t>
                                  </m:r>
                                  <m:r>
                                    <a:rPr sz="1800">
                                      <a:latin typeface="Cambria Math"/>
                                    </a:rPr>
                                    <m:t>𝐻</m:t>
                                  </m:r>
                                </m:e>
                              </m:d>
                            </m:oMath>
                          </a14:m>
                          <a:endParaRPr sz="1800" dirty="0"/>
                        </a:p>
                      </a:txBody>
                      <a:tcPr marL="36576" marR="36576" marT="36576" marB="36576" anchor="ctr"/>
                    </a:tc>
                    <a:tc>
                      <a:txBody>
                        <a:bodyPr/>
                        <a:lstStyle/>
                        <a:p>
                          <a:pPr algn="l">
                            <a:defRPr sz="1600"/>
                          </a:pPr>
                          <a:r>
                            <a:rPr sz="1800" dirty="0"/>
                            <a:t>​</a:t>
                          </a:r>
                          <a14:m>
                            <m:oMath xmlns:m="http://schemas.openxmlformats.org/officeDocument/2006/math">
                              <m:r>
                                <a:rPr sz="1800">
                                  <a:latin typeface="Cambria Math"/>
                                </a:rPr>
                                <m:t>=12</m:t>
                              </m:r>
                            </m:oMath>
                          </a14:m>
                          <a:endParaRPr sz="1800" dirty="0"/>
                        </a:p>
                      </a:txBody>
                      <a:tcPr marL="36576" marR="36576" marT="36576" marB="36576" anchor="ctr"/>
                    </a:tc>
                    <a:extLst>
                      <a:ext uri="{0D108BD9-81ED-4DB2-BD59-A6C34878D82A}">
                        <a16:rowId xmlns:a16="http://schemas.microsoft.com/office/drawing/2014/main" val="10004"/>
                      </a:ext>
                    </a:extLst>
                  </a:tr>
                  <a:tr h="333971">
                    <a:tc>
                      <a:txBody>
                        <a:bodyPr/>
                        <a:lstStyle/>
                        <a:p>
                          <a:pPr algn="r">
                            <a:defRPr sz="1600"/>
                          </a:pPr>
                          <a:r>
                            <a:rPr sz="1800"/>
                            <a:t>​</a:t>
                          </a:r>
                          <a14:m>
                            <m:oMath xmlns:m="http://schemas.openxmlformats.org/officeDocument/2006/math">
                              <m:r>
                                <a:rPr sz="1800">
                                  <a:latin typeface="Cambria Math"/>
                                </a:rPr>
                                <m:t>𝑃</m:t>
                              </m:r>
                            </m:oMath>
                          </a14:m>
                          <a:endParaRPr sz="1800"/>
                        </a:p>
                      </a:txBody>
                      <a:tcPr marL="36576" marR="36576" marT="36576" marB="36576" anchor="ctr"/>
                    </a:tc>
                    <a:tc>
                      <a:txBody>
                        <a:bodyPr/>
                        <a:lstStyle/>
                        <a:p>
                          <a:pPr algn="l">
                            <a:defRPr sz="1600"/>
                          </a:pPr>
                          <a:r>
                            <a:rPr sz="1800" dirty="0"/>
                            <a:t>​</a:t>
                          </a:r>
                          <a14:m>
                            <m:oMath xmlns:m="http://schemas.openxmlformats.org/officeDocument/2006/math">
                              <m:r>
                                <a:rPr sz="1800">
                                  <a:latin typeface="Cambria Math"/>
                                </a:rPr>
                                <m:t>=12</m:t>
                              </m:r>
                            </m:oMath>
                          </a14:m>
                          <a:endParaRPr sz="1800" dirty="0"/>
                        </a:p>
                      </a:txBody>
                      <a:tcPr marL="36576" marR="36576" marT="36576" marB="36576" anchor="ctr"/>
                    </a:tc>
                    <a:extLst>
                      <a:ext uri="{0D108BD9-81ED-4DB2-BD59-A6C34878D82A}">
                        <a16:rowId xmlns:a16="http://schemas.microsoft.com/office/drawing/2014/main" val="10005"/>
                      </a:ext>
                    </a:extLst>
                  </a:tr>
                </a:tbl>
              </a:graphicData>
            </a:graphic>
          </p:graphicFrame>
        </mc:Choice>
        <mc:Fallback xmlns="">
          <p:graphicFrame>
            <p:nvGraphicFramePr>
              <p:cNvPr id="4" name="Table 3" descr="5 P plus 6 H divided by 3 plus open parenthesis P plus H close parenthesis minus 5 P plus 6 H divided by 2 equals 2&#10;6 times open parenthesis 5 P plus 6 H divided by 3 plus open parenthesis P plus H close parenthesis minus 5 P plus 6 H divided by 2 close parenthesis equals 6 times 2&#10;10 P plus 12 H plus 6 P plus 6 H minus open parenthesis 15 P plus 18 H close parenthesis equals 12&#10;10 P plus 12 H plus 6 P plus 6 H minus 15 P minus 18 H equals 12&#10;Open parenthesis 10 P plus 6 P minus 15 P close parenthesis plus open parenthesis 12 H plus 6 H minus 18 H close parenthesis equals 12&#10;P equals 12&#10;"/>
              <p:cNvGraphicFramePr>
                <a:graphicFrameLocks noGrp="1"/>
              </p:cNvGraphicFramePr>
              <p:nvPr>
                <p:extLst>
                  <p:ext uri="{D42A27DB-BD31-4B8C-83A1-F6EECF244321}">
                    <p14:modId xmlns:p14="http://schemas.microsoft.com/office/powerpoint/2010/main" val="3083619593"/>
                  </p:ext>
                </p:extLst>
              </p:nvPr>
            </p:nvGraphicFramePr>
            <p:xfrm>
              <a:off x="1828800" y="2100602"/>
              <a:ext cx="5638800" cy="2339912"/>
            </p:xfrm>
            <a:graphic>
              <a:graphicData uri="http://schemas.openxmlformats.org/drawingml/2006/table">
                <a:tbl>
                  <a:tblPr firstRow="1" bandRow="1">
                    <a:tableStyleId>{2D5ABB26-0587-4C30-8999-92F81FD0307C}</a:tableStyleId>
                  </a:tblPr>
                  <a:tblGrid>
                    <a:gridCol w="4292221">
                      <a:extLst>
                        <a:ext uri="{9D8B030D-6E8A-4147-A177-3AD203B41FA5}">
                          <a16:colId xmlns:a16="http://schemas.microsoft.com/office/drawing/2014/main" val="20000"/>
                        </a:ext>
                      </a:extLst>
                    </a:gridCol>
                    <a:gridCol w="1346579">
                      <a:extLst>
                        <a:ext uri="{9D8B030D-6E8A-4147-A177-3AD203B41FA5}">
                          <a16:colId xmlns:a16="http://schemas.microsoft.com/office/drawing/2014/main" val="20001"/>
                        </a:ext>
                      </a:extLst>
                    </a:gridCol>
                  </a:tblGrid>
                  <a:tr h="466344">
                    <a:tc>
                      <a:txBody>
                        <a:bodyPr/>
                        <a:lstStyle/>
                        <a:p>
                          <a:endParaRPr lang="en-US"/>
                        </a:p>
                      </a:txBody>
                      <a:tcPr marL="36576" marR="36576" marT="36576" marB="36576" anchor="ctr">
                        <a:blipFill>
                          <a:blip r:embed="rId2"/>
                          <a:stretch>
                            <a:fillRect r="-31392" b="-422078"/>
                          </a:stretch>
                        </a:blipFill>
                      </a:tcPr>
                    </a:tc>
                    <a:tc>
                      <a:txBody>
                        <a:bodyPr/>
                        <a:lstStyle/>
                        <a:p>
                          <a:endParaRPr lang="en-US"/>
                        </a:p>
                      </a:txBody>
                      <a:tcPr marL="36576" marR="36576" marT="36576" marB="36576" anchor="ctr">
                        <a:blipFill>
                          <a:blip r:embed="rId2"/>
                          <a:stretch>
                            <a:fillRect l="-318552" b="-422078"/>
                          </a:stretch>
                        </a:blipFill>
                      </a:tcPr>
                    </a:tc>
                    <a:extLst>
                      <a:ext uri="{0D108BD9-81ED-4DB2-BD59-A6C34878D82A}">
                        <a16:rowId xmlns:a16="http://schemas.microsoft.com/office/drawing/2014/main" val="10000"/>
                      </a:ext>
                    </a:extLst>
                  </a:tr>
                  <a:tr h="483680">
                    <a:tc>
                      <a:txBody>
                        <a:bodyPr/>
                        <a:lstStyle/>
                        <a:p>
                          <a:endParaRPr lang="en-US"/>
                        </a:p>
                      </a:txBody>
                      <a:tcPr marL="36576" marR="36576" marT="36576" marB="36576" anchor="ctr">
                        <a:blipFill>
                          <a:blip r:embed="rId2"/>
                          <a:stretch>
                            <a:fillRect t="-97468" r="-31392" b="-311392"/>
                          </a:stretch>
                        </a:blipFill>
                      </a:tcPr>
                    </a:tc>
                    <a:tc>
                      <a:txBody>
                        <a:bodyPr/>
                        <a:lstStyle/>
                        <a:p>
                          <a:endParaRPr lang="en-US"/>
                        </a:p>
                      </a:txBody>
                      <a:tcPr marL="36576" marR="36576" marT="36576" marB="36576" anchor="ctr">
                        <a:blipFill>
                          <a:blip r:embed="rId2"/>
                          <a:stretch>
                            <a:fillRect l="-318552" t="-97468" b="-311392"/>
                          </a:stretch>
                        </a:blipFill>
                      </a:tcPr>
                    </a:tc>
                    <a:extLst>
                      <a:ext uri="{0D108BD9-81ED-4DB2-BD59-A6C34878D82A}">
                        <a16:rowId xmlns:a16="http://schemas.microsoft.com/office/drawing/2014/main" val="10001"/>
                      </a:ext>
                    </a:extLst>
                  </a:tr>
                  <a:tr h="347472">
                    <a:tc>
                      <a:txBody>
                        <a:bodyPr/>
                        <a:lstStyle/>
                        <a:p>
                          <a:endParaRPr lang="en-US"/>
                        </a:p>
                      </a:txBody>
                      <a:tcPr marL="36576" marR="36576" marT="36576" marB="36576" anchor="ctr">
                        <a:blipFill>
                          <a:blip r:embed="rId2"/>
                          <a:stretch>
                            <a:fillRect t="-273684" r="-31392" b="-331579"/>
                          </a:stretch>
                        </a:blipFill>
                      </a:tcPr>
                    </a:tc>
                    <a:tc>
                      <a:txBody>
                        <a:bodyPr/>
                        <a:lstStyle/>
                        <a:p>
                          <a:endParaRPr lang="en-US"/>
                        </a:p>
                      </a:txBody>
                      <a:tcPr marL="36576" marR="36576" marT="36576" marB="36576" anchor="ctr">
                        <a:blipFill>
                          <a:blip r:embed="rId2"/>
                          <a:stretch>
                            <a:fillRect l="-318552" t="-273684" b="-331579"/>
                          </a:stretch>
                        </a:blipFill>
                      </a:tcPr>
                    </a:tc>
                    <a:extLst>
                      <a:ext uri="{0D108BD9-81ED-4DB2-BD59-A6C34878D82A}">
                        <a16:rowId xmlns:a16="http://schemas.microsoft.com/office/drawing/2014/main" val="10002"/>
                      </a:ext>
                    </a:extLst>
                  </a:tr>
                  <a:tr h="347472">
                    <a:tc>
                      <a:txBody>
                        <a:bodyPr/>
                        <a:lstStyle/>
                        <a:p>
                          <a:endParaRPr lang="en-US"/>
                        </a:p>
                      </a:txBody>
                      <a:tcPr marL="36576" marR="36576" marT="36576" marB="36576" anchor="ctr">
                        <a:blipFill>
                          <a:blip r:embed="rId2"/>
                          <a:stretch>
                            <a:fillRect t="-367241" r="-31392" b="-225862"/>
                          </a:stretch>
                        </a:blipFill>
                      </a:tcPr>
                    </a:tc>
                    <a:tc>
                      <a:txBody>
                        <a:bodyPr/>
                        <a:lstStyle/>
                        <a:p>
                          <a:endParaRPr lang="en-US"/>
                        </a:p>
                      </a:txBody>
                      <a:tcPr marL="36576" marR="36576" marT="36576" marB="36576" anchor="ctr">
                        <a:blipFill>
                          <a:blip r:embed="rId2"/>
                          <a:stretch>
                            <a:fillRect l="-318552" t="-367241" b="-225862"/>
                          </a:stretch>
                        </a:blipFill>
                      </a:tcPr>
                    </a:tc>
                    <a:extLst>
                      <a:ext uri="{0D108BD9-81ED-4DB2-BD59-A6C34878D82A}">
                        <a16:rowId xmlns:a16="http://schemas.microsoft.com/office/drawing/2014/main" val="10003"/>
                      </a:ext>
                    </a:extLst>
                  </a:tr>
                  <a:tr h="347472">
                    <a:tc>
                      <a:txBody>
                        <a:bodyPr/>
                        <a:lstStyle/>
                        <a:p>
                          <a:endParaRPr lang="en-US"/>
                        </a:p>
                      </a:txBody>
                      <a:tcPr marL="36576" marR="36576" marT="36576" marB="36576" anchor="ctr">
                        <a:blipFill>
                          <a:blip r:embed="rId2"/>
                          <a:stretch>
                            <a:fillRect t="-475439" r="-31392" b="-129825"/>
                          </a:stretch>
                        </a:blipFill>
                      </a:tcPr>
                    </a:tc>
                    <a:tc>
                      <a:txBody>
                        <a:bodyPr/>
                        <a:lstStyle/>
                        <a:p>
                          <a:endParaRPr lang="en-US"/>
                        </a:p>
                      </a:txBody>
                      <a:tcPr marL="36576" marR="36576" marT="36576" marB="36576" anchor="ctr">
                        <a:blipFill>
                          <a:blip r:embed="rId2"/>
                          <a:stretch>
                            <a:fillRect l="-318552" t="-475439" b="-129825"/>
                          </a:stretch>
                        </a:blipFill>
                      </a:tcPr>
                    </a:tc>
                    <a:extLst>
                      <a:ext uri="{0D108BD9-81ED-4DB2-BD59-A6C34878D82A}">
                        <a16:rowId xmlns:a16="http://schemas.microsoft.com/office/drawing/2014/main" val="10004"/>
                      </a:ext>
                    </a:extLst>
                  </a:tr>
                  <a:tr h="347472">
                    <a:tc>
                      <a:txBody>
                        <a:bodyPr/>
                        <a:lstStyle/>
                        <a:p>
                          <a:endParaRPr lang="en-US"/>
                        </a:p>
                      </a:txBody>
                      <a:tcPr marL="36576" marR="36576" marT="36576" marB="36576" anchor="ctr">
                        <a:blipFill>
                          <a:blip r:embed="rId2"/>
                          <a:stretch>
                            <a:fillRect t="-575439" r="-31392" b="-29825"/>
                          </a:stretch>
                        </a:blipFill>
                      </a:tcPr>
                    </a:tc>
                    <a:tc>
                      <a:txBody>
                        <a:bodyPr/>
                        <a:lstStyle/>
                        <a:p>
                          <a:endParaRPr lang="en-US"/>
                        </a:p>
                      </a:txBody>
                      <a:tcPr marL="36576" marR="36576" marT="36576" marB="36576" anchor="ctr">
                        <a:blipFill>
                          <a:blip r:embed="rId2"/>
                          <a:stretch>
                            <a:fillRect l="-318552" t="-575439" b="-29825"/>
                          </a:stretch>
                        </a:blipFill>
                      </a:tcPr>
                    </a:tc>
                    <a:extLst>
                      <a:ext uri="{0D108BD9-81ED-4DB2-BD59-A6C34878D82A}">
                        <a16:rowId xmlns:a16="http://schemas.microsoft.com/office/drawing/2014/main" val="10005"/>
                      </a:ext>
                    </a:extLst>
                  </a:tr>
                </a:tbl>
              </a:graphicData>
            </a:graphic>
          </p:graphicFrame>
        </mc:Fallback>
      </mc:AlternateContent>
      <p:sp>
        <p:nvSpPr>
          <p:cNvPr id="6" name="TextBox 5">
            <a:extLst>
              <a:ext uri="{FF2B5EF4-FFF2-40B4-BE49-F238E27FC236}">
                <a16:creationId xmlns:a16="http://schemas.microsoft.com/office/drawing/2014/main" id="{00A51948-BFEF-5E00-EDA3-BEACEE242422}"/>
              </a:ext>
            </a:extLst>
          </p:cNvPr>
          <p:cNvSpPr txBox="1"/>
          <p:nvPr/>
        </p:nvSpPr>
        <p:spPr>
          <a:xfrm>
            <a:off x="457200" y="4618269"/>
            <a:ext cx="8229600" cy="707886"/>
          </a:xfrm>
          <a:prstGeom prst="rect">
            <a:avLst/>
          </a:prstGeom>
          <a:noFill/>
        </p:spPr>
        <p:txBody>
          <a:bodyPr wrap="square">
            <a:spAutoFit/>
          </a:bodyPr>
          <a:lstStyle/>
          <a:p>
            <a:pPr algn="l"/>
            <a:r>
              <a:rPr lang="en-US" sz="2000" dirty="0"/>
              <a:t>This means that no matter how many hexagons there are, there must always be precisely </a:t>
            </a:r>
            <a:r>
              <a:rPr lang="en-US" sz="2000" dirty="0">
                <a:latin typeface="Cambria Math"/>
              </a:rPr>
              <a:t>12</a:t>
            </a:r>
            <a:r>
              <a:rPr lang="en-US" sz="2000" dirty="0"/>
              <a:t> black pentagons on the soccer ball.</a:t>
            </a:r>
          </a:p>
        </p:txBody>
      </p:sp>
    </p:spTree>
    <p:extLst>
      <p:ext uri="{BB962C8B-B14F-4D97-AF65-F5344CB8AC3E}">
        <p14:creationId xmlns:p14="http://schemas.microsoft.com/office/powerpoint/2010/main" val="3254064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Think Back</a:t>
            </a:r>
            <a:r>
              <a:rPr lang="en-US" dirty="0"/>
              <a:t> 2</a:t>
            </a:r>
            <a:endParaRPr dirty="0"/>
          </a:p>
        </p:txBody>
      </p:sp>
      <p:sp>
        <p:nvSpPr>
          <p:cNvPr id="3" name="Text Placeholder 2"/>
          <p:cNvSpPr>
            <a:spLocks noGrp="1"/>
          </p:cNvSpPr>
          <p:nvPr>
            <p:ph type="body" sz="quarter" idx="10"/>
          </p:nvPr>
        </p:nvSpPr>
        <p:spPr/>
        <p:txBody>
          <a:bodyPr>
            <a:normAutofit/>
          </a:bodyPr>
          <a:lstStyle/>
          <a:p>
            <a:r>
              <a:rPr sz="2800"/>
              <a:t>Recall that a pentagon is a five‑sided figure and that a hexagon is a six‑sided figure.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Planner Graphs</a:t>
            </a:r>
          </a:p>
        </p:txBody>
      </p:sp>
      <p:sp>
        <p:nvSpPr>
          <p:cNvPr id="3" name="Text Placeholder 2"/>
          <p:cNvSpPr>
            <a:spLocks noGrp="1"/>
          </p:cNvSpPr>
          <p:nvPr>
            <p:ph type="body" sz="quarter" idx="10"/>
          </p:nvPr>
        </p:nvSpPr>
        <p:spPr>
          <a:xfrm>
            <a:off x="457200" y="1066799"/>
            <a:ext cx="8229600" cy="4824009"/>
          </a:xfrm>
        </p:spPr>
        <p:txBody>
          <a:bodyPr>
            <a:normAutofit/>
          </a:bodyPr>
          <a:lstStyle/>
          <a:p>
            <a:pPr algn="just"/>
            <a:r>
              <a:rPr sz="2800" dirty="0"/>
              <a:t>Graphs that can be drawn on a plane without edges crossing are called </a:t>
            </a:r>
            <a:r>
              <a:rPr sz="2800" b="1" dirty="0"/>
              <a:t>planar graphs</a:t>
            </a:r>
            <a:r>
              <a:rPr sz="2800" dirty="0"/>
              <a:t>.</a:t>
            </a:r>
          </a:p>
          <a:p>
            <a:endParaRPr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Fun Fact</a:t>
            </a:r>
            <a:r>
              <a:rPr lang="en-US" dirty="0"/>
              <a:t> 2</a:t>
            </a:r>
            <a:endParaRPr dirty="0"/>
          </a:p>
        </p:txBody>
      </p:sp>
      <p:sp>
        <p:nvSpPr>
          <p:cNvPr id="3" name="Text Placeholder 2"/>
          <p:cNvSpPr>
            <a:spLocks noGrp="1"/>
          </p:cNvSpPr>
          <p:nvPr>
            <p:ph type="body" sz="quarter" idx="10"/>
          </p:nvPr>
        </p:nvSpPr>
        <p:spPr/>
        <p:txBody>
          <a:bodyPr>
            <a:normAutofit fontScale="85000" lnSpcReduction="20000"/>
          </a:bodyPr>
          <a:lstStyle/>
          <a:p>
            <a:r>
              <a:rPr sz="2800" dirty="0"/>
              <a:t>The mathematics used in this example not only applies to the construction of soccer balls, but also to the Nobel Prize winning work that gave rise to Buckminsterfullerene and nanotubes used in medicine, electronics, and quantum computing, just to name a few. In the figure, the nanotube on the left is called armchair, the nanotube in the middle is called zigzag, and the nanotube on the right is called chiral.</a:t>
            </a:r>
            <a:r>
              <a:rPr lang="en-US" sz="2800" dirty="0"/>
              <a:t> </a:t>
            </a:r>
          </a:p>
          <a:p>
            <a:endParaRPr lang="en-US" dirty="0"/>
          </a:p>
          <a:p>
            <a:r>
              <a:rPr lang="en-US" sz="2800" dirty="0"/>
              <a:t>   </a:t>
            </a:r>
          </a:p>
          <a:p>
            <a:endParaRPr lang="en-US" sz="2800" dirty="0"/>
          </a:p>
          <a:p>
            <a:endParaRPr lang="en-US" sz="2800" dirty="0"/>
          </a:p>
          <a:p>
            <a:endParaRPr lang="en-US" sz="2800" dirty="0"/>
          </a:p>
          <a:p>
            <a:endParaRPr lang="en-US" sz="2800" dirty="0"/>
          </a:p>
          <a:p>
            <a:r>
              <a:rPr lang="en-US" sz="2800" dirty="0"/>
              <a:t>  </a:t>
            </a:r>
            <a:endParaRPr sz="2800" dirty="0"/>
          </a:p>
        </p:txBody>
      </p:sp>
      <p:pic>
        <p:nvPicPr>
          <p:cNvPr id="6" name="Picture 5" descr="three nanotubes with hexagonal nets">
            <a:extLst>
              <a:ext uri="{FF2B5EF4-FFF2-40B4-BE49-F238E27FC236}">
                <a16:creationId xmlns:a16="http://schemas.microsoft.com/office/drawing/2014/main" id="{14DB4472-1C15-4257-B8D3-6CC1D10EA4E6}"/>
              </a:ext>
            </a:extLst>
          </p:cNvPr>
          <p:cNvPicPr>
            <a:picLocks noChangeAspect="1"/>
          </p:cNvPicPr>
          <p:nvPr/>
        </p:nvPicPr>
        <p:blipFill>
          <a:blip r:embed="rId2"/>
          <a:srcRect b="23017"/>
          <a:stretch>
            <a:fillRect/>
          </a:stretch>
        </p:blipFill>
        <p:spPr>
          <a:xfrm>
            <a:off x="3569581" y="3438769"/>
            <a:ext cx="2004838" cy="1438031"/>
          </a:xfrm>
          <a:prstGeom prst="rect">
            <a:avLst/>
          </a:prstGeom>
        </p:spPr>
      </p:pic>
      <p:sp>
        <p:nvSpPr>
          <p:cNvPr id="4" name="TextBox 3">
            <a:extLst>
              <a:ext uri="{FF2B5EF4-FFF2-40B4-BE49-F238E27FC236}">
                <a16:creationId xmlns:a16="http://schemas.microsoft.com/office/drawing/2014/main" id="{7555B842-5D97-DBEA-A0C0-01A0256F7839}"/>
              </a:ext>
            </a:extLst>
          </p:cNvPr>
          <p:cNvSpPr txBox="1"/>
          <p:nvPr/>
        </p:nvSpPr>
        <p:spPr>
          <a:xfrm>
            <a:off x="2971800" y="4876800"/>
            <a:ext cx="3200400" cy="400110"/>
          </a:xfrm>
          <a:prstGeom prst="rect">
            <a:avLst/>
          </a:prstGeom>
          <a:noFill/>
        </p:spPr>
        <p:txBody>
          <a:bodyPr wrap="square">
            <a:spAutoFit/>
          </a:bodyPr>
          <a:lstStyle/>
          <a:p>
            <a:pPr algn="ctr"/>
            <a:r>
              <a:rPr lang="en-IN" sz="2000" dirty="0"/>
              <a:t>Figure 16</a:t>
            </a:r>
            <a:endParaRPr lang="en-IN" sz="2000" i="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Formula: </a:t>
            </a:r>
            <a:r>
              <a:rPr dirty="0"/>
              <a:t>Corollary of Euler's Formula</a:t>
            </a:r>
          </a:p>
        </p:txBody>
      </p:sp>
      <p:sp>
        <p:nvSpPr>
          <p:cNvPr id="3" name="Text Placeholder 2"/>
          <p:cNvSpPr>
            <a:spLocks noGrp="1"/>
          </p:cNvSpPr>
          <p:nvPr>
            <p:ph type="body" sz="quarter" idx="10"/>
          </p:nvPr>
        </p:nvSpPr>
        <p:spPr/>
        <p:txBody>
          <a:bodyPr>
            <a:normAutofit/>
          </a:bodyPr>
          <a:lstStyle/>
          <a:p>
            <a:pPr algn="just">
              <a:defRPr sz="2800"/>
            </a:pPr>
            <a:r>
              <a:rPr sz="2400" dirty="0"/>
              <a:t>A planar graph </a:t>
            </a:r>
            <a:r>
              <a:rPr lang="en-US" sz="2400" i="1" dirty="0"/>
              <a:t>G</a:t>
            </a:r>
            <a:r>
              <a:rPr sz="2400" dirty="0"/>
              <a:t> with </a:t>
            </a:r>
            <a:r>
              <a:rPr lang="en-US" sz="2400" i="1" dirty="0"/>
              <a:t>v</a:t>
            </a:r>
            <a:r>
              <a:rPr sz="2400" dirty="0"/>
              <a:t> vertices has at most </a:t>
            </a:r>
            <a:r>
              <a:rPr lang="en-US" sz="2400" dirty="0"/>
              <a:t>3</a:t>
            </a:r>
            <a:r>
              <a:rPr lang="en-US" sz="2400" i="1" dirty="0"/>
              <a:t>v</a:t>
            </a:r>
            <a:r>
              <a:rPr lang="en-US" sz="2400" dirty="0"/>
              <a:t> - 6</a:t>
            </a:r>
            <a:r>
              <a:rPr sz="2400" dirty="0"/>
              <a:t> edges. That is, </a:t>
            </a:r>
            <a:r>
              <a:rPr lang="en-US" sz="2400" i="1" dirty="0"/>
              <a:t>e</a:t>
            </a:r>
            <a:r>
              <a:rPr lang="en-US" sz="2400" dirty="0"/>
              <a:t> </a:t>
            </a:r>
            <a:r>
              <a:rPr lang="en-US" sz="2400" dirty="0">
                <a:latin typeface="Calibri" panose="020F0502020204030204" pitchFamily="34" charset="0"/>
                <a:ea typeface="Calibri" panose="020F0502020204030204" pitchFamily="34" charset="0"/>
                <a:cs typeface="Calibri" panose="020F0502020204030204" pitchFamily="34" charset="0"/>
              </a:rPr>
              <a:t>≤ 3</a:t>
            </a:r>
            <a:r>
              <a:rPr lang="en-US" sz="2400" i="1" dirty="0">
                <a:latin typeface="Calibri" panose="020F0502020204030204" pitchFamily="34" charset="0"/>
                <a:ea typeface="Calibri" panose="020F0502020204030204" pitchFamily="34" charset="0"/>
                <a:cs typeface="Calibri" panose="020F0502020204030204" pitchFamily="34" charset="0"/>
              </a:rPr>
              <a:t>v</a:t>
            </a:r>
            <a:r>
              <a:rPr lang="en-US" sz="2400" dirty="0">
                <a:latin typeface="Calibri" panose="020F0502020204030204" pitchFamily="34" charset="0"/>
                <a:ea typeface="Calibri" panose="020F0502020204030204" pitchFamily="34" charset="0"/>
                <a:cs typeface="Calibri" panose="020F0502020204030204" pitchFamily="34" charset="0"/>
              </a:rPr>
              <a:t> - 6</a:t>
            </a:r>
            <a:r>
              <a:rPr sz="2400" dirty="0"/>
              <a:t>.</a:t>
            </a:r>
          </a:p>
          <a:p>
            <a:endParaRPr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4: Applying the Corollary of Euler's Formula</a:t>
            </a:r>
            <a:r>
              <a:rPr lang="en-US" dirty="0"/>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just">
                  <a:defRPr sz="2800"/>
                </a:pPr>
                <a:r>
                  <a:rPr sz="2400" dirty="0"/>
                  <a:t>If graph </a:t>
                </a:r>
                <a:r>
                  <a:rPr lang="en-US" sz="2400" i="1" dirty="0"/>
                  <a:t>G</a:t>
                </a:r>
                <a:r>
                  <a:rPr sz="2400" dirty="0"/>
                  <a:t> has </a:t>
                </a:r>
                <a:r>
                  <a:rPr sz="2400" dirty="0">
                    <a:latin typeface="Cambria Math"/>
                  </a:rPr>
                  <a:t>13</a:t>
                </a:r>
                <a:r>
                  <a:rPr sz="2400" dirty="0"/>
                  <a:t> vertices, what is the greatest number of edges that graph </a:t>
                </a:r>
                <a:r>
                  <a:rPr lang="en-US" sz="2400" i="1" dirty="0"/>
                  <a:t>G</a:t>
                </a:r>
                <a:r>
                  <a:rPr sz="2400" dirty="0"/>
                  <a:t> can have and be a planar graph?</a:t>
                </a:r>
                <a:endParaRPr lang="en-US" sz="2400" dirty="0"/>
              </a:p>
              <a:p>
                <a:pPr algn="just"/>
                <a:r>
                  <a:rPr lang="en-IN" sz="2400" b="1" dirty="0"/>
                  <a:t>Solution</a:t>
                </a:r>
              </a:p>
              <a:p>
                <a:pPr algn="just">
                  <a:defRPr sz="2800"/>
                </a:pPr>
                <a:r>
                  <a:rPr lang="en-IN" sz="2400" dirty="0"/>
                  <a:t>The corollary of Euler's Formula says that if graph </a:t>
                </a:r>
                <a:r>
                  <a:rPr lang="en-IN" sz="2400" i="1" dirty="0"/>
                  <a:t>G</a:t>
                </a:r>
                <a:r>
                  <a:rPr lang="en-IN" sz="2400" dirty="0"/>
                  <a:t> is to be a planar graph, then the number of edges can be at most 3</a:t>
                </a:r>
                <a:r>
                  <a:rPr lang="en-IN" sz="2400" i="1" dirty="0"/>
                  <a:t>v</a:t>
                </a:r>
                <a:r>
                  <a:rPr lang="en-IN" sz="2400" dirty="0"/>
                  <a:t> - 6. Since we know that graph </a:t>
                </a:r>
                <a:r>
                  <a:rPr lang="en-IN" sz="2400" i="1" dirty="0"/>
                  <a:t>G</a:t>
                </a:r>
                <a:r>
                  <a:rPr lang="en-IN" sz="2400" dirty="0"/>
                  <a:t> has </a:t>
                </a:r>
                <a:r>
                  <a:rPr lang="en-IN" sz="2400" dirty="0">
                    <a:latin typeface="Cambria Math"/>
                  </a:rPr>
                  <a:t>13</a:t>
                </a:r>
                <a:r>
                  <a:rPr lang="en-IN" sz="2400" dirty="0"/>
                  <a:t> vertices, </a:t>
                </a:r>
                <a:r>
                  <a:rPr lang="en-IN" sz="2400" i="1" dirty="0"/>
                  <a:t>v</a:t>
                </a:r>
                <a:r>
                  <a:rPr lang="en-IN" sz="2400" dirty="0"/>
                  <a:t> </a:t>
                </a:r>
                <a14:m>
                  <m:oMath xmlns:m="http://schemas.openxmlformats.org/officeDocument/2006/math">
                    <m:r>
                      <a:rPr lang="en-IN" sz="2400">
                        <a:latin typeface="Cambria Math" panose="02040503050406030204" pitchFamily="18" charset="0"/>
                      </a:rPr>
                      <m:t>=13</m:t>
                    </m:r>
                  </m:oMath>
                </a14:m>
                <a:r>
                  <a:rPr lang="en-IN" sz="2400" dirty="0"/>
                  <a:t>. Therefore, in graph </a:t>
                </a:r>
                <a:r>
                  <a:rPr lang="en-IN" sz="2400" i="1" dirty="0"/>
                  <a:t>G</a:t>
                </a:r>
                <a:r>
                  <a:rPr lang="en-IN" sz="2400" dirty="0"/>
                  <a:t> the number of edges, </a:t>
                </a:r>
                <a:r>
                  <a:rPr lang="en-IN" sz="2400" i="1" dirty="0"/>
                  <a:t>e</a:t>
                </a:r>
                <a:r>
                  <a:rPr lang="en-IN" sz="2400" dirty="0"/>
                  <a:t>, can be at most</a:t>
                </a:r>
              </a:p>
              <a:p>
                <a:pPr algn="just">
                  <a:defRPr sz="2800"/>
                </a:pPr>
                <a:endParaRPr lang="en-IN" sz="24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1227" r="-1111"/>
                </a:stretch>
              </a:blipFill>
            </p:spPr>
            <p:txBody>
              <a:bodyPr/>
              <a:lstStyle/>
              <a:p>
                <a:r>
                  <a:rPr lang="en-IN">
                    <a:noFill/>
                  </a:rPr>
                  <a:t> </a:t>
                </a:r>
              </a:p>
            </p:txBody>
          </p:sp>
        </mc:Fallback>
      </mc:AlternateContent>
      <p:pic>
        <p:nvPicPr>
          <p:cNvPr id="6" name="Picture 5" descr="e is less than or equal to 3 times open parenthesis 13 close parenthesis minus 6&#10;e is less than or equal to 39 minus 6&#10;e is less than or equal to 33">
            <a:extLst>
              <a:ext uri="{FF2B5EF4-FFF2-40B4-BE49-F238E27FC236}">
                <a16:creationId xmlns:a16="http://schemas.microsoft.com/office/drawing/2014/main" id="{20CCF56A-CD66-0786-547B-FC42940CDAB8}"/>
              </a:ext>
            </a:extLst>
          </p:cNvPr>
          <p:cNvPicPr>
            <a:picLocks noChangeAspect="1"/>
          </p:cNvPicPr>
          <p:nvPr/>
        </p:nvPicPr>
        <p:blipFill>
          <a:blip r:embed="rId3"/>
          <a:stretch>
            <a:fillRect/>
          </a:stretch>
        </p:blipFill>
        <p:spPr>
          <a:xfrm>
            <a:off x="3738562" y="4114800"/>
            <a:ext cx="1666875" cy="136207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3</a:t>
            </a:r>
          </a:p>
        </p:txBody>
      </p:sp>
      <p:sp>
        <p:nvSpPr>
          <p:cNvPr id="3" name="Text Placeholder 2"/>
          <p:cNvSpPr>
            <a:spLocks noGrp="1"/>
          </p:cNvSpPr>
          <p:nvPr>
            <p:ph type="body" sz="quarter" idx="10"/>
          </p:nvPr>
        </p:nvSpPr>
        <p:spPr/>
        <p:txBody>
          <a:bodyPr>
            <a:normAutofit/>
          </a:bodyPr>
          <a:lstStyle/>
          <a:p>
            <a:pPr algn="just"/>
            <a:r>
              <a:rPr sz="2400" dirty="0"/>
              <a:t>What is the maximum number of edges that a five-vertex graph can have and still be planar? (</a:t>
            </a:r>
            <a:r>
              <a:rPr sz="2400" b="1" dirty="0"/>
              <a:t>Hint:</a:t>
            </a:r>
            <a:r>
              <a:rPr sz="2400" dirty="0"/>
              <a:t> Draw a graph to help you find the answer.)</a:t>
            </a:r>
          </a:p>
          <a:p>
            <a:endParaRPr lang="en-US" sz="2800" dirty="0"/>
          </a:p>
          <a:p>
            <a:r>
              <a:rPr sz="2400" dirty="0"/>
              <a:t>Answer: Nine edges</a:t>
            </a:r>
          </a:p>
        </p:txBody>
      </p:sp>
    </p:spTree>
    <p:extLst>
      <p:ext uri="{BB962C8B-B14F-4D97-AF65-F5344CB8AC3E}">
        <p14:creationId xmlns:p14="http://schemas.microsoft.com/office/powerpoint/2010/main" val="4228977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5: Establishing That a Graph Is Not Planar Using Euler's Corollary</a:t>
            </a:r>
            <a:r>
              <a:rPr lang="en-US" dirty="0"/>
              <a:t>—Slide 1</a:t>
            </a:r>
            <a:endParaRPr dirty="0"/>
          </a:p>
        </p:txBody>
      </p:sp>
      <p:sp>
        <p:nvSpPr>
          <p:cNvPr id="3" name="Text Placeholder 2"/>
          <p:cNvSpPr>
            <a:spLocks noGrp="1"/>
          </p:cNvSpPr>
          <p:nvPr>
            <p:ph type="body" sz="quarter" idx="10"/>
          </p:nvPr>
        </p:nvSpPr>
        <p:spPr/>
        <p:txBody>
          <a:bodyPr>
            <a:normAutofit/>
          </a:bodyPr>
          <a:lstStyle/>
          <a:p>
            <a:pPr algn="just">
              <a:defRPr sz="2800"/>
            </a:pPr>
            <a:r>
              <a:rPr sz="2400" dirty="0"/>
              <a:t>Use the corollary of Euler's formula to establish that graph </a:t>
            </a:r>
            <a:r>
              <a:rPr lang="en-US" sz="2400" i="1" dirty="0"/>
              <a:t>G</a:t>
            </a:r>
            <a:r>
              <a:rPr sz="2400" dirty="0"/>
              <a:t> is not planar.</a:t>
            </a:r>
          </a:p>
        </p:txBody>
      </p:sp>
      <p:pic>
        <p:nvPicPr>
          <p:cNvPr id="5" name="Picture 4" descr="A graph labeled “Graph G” shows six vertices plotted on a plane. Each vertex is shown connected to every other vertex.">
            <a:extLst>
              <a:ext uri="{FF2B5EF4-FFF2-40B4-BE49-F238E27FC236}">
                <a16:creationId xmlns:a16="http://schemas.microsoft.com/office/drawing/2014/main" id="{54477A1C-9757-47CA-9594-80CD75BBD4BE}"/>
              </a:ext>
            </a:extLst>
          </p:cNvPr>
          <p:cNvPicPr>
            <a:picLocks noChangeAspect="1"/>
          </p:cNvPicPr>
          <p:nvPr/>
        </p:nvPicPr>
        <p:blipFill>
          <a:blip r:embed="rId2"/>
          <a:srcRect b="19533"/>
          <a:stretch>
            <a:fillRect/>
          </a:stretch>
        </p:blipFill>
        <p:spPr>
          <a:xfrm>
            <a:off x="2362200" y="2514601"/>
            <a:ext cx="3608582" cy="2590800"/>
          </a:xfrm>
          <a:prstGeom prst="rect">
            <a:avLst/>
          </a:prstGeom>
        </p:spPr>
      </p:pic>
      <p:sp>
        <p:nvSpPr>
          <p:cNvPr id="4" name="TextBox 3">
            <a:extLst>
              <a:ext uri="{FF2B5EF4-FFF2-40B4-BE49-F238E27FC236}">
                <a16:creationId xmlns:a16="http://schemas.microsoft.com/office/drawing/2014/main" id="{2FCFD74E-FDC4-ACCA-4793-B9A956C12C66}"/>
              </a:ext>
            </a:extLst>
          </p:cNvPr>
          <p:cNvSpPr txBox="1"/>
          <p:nvPr/>
        </p:nvSpPr>
        <p:spPr>
          <a:xfrm>
            <a:off x="2566291" y="5150767"/>
            <a:ext cx="3200400" cy="400110"/>
          </a:xfrm>
          <a:prstGeom prst="rect">
            <a:avLst/>
          </a:prstGeom>
          <a:noFill/>
        </p:spPr>
        <p:txBody>
          <a:bodyPr wrap="square">
            <a:spAutoFit/>
          </a:bodyPr>
          <a:lstStyle/>
          <a:p>
            <a:pPr algn="ctr"/>
            <a:r>
              <a:rPr lang="en-IN" sz="2000" dirty="0"/>
              <a:t>Figure 17: Graph </a:t>
            </a:r>
            <a:r>
              <a:rPr lang="en-IN" sz="2000" i="1" dirty="0"/>
              <a:t>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Establishing That a Graph Is Not Planar Using Euler's Corollary</a:t>
            </a:r>
            <a:r>
              <a:rPr lang="en-US" dirty="0"/>
              <a:t>—Slide 2</a:t>
            </a:r>
            <a:endParaRPr dirty="0"/>
          </a:p>
        </p:txBody>
      </p:sp>
      <p:sp>
        <p:nvSpPr>
          <p:cNvPr id="3" name="Text Placeholder 2"/>
          <p:cNvSpPr>
            <a:spLocks noGrp="1"/>
          </p:cNvSpPr>
          <p:nvPr>
            <p:ph type="body" sz="quarter" idx="10"/>
          </p:nvPr>
        </p:nvSpPr>
        <p:spPr/>
        <p:txBody>
          <a:bodyPr>
            <a:normAutofit fontScale="92500" lnSpcReduction="10000"/>
          </a:bodyPr>
          <a:lstStyle/>
          <a:p>
            <a:pPr algn="just"/>
            <a:r>
              <a:rPr sz="2600" b="1" dirty="0"/>
              <a:t>Solution</a:t>
            </a:r>
          </a:p>
          <a:p>
            <a:pPr algn="just">
              <a:defRPr sz="2800"/>
            </a:pPr>
            <a:r>
              <a:rPr sz="2600" dirty="0"/>
              <a:t>To use the corollary of Euler's formula, we need to count the number of edges and the number of vertices in graph </a:t>
            </a:r>
            <a:r>
              <a:rPr lang="en-US" sz="2600" i="1" dirty="0"/>
              <a:t>G</a:t>
            </a:r>
            <a:r>
              <a:rPr sz="2600" dirty="0"/>
              <a:t>. There are six vertices (labeled alphabetically) and </a:t>
            </a:r>
            <a:r>
              <a:rPr sz="2600" dirty="0">
                <a:latin typeface="Cambria Math"/>
              </a:rPr>
              <a:t>13</a:t>
            </a:r>
            <a:r>
              <a:rPr sz="2600" dirty="0"/>
              <a:t> edges (labeled numerically) as labeled in the following graph.</a:t>
            </a:r>
            <a:endParaRPr lang="en-IN" sz="2600" dirty="0"/>
          </a:p>
          <a:p>
            <a:pPr>
              <a:defRPr sz="2800"/>
            </a:pPr>
            <a:endParaRPr lang="en-IN" dirty="0"/>
          </a:p>
          <a:p>
            <a:pPr>
              <a:defRPr sz="2800"/>
            </a:pPr>
            <a:endParaRPr lang="en-IN" dirty="0"/>
          </a:p>
          <a:p>
            <a:pPr>
              <a:defRPr sz="2800"/>
            </a:pPr>
            <a:endParaRPr lang="en-IN" dirty="0"/>
          </a:p>
          <a:p>
            <a:pPr>
              <a:defRPr sz="2800"/>
            </a:pPr>
            <a:endParaRPr lang="en-IN" dirty="0"/>
          </a:p>
          <a:p>
            <a:pPr>
              <a:defRPr sz="2800"/>
            </a:pPr>
            <a:endParaRPr lang="en-IN" dirty="0"/>
          </a:p>
          <a:p>
            <a:pPr>
              <a:defRPr sz="2800"/>
            </a:pPr>
            <a:r>
              <a:rPr lang="en-IN" dirty="0"/>
              <a:t>   </a:t>
            </a:r>
          </a:p>
          <a:p>
            <a:pPr>
              <a:defRPr sz="2800"/>
            </a:pPr>
            <a:r>
              <a:rPr lang="en-IN" dirty="0"/>
              <a:t>   </a:t>
            </a:r>
          </a:p>
        </p:txBody>
      </p:sp>
      <p:pic>
        <p:nvPicPr>
          <p:cNvPr id="5" name="Picture 4" descr="A graph labeled &quot;Graph G&quot; shows six vertices from A through F plotted on a plane. Vertex A is connected to Vertex B, C, D, and E through edges labeled 1, 4, 2, and 3 respectively. Vertex B is connected to Vertex A, C, D, and F through edges labeled 1, 5, 6, and 8 respectively. Vertex C is connected to Vertex A, B, D, E, and F through edges labeled 4, 5, 7, 9, and 10 respectively. Vertex D is connected to Vertex A, B, C, E, and F through edges labeled 2, 6, 7, 11, and 13 respectively. Vertex E is connected to Vertex A, C, D, and F through edges labeled 3, 9, 11, and 12 respectively. Vertex F is connected to Vertex B, C, D, and F through edges labeled 8, 10, 13, and 12 respectively.">
            <a:extLst>
              <a:ext uri="{FF2B5EF4-FFF2-40B4-BE49-F238E27FC236}">
                <a16:creationId xmlns:a16="http://schemas.microsoft.com/office/drawing/2014/main" id="{C016D5A8-51DA-4314-9D5D-346922AB963E}"/>
              </a:ext>
            </a:extLst>
          </p:cNvPr>
          <p:cNvPicPr>
            <a:picLocks noChangeAspect="1"/>
          </p:cNvPicPr>
          <p:nvPr/>
        </p:nvPicPr>
        <p:blipFill>
          <a:blip r:embed="rId2"/>
          <a:srcRect b="14034"/>
          <a:stretch>
            <a:fillRect/>
          </a:stretch>
        </p:blipFill>
        <p:spPr>
          <a:xfrm>
            <a:off x="2590800" y="2846519"/>
            <a:ext cx="3567409" cy="2563681"/>
          </a:xfrm>
          <a:prstGeom prst="rect">
            <a:avLst/>
          </a:prstGeom>
        </p:spPr>
      </p:pic>
      <p:sp>
        <p:nvSpPr>
          <p:cNvPr id="4" name="TextBox 3">
            <a:extLst>
              <a:ext uri="{FF2B5EF4-FFF2-40B4-BE49-F238E27FC236}">
                <a16:creationId xmlns:a16="http://schemas.microsoft.com/office/drawing/2014/main" id="{CD11DFB2-BF35-1CD1-0093-D2BCEB888593}"/>
              </a:ext>
            </a:extLst>
          </p:cNvPr>
          <p:cNvSpPr txBox="1"/>
          <p:nvPr/>
        </p:nvSpPr>
        <p:spPr>
          <a:xfrm>
            <a:off x="2621905" y="5428603"/>
            <a:ext cx="3200400" cy="400110"/>
          </a:xfrm>
          <a:prstGeom prst="rect">
            <a:avLst/>
          </a:prstGeom>
          <a:noFill/>
        </p:spPr>
        <p:txBody>
          <a:bodyPr wrap="square">
            <a:spAutoFit/>
          </a:bodyPr>
          <a:lstStyle/>
          <a:p>
            <a:pPr algn="ctr"/>
            <a:r>
              <a:rPr lang="en-IN" sz="2000" dirty="0"/>
              <a:t>Figure 18: Graph </a:t>
            </a:r>
            <a:r>
              <a:rPr lang="en-IN" sz="2000" i="1" dirty="0"/>
              <a:t>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Establishing That a Graph Is Not Planar Using Euler's Corollary</a:t>
            </a:r>
            <a:r>
              <a:rPr lang="en-US" dirty="0"/>
              <a:t>—Slide 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So </a:t>
                </a:r>
                <a:r>
                  <a:rPr lang="en-US" sz="2800" i="1" dirty="0"/>
                  <a:t>v</a:t>
                </a:r>
                <a:r>
                  <a:rPr lang="en-US" sz="2800" dirty="0"/>
                  <a:t> </a:t>
                </a:r>
                <a14:m>
                  <m:oMath xmlns:m="http://schemas.openxmlformats.org/officeDocument/2006/math">
                    <m:r>
                      <a:rPr>
                        <a:latin typeface="Cambria Math" panose="02040503050406030204" pitchFamily="18" charset="0"/>
                      </a:rPr>
                      <m:t>=6</m:t>
                    </m:r>
                  </m:oMath>
                </a14:m>
                <a:r>
                  <a:rPr sz="2800" dirty="0"/>
                  <a:t> and </a:t>
                </a:r>
                <a:r>
                  <a:rPr lang="en-US" sz="2800" i="1" dirty="0"/>
                  <a:t>e</a:t>
                </a:r>
                <a:r>
                  <a:rPr lang="en-US" sz="2800" dirty="0"/>
                  <a:t> </a:t>
                </a:r>
                <a14:m>
                  <m:oMath xmlns:m="http://schemas.openxmlformats.org/officeDocument/2006/math">
                    <m:r>
                      <a:rPr>
                        <a:latin typeface="Cambria Math" panose="02040503050406030204" pitchFamily="18" charset="0"/>
                      </a:rPr>
                      <m:t>=13</m:t>
                    </m:r>
                  </m:oMath>
                </a14:m>
                <a:r>
                  <a:rPr sz="2800" dirty="0"/>
                  <a:t>. Now we can substitute these values into the corollary to see if graph </a:t>
                </a:r>
                <a:r>
                  <a:rPr lang="en-US" sz="2800" i="1" dirty="0"/>
                  <a:t>G</a:t>
                </a:r>
                <a:r>
                  <a:rPr sz="2800" dirty="0"/>
                  <a:t> meets the restriction to be planar.</a:t>
                </a:r>
                <a:endParaRPr lang="en-US" sz="2800" dirty="0"/>
              </a:p>
              <a:p>
                <a:pPr>
                  <a:defRPr sz="2800"/>
                </a:pPr>
                <a:endParaRPr lang="en-IN" sz="2800" dirty="0"/>
              </a:p>
              <a:p>
                <a:pPr>
                  <a:defRPr sz="2800"/>
                </a:pPr>
                <a:endParaRPr lang="en-IN" sz="2800" dirty="0"/>
              </a:p>
              <a:p>
                <a:pPr>
                  <a:defRPr sz="2800"/>
                </a:pPr>
                <a:endParaRPr lang="en-IN" dirty="0"/>
              </a:p>
              <a:p>
                <a:pPr>
                  <a:defRPr sz="2800"/>
                </a:pPr>
                <a:endParaRPr lang="en-IN" dirty="0"/>
              </a:p>
              <a:p>
                <a:pPr>
                  <a:defRPr sz="2800"/>
                </a:pPr>
                <a:endParaRPr lang="en-IN"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graphicFrame>
        <p:nvGraphicFramePr>
          <p:cNvPr id="6" name="Object 5" descr="e is less than or equal to 3 times v minus 6&#10;13 is less than or equal to 3 times 6 minus 6&#10;13 is less than or equal to 18 minus 6&#10;13 is not less than or equal to 12">
            <a:extLst>
              <a:ext uri="{FF2B5EF4-FFF2-40B4-BE49-F238E27FC236}">
                <a16:creationId xmlns:a16="http://schemas.microsoft.com/office/drawing/2014/main" id="{BB7585ED-369D-4AB3-BE41-83E68F03D1A6}"/>
              </a:ext>
            </a:extLst>
          </p:cNvPr>
          <p:cNvGraphicFramePr>
            <a:graphicFrameLocks noChangeAspect="1"/>
          </p:cNvGraphicFramePr>
          <p:nvPr>
            <p:extLst>
              <p:ext uri="{D42A27DB-BD31-4B8C-83A1-F6EECF244321}">
                <p14:modId xmlns:p14="http://schemas.microsoft.com/office/powerpoint/2010/main" val="701681617"/>
              </p:ext>
            </p:extLst>
          </p:nvPr>
        </p:nvGraphicFramePr>
        <p:xfrm>
          <a:off x="3822700" y="2514600"/>
          <a:ext cx="1498600" cy="2336800"/>
        </p:xfrm>
        <a:graphic>
          <a:graphicData uri="http://schemas.openxmlformats.org/presentationml/2006/ole">
            <mc:AlternateContent xmlns:mc="http://schemas.openxmlformats.org/markup-compatibility/2006">
              <mc:Choice xmlns:v="urn:schemas-microsoft-com:vml" Requires="v">
                <p:oleObj name="Equation" r:id="rId3" imgW="1498320" imgH="2336760" progId="Equation.DSMT4">
                  <p:embed/>
                </p:oleObj>
              </mc:Choice>
              <mc:Fallback>
                <p:oleObj name="Equation" r:id="rId3" imgW="1498320" imgH="2336760" progId="Equation.DSMT4">
                  <p:embed/>
                  <p:pic>
                    <p:nvPicPr>
                      <p:cNvPr id="0" name=""/>
                      <p:cNvPicPr/>
                      <p:nvPr/>
                    </p:nvPicPr>
                    <p:blipFill>
                      <a:blip r:embed="rId4"/>
                      <a:stretch>
                        <a:fillRect/>
                      </a:stretch>
                    </p:blipFill>
                    <p:spPr>
                      <a:xfrm>
                        <a:off x="3822700" y="2514600"/>
                        <a:ext cx="1498600" cy="233680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7A16AA17-D742-CAFA-1DE6-932844F9C868}"/>
              </a:ext>
            </a:extLst>
          </p:cNvPr>
          <p:cNvSpPr txBox="1"/>
          <p:nvPr/>
        </p:nvSpPr>
        <p:spPr>
          <a:xfrm>
            <a:off x="457200" y="5029200"/>
            <a:ext cx="8229600" cy="954107"/>
          </a:xfrm>
          <a:prstGeom prst="rect">
            <a:avLst/>
          </a:prstGeom>
          <a:noFill/>
        </p:spPr>
        <p:txBody>
          <a:bodyPr wrap="square">
            <a:spAutoFit/>
          </a:bodyPr>
          <a:lstStyle/>
          <a:p>
            <a:pPr>
              <a:defRPr sz="2800"/>
            </a:pPr>
            <a:r>
              <a:rPr lang="en-US" sz="2800" dirty="0"/>
              <a:t>The number of edges is too large, therefore it is not possible for </a:t>
            </a:r>
            <a:r>
              <a:rPr lang="en-US" sz="2800" i="1" dirty="0"/>
              <a:t>G</a:t>
            </a:r>
            <a:r>
              <a:rPr lang="en-US" sz="2800" dirty="0"/>
              <a:t> to be planar.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Complete Graphs</a:t>
            </a:r>
          </a:p>
        </p:txBody>
      </p:sp>
      <p:sp>
        <p:nvSpPr>
          <p:cNvPr id="3" name="Text Placeholder 2"/>
          <p:cNvSpPr>
            <a:spLocks noGrp="1"/>
          </p:cNvSpPr>
          <p:nvPr>
            <p:ph type="body" sz="quarter" idx="10"/>
          </p:nvPr>
        </p:nvSpPr>
        <p:spPr/>
        <p:txBody>
          <a:bodyPr>
            <a:normAutofit/>
          </a:bodyPr>
          <a:lstStyle/>
          <a:p>
            <a:pPr algn="just">
              <a:defRPr sz="2800"/>
            </a:pPr>
            <a:r>
              <a:rPr sz="2400" dirty="0"/>
              <a:t>A </a:t>
            </a:r>
            <a:r>
              <a:rPr sz="2400" b="1" dirty="0"/>
              <a:t>complete graph</a:t>
            </a:r>
            <a:r>
              <a:rPr sz="2400" dirty="0"/>
              <a:t>, </a:t>
            </a:r>
            <a:r>
              <a:rPr lang="en-US" sz="2400" i="1" dirty="0"/>
              <a:t>k</a:t>
            </a:r>
            <a:r>
              <a:rPr lang="en-US" sz="2400" i="1" dirty="0">
                <a:latin typeface="Calibri" panose="020F0502020204030204" pitchFamily="34" charset="0"/>
                <a:ea typeface="Calibri" panose="020F0502020204030204" pitchFamily="34" charset="0"/>
                <a:cs typeface="Calibri" panose="020F0502020204030204" pitchFamily="34" charset="0"/>
              </a:rPr>
              <a:t>ₙ</a:t>
            </a:r>
            <a:r>
              <a:rPr sz="2400" dirty="0"/>
              <a:t>, is the graph on </a:t>
            </a:r>
            <a:r>
              <a:rPr lang="en-US" sz="2400" i="1" dirty="0"/>
              <a:t>n</a:t>
            </a:r>
            <a:r>
              <a:rPr sz="2400" dirty="0"/>
              <a:t> vertices in which every vertex is joined to every other vertex by a single edge.</a:t>
            </a:r>
          </a:p>
          <a:p>
            <a:endParaRPr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Fun Fact</a:t>
            </a:r>
            <a:r>
              <a:rPr lang="en-US" dirty="0"/>
              <a:t> 3</a:t>
            </a:r>
            <a:endParaRPr dirty="0"/>
          </a:p>
        </p:txBody>
      </p:sp>
      <p:sp>
        <p:nvSpPr>
          <p:cNvPr id="3" name="Text Placeholder 2"/>
          <p:cNvSpPr>
            <a:spLocks noGrp="1"/>
          </p:cNvSpPr>
          <p:nvPr>
            <p:ph type="body" sz="quarter" idx="10"/>
          </p:nvPr>
        </p:nvSpPr>
        <p:spPr/>
        <p:txBody>
          <a:bodyPr>
            <a:normAutofit/>
          </a:bodyPr>
          <a:lstStyle/>
          <a:p>
            <a:pPr algn="just">
              <a:defRPr sz="2800"/>
            </a:pPr>
            <a:r>
              <a:rPr lang="en-US" sz="2400" dirty="0"/>
              <a:t>Complete graphs are represented by the capital letter </a:t>
            </a:r>
            <a:r>
              <a:rPr lang="en-US" sz="2400" i="1" dirty="0"/>
              <a:t>K</a:t>
            </a:r>
            <a:r>
              <a:rPr lang="en-US" sz="2400" dirty="0"/>
              <a:t>. Some sources claim that the </a:t>
            </a:r>
            <a:r>
              <a:rPr lang="en-US" sz="2400" i="1" dirty="0"/>
              <a:t>K</a:t>
            </a:r>
            <a:r>
              <a:rPr lang="en-US" sz="2400" dirty="0"/>
              <a:t> stands for the German word for complete, </a:t>
            </a:r>
            <a:r>
              <a:rPr lang="en-US" sz="2400" i="1" dirty="0" err="1"/>
              <a:t>komplett</a:t>
            </a:r>
            <a:r>
              <a:rPr lang="en-US" sz="2400" dirty="0"/>
              <a:t>, while others say that the notation gives honor to the graph theorist Kazimierz </a:t>
            </a:r>
            <a:r>
              <a:rPr lang="en-US" sz="2400" dirty="0" err="1"/>
              <a:t>Kuratowski</a:t>
            </a:r>
            <a:r>
              <a:rPr lang="en-US" sz="2400" dirty="0"/>
              <a:t>.</a:t>
            </a:r>
            <a:endParaRPr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6: Drawing Complete Graphs</a:t>
            </a:r>
            <a:r>
              <a:rPr lang="en-US" dirty="0"/>
              <a:t>—Slide 1</a:t>
            </a:r>
            <a:endParaRPr dirty="0"/>
          </a:p>
        </p:txBody>
      </p:sp>
      <p:sp>
        <p:nvSpPr>
          <p:cNvPr id="3" name="Text Placeholder 2"/>
          <p:cNvSpPr>
            <a:spLocks noGrp="1"/>
          </p:cNvSpPr>
          <p:nvPr>
            <p:ph type="body" sz="quarter" idx="10"/>
          </p:nvPr>
        </p:nvSpPr>
        <p:spPr/>
        <p:txBody>
          <a:bodyPr>
            <a:normAutofit/>
          </a:bodyPr>
          <a:lstStyle/>
          <a:p>
            <a:pPr>
              <a:defRPr sz="2800"/>
            </a:pPr>
            <a:r>
              <a:rPr sz="2000" dirty="0"/>
              <a:t>Draw the complete graph </a:t>
            </a:r>
            <a:r>
              <a:rPr lang="en-US" sz="2000" i="1" dirty="0"/>
              <a:t>K</a:t>
            </a:r>
            <a:r>
              <a:rPr lang="en-US" sz="2000" dirty="0">
                <a:latin typeface="Calibri" panose="020F0502020204030204" pitchFamily="34" charset="0"/>
                <a:ea typeface="Calibri" panose="020F0502020204030204" pitchFamily="34" charset="0"/>
                <a:cs typeface="Calibri" panose="020F0502020204030204" pitchFamily="34" charset="0"/>
              </a:rPr>
              <a:t>₆</a:t>
            </a:r>
            <a:r>
              <a:rPr sz="2000" dirty="0"/>
              <a:t>.</a:t>
            </a:r>
            <a:endParaRPr lang="en-US" sz="2000" dirty="0"/>
          </a:p>
          <a:p>
            <a:r>
              <a:rPr lang="en-IN" sz="2000" b="1" dirty="0"/>
              <a:t>Solution</a:t>
            </a:r>
          </a:p>
          <a:p>
            <a:pPr algn="just">
              <a:defRPr sz="2800"/>
            </a:pPr>
            <a:r>
              <a:rPr lang="en-IN" sz="2000" dirty="0"/>
              <a:t>The complete graph </a:t>
            </a:r>
            <a:r>
              <a:rPr lang="en-US" sz="2000" i="1" dirty="0"/>
              <a:t>K</a:t>
            </a:r>
            <a:r>
              <a:rPr lang="en-US" sz="2000" dirty="0">
                <a:latin typeface="Calibri" panose="020F0502020204030204" pitchFamily="34" charset="0"/>
                <a:ea typeface="Calibri" panose="020F0502020204030204" pitchFamily="34" charset="0"/>
                <a:cs typeface="Calibri" panose="020F0502020204030204" pitchFamily="34" charset="0"/>
              </a:rPr>
              <a:t>₆ </a:t>
            </a:r>
            <a:r>
              <a:rPr lang="en-IN" sz="2000" dirty="0"/>
              <a:t>is the graph with six vertices, each joined to every other vertex by a single edge. Begin by arranging the six vertices in a circle.</a:t>
            </a:r>
          </a:p>
          <a:p>
            <a:pPr>
              <a:defRPr sz="2800"/>
            </a:pPr>
            <a:endParaRPr lang="en-IN" sz="2000" dirty="0"/>
          </a:p>
          <a:p>
            <a:pPr>
              <a:defRPr sz="2800"/>
            </a:pPr>
            <a:endParaRPr lang="en-IN" sz="2000" dirty="0"/>
          </a:p>
          <a:p>
            <a:pPr>
              <a:defRPr sz="2800"/>
            </a:pPr>
            <a:endParaRPr lang="en-IN" sz="2000" dirty="0"/>
          </a:p>
          <a:p>
            <a:pPr>
              <a:defRPr sz="2800"/>
            </a:pPr>
            <a:endParaRPr lang="en-IN" sz="2000" dirty="0"/>
          </a:p>
          <a:p>
            <a:pPr>
              <a:defRPr sz="2800"/>
            </a:pPr>
            <a:endParaRPr lang="en-IN" sz="2000" dirty="0"/>
          </a:p>
          <a:p>
            <a:pPr>
              <a:defRPr sz="2800"/>
            </a:pPr>
            <a:endParaRPr lang="en-IN" sz="2000" dirty="0"/>
          </a:p>
          <a:p>
            <a:pPr>
              <a:defRPr sz="2800"/>
            </a:pPr>
            <a:endParaRPr sz="2000" dirty="0"/>
          </a:p>
        </p:txBody>
      </p:sp>
      <p:pic>
        <p:nvPicPr>
          <p:cNvPr id="5" name="Picture 4" descr="A graph has six vertices arranged in a circle.">
            <a:extLst>
              <a:ext uri="{FF2B5EF4-FFF2-40B4-BE49-F238E27FC236}">
                <a16:creationId xmlns:a16="http://schemas.microsoft.com/office/drawing/2014/main" id="{4D5A267E-B498-42FB-9FAA-128D9D5FFC87}"/>
              </a:ext>
            </a:extLst>
          </p:cNvPr>
          <p:cNvPicPr>
            <a:picLocks noChangeAspect="1"/>
          </p:cNvPicPr>
          <p:nvPr/>
        </p:nvPicPr>
        <p:blipFill>
          <a:blip r:embed="rId2"/>
          <a:srcRect b="13080"/>
          <a:stretch>
            <a:fillRect/>
          </a:stretch>
        </p:blipFill>
        <p:spPr>
          <a:xfrm>
            <a:off x="3124200" y="2495491"/>
            <a:ext cx="1800402" cy="1600200"/>
          </a:xfrm>
          <a:prstGeom prst="rect">
            <a:avLst/>
          </a:prstGeom>
        </p:spPr>
      </p:pic>
      <p:sp>
        <p:nvSpPr>
          <p:cNvPr id="4" name="TextBox 3">
            <a:extLst>
              <a:ext uri="{FF2B5EF4-FFF2-40B4-BE49-F238E27FC236}">
                <a16:creationId xmlns:a16="http://schemas.microsoft.com/office/drawing/2014/main" id="{16165C45-D906-72E9-E906-8B7AA12D653B}"/>
              </a:ext>
            </a:extLst>
          </p:cNvPr>
          <p:cNvSpPr txBox="1"/>
          <p:nvPr/>
        </p:nvSpPr>
        <p:spPr>
          <a:xfrm>
            <a:off x="2286000" y="4019490"/>
            <a:ext cx="3200400" cy="400110"/>
          </a:xfrm>
          <a:prstGeom prst="rect">
            <a:avLst/>
          </a:prstGeom>
          <a:noFill/>
        </p:spPr>
        <p:txBody>
          <a:bodyPr wrap="square">
            <a:spAutoFit/>
          </a:bodyPr>
          <a:lstStyle/>
          <a:p>
            <a:pPr algn="ctr"/>
            <a:r>
              <a:rPr lang="en-IN" sz="2000" dirty="0"/>
              <a:t>Figure 19</a:t>
            </a:r>
            <a:endParaRPr lang="en-IN" sz="2000" i="1" dirty="0"/>
          </a:p>
        </p:txBody>
      </p:sp>
      <p:sp>
        <p:nvSpPr>
          <p:cNvPr id="7" name="TextBox 6">
            <a:extLst>
              <a:ext uri="{FF2B5EF4-FFF2-40B4-BE49-F238E27FC236}">
                <a16:creationId xmlns:a16="http://schemas.microsoft.com/office/drawing/2014/main" id="{86E03410-3C34-5A31-2162-53CB496C088A}"/>
              </a:ext>
            </a:extLst>
          </p:cNvPr>
          <p:cNvSpPr txBox="1"/>
          <p:nvPr/>
        </p:nvSpPr>
        <p:spPr>
          <a:xfrm>
            <a:off x="457200" y="4388584"/>
            <a:ext cx="8229600" cy="1631216"/>
          </a:xfrm>
          <a:prstGeom prst="rect">
            <a:avLst/>
          </a:prstGeom>
          <a:noFill/>
        </p:spPr>
        <p:txBody>
          <a:bodyPr wrap="square">
            <a:spAutoFit/>
          </a:bodyPr>
          <a:lstStyle/>
          <a:p>
            <a:pPr algn="just">
              <a:defRPr sz="2800"/>
            </a:pPr>
            <a:r>
              <a:rPr lang="en-US" sz="2000" dirty="0"/>
              <a:t>We will use a systematic way to join each vertex to every other vertex so that each pair of vertices has a single edge between them. We started in the upper left corner and joined the vertex to each of the others in a clockwise motion, as shown in Figure 20. Moving in a clockwise motion around the circle of vertices, we draw edges to join each vertex to each other vertex.</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Think Back</a:t>
            </a:r>
            <a:r>
              <a:rPr lang="en-US" dirty="0"/>
              <a:t> 1</a:t>
            </a:r>
            <a:endParaRPr dirty="0"/>
          </a:p>
        </p:txBody>
      </p:sp>
      <p:sp>
        <p:nvSpPr>
          <p:cNvPr id="3" name="Text Placeholder 2"/>
          <p:cNvSpPr>
            <a:spLocks noGrp="1"/>
          </p:cNvSpPr>
          <p:nvPr>
            <p:ph type="body" sz="quarter" idx="10"/>
          </p:nvPr>
        </p:nvSpPr>
        <p:spPr/>
        <p:txBody>
          <a:bodyPr>
            <a:normAutofit/>
          </a:bodyPr>
          <a:lstStyle/>
          <a:p>
            <a:pPr algn="just"/>
            <a:r>
              <a:rPr sz="2800" dirty="0"/>
              <a:t>Recall that a plane is a flat surface without thickness, depth, or boundaries; like an infinite piece of paper.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Drawing Complete Graphs</a:t>
            </a:r>
            <a:r>
              <a:rPr lang="en-US" dirty="0"/>
              <a:t>—Slide 2</a:t>
            </a:r>
            <a:endParaRPr dirty="0"/>
          </a:p>
        </p:txBody>
      </p:sp>
      <p:pic>
        <p:nvPicPr>
          <p:cNvPr id="11" name="Picture 10" descr="A graph has six vertices arranged in a circular path. The first vertex in the upper left corner is joined to the remaining five vertices in a clockwise direction.">
            <a:extLst>
              <a:ext uri="{FF2B5EF4-FFF2-40B4-BE49-F238E27FC236}">
                <a16:creationId xmlns:a16="http://schemas.microsoft.com/office/drawing/2014/main" id="{7A6A90DD-5F17-4BCB-BF50-E784C3771F07}"/>
              </a:ext>
            </a:extLst>
          </p:cNvPr>
          <p:cNvPicPr>
            <a:picLocks noChangeAspect="1"/>
          </p:cNvPicPr>
          <p:nvPr/>
        </p:nvPicPr>
        <p:blipFill>
          <a:blip r:embed="rId2"/>
          <a:srcRect r="51515" b="55001"/>
          <a:stretch>
            <a:fillRect/>
          </a:stretch>
        </p:blipFill>
        <p:spPr>
          <a:xfrm>
            <a:off x="1600200" y="1143622"/>
            <a:ext cx="2438400" cy="2056778"/>
          </a:xfrm>
          <a:prstGeom prst="rect">
            <a:avLst/>
          </a:prstGeom>
        </p:spPr>
      </p:pic>
      <p:sp>
        <p:nvSpPr>
          <p:cNvPr id="4" name="TextBox 3">
            <a:extLst>
              <a:ext uri="{FF2B5EF4-FFF2-40B4-BE49-F238E27FC236}">
                <a16:creationId xmlns:a16="http://schemas.microsoft.com/office/drawing/2014/main" id="{B49B10FE-CF33-B7CA-43E2-32BF88BB7B84}"/>
              </a:ext>
            </a:extLst>
          </p:cNvPr>
          <p:cNvSpPr txBox="1"/>
          <p:nvPr/>
        </p:nvSpPr>
        <p:spPr>
          <a:xfrm>
            <a:off x="990600" y="3233928"/>
            <a:ext cx="3200400" cy="400110"/>
          </a:xfrm>
          <a:prstGeom prst="rect">
            <a:avLst/>
          </a:prstGeom>
          <a:noFill/>
        </p:spPr>
        <p:txBody>
          <a:bodyPr wrap="square">
            <a:spAutoFit/>
          </a:bodyPr>
          <a:lstStyle/>
          <a:p>
            <a:pPr algn="ctr"/>
            <a:r>
              <a:rPr lang="en-IN" sz="2000" dirty="0"/>
              <a:t>Figure 20</a:t>
            </a:r>
            <a:endParaRPr lang="en-IN" sz="2000" i="1" dirty="0"/>
          </a:p>
        </p:txBody>
      </p:sp>
      <p:pic>
        <p:nvPicPr>
          <p:cNvPr id="5" name="Picture 4" descr="A graph has six vertices arranged in a circular path. The first vertex in the upper left corner is joined with the remaining five vertices in a clockwise direction. The second vertex is joined with the third, fourth, fifth, and sixth vertices.">
            <a:extLst>
              <a:ext uri="{FF2B5EF4-FFF2-40B4-BE49-F238E27FC236}">
                <a16:creationId xmlns:a16="http://schemas.microsoft.com/office/drawing/2014/main" id="{B6B04B5A-D551-0DD3-704D-377366490800}"/>
              </a:ext>
            </a:extLst>
          </p:cNvPr>
          <p:cNvPicPr>
            <a:picLocks noChangeAspect="1"/>
          </p:cNvPicPr>
          <p:nvPr/>
        </p:nvPicPr>
        <p:blipFill>
          <a:blip r:embed="rId2"/>
          <a:srcRect l="57576" b="55001"/>
          <a:stretch>
            <a:fillRect/>
          </a:stretch>
        </p:blipFill>
        <p:spPr>
          <a:xfrm>
            <a:off x="5257800" y="1177150"/>
            <a:ext cx="2133600" cy="2056778"/>
          </a:xfrm>
          <a:prstGeom prst="rect">
            <a:avLst/>
          </a:prstGeom>
        </p:spPr>
      </p:pic>
      <p:sp>
        <p:nvSpPr>
          <p:cNvPr id="6" name="TextBox 5">
            <a:extLst>
              <a:ext uri="{FF2B5EF4-FFF2-40B4-BE49-F238E27FC236}">
                <a16:creationId xmlns:a16="http://schemas.microsoft.com/office/drawing/2014/main" id="{8C4AD0E7-39FD-392D-CE5E-AE6E9683A3AE}"/>
              </a:ext>
            </a:extLst>
          </p:cNvPr>
          <p:cNvSpPr txBox="1"/>
          <p:nvPr/>
        </p:nvSpPr>
        <p:spPr>
          <a:xfrm>
            <a:off x="4605528" y="3248546"/>
            <a:ext cx="3200400" cy="400110"/>
          </a:xfrm>
          <a:prstGeom prst="rect">
            <a:avLst/>
          </a:prstGeom>
          <a:noFill/>
        </p:spPr>
        <p:txBody>
          <a:bodyPr wrap="square">
            <a:spAutoFit/>
          </a:bodyPr>
          <a:lstStyle/>
          <a:p>
            <a:pPr algn="ctr"/>
            <a:r>
              <a:rPr lang="en-IN" sz="2000" dirty="0"/>
              <a:t>Figure 21</a:t>
            </a:r>
            <a:endParaRPr lang="en-IN" sz="2000" i="1" dirty="0"/>
          </a:p>
        </p:txBody>
      </p:sp>
      <p:pic>
        <p:nvPicPr>
          <p:cNvPr id="7" name="Picture 6" descr="A graph with six vertices is arranged in a circular path. The first vertex in the upper left corner is joined to all the other five vertices in a clockwise direction. The second vertex is joined to the third, fourth, fifth, and sixth vertex. The third vertex is joined to the fourth, fifth, and sixth vertices.">
            <a:extLst>
              <a:ext uri="{FF2B5EF4-FFF2-40B4-BE49-F238E27FC236}">
                <a16:creationId xmlns:a16="http://schemas.microsoft.com/office/drawing/2014/main" id="{4934F615-EAAC-E90E-D574-57FB43DAC6FB}"/>
              </a:ext>
            </a:extLst>
          </p:cNvPr>
          <p:cNvPicPr>
            <a:picLocks noChangeAspect="1"/>
          </p:cNvPicPr>
          <p:nvPr/>
        </p:nvPicPr>
        <p:blipFill>
          <a:blip r:embed="rId2"/>
          <a:srcRect t="51681" r="52182" b="8322"/>
          <a:stretch>
            <a:fillRect/>
          </a:stretch>
        </p:blipFill>
        <p:spPr>
          <a:xfrm>
            <a:off x="1295400" y="3809378"/>
            <a:ext cx="2404872" cy="1828178"/>
          </a:xfrm>
          <a:prstGeom prst="rect">
            <a:avLst/>
          </a:prstGeom>
        </p:spPr>
      </p:pic>
      <p:sp>
        <p:nvSpPr>
          <p:cNvPr id="8" name="TextBox 7">
            <a:extLst>
              <a:ext uri="{FF2B5EF4-FFF2-40B4-BE49-F238E27FC236}">
                <a16:creationId xmlns:a16="http://schemas.microsoft.com/office/drawing/2014/main" id="{A934A2F6-62B0-FD39-AAB3-B7B7F1BC23D8}"/>
              </a:ext>
            </a:extLst>
          </p:cNvPr>
          <p:cNvSpPr txBox="1"/>
          <p:nvPr/>
        </p:nvSpPr>
        <p:spPr>
          <a:xfrm>
            <a:off x="781812" y="5612841"/>
            <a:ext cx="3200400" cy="400110"/>
          </a:xfrm>
          <a:prstGeom prst="rect">
            <a:avLst/>
          </a:prstGeom>
          <a:noFill/>
        </p:spPr>
        <p:txBody>
          <a:bodyPr wrap="square">
            <a:spAutoFit/>
          </a:bodyPr>
          <a:lstStyle/>
          <a:p>
            <a:pPr algn="ctr"/>
            <a:r>
              <a:rPr lang="en-IN" sz="2000" dirty="0"/>
              <a:t>Figure 22</a:t>
            </a:r>
            <a:endParaRPr lang="en-IN" sz="2000" i="1" dirty="0"/>
          </a:p>
        </p:txBody>
      </p:sp>
      <p:pic>
        <p:nvPicPr>
          <p:cNvPr id="3" name="Picture 2" descr="A graph with six vertices is arranged in a circular path. The first vertex in the upper left corner is joined to all the other five vertices in a clockwise direction. The second vertex is joined to the third, fourth, fifth, and sixth vertex. The third vertex is joined to the fourth, fifth, and sixth vertices. The fourth vertex is joined to the fifth and sixth vertices.">
            <a:extLst>
              <a:ext uri="{FF2B5EF4-FFF2-40B4-BE49-F238E27FC236}">
                <a16:creationId xmlns:a16="http://schemas.microsoft.com/office/drawing/2014/main" id="{5B37AB4A-F776-7E3C-BE35-709F6080B684}"/>
              </a:ext>
            </a:extLst>
          </p:cNvPr>
          <p:cNvPicPr>
            <a:picLocks noChangeAspect="1"/>
          </p:cNvPicPr>
          <p:nvPr/>
        </p:nvPicPr>
        <p:blipFill>
          <a:blip r:embed="rId2"/>
          <a:srcRect l="56061" t="49147" b="7621"/>
          <a:stretch>
            <a:fillRect/>
          </a:stretch>
        </p:blipFill>
        <p:spPr>
          <a:xfrm>
            <a:off x="5161790" y="3704809"/>
            <a:ext cx="2209800" cy="1976041"/>
          </a:xfrm>
          <a:prstGeom prst="rect">
            <a:avLst/>
          </a:prstGeom>
        </p:spPr>
      </p:pic>
      <p:sp>
        <p:nvSpPr>
          <p:cNvPr id="9" name="TextBox 8">
            <a:extLst>
              <a:ext uri="{FF2B5EF4-FFF2-40B4-BE49-F238E27FC236}">
                <a16:creationId xmlns:a16="http://schemas.microsoft.com/office/drawing/2014/main" id="{39A53393-8068-401D-F55E-75D8A2107FFB}"/>
              </a:ext>
            </a:extLst>
          </p:cNvPr>
          <p:cNvSpPr txBox="1"/>
          <p:nvPr/>
        </p:nvSpPr>
        <p:spPr>
          <a:xfrm>
            <a:off x="4495800" y="5633253"/>
            <a:ext cx="3200400" cy="400110"/>
          </a:xfrm>
          <a:prstGeom prst="rect">
            <a:avLst/>
          </a:prstGeom>
          <a:noFill/>
        </p:spPr>
        <p:txBody>
          <a:bodyPr wrap="square">
            <a:spAutoFit/>
          </a:bodyPr>
          <a:lstStyle/>
          <a:p>
            <a:pPr algn="ctr"/>
            <a:r>
              <a:rPr lang="en-IN" sz="2000" dirty="0"/>
              <a:t>Figure 23</a:t>
            </a:r>
            <a:endParaRPr lang="en-IN" sz="2000" i="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Drawing Complete Graphs</a:t>
            </a:r>
            <a:r>
              <a:rPr lang="en-US" dirty="0"/>
              <a:t>—Slide 3</a:t>
            </a:r>
            <a:endParaRPr dirty="0"/>
          </a:p>
        </p:txBody>
      </p:sp>
      <p:sp>
        <p:nvSpPr>
          <p:cNvPr id="3" name="Text Placeholder 2"/>
          <p:cNvSpPr>
            <a:spLocks noGrp="1"/>
          </p:cNvSpPr>
          <p:nvPr>
            <p:ph type="body" sz="quarter" idx="10"/>
          </p:nvPr>
        </p:nvSpPr>
        <p:spPr/>
        <p:txBody>
          <a:bodyPr>
            <a:normAutofit/>
          </a:bodyPr>
          <a:lstStyle/>
          <a:p>
            <a:pPr>
              <a:defRPr sz="2800"/>
            </a:pPr>
            <a:r>
              <a:rPr sz="2400" dirty="0"/>
              <a:t>The complete </a:t>
            </a:r>
            <a:r>
              <a:rPr lang="en-US" sz="2400" dirty="0"/>
              <a:t>K</a:t>
            </a:r>
            <a:r>
              <a:rPr lang="en-US" sz="2400" dirty="0">
                <a:latin typeface="Calibri" panose="020F0502020204030204" pitchFamily="34" charset="0"/>
                <a:ea typeface="Calibri" panose="020F0502020204030204" pitchFamily="34" charset="0"/>
                <a:cs typeface="Calibri" panose="020F0502020204030204" pitchFamily="34" charset="0"/>
              </a:rPr>
              <a:t>₆</a:t>
            </a:r>
            <a:r>
              <a:rPr sz="2400" dirty="0"/>
              <a:t> graph is shown in Figure 24.</a:t>
            </a:r>
          </a:p>
        </p:txBody>
      </p:sp>
      <p:pic>
        <p:nvPicPr>
          <p:cNvPr id="5" name="Picture 4" descr="Formation of a complete graph. A graph with six vertices is arranged in a circular path. The first vertex in the upper left corner is joined to all the other five vertices in a clockwise direction. The second vertex is joined to the third, fourth, fifth, and sixth vertices. The third vertex is joined to the fourth, fifth, and sixth vertices. The fourth vertex is joined to the fifth and sixth vertices. The fifth vertex is joined to the sixth vertex.">
            <a:extLst>
              <a:ext uri="{FF2B5EF4-FFF2-40B4-BE49-F238E27FC236}">
                <a16:creationId xmlns:a16="http://schemas.microsoft.com/office/drawing/2014/main" id="{F537F271-A84B-4FEA-8567-7E001CDB5811}"/>
              </a:ext>
            </a:extLst>
          </p:cNvPr>
          <p:cNvPicPr>
            <a:picLocks noChangeAspect="1"/>
          </p:cNvPicPr>
          <p:nvPr/>
        </p:nvPicPr>
        <p:blipFill>
          <a:blip r:embed="rId2"/>
          <a:srcRect b="14785"/>
          <a:stretch>
            <a:fillRect/>
          </a:stretch>
        </p:blipFill>
        <p:spPr>
          <a:xfrm>
            <a:off x="3052550" y="1914313"/>
            <a:ext cx="3038899" cy="2581487"/>
          </a:xfrm>
          <a:prstGeom prst="rect">
            <a:avLst/>
          </a:prstGeom>
        </p:spPr>
      </p:pic>
      <p:sp>
        <p:nvSpPr>
          <p:cNvPr id="4" name="TextBox 3">
            <a:extLst>
              <a:ext uri="{FF2B5EF4-FFF2-40B4-BE49-F238E27FC236}">
                <a16:creationId xmlns:a16="http://schemas.microsoft.com/office/drawing/2014/main" id="{5D5B661E-4FF9-9741-B6D0-E2A597A2DDDB}"/>
              </a:ext>
            </a:extLst>
          </p:cNvPr>
          <p:cNvSpPr txBox="1"/>
          <p:nvPr/>
        </p:nvSpPr>
        <p:spPr>
          <a:xfrm>
            <a:off x="2743200" y="4522694"/>
            <a:ext cx="3200400" cy="400110"/>
          </a:xfrm>
          <a:prstGeom prst="rect">
            <a:avLst/>
          </a:prstGeom>
          <a:noFill/>
        </p:spPr>
        <p:txBody>
          <a:bodyPr wrap="square">
            <a:spAutoFit/>
          </a:bodyPr>
          <a:lstStyle/>
          <a:p>
            <a:pPr algn="ctr"/>
            <a:r>
              <a:rPr lang="en-IN" sz="2000" dirty="0"/>
              <a:t>Figure 24: Complete </a:t>
            </a:r>
            <a:r>
              <a:rPr lang="en-IN" sz="2000" i="1" dirty="0"/>
              <a:t>K</a:t>
            </a:r>
            <a:r>
              <a:rPr lang="en-IN" sz="2000" dirty="0">
                <a:latin typeface="Calibri" panose="020F0502020204030204" pitchFamily="34" charset="0"/>
                <a:ea typeface="Calibri" panose="020F0502020204030204" pitchFamily="34" charset="0"/>
                <a:cs typeface="Calibri" panose="020F0502020204030204" pitchFamily="34" charset="0"/>
              </a:rPr>
              <a:t>₆</a:t>
            </a:r>
            <a:endParaRPr lang="en-IN" sz="2000" i="1" dirty="0"/>
          </a:p>
        </p:txBody>
      </p:sp>
    </p:spTree>
    <p:extLst>
      <p:ext uri="{BB962C8B-B14F-4D97-AF65-F5344CB8AC3E}">
        <p14:creationId xmlns:p14="http://schemas.microsoft.com/office/powerpoint/2010/main" val="3896054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4</a:t>
            </a:r>
          </a:p>
        </p:txBody>
      </p:sp>
      <p:sp>
        <p:nvSpPr>
          <p:cNvPr id="3" name="Text Placeholder 2"/>
          <p:cNvSpPr>
            <a:spLocks noGrp="1"/>
          </p:cNvSpPr>
          <p:nvPr>
            <p:ph type="body" sz="quarter" idx="10"/>
          </p:nvPr>
        </p:nvSpPr>
        <p:spPr/>
        <p:txBody>
          <a:bodyPr>
            <a:normAutofit/>
          </a:bodyPr>
          <a:lstStyle/>
          <a:p>
            <a:pPr>
              <a:defRPr sz="2800"/>
            </a:pPr>
            <a:r>
              <a:rPr sz="2400" dirty="0"/>
              <a:t>Draw the complete graph </a:t>
            </a:r>
            <a:r>
              <a:rPr lang="en-US" sz="2400" i="1" dirty="0"/>
              <a:t>K</a:t>
            </a:r>
            <a:r>
              <a:rPr lang="en-US" sz="2400" dirty="0">
                <a:latin typeface="Calibri" panose="020F0502020204030204" pitchFamily="34" charset="0"/>
                <a:ea typeface="Calibri" panose="020F0502020204030204" pitchFamily="34" charset="0"/>
                <a:cs typeface="Calibri" panose="020F0502020204030204" pitchFamily="34" charset="0"/>
              </a:rPr>
              <a:t>₇</a:t>
            </a:r>
            <a:r>
              <a:rPr sz="2400" dirty="0"/>
              <a:t>.</a:t>
            </a:r>
            <a:endParaRPr lang="en-US" sz="2400" dirty="0"/>
          </a:p>
          <a:p>
            <a:pPr>
              <a:defRPr sz="2800"/>
            </a:pPr>
            <a:endParaRPr lang="en-US" dirty="0"/>
          </a:p>
          <a:p>
            <a:pPr>
              <a:defRPr sz="2800"/>
            </a:pPr>
            <a:endParaRPr sz="2800" dirty="0"/>
          </a:p>
          <a:p>
            <a:endParaRPr lang="en-US" sz="2800" dirty="0"/>
          </a:p>
          <a:p>
            <a:endParaRPr lang="en-US" dirty="0"/>
          </a:p>
          <a:p>
            <a:r>
              <a:rPr sz="2400" dirty="0"/>
              <a:t>Answer:</a:t>
            </a:r>
          </a:p>
        </p:txBody>
      </p:sp>
      <p:pic>
        <p:nvPicPr>
          <p:cNvPr id="5" name="Picture 4" descr="A complete K subscript 7 graph has seven vertices. Each vertex is joined to all the other six vertices in a clockwise direction.">
            <a:extLst>
              <a:ext uri="{FF2B5EF4-FFF2-40B4-BE49-F238E27FC236}">
                <a16:creationId xmlns:a16="http://schemas.microsoft.com/office/drawing/2014/main" id="{B45A3443-55B5-4849-A587-CC2290C4D788}"/>
              </a:ext>
            </a:extLst>
          </p:cNvPr>
          <p:cNvPicPr>
            <a:picLocks noChangeAspect="1"/>
          </p:cNvPicPr>
          <p:nvPr/>
        </p:nvPicPr>
        <p:blipFill>
          <a:blip r:embed="rId2"/>
          <a:stretch>
            <a:fillRect/>
          </a:stretch>
        </p:blipFill>
        <p:spPr>
          <a:xfrm>
            <a:off x="2438400" y="3124200"/>
            <a:ext cx="2457793" cy="2133898"/>
          </a:xfrm>
          <a:prstGeom prst="rect">
            <a:avLst/>
          </a:prstGeom>
        </p:spPr>
      </p:pic>
    </p:spTree>
    <p:extLst>
      <p:ext uri="{BB962C8B-B14F-4D97-AF65-F5344CB8AC3E}">
        <p14:creationId xmlns:p14="http://schemas.microsoft.com/office/powerpoint/2010/main" val="1084665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Complete Bipartite Graph</a:t>
            </a:r>
          </a:p>
        </p:txBody>
      </p:sp>
      <p:sp>
        <p:nvSpPr>
          <p:cNvPr id="3" name="Text Placeholder 2"/>
          <p:cNvSpPr>
            <a:spLocks noGrp="1"/>
          </p:cNvSpPr>
          <p:nvPr>
            <p:ph type="body" sz="quarter" idx="10"/>
          </p:nvPr>
        </p:nvSpPr>
        <p:spPr/>
        <p:txBody>
          <a:bodyPr>
            <a:normAutofit/>
          </a:bodyPr>
          <a:lstStyle/>
          <a:p>
            <a:pPr algn="ctr">
              <a:defRPr sz="2800" b="1"/>
            </a:pPr>
            <a:endParaRPr dirty="0"/>
          </a:p>
          <a:p>
            <a:pPr algn="just">
              <a:defRPr sz="2800"/>
            </a:pPr>
            <a:r>
              <a:rPr sz="2400" dirty="0"/>
              <a:t>A </a:t>
            </a:r>
            <a:r>
              <a:rPr sz="2400" b="1" dirty="0"/>
              <a:t>complete bipartite graph</a:t>
            </a:r>
            <a:r>
              <a:rPr sz="2400" dirty="0"/>
              <a:t> </a:t>
            </a:r>
            <a:r>
              <a:rPr lang="en-US" sz="2400" i="1" dirty="0"/>
              <a:t>k</a:t>
            </a:r>
            <a:r>
              <a:rPr lang="en-US" sz="2400" i="1" dirty="0">
                <a:latin typeface="Calibri" panose="020F0502020204030204" pitchFamily="34" charset="0"/>
                <a:ea typeface="Calibri" panose="020F0502020204030204" pitchFamily="34" charset="0"/>
                <a:cs typeface="Calibri" panose="020F0502020204030204" pitchFamily="34" charset="0"/>
              </a:rPr>
              <a:t>ₘ</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i="1" dirty="0">
                <a:latin typeface="Calibri" panose="020F0502020204030204" pitchFamily="34" charset="0"/>
                <a:ea typeface="Calibri" panose="020F0502020204030204" pitchFamily="34" charset="0"/>
                <a:cs typeface="Calibri" panose="020F0502020204030204" pitchFamily="34" charset="0"/>
              </a:rPr>
              <a:t>ₙ</a:t>
            </a:r>
            <a:r>
              <a:rPr sz="2400" dirty="0"/>
              <a:t> is the bipartite graph with m vertices on the left-hand side and </a:t>
            </a:r>
            <a:r>
              <a:rPr lang="en-US" sz="2400" i="1" dirty="0"/>
              <a:t>n</a:t>
            </a:r>
            <a:r>
              <a:rPr sz="2400" dirty="0"/>
              <a:t> vertices on the right-hand side. Each vertex on the left is joined to every vertex on the right with a single edge.</a:t>
            </a:r>
          </a:p>
          <a:p>
            <a:endParaRPr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7: Drawing Complete Bipartite Graphs</a:t>
            </a:r>
            <a:r>
              <a:rPr lang="en-US" dirty="0"/>
              <a:t>—Slide 1</a:t>
            </a:r>
            <a:endParaRPr dirty="0"/>
          </a:p>
        </p:txBody>
      </p:sp>
      <p:sp>
        <p:nvSpPr>
          <p:cNvPr id="3" name="Text Placeholder 2"/>
          <p:cNvSpPr>
            <a:spLocks noGrp="1"/>
          </p:cNvSpPr>
          <p:nvPr>
            <p:ph type="body" sz="quarter" idx="10"/>
          </p:nvPr>
        </p:nvSpPr>
        <p:spPr/>
        <p:txBody>
          <a:bodyPr>
            <a:normAutofit/>
          </a:bodyPr>
          <a:lstStyle/>
          <a:p>
            <a:pPr marL="538163" indent="-538163" algn="just">
              <a:defRPr sz="2800"/>
            </a:pPr>
            <a:r>
              <a:rPr lang="en-US" sz="2400" dirty="0"/>
              <a:t>a.</a:t>
            </a:r>
            <a:r>
              <a:rPr sz="2400" dirty="0"/>
              <a:t>​</a:t>
            </a:r>
            <a:r>
              <a:rPr lang="en-US" sz="2400" dirty="0"/>
              <a:t>	</a:t>
            </a:r>
            <a:r>
              <a:rPr sz="2400" dirty="0"/>
              <a:t>Draw the complete bipartite graph </a:t>
            </a:r>
            <a:r>
              <a:rPr lang="en-US" sz="2400" i="1" dirty="0"/>
              <a:t>K</a:t>
            </a:r>
            <a:r>
              <a:rPr lang="en-US" sz="2400" dirty="0">
                <a:latin typeface="Calibri" panose="020F0502020204030204" pitchFamily="34" charset="0"/>
                <a:ea typeface="Calibri" panose="020F0502020204030204" pitchFamily="34" charset="0"/>
                <a:cs typeface="Calibri" panose="020F0502020204030204" pitchFamily="34" charset="0"/>
              </a:rPr>
              <a:t>₂, ₂</a:t>
            </a:r>
            <a:r>
              <a:rPr sz="2400" dirty="0"/>
              <a:t>.</a:t>
            </a:r>
          </a:p>
          <a:p>
            <a:pPr marL="538163" indent="-538163" algn="just">
              <a:defRPr sz="2800"/>
            </a:pPr>
            <a:r>
              <a:rPr lang="en-US" sz="2400" dirty="0"/>
              <a:t>b.	</a:t>
            </a:r>
            <a:r>
              <a:rPr sz="2400" dirty="0"/>
              <a:t>Is the complete bipartite graph </a:t>
            </a:r>
            <a:r>
              <a:rPr lang="en-US" sz="2400" i="1" dirty="0"/>
              <a:t>K</a:t>
            </a:r>
            <a:r>
              <a:rPr lang="en-US" sz="2400" dirty="0">
                <a:latin typeface="Calibri" panose="020F0502020204030204" pitchFamily="34" charset="0"/>
                <a:ea typeface="Calibri" panose="020F0502020204030204" pitchFamily="34" charset="0"/>
                <a:cs typeface="Calibri" panose="020F0502020204030204" pitchFamily="34" charset="0"/>
              </a:rPr>
              <a:t>₂, ₂</a:t>
            </a:r>
            <a:r>
              <a:rPr sz="2400" dirty="0"/>
              <a:t> planar?</a:t>
            </a:r>
            <a:endParaRPr lang="en-US" sz="2400" dirty="0"/>
          </a:p>
          <a:p>
            <a:pPr algn="just"/>
            <a:r>
              <a:rPr lang="en-IN" sz="2400" b="1" dirty="0"/>
              <a:t>Solution</a:t>
            </a:r>
          </a:p>
          <a:p>
            <a:pPr marL="538163" indent="-538163" algn="just">
              <a:defRPr sz="2800"/>
            </a:pPr>
            <a:r>
              <a:rPr lang="en-IN" sz="2400" dirty="0"/>
              <a:t>a.​	The complete bipartite graph </a:t>
            </a:r>
            <a:r>
              <a:rPr lang="en-US" sz="2400" i="1" dirty="0"/>
              <a:t>K</a:t>
            </a:r>
            <a:r>
              <a:rPr lang="en-US" sz="2400" dirty="0">
                <a:latin typeface="Calibri" panose="020F0502020204030204" pitchFamily="34" charset="0"/>
                <a:ea typeface="Calibri" panose="020F0502020204030204" pitchFamily="34" charset="0"/>
                <a:cs typeface="Calibri" panose="020F0502020204030204" pitchFamily="34" charset="0"/>
              </a:rPr>
              <a:t>₂, ₂ </a:t>
            </a:r>
            <a:r>
              <a:rPr lang="en-IN" sz="2400" dirty="0"/>
              <a:t>has two vertices on the left-hand side and two vertices on the right-hand side of the graph. Begin by arranging the four vertices, two on each side.</a:t>
            </a:r>
          </a:p>
          <a:p>
            <a:pPr algn="just">
              <a:defRPr sz="2800"/>
            </a:pPr>
            <a:endParaRPr lang="en-US" sz="2400" dirty="0"/>
          </a:p>
          <a:p>
            <a:pPr algn="just">
              <a:defRPr sz="2800"/>
            </a:pPr>
            <a:endParaRPr lang="en-US" sz="2400" dirty="0"/>
          </a:p>
          <a:p>
            <a:pPr algn="just">
              <a:defRPr sz="2800"/>
            </a:pPr>
            <a:endParaRPr lang="en-US" sz="2400" dirty="0"/>
          </a:p>
          <a:p>
            <a:pPr algn="just">
              <a:defRPr sz="2800"/>
            </a:pPr>
            <a:endParaRPr lang="en-US" sz="2400" dirty="0"/>
          </a:p>
        </p:txBody>
      </p:sp>
      <p:pic>
        <p:nvPicPr>
          <p:cNvPr id="5" name="Picture 4" descr="A graph has four vertices at the four corners">
            <a:extLst>
              <a:ext uri="{FF2B5EF4-FFF2-40B4-BE49-F238E27FC236}">
                <a16:creationId xmlns:a16="http://schemas.microsoft.com/office/drawing/2014/main" id="{4EF8200F-D6A8-429D-976E-B706D0B83253}"/>
              </a:ext>
            </a:extLst>
          </p:cNvPr>
          <p:cNvPicPr>
            <a:picLocks noChangeAspect="1"/>
          </p:cNvPicPr>
          <p:nvPr/>
        </p:nvPicPr>
        <p:blipFill>
          <a:blip r:embed="rId2"/>
          <a:srcRect b="18661"/>
          <a:stretch>
            <a:fillRect/>
          </a:stretch>
        </p:blipFill>
        <p:spPr>
          <a:xfrm>
            <a:off x="3577335" y="3581400"/>
            <a:ext cx="1989329" cy="1295400"/>
          </a:xfrm>
          <a:prstGeom prst="rect">
            <a:avLst/>
          </a:prstGeom>
        </p:spPr>
      </p:pic>
      <p:sp>
        <p:nvSpPr>
          <p:cNvPr id="4" name="TextBox 3">
            <a:extLst>
              <a:ext uri="{FF2B5EF4-FFF2-40B4-BE49-F238E27FC236}">
                <a16:creationId xmlns:a16="http://schemas.microsoft.com/office/drawing/2014/main" id="{A2C7DDA9-E5F0-CC52-725A-0F24B98379DD}"/>
              </a:ext>
            </a:extLst>
          </p:cNvPr>
          <p:cNvSpPr txBox="1"/>
          <p:nvPr/>
        </p:nvSpPr>
        <p:spPr>
          <a:xfrm>
            <a:off x="2895600" y="4876800"/>
            <a:ext cx="3200400" cy="400110"/>
          </a:xfrm>
          <a:prstGeom prst="rect">
            <a:avLst/>
          </a:prstGeom>
          <a:noFill/>
        </p:spPr>
        <p:txBody>
          <a:bodyPr wrap="square">
            <a:spAutoFit/>
          </a:bodyPr>
          <a:lstStyle/>
          <a:p>
            <a:pPr algn="ctr"/>
            <a:r>
              <a:rPr lang="en-IN" sz="2000" dirty="0"/>
              <a:t>Figure 27</a:t>
            </a:r>
            <a:endParaRPr lang="en-IN" sz="2000" i="1" dirty="0"/>
          </a:p>
        </p:txBody>
      </p:sp>
      <p:sp>
        <p:nvSpPr>
          <p:cNvPr id="7" name="TextBox 6">
            <a:extLst>
              <a:ext uri="{FF2B5EF4-FFF2-40B4-BE49-F238E27FC236}">
                <a16:creationId xmlns:a16="http://schemas.microsoft.com/office/drawing/2014/main" id="{3A5E6C20-2440-E84C-1835-3D4E8E4631D4}"/>
              </a:ext>
            </a:extLst>
          </p:cNvPr>
          <p:cNvSpPr txBox="1"/>
          <p:nvPr/>
        </p:nvSpPr>
        <p:spPr>
          <a:xfrm>
            <a:off x="994664" y="5187169"/>
            <a:ext cx="7692136" cy="830997"/>
          </a:xfrm>
          <a:prstGeom prst="rect">
            <a:avLst/>
          </a:prstGeom>
          <a:noFill/>
        </p:spPr>
        <p:txBody>
          <a:bodyPr wrap="square">
            <a:spAutoFit/>
          </a:bodyPr>
          <a:lstStyle/>
          <a:p>
            <a:pPr algn="just">
              <a:defRPr sz="2800"/>
            </a:pPr>
            <a:r>
              <a:rPr lang="en-US" sz="2400" dirty="0"/>
              <a:t>Then join each vertex on the left with both vertices on the right.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Drawing Complete Bipartite Graphs</a:t>
            </a:r>
            <a:r>
              <a:rPr lang="en-US" dirty="0"/>
              <a:t>—Slide 2</a:t>
            </a:r>
            <a:endParaRPr dirty="0"/>
          </a:p>
        </p:txBody>
      </p:sp>
      <p:pic>
        <p:nvPicPr>
          <p:cNvPr id="6" name="Picture 5" descr="A complete bipartite graph K subscript 2, 2 has four vertices at the four corners. Each vertex on the left is joined to each vertex on the right side. The edges cross each other.">
            <a:extLst>
              <a:ext uri="{FF2B5EF4-FFF2-40B4-BE49-F238E27FC236}">
                <a16:creationId xmlns:a16="http://schemas.microsoft.com/office/drawing/2014/main" id="{A780E0AF-4AC6-4F90-B96C-A001098C6E4F}"/>
              </a:ext>
            </a:extLst>
          </p:cNvPr>
          <p:cNvPicPr>
            <a:picLocks noChangeAspect="1"/>
          </p:cNvPicPr>
          <p:nvPr/>
        </p:nvPicPr>
        <p:blipFill>
          <a:blip r:embed="rId2"/>
          <a:srcRect b="15589"/>
          <a:stretch>
            <a:fillRect/>
          </a:stretch>
        </p:blipFill>
        <p:spPr>
          <a:xfrm>
            <a:off x="3660905" y="1029287"/>
            <a:ext cx="1822189" cy="1256713"/>
          </a:xfrm>
          <a:prstGeom prst="rect">
            <a:avLst/>
          </a:prstGeom>
        </p:spPr>
      </p:pic>
      <p:sp>
        <p:nvSpPr>
          <p:cNvPr id="4" name="TextBox 3">
            <a:extLst>
              <a:ext uri="{FF2B5EF4-FFF2-40B4-BE49-F238E27FC236}">
                <a16:creationId xmlns:a16="http://schemas.microsoft.com/office/drawing/2014/main" id="{B7123E0D-3634-B727-00E1-F9D261EC02F8}"/>
              </a:ext>
            </a:extLst>
          </p:cNvPr>
          <p:cNvSpPr txBox="1"/>
          <p:nvPr/>
        </p:nvSpPr>
        <p:spPr>
          <a:xfrm>
            <a:off x="2971799" y="2221468"/>
            <a:ext cx="3200400" cy="369332"/>
          </a:xfrm>
          <a:prstGeom prst="rect">
            <a:avLst/>
          </a:prstGeom>
          <a:noFill/>
        </p:spPr>
        <p:txBody>
          <a:bodyPr wrap="square">
            <a:spAutoFit/>
          </a:bodyPr>
          <a:lstStyle/>
          <a:p>
            <a:pPr algn="ctr"/>
            <a:r>
              <a:rPr lang="en-IN" dirty="0"/>
              <a:t>Figure 28</a:t>
            </a:r>
            <a:endParaRPr lang="en-IN" i="1" dirty="0"/>
          </a:p>
        </p:txBody>
      </p:sp>
      <p:sp>
        <p:nvSpPr>
          <p:cNvPr id="9" name="TextBox 8">
            <a:extLst>
              <a:ext uri="{FF2B5EF4-FFF2-40B4-BE49-F238E27FC236}">
                <a16:creationId xmlns:a16="http://schemas.microsoft.com/office/drawing/2014/main" id="{01810B85-A159-1EB9-C557-4F5DF97348B1}"/>
              </a:ext>
            </a:extLst>
          </p:cNvPr>
          <p:cNvSpPr txBox="1"/>
          <p:nvPr/>
        </p:nvSpPr>
        <p:spPr>
          <a:xfrm>
            <a:off x="457198" y="2697540"/>
            <a:ext cx="8229600" cy="1569660"/>
          </a:xfrm>
          <a:prstGeom prst="rect">
            <a:avLst/>
          </a:prstGeom>
          <a:noFill/>
        </p:spPr>
        <p:txBody>
          <a:bodyPr wrap="square">
            <a:spAutoFit/>
          </a:bodyPr>
          <a:lstStyle/>
          <a:p>
            <a:pPr marL="538163" indent="-538163" algn="just">
              <a:defRPr sz="2800"/>
            </a:pPr>
            <a:r>
              <a:rPr lang="en-US" sz="2400" dirty="0"/>
              <a:t>b.	We can establish that </a:t>
            </a:r>
            <a:r>
              <a:rPr lang="en-US" sz="2400" i="1" dirty="0"/>
              <a:t>K</a:t>
            </a:r>
            <a:r>
              <a:rPr lang="en-US" sz="2400" dirty="0">
                <a:latin typeface="Calibri" panose="020F0502020204030204" pitchFamily="34" charset="0"/>
                <a:ea typeface="Calibri" panose="020F0502020204030204" pitchFamily="34" charset="0"/>
                <a:cs typeface="Calibri" panose="020F0502020204030204" pitchFamily="34" charset="0"/>
              </a:rPr>
              <a:t>₂, ₂</a:t>
            </a:r>
            <a:r>
              <a:rPr lang="en-US" sz="2400" dirty="0"/>
              <a:t> is planar by drawing it so that the edges do not cross. If there is no way to do that, then </a:t>
            </a:r>
            <a:r>
              <a:rPr lang="en-US" sz="2400" i="1" dirty="0"/>
              <a:t>K</a:t>
            </a:r>
            <a:r>
              <a:rPr lang="en-US" sz="2400" dirty="0">
                <a:latin typeface="Calibri" panose="020F0502020204030204" pitchFamily="34" charset="0"/>
                <a:ea typeface="Calibri" panose="020F0502020204030204" pitchFamily="34" charset="0"/>
                <a:cs typeface="Calibri" panose="020F0502020204030204" pitchFamily="34" charset="0"/>
              </a:rPr>
              <a:t>₂, ₂ </a:t>
            </a:r>
            <a:r>
              <a:rPr lang="en-US" sz="2400" dirty="0"/>
              <a:t>is not planar. Notice that if we draw one of the crossing edges on the outside of the vertices, we can see that </a:t>
            </a:r>
            <a:r>
              <a:rPr lang="en-US" sz="2400" i="1" dirty="0"/>
              <a:t>K</a:t>
            </a:r>
            <a:r>
              <a:rPr lang="en-US" sz="2400" dirty="0">
                <a:latin typeface="Calibri" panose="020F0502020204030204" pitchFamily="34" charset="0"/>
                <a:ea typeface="Calibri" panose="020F0502020204030204" pitchFamily="34" charset="0"/>
                <a:cs typeface="Calibri" panose="020F0502020204030204" pitchFamily="34" charset="0"/>
              </a:rPr>
              <a:t>₂, ₂ </a:t>
            </a:r>
            <a:r>
              <a:rPr lang="en-US" sz="2400" dirty="0"/>
              <a:t>is planar.</a:t>
            </a:r>
          </a:p>
        </p:txBody>
      </p:sp>
      <p:pic>
        <p:nvPicPr>
          <p:cNvPr id="5" name="Picture 4" descr="A complete bipartite graph K subscript 2,2 has four vertices at each corner. The vertex at the top left of the graph is joined to the top and bottom vertices at the right side by straight edges. The bottom two vertices are joined together by a straight edge. The top vertex at the right side and the bottom vertex at the left side are joined by a curve edge without crossing any other edge.">
            <a:extLst>
              <a:ext uri="{FF2B5EF4-FFF2-40B4-BE49-F238E27FC236}">
                <a16:creationId xmlns:a16="http://schemas.microsoft.com/office/drawing/2014/main" id="{D0C89F7B-F783-4DD6-AEAD-C992B7865E0A}"/>
              </a:ext>
            </a:extLst>
          </p:cNvPr>
          <p:cNvPicPr>
            <a:picLocks noChangeAspect="1"/>
          </p:cNvPicPr>
          <p:nvPr/>
        </p:nvPicPr>
        <p:blipFill>
          <a:blip r:embed="rId3"/>
          <a:srcRect b="17380"/>
          <a:stretch>
            <a:fillRect/>
          </a:stretch>
        </p:blipFill>
        <p:spPr>
          <a:xfrm>
            <a:off x="3771899" y="4377467"/>
            <a:ext cx="1600200" cy="1337533"/>
          </a:xfrm>
          <a:prstGeom prst="rect">
            <a:avLst/>
          </a:prstGeom>
        </p:spPr>
      </p:pic>
      <p:sp>
        <p:nvSpPr>
          <p:cNvPr id="7" name="TextBox 6">
            <a:extLst>
              <a:ext uri="{FF2B5EF4-FFF2-40B4-BE49-F238E27FC236}">
                <a16:creationId xmlns:a16="http://schemas.microsoft.com/office/drawing/2014/main" id="{2C03345E-EF53-D157-00AE-2447D56B1D79}"/>
              </a:ext>
            </a:extLst>
          </p:cNvPr>
          <p:cNvSpPr txBox="1"/>
          <p:nvPr/>
        </p:nvSpPr>
        <p:spPr>
          <a:xfrm>
            <a:off x="2971800" y="5650468"/>
            <a:ext cx="3200400" cy="369332"/>
          </a:xfrm>
          <a:prstGeom prst="rect">
            <a:avLst/>
          </a:prstGeom>
          <a:noFill/>
        </p:spPr>
        <p:txBody>
          <a:bodyPr wrap="square">
            <a:spAutoFit/>
          </a:bodyPr>
          <a:lstStyle/>
          <a:p>
            <a:pPr algn="ctr"/>
            <a:r>
              <a:rPr lang="en-IN" dirty="0"/>
              <a:t>Figure 29</a:t>
            </a:r>
            <a:endParaRPr lang="en-IN" i="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8: Classifying Graphs as Planar or Not</a:t>
            </a:r>
            <a:r>
              <a:rPr lang="en-US" dirty="0"/>
              <a:t>—Slide 1</a:t>
            </a:r>
            <a:endParaRPr dirty="0"/>
          </a:p>
        </p:txBody>
      </p:sp>
      <p:sp>
        <p:nvSpPr>
          <p:cNvPr id="3" name="Text Placeholder 2"/>
          <p:cNvSpPr>
            <a:spLocks noGrp="1"/>
          </p:cNvSpPr>
          <p:nvPr>
            <p:ph type="body" sz="quarter" idx="10"/>
          </p:nvPr>
        </p:nvSpPr>
        <p:spPr/>
        <p:txBody>
          <a:bodyPr>
            <a:normAutofit/>
          </a:bodyPr>
          <a:lstStyle/>
          <a:p>
            <a:pPr>
              <a:defRPr sz="2800"/>
            </a:pPr>
            <a:r>
              <a:rPr sz="2400" dirty="0"/>
              <a:t>Decide whether graph </a:t>
            </a:r>
            <a:r>
              <a:rPr lang="en-US" sz="2400" i="1" dirty="0"/>
              <a:t>F</a:t>
            </a:r>
            <a:r>
              <a:rPr sz="2400" dirty="0"/>
              <a:t> is planar or not.</a:t>
            </a:r>
          </a:p>
        </p:txBody>
      </p:sp>
      <p:pic>
        <p:nvPicPr>
          <p:cNvPr id="5" name="Picture 4" descr="A bipartite graph titled, “Graph F” shows eight vertices, four at the top and four at the bottom. The vertices at the top are labeled, a, b, c, and d, and the vertices adjacent to them at the bottom are labeled, e, f, g, and h respectively. Vertex a is connected to the vertices e, f, g, and h. Vertex b is connected to the vertices e, f, g, and h. Vertex c is connected to the vertices e, f, g, and h. Vertex d is connected to the vertices e, f, g, and h.">
            <a:extLst>
              <a:ext uri="{FF2B5EF4-FFF2-40B4-BE49-F238E27FC236}">
                <a16:creationId xmlns:a16="http://schemas.microsoft.com/office/drawing/2014/main" id="{9265EB5A-1029-41A1-B373-D3638602A79B}"/>
              </a:ext>
            </a:extLst>
          </p:cNvPr>
          <p:cNvPicPr>
            <a:picLocks noChangeAspect="1"/>
          </p:cNvPicPr>
          <p:nvPr/>
        </p:nvPicPr>
        <p:blipFill>
          <a:blip r:embed="rId2"/>
          <a:srcRect b="13329"/>
          <a:stretch>
            <a:fillRect/>
          </a:stretch>
        </p:blipFill>
        <p:spPr>
          <a:xfrm>
            <a:off x="1776022" y="1766655"/>
            <a:ext cx="5591955" cy="2881545"/>
          </a:xfrm>
          <a:prstGeom prst="rect">
            <a:avLst/>
          </a:prstGeom>
        </p:spPr>
      </p:pic>
      <p:sp>
        <p:nvSpPr>
          <p:cNvPr id="4" name="TextBox 3">
            <a:extLst>
              <a:ext uri="{FF2B5EF4-FFF2-40B4-BE49-F238E27FC236}">
                <a16:creationId xmlns:a16="http://schemas.microsoft.com/office/drawing/2014/main" id="{DA2E1EB4-0794-476B-91AD-5CBF3100C2CF}"/>
              </a:ext>
            </a:extLst>
          </p:cNvPr>
          <p:cNvSpPr txBox="1"/>
          <p:nvPr/>
        </p:nvSpPr>
        <p:spPr>
          <a:xfrm>
            <a:off x="2971799" y="4753488"/>
            <a:ext cx="3200400" cy="400110"/>
          </a:xfrm>
          <a:prstGeom prst="rect">
            <a:avLst/>
          </a:prstGeom>
          <a:noFill/>
        </p:spPr>
        <p:txBody>
          <a:bodyPr wrap="square">
            <a:spAutoFit/>
          </a:bodyPr>
          <a:lstStyle/>
          <a:p>
            <a:pPr algn="ctr"/>
            <a:r>
              <a:rPr lang="en-IN" sz="2000" dirty="0"/>
              <a:t>Figure 33: Graph </a:t>
            </a:r>
            <a:r>
              <a:rPr lang="en-IN" sz="2000" i="1" dirty="0"/>
              <a:t>F</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 Classifying Graphs as Planar or Not</a:t>
            </a:r>
            <a:r>
              <a:rPr lang="en-US" dirty="0"/>
              <a:t>—Slide 2</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29287"/>
                <a:ext cx="8229600" cy="5142913"/>
              </a:xfrm>
            </p:spPr>
            <p:txBody>
              <a:bodyPr>
                <a:normAutofit/>
              </a:bodyPr>
              <a:lstStyle/>
              <a:p>
                <a:r>
                  <a:rPr sz="2400" b="1" dirty="0"/>
                  <a:t>Solution</a:t>
                </a:r>
              </a:p>
              <a:p>
                <a:pPr>
                  <a:defRPr sz="2800"/>
                </a:pPr>
                <a:r>
                  <a:rPr sz="2400" dirty="0"/>
                  <a:t>Graph </a:t>
                </a:r>
                <a:r>
                  <a:rPr lang="en-US" sz="2400" i="1" dirty="0"/>
                  <a:t>F</a:t>
                </a:r>
                <a:r>
                  <a:rPr sz="2400" dirty="0"/>
                  <a:t> has </a:t>
                </a:r>
                <a:r>
                  <a:rPr lang="en-US" sz="2400" i="1" dirty="0"/>
                  <a:t>v </a:t>
                </a:r>
                <a14:m>
                  <m:oMath xmlns:m="http://schemas.openxmlformats.org/officeDocument/2006/math">
                    <m:r>
                      <a:rPr sz="2400">
                        <a:latin typeface="Cambria Math" panose="02040503050406030204" pitchFamily="18" charset="0"/>
                      </a:rPr>
                      <m:t>=8</m:t>
                    </m:r>
                  </m:oMath>
                </a14:m>
                <a:r>
                  <a:rPr sz="2400" dirty="0"/>
                  <a:t> vertices and</a:t>
                </a:r>
                <a:r>
                  <a:rPr lang="en-US" sz="2400" dirty="0"/>
                  <a:t> </a:t>
                </a:r>
                <a:r>
                  <a:rPr lang="en-US" sz="2400" i="1" dirty="0"/>
                  <a:t>e</a:t>
                </a:r>
                <a:r>
                  <a:rPr lang="en-US" sz="2400" dirty="0"/>
                  <a:t> </a:t>
                </a:r>
                <a14:m>
                  <m:oMath xmlns:m="http://schemas.openxmlformats.org/officeDocument/2006/math">
                    <m:r>
                      <a:rPr sz="2400">
                        <a:latin typeface="Cambria Math" panose="02040503050406030204" pitchFamily="18" charset="0"/>
                      </a:rPr>
                      <m:t>=16</m:t>
                    </m:r>
                  </m:oMath>
                </a14:m>
                <a:r>
                  <a:rPr sz="2400" dirty="0"/>
                  <a:t> edges.</a:t>
                </a:r>
              </a:p>
              <a:p>
                <a:r>
                  <a:rPr sz="2400" dirty="0"/>
                  <a:t>Let's first check that this satisfies the corollary of Euler's formula.</a:t>
                </a:r>
                <a:endParaRPr lang="en-US" sz="2400" dirty="0"/>
              </a:p>
              <a:p>
                <a:endParaRPr lang="en-IN" sz="2400" dirty="0"/>
              </a:p>
              <a:p>
                <a:endParaRPr lang="en-US" sz="2400" dirty="0"/>
              </a:p>
              <a:p>
                <a:endParaRPr lang="en-US" sz="2400" dirty="0"/>
              </a:p>
              <a:p>
                <a:endParaRPr lang="en-US" sz="2400" dirty="0"/>
              </a:p>
              <a:p>
                <a:endParaRPr lang="en-US" sz="2400" dirty="0"/>
              </a:p>
              <a:p>
                <a:endParaRPr lang="en-US" sz="2400" dirty="0"/>
              </a:p>
              <a:p>
                <a:endParaRPr sz="2400" dirty="0"/>
              </a:p>
              <a:p>
                <a:pPr algn="just"/>
                <a:r>
                  <a:rPr sz="24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229600" cy="5142913"/>
              </a:xfrm>
              <a:blipFill>
                <a:blip r:embed="rId2"/>
                <a:stretch>
                  <a:fillRect l="-1111" t="-948" r="-519"/>
                </a:stretch>
              </a:blipFill>
            </p:spPr>
            <p:txBody>
              <a:bodyPr/>
              <a:lstStyle/>
              <a:p>
                <a:r>
                  <a:rPr lang="en-IN">
                    <a:noFill/>
                  </a:rPr>
                  <a:t> </a:t>
                </a:r>
              </a:p>
            </p:txBody>
          </p:sp>
        </mc:Fallback>
      </mc:AlternateContent>
      <p:graphicFrame>
        <p:nvGraphicFramePr>
          <p:cNvPr id="5" name="Object 4" descr="Step 1&#10;e is less than or equal to 3 times open parenthesis v close parenthesis minus 6&#10;Step 2&#10;16 is less than or equal to 3 times open parenthesis 8 close parenthesis minus 6&#10;Step 3&#10;16 is less than or equal to 24 minus 6&#10;Step 4&#10;16 is less than or equal to 18&#10;">
            <a:extLst>
              <a:ext uri="{FF2B5EF4-FFF2-40B4-BE49-F238E27FC236}">
                <a16:creationId xmlns:a16="http://schemas.microsoft.com/office/drawing/2014/main" id="{5F34E9CD-3262-4B12-82D0-4E7F79EE6D36}"/>
              </a:ext>
            </a:extLst>
          </p:cNvPr>
          <p:cNvGraphicFramePr>
            <a:graphicFrameLocks noChangeAspect="1"/>
          </p:cNvGraphicFramePr>
          <p:nvPr>
            <p:extLst>
              <p:ext uri="{D42A27DB-BD31-4B8C-83A1-F6EECF244321}">
                <p14:modId xmlns:p14="http://schemas.microsoft.com/office/powerpoint/2010/main" val="634123331"/>
              </p:ext>
            </p:extLst>
          </p:nvPr>
        </p:nvGraphicFramePr>
        <p:xfrm>
          <a:off x="3816350" y="2311400"/>
          <a:ext cx="1511300" cy="2489200"/>
        </p:xfrm>
        <a:graphic>
          <a:graphicData uri="http://schemas.openxmlformats.org/presentationml/2006/ole">
            <mc:AlternateContent xmlns:mc="http://schemas.openxmlformats.org/markup-compatibility/2006">
              <mc:Choice xmlns:v="urn:schemas-microsoft-com:vml" Requires="v">
                <p:oleObj name="Equation" r:id="rId3" imgW="1511280" imgH="2489040" progId="Equation.DSMT4">
                  <p:embed/>
                </p:oleObj>
              </mc:Choice>
              <mc:Fallback>
                <p:oleObj name="Equation" r:id="rId3" imgW="1511280" imgH="2489040" progId="Equation.DSMT4">
                  <p:embed/>
                  <p:pic>
                    <p:nvPicPr>
                      <p:cNvPr id="0" name=""/>
                      <p:cNvPicPr/>
                      <p:nvPr/>
                    </p:nvPicPr>
                    <p:blipFill>
                      <a:blip r:embed="rId4"/>
                      <a:stretch>
                        <a:fillRect/>
                      </a:stretch>
                    </p:blipFill>
                    <p:spPr>
                      <a:xfrm>
                        <a:off x="3816350" y="2311400"/>
                        <a:ext cx="1511300" cy="2489200"/>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8AB12D4E-7BD9-EB09-CD2A-1DE84C9A4A04}"/>
              </a:ext>
            </a:extLst>
          </p:cNvPr>
          <p:cNvSpPr txBox="1"/>
          <p:nvPr/>
        </p:nvSpPr>
        <p:spPr>
          <a:xfrm>
            <a:off x="457200" y="4819471"/>
            <a:ext cx="8229600" cy="1200329"/>
          </a:xfrm>
          <a:prstGeom prst="rect">
            <a:avLst/>
          </a:prstGeom>
          <a:noFill/>
        </p:spPr>
        <p:txBody>
          <a:bodyPr wrap="square">
            <a:spAutoFit/>
          </a:bodyPr>
          <a:lstStyle/>
          <a:p>
            <a:pPr algn="just">
              <a:defRPr sz="2800"/>
            </a:pPr>
            <a:r>
              <a:rPr lang="en-US" sz="2400" dirty="0"/>
              <a:t>It does satisfy the inequality. However, that doesn't guarantee that graph </a:t>
            </a:r>
            <a:r>
              <a:rPr lang="en-US" sz="2400" i="1" dirty="0"/>
              <a:t>F</a:t>
            </a:r>
            <a:r>
              <a:rPr lang="en-US" sz="2400" dirty="0"/>
              <a:t> is planar. Notice that graph </a:t>
            </a:r>
            <a:r>
              <a:rPr lang="en-US" sz="2400" i="1" dirty="0"/>
              <a:t>F</a:t>
            </a:r>
            <a:r>
              <a:rPr lang="en-US" sz="2400" dirty="0"/>
              <a:t> has a subgraph on </a:t>
            </a:r>
            <a:r>
              <a:rPr lang="en-US" sz="2400" i="1" dirty="0"/>
              <a:t>a</a:t>
            </a:r>
            <a:r>
              <a:rPr lang="en-US" sz="2400" dirty="0"/>
              <a:t>, </a:t>
            </a:r>
            <a:r>
              <a:rPr lang="en-US" sz="2400" i="1" dirty="0"/>
              <a:t>b</a:t>
            </a:r>
            <a:r>
              <a:rPr lang="en-US" sz="2400" dirty="0"/>
              <a:t>, </a:t>
            </a:r>
            <a:r>
              <a:rPr lang="en-US" sz="2400" i="1" dirty="0"/>
              <a:t>c</a:t>
            </a:r>
            <a:r>
              <a:rPr lang="en-US" sz="2400" dirty="0"/>
              <a:t>, </a:t>
            </a:r>
            <a:r>
              <a:rPr lang="en-US" sz="2400" i="1" dirty="0"/>
              <a:t>e</a:t>
            </a:r>
            <a:r>
              <a:rPr lang="en-US" sz="2400" dirty="0"/>
              <a:t>, </a:t>
            </a:r>
            <a:r>
              <a:rPr lang="en-US" sz="2400" i="1" dirty="0"/>
              <a:t>f</a:t>
            </a:r>
            <a:r>
              <a:rPr lang="en-US" sz="2400" dirty="0"/>
              <a:t>, </a:t>
            </a:r>
            <a:r>
              <a:rPr lang="en-US" sz="2400" i="1" dirty="0"/>
              <a:t>g</a:t>
            </a:r>
            <a:r>
              <a:rPr lang="en-US" sz="2400" dirty="0"/>
              <a:t> that is the same as </a:t>
            </a:r>
            <a:r>
              <a:rPr lang="en-US" sz="2400" i="1" dirty="0"/>
              <a:t>K</a:t>
            </a:r>
            <a:r>
              <a:rPr lang="en-US" sz="2400" dirty="0">
                <a:latin typeface="Calibri" panose="020F0502020204030204" pitchFamily="34" charset="0"/>
                <a:ea typeface="Calibri" panose="020F0502020204030204" pitchFamily="34" charset="0"/>
                <a:cs typeface="Calibri" panose="020F0502020204030204" pitchFamily="34" charset="0"/>
              </a:rPr>
              <a:t>₃, ₃ </a:t>
            </a:r>
            <a:r>
              <a:rPr lang="en-US" sz="2400" dirty="0"/>
              <a:t>, which we saw is not planar.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 Classifying Graphs as Planar or Not</a:t>
            </a:r>
            <a:r>
              <a:rPr lang="en-US" dirty="0"/>
              <a:t>—Slide 3</a:t>
            </a:r>
            <a:endParaRPr dirty="0"/>
          </a:p>
        </p:txBody>
      </p:sp>
      <p:pic>
        <p:nvPicPr>
          <p:cNvPr id="5" name="Picture 4" descr="A bipartite graph titled, &quot;Graph F&quot; shows eight vertices, four at the top and four at the bottom. The vertices at the top are labeled, a, b, c, and d, and the vertices adjacent to them at the bottom are labeled, e, f, g, and h respectively. Each vertex at the top is connected to each vertex at the bottom. Edges between vertex a and e, e and b, b and f, f and c, c and g, g and b, b and e, e and c, c and f, f and a, and a and g are highlighted to indicate a formation of a cycle.">
            <a:extLst>
              <a:ext uri="{FF2B5EF4-FFF2-40B4-BE49-F238E27FC236}">
                <a16:creationId xmlns:a16="http://schemas.microsoft.com/office/drawing/2014/main" id="{8B03050A-C491-4A43-87E3-709D13A62543}"/>
              </a:ext>
            </a:extLst>
          </p:cNvPr>
          <p:cNvPicPr>
            <a:picLocks noChangeAspect="1"/>
          </p:cNvPicPr>
          <p:nvPr/>
        </p:nvPicPr>
        <p:blipFill>
          <a:blip r:embed="rId2"/>
          <a:srcRect b="11837"/>
          <a:stretch>
            <a:fillRect/>
          </a:stretch>
        </p:blipFill>
        <p:spPr>
          <a:xfrm>
            <a:off x="1600200" y="1295401"/>
            <a:ext cx="5334000" cy="2743199"/>
          </a:xfrm>
          <a:prstGeom prst="rect">
            <a:avLst/>
          </a:prstGeom>
        </p:spPr>
      </p:pic>
      <p:sp>
        <p:nvSpPr>
          <p:cNvPr id="4" name="TextBox 3">
            <a:extLst>
              <a:ext uri="{FF2B5EF4-FFF2-40B4-BE49-F238E27FC236}">
                <a16:creationId xmlns:a16="http://schemas.microsoft.com/office/drawing/2014/main" id="{E3528EE3-62A2-D4E4-52DB-215AB5E62B90}"/>
              </a:ext>
            </a:extLst>
          </p:cNvPr>
          <p:cNvSpPr txBox="1"/>
          <p:nvPr/>
        </p:nvSpPr>
        <p:spPr>
          <a:xfrm>
            <a:off x="2438400" y="4191000"/>
            <a:ext cx="3200400" cy="400110"/>
          </a:xfrm>
          <a:prstGeom prst="rect">
            <a:avLst/>
          </a:prstGeom>
          <a:noFill/>
        </p:spPr>
        <p:txBody>
          <a:bodyPr wrap="square">
            <a:spAutoFit/>
          </a:bodyPr>
          <a:lstStyle/>
          <a:p>
            <a:pPr algn="ctr"/>
            <a:r>
              <a:rPr lang="en-IN" sz="2000" dirty="0"/>
              <a:t>Figure 34: Graph </a:t>
            </a:r>
            <a:r>
              <a:rPr lang="en-IN" sz="2000" i="1" dirty="0"/>
              <a:t>F</a:t>
            </a:r>
          </a:p>
        </p:txBody>
      </p:sp>
      <p:sp>
        <p:nvSpPr>
          <p:cNvPr id="9" name="TextBox 8">
            <a:extLst>
              <a:ext uri="{FF2B5EF4-FFF2-40B4-BE49-F238E27FC236}">
                <a16:creationId xmlns:a16="http://schemas.microsoft.com/office/drawing/2014/main" id="{6195D264-AB6C-4166-755D-97161CE536F4}"/>
              </a:ext>
            </a:extLst>
          </p:cNvPr>
          <p:cNvSpPr txBox="1"/>
          <p:nvPr/>
        </p:nvSpPr>
        <p:spPr>
          <a:xfrm>
            <a:off x="457200" y="4876800"/>
            <a:ext cx="8229600" cy="954107"/>
          </a:xfrm>
          <a:prstGeom prst="rect">
            <a:avLst/>
          </a:prstGeom>
          <a:noFill/>
        </p:spPr>
        <p:txBody>
          <a:bodyPr wrap="square">
            <a:spAutoFit/>
          </a:bodyPr>
          <a:lstStyle/>
          <a:p>
            <a:pPr>
              <a:defRPr sz="2800"/>
            </a:pPr>
            <a:r>
              <a:rPr lang="en-US" sz="2800" dirty="0"/>
              <a:t>Since we can't draw </a:t>
            </a:r>
            <a:r>
              <a:rPr lang="en-US" sz="2800" i="1" dirty="0"/>
              <a:t>K</a:t>
            </a:r>
            <a:r>
              <a:rPr lang="en-US" sz="2800" dirty="0">
                <a:latin typeface="Calibri" panose="020F0502020204030204" pitchFamily="34" charset="0"/>
                <a:ea typeface="Calibri" panose="020F0502020204030204" pitchFamily="34" charset="0"/>
                <a:cs typeface="Calibri" panose="020F0502020204030204" pitchFamily="34" charset="0"/>
              </a:rPr>
              <a:t>₃, ₃ </a:t>
            </a:r>
            <a:r>
              <a:rPr lang="en-US" sz="2800" dirty="0"/>
              <a:t>without edges crossing, then graph </a:t>
            </a:r>
            <a:r>
              <a:rPr lang="en-US" sz="2800" i="1" dirty="0"/>
              <a:t>F</a:t>
            </a:r>
            <a:r>
              <a:rPr lang="en-US" sz="2800" dirty="0"/>
              <a:t> cannot be planar.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Theorem: </a:t>
            </a:r>
            <a:r>
              <a:rPr dirty="0"/>
              <a:t>Planar Subgraph Theorem</a:t>
            </a:r>
          </a:p>
        </p:txBody>
      </p:sp>
      <p:sp>
        <p:nvSpPr>
          <p:cNvPr id="3" name="Text Placeholder 2"/>
          <p:cNvSpPr>
            <a:spLocks noGrp="1"/>
          </p:cNvSpPr>
          <p:nvPr>
            <p:ph type="body" sz="quarter" idx="10"/>
          </p:nvPr>
        </p:nvSpPr>
        <p:spPr/>
        <p:txBody>
          <a:bodyPr>
            <a:normAutofit/>
          </a:bodyPr>
          <a:lstStyle/>
          <a:p>
            <a:pPr>
              <a:defRPr sz="2800"/>
            </a:pPr>
            <a:endParaRPr lang="en-US" sz="2800" dirty="0"/>
          </a:p>
          <a:p>
            <a:pPr>
              <a:defRPr sz="2800"/>
            </a:pPr>
            <a:r>
              <a:rPr sz="2400" dirty="0"/>
              <a:t>Graph </a:t>
            </a:r>
            <a:r>
              <a:rPr lang="en-US" sz="2400" i="1" dirty="0"/>
              <a:t>G</a:t>
            </a:r>
            <a:r>
              <a:rPr sz="2400" dirty="0"/>
              <a:t> is not planar if any subgraph of </a:t>
            </a:r>
            <a:r>
              <a:rPr lang="en-US" sz="2400" i="1" dirty="0"/>
              <a:t>G</a:t>
            </a:r>
            <a:r>
              <a:rPr sz="2400" dirty="0"/>
              <a:t> is not planar.</a:t>
            </a:r>
          </a:p>
          <a:p>
            <a:endParaRPr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Fun Fact</a:t>
            </a:r>
            <a:r>
              <a:rPr lang="en-US" dirty="0"/>
              <a:t> 1</a:t>
            </a:r>
            <a:endParaRPr dirty="0"/>
          </a:p>
        </p:txBody>
      </p:sp>
      <p:sp>
        <p:nvSpPr>
          <p:cNvPr id="3" name="Text Placeholder 2"/>
          <p:cNvSpPr>
            <a:spLocks noGrp="1"/>
          </p:cNvSpPr>
          <p:nvPr>
            <p:ph type="body" sz="quarter" idx="10"/>
          </p:nvPr>
        </p:nvSpPr>
        <p:spPr/>
        <p:txBody>
          <a:bodyPr>
            <a:normAutofit/>
          </a:bodyPr>
          <a:lstStyle/>
          <a:p>
            <a:pPr algn="just"/>
            <a:r>
              <a:rPr sz="2400" dirty="0"/>
              <a:t>The website </a:t>
            </a:r>
            <a:r>
              <a:rPr sz="2400" b="1" dirty="0">
                <a:solidFill>
                  <a:srgbClr val="00B0F0"/>
                </a:solidFill>
              </a:rPr>
              <a:t>https://www.jasondavies.com/planarity/</a:t>
            </a:r>
            <a:r>
              <a:rPr sz="2400" dirty="0">
                <a:solidFill>
                  <a:srgbClr val="00B0F0"/>
                </a:solidFill>
              </a:rPr>
              <a:t> </a:t>
            </a:r>
            <a:r>
              <a:rPr sz="2400" dirty="0"/>
              <a:t>has a browser-based game related to untangling planar graphs!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9: Establishing that a Graph Is Not Planar Using Subgraphs</a:t>
            </a:r>
            <a:r>
              <a:rPr lang="en-US" dirty="0"/>
              <a:t>—Slide 1</a:t>
            </a:r>
            <a:endParaRPr dirty="0"/>
          </a:p>
        </p:txBody>
      </p:sp>
      <p:sp>
        <p:nvSpPr>
          <p:cNvPr id="3" name="Text Placeholder 2"/>
          <p:cNvSpPr>
            <a:spLocks noGrp="1"/>
          </p:cNvSpPr>
          <p:nvPr>
            <p:ph type="body" sz="quarter" idx="10"/>
          </p:nvPr>
        </p:nvSpPr>
        <p:spPr/>
        <p:txBody>
          <a:bodyPr>
            <a:normAutofit/>
          </a:bodyPr>
          <a:lstStyle/>
          <a:p>
            <a:pPr algn="just">
              <a:defRPr sz="2800"/>
            </a:pPr>
            <a:r>
              <a:rPr lang="en-IN" sz="2200" dirty="0"/>
              <a:t>Use the planar subgraph theorem to show that the graph </a:t>
            </a:r>
            <a:r>
              <a:rPr lang="en-IN" sz="2200" i="1" dirty="0"/>
              <a:t>L</a:t>
            </a:r>
            <a:r>
              <a:rPr lang="en-IN" sz="2200" dirty="0"/>
              <a:t> is not planar by finding a suitable subgraph.</a:t>
            </a:r>
          </a:p>
          <a:p>
            <a:endParaRPr lang="en-IN" sz="2200" b="1" dirty="0"/>
          </a:p>
          <a:p>
            <a:endParaRPr lang="en-IN" sz="2200" b="1" dirty="0"/>
          </a:p>
          <a:p>
            <a:endParaRPr lang="en-IN" sz="2200" b="1" dirty="0"/>
          </a:p>
          <a:p>
            <a:endParaRPr lang="en-IN" sz="2200" b="1" dirty="0"/>
          </a:p>
          <a:p>
            <a:endParaRPr lang="en-IN" sz="2200" b="1" dirty="0"/>
          </a:p>
          <a:p>
            <a:endParaRPr lang="en-IN" sz="2200" b="1" dirty="0"/>
          </a:p>
          <a:p>
            <a:endParaRPr lang="en-IN" sz="2200" b="1" dirty="0"/>
          </a:p>
        </p:txBody>
      </p:sp>
      <p:pic>
        <p:nvPicPr>
          <p:cNvPr id="5" name="Picture 4" descr="A graph titled, “Graph L” shows two pentagons one inside the other. The outer pentagon has vertices labeled from x subscript 1 through x subscript 5. The inner pentagon has vertices labeled from y subscript 1 through y subscript 5. Vertices from x subscript 1 through x subscript 5 are lying corresponding to vertices from y subscript 1 through y subscript 5, and each connected to each other through an edge. Vertex y subscript 1 is connected to y subscript 3 and y subscript 4. Vertex y subscript 2 is connected to y subscript 5 and y subscript 4. Vertex y subscript 3 is connected to y subscript 1 and y subscript 5. Vertex y subscript 4 is connected to y subscript 1 and y subscript 2. Vertex y subscript 5 is connected to y subscript 2 and y subscript 3.">
            <a:extLst>
              <a:ext uri="{FF2B5EF4-FFF2-40B4-BE49-F238E27FC236}">
                <a16:creationId xmlns:a16="http://schemas.microsoft.com/office/drawing/2014/main" id="{3FB5B8A3-C7E4-414C-900B-3FA59764EA33}"/>
              </a:ext>
            </a:extLst>
          </p:cNvPr>
          <p:cNvPicPr>
            <a:picLocks noChangeAspect="1"/>
          </p:cNvPicPr>
          <p:nvPr/>
        </p:nvPicPr>
        <p:blipFill>
          <a:blip r:embed="rId2"/>
          <a:srcRect b="11823"/>
          <a:stretch>
            <a:fillRect/>
          </a:stretch>
        </p:blipFill>
        <p:spPr>
          <a:xfrm>
            <a:off x="4129742" y="1756122"/>
            <a:ext cx="2408516" cy="2196000"/>
          </a:xfrm>
          <a:prstGeom prst="rect">
            <a:avLst/>
          </a:prstGeom>
        </p:spPr>
      </p:pic>
      <p:sp>
        <p:nvSpPr>
          <p:cNvPr id="4" name="TextBox 3">
            <a:extLst>
              <a:ext uri="{FF2B5EF4-FFF2-40B4-BE49-F238E27FC236}">
                <a16:creationId xmlns:a16="http://schemas.microsoft.com/office/drawing/2014/main" id="{0A451FAA-28D7-1E50-D75D-29C82E350609}"/>
              </a:ext>
            </a:extLst>
          </p:cNvPr>
          <p:cNvSpPr txBox="1"/>
          <p:nvPr/>
        </p:nvSpPr>
        <p:spPr>
          <a:xfrm>
            <a:off x="3733800" y="3952122"/>
            <a:ext cx="3200400" cy="400110"/>
          </a:xfrm>
          <a:prstGeom prst="rect">
            <a:avLst/>
          </a:prstGeom>
          <a:noFill/>
        </p:spPr>
        <p:txBody>
          <a:bodyPr wrap="square">
            <a:spAutoFit/>
          </a:bodyPr>
          <a:lstStyle/>
          <a:p>
            <a:pPr algn="ctr"/>
            <a:r>
              <a:rPr lang="en-IN" sz="2000" dirty="0"/>
              <a:t>Figure 35: Graph </a:t>
            </a:r>
            <a:r>
              <a:rPr lang="en-IN" sz="2000" i="1" dirty="0"/>
              <a:t>L</a:t>
            </a:r>
          </a:p>
        </p:txBody>
      </p:sp>
      <p:sp>
        <p:nvSpPr>
          <p:cNvPr id="7" name="TextBox 6">
            <a:extLst>
              <a:ext uri="{FF2B5EF4-FFF2-40B4-BE49-F238E27FC236}">
                <a16:creationId xmlns:a16="http://schemas.microsoft.com/office/drawing/2014/main" id="{B4D74586-0321-9EBC-BB1B-49B3FBC4C9CB}"/>
              </a:ext>
            </a:extLst>
          </p:cNvPr>
          <p:cNvSpPr txBox="1"/>
          <p:nvPr/>
        </p:nvSpPr>
        <p:spPr>
          <a:xfrm>
            <a:off x="457200" y="3962400"/>
            <a:ext cx="8229600" cy="2123658"/>
          </a:xfrm>
          <a:prstGeom prst="rect">
            <a:avLst/>
          </a:prstGeom>
          <a:noFill/>
        </p:spPr>
        <p:txBody>
          <a:bodyPr wrap="square">
            <a:spAutoFit/>
          </a:bodyPr>
          <a:lstStyle/>
          <a:p>
            <a:pPr algn="just"/>
            <a:r>
              <a:rPr lang="en-IN" sz="2200" b="1" dirty="0"/>
              <a:t>Solution</a:t>
            </a:r>
          </a:p>
          <a:p>
            <a:pPr algn="just">
              <a:defRPr sz="2800"/>
            </a:pPr>
            <a:r>
              <a:rPr lang="en-IN" sz="2200" dirty="0"/>
              <a:t>In order to show that graph </a:t>
            </a:r>
            <a:r>
              <a:rPr lang="en-IN" sz="2200" i="1" dirty="0"/>
              <a:t>L</a:t>
            </a:r>
            <a:r>
              <a:rPr lang="en-IN" sz="2200" dirty="0"/>
              <a:t> is not planar, it is enough to find either a </a:t>
            </a:r>
            <a:r>
              <a:rPr lang="en-IN" sz="2200" i="1" dirty="0"/>
              <a:t>K</a:t>
            </a:r>
            <a:r>
              <a:rPr lang="en-IN" sz="2200" dirty="0">
                <a:latin typeface="Calibri" panose="020F0502020204030204" pitchFamily="34" charset="0"/>
                <a:ea typeface="Calibri" panose="020F0502020204030204" pitchFamily="34" charset="0"/>
                <a:cs typeface="Calibri" panose="020F0502020204030204" pitchFamily="34" charset="0"/>
              </a:rPr>
              <a:t>₅</a:t>
            </a:r>
            <a:r>
              <a:rPr lang="en-IN" sz="2200" dirty="0"/>
              <a:t> or </a:t>
            </a:r>
            <a:r>
              <a:rPr lang="en-IN" sz="2200" i="1" dirty="0"/>
              <a:t>K</a:t>
            </a:r>
            <a:r>
              <a:rPr lang="en-IN" sz="2200" dirty="0">
                <a:latin typeface="Calibri" panose="020F0502020204030204" pitchFamily="34" charset="0"/>
                <a:ea typeface="Calibri" panose="020F0502020204030204" pitchFamily="34" charset="0"/>
                <a:cs typeface="Calibri" panose="020F0502020204030204" pitchFamily="34" charset="0"/>
              </a:rPr>
              <a:t>₃, ₃</a:t>
            </a:r>
            <a:r>
              <a:rPr lang="ar-AE" sz="2200" dirty="0"/>
              <a:t> </a:t>
            </a:r>
            <a:r>
              <a:rPr lang="en-IN" sz="2200" dirty="0"/>
              <a:t>subgraph. Let's consider the five vertices in the middle of the graph labelled </a:t>
            </a:r>
            <a:r>
              <a:rPr lang="en-IN" sz="2200" i="1" dirty="0"/>
              <a:t>y</a:t>
            </a:r>
            <a:r>
              <a:rPr lang="en-IN" sz="2200" dirty="0">
                <a:latin typeface="Calibri" panose="020F0502020204030204" pitchFamily="34" charset="0"/>
                <a:ea typeface="Calibri" panose="020F0502020204030204" pitchFamily="34" charset="0"/>
                <a:cs typeface="Calibri" panose="020F0502020204030204" pitchFamily="34" charset="0"/>
              </a:rPr>
              <a:t>₁, </a:t>
            </a:r>
            <a:r>
              <a:rPr lang="en-IN" sz="2200" i="1" dirty="0">
                <a:latin typeface="Calibri" panose="020F0502020204030204" pitchFamily="34" charset="0"/>
                <a:ea typeface="Calibri" panose="020F0502020204030204" pitchFamily="34" charset="0"/>
                <a:cs typeface="Calibri" panose="020F0502020204030204" pitchFamily="34" charset="0"/>
              </a:rPr>
              <a:t>y</a:t>
            </a:r>
            <a:r>
              <a:rPr lang="en-IN" sz="2200" dirty="0">
                <a:latin typeface="Calibri" panose="020F0502020204030204" pitchFamily="34" charset="0"/>
                <a:ea typeface="Calibri" panose="020F0502020204030204" pitchFamily="34" charset="0"/>
                <a:cs typeface="Calibri" panose="020F0502020204030204" pitchFamily="34" charset="0"/>
              </a:rPr>
              <a:t>₂, </a:t>
            </a:r>
            <a:r>
              <a:rPr lang="en-IN" sz="2200" i="1" dirty="0">
                <a:latin typeface="Calibri" panose="020F0502020204030204" pitchFamily="34" charset="0"/>
                <a:ea typeface="Calibri" panose="020F0502020204030204" pitchFamily="34" charset="0"/>
                <a:cs typeface="Calibri" panose="020F0502020204030204" pitchFamily="34" charset="0"/>
              </a:rPr>
              <a:t>y</a:t>
            </a:r>
            <a:r>
              <a:rPr lang="en-IN" sz="2200" dirty="0">
                <a:latin typeface="Calibri" panose="020F0502020204030204" pitchFamily="34" charset="0"/>
                <a:ea typeface="Calibri" panose="020F0502020204030204" pitchFamily="34" charset="0"/>
                <a:cs typeface="Calibri" panose="020F0502020204030204" pitchFamily="34" charset="0"/>
              </a:rPr>
              <a:t>₃</a:t>
            </a:r>
            <a:r>
              <a:rPr lang="en-IN" sz="2200" dirty="0"/>
              <a:t>, y</a:t>
            </a:r>
            <a:r>
              <a:rPr lang="en-IN" sz="2200" dirty="0">
                <a:latin typeface="Calibri" panose="020F0502020204030204" pitchFamily="34" charset="0"/>
                <a:ea typeface="Calibri" panose="020F0502020204030204" pitchFamily="34" charset="0"/>
                <a:cs typeface="Calibri" panose="020F0502020204030204" pitchFamily="34" charset="0"/>
              </a:rPr>
              <a:t>₄,</a:t>
            </a:r>
            <a:r>
              <a:rPr lang="ar-AE" sz="2200" dirty="0"/>
              <a:t> </a:t>
            </a:r>
            <a:r>
              <a:rPr lang="en-IN" sz="2200" dirty="0"/>
              <a:t>and </a:t>
            </a:r>
            <a:r>
              <a:rPr lang="en-IN" sz="2200" i="1" dirty="0"/>
              <a:t>y</a:t>
            </a:r>
            <a:r>
              <a:rPr lang="en-IN" sz="2200" dirty="0">
                <a:latin typeface="Calibri" panose="020F0502020204030204" pitchFamily="34" charset="0"/>
                <a:ea typeface="Calibri" panose="020F0502020204030204" pitchFamily="34" charset="0"/>
                <a:cs typeface="Calibri" panose="020F0502020204030204" pitchFamily="34" charset="0"/>
              </a:rPr>
              <a:t>₅.</a:t>
            </a:r>
            <a:r>
              <a:rPr lang="ar-AE" sz="2200" dirty="0"/>
              <a:t> </a:t>
            </a:r>
            <a:r>
              <a:rPr lang="en-IN" sz="2200" dirty="0"/>
              <a:t>If they form the graph </a:t>
            </a:r>
            <a:r>
              <a:rPr lang="en-IN" sz="2200" i="1" dirty="0"/>
              <a:t>K</a:t>
            </a:r>
            <a:r>
              <a:rPr lang="en-IN" sz="2200" dirty="0">
                <a:latin typeface="Calibri" panose="020F0502020204030204" pitchFamily="34" charset="0"/>
                <a:ea typeface="Calibri" panose="020F0502020204030204" pitchFamily="34" charset="0"/>
                <a:cs typeface="Calibri" panose="020F0502020204030204" pitchFamily="34" charset="0"/>
              </a:rPr>
              <a:t>₅,</a:t>
            </a:r>
            <a:r>
              <a:rPr lang="ar-AE" sz="2200" dirty="0"/>
              <a:t> </a:t>
            </a:r>
            <a:r>
              <a:rPr lang="en-IN" sz="2200" dirty="0"/>
              <a:t>meaning each vertex is connected to all other vertices, then the graph is not planar.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9: Establishing that a Graph Is Not Planar Using Subgraphs</a:t>
            </a:r>
            <a:r>
              <a:rPr lang="en-US" dirty="0"/>
              <a:t>—Slide 2</a:t>
            </a:r>
            <a:endParaRPr dirty="0"/>
          </a:p>
        </p:txBody>
      </p:sp>
      <p:pic>
        <p:nvPicPr>
          <p:cNvPr id="5" name="Picture 4" descr="A graph titled, &quot;Graph L&quot; shows two pentagons one inside the other. The outer pentagon has vertices labeled from x subscript 1 through x subscript 5. The inner pentagon has vertices labeled from y subscript 1 through y subscript 5. Vertices from x subscript 1 through x subscript 5 are lying corresponding to vertices from y subscript 1 through y subscript 5, and each connected to each other through an edge. Vertex y subscript 1 is connected to y subscript 3 and y subscript 4. Vertex y subscript 2 is connected to y subscript 5 and y subscript 4. Vertex y subscript 3 is connected to y subscript 1 and y subscript 5. Vertex y subscript 4 is connected to y subscript 1 and y subscript 2. Vertex y subscript 5 is connected to y subscript 2 and y subscript 3.">
            <a:extLst>
              <a:ext uri="{FF2B5EF4-FFF2-40B4-BE49-F238E27FC236}">
                <a16:creationId xmlns:a16="http://schemas.microsoft.com/office/drawing/2014/main" id="{D579CE98-D622-4F2B-8C4A-57C0C1A64427}"/>
              </a:ext>
            </a:extLst>
          </p:cNvPr>
          <p:cNvPicPr>
            <a:picLocks noChangeAspect="1"/>
          </p:cNvPicPr>
          <p:nvPr/>
        </p:nvPicPr>
        <p:blipFill>
          <a:blip r:embed="rId2"/>
          <a:srcRect b="9230"/>
          <a:stretch>
            <a:fillRect/>
          </a:stretch>
        </p:blipFill>
        <p:spPr>
          <a:xfrm>
            <a:off x="3257550" y="1219200"/>
            <a:ext cx="2628900" cy="2514600"/>
          </a:xfrm>
          <a:prstGeom prst="rect">
            <a:avLst/>
          </a:prstGeom>
        </p:spPr>
      </p:pic>
      <p:sp>
        <p:nvSpPr>
          <p:cNvPr id="4" name="TextBox 3">
            <a:extLst>
              <a:ext uri="{FF2B5EF4-FFF2-40B4-BE49-F238E27FC236}">
                <a16:creationId xmlns:a16="http://schemas.microsoft.com/office/drawing/2014/main" id="{966227CC-BA28-EBA0-408F-66B89ED6AB35}"/>
              </a:ext>
            </a:extLst>
          </p:cNvPr>
          <p:cNvSpPr txBox="1"/>
          <p:nvPr/>
        </p:nvSpPr>
        <p:spPr>
          <a:xfrm>
            <a:off x="2971800" y="3723658"/>
            <a:ext cx="3200400" cy="400110"/>
          </a:xfrm>
          <a:prstGeom prst="rect">
            <a:avLst/>
          </a:prstGeom>
          <a:noFill/>
        </p:spPr>
        <p:txBody>
          <a:bodyPr wrap="square">
            <a:spAutoFit/>
          </a:bodyPr>
          <a:lstStyle/>
          <a:p>
            <a:pPr algn="ctr"/>
            <a:r>
              <a:rPr lang="en-IN" sz="2000" dirty="0"/>
              <a:t>Figure 36: Graph </a:t>
            </a:r>
            <a:r>
              <a:rPr lang="en-IN" sz="2000" i="1" dirty="0"/>
              <a:t>L</a:t>
            </a:r>
          </a:p>
        </p:txBody>
      </p:sp>
      <p:sp>
        <p:nvSpPr>
          <p:cNvPr id="7" name="TextBox 6">
            <a:extLst>
              <a:ext uri="{FF2B5EF4-FFF2-40B4-BE49-F238E27FC236}">
                <a16:creationId xmlns:a16="http://schemas.microsoft.com/office/drawing/2014/main" id="{0F06005D-2710-0ED6-B87D-755A856938EA}"/>
              </a:ext>
            </a:extLst>
          </p:cNvPr>
          <p:cNvSpPr txBox="1"/>
          <p:nvPr/>
        </p:nvSpPr>
        <p:spPr>
          <a:xfrm>
            <a:off x="452718" y="4321397"/>
            <a:ext cx="8229600" cy="1569660"/>
          </a:xfrm>
          <a:prstGeom prst="rect">
            <a:avLst/>
          </a:prstGeom>
          <a:noFill/>
        </p:spPr>
        <p:txBody>
          <a:bodyPr wrap="square">
            <a:spAutoFit/>
          </a:bodyPr>
          <a:lstStyle/>
          <a:p>
            <a:pPr algn="just">
              <a:defRPr sz="2800"/>
            </a:pPr>
            <a:r>
              <a:rPr lang="en-US" sz="2400" dirty="0"/>
              <a:t>Notice that each of the vertices </a:t>
            </a:r>
            <a:r>
              <a:rPr lang="en-US" sz="2400" i="1" dirty="0"/>
              <a:t>y</a:t>
            </a:r>
            <a:r>
              <a:rPr lang="en-US" sz="2400" dirty="0">
                <a:latin typeface="Calibri" panose="020F0502020204030204" pitchFamily="34" charset="0"/>
                <a:ea typeface="Calibri" panose="020F0502020204030204" pitchFamily="34" charset="0"/>
                <a:cs typeface="Calibri" panose="020F0502020204030204" pitchFamily="34" charset="0"/>
              </a:rPr>
              <a:t>₁</a:t>
            </a:r>
            <a:r>
              <a:rPr lang="en-US" sz="2400" dirty="0"/>
              <a:t> through </a:t>
            </a:r>
            <a:r>
              <a:rPr lang="en-US" sz="2400" i="1" dirty="0"/>
              <a:t>y</a:t>
            </a:r>
            <a:r>
              <a:rPr lang="en-US" sz="2400" dirty="0">
                <a:latin typeface="Calibri" panose="020F0502020204030204" pitchFamily="34" charset="0"/>
                <a:ea typeface="Calibri" panose="020F0502020204030204" pitchFamily="34" charset="0"/>
                <a:cs typeface="Calibri" panose="020F0502020204030204" pitchFamily="34" charset="0"/>
              </a:rPr>
              <a:t>₅</a:t>
            </a:r>
            <a:r>
              <a:rPr lang="en-US" sz="2400" dirty="0"/>
              <a:t> have degree </a:t>
            </a:r>
            <a:r>
              <a:rPr lang="en-US" sz="2400" dirty="0">
                <a:latin typeface="Cambria Math"/>
              </a:rPr>
              <a:t>4</a:t>
            </a:r>
            <a:r>
              <a:rPr lang="en-US" sz="2400" dirty="0"/>
              <a:t> and are all connected to each other. Check this for yourself. The existence of this subgraph is sufficient to say that graph </a:t>
            </a:r>
            <a:r>
              <a:rPr lang="en-US" sz="2400" i="1" dirty="0"/>
              <a:t>L </a:t>
            </a:r>
            <a:r>
              <a:rPr lang="en-US" sz="2400" dirty="0"/>
              <a:t>is not planar.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Theorem: </a:t>
            </a:r>
            <a:r>
              <a:rPr dirty="0"/>
              <a:t>Planar Graph Theorem</a:t>
            </a:r>
          </a:p>
        </p:txBody>
      </p:sp>
      <p:sp>
        <p:nvSpPr>
          <p:cNvPr id="3" name="Text Placeholder 2"/>
          <p:cNvSpPr>
            <a:spLocks noGrp="1"/>
          </p:cNvSpPr>
          <p:nvPr>
            <p:ph type="body" sz="quarter" idx="10"/>
          </p:nvPr>
        </p:nvSpPr>
        <p:spPr/>
        <p:txBody>
          <a:bodyPr>
            <a:normAutofit/>
          </a:bodyPr>
          <a:lstStyle/>
          <a:p>
            <a:endParaRPr lang="en-US" dirty="0">
              <a:latin typeface="Cambria Math" panose="02040503050406030204" pitchFamily="18" charset="0"/>
            </a:endParaRPr>
          </a:p>
          <a:p>
            <a:r>
              <a:rPr lang="en-US" sz="2800" i="1" dirty="0"/>
              <a:t>G</a:t>
            </a:r>
            <a:r>
              <a:rPr sz="2800" dirty="0"/>
              <a:t> is planar if and only if </a:t>
            </a:r>
            <a:r>
              <a:rPr lang="en-US" sz="2800" i="1" dirty="0"/>
              <a:t>G</a:t>
            </a:r>
            <a:r>
              <a:rPr sz="2800" dirty="0"/>
              <a:t> has neither </a:t>
            </a:r>
            <a:r>
              <a:rPr lang="en-US" sz="2800" i="1" dirty="0"/>
              <a:t>K</a:t>
            </a:r>
            <a:r>
              <a:rPr lang="en-US" sz="2800" dirty="0">
                <a:latin typeface="Calibri" panose="020F0502020204030204" pitchFamily="34" charset="0"/>
                <a:ea typeface="Calibri" panose="020F0502020204030204" pitchFamily="34" charset="0"/>
                <a:cs typeface="Calibri" panose="020F0502020204030204" pitchFamily="34" charset="0"/>
              </a:rPr>
              <a:t>₃, ₃</a:t>
            </a:r>
            <a:r>
              <a:rPr sz="2800" dirty="0"/>
              <a:t> nor </a:t>
            </a:r>
            <a:r>
              <a:rPr lang="en-US" sz="2800" i="1" dirty="0"/>
              <a:t>K</a:t>
            </a:r>
            <a:r>
              <a:rPr lang="en-US" sz="2800" dirty="0">
                <a:latin typeface="Calibri" panose="020F0502020204030204" pitchFamily="34" charset="0"/>
                <a:ea typeface="Calibri" panose="020F0502020204030204" pitchFamily="34" charset="0"/>
                <a:cs typeface="Calibri" panose="020F0502020204030204" pitchFamily="34" charset="0"/>
              </a:rPr>
              <a:t>₅</a:t>
            </a:r>
            <a:r>
              <a:rPr sz="2800" dirty="0"/>
              <a:t> as a minor.</a:t>
            </a:r>
          </a:p>
          <a:p>
            <a:endParaRPr sz="2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10: Classifying Graphs as Planar or Not</a:t>
            </a:r>
            <a:r>
              <a:rPr lang="en-US" dirty="0"/>
              <a:t>—Slide 1</a:t>
            </a:r>
            <a:endParaRPr dirty="0"/>
          </a:p>
        </p:txBody>
      </p:sp>
      <p:sp>
        <p:nvSpPr>
          <p:cNvPr id="3" name="Text Placeholder 2"/>
          <p:cNvSpPr>
            <a:spLocks noGrp="1"/>
          </p:cNvSpPr>
          <p:nvPr>
            <p:ph type="body" sz="quarter" idx="10"/>
          </p:nvPr>
        </p:nvSpPr>
        <p:spPr/>
        <p:txBody>
          <a:bodyPr>
            <a:normAutofit/>
          </a:bodyPr>
          <a:lstStyle/>
          <a:p>
            <a:pPr>
              <a:defRPr sz="2800"/>
            </a:pPr>
            <a:r>
              <a:rPr sz="2400" dirty="0"/>
              <a:t>The following is a famous graph called the </a:t>
            </a:r>
            <a:r>
              <a:rPr sz="2400" dirty="0" err="1"/>
              <a:t>Grötzsch</a:t>
            </a:r>
            <a:r>
              <a:rPr sz="2400" dirty="0"/>
              <a:t> graph. Show that it is not planar by finding a </a:t>
            </a:r>
            <a:r>
              <a:rPr lang="en-US" sz="2400" i="1" dirty="0"/>
              <a:t>K</a:t>
            </a:r>
            <a:r>
              <a:rPr lang="en-US" sz="2400" dirty="0">
                <a:latin typeface="Calibri" panose="020F0502020204030204" pitchFamily="34" charset="0"/>
                <a:ea typeface="Calibri" panose="020F0502020204030204" pitchFamily="34" charset="0"/>
                <a:cs typeface="Calibri" panose="020F0502020204030204" pitchFamily="34" charset="0"/>
              </a:rPr>
              <a:t>₅</a:t>
            </a:r>
            <a:r>
              <a:rPr sz="2400" dirty="0"/>
              <a:t> minor of the graph.</a:t>
            </a:r>
          </a:p>
        </p:txBody>
      </p:sp>
      <p:pic>
        <p:nvPicPr>
          <p:cNvPr id="5" name="Picture 4" descr="A Grotzsch graph shows an inverted pentagon with its vertices in the clockwise direction labeled from a through e. Six vertices, p, q, r, s, t, and z are marked inside the pentagon. Vertices &quot;p&quot; and &quot;t&quot; are lying one below the other, close to the edge &quot;a e.&quot; Vertices &quot;q&quot; and &quot;r&quot; are lying one below the other, close to the edge &quot;b c.&quot; Vertex &quot;z&quot; is lying at the center and vertex &quot;s&quot; is lying below it. Vertex &quot;a&quot; is connected to the vertices &quot;q&quot; and &quot;t.&quot; Vertex &quot;b&quot; is connected to the vertices &quot;p&quot; and &quot;r.&quot; Vertex &quot;c&quot; is connected to the vertices &quot;q&quot; and &quot;s.&quot; Vertex &quot;d&quot; is connected to the vertices &quot;t&quot; and &quot;r.&quot; Vertex &quot;e&quot; is connected to the vertices &quot;p&quot; and &quot;s.&quot; Vertex &quot;z&quot; is connected to the vertices &quot;p,&quot; &quot;q,&quot; &quot;r,&quot; &quot;s,&quot; and &quot;t.&quot;">
            <a:extLst>
              <a:ext uri="{FF2B5EF4-FFF2-40B4-BE49-F238E27FC236}">
                <a16:creationId xmlns:a16="http://schemas.microsoft.com/office/drawing/2014/main" id="{DB0A40E9-A8B1-48C0-A77E-05593376D901}"/>
              </a:ext>
            </a:extLst>
          </p:cNvPr>
          <p:cNvPicPr>
            <a:picLocks noChangeAspect="1"/>
          </p:cNvPicPr>
          <p:nvPr/>
        </p:nvPicPr>
        <p:blipFill>
          <a:blip r:embed="rId2"/>
          <a:srcRect b="12912"/>
          <a:stretch>
            <a:fillRect/>
          </a:stretch>
        </p:blipFill>
        <p:spPr>
          <a:xfrm>
            <a:off x="3224088" y="2514600"/>
            <a:ext cx="2695824" cy="2743200"/>
          </a:xfrm>
          <a:prstGeom prst="rect">
            <a:avLst/>
          </a:prstGeom>
        </p:spPr>
      </p:pic>
      <p:sp>
        <p:nvSpPr>
          <p:cNvPr id="4" name="TextBox 3">
            <a:extLst>
              <a:ext uri="{FF2B5EF4-FFF2-40B4-BE49-F238E27FC236}">
                <a16:creationId xmlns:a16="http://schemas.microsoft.com/office/drawing/2014/main" id="{23D6A3BC-E0C0-AC72-AD91-91D414F0A382}"/>
              </a:ext>
            </a:extLst>
          </p:cNvPr>
          <p:cNvSpPr txBox="1"/>
          <p:nvPr/>
        </p:nvSpPr>
        <p:spPr>
          <a:xfrm>
            <a:off x="2971800" y="5226967"/>
            <a:ext cx="3200400" cy="400110"/>
          </a:xfrm>
          <a:prstGeom prst="rect">
            <a:avLst/>
          </a:prstGeom>
          <a:noFill/>
        </p:spPr>
        <p:txBody>
          <a:bodyPr wrap="square">
            <a:spAutoFit/>
          </a:bodyPr>
          <a:lstStyle/>
          <a:p>
            <a:pPr algn="ctr"/>
            <a:r>
              <a:rPr lang="en-IN" sz="2000" dirty="0"/>
              <a:t>Figure 38: </a:t>
            </a:r>
            <a:r>
              <a:rPr lang="en-IN" sz="2000" dirty="0" err="1"/>
              <a:t>Grötzsch</a:t>
            </a:r>
            <a:r>
              <a:rPr lang="en-IN" sz="2000" dirty="0"/>
              <a:t> Graph</a:t>
            </a:r>
            <a:endParaRPr lang="en-IN" sz="2000" i="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1</a:t>
            </a:r>
            <a:r>
              <a:rPr dirty="0"/>
              <a:t>0: Classifying Graphs as Planar or Not</a:t>
            </a:r>
            <a:r>
              <a:rPr lang="en-US" dirty="0"/>
              <a:t>—Slide 2</a:t>
            </a:r>
            <a:endParaRPr dirty="0"/>
          </a:p>
        </p:txBody>
      </p:sp>
      <p:sp>
        <p:nvSpPr>
          <p:cNvPr id="3" name="Text Placeholder 2"/>
          <p:cNvSpPr>
            <a:spLocks noGrp="1"/>
          </p:cNvSpPr>
          <p:nvPr>
            <p:ph type="body" sz="quarter" idx="10"/>
          </p:nvPr>
        </p:nvSpPr>
        <p:spPr/>
        <p:txBody>
          <a:bodyPr>
            <a:normAutofit fontScale="92500" lnSpcReduction="20000"/>
          </a:bodyPr>
          <a:lstStyle/>
          <a:p>
            <a:r>
              <a:rPr sz="2800" b="1" dirty="0"/>
              <a:t>Solution</a:t>
            </a:r>
          </a:p>
          <a:p>
            <a:pPr algn="just">
              <a:defRPr sz="2800"/>
            </a:pPr>
            <a:r>
              <a:rPr sz="2800" dirty="0"/>
              <a:t>In order to show that the </a:t>
            </a:r>
            <a:r>
              <a:rPr sz="2800" dirty="0" err="1"/>
              <a:t>Grötzsch</a:t>
            </a:r>
            <a:r>
              <a:rPr sz="2800" dirty="0"/>
              <a:t> graph is not planar, we need to show that it contains a </a:t>
            </a:r>
            <a:r>
              <a:rPr lang="en-US" sz="2800" i="1" dirty="0"/>
              <a:t>K</a:t>
            </a:r>
            <a:r>
              <a:rPr lang="en-US" sz="2800" dirty="0">
                <a:latin typeface="Calibri" panose="020F0502020204030204" pitchFamily="34" charset="0"/>
                <a:ea typeface="Calibri" panose="020F0502020204030204" pitchFamily="34" charset="0"/>
                <a:cs typeface="Calibri" panose="020F0502020204030204" pitchFamily="34" charset="0"/>
              </a:rPr>
              <a:t>₅</a:t>
            </a:r>
            <a:r>
              <a:rPr sz="2800" dirty="0"/>
              <a:t> minor. Without stronger algorithms that are beyond the scope of this text, we need to simply "find" a minor by a process of deleting vertices, deleting edges, or using edge contractions. Remember that looking for a </a:t>
            </a:r>
            <a:r>
              <a:rPr lang="en-US" i="1" dirty="0"/>
              <a:t>K</a:t>
            </a:r>
            <a:r>
              <a:rPr lang="en-US" dirty="0">
                <a:latin typeface="Calibri" panose="020F0502020204030204" pitchFamily="34" charset="0"/>
                <a:ea typeface="Calibri" panose="020F0502020204030204" pitchFamily="34" charset="0"/>
                <a:cs typeface="Calibri" panose="020F0502020204030204" pitchFamily="34" charset="0"/>
              </a:rPr>
              <a:t>₅ </a:t>
            </a:r>
            <a:r>
              <a:rPr sz="2800" dirty="0"/>
              <a:t>minor means that we are looking for five vertices that are all connected to each other. Obviously, there are too many vertices in the original graph, so we'll begin by deleting the middle vertex </a:t>
            </a:r>
            <a:r>
              <a:rPr lang="en-US" sz="2800" i="1" dirty="0"/>
              <a:t>z</a:t>
            </a:r>
            <a:r>
              <a:rPr sz="2800" dirty="0"/>
              <a:t>. When we delete a vertex from a graph, all edges connected to it also get deleted because they no longer have a vertex at both of their ends. Figure 39 shows the </a:t>
            </a:r>
            <a:r>
              <a:rPr sz="2800" dirty="0" err="1"/>
              <a:t>Grötzsch</a:t>
            </a:r>
            <a:r>
              <a:rPr sz="2800" dirty="0"/>
              <a:t> graph after deleting </a:t>
            </a:r>
            <a:r>
              <a:rPr lang="en-US" sz="2800" i="1" dirty="0"/>
              <a:t>z</a:t>
            </a:r>
            <a:r>
              <a:rPr sz="2800" dirty="0"/>
              <a: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 Classifying Graphs as Planar or Not</a:t>
            </a:r>
            <a:r>
              <a:rPr lang="en-US" dirty="0"/>
              <a:t>—Slide 3</a:t>
            </a:r>
            <a:endParaRPr dirty="0"/>
          </a:p>
        </p:txBody>
      </p:sp>
      <p:pic>
        <p:nvPicPr>
          <p:cNvPr id="5" name="Picture 4" descr="An inverted pentagon with its vertices in the clockwise direction labeled from &quot;a&quot; through &quot;e&quot; is shown. Five vertices, p, q, r, s, and t are marked inside the pentagon. Vertices &quot;p&quot; and &quot;t&quot; are lying one below the other, close to the edge &quot;a e.&quot; Vertices &quot;q&quot; and &quot;r&quot; are lying one below the other, close to the edge &quot;b c.&quot; Vertex &quot;s&quot; is lying below and between the vertices &quot;t&quot; and &quot;r.&quot; Vertex &quot;a&quot; is connected to the vertices &quot;q&quot; and &quot;t.&quot; Vertex &quot;b&quot; is connected to the vertices &quot;p&quot; and &quot;r.&quot; Vertex &quot;c&quot; is connected to the vertices &quot;q&quot; and &quot;s.&quot; Vertex &quot;d&quot; is connected to the vertices &quot;t&quot; and &quot;r.&quot; Vertex &quot;e&quot; is connected to the vertices &quot;p&quot; and &quot;s.&quot;">
            <a:extLst>
              <a:ext uri="{FF2B5EF4-FFF2-40B4-BE49-F238E27FC236}">
                <a16:creationId xmlns:a16="http://schemas.microsoft.com/office/drawing/2014/main" id="{51BC7479-B67B-4CF9-B85D-5002AA073BA8}"/>
              </a:ext>
            </a:extLst>
          </p:cNvPr>
          <p:cNvPicPr>
            <a:picLocks noChangeAspect="1"/>
          </p:cNvPicPr>
          <p:nvPr/>
        </p:nvPicPr>
        <p:blipFill>
          <a:blip r:embed="rId2"/>
          <a:srcRect b="14097"/>
          <a:stretch>
            <a:fillRect/>
          </a:stretch>
        </p:blipFill>
        <p:spPr>
          <a:xfrm>
            <a:off x="3276963" y="1029287"/>
            <a:ext cx="2590073" cy="2704513"/>
          </a:xfrm>
          <a:prstGeom prst="rect">
            <a:avLst/>
          </a:prstGeom>
        </p:spPr>
      </p:pic>
      <p:sp>
        <p:nvSpPr>
          <p:cNvPr id="4" name="TextBox 3">
            <a:extLst>
              <a:ext uri="{FF2B5EF4-FFF2-40B4-BE49-F238E27FC236}">
                <a16:creationId xmlns:a16="http://schemas.microsoft.com/office/drawing/2014/main" id="{A8A9F3F2-0BFA-9395-0141-B6A50AB5B677}"/>
              </a:ext>
            </a:extLst>
          </p:cNvPr>
          <p:cNvSpPr txBox="1"/>
          <p:nvPr/>
        </p:nvSpPr>
        <p:spPr>
          <a:xfrm>
            <a:off x="2971799" y="3724835"/>
            <a:ext cx="3200400" cy="400110"/>
          </a:xfrm>
          <a:prstGeom prst="rect">
            <a:avLst/>
          </a:prstGeom>
          <a:noFill/>
        </p:spPr>
        <p:txBody>
          <a:bodyPr wrap="square">
            <a:spAutoFit/>
          </a:bodyPr>
          <a:lstStyle/>
          <a:p>
            <a:pPr algn="ctr"/>
            <a:r>
              <a:rPr lang="en-IN" sz="2000" dirty="0"/>
              <a:t>Figure 39</a:t>
            </a:r>
            <a:endParaRPr lang="en-IN" sz="2000" i="1" dirty="0"/>
          </a:p>
        </p:txBody>
      </p:sp>
      <p:sp>
        <p:nvSpPr>
          <p:cNvPr id="7" name="TextBox 6">
            <a:extLst>
              <a:ext uri="{FF2B5EF4-FFF2-40B4-BE49-F238E27FC236}">
                <a16:creationId xmlns:a16="http://schemas.microsoft.com/office/drawing/2014/main" id="{C7D29F74-45CF-8E0D-7DE6-DB88B344B5C0}"/>
              </a:ext>
            </a:extLst>
          </p:cNvPr>
          <p:cNvSpPr txBox="1"/>
          <p:nvPr/>
        </p:nvSpPr>
        <p:spPr>
          <a:xfrm>
            <a:off x="457198" y="4080808"/>
            <a:ext cx="8305802" cy="1938992"/>
          </a:xfrm>
          <a:prstGeom prst="rect">
            <a:avLst/>
          </a:prstGeom>
          <a:noFill/>
        </p:spPr>
        <p:txBody>
          <a:bodyPr wrap="square">
            <a:spAutoFit/>
          </a:bodyPr>
          <a:lstStyle/>
          <a:p>
            <a:pPr algn="just">
              <a:defRPr sz="2800"/>
            </a:pPr>
            <a:r>
              <a:rPr lang="en-US" sz="2400" dirty="0"/>
              <a:t>Can you begin to see where the five vertices in the minor might come from? If we can eliminate the inner vertices, we might just have the graph we are seeking. Begin by contracting edge </a:t>
            </a:r>
            <a:r>
              <a:rPr lang="en-US" sz="2400" i="1" dirty="0" err="1"/>
              <a:t>aq</a:t>
            </a:r>
            <a:r>
              <a:rPr lang="en-US" sz="2400" dirty="0"/>
              <a:t> so that the vertices </a:t>
            </a:r>
            <a:r>
              <a:rPr lang="en-US" sz="2400" i="1" dirty="0"/>
              <a:t>a</a:t>
            </a:r>
            <a:r>
              <a:rPr lang="en-US" sz="2400" dirty="0"/>
              <a:t> and </a:t>
            </a:r>
            <a:r>
              <a:rPr lang="en-US" sz="2400" i="1" dirty="0"/>
              <a:t>q</a:t>
            </a:r>
            <a:r>
              <a:rPr lang="en-US" sz="2400" dirty="0"/>
              <a:t> become one. We now have one edge between </a:t>
            </a:r>
            <a:r>
              <a:rPr lang="en-US" sz="2400" i="1" dirty="0" err="1"/>
              <a:t>aq</a:t>
            </a:r>
            <a:r>
              <a:rPr lang="en-US" sz="2400" dirty="0"/>
              <a:t> and </a:t>
            </a:r>
            <a:r>
              <a:rPr lang="en-US" sz="2400" i="1" dirty="0"/>
              <a:t>c</a:t>
            </a:r>
            <a:r>
              <a:rPr lang="en-US" sz="2400" dirty="0"/>
              <a:t> as the following graph shows.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 Classifying Graphs as Planar or Not</a:t>
            </a:r>
            <a:r>
              <a:rPr lang="en-US" dirty="0"/>
              <a:t>—Slide 4</a:t>
            </a:r>
            <a:endParaRPr dirty="0"/>
          </a:p>
        </p:txBody>
      </p:sp>
      <p:pic>
        <p:nvPicPr>
          <p:cNvPr id="5" name="Picture 4" descr="An inverted pentagon is shown with its vertices in the clockwise direction labeled &quot;aq,&quot; &quot;b,&quot; &quot;c,&quot; &quot;d,&quot; and &quot;e.&quot; Four vertices, p, r, s, and t are marked inside the pentagon. Vertex &quot;p&quot; and &quot;t&quot; is lying one below the other, close to the edge &quot;aq e.&quot; Vertex &quot;r&quot; is lying adjacent to vertex &quot;t,&quot; close to the edge &quot;b c.&quot; Vertex &quot;s&quot; is lying below and between vertices &quot;t&quot; and &quot;r.&quot; Vertex &quot;aq&quot; is connected to vertices &quot;c&quot; and &quot;t.&quot; Vertex &quot;b&quot; is connected to vertices &quot;p&quot; and &quot;r.&quot; Vertex &quot;c&quot; is connected to vertices &quot;aq&quot; and &quot;s.&quot; Vertex &quot;d&quot; is connected to vertices &quot;t&quot; and &quot;r.&quot; Vertex &quot;e&quot; is connected to vertices &quot;p&quot; and &quot;s.&quot;">
            <a:extLst>
              <a:ext uri="{FF2B5EF4-FFF2-40B4-BE49-F238E27FC236}">
                <a16:creationId xmlns:a16="http://schemas.microsoft.com/office/drawing/2014/main" id="{A7B754B7-B23B-4D78-BC07-3057327C3818}"/>
              </a:ext>
            </a:extLst>
          </p:cNvPr>
          <p:cNvPicPr>
            <a:picLocks noChangeAspect="1"/>
          </p:cNvPicPr>
          <p:nvPr/>
        </p:nvPicPr>
        <p:blipFill>
          <a:blip r:embed="rId2"/>
          <a:srcRect b="9804"/>
          <a:stretch>
            <a:fillRect/>
          </a:stretch>
        </p:blipFill>
        <p:spPr>
          <a:xfrm>
            <a:off x="2743200" y="1219200"/>
            <a:ext cx="2971800" cy="2971800"/>
          </a:xfrm>
          <a:prstGeom prst="rect">
            <a:avLst/>
          </a:prstGeom>
        </p:spPr>
      </p:pic>
      <p:sp>
        <p:nvSpPr>
          <p:cNvPr id="4" name="TextBox 3">
            <a:extLst>
              <a:ext uri="{FF2B5EF4-FFF2-40B4-BE49-F238E27FC236}">
                <a16:creationId xmlns:a16="http://schemas.microsoft.com/office/drawing/2014/main" id="{795A4023-2C3F-CDDE-C26B-288F7A311BC3}"/>
              </a:ext>
            </a:extLst>
          </p:cNvPr>
          <p:cNvSpPr txBox="1"/>
          <p:nvPr/>
        </p:nvSpPr>
        <p:spPr>
          <a:xfrm>
            <a:off x="2628900" y="4191000"/>
            <a:ext cx="3200400" cy="400110"/>
          </a:xfrm>
          <a:prstGeom prst="rect">
            <a:avLst/>
          </a:prstGeom>
          <a:noFill/>
        </p:spPr>
        <p:txBody>
          <a:bodyPr wrap="square">
            <a:spAutoFit/>
          </a:bodyPr>
          <a:lstStyle/>
          <a:p>
            <a:pPr algn="ctr"/>
            <a:r>
              <a:rPr lang="en-IN" sz="2000" dirty="0"/>
              <a:t>Figure 40</a:t>
            </a:r>
            <a:endParaRPr lang="en-IN" sz="2000" i="1" dirty="0"/>
          </a:p>
        </p:txBody>
      </p:sp>
      <p:sp>
        <p:nvSpPr>
          <p:cNvPr id="9" name="TextBox 8">
            <a:extLst>
              <a:ext uri="{FF2B5EF4-FFF2-40B4-BE49-F238E27FC236}">
                <a16:creationId xmlns:a16="http://schemas.microsoft.com/office/drawing/2014/main" id="{2F4C3BA0-FB9B-9CB4-ED3F-611DEB39C6BD}"/>
              </a:ext>
            </a:extLst>
          </p:cNvPr>
          <p:cNvSpPr txBox="1"/>
          <p:nvPr/>
        </p:nvSpPr>
        <p:spPr>
          <a:xfrm>
            <a:off x="457200" y="4876800"/>
            <a:ext cx="8305800" cy="892552"/>
          </a:xfrm>
          <a:prstGeom prst="rect">
            <a:avLst/>
          </a:prstGeom>
          <a:noFill/>
        </p:spPr>
        <p:txBody>
          <a:bodyPr wrap="square">
            <a:spAutoFit/>
          </a:bodyPr>
          <a:lstStyle/>
          <a:p>
            <a:pPr algn="just">
              <a:defRPr sz="2800"/>
            </a:pPr>
            <a:r>
              <a:rPr lang="en-US" sz="2600" dirty="0"/>
              <a:t>In the same manner, we can contract the edge </a:t>
            </a:r>
            <a:r>
              <a:rPr lang="en-US" sz="2600" i="1" dirty="0"/>
              <a:t>pb</a:t>
            </a:r>
            <a:r>
              <a:rPr lang="en-US" sz="2600" dirty="0"/>
              <a:t> as well as edge </a:t>
            </a:r>
            <a:r>
              <a:rPr lang="en-US" sz="2600" i="1" dirty="0"/>
              <a:t>sc</a:t>
            </a:r>
            <a:r>
              <a:rPr lang="en-US" sz="2600" dirty="0"/>
              <a:t>. Figure 41 shows the contracted graph so far.</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 Classifying Graphs as Planar or Not</a:t>
            </a:r>
            <a:r>
              <a:rPr lang="en-US" dirty="0"/>
              <a:t>—Slide 5</a:t>
            </a:r>
            <a:endParaRPr dirty="0"/>
          </a:p>
        </p:txBody>
      </p:sp>
      <p:pic>
        <p:nvPicPr>
          <p:cNvPr id="5" name="Picture 4" descr="An inverted pentagon is shown with its vertices in the clockwise direction labeled &quot;aq,&quot; &quot;bp,&quot; &quot;cs,&quot; &quot;d,&quot; and &quot;e.&quot; Two vertices, &quot;t&quot; and &quot;r&quot; are marked inside the pentagon. Vertex &quot;t&quot; is lying close to the edge &quot;aq e.&quot; Vertex &quot;r&quot; is lying adjacent to vertex &quot;t,&quot; close to the edge &quot;bp cs.&quot; Vertex &quot;aq&quot; is connected to the vertices &quot;cs&quot; and &quot;t.&quot; Vertex &quot;bp&quot; is connected to the vertices &quot;e&quot; and &quot;r.&quot; Vertex &quot;cs&quot; is connected to the vertices 'aq&quot; and &quot;e.&quot; Vertex &quot;d&quot; is connected to the vertices &quot;t&quot; and &quot;r.&quot; Vertex &quot;e&quot; is connected to the vertices &quot;bp&quot; and &quot;cs.&quot;">
            <a:extLst>
              <a:ext uri="{FF2B5EF4-FFF2-40B4-BE49-F238E27FC236}">
                <a16:creationId xmlns:a16="http://schemas.microsoft.com/office/drawing/2014/main" id="{DB5565B5-B30B-4F7B-ABF0-3F1799D13B47}"/>
              </a:ext>
            </a:extLst>
          </p:cNvPr>
          <p:cNvPicPr>
            <a:picLocks noChangeAspect="1"/>
          </p:cNvPicPr>
          <p:nvPr/>
        </p:nvPicPr>
        <p:blipFill>
          <a:blip r:embed="rId2"/>
          <a:srcRect b="11877"/>
          <a:stretch>
            <a:fillRect/>
          </a:stretch>
        </p:blipFill>
        <p:spPr>
          <a:xfrm>
            <a:off x="2667000" y="1066800"/>
            <a:ext cx="2971800" cy="2971800"/>
          </a:xfrm>
          <a:prstGeom prst="rect">
            <a:avLst/>
          </a:prstGeom>
        </p:spPr>
      </p:pic>
      <p:sp>
        <p:nvSpPr>
          <p:cNvPr id="4" name="TextBox 3">
            <a:extLst>
              <a:ext uri="{FF2B5EF4-FFF2-40B4-BE49-F238E27FC236}">
                <a16:creationId xmlns:a16="http://schemas.microsoft.com/office/drawing/2014/main" id="{99AAA8BA-6309-205C-3910-0C13CDE8455B}"/>
              </a:ext>
            </a:extLst>
          </p:cNvPr>
          <p:cNvSpPr txBox="1"/>
          <p:nvPr/>
        </p:nvSpPr>
        <p:spPr>
          <a:xfrm>
            <a:off x="2438400" y="4038600"/>
            <a:ext cx="3200400" cy="400110"/>
          </a:xfrm>
          <a:prstGeom prst="rect">
            <a:avLst/>
          </a:prstGeom>
          <a:noFill/>
        </p:spPr>
        <p:txBody>
          <a:bodyPr wrap="square">
            <a:spAutoFit/>
          </a:bodyPr>
          <a:lstStyle/>
          <a:p>
            <a:pPr algn="ctr"/>
            <a:r>
              <a:rPr lang="en-IN" sz="2000" dirty="0"/>
              <a:t>Figure 41</a:t>
            </a:r>
            <a:endParaRPr lang="en-IN" sz="2000" i="1" dirty="0"/>
          </a:p>
        </p:txBody>
      </p:sp>
      <p:sp>
        <p:nvSpPr>
          <p:cNvPr id="7" name="TextBox 6">
            <a:extLst>
              <a:ext uri="{FF2B5EF4-FFF2-40B4-BE49-F238E27FC236}">
                <a16:creationId xmlns:a16="http://schemas.microsoft.com/office/drawing/2014/main" id="{0DD84E23-613A-9800-AA59-B54FDCEB57F6}"/>
              </a:ext>
            </a:extLst>
          </p:cNvPr>
          <p:cNvSpPr txBox="1"/>
          <p:nvPr/>
        </p:nvSpPr>
        <p:spPr>
          <a:xfrm>
            <a:off x="457200" y="4343400"/>
            <a:ext cx="8229600" cy="1692771"/>
          </a:xfrm>
          <a:prstGeom prst="rect">
            <a:avLst/>
          </a:prstGeom>
          <a:noFill/>
        </p:spPr>
        <p:txBody>
          <a:bodyPr wrap="square">
            <a:spAutoFit/>
          </a:bodyPr>
          <a:lstStyle/>
          <a:p>
            <a:pPr algn="just">
              <a:defRPr sz="2800"/>
            </a:pPr>
            <a:r>
              <a:rPr lang="en-US" sz="2600" dirty="0"/>
              <a:t>What remains is to contract edges </a:t>
            </a:r>
            <a:r>
              <a:rPr lang="en-US" sz="2600" i="1" dirty="0"/>
              <a:t>td</a:t>
            </a:r>
            <a:r>
              <a:rPr lang="en-US" sz="2600" dirty="0"/>
              <a:t> and </a:t>
            </a:r>
            <a:r>
              <a:rPr lang="en-US" sz="2600" i="1" dirty="0"/>
              <a:t>rd</a:t>
            </a:r>
            <a:r>
              <a:rPr lang="en-US" sz="2600" dirty="0"/>
              <a:t>. Once this is done, we have the following graph of five vertices of degree </a:t>
            </a:r>
            <a:r>
              <a:rPr lang="en-US" sz="2600" dirty="0">
                <a:latin typeface="Cambria Math"/>
              </a:rPr>
              <a:t>4</a:t>
            </a:r>
            <a:r>
              <a:rPr lang="en-US" sz="2600" dirty="0"/>
              <a:t> all connected together. In other words, a </a:t>
            </a:r>
            <a:r>
              <a:rPr lang="en-US" sz="2600" i="1" dirty="0"/>
              <a:t>K</a:t>
            </a:r>
            <a:r>
              <a:rPr lang="en-US" sz="2600" dirty="0">
                <a:latin typeface="Calibri" panose="020F0502020204030204" pitchFamily="34" charset="0"/>
                <a:ea typeface="Calibri" panose="020F0502020204030204" pitchFamily="34" charset="0"/>
                <a:cs typeface="Calibri" panose="020F0502020204030204" pitchFamily="34" charset="0"/>
              </a:rPr>
              <a:t>₅</a:t>
            </a:r>
            <a:r>
              <a:rPr lang="en-US" sz="2600" dirty="0"/>
              <a:t> minor of the </a:t>
            </a:r>
            <a:r>
              <a:rPr lang="en-US" sz="2600" dirty="0" err="1"/>
              <a:t>Grötzsch</a:t>
            </a:r>
            <a:r>
              <a:rPr lang="en-US" sz="2600" dirty="0"/>
              <a:t> graph.</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 Classifying Graphs as Planar or Not</a:t>
            </a:r>
            <a:r>
              <a:rPr lang="en-US" dirty="0"/>
              <a:t>—Slide 6</a:t>
            </a:r>
            <a:endParaRPr dirty="0"/>
          </a:p>
        </p:txBody>
      </p:sp>
      <p:pic>
        <p:nvPicPr>
          <p:cNvPr id="5" name="Picture 4" descr="An inverted pentagon is shown with its vertices in the clockwise direction labeled &quot;aq&quot;, &quot;bp&quot;, &quot;cs&quot;, &quot;drt&quot;, and &quot;e&quot;. Vertex &quot;aq&quot; is connected to the vertices &quot;cs&quot; and &quot;drt.&quot; Vertex &quot;bp&quot; is connected to the vertices &quot;e&quot; and &quot;drt.&quot; Vertex &quot;cs&quot; is connected to the vertices &quot;aq&quot; and &quot;e.&quot; Vertex &quot;drt&quot; is connected to the vertices &quot;aq&quot; and &quot;bp.&quot; Vertex &quot;e&quot; is connected to the vertices &quot;bp&quot; and &quot;cs.">
            <a:extLst>
              <a:ext uri="{FF2B5EF4-FFF2-40B4-BE49-F238E27FC236}">
                <a16:creationId xmlns:a16="http://schemas.microsoft.com/office/drawing/2014/main" id="{458F323D-51D6-4EF1-B8A7-98320FB0B3DF}"/>
              </a:ext>
            </a:extLst>
          </p:cNvPr>
          <p:cNvPicPr>
            <a:picLocks noChangeAspect="1"/>
          </p:cNvPicPr>
          <p:nvPr/>
        </p:nvPicPr>
        <p:blipFill>
          <a:blip r:embed="rId2"/>
          <a:srcRect b="11926"/>
          <a:stretch>
            <a:fillRect/>
          </a:stretch>
        </p:blipFill>
        <p:spPr>
          <a:xfrm>
            <a:off x="3057398" y="1295400"/>
            <a:ext cx="3029203" cy="2990910"/>
          </a:xfrm>
          <a:prstGeom prst="rect">
            <a:avLst/>
          </a:prstGeom>
        </p:spPr>
      </p:pic>
      <p:sp>
        <p:nvSpPr>
          <p:cNvPr id="4" name="TextBox 3">
            <a:extLst>
              <a:ext uri="{FF2B5EF4-FFF2-40B4-BE49-F238E27FC236}">
                <a16:creationId xmlns:a16="http://schemas.microsoft.com/office/drawing/2014/main" id="{AC2F1A23-A309-B74A-624E-E711A50DC6C2}"/>
              </a:ext>
            </a:extLst>
          </p:cNvPr>
          <p:cNvSpPr txBox="1"/>
          <p:nvPr/>
        </p:nvSpPr>
        <p:spPr>
          <a:xfrm>
            <a:off x="2886201" y="4278526"/>
            <a:ext cx="3200400" cy="400110"/>
          </a:xfrm>
          <a:prstGeom prst="rect">
            <a:avLst/>
          </a:prstGeom>
          <a:noFill/>
        </p:spPr>
        <p:txBody>
          <a:bodyPr wrap="square">
            <a:spAutoFit/>
          </a:bodyPr>
          <a:lstStyle/>
          <a:p>
            <a:pPr algn="ctr"/>
            <a:r>
              <a:rPr lang="en-IN" sz="2000" dirty="0"/>
              <a:t>Figure 42</a:t>
            </a:r>
            <a:endParaRPr lang="en-IN" sz="2000" i="1" dirty="0"/>
          </a:p>
        </p:txBody>
      </p:sp>
      <p:sp>
        <p:nvSpPr>
          <p:cNvPr id="7" name="TextBox 6">
            <a:extLst>
              <a:ext uri="{FF2B5EF4-FFF2-40B4-BE49-F238E27FC236}">
                <a16:creationId xmlns:a16="http://schemas.microsoft.com/office/drawing/2014/main" id="{996DEF42-45F5-1675-7A09-A53C66B76B13}"/>
              </a:ext>
            </a:extLst>
          </p:cNvPr>
          <p:cNvSpPr txBox="1"/>
          <p:nvPr/>
        </p:nvSpPr>
        <p:spPr>
          <a:xfrm>
            <a:off x="457200" y="5000882"/>
            <a:ext cx="8229600" cy="892552"/>
          </a:xfrm>
          <a:prstGeom prst="rect">
            <a:avLst/>
          </a:prstGeom>
          <a:noFill/>
        </p:spPr>
        <p:txBody>
          <a:bodyPr wrap="square">
            <a:spAutoFit/>
          </a:bodyPr>
          <a:lstStyle/>
          <a:p>
            <a:pPr algn="just">
              <a:defRPr sz="2800"/>
            </a:pPr>
            <a:r>
              <a:rPr lang="en-US" sz="2600" dirty="0"/>
              <a:t>Hence, we have shown that the </a:t>
            </a:r>
            <a:r>
              <a:rPr lang="en-US" sz="2600" dirty="0" err="1"/>
              <a:t>Grötzsch</a:t>
            </a:r>
            <a:r>
              <a:rPr lang="en-US" sz="2600" dirty="0"/>
              <a:t> graph is not planar since it contains a </a:t>
            </a:r>
            <a:r>
              <a:rPr lang="en-US" sz="2600" i="1" dirty="0"/>
              <a:t>K</a:t>
            </a:r>
            <a:r>
              <a:rPr lang="en-US" sz="2600" dirty="0">
                <a:latin typeface="Calibri" panose="020F0502020204030204" pitchFamily="34" charset="0"/>
                <a:ea typeface="Calibri" panose="020F0502020204030204" pitchFamily="34" charset="0"/>
                <a:cs typeface="Calibri" panose="020F0502020204030204" pitchFamily="34" charset="0"/>
              </a:rPr>
              <a:t>₅</a:t>
            </a:r>
            <a:r>
              <a:rPr lang="en-US" sz="2600" dirty="0"/>
              <a:t> minor.</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Math Milestone</a:t>
            </a:r>
          </a:p>
        </p:txBody>
      </p:sp>
      <p:sp>
        <p:nvSpPr>
          <p:cNvPr id="3" name="Text Placeholder 2"/>
          <p:cNvSpPr>
            <a:spLocks noGrp="1"/>
          </p:cNvSpPr>
          <p:nvPr>
            <p:ph type="body" sz="quarter" idx="10"/>
          </p:nvPr>
        </p:nvSpPr>
        <p:spPr/>
        <p:txBody>
          <a:bodyPr>
            <a:normAutofit/>
          </a:bodyPr>
          <a:lstStyle/>
          <a:p>
            <a:pPr algn="just"/>
            <a:r>
              <a:rPr sz="2400" dirty="0"/>
              <a:t>The </a:t>
            </a:r>
            <a:r>
              <a:rPr sz="2400" dirty="0" err="1"/>
              <a:t>Grötzsch</a:t>
            </a:r>
            <a:r>
              <a:rPr sz="2400" dirty="0"/>
              <a:t> graph is the smallest triangle-free graph with chromatic number </a:t>
            </a:r>
            <a:r>
              <a:rPr sz="2400" dirty="0">
                <a:latin typeface="Cambria Math"/>
              </a:rPr>
              <a:t>4</a:t>
            </a:r>
            <a:r>
              <a:rPr sz="2400" dirty="0"/>
              <a:t>. It is named after German mathematician Herbert </a:t>
            </a:r>
            <a:r>
              <a:rPr sz="2400" dirty="0" err="1"/>
              <a:t>Grötzsch</a:t>
            </a:r>
            <a:r>
              <a:rPr sz="2400" dirty="0"/>
              <a:t>, born in 1902 in Halle, Germany. He died in 1993, a week before his 91st birthday.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1</a:t>
            </a:r>
          </a:p>
        </p:txBody>
      </p:sp>
      <p:sp>
        <p:nvSpPr>
          <p:cNvPr id="3" name="Text Placeholder 2"/>
          <p:cNvSpPr>
            <a:spLocks noGrp="1"/>
          </p:cNvSpPr>
          <p:nvPr>
            <p:ph type="body" sz="quarter" idx="10"/>
          </p:nvPr>
        </p:nvSpPr>
        <p:spPr/>
        <p:txBody>
          <a:bodyPr>
            <a:normAutofit/>
          </a:bodyPr>
          <a:lstStyle/>
          <a:p>
            <a:r>
              <a:rPr sz="2800" dirty="0"/>
              <a:t>Draw the following planar graph without any edges crossing.</a:t>
            </a:r>
          </a:p>
        </p:txBody>
      </p:sp>
      <p:pic>
        <p:nvPicPr>
          <p:cNvPr id="6" name="Picture 5" descr="A cube is shown with the upper face labeled in the clockwise direction from a through e and the lower face labeled in the clockwise direction from w through z. Vertices a, b, c, and d are lying corresponding to vertices w, x, y, and z.">
            <a:extLst>
              <a:ext uri="{FF2B5EF4-FFF2-40B4-BE49-F238E27FC236}">
                <a16:creationId xmlns:a16="http://schemas.microsoft.com/office/drawing/2014/main" id="{0E881397-5AB1-4B11-A8E2-A9D6B83C069D}"/>
              </a:ext>
            </a:extLst>
          </p:cNvPr>
          <p:cNvPicPr>
            <a:picLocks noChangeAspect="1"/>
          </p:cNvPicPr>
          <p:nvPr/>
        </p:nvPicPr>
        <p:blipFill>
          <a:blip r:embed="rId2"/>
          <a:srcRect b="18877"/>
          <a:stretch>
            <a:fillRect/>
          </a:stretch>
        </p:blipFill>
        <p:spPr>
          <a:xfrm>
            <a:off x="3417153" y="1752601"/>
            <a:ext cx="1916848" cy="1760219"/>
          </a:xfrm>
          <a:prstGeom prst="rect">
            <a:avLst/>
          </a:prstGeom>
        </p:spPr>
      </p:pic>
      <p:sp>
        <p:nvSpPr>
          <p:cNvPr id="4" name="TextBox 3">
            <a:extLst>
              <a:ext uri="{FF2B5EF4-FFF2-40B4-BE49-F238E27FC236}">
                <a16:creationId xmlns:a16="http://schemas.microsoft.com/office/drawing/2014/main" id="{529A9E6D-449C-191B-166C-9F298CF94589}"/>
              </a:ext>
            </a:extLst>
          </p:cNvPr>
          <p:cNvSpPr txBox="1"/>
          <p:nvPr/>
        </p:nvSpPr>
        <p:spPr>
          <a:xfrm>
            <a:off x="3120299" y="3481206"/>
            <a:ext cx="2293801" cy="400110"/>
          </a:xfrm>
          <a:prstGeom prst="rect">
            <a:avLst/>
          </a:prstGeom>
          <a:noFill/>
        </p:spPr>
        <p:txBody>
          <a:bodyPr wrap="square">
            <a:spAutoFit/>
          </a:bodyPr>
          <a:lstStyle/>
          <a:p>
            <a:pPr algn="ctr"/>
            <a:r>
              <a:rPr lang="en-IN" sz="2000" dirty="0"/>
              <a:t>Figure 4</a:t>
            </a:r>
          </a:p>
        </p:txBody>
      </p:sp>
      <p:sp>
        <p:nvSpPr>
          <p:cNvPr id="7" name="TextBox 6">
            <a:extLst>
              <a:ext uri="{FF2B5EF4-FFF2-40B4-BE49-F238E27FC236}">
                <a16:creationId xmlns:a16="http://schemas.microsoft.com/office/drawing/2014/main" id="{1B5AA8F5-B02C-4C1E-A8A0-6D73C42F72A9}"/>
              </a:ext>
            </a:extLst>
          </p:cNvPr>
          <p:cNvSpPr txBox="1"/>
          <p:nvPr/>
        </p:nvSpPr>
        <p:spPr>
          <a:xfrm>
            <a:off x="457200" y="3922435"/>
            <a:ext cx="7620000" cy="461665"/>
          </a:xfrm>
          <a:prstGeom prst="rect">
            <a:avLst/>
          </a:prstGeom>
          <a:noFill/>
        </p:spPr>
        <p:txBody>
          <a:bodyPr wrap="square">
            <a:spAutoFit/>
          </a:bodyPr>
          <a:lstStyle/>
          <a:p>
            <a:r>
              <a:rPr lang="en-IN" sz="2400" dirty="0"/>
              <a:t>Answer: </a:t>
            </a:r>
            <a:r>
              <a:rPr lang="en-US" sz="2400" dirty="0"/>
              <a:t>Answers will vary. Two possibilities are as follows. </a:t>
            </a:r>
          </a:p>
        </p:txBody>
      </p:sp>
      <p:pic>
        <p:nvPicPr>
          <p:cNvPr id="8" name="Picture 7" descr="A set of two figures labeled, “Figure 1” and “Figure 2” is shown. Figure 1 shows two squares one inside the other. The vertices a, b, c, and d of the outer square are lying corresponding to vertices w, x, y, and z of the inner square. Each pair of corresponding vertices is connected to each other. Figure 2 shows eight vertices, four on the left and four on the right. The vertices on the left from top to bottom are b, x, w, and a. The vertices on the right lying corresponding to the vertices on the left are c, y, z, and d. Each pair of corresponding vertices is connected to each other. On the left, vertex a is connected to vertex b through a curved edge drawn from the outside. On the right, vertex d is connected to vertex c through a curved edge drawn from the outside.">
            <a:extLst>
              <a:ext uri="{FF2B5EF4-FFF2-40B4-BE49-F238E27FC236}">
                <a16:creationId xmlns:a16="http://schemas.microsoft.com/office/drawing/2014/main" id="{56EC8DBD-8115-4268-955F-2EA5662B57A1}"/>
              </a:ext>
            </a:extLst>
          </p:cNvPr>
          <p:cNvPicPr>
            <a:picLocks noChangeAspect="1"/>
          </p:cNvPicPr>
          <p:nvPr/>
        </p:nvPicPr>
        <p:blipFill>
          <a:blip r:embed="rId3"/>
          <a:stretch>
            <a:fillRect/>
          </a:stretch>
        </p:blipFill>
        <p:spPr>
          <a:xfrm>
            <a:off x="2971800" y="4267200"/>
            <a:ext cx="3696301" cy="1627354"/>
          </a:xfrm>
          <a:prstGeom prst="rect">
            <a:avLst/>
          </a:prstGeom>
        </p:spPr>
      </p:pic>
    </p:spTree>
    <p:extLst>
      <p:ext uri="{BB962C8B-B14F-4D97-AF65-F5344CB8AC3E}">
        <p14:creationId xmlns:p14="http://schemas.microsoft.com/office/powerpoint/2010/main" val="1354415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Face</a:t>
            </a:r>
          </a:p>
        </p:txBody>
      </p:sp>
      <p:sp>
        <p:nvSpPr>
          <p:cNvPr id="3" name="Text Placeholder 2"/>
          <p:cNvSpPr>
            <a:spLocks noGrp="1"/>
          </p:cNvSpPr>
          <p:nvPr>
            <p:ph type="body" sz="quarter" idx="10"/>
          </p:nvPr>
        </p:nvSpPr>
        <p:spPr/>
        <p:txBody>
          <a:bodyPr>
            <a:normAutofit/>
          </a:bodyPr>
          <a:lstStyle/>
          <a:p>
            <a:pPr algn="ctr">
              <a:defRPr sz="2800" b="1"/>
            </a:pPr>
            <a:endParaRPr sz="800" dirty="0"/>
          </a:p>
          <a:p>
            <a:pPr algn="just">
              <a:defRPr sz="2800"/>
            </a:pPr>
            <a:r>
              <a:rPr sz="2400" dirty="0"/>
              <a:t>In a planar graph, a </a:t>
            </a:r>
            <a:r>
              <a:rPr sz="2400" b="1" dirty="0"/>
              <a:t>face</a:t>
            </a:r>
            <a:r>
              <a:rPr sz="2400" dirty="0"/>
              <a:t> is a region inside a cycle of edges or the infinite exterior region on the outside of the graph. We denote the number of faces of a graph by </a:t>
            </a:r>
            <a:r>
              <a:rPr lang="en-US" sz="2400" i="1" dirty="0"/>
              <a:t>f</a:t>
            </a:r>
            <a:r>
              <a:rPr sz="2400" dirty="0"/>
              <a:t>.</a:t>
            </a:r>
          </a:p>
          <a:p>
            <a:endParaRPr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1</a:t>
            </a:r>
            <a:r>
              <a:rPr dirty="0"/>
              <a:t>: Determining the Number of Faces in a Planar Graph</a:t>
            </a:r>
            <a:r>
              <a:rPr lang="en-US" dirty="0"/>
              <a:t>—Slide 1</a:t>
            </a:r>
            <a:endParaRPr dirty="0"/>
          </a:p>
        </p:txBody>
      </p:sp>
      <p:sp>
        <p:nvSpPr>
          <p:cNvPr id="3" name="Text Placeholder 2"/>
          <p:cNvSpPr>
            <a:spLocks noGrp="1"/>
          </p:cNvSpPr>
          <p:nvPr>
            <p:ph type="body" sz="quarter" idx="10"/>
          </p:nvPr>
        </p:nvSpPr>
        <p:spPr/>
        <p:txBody>
          <a:bodyPr>
            <a:normAutofit/>
          </a:bodyPr>
          <a:lstStyle/>
          <a:p>
            <a:pPr algn="just">
              <a:defRPr sz="2800"/>
            </a:pPr>
            <a:r>
              <a:rPr sz="2400" dirty="0"/>
              <a:t>Two drawings of the same graph </a:t>
            </a:r>
            <a:r>
              <a:rPr lang="en-US" sz="2400" i="1" dirty="0"/>
              <a:t>j</a:t>
            </a:r>
            <a:r>
              <a:rPr sz="2400" dirty="0"/>
              <a:t> are shown. Verify that both drawings have the same number of faces.</a:t>
            </a:r>
          </a:p>
        </p:txBody>
      </p:sp>
      <p:pic>
        <p:nvPicPr>
          <p:cNvPr id="5" name="Picture 4" descr="A set of two figures labeled, “Graph J subscript 1” and “Graph J subscript 2” are shown. Graph J subscript 1 shows two squares one inside the other. The vertices a, b, c, and d of the outer square are lying corresponding to the vertices w, x, y, and z of the inner square. Each pair of corresponding vertices is connected to each other. Graph J subscript 2 shows eight vertices, four on the left and four on the right. The vertices on the left from top to bottom are b, x, w, and a. The vertices on the right lying corresponding to the vertices on the left are c, y, z, and d. Each pair of corresponding vertices is connected to each other. On the left, vertex a is connected to vertex b through a curved edge drawn from the outside. On the right, vertex d is connected to vertex c through a curved edge drawn from the outside.">
            <a:extLst>
              <a:ext uri="{FF2B5EF4-FFF2-40B4-BE49-F238E27FC236}">
                <a16:creationId xmlns:a16="http://schemas.microsoft.com/office/drawing/2014/main" id="{EA9DFA95-9906-4137-95A6-579811E31745}"/>
              </a:ext>
            </a:extLst>
          </p:cNvPr>
          <p:cNvPicPr>
            <a:picLocks noChangeAspect="1"/>
          </p:cNvPicPr>
          <p:nvPr/>
        </p:nvPicPr>
        <p:blipFill>
          <a:blip r:embed="rId2"/>
          <a:srcRect b="11429"/>
          <a:stretch>
            <a:fillRect/>
          </a:stretch>
        </p:blipFill>
        <p:spPr>
          <a:xfrm>
            <a:off x="1828800" y="2514600"/>
            <a:ext cx="4736911" cy="2362200"/>
          </a:xfrm>
          <a:prstGeom prst="rect">
            <a:avLst/>
          </a:prstGeom>
        </p:spPr>
      </p:pic>
      <p:sp>
        <p:nvSpPr>
          <p:cNvPr id="4" name="TextBox 3">
            <a:extLst>
              <a:ext uri="{FF2B5EF4-FFF2-40B4-BE49-F238E27FC236}">
                <a16:creationId xmlns:a16="http://schemas.microsoft.com/office/drawing/2014/main" id="{830D91C9-E808-20B2-8422-7C8CAE347AE7}"/>
              </a:ext>
            </a:extLst>
          </p:cNvPr>
          <p:cNvSpPr txBox="1"/>
          <p:nvPr/>
        </p:nvSpPr>
        <p:spPr>
          <a:xfrm>
            <a:off x="2971800" y="4953000"/>
            <a:ext cx="2293801" cy="400110"/>
          </a:xfrm>
          <a:prstGeom prst="rect">
            <a:avLst/>
          </a:prstGeom>
          <a:noFill/>
        </p:spPr>
        <p:txBody>
          <a:bodyPr wrap="square">
            <a:spAutoFit/>
          </a:bodyPr>
          <a:lstStyle/>
          <a:p>
            <a:pPr algn="ctr"/>
            <a:r>
              <a:rPr lang="en-IN" sz="2000" dirty="0"/>
              <a:t>Figure 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Determining the Number of Faces in a Planar Graph</a:t>
            </a:r>
            <a:r>
              <a:rPr lang="en-US" dirty="0"/>
              <a:t>—Slide 2</a:t>
            </a:r>
            <a:endParaRPr dirty="0"/>
          </a:p>
        </p:txBody>
      </p:sp>
      <p:sp>
        <p:nvSpPr>
          <p:cNvPr id="3" name="Text Placeholder 2"/>
          <p:cNvSpPr>
            <a:spLocks noGrp="1"/>
          </p:cNvSpPr>
          <p:nvPr>
            <p:ph type="body" sz="quarter" idx="10"/>
          </p:nvPr>
        </p:nvSpPr>
        <p:spPr/>
        <p:txBody>
          <a:bodyPr>
            <a:normAutofit/>
          </a:bodyPr>
          <a:lstStyle/>
          <a:p>
            <a:pPr algn="just"/>
            <a:r>
              <a:rPr sz="2400" b="1" dirty="0"/>
              <a:t>Solution</a:t>
            </a:r>
          </a:p>
          <a:p>
            <a:pPr algn="just"/>
            <a:r>
              <a:rPr sz="2400" dirty="0"/>
              <a:t>We can count each of the faces by counting the contained spaces in the graph as well as the exterior face. We've numbered the spaces for each graph in the following figure.</a:t>
            </a:r>
            <a:endParaRPr lang="en-US" sz="2400" dirty="0"/>
          </a:p>
          <a:p>
            <a:endParaRPr lang="en-IN" sz="2400" dirty="0"/>
          </a:p>
          <a:p>
            <a:endParaRPr lang="en-IN" sz="2400" dirty="0"/>
          </a:p>
          <a:p>
            <a:endParaRPr lang="en-IN" sz="2400" dirty="0"/>
          </a:p>
          <a:p>
            <a:endParaRPr lang="en-US" sz="2400" dirty="0"/>
          </a:p>
          <a:p>
            <a:endParaRPr lang="en-US" sz="2400" dirty="0"/>
          </a:p>
          <a:p>
            <a:endParaRPr lang="en-US" sz="2400" dirty="0"/>
          </a:p>
          <a:p>
            <a:endParaRPr lang="en-US" sz="2400" dirty="0"/>
          </a:p>
        </p:txBody>
      </p:sp>
      <p:pic>
        <p:nvPicPr>
          <p:cNvPr id="5" name="Picture 4" descr="A set of two figures labeled, “Graph J subscript 1” and “Graph J subscript 2” is shown. Graph J subscript 1 shows two squares one inside the other. The vertices a, b, c, and d of the outer square are lying corresponding to the vertices w, x, y, and z of the inner square. Each pair of corresponding vertices is connected to each other, forming five interior faces and 1 exterior face labeled from 1 through 6. Graph J subscript 2 shows eight vertices, four on the left and four on the right. The vertices on the left from top to bottom are b, x, w, and a. The vertices on the right lying corresponding to the vertices on the left are c, y, z, and d. Each pair of corresponding vertices is connected to each other. On the left, vertex a is connected to vertex b through a curved edge drawn from the outside. On the right, vertex d is connected to vertex c through a curved edge drawn from the outside. The graph forms five interior faces and 1 exterior face labeled from 1 through 6.">
            <a:extLst>
              <a:ext uri="{FF2B5EF4-FFF2-40B4-BE49-F238E27FC236}">
                <a16:creationId xmlns:a16="http://schemas.microsoft.com/office/drawing/2014/main" id="{1965DD1E-486F-49A0-B63F-FEE613BCF21D}"/>
              </a:ext>
            </a:extLst>
          </p:cNvPr>
          <p:cNvPicPr>
            <a:picLocks noChangeAspect="1"/>
          </p:cNvPicPr>
          <p:nvPr/>
        </p:nvPicPr>
        <p:blipFill>
          <a:blip r:embed="rId2"/>
          <a:srcRect b="8647"/>
          <a:stretch>
            <a:fillRect/>
          </a:stretch>
        </p:blipFill>
        <p:spPr>
          <a:xfrm>
            <a:off x="2428291" y="2616469"/>
            <a:ext cx="4287417" cy="2376000"/>
          </a:xfrm>
          <a:prstGeom prst="rect">
            <a:avLst/>
          </a:prstGeom>
        </p:spPr>
      </p:pic>
      <p:sp>
        <p:nvSpPr>
          <p:cNvPr id="4" name="TextBox 3">
            <a:extLst>
              <a:ext uri="{FF2B5EF4-FFF2-40B4-BE49-F238E27FC236}">
                <a16:creationId xmlns:a16="http://schemas.microsoft.com/office/drawing/2014/main" id="{DDDC13E1-5866-100F-94BF-539D892766D1}"/>
              </a:ext>
            </a:extLst>
          </p:cNvPr>
          <p:cNvSpPr txBox="1"/>
          <p:nvPr/>
        </p:nvSpPr>
        <p:spPr>
          <a:xfrm>
            <a:off x="3276600" y="4857690"/>
            <a:ext cx="2293801" cy="400110"/>
          </a:xfrm>
          <a:prstGeom prst="rect">
            <a:avLst/>
          </a:prstGeom>
          <a:noFill/>
        </p:spPr>
        <p:txBody>
          <a:bodyPr wrap="square">
            <a:spAutoFit/>
          </a:bodyPr>
          <a:lstStyle/>
          <a:p>
            <a:pPr algn="ctr"/>
            <a:r>
              <a:rPr lang="en-IN" sz="2000" dirty="0"/>
              <a:t>Figure 8</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48E6390-4266-FA75-B537-023C06217CB0}"/>
                  </a:ext>
                </a:extLst>
              </p:cNvPr>
              <p:cNvSpPr txBox="1"/>
              <p:nvPr/>
            </p:nvSpPr>
            <p:spPr>
              <a:xfrm>
                <a:off x="461682" y="5181600"/>
                <a:ext cx="8077200" cy="830997"/>
              </a:xfrm>
              <a:prstGeom prst="rect">
                <a:avLst/>
              </a:prstGeom>
              <a:noFill/>
            </p:spPr>
            <p:txBody>
              <a:bodyPr wrap="square">
                <a:spAutoFit/>
              </a:bodyPr>
              <a:lstStyle/>
              <a:p>
                <a:pPr algn="just"/>
                <a:r>
                  <a:rPr lang="en-US" sz="2400" dirty="0"/>
                  <a:t>You can see that </a:t>
                </a:r>
                <a:r>
                  <a:rPr lang="en-US" sz="2400" i="1" dirty="0"/>
                  <a:t>f </a:t>
                </a:r>
                <a14:m>
                  <m:oMath xmlns:m="http://schemas.openxmlformats.org/officeDocument/2006/math">
                    <m:r>
                      <a:rPr lang="en-US" sz="2400">
                        <a:latin typeface="Cambria Math" panose="02040503050406030204" pitchFamily="18" charset="0"/>
                      </a:rPr>
                      <m:t>=6</m:t>
                    </m:r>
                  </m:oMath>
                </a14:m>
                <a:r>
                  <a:rPr lang="en-US" sz="2400" dirty="0"/>
                  <a:t> in both diagrams. In fact, graph </a:t>
                </a:r>
                <a:r>
                  <a:rPr lang="en-US" sz="2400" i="1" dirty="0"/>
                  <a:t>j</a:t>
                </a:r>
                <a:r>
                  <a:rPr lang="en-US" sz="2400" dirty="0"/>
                  <a:t> will always have six faces no matter how we draw it.</a:t>
                </a:r>
              </a:p>
            </p:txBody>
          </p:sp>
        </mc:Choice>
        <mc:Fallback xmlns="">
          <p:sp>
            <p:nvSpPr>
              <p:cNvPr id="7" name="TextBox 6">
                <a:extLst>
                  <a:ext uri="{FF2B5EF4-FFF2-40B4-BE49-F238E27FC236}">
                    <a16:creationId xmlns:a16="http://schemas.microsoft.com/office/drawing/2014/main" id="{748E6390-4266-FA75-B537-023C06217CB0}"/>
                  </a:ext>
                </a:extLst>
              </p:cNvPr>
              <p:cNvSpPr txBox="1">
                <a:spLocks noRot="1" noChangeAspect="1" noMove="1" noResize="1" noEditPoints="1" noAdjustHandles="1" noChangeArrowheads="1" noChangeShapeType="1" noTextEdit="1"/>
              </p:cNvSpPr>
              <p:nvPr/>
            </p:nvSpPr>
            <p:spPr>
              <a:xfrm>
                <a:off x="461682" y="5181600"/>
                <a:ext cx="8077200" cy="830997"/>
              </a:xfrm>
              <a:prstGeom prst="rect">
                <a:avLst/>
              </a:prstGeom>
              <a:blipFill>
                <a:blip r:embed="rId3"/>
                <a:stretch>
                  <a:fillRect l="-1208" t="-5882" r="-1132" b="-16176"/>
                </a:stretch>
              </a:blipFill>
            </p:spPr>
            <p:txBody>
              <a:bodyPr/>
              <a:lstStyle/>
              <a:p>
                <a:r>
                  <a:rPr lang="en-IN">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2</a:t>
            </a:r>
          </a:p>
        </p:txBody>
      </p:sp>
      <p:sp>
        <p:nvSpPr>
          <p:cNvPr id="3" name="Text Placeholder 2"/>
          <p:cNvSpPr>
            <a:spLocks noGrp="1"/>
          </p:cNvSpPr>
          <p:nvPr>
            <p:ph type="body" sz="quarter" idx="10"/>
          </p:nvPr>
        </p:nvSpPr>
        <p:spPr/>
        <p:txBody>
          <a:bodyPr>
            <a:normAutofit lnSpcReduction="10000"/>
          </a:bodyPr>
          <a:lstStyle/>
          <a:p>
            <a:pPr marL="538163" indent="-538163" algn="just">
              <a:defRPr sz="2800"/>
            </a:pPr>
            <a:r>
              <a:rPr lang="en-US" sz="2400" dirty="0"/>
              <a:t>a.</a:t>
            </a:r>
            <a:r>
              <a:rPr sz="2400" dirty="0"/>
              <a:t>​</a:t>
            </a:r>
            <a:r>
              <a:rPr lang="en-US" sz="2400" dirty="0"/>
              <a:t>	</a:t>
            </a:r>
            <a:r>
              <a:rPr sz="2400" dirty="0"/>
              <a:t>What would happen if we removed the edge </a:t>
            </a:r>
            <a:r>
              <a:rPr lang="en-US" sz="2400" i="1" dirty="0"/>
              <a:t>CE</a:t>
            </a:r>
            <a:r>
              <a:rPr sz="2400" dirty="0"/>
              <a:t> from the original graph </a:t>
            </a:r>
            <a:r>
              <a:rPr lang="en-US" sz="2400" i="1" dirty="0"/>
              <a:t>H</a:t>
            </a:r>
            <a:r>
              <a:rPr sz="2400" dirty="0"/>
              <a:t> in Figure 6?</a:t>
            </a:r>
          </a:p>
          <a:p>
            <a:pPr marL="538163" indent="-538163" algn="just">
              <a:defRPr sz="2800"/>
            </a:pPr>
            <a:r>
              <a:rPr lang="en-US" sz="2400" dirty="0"/>
              <a:t>b.</a:t>
            </a:r>
            <a:r>
              <a:rPr sz="2400" dirty="0"/>
              <a:t>​</a:t>
            </a:r>
            <a:r>
              <a:rPr lang="en-US" sz="2400" dirty="0"/>
              <a:t>	</a:t>
            </a:r>
            <a:r>
              <a:rPr sz="2400" dirty="0"/>
              <a:t>What would happen if we add the edge </a:t>
            </a:r>
            <a:r>
              <a:rPr lang="en-US" sz="2400" i="1" dirty="0"/>
              <a:t>BD</a:t>
            </a:r>
            <a:r>
              <a:rPr sz="2400" dirty="0"/>
              <a:t> to the original graph </a:t>
            </a:r>
            <a:r>
              <a:rPr lang="en-US" sz="2400" i="1" dirty="0"/>
              <a:t>H</a:t>
            </a:r>
            <a:r>
              <a:rPr sz="2400" dirty="0"/>
              <a:t> in Figure 6?</a:t>
            </a:r>
            <a:endParaRPr lang="en-US" sz="2400" dirty="0"/>
          </a:p>
          <a:p>
            <a:pPr marL="514350" indent="-514350">
              <a:buFont typeface="+mj-lt"/>
              <a:buAutoNum type="alphaLcPeriod" startAt="2"/>
              <a:defRPr sz="2800"/>
            </a:pPr>
            <a:endParaRPr lang="en-IN" dirty="0"/>
          </a:p>
          <a:p>
            <a:pPr>
              <a:defRPr sz="2800"/>
            </a:pPr>
            <a:r>
              <a:rPr lang="en-IN" dirty="0"/>
              <a:t>    </a:t>
            </a:r>
          </a:p>
          <a:p>
            <a:pPr>
              <a:defRPr sz="2800"/>
            </a:pPr>
            <a:endParaRPr lang="en-IN" dirty="0"/>
          </a:p>
          <a:p>
            <a:pPr>
              <a:defRPr sz="2800"/>
            </a:pPr>
            <a:endParaRPr lang="en-IN" dirty="0"/>
          </a:p>
          <a:p>
            <a:pPr>
              <a:defRPr sz="2800"/>
            </a:pPr>
            <a:endParaRPr lang="en-IN" dirty="0"/>
          </a:p>
          <a:p>
            <a:pPr>
              <a:defRPr sz="2800"/>
            </a:pPr>
            <a:endParaRPr lang="en-IN" dirty="0"/>
          </a:p>
          <a:p>
            <a:pPr>
              <a:defRPr sz="2800"/>
            </a:pPr>
            <a:r>
              <a:rPr lang="en-IN" dirty="0"/>
              <a:t>   </a:t>
            </a:r>
            <a:endParaRPr sz="2800" dirty="0"/>
          </a:p>
        </p:txBody>
      </p:sp>
      <p:pic>
        <p:nvPicPr>
          <p:cNvPr id="5" name="Picture 4" descr="A graph shows a composite figure over a green background. The figure consists of a rectangle, ABCD at the top and a triangle CDE at the bottom, sharing its base along the length of the rectangle. The rectangle is shaded in orange and the triangle is shaded in blue.">
            <a:extLst>
              <a:ext uri="{FF2B5EF4-FFF2-40B4-BE49-F238E27FC236}">
                <a16:creationId xmlns:a16="http://schemas.microsoft.com/office/drawing/2014/main" id="{57CF1694-AF46-4D7A-97D5-126360007DAF}"/>
              </a:ext>
            </a:extLst>
          </p:cNvPr>
          <p:cNvPicPr>
            <a:picLocks noChangeAspect="1"/>
          </p:cNvPicPr>
          <p:nvPr/>
        </p:nvPicPr>
        <p:blipFill>
          <a:blip r:embed="rId2"/>
          <a:srcRect b="7543"/>
          <a:stretch>
            <a:fillRect/>
          </a:stretch>
        </p:blipFill>
        <p:spPr>
          <a:xfrm>
            <a:off x="990600" y="2743200"/>
            <a:ext cx="2514600" cy="2667000"/>
          </a:xfrm>
          <a:prstGeom prst="rect">
            <a:avLst/>
          </a:prstGeom>
        </p:spPr>
      </p:pic>
      <p:sp>
        <p:nvSpPr>
          <p:cNvPr id="6" name="TextBox 5">
            <a:extLst>
              <a:ext uri="{FF2B5EF4-FFF2-40B4-BE49-F238E27FC236}">
                <a16:creationId xmlns:a16="http://schemas.microsoft.com/office/drawing/2014/main" id="{7C1DA12D-23C1-DC5B-A156-D3166DB80613}"/>
              </a:ext>
            </a:extLst>
          </p:cNvPr>
          <p:cNvSpPr txBox="1"/>
          <p:nvPr/>
        </p:nvSpPr>
        <p:spPr>
          <a:xfrm>
            <a:off x="685800" y="5391090"/>
            <a:ext cx="3200400" cy="400110"/>
          </a:xfrm>
          <a:prstGeom prst="rect">
            <a:avLst/>
          </a:prstGeom>
          <a:noFill/>
        </p:spPr>
        <p:txBody>
          <a:bodyPr wrap="square">
            <a:spAutoFit/>
          </a:bodyPr>
          <a:lstStyle/>
          <a:p>
            <a:pPr algn="ctr"/>
            <a:r>
              <a:rPr lang="en-IN" sz="2000" dirty="0"/>
              <a:t>Figure 8: Faces of Graph H</a:t>
            </a:r>
          </a:p>
        </p:txBody>
      </p:sp>
      <p:sp>
        <p:nvSpPr>
          <p:cNvPr id="4" name="TextBox 3">
            <a:extLst>
              <a:ext uri="{FF2B5EF4-FFF2-40B4-BE49-F238E27FC236}">
                <a16:creationId xmlns:a16="http://schemas.microsoft.com/office/drawing/2014/main" id="{37443E9C-7F7A-42D1-9363-CCC6C8C28255}"/>
              </a:ext>
            </a:extLst>
          </p:cNvPr>
          <p:cNvSpPr txBox="1"/>
          <p:nvPr/>
        </p:nvSpPr>
        <p:spPr>
          <a:xfrm>
            <a:off x="3962400" y="2743200"/>
            <a:ext cx="4724400" cy="2215991"/>
          </a:xfrm>
          <a:prstGeom prst="rect">
            <a:avLst/>
          </a:prstGeom>
          <a:noFill/>
        </p:spPr>
        <p:txBody>
          <a:bodyPr wrap="square" rtlCol="0">
            <a:spAutoFit/>
          </a:bodyPr>
          <a:lstStyle/>
          <a:p>
            <a:pPr>
              <a:defRPr sz="2800"/>
            </a:pPr>
            <a:r>
              <a:rPr lang="en-IN" sz="2400" dirty="0"/>
              <a:t>Answer:</a:t>
            </a:r>
          </a:p>
          <a:p>
            <a:pPr marL="538163" indent="-538163" algn="just">
              <a:defRPr sz="2800"/>
            </a:pPr>
            <a:r>
              <a:rPr lang="en-US" sz="2400" dirty="0"/>
              <a:t>a.​	There would then only be two faces.</a:t>
            </a:r>
          </a:p>
          <a:p>
            <a:pPr marL="538163" indent="-538163" algn="just">
              <a:defRPr sz="2800"/>
            </a:pPr>
            <a:r>
              <a:rPr lang="en-US" sz="2400" dirty="0"/>
              <a:t>b.​	We'd split the orange face in two, creating four faces in total.</a:t>
            </a:r>
          </a:p>
          <a:p>
            <a:pPr marL="538163" indent="-538163"/>
            <a:endParaRPr lang="en-US" dirty="0"/>
          </a:p>
        </p:txBody>
      </p:sp>
    </p:spTree>
    <p:extLst>
      <p:ext uri="{BB962C8B-B14F-4D97-AF65-F5344CB8AC3E}">
        <p14:creationId xmlns:p14="http://schemas.microsoft.com/office/powerpoint/2010/main" val="614391073"/>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c814cb3e8714731e075e6c5082fb93d7">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d80a9e90dbd3f40806ac15508682cdd4"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45C2064-6C60-45A3-96F4-E08FCFACE0CA}"/>
</file>

<file path=customXml/itemProps2.xml><?xml version="1.0" encoding="utf-8"?>
<ds:datastoreItem xmlns:ds="http://schemas.openxmlformats.org/officeDocument/2006/customXml" ds:itemID="{19072BA2-C392-4255-A814-67C167A32D5F}"/>
</file>

<file path=customXml/itemProps3.xml><?xml version="1.0" encoding="utf-8"?>
<ds:datastoreItem xmlns:ds="http://schemas.openxmlformats.org/officeDocument/2006/customXml" ds:itemID="{2C11057E-0D96-474C-B216-2ABB44690D0F}"/>
</file>

<file path=docProps/app.xml><?xml version="1.0" encoding="utf-8"?>
<Properties xmlns="http://schemas.openxmlformats.org/officeDocument/2006/extended-properties" xmlns:vt="http://schemas.openxmlformats.org/officeDocument/2006/docPropsVTypes">
  <TotalTime>1172</TotalTime>
  <Words>3055</Words>
  <Application>Microsoft Office PowerPoint</Application>
  <PresentationFormat>On-screen Show (4:3)</PresentationFormat>
  <Paragraphs>260</Paragraphs>
  <Slides>49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5" baseType="lpstr">
      <vt:lpstr>Arial</vt:lpstr>
      <vt:lpstr>Cambria Math</vt:lpstr>
      <vt:lpstr>Courier New</vt:lpstr>
      <vt:lpstr>Calibri</vt:lpstr>
      <vt:lpstr>Office Theme</vt:lpstr>
      <vt:lpstr>Equation</vt:lpstr>
      <vt:lpstr>Section 14.4</vt:lpstr>
      <vt:lpstr>Definition: Planner Graphs</vt:lpstr>
      <vt:lpstr>Think Back 1</vt:lpstr>
      <vt:lpstr>Fun Fact 1</vt:lpstr>
      <vt:lpstr>Skill Check 1</vt:lpstr>
      <vt:lpstr>Definition: Face</vt:lpstr>
      <vt:lpstr>Example 1: Determining the Number of Faces in a Planar Graph—Slide 1</vt:lpstr>
      <vt:lpstr>Example 1: Determining the Number of Faces in a Planar Graph—Slide 2</vt:lpstr>
      <vt:lpstr>Skill Check 2</vt:lpstr>
      <vt:lpstr>Definition: Euler's Formula</vt:lpstr>
      <vt:lpstr>Example 2: Verifying Euler's Formula for a Graph—Slide 1</vt:lpstr>
      <vt:lpstr>Example 2: Verifying Euler's Formula for a Graph—Slide 2</vt:lpstr>
      <vt:lpstr>Example 3: Applying Euler's Formula—Slide 1</vt:lpstr>
      <vt:lpstr>Example 3: Applying Euler's Formula—Slide 2</vt:lpstr>
      <vt:lpstr>Example 3: Applying Euler's Formula—Slide 3</vt:lpstr>
      <vt:lpstr>Example 3: Applying Euler's Formula—Slide 4</vt:lpstr>
      <vt:lpstr>Example 3: Applying Euler's Formula—Slide 5</vt:lpstr>
      <vt:lpstr>Example 3: Applying Euler's Formula—Slide 6</vt:lpstr>
      <vt:lpstr>Think Back 2</vt:lpstr>
      <vt:lpstr>Fun Fact 2</vt:lpstr>
      <vt:lpstr>Formula: Corollary of Euler's Formula</vt:lpstr>
      <vt:lpstr>Example 4: Applying the Corollary of Euler's Formula—Slide 1</vt:lpstr>
      <vt:lpstr>Skill Check 3</vt:lpstr>
      <vt:lpstr>Example 5: Establishing That a Graph Is Not Planar Using Euler's Corollary—Slide 1</vt:lpstr>
      <vt:lpstr>Example 5: Establishing That a Graph Is Not Planar Using Euler's Corollary—Slide 2</vt:lpstr>
      <vt:lpstr>Example 5: Establishing That a Graph Is Not Planar Using Euler's Corollary—Slide 3</vt:lpstr>
      <vt:lpstr>Definition: Complete Graphs</vt:lpstr>
      <vt:lpstr>Fun Fact 3</vt:lpstr>
      <vt:lpstr>Example 6: Drawing Complete Graphs—Slide 1</vt:lpstr>
      <vt:lpstr>Example 6: Drawing Complete Graphs—Slide 2</vt:lpstr>
      <vt:lpstr>Example 6: Drawing Complete Graphs—Slide 3</vt:lpstr>
      <vt:lpstr>Skill Check 4</vt:lpstr>
      <vt:lpstr>Definition: Complete Bipartite Graph</vt:lpstr>
      <vt:lpstr>Example 7: Drawing Complete Bipartite Graphs—Slide 1</vt:lpstr>
      <vt:lpstr>Example 7: Drawing Complete Bipartite Graphs—Slide 2</vt:lpstr>
      <vt:lpstr>Example 8: Classifying Graphs as Planar or Not—Slide 1</vt:lpstr>
      <vt:lpstr>Example 8: Classifying Graphs as Planar or Not—Slide 2</vt:lpstr>
      <vt:lpstr>Example 8: Classifying Graphs as Planar or Not—Slide 3</vt:lpstr>
      <vt:lpstr>Theorem: Planar Subgraph Theorem</vt:lpstr>
      <vt:lpstr>Example 9: Establishing that a Graph Is Not Planar Using Subgraphs—Slide 1</vt:lpstr>
      <vt:lpstr>Example 9: Establishing that a Graph Is Not Planar Using Subgraphs—Slide 2</vt:lpstr>
      <vt:lpstr>Theorem: Planar Graph Theorem</vt:lpstr>
      <vt:lpstr>Example 10: Classifying Graphs as Planar or Not—Slide 1</vt:lpstr>
      <vt:lpstr>Example 10: Classifying Graphs as Planar or Not—Slide 2</vt:lpstr>
      <vt:lpstr>Example 10: Classifying Graphs as Planar or Not—Slide 3</vt:lpstr>
      <vt:lpstr>Example 10: Classifying Graphs as Planar or Not—Slide 4</vt:lpstr>
      <vt:lpstr>Example 10: Classifying Graphs as Planar or Not—Slide 5</vt:lpstr>
      <vt:lpstr>Example 10: Classifying Graphs as Planar or Not—Slide 6</vt:lpstr>
      <vt:lpstr>Math Milestone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Viewing Life Mathematically, 2nd Edition</dc:title>
  <dc:creator>Hawkes Learning</dc:creator>
  <cp:lastModifiedBy>jeevan</cp:lastModifiedBy>
  <cp:revision>176</cp:revision>
  <dcterms:created xsi:type="dcterms:W3CDTF">2013-04-26T14:43:13Z</dcterms:created>
  <dcterms:modified xsi:type="dcterms:W3CDTF">2025-09-23T06:36:45Z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ies>
</file>