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91" r:id="rId10"/>
    <p:sldId id="290" r:id="rId11"/>
    <p:sldId id="263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93" r:id="rId20"/>
    <p:sldId id="292" r:id="rId21"/>
    <p:sldId id="272" r:id="rId22"/>
    <p:sldId id="304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07" d="100"/>
          <a:sy n="107" d="100"/>
        </p:scale>
        <p:origin x="181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tableStyles" Target="tableStyles.xml"/><Relationship Id="rId50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48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Degree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degree</a:t>
            </a:r>
            <a:r>
              <a:rPr sz="2800" dirty="0"/>
              <a:t> of a vertex denoted</a:t>
            </a:r>
            <a:r>
              <a:rPr lang="en-IN" sz="2800" dirty="0"/>
              <a:t> </a:t>
            </a:r>
            <a:r>
              <a:rPr lang="en-IN" sz="2800" i="1" dirty="0"/>
              <a:t>d</a:t>
            </a:r>
            <a:r>
              <a:rPr lang="en-IN" sz="2800" dirty="0"/>
              <a:t>(</a:t>
            </a:r>
            <a:r>
              <a:rPr lang="en-IN" sz="2800" i="1" dirty="0"/>
              <a:t>u</a:t>
            </a:r>
            <a:r>
              <a:rPr lang="en-IN" sz="2800" dirty="0"/>
              <a:t>)</a:t>
            </a:r>
            <a:r>
              <a:rPr sz="2800" dirty="0"/>
              <a:t>, is the number of edges that are incident to</a:t>
            </a:r>
            <a:r>
              <a:rPr lang="en-IN" sz="2800" dirty="0"/>
              <a:t> </a:t>
            </a:r>
            <a:r>
              <a:rPr lang="en-IN" sz="2800" i="1" dirty="0"/>
              <a:t>u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5248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Vertex Cover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vertex cover </a:t>
            </a:r>
            <a:r>
              <a:rPr sz="2800" dirty="0"/>
              <a:t>is a set of vertices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so that every vertex in the graph is either in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or adjacent to a vertex in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Minimum Vertex Cover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When a vertex cover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is as small as possible,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 is called a </a:t>
            </a:r>
            <a:r>
              <a:rPr sz="2800" b="1" dirty="0"/>
              <a:t>minimum vertex cover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Vertex Coloring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 </a:t>
            </a:r>
            <a:r>
              <a:rPr lang="en-US" sz="2800" b="1" dirty="0"/>
              <a:t>vertex coloring </a:t>
            </a:r>
            <a:r>
              <a:rPr lang="en-US" sz="2800" dirty="0"/>
              <a:t>of a graph is an assignment of colors to the vertices of the graph so that adjacent vertices receive different colors.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Chromatic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When the number of colors used in a vertex coloring is as small as possible, this number is called the </a:t>
            </a:r>
            <a:r>
              <a:rPr sz="2800" b="1" dirty="0"/>
              <a:t>chromatic number</a:t>
            </a:r>
            <a:r>
              <a:rPr sz="2800" i="1" dirty="0"/>
              <a:t> </a:t>
            </a:r>
            <a:r>
              <a:rPr sz="2800" dirty="0"/>
              <a:t>of a graph and is denoted</a:t>
            </a:r>
            <a:r>
              <a:rPr lang="en-IN" sz="2800" dirty="0"/>
              <a:t> </a:t>
            </a:r>
            <a:r>
              <a:rPr lang="en-IN" dirty="0">
                <a:sym typeface="Symbol" panose="05050102010706020507" pitchFamily="18" charset="2"/>
              </a:rPr>
              <a:t></a:t>
            </a:r>
            <a:r>
              <a:rPr lang="en-IN" dirty="0"/>
              <a:t>(</a:t>
            </a:r>
            <a:r>
              <a:rPr lang="en-IN" i="1" dirty="0"/>
              <a:t>G</a:t>
            </a:r>
            <a:r>
              <a:rPr lang="en-IN" dirty="0"/>
              <a:t>)</a:t>
            </a:r>
            <a:r>
              <a:rPr sz="2800" dirty="0"/>
              <a:t>, read "chi of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."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Cycle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cycle</a:t>
            </a:r>
            <a:r>
              <a:rPr sz="2800" dirty="0"/>
              <a:t> is a walk that starts and ends at the same vertex and has no edges or vertices repeated except for the starting vertex.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Tree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connected graph with no cycles is called a </a:t>
            </a:r>
            <a:r>
              <a:rPr sz="2800" b="1" dirty="0"/>
              <a:t>tree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Spanning Tree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spanning tree </a:t>
            </a:r>
            <a:r>
              <a:rPr sz="2800" dirty="0"/>
              <a:t>is a subgraph of a connected graph, which is itself connected and contains all the vertices of the original graph, but has no cycles.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Leaf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vertex of degree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in a tree is called a </a:t>
            </a:r>
            <a:r>
              <a:rPr sz="2800" b="1" dirty="0"/>
              <a:t>leaf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Steps for Constructing A Spanning Tree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8775" algn="l"/>
              </a:tabLst>
            </a:pPr>
            <a:r>
              <a:rPr lang="en-US" sz="2600" dirty="0"/>
              <a:t>1.	In a connected graph </a:t>
            </a:r>
            <a:r>
              <a:rPr lang="en-US" sz="2600" i="1" dirty="0"/>
              <a:t>G</a:t>
            </a:r>
            <a:r>
              <a:rPr lang="en-US" sz="2600" dirty="0"/>
              <a:t>, identify a cycle. If more than one 	cycle exists, choose one at random. </a:t>
            </a:r>
          </a:p>
          <a:p>
            <a:pPr algn="just">
              <a:tabLst>
                <a:tab pos="358775" algn="l"/>
              </a:tabLst>
            </a:pPr>
            <a:r>
              <a:rPr lang="en-US" sz="2600" dirty="0"/>
              <a:t>2.	Choose an edge from the cycle selected and delete it 	from the graph. </a:t>
            </a:r>
          </a:p>
          <a:p>
            <a:pPr algn="just">
              <a:tabLst>
                <a:tab pos="358775" algn="l"/>
              </a:tabLst>
            </a:pPr>
            <a:r>
              <a:rPr lang="en-US" sz="2600" dirty="0"/>
              <a:t>3.	While the graph contains a cycle, repeat Steps 1 and 2. </a:t>
            </a:r>
          </a:p>
          <a:p>
            <a:pPr>
              <a:tabLst>
                <a:tab pos="358775" algn="l"/>
              </a:tabLst>
            </a:pP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777553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graph</a:t>
            </a:r>
            <a:r>
              <a:rPr sz="2800" i="1" dirty="0"/>
              <a:t> </a:t>
            </a:r>
            <a:r>
              <a:rPr sz="2800" dirty="0"/>
              <a:t>consists of a set of vertices and a set of edges that join pairs of vertices together. Graphs are generally represented with a capital letter, such as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Steps for Constructing A Minimum-Weight Spanning Tree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tabLst>
                <a:tab pos="358775" algn="l"/>
              </a:tabLst>
            </a:pPr>
            <a:r>
              <a:rPr lang="en-US" sz="2600" dirty="0"/>
              <a:t>1.	Consider each edge in the graph in order of descending 	weight. </a:t>
            </a:r>
            <a:endParaRPr lang="en-IN" sz="2600" dirty="0"/>
          </a:p>
          <a:p>
            <a:pPr algn="just">
              <a:tabLst>
                <a:tab pos="358775" algn="l"/>
              </a:tabLst>
            </a:pPr>
            <a:r>
              <a:rPr lang="en-US" sz="2600" dirty="0"/>
              <a:t>2.	If the edge being considered is part of a cycle, remove it. 	If not, it must remain in the graph, and you can move on 	to the next edge. </a:t>
            </a:r>
            <a:endParaRPr lang="en-IN" sz="2600" dirty="0"/>
          </a:p>
          <a:p>
            <a:pPr algn="just">
              <a:tabLst>
                <a:tab pos="358775" algn="l"/>
              </a:tabLst>
            </a:pPr>
            <a:r>
              <a:rPr lang="en-US" sz="2600" dirty="0"/>
              <a:t>3.	Repeat Steps 1 and 2 until all edges have been 	considered. </a:t>
            </a:r>
          </a:p>
          <a:p>
            <a:pPr>
              <a:tabLst>
                <a:tab pos="358775" algn="l"/>
              </a:tabLst>
            </a:pP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070802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Tree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Let graph </a:t>
                </a:r>
                <a:r>
                  <a:rPr lang="en-IN" sz="2800" i="1" dirty="0"/>
                  <a:t>T</a:t>
                </a:r>
                <a:r>
                  <a:rPr lang="en-IN" sz="2800" dirty="0"/>
                  <a:t> be a tree on </a:t>
                </a:r>
                <a:r>
                  <a:rPr lang="en-IN" sz="2800" i="1" dirty="0"/>
                  <a:t>v</a:t>
                </a:r>
                <a:r>
                  <a:rPr lang="en-IN" sz="2800" dirty="0"/>
                  <a:t> vertices. Then graph </a:t>
                </a:r>
                <a:r>
                  <a:rPr lang="en-IN" sz="2800" i="1" dirty="0"/>
                  <a:t>T</a:t>
                </a:r>
                <a:r>
                  <a:rPr lang="en-IN" sz="2800" dirty="0"/>
                  <a:t> has </a:t>
                </a:r>
                <a:r>
                  <a:rPr lang="en-IN" sz="2800" i="1" dirty="0"/>
                  <a:t>v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sz="2800" dirty="0"/>
                  <a:t> edges.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Formula: Number of Leaves on a Tree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>
              <a:defRPr sz="2800" b="1"/>
            </a:pPr>
            <a:endParaRPr sz="2400" dirty="0"/>
          </a:p>
          <a:p>
            <a:pPr algn="just">
              <a:defRPr sz="2800"/>
            </a:pPr>
            <a:r>
              <a:rPr sz="2400" dirty="0"/>
              <a:t>If a tree has</a:t>
            </a:r>
            <a:r>
              <a:rPr lang="en-IN" sz="2400" dirty="0"/>
              <a:t> </a:t>
            </a:r>
            <a:r>
              <a:rPr lang="en-IN" sz="2400" i="1" dirty="0"/>
              <a:t>k</a:t>
            </a:r>
            <a:r>
              <a:rPr sz="2400" dirty="0"/>
              <a:t> vertices with degrees</a:t>
            </a:r>
            <a:endParaRPr sz="2800" dirty="0"/>
          </a:p>
        </p:txBody>
      </p:sp>
      <p:pic>
        <p:nvPicPr>
          <p:cNvPr id="7" name="Picture 6" descr="d subscript one, d subscript two, and so on up to d subscript k,">
            <a:extLst>
              <a:ext uri="{FF2B5EF4-FFF2-40B4-BE49-F238E27FC236}">
                <a16:creationId xmlns:a16="http://schemas.microsoft.com/office/drawing/2014/main" id="{0FCE6A0B-94FB-71A8-92CA-5821DD58A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597498"/>
            <a:ext cx="1466850" cy="3796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85795A-D74B-B1CC-29D8-EBC4728D5B31}"/>
              </a:ext>
            </a:extLst>
          </p:cNvPr>
          <p:cNvSpPr txBox="1"/>
          <p:nvPr/>
        </p:nvSpPr>
        <p:spPr>
          <a:xfrm>
            <a:off x="457200" y="2057400"/>
            <a:ext cx="8229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800"/>
            </a:pPr>
            <a:r>
              <a:rPr lang="en-IN" sz="2400" dirty="0">
                <a:solidFill>
                  <a:srgbClr val="000000"/>
                </a:solidFill>
              </a:rPr>
              <a:t>each greater than </a:t>
            </a:r>
            <a:r>
              <a:rPr lang="en-IN" sz="24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IN" sz="2400" dirty="0">
                <a:solidFill>
                  <a:srgbClr val="000000"/>
                </a:solidFill>
              </a:rPr>
              <a:t>, then the </a:t>
            </a:r>
            <a:r>
              <a:rPr lang="en-IN" sz="2400" b="1" dirty="0">
                <a:solidFill>
                  <a:srgbClr val="000000"/>
                </a:solidFill>
              </a:rPr>
              <a:t>number of leaves on the tree</a:t>
            </a:r>
            <a:r>
              <a:rPr lang="en-IN" sz="2400" dirty="0">
                <a:solidFill>
                  <a:srgbClr val="000000"/>
                </a:solidFill>
              </a:rPr>
              <a:t> is</a:t>
            </a:r>
            <a:endParaRPr lang="ar-AE" sz="2400" dirty="0">
              <a:solidFill>
                <a:srgbClr val="000000"/>
              </a:solidFill>
            </a:endParaRPr>
          </a:p>
        </p:txBody>
      </p:sp>
      <p:pic>
        <p:nvPicPr>
          <p:cNvPr id="9" name="Picture 8" descr="summation over i of d subscript i minus two times k plus two.">
            <a:extLst>
              <a:ext uri="{FF2B5EF4-FFF2-40B4-BE49-F238E27FC236}">
                <a16:creationId xmlns:a16="http://schemas.microsoft.com/office/drawing/2014/main" id="{40BA6D05-C986-A60F-F3DD-46F0BCBF8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654123"/>
            <a:ext cx="1371599" cy="50609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Bipartite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</a:t>
            </a:r>
            <a:r>
              <a:rPr sz="2800" dirty="0"/>
              <a:t> </a:t>
            </a:r>
            <a:r>
              <a:rPr sz="2800" b="1" dirty="0"/>
              <a:t>bipartite graph </a:t>
            </a:r>
            <a:r>
              <a:rPr sz="2800" dirty="0"/>
              <a:t>is a graph in which the vertices can be partitioned into precisely two subsets so that every edge joins a vertex in one subset to a vertex in the other subset.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Matching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matching</a:t>
            </a:r>
            <a:r>
              <a:rPr sz="2800" dirty="0"/>
              <a:t> is a subset of edges in a graph so that each vertex is incident with at most one edge.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Neighborhood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defRPr sz="2800"/>
                </a:pPr>
                <a:r>
                  <a:rPr sz="2800" dirty="0"/>
                  <a:t>If we have a set of vertices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, then the </a:t>
                </a:r>
                <a:r>
                  <a:rPr sz="2800" b="1" dirty="0"/>
                  <a:t>neighborhood</a:t>
                </a:r>
                <a:r>
                  <a:rPr sz="2800" dirty="0"/>
                  <a:t> of</a:t>
                </a:r>
                <a:r>
                  <a:rPr lang="en-IN" sz="2800" dirty="0"/>
                  <a:t> </a:t>
                </a:r>
                <a:r>
                  <a:rPr lang="en-IN" sz="2800" i="1" dirty="0"/>
                  <a:t>A</a:t>
                </a:r>
                <a:r>
                  <a:rPr sz="2800" dirty="0"/>
                  <a:t>, denoted</a:t>
                </a:r>
                <a:r>
                  <a:rPr lang="en-IN" sz="2800" dirty="0"/>
                  <a:t> </a:t>
                </a:r>
                <a:r>
                  <a:rPr lang="en-IN" sz="2800" i="1" dirty="0"/>
                  <a:t>N</a:t>
                </a:r>
                <a:r>
                  <a:rPr lang="en-IN" sz="2800" dirty="0"/>
                  <a:t>(</a:t>
                </a:r>
                <a:r>
                  <a:rPr lang="en-IN" sz="2800" i="1" dirty="0"/>
                  <a:t>A</a:t>
                </a:r>
                <a:r>
                  <a:rPr lang="en-IN" sz="2800" dirty="0"/>
                  <a:t>)</a:t>
                </a:r>
                <a:r>
                  <a:rPr sz="2800" dirty="0"/>
                  <a:t>, is the set of all vertices adjacent to a vertex in</a:t>
                </a:r>
                <a:r>
                  <a:rPr lang="en-IN" sz="2800" dirty="0"/>
                  <a:t> </a:t>
                </a:r>
                <a:r>
                  <a:rPr lang="en-IN" sz="2800" i="1" dirty="0"/>
                  <a:t>A</a:t>
                </a:r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12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Regular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regular graph </a:t>
            </a:r>
            <a:r>
              <a:rPr sz="2800" dirty="0"/>
              <a:t>is a graph where every vertex has the same degree.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Regular Bipartite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regular bipartite graph </a:t>
            </a:r>
            <a:r>
              <a:rPr sz="2800" dirty="0"/>
              <a:t>is a regular graph with the same number of vertices on both the left-hand side as the right-hand side.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Hall's Marriage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Let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be a bipartite graph. Then there is a matching of the left-hand vertices into the right-hand vertices if and only if for every subset of left-hand vertices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, the number of vertices in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lang="en-IN" sz="2800" dirty="0"/>
              <a:t>(</a:t>
            </a:r>
            <a:r>
              <a:rPr lang="en-IN" sz="2800" i="1" dirty="0"/>
              <a:t>A</a:t>
            </a:r>
            <a:r>
              <a:rPr lang="en-IN" sz="2800" dirty="0"/>
              <a:t>)</a:t>
            </a:r>
            <a:r>
              <a:rPr sz="2800" dirty="0"/>
              <a:t> is at least as large as the number of vertices in</a:t>
            </a:r>
            <a:r>
              <a:rPr lang="en-IN" sz="2800" dirty="0"/>
              <a:t> </a:t>
            </a:r>
            <a:r>
              <a:rPr lang="en-IN" sz="2800" i="1" dirty="0"/>
              <a:t>A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Regular Bipartite Graph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regular bipartite graph has a matching.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Loop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</a:t>
            </a:r>
            <a:r>
              <a:rPr sz="2800" b="1" dirty="0"/>
              <a:t> loop </a:t>
            </a:r>
            <a:r>
              <a:rPr sz="2800" dirty="0"/>
              <a:t>is an edge that has the same vertex for both of its ends.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 err="1"/>
              <a:t>Schriver's</a:t>
            </a:r>
            <a:r>
              <a:rPr dirty="0"/>
              <a:t> Algorithm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sz="2800" b="1" dirty="0"/>
              <a:t>Steps for Finding a Matching in a Regular Bipartite Graph</a:t>
            </a:r>
          </a:p>
          <a:p>
            <a:pPr>
              <a:tabLst>
                <a:tab pos="358775" algn="l"/>
              </a:tabLst>
              <a:defRPr sz="2800"/>
            </a:pPr>
            <a:r>
              <a:rPr lang="en-IN" sz="2600" dirty="0"/>
              <a:t>1.	</a:t>
            </a:r>
            <a:r>
              <a:rPr sz="2600" dirty="0"/>
              <a:t>Given a regular bipartite graph</a:t>
            </a:r>
            <a:r>
              <a:rPr lang="en-IN" sz="2600" dirty="0"/>
              <a:t> </a:t>
            </a:r>
            <a:r>
              <a:rPr lang="en-IN" sz="2600" i="1" dirty="0"/>
              <a:t>G</a:t>
            </a:r>
            <a:r>
              <a:rPr sz="2600" dirty="0"/>
              <a:t>, give every edge in</a:t>
            </a:r>
            <a:r>
              <a:rPr lang="en-IN" sz="2600" dirty="0"/>
              <a:t> </a:t>
            </a:r>
            <a:r>
              <a:rPr lang="en-IN" sz="2600" i="1" dirty="0"/>
              <a:t>G</a:t>
            </a:r>
            <a:r>
              <a:rPr sz="2600" dirty="0"/>
              <a:t> a </a:t>
            </a:r>
            <a:r>
              <a:rPr lang="en-IN" sz="2600" dirty="0"/>
              <a:t>	</a:t>
            </a:r>
            <a:r>
              <a:rPr sz="2600" dirty="0"/>
              <a:t>weight of </a:t>
            </a:r>
            <a:r>
              <a:rPr sz="2600" dirty="0">
                <a:latin typeface="Cambria Math"/>
              </a:rPr>
              <a:t>1</a:t>
            </a:r>
            <a:r>
              <a:rPr sz="2600" dirty="0"/>
              <a:t>.</a:t>
            </a:r>
          </a:p>
          <a:p>
            <a:pPr>
              <a:tabLst>
                <a:tab pos="358775" algn="l"/>
              </a:tabLst>
              <a:defRPr sz="2800"/>
            </a:pPr>
            <a:r>
              <a:rPr lang="en-IN" sz="2600" dirty="0"/>
              <a:t>2.	</a:t>
            </a:r>
            <a:r>
              <a:rPr sz="2600" dirty="0"/>
              <a:t>​</a:t>
            </a:r>
            <a:r>
              <a:rPr lang="en-US" sz="2600" dirty="0">
                <a:solidFill>
                  <a:srgbClr val="000000"/>
                </a:solidFill>
              </a:rPr>
              <a:t>Let </a:t>
            </a:r>
            <a:r>
              <a:rPr lang="en-US" sz="2600" i="1" dirty="0">
                <a:solidFill>
                  <a:srgbClr val="000000"/>
                </a:solidFill>
              </a:rPr>
              <a:t>C</a:t>
            </a:r>
            <a:r>
              <a:rPr lang="en-US" sz="2600" dirty="0">
                <a:solidFill>
                  <a:srgbClr val="000000"/>
                </a:solidFill>
              </a:rPr>
              <a:t> be a cycle in the edges of positive weight.</a:t>
            </a:r>
          </a:p>
          <a:p>
            <a:pPr lvl="1" indent="0">
              <a:buNone/>
              <a:tabLst>
                <a:tab pos="358775" algn="l"/>
                <a:tab pos="1076325" algn="l"/>
              </a:tabLst>
              <a:defRPr sz="2800"/>
            </a:pPr>
            <a:r>
              <a:rPr lang="en-US" sz="2600" dirty="0">
                <a:solidFill>
                  <a:srgbClr val="000000"/>
                </a:solidFill>
              </a:rPr>
              <a:t>a.	Number the edges of </a:t>
            </a:r>
            <a:r>
              <a:rPr lang="en-US" sz="2600" i="1" dirty="0">
                <a:solidFill>
                  <a:srgbClr val="000000"/>
                </a:solidFill>
              </a:rPr>
              <a:t>C</a:t>
            </a:r>
            <a:r>
              <a:rPr lang="en-US" sz="2600" dirty="0">
                <a:solidFill>
                  <a:srgbClr val="000000"/>
                </a:solidFill>
              </a:rPr>
              <a:t> successively in turn.</a:t>
            </a:r>
          </a:p>
          <a:p>
            <a:pPr lvl="1" indent="0">
              <a:buNone/>
              <a:tabLst>
                <a:tab pos="358775" algn="l"/>
                <a:tab pos="1076325" algn="l"/>
              </a:tabLst>
              <a:defRPr sz="2800"/>
            </a:pPr>
            <a:r>
              <a:rPr lang="en-US" sz="2600" dirty="0">
                <a:solidFill>
                  <a:srgbClr val="000000"/>
                </a:solidFill>
              </a:rPr>
              <a:t>b.​	Increase ​the weight of the even-numbered edges by </a:t>
            </a:r>
            <a:r>
              <a:rPr lang="en-US" sz="26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600" dirty="0">
                <a:solidFill>
                  <a:srgbClr val="000000"/>
                </a:solidFill>
              </a:rPr>
              <a:t>.</a:t>
            </a:r>
          </a:p>
          <a:p>
            <a:pPr lvl="1" indent="0">
              <a:buNone/>
              <a:tabLst>
                <a:tab pos="358775" algn="l"/>
                <a:tab pos="1076325" algn="l"/>
              </a:tabLst>
              <a:defRPr sz="2800"/>
            </a:pPr>
            <a:r>
              <a:rPr lang="en-US" sz="2600" dirty="0">
                <a:solidFill>
                  <a:srgbClr val="000000"/>
                </a:solidFill>
              </a:rPr>
              <a:t>c.​	Decrease the weight of the odd-numbered edges by </a:t>
            </a:r>
            <a:r>
              <a:rPr lang="en-US" sz="2600" dirty="0">
                <a:solidFill>
                  <a:srgbClr val="000000"/>
                </a:solidFill>
                <a:latin typeface="Cambria Math"/>
              </a:rPr>
              <a:t>1</a:t>
            </a:r>
            <a:r>
              <a:rPr sz="2600" dirty="0"/>
              <a:t>.</a:t>
            </a:r>
          </a:p>
          <a:p>
            <a:pPr>
              <a:tabLst>
                <a:tab pos="358775" algn="l"/>
              </a:tabLst>
              <a:defRPr sz="2800"/>
            </a:pPr>
            <a:r>
              <a:rPr lang="en-IN" sz="2600" dirty="0"/>
              <a:t>3.</a:t>
            </a:r>
            <a:r>
              <a:rPr sz="2600" dirty="0"/>
              <a:t>​</a:t>
            </a:r>
            <a:r>
              <a:rPr lang="en-IN" sz="2600" dirty="0"/>
              <a:t>	</a:t>
            </a:r>
            <a:r>
              <a:rPr sz="2600" dirty="0"/>
              <a:t>Repeat Step 2 until the edges with positive weight contain no </a:t>
            </a:r>
            <a:r>
              <a:rPr lang="en-IN" sz="2600" dirty="0"/>
              <a:t>	</a:t>
            </a:r>
            <a:r>
              <a:rPr sz="2600" dirty="0"/>
              <a:t>cycle.</a:t>
            </a:r>
          </a:p>
          <a:p>
            <a:pPr>
              <a:tabLst>
                <a:tab pos="358775" algn="l"/>
              </a:tabLst>
              <a:defRPr sz="2800"/>
            </a:pPr>
            <a:r>
              <a:rPr lang="en-IN" sz="2600" dirty="0"/>
              <a:t>4.</a:t>
            </a:r>
            <a:r>
              <a:rPr sz="2600" dirty="0"/>
              <a:t>​</a:t>
            </a:r>
            <a:r>
              <a:rPr lang="en-IN" sz="2600" dirty="0"/>
              <a:t>	</a:t>
            </a:r>
            <a:r>
              <a:rPr sz="2600" dirty="0"/>
              <a:t>The positively weighted edges form a matching.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Planar Graphs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Graphs that can be drawn on a plane without edges crossing are called </a:t>
            </a:r>
            <a:r>
              <a:rPr sz="2800" b="1" dirty="0"/>
              <a:t>planar graphs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Face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In a planar graph, a </a:t>
            </a:r>
            <a:r>
              <a:rPr sz="2800" b="1" dirty="0"/>
              <a:t>face</a:t>
            </a:r>
            <a:r>
              <a:rPr sz="2800" dirty="0"/>
              <a:t> is a region inside a cycle of edges or the infinite exterior region on the outside of the graph. We denote the number of faces of a graph by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Complete Graphs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complete graph</a:t>
            </a:r>
            <a:r>
              <a:rPr sz="2800" dirty="0"/>
              <a:t>,</a:t>
            </a:r>
            <a:r>
              <a:rPr lang="en-IN" sz="2800" dirty="0"/>
              <a:t> </a:t>
            </a:r>
            <a:r>
              <a:rPr lang="en-IN" sz="2800" i="1" dirty="0"/>
              <a:t>K</a:t>
            </a:r>
            <a:r>
              <a:rPr lang="en-IN" sz="2800" i="1" baseline="-25000" dirty="0"/>
              <a:t>n</a:t>
            </a:r>
            <a:r>
              <a:rPr sz="2800" dirty="0"/>
              <a:t>, is the graph on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sz="2800" dirty="0"/>
              <a:t> vertices in which every vertex is joined to every other vertex by a single edge.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Complete Bipartite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 </a:t>
            </a:r>
            <a:r>
              <a:rPr sz="2800" b="1" dirty="0"/>
              <a:t>complete bipartite graph</a:t>
            </a:r>
            <a:r>
              <a:rPr lang="en-IN" sz="2800" b="1" dirty="0"/>
              <a:t> </a:t>
            </a:r>
            <a:r>
              <a:rPr lang="en-IN" i="1" dirty="0"/>
              <a:t>K</a:t>
            </a:r>
            <a:r>
              <a:rPr lang="en-IN" i="1" baseline="-25000" dirty="0"/>
              <a:t>m</a:t>
            </a:r>
            <a:r>
              <a:rPr lang="en-IN" dirty="0"/>
              <a:t>, </a:t>
            </a:r>
            <a:r>
              <a:rPr lang="en-IN" i="1" baseline="-25000" dirty="0"/>
              <a:t>n</a:t>
            </a:r>
            <a:r>
              <a:rPr sz="2800" b="1" dirty="0"/>
              <a:t> </a:t>
            </a:r>
            <a:r>
              <a:rPr sz="2800" dirty="0"/>
              <a:t>is the bipartite graph with</a:t>
            </a:r>
            <a:r>
              <a:rPr lang="en-IN" sz="2800" dirty="0"/>
              <a:t> </a:t>
            </a:r>
            <a:r>
              <a:rPr lang="en-IN" sz="2800" i="1" dirty="0"/>
              <a:t>m</a:t>
            </a:r>
            <a:r>
              <a:rPr sz="2800" dirty="0"/>
              <a:t> vertices on the left-hand side and</a:t>
            </a:r>
            <a:r>
              <a:rPr lang="en-IN" sz="2800" dirty="0"/>
              <a:t> </a:t>
            </a:r>
            <a:r>
              <a:rPr lang="en-IN" sz="2800" i="1" dirty="0"/>
              <a:t>n</a:t>
            </a:r>
            <a:r>
              <a:rPr sz="2800" dirty="0"/>
              <a:t> vertices on the right-hand side. Each vertex on the left is joined to every vertex on the right with a single edge.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Euler's Formula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If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is a connected planar graph with</a:t>
            </a:r>
            <a:r>
              <a:rPr lang="en-IN" sz="2800" dirty="0"/>
              <a:t> </a:t>
            </a:r>
            <a:r>
              <a:rPr lang="en-IN" sz="2800" i="1" dirty="0"/>
              <a:t>v</a:t>
            </a:r>
            <a:r>
              <a:rPr sz="2800" dirty="0"/>
              <a:t> vertices,</a:t>
            </a:r>
            <a:r>
              <a:rPr lang="en-IN" sz="2800" dirty="0"/>
              <a:t> </a:t>
            </a:r>
            <a:r>
              <a:rPr lang="en-IN" sz="2800" i="1" dirty="0"/>
              <a:t>e</a:t>
            </a:r>
            <a:r>
              <a:rPr sz="2800" dirty="0"/>
              <a:t> edges, and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 faces, then</a:t>
            </a:r>
            <a:endParaRPr lang="en-IN" sz="2800" dirty="0"/>
          </a:p>
          <a:p>
            <a:pPr algn="ctr">
              <a:defRPr sz="2800"/>
            </a:pPr>
            <a:r>
              <a:rPr lang="en-IN" i="1" dirty="0"/>
              <a:t>v</a:t>
            </a:r>
            <a:r>
              <a:rPr lang="en-IN" dirty="0"/>
              <a:t> + </a:t>
            </a:r>
            <a:r>
              <a:rPr lang="en-IN" i="1" dirty="0"/>
              <a:t>f</a:t>
            </a:r>
            <a:r>
              <a:rPr lang="en-IN" dirty="0"/>
              <a:t> </a:t>
            </a:r>
            <a:r>
              <a:rPr lang="en-US" dirty="0"/>
              <a:t>–</a:t>
            </a:r>
            <a:r>
              <a:rPr lang="en-IN" dirty="0"/>
              <a:t> </a:t>
            </a:r>
            <a:r>
              <a:rPr lang="en-IN" i="1" dirty="0"/>
              <a:t>e</a:t>
            </a:r>
            <a:r>
              <a:rPr lang="en-IN" dirty="0"/>
              <a:t> = 2.</a:t>
            </a:r>
            <a:endParaRPr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Corollary of Euler's Formula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IN" dirty="0"/>
              <a:t>A planar graph </a:t>
            </a:r>
            <a:r>
              <a:rPr lang="en-IN" i="1" dirty="0"/>
              <a:t>G</a:t>
            </a:r>
            <a:r>
              <a:rPr lang="en-IN" dirty="0"/>
              <a:t> with </a:t>
            </a:r>
            <a:r>
              <a:rPr lang="en-IN" i="1" dirty="0"/>
              <a:t>v</a:t>
            </a:r>
            <a:r>
              <a:rPr lang="en-IN" dirty="0"/>
              <a:t> vertices has at most 3</a:t>
            </a:r>
            <a:r>
              <a:rPr lang="en-IN" i="1" dirty="0"/>
              <a:t>v</a:t>
            </a:r>
            <a:r>
              <a:rPr lang="en-IN" dirty="0"/>
              <a:t> </a:t>
            </a:r>
            <a:r>
              <a:rPr lang="en-US" dirty="0"/>
              <a:t>–</a:t>
            </a:r>
            <a:r>
              <a:rPr lang="en-IN" dirty="0"/>
              <a:t> 6 edges. That is, </a:t>
            </a:r>
            <a:r>
              <a:rPr lang="en-IN" i="1" dirty="0"/>
              <a:t>e</a:t>
            </a:r>
            <a:r>
              <a:rPr lang="en-IN" dirty="0"/>
              <a:t> 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≤ 3</a:t>
            </a:r>
            <a:r>
              <a:rPr lang="en-I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–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6</a:t>
            </a:r>
            <a:r>
              <a:rPr lang="en-IN" dirty="0"/>
              <a:t>.</a:t>
            </a:r>
          </a:p>
          <a:p>
            <a:pPr algn="just">
              <a:defRPr sz="2800"/>
            </a:pPr>
            <a:endParaRPr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Planar Subgraph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Graph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is not planar if any subgraph of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is not planar.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Planar Graph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i="1" dirty="0"/>
              <a:t>G</a:t>
            </a:r>
            <a:r>
              <a:rPr lang="en-IN" dirty="0"/>
              <a:t> is planar if and only if </a:t>
            </a:r>
            <a:r>
              <a:rPr lang="en-IN" i="1" dirty="0"/>
              <a:t>G</a:t>
            </a:r>
            <a:r>
              <a:rPr lang="en-IN" dirty="0"/>
              <a:t> has neither </a:t>
            </a:r>
            <a:r>
              <a:rPr lang="en-IN" i="1" dirty="0"/>
              <a:t>K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₃, ₃</a:t>
            </a:r>
            <a:r>
              <a:rPr lang="en-IN" dirty="0"/>
              <a:t> nor </a:t>
            </a:r>
            <a:r>
              <a:rPr lang="en-IN" i="1" dirty="0"/>
              <a:t>K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₅</a:t>
            </a:r>
            <a:r>
              <a:rPr lang="en-IN" dirty="0"/>
              <a:t> as a minor.</a:t>
            </a:r>
          </a:p>
          <a:p>
            <a:endParaRPr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Walk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walk</a:t>
            </a:r>
            <a:r>
              <a:rPr sz="2800" dirty="0"/>
              <a:t> in a graph is a finite list of alternating vertices and connecting edges that begins and ends with a vertex.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path</a:t>
            </a:r>
            <a:r>
              <a:rPr sz="2800" dirty="0"/>
              <a:t> is a walk with no repeated edges or vertices.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Connected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graph is </a:t>
            </a:r>
            <a:r>
              <a:rPr sz="2800" b="1" dirty="0"/>
              <a:t>connected</a:t>
            </a:r>
            <a:r>
              <a:rPr sz="2800" dirty="0"/>
              <a:t> if there is at least one path connecting each pair of distinct vertices.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Disconnected Graphs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graph is </a:t>
            </a:r>
            <a:r>
              <a:rPr sz="2800" b="1" dirty="0"/>
              <a:t>disconnected</a:t>
            </a:r>
            <a:r>
              <a:rPr sz="2800" dirty="0"/>
              <a:t> if it has at least one pair of vertices that is not connected by a path.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Adjacent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Two vertices that share an edge are </a:t>
            </a:r>
            <a:r>
              <a:rPr sz="2800" b="1" dirty="0"/>
              <a:t>adjacent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Incident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Two edges that share a vertex are </a:t>
            </a:r>
            <a:r>
              <a:rPr sz="2800" b="1" dirty="0"/>
              <a:t>incident</a:t>
            </a:r>
            <a:r>
              <a:rPr sz="2800" dirty="0"/>
              <a:t> to one another. Also, a vertex is </a:t>
            </a:r>
            <a:r>
              <a:rPr sz="2800" b="1" dirty="0"/>
              <a:t>incident</a:t>
            </a:r>
            <a:r>
              <a:rPr sz="2800" dirty="0"/>
              <a:t> to the edges that have that vertex as an endpoint.</a:t>
            </a:r>
          </a:p>
          <a:p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427787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C46E0B-6C24-40A0-810B-DA1DC6388F00}"/>
</file>

<file path=customXml/itemProps2.xml><?xml version="1.0" encoding="utf-8"?>
<ds:datastoreItem xmlns:ds="http://schemas.openxmlformats.org/officeDocument/2006/customXml" ds:itemID="{D4C164DA-D0FC-4107-A1DE-0DC2EE41001C}"/>
</file>

<file path=customXml/itemProps3.xml><?xml version="1.0" encoding="utf-8"?>
<ds:datastoreItem xmlns:ds="http://schemas.openxmlformats.org/officeDocument/2006/customXml" ds:itemID="{A7B27508-FC3F-405D-81A0-ED7C2ABBAEC8}"/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1229</Words>
  <Application>Microsoft Office PowerPoint</Application>
  <PresentationFormat>On-screen Show (4:3)</PresentationFormat>
  <Paragraphs>90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Symbol</vt:lpstr>
      <vt:lpstr>Calibri</vt:lpstr>
      <vt:lpstr>Arial</vt:lpstr>
      <vt:lpstr>Cambria Math</vt:lpstr>
      <vt:lpstr>Courier New</vt:lpstr>
      <vt:lpstr>Office Theme</vt:lpstr>
      <vt:lpstr>Chapter 14</vt:lpstr>
      <vt:lpstr>Definition: Graph</vt:lpstr>
      <vt:lpstr>Definition: Loop</vt:lpstr>
      <vt:lpstr>Definition: Walk</vt:lpstr>
      <vt:lpstr>Definition: Path</vt:lpstr>
      <vt:lpstr>Definition: Connected Graph</vt:lpstr>
      <vt:lpstr>Definition: Disconnected Graphs</vt:lpstr>
      <vt:lpstr>Definition: Adjacent</vt:lpstr>
      <vt:lpstr>Definition: Incident</vt:lpstr>
      <vt:lpstr>Definition: Degree</vt:lpstr>
      <vt:lpstr>Definition: Vertex Cover</vt:lpstr>
      <vt:lpstr>Definition: Minimum Vertex Cover</vt:lpstr>
      <vt:lpstr>Definition: Vertex Coloring</vt:lpstr>
      <vt:lpstr>Definition: Chromatic Number</vt:lpstr>
      <vt:lpstr>Definition: Cycle</vt:lpstr>
      <vt:lpstr>Definition: Tree</vt:lpstr>
      <vt:lpstr>Definition: Spanning Tree</vt:lpstr>
      <vt:lpstr>Definition: Leaf</vt:lpstr>
      <vt:lpstr>Procedure: Steps for Constructing A Spanning Tree</vt:lpstr>
      <vt:lpstr>Procedure: Steps for Constructing A Minimum-Weight Spanning Tree</vt:lpstr>
      <vt:lpstr>Theorem: Tree Theorem</vt:lpstr>
      <vt:lpstr>Formula: Number of Leaves on a Tree</vt:lpstr>
      <vt:lpstr>Definition: Bipartite Graph</vt:lpstr>
      <vt:lpstr>Definition: Matching</vt:lpstr>
      <vt:lpstr>Definition: Neighborhood</vt:lpstr>
      <vt:lpstr>Definition: Regular Graph</vt:lpstr>
      <vt:lpstr>Definition: Regular Bipartite Graph</vt:lpstr>
      <vt:lpstr>Theorem: Hall's Marriage Theorem</vt:lpstr>
      <vt:lpstr>Theorem: Regular Bipartite Graph Theorem</vt:lpstr>
      <vt:lpstr>Procedure: Schriver's Algorithm</vt:lpstr>
      <vt:lpstr>Definition: Planar Graphs</vt:lpstr>
      <vt:lpstr>Definition: Face</vt:lpstr>
      <vt:lpstr>Definition: Complete Graphs</vt:lpstr>
      <vt:lpstr>Definition: Complete Bipartite Graph</vt:lpstr>
      <vt:lpstr>Formula: Euler's Formula</vt:lpstr>
      <vt:lpstr>Formula: Corollary of Euler's Formula</vt:lpstr>
      <vt:lpstr>Theorem: Planar Subgraph Theorem</vt:lpstr>
      <vt:lpstr>Theorem: Planar Graph Theorem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Nagesh</cp:lastModifiedBy>
  <cp:revision>121</cp:revision>
  <dcterms:created xsi:type="dcterms:W3CDTF">2013-04-26T14:43:13Z</dcterms:created>
  <dcterms:modified xsi:type="dcterms:W3CDTF">2025-09-25T10:48:05Z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