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59" r:id="rId5"/>
    <p:sldId id="260" r:id="rId6"/>
    <p:sldId id="261" r:id="rId7"/>
    <p:sldId id="262" r:id="rId8"/>
    <p:sldId id="263" r:id="rId9"/>
    <p:sldId id="264" r:id="rId10"/>
    <p:sldId id="265" r:id="rId11"/>
    <p:sldId id="268" r:id="rId12"/>
    <p:sldId id="304" r:id="rId13"/>
    <p:sldId id="267" r:id="rId14"/>
    <p:sldId id="305" r:id="rId15"/>
    <p:sldId id="270" r:id="rId16"/>
    <p:sldId id="271" r:id="rId17"/>
    <p:sldId id="272" r:id="rId18"/>
    <p:sldId id="273" r:id="rId19"/>
    <p:sldId id="274" r:id="rId20"/>
    <p:sldId id="275" r:id="rId21"/>
    <p:sldId id="276" r:id="rId22"/>
    <p:sldId id="277" r:id="rId23"/>
    <p:sldId id="278" r:id="rId24"/>
    <p:sldId id="279" r:id="rId25"/>
    <p:sldId id="306" r:id="rId26"/>
    <p:sldId id="281" r:id="rId27"/>
    <p:sldId id="282" r:id="rId28"/>
    <p:sldId id="283" r:id="rId29"/>
    <p:sldId id="284" r:id="rId30"/>
    <p:sldId id="285" r:id="rId31"/>
    <p:sldId id="301" r:id="rId32"/>
    <p:sldId id="302"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73" autoAdjust="0"/>
  </p:normalViewPr>
  <p:slideViewPr>
    <p:cSldViewPr>
      <p:cViewPr varScale="1">
        <p:scale>
          <a:sx n="101" d="100"/>
          <a:sy n="101" d="100"/>
        </p:scale>
        <p:origin x="175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5" Type="http://schemas.openxmlformats.org/officeDocument/2006/relationships/image" Target="../media/image31.png"/></Relationships>
</file>

<file path=ppt/slides/_rels/slide31.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image" Target="../media/image30.emf"/><Relationship Id="rId1" Type="http://schemas.openxmlformats.org/officeDocument/2006/relationships/slideLayout" Target="../slideLayouts/slideLayout3.xml"/><Relationship Id="rId6" Type="http://schemas.openxmlformats.org/officeDocument/2006/relationships/image" Target="../media/image32.wmf"/><Relationship Id="rId5" Type="http://schemas.openxmlformats.org/officeDocument/2006/relationships/oleObject" Target="../embeddings/oleObject2.bin"/><Relationship Id="rId4" Type="http://schemas.openxmlformats.org/officeDocument/2006/relationships/image" Target="../media/image31.wmf"/></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2.1</a:t>
            </a:r>
          </a:p>
        </p:txBody>
      </p:sp>
      <p:sp>
        <p:nvSpPr>
          <p:cNvPr id="2" name="Text Placeholder 1"/>
          <p:cNvSpPr>
            <a:spLocks noGrp="1"/>
          </p:cNvSpPr>
          <p:nvPr>
            <p:ph type="body" sz="quarter" idx="10"/>
          </p:nvPr>
        </p:nvSpPr>
        <p:spPr/>
        <p:txBody>
          <a:bodyPr/>
          <a:lstStyle/>
          <a:p>
            <a:pPr algn="ctr"/>
            <a:r>
              <a:t>Set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defRPr sz="2800"/>
            </a:pPr>
            <a:r>
              <a:rPr sz="2800" dirty="0"/>
              <a:t>The cardinal number may also be denoted by</a:t>
            </a:r>
          </a:p>
        </p:txBody>
      </p:sp>
      <p:pic>
        <p:nvPicPr>
          <p:cNvPr id="7" name="Picture 6" descr="n of A, A with a double overbar, card of A, or number of elements in A.">
            <a:extLst>
              <a:ext uri="{FF2B5EF4-FFF2-40B4-BE49-F238E27FC236}">
                <a16:creationId xmlns:a16="http://schemas.microsoft.com/office/drawing/2014/main" id="{A2885945-0F87-AD23-9FFF-A018271177BD}"/>
              </a:ext>
            </a:extLst>
          </p:cNvPr>
          <p:cNvPicPr>
            <a:picLocks noChangeAspect="1"/>
          </p:cNvPicPr>
          <p:nvPr/>
        </p:nvPicPr>
        <p:blipFill>
          <a:blip r:embed="rId2"/>
          <a:stretch>
            <a:fillRect/>
          </a:stretch>
        </p:blipFill>
        <p:spPr>
          <a:xfrm>
            <a:off x="533400" y="1600200"/>
            <a:ext cx="3524250" cy="6191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pPr>
              <a:defRPr sz="2800"/>
            </a:pPr>
            <a:r>
              <a:rPr sz="2800" dirty="0"/>
              <a:t>When describing set equality, </a:t>
            </a:r>
            <a:r>
              <a:rPr lang="en-US" sz="2800" i="1" dirty="0"/>
              <a:t>X</a:t>
            </a:r>
            <a:r>
              <a:rPr lang="en-US" sz="2800" dirty="0"/>
              <a:t> = </a:t>
            </a:r>
            <a:r>
              <a:rPr lang="en-US" sz="2800" i="1" dirty="0"/>
              <a:t>Y</a:t>
            </a:r>
            <a:r>
              <a:rPr sz="2800" dirty="0"/>
              <a:t> means the same as </a:t>
            </a:r>
            <a:r>
              <a:rPr lang="en-US" sz="2800" i="1" dirty="0"/>
              <a:t>Y</a:t>
            </a:r>
            <a:r>
              <a:rPr lang="en-US" sz="2800" dirty="0"/>
              <a:t> = </a:t>
            </a:r>
            <a:r>
              <a:rPr lang="en-US" sz="2800" i="1" dirty="0"/>
              <a:t>X</a:t>
            </a:r>
            <a:r>
              <a:rPr lang="en-US" sz="2800" dirty="0"/>
              <a:t>.</a:t>
            </a:r>
            <a:r>
              <a:rPr sz="2800" dirty="0"/>
              <a:t> The same holds true with equivalences.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Determining Equal and Equivalent Sets</a:t>
            </a:r>
            <a:r>
              <a:rPr lang="en-US" dirty="0"/>
              <a:t>—Slide 1</a:t>
            </a:r>
            <a:endParaRPr dirty="0"/>
          </a:p>
        </p:txBody>
      </p:sp>
      <p:sp>
        <p:nvSpPr>
          <p:cNvPr id="3" name="Text Placeholder 2"/>
          <p:cNvSpPr>
            <a:spLocks noGrp="1"/>
          </p:cNvSpPr>
          <p:nvPr>
            <p:ph type="body" sz="quarter" idx="10"/>
          </p:nvPr>
        </p:nvSpPr>
        <p:spPr/>
        <p:txBody>
          <a:bodyPr>
            <a:normAutofit/>
          </a:bodyPr>
          <a:lstStyle/>
          <a:p>
            <a:r>
              <a:rPr lang="en-IN" dirty="0"/>
              <a:t>Determine if the given pairs of sets are equal, equivalent, or neither.</a:t>
            </a:r>
          </a:p>
          <a:p>
            <a:pPr marL="442913" indent="-442913">
              <a:defRPr sz="2800"/>
            </a:pPr>
            <a:r>
              <a:rPr lang="ar-AE" dirty="0"/>
              <a:t> </a:t>
            </a:r>
            <a:r>
              <a:rPr lang="en-US" dirty="0"/>
              <a:t>a.	</a:t>
            </a:r>
            <a:r>
              <a:rPr lang="en-US" i="1" dirty="0"/>
              <a:t>A</a:t>
            </a:r>
            <a:r>
              <a:rPr lang="en-US" dirty="0"/>
              <a:t> = </a:t>
            </a:r>
            <a:r>
              <a:rPr lang="en-US" dirty="0">
                <a:latin typeface="Cambria Math" panose="02040503050406030204" pitchFamily="18" charset="0"/>
              </a:rPr>
              <a:t>{Public Health, International Studies,   Mechanical Engineering, Music Education,  Political Science},</a:t>
            </a:r>
          </a:p>
          <a:p>
            <a:pPr marL="442913" indent="-442913">
              <a:defRPr sz="2800"/>
            </a:pPr>
            <a:r>
              <a:rPr lang="en-US" i="1" dirty="0">
                <a:latin typeface="+mj-lt"/>
              </a:rPr>
              <a:t>      B</a:t>
            </a:r>
            <a:r>
              <a:rPr lang="en-US" dirty="0">
                <a:latin typeface="Cambria Math" panose="02040503050406030204" pitchFamily="18" charset="0"/>
              </a:rPr>
              <a:t> </a:t>
            </a:r>
            <a:r>
              <a:rPr lang="en-US" dirty="0"/>
              <a:t>= {Tim, Gloria, Alan, Warren, Kalif}.</a:t>
            </a:r>
            <a:r>
              <a:rPr lang="en-US" dirty="0">
                <a:latin typeface="Cambria Math" panose="02040503050406030204" pitchFamily="18" charset="0"/>
              </a:rPr>
              <a:t> </a:t>
            </a:r>
          </a:p>
          <a:p>
            <a:pPr marL="442913" indent="-442913">
              <a:defRPr sz="2800"/>
            </a:pPr>
            <a:r>
              <a:rPr lang="ar-AE" dirty="0"/>
              <a:t>​</a:t>
            </a:r>
            <a:r>
              <a:rPr lang="en-US" dirty="0"/>
              <a:t>b.	</a:t>
            </a:r>
            <a:r>
              <a:rPr lang="en-US" i="1" dirty="0"/>
              <a:t>X</a:t>
            </a:r>
            <a:r>
              <a:rPr lang="en-US" dirty="0"/>
              <a:t> = {2, 4, 6, 8, 10, 12, 14, 16, 18, 20},</a:t>
            </a:r>
          </a:p>
          <a:p>
            <a:pPr marL="442913" indent="-442913">
              <a:defRPr sz="2800"/>
            </a:pPr>
            <a:r>
              <a:rPr lang="en-US" i="1" dirty="0"/>
              <a:t>      Y</a:t>
            </a:r>
            <a:r>
              <a:rPr lang="en-US" dirty="0"/>
              <a:t> = {20, 18, 16, 14, 12, 10, 8, 6, 4, 2}.</a:t>
            </a:r>
            <a:endParaRPr dirty="0"/>
          </a:p>
        </p:txBody>
      </p:sp>
    </p:spTree>
    <p:extLst>
      <p:ext uri="{BB962C8B-B14F-4D97-AF65-F5344CB8AC3E}">
        <p14:creationId xmlns:p14="http://schemas.microsoft.com/office/powerpoint/2010/main" val="1525207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Determining Equal and Equivalent 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r>
              <a:rPr dirty="0"/>
              <a:t>​</a:t>
            </a:r>
            <a:r>
              <a:rPr lang="en-US" dirty="0"/>
              <a:t>			    					      </a:t>
            </a:r>
            <a:r>
              <a:rPr lang="en-US" sz="2800" dirty="0"/>
              <a:t> </a:t>
            </a:r>
          </a:p>
          <a:p>
            <a:pPr marL="514350" indent="-514350">
              <a:buFont typeface="+mj-lt"/>
              <a:buAutoNum type="alphaLcPeriod"/>
              <a:defRPr sz="2800"/>
            </a:pPr>
            <a:endParaRPr lang="en-US" dirty="0"/>
          </a:p>
          <a:p>
            <a:pPr marL="514350" indent="-514350">
              <a:buFont typeface="+mj-lt"/>
              <a:buAutoNum type="alphaLcPeriod"/>
              <a:defRPr sz="2800"/>
            </a:pPr>
            <a:endParaRPr lang="en-US" dirty="0"/>
          </a:p>
          <a:p>
            <a:pPr marL="1257300" lvl="1" indent="-514350">
              <a:buFont typeface="+mj-lt"/>
              <a:buAutoNum type="alphaLcPeriod"/>
              <a:defRPr sz="2800"/>
            </a:pPr>
            <a:endParaRPr lang="en-US" dirty="0"/>
          </a:p>
          <a:p>
            <a:pPr>
              <a:defRPr sz="2800"/>
            </a:pPr>
            <a:r>
              <a:rPr dirty="0"/>
              <a:t>​</a:t>
            </a:r>
            <a:r>
              <a:rPr lang="en-US" dirty="0"/>
              <a:t>			 				</a:t>
            </a:r>
            <a:endParaRPr sz="2800" dirty="0"/>
          </a:p>
        </p:txBody>
      </p:sp>
      <p:pic>
        <p:nvPicPr>
          <p:cNvPr id="13" name="Picture 12" descr="part a. the absolute value of A equals 5 and the absolute value of B equals 5.">
            <a:extLst>
              <a:ext uri="{FF2B5EF4-FFF2-40B4-BE49-F238E27FC236}">
                <a16:creationId xmlns:a16="http://schemas.microsoft.com/office/drawing/2014/main" id="{2E354F87-70EE-B272-1A7F-7F13133A90B8}"/>
              </a:ext>
            </a:extLst>
          </p:cNvPr>
          <p:cNvPicPr>
            <a:picLocks noChangeAspect="1"/>
          </p:cNvPicPr>
          <p:nvPr/>
        </p:nvPicPr>
        <p:blipFill>
          <a:blip r:embed="rId2"/>
          <a:stretch>
            <a:fillRect/>
          </a:stretch>
        </p:blipFill>
        <p:spPr>
          <a:xfrm>
            <a:off x="477300" y="1597505"/>
            <a:ext cx="3060000" cy="524267"/>
          </a:xfrm>
          <a:prstGeom prst="rect">
            <a:avLst/>
          </a:prstGeom>
        </p:spPr>
      </p:pic>
      <p:sp>
        <p:nvSpPr>
          <p:cNvPr id="14" name="TextBox 13">
            <a:extLst>
              <a:ext uri="{FF2B5EF4-FFF2-40B4-BE49-F238E27FC236}">
                <a16:creationId xmlns:a16="http://schemas.microsoft.com/office/drawing/2014/main" id="{8C7E4D4E-694E-E83B-E3AC-D1CD5EAB1B54}"/>
              </a:ext>
            </a:extLst>
          </p:cNvPr>
          <p:cNvSpPr txBox="1"/>
          <p:nvPr/>
        </p:nvSpPr>
        <p:spPr>
          <a:xfrm>
            <a:off x="3505200" y="1561144"/>
            <a:ext cx="5105400" cy="523220"/>
          </a:xfrm>
          <a:prstGeom prst="rect">
            <a:avLst/>
          </a:prstGeom>
          <a:noFill/>
        </p:spPr>
        <p:txBody>
          <a:bodyPr wrap="square">
            <a:spAutoFit/>
          </a:bodyPr>
          <a:lstStyle/>
          <a:p>
            <a:r>
              <a:rPr lang="en-US" sz="2800" dirty="0"/>
              <a:t>therefore, the sets are equivalent</a:t>
            </a:r>
            <a:endParaRPr lang="en-IN" sz="2800" dirty="0"/>
          </a:p>
        </p:txBody>
      </p:sp>
      <p:sp>
        <p:nvSpPr>
          <p:cNvPr id="16" name="TextBox 15">
            <a:extLst>
              <a:ext uri="{FF2B5EF4-FFF2-40B4-BE49-F238E27FC236}">
                <a16:creationId xmlns:a16="http://schemas.microsoft.com/office/drawing/2014/main" id="{97E99E32-22E6-3498-E6D4-8ACD35C9C6A6}"/>
              </a:ext>
            </a:extLst>
          </p:cNvPr>
          <p:cNvSpPr txBox="1"/>
          <p:nvPr/>
        </p:nvSpPr>
        <p:spPr>
          <a:xfrm>
            <a:off x="914400" y="2103324"/>
            <a:ext cx="7772400" cy="1384995"/>
          </a:xfrm>
          <a:prstGeom prst="rect">
            <a:avLst/>
          </a:prstGeom>
          <a:noFill/>
        </p:spPr>
        <p:txBody>
          <a:bodyPr wrap="square">
            <a:spAutoFit/>
          </a:bodyPr>
          <a:lstStyle/>
          <a:p>
            <a:pPr>
              <a:defRPr sz="2800"/>
            </a:pPr>
            <a:r>
              <a:rPr lang="en-US" sz="2800" dirty="0"/>
              <a:t>to one another, and we can write </a:t>
            </a:r>
            <a:r>
              <a:rPr lang="en-US" sz="2800" i="1" dirty="0"/>
              <a:t>A</a:t>
            </a:r>
            <a:r>
              <a:rPr lang="en-US" sz="2800" dirty="0"/>
              <a:t>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B</a:t>
            </a:r>
            <a:r>
              <a:rPr lang="en-US" sz="2800" dirty="0"/>
              <a:t>. However, because they do not contain the same elements, they are not equal to one another.</a:t>
            </a:r>
          </a:p>
        </p:txBody>
      </p:sp>
      <p:pic>
        <p:nvPicPr>
          <p:cNvPr id="25" name="Picture 24" descr="part b. the absolute value of X equals 10 and the absolute value of Y equals 10.">
            <a:extLst>
              <a:ext uri="{FF2B5EF4-FFF2-40B4-BE49-F238E27FC236}">
                <a16:creationId xmlns:a16="http://schemas.microsoft.com/office/drawing/2014/main" id="{23BA6BF3-86CC-EF6D-0E87-21016B00D37B}"/>
              </a:ext>
            </a:extLst>
          </p:cNvPr>
          <p:cNvPicPr>
            <a:picLocks noChangeAspect="1"/>
          </p:cNvPicPr>
          <p:nvPr/>
        </p:nvPicPr>
        <p:blipFill>
          <a:blip r:embed="rId3"/>
          <a:stretch>
            <a:fillRect/>
          </a:stretch>
        </p:blipFill>
        <p:spPr>
          <a:xfrm>
            <a:off x="533400" y="3585132"/>
            <a:ext cx="3420000" cy="507008"/>
          </a:xfrm>
          <a:prstGeom prst="rect">
            <a:avLst/>
          </a:prstGeom>
        </p:spPr>
      </p:pic>
      <p:sp>
        <p:nvSpPr>
          <p:cNvPr id="18" name="TextBox 17">
            <a:extLst>
              <a:ext uri="{FF2B5EF4-FFF2-40B4-BE49-F238E27FC236}">
                <a16:creationId xmlns:a16="http://schemas.microsoft.com/office/drawing/2014/main" id="{D83FB7AF-3E60-34D0-6F12-6BC72C422898}"/>
              </a:ext>
            </a:extLst>
          </p:cNvPr>
          <p:cNvSpPr txBox="1"/>
          <p:nvPr/>
        </p:nvSpPr>
        <p:spPr>
          <a:xfrm>
            <a:off x="4038600" y="3564147"/>
            <a:ext cx="4572000" cy="523220"/>
          </a:xfrm>
          <a:prstGeom prst="rect">
            <a:avLst/>
          </a:prstGeom>
          <a:noFill/>
        </p:spPr>
        <p:txBody>
          <a:bodyPr wrap="square">
            <a:spAutoFit/>
          </a:bodyPr>
          <a:lstStyle/>
          <a:p>
            <a:r>
              <a:rPr lang="en-US" sz="2800" dirty="0"/>
              <a:t>Even though the order of the</a:t>
            </a:r>
            <a:endParaRPr lang="en-IN" sz="2800" dirty="0"/>
          </a:p>
        </p:txBody>
      </p:sp>
      <p:sp>
        <p:nvSpPr>
          <p:cNvPr id="20" name="TextBox 19">
            <a:extLst>
              <a:ext uri="{FF2B5EF4-FFF2-40B4-BE49-F238E27FC236}">
                <a16:creationId xmlns:a16="http://schemas.microsoft.com/office/drawing/2014/main" id="{0541EAA2-3DFB-3715-0E3F-48FC64C13756}"/>
              </a:ext>
            </a:extLst>
          </p:cNvPr>
          <p:cNvSpPr txBox="1"/>
          <p:nvPr/>
        </p:nvSpPr>
        <p:spPr>
          <a:xfrm>
            <a:off x="990600" y="4051518"/>
            <a:ext cx="7696200" cy="1815882"/>
          </a:xfrm>
          <a:prstGeom prst="rect">
            <a:avLst/>
          </a:prstGeom>
          <a:noFill/>
        </p:spPr>
        <p:txBody>
          <a:bodyPr wrap="square">
            <a:spAutoFit/>
          </a:bodyPr>
          <a:lstStyle/>
          <a:p>
            <a:r>
              <a:rPr lang="en-US" sz="2800" dirty="0"/>
              <a:t>elements is different, both contain the even numbers from </a:t>
            </a:r>
            <a:r>
              <a:rPr lang="en-US" sz="2800" dirty="0">
                <a:latin typeface="Cambria Math"/>
              </a:rPr>
              <a:t>2</a:t>
            </a:r>
            <a:r>
              <a:rPr lang="en-US" sz="2800" dirty="0"/>
              <a:t> to </a:t>
            </a:r>
            <a:r>
              <a:rPr lang="en-US" sz="2800" dirty="0">
                <a:latin typeface="Cambria Math"/>
              </a:rPr>
              <a:t>20</a:t>
            </a:r>
            <a:r>
              <a:rPr lang="en-US" sz="2800" dirty="0"/>
              <a:t>. Therefore, the sets are equal, and we can write </a:t>
            </a:r>
            <a:r>
              <a:rPr lang="en-US" sz="2800" i="1" dirty="0"/>
              <a:t>X</a:t>
            </a:r>
            <a:r>
              <a:rPr lang="en-US" sz="2800" dirty="0"/>
              <a:t> = </a:t>
            </a:r>
            <a:r>
              <a:rPr lang="en-US" sz="2800" i="1" dirty="0"/>
              <a:t>Y</a:t>
            </a:r>
            <a:r>
              <a:rPr lang="en-US" sz="2800" dirty="0"/>
              <a:t>. When two sets are equal, they are also always equivalent.</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US"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the cardinality of </a:t>
            </a:r>
            <a:r>
              <a:rPr lang="en-US" sz="2800" i="1" dirty="0"/>
              <a:t>W</a:t>
            </a:r>
            <a:r>
              <a:rPr sz="2800" dirty="0"/>
              <a:t> and </a:t>
            </a:r>
            <a:r>
              <a:rPr lang="en-US" sz="2800" i="1" dirty="0"/>
              <a:t>Y</a:t>
            </a:r>
            <a:r>
              <a:rPr sz="2800" dirty="0"/>
              <a:t>. Determine if the sets are equal, equivalent, or neither.</a:t>
            </a:r>
            <a:endParaRPr lang="en-US" sz="2800" dirty="0"/>
          </a:p>
          <a:p>
            <a:pPr>
              <a:defRPr sz="2800"/>
            </a:pPr>
            <a:endParaRPr lang="en-US" dirty="0"/>
          </a:p>
          <a:p>
            <a:pPr>
              <a:defRPr sz="2800"/>
            </a:pPr>
            <a:r>
              <a:rPr lang="en-US" dirty="0"/>
              <a:t>	</a:t>
            </a:r>
            <a:r>
              <a:rPr lang="en-US" i="1" dirty="0"/>
              <a:t>W</a:t>
            </a:r>
            <a:r>
              <a:rPr lang="en-US" dirty="0"/>
              <a:t> = {3, 6, 12, 24} and </a:t>
            </a:r>
            <a:r>
              <a:rPr lang="en-US" i="1" dirty="0"/>
              <a:t>Y</a:t>
            </a:r>
            <a:r>
              <a:rPr lang="en-US" dirty="0"/>
              <a:t> = {2, 4, 8, 16, 32}</a:t>
            </a:r>
          </a:p>
        </p:txBody>
      </p:sp>
      <p:sp>
        <p:nvSpPr>
          <p:cNvPr id="5" name="TextBox 4">
            <a:extLst>
              <a:ext uri="{FF2B5EF4-FFF2-40B4-BE49-F238E27FC236}">
                <a16:creationId xmlns:a16="http://schemas.microsoft.com/office/drawing/2014/main" id="{35196D37-0BE2-4D75-B49B-ED6287CC7F3F}"/>
              </a:ext>
            </a:extLst>
          </p:cNvPr>
          <p:cNvSpPr txBox="1"/>
          <p:nvPr/>
        </p:nvSpPr>
        <p:spPr>
          <a:xfrm>
            <a:off x="442912" y="3426768"/>
            <a:ext cx="8001000" cy="461665"/>
          </a:xfrm>
          <a:prstGeom prst="rect">
            <a:avLst/>
          </a:prstGeom>
          <a:noFill/>
        </p:spPr>
        <p:txBody>
          <a:bodyPr wrap="square">
            <a:spAutoFit/>
          </a:bodyPr>
          <a:lstStyle/>
          <a:p>
            <a:pPr>
              <a:defRPr sz="2800"/>
            </a:pPr>
            <a:r>
              <a:rPr lang="en-US" sz="2400" dirty="0"/>
              <a:t>Answer: 		</a:t>
            </a:r>
          </a:p>
        </p:txBody>
      </p:sp>
      <p:pic>
        <p:nvPicPr>
          <p:cNvPr id="7" name="Picture 6" descr="the absolute value of W equals 4, the absolute value of Y equals 5.">
            <a:extLst>
              <a:ext uri="{FF2B5EF4-FFF2-40B4-BE49-F238E27FC236}">
                <a16:creationId xmlns:a16="http://schemas.microsoft.com/office/drawing/2014/main" id="{EB722270-2477-0AAE-B139-6B75DDA5891A}"/>
              </a:ext>
            </a:extLst>
          </p:cNvPr>
          <p:cNvPicPr>
            <a:picLocks noChangeAspect="1"/>
          </p:cNvPicPr>
          <p:nvPr/>
        </p:nvPicPr>
        <p:blipFill>
          <a:blip r:embed="rId2"/>
          <a:stretch>
            <a:fillRect/>
          </a:stretch>
        </p:blipFill>
        <p:spPr>
          <a:xfrm>
            <a:off x="1600200" y="3445818"/>
            <a:ext cx="2162175" cy="523875"/>
          </a:xfrm>
          <a:prstGeom prst="rect">
            <a:avLst/>
          </a:prstGeom>
        </p:spPr>
      </p:pic>
      <p:sp>
        <p:nvSpPr>
          <p:cNvPr id="9" name="TextBox 8">
            <a:extLst>
              <a:ext uri="{FF2B5EF4-FFF2-40B4-BE49-F238E27FC236}">
                <a16:creationId xmlns:a16="http://schemas.microsoft.com/office/drawing/2014/main" id="{D1335A1D-2B52-C216-06BD-4A08111EC45F}"/>
              </a:ext>
            </a:extLst>
          </p:cNvPr>
          <p:cNvSpPr txBox="1"/>
          <p:nvPr/>
        </p:nvSpPr>
        <p:spPr>
          <a:xfrm>
            <a:off x="442912" y="4279613"/>
            <a:ext cx="7848600" cy="523220"/>
          </a:xfrm>
          <a:prstGeom prst="rect">
            <a:avLst/>
          </a:prstGeom>
          <a:noFill/>
        </p:spPr>
        <p:txBody>
          <a:bodyPr wrap="square">
            <a:spAutoFit/>
          </a:bodyPr>
          <a:lstStyle/>
          <a:p>
            <a:r>
              <a:rPr lang="en-US" sz="2800" i="1" dirty="0"/>
              <a:t>W</a:t>
            </a:r>
            <a:r>
              <a:rPr lang="ar-AE" sz="2800" dirty="0"/>
              <a:t> </a:t>
            </a:r>
            <a:r>
              <a:rPr lang="en-US" sz="2800" dirty="0"/>
              <a:t>and </a:t>
            </a:r>
            <a:r>
              <a:rPr lang="en-US" sz="2800" i="1" dirty="0"/>
              <a:t>Y</a:t>
            </a:r>
            <a:r>
              <a:rPr lang="en-US" sz="2800" dirty="0"/>
              <a:t> are neither equal nor equivalent.</a:t>
            </a:r>
            <a:endParaRPr lang="en-IN" sz="2800" dirty="0"/>
          </a:p>
        </p:txBody>
      </p:sp>
    </p:spTree>
    <p:extLst>
      <p:ext uri="{BB962C8B-B14F-4D97-AF65-F5344CB8AC3E}">
        <p14:creationId xmlns:p14="http://schemas.microsoft.com/office/powerpoint/2010/main" val="1621697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pPr>
              <a:defRPr sz="2800"/>
            </a:pPr>
            <a:r>
              <a:rPr sz="2800" dirty="0"/>
              <a:t>Not all numbers can be written as fractions. The irrational number </a:t>
            </a:r>
            <a:r>
              <a:rPr lang="el-GR" sz="2800" i="1" dirty="0"/>
              <a:t>π</a:t>
            </a:r>
            <a:r>
              <a:rPr sz="2800" dirty="0"/>
              <a:t> is a number between </a:t>
            </a:r>
            <a:r>
              <a:rPr sz="2800" dirty="0">
                <a:latin typeface="Cambria Math"/>
              </a:rPr>
              <a:t>3</a:t>
            </a:r>
            <a:r>
              <a:rPr sz="2800" dirty="0"/>
              <a:t> and </a:t>
            </a:r>
            <a:r>
              <a:rPr sz="2800" dirty="0">
                <a:latin typeface="Cambria Math"/>
              </a:rPr>
              <a:t>4</a:t>
            </a:r>
            <a:r>
              <a:rPr sz="2800" dirty="0"/>
              <a:t> that would not be a member of the set </a:t>
            </a:r>
            <a:r>
              <a:rPr lang="en-US" sz="2800" i="1" dirty="0"/>
              <a:t>A</a:t>
            </a:r>
            <a:r>
              <a:rPr sz="280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Set-Builder Notation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400" b="1" dirty="0"/>
                  <a:t>Set-builder notation</a:t>
                </a:r>
                <a:r>
                  <a:rPr lang="en-IN" sz="2400" dirty="0"/>
                  <a:t> specifies the members of a set using a variable, a vertical separator, and a rule defining the elements, all surrounded by curly braces. It can be used when the members of the set all share certain properties. For instance, the set of all integers is represented by</a:t>
                </a:r>
              </a:p>
              <a:p>
                <a:pPr>
                  <a:defRPr sz="2800"/>
                </a:pPr>
                <a:br>
                  <a:rPr lang="en-IN" sz="2400" dirty="0">
                    <a:sym typeface="Symbol" panose="05050102010706020507" pitchFamily="18" charset="2"/>
                  </a:rPr>
                </a:br>
                <a:r>
                  <a:rPr lang="en-IN" sz="2400" dirty="0">
                    <a:sym typeface="Symbol" panose="05050102010706020507" pitchFamily="18" charset="2"/>
                  </a:rPr>
                  <a:t>		</a:t>
                </a:r>
                <a:r>
                  <a:rPr lang="en-IN" sz="2400" dirty="0">
                    <a:ea typeface="Cambria Math" panose="02040503050406030204" pitchFamily="18" charset="0"/>
                  </a:rPr>
                  <a:t> </a:t>
                </a:r>
                <a14:m>
                  <m:oMath xmlns:m="http://schemas.openxmlformats.org/officeDocument/2006/math">
                    <m:r>
                      <a:rPr lang="en-IN" sz="2600" i="1" dirty="0">
                        <a:latin typeface="Cambria Math" panose="02040503050406030204" pitchFamily="18" charset="0"/>
                        <a:ea typeface="Cambria Math" panose="02040503050406030204" pitchFamily="18" charset="0"/>
                      </a:rPr>
                      <m:t>ℤ</m:t>
                    </m:r>
                  </m:oMath>
                </a14:m>
                <a:endParaRPr lang="en-IN" sz="2600" dirty="0">
                  <a:sym typeface="Symbol" panose="05050102010706020507" pitchFamily="18" charset="2"/>
                </a:endParaRPr>
              </a:p>
              <a:p>
                <a:pPr algn="ctr">
                  <a:defRPr sz="2800"/>
                </a:pPr>
                <a:endParaRPr lang="en-IN" sz="24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0" r="-1181"/>
                </a:stretch>
              </a:blipFill>
            </p:spPr>
            <p:txBody>
              <a:bodyPr/>
              <a:lstStyle/>
              <a:p>
                <a:r>
                  <a:rPr lang="en-IN">
                    <a:noFill/>
                  </a:rPr>
                  <a:t> </a:t>
                </a:r>
              </a:p>
            </p:txBody>
          </p:sp>
        </mc:Fallback>
      </mc:AlternateContent>
      <p:pic>
        <p:nvPicPr>
          <p:cNvPr id="10" name="Picture 9" descr="equals the set of all n such that n is an integer.">
            <a:extLst>
              <a:ext uri="{FF2B5EF4-FFF2-40B4-BE49-F238E27FC236}">
                <a16:creationId xmlns:a16="http://schemas.microsoft.com/office/drawing/2014/main" id="{81E58796-516C-6E50-5B48-351DE4CDE3DD}"/>
              </a:ext>
            </a:extLst>
          </p:cNvPr>
          <p:cNvPicPr>
            <a:picLocks noChangeAspect="1"/>
          </p:cNvPicPr>
          <p:nvPr/>
        </p:nvPicPr>
        <p:blipFill>
          <a:blip r:embed="rId3"/>
          <a:srcRect l="8000"/>
          <a:stretch>
            <a:fillRect/>
          </a:stretch>
        </p:blipFill>
        <p:spPr>
          <a:xfrm>
            <a:off x="2743200" y="3362325"/>
            <a:ext cx="2628900" cy="5238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32E4110D-E397-7AE1-3517-E31E2F9548D1}"/>
                  </a:ext>
                </a:extLst>
              </p:cNvPr>
              <p:cNvSpPr txBox="1"/>
              <p:nvPr/>
            </p:nvSpPr>
            <p:spPr>
              <a:xfrm>
                <a:off x="495300" y="4038600"/>
                <a:ext cx="7696200" cy="461665"/>
              </a:xfrm>
              <a:prstGeom prst="rect">
                <a:avLst/>
              </a:prstGeom>
              <a:noFill/>
            </p:spPr>
            <p:txBody>
              <a:bodyPr wrap="square">
                <a:spAutoFit/>
              </a:bodyPr>
              <a:lstStyle/>
              <a:p>
                <a:r>
                  <a:rPr lang="en-IN" sz="2400" dirty="0">
                    <a:solidFill>
                      <a:srgbClr val="000000"/>
                    </a:solidFill>
                  </a:rPr>
                  <a:t>and is read, " </a:t>
                </a:r>
                <a14:m>
                  <m:oMath xmlns:m="http://schemas.openxmlformats.org/officeDocument/2006/math">
                    <m:r>
                      <a:rPr lang="en-IN" sz="2400" i="1" dirty="0" smtClean="0">
                        <a:solidFill>
                          <a:srgbClr val="000000"/>
                        </a:solidFill>
                        <a:latin typeface="Cambria Math" panose="02040503050406030204" pitchFamily="18" charset="0"/>
                        <a:ea typeface="Cambria Math" panose="02040503050406030204" pitchFamily="18" charset="0"/>
                      </a:rPr>
                      <m:t>ℤ</m:t>
                    </m:r>
                  </m:oMath>
                </a14:m>
                <a:r>
                  <a:rPr lang="en-IN" sz="2400" dirty="0">
                    <a:solidFill>
                      <a:srgbClr val="000000"/>
                    </a:solidFill>
                  </a:rPr>
                  <a:t> is the set of all </a:t>
                </a:r>
                <a:r>
                  <a:rPr lang="en-IN" sz="2400" i="1" dirty="0">
                    <a:solidFill>
                      <a:srgbClr val="000000"/>
                    </a:solidFill>
                  </a:rPr>
                  <a:t>n</a:t>
                </a:r>
                <a:r>
                  <a:rPr lang="en-IN" sz="2400" dirty="0">
                    <a:solidFill>
                      <a:srgbClr val="000000"/>
                    </a:solidFill>
                  </a:rPr>
                  <a:t> such that </a:t>
                </a:r>
                <a:r>
                  <a:rPr lang="en-IN" sz="2400" i="1" dirty="0">
                    <a:solidFill>
                      <a:srgbClr val="000000"/>
                    </a:solidFill>
                  </a:rPr>
                  <a:t>n</a:t>
                </a:r>
                <a:r>
                  <a:rPr lang="en-IN" sz="2400" dirty="0">
                    <a:solidFill>
                      <a:srgbClr val="000000"/>
                    </a:solidFill>
                  </a:rPr>
                  <a:t> is an integer."</a:t>
                </a:r>
              </a:p>
            </p:txBody>
          </p:sp>
        </mc:Choice>
        <mc:Fallback xmlns="">
          <p:sp>
            <p:nvSpPr>
              <p:cNvPr id="13" name="TextBox 12">
                <a:extLst>
                  <a:ext uri="{FF2B5EF4-FFF2-40B4-BE49-F238E27FC236}">
                    <a16:creationId xmlns:a16="http://schemas.microsoft.com/office/drawing/2014/main" id="{32E4110D-E397-7AE1-3517-E31E2F9548D1}"/>
                  </a:ext>
                </a:extLst>
              </p:cNvPr>
              <p:cNvSpPr txBox="1">
                <a:spLocks noRot="1" noChangeAspect="1" noMove="1" noResize="1" noEditPoints="1" noAdjustHandles="1" noChangeArrowheads="1" noChangeShapeType="1" noTextEdit="1"/>
              </p:cNvSpPr>
              <p:nvPr/>
            </p:nvSpPr>
            <p:spPr>
              <a:xfrm>
                <a:off x="495300" y="4038600"/>
                <a:ext cx="7696200" cy="461665"/>
              </a:xfrm>
              <a:prstGeom prst="rect">
                <a:avLst/>
              </a:prstGeom>
              <a:blipFill>
                <a:blip r:embed="rId4"/>
                <a:stretch>
                  <a:fillRect l="-1188" t="-10667" b="-29333"/>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45864" y="1066800"/>
                <a:ext cx="8229600" cy="4861484"/>
              </a:xfrm>
            </p:spPr>
            <p:txBody>
              <a:bodyPr>
                <a:normAutofit/>
              </a:bodyPr>
              <a:lstStyle/>
              <a:p>
                <a14:m>
                  <m:oMath xmlns:m="http://schemas.openxmlformats.org/officeDocument/2006/math">
                    <m:r>
                      <a:rPr>
                        <a:latin typeface="Cambria Math" panose="02040503050406030204" pitchFamily="18" charset="0"/>
                      </a:rPr>
                      <m:t>ℝ</m:t>
                    </m:r>
                  </m:oMath>
                </a14:m>
                <a:r>
                  <a:rPr lang="en-US" sz="2800" dirty="0"/>
                  <a:t> </a:t>
                </a:r>
                <a:r>
                  <a:rPr sz="2800" dirty="0"/>
                  <a:t>represents the set of real numbers, </a:t>
                </a:r>
                <a14:m>
                  <m:oMath xmlns:m="http://schemas.openxmlformats.org/officeDocument/2006/math">
                    <m:r>
                      <a:rPr>
                        <a:latin typeface="Cambria Math" panose="02040503050406030204" pitchFamily="18" charset="0"/>
                      </a:rPr>
                      <m:t>ℕ</m:t>
                    </m:r>
                  </m:oMath>
                </a14:m>
                <a:r>
                  <a:rPr sz="2800" dirty="0"/>
                  <a:t> represents the set of natural numbers, </a:t>
                </a:r>
                <a14:m>
                  <m:oMath xmlns:m="http://schemas.openxmlformats.org/officeDocument/2006/math">
                    <m:r>
                      <a:rPr>
                        <a:latin typeface="Cambria Math" panose="02040503050406030204" pitchFamily="18" charset="0"/>
                      </a:rPr>
                      <m:t>ℤ</m:t>
                    </m:r>
                  </m:oMath>
                </a14:m>
                <a:r>
                  <a:rPr sz="2800" dirty="0"/>
                  <a:t> represents the set of integers, and </a:t>
                </a:r>
                <a:r>
                  <a:rPr lang="en-IN" sz="2800" dirty="0">
                    <a:latin typeface="Cambria Math" panose="02040503050406030204" pitchFamily="18" charset="0"/>
                    <a:ea typeface="Cambria Math" panose="02040503050406030204" pitchFamily="18" charset="0"/>
                  </a:rPr>
                  <a:t>W </a:t>
                </a:r>
                <a:r>
                  <a:rPr sz="2800" dirty="0"/>
                  <a:t>represents the set of whole numbers. All of these sets are infinite sets.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45864" y="1066800"/>
                <a:ext cx="8229600" cy="4861484"/>
              </a:xfrm>
              <a:blipFill>
                <a:blip r:embed="rId2"/>
                <a:stretch>
                  <a:fillRect l="-1328" t="-873" r="-886"/>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Representing a Set with </a:t>
            </a:r>
            <a:br>
              <a:rPr lang="en-US" dirty="0"/>
            </a:br>
            <a:r>
              <a:rPr dirty="0"/>
              <a:t>Set-Builder Notation</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Use set-builder notation to represent </a:t>
            </a:r>
            <a:r>
              <a:rPr lang="en-IN" sz="2800" i="1" dirty="0"/>
              <a:t>Y</a:t>
            </a:r>
            <a:r>
              <a:rPr lang="en-IN" sz="2800" dirty="0"/>
              <a:t>, the set of all even integers.</a:t>
            </a:r>
          </a:p>
          <a:p>
            <a:r>
              <a:rPr lang="en-IN" sz="2800" b="1" dirty="0"/>
              <a:t>Solution</a:t>
            </a:r>
          </a:p>
          <a:p>
            <a:r>
              <a:rPr lang="en-IN" sz="2800" dirty="0"/>
              <a:t>When we use set-builder notation, there is often more than one way to state the rule for the elements of the set. When you are choosing, it is best to be as precise and clear as you can be. In this case, the cleanest way to describe the even integers is to simply state that an element must be an even integer. Thus, we have the following.</a:t>
            </a:r>
          </a:p>
          <a:p>
            <a:pPr>
              <a:defRPr sz="2800"/>
            </a:pPr>
            <a:endParaRPr sz="2800" dirty="0"/>
          </a:p>
        </p:txBody>
      </p:sp>
      <p:pic>
        <p:nvPicPr>
          <p:cNvPr id="8" name="Picture 7" descr="Y equals the set of all x such that x is an even integer.">
            <a:extLst>
              <a:ext uri="{FF2B5EF4-FFF2-40B4-BE49-F238E27FC236}">
                <a16:creationId xmlns:a16="http://schemas.microsoft.com/office/drawing/2014/main" id="{CD33E183-1224-CD75-D45B-2814DAB2B9B5}"/>
              </a:ext>
            </a:extLst>
          </p:cNvPr>
          <p:cNvPicPr>
            <a:picLocks noChangeAspect="1"/>
          </p:cNvPicPr>
          <p:nvPr/>
        </p:nvPicPr>
        <p:blipFill>
          <a:blip r:embed="rId2"/>
          <a:stretch>
            <a:fillRect/>
          </a:stretch>
        </p:blipFill>
        <p:spPr>
          <a:xfrm>
            <a:off x="2438400" y="5415329"/>
            <a:ext cx="4057650" cy="5810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Representing a Set with </a:t>
            </a:r>
            <a:br>
              <a:rPr lang="en-US" dirty="0"/>
            </a:br>
            <a:r>
              <a:rPr dirty="0"/>
              <a:t>Set-Builder Notation</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dirty="0"/>
              <a:t>However, we could also describe the even integers as elements that are members of the set of integers </a:t>
            </a:r>
            <a:r>
              <a:rPr lang="en-IN" sz="2800" b="1" i="1" dirty="0"/>
              <a:t>and</a:t>
            </a:r>
            <a:r>
              <a:rPr lang="en-IN" sz="2800" dirty="0"/>
              <a:t> are even numbers.</a:t>
            </a:r>
          </a:p>
          <a:p>
            <a:r>
              <a:rPr lang="en-IN" sz="2800" dirty="0"/>
              <a:t>	</a:t>
            </a:r>
          </a:p>
          <a:p>
            <a:endParaRPr lang="en-IN" sz="2800" dirty="0"/>
          </a:p>
          <a:p>
            <a:endParaRPr lang="en-IN" dirty="0"/>
          </a:p>
          <a:p>
            <a:endParaRPr lang="en-IN" sz="2800" dirty="0"/>
          </a:p>
        </p:txBody>
      </p:sp>
      <p:pic>
        <p:nvPicPr>
          <p:cNvPr id="4" name="Picture 3" descr="Y equals the set of all x such that x belongs to the integers and x is even.">
            <a:extLst>
              <a:ext uri="{FF2B5EF4-FFF2-40B4-BE49-F238E27FC236}">
                <a16:creationId xmlns:a16="http://schemas.microsoft.com/office/drawing/2014/main" id="{2B61814A-0BFE-DC46-2A92-93F06175ADAF}"/>
              </a:ext>
            </a:extLst>
          </p:cNvPr>
          <p:cNvPicPr>
            <a:picLocks noChangeAspect="1"/>
          </p:cNvPicPr>
          <p:nvPr/>
        </p:nvPicPr>
        <p:blipFill>
          <a:blip r:embed="rId2"/>
          <a:stretch>
            <a:fillRect/>
          </a:stretch>
        </p:blipFill>
        <p:spPr>
          <a:xfrm>
            <a:off x="2514600" y="2380033"/>
            <a:ext cx="3708000" cy="515567"/>
          </a:xfrm>
          <a:prstGeom prst="rect">
            <a:avLst/>
          </a:prstGeom>
        </p:spPr>
      </p:pic>
      <p:sp>
        <p:nvSpPr>
          <p:cNvPr id="11" name="TextBox 10">
            <a:extLst>
              <a:ext uri="{FF2B5EF4-FFF2-40B4-BE49-F238E27FC236}">
                <a16:creationId xmlns:a16="http://schemas.microsoft.com/office/drawing/2014/main" id="{EFB2563F-B432-4A19-E42D-26FC4C9F4861}"/>
              </a:ext>
            </a:extLst>
          </p:cNvPr>
          <p:cNvSpPr txBox="1"/>
          <p:nvPr/>
        </p:nvSpPr>
        <p:spPr>
          <a:xfrm>
            <a:off x="464388" y="2932093"/>
            <a:ext cx="8222411" cy="954107"/>
          </a:xfrm>
          <a:prstGeom prst="rect">
            <a:avLst/>
          </a:prstGeom>
          <a:noFill/>
        </p:spPr>
        <p:txBody>
          <a:bodyPr wrap="square">
            <a:spAutoFit/>
          </a:bodyPr>
          <a:lstStyle/>
          <a:p>
            <a:r>
              <a:rPr lang="en-IN" sz="2800" dirty="0"/>
              <a:t>Alternatively, we could describe the even integers as any integer multiplied by two.</a:t>
            </a:r>
          </a:p>
        </p:txBody>
      </p:sp>
      <p:pic>
        <p:nvPicPr>
          <p:cNvPr id="9" name="Picture 8" descr="Y equals the set of all 2x such that x is an integer.">
            <a:extLst>
              <a:ext uri="{FF2B5EF4-FFF2-40B4-BE49-F238E27FC236}">
                <a16:creationId xmlns:a16="http://schemas.microsoft.com/office/drawing/2014/main" id="{37B93441-A226-D55D-A7E4-F8D4AB109C76}"/>
              </a:ext>
            </a:extLst>
          </p:cNvPr>
          <p:cNvPicPr>
            <a:picLocks noChangeAspect="1"/>
          </p:cNvPicPr>
          <p:nvPr/>
        </p:nvPicPr>
        <p:blipFill>
          <a:blip r:embed="rId3"/>
          <a:stretch>
            <a:fillRect/>
          </a:stretch>
        </p:blipFill>
        <p:spPr>
          <a:xfrm>
            <a:off x="2870439" y="3959093"/>
            <a:ext cx="3429000" cy="581025"/>
          </a:xfrm>
          <a:prstGeom prst="rect">
            <a:avLst/>
          </a:prstGeom>
        </p:spPr>
      </p:pic>
      <p:sp>
        <p:nvSpPr>
          <p:cNvPr id="13" name="TextBox 12">
            <a:extLst>
              <a:ext uri="{FF2B5EF4-FFF2-40B4-BE49-F238E27FC236}">
                <a16:creationId xmlns:a16="http://schemas.microsoft.com/office/drawing/2014/main" id="{E7BF4251-E32B-97C8-A269-29539A24BA35}"/>
              </a:ext>
            </a:extLst>
          </p:cNvPr>
          <p:cNvSpPr txBox="1"/>
          <p:nvPr/>
        </p:nvSpPr>
        <p:spPr>
          <a:xfrm>
            <a:off x="483079" y="4522865"/>
            <a:ext cx="8203720" cy="954107"/>
          </a:xfrm>
          <a:prstGeom prst="rect">
            <a:avLst/>
          </a:prstGeom>
          <a:noFill/>
        </p:spPr>
        <p:txBody>
          <a:bodyPr wrap="square">
            <a:spAutoFit/>
          </a:bodyPr>
          <a:lstStyle/>
          <a:p>
            <a:r>
              <a:rPr lang="en-US" sz="2800" dirty="0"/>
              <a:t>All of these notations are valid ways to describe the set of even integers.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Set</a:t>
            </a:r>
          </a:p>
        </p:txBody>
      </p:sp>
      <p:sp>
        <p:nvSpPr>
          <p:cNvPr id="3" name="Text Placeholder 2"/>
          <p:cNvSpPr>
            <a:spLocks noGrp="1"/>
          </p:cNvSpPr>
          <p:nvPr>
            <p:ph type="body" sz="quarter" idx="10"/>
          </p:nvPr>
        </p:nvSpPr>
        <p:spPr/>
        <p:txBody>
          <a:bodyPr>
            <a:normAutofit/>
          </a:bodyPr>
          <a:lstStyle/>
          <a:p>
            <a:r>
              <a:rPr sz="2800" dirty="0"/>
              <a:t>A </a:t>
            </a:r>
            <a:r>
              <a:rPr sz="2800" b="1" dirty="0"/>
              <a:t>set</a:t>
            </a:r>
            <a:r>
              <a:rPr sz="2800" dirty="0"/>
              <a:t> is a collection of objects made up of specified elements, or members.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5</a:t>
            </a:r>
            <a:endParaRPr dirty="0"/>
          </a:p>
        </p:txBody>
      </p:sp>
      <p:sp>
        <p:nvSpPr>
          <p:cNvPr id="3" name="Text Placeholder 2"/>
          <p:cNvSpPr>
            <a:spLocks noGrp="1"/>
          </p:cNvSpPr>
          <p:nvPr>
            <p:ph type="body" sz="quarter" idx="10"/>
          </p:nvPr>
        </p:nvSpPr>
        <p:spPr/>
        <p:txBody>
          <a:bodyPr>
            <a:normAutofit/>
          </a:bodyPr>
          <a:lstStyle/>
          <a:p>
            <a:r>
              <a:rPr lang="en-IN" sz="2800" dirty="0"/>
              <a:t>Set-builder notation may also use a colon instead of a vertical line as a separator. For example,</a:t>
            </a:r>
          </a:p>
        </p:txBody>
      </p:sp>
      <p:pic>
        <p:nvPicPr>
          <p:cNvPr id="5" name="Picture 4" descr="Y equals the set of all x such that x is an even integer.">
            <a:extLst>
              <a:ext uri="{FF2B5EF4-FFF2-40B4-BE49-F238E27FC236}">
                <a16:creationId xmlns:a16="http://schemas.microsoft.com/office/drawing/2014/main" id="{1B7A4AA2-FC8A-29D8-E2E4-E9E3D32D82F7}"/>
              </a:ext>
            </a:extLst>
          </p:cNvPr>
          <p:cNvPicPr>
            <a:picLocks noChangeAspect="1"/>
          </p:cNvPicPr>
          <p:nvPr/>
        </p:nvPicPr>
        <p:blipFill>
          <a:blip r:embed="rId2"/>
          <a:stretch>
            <a:fillRect/>
          </a:stretch>
        </p:blipFill>
        <p:spPr>
          <a:xfrm>
            <a:off x="2209800" y="2286000"/>
            <a:ext cx="4032000" cy="432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defRPr sz="2800"/>
            </a:pPr>
            <a:r>
              <a:rPr lang="en-IN" sz="2800" dirty="0"/>
              <a:t>Represent the set </a:t>
            </a:r>
            <a:r>
              <a:rPr lang="en-IN" sz="2800" i="1" dirty="0"/>
              <a:t>J</a:t>
            </a:r>
            <a:r>
              <a:rPr lang="en-IN" sz="2800" dirty="0"/>
              <a:t>, which consists of all natural numbers less than </a:t>
            </a:r>
            <a:r>
              <a:rPr lang="en-IN" sz="2800" dirty="0">
                <a:latin typeface="Cambria Math"/>
              </a:rPr>
              <a:t>10</a:t>
            </a:r>
            <a:r>
              <a:rPr lang="en-IN" sz="2800" dirty="0"/>
              <a:t>, using both roster notation and set-builder notation.</a:t>
            </a:r>
          </a:p>
          <a:p>
            <a:r>
              <a:rPr lang="en-IN" sz="2800" dirty="0"/>
              <a:t>Answer:</a:t>
            </a:r>
          </a:p>
          <a:p>
            <a:pPr>
              <a:defRPr sz="2800"/>
            </a:pPr>
            <a:r>
              <a:rPr lang="en-IN" sz="2800" dirty="0"/>
              <a:t>Roster notation: </a:t>
            </a:r>
            <a:r>
              <a:rPr lang="en-IN" sz="2800" i="1" dirty="0"/>
              <a:t>J</a:t>
            </a:r>
            <a:r>
              <a:rPr lang="en-IN" sz="2800" dirty="0"/>
              <a:t> = {1,2,3,4,5,6,7,8,9};</a:t>
            </a:r>
            <a:endParaRPr lang="ar-AE" sz="2800" dirty="0"/>
          </a:p>
          <a:p>
            <a:r>
              <a:rPr lang="en-IN" sz="2800" dirty="0"/>
              <a:t>Set-builder notation: possible answers include</a:t>
            </a:r>
          </a:p>
        </p:txBody>
      </p:sp>
      <p:pic>
        <p:nvPicPr>
          <p:cNvPr id="4" name="Picture 3" descr="J equals the set of all x such that x is a natural number less than 10, and&#10;J equals the set of all x such that x belongs to the natural numbers and x is less than 10.">
            <a:extLst>
              <a:ext uri="{FF2B5EF4-FFF2-40B4-BE49-F238E27FC236}">
                <a16:creationId xmlns:a16="http://schemas.microsoft.com/office/drawing/2014/main" id="{5668137A-3958-024A-A74A-1F3B26A55C4D}"/>
              </a:ext>
            </a:extLst>
          </p:cNvPr>
          <p:cNvPicPr>
            <a:picLocks noChangeAspect="1"/>
          </p:cNvPicPr>
          <p:nvPr/>
        </p:nvPicPr>
        <p:blipFill>
          <a:blip r:embed="rId2"/>
          <a:stretch>
            <a:fillRect/>
          </a:stretch>
        </p:blipFill>
        <p:spPr>
          <a:xfrm>
            <a:off x="1066800" y="4114800"/>
            <a:ext cx="6660000" cy="1258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Empty Set</a:t>
            </a:r>
          </a:p>
        </p:txBody>
      </p:sp>
      <p:sp>
        <p:nvSpPr>
          <p:cNvPr id="3" name="Text Placeholder 2"/>
          <p:cNvSpPr>
            <a:spLocks noGrp="1"/>
          </p:cNvSpPr>
          <p:nvPr>
            <p:ph type="body" sz="quarter" idx="10"/>
          </p:nvPr>
        </p:nvSpPr>
        <p:spPr/>
        <p:txBody>
          <a:bodyPr>
            <a:normAutofit/>
          </a:bodyPr>
          <a:lstStyle/>
          <a:p>
            <a:pPr>
              <a:defRPr sz="2800"/>
            </a:pPr>
            <a:r>
              <a:rPr lang="en-US" sz="2800" dirty="0"/>
              <a:t>The </a:t>
            </a:r>
            <a:r>
              <a:rPr lang="en-US" sz="2800" b="1" dirty="0"/>
              <a:t>empty set</a:t>
            </a:r>
            <a:r>
              <a:rPr lang="en-US" sz="2800" dirty="0"/>
              <a:t> is the set that contains no elements. If set </a:t>
            </a:r>
            <a:r>
              <a:rPr lang="en-US" sz="2800" i="1" dirty="0"/>
              <a:t>A</a:t>
            </a:r>
            <a:r>
              <a:rPr lang="en-US" sz="2800" dirty="0"/>
              <a:t> is empty, we write</a:t>
            </a:r>
          </a:p>
        </p:txBody>
      </p:sp>
      <p:pic>
        <p:nvPicPr>
          <p:cNvPr id="5" name="Picture 4" descr="A equals to phi or A equals empty set.">
            <a:extLst>
              <a:ext uri="{FF2B5EF4-FFF2-40B4-BE49-F238E27FC236}">
                <a16:creationId xmlns:a16="http://schemas.microsoft.com/office/drawing/2014/main" id="{0F1ABB2C-268C-6FF1-7843-760656F9415A}"/>
              </a:ext>
            </a:extLst>
          </p:cNvPr>
          <p:cNvPicPr>
            <a:picLocks noChangeAspect="1"/>
          </p:cNvPicPr>
          <p:nvPr/>
        </p:nvPicPr>
        <p:blipFill>
          <a:blip r:embed="rId2"/>
          <a:stretch>
            <a:fillRect/>
          </a:stretch>
        </p:blipFill>
        <p:spPr>
          <a:xfrm>
            <a:off x="2935884" y="2057400"/>
            <a:ext cx="3024000" cy="602346"/>
          </a:xfrm>
          <a:prstGeom prst="rect">
            <a:avLst/>
          </a:prstGeom>
        </p:spPr>
      </p:pic>
      <p:sp>
        <p:nvSpPr>
          <p:cNvPr id="6" name="TextBox 5">
            <a:extLst>
              <a:ext uri="{FF2B5EF4-FFF2-40B4-BE49-F238E27FC236}">
                <a16:creationId xmlns:a16="http://schemas.microsoft.com/office/drawing/2014/main" id="{2545F53D-03EA-27E4-FBFF-999F80F9F4EC}"/>
              </a:ext>
            </a:extLst>
          </p:cNvPr>
          <p:cNvSpPr txBox="1"/>
          <p:nvPr/>
        </p:nvSpPr>
        <p:spPr>
          <a:xfrm>
            <a:off x="457200" y="2811187"/>
            <a:ext cx="5508000" cy="954107"/>
          </a:xfrm>
          <a:prstGeom prst="rect">
            <a:avLst/>
          </a:prstGeom>
          <a:noFill/>
        </p:spPr>
        <p:txBody>
          <a:bodyPr wrap="square" rtlCol="0">
            <a:spAutoFit/>
          </a:bodyPr>
          <a:lstStyle/>
          <a:p>
            <a:r>
              <a:rPr lang="en-US" sz="2800" dirty="0">
                <a:solidFill>
                  <a:srgbClr val="000000"/>
                </a:solidFill>
              </a:rPr>
              <a:t>The cardinality of the empty set is </a:t>
            </a:r>
            <a:r>
              <a:rPr lang="en-US" sz="2800" dirty="0">
                <a:solidFill>
                  <a:srgbClr val="000000"/>
                </a:solidFill>
                <a:latin typeface="Cambria Math"/>
              </a:rPr>
              <a:t>0</a:t>
            </a:r>
            <a:r>
              <a:rPr lang="en-US" sz="2800" dirty="0">
                <a:solidFill>
                  <a:srgbClr val="000000"/>
                </a:solidFill>
              </a:rPr>
              <a:t>.</a:t>
            </a:r>
          </a:p>
          <a:p>
            <a:endParaRPr lang="en-IN"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Identifying the Empty Set</a:t>
            </a:r>
            <a:r>
              <a:rPr lang="en-US" dirty="0"/>
              <a:t>—Slide 1</a:t>
            </a:r>
            <a:endParaRPr dirty="0"/>
          </a:p>
        </p:txBody>
      </p:sp>
      <p:sp>
        <p:nvSpPr>
          <p:cNvPr id="3" name="Text Placeholder 2"/>
          <p:cNvSpPr>
            <a:spLocks noGrp="1"/>
          </p:cNvSpPr>
          <p:nvPr>
            <p:ph type="body" sz="quarter" idx="10"/>
          </p:nvPr>
        </p:nvSpPr>
        <p:spPr/>
        <p:txBody>
          <a:bodyPr>
            <a:normAutofit/>
          </a:bodyPr>
          <a:lstStyle/>
          <a:p>
            <a:r>
              <a:rPr lang="en-IN" sz="2800" dirty="0"/>
              <a:t>Determine if the following sets are the empty sets.</a:t>
            </a:r>
          </a:p>
          <a:p>
            <a:pPr>
              <a:defRPr sz="2800"/>
            </a:pPr>
            <a:r>
              <a:rPr lang="en-US" dirty="0"/>
              <a:t> </a:t>
            </a:r>
            <a:endParaRPr lang="ar-AE" dirty="0"/>
          </a:p>
          <a:p>
            <a:pPr>
              <a:defRPr sz="2800"/>
            </a:pPr>
            <a:endParaRPr dirty="0"/>
          </a:p>
        </p:txBody>
      </p:sp>
      <p:pic>
        <p:nvPicPr>
          <p:cNvPr id="10" name="Picture 9" descr="part a. A equals the set of all x such that x is a negative number less than 100.&#10;">
            <a:extLst>
              <a:ext uri="{FF2B5EF4-FFF2-40B4-BE49-F238E27FC236}">
                <a16:creationId xmlns:a16="http://schemas.microsoft.com/office/drawing/2014/main" id="{4B09360C-2A5A-2B41-7BCE-8BEA4C0BEE6B}"/>
              </a:ext>
            </a:extLst>
          </p:cNvPr>
          <p:cNvPicPr>
            <a:picLocks noChangeAspect="1"/>
          </p:cNvPicPr>
          <p:nvPr/>
        </p:nvPicPr>
        <p:blipFill>
          <a:blip r:embed="rId2"/>
          <a:stretch>
            <a:fillRect/>
          </a:stretch>
        </p:blipFill>
        <p:spPr>
          <a:xfrm>
            <a:off x="561975" y="1524000"/>
            <a:ext cx="7058025" cy="581025"/>
          </a:xfrm>
          <a:prstGeom prst="rect">
            <a:avLst/>
          </a:prstGeom>
        </p:spPr>
      </p:pic>
      <p:sp>
        <p:nvSpPr>
          <p:cNvPr id="12" name="TextBox 11">
            <a:extLst>
              <a:ext uri="{FF2B5EF4-FFF2-40B4-BE49-F238E27FC236}">
                <a16:creationId xmlns:a16="http://schemas.microsoft.com/office/drawing/2014/main" id="{5FE8B5EA-8F2E-5B39-5733-2A0556481D67}"/>
              </a:ext>
            </a:extLst>
          </p:cNvPr>
          <p:cNvSpPr txBox="1"/>
          <p:nvPr/>
        </p:nvSpPr>
        <p:spPr>
          <a:xfrm>
            <a:off x="490268" y="2120205"/>
            <a:ext cx="8196532" cy="954107"/>
          </a:xfrm>
          <a:prstGeom prst="rect">
            <a:avLst/>
          </a:prstGeom>
          <a:noFill/>
        </p:spPr>
        <p:txBody>
          <a:bodyPr wrap="square">
            <a:spAutoFit/>
          </a:bodyPr>
          <a:lstStyle/>
          <a:p>
            <a:pPr marL="542925" indent="-542925">
              <a:defRPr sz="2800"/>
            </a:pPr>
            <a:r>
              <a:rPr lang="en-IN" sz="2800" dirty="0"/>
              <a:t>b.	The set </a:t>
            </a:r>
            <a:r>
              <a:rPr lang="en-IN" sz="2800" i="1" dirty="0"/>
              <a:t>B</a:t>
            </a:r>
            <a:r>
              <a:rPr lang="en-IN" sz="2800" dirty="0"/>
              <a:t> of any state that contains the letter </a:t>
            </a:r>
            <a:r>
              <a:rPr lang="en-IN" sz="2800" i="1" dirty="0"/>
              <a:t>q</a:t>
            </a:r>
            <a:r>
              <a:rPr lang="en-IN" sz="2800" dirty="0"/>
              <a:t> in its name.</a:t>
            </a:r>
          </a:p>
        </p:txBody>
      </p:sp>
      <p:pic>
        <p:nvPicPr>
          <p:cNvPr id="7" name="Picture 6" descr="C equals the set containing a blank">
            <a:extLst>
              <a:ext uri="{FF2B5EF4-FFF2-40B4-BE49-F238E27FC236}">
                <a16:creationId xmlns:a16="http://schemas.microsoft.com/office/drawing/2014/main" id="{382747CD-72E4-ECD7-3641-92277385534A}"/>
              </a:ext>
            </a:extLst>
          </p:cNvPr>
          <p:cNvPicPr>
            <a:picLocks noChangeAspect="1"/>
          </p:cNvPicPr>
          <p:nvPr/>
        </p:nvPicPr>
        <p:blipFill>
          <a:blip r:embed="rId3"/>
          <a:stretch>
            <a:fillRect/>
          </a:stretch>
        </p:blipFill>
        <p:spPr>
          <a:xfrm>
            <a:off x="561975" y="3019425"/>
            <a:ext cx="1620000" cy="54432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Identifying the Empty Set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444500" indent="-444500">
              <a:defRPr sz="2800"/>
            </a:pPr>
            <a:r>
              <a:rPr dirty="0"/>
              <a:t>​</a:t>
            </a:r>
            <a:r>
              <a:rPr lang="en-US" dirty="0"/>
              <a:t>a.	</a:t>
            </a:r>
            <a:r>
              <a:rPr sz="2800" dirty="0"/>
              <a:t>Since it is the case that all negative numbers are less than </a:t>
            </a:r>
            <a:r>
              <a:rPr sz="2800" dirty="0">
                <a:latin typeface="Cambria Math"/>
              </a:rPr>
              <a:t>100</a:t>
            </a:r>
            <a:r>
              <a:rPr sz="2800" dirty="0"/>
              <a:t>, the set </a:t>
            </a:r>
            <a:r>
              <a:rPr lang="en-US" sz="2800" i="1" dirty="0"/>
              <a:t>A</a:t>
            </a:r>
            <a:r>
              <a:rPr sz="2800" dirty="0"/>
              <a:t> is not empty. In fact, it is a set with infinitely many elements.</a:t>
            </a:r>
          </a:p>
          <a:p>
            <a:pPr marL="444500" indent="-444500">
              <a:defRPr sz="2800"/>
            </a:pPr>
            <a:r>
              <a:rPr dirty="0"/>
              <a:t>​</a:t>
            </a:r>
            <a:r>
              <a:rPr lang="en-US" dirty="0"/>
              <a:t>b.	</a:t>
            </a:r>
            <a:r>
              <a:rPr sz="2800" dirty="0"/>
              <a:t>Since there are no states with the letter q in their name, this set is empty. That is, </a:t>
            </a:r>
            <a:r>
              <a:rPr lang="en-US" sz="2800" i="1" dirty="0"/>
              <a:t>B</a:t>
            </a:r>
            <a:r>
              <a:rPr lang="en-US" sz="2800" dirty="0"/>
              <a:t> = </a:t>
            </a:r>
            <a:r>
              <a:rPr lang="el-GR" sz="2800" dirty="0">
                <a:latin typeface="Cambria Math" panose="02040503050406030204" pitchFamily="18" charset="0"/>
                <a:ea typeface="Cambria Math" panose="02040503050406030204" pitchFamily="18" charset="0"/>
              </a:rPr>
              <a:t>φ</a:t>
            </a:r>
            <a:r>
              <a:rPr lang="en-US" sz="2800" dirty="0">
                <a:latin typeface="Calibri" panose="020F0502020204030204" pitchFamily="34" charset="0"/>
                <a:ea typeface="Calibri" panose="020F0502020204030204" pitchFamily="34" charset="0"/>
                <a:cs typeface="Calibri" panose="020F0502020204030204" pitchFamily="34" charset="0"/>
              </a:rPr>
              <a:t>.</a:t>
            </a:r>
            <a:endParaRPr lang="en-US" sz="2800" dirty="0"/>
          </a:p>
          <a:p>
            <a:pPr marL="444500" indent="-444500">
              <a:defRPr sz="2800"/>
            </a:pPr>
            <a:r>
              <a:rPr lang="en-US" dirty="0"/>
              <a:t>​c.	</a:t>
            </a:r>
            <a:r>
              <a:rPr lang="en-US" sz="2800" dirty="0"/>
              <a:t>The set </a:t>
            </a:r>
            <a:r>
              <a:rPr lang="en-US" sz="2800" i="1" dirty="0"/>
              <a:t>C</a:t>
            </a:r>
            <a:r>
              <a:rPr lang="en-US" sz="2800" dirty="0"/>
              <a:t> contains the underscore character, so it is not empty. </a:t>
            </a:r>
            <a:r>
              <a:rPr lang="en-US" dirty="0"/>
              <a:t> </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defRPr sz="2800"/>
            </a:pPr>
            <a:r>
              <a:rPr lang="en-IN" sz="2800" dirty="0"/>
              <a:t>Determine if set </a:t>
            </a:r>
            <a:r>
              <a:rPr lang="en-IN" sz="2800" i="1" dirty="0"/>
              <a:t>Y</a:t>
            </a:r>
            <a:r>
              <a:rPr lang="en-IN" sz="2800" dirty="0"/>
              <a:t> is the empty set.</a:t>
            </a:r>
          </a:p>
        </p:txBody>
      </p:sp>
      <p:pic>
        <p:nvPicPr>
          <p:cNvPr id="4" name="Picture 3" descr="Y equals the set of all x such that x is a US citizen who held the office of president before Barack Obama, and x is a woman.">
            <a:extLst>
              <a:ext uri="{FF2B5EF4-FFF2-40B4-BE49-F238E27FC236}">
                <a16:creationId xmlns:a16="http://schemas.microsoft.com/office/drawing/2014/main" id="{62EA6B36-7928-700D-A138-A057E4FF2563}"/>
              </a:ext>
            </a:extLst>
          </p:cNvPr>
          <p:cNvPicPr>
            <a:picLocks noChangeAspect="1"/>
          </p:cNvPicPr>
          <p:nvPr/>
        </p:nvPicPr>
        <p:blipFill>
          <a:blip r:embed="rId2"/>
          <a:stretch>
            <a:fillRect/>
          </a:stretch>
        </p:blipFill>
        <p:spPr>
          <a:xfrm>
            <a:off x="563592" y="1676400"/>
            <a:ext cx="8172000" cy="1115906"/>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43CDC36-9E88-4580-8698-28E076CAB1B0}"/>
                  </a:ext>
                </a:extLst>
              </p:cNvPr>
              <p:cNvSpPr txBox="1"/>
              <p:nvPr/>
            </p:nvSpPr>
            <p:spPr>
              <a:xfrm>
                <a:off x="533400" y="3256179"/>
                <a:ext cx="4572000" cy="523220"/>
              </a:xfrm>
              <a:prstGeom prst="rect">
                <a:avLst/>
              </a:prstGeom>
              <a:noFill/>
            </p:spPr>
            <p:txBody>
              <a:bodyPr wrap="square">
                <a:spAutoFit/>
              </a:bodyPr>
              <a:lstStyle/>
              <a:p>
                <a:pPr>
                  <a:defRPr sz="2800"/>
                </a:pPr>
                <a:r>
                  <a:rPr lang="en-IN" sz="2800" dirty="0"/>
                  <a:t>Answer: Yes, </a:t>
                </a:r>
                <a:r>
                  <a:rPr lang="en-IN" sz="2800" i="1" dirty="0"/>
                  <a:t>Y</a:t>
                </a:r>
                <a:r>
                  <a:rPr lang="en-IN" sz="2800" dirty="0"/>
                  <a:t> = </a:t>
                </a:r>
                <a14:m>
                  <m:oMath xmlns:m="http://schemas.openxmlformats.org/officeDocument/2006/math">
                    <m:r>
                      <a:rPr lang="en-IN" sz="2800" i="1" smtClean="0">
                        <a:latin typeface="Cambria Math" panose="02040503050406030204" pitchFamily="18" charset="0"/>
                        <a:ea typeface="Cambria Math" panose="02040503050406030204" pitchFamily="18" charset="0"/>
                      </a:rPr>
                      <m:t>∅</m:t>
                    </m:r>
                  </m:oMath>
                </a14:m>
                <a:r>
                  <a:rPr lang="en-IN" sz="2800" dirty="0">
                    <a:latin typeface="Calibri" panose="020F0502020204030204" pitchFamily="34" charset="0"/>
                    <a:ea typeface="Calibri" panose="020F0502020204030204" pitchFamily="34" charset="0"/>
                    <a:cs typeface="Calibri" panose="020F0502020204030204" pitchFamily="34" charset="0"/>
                  </a:rPr>
                  <a:t>.</a:t>
                </a:r>
                <a:endParaRPr lang="en-IN" sz="2800" dirty="0"/>
              </a:p>
            </p:txBody>
          </p:sp>
        </mc:Choice>
        <mc:Fallback xmlns="">
          <p:sp>
            <p:nvSpPr>
              <p:cNvPr id="5" name="TextBox 4">
                <a:extLst>
                  <a:ext uri="{FF2B5EF4-FFF2-40B4-BE49-F238E27FC236}">
                    <a16:creationId xmlns:a16="http://schemas.microsoft.com/office/drawing/2014/main" id="{843CDC36-9E88-4580-8698-28E076CAB1B0}"/>
                  </a:ext>
                </a:extLst>
              </p:cNvPr>
              <p:cNvSpPr txBox="1">
                <a:spLocks noRot="1" noChangeAspect="1" noMove="1" noResize="1" noEditPoints="1" noAdjustHandles="1" noChangeArrowheads="1" noChangeShapeType="1" noTextEdit="1"/>
              </p:cNvSpPr>
              <p:nvPr/>
            </p:nvSpPr>
            <p:spPr>
              <a:xfrm>
                <a:off x="533400" y="3256179"/>
                <a:ext cx="4572000" cy="523220"/>
              </a:xfrm>
              <a:prstGeom prst="rect">
                <a:avLst/>
              </a:prstGeom>
              <a:blipFill>
                <a:blip r:embed="rId3"/>
                <a:stretch>
                  <a:fillRect l="-2800" t="-10465" b="-32558"/>
                </a:stretch>
              </a:blipFill>
            </p:spPr>
            <p:txBody>
              <a:bodyPr/>
              <a:lstStyle/>
              <a:p>
                <a:r>
                  <a:rPr lang="en-IN">
                    <a:noFill/>
                  </a:rPr>
                  <a:t> </a:t>
                </a:r>
              </a:p>
            </p:txBody>
          </p:sp>
        </mc:Fallback>
      </mc:AlternateContent>
    </p:spTree>
    <p:extLst>
      <p:ext uri="{BB962C8B-B14F-4D97-AF65-F5344CB8AC3E}">
        <p14:creationId xmlns:p14="http://schemas.microsoft.com/office/powerpoint/2010/main" val="4098039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Universal Set</a:t>
            </a:r>
          </a:p>
        </p:txBody>
      </p:sp>
      <p:sp>
        <p:nvSpPr>
          <p:cNvPr id="3" name="Text Placeholder 2"/>
          <p:cNvSpPr>
            <a:spLocks noGrp="1"/>
          </p:cNvSpPr>
          <p:nvPr>
            <p:ph type="body" sz="quarter" idx="10"/>
          </p:nvPr>
        </p:nvSpPr>
        <p:spPr/>
        <p:txBody>
          <a:bodyPr>
            <a:normAutofit/>
          </a:bodyPr>
          <a:lstStyle/>
          <a:p>
            <a:pPr>
              <a:defRPr sz="2800"/>
            </a:pPr>
            <a:r>
              <a:rPr sz="2800" dirty="0"/>
              <a:t>The set of all elements being considered for any particular situation is called the </a:t>
            </a:r>
            <a:r>
              <a:rPr sz="2800" b="1" dirty="0"/>
              <a:t>universal set</a:t>
            </a:r>
            <a:r>
              <a:rPr sz="2800" dirty="0"/>
              <a:t> and is denoted by </a:t>
            </a:r>
            <a:r>
              <a:rPr lang="en-US" sz="2800" i="1" dirty="0"/>
              <a:t>U</a:t>
            </a:r>
            <a:r>
              <a:rPr sz="2800" dirty="0"/>
              <a:t>.</a:t>
            </a:r>
          </a:p>
          <a:p>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Complement</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complement</a:t>
            </a:r>
            <a:r>
              <a:rPr sz="2800" dirty="0"/>
              <a:t> of set </a:t>
            </a:r>
            <a:r>
              <a:rPr lang="en-US" sz="2800" i="1" dirty="0"/>
              <a:t>A</a:t>
            </a:r>
            <a:r>
              <a:rPr sz="2800" dirty="0"/>
              <a:t> consists of all the elements in the given universal set that are not contained in </a:t>
            </a:r>
            <a:r>
              <a:rPr lang="en-US" sz="2800" i="1" dirty="0"/>
              <a:t>A</a:t>
            </a:r>
            <a:r>
              <a:rPr sz="2800" dirty="0"/>
              <a:t>. The complement of </a:t>
            </a:r>
            <a:r>
              <a:rPr lang="en-US" sz="2800" i="1" dirty="0"/>
              <a:t>A</a:t>
            </a:r>
            <a:r>
              <a:rPr sz="2800" dirty="0"/>
              <a:t> is denoted </a:t>
            </a:r>
          </a:p>
          <a:p>
            <a:endParaRPr sz="2800" dirty="0"/>
          </a:p>
        </p:txBody>
      </p:sp>
      <p:pic>
        <p:nvPicPr>
          <p:cNvPr id="10" name="Picture 9" descr="A prime.">
            <a:extLst>
              <a:ext uri="{FF2B5EF4-FFF2-40B4-BE49-F238E27FC236}">
                <a16:creationId xmlns:a16="http://schemas.microsoft.com/office/drawing/2014/main" id="{AE171A0F-8300-1694-AC32-83C422ED5FCA}"/>
              </a:ext>
            </a:extLst>
          </p:cNvPr>
          <p:cNvPicPr>
            <a:picLocks noChangeAspect="1"/>
          </p:cNvPicPr>
          <p:nvPr/>
        </p:nvPicPr>
        <p:blipFill>
          <a:blip r:embed="rId2"/>
          <a:stretch>
            <a:fillRect/>
          </a:stretch>
        </p:blipFill>
        <p:spPr>
          <a:xfrm>
            <a:off x="4648200" y="1981200"/>
            <a:ext cx="400050" cy="39052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6</a:t>
            </a:r>
            <a:endParaRPr dirty="0"/>
          </a:p>
        </p:txBody>
      </p:sp>
      <p:sp>
        <p:nvSpPr>
          <p:cNvPr id="3" name="Text Placeholder 2"/>
          <p:cNvSpPr>
            <a:spLocks noGrp="1"/>
          </p:cNvSpPr>
          <p:nvPr>
            <p:ph type="body" sz="quarter" idx="10"/>
          </p:nvPr>
        </p:nvSpPr>
        <p:spPr/>
        <p:txBody>
          <a:bodyPr>
            <a:normAutofit/>
          </a:bodyPr>
          <a:lstStyle/>
          <a:p>
            <a:pPr>
              <a:defRPr sz="2800"/>
            </a:pPr>
            <a:r>
              <a:rPr sz="2800" dirty="0"/>
              <a:t>The complement of </a:t>
            </a:r>
            <a:r>
              <a:rPr lang="en-US" sz="2800" i="1" dirty="0"/>
              <a:t>A</a:t>
            </a:r>
            <a:r>
              <a:rPr sz="2800" dirty="0"/>
              <a:t> can be denoted by</a:t>
            </a:r>
            <a:r>
              <a:rPr lang="en-US" sz="2800" dirty="0"/>
              <a:t> </a:t>
            </a:r>
            <a:endParaRPr sz="2800" dirty="0"/>
          </a:p>
        </p:txBody>
      </p:sp>
      <p:pic>
        <p:nvPicPr>
          <p:cNvPr id="6" name="Picture 5" descr="A prime, A superscript c, or A bar&#10;">
            <a:extLst>
              <a:ext uri="{FF2B5EF4-FFF2-40B4-BE49-F238E27FC236}">
                <a16:creationId xmlns:a16="http://schemas.microsoft.com/office/drawing/2014/main" id="{6F8E9287-B8C7-0D93-5986-20CB5CE780B1}"/>
              </a:ext>
            </a:extLst>
          </p:cNvPr>
          <p:cNvPicPr>
            <a:picLocks noChangeAspect="1"/>
          </p:cNvPicPr>
          <p:nvPr/>
        </p:nvPicPr>
        <p:blipFill>
          <a:blip r:embed="rId2"/>
          <a:stretch>
            <a:fillRect/>
          </a:stretch>
        </p:blipFill>
        <p:spPr>
          <a:xfrm>
            <a:off x="6477000" y="1097893"/>
            <a:ext cx="1571625" cy="4572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Determining the Complement of a Set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According to a recent poll, approximately </a:t>
                </a:r>
                <a14:m>
                  <m:oMath xmlns:m="http://schemas.openxmlformats.org/officeDocument/2006/math">
                    <m:r>
                      <a:rPr lang="en-IN">
                        <a:latin typeface="Cambria Math" panose="02040503050406030204" pitchFamily="18" charset="0"/>
                      </a:rPr>
                      <m:t>30</m:t>
                    </m:r>
                    <m:r>
                      <a:rPr lang="en-IN">
                        <a:latin typeface="Cambria Math" panose="02040503050406030204" pitchFamily="18" charset="0"/>
                      </a:rPr>
                      <m:t>%</m:t>
                    </m:r>
                  </m:oMath>
                </a14:m>
                <a:r>
                  <a:rPr lang="en-IN" sz="2800" dirty="0"/>
                  <a:t> of American adults have at least one tattoo.</a:t>
                </a:r>
                <a:r>
                  <a:rPr lang="el-GR" sz="2800" dirty="0">
                    <a:latin typeface="Calibri" panose="020F0502020204030204" pitchFamily="34" charset="0"/>
                    <a:ea typeface="Calibri" panose="020F0502020204030204" pitchFamily="34" charset="0"/>
                    <a:cs typeface="Calibri" panose="020F0502020204030204" pitchFamily="34" charset="0"/>
                  </a:rPr>
                  <a:t>¹</a:t>
                </a:r>
                <a:endParaRPr lang="en-IN" sz="2800" baseline="30000" dirty="0"/>
              </a:p>
              <a:p>
                <a:r>
                  <a:rPr lang="en-IN" sz="2800" dirty="0"/>
                  <a:t>Let</a:t>
                </a:r>
              </a:p>
              <a:p>
                <a:pPr>
                  <a:defRPr sz="2800"/>
                </a:pPr>
                <a:endParaRPr lang="en-IN" sz="2800" dirty="0"/>
              </a:p>
              <a:p>
                <a:pPr>
                  <a:defRPr sz="2800"/>
                </a:pPr>
                <a:endParaRPr lang="en-IN" dirty="0"/>
              </a:p>
              <a:p>
                <a:pPr>
                  <a:defRPr sz="2800"/>
                </a:pPr>
                <a:endParaRPr lang="en-IN" sz="2800" dirty="0"/>
              </a:p>
              <a:p>
                <a:pPr>
                  <a:defRPr sz="2800"/>
                </a:pPr>
                <a:endParaRPr lang="en-IN" sz="2800" dirty="0"/>
              </a:p>
              <a:p>
                <a:pPr>
                  <a:defRPr sz="2800"/>
                </a:pPr>
                <a:endParaRPr lang="en-IN" sz="2800" dirty="0"/>
              </a:p>
              <a:p>
                <a:pPr>
                  <a:defRPr sz="2800"/>
                </a:pPr>
                <a:endParaRPr lang="en-IN" sz="2800" dirty="0"/>
              </a:p>
              <a:p>
                <a:pPr>
                  <a:defRPr sz="2800"/>
                </a:pPr>
                <a:endParaRPr sz="1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7" name="Picture 6" descr="U equals the set of all x such that x is an American adult.&#10;A equals the set of all x such that x is an American adult who has at least one tattoo.&#10;B equals the set of all x such that x is an American adult who has exactly two tattoos.">
            <a:extLst>
              <a:ext uri="{FF2B5EF4-FFF2-40B4-BE49-F238E27FC236}">
                <a16:creationId xmlns:a16="http://schemas.microsoft.com/office/drawing/2014/main" id="{C4E57511-CD15-BB2E-650C-0491C6041CE2}"/>
              </a:ext>
            </a:extLst>
          </p:cNvPr>
          <p:cNvPicPr>
            <a:picLocks noChangeAspect="1"/>
          </p:cNvPicPr>
          <p:nvPr/>
        </p:nvPicPr>
        <p:blipFill>
          <a:blip r:embed="rId3"/>
          <a:stretch>
            <a:fillRect/>
          </a:stretch>
        </p:blipFill>
        <p:spPr>
          <a:xfrm>
            <a:off x="685800" y="2428875"/>
            <a:ext cx="8172450" cy="1838325"/>
          </a:xfrm>
          <a:prstGeom prst="rect">
            <a:avLst/>
          </a:prstGeom>
        </p:spPr>
      </p:pic>
      <p:sp>
        <p:nvSpPr>
          <p:cNvPr id="9" name="TextBox 8">
            <a:extLst>
              <a:ext uri="{FF2B5EF4-FFF2-40B4-BE49-F238E27FC236}">
                <a16:creationId xmlns:a16="http://schemas.microsoft.com/office/drawing/2014/main" id="{118302BC-7D95-43FC-AD48-28B3B6D56C98}"/>
              </a:ext>
            </a:extLst>
          </p:cNvPr>
          <p:cNvSpPr txBox="1"/>
          <p:nvPr/>
        </p:nvSpPr>
        <p:spPr>
          <a:xfrm>
            <a:off x="457200" y="4227493"/>
            <a:ext cx="8229600" cy="954107"/>
          </a:xfrm>
          <a:prstGeom prst="rect">
            <a:avLst/>
          </a:prstGeom>
          <a:noFill/>
        </p:spPr>
        <p:txBody>
          <a:bodyPr wrap="square">
            <a:spAutoFit/>
          </a:bodyPr>
          <a:lstStyle/>
          <a:p>
            <a:pPr>
              <a:defRPr sz="2800"/>
            </a:pPr>
            <a:r>
              <a:rPr lang="en-IN" sz="2800" dirty="0"/>
              <a:t>Write the complements of </a:t>
            </a:r>
            <a:r>
              <a:rPr lang="en-IN" sz="2800" i="1" dirty="0"/>
              <a:t>A</a:t>
            </a:r>
            <a:r>
              <a:rPr lang="en-IN" sz="2800" dirty="0"/>
              <a:t> and </a:t>
            </a:r>
            <a:r>
              <a:rPr lang="en-IN" sz="2800" i="1" dirty="0"/>
              <a:t>B</a:t>
            </a:r>
            <a:r>
              <a:rPr lang="en-IN" sz="2800" dirty="0"/>
              <a:t> using set-builder notation.</a:t>
            </a:r>
          </a:p>
        </p:txBody>
      </p:sp>
      <p:sp>
        <p:nvSpPr>
          <p:cNvPr id="5" name="TextBox 4">
            <a:extLst>
              <a:ext uri="{FF2B5EF4-FFF2-40B4-BE49-F238E27FC236}">
                <a16:creationId xmlns:a16="http://schemas.microsoft.com/office/drawing/2014/main" id="{5A2834EE-1FBB-4D0B-83C7-6E418A6ABC5B}"/>
              </a:ext>
            </a:extLst>
          </p:cNvPr>
          <p:cNvSpPr txBox="1"/>
          <p:nvPr/>
        </p:nvSpPr>
        <p:spPr>
          <a:xfrm>
            <a:off x="838200" y="5181600"/>
            <a:ext cx="7696200" cy="523220"/>
          </a:xfrm>
          <a:prstGeom prst="rect">
            <a:avLst/>
          </a:prstGeom>
          <a:noFill/>
        </p:spPr>
        <p:txBody>
          <a:bodyPr wrap="square">
            <a:spAutoFit/>
          </a:bodyPr>
          <a:lstStyle/>
          <a:p>
            <a:pPr algn="l"/>
            <a:r>
              <a:rPr lang="en-US" sz="1400" b="0" i="0" u="none" strike="noStrike" baseline="0" dirty="0">
                <a:solidFill>
                  <a:srgbClr val="000000"/>
                </a:solidFill>
                <a:latin typeface="Calibri" panose="020F0502020204030204" pitchFamily="34" charset="0"/>
              </a:rPr>
              <a:t>¹Chris Jackson, “More Americans Have Tattoos Today than Seven Years Ago,” </a:t>
            </a:r>
            <a:r>
              <a:rPr lang="en-US" sz="1400" b="0" i="1" u="none" strike="noStrike" baseline="0" dirty="0">
                <a:solidFill>
                  <a:srgbClr val="000000"/>
                </a:solidFill>
                <a:latin typeface="Calibri" panose="020F0502020204030204" pitchFamily="34" charset="0"/>
              </a:rPr>
              <a:t>Ipsos, </a:t>
            </a:r>
            <a:r>
              <a:rPr lang="en-US" sz="1400" b="0" i="0" u="none" strike="noStrike" baseline="0" dirty="0">
                <a:solidFill>
                  <a:srgbClr val="000000"/>
                </a:solidFill>
                <a:latin typeface="Calibri" panose="020F0502020204030204" pitchFamily="34" charset="0"/>
              </a:rPr>
              <a:t>August 29, 2019, </a:t>
            </a:r>
            <a:r>
              <a:rPr lang="en-US" sz="1400" b="0" i="0" u="none" strike="noStrike" baseline="0" dirty="0">
                <a:solidFill>
                  <a:srgbClr val="173DFF"/>
                </a:solidFill>
                <a:latin typeface="Calibri" panose="020F0502020204030204" pitchFamily="34" charset="0"/>
              </a:rPr>
              <a:t>https://www.ipsos.com/en-us/news-polls/more-americans-have-tattoos-today</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Roster Method</a:t>
            </a:r>
          </a:p>
        </p:txBody>
      </p:sp>
      <p:sp>
        <p:nvSpPr>
          <p:cNvPr id="3" name="Text Placeholder 2"/>
          <p:cNvSpPr>
            <a:spLocks noGrp="1"/>
          </p:cNvSpPr>
          <p:nvPr>
            <p:ph type="body" sz="quarter" idx="10"/>
          </p:nvPr>
        </p:nvSpPr>
        <p:spPr/>
        <p:txBody>
          <a:bodyPr>
            <a:normAutofit/>
          </a:bodyPr>
          <a:lstStyle/>
          <a:p>
            <a:r>
              <a:rPr sz="2800" b="1" dirty="0"/>
              <a:t>Roster notation</a:t>
            </a:r>
            <a:r>
              <a:rPr sz="2800" dirty="0"/>
              <a:t> specifies the members of a set by listing all of the elements in the set, separated by commas and surrounded by curly braces.</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the Complement of a Set</a:t>
            </a:r>
            <a:r>
              <a:rPr lang="en-US" dirty="0"/>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Since </a:t>
            </a:r>
            <a:r>
              <a:rPr lang="en-US" sz="2400" i="1" dirty="0"/>
              <a:t>A</a:t>
            </a:r>
            <a:r>
              <a:rPr sz="2400" dirty="0"/>
              <a:t> consists of American adults who have at least one tattoo, the complement of </a:t>
            </a:r>
            <a:r>
              <a:rPr lang="en-US" sz="2400" i="1" dirty="0"/>
              <a:t>A</a:t>
            </a:r>
            <a:r>
              <a:rPr sz="2400" dirty="0"/>
              <a:t> consists of American adults who do </a:t>
            </a:r>
            <a:r>
              <a:rPr sz="2400" b="1" i="1" dirty="0"/>
              <a:t>not</a:t>
            </a:r>
            <a:r>
              <a:rPr sz="2400" dirty="0"/>
              <a:t> have at least one tattoo. We know that </a:t>
            </a:r>
            <a:r>
              <a:rPr sz="2400" b="1" i="1" dirty="0"/>
              <a:t>at least</a:t>
            </a:r>
            <a:r>
              <a:rPr sz="2400" i="1" dirty="0"/>
              <a:t> </a:t>
            </a:r>
            <a:r>
              <a:rPr sz="2400" dirty="0"/>
              <a:t>one means greater than or equal to one, </a:t>
            </a:r>
            <a:r>
              <a:rPr sz="2400" i="1" dirty="0"/>
              <a:t>so </a:t>
            </a:r>
            <a:r>
              <a:rPr sz="2400" b="1" i="1" dirty="0"/>
              <a:t>does not have at least one</a:t>
            </a:r>
            <a:r>
              <a:rPr sz="2400" i="1" dirty="0"/>
              <a:t> implies </a:t>
            </a:r>
            <a:r>
              <a:rPr sz="2400" dirty="0"/>
              <a:t>has less than one or simply no tattoos at all. We can write the complement of </a:t>
            </a:r>
            <a:r>
              <a:rPr lang="en-US" sz="2400" i="1" dirty="0"/>
              <a:t>A</a:t>
            </a:r>
            <a:r>
              <a:rPr sz="2400" dirty="0"/>
              <a:t> as follows.</a:t>
            </a:r>
          </a:p>
          <a:p>
            <a:pPr>
              <a:defRPr sz="2800"/>
            </a:pPr>
            <a:endParaRPr lang="en-US" sz="2400" dirty="0"/>
          </a:p>
          <a:p>
            <a:pPr>
              <a:defRPr sz="2800"/>
            </a:pPr>
            <a:r>
              <a:rPr lang="en-US" sz="2400" dirty="0"/>
              <a:t>	</a:t>
            </a:r>
          </a:p>
          <a:p>
            <a:pPr>
              <a:defRPr sz="2800"/>
            </a:pPr>
            <a:endParaRPr lang="en-US" sz="2400" dirty="0"/>
          </a:p>
          <a:p>
            <a:endParaRPr lang="en-US" sz="2400" dirty="0"/>
          </a:p>
          <a:p>
            <a:endParaRPr sz="2400" dirty="0"/>
          </a:p>
        </p:txBody>
      </p:sp>
      <p:pic>
        <p:nvPicPr>
          <p:cNvPr id="6" name="Picture 5" descr="A prime equals the set of all x such that x belongs to U and x has no tattoos.">
            <a:extLst>
              <a:ext uri="{FF2B5EF4-FFF2-40B4-BE49-F238E27FC236}">
                <a16:creationId xmlns:a16="http://schemas.microsoft.com/office/drawing/2014/main" id="{F283110B-536F-4BAD-8F98-1C57FC725C84}"/>
              </a:ext>
            </a:extLst>
          </p:cNvPr>
          <p:cNvPicPr>
            <a:picLocks noChangeAspect="1"/>
          </p:cNvPicPr>
          <p:nvPr/>
        </p:nvPicPr>
        <p:blipFill>
          <a:blip r:embed="rId2"/>
          <a:stretch>
            <a:fillRect/>
          </a:stretch>
        </p:blipFill>
        <p:spPr>
          <a:xfrm>
            <a:off x="2166936" y="3733800"/>
            <a:ext cx="4810125" cy="533400"/>
          </a:xfrm>
          <a:prstGeom prst="rect">
            <a:avLst/>
          </a:prstGeom>
        </p:spPr>
      </p:pic>
      <p:sp>
        <p:nvSpPr>
          <p:cNvPr id="11" name="TextBox 10">
            <a:extLst>
              <a:ext uri="{FF2B5EF4-FFF2-40B4-BE49-F238E27FC236}">
                <a16:creationId xmlns:a16="http://schemas.microsoft.com/office/drawing/2014/main" id="{DCBE0F5E-15EA-1251-276E-D780921CA8F7}"/>
              </a:ext>
            </a:extLst>
          </p:cNvPr>
          <p:cNvSpPr txBox="1"/>
          <p:nvPr/>
        </p:nvSpPr>
        <p:spPr>
          <a:xfrm>
            <a:off x="457197" y="4186535"/>
            <a:ext cx="4572000" cy="461665"/>
          </a:xfrm>
          <a:prstGeom prst="rect">
            <a:avLst/>
          </a:prstGeom>
          <a:noFill/>
        </p:spPr>
        <p:txBody>
          <a:bodyPr wrap="square">
            <a:spAutoFit/>
          </a:bodyPr>
          <a:lstStyle/>
          <a:p>
            <a:r>
              <a:rPr lang="en-US" sz="2400" dirty="0"/>
              <a:t>This could also be written as </a:t>
            </a:r>
            <a:endParaRPr lang="en-IN" sz="2400" dirty="0"/>
          </a:p>
        </p:txBody>
      </p:sp>
      <p:pic>
        <p:nvPicPr>
          <p:cNvPr id="9" name="Picture 8" descr="A prime equals the set of all x such that x is in U and x has no tattoos.">
            <a:extLst>
              <a:ext uri="{FF2B5EF4-FFF2-40B4-BE49-F238E27FC236}">
                <a16:creationId xmlns:a16="http://schemas.microsoft.com/office/drawing/2014/main" id="{A16FC27D-E4B5-3871-9B16-7F052CBECDEE}"/>
              </a:ext>
            </a:extLst>
          </p:cNvPr>
          <p:cNvPicPr>
            <a:picLocks noChangeAspect="1"/>
          </p:cNvPicPr>
          <p:nvPr/>
        </p:nvPicPr>
        <p:blipFill>
          <a:blip r:embed="rId3"/>
          <a:stretch>
            <a:fillRect/>
          </a:stretch>
        </p:blipFill>
        <p:spPr>
          <a:xfrm>
            <a:off x="1752600" y="4648200"/>
            <a:ext cx="5095875" cy="53340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A86873A9-E57E-E966-0A8C-9EC87A0DAAFC}"/>
                  </a:ext>
                </a:extLst>
              </p:cNvPr>
              <p:cNvSpPr txBox="1"/>
              <p:nvPr/>
            </p:nvSpPr>
            <p:spPr>
              <a:xfrm>
                <a:off x="457196" y="5112603"/>
                <a:ext cx="8229599" cy="830997"/>
              </a:xfrm>
              <a:prstGeom prst="rect">
                <a:avLst/>
              </a:prstGeom>
              <a:noFill/>
            </p:spPr>
            <p:txBody>
              <a:bodyPr wrap="square">
                <a:spAutoFit/>
              </a:bodyPr>
              <a:lstStyle/>
              <a:p>
                <a:pPr>
                  <a:defRPr sz="2800"/>
                </a:pPr>
                <a:r>
                  <a:rPr lang="en-IN" sz="2400" dirty="0"/>
                  <a:t>Note that based on the poll data, </a:t>
                </a:r>
                <a14:m>
                  <m:oMath xmlns:m="http://schemas.openxmlformats.org/officeDocument/2006/math">
                    <m:sSup>
                      <m:sSupPr>
                        <m:ctrlPr>
                          <a:rPr lang="ar-AE" sz="2400" i="1">
                            <a:latin typeface="Cambria Math" panose="02040503050406030204" pitchFamily="18" charset="0"/>
                          </a:rPr>
                        </m:ctrlPr>
                      </m:sSupPr>
                      <m:e>
                        <m:r>
                          <m:rPr>
                            <m:nor/>
                          </m:rPr>
                          <a:rPr lang="en-IN" sz="2400" dirty="0"/>
                          <m:t>A</m:t>
                        </m:r>
                      </m:e>
                      <m:sup>
                        <m:r>
                          <a:rPr lang="ar-AE" sz="2400">
                            <a:latin typeface="Cambria Math" panose="02040503050406030204" pitchFamily="18" charset="0"/>
                          </a:rPr>
                          <m:t>′</m:t>
                        </m:r>
                      </m:sup>
                    </m:sSup>
                  </m:oMath>
                </a14:m>
                <a:r>
                  <a:rPr lang="ar-AE" sz="2400" dirty="0"/>
                  <a:t> </a:t>
                </a:r>
                <a:r>
                  <a:rPr lang="en-IN" sz="2400" dirty="0"/>
                  <a:t>represents approximately 70% of American adults.</a:t>
                </a:r>
              </a:p>
            </p:txBody>
          </p:sp>
        </mc:Choice>
        <mc:Fallback xmlns="">
          <p:sp>
            <p:nvSpPr>
              <p:cNvPr id="13" name="TextBox 12">
                <a:extLst>
                  <a:ext uri="{FF2B5EF4-FFF2-40B4-BE49-F238E27FC236}">
                    <a16:creationId xmlns:a16="http://schemas.microsoft.com/office/drawing/2014/main" id="{A86873A9-E57E-E966-0A8C-9EC87A0DAAFC}"/>
                  </a:ext>
                </a:extLst>
              </p:cNvPr>
              <p:cNvSpPr txBox="1">
                <a:spLocks noRot="1" noChangeAspect="1" noMove="1" noResize="1" noEditPoints="1" noAdjustHandles="1" noChangeArrowheads="1" noChangeShapeType="1" noTextEdit="1"/>
              </p:cNvSpPr>
              <p:nvPr/>
            </p:nvSpPr>
            <p:spPr>
              <a:xfrm>
                <a:off x="457196" y="5112603"/>
                <a:ext cx="8229599" cy="830997"/>
              </a:xfrm>
              <a:prstGeom prst="rect">
                <a:avLst/>
              </a:prstGeom>
              <a:blipFill>
                <a:blip r:embed="rId5"/>
                <a:stretch>
                  <a:fillRect l="-1111" t="-6618" b="-16176"/>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Determining the Complement of a Set</a:t>
            </a:r>
            <a:r>
              <a:rPr lang="en-US" dirty="0"/>
              <a:t>—Slide 3</a:t>
            </a:r>
            <a:endParaRPr dirty="0"/>
          </a:p>
        </p:txBody>
      </p:sp>
      <p:sp>
        <p:nvSpPr>
          <p:cNvPr id="3" name="Text Placeholder 2"/>
          <p:cNvSpPr>
            <a:spLocks noGrp="1"/>
          </p:cNvSpPr>
          <p:nvPr>
            <p:ph type="body" sz="quarter" idx="10"/>
          </p:nvPr>
        </p:nvSpPr>
        <p:spPr/>
        <p:txBody>
          <a:bodyPr>
            <a:normAutofit/>
          </a:bodyPr>
          <a:lstStyle/>
          <a:p>
            <a:r>
              <a:rPr lang="en-IN" sz="2400" i="1" dirty="0"/>
              <a:t>B</a:t>
            </a:r>
            <a:r>
              <a:rPr lang="en-IN" sz="2400" dirty="0"/>
              <a:t> is the set of American adults with exactly two tattoos. The complement of </a:t>
            </a:r>
            <a:r>
              <a:rPr lang="en-IN" sz="2400" i="1" dirty="0"/>
              <a:t>B</a:t>
            </a:r>
            <a:r>
              <a:rPr lang="en-IN" sz="2400" dirty="0"/>
              <a:t> includes all of the elements in our universal set that are not contained in </a:t>
            </a:r>
            <a:r>
              <a:rPr lang="en-IN" sz="2400" i="1" dirty="0"/>
              <a:t>B</a:t>
            </a:r>
            <a:r>
              <a:rPr lang="en-IN" sz="2400" dirty="0"/>
              <a:t>. This translates to American adults that do </a:t>
            </a:r>
            <a:r>
              <a:rPr lang="en-IN" sz="2400" b="1" i="1" dirty="0"/>
              <a:t>not</a:t>
            </a:r>
            <a:r>
              <a:rPr lang="en-IN" sz="2400" dirty="0"/>
              <a:t> have exactly two tattoos. The complement of </a:t>
            </a:r>
            <a:r>
              <a:rPr lang="en-IN" sz="2400" i="1" dirty="0"/>
              <a:t>B</a:t>
            </a:r>
            <a:r>
              <a:rPr lang="en-IN" sz="2400" dirty="0"/>
              <a:t> therefore contains adults with </a:t>
            </a:r>
            <a:r>
              <a:rPr lang="en-IN" sz="2400" dirty="0">
                <a:latin typeface="Cambria Math"/>
              </a:rPr>
              <a:t>0</a:t>
            </a:r>
            <a:r>
              <a:rPr lang="en-IN" sz="2400" dirty="0"/>
              <a:t> tattoos, </a:t>
            </a:r>
            <a:r>
              <a:rPr lang="en-IN" sz="2400" dirty="0">
                <a:latin typeface="Cambria Math"/>
              </a:rPr>
              <a:t>1</a:t>
            </a:r>
            <a:r>
              <a:rPr lang="en-IN" sz="2400" dirty="0"/>
              <a:t> tattoo, or </a:t>
            </a:r>
            <a:r>
              <a:rPr lang="en-IN" sz="2400" dirty="0">
                <a:latin typeface="Cambria Math"/>
              </a:rPr>
              <a:t>3</a:t>
            </a:r>
            <a:r>
              <a:rPr lang="en-IN" sz="2400" dirty="0"/>
              <a:t> or more tattoos. We can write the complement of </a:t>
            </a:r>
            <a:r>
              <a:rPr lang="en-IN" sz="2400" i="1" dirty="0"/>
              <a:t>B</a:t>
            </a:r>
            <a:r>
              <a:rPr lang="en-IN" sz="2400" dirty="0"/>
              <a:t> in either of the following ways.</a:t>
            </a:r>
          </a:p>
        </p:txBody>
      </p:sp>
      <p:pic>
        <p:nvPicPr>
          <p:cNvPr id="8" name="Picture 7" descr="B prime equals the set of all x such that x is an American adult who does not have exactly two tattoos.&#10;Or&#10;B prime equals the set of all x such that x belongs to U and x has either 0 tattoos, 1 tattoo, or 3 or more tattoos.">
            <a:extLst>
              <a:ext uri="{FF2B5EF4-FFF2-40B4-BE49-F238E27FC236}">
                <a16:creationId xmlns:a16="http://schemas.microsoft.com/office/drawing/2014/main" id="{0E9FF033-8887-A7FE-2D50-686C641F34E5}"/>
              </a:ext>
            </a:extLst>
          </p:cNvPr>
          <p:cNvPicPr>
            <a:picLocks noChangeAspect="1"/>
          </p:cNvPicPr>
          <p:nvPr/>
        </p:nvPicPr>
        <p:blipFill>
          <a:blip r:embed="rId2"/>
          <a:stretch>
            <a:fillRect/>
          </a:stretch>
        </p:blipFill>
        <p:spPr>
          <a:xfrm>
            <a:off x="762000" y="3810000"/>
            <a:ext cx="7477125" cy="1333500"/>
          </a:xfrm>
          <a:prstGeom prst="rect">
            <a:avLst/>
          </a:prstGeom>
        </p:spPr>
      </p:pic>
    </p:spTree>
    <p:extLst>
      <p:ext uri="{BB962C8B-B14F-4D97-AF65-F5344CB8AC3E}">
        <p14:creationId xmlns:p14="http://schemas.microsoft.com/office/powerpoint/2010/main" val="16992422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r>
              <a:rPr sz="2800" dirty="0"/>
              <a:t>Let</a:t>
            </a:r>
          </a:p>
          <a:p>
            <a:pPr marL="514350" indent="-514350">
              <a:buFont typeface="+mj-lt"/>
              <a:buAutoNum type="arabicPeriod"/>
              <a:defRPr sz="2800"/>
            </a:pPr>
            <a:endParaRPr lang="en-US" dirty="0"/>
          </a:p>
          <a:p>
            <a:pPr marL="514350" indent="-514350">
              <a:buFont typeface="+mj-lt"/>
              <a:buAutoNum type="arabicPeriod"/>
              <a:defRPr sz="2800"/>
            </a:pPr>
            <a:endParaRPr lang="en-IN" dirty="0"/>
          </a:p>
          <a:p>
            <a:endParaRPr lang="en-US" sz="2800" dirty="0"/>
          </a:p>
          <a:p>
            <a:endParaRPr lang="en-IN" dirty="0"/>
          </a:p>
          <a:p>
            <a:endParaRPr sz="2800" dirty="0"/>
          </a:p>
          <a:p>
            <a:pPr>
              <a:defRPr sz="2800"/>
            </a:pPr>
            <a:endParaRPr sz="2800" dirty="0"/>
          </a:p>
        </p:txBody>
      </p:sp>
      <p:pic>
        <p:nvPicPr>
          <p:cNvPr id="4" name="Picture 3" descr="U equals the set of all x such that x is a book published in the US in 2021.&#10;A equals the set of all x such that x belongs to U and you read x as an e-book.">
            <a:extLst>
              <a:ext uri="{FF2B5EF4-FFF2-40B4-BE49-F238E27FC236}">
                <a16:creationId xmlns:a16="http://schemas.microsoft.com/office/drawing/2014/main" id="{3CA1C8F5-0675-DB71-C7B7-8EA2D031DCC0}"/>
              </a:ext>
            </a:extLst>
          </p:cNvPr>
          <p:cNvPicPr>
            <a:picLocks noChangeAspect="1"/>
          </p:cNvPicPr>
          <p:nvPr/>
        </p:nvPicPr>
        <p:blipFill>
          <a:blip r:embed="rId2"/>
          <a:stretch>
            <a:fillRect/>
          </a:stretch>
        </p:blipFill>
        <p:spPr>
          <a:xfrm>
            <a:off x="533400" y="1471366"/>
            <a:ext cx="5616000" cy="1064826"/>
          </a:xfrm>
          <a:prstGeom prst="rect">
            <a:avLst/>
          </a:prstGeom>
        </p:spPr>
      </p:pic>
      <p:graphicFrame>
        <p:nvGraphicFramePr>
          <p:cNvPr id="5" name="Object 4" descr="part 1. Find A prime.">
            <a:extLst>
              <a:ext uri="{FF2B5EF4-FFF2-40B4-BE49-F238E27FC236}">
                <a16:creationId xmlns:a16="http://schemas.microsoft.com/office/drawing/2014/main" id="{FF94C777-1C96-B19E-B327-007DF7D1C396}"/>
              </a:ext>
            </a:extLst>
          </p:cNvPr>
          <p:cNvGraphicFramePr>
            <a:graphicFrameLocks noChangeAspect="1"/>
          </p:cNvGraphicFramePr>
          <p:nvPr>
            <p:extLst>
              <p:ext uri="{D42A27DB-BD31-4B8C-83A1-F6EECF244321}">
                <p14:modId xmlns:p14="http://schemas.microsoft.com/office/powerpoint/2010/main" val="1921260890"/>
              </p:ext>
            </p:extLst>
          </p:nvPr>
        </p:nvGraphicFramePr>
        <p:xfrm>
          <a:off x="587075" y="2652713"/>
          <a:ext cx="1549400" cy="469900"/>
        </p:xfrm>
        <a:graphic>
          <a:graphicData uri="http://schemas.openxmlformats.org/presentationml/2006/ole">
            <mc:AlternateContent xmlns:mc="http://schemas.openxmlformats.org/markup-compatibility/2006">
              <mc:Choice xmlns:v="urn:schemas-microsoft-com:vml" Requires="v">
                <p:oleObj name="Equation" r:id="rId3" imgW="1549080" imgH="469800" progId="Equation.DSMT4">
                  <p:embed/>
                </p:oleObj>
              </mc:Choice>
              <mc:Fallback>
                <p:oleObj name="Equation" r:id="rId3" imgW="1549080" imgH="469800" progId="Equation.DSMT4">
                  <p:embed/>
                  <p:pic>
                    <p:nvPicPr>
                      <p:cNvPr id="15" name="Object 14" descr="Find A prime.">
                        <a:extLst>
                          <a:ext uri="{FF2B5EF4-FFF2-40B4-BE49-F238E27FC236}">
                            <a16:creationId xmlns:a16="http://schemas.microsoft.com/office/drawing/2014/main" id="{DE8387F0-EF1B-0E01-7EED-E2E2108D8EF8}"/>
                          </a:ext>
                        </a:extLst>
                      </p:cNvPr>
                      <p:cNvPicPr/>
                      <p:nvPr/>
                    </p:nvPicPr>
                    <p:blipFill>
                      <a:blip r:embed="rId4"/>
                      <a:stretch>
                        <a:fillRect/>
                      </a:stretch>
                    </p:blipFill>
                    <p:spPr>
                      <a:xfrm>
                        <a:off x="587075" y="2652713"/>
                        <a:ext cx="1549400" cy="46990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20D21773-EAF5-2303-447B-50CFD0F6F299}"/>
              </a:ext>
            </a:extLst>
          </p:cNvPr>
          <p:cNvSpPr txBox="1"/>
          <p:nvPr/>
        </p:nvSpPr>
        <p:spPr>
          <a:xfrm>
            <a:off x="533400" y="3179054"/>
            <a:ext cx="6934200" cy="523220"/>
          </a:xfrm>
          <a:prstGeom prst="rect">
            <a:avLst/>
          </a:prstGeom>
          <a:noFill/>
        </p:spPr>
        <p:txBody>
          <a:bodyPr wrap="square">
            <a:spAutoFit/>
          </a:bodyPr>
          <a:lstStyle/>
          <a:p>
            <a:r>
              <a:rPr lang="en-IN" sz="2800" dirty="0"/>
              <a:t>2.  Is it possible for you to have read a book in</a:t>
            </a:r>
          </a:p>
        </p:txBody>
      </p:sp>
      <p:graphicFrame>
        <p:nvGraphicFramePr>
          <p:cNvPr id="7" name="Object 6" descr="A prime question mark?">
            <a:extLst>
              <a:ext uri="{FF2B5EF4-FFF2-40B4-BE49-F238E27FC236}">
                <a16:creationId xmlns:a16="http://schemas.microsoft.com/office/drawing/2014/main" id="{304320F0-EAED-6B63-586A-FD43DE8871F9}"/>
              </a:ext>
            </a:extLst>
          </p:cNvPr>
          <p:cNvGraphicFramePr>
            <a:graphicFrameLocks noChangeAspect="1"/>
          </p:cNvGraphicFramePr>
          <p:nvPr>
            <p:extLst>
              <p:ext uri="{D42A27DB-BD31-4B8C-83A1-F6EECF244321}">
                <p14:modId xmlns:p14="http://schemas.microsoft.com/office/powerpoint/2010/main" val="309524436"/>
              </p:ext>
            </p:extLst>
          </p:nvPr>
        </p:nvGraphicFramePr>
        <p:xfrm>
          <a:off x="7299444" y="3250164"/>
          <a:ext cx="508000" cy="381000"/>
        </p:xfrm>
        <a:graphic>
          <a:graphicData uri="http://schemas.openxmlformats.org/presentationml/2006/ole">
            <mc:AlternateContent xmlns:mc="http://schemas.openxmlformats.org/markup-compatibility/2006">
              <mc:Choice xmlns:v="urn:schemas-microsoft-com:vml" Requires="v">
                <p:oleObj name="Equation" r:id="rId5" imgW="507960" imgH="380880" progId="Equation.DSMT4">
                  <p:embed/>
                </p:oleObj>
              </mc:Choice>
              <mc:Fallback>
                <p:oleObj name="Equation" r:id="rId5" imgW="507960" imgH="380880" progId="Equation.DSMT4">
                  <p:embed/>
                  <p:pic>
                    <p:nvPicPr>
                      <p:cNvPr id="14" name="Object 13" descr="A prime.">
                        <a:extLst>
                          <a:ext uri="{FF2B5EF4-FFF2-40B4-BE49-F238E27FC236}">
                            <a16:creationId xmlns:a16="http://schemas.microsoft.com/office/drawing/2014/main" id="{7E61DBB8-9F3B-B7DA-2013-F68CECF22FAE}"/>
                          </a:ext>
                        </a:extLst>
                      </p:cNvPr>
                      <p:cNvPicPr/>
                      <p:nvPr/>
                    </p:nvPicPr>
                    <p:blipFill>
                      <a:blip r:embed="rId6"/>
                      <a:stretch>
                        <a:fillRect/>
                      </a:stretch>
                    </p:blipFill>
                    <p:spPr>
                      <a:xfrm>
                        <a:off x="7299444" y="3250164"/>
                        <a:ext cx="508000" cy="381000"/>
                      </a:xfrm>
                      <a:prstGeom prst="rect">
                        <a:avLst/>
                      </a:prstGeom>
                    </p:spPr>
                  </p:pic>
                </p:oleObj>
              </mc:Fallback>
            </mc:AlternateContent>
          </a:graphicData>
        </a:graphic>
      </p:graphicFrame>
      <p:sp>
        <p:nvSpPr>
          <p:cNvPr id="15" name="TextBox 14">
            <a:extLst>
              <a:ext uri="{FF2B5EF4-FFF2-40B4-BE49-F238E27FC236}">
                <a16:creationId xmlns:a16="http://schemas.microsoft.com/office/drawing/2014/main" id="{42CCD7D2-404D-0D84-2A38-EA3FEBE8B8DC}"/>
              </a:ext>
            </a:extLst>
          </p:cNvPr>
          <p:cNvSpPr txBox="1"/>
          <p:nvPr/>
        </p:nvSpPr>
        <p:spPr>
          <a:xfrm>
            <a:off x="457200" y="3581400"/>
            <a:ext cx="1600200" cy="523220"/>
          </a:xfrm>
          <a:prstGeom prst="rect">
            <a:avLst/>
          </a:prstGeom>
          <a:noFill/>
        </p:spPr>
        <p:txBody>
          <a:bodyPr wrap="square">
            <a:spAutoFit/>
          </a:bodyPr>
          <a:lstStyle/>
          <a:p>
            <a:r>
              <a:rPr lang="en-IN" sz="2800" dirty="0"/>
              <a:t>Answer:</a:t>
            </a:r>
          </a:p>
        </p:txBody>
      </p:sp>
      <p:graphicFrame>
        <p:nvGraphicFramePr>
          <p:cNvPr id="11" name="Object 10" descr="part 1. A prime equals the set of all x such that x belongs to U and you did not read x as an e-book.">
            <a:extLst>
              <a:ext uri="{FF2B5EF4-FFF2-40B4-BE49-F238E27FC236}">
                <a16:creationId xmlns:a16="http://schemas.microsoft.com/office/drawing/2014/main" id="{550CF185-A771-4AAB-4135-B6A1D174CEB1}"/>
              </a:ext>
            </a:extLst>
          </p:cNvPr>
          <p:cNvGraphicFramePr>
            <a:graphicFrameLocks noChangeAspect="1"/>
          </p:cNvGraphicFramePr>
          <p:nvPr>
            <p:extLst>
              <p:ext uri="{D42A27DB-BD31-4B8C-83A1-F6EECF244321}">
                <p14:modId xmlns:p14="http://schemas.microsoft.com/office/powerpoint/2010/main" val="3693075842"/>
              </p:ext>
            </p:extLst>
          </p:nvPr>
        </p:nvGraphicFramePr>
        <p:xfrm>
          <a:off x="560477" y="4098786"/>
          <a:ext cx="7581900" cy="533400"/>
        </p:xfrm>
        <a:graphic>
          <a:graphicData uri="http://schemas.openxmlformats.org/presentationml/2006/ole">
            <mc:AlternateContent xmlns:mc="http://schemas.openxmlformats.org/markup-compatibility/2006">
              <mc:Choice xmlns:v="urn:schemas-microsoft-com:vml" Requires="v">
                <p:oleObj name="Equation" r:id="rId7" imgW="7581600" imgH="533160" progId="Equation.DSMT4">
                  <p:embed/>
                </p:oleObj>
              </mc:Choice>
              <mc:Fallback>
                <p:oleObj name="Equation" r:id="rId7" imgW="7581600" imgH="533160" progId="Equation.DSMT4">
                  <p:embed/>
                  <p:pic>
                    <p:nvPicPr>
                      <p:cNvPr id="0" name=""/>
                      <p:cNvPicPr/>
                      <p:nvPr/>
                    </p:nvPicPr>
                    <p:blipFill>
                      <a:blip r:embed="rId8"/>
                      <a:stretch>
                        <a:fillRect/>
                      </a:stretch>
                    </p:blipFill>
                    <p:spPr>
                      <a:xfrm>
                        <a:off x="560477" y="4098786"/>
                        <a:ext cx="7581900" cy="533400"/>
                      </a:xfrm>
                      <a:prstGeom prst="rect">
                        <a:avLst/>
                      </a:prstGeom>
                    </p:spPr>
                  </p:pic>
                </p:oleObj>
              </mc:Fallback>
            </mc:AlternateContent>
          </a:graphicData>
        </a:graphic>
      </p:graphicFrame>
      <p:sp>
        <p:nvSpPr>
          <p:cNvPr id="13" name="TextBox 12">
            <a:extLst>
              <a:ext uri="{FF2B5EF4-FFF2-40B4-BE49-F238E27FC236}">
                <a16:creationId xmlns:a16="http://schemas.microsoft.com/office/drawing/2014/main" id="{427BD8BE-5F3A-C2EB-3421-F5E1317EA9D9}"/>
              </a:ext>
            </a:extLst>
          </p:cNvPr>
          <p:cNvSpPr txBox="1"/>
          <p:nvPr/>
        </p:nvSpPr>
        <p:spPr>
          <a:xfrm>
            <a:off x="487392" y="4684693"/>
            <a:ext cx="8199408" cy="954107"/>
          </a:xfrm>
          <a:prstGeom prst="rect">
            <a:avLst/>
          </a:prstGeom>
          <a:noFill/>
        </p:spPr>
        <p:txBody>
          <a:bodyPr wrap="square">
            <a:spAutoFit/>
          </a:bodyPr>
          <a:lstStyle/>
          <a:p>
            <a:r>
              <a:rPr lang="en-US" sz="2800" dirty="0"/>
              <a:t>2.   Yes, but not as an e-book; perhaps as a printed or audio book.</a:t>
            </a:r>
            <a:endParaRPr lang="en-IN" sz="2800" dirty="0"/>
          </a:p>
        </p:txBody>
      </p:sp>
    </p:spTree>
    <p:extLst>
      <p:ext uri="{BB962C8B-B14F-4D97-AF65-F5344CB8AC3E}">
        <p14:creationId xmlns:p14="http://schemas.microsoft.com/office/powerpoint/2010/main" val="135375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500" dirty="0"/>
              <a:t>Georg Cantor was born in St. Petersburg, Russia, and moved to Germany when he was </a:t>
            </a:r>
            <a:r>
              <a:rPr sz="2500" dirty="0">
                <a:latin typeface="Cambria Math"/>
              </a:rPr>
              <a:t>11</a:t>
            </a:r>
            <a:r>
              <a:rPr sz="2500" dirty="0"/>
              <a:t>. Although an exceptional mathematician, he was also regarded as an outstanding violinist. Here he is around the age of </a:t>
            </a:r>
            <a:r>
              <a:rPr sz="2500" dirty="0">
                <a:latin typeface="Cambria Math"/>
              </a:rPr>
              <a:t>25</a:t>
            </a:r>
            <a:r>
              <a:rPr sz="2500" dirty="0"/>
              <a:t>.</a:t>
            </a:r>
          </a:p>
        </p:txBody>
      </p:sp>
      <p:pic>
        <p:nvPicPr>
          <p:cNvPr id="5" name="Picture 4" descr="Portrait of Georg Cantor">
            <a:extLst>
              <a:ext uri="{FF2B5EF4-FFF2-40B4-BE49-F238E27FC236}">
                <a16:creationId xmlns:a16="http://schemas.microsoft.com/office/drawing/2014/main" id="{DE939D9E-00E8-4B4B-B192-8717FA4AF0BB}"/>
              </a:ext>
            </a:extLst>
          </p:cNvPr>
          <p:cNvPicPr>
            <a:picLocks noChangeAspect="1"/>
          </p:cNvPicPr>
          <p:nvPr/>
        </p:nvPicPr>
        <p:blipFill>
          <a:blip r:embed="rId2"/>
          <a:srcRect b="6977"/>
          <a:stretch>
            <a:fillRect/>
          </a:stretch>
        </p:blipFill>
        <p:spPr>
          <a:xfrm>
            <a:off x="1066800" y="2718119"/>
            <a:ext cx="2370163" cy="2844481"/>
          </a:xfrm>
          <a:prstGeom prst="rect">
            <a:avLst/>
          </a:prstGeom>
        </p:spPr>
      </p:pic>
      <p:sp>
        <p:nvSpPr>
          <p:cNvPr id="6" name="TextBox 5">
            <a:extLst>
              <a:ext uri="{FF2B5EF4-FFF2-40B4-BE49-F238E27FC236}">
                <a16:creationId xmlns:a16="http://schemas.microsoft.com/office/drawing/2014/main" id="{18A161BD-9088-40CD-9DBC-408A442A5E11}"/>
              </a:ext>
            </a:extLst>
          </p:cNvPr>
          <p:cNvSpPr txBox="1"/>
          <p:nvPr/>
        </p:nvSpPr>
        <p:spPr>
          <a:xfrm>
            <a:off x="4081829" y="3276600"/>
            <a:ext cx="3429000" cy="1200329"/>
          </a:xfrm>
          <a:prstGeom prst="rect">
            <a:avLst/>
          </a:prstGeom>
          <a:noFill/>
        </p:spPr>
        <p:txBody>
          <a:bodyPr wrap="square">
            <a:spAutoFit/>
          </a:bodyPr>
          <a:lstStyle/>
          <a:p>
            <a:r>
              <a:rPr lang="en-US" dirty="0"/>
              <a:t>A set is a Many that allows itself to be thought of as a One. </a:t>
            </a:r>
          </a:p>
          <a:p>
            <a:r>
              <a:rPr lang="en-IN" dirty="0"/>
              <a:t>				—Georg Cantor </a:t>
            </a:r>
          </a:p>
        </p:txBody>
      </p:sp>
      <p:sp>
        <p:nvSpPr>
          <p:cNvPr id="4" name="TextBox 3">
            <a:extLst>
              <a:ext uri="{FF2B5EF4-FFF2-40B4-BE49-F238E27FC236}">
                <a16:creationId xmlns:a16="http://schemas.microsoft.com/office/drawing/2014/main" id="{EF64A495-4164-D712-14C8-EB338BFA9734}"/>
              </a:ext>
            </a:extLst>
          </p:cNvPr>
          <p:cNvSpPr txBox="1"/>
          <p:nvPr/>
        </p:nvSpPr>
        <p:spPr>
          <a:xfrm>
            <a:off x="1451781" y="5428606"/>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Representing a Set with Roster Notation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Use roster notation to represent the following sets.</a:t>
            </a:r>
            <a:endParaRPr lang="en-US" sz="2800" dirty="0"/>
          </a:p>
          <a:p>
            <a:pPr marL="358775" indent="-358775"/>
            <a:r>
              <a:rPr lang="en-US" dirty="0"/>
              <a:t>a.  </a:t>
            </a:r>
            <a:r>
              <a:rPr lang="en-US" i="1" dirty="0"/>
              <a:t>S</a:t>
            </a:r>
            <a:r>
              <a:rPr dirty="0"/>
              <a:t> is the set of states in the United States that begin with the letter M.</a:t>
            </a:r>
          </a:p>
          <a:p>
            <a:pPr marL="358775" indent="-358775">
              <a:defRPr sz="2800"/>
            </a:pPr>
            <a:r>
              <a:rPr dirty="0"/>
              <a:t>​</a:t>
            </a:r>
            <a:r>
              <a:rPr lang="en-US" dirty="0"/>
              <a:t>b.  </a:t>
            </a:r>
            <a:r>
              <a:rPr sz="2800" dirty="0"/>
              <a:t>Given the sets </a:t>
            </a:r>
            <a:br>
              <a:rPr lang="en-US" sz="2800" dirty="0"/>
            </a:br>
            <a:br>
              <a:rPr lang="en-US" sz="2800" dirty="0"/>
            </a:br>
            <a:endParaRPr sz="2800" dirty="0"/>
          </a:p>
        </p:txBody>
      </p:sp>
      <p:pic>
        <p:nvPicPr>
          <p:cNvPr id="8" name="Picture 7" descr="the set of blue, red, green comma the set of red, white, blue comma the set of blue, green, aqua and the set of red, white,">
            <a:extLst>
              <a:ext uri="{FF2B5EF4-FFF2-40B4-BE49-F238E27FC236}">
                <a16:creationId xmlns:a16="http://schemas.microsoft.com/office/drawing/2014/main" id="{B4003BE1-94CC-D0E5-E251-37E9F18B75DE}"/>
              </a:ext>
            </a:extLst>
          </p:cNvPr>
          <p:cNvPicPr>
            <a:picLocks noChangeAspect="1"/>
          </p:cNvPicPr>
          <p:nvPr/>
        </p:nvPicPr>
        <p:blipFill>
          <a:blip r:embed="rId2"/>
          <a:stretch>
            <a:fillRect/>
          </a:stretch>
        </p:blipFill>
        <p:spPr>
          <a:xfrm>
            <a:off x="914400" y="3048000"/>
            <a:ext cx="8028000" cy="1099438"/>
          </a:xfrm>
          <a:prstGeom prst="rect">
            <a:avLst/>
          </a:prstGeom>
        </p:spPr>
      </p:pic>
      <p:sp>
        <p:nvSpPr>
          <p:cNvPr id="6" name="TextBox 5">
            <a:extLst>
              <a:ext uri="{FF2B5EF4-FFF2-40B4-BE49-F238E27FC236}">
                <a16:creationId xmlns:a16="http://schemas.microsoft.com/office/drawing/2014/main" id="{24C89648-F572-5396-70DE-0858B781D80A}"/>
              </a:ext>
            </a:extLst>
          </p:cNvPr>
          <p:cNvSpPr txBox="1"/>
          <p:nvPr/>
        </p:nvSpPr>
        <p:spPr>
          <a:xfrm>
            <a:off x="838200" y="4114800"/>
            <a:ext cx="77724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let </a:t>
            </a:r>
            <a:r>
              <a:rPr kumimoji="0" lang="en-US" sz="2800" b="0" i="1" u="none" strike="noStrike" kern="1200" cap="none" spc="0" normalizeH="0" baseline="0" noProof="0" dirty="0">
                <a:ln>
                  <a:noFill/>
                </a:ln>
                <a:solidFill>
                  <a:srgbClr val="366092"/>
                </a:solidFill>
                <a:effectLst/>
                <a:uLnTx/>
                <a:uFillTx/>
                <a:latin typeface="Calibri"/>
                <a:ea typeface="+mn-ea"/>
                <a:cs typeface="+mn-cs"/>
              </a:rPr>
              <a:t>T</a:t>
            </a:r>
            <a:r>
              <a:rPr kumimoji="0" lang="en-US" sz="2800" b="0" i="0" u="none" strike="noStrike" kern="1200" cap="none" spc="0" normalizeH="0" baseline="0" noProof="0" dirty="0">
                <a:ln>
                  <a:noFill/>
                </a:ln>
                <a:solidFill>
                  <a:srgbClr val="366092"/>
                </a:solidFill>
                <a:effectLst/>
                <a:uLnTx/>
                <a:uFillTx/>
                <a:latin typeface="Calibri"/>
                <a:ea typeface="+mn-ea"/>
                <a:cs typeface="+mn-cs"/>
              </a:rPr>
              <a:t> be the set of sets that contain the element "red."</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Representing a Set with Roster Notation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sz="2400" dirty="0"/>
              <a:t>​a.	There are eight states in the United States that begin with the letter </a:t>
            </a:r>
            <a:r>
              <a:rPr lang="en-US" sz="2400" i="1" dirty="0"/>
              <a:t>M</a:t>
            </a:r>
            <a:r>
              <a:rPr lang="en-US" sz="2400" dirty="0"/>
              <a:t>.</a:t>
            </a:r>
            <a:endParaRPr sz="2400" dirty="0"/>
          </a:p>
        </p:txBody>
      </p:sp>
      <p:pic>
        <p:nvPicPr>
          <p:cNvPr id="15" name="Picture 14" descr="Set S contains the following U.S. states: Maine, Maryland, Massachusetts, Michigan, Minnesota, Mississippi, Missouri, and Montana.">
            <a:extLst>
              <a:ext uri="{FF2B5EF4-FFF2-40B4-BE49-F238E27FC236}">
                <a16:creationId xmlns:a16="http://schemas.microsoft.com/office/drawing/2014/main" id="{9BD0ED3E-5EEA-1A6D-9C60-2863C95FC4F5}"/>
              </a:ext>
            </a:extLst>
          </p:cNvPr>
          <p:cNvPicPr>
            <a:picLocks noChangeAspect="1"/>
          </p:cNvPicPr>
          <p:nvPr/>
        </p:nvPicPr>
        <p:blipFill>
          <a:blip r:embed="rId2"/>
          <a:stretch>
            <a:fillRect/>
          </a:stretch>
        </p:blipFill>
        <p:spPr>
          <a:xfrm>
            <a:off x="1038709" y="2362200"/>
            <a:ext cx="7704000" cy="776800"/>
          </a:xfrm>
          <a:prstGeom prst="rect">
            <a:avLst/>
          </a:prstGeom>
        </p:spPr>
      </p:pic>
      <p:sp>
        <p:nvSpPr>
          <p:cNvPr id="8" name="TextBox 7">
            <a:extLst>
              <a:ext uri="{FF2B5EF4-FFF2-40B4-BE49-F238E27FC236}">
                <a16:creationId xmlns:a16="http://schemas.microsoft.com/office/drawing/2014/main" id="{A9AD67DB-FEEB-4513-F58A-E120393B1A1F}"/>
              </a:ext>
            </a:extLst>
          </p:cNvPr>
          <p:cNvSpPr txBox="1"/>
          <p:nvPr/>
        </p:nvSpPr>
        <p:spPr>
          <a:xfrm>
            <a:off x="914400" y="3233890"/>
            <a:ext cx="7772400" cy="1846659"/>
          </a:xfrm>
          <a:prstGeom prst="rect">
            <a:avLst/>
          </a:prstGeom>
          <a:noFill/>
        </p:spPr>
        <p:txBody>
          <a:bodyPr wrap="square" rtlCol="0">
            <a:spAutoFit/>
          </a:bodyPr>
          <a:lstStyle/>
          <a:p>
            <a:r>
              <a:rPr lang="en-US" sz="2400" dirty="0"/>
              <a:t>Note that although we listed the elements of </a:t>
            </a:r>
            <a:r>
              <a:rPr lang="en-US" sz="2400" i="1" dirty="0"/>
              <a:t>S</a:t>
            </a:r>
            <a:r>
              <a:rPr lang="en-US" sz="2400" dirty="0"/>
              <a:t> in alphabetical order for the ease of the reader, this is not necessary when using roster notation. The order of elements does not matter in a set.</a:t>
            </a:r>
          </a:p>
          <a:p>
            <a:endParaRPr lang="en-IN" dirty="0"/>
          </a:p>
        </p:txBody>
      </p:sp>
      <p:sp>
        <p:nvSpPr>
          <p:cNvPr id="11" name="TextBox 10">
            <a:extLst>
              <a:ext uri="{FF2B5EF4-FFF2-40B4-BE49-F238E27FC236}">
                <a16:creationId xmlns:a16="http://schemas.microsoft.com/office/drawing/2014/main" id="{E6D9377A-243D-69D5-0EC6-7D458A7A8E85}"/>
              </a:ext>
            </a:extLst>
          </p:cNvPr>
          <p:cNvSpPr txBox="1"/>
          <p:nvPr/>
        </p:nvSpPr>
        <p:spPr>
          <a:xfrm>
            <a:off x="304800" y="4769749"/>
            <a:ext cx="8064000" cy="468000"/>
          </a:xfrm>
          <a:prstGeom prst="rect">
            <a:avLst/>
          </a:prstGeom>
          <a:noFill/>
        </p:spPr>
        <p:txBody>
          <a:bodyPr wrap="square" rtlCol="0">
            <a:spAutoFit/>
          </a:bodyPr>
          <a:lstStyle/>
          <a:p>
            <a:pPr indent="85725" defTabSz="630238"/>
            <a:r>
              <a:rPr lang="en-US" sz="2400" dirty="0"/>
              <a:t>b.	Three of the sets listed contain the element "red."</a:t>
            </a:r>
          </a:p>
          <a:p>
            <a:endParaRPr lang="en-IN" sz="2400" dirty="0"/>
          </a:p>
        </p:txBody>
      </p:sp>
      <p:pic>
        <p:nvPicPr>
          <p:cNvPr id="10" name="Picture 9" descr="T equals the set containing three subsets:&#10;&#10;first set blue, red, green;&#10;&#10;second set red, white, blue;&#10;&#10;and the third set red, white.">
            <a:extLst>
              <a:ext uri="{FF2B5EF4-FFF2-40B4-BE49-F238E27FC236}">
                <a16:creationId xmlns:a16="http://schemas.microsoft.com/office/drawing/2014/main" id="{81591894-69C9-1DB4-27B9-229E0A9AD51B}"/>
              </a:ext>
            </a:extLst>
          </p:cNvPr>
          <p:cNvPicPr>
            <a:picLocks noChangeAspect="1"/>
          </p:cNvPicPr>
          <p:nvPr/>
        </p:nvPicPr>
        <p:blipFill>
          <a:blip r:embed="rId3"/>
          <a:stretch>
            <a:fillRect/>
          </a:stretch>
        </p:blipFill>
        <p:spPr>
          <a:xfrm>
            <a:off x="1294200" y="5237749"/>
            <a:ext cx="7164000" cy="42254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Equal Sets</a:t>
            </a:r>
          </a:p>
        </p:txBody>
      </p:sp>
      <p:sp>
        <p:nvSpPr>
          <p:cNvPr id="3" name="Text Placeholder 2"/>
          <p:cNvSpPr>
            <a:spLocks noGrp="1"/>
          </p:cNvSpPr>
          <p:nvPr>
            <p:ph type="body" sz="quarter" idx="10"/>
          </p:nvPr>
        </p:nvSpPr>
        <p:spPr/>
        <p:txBody>
          <a:bodyPr>
            <a:normAutofit/>
          </a:bodyPr>
          <a:lstStyle/>
          <a:p>
            <a:pPr>
              <a:defRPr sz="2800"/>
            </a:pPr>
            <a:r>
              <a:rPr sz="2400" dirty="0"/>
              <a:t>Two sets are said to be </a:t>
            </a:r>
            <a:r>
              <a:rPr sz="2400" b="1" dirty="0"/>
              <a:t>equal</a:t>
            </a:r>
            <a:r>
              <a:rPr sz="2400" dirty="0"/>
              <a:t> if they contain exactly the same elements. If sets </a:t>
            </a:r>
            <a:r>
              <a:rPr lang="en-US" sz="2400" i="1" dirty="0"/>
              <a:t>A</a:t>
            </a:r>
            <a:r>
              <a:rPr sz="2400" dirty="0"/>
              <a:t> and </a:t>
            </a:r>
            <a:r>
              <a:rPr lang="en-US" sz="2400" i="1" dirty="0"/>
              <a:t>B</a:t>
            </a:r>
            <a:r>
              <a:rPr sz="2400" dirty="0"/>
              <a:t> are equal, we write </a:t>
            </a:r>
            <a:r>
              <a:rPr lang="en-US" sz="2400" i="1" dirty="0"/>
              <a:t>A</a:t>
            </a:r>
            <a:r>
              <a:rPr lang="en-US" sz="2400" dirty="0"/>
              <a:t> = </a:t>
            </a:r>
            <a:r>
              <a:rPr lang="en-US" sz="2400" i="1" dirty="0"/>
              <a:t>B</a:t>
            </a:r>
            <a:r>
              <a:rPr lang="en-US" sz="2400" dirty="0"/>
              <a:t>.</a:t>
            </a:r>
            <a:endParaRPr sz="2400" dirty="0"/>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800" dirty="0"/>
              <a:t>The notation </a:t>
            </a:r>
            <a:endParaRPr lang="en-US" sz="2800" dirty="0"/>
          </a:p>
        </p:txBody>
      </p:sp>
      <p:pic>
        <p:nvPicPr>
          <p:cNvPr id="12" name="Picture 11" descr="absolute value of A.">
            <a:extLst>
              <a:ext uri="{FF2B5EF4-FFF2-40B4-BE49-F238E27FC236}">
                <a16:creationId xmlns:a16="http://schemas.microsoft.com/office/drawing/2014/main" id="{660F163E-F413-FF10-4ECB-AC955E9F1BA9}"/>
              </a:ext>
            </a:extLst>
          </p:cNvPr>
          <p:cNvPicPr>
            <a:picLocks noChangeAspect="1"/>
          </p:cNvPicPr>
          <p:nvPr/>
        </p:nvPicPr>
        <p:blipFill>
          <a:blip r:embed="rId2"/>
          <a:stretch>
            <a:fillRect/>
          </a:stretch>
        </p:blipFill>
        <p:spPr>
          <a:xfrm>
            <a:off x="2444649" y="1163261"/>
            <a:ext cx="358140" cy="484632"/>
          </a:xfrm>
          <a:prstGeom prst="rect">
            <a:avLst/>
          </a:prstGeom>
        </p:spPr>
      </p:pic>
      <p:sp>
        <p:nvSpPr>
          <p:cNvPr id="8" name="TextBox 7">
            <a:extLst>
              <a:ext uri="{FF2B5EF4-FFF2-40B4-BE49-F238E27FC236}">
                <a16:creationId xmlns:a16="http://schemas.microsoft.com/office/drawing/2014/main" id="{C4A29DB0-8289-212B-539B-0762B48C4157}"/>
              </a:ext>
            </a:extLst>
          </p:cNvPr>
          <p:cNvSpPr txBox="1"/>
          <p:nvPr/>
        </p:nvSpPr>
        <p:spPr>
          <a:xfrm>
            <a:off x="2803436" y="1076980"/>
            <a:ext cx="5883364" cy="523220"/>
          </a:xfrm>
          <a:prstGeom prst="rect">
            <a:avLst/>
          </a:prstGeom>
          <a:noFill/>
        </p:spPr>
        <p:txBody>
          <a:bodyPr wrap="square">
            <a:spAutoFit/>
          </a:bodyPr>
          <a:lstStyle/>
          <a:p>
            <a:r>
              <a:rPr lang="en-US" sz="2800" dirty="0"/>
              <a:t>can mean either the cardinality of set </a:t>
            </a:r>
            <a:r>
              <a:rPr lang="en-US" sz="2800" i="1" dirty="0"/>
              <a:t>A</a:t>
            </a:r>
            <a:endParaRPr lang="en-IN" sz="2800" dirty="0"/>
          </a:p>
        </p:txBody>
      </p:sp>
      <p:sp>
        <p:nvSpPr>
          <p:cNvPr id="10" name="TextBox 9">
            <a:extLst>
              <a:ext uri="{FF2B5EF4-FFF2-40B4-BE49-F238E27FC236}">
                <a16:creationId xmlns:a16="http://schemas.microsoft.com/office/drawing/2014/main" id="{6896547B-5951-6B02-C6EB-1A9CD984CBF5}"/>
              </a:ext>
            </a:extLst>
          </p:cNvPr>
          <p:cNvSpPr txBox="1"/>
          <p:nvPr/>
        </p:nvSpPr>
        <p:spPr>
          <a:xfrm>
            <a:off x="457200" y="1524000"/>
            <a:ext cx="8093164" cy="954107"/>
          </a:xfrm>
          <a:prstGeom prst="rect">
            <a:avLst/>
          </a:prstGeom>
          <a:noFill/>
        </p:spPr>
        <p:txBody>
          <a:bodyPr wrap="square">
            <a:spAutoFit/>
          </a:bodyPr>
          <a:lstStyle/>
          <a:p>
            <a:pPr>
              <a:defRPr sz="2800"/>
            </a:pPr>
            <a:r>
              <a:rPr lang="en-US" sz="2800" dirty="0"/>
              <a:t>or the absolute value of some number </a:t>
            </a:r>
            <a:r>
              <a:rPr lang="en-US" sz="2800" i="1" dirty="0"/>
              <a:t>A</a:t>
            </a:r>
            <a:r>
              <a:rPr lang="en-US" sz="2800" dirty="0"/>
              <a:t>. The meaning of the notation depends on context.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Cardinal Number and Equivalent Sets</a:t>
            </a:r>
          </a:p>
        </p:txBody>
      </p:sp>
      <p:sp>
        <p:nvSpPr>
          <p:cNvPr id="3" name="Text Placeholder 2"/>
          <p:cNvSpPr>
            <a:spLocks noGrp="1"/>
          </p:cNvSpPr>
          <p:nvPr>
            <p:ph type="body" sz="quarter" idx="10"/>
          </p:nvPr>
        </p:nvSpPr>
        <p:spPr/>
        <p:txBody>
          <a:bodyPr>
            <a:normAutofit/>
          </a:bodyPr>
          <a:lstStyle/>
          <a:p>
            <a:pPr>
              <a:defRPr b="1"/>
            </a:pPr>
            <a:r>
              <a:rPr sz="2800" dirty="0"/>
              <a:t>Cardinal Number</a:t>
            </a:r>
          </a:p>
          <a:p>
            <a:pPr>
              <a:defRPr sz="2800"/>
            </a:pPr>
            <a:r>
              <a:rPr sz="2400" dirty="0"/>
              <a:t>The number of elements contained in a finite set is called the </a:t>
            </a:r>
            <a:r>
              <a:rPr sz="2400" b="1" dirty="0"/>
              <a:t>cardinal number</a:t>
            </a:r>
            <a:r>
              <a:rPr sz="2400" dirty="0"/>
              <a:t> of the set, or the </a:t>
            </a:r>
            <a:r>
              <a:rPr sz="2400" b="1" dirty="0"/>
              <a:t>cardinality</a:t>
            </a:r>
            <a:r>
              <a:rPr sz="2400" dirty="0"/>
              <a:t>. The cardinal number of set </a:t>
            </a:r>
            <a:r>
              <a:rPr lang="en-US" sz="2400" i="1" dirty="0"/>
              <a:t>A</a:t>
            </a:r>
            <a:r>
              <a:rPr sz="2400" dirty="0"/>
              <a:t> is denoted by</a:t>
            </a:r>
            <a:r>
              <a:rPr lang="en-US" sz="2400" dirty="0"/>
              <a:t> </a:t>
            </a:r>
            <a:endParaRPr sz="2400" dirty="0"/>
          </a:p>
          <a:p>
            <a:endParaRPr sz="2800" dirty="0"/>
          </a:p>
        </p:txBody>
      </p:sp>
      <p:pic>
        <p:nvPicPr>
          <p:cNvPr id="10" name="Picture 9" descr="absolute value of A.">
            <a:extLst>
              <a:ext uri="{FF2B5EF4-FFF2-40B4-BE49-F238E27FC236}">
                <a16:creationId xmlns:a16="http://schemas.microsoft.com/office/drawing/2014/main" id="{C587ABE0-DE33-CC78-7D01-5EB64A95CD44}"/>
              </a:ext>
            </a:extLst>
          </p:cNvPr>
          <p:cNvPicPr>
            <a:picLocks noChangeAspect="1"/>
          </p:cNvPicPr>
          <p:nvPr/>
        </p:nvPicPr>
        <p:blipFill>
          <a:blip r:embed="rId2"/>
          <a:stretch>
            <a:fillRect/>
          </a:stretch>
        </p:blipFill>
        <p:spPr>
          <a:xfrm>
            <a:off x="4297680" y="2372630"/>
            <a:ext cx="396240" cy="434340"/>
          </a:xfrm>
          <a:prstGeom prst="rect">
            <a:avLst/>
          </a:prstGeom>
        </p:spPr>
      </p:pic>
      <p:sp>
        <p:nvSpPr>
          <p:cNvPr id="8" name="TextBox 7">
            <a:extLst>
              <a:ext uri="{FF2B5EF4-FFF2-40B4-BE49-F238E27FC236}">
                <a16:creationId xmlns:a16="http://schemas.microsoft.com/office/drawing/2014/main" id="{1B0647E0-FB66-342B-3B6C-CCD64B752270}"/>
              </a:ext>
            </a:extLst>
          </p:cNvPr>
          <p:cNvSpPr txBox="1"/>
          <p:nvPr/>
        </p:nvSpPr>
        <p:spPr>
          <a:xfrm>
            <a:off x="457200" y="2804320"/>
            <a:ext cx="8077200" cy="1200329"/>
          </a:xfrm>
          <a:prstGeom prst="rect">
            <a:avLst/>
          </a:prstGeom>
          <a:noFill/>
        </p:spPr>
        <p:txBody>
          <a:bodyPr wrap="square">
            <a:spAutoFit/>
          </a:bodyPr>
          <a:lstStyle/>
          <a:p>
            <a:pPr>
              <a:defRPr b="1"/>
            </a:pPr>
            <a:r>
              <a:rPr lang="en-US" sz="2400" dirty="0">
                <a:solidFill>
                  <a:srgbClr val="000000"/>
                </a:solidFill>
              </a:rPr>
              <a:t>Equivalent Sets</a:t>
            </a:r>
          </a:p>
          <a:p>
            <a:pPr>
              <a:defRPr sz="2800"/>
            </a:pPr>
            <a:r>
              <a:rPr lang="en-US" sz="2400" dirty="0">
                <a:solidFill>
                  <a:srgbClr val="000000"/>
                </a:solidFill>
              </a:rPr>
              <a:t>Two sets are said to be </a:t>
            </a:r>
            <a:r>
              <a:rPr lang="en-US" sz="2400" b="1" dirty="0">
                <a:solidFill>
                  <a:srgbClr val="000000"/>
                </a:solidFill>
              </a:rPr>
              <a:t>equivalent</a:t>
            </a:r>
            <a:r>
              <a:rPr lang="en-US" sz="2400" dirty="0">
                <a:solidFill>
                  <a:srgbClr val="000000"/>
                </a:solidFill>
              </a:rPr>
              <a:t> if they have the same cardinal number. If set </a:t>
            </a:r>
            <a:r>
              <a:rPr lang="en-US" sz="2400" i="1" dirty="0">
                <a:solidFill>
                  <a:srgbClr val="000000"/>
                </a:solidFill>
              </a:rPr>
              <a:t>A</a:t>
            </a:r>
            <a:r>
              <a:rPr lang="en-US" sz="2400" dirty="0">
                <a:solidFill>
                  <a:srgbClr val="000000"/>
                </a:solidFill>
              </a:rPr>
              <a:t> is equivalent to set </a:t>
            </a:r>
            <a:r>
              <a:rPr lang="en-US" sz="2400" i="1" dirty="0">
                <a:solidFill>
                  <a:srgbClr val="000000"/>
                </a:solidFill>
              </a:rPr>
              <a:t>B</a:t>
            </a:r>
            <a:r>
              <a:rPr lang="en-US" sz="2400" dirty="0">
                <a:solidFill>
                  <a:srgbClr val="000000"/>
                </a:solidFill>
              </a:rPr>
              <a:t>, we write </a:t>
            </a:r>
            <a:r>
              <a:rPr lang="en-US" sz="2400" i="1" dirty="0">
                <a:solidFill>
                  <a:srgbClr val="000000"/>
                </a:solidFill>
              </a:rPr>
              <a:t>A</a:t>
            </a:r>
            <a:r>
              <a:rPr lang="en-US" sz="2400" dirty="0">
                <a:solidFill>
                  <a:srgbClr val="000000"/>
                </a:solidFill>
              </a:rPr>
              <a:t> </a:t>
            </a:r>
            <a:r>
              <a:rPr lang="en-US" sz="2400" dirty="0">
                <a:solidFill>
                  <a:srgbClr val="000000"/>
                </a:solidFill>
                <a:latin typeface="Cambria Math" panose="02040503050406030204" pitchFamily="18" charset="0"/>
                <a:ea typeface="Cambria Math" panose="02040503050406030204" pitchFamily="18" charset="0"/>
              </a:rPr>
              <a:t>∼</a:t>
            </a:r>
            <a:r>
              <a:rPr lang="en-US" sz="2400" dirty="0">
                <a:solidFill>
                  <a:srgbClr val="000000"/>
                </a:solidFill>
                <a:sym typeface="Symbol" panose="05050102010706020507" pitchFamily="18" charset="2"/>
              </a:rPr>
              <a:t> </a:t>
            </a:r>
            <a:r>
              <a:rPr lang="en-US" sz="2400" i="1" dirty="0">
                <a:solidFill>
                  <a:srgbClr val="000000"/>
                </a:solidFill>
                <a:sym typeface="Symbol" panose="05050102010706020507" pitchFamily="18" charset="2"/>
              </a:rPr>
              <a:t>B.</a:t>
            </a:r>
            <a:endParaRPr lang="en-US" sz="2400"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88AC210-200E-4099-88F8-E90794D28C84}"/>
</file>

<file path=customXml/itemProps2.xml><?xml version="1.0" encoding="utf-8"?>
<ds:datastoreItem xmlns:ds="http://schemas.openxmlformats.org/officeDocument/2006/customXml" ds:itemID="{235EDA37-3C50-41AE-9F4F-D214C1830E4F}"/>
</file>

<file path=customXml/itemProps3.xml><?xml version="1.0" encoding="utf-8"?>
<ds:datastoreItem xmlns:ds="http://schemas.openxmlformats.org/officeDocument/2006/customXml" ds:itemID="{49FBF50D-15DF-485F-AB38-BE17F8A9E7FE}"/>
</file>

<file path=docProps/app.xml><?xml version="1.0" encoding="utf-8"?>
<Properties xmlns="http://schemas.openxmlformats.org/officeDocument/2006/extended-properties" xmlns:vt="http://schemas.openxmlformats.org/officeDocument/2006/docPropsVTypes">
  <TotalTime>3054</TotalTime>
  <Words>1698</Words>
  <Application>Microsoft Office PowerPoint</Application>
  <PresentationFormat>On-screen Show (4:3)</PresentationFormat>
  <Paragraphs>133</Paragraphs>
  <Slides>32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9" baseType="lpstr">
      <vt:lpstr>Courier New</vt:lpstr>
      <vt:lpstr>Calibri</vt:lpstr>
      <vt:lpstr>Symbol</vt:lpstr>
      <vt:lpstr>Arial</vt:lpstr>
      <vt:lpstr>Cambria Math</vt:lpstr>
      <vt:lpstr>Office Theme</vt:lpstr>
      <vt:lpstr>MathType 7.0 Equation</vt:lpstr>
      <vt:lpstr>Section 2.1</vt:lpstr>
      <vt:lpstr>Definition: Set</vt:lpstr>
      <vt:lpstr>Definition: Roster Method</vt:lpstr>
      <vt:lpstr>Fun Fact</vt:lpstr>
      <vt:lpstr>Example 1: Representing a Set with Roster Notation—Slide 1</vt:lpstr>
      <vt:lpstr>Example 1: Representing a Set with Roster Notation—Slide 2</vt:lpstr>
      <vt:lpstr>Definition: Equal Sets</vt:lpstr>
      <vt:lpstr>Helpful Hint 1</vt:lpstr>
      <vt:lpstr>Definition: Cardinal Number and Equivalent Sets</vt:lpstr>
      <vt:lpstr>Helpful Hint 2</vt:lpstr>
      <vt:lpstr>Helpful Hint 3</vt:lpstr>
      <vt:lpstr>Example 2: Determining Equal and Equivalent Sets—Slide 1</vt:lpstr>
      <vt:lpstr>Example 2: Determining Equal and Equivalent Sets—Slide 2</vt:lpstr>
      <vt:lpstr>Skill Check 1</vt:lpstr>
      <vt:lpstr>Helpful Hint 4</vt:lpstr>
      <vt:lpstr>Definition: Set-Builder Notation</vt:lpstr>
      <vt:lpstr>Think Back</vt:lpstr>
      <vt:lpstr>Example 3: Representing a Set with  Set-Builder Notation—Slide 1</vt:lpstr>
      <vt:lpstr>Example 3: Representing a Set with  Set-Builder Notation—Slide 2</vt:lpstr>
      <vt:lpstr>Helpful Hint 5</vt:lpstr>
      <vt:lpstr>Skill Check 2</vt:lpstr>
      <vt:lpstr>Definition: Empty Set</vt:lpstr>
      <vt:lpstr>Example 4: Identifying the Empty Set—Slide 1</vt:lpstr>
      <vt:lpstr>Example 4: Identifying the Empty Set—Slide 2</vt:lpstr>
      <vt:lpstr>Skill Check 3</vt:lpstr>
      <vt:lpstr>Definition: Universal Set</vt:lpstr>
      <vt:lpstr>Definition: Complement</vt:lpstr>
      <vt:lpstr>Helpful Hint 6</vt:lpstr>
      <vt:lpstr>Example 5: Determining the Complement of a Set—Slide 1</vt:lpstr>
      <vt:lpstr>Example 5: Determining the Complement of a Set—Slide 2</vt:lpstr>
      <vt:lpstr>Example 5: Determining the Complement of a Set—Slide 3</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227</cp:revision>
  <dcterms:created xsi:type="dcterms:W3CDTF">2013-04-26T14:43:13Z</dcterms:created>
  <dcterms:modified xsi:type="dcterms:W3CDTF">2025-09-11T07:03:49Z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