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9"/>
  </p:notesMasterIdLst>
  <p:handoutMasterIdLst>
    <p:handoutMasterId r:id="rId40"/>
  </p:handout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304" r:id="rId17"/>
    <p:sldId id="275" r:id="rId18"/>
    <p:sldId id="276" r:id="rId19"/>
    <p:sldId id="277" r:id="rId20"/>
    <p:sldId id="278" r:id="rId21"/>
    <p:sldId id="279" r:id="rId22"/>
    <p:sldId id="281" r:id="rId23"/>
    <p:sldId id="282" r:id="rId24"/>
    <p:sldId id="284" r:id="rId25"/>
    <p:sldId id="285" r:id="rId26"/>
    <p:sldId id="303" r:id="rId27"/>
    <p:sldId id="291" r:id="rId28"/>
    <p:sldId id="290" r:id="rId29"/>
    <p:sldId id="292" r:id="rId30"/>
    <p:sldId id="293" r:id="rId31"/>
    <p:sldId id="294" r:id="rId32"/>
    <p:sldId id="296" r:id="rId33"/>
    <p:sldId id="302" r:id="rId34"/>
    <p:sldId id="299" r:id="rId35"/>
    <p:sldId id="300" r:id="rId36"/>
    <p:sldId id="301" r:id="rId37"/>
    <p:sldId id="305" r:id="rId38"/>
  </p:sldIdLst>
  <p:sldSz cx="9144000" cy="6858000" type="screen4x3"/>
  <p:notesSz cx="6858000" cy="9144000"/>
  <p:embeddedFontLst>
    <p:embeddedFont>
      <p:font typeface="Cambria Math" panose="02040503050406030204" pitchFamily="18" charset="0"/>
      <p:regular r:id="rId4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91FAB27-99E9-1A0D-EBE3-CB10A2600C7C}" name="Lisa Hinton" initials="LH" userId="S::lhinton@hawkeslearning.com::5fb11044-944d-4c92-8fb0-a1eca731005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6010" autoAdjust="0"/>
  </p:normalViewPr>
  <p:slideViewPr>
    <p:cSldViewPr>
      <p:cViewPr varScale="1">
        <p:scale>
          <a:sx n="102" d="100"/>
          <a:sy n="102" d="100"/>
        </p:scale>
        <p:origin x="1284" y="11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47" Type="http://schemas.microsoft.com/office/2018/10/relationships/authors" Target="authors.xml"/><Relationship Id="rId50"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oleObject" Target="../embeddings/oleObject1.bin"/><Relationship Id="rId7" Type="http://schemas.openxmlformats.org/officeDocument/2006/relationships/image" Target="../media/image16.emf"/><Relationship Id="rId2" Type="http://schemas.openxmlformats.org/officeDocument/2006/relationships/image" Target="../media/image12.emf"/><Relationship Id="rId1" Type="http://schemas.openxmlformats.org/officeDocument/2006/relationships/slideLayout" Target="../slideLayouts/slideLayout3.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13.wmf"/></Relationships>
</file>

<file path=ppt/slides/_rels/slide11.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emf"/><Relationship Id="rId1" Type="http://schemas.openxmlformats.org/officeDocument/2006/relationships/slideLayout" Target="../slideLayouts/slideLayout3.xml"/><Relationship Id="rId4" Type="http://schemas.openxmlformats.org/officeDocument/2006/relationships/image" Target="../media/image24.svg"/></Relationships>
</file>

<file path=ppt/slides/_rels/slide17.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emf"/><Relationship Id="rId1" Type="http://schemas.openxmlformats.org/officeDocument/2006/relationships/slideLayout" Target="../slideLayouts/slideLayout4.xml"/><Relationship Id="rId4" Type="http://schemas.openxmlformats.org/officeDocument/2006/relationships/image" Target="../media/image34.svg"/></Relationships>
</file>

<file path=ppt/slides/_rels/slide27.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42.emf"/><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3.xml"/><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4.xml"/><Relationship Id="rId5" Type="http://schemas.openxmlformats.org/officeDocument/2006/relationships/image" Target="../media/image8.emf"/><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2.2</a:t>
            </a:r>
          </a:p>
        </p:txBody>
      </p:sp>
      <p:sp>
        <p:nvSpPr>
          <p:cNvPr id="2" name="Text Placeholder 1"/>
          <p:cNvSpPr>
            <a:spLocks noGrp="1"/>
          </p:cNvSpPr>
          <p:nvPr>
            <p:ph type="body" sz="quarter" idx="10"/>
          </p:nvPr>
        </p:nvSpPr>
        <p:spPr/>
        <p:txBody>
          <a:bodyPr/>
          <a:lstStyle/>
          <a:p>
            <a:pPr algn="ctr"/>
            <a:r>
              <a:t>Subsets and Venn Diagrams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Interpreting Venn Diagrams</a:t>
            </a:r>
            <a:r>
              <a:rPr lang="en-US" dirty="0"/>
              <a:t>—Slide 1</a:t>
            </a:r>
            <a:endParaRPr dirty="0"/>
          </a:p>
        </p:txBody>
      </p:sp>
      <p:sp>
        <p:nvSpPr>
          <p:cNvPr id="3" name="Text Placeholder 2"/>
          <p:cNvSpPr>
            <a:spLocks noGrp="1"/>
          </p:cNvSpPr>
          <p:nvPr>
            <p:ph type="body" sz="quarter" idx="10"/>
          </p:nvPr>
        </p:nvSpPr>
        <p:spPr>
          <a:xfrm>
            <a:off x="457200" y="1143000"/>
            <a:ext cx="8375226" cy="4967067"/>
          </a:xfrm>
        </p:spPr>
        <p:txBody>
          <a:bodyPr>
            <a:normAutofit/>
          </a:bodyPr>
          <a:lstStyle/>
          <a:p>
            <a:r>
              <a:rPr lang="en-US" sz="2300" dirty="0"/>
              <a:t>An increasing number of electric vehicles are on the roads in the United States. The number of charging locations available for these cars varies from state to state. The five states with the most public and private electric charging locations are California, New York, Florida, Texas, and Massachusetts.</a:t>
            </a:r>
          </a:p>
          <a:p>
            <a:r>
              <a:rPr lang="en-US" sz="2300" dirty="0"/>
              <a:t>Let</a:t>
            </a:r>
            <a:endParaRPr lang="en-US" sz="23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descr="U equals the set of all x such that x belongs to ">
            <a:extLst>
              <a:ext uri="{FF2B5EF4-FFF2-40B4-BE49-F238E27FC236}">
                <a16:creationId xmlns:a16="http://schemas.microsoft.com/office/drawing/2014/main" id="{2EDDEA00-4353-5B7D-67A2-720DDA5A7CDF}"/>
              </a:ext>
            </a:extLst>
          </p:cNvPr>
          <p:cNvPicPr>
            <a:picLocks noChangeAspect="1"/>
          </p:cNvPicPr>
          <p:nvPr/>
        </p:nvPicPr>
        <p:blipFill>
          <a:blip r:embed="rId2"/>
          <a:stretch>
            <a:fillRect/>
          </a:stretch>
        </p:blipFill>
        <p:spPr>
          <a:xfrm>
            <a:off x="539325" y="3419475"/>
            <a:ext cx="1190625" cy="466725"/>
          </a:xfrm>
          <a:prstGeom prst="rect">
            <a:avLst/>
          </a:prstGeom>
        </p:spPr>
      </p:pic>
      <p:sp>
        <p:nvSpPr>
          <p:cNvPr id="7" name="TextBox 6">
            <a:extLst>
              <a:ext uri="{FF2B5EF4-FFF2-40B4-BE49-F238E27FC236}">
                <a16:creationId xmlns:a16="http://schemas.microsoft.com/office/drawing/2014/main" id="{9A2BAF77-E8EE-064D-B1F3-5860FBE3C5C6}"/>
              </a:ext>
            </a:extLst>
          </p:cNvPr>
          <p:cNvSpPr txBox="1"/>
          <p:nvPr/>
        </p:nvSpPr>
        <p:spPr>
          <a:xfrm>
            <a:off x="1671512" y="3450370"/>
            <a:ext cx="7237114" cy="369332"/>
          </a:xfrm>
          <a:prstGeom prst="rect">
            <a:avLst/>
          </a:prstGeom>
          <a:noFill/>
        </p:spPr>
        <p:txBody>
          <a:bodyPr wrap="square">
            <a:spAutoFit/>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all public and private electric charging locations in the {United States}</a:t>
            </a:r>
            <a:endParaRPr lang="en-IN" dirty="0"/>
          </a:p>
        </p:txBody>
      </p:sp>
      <p:graphicFrame>
        <p:nvGraphicFramePr>
          <p:cNvPr id="11" name="Object 10" descr="C equals the set of all x such that x belongs to ">
            <a:extLst>
              <a:ext uri="{FF2B5EF4-FFF2-40B4-BE49-F238E27FC236}">
                <a16:creationId xmlns:a16="http://schemas.microsoft.com/office/drawing/2014/main" id="{7D472A1B-A5B8-9CFB-DB83-C8E42ACBEEA9}"/>
              </a:ext>
            </a:extLst>
          </p:cNvPr>
          <p:cNvGraphicFramePr>
            <a:graphicFrameLocks noChangeAspect="1"/>
          </p:cNvGraphicFramePr>
          <p:nvPr>
            <p:extLst>
              <p:ext uri="{D42A27DB-BD31-4B8C-83A1-F6EECF244321}">
                <p14:modId xmlns:p14="http://schemas.microsoft.com/office/powerpoint/2010/main" val="3986659322"/>
              </p:ext>
            </p:extLst>
          </p:nvPr>
        </p:nvGraphicFramePr>
        <p:xfrm>
          <a:off x="575839" y="3825185"/>
          <a:ext cx="1092200" cy="431800"/>
        </p:xfrm>
        <a:graphic>
          <a:graphicData uri="http://schemas.openxmlformats.org/presentationml/2006/ole">
            <mc:AlternateContent xmlns:mc="http://schemas.openxmlformats.org/markup-compatibility/2006">
              <mc:Choice xmlns:v="urn:schemas-microsoft-com:vml" Requires="v">
                <p:oleObj name="Equation" r:id="rId3" imgW="1091880" imgH="431640" progId="Equation.DSMT4">
                  <p:embed/>
                </p:oleObj>
              </mc:Choice>
              <mc:Fallback>
                <p:oleObj name="Equation" r:id="rId3" imgW="1091880" imgH="431640" progId="Equation.DSMT4">
                  <p:embed/>
                  <p:pic>
                    <p:nvPicPr>
                      <p:cNvPr id="0" name=""/>
                      <p:cNvPicPr/>
                      <p:nvPr/>
                    </p:nvPicPr>
                    <p:blipFill>
                      <a:blip r:embed="rId4"/>
                      <a:stretch>
                        <a:fillRect/>
                      </a:stretch>
                    </p:blipFill>
                    <p:spPr>
                      <a:xfrm>
                        <a:off x="575839" y="3825185"/>
                        <a:ext cx="1092200" cy="431800"/>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5AF437EA-501A-70B8-3131-40B5F180EFB5}"/>
              </a:ext>
            </a:extLst>
          </p:cNvPr>
          <p:cNvSpPr txBox="1"/>
          <p:nvPr/>
        </p:nvSpPr>
        <p:spPr>
          <a:xfrm>
            <a:off x="1692478" y="3839450"/>
            <a:ext cx="7139947" cy="369332"/>
          </a:xfrm>
          <a:prstGeom prst="rect">
            <a:avLst/>
          </a:prstGeom>
          <a:noFill/>
        </p:spPr>
        <p:txBody>
          <a:bodyPr wrap="square">
            <a:spAutoFit/>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all public and private electric charging locations in {California}</a:t>
            </a:r>
            <a:endParaRPr lang="en-IN" dirty="0"/>
          </a:p>
        </p:txBody>
      </p:sp>
      <p:pic>
        <p:nvPicPr>
          <p:cNvPr id="17" name="Picture 16" descr="N equals the set of all x such that x belongs to ">
            <a:extLst>
              <a:ext uri="{FF2B5EF4-FFF2-40B4-BE49-F238E27FC236}">
                <a16:creationId xmlns:a16="http://schemas.microsoft.com/office/drawing/2014/main" id="{97CA6C98-7323-8644-01BD-583FE02C958B}"/>
              </a:ext>
            </a:extLst>
          </p:cNvPr>
          <p:cNvPicPr>
            <a:picLocks noChangeAspect="1"/>
          </p:cNvPicPr>
          <p:nvPr/>
        </p:nvPicPr>
        <p:blipFill>
          <a:blip r:embed="rId5"/>
          <a:stretch>
            <a:fillRect/>
          </a:stretch>
        </p:blipFill>
        <p:spPr>
          <a:xfrm>
            <a:off x="525037" y="4229311"/>
            <a:ext cx="1219200" cy="466725"/>
          </a:xfrm>
          <a:prstGeom prst="rect">
            <a:avLst/>
          </a:prstGeom>
        </p:spPr>
      </p:pic>
      <p:sp>
        <p:nvSpPr>
          <p:cNvPr id="21" name="TextBox 20">
            <a:extLst>
              <a:ext uri="{FF2B5EF4-FFF2-40B4-BE49-F238E27FC236}">
                <a16:creationId xmlns:a16="http://schemas.microsoft.com/office/drawing/2014/main" id="{FF22DB61-9BF3-6DD1-971F-104C7F62C1E6}"/>
              </a:ext>
            </a:extLst>
          </p:cNvPr>
          <p:cNvSpPr txBox="1"/>
          <p:nvPr/>
        </p:nvSpPr>
        <p:spPr>
          <a:xfrm>
            <a:off x="1693860" y="4254345"/>
            <a:ext cx="7062365" cy="369332"/>
          </a:xfrm>
          <a:prstGeom prst="rect">
            <a:avLst/>
          </a:prstGeom>
          <a:noFill/>
        </p:spPr>
        <p:txBody>
          <a:bodyPr wrap="square">
            <a:spAutoFit/>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all public and private electric charging locations in the {New York}</a:t>
            </a:r>
            <a:endParaRPr lang="en-IN" dirty="0"/>
          </a:p>
        </p:txBody>
      </p:sp>
      <p:pic>
        <p:nvPicPr>
          <p:cNvPr id="24" name="Picture 23" descr="F equals the set of all x such that x belongs to ">
            <a:extLst>
              <a:ext uri="{FF2B5EF4-FFF2-40B4-BE49-F238E27FC236}">
                <a16:creationId xmlns:a16="http://schemas.microsoft.com/office/drawing/2014/main" id="{E42EF8E3-D092-E53A-3BF1-555C450A572B}"/>
              </a:ext>
            </a:extLst>
          </p:cNvPr>
          <p:cNvPicPr>
            <a:picLocks noChangeAspect="1"/>
          </p:cNvPicPr>
          <p:nvPr/>
        </p:nvPicPr>
        <p:blipFill>
          <a:blip r:embed="rId6"/>
          <a:stretch>
            <a:fillRect/>
          </a:stretch>
        </p:blipFill>
        <p:spPr>
          <a:xfrm>
            <a:off x="539325" y="4698055"/>
            <a:ext cx="1162050" cy="466725"/>
          </a:xfrm>
          <a:prstGeom prst="rect">
            <a:avLst/>
          </a:prstGeom>
        </p:spPr>
      </p:pic>
      <p:sp>
        <p:nvSpPr>
          <p:cNvPr id="26" name="TextBox 25">
            <a:extLst>
              <a:ext uri="{FF2B5EF4-FFF2-40B4-BE49-F238E27FC236}">
                <a16:creationId xmlns:a16="http://schemas.microsoft.com/office/drawing/2014/main" id="{0CB3037F-F491-4F28-5332-7D00DB6D368C}"/>
              </a:ext>
            </a:extLst>
          </p:cNvPr>
          <p:cNvSpPr txBox="1"/>
          <p:nvPr/>
        </p:nvSpPr>
        <p:spPr>
          <a:xfrm>
            <a:off x="1688581" y="4722628"/>
            <a:ext cx="7139947" cy="369332"/>
          </a:xfrm>
          <a:prstGeom prst="rect">
            <a:avLst/>
          </a:prstGeom>
          <a:noFill/>
        </p:spPr>
        <p:txBody>
          <a:bodyPr wrap="square">
            <a:spAutoFit/>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all public and private electric charging locations in {Florida} </a:t>
            </a:r>
            <a:endParaRPr lang="en-IN" dirty="0"/>
          </a:p>
        </p:txBody>
      </p:sp>
      <p:pic>
        <p:nvPicPr>
          <p:cNvPr id="29" name="Picture 28" descr="T equals the set of all x such that x belongs to ">
            <a:extLst>
              <a:ext uri="{FF2B5EF4-FFF2-40B4-BE49-F238E27FC236}">
                <a16:creationId xmlns:a16="http://schemas.microsoft.com/office/drawing/2014/main" id="{90AB574A-9AFF-EA6D-659A-4E8D4665F53B}"/>
              </a:ext>
            </a:extLst>
          </p:cNvPr>
          <p:cNvPicPr>
            <a:picLocks noChangeAspect="1"/>
          </p:cNvPicPr>
          <p:nvPr/>
        </p:nvPicPr>
        <p:blipFill>
          <a:blip r:embed="rId7"/>
          <a:stretch>
            <a:fillRect/>
          </a:stretch>
        </p:blipFill>
        <p:spPr>
          <a:xfrm>
            <a:off x="499937" y="5141180"/>
            <a:ext cx="1171575" cy="466725"/>
          </a:xfrm>
          <a:prstGeom prst="rect">
            <a:avLst/>
          </a:prstGeom>
        </p:spPr>
      </p:pic>
      <p:sp>
        <p:nvSpPr>
          <p:cNvPr id="31" name="TextBox 30">
            <a:extLst>
              <a:ext uri="{FF2B5EF4-FFF2-40B4-BE49-F238E27FC236}">
                <a16:creationId xmlns:a16="http://schemas.microsoft.com/office/drawing/2014/main" id="{02AB27A3-9AA9-B804-9039-176678CDC656}"/>
              </a:ext>
            </a:extLst>
          </p:cNvPr>
          <p:cNvSpPr txBox="1"/>
          <p:nvPr/>
        </p:nvSpPr>
        <p:spPr>
          <a:xfrm>
            <a:off x="1671511" y="5174592"/>
            <a:ext cx="7084713" cy="369332"/>
          </a:xfrm>
          <a:prstGeom prst="rect">
            <a:avLst/>
          </a:prstGeom>
          <a:noFill/>
        </p:spPr>
        <p:txBody>
          <a:bodyPr wrap="square">
            <a:spAutoFit/>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all public and private electric charging locations in the {Texas} </a:t>
            </a:r>
            <a:endParaRPr lang="en-IN" dirty="0"/>
          </a:p>
        </p:txBody>
      </p:sp>
      <p:pic>
        <p:nvPicPr>
          <p:cNvPr id="34" name="Picture 33" descr="M equals the set of all x such that x belongs to ">
            <a:extLst>
              <a:ext uri="{FF2B5EF4-FFF2-40B4-BE49-F238E27FC236}">
                <a16:creationId xmlns:a16="http://schemas.microsoft.com/office/drawing/2014/main" id="{2012F793-2F8F-1821-115F-392DF31E7469}"/>
              </a:ext>
            </a:extLst>
          </p:cNvPr>
          <p:cNvPicPr>
            <a:picLocks noChangeAspect="1"/>
          </p:cNvPicPr>
          <p:nvPr/>
        </p:nvPicPr>
        <p:blipFill>
          <a:blip r:embed="rId8"/>
          <a:stretch>
            <a:fillRect/>
          </a:stretch>
        </p:blipFill>
        <p:spPr>
          <a:xfrm>
            <a:off x="457200" y="5553075"/>
            <a:ext cx="1266825" cy="466725"/>
          </a:xfrm>
          <a:prstGeom prst="rect">
            <a:avLst/>
          </a:prstGeom>
        </p:spPr>
      </p:pic>
      <p:sp>
        <p:nvSpPr>
          <p:cNvPr id="36" name="TextBox 35">
            <a:extLst>
              <a:ext uri="{FF2B5EF4-FFF2-40B4-BE49-F238E27FC236}">
                <a16:creationId xmlns:a16="http://schemas.microsoft.com/office/drawing/2014/main" id="{B35C4094-84F1-45CD-98A9-4D6B9A8393E9}"/>
              </a:ext>
            </a:extLst>
          </p:cNvPr>
          <p:cNvSpPr txBox="1"/>
          <p:nvPr/>
        </p:nvSpPr>
        <p:spPr>
          <a:xfrm>
            <a:off x="1667739" y="5620707"/>
            <a:ext cx="7084712" cy="369332"/>
          </a:xfrm>
          <a:prstGeom prst="rect">
            <a:avLst/>
          </a:prstGeom>
          <a:noFill/>
        </p:spPr>
        <p:txBody>
          <a:bodyPr wrap="square">
            <a:spAutoFit/>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all public and private electric charging locations in {Massachusetts} </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Interpreting Venn Diagrams</a:t>
            </a:r>
            <a:r>
              <a:rPr lang="en-US" dirty="0"/>
              <a:t>—Slide 2</a:t>
            </a:r>
            <a:endParaRPr dirty="0"/>
          </a:p>
        </p:txBody>
      </p:sp>
      <p:sp>
        <p:nvSpPr>
          <p:cNvPr id="6" name="TextBox 5">
            <a:extLst>
              <a:ext uri="{FF2B5EF4-FFF2-40B4-BE49-F238E27FC236}">
                <a16:creationId xmlns:a16="http://schemas.microsoft.com/office/drawing/2014/main" id="{B14FAB06-C3C6-4583-BB47-890158C849BA}"/>
              </a:ext>
            </a:extLst>
          </p:cNvPr>
          <p:cNvSpPr txBox="1"/>
          <p:nvPr/>
        </p:nvSpPr>
        <p:spPr>
          <a:xfrm>
            <a:off x="457200" y="1182078"/>
            <a:ext cx="8229600" cy="646331"/>
          </a:xfrm>
          <a:prstGeom prst="rect">
            <a:avLst/>
          </a:prstGeom>
          <a:noFill/>
        </p:spPr>
        <p:txBody>
          <a:bodyPr wrap="square">
            <a:spAutoFit/>
          </a:bodyPr>
          <a:lstStyle/>
          <a:p>
            <a:r>
              <a:rPr lang="en-US" sz="1800" dirty="0"/>
              <a:t>The following Venn diagram depicts the five states with the most electric charging locations. The cardinal number for each set is shown inside the appropriate circle.</a:t>
            </a:r>
          </a:p>
        </p:txBody>
      </p:sp>
      <p:pic>
        <p:nvPicPr>
          <p:cNvPr id="5" name="Content Placeholder 4" descr="A Venn diagram shows five non-overlapping circles labeled C, N, F, M, and T inside a box labeled U. U is labeled, cardinality of set U = 46,848. The circle C is labeled, cardinality of set C = 13,826. The circle N is labeled, cardinality of set N = 2733. The circle M is labeled, cardinality of set M = 1872. The circle F is labeled, cardinality of set F = 2477. The circle T is labeled, cardinality of set T = 2199.">
            <a:extLst>
              <a:ext uri="{FF2B5EF4-FFF2-40B4-BE49-F238E27FC236}">
                <a16:creationId xmlns:a16="http://schemas.microsoft.com/office/drawing/2014/main" id="{82C3835D-1458-4FB8-897B-46750A7B257B}"/>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752600" y="1981200"/>
            <a:ext cx="5512658" cy="2371725"/>
          </a:xfrm>
        </p:spPr>
      </p:pic>
      <p:sp>
        <p:nvSpPr>
          <p:cNvPr id="3" name="TextBox 2">
            <a:extLst>
              <a:ext uri="{FF2B5EF4-FFF2-40B4-BE49-F238E27FC236}">
                <a16:creationId xmlns:a16="http://schemas.microsoft.com/office/drawing/2014/main" id="{0EB566C3-6034-1DD9-323C-3467CC3E5B91}"/>
              </a:ext>
            </a:extLst>
          </p:cNvPr>
          <p:cNvSpPr txBox="1"/>
          <p:nvPr/>
        </p:nvSpPr>
        <p:spPr>
          <a:xfrm>
            <a:off x="3708829" y="4352925"/>
            <a:ext cx="1600200" cy="461665"/>
          </a:xfrm>
          <a:prstGeom prst="rect">
            <a:avLst/>
          </a:prstGeom>
          <a:noFill/>
        </p:spPr>
        <p:txBody>
          <a:bodyPr wrap="square">
            <a:spAutoFit/>
          </a:bodyPr>
          <a:lstStyle/>
          <a:p>
            <a:pPr algn="ctr"/>
            <a:r>
              <a:rPr lang="en-IN" sz="2400" dirty="0"/>
              <a:t>Figure 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Interpreting Venn Diagrams</a:t>
            </a:r>
            <a:r>
              <a:rPr lang="en-US" dirty="0"/>
              <a:t>—Slide 3</a:t>
            </a:r>
            <a:endParaRPr dirty="0"/>
          </a:p>
        </p:txBody>
      </p:sp>
      <p:sp>
        <p:nvSpPr>
          <p:cNvPr id="3" name="Text Placeholder 2"/>
          <p:cNvSpPr>
            <a:spLocks noGrp="1"/>
          </p:cNvSpPr>
          <p:nvPr>
            <p:ph type="body" sz="quarter" idx="10"/>
          </p:nvPr>
        </p:nvSpPr>
        <p:spPr/>
        <p:txBody>
          <a:bodyPr>
            <a:normAutofit lnSpcReduction="10000"/>
          </a:bodyPr>
          <a:lstStyle/>
          <a:p>
            <a:r>
              <a:rPr sz="2800" dirty="0"/>
              <a:t>Use the Venn diagram to answer the following questions. Assume all questions refer to both public and private locations.</a:t>
            </a:r>
          </a:p>
          <a:p>
            <a:pPr marL="358775" indent="-358775">
              <a:defRPr sz="2800"/>
            </a:pPr>
            <a:r>
              <a:rPr lang="en-US" sz="2800" dirty="0"/>
              <a:t>a.	</a:t>
            </a:r>
            <a:r>
              <a:rPr sz="2800" dirty="0"/>
              <a:t>Which state has the most electric charging locations?</a:t>
            </a:r>
          </a:p>
          <a:p>
            <a:pPr marL="358775" indent="-358775">
              <a:defRPr sz="2800"/>
            </a:pPr>
            <a:r>
              <a:rPr lang="en-US" dirty="0"/>
              <a:t>b.	</a:t>
            </a:r>
            <a:r>
              <a:rPr dirty="0"/>
              <a:t>​</a:t>
            </a:r>
            <a:r>
              <a:rPr sz="2800" dirty="0"/>
              <a:t>Which state has the second highest number of charging locations?</a:t>
            </a:r>
          </a:p>
          <a:p>
            <a:pPr marL="358775" indent="-358775">
              <a:defRPr sz="2800"/>
            </a:pPr>
            <a:r>
              <a:rPr lang="en-US" dirty="0"/>
              <a:t>c.	</a:t>
            </a:r>
            <a:r>
              <a:rPr dirty="0"/>
              <a:t>​</a:t>
            </a:r>
            <a:r>
              <a:rPr sz="2800" dirty="0"/>
              <a:t>How many electric charging locations do these five states have all together?</a:t>
            </a:r>
          </a:p>
          <a:p>
            <a:pPr marL="358775" indent="-358775">
              <a:defRPr sz="2800"/>
            </a:pPr>
            <a:r>
              <a:rPr lang="en-US" dirty="0"/>
              <a:t>d.	</a:t>
            </a:r>
            <a:r>
              <a:rPr dirty="0"/>
              <a:t>​</a:t>
            </a:r>
            <a:r>
              <a:rPr sz="2800" dirty="0"/>
              <a:t>How many charging locations are in the United States but are not in one of the five states in the diagram?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Interpreting Venn Diagrams</a:t>
            </a:r>
            <a:r>
              <a:rPr lang="en-US" dirty="0"/>
              <a:t>—Slide 4</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358775" indent="-358775">
              <a:defRPr sz="2800"/>
            </a:pPr>
            <a:r>
              <a:rPr lang="en-US" dirty="0"/>
              <a:t>a.	</a:t>
            </a:r>
            <a:r>
              <a:rPr dirty="0"/>
              <a:t>​</a:t>
            </a:r>
            <a:r>
              <a:rPr sz="2800" dirty="0"/>
              <a:t>Using the Venn diagram, we can see that California has the most charging locations with </a:t>
            </a:r>
            <a:r>
              <a:rPr lang="en-US" sz="2800" dirty="0"/>
              <a:t>13,826 </a:t>
            </a:r>
            <a:r>
              <a:rPr sz="2800" dirty="0"/>
              <a:t>in the state.</a:t>
            </a:r>
          </a:p>
          <a:p>
            <a:pPr marL="358775" indent="-358775">
              <a:defRPr sz="2800"/>
            </a:pPr>
            <a:r>
              <a:rPr lang="en-US" dirty="0"/>
              <a:t>b.	</a:t>
            </a:r>
            <a:r>
              <a:rPr dirty="0"/>
              <a:t>​</a:t>
            </a:r>
            <a:r>
              <a:rPr sz="2800" dirty="0"/>
              <a:t>Don't be fooled by the size of the circles in the diagram. Remember that the size of a circle is of no consequence in a Venn diagram. Looking at the size of the sets by their cardinality, we see that New York has the second highest number of charging locations with</a:t>
            </a:r>
            <a:r>
              <a:rPr lang="en-US" sz="2800" dirty="0"/>
              <a:t> 2733</a:t>
            </a:r>
            <a:r>
              <a:rPr sz="2800" dirty="0"/>
              <a:t> locations.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Interpreting Venn Diagrams</a:t>
            </a:r>
            <a:r>
              <a:rPr lang="en-US" dirty="0"/>
              <a:t>—Slide 5</a:t>
            </a:r>
            <a:endParaRPr dirty="0"/>
          </a:p>
        </p:txBody>
      </p:sp>
      <p:sp>
        <p:nvSpPr>
          <p:cNvPr id="3" name="Text Placeholder 2"/>
          <p:cNvSpPr>
            <a:spLocks noGrp="1"/>
          </p:cNvSpPr>
          <p:nvPr>
            <p:ph type="body" sz="quarter" idx="10"/>
          </p:nvPr>
        </p:nvSpPr>
        <p:spPr/>
        <p:txBody>
          <a:bodyPr>
            <a:normAutofit/>
          </a:bodyPr>
          <a:lstStyle/>
          <a:p>
            <a:pPr marL="358775" indent="-358775">
              <a:defRPr sz="2800"/>
            </a:pPr>
            <a:r>
              <a:rPr lang="en-US" dirty="0"/>
              <a:t>c.	</a:t>
            </a:r>
            <a:r>
              <a:rPr dirty="0"/>
              <a:t>​</a:t>
            </a:r>
            <a:r>
              <a:rPr sz="2800" dirty="0"/>
              <a:t>In order to determine how many combined charging locations there are in these five states, we need to add together the size of all five sets.</a:t>
            </a:r>
          </a:p>
          <a:p>
            <a:pPr algn="ctr">
              <a:defRPr sz="2800"/>
            </a:pPr>
            <a:endParaRPr lang="en-US" sz="2800" dirty="0"/>
          </a:p>
          <a:p>
            <a:pPr algn="ctr">
              <a:defRPr sz="2800"/>
            </a:pPr>
            <a:endParaRPr lang="en-IN" dirty="0"/>
          </a:p>
          <a:p>
            <a:pPr algn="ctr">
              <a:defRPr sz="2800"/>
            </a:pPr>
            <a:endParaRPr lang="en-IN" sz="2800" dirty="0"/>
          </a:p>
        </p:txBody>
      </p:sp>
      <p:pic>
        <p:nvPicPr>
          <p:cNvPr id="6" name="Picture 5" descr="Total number of charging locations equals the cardinality of set C plus the cardinality of set F plus the cardinality of set N plus the cardinality of set T plus the cardinality of set M,&#10;equals thirteen thousand eight hundred twenty-six plus two thousand four hundred seventy-seven plus two thousand seven hundred thirty-three plus two thousand one hundred ninety-nine plus one thousand eight hundred seventy-two,&#10;equals twenty-three thousand one hundred seven.">
            <a:extLst>
              <a:ext uri="{FF2B5EF4-FFF2-40B4-BE49-F238E27FC236}">
                <a16:creationId xmlns:a16="http://schemas.microsoft.com/office/drawing/2014/main" id="{7B3F9AEA-1B49-8D40-19B5-5F1BF36C920D}"/>
              </a:ext>
            </a:extLst>
          </p:cNvPr>
          <p:cNvPicPr>
            <a:picLocks noChangeAspect="1"/>
          </p:cNvPicPr>
          <p:nvPr/>
        </p:nvPicPr>
        <p:blipFill>
          <a:blip r:embed="rId2"/>
          <a:stretch>
            <a:fillRect/>
          </a:stretch>
        </p:blipFill>
        <p:spPr>
          <a:xfrm>
            <a:off x="1752600" y="2438400"/>
            <a:ext cx="5962650" cy="1457325"/>
          </a:xfrm>
          <a:prstGeom prst="rect">
            <a:avLst/>
          </a:prstGeom>
        </p:spPr>
      </p:pic>
      <p:sp>
        <p:nvSpPr>
          <p:cNvPr id="10" name="TextBox 9">
            <a:extLst>
              <a:ext uri="{FF2B5EF4-FFF2-40B4-BE49-F238E27FC236}">
                <a16:creationId xmlns:a16="http://schemas.microsoft.com/office/drawing/2014/main" id="{5392EC13-080D-7D5F-AADD-4D51213C8CE6}"/>
              </a:ext>
            </a:extLst>
          </p:cNvPr>
          <p:cNvSpPr txBox="1"/>
          <p:nvPr/>
        </p:nvSpPr>
        <p:spPr>
          <a:xfrm>
            <a:off x="685800" y="3998893"/>
            <a:ext cx="7848600" cy="954107"/>
          </a:xfrm>
          <a:prstGeom prst="rect">
            <a:avLst/>
          </a:prstGeom>
          <a:noFill/>
        </p:spPr>
        <p:txBody>
          <a:bodyPr wrap="square">
            <a:spAutoFit/>
          </a:bodyPr>
          <a:lstStyle/>
          <a:p>
            <a:pPr>
              <a:defRPr sz="2800"/>
            </a:pPr>
            <a:r>
              <a:rPr lang="en-US" sz="2800" dirty="0"/>
              <a:t>So the five states with the most electric charging locations have a combined total of </a:t>
            </a:r>
            <a:r>
              <a:rPr lang="en-US" sz="2800" dirty="0">
                <a:latin typeface="Cambria Math"/>
              </a:rPr>
              <a:t>23,107</a:t>
            </a:r>
            <a:r>
              <a:rPr lang="en-US" sz="2800"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Interpreting Venn Diagrams</a:t>
            </a:r>
            <a:r>
              <a:rPr lang="en-US" dirty="0"/>
              <a:t>—Slide 6</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marL="442913" indent="-442913">
                  <a:defRPr sz="2800"/>
                </a:pPr>
                <a:r>
                  <a:rPr lang="en-US" dirty="0"/>
                  <a:t>d.	</a:t>
                </a:r>
                <a:r>
                  <a:rPr dirty="0"/>
                  <a:t>​</a:t>
                </a:r>
                <a:r>
                  <a:rPr sz="2800" dirty="0"/>
                  <a:t>To find the total number of electric charging locations in the United States that are not in one of these five states, we need to subtract the answer we found in part c. from the total number of charging locations in the universal set. We know the cardinal number of </a:t>
                </a:r>
                <a:r>
                  <a:rPr lang="en-US" sz="2800" i="1" dirty="0"/>
                  <a:t>U</a:t>
                </a:r>
                <a:r>
                  <a:rPr sz="2800" dirty="0"/>
                  <a:t> is </a:t>
                </a:r>
                <a:r>
                  <a:rPr sz="2800" dirty="0">
                    <a:latin typeface="Cambria Math"/>
                  </a:rPr>
                  <a:t>46,848</a:t>
                </a:r>
                <a:r>
                  <a:rPr sz="2800" dirty="0"/>
                  <a:t>. Therefore, we have </a:t>
                </a:r>
                <a:br>
                  <a:rPr lang="en-US" sz="2800" dirty="0"/>
                </a:br>
                <a:r>
                  <a:rPr lang="en-US" sz="2800" dirty="0"/>
                  <a:t>46,848 </a:t>
                </a:r>
                <a14:m>
                  <m:oMath xmlns:m="http://schemas.openxmlformats.org/officeDocument/2006/math">
                    <m:r>
                      <a:rPr lang="en-US" sz="2800" i="1" smtClean="0">
                        <a:latin typeface="Cambria Math" panose="02040503050406030204" pitchFamily="18" charset="0"/>
                        <a:ea typeface="Cambria Math" panose="02040503050406030204" pitchFamily="18" charset="0"/>
                      </a:rPr>
                      <m:t>−</m:t>
                    </m:r>
                  </m:oMath>
                </a14:m>
                <a:r>
                  <a:rPr lang="en-US" sz="2800" dirty="0"/>
                  <a:t> 23,107 = 23,741</a:t>
                </a:r>
                <a:r>
                  <a:rPr sz="2800" dirty="0"/>
                  <a:t> electric charging locations that are in the United States but are not in one of the top five states. This means that nearly half of all locations are in these five states!</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96"/>
                </a:stretch>
              </a:blipFill>
            </p:spPr>
            <p:txBody>
              <a:bodyPr/>
              <a:lstStyle/>
              <a:p>
                <a:r>
                  <a:rPr lang="en-IN">
                    <a:noFill/>
                  </a:rPr>
                  <a:t> </a:t>
                </a:r>
              </a:p>
            </p:txBody>
          </p:sp>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pPr>
              <a:defRPr sz="2800"/>
            </a:pPr>
            <a:r>
              <a:rPr sz="2800" dirty="0"/>
              <a:t>List the elements in</a:t>
            </a:r>
            <a:r>
              <a:rPr lang="en-US" sz="2800" dirty="0"/>
              <a:t> </a:t>
            </a:r>
            <a:endParaRPr sz="2800" dirty="0"/>
          </a:p>
        </p:txBody>
      </p:sp>
      <p:pic>
        <p:nvPicPr>
          <p:cNvPr id="5" name="Picture 4" descr="A complement.">
            <a:extLst>
              <a:ext uri="{FF2B5EF4-FFF2-40B4-BE49-F238E27FC236}">
                <a16:creationId xmlns:a16="http://schemas.microsoft.com/office/drawing/2014/main" id="{82EBF484-55C9-0B6D-E36E-02AF617BE81D}"/>
              </a:ext>
            </a:extLst>
          </p:cNvPr>
          <p:cNvPicPr>
            <a:picLocks noChangeAspect="1"/>
          </p:cNvPicPr>
          <p:nvPr/>
        </p:nvPicPr>
        <p:blipFill>
          <a:blip r:embed="rId2"/>
          <a:stretch>
            <a:fillRect/>
          </a:stretch>
        </p:blipFill>
        <p:spPr>
          <a:xfrm>
            <a:off x="3429000" y="1067944"/>
            <a:ext cx="428625" cy="400050"/>
          </a:xfrm>
          <a:prstGeom prst="rect">
            <a:avLst/>
          </a:prstGeom>
        </p:spPr>
      </p:pic>
      <p:pic>
        <p:nvPicPr>
          <p:cNvPr id="4" name="Content Placeholder 4" descr="A two set Venn diagram. The two sets are labeled A equals set 6, 8, 9, and B equals set 2, 3, are placed inside the universal set without overlapping. The top left of the box is labeled U. There is a 1 in U that is not in A or B.">
            <a:extLst>
              <a:ext uri="{FF2B5EF4-FFF2-40B4-BE49-F238E27FC236}">
                <a16:creationId xmlns:a16="http://schemas.microsoft.com/office/drawing/2014/main" id="{1A2E2C1B-375A-4AA2-8F99-209C07ECA19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43200" y="1752600"/>
            <a:ext cx="3381375" cy="1905000"/>
          </a:xfrm>
          <a:prstGeom prst="rect">
            <a:avLst/>
          </a:prstGeom>
        </p:spPr>
      </p:pic>
      <p:sp>
        <p:nvSpPr>
          <p:cNvPr id="8" name="TextBox 7">
            <a:extLst>
              <a:ext uri="{FF2B5EF4-FFF2-40B4-BE49-F238E27FC236}">
                <a16:creationId xmlns:a16="http://schemas.microsoft.com/office/drawing/2014/main" id="{CB21D2ED-E205-62A2-EF11-1EA5964545C9}"/>
              </a:ext>
            </a:extLst>
          </p:cNvPr>
          <p:cNvSpPr txBox="1"/>
          <p:nvPr/>
        </p:nvSpPr>
        <p:spPr>
          <a:xfrm>
            <a:off x="3710412" y="3611432"/>
            <a:ext cx="1600200" cy="461665"/>
          </a:xfrm>
          <a:prstGeom prst="rect">
            <a:avLst/>
          </a:prstGeom>
          <a:noFill/>
        </p:spPr>
        <p:txBody>
          <a:bodyPr wrap="square">
            <a:spAutoFit/>
          </a:bodyPr>
          <a:lstStyle/>
          <a:p>
            <a:pPr algn="ctr"/>
            <a:r>
              <a:rPr lang="en-IN" sz="2400" dirty="0"/>
              <a:t>Figure 7</a:t>
            </a:r>
          </a:p>
        </p:txBody>
      </p:sp>
      <p:sp>
        <p:nvSpPr>
          <p:cNvPr id="7" name="TextBox 6">
            <a:extLst>
              <a:ext uri="{FF2B5EF4-FFF2-40B4-BE49-F238E27FC236}">
                <a16:creationId xmlns:a16="http://schemas.microsoft.com/office/drawing/2014/main" id="{4E7CB85B-38BF-4C42-BA10-8C2CE384199A}"/>
              </a:ext>
            </a:extLst>
          </p:cNvPr>
          <p:cNvSpPr txBox="1"/>
          <p:nvPr/>
        </p:nvSpPr>
        <p:spPr>
          <a:xfrm>
            <a:off x="609600" y="4596144"/>
            <a:ext cx="4572000" cy="461665"/>
          </a:xfrm>
          <a:prstGeom prst="rect">
            <a:avLst/>
          </a:prstGeom>
          <a:noFill/>
        </p:spPr>
        <p:txBody>
          <a:bodyPr wrap="square">
            <a:spAutoFit/>
          </a:bodyPr>
          <a:lstStyle/>
          <a:p>
            <a:r>
              <a:rPr lang="en-US" sz="2400" dirty="0"/>
              <a:t>Answer: 1, 2, 3</a:t>
            </a:r>
            <a:endParaRPr lang="en-US" sz="2400" dirty="0">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42934397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Subset</a:t>
            </a:r>
          </a:p>
        </p:txBody>
      </p:sp>
      <p:sp>
        <p:nvSpPr>
          <p:cNvPr id="3" name="Text Placeholder 2"/>
          <p:cNvSpPr>
            <a:spLocks noGrp="1"/>
          </p:cNvSpPr>
          <p:nvPr>
            <p:ph type="body" sz="quarter" idx="10"/>
          </p:nvPr>
        </p:nvSpPr>
        <p:spPr/>
        <p:txBody>
          <a:bodyPr>
            <a:normAutofit/>
          </a:bodyPr>
          <a:lstStyle/>
          <a:p>
            <a:pPr>
              <a:defRPr sz="2800"/>
            </a:pPr>
            <a:r>
              <a:rPr sz="2800" dirty="0"/>
              <a:t>Let </a:t>
            </a:r>
            <a:r>
              <a:rPr lang="en-US" sz="2800" i="1" dirty="0"/>
              <a:t>A</a:t>
            </a:r>
            <a:r>
              <a:rPr sz="2800" dirty="0"/>
              <a:t> and </a:t>
            </a:r>
            <a:r>
              <a:rPr lang="en-US" sz="2800" i="1" dirty="0"/>
              <a:t>B</a:t>
            </a:r>
            <a:r>
              <a:rPr sz="2800" dirty="0"/>
              <a:t> be sets. The set </a:t>
            </a:r>
            <a:r>
              <a:rPr lang="en-US" sz="2800" i="1" dirty="0"/>
              <a:t>B</a:t>
            </a:r>
            <a:r>
              <a:rPr sz="2800" dirty="0"/>
              <a:t> is a </a:t>
            </a:r>
            <a:r>
              <a:rPr sz="2800" b="1" dirty="0"/>
              <a:t>subset</a:t>
            </a:r>
            <a:r>
              <a:rPr sz="2800" dirty="0"/>
              <a:t> of </a:t>
            </a:r>
            <a:r>
              <a:rPr lang="en-US" sz="2800" i="1" dirty="0"/>
              <a:t>A</a:t>
            </a:r>
            <a:r>
              <a:rPr sz="2800" dirty="0"/>
              <a:t> if every element of </a:t>
            </a:r>
            <a:r>
              <a:rPr lang="en-US" sz="2800" i="1" dirty="0"/>
              <a:t>B</a:t>
            </a:r>
            <a:r>
              <a:rPr sz="2800" dirty="0"/>
              <a:t> is also an element of </a:t>
            </a:r>
            <a:r>
              <a:rPr lang="en-US" sz="2800" i="1" dirty="0"/>
              <a:t>A</a:t>
            </a:r>
            <a:r>
              <a:rPr sz="2800" dirty="0"/>
              <a:t>. This is denoted by</a:t>
            </a:r>
            <a:r>
              <a:rPr lang="en-IN" sz="2800" dirty="0"/>
              <a:t> </a:t>
            </a:r>
          </a:p>
          <a:p>
            <a:endParaRPr lang="en-IN" sz="2800" dirty="0"/>
          </a:p>
        </p:txBody>
      </p:sp>
      <p:pic>
        <p:nvPicPr>
          <p:cNvPr id="6" name="Picture 5" descr="A subset B.">
            <a:extLst>
              <a:ext uri="{FF2B5EF4-FFF2-40B4-BE49-F238E27FC236}">
                <a16:creationId xmlns:a16="http://schemas.microsoft.com/office/drawing/2014/main" id="{3B673560-D427-B7EB-1D4C-5817E3BF3861}"/>
              </a:ext>
            </a:extLst>
          </p:cNvPr>
          <p:cNvPicPr>
            <a:picLocks noChangeAspect="1"/>
          </p:cNvPicPr>
          <p:nvPr/>
        </p:nvPicPr>
        <p:blipFill>
          <a:blip r:embed="rId2"/>
          <a:stretch>
            <a:fillRect/>
          </a:stretch>
        </p:blipFill>
        <p:spPr>
          <a:xfrm>
            <a:off x="533400" y="2057400"/>
            <a:ext cx="962025" cy="36195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r>
              <a:rPr sz="2800" dirty="0"/>
              <a:t>Every set is a subset of itself.</a:t>
            </a:r>
          </a:p>
          <a:p>
            <a:r>
              <a:rPr sz="2800" dirty="0"/>
              <a:t>The empty set is a subset of every set.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Determining Subsets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The school orchestra is divided into four sections: strings, woodwinds, brass, and percussion. Let </a:t>
            </a:r>
            <a:r>
              <a:rPr lang="en-US" sz="2800" i="1" dirty="0"/>
              <a:t>S</a:t>
            </a:r>
            <a:r>
              <a:rPr sz="2800" dirty="0"/>
              <a:t> represent the four instruments in the strings section, </a:t>
            </a:r>
            <a:endParaRPr lang="en-US" sz="2800" dirty="0"/>
          </a:p>
          <a:p>
            <a:pPr>
              <a:defRPr sz="2800"/>
            </a:pPr>
            <a:r>
              <a:rPr lang="en-US" i="1" dirty="0"/>
              <a:t>S</a:t>
            </a:r>
            <a:r>
              <a:rPr lang="en-US" dirty="0"/>
              <a:t> = {violin, viola, cello, double bass}</a:t>
            </a:r>
            <a:r>
              <a:rPr sz="2800" dirty="0"/>
              <a:t>. List all of the subsets of </a:t>
            </a:r>
            <a:r>
              <a:rPr lang="en-US" sz="2800" i="1" dirty="0"/>
              <a:t>S</a:t>
            </a:r>
            <a:r>
              <a:rPr sz="2800"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r>
              <a:rPr sz="2800" dirty="0"/>
              <a:t>Neither the size of the circles representing the sets nor the size of the rectangle representing the universal set have any significance in a Venn diagram.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Determining Subsets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We know from our discussion that the empty set (which has </a:t>
            </a:r>
            <a:r>
              <a:rPr sz="2800" dirty="0">
                <a:latin typeface="Cambria Math"/>
              </a:rPr>
              <a:t>0</a:t>
            </a:r>
            <a:r>
              <a:rPr sz="2800" dirty="0"/>
              <a:t> elements) and the entire set (which has </a:t>
            </a:r>
            <a:r>
              <a:rPr sz="2800" dirty="0">
                <a:latin typeface="Cambria Math"/>
              </a:rPr>
              <a:t>4</a:t>
            </a:r>
            <a:r>
              <a:rPr sz="2800" dirty="0"/>
              <a:t> elements) will both be subsets of </a:t>
            </a:r>
            <a:r>
              <a:rPr lang="en-US" sz="2800" i="1" dirty="0"/>
              <a:t>S</a:t>
            </a:r>
            <a:r>
              <a:rPr sz="2800" dirty="0"/>
              <a:t>. We'll need to find all possible subsets with </a:t>
            </a:r>
            <a:r>
              <a:rPr sz="2800" dirty="0">
                <a:latin typeface="Cambria Math"/>
              </a:rPr>
              <a:t>1</a:t>
            </a:r>
            <a:r>
              <a:rPr sz="2800" dirty="0"/>
              <a:t> element, </a:t>
            </a:r>
            <a:r>
              <a:rPr sz="2800" dirty="0">
                <a:latin typeface="Cambria Math"/>
              </a:rPr>
              <a:t>2</a:t>
            </a:r>
            <a:r>
              <a:rPr sz="2800" dirty="0"/>
              <a:t> elements, and </a:t>
            </a:r>
            <a:r>
              <a:rPr sz="2800" dirty="0">
                <a:latin typeface="Cambria Math"/>
              </a:rPr>
              <a:t>3</a:t>
            </a:r>
            <a:r>
              <a:rPr sz="2800" dirty="0"/>
              <a:t> elements. We can use a table to help us list the subsets so that we don't miss any. Remember that the order of elements in a set is not important, so the set </a:t>
            </a:r>
            <a:r>
              <a:rPr lang="en-US" sz="2800" dirty="0"/>
              <a:t>{violin, cello}</a:t>
            </a:r>
            <a:r>
              <a:rPr sz="2800" dirty="0"/>
              <a:t> is the same as </a:t>
            </a:r>
            <a:r>
              <a:rPr lang="en-US" sz="2800" dirty="0"/>
              <a:t>{cello, violin}.</a:t>
            </a:r>
            <a:r>
              <a:rPr sz="2800" dirty="0"/>
              <a:t> Be careful not to list any subsets more than once!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Determining Subsets</a:t>
            </a:r>
            <a:r>
              <a:rPr lang="en-US" dirty="0"/>
              <a:t>—Slide 3</a:t>
            </a:r>
            <a:endParaRPr dirty="0"/>
          </a:p>
        </p:txBody>
      </p:sp>
      <p:sp>
        <p:nvSpPr>
          <p:cNvPr id="6" name="TextBox 5">
            <a:extLst>
              <a:ext uri="{FF2B5EF4-FFF2-40B4-BE49-F238E27FC236}">
                <a16:creationId xmlns:a16="http://schemas.microsoft.com/office/drawing/2014/main" id="{958E38C1-E629-7156-1184-C58BD33664CA}"/>
              </a:ext>
            </a:extLst>
          </p:cNvPr>
          <p:cNvSpPr txBox="1"/>
          <p:nvPr/>
        </p:nvSpPr>
        <p:spPr>
          <a:xfrm>
            <a:off x="2514600" y="1006653"/>
            <a:ext cx="4572000" cy="369332"/>
          </a:xfrm>
          <a:prstGeom prst="rect">
            <a:avLst/>
          </a:prstGeom>
          <a:noFill/>
        </p:spPr>
        <p:txBody>
          <a:bodyPr wrap="square">
            <a:spAutoFit/>
          </a:bodyPr>
          <a:lstStyle/>
          <a:p>
            <a:pPr algn="ctr">
              <a:defRPr sz="1800" b="1"/>
            </a:pPr>
            <a:r>
              <a:rPr lang="en-US" dirty="0"/>
              <a:t>Table 1: Subsets of the String Section</a:t>
            </a:r>
          </a:p>
        </p:txBody>
      </p:sp>
      <mc:AlternateContent xmlns:mc="http://schemas.openxmlformats.org/markup-compatibility/2006" xmlns:a14="http://schemas.microsoft.com/office/drawing/2010/main">
        <mc:Choice Requires="a14">
          <p:graphicFrame>
            <p:nvGraphicFramePr>
              <p:cNvPr id="3" name="Table Placeholder 2" descr="The table has 5 columns and 7 rows.&#10;&#10;Column titles:&#10;Column 1: Subsets with 0 Instruments,&#10;Column 2: Subsets with 1 Instrument,&#10;Column 3: Subsets with 2 Instruments,&#10;Column 4: Subsets with 3 Instruments,&#10;Column 5: Subsets with 4 Instruments.&#10;&#10;Row 1:&#10;Column 1: ∅,&#10;Column 2: {violin},&#10;Column 3: {violin, viola},&#10;Column 4: {violin, viola, cello},&#10;Column 5: {violin, viola, cello, double bass}.&#10;&#10;Row 2:&#10;Column 2: {viola},&#10;Column 3: {violin, cello},&#10;Column 4: {violin, viola, double bass}.&#10;&#10;Row 3:&#10;Column 2: {cello},&#10;Column 3: {violin, double bass},&#10;Column 4: {violin, cello, double bass}.&#10;&#10;Row 4:&#10;Column 2: {double bass},&#10;Column 3: {viola, cello},&#10;Column 4: {viola, cello, double bass}.&#10;&#10;Row 5:&#10;Column 3: {viola, double bass}&#10;&#10;Row 6:&#10;Column 3: {cello, double bass}"/>
              <p:cNvGraphicFramePr>
                <a:graphicFrameLocks noGrp="1"/>
              </p:cNvGraphicFramePr>
              <p:nvPr>
                <p:ph type="tbl" sz="quarter" idx="10"/>
                <p:extLst>
                  <p:ext uri="{D42A27DB-BD31-4B8C-83A1-F6EECF244321}">
                    <p14:modId xmlns:p14="http://schemas.microsoft.com/office/powerpoint/2010/main" val="3621116914"/>
                  </p:ext>
                </p:extLst>
              </p:nvPr>
            </p:nvGraphicFramePr>
            <p:xfrm>
              <a:off x="723900" y="1371600"/>
              <a:ext cx="7696200" cy="4258564"/>
            </p:xfrm>
            <a:graphic>
              <a:graphicData uri="http://schemas.openxmlformats.org/drawingml/2006/table">
                <a:tbl>
                  <a:tblPr firstRow="1" bandRow="1">
                    <a:tableStyleId>{5940675A-B579-460E-94D1-54222C63F5DA}</a:tableStyleId>
                  </a:tblPr>
                  <a:tblGrid>
                    <a:gridCol w="1539240">
                      <a:extLst>
                        <a:ext uri="{9D8B030D-6E8A-4147-A177-3AD203B41FA5}">
                          <a16:colId xmlns:a16="http://schemas.microsoft.com/office/drawing/2014/main" val="20000"/>
                        </a:ext>
                      </a:extLst>
                    </a:gridCol>
                    <a:gridCol w="1539240">
                      <a:extLst>
                        <a:ext uri="{9D8B030D-6E8A-4147-A177-3AD203B41FA5}">
                          <a16:colId xmlns:a16="http://schemas.microsoft.com/office/drawing/2014/main" val="20001"/>
                        </a:ext>
                      </a:extLst>
                    </a:gridCol>
                    <a:gridCol w="1539240">
                      <a:extLst>
                        <a:ext uri="{9D8B030D-6E8A-4147-A177-3AD203B41FA5}">
                          <a16:colId xmlns:a16="http://schemas.microsoft.com/office/drawing/2014/main" val="20002"/>
                        </a:ext>
                      </a:extLst>
                    </a:gridCol>
                    <a:gridCol w="1539240">
                      <a:extLst>
                        <a:ext uri="{9D8B030D-6E8A-4147-A177-3AD203B41FA5}">
                          <a16:colId xmlns:a16="http://schemas.microsoft.com/office/drawing/2014/main" val="20003"/>
                        </a:ext>
                      </a:extLst>
                    </a:gridCol>
                    <a:gridCol w="1539240">
                      <a:extLst>
                        <a:ext uri="{9D8B030D-6E8A-4147-A177-3AD203B41FA5}">
                          <a16:colId xmlns:a16="http://schemas.microsoft.com/office/drawing/2014/main" val="20004"/>
                        </a:ext>
                      </a:extLst>
                    </a:gridCol>
                  </a:tblGrid>
                  <a:tr h="509901">
                    <a:tc>
                      <a:txBody>
                        <a:bodyPr/>
                        <a:lstStyle/>
                        <a:p>
                          <a:pPr algn="ctr">
                            <a:defRPr b="1"/>
                          </a:pPr>
                          <a:r>
                            <a:rPr sz="1600" dirty="0"/>
                            <a:t>Subsets with 0 Instruments</a:t>
                          </a:r>
                        </a:p>
                      </a:txBody>
                      <a:tcPr/>
                    </a:tc>
                    <a:tc>
                      <a:txBody>
                        <a:bodyPr/>
                        <a:lstStyle/>
                        <a:p>
                          <a:pPr algn="ctr">
                            <a:defRPr b="1"/>
                          </a:pPr>
                          <a:r>
                            <a:rPr sz="1600"/>
                            <a:t>Subsets with 1 Instrument</a:t>
                          </a:r>
                        </a:p>
                      </a:txBody>
                      <a:tcPr/>
                    </a:tc>
                    <a:tc>
                      <a:txBody>
                        <a:bodyPr/>
                        <a:lstStyle/>
                        <a:p>
                          <a:pPr algn="ctr">
                            <a:defRPr b="1"/>
                          </a:pPr>
                          <a:r>
                            <a:rPr sz="1600" dirty="0"/>
                            <a:t>Subsets with 2 Instruments</a:t>
                          </a:r>
                        </a:p>
                      </a:txBody>
                      <a:tcPr/>
                    </a:tc>
                    <a:tc>
                      <a:txBody>
                        <a:bodyPr/>
                        <a:lstStyle/>
                        <a:p>
                          <a:pPr algn="ctr">
                            <a:defRPr b="1"/>
                          </a:pPr>
                          <a:r>
                            <a:rPr sz="1600"/>
                            <a:t>Subsets with 3 Instruments</a:t>
                          </a:r>
                        </a:p>
                      </a:txBody>
                      <a:tcPr/>
                    </a:tc>
                    <a:tc>
                      <a:txBody>
                        <a:bodyPr/>
                        <a:lstStyle/>
                        <a:p>
                          <a:pPr algn="ctr">
                            <a:defRPr b="1"/>
                          </a:pPr>
                          <a:r>
                            <a:rPr sz="1600" dirty="0"/>
                            <a:t>Subsets with 4 Instruments</a:t>
                          </a:r>
                        </a:p>
                      </a:txBody>
                      <a:tcPr/>
                    </a:tc>
                    <a:extLst>
                      <a:ext uri="{0D108BD9-81ED-4DB2-BD59-A6C34878D82A}">
                        <a16:rowId xmlns:a16="http://schemas.microsoft.com/office/drawing/2014/main" val="10001"/>
                      </a:ext>
                    </a:extLst>
                  </a:tr>
                  <a:tr h="714756">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begChr m:val="{"/>
                                    <m:endChr m:val="}"/>
                                    <m:ctrlPr>
                                      <a:rPr sz="1600" i="1">
                                        <a:latin typeface="Cambria Math" panose="02040503050406030204" pitchFamily="18" charset="0"/>
                                      </a:rPr>
                                    </m:ctrlPr>
                                  </m:dPr>
                                  <m:e>
                                    <m:r>
                                      <m:rPr>
                                        <m:nor/>
                                      </m:rPr>
                                      <a:rPr sz="1600"/>
                                      <m:t>violin</m:t>
                                    </m:r>
                                  </m:e>
                                </m:d>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begChr m:val="{"/>
                                    <m:endChr m:val="}"/>
                                    <m:ctrlPr>
                                      <a:rPr sz="1600" i="1">
                                        <a:latin typeface="Cambria Math" panose="02040503050406030204" pitchFamily="18" charset="0"/>
                                      </a:rPr>
                                    </m:ctrlPr>
                                  </m:dPr>
                                  <m:e>
                                    <m:r>
                                      <m:rPr>
                                        <m:nor/>
                                      </m:rPr>
                                      <a:rPr sz="1600"/>
                                      <m:t>violin</m:t>
                                    </m:r>
                                    <m:r>
                                      <m:rPr>
                                        <m:nor/>
                                      </m:rPr>
                                      <a:rPr sz="1600"/>
                                      <m:t>, </m:t>
                                    </m:r>
                                    <m:r>
                                      <m:rPr>
                                        <m:nor/>
                                      </m:rPr>
                                      <a:rPr sz="1600"/>
                                      <m:t>viola</m:t>
                                    </m:r>
                                  </m:e>
                                </m:d>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begChr m:val="{"/>
                                    <m:endChr m:val="}"/>
                                    <m:ctrlPr>
                                      <a:rPr sz="1600" i="1">
                                        <a:latin typeface="Cambria Math" panose="02040503050406030204" pitchFamily="18" charset="0"/>
                                      </a:rPr>
                                    </m:ctrlPr>
                                  </m:dPr>
                                  <m:e>
                                    <m:r>
                                      <m:rPr>
                                        <m:nor/>
                                      </m:rPr>
                                      <a:rPr sz="1600"/>
                                      <m:t>violin</m:t>
                                    </m:r>
                                    <m:r>
                                      <m:rPr>
                                        <m:nor/>
                                      </m:rPr>
                                      <a:rPr sz="1600"/>
                                      <m:t>, </m:t>
                                    </m:r>
                                    <m:r>
                                      <m:rPr>
                                        <m:nor/>
                                      </m:rPr>
                                      <a:rPr sz="1600"/>
                                      <m:t>viola</m:t>
                                    </m:r>
                                    <m:r>
                                      <m:rPr>
                                        <m:nor/>
                                      </m:rPr>
                                      <a:rPr sz="1600"/>
                                      <m:t>, </m:t>
                                    </m:r>
                                    <m:r>
                                      <m:rPr>
                                        <m:nor/>
                                      </m:rPr>
                                      <a:rPr sz="1600"/>
                                      <m:t>cello</m:t>
                                    </m:r>
                                  </m:e>
                                </m:d>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begChr m:val="{"/>
                                    <m:endChr m:val="}"/>
                                    <m:ctrlPr>
                                      <a:rPr sz="1600" i="1">
                                        <a:latin typeface="Cambria Math" panose="02040503050406030204" pitchFamily="18" charset="0"/>
                                      </a:rPr>
                                    </m:ctrlPr>
                                  </m:dPr>
                                  <m:e>
                                    <m:r>
                                      <m:rPr>
                                        <m:nor/>
                                      </m:rPr>
                                      <a:rPr sz="1600"/>
                                      <m:t>violin</m:t>
                                    </m:r>
                                    <m:r>
                                      <m:rPr>
                                        <m:nor/>
                                      </m:rPr>
                                      <a:rPr sz="1600"/>
                                      <m:t>, </m:t>
                                    </m:r>
                                    <m:r>
                                      <m:rPr>
                                        <m:nor/>
                                      </m:rPr>
                                      <a:rPr sz="1600"/>
                                      <m:t>viola</m:t>
                                    </m:r>
                                    <m:r>
                                      <m:rPr>
                                        <m:nor/>
                                      </m:rPr>
                                      <a:rPr sz="1600"/>
                                      <m:t>, </m:t>
                                    </m:r>
                                    <m:r>
                                      <m:rPr>
                                        <m:nor/>
                                      </m:rPr>
                                      <a:rPr sz="1600"/>
                                      <m:t>cello</m:t>
                                    </m:r>
                                    <m:r>
                                      <m:rPr>
                                        <m:nor/>
                                      </m:rPr>
                                      <a:rPr sz="1600"/>
                                      <m:t>, </m:t>
                                    </m:r>
                                    <m:r>
                                      <m:rPr>
                                        <m:nor/>
                                      </m:rPr>
                                      <a:rPr sz="1600"/>
                                      <m:t>double</m:t>
                                    </m:r>
                                    <m:r>
                                      <m:rPr>
                                        <m:nor/>
                                      </m:rPr>
                                      <a:rPr sz="1600"/>
                                      <m:t> </m:t>
                                    </m:r>
                                    <m:r>
                                      <m:rPr>
                                        <m:nor/>
                                      </m:rPr>
                                      <a:rPr sz="1600"/>
                                      <m:t>bass</m:t>
                                    </m:r>
                                  </m:e>
                                </m:d>
                              </m:oMath>
                            </m:oMathPara>
                          </a14:m>
                          <a:endParaRPr/>
                        </a:p>
                      </a:txBody>
                      <a:tcPr/>
                    </a:tc>
                    <a:extLst>
                      <a:ext uri="{0D108BD9-81ED-4DB2-BD59-A6C34878D82A}">
                        <a16:rowId xmlns:a16="http://schemas.microsoft.com/office/drawing/2014/main" val="10002"/>
                      </a:ext>
                    </a:extLst>
                  </a:tr>
                  <a:tr h="504981">
                    <a:tc>
                      <a:txBody>
                        <a:bodyPr/>
                        <a:lstStyle/>
                        <a:p>
                          <a:pPr algn="ctr">
                            <a:defRPr sz="1600"/>
                          </a:pPr>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begChr m:val="{"/>
                                    <m:endChr m:val="}"/>
                                    <m:ctrlPr>
                                      <a:rPr sz="1600" i="1">
                                        <a:latin typeface="Cambria Math" panose="02040503050406030204" pitchFamily="18" charset="0"/>
                                      </a:rPr>
                                    </m:ctrlPr>
                                  </m:dPr>
                                  <m:e>
                                    <m:r>
                                      <m:rPr>
                                        <m:nor/>
                                      </m:rPr>
                                      <a:rPr sz="1600"/>
                                      <m:t>viola</m:t>
                                    </m:r>
                                  </m:e>
                                </m:d>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begChr m:val="{"/>
                                    <m:endChr m:val="}"/>
                                    <m:ctrlPr>
                                      <a:rPr sz="1600" i="1">
                                        <a:latin typeface="Cambria Math" panose="02040503050406030204" pitchFamily="18" charset="0"/>
                                      </a:rPr>
                                    </m:ctrlPr>
                                  </m:dPr>
                                  <m:e>
                                    <m:r>
                                      <m:rPr>
                                        <m:nor/>
                                      </m:rPr>
                                      <a:rPr sz="1600"/>
                                      <m:t>violin</m:t>
                                    </m:r>
                                    <m:r>
                                      <m:rPr>
                                        <m:nor/>
                                      </m:rPr>
                                      <a:rPr sz="1600"/>
                                      <m:t>, </m:t>
                                    </m:r>
                                    <m:r>
                                      <m:rPr>
                                        <m:nor/>
                                      </m:rPr>
                                      <a:rPr sz="1600"/>
                                      <m:t>cello</m:t>
                                    </m:r>
                                  </m:e>
                                </m:d>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begChr m:val="{"/>
                                    <m:endChr m:val="}"/>
                                    <m:ctrlPr>
                                      <a:rPr sz="1600" i="1">
                                        <a:latin typeface="Cambria Math" panose="02040503050406030204" pitchFamily="18" charset="0"/>
                                      </a:rPr>
                                    </m:ctrlPr>
                                  </m:dPr>
                                  <m:e>
                                    <m:r>
                                      <m:rPr>
                                        <m:nor/>
                                      </m:rPr>
                                      <a:rPr sz="1600"/>
                                      <m:t>violin</m:t>
                                    </m:r>
                                    <m:r>
                                      <m:rPr>
                                        <m:nor/>
                                      </m:rPr>
                                      <a:rPr sz="1600"/>
                                      <m:t>, </m:t>
                                    </m:r>
                                    <m:r>
                                      <m:rPr>
                                        <m:nor/>
                                      </m:rPr>
                                      <a:rPr sz="1600"/>
                                      <m:t>viola</m:t>
                                    </m:r>
                                    <m:r>
                                      <m:rPr>
                                        <m:nor/>
                                      </m:rPr>
                                      <a:rPr sz="1600"/>
                                      <m:t>, </m:t>
                                    </m:r>
                                    <m:r>
                                      <m:rPr>
                                        <m:nor/>
                                      </m:rPr>
                                      <a:rPr sz="1600"/>
                                      <m:t>double</m:t>
                                    </m:r>
                                    <m:r>
                                      <m:rPr>
                                        <m:nor/>
                                      </m:rPr>
                                      <a:rPr sz="1600"/>
                                      <m:t> </m:t>
                                    </m:r>
                                    <m:r>
                                      <m:rPr>
                                        <m:nor/>
                                      </m:rPr>
                                      <a:rPr sz="1600"/>
                                      <m:t>bass</m:t>
                                    </m:r>
                                  </m:e>
                                </m:d>
                              </m:oMath>
                            </m:oMathPara>
                          </a14:m>
                          <a:endParaRPr dirty="0"/>
                        </a:p>
                      </a:txBody>
                      <a:tcPr/>
                    </a:tc>
                    <a:tc>
                      <a:txBody>
                        <a:bodyPr/>
                        <a:lstStyle/>
                        <a:p>
                          <a:pPr algn="ctr"/>
                          <a:endParaRPr/>
                        </a:p>
                      </a:txBody>
                      <a:tcPr/>
                    </a:tc>
                    <a:extLst>
                      <a:ext uri="{0D108BD9-81ED-4DB2-BD59-A6C34878D82A}">
                        <a16:rowId xmlns:a16="http://schemas.microsoft.com/office/drawing/2014/main" val="10003"/>
                      </a:ext>
                    </a:extLst>
                  </a:tr>
                  <a:tr h="504981">
                    <a:tc>
                      <a:txBody>
                        <a:bodyPr/>
                        <a:lstStyle/>
                        <a:p>
                          <a:pPr algn="ctr">
                            <a:defRPr sz="1600"/>
                          </a:pPr>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begChr m:val="{"/>
                                    <m:endChr m:val="}"/>
                                    <m:ctrlPr>
                                      <a:rPr sz="1600" i="1">
                                        <a:latin typeface="Cambria Math" panose="02040503050406030204" pitchFamily="18" charset="0"/>
                                      </a:rPr>
                                    </m:ctrlPr>
                                  </m:dPr>
                                  <m:e>
                                    <m:r>
                                      <m:rPr>
                                        <m:nor/>
                                      </m:rPr>
                                      <a:rPr sz="1600"/>
                                      <m:t>cello</m:t>
                                    </m:r>
                                  </m:e>
                                </m:d>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begChr m:val="{"/>
                                    <m:endChr m:val="}"/>
                                    <m:ctrlPr>
                                      <a:rPr sz="1600" i="1">
                                        <a:latin typeface="Cambria Math" panose="02040503050406030204" pitchFamily="18" charset="0"/>
                                      </a:rPr>
                                    </m:ctrlPr>
                                  </m:dPr>
                                  <m:e>
                                    <m:r>
                                      <m:rPr>
                                        <m:nor/>
                                      </m:rPr>
                                      <a:rPr sz="1600"/>
                                      <m:t>violin</m:t>
                                    </m:r>
                                    <m:r>
                                      <m:rPr>
                                        <m:nor/>
                                      </m:rPr>
                                      <a:rPr sz="1600"/>
                                      <m:t>, </m:t>
                                    </m:r>
                                    <m:r>
                                      <m:rPr>
                                        <m:nor/>
                                      </m:rPr>
                                      <a:rPr sz="1600"/>
                                      <m:t>double</m:t>
                                    </m:r>
                                    <m:r>
                                      <m:rPr>
                                        <m:nor/>
                                      </m:rPr>
                                      <a:rPr sz="1600"/>
                                      <m:t> </m:t>
                                    </m:r>
                                    <m:r>
                                      <m:rPr>
                                        <m:nor/>
                                      </m:rPr>
                                      <a:rPr sz="1600"/>
                                      <m:t>bass</m:t>
                                    </m:r>
                                  </m:e>
                                </m:d>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begChr m:val="{"/>
                                    <m:endChr m:val="}"/>
                                    <m:ctrlPr>
                                      <a:rPr sz="1600" i="1">
                                        <a:latin typeface="Cambria Math" panose="02040503050406030204" pitchFamily="18" charset="0"/>
                                      </a:rPr>
                                    </m:ctrlPr>
                                  </m:dPr>
                                  <m:e>
                                    <m:r>
                                      <m:rPr>
                                        <m:nor/>
                                      </m:rPr>
                                      <a:rPr sz="1600"/>
                                      <m:t>violin</m:t>
                                    </m:r>
                                    <m:r>
                                      <m:rPr>
                                        <m:nor/>
                                      </m:rPr>
                                      <a:rPr sz="1600"/>
                                      <m:t>, </m:t>
                                    </m:r>
                                    <m:r>
                                      <m:rPr>
                                        <m:nor/>
                                      </m:rPr>
                                      <a:rPr sz="1600"/>
                                      <m:t>cello</m:t>
                                    </m:r>
                                    <m:r>
                                      <m:rPr>
                                        <m:nor/>
                                      </m:rPr>
                                      <a:rPr sz="1600"/>
                                      <m:t>, </m:t>
                                    </m:r>
                                    <m:r>
                                      <m:rPr>
                                        <m:nor/>
                                      </m:rPr>
                                      <a:rPr sz="1600"/>
                                      <m:t>double</m:t>
                                    </m:r>
                                    <m:r>
                                      <m:rPr>
                                        <m:nor/>
                                      </m:rPr>
                                      <a:rPr sz="1600"/>
                                      <m:t> </m:t>
                                    </m:r>
                                    <m:r>
                                      <m:rPr>
                                        <m:nor/>
                                      </m:rPr>
                                      <a:rPr sz="1600"/>
                                      <m:t>bass</m:t>
                                    </m:r>
                                  </m:e>
                                </m:d>
                              </m:oMath>
                            </m:oMathPara>
                          </a14:m>
                          <a:endParaRPr/>
                        </a:p>
                      </a:txBody>
                      <a:tcPr/>
                    </a:tc>
                    <a:tc>
                      <a:txBody>
                        <a:bodyPr/>
                        <a:lstStyle/>
                        <a:p>
                          <a:pPr algn="ctr"/>
                          <a:endParaRPr/>
                        </a:p>
                      </a:txBody>
                      <a:tcPr/>
                    </a:tc>
                    <a:extLst>
                      <a:ext uri="{0D108BD9-81ED-4DB2-BD59-A6C34878D82A}">
                        <a16:rowId xmlns:a16="http://schemas.microsoft.com/office/drawing/2014/main" val="10004"/>
                      </a:ext>
                    </a:extLst>
                  </a:tr>
                  <a:tr h="504981">
                    <a:tc>
                      <a:txBody>
                        <a:bodyPr/>
                        <a:lstStyle/>
                        <a:p>
                          <a:pPr algn="ctr">
                            <a:defRPr sz="1600"/>
                          </a:pPr>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begChr m:val="{"/>
                                    <m:endChr m:val="}"/>
                                    <m:ctrlPr>
                                      <a:rPr sz="1600" i="1">
                                        <a:latin typeface="Cambria Math" panose="02040503050406030204" pitchFamily="18" charset="0"/>
                                      </a:rPr>
                                    </m:ctrlPr>
                                  </m:dPr>
                                  <m:e>
                                    <m:r>
                                      <m:rPr>
                                        <m:nor/>
                                      </m:rPr>
                                      <a:rPr sz="1600"/>
                                      <m:t>double</m:t>
                                    </m:r>
                                    <m:r>
                                      <m:rPr>
                                        <m:nor/>
                                      </m:rPr>
                                      <a:rPr sz="1600"/>
                                      <m:t> </m:t>
                                    </m:r>
                                    <m:r>
                                      <m:rPr>
                                        <m:nor/>
                                      </m:rPr>
                                      <a:rPr sz="1600"/>
                                      <m:t>bass</m:t>
                                    </m:r>
                                  </m:e>
                                </m:d>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begChr m:val="{"/>
                                    <m:endChr m:val="}"/>
                                    <m:ctrlPr>
                                      <a:rPr sz="1600" i="1">
                                        <a:latin typeface="Cambria Math" panose="02040503050406030204" pitchFamily="18" charset="0"/>
                                      </a:rPr>
                                    </m:ctrlPr>
                                  </m:dPr>
                                  <m:e>
                                    <m:r>
                                      <m:rPr>
                                        <m:nor/>
                                      </m:rPr>
                                      <a:rPr sz="1600"/>
                                      <m:t>viola</m:t>
                                    </m:r>
                                    <m:r>
                                      <m:rPr>
                                        <m:nor/>
                                      </m:rPr>
                                      <a:rPr sz="1600"/>
                                      <m:t>, </m:t>
                                    </m:r>
                                    <m:r>
                                      <m:rPr>
                                        <m:nor/>
                                      </m:rPr>
                                      <a:rPr sz="1600"/>
                                      <m:t>cello</m:t>
                                    </m:r>
                                  </m:e>
                                </m:d>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begChr m:val="{"/>
                                    <m:endChr m:val="}"/>
                                    <m:ctrlPr>
                                      <a:rPr sz="1600" i="1">
                                        <a:latin typeface="Cambria Math" panose="02040503050406030204" pitchFamily="18" charset="0"/>
                                      </a:rPr>
                                    </m:ctrlPr>
                                  </m:dPr>
                                  <m:e>
                                    <m:r>
                                      <m:rPr>
                                        <m:nor/>
                                      </m:rPr>
                                      <a:rPr sz="1600"/>
                                      <m:t>viola</m:t>
                                    </m:r>
                                    <m:r>
                                      <m:rPr>
                                        <m:nor/>
                                      </m:rPr>
                                      <a:rPr sz="1600"/>
                                      <m:t>, </m:t>
                                    </m:r>
                                    <m:r>
                                      <m:rPr>
                                        <m:nor/>
                                      </m:rPr>
                                      <a:rPr sz="1600"/>
                                      <m:t>cello</m:t>
                                    </m:r>
                                    <m:r>
                                      <m:rPr>
                                        <m:nor/>
                                      </m:rPr>
                                      <a:rPr sz="1600"/>
                                      <m:t>, </m:t>
                                    </m:r>
                                    <m:r>
                                      <m:rPr>
                                        <m:nor/>
                                      </m:rPr>
                                      <a:rPr sz="1600"/>
                                      <m:t>double</m:t>
                                    </m:r>
                                    <m:r>
                                      <m:rPr>
                                        <m:nor/>
                                      </m:rPr>
                                      <a:rPr sz="1600"/>
                                      <m:t> </m:t>
                                    </m:r>
                                    <m:r>
                                      <m:rPr>
                                        <m:nor/>
                                      </m:rPr>
                                      <a:rPr sz="1600"/>
                                      <m:t>bass</m:t>
                                    </m:r>
                                  </m:e>
                                </m:d>
                              </m:oMath>
                            </m:oMathPara>
                          </a14:m>
                          <a:endParaRPr/>
                        </a:p>
                      </a:txBody>
                      <a:tcPr/>
                    </a:tc>
                    <a:tc>
                      <a:txBody>
                        <a:bodyPr/>
                        <a:lstStyle/>
                        <a:p>
                          <a:pPr algn="ctr"/>
                          <a:endParaRPr/>
                        </a:p>
                      </a:txBody>
                      <a:tcPr/>
                    </a:tc>
                    <a:extLst>
                      <a:ext uri="{0D108BD9-81ED-4DB2-BD59-A6C34878D82A}">
                        <a16:rowId xmlns:a16="http://schemas.microsoft.com/office/drawing/2014/main" val="10005"/>
                      </a:ext>
                    </a:extLst>
                  </a:tr>
                  <a:tr h="504981">
                    <a:tc>
                      <a:txBody>
                        <a:bodyPr/>
                        <a:lstStyle/>
                        <a:p>
                          <a:pPr algn="ctr"/>
                          <a:endParaRPr/>
                        </a:p>
                      </a:txBody>
                      <a:tcPr/>
                    </a:tc>
                    <a:tc>
                      <a:txBody>
                        <a:bodyPr/>
                        <a:lstStyle/>
                        <a:p>
                          <a:pPr algn="ctr"/>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begChr m:val="{"/>
                                    <m:endChr m:val="}"/>
                                    <m:ctrlPr>
                                      <a:rPr sz="1600" i="1">
                                        <a:latin typeface="Cambria Math" panose="02040503050406030204" pitchFamily="18" charset="0"/>
                                      </a:rPr>
                                    </m:ctrlPr>
                                  </m:dPr>
                                  <m:e>
                                    <m:r>
                                      <m:rPr>
                                        <m:nor/>
                                      </m:rPr>
                                      <a:rPr sz="1600"/>
                                      <m:t>viola</m:t>
                                    </m:r>
                                    <m:r>
                                      <m:rPr>
                                        <m:nor/>
                                      </m:rPr>
                                      <a:rPr sz="1600"/>
                                      <m:t>, </m:t>
                                    </m:r>
                                    <m:r>
                                      <m:rPr>
                                        <m:nor/>
                                      </m:rPr>
                                      <a:rPr sz="1600"/>
                                      <m:t>double</m:t>
                                    </m:r>
                                    <m:r>
                                      <m:rPr>
                                        <m:nor/>
                                      </m:rPr>
                                      <a:rPr sz="1600"/>
                                      <m:t> </m:t>
                                    </m:r>
                                    <m:r>
                                      <m:rPr>
                                        <m:nor/>
                                      </m:rPr>
                                      <a:rPr sz="1600"/>
                                      <m:t>bass</m:t>
                                    </m:r>
                                  </m:e>
                                </m:d>
                              </m:oMath>
                            </m:oMathPara>
                          </a14:m>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6"/>
                      </a:ext>
                    </a:extLst>
                  </a:tr>
                  <a:tr h="504981">
                    <a:tc>
                      <a:txBody>
                        <a:bodyPr/>
                        <a:lstStyle/>
                        <a:p>
                          <a:pPr algn="ctr"/>
                          <a:endParaRPr dirty="0"/>
                        </a:p>
                      </a:txBody>
                      <a:tcPr/>
                    </a:tc>
                    <a:tc>
                      <a:txBody>
                        <a:bodyPr/>
                        <a:lstStyle/>
                        <a:p>
                          <a:pPr algn="ctr"/>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d>
                                  <m:dPr>
                                    <m:begChr m:val="{"/>
                                    <m:endChr m:val="}"/>
                                    <m:ctrlPr>
                                      <a:rPr sz="1600" i="1">
                                        <a:latin typeface="Cambria Math" panose="02040503050406030204" pitchFamily="18" charset="0"/>
                                      </a:rPr>
                                    </m:ctrlPr>
                                  </m:dPr>
                                  <m:e>
                                    <m:r>
                                      <m:rPr>
                                        <m:nor/>
                                      </m:rPr>
                                      <a:rPr sz="1600"/>
                                      <m:t>cello</m:t>
                                    </m:r>
                                    <m:r>
                                      <m:rPr>
                                        <m:nor/>
                                      </m:rPr>
                                      <a:rPr sz="1600"/>
                                      <m:t>, </m:t>
                                    </m:r>
                                    <m:r>
                                      <m:rPr>
                                        <m:nor/>
                                      </m:rPr>
                                      <a:rPr sz="1600"/>
                                      <m:t>double</m:t>
                                    </m:r>
                                    <m:r>
                                      <m:rPr>
                                        <m:nor/>
                                      </m:rPr>
                                      <a:rPr sz="1600"/>
                                      <m:t> </m:t>
                                    </m:r>
                                    <m:r>
                                      <m:rPr>
                                        <m:nor/>
                                      </m:rPr>
                                      <a:rPr sz="1600"/>
                                      <m:t>bass</m:t>
                                    </m:r>
                                  </m:e>
                                </m:d>
                              </m:oMath>
                            </m:oMathPara>
                          </a14:m>
                          <a:endParaRPr/>
                        </a:p>
                      </a:txBody>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07"/>
                      </a:ext>
                    </a:extLst>
                  </a:tr>
                </a:tbl>
              </a:graphicData>
            </a:graphic>
          </p:graphicFrame>
        </mc:Choice>
        <mc:Fallback xmlns="">
          <p:graphicFrame>
            <p:nvGraphicFramePr>
              <p:cNvPr id="3" name="Table Placeholder 2" descr="The table has 5 columns and 7 rows.&#10;&#10;Column titles:&#10;Column 1: Subsets with 0 Instruments,&#10;Column 2: Subsets with 1 Instrument,&#10;Column 3: Subsets with 2 Instruments,&#10;Column 4: Subsets with 3 Instruments,&#10;Column 5: Subsets with 4 Instruments.&#10;&#10;Row 1:&#10;Column 1: ∅,&#10;Column 2: {violin},&#10;Column 3: {violin, viola},&#10;Column 4: {violin, viola, cello},&#10;Column 5: {violin, viola, cello, double bass}.&#10;&#10;Row 2:&#10;Column 2: {viola},&#10;Column 3: {violin, cello},&#10;Column 4: {violin, viola, double bass}.&#10;&#10;Row 3:&#10;Column 2: {cello},&#10;Column 3: {violin, double bass},&#10;Column 4: {violin, cello, double bass}.&#10;&#10;Row 4:&#10;Column 2: {double bass},&#10;Column 3: {viola, cello},&#10;Column 4: {viola, cello, double bass}.&#10;&#10;Row 5:&#10;Column 3: {viola, double bass}&#10;&#10;Row 6:&#10;Column 3: {cello, double bass}"/>
              <p:cNvGraphicFramePr>
                <a:graphicFrameLocks noGrp="1"/>
              </p:cNvGraphicFramePr>
              <p:nvPr>
                <p:ph type="tbl" sz="quarter" idx="10"/>
                <p:extLst>
                  <p:ext uri="{D42A27DB-BD31-4B8C-83A1-F6EECF244321}">
                    <p14:modId xmlns:p14="http://schemas.microsoft.com/office/powerpoint/2010/main" val="3621116914"/>
                  </p:ext>
                </p:extLst>
              </p:nvPr>
            </p:nvGraphicFramePr>
            <p:xfrm>
              <a:off x="723900" y="1371600"/>
              <a:ext cx="7696200" cy="4258564"/>
            </p:xfrm>
            <a:graphic>
              <a:graphicData uri="http://schemas.openxmlformats.org/drawingml/2006/table">
                <a:tbl>
                  <a:tblPr firstRow="1" bandRow="1">
                    <a:tableStyleId>{5940675A-B579-460E-94D1-54222C63F5DA}</a:tableStyleId>
                  </a:tblPr>
                  <a:tblGrid>
                    <a:gridCol w="1539240">
                      <a:extLst>
                        <a:ext uri="{9D8B030D-6E8A-4147-A177-3AD203B41FA5}">
                          <a16:colId xmlns:a16="http://schemas.microsoft.com/office/drawing/2014/main" val="20000"/>
                        </a:ext>
                      </a:extLst>
                    </a:gridCol>
                    <a:gridCol w="1539240">
                      <a:extLst>
                        <a:ext uri="{9D8B030D-6E8A-4147-A177-3AD203B41FA5}">
                          <a16:colId xmlns:a16="http://schemas.microsoft.com/office/drawing/2014/main" val="20001"/>
                        </a:ext>
                      </a:extLst>
                    </a:gridCol>
                    <a:gridCol w="1539240">
                      <a:extLst>
                        <a:ext uri="{9D8B030D-6E8A-4147-A177-3AD203B41FA5}">
                          <a16:colId xmlns:a16="http://schemas.microsoft.com/office/drawing/2014/main" val="20002"/>
                        </a:ext>
                      </a:extLst>
                    </a:gridCol>
                    <a:gridCol w="1539240">
                      <a:extLst>
                        <a:ext uri="{9D8B030D-6E8A-4147-A177-3AD203B41FA5}">
                          <a16:colId xmlns:a16="http://schemas.microsoft.com/office/drawing/2014/main" val="20003"/>
                        </a:ext>
                      </a:extLst>
                    </a:gridCol>
                    <a:gridCol w="1539240">
                      <a:extLst>
                        <a:ext uri="{9D8B030D-6E8A-4147-A177-3AD203B41FA5}">
                          <a16:colId xmlns:a16="http://schemas.microsoft.com/office/drawing/2014/main" val="20004"/>
                        </a:ext>
                      </a:extLst>
                    </a:gridCol>
                  </a:tblGrid>
                  <a:tr h="579120">
                    <a:tc>
                      <a:txBody>
                        <a:bodyPr/>
                        <a:lstStyle/>
                        <a:p>
                          <a:pPr algn="ctr">
                            <a:defRPr b="1"/>
                          </a:pPr>
                          <a:r>
                            <a:rPr sz="1600" dirty="0"/>
                            <a:t>Subsets with 0 Instruments</a:t>
                          </a:r>
                        </a:p>
                      </a:txBody>
                      <a:tcPr/>
                    </a:tc>
                    <a:tc>
                      <a:txBody>
                        <a:bodyPr/>
                        <a:lstStyle/>
                        <a:p>
                          <a:pPr algn="ctr">
                            <a:defRPr b="1"/>
                          </a:pPr>
                          <a:r>
                            <a:rPr sz="1600"/>
                            <a:t>Subsets with 1 Instrument</a:t>
                          </a:r>
                        </a:p>
                      </a:txBody>
                      <a:tcPr/>
                    </a:tc>
                    <a:tc>
                      <a:txBody>
                        <a:bodyPr/>
                        <a:lstStyle/>
                        <a:p>
                          <a:pPr algn="ctr">
                            <a:defRPr b="1"/>
                          </a:pPr>
                          <a:r>
                            <a:rPr sz="1600" dirty="0"/>
                            <a:t>Subsets with 2 Instruments</a:t>
                          </a:r>
                        </a:p>
                      </a:txBody>
                      <a:tcPr/>
                    </a:tc>
                    <a:tc>
                      <a:txBody>
                        <a:bodyPr/>
                        <a:lstStyle/>
                        <a:p>
                          <a:pPr algn="ctr">
                            <a:defRPr b="1"/>
                          </a:pPr>
                          <a:r>
                            <a:rPr sz="1600"/>
                            <a:t>Subsets with 3 Instruments</a:t>
                          </a:r>
                        </a:p>
                      </a:txBody>
                      <a:tcPr/>
                    </a:tc>
                    <a:tc>
                      <a:txBody>
                        <a:bodyPr/>
                        <a:lstStyle/>
                        <a:p>
                          <a:pPr algn="ctr">
                            <a:defRPr b="1"/>
                          </a:pPr>
                          <a:r>
                            <a:rPr sz="1600" dirty="0"/>
                            <a:t>Subsets with 4 Instruments</a:t>
                          </a:r>
                        </a:p>
                      </a:txBody>
                      <a:tcPr/>
                    </a:tc>
                    <a:extLst>
                      <a:ext uri="{0D108BD9-81ED-4DB2-BD59-A6C34878D82A}">
                        <a16:rowId xmlns:a16="http://schemas.microsoft.com/office/drawing/2014/main" val="10001"/>
                      </a:ext>
                    </a:extLst>
                  </a:tr>
                  <a:tr h="811784">
                    <a:tc>
                      <a:txBody>
                        <a:bodyPr/>
                        <a:lstStyle/>
                        <a:p>
                          <a:endParaRPr lang="en-US"/>
                        </a:p>
                      </a:txBody>
                      <a:tcPr>
                        <a:blipFill>
                          <a:blip r:embed="rId2"/>
                          <a:stretch>
                            <a:fillRect l="-395" t="-73684" r="-400395" b="-424812"/>
                          </a:stretch>
                        </a:blipFill>
                      </a:tcPr>
                    </a:tc>
                    <a:tc>
                      <a:txBody>
                        <a:bodyPr/>
                        <a:lstStyle/>
                        <a:p>
                          <a:endParaRPr lang="en-US"/>
                        </a:p>
                      </a:txBody>
                      <a:tcPr>
                        <a:blipFill>
                          <a:blip r:embed="rId2"/>
                          <a:stretch>
                            <a:fillRect l="-100395" t="-73684" r="-300395" b="-424812"/>
                          </a:stretch>
                        </a:blipFill>
                      </a:tcPr>
                    </a:tc>
                    <a:tc>
                      <a:txBody>
                        <a:bodyPr/>
                        <a:lstStyle/>
                        <a:p>
                          <a:endParaRPr lang="en-US"/>
                        </a:p>
                      </a:txBody>
                      <a:tcPr>
                        <a:blipFill>
                          <a:blip r:embed="rId2"/>
                          <a:stretch>
                            <a:fillRect l="-201190" t="-73684" r="-201587" b="-424812"/>
                          </a:stretch>
                        </a:blipFill>
                      </a:tcPr>
                    </a:tc>
                    <a:tc>
                      <a:txBody>
                        <a:bodyPr/>
                        <a:lstStyle/>
                        <a:p>
                          <a:endParaRPr lang="en-US"/>
                        </a:p>
                      </a:txBody>
                      <a:tcPr>
                        <a:blipFill>
                          <a:blip r:embed="rId2"/>
                          <a:stretch>
                            <a:fillRect l="-300000" t="-73684" r="-100791" b="-424812"/>
                          </a:stretch>
                        </a:blipFill>
                      </a:tcPr>
                    </a:tc>
                    <a:tc>
                      <a:txBody>
                        <a:bodyPr/>
                        <a:lstStyle/>
                        <a:p>
                          <a:endParaRPr lang="en-US"/>
                        </a:p>
                      </a:txBody>
                      <a:tcPr>
                        <a:blipFill>
                          <a:blip r:embed="rId2"/>
                          <a:stretch>
                            <a:fillRect l="-400000" t="-73684" r="-791" b="-424812"/>
                          </a:stretch>
                        </a:blipFill>
                      </a:tcPr>
                    </a:tc>
                    <a:extLst>
                      <a:ext uri="{0D108BD9-81ED-4DB2-BD59-A6C34878D82A}">
                        <a16:rowId xmlns:a16="http://schemas.microsoft.com/office/drawing/2014/main" val="10002"/>
                      </a:ext>
                    </a:extLst>
                  </a:tr>
                  <a:tr h="573532">
                    <a:tc>
                      <a:txBody>
                        <a:bodyPr/>
                        <a:lstStyle/>
                        <a:p>
                          <a:pPr algn="ctr">
                            <a:defRPr sz="1600"/>
                          </a:pPr>
                          <a:endParaRPr/>
                        </a:p>
                      </a:txBody>
                      <a:tcPr/>
                    </a:tc>
                    <a:tc>
                      <a:txBody>
                        <a:bodyPr/>
                        <a:lstStyle/>
                        <a:p>
                          <a:endParaRPr lang="en-US"/>
                        </a:p>
                      </a:txBody>
                      <a:tcPr>
                        <a:blipFill>
                          <a:blip r:embed="rId2"/>
                          <a:stretch>
                            <a:fillRect l="-100395" t="-245745" r="-300395" b="-501064"/>
                          </a:stretch>
                        </a:blipFill>
                      </a:tcPr>
                    </a:tc>
                    <a:tc>
                      <a:txBody>
                        <a:bodyPr/>
                        <a:lstStyle/>
                        <a:p>
                          <a:endParaRPr lang="en-US"/>
                        </a:p>
                      </a:txBody>
                      <a:tcPr>
                        <a:blipFill>
                          <a:blip r:embed="rId2"/>
                          <a:stretch>
                            <a:fillRect l="-201190" t="-245745" r="-201587" b="-501064"/>
                          </a:stretch>
                        </a:blipFill>
                      </a:tcPr>
                    </a:tc>
                    <a:tc>
                      <a:txBody>
                        <a:bodyPr/>
                        <a:lstStyle/>
                        <a:p>
                          <a:endParaRPr lang="en-US"/>
                        </a:p>
                      </a:txBody>
                      <a:tcPr>
                        <a:blipFill>
                          <a:blip r:embed="rId2"/>
                          <a:stretch>
                            <a:fillRect l="-300000" t="-245745" r="-100791" b="-501064"/>
                          </a:stretch>
                        </a:blipFill>
                      </a:tcPr>
                    </a:tc>
                    <a:tc>
                      <a:txBody>
                        <a:bodyPr/>
                        <a:lstStyle/>
                        <a:p>
                          <a:pPr algn="ctr"/>
                          <a:endParaRPr/>
                        </a:p>
                      </a:txBody>
                      <a:tcPr/>
                    </a:tc>
                    <a:extLst>
                      <a:ext uri="{0D108BD9-81ED-4DB2-BD59-A6C34878D82A}">
                        <a16:rowId xmlns:a16="http://schemas.microsoft.com/office/drawing/2014/main" val="10003"/>
                      </a:ext>
                    </a:extLst>
                  </a:tr>
                  <a:tr h="573532">
                    <a:tc>
                      <a:txBody>
                        <a:bodyPr/>
                        <a:lstStyle/>
                        <a:p>
                          <a:pPr algn="ctr">
                            <a:defRPr sz="1600"/>
                          </a:pPr>
                          <a:endParaRPr/>
                        </a:p>
                      </a:txBody>
                      <a:tcPr/>
                    </a:tc>
                    <a:tc>
                      <a:txBody>
                        <a:bodyPr/>
                        <a:lstStyle/>
                        <a:p>
                          <a:endParaRPr lang="en-US"/>
                        </a:p>
                      </a:txBody>
                      <a:tcPr>
                        <a:blipFill>
                          <a:blip r:embed="rId2"/>
                          <a:stretch>
                            <a:fillRect l="-100395" t="-342105" r="-300395" b="-395789"/>
                          </a:stretch>
                        </a:blipFill>
                      </a:tcPr>
                    </a:tc>
                    <a:tc>
                      <a:txBody>
                        <a:bodyPr/>
                        <a:lstStyle/>
                        <a:p>
                          <a:endParaRPr lang="en-US"/>
                        </a:p>
                      </a:txBody>
                      <a:tcPr>
                        <a:blipFill>
                          <a:blip r:embed="rId2"/>
                          <a:stretch>
                            <a:fillRect l="-201190" t="-342105" r="-201587" b="-395789"/>
                          </a:stretch>
                        </a:blipFill>
                      </a:tcPr>
                    </a:tc>
                    <a:tc>
                      <a:txBody>
                        <a:bodyPr/>
                        <a:lstStyle/>
                        <a:p>
                          <a:endParaRPr lang="en-US"/>
                        </a:p>
                      </a:txBody>
                      <a:tcPr>
                        <a:blipFill>
                          <a:blip r:embed="rId2"/>
                          <a:stretch>
                            <a:fillRect l="-300000" t="-342105" r="-100791" b="-395789"/>
                          </a:stretch>
                        </a:blipFill>
                      </a:tcPr>
                    </a:tc>
                    <a:tc>
                      <a:txBody>
                        <a:bodyPr/>
                        <a:lstStyle/>
                        <a:p>
                          <a:pPr algn="ctr"/>
                          <a:endParaRPr/>
                        </a:p>
                      </a:txBody>
                      <a:tcPr/>
                    </a:tc>
                    <a:extLst>
                      <a:ext uri="{0D108BD9-81ED-4DB2-BD59-A6C34878D82A}">
                        <a16:rowId xmlns:a16="http://schemas.microsoft.com/office/drawing/2014/main" val="10004"/>
                      </a:ext>
                    </a:extLst>
                  </a:tr>
                  <a:tr h="573532">
                    <a:tc>
                      <a:txBody>
                        <a:bodyPr/>
                        <a:lstStyle/>
                        <a:p>
                          <a:pPr algn="ctr">
                            <a:defRPr sz="1600"/>
                          </a:pPr>
                          <a:endParaRPr/>
                        </a:p>
                      </a:txBody>
                      <a:tcPr/>
                    </a:tc>
                    <a:tc>
                      <a:txBody>
                        <a:bodyPr/>
                        <a:lstStyle/>
                        <a:p>
                          <a:endParaRPr lang="en-US"/>
                        </a:p>
                      </a:txBody>
                      <a:tcPr>
                        <a:blipFill>
                          <a:blip r:embed="rId2"/>
                          <a:stretch>
                            <a:fillRect l="-100395" t="-446809" r="-300395" b="-300000"/>
                          </a:stretch>
                        </a:blipFill>
                      </a:tcPr>
                    </a:tc>
                    <a:tc>
                      <a:txBody>
                        <a:bodyPr/>
                        <a:lstStyle/>
                        <a:p>
                          <a:endParaRPr lang="en-US"/>
                        </a:p>
                      </a:txBody>
                      <a:tcPr>
                        <a:blipFill>
                          <a:blip r:embed="rId2"/>
                          <a:stretch>
                            <a:fillRect l="-201190" t="-446809" r="-201587" b="-300000"/>
                          </a:stretch>
                        </a:blipFill>
                      </a:tcPr>
                    </a:tc>
                    <a:tc>
                      <a:txBody>
                        <a:bodyPr/>
                        <a:lstStyle/>
                        <a:p>
                          <a:endParaRPr lang="en-US"/>
                        </a:p>
                      </a:txBody>
                      <a:tcPr>
                        <a:blipFill>
                          <a:blip r:embed="rId2"/>
                          <a:stretch>
                            <a:fillRect l="-300000" t="-446809" r="-100791" b="-300000"/>
                          </a:stretch>
                        </a:blipFill>
                      </a:tcPr>
                    </a:tc>
                    <a:tc>
                      <a:txBody>
                        <a:bodyPr/>
                        <a:lstStyle/>
                        <a:p>
                          <a:pPr algn="ctr"/>
                          <a:endParaRPr/>
                        </a:p>
                      </a:txBody>
                      <a:tcPr/>
                    </a:tc>
                    <a:extLst>
                      <a:ext uri="{0D108BD9-81ED-4DB2-BD59-A6C34878D82A}">
                        <a16:rowId xmlns:a16="http://schemas.microsoft.com/office/drawing/2014/main" val="10005"/>
                      </a:ext>
                    </a:extLst>
                  </a:tr>
                  <a:tr h="573532">
                    <a:tc>
                      <a:txBody>
                        <a:bodyPr/>
                        <a:lstStyle/>
                        <a:p>
                          <a:pPr algn="ctr"/>
                          <a:endParaRPr/>
                        </a:p>
                      </a:txBody>
                      <a:tcPr/>
                    </a:tc>
                    <a:tc>
                      <a:txBody>
                        <a:bodyPr/>
                        <a:lstStyle/>
                        <a:p>
                          <a:pPr algn="ctr"/>
                          <a:endParaRPr/>
                        </a:p>
                      </a:txBody>
                      <a:tcPr/>
                    </a:tc>
                    <a:tc>
                      <a:txBody>
                        <a:bodyPr/>
                        <a:lstStyle/>
                        <a:p>
                          <a:endParaRPr lang="en-US"/>
                        </a:p>
                      </a:txBody>
                      <a:tcPr>
                        <a:blipFill>
                          <a:blip r:embed="rId2"/>
                          <a:stretch>
                            <a:fillRect l="-201190" t="-546809" r="-201587" b="-200000"/>
                          </a:stretch>
                        </a:blipFill>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6"/>
                      </a:ext>
                    </a:extLst>
                  </a:tr>
                  <a:tr h="573532">
                    <a:tc>
                      <a:txBody>
                        <a:bodyPr/>
                        <a:lstStyle/>
                        <a:p>
                          <a:pPr algn="ctr"/>
                          <a:endParaRPr dirty="0"/>
                        </a:p>
                      </a:txBody>
                      <a:tcPr/>
                    </a:tc>
                    <a:tc>
                      <a:txBody>
                        <a:bodyPr/>
                        <a:lstStyle/>
                        <a:p>
                          <a:pPr algn="ctr"/>
                          <a:endParaRPr dirty="0"/>
                        </a:p>
                      </a:txBody>
                      <a:tcPr/>
                    </a:tc>
                    <a:tc>
                      <a:txBody>
                        <a:bodyPr/>
                        <a:lstStyle/>
                        <a:p>
                          <a:endParaRPr lang="en-US"/>
                        </a:p>
                      </a:txBody>
                      <a:tcPr>
                        <a:blipFill>
                          <a:blip r:embed="rId2"/>
                          <a:stretch>
                            <a:fillRect l="-201190" t="-646809" r="-201587" b="-100000"/>
                          </a:stretch>
                        </a:blipFill>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07"/>
                      </a:ext>
                    </a:extLst>
                  </a:tr>
                </a:tbl>
              </a:graphicData>
            </a:graphic>
          </p:graphicFrame>
        </mc:Fallback>
      </mc:AlternateContent>
      <p:sp>
        <p:nvSpPr>
          <p:cNvPr id="5" name="TextBox 4">
            <a:extLst>
              <a:ext uri="{FF2B5EF4-FFF2-40B4-BE49-F238E27FC236}">
                <a16:creationId xmlns:a16="http://schemas.microsoft.com/office/drawing/2014/main" id="{D4AB2634-B977-4327-96D1-BEB9EDC2E031}"/>
              </a:ext>
            </a:extLst>
          </p:cNvPr>
          <p:cNvSpPr txBox="1"/>
          <p:nvPr/>
        </p:nvSpPr>
        <p:spPr>
          <a:xfrm>
            <a:off x="609600" y="5650468"/>
            <a:ext cx="4572000" cy="369332"/>
          </a:xfrm>
          <a:prstGeom prst="rect">
            <a:avLst/>
          </a:prstGeom>
          <a:noFill/>
        </p:spPr>
        <p:txBody>
          <a:bodyPr wrap="square">
            <a:spAutoFit/>
          </a:bodyPr>
          <a:lstStyle/>
          <a:p>
            <a:pPr>
              <a:defRPr sz="2800"/>
            </a:pPr>
            <a:r>
              <a:rPr lang="en-US" sz="1800" dirty="0"/>
              <a:t>In total there are </a:t>
            </a:r>
            <a:r>
              <a:rPr lang="en-US" sz="1800" dirty="0">
                <a:latin typeface="Cambria Math"/>
              </a:rPr>
              <a:t>16</a:t>
            </a:r>
            <a:r>
              <a:rPr lang="en-US" sz="1800" dirty="0"/>
              <a:t> subsets of </a:t>
            </a:r>
            <a:r>
              <a:rPr lang="en-US" sz="1800" i="1" dirty="0"/>
              <a:t>S</a:t>
            </a:r>
            <a:r>
              <a:rPr lang="en-US" sz="1800"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914400"/>
          </a:xfrm>
        </p:spPr>
        <p:txBody>
          <a:bodyPr>
            <a:normAutofit/>
          </a:bodyPr>
          <a:lstStyle/>
          <a:p>
            <a:r>
              <a:rPr sz="3100" dirty="0"/>
              <a:t>Example 4: Drawing a Venn Diagram with Subsets</a:t>
            </a:r>
            <a:r>
              <a:rPr lang="en-US" sz="3100" dirty="0"/>
              <a:t>—Slide 1</a:t>
            </a:r>
            <a:endParaRPr sz="3100" dirty="0"/>
          </a:p>
        </p:txBody>
      </p:sp>
      <p:sp>
        <p:nvSpPr>
          <p:cNvPr id="3" name="Text Placeholder 2"/>
          <p:cNvSpPr>
            <a:spLocks noGrp="1"/>
          </p:cNvSpPr>
          <p:nvPr>
            <p:ph type="body" sz="quarter" idx="10"/>
          </p:nvPr>
        </p:nvSpPr>
        <p:spPr>
          <a:xfrm>
            <a:off x="304800" y="1029287"/>
            <a:ext cx="8686800" cy="4990513"/>
          </a:xfrm>
        </p:spPr>
        <p:txBody>
          <a:bodyPr>
            <a:normAutofit/>
          </a:bodyPr>
          <a:lstStyle/>
          <a:p>
            <a:pPr>
              <a:defRPr sz="2800"/>
            </a:pPr>
            <a:r>
              <a:rPr lang="en-US" sz="2400" dirty="0"/>
              <a:t>According to the Centers for Disease Control and Prevention (</a:t>
            </a:r>
            <a:r>
              <a:rPr lang="en-US" sz="2400" b="1" dirty="0"/>
              <a:t>CDC</a:t>
            </a:r>
            <a:r>
              <a:rPr lang="en-US" sz="2400" dirty="0"/>
              <a:t>), food allergies affect an estimated 8% of children in the United States</a:t>
            </a:r>
            <a:r>
              <a:rPr lang="en-US" sz="2400" baseline="30000" dirty="0"/>
              <a:t>1</a:t>
            </a:r>
            <a:r>
              <a:rPr lang="en-US" sz="2400" dirty="0"/>
              <a:t>. Wheat, soy, and peanuts are some of the most common food allergens.</a:t>
            </a:r>
          </a:p>
          <a:p>
            <a:r>
              <a:rPr lang="en-US" sz="2400" dirty="0"/>
              <a:t>      Let</a:t>
            </a:r>
          </a:p>
          <a:p>
            <a:endParaRPr lang="en-US" sz="2400" dirty="0"/>
          </a:p>
          <a:p>
            <a:endParaRPr lang="en-US" sz="2400" dirty="0"/>
          </a:p>
          <a:p>
            <a:endParaRPr lang="en-US" sz="2400" dirty="0"/>
          </a:p>
          <a:p>
            <a:endParaRPr lang="en-US" sz="2400" dirty="0"/>
          </a:p>
          <a:p>
            <a:endParaRPr lang="ar-AE" sz="2400" dirty="0"/>
          </a:p>
          <a:p>
            <a:pPr>
              <a:defRPr sz="2800"/>
            </a:pPr>
            <a:endParaRPr lang="en-US" sz="1300" dirty="0"/>
          </a:p>
          <a:p>
            <a:pPr>
              <a:defRPr sz="2800"/>
            </a:pPr>
            <a:endParaRPr lang="en-US" sz="1300" dirty="0"/>
          </a:p>
          <a:p>
            <a:pPr>
              <a:defRPr sz="2800"/>
            </a:pPr>
            <a:endParaRPr dirty="0"/>
          </a:p>
        </p:txBody>
      </p:sp>
      <p:pic>
        <p:nvPicPr>
          <p:cNvPr id="12" name="Picture 11" descr="U equals the set of all x such that x is a child in the United States.&#10;W equals the set of all x such that x is a child in the United States who is allergic to wheat.&#10;Y equals the set of all x such that x is a child in the United States who is allergic to wheat, soy, or peanuts.">
            <a:extLst>
              <a:ext uri="{FF2B5EF4-FFF2-40B4-BE49-F238E27FC236}">
                <a16:creationId xmlns:a16="http://schemas.microsoft.com/office/drawing/2014/main" id="{7636A9D5-75AB-46AE-9079-4707AD90B6B6}"/>
              </a:ext>
            </a:extLst>
          </p:cNvPr>
          <p:cNvPicPr>
            <a:picLocks noChangeAspect="1"/>
          </p:cNvPicPr>
          <p:nvPr/>
        </p:nvPicPr>
        <p:blipFill>
          <a:blip r:embed="rId2"/>
          <a:stretch>
            <a:fillRect/>
          </a:stretch>
        </p:blipFill>
        <p:spPr>
          <a:xfrm>
            <a:off x="1700212" y="2590800"/>
            <a:ext cx="5895975" cy="2667000"/>
          </a:xfrm>
          <a:prstGeom prst="rect">
            <a:avLst/>
          </a:prstGeom>
        </p:spPr>
      </p:pic>
      <p:sp>
        <p:nvSpPr>
          <p:cNvPr id="14" name="TextBox 13">
            <a:extLst>
              <a:ext uri="{FF2B5EF4-FFF2-40B4-BE49-F238E27FC236}">
                <a16:creationId xmlns:a16="http://schemas.microsoft.com/office/drawing/2014/main" id="{E3B73863-C836-89EE-3EFF-FB731B303A4D}"/>
              </a:ext>
            </a:extLst>
          </p:cNvPr>
          <p:cNvSpPr txBox="1"/>
          <p:nvPr/>
        </p:nvSpPr>
        <p:spPr>
          <a:xfrm>
            <a:off x="304800" y="5177134"/>
            <a:ext cx="8534401" cy="461665"/>
          </a:xfrm>
          <a:prstGeom prst="rect">
            <a:avLst/>
          </a:prstGeom>
          <a:noFill/>
        </p:spPr>
        <p:txBody>
          <a:bodyPr wrap="square">
            <a:spAutoFit/>
          </a:bodyPr>
          <a:lstStyle/>
          <a:p>
            <a:r>
              <a:rPr lang="en-US" sz="2400" dirty="0"/>
              <a:t>Draw a Venn diagram to represent the sets </a:t>
            </a:r>
            <a:r>
              <a:rPr lang="en-US" sz="2400" i="1" dirty="0"/>
              <a:t>U</a:t>
            </a:r>
            <a:r>
              <a:rPr lang="en-US" sz="2400" dirty="0">
                <a:latin typeface="Cambria Math" panose="02040503050406030204" pitchFamily="18" charset="0"/>
                <a:ea typeface="Cambria Math" panose="02040503050406030204" pitchFamily="18" charset="0"/>
              </a:rPr>
              <a:t>, </a:t>
            </a:r>
            <a:r>
              <a:rPr lang="en-US" sz="2400" i="1" dirty="0">
                <a:latin typeface="Cambria Math" panose="02040503050406030204" pitchFamily="18" charset="0"/>
                <a:ea typeface="Cambria Math" panose="02040503050406030204" pitchFamily="18" charset="0"/>
              </a:rPr>
              <a:t>W</a:t>
            </a:r>
            <a:r>
              <a:rPr lang="en-US" sz="2400" dirty="0">
                <a:latin typeface="Cambria Math" panose="02040503050406030204" pitchFamily="18" charset="0"/>
                <a:ea typeface="Cambria Math" panose="02040503050406030204" pitchFamily="18" charset="0"/>
              </a:rPr>
              <a:t>, </a:t>
            </a:r>
            <a:r>
              <a:rPr lang="en-US" sz="2400" dirty="0"/>
              <a:t>and </a:t>
            </a:r>
            <a:r>
              <a:rPr lang="en-US" sz="2400" i="1" dirty="0"/>
              <a:t>Y</a:t>
            </a:r>
            <a:r>
              <a:rPr lang="en-US" sz="2400" dirty="0"/>
              <a:t>. </a:t>
            </a:r>
            <a:endParaRPr lang="en-IN" sz="2400" dirty="0"/>
          </a:p>
        </p:txBody>
      </p:sp>
      <p:sp>
        <p:nvSpPr>
          <p:cNvPr id="16" name="TextBox 15">
            <a:extLst>
              <a:ext uri="{FF2B5EF4-FFF2-40B4-BE49-F238E27FC236}">
                <a16:creationId xmlns:a16="http://schemas.microsoft.com/office/drawing/2014/main" id="{0A4F4BCA-B566-A6ED-6D6F-2ABA488A4109}"/>
              </a:ext>
            </a:extLst>
          </p:cNvPr>
          <p:cNvSpPr txBox="1"/>
          <p:nvPr/>
        </p:nvSpPr>
        <p:spPr>
          <a:xfrm>
            <a:off x="304798" y="5715000"/>
            <a:ext cx="8534401" cy="292388"/>
          </a:xfrm>
          <a:prstGeom prst="rect">
            <a:avLst/>
          </a:prstGeom>
          <a:noFill/>
        </p:spPr>
        <p:txBody>
          <a:bodyPr wrap="square">
            <a:spAutoFit/>
          </a:bodyPr>
          <a:lstStyle/>
          <a:p>
            <a:pPr>
              <a:defRPr sz="2800"/>
            </a:pPr>
            <a:r>
              <a:rPr lang="en-US" sz="1300" dirty="0"/>
              <a:t>1. "Food Allergies," Centers for Disease Control, June 8, 2020, https://www.cdc.gov/healthyschools/foodallergies/index.htm.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914400"/>
          </a:xfrm>
        </p:spPr>
        <p:txBody>
          <a:bodyPr>
            <a:normAutofit/>
          </a:bodyPr>
          <a:lstStyle/>
          <a:p>
            <a:pPr>
              <a:defRPr sz="3200"/>
            </a:pPr>
            <a:r>
              <a:rPr lang="en-US" dirty="0"/>
              <a:t>Example 4: Drawing a Venn Diagram with Subsets—Slide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Begin by drawing a rectangle representing the universal set of all children in the United States. This rectangle can be any size you like.</a:t>
            </a:r>
          </a:p>
        </p:txBody>
      </p:sp>
      <p:pic>
        <p:nvPicPr>
          <p:cNvPr id="5" name="Content Placeholder 4" descr="A rectangular box represents the universal set. The top left of the box is labeled U.">
            <a:extLst>
              <a:ext uri="{FF2B5EF4-FFF2-40B4-BE49-F238E27FC236}">
                <a16:creationId xmlns:a16="http://schemas.microsoft.com/office/drawing/2014/main" id="{B53447A2-E15F-4277-8853-2778D7BC09B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124200" y="3188793"/>
            <a:ext cx="3381375" cy="1905000"/>
          </a:xfrm>
          <a:prstGeom prst="rect">
            <a:avLst/>
          </a:prstGeom>
        </p:spPr>
      </p:pic>
      <p:sp>
        <p:nvSpPr>
          <p:cNvPr id="6" name="TextBox 5">
            <a:extLst>
              <a:ext uri="{FF2B5EF4-FFF2-40B4-BE49-F238E27FC236}">
                <a16:creationId xmlns:a16="http://schemas.microsoft.com/office/drawing/2014/main" id="{5AF8D134-9DB6-384C-26A8-CC1080EAC05D}"/>
              </a:ext>
            </a:extLst>
          </p:cNvPr>
          <p:cNvSpPr txBox="1"/>
          <p:nvPr/>
        </p:nvSpPr>
        <p:spPr>
          <a:xfrm>
            <a:off x="2416577" y="5083408"/>
            <a:ext cx="4796619" cy="461665"/>
          </a:xfrm>
          <a:prstGeom prst="rect">
            <a:avLst/>
          </a:prstGeom>
          <a:noFill/>
        </p:spPr>
        <p:txBody>
          <a:bodyPr wrap="square">
            <a:spAutoFit/>
          </a:bodyPr>
          <a:lstStyle/>
          <a:p>
            <a:pPr algn="ctr"/>
            <a:r>
              <a:rPr lang="en-IN" sz="2400" dirty="0"/>
              <a:t>Figure 9: </a:t>
            </a:r>
            <a:r>
              <a:rPr lang="en-US" sz="2400" dirty="0"/>
              <a:t>The Universal Set</a:t>
            </a:r>
            <a:r>
              <a:rPr lang="en-IN" sz="2400" dirty="0"/>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Drawing a Venn Diagram with Subsets</a:t>
            </a:r>
            <a:r>
              <a:rPr lang="en-US" dirty="0"/>
              <a:t>—Slide 3</a:t>
            </a:r>
            <a:endParaRPr dirty="0"/>
          </a:p>
        </p:txBody>
      </p:sp>
      <p:sp>
        <p:nvSpPr>
          <p:cNvPr id="3" name="Text Placeholder 2"/>
          <p:cNvSpPr>
            <a:spLocks noGrp="1"/>
          </p:cNvSpPr>
          <p:nvPr>
            <p:ph type="body" sz="quarter" idx="10"/>
          </p:nvPr>
        </p:nvSpPr>
        <p:spPr/>
        <p:txBody>
          <a:bodyPr>
            <a:normAutofit/>
          </a:bodyPr>
          <a:lstStyle/>
          <a:p>
            <a:pPr>
              <a:defRPr sz="2800"/>
            </a:pPr>
            <a:r>
              <a:rPr sz="2800" dirty="0">
                <a:ea typeface="Cambria Math" panose="02040503050406030204" pitchFamily="18" charset="0"/>
              </a:rPr>
              <a:t>Next, we need to decide how the sets </a:t>
            </a:r>
            <a:r>
              <a:rPr lang="en-US" sz="2800" i="1" dirty="0">
                <a:ea typeface="Cambria Math" panose="02040503050406030204" pitchFamily="18" charset="0"/>
              </a:rPr>
              <a:t>W</a:t>
            </a:r>
            <a:r>
              <a:rPr sz="2800" dirty="0">
                <a:ea typeface="Cambria Math" panose="02040503050406030204" pitchFamily="18" charset="0"/>
              </a:rPr>
              <a:t> and </a:t>
            </a:r>
            <a:r>
              <a:rPr lang="en-US" sz="2800" i="1" dirty="0">
                <a:ea typeface="Cambria Math" panose="02040503050406030204" pitchFamily="18" charset="0"/>
              </a:rPr>
              <a:t>Y</a:t>
            </a:r>
            <a:r>
              <a:rPr sz="2800" dirty="0">
                <a:ea typeface="Cambria Math" panose="02040503050406030204" pitchFamily="18" charset="0"/>
              </a:rPr>
              <a:t> are to be drawn. Notice the set </a:t>
            </a:r>
            <a:r>
              <a:rPr lang="en-US" sz="2800" i="1" dirty="0">
                <a:ea typeface="Cambria Math" panose="02040503050406030204" pitchFamily="18" charset="0"/>
              </a:rPr>
              <a:t>Y</a:t>
            </a:r>
            <a:r>
              <a:rPr sz="2800" dirty="0">
                <a:ea typeface="Cambria Math" panose="02040503050406030204" pitchFamily="18" charset="0"/>
              </a:rPr>
              <a:t> contains all children in the United States with an allergy to one of three foods listed, while </a:t>
            </a:r>
            <a:r>
              <a:rPr lang="en-US" sz="2800" i="1" dirty="0">
                <a:ea typeface="Cambria Math" panose="02040503050406030204" pitchFamily="18" charset="0"/>
              </a:rPr>
              <a:t>W</a:t>
            </a:r>
            <a:r>
              <a:rPr sz="2800" dirty="0">
                <a:ea typeface="Cambria Math" panose="02040503050406030204" pitchFamily="18" charset="0"/>
              </a:rPr>
              <a:t> is limited to children who are allergic to one of the three foods that define set </a:t>
            </a:r>
            <a:r>
              <a:rPr lang="en-US" sz="2800" i="1" dirty="0">
                <a:ea typeface="Cambria Math" panose="02040503050406030204" pitchFamily="18" charset="0"/>
              </a:rPr>
              <a:t>Y</a:t>
            </a:r>
            <a:r>
              <a:rPr sz="2800" dirty="0">
                <a:ea typeface="Cambria Math" panose="02040503050406030204" pitchFamily="18" charset="0"/>
              </a:rPr>
              <a:t>. Therefore,</a:t>
            </a:r>
            <a:endParaRPr lang="en-US" sz="2800" dirty="0">
              <a:ea typeface="Cambria Math" panose="02040503050406030204" pitchFamily="18" charset="0"/>
            </a:endParaRPr>
          </a:p>
          <a:p>
            <a:pPr>
              <a:defRPr sz="2800"/>
            </a:pPr>
            <a:r>
              <a:rPr sz="2800" dirty="0">
                <a:ea typeface="Cambria Math" panose="02040503050406030204" pitchFamily="18" charset="0"/>
              </a:rPr>
              <a:t> </a:t>
            </a:r>
            <a:r>
              <a:rPr lang="en-US" sz="2800" dirty="0">
                <a:ea typeface="Cambria Math" panose="02040503050406030204" pitchFamily="18" charset="0"/>
              </a:rPr>
              <a:t>	</a:t>
            </a:r>
            <a:endParaRPr sz="2800" dirty="0">
              <a:ea typeface="Cambria Math" panose="02040503050406030204" pitchFamily="18" charset="0"/>
            </a:endParaRPr>
          </a:p>
        </p:txBody>
      </p:sp>
      <p:pic>
        <p:nvPicPr>
          <p:cNvPr id="8" name="Picture 7" descr="W subset Y.">
            <a:extLst>
              <a:ext uri="{FF2B5EF4-FFF2-40B4-BE49-F238E27FC236}">
                <a16:creationId xmlns:a16="http://schemas.microsoft.com/office/drawing/2014/main" id="{B3C809D9-8B2B-B456-BFC9-F9FB1B73AC36}"/>
              </a:ext>
            </a:extLst>
          </p:cNvPr>
          <p:cNvPicPr>
            <a:picLocks noChangeAspect="1"/>
          </p:cNvPicPr>
          <p:nvPr/>
        </p:nvPicPr>
        <p:blipFill>
          <a:blip r:embed="rId2"/>
          <a:stretch>
            <a:fillRect/>
          </a:stretch>
        </p:blipFill>
        <p:spPr>
          <a:xfrm>
            <a:off x="533400" y="3351367"/>
            <a:ext cx="1000125" cy="361950"/>
          </a:xfrm>
          <a:prstGeom prst="rect">
            <a:avLst/>
          </a:prstGeom>
        </p:spPr>
      </p:pic>
      <p:sp>
        <p:nvSpPr>
          <p:cNvPr id="10" name="TextBox 9">
            <a:extLst>
              <a:ext uri="{FF2B5EF4-FFF2-40B4-BE49-F238E27FC236}">
                <a16:creationId xmlns:a16="http://schemas.microsoft.com/office/drawing/2014/main" id="{C7F4C974-F9B6-8658-F445-FC4FB0514A14}"/>
              </a:ext>
            </a:extLst>
          </p:cNvPr>
          <p:cNvSpPr txBox="1"/>
          <p:nvPr/>
        </p:nvSpPr>
        <p:spPr>
          <a:xfrm>
            <a:off x="1511646" y="3200400"/>
            <a:ext cx="6946554" cy="954107"/>
          </a:xfrm>
          <a:prstGeom prst="rect">
            <a:avLst/>
          </a:prstGeom>
          <a:noFill/>
        </p:spPr>
        <p:txBody>
          <a:bodyPr wrap="square">
            <a:spAutoFit/>
          </a:bodyPr>
          <a:lstStyle/>
          <a:p>
            <a:r>
              <a:rPr lang="en-US" sz="2800" dirty="0">
                <a:ea typeface="Cambria Math" panose="02040503050406030204" pitchFamily="18" charset="0"/>
              </a:rPr>
              <a:t>and the Venn diagram will look like the following.</a:t>
            </a:r>
            <a:endParaRPr lang="en-IN"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4</a:t>
            </a:r>
            <a:r>
              <a:rPr dirty="0"/>
              <a:t>: Drawing a Venn Diagram with Subsets</a:t>
            </a:r>
            <a:r>
              <a:rPr lang="en-US" dirty="0"/>
              <a:t>—Slide 4</a:t>
            </a:r>
            <a:endParaRPr dirty="0"/>
          </a:p>
        </p:txBody>
      </p:sp>
      <p:pic>
        <p:nvPicPr>
          <p:cNvPr id="5" name="Content Placeholder 4" descr="A Venn diagram shows a large oval Y consisting of a small oval W. The ovals are shown inside a box labeled, &quot;U&quot;.">
            <a:extLst>
              <a:ext uri="{FF2B5EF4-FFF2-40B4-BE49-F238E27FC236}">
                <a16:creationId xmlns:a16="http://schemas.microsoft.com/office/drawing/2014/main" id="{2289DE0B-A082-45FB-8B6B-C82BF3E84CF3}"/>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43200" y="1399877"/>
            <a:ext cx="3381375" cy="1905000"/>
          </a:xfrm>
        </p:spPr>
      </p:pic>
      <p:sp>
        <p:nvSpPr>
          <p:cNvPr id="8" name="TextBox 7">
            <a:extLst>
              <a:ext uri="{FF2B5EF4-FFF2-40B4-BE49-F238E27FC236}">
                <a16:creationId xmlns:a16="http://schemas.microsoft.com/office/drawing/2014/main" id="{70E11203-A975-623E-D4F3-3A25E68E2769}"/>
              </a:ext>
            </a:extLst>
          </p:cNvPr>
          <p:cNvSpPr txBox="1"/>
          <p:nvPr/>
        </p:nvSpPr>
        <p:spPr>
          <a:xfrm>
            <a:off x="3481387" y="3266841"/>
            <a:ext cx="1905000" cy="461665"/>
          </a:xfrm>
          <a:prstGeom prst="rect">
            <a:avLst/>
          </a:prstGeom>
          <a:noFill/>
        </p:spPr>
        <p:txBody>
          <a:bodyPr wrap="square">
            <a:spAutoFit/>
          </a:bodyPr>
          <a:lstStyle/>
          <a:p>
            <a:pPr algn="ctr"/>
            <a:r>
              <a:rPr lang="en-IN" sz="2400" dirty="0"/>
              <a:t>Figure 10</a:t>
            </a:r>
          </a:p>
        </p:txBody>
      </p:sp>
      <p:sp>
        <p:nvSpPr>
          <p:cNvPr id="7" name="TextBox 6">
            <a:extLst>
              <a:ext uri="{FF2B5EF4-FFF2-40B4-BE49-F238E27FC236}">
                <a16:creationId xmlns:a16="http://schemas.microsoft.com/office/drawing/2014/main" id="{B553BD89-EBD8-463E-BD7F-E37A7659ACD9}"/>
              </a:ext>
            </a:extLst>
          </p:cNvPr>
          <p:cNvSpPr txBox="1"/>
          <p:nvPr/>
        </p:nvSpPr>
        <p:spPr>
          <a:xfrm>
            <a:off x="466437" y="3946029"/>
            <a:ext cx="8229599" cy="1692771"/>
          </a:xfrm>
          <a:prstGeom prst="rect">
            <a:avLst/>
          </a:prstGeom>
          <a:noFill/>
        </p:spPr>
        <p:txBody>
          <a:bodyPr wrap="square">
            <a:spAutoFit/>
          </a:bodyPr>
          <a:lstStyle/>
          <a:p>
            <a:pPr>
              <a:defRPr sz="2800"/>
            </a:pPr>
            <a:r>
              <a:rPr lang="en-US" sz="2600" dirty="0"/>
              <a:t>Although your diagram may look a little different than the one shown in Figure 10, it should resemble the structure of this one: the oval representing </a:t>
            </a:r>
            <a:r>
              <a:rPr lang="en-US" sz="2600" i="1" dirty="0"/>
              <a:t>W</a:t>
            </a:r>
            <a:r>
              <a:rPr lang="en-US" sz="2600" dirty="0"/>
              <a:t> should be completely contained within the oval representing </a:t>
            </a:r>
            <a:r>
              <a:rPr lang="en-US" sz="2600" i="1" dirty="0"/>
              <a:t>Y</a:t>
            </a:r>
            <a:r>
              <a:rPr lang="en-US" sz="2600" dirty="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Skill Check 2</a:t>
            </a:r>
          </a:p>
        </p:txBody>
      </p:sp>
      <p:sp>
        <p:nvSpPr>
          <p:cNvPr id="9" name="TextBox 8">
            <a:extLst>
              <a:ext uri="{FF2B5EF4-FFF2-40B4-BE49-F238E27FC236}">
                <a16:creationId xmlns:a16="http://schemas.microsoft.com/office/drawing/2014/main" id="{F5E7C6CA-AFE1-45A9-AC17-F0A27311E100}"/>
              </a:ext>
            </a:extLst>
          </p:cNvPr>
          <p:cNvSpPr txBox="1"/>
          <p:nvPr/>
        </p:nvSpPr>
        <p:spPr>
          <a:xfrm>
            <a:off x="457200" y="1066800"/>
            <a:ext cx="5867400" cy="523220"/>
          </a:xfrm>
          <a:prstGeom prst="rect">
            <a:avLst/>
          </a:prstGeom>
          <a:noFill/>
        </p:spPr>
        <p:txBody>
          <a:bodyPr wrap="square">
            <a:spAutoFit/>
          </a:bodyPr>
          <a:lstStyle/>
          <a:p>
            <a:r>
              <a:rPr lang="en-US" sz="2800" dirty="0"/>
              <a:t>Draw a Venn diagram of the following.</a:t>
            </a:r>
          </a:p>
        </p:txBody>
      </p:sp>
      <p:pic>
        <p:nvPicPr>
          <p:cNvPr id="3" name="Picture 2" descr="U equals the set of all x such that x is a computer.&#10;A equals the set of all x such that x is an iPad.&#10;B equals the set of all x such that x is a tablet computer.">
            <a:extLst>
              <a:ext uri="{FF2B5EF4-FFF2-40B4-BE49-F238E27FC236}">
                <a16:creationId xmlns:a16="http://schemas.microsoft.com/office/drawing/2014/main" id="{C53809BD-DCD8-ECC7-23AA-A887E1612101}"/>
              </a:ext>
            </a:extLst>
          </p:cNvPr>
          <p:cNvPicPr>
            <a:picLocks noChangeAspect="1"/>
          </p:cNvPicPr>
          <p:nvPr/>
        </p:nvPicPr>
        <p:blipFill>
          <a:blip r:embed="rId2"/>
          <a:stretch>
            <a:fillRect/>
          </a:stretch>
        </p:blipFill>
        <p:spPr>
          <a:xfrm>
            <a:off x="648421" y="1548914"/>
            <a:ext cx="4343400" cy="1962150"/>
          </a:xfrm>
          <a:prstGeom prst="rect">
            <a:avLst/>
          </a:prstGeom>
        </p:spPr>
      </p:pic>
      <p:sp>
        <p:nvSpPr>
          <p:cNvPr id="6" name="TextBox 5">
            <a:extLst>
              <a:ext uri="{FF2B5EF4-FFF2-40B4-BE49-F238E27FC236}">
                <a16:creationId xmlns:a16="http://schemas.microsoft.com/office/drawing/2014/main" id="{36272CF9-635B-4C54-B77D-AD7C6CD2B67F}"/>
              </a:ext>
            </a:extLst>
          </p:cNvPr>
          <p:cNvSpPr txBox="1"/>
          <p:nvPr/>
        </p:nvSpPr>
        <p:spPr>
          <a:xfrm>
            <a:off x="419821" y="3469957"/>
            <a:ext cx="4572000" cy="492443"/>
          </a:xfrm>
          <a:prstGeom prst="rect">
            <a:avLst/>
          </a:prstGeom>
          <a:noFill/>
        </p:spPr>
        <p:txBody>
          <a:bodyPr wrap="square">
            <a:spAutoFit/>
          </a:bodyPr>
          <a:lstStyle/>
          <a:p>
            <a:r>
              <a:rPr lang="en-US" sz="2600" dirty="0"/>
              <a:t>Answer:</a:t>
            </a:r>
          </a:p>
        </p:txBody>
      </p:sp>
      <p:pic>
        <p:nvPicPr>
          <p:cNvPr id="5" name="Content Placeholder 4" descr="A Venn diagram shows a large oval B consisting of a small oval A. The ovals are shown inside a box labeled, &quot;U&quot;.">
            <a:extLst>
              <a:ext uri="{FF2B5EF4-FFF2-40B4-BE49-F238E27FC236}">
                <a16:creationId xmlns:a16="http://schemas.microsoft.com/office/drawing/2014/main" id="{8B9171D9-D8E3-43DE-B35C-0CFC261F104B}"/>
              </a:ext>
            </a:extLst>
          </p:cNvPr>
          <p:cNvPicPr>
            <a:picLocks noGrp="1" noChangeAspect="1"/>
          </p:cNvPicPr>
          <p:nvPr>
            <p:ph sz="quarter" idx="1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24545" y="3962400"/>
            <a:ext cx="3381375" cy="1905000"/>
          </a:xfrm>
        </p:spPr>
      </p:pic>
    </p:spTree>
    <p:extLst>
      <p:ext uri="{BB962C8B-B14F-4D97-AF65-F5344CB8AC3E}">
        <p14:creationId xmlns:p14="http://schemas.microsoft.com/office/powerpoint/2010/main" val="41964856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3</a:t>
            </a:r>
            <a:endParaRPr dirty="0"/>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p:txBody>
          <a:bodyPr>
            <a:normAutofit/>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2600" dirty="0">
                <a:effectLst/>
                <a:ea typeface="Calibri" panose="020F0502020204030204" pitchFamily="34" charset="0"/>
                <a:cs typeface="Times New Roman" panose="02020603050405020304" pitchFamily="18" charset="0"/>
              </a:rPr>
              <a:t>	</a:t>
            </a:r>
            <a:endParaRPr lang="en-US" dirty="0">
              <a:latin typeface="Cambria Math" panose="02040503050406030204" pitchFamily="18" charset="0"/>
            </a:endParaRPr>
          </a:p>
        </p:txBody>
      </p:sp>
      <p:pic>
        <p:nvPicPr>
          <p:cNvPr id="6" name="Picture 5" descr="The symbol for &quot;not a subset of&quot; is a slashed subset symbol.&#10;The symbol for &quot;not a proper subset of&quot; is a slashed proper subset symbol.">
            <a:extLst>
              <a:ext uri="{FF2B5EF4-FFF2-40B4-BE49-F238E27FC236}">
                <a16:creationId xmlns:a16="http://schemas.microsoft.com/office/drawing/2014/main" id="{5425A8D2-48CE-37A7-AD34-59949B047268}"/>
              </a:ext>
            </a:extLst>
          </p:cNvPr>
          <p:cNvPicPr>
            <a:picLocks noChangeAspect="1"/>
          </p:cNvPicPr>
          <p:nvPr/>
        </p:nvPicPr>
        <p:blipFill>
          <a:blip r:embed="rId2"/>
          <a:stretch>
            <a:fillRect/>
          </a:stretch>
        </p:blipFill>
        <p:spPr>
          <a:xfrm>
            <a:off x="1219200" y="1371600"/>
            <a:ext cx="4410075" cy="112395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Proper Subset</a:t>
            </a:r>
          </a:p>
        </p:txBody>
      </p:sp>
      <p:sp>
        <p:nvSpPr>
          <p:cNvPr id="3" name="Text Placeholder 2"/>
          <p:cNvSpPr>
            <a:spLocks noGrp="1"/>
          </p:cNvSpPr>
          <p:nvPr>
            <p:ph type="body" sz="quarter" idx="10"/>
          </p:nvPr>
        </p:nvSpPr>
        <p:spPr/>
        <p:txBody>
          <a:bodyPr>
            <a:normAutofit/>
          </a:bodyPr>
          <a:lstStyle/>
          <a:p>
            <a:pPr>
              <a:defRPr sz="2800"/>
            </a:pPr>
            <a:r>
              <a:rPr sz="2800" dirty="0"/>
              <a:t>When </a:t>
            </a:r>
            <a:endParaRPr lang="en-US" sz="2800" dirty="0"/>
          </a:p>
          <a:p>
            <a:pPr>
              <a:defRPr sz="2800"/>
            </a:pPr>
            <a:r>
              <a:rPr sz="2800" dirty="0"/>
              <a:t> </a:t>
            </a:r>
          </a:p>
          <a:p>
            <a:endParaRPr sz="2800" dirty="0"/>
          </a:p>
        </p:txBody>
      </p:sp>
      <p:pic>
        <p:nvPicPr>
          <p:cNvPr id="7" name="Picture 6" descr="B subset A.">
            <a:extLst>
              <a:ext uri="{FF2B5EF4-FFF2-40B4-BE49-F238E27FC236}">
                <a16:creationId xmlns:a16="http://schemas.microsoft.com/office/drawing/2014/main" id="{307EFD29-9EA1-E48D-9436-6C3840D7A8B0}"/>
              </a:ext>
            </a:extLst>
          </p:cNvPr>
          <p:cNvPicPr>
            <a:picLocks noChangeAspect="1"/>
          </p:cNvPicPr>
          <p:nvPr/>
        </p:nvPicPr>
        <p:blipFill>
          <a:blip r:embed="rId2"/>
          <a:stretch>
            <a:fillRect/>
          </a:stretch>
        </p:blipFill>
        <p:spPr>
          <a:xfrm>
            <a:off x="1447800" y="1219200"/>
            <a:ext cx="971550" cy="361950"/>
          </a:xfrm>
          <a:prstGeom prst="rect">
            <a:avLst/>
          </a:prstGeom>
        </p:spPr>
      </p:pic>
      <p:sp>
        <p:nvSpPr>
          <p:cNvPr id="12" name="TextBox 11">
            <a:extLst>
              <a:ext uri="{FF2B5EF4-FFF2-40B4-BE49-F238E27FC236}">
                <a16:creationId xmlns:a16="http://schemas.microsoft.com/office/drawing/2014/main" id="{204C9F9E-AFF8-06F8-CC88-BDD0EAC37931}"/>
              </a:ext>
            </a:extLst>
          </p:cNvPr>
          <p:cNvSpPr txBox="1"/>
          <p:nvPr/>
        </p:nvSpPr>
        <p:spPr>
          <a:xfrm>
            <a:off x="2352675" y="1082078"/>
            <a:ext cx="6181725" cy="523220"/>
          </a:xfrm>
          <a:prstGeom prst="rect">
            <a:avLst/>
          </a:prstGeom>
          <a:noFill/>
        </p:spPr>
        <p:txBody>
          <a:bodyPr wrap="square">
            <a:spAutoFit/>
          </a:bodyPr>
          <a:lstStyle/>
          <a:p>
            <a:r>
              <a:rPr lang="en-US" sz="2800" dirty="0">
                <a:solidFill>
                  <a:srgbClr val="000000"/>
                </a:solidFill>
              </a:rPr>
              <a:t>and </a:t>
            </a:r>
            <a:r>
              <a:rPr lang="en-US" sz="2800" i="1" dirty="0">
                <a:solidFill>
                  <a:srgbClr val="000000"/>
                </a:solidFill>
              </a:rPr>
              <a:t>A</a:t>
            </a:r>
            <a:r>
              <a:rPr lang="en-US" sz="2800" dirty="0">
                <a:solidFill>
                  <a:srgbClr val="000000"/>
                </a:solidFill>
              </a:rPr>
              <a:t> contains at least one element that</a:t>
            </a:r>
            <a:endParaRPr lang="en-IN" sz="2800" dirty="0">
              <a:solidFill>
                <a:srgbClr val="000000"/>
              </a:solidFill>
            </a:endParaRPr>
          </a:p>
        </p:txBody>
      </p:sp>
      <p:sp>
        <p:nvSpPr>
          <p:cNvPr id="14" name="TextBox 13">
            <a:extLst>
              <a:ext uri="{FF2B5EF4-FFF2-40B4-BE49-F238E27FC236}">
                <a16:creationId xmlns:a16="http://schemas.microsoft.com/office/drawing/2014/main" id="{14A30931-6A74-74E9-BAA4-A8998E588AF6}"/>
              </a:ext>
            </a:extLst>
          </p:cNvPr>
          <p:cNvSpPr txBox="1"/>
          <p:nvPr/>
        </p:nvSpPr>
        <p:spPr>
          <a:xfrm>
            <a:off x="457200" y="1484293"/>
            <a:ext cx="8053388" cy="954107"/>
          </a:xfrm>
          <a:prstGeom prst="rect">
            <a:avLst/>
          </a:prstGeom>
          <a:noFill/>
        </p:spPr>
        <p:txBody>
          <a:bodyPr wrap="square">
            <a:spAutoFit/>
          </a:bodyPr>
          <a:lstStyle/>
          <a:p>
            <a:r>
              <a:rPr lang="en-US" sz="2800" dirty="0">
                <a:solidFill>
                  <a:srgbClr val="000000"/>
                </a:solidFill>
              </a:rPr>
              <a:t>is not contained in </a:t>
            </a:r>
            <a:r>
              <a:rPr lang="en-US" sz="2800" i="1" dirty="0">
                <a:solidFill>
                  <a:srgbClr val="000000"/>
                </a:solidFill>
              </a:rPr>
              <a:t>B</a:t>
            </a:r>
            <a:r>
              <a:rPr lang="en-US" sz="2800" dirty="0">
                <a:solidFill>
                  <a:srgbClr val="000000"/>
                </a:solidFill>
              </a:rPr>
              <a:t>, </a:t>
            </a:r>
            <a:r>
              <a:rPr lang="en-US" sz="2800" i="1" dirty="0">
                <a:solidFill>
                  <a:srgbClr val="000000"/>
                </a:solidFill>
              </a:rPr>
              <a:t>B</a:t>
            </a:r>
            <a:r>
              <a:rPr lang="en-US" sz="2800" dirty="0">
                <a:solidFill>
                  <a:srgbClr val="000000"/>
                </a:solidFill>
              </a:rPr>
              <a:t> is a </a:t>
            </a:r>
            <a:r>
              <a:rPr lang="en-US" sz="2800" b="1" dirty="0">
                <a:solidFill>
                  <a:srgbClr val="000000"/>
                </a:solidFill>
              </a:rPr>
              <a:t>proper subset</a:t>
            </a:r>
            <a:r>
              <a:rPr lang="en-US" sz="2800" dirty="0">
                <a:solidFill>
                  <a:srgbClr val="000000"/>
                </a:solidFill>
              </a:rPr>
              <a:t> of </a:t>
            </a:r>
            <a:r>
              <a:rPr lang="en-US" sz="2800" i="1" dirty="0">
                <a:solidFill>
                  <a:srgbClr val="000000"/>
                </a:solidFill>
              </a:rPr>
              <a:t>A</a:t>
            </a:r>
            <a:r>
              <a:rPr lang="en-US" sz="2800" dirty="0">
                <a:solidFill>
                  <a:srgbClr val="000000"/>
                </a:solidFill>
              </a:rPr>
              <a:t> and is denoted by</a:t>
            </a:r>
            <a:endParaRPr lang="en-IN" sz="2800" dirty="0">
              <a:solidFill>
                <a:srgbClr val="000000"/>
              </a:solidFill>
            </a:endParaRPr>
          </a:p>
        </p:txBody>
      </p:sp>
      <p:pic>
        <p:nvPicPr>
          <p:cNvPr id="10" name="Picture 9" descr="B proper subset A.">
            <a:extLst>
              <a:ext uri="{FF2B5EF4-FFF2-40B4-BE49-F238E27FC236}">
                <a16:creationId xmlns:a16="http://schemas.microsoft.com/office/drawing/2014/main" id="{0562336D-21ED-FC55-26CB-4231A5207878}"/>
              </a:ext>
            </a:extLst>
          </p:cNvPr>
          <p:cNvPicPr>
            <a:picLocks noChangeAspect="1"/>
          </p:cNvPicPr>
          <p:nvPr/>
        </p:nvPicPr>
        <p:blipFill>
          <a:blip r:embed="rId3"/>
          <a:stretch>
            <a:fillRect/>
          </a:stretch>
        </p:blipFill>
        <p:spPr>
          <a:xfrm>
            <a:off x="2336077" y="2057400"/>
            <a:ext cx="962025" cy="3048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Identifying Proper Subsets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Let </a:t>
            </a:r>
            <a:r>
              <a:rPr lang="en-US" sz="2800" i="1" dirty="0"/>
              <a:t>M</a:t>
            </a:r>
            <a:r>
              <a:rPr lang="en-US" sz="2800" dirty="0"/>
              <a:t> = {a, b, c, d, e, f}. Determine if the following sets are proper subsets of </a:t>
            </a:r>
            <a:r>
              <a:rPr lang="en-US" sz="2800" i="1" dirty="0"/>
              <a:t>M.</a:t>
            </a:r>
            <a:endParaRPr lang="en-US" sz="2800" dirty="0"/>
          </a:p>
          <a:p>
            <a:pPr>
              <a:lnSpc>
                <a:spcPct val="107000"/>
              </a:lnSpc>
              <a:spcBef>
                <a:spcPts val="0"/>
              </a:spcBef>
              <a:spcAft>
                <a:spcPts val="800"/>
              </a:spcAft>
            </a:pPr>
            <a:endParaRPr lang="en-US" sz="2600" i="1" dirty="0">
              <a:effectLst/>
              <a:ea typeface="Calibri" panose="020F0502020204030204" pitchFamily="34" charset="0"/>
              <a:cs typeface="Times New Roman" panose="02020603050405020304" pitchFamily="18" charset="0"/>
            </a:endParaRPr>
          </a:p>
          <a:p>
            <a:pPr>
              <a:lnSpc>
                <a:spcPct val="107000"/>
              </a:lnSpc>
              <a:spcBef>
                <a:spcPts val="0"/>
              </a:spcBef>
              <a:spcAft>
                <a:spcPts val="800"/>
              </a:spcAft>
            </a:pPr>
            <a:r>
              <a:rPr lang="en-US" sz="2600" i="1" dirty="0">
                <a:effectLst/>
                <a:ea typeface="Calibri" panose="020F0502020204030204" pitchFamily="34" charset="0"/>
                <a:cs typeface="Times New Roman" panose="02020603050405020304" pitchFamily="18" charset="0"/>
              </a:rPr>
              <a:t>N</a:t>
            </a:r>
            <a:r>
              <a:rPr lang="en-US" sz="2600" dirty="0">
                <a:effectLst/>
                <a:ea typeface="Calibri" panose="020F0502020204030204" pitchFamily="34" charset="0"/>
                <a:cs typeface="Times New Roman" panose="02020603050405020304" pitchFamily="18" charset="0"/>
              </a:rPr>
              <a:t> = {a, b, f},</a:t>
            </a:r>
            <a:endParaRPr lang="en-US" sz="2600" i="1" dirty="0">
              <a:effectLst/>
              <a:ea typeface="Calibri" panose="020F0502020204030204" pitchFamily="34" charset="0"/>
              <a:cs typeface="Times New Roman" panose="02020603050405020304" pitchFamily="18" charset="0"/>
            </a:endParaRPr>
          </a:p>
          <a:p>
            <a:pPr>
              <a:lnSpc>
                <a:spcPct val="107000"/>
              </a:lnSpc>
              <a:spcBef>
                <a:spcPts val="0"/>
              </a:spcBef>
              <a:spcAft>
                <a:spcPts val="800"/>
              </a:spcAft>
            </a:pPr>
            <a:r>
              <a:rPr lang="en-US" sz="2600" i="1" dirty="0">
                <a:effectLst/>
                <a:ea typeface="Calibri" panose="020F0502020204030204" pitchFamily="34" charset="0"/>
                <a:cs typeface="Times New Roman" panose="02020603050405020304" pitchFamily="18" charset="0"/>
              </a:rPr>
              <a:t>P</a:t>
            </a:r>
            <a:r>
              <a:rPr lang="en-US" sz="2600" dirty="0">
                <a:effectLst/>
                <a:ea typeface="Calibri" panose="020F0502020204030204" pitchFamily="34" charset="0"/>
                <a:cs typeface="Times New Roman" panose="02020603050405020304" pitchFamily="18" charset="0"/>
              </a:rPr>
              <a:t> = {c},</a:t>
            </a:r>
          </a:p>
          <a:p>
            <a:pPr>
              <a:lnSpc>
                <a:spcPct val="107000"/>
              </a:lnSpc>
              <a:spcBef>
                <a:spcPts val="0"/>
              </a:spcBef>
              <a:spcAft>
                <a:spcPts val="800"/>
              </a:spcAft>
            </a:pPr>
            <a:r>
              <a:rPr lang="en-US" sz="2600" i="1" dirty="0">
                <a:effectLst/>
                <a:ea typeface="Calibri" panose="020F0502020204030204" pitchFamily="34" charset="0"/>
                <a:cs typeface="Times New Roman" panose="02020603050405020304" pitchFamily="18" charset="0"/>
              </a:rPr>
              <a:t>R</a:t>
            </a:r>
            <a:r>
              <a:rPr lang="en-US" sz="2600" dirty="0">
                <a:effectLst/>
                <a:ea typeface="Calibri" panose="020F0502020204030204" pitchFamily="34" charset="0"/>
                <a:cs typeface="Times New Roman" panose="02020603050405020304" pitchFamily="18" charset="0"/>
              </a:rPr>
              <a:t> = {a, b, c, d, e, f},</a:t>
            </a:r>
            <a:endParaRPr lang="en-US" sz="2600" i="1" dirty="0">
              <a:effectLst/>
              <a:latin typeface="Cambria Math" panose="02040503050406030204" pitchFamily="18" charset="0"/>
              <a:ea typeface="Calibri" panose="020F0502020204030204" pitchFamily="34" charset="0"/>
              <a:cs typeface="Times New Roman" panose="02020603050405020304" pitchFamily="18" charset="0"/>
            </a:endParaRPr>
          </a:p>
          <a:p>
            <a:pPr>
              <a:lnSpc>
                <a:spcPct val="107000"/>
              </a:lnSpc>
              <a:spcBef>
                <a:spcPts val="0"/>
              </a:spcBef>
              <a:spcAft>
                <a:spcPts val="800"/>
              </a:spcAft>
            </a:pPr>
            <a:r>
              <a:rPr lang="en-US" sz="2600" i="1" dirty="0">
                <a:effectLst/>
                <a:ea typeface="Calibri" panose="020F0502020204030204" pitchFamily="34" charset="0"/>
                <a:cs typeface="Times New Roman" panose="02020603050405020304" pitchFamily="18" charset="0"/>
              </a:rPr>
              <a:t>S</a:t>
            </a:r>
            <a:r>
              <a:rPr lang="en-US" sz="2600" dirty="0">
                <a:effectLst/>
                <a:ea typeface="Calibri" panose="020F0502020204030204" pitchFamily="34" charset="0"/>
                <a:cs typeface="Times New Roman" panose="02020603050405020304" pitchFamily="18" charset="0"/>
              </a:rPr>
              <a:t> = {a, b, h}.</a:t>
            </a:r>
            <a:endParaRPr lang="en-US" dirty="0"/>
          </a:p>
          <a:p>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Venn Diagram</a:t>
            </a:r>
          </a:p>
        </p:txBody>
      </p:sp>
      <p:sp>
        <p:nvSpPr>
          <p:cNvPr id="3" name="Text Placeholder 2"/>
          <p:cNvSpPr>
            <a:spLocks noGrp="1"/>
          </p:cNvSpPr>
          <p:nvPr>
            <p:ph type="body" sz="quarter" idx="10"/>
          </p:nvPr>
        </p:nvSpPr>
        <p:spPr/>
        <p:txBody>
          <a:bodyPr>
            <a:normAutofit/>
          </a:bodyPr>
          <a:lstStyle/>
          <a:p>
            <a:r>
              <a:rPr sz="2800" dirty="0"/>
              <a:t>A </a:t>
            </a:r>
            <a:r>
              <a:rPr sz="2800" b="1" dirty="0"/>
              <a:t>Venn diagram</a:t>
            </a:r>
            <a:r>
              <a:rPr sz="2800" dirty="0"/>
              <a:t> is a visualization of the relationships between a collection of sets. In a Venn diagram, the sets are represented by circles (or ovals) contained within a rectangular region that represents the universal set.</a:t>
            </a:r>
          </a:p>
          <a:p>
            <a:endParaRP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Identifying Proper Subsets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Both sets </a:t>
            </a:r>
            <a:r>
              <a:rPr lang="en-US" sz="2800" i="1" dirty="0"/>
              <a:t>N</a:t>
            </a:r>
            <a:r>
              <a:rPr sz="2800" dirty="0"/>
              <a:t> and </a:t>
            </a:r>
            <a:r>
              <a:rPr lang="en-US" sz="2800" i="1" dirty="0"/>
              <a:t>P</a:t>
            </a:r>
            <a:r>
              <a:rPr sz="2800" dirty="0"/>
              <a:t> are proper subsets of </a:t>
            </a:r>
            <a:r>
              <a:rPr lang="en-US" sz="2800" i="1" dirty="0"/>
              <a:t>M</a:t>
            </a:r>
            <a:r>
              <a:rPr sz="2800" dirty="0"/>
              <a:t> because each are subsets of </a:t>
            </a:r>
            <a:r>
              <a:rPr lang="en-US" sz="2800" i="1" dirty="0"/>
              <a:t>M</a:t>
            </a:r>
            <a:r>
              <a:rPr sz="2800" dirty="0"/>
              <a:t> but are not equal to </a:t>
            </a:r>
            <a:r>
              <a:rPr lang="en-US" sz="2800" i="1" dirty="0"/>
              <a:t>M</a:t>
            </a:r>
            <a:r>
              <a:rPr sz="2800" dirty="0"/>
              <a:t>. The set </a:t>
            </a:r>
            <a:r>
              <a:rPr lang="en-US" sz="2800" i="1" dirty="0"/>
              <a:t>R</a:t>
            </a:r>
            <a:r>
              <a:rPr sz="2800" dirty="0"/>
              <a:t> is not a proper subset of </a:t>
            </a:r>
            <a:r>
              <a:rPr lang="en-US" sz="2800" i="1" dirty="0"/>
              <a:t>M</a:t>
            </a:r>
            <a:r>
              <a:rPr sz="2800" dirty="0"/>
              <a:t> because it contains every element of </a:t>
            </a:r>
            <a:r>
              <a:rPr lang="en-US" sz="2800" i="1" dirty="0"/>
              <a:t>M</a:t>
            </a:r>
            <a:r>
              <a:rPr sz="2800" dirty="0"/>
              <a:t>; that is, </a:t>
            </a:r>
            <a:r>
              <a:rPr lang="en-US" sz="2800" i="1" dirty="0"/>
              <a:t>R</a:t>
            </a:r>
            <a:r>
              <a:rPr lang="en-US" sz="2800" dirty="0"/>
              <a:t> = </a:t>
            </a:r>
            <a:r>
              <a:rPr lang="en-US" sz="2800" i="1" dirty="0"/>
              <a:t>M.</a:t>
            </a:r>
            <a:r>
              <a:rPr sz="2800" dirty="0"/>
              <a:t> Set </a:t>
            </a:r>
            <a:r>
              <a:rPr lang="en-US" sz="2800" i="1" dirty="0"/>
              <a:t>S</a:t>
            </a:r>
            <a:r>
              <a:rPr sz="2800" dirty="0"/>
              <a:t> is also not proper subset of </a:t>
            </a:r>
            <a:r>
              <a:rPr lang="en-US" sz="2800" i="1" dirty="0"/>
              <a:t>M</a:t>
            </a:r>
            <a:r>
              <a:rPr sz="2800" dirty="0"/>
              <a:t> because </a:t>
            </a:r>
            <a:r>
              <a:rPr lang="en-US" sz="2800" i="1" dirty="0"/>
              <a:t>S</a:t>
            </a:r>
            <a:r>
              <a:rPr sz="2800" dirty="0"/>
              <a:t> is not a subset at all. It contains the element </a:t>
            </a:r>
            <a:r>
              <a:rPr sz="2800" i="1" dirty="0"/>
              <a:t>h</a:t>
            </a:r>
            <a:r>
              <a:rPr sz="2800" dirty="0"/>
              <a:t>, which is not in </a:t>
            </a:r>
            <a:r>
              <a:rPr lang="en-US" sz="2800" i="1" dirty="0"/>
              <a:t>M</a:t>
            </a:r>
            <a:r>
              <a:rPr lang="en-US" sz="2800" dirty="0"/>
              <a:t>.</a:t>
            </a:r>
            <a:r>
              <a:rPr sz="2800" dirty="0"/>
              <a:t> That is, </a:t>
            </a:r>
          </a:p>
        </p:txBody>
      </p:sp>
      <p:pic>
        <p:nvPicPr>
          <p:cNvPr id="6" name="Picture 5" descr="S is not a subset of M.">
            <a:extLst>
              <a:ext uri="{FF2B5EF4-FFF2-40B4-BE49-F238E27FC236}">
                <a16:creationId xmlns:a16="http://schemas.microsoft.com/office/drawing/2014/main" id="{63171EB0-CA98-3477-4F55-185D63F112BE}"/>
              </a:ext>
            </a:extLst>
          </p:cNvPr>
          <p:cNvPicPr>
            <a:picLocks noChangeAspect="1"/>
          </p:cNvPicPr>
          <p:nvPr/>
        </p:nvPicPr>
        <p:blipFill>
          <a:blip r:embed="rId2"/>
          <a:stretch>
            <a:fillRect/>
          </a:stretch>
        </p:blipFill>
        <p:spPr>
          <a:xfrm>
            <a:off x="6477000" y="3657600"/>
            <a:ext cx="1028700" cy="55245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Identifying Proper Subsets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600" dirty="0"/>
              <a:t>Let </a:t>
            </a:r>
            <a:r>
              <a:rPr lang="en-US" sz="2600" i="1" dirty="0"/>
              <a:t>X</a:t>
            </a:r>
            <a:r>
              <a:rPr lang="en-US" sz="2600" dirty="0"/>
              <a:t> = {Brazil, Vietnam, Columbia},</a:t>
            </a:r>
            <a:r>
              <a:rPr sz="2600" dirty="0"/>
              <a:t> which are the top three coffee-producing countries in the world (as measured in metric tons). List all the proper subsets of </a:t>
            </a:r>
            <a:r>
              <a:rPr lang="en-US" sz="2600" i="1" dirty="0"/>
              <a:t>X</a:t>
            </a:r>
            <a:r>
              <a:rPr sz="2600" dirty="0"/>
              <a:t>.</a:t>
            </a:r>
            <a:endParaRPr lang="en-US" sz="2600" dirty="0"/>
          </a:p>
          <a:p>
            <a:r>
              <a:rPr lang="en-US" sz="2600" b="1" dirty="0"/>
              <a:t>Solution</a:t>
            </a:r>
          </a:p>
          <a:p>
            <a:pPr>
              <a:defRPr sz="2800"/>
            </a:pPr>
            <a:r>
              <a:rPr lang="en-US" sz="2600" dirty="0"/>
              <a:t>All proper subsets of </a:t>
            </a:r>
            <a:r>
              <a:rPr lang="en-US" sz="2600" i="1" dirty="0"/>
              <a:t>X</a:t>
            </a:r>
            <a:r>
              <a:rPr lang="en-US" sz="2600" dirty="0"/>
              <a:t> must exclude at least one member of </a:t>
            </a:r>
            <a:r>
              <a:rPr lang="en-US" sz="2600" i="1" dirty="0"/>
              <a:t>X</a:t>
            </a:r>
            <a:r>
              <a:rPr lang="en-US" sz="2600" dirty="0"/>
              <a:t>. Since </a:t>
            </a:r>
            <a:r>
              <a:rPr lang="en-US" sz="2600" i="1" dirty="0"/>
              <a:t>X</a:t>
            </a:r>
            <a:r>
              <a:rPr lang="en-US" sz="2600" dirty="0"/>
              <a:t> has three members, each proper subset can have at most two elements. In fact, the proper subsets may contain two elements, one element, or no elements. A table listing out the possible proper subsets will help us keep track.</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Identifying Proper Subsets</a:t>
            </a:r>
            <a:r>
              <a:rPr lang="en-US" dirty="0"/>
              <a:t>—Slide 2</a:t>
            </a:r>
            <a:endParaRPr dirty="0"/>
          </a:p>
        </p:txBody>
      </p:sp>
      <p:sp>
        <p:nvSpPr>
          <p:cNvPr id="8" name="TextBox 7">
            <a:extLst>
              <a:ext uri="{FF2B5EF4-FFF2-40B4-BE49-F238E27FC236}">
                <a16:creationId xmlns:a16="http://schemas.microsoft.com/office/drawing/2014/main" id="{59380DCE-B87B-F1D7-A211-18825A1CF9C8}"/>
              </a:ext>
            </a:extLst>
          </p:cNvPr>
          <p:cNvSpPr txBox="1"/>
          <p:nvPr/>
        </p:nvSpPr>
        <p:spPr>
          <a:xfrm>
            <a:off x="2286000" y="1133436"/>
            <a:ext cx="4572000" cy="369332"/>
          </a:xfrm>
          <a:prstGeom prst="rect">
            <a:avLst/>
          </a:prstGeom>
          <a:noFill/>
        </p:spPr>
        <p:txBody>
          <a:bodyPr wrap="square">
            <a:spAutoFit/>
          </a:bodyPr>
          <a:lstStyle/>
          <a:p>
            <a:pPr algn="ctr">
              <a:defRPr sz="1800" b="1"/>
            </a:pPr>
            <a:r>
              <a:rPr lang="en-US" sz="1800" dirty="0"/>
              <a:t>Table 2: Proper Subsets of </a:t>
            </a:r>
            <a:r>
              <a:rPr lang="en-US" sz="1800" i="1" dirty="0"/>
              <a:t>X</a:t>
            </a:r>
          </a:p>
        </p:txBody>
      </p:sp>
      <mc:AlternateContent xmlns:mc="http://schemas.openxmlformats.org/markup-compatibility/2006" xmlns:a14="http://schemas.microsoft.com/office/drawing/2010/main">
        <mc:Choice Requires="a14">
          <p:graphicFrame>
            <p:nvGraphicFramePr>
              <p:cNvPr id="3" name="Table Placeholder 2" descr="The table has 3 columns and 3 rows.&#10;Column titles:&#10;Column 1: Proper Subsets with 0 Elements,&#10;Column 2: Proper Subsets with 1 Element,&#10;Column 3: Proper Subsets with 2 Elements,&#10;&#10;Row 1:&#10;Column 1: Empty set,&#10;Column 2: {Brazil},&#10;Column 3: {Brazil, Vietnam}.&#10;&#10;Row 2:&#10;Column 1: (blank),&#10;Column 2: {Vietnam},&#10;Column 3: {Brazil, Columbia}.&#10;&#10;Row 3:&#10;Column 1: (blank),&#10;Column 2: {Columbia},&#10;Column 3: {Vietnam, Columbia}."/>
              <p:cNvGraphicFramePr>
                <a:graphicFrameLocks noGrp="1"/>
              </p:cNvGraphicFramePr>
              <p:nvPr>
                <p:ph type="tbl" sz="quarter" idx="10"/>
                <p:extLst>
                  <p:ext uri="{D42A27DB-BD31-4B8C-83A1-F6EECF244321}">
                    <p14:modId xmlns:p14="http://schemas.microsoft.com/office/powerpoint/2010/main" val="1581570326"/>
                  </p:ext>
                </p:extLst>
              </p:nvPr>
            </p:nvGraphicFramePr>
            <p:xfrm>
              <a:off x="457200" y="1600200"/>
              <a:ext cx="8229600" cy="175260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b="1"/>
                          </a:pPr>
                          <a:r>
                            <a:rPr sz="1800" dirty="0"/>
                            <a:t>Proper Subsets with 0 Elements</a:t>
                          </a:r>
                        </a:p>
                      </a:txBody>
                      <a:tcPr/>
                    </a:tc>
                    <a:tc>
                      <a:txBody>
                        <a:bodyPr/>
                        <a:lstStyle/>
                        <a:p>
                          <a:pPr algn="ctr">
                            <a:defRPr b="1"/>
                          </a:pPr>
                          <a:r>
                            <a:rPr sz="1800"/>
                            <a:t>Proper Subsets with 1 Element</a:t>
                          </a:r>
                        </a:p>
                      </a:txBody>
                      <a:tcPr/>
                    </a:tc>
                    <a:tc>
                      <a:txBody>
                        <a:bodyPr/>
                        <a:lstStyle/>
                        <a:p>
                          <a:pPr algn="ctr">
                            <a:defRPr b="1"/>
                          </a:pPr>
                          <a:r>
                            <a:rPr sz="1800" dirty="0"/>
                            <a:t>Proper Subsets with 2 Elements</a:t>
                          </a:r>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i="1">
                                        <a:latin typeface="Cambria Math" panose="02040503050406030204" pitchFamily="18" charset="0"/>
                                      </a:rPr>
                                    </m:ctrlPr>
                                  </m:dPr>
                                  <m:e>
                                    <m:r>
                                      <m:rPr>
                                        <m:nor/>
                                      </m:rPr>
                                      <a:rPr sz="1800"/>
                                      <m:t>Brazil</m:t>
                                    </m:r>
                                  </m:e>
                                </m:d>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i="1">
                                        <a:latin typeface="Cambria Math" panose="02040503050406030204" pitchFamily="18" charset="0"/>
                                      </a:rPr>
                                    </m:ctrlPr>
                                  </m:dPr>
                                  <m:e>
                                    <m:r>
                                      <m:rPr>
                                        <m:nor/>
                                      </m:rPr>
                                      <a:rPr sz="1800"/>
                                      <m:t>Brazil</m:t>
                                    </m:r>
                                    <m:r>
                                      <m:rPr>
                                        <m:nor/>
                                      </m:rPr>
                                      <a:rPr sz="1800"/>
                                      <m:t>, </m:t>
                                    </m:r>
                                    <m:r>
                                      <m:rPr>
                                        <m:nor/>
                                      </m:rPr>
                                      <a:rPr sz="1800"/>
                                      <m:t>Vietnam</m:t>
                                    </m:r>
                                  </m:e>
                                </m:d>
                              </m:oMath>
                            </m:oMathPara>
                          </a14:m>
                          <a:endParaRPr/>
                        </a:p>
                      </a:txBody>
                      <a:tcPr/>
                    </a:tc>
                    <a:extLst>
                      <a:ext uri="{0D108BD9-81ED-4DB2-BD59-A6C34878D82A}">
                        <a16:rowId xmlns:a16="http://schemas.microsoft.com/office/drawing/2014/main" val="10002"/>
                      </a:ext>
                    </a:extLst>
                  </a:tr>
                  <a:tr h="370840">
                    <a:tc>
                      <a:txBody>
                        <a:bodyPr/>
                        <a:lstStyle/>
                        <a:p>
                          <a:pPr algn="ctr">
                            <a:defRPr sz="1800"/>
                          </a:pPr>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i="1">
                                        <a:latin typeface="Cambria Math" panose="02040503050406030204" pitchFamily="18" charset="0"/>
                                      </a:rPr>
                                    </m:ctrlPr>
                                  </m:dPr>
                                  <m:e>
                                    <m:r>
                                      <m:rPr>
                                        <m:nor/>
                                      </m:rPr>
                                      <a:rPr sz="1800"/>
                                      <m:t>Vietnam</m:t>
                                    </m:r>
                                  </m:e>
                                </m:d>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i="1">
                                        <a:latin typeface="Cambria Math" panose="02040503050406030204" pitchFamily="18" charset="0"/>
                                      </a:rPr>
                                    </m:ctrlPr>
                                  </m:dPr>
                                  <m:e>
                                    <m:r>
                                      <m:rPr>
                                        <m:nor/>
                                      </m:rPr>
                                      <a:rPr sz="1800"/>
                                      <m:t>Brazil</m:t>
                                    </m:r>
                                    <m:r>
                                      <m:rPr>
                                        <m:nor/>
                                      </m:rPr>
                                      <a:rPr sz="1800"/>
                                      <m:t>, </m:t>
                                    </m:r>
                                    <m:r>
                                      <m:rPr>
                                        <m:nor/>
                                      </m:rPr>
                                      <a:rPr sz="1800"/>
                                      <m:t>Columbia</m:t>
                                    </m:r>
                                  </m:e>
                                </m:d>
                              </m:oMath>
                            </m:oMathPara>
                          </a14:m>
                          <a:endParaRPr/>
                        </a:p>
                      </a:txBody>
                      <a:tcPr/>
                    </a:tc>
                    <a:extLst>
                      <a:ext uri="{0D108BD9-81ED-4DB2-BD59-A6C34878D82A}">
                        <a16:rowId xmlns:a16="http://schemas.microsoft.com/office/drawing/2014/main" val="10003"/>
                      </a:ext>
                    </a:extLst>
                  </a:tr>
                  <a:tr h="370840">
                    <a:tc>
                      <a:txBody>
                        <a:bodyPr/>
                        <a:lstStyle/>
                        <a:p>
                          <a:pPr algn="ctr">
                            <a:defRPr sz="1800"/>
                          </a:pPr>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i="1">
                                        <a:latin typeface="Cambria Math" panose="02040503050406030204" pitchFamily="18" charset="0"/>
                                      </a:rPr>
                                    </m:ctrlPr>
                                  </m:dPr>
                                  <m:e>
                                    <m:r>
                                      <m:rPr>
                                        <m:nor/>
                                      </m:rPr>
                                      <a:rPr sz="1800"/>
                                      <m:t>Columbia</m:t>
                                    </m:r>
                                  </m:e>
                                </m:d>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i="1">
                                        <a:latin typeface="Cambria Math" panose="02040503050406030204" pitchFamily="18" charset="0"/>
                                      </a:rPr>
                                    </m:ctrlPr>
                                  </m:dPr>
                                  <m:e>
                                    <m:r>
                                      <m:rPr>
                                        <m:nor/>
                                      </m:rPr>
                                      <a:rPr sz="1800"/>
                                      <m:t>Vietnam</m:t>
                                    </m:r>
                                    <m:r>
                                      <m:rPr>
                                        <m:nor/>
                                      </m:rPr>
                                      <a:rPr sz="1800"/>
                                      <m:t>, </m:t>
                                    </m:r>
                                    <m:r>
                                      <m:rPr>
                                        <m:nor/>
                                      </m:rPr>
                                      <a:rPr sz="1800"/>
                                      <m:t>Columbia</m:t>
                                    </m:r>
                                  </m:e>
                                </m:d>
                              </m:oMath>
                            </m:oMathPara>
                          </a14:m>
                          <a:endParaRPr dirty="0"/>
                        </a:p>
                      </a:txBody>
                      <a:tcPr/>
                    </a:tc>
                    <a:extLst>
                      <a:ext uri="{0D108BD9-81ED-4DB2-BD59-A6C34878D82A}">
                        <a16:rowId xmlns:a16="http://schemas.microsoft.com/office/drawing/2014/main" val="10004"/>
                      </a:ext>
                    </a:extLst>
                  </a:tr>
                </a:tbl>
              </a:graphicData>
            </a:graphic>
          </p:graphicFrame>
        </mc:Choice>
        <mc:Fallback xmlns="">
          <p:graphicFrame>
            <p:nvGraphicFramePr>
              <p:cNvPr id="3" name="Table Placeholder 2" descr="The table has 3 columns and 3 rows.&#10;Column titles:&#10;Column 1: Proper Subsets with 0 Elements,&#10;Column 2: Proper Subsets with 1 Element,&#10;Column 3: Proper Subsets with 2 Elements,&#10;&#10;Row 1:&#10;Column 1: Empty set,&#10;Column 2: {Brazil},&#10;Column 3: {Brazil, Vietnam}.&#10;&#10;Row 2:&#10;Column 1: (blank),&#10;Column 2: {Vietnam},&#10;Column 3: {Brazil, Columbia}.&#10;&#10;Row 3:&#10;Column 1: (blank),&#10;Column 2: {Columbia},&#10;Column 3: {Vietnam, Columbia}."/>
              <p:cNvGraphicFramePr>
                <a:graphicFrameLocks noGrp="1"/>
              </p:cNvGraphicFramePr>
              <p:nvPr>
                <p:ph type="tbl" sz="quarter" idx="10"/>
                <p:extLst>
                  <p:ext uri="{D42A27DB-BD31-4B8C-83A1-F6EECF244321}">
                    <p14:modId xmlns:p14="http://schemas.microsoft.com/office/powerpoint/2010/main" val="1581570326"/>
                  </p:ext>
                </p:extLst>
              </p:nvPr>
            </p:nvGraphicFramePr>
            <p:xfrm>
              <a:off x="457200" y="1600200"/>
              <a:ext cx="8229600" cy="175260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640080">
                    <a:tc>
                      <a:txBody>
                        <a:bodyPr/>
                        <a:lstStyle/>
                        <a:p>
                          <a:pPr algn="ctr">
                            <a:defRPr b="1"/>
                          </a:pPr>
                          <a:r>
                            <a:rPr sz="1800" dirty="0"/>
                            <a:t>Proper Subsets with 0 Elements</a:t>
                          </a:r>
                        </a:p>
                      </a:txBody>
                      <a:tcPr/>
                    </a:tc>
                    <a:tc>
                      <a:txBody>
                        <a:bodyPr/>
                        <a:lstStyle/>
                        <a:p>
                          <a:pPr algn="ctr">
                            <a:defRPr b="1"/>
                          </a:pPr>
                          <a:r>
                            <a:rPr sz="1800"/>
                            <a:t>Proper Subsets with 1 Element</a:t>
                          </a:r>
                        </a:p>
                      </a:txBody>
                      <a:tcPr/>
                    </a:tc>
                    <a:tc>
                      <a:txBody>
                        <a:bodyPr/>
                        <a:lstStyle/>
                        <a:p>
                          <a:pPr algn="ctr">
                            <a:defRPr b="1"/>
                          </a:pPr>
                          <a:r>
                            <a:rPr sz="1800" dirty="0"/>
                            <a:t>Proper Subsets with 2 Elements</a:t>
                          </a:r>
                        </a:p>
                      </a:txBody>
                      <a:tcPr/>
                    </a:tc>
                    <a:extLst>
                      <a:ext uri="{0D108BD9-81ED-4DB2-BD59-A6C34878D82A}">
                        <a16:rowId xmlns:a16="http://schemas.microsoft.com/office/drawing/2014/main" val="10001"/>
                      </a:ext>
                    </a:extLst>
                  </a:tr>
                  <a:tr h="370840">
                    <a:tc>
                      <a:txBody>
                        <a:bodyPr/>
                        <a:lstStyle/>
                        <a:p>
                          <a:endParaRPr lang="en-US"/>
                        </a:p>
                      </a:txBody>
                      <a:tcPr>
                        <a:blipFill>
                          <a:blip r:embed="rId2"/>
                          <a:stretch>
                            <a:fillRect l="-444" t="-180328" r="-200667" b="-206557"/>
                          </a:stretch>
                        </a:blipFill>
                      </a:tcPr>
                    </a:tc>
                    <a:tc>
                      <a:txBody>
                        <a:bodyPr/>
                        <a:lstStyle/>
                        <a:p>
                          <a:endParaRPr lang="en-US"/>
                        </a:p>
                      </a:txBody>
                      <a:tcPr>
                        <a:blipFill>
                          <a:blip r:embed="rId2"/>
                          <a:stretch>
                            <a:fillRect l="-100444" t="-180328" r="-100667" b="-206557"/>
                          </a:stretch>
                        </a:blipFill>
                      </a:tcPr>
                    </a:tc>
                    <a:tc>
                      <a:txBody>
                        <a:bodyPr/>
                        <a:lstStyle/>
                        <a:p>
                          <a:endParaRPr lang="en-US"/>
                        </a:p>
                      </a:txBody>
                      <a:tcPr>
                        <a:blipFill>
                          <a:blip r:embed="rId2"/>
                          <a:stretch>
                            <a:fillRect l="-200444" t="-180328" r="-667" b="-206557"/>
                          </a:stretch>
                        </a:blipFill>
                      </a:tcPr>
                    </a:tc>
                    <a:extLst>
                      <a:ext uri="{0D108BD9-81ED-4DB2-BD59-A6C34878D82A}">
                        <a16:rowId xmlns:a16="http://schemas.microsoft.com/office/drawing/2014/main" val="10002"/>
                      </a:ext>
                    </a:extLst>
                  </a:tr>
                  <a:tr h="370840">
                    <a:tc>
                      <a:txBody>
                        <a:bodyPr/>
                        <a:lstStyle/>
                        <a:p>
                          <a:pPr algn="ctr">
                            <a:defRPr sz="1800"/>
                          </a:pPr>
                          <a:endParaRPr/>
                        </a:p>
                      </a:txBody>
                      <a:tcPr/>
                    </a:tc>
                    <a:tc>
                      <a:txBody>
                        <a:bodyPr/>
                        <a:lstStyle/>
                        <a:p>
                          <a:endParaRPr lang="en-US"/>
                        </a:p>
                      </a:txBody>
                      <a:tcPr>
                        <a:blipFill>
                          <a:blip r:embed="rId2"/>
                          <a:stretch>
                            <a:fillRect l="-100444" t="-280328" r="-100667" b="-106557"/>
                          </a:stretch>
                        </a:blipFill>
                      </a:tcPr>
                    </a:tc>
                    <a:tc>
                      <a:txBody>
                        <a:bodyPr/>
                        <a:lstStyle/>
                        <a:p>
                          <a:endParaRPr lang="en-US"/>
                        </a:p>
                      </a:txBody>
                      <a:tcPr>
                        <a:blipFill>
                          <a:blip r:embed="rId2"/>
                          <a:stretch>
                            <a:fillRect l="-200444" t="-280328" r="-667" b="-106557"/>
                          </a:stretch>
                        </a:blipFill>
                      </a:tcPr>
                    </a:tc>
                    <a:extLst>
                      <a:ext uri="{0D108BD9-81ED-4DB2-BD59-A6C34878D82A}">
                        <a16:rowId xmlns:a16="http://schemas.microsoft.com/office/drawing/2014/main" val="10003"/>
                      </a:ext>
                    </a:extLst>
                  </a:tr>
                  <a:tr h="370840">
                    <a:tc>
                      <a:txBody>
                        <a:bodyPr/>
                        <a:lstStyle/>
                        <a:p>
                          <a:pPr algn="ctr">
                            <a:defRPr sz="1800"/>
                          </a:pPr>
                          <a:endParaRPr/>
                        </a:p>
                      </a:txBody>
                      <a:tcPr/>
                    </a:tc>
                    <a:tc>
                      <a:txBody>
                        <a:bodyPr/>
                        <a:lstStyle/>
                        <a:p>
                          <a:endParaRPr lang="en-US"/>
                        </a:p>
                      </a:txBody>
                      <a:tcPr>
                        <a:blipFill>
                          <a:blip r:embed="rId2"/>
                          <a:stretch>
                            <a:fillRect l="-100444" t="-380328" r="-100667" b="-6557"/>
                          </a:stretch>
                        </a:blipFill>
                      </a:tcPr>
                    </a:tc>
                    <a:tc>
                      <a:txBody>
                        <a:bodyPr/>
                        <a:lstStyle/>
                        <a:p>
                          <a:endParaRPr lang="en-US"/>
                        </a:p>
                      </a:txBody>
                      <a:tcPr>
                        <a:blipFill>
                          <a:blip r:embed="rId2"/>
                          <a:stretch>
                            <a:fillRect l="-200444" t="-380328" r="-667" b="-6557"/>
                          </a:stretch>
                        </a:blipFill>
                      </a:tcPr>
                    </a:tc>
                    <a:extLst>
                      <a:ext uri="{0D108BD9-81ED-4DB2-BD59-A6C34878D82A}">
                        <a16:rowId xmlns:a16="http://schemas.microsoft.com/office/drawing/2014/main" val="10004"/>
                      </a:ext>
                    </a:extLst>
                  </a:tr>
                </a:tbl>
              </a:graphicData>
            </a:graphic>
          </p:graphicFrame>
        </mc:Fallback>
      </mc:AlternateContent>
      <p:sp>
        <p:nvSpPr>
          <p:cNvPr id="5" name="TextBox 4">
            <a:extLst>
              <a:ext uri="{FF2B5EF4-FFF2-40B4-BE49-F238E27FC236}">
                <a16:creationId xmlns:a16="http://schemas.microsoft.com/office/drawing/2014/main" id="{5F7120C5-A05E-4446-BB0B-93B632741914}"/>
              </a:ext>
            </a:extLst>
          </p:cNvPr>
          <p:cNvSpPr txBox="1"/>
          <p:nvPr/>
        </p:nvSpPr>
        <p:spPr>
          <a:xfrm>
            <a:off x="304800" y="3629038"/>
            <a:ext cx="5867400" cy="492443"/>
          </a:xfrm>
          <a:prstGeom prst="rect">
            <a:avLst/>
          </a:prstGeom>
          <a:noFill/>
        </p:spPr>
        <p:txBody>
          <a:bodyPr wrap="square">
            <a:spAutoFit/>
          </a:bodyPr>
          <a:lstStyle/>
          <a:p>
            <a:pPr>
              <a:defRPr sz="2800"/>
            </a:pPr>
            <a:r>
              <a:rPr lang="en-US" sz="2600" dirty="0"/>
              <a:t>In total there are 7 proper subsets of </a:t>
            </a:r>
            <a:r>
              <a:rPr lang="en-US" sz="2600" i="1" dirty="0"/>
              <a:t>X</a:t>
            </a:r>
            <a:r>
              <a:rPr lang="en-US" sz="1800" dirty="0"/>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a:xfrm>
            <a:off x="512618" y="1132440"/>
            <a:ext cx="8229600" cy="4967067"/>
          </a:xfrm>
        </p:spPr>
        <p:txBody>
          <a:bodyPr>
            <a:normAutofit/>
          </a:bodyPr>
          <a:lstStyle/>
          <a:p>
            <a:pPr>
              <a:defRPr sz="2800"/>
            </a:pPr>
            <a:r>
              <a:rPr sz="2800" dirty="0"/>
              <a:t>List all of the proper subsets of the set</a:t>
            </a:r>
            <a:r>
              <a:rPr lang="en-US" sz="2800" dirty="0"/>
              <a:t> </a:t>
            </a:r>
            <a:r>
              <a:rPr lang="en-US" dirty="0"/>
              <a:t>{a, b, c, d}</a:t>
            </a:r>
            <a:r>
              <a:rPr sz="2800" dirty="0"/>
              <a:t>.</a:t>
            </a:r>
          </a:p>
          <a:p>
            <a:r>
              <a:rPr sz="2800" dirty="0"/>
              <a:t>Answer:</a:t>
            </a:r>
            <a:endParaRPr lang="en-US" sz="2800" dirty="0"/>
          </a:p>
          <a:p>
            <a:endParaRPr sz="2800" dirty="0"/>
          </a:p>
        </p:txBody>
      </p:sp>
      <p:pic>
        <p:nvPicPr>
          <p:cNvPr id="5" name="Picture 4" descr="Empty set, &#10;the set of a,  the set of b,  the set of c,  the set of d,  &#10;the set of a &amp; b, the set of a &amp; c, the set of a &amp; d, the set of b &amp; c, the set of b &amp; d, the set of c &amp; d, &#10;the set of a, b &amp; c, the set of a, b &amp; d, the set of a, c &amp; d, the set of b, c &amp; d,">
            <a:extLst>
              <a:ext uri="{FF2B5EF4-FFF2-40B4-BE49-F238E27FC236}">
                <a16:creationId xmlns:a16="http://schemas.microsoft.com/office/drawing/2014/main" id="{4029E0B9-79FB-3E82-4F97-8F5A5D746E96}"/>
              </a:ext>
            </a:extLst>
          </p:cNvPr>
          <p:cNvPicPr>
            <a:picLocks noChangeAspect="1"/>
          </p:cNvPicPr>
          <p:nvPr/>
        </p:nvPicPr>
        <p:blipFill>
          <a:blip r:embed="rId2"/>
          <a:stretch>
            <a:fillRect/>
          </a:stretch>
        </p:blipFill>
        <p:spPr>
          <a:xfrm>
            <a:off x="1066800" y="2362200"/>
            <a:ext cx="6696000" cy="1126626"/>
          </a:xfrm>
          <a:prstGeom prst="rect">
            <a:avLst/>
          </a:prstGeom>
        </p:spPr>
      </p:pic>
    </p:spTree>
    <p:extLst>
      <p:ext uri="{BB962C8B-B14F-4D97-AF65-F5344CB8AC3E}">
        <p14:creationId xmlns:p14="http://schemas.microsoft.com/office/powerpoint/2010/main" val="28566696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Number of Subsets and Proper Subsets of a Set</a:t>
            </a:r>
          </a:p>
        </p:txBody>
      </p:sp>
      <p:sp>
        <p:nvSpPr>
          <p:cNvPr id="3" name="Text Placeholder 2"/>
          <p:cNvSpPr>
            <a:spLocks noGrp="1"/>
          </p:cNvSpPr>
          <p:nvPr>
            <p:ph type="body" sz="quarter" idx="10"/>
          </p:nvPr>
        </p:nvSpPr>
        <p:spPr/>
        <p:txBody>
          <a:bodyPr>
            <a:normAutofit/>
          </a:bodyPr>
          <a:lstStyle/>
          <a:p>
            <a:pPr>
              <a:defRPr sz="2800"/>
            </a:pPr>
            <a:r>
              <a:rPr lang="en-IN" sz="2800" dirty="0"/>
              <a:t>If the cardinal number of a set is </a:t>
            </a:r>
            <a:r>
              <a:rPr lang="en-IN" sz="2800" i="1" dirty="0"/>
              <a:t>n</a:t>
            </a:r>
            <a:r>
              <a:rPr lang="en-IN" sz="2800" dirty="0"/>
              <a:t>, then the set has</a:t>
            </a:r>
            <a:endParaRPr sz="2800" dirty="0"/>
          </a:p>
        </p:txBody>
      </p:sp>
      <p:pic>
        <p:nvPicPr>
          <p:cNvPr id="5" name="Picture 4" descr="2 power n">
            <a:extLst>
              <a:ext uri="{FF2B5EF4-FFF2-40B4-BE49-F238E27FC236}">
                <a16:creationId xmlns:a16="http://schemas.microsoft.com/office/drawing/2014/main" id="{74B914E0-3F99-7249-9DC4-746A0DBD253F}"/>
              </a:ext>
            </a:extLst>
          </p:cNvPr>
          <p:cNvPicPr>
            <a:picLocks noChangeAspect="1"/>
          </p:cNvPicPr>
          <p:nvPr/>
        </p:nvPicPr>
        <p:blipFill>
          <a:blip r:embed="rId2"/>
          <a:stretch>
            <a:fillRect/>
          </a:stretch>
        </p:blipFill>
        <p:spPr>
          <a:xfrm>
            <a:off x="8077200" y="1143000"/>
            <a:ext cx="304800" cy="361950"/>
          </a:xfrm>
          <a:prstGeom prst="rect">
            <a:avLst/>
          </a:prstGeom>
        </p:spPr>
      </p:pic>
      <p:sp>
        <p:nvSpPr>
          <p:cNvPr id="9" name="TextBox 8">
            <a:extLst>
              <a:ext uri="{FF2B5EF4-FFF2-40B4-BE49-F238E27FC236}">
                <a16:creationId xmlns:a16="http://schemas.microsoft.com/office/drawing/2014/main" id="{FE732E26-833B-E5D5-4D73-EDE76949F086}"/>
              </a:ext>
            </a:extLst>
          </p:cNvPr>
          <p:cNvSpPr txBox="1"/>
          <p:nvPr/>
        </p:nvSpPr>
        <p:spPr>
          <a:xfrm>
            <a:off x="479066" y="1540731"/>
            <a:ext cx="1905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subsets and </a:t>
            </a:r>
            <a:endParaRPr lang="en-IN" dirty="0"/>
          </a:p>
        </p:txBody>
      </p:sp>
      <p:pic>
        <p:nvPicPr>
          <p:cNvPr id="7" name="Picture 6" descr="2 power n minus 1">
            <a:extLst>
              <a:ext uri="{FF2B5EF4-FFF2-40B4-BE49-F238E27FC236}">
                <a16:creationId xmlns:a16="http://schemas.microsoft.com/office/drawing/2014/main" id="{EE70864F-028A-EA31-B95C-3B0B93D8E11B}"/>
              </a:ext>
            </a:extLst>
          </p:cNvPr>
          <p:cNvPicPr>
            <a:picLocks noChangeAspect="1"/>
          </p:cNvPicPr>
          <p:nvPr/>
        </p:nvPicPr>
        <p:blipFill>
          <a:blip r:embed="rId3"/>
          <a:stretch>
            <a:fillRect/>
          </a:stretch>
        </p:blipFill>
        <p:spPr>
          <a:xfrm>
            <a:off x="2384066" y="1621366"/>
            <a:ext cx="742950" cy="361950"/>
          </a:xfrm>
          <a:prstGeom prst="rect">
            <a:avLst/>
          </a:prstGeom>
        </p:spPr>
      </p:pic>
      <p:sp>
        <p:nvSpPr>
          <p:cNvPr id="11" name="TextBox 10">
            <a:extLst>
              <a:ext uri="{FF2B5EF4-FFF2-40B4-BE49-F238E27FC236}">
                <a16:creationId xmlns:a16="http://schemas.microsoft.com/office/drawing/2014/main" id="{4FF957DE-3FDF-546C-390D-5E3A0481E7A3}"/>
              </a:ext>
            </a:extLst>
          </p:cNvPr>
          <p:cNvSpPr txBox="1"/>
          <p:nvPr/>
        </p:nvSpPr>
        <p:spPr>
          <a:xfrm>
            <a:off x="3127016" y="1540731"/>
            <a:ext cx="2514600"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000000"/>
                </a:solidFill>
                <a:effectLst/>
                <a:uLnTx/>
                <a:uFillTx/>
                <a:latin typeface="Calibri"/>
                <a:ea typeface="+mn-ea"/>
                <a:cs typeface="+mn-cs"/>
              </a:rPr>
              <a:t>proper subsets.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914400"/>
          </a:xfrm>
        </p:spPr>
        <p:txBody>
          <a:bodyPr>
            <a:normAutofit/>
          </a:bodyPr>
          <a:lstStyle/>
          <a:p>
            <a:r>
              <a:rPr lang="en-US" dirty="0"/>
              <a:t>Example 7: Determining the Number of Subsets—Slide 1</a:t>
            </a:r>
            <a:endParaRPr dirty="0"/>
          </a:p>
        </p:txBody>
      </p:sp>
      <p:sp>
        <p:nvSpPr>
          <p:cNvPr id="3" name="Text Placeholder 2"/>
          <p:cNvSpPr>
            <a:spLocks noGrp="1"/>
          </p:cNvSpPr>
          <p:nvPr>
            <p:ph type="body" sz="quarter" idx="10"/>
          </p:nvPr>
        </p:nvSpPr>
        <p:spPr/>
        <p:txBody>
          <a:bodyPr>
            <a:normAutofit/>
          </a:bodyPr>
          <a:lstStyle/>
          <a:p>
            <a:r>
              <a:rPr sz="2800" dirty="0"/>
              <a:t>Dr. Williams is eating at a local buffet one afternoon and notices a sign that says</a:t>
            </a:r>
          </a:p>
          <a:p>
            <a:pPr algn="ctr"/>
            <a:r>
              <a:rPr lang="en-US" sz="2800" dirty="0"/>
              <a:t>     </a:t>
            </a:r>
            <a:r>
              <a:rPr sz="2800" dirty="0"/>
              <a:t>"So many possibilities—you could spend a </a:t>
            </a:r>
            <a:endParaRPr lang="en-US" sz="2800" dirty="0"/>
          </a:p>
          <a:p>
            <a:pPr algn="ctr"/>
            <a:r>
              <a:rPr sz="2800" dirty="0"/>
              <a:t>lifetime eating at our buffet and never</a:t>
            </a:r>
            <a:endParaRPr lang="en-US" dirty="0"/>
          </a:p>
          <a:p>
            <a:pPr algn="ctr"/>
            <a:r>
              <a:rPr sz="2800" dirty="0"/>
              <a:t>have the same meal</a:t>
            </a:r>
            <a:r>
              <a:rPr lang="en-US" sz="2800" dirty="0"/>
              <a:t> </a:t>
            </a:r>
            <a:r>
              <a:rPr sz="2800" dirty="0"/>
              <a:t>twice!"</a:t>
            </a:r>
          </a:p>
          <a:p>
            <a:r>
              <a:rPr sz="2800" dirty="0"/>
              <a:t>He wonders how many different meals he could make from the </a:t>
            </a:r>
            <a:r>
              <a:rPr sz="2800" dirty="0">
                <a:latin typeface="Cambria Math"/>
              </a:rPr>
              <a:t>16</a:t>
            </a:r>
            <a:r>
              <a:rPr sz="2800" dirty="0"/>
              <a:t> items on the buffet. He can have all, none, or some of the items. Determine the number of different meals he could make at the buffet.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Determining the Number of Subsets</a:t>
            </a:r>
            <a:r>
              <a:rPr lang="en-US" dirty="0"/>
              <a:t>—Slide 2</a:t>
            </a:r>
            <a:endParaRPr dirty="0"/>
          </a:p>
        </p:txBody>
      </p:sp>
      <p:sp>
        <p:nvSpPr>
          <p:cNvPr id="3" name="Text Placeholder 2"/>
          <p:cNvSpPr>
            <a:spLocks noGrp="1"/>
          </p:cNvSpPr>
          <p:nvPr>
            <p:ph type="body" sz="quarter" idx="10"/>
          </p:nvPr>
        </p:nvSpPr>
        <p:spPr/>
        <p:txBody>
          <a:bodyPr>
            <a:normAutofit/>
          </a:bodyPr>
          <a:lstStyle/>
          <a:p>
            <a:r>
              <a:rPr sz="2500" b="1" dirty="0"/>
              <a:t>Solution</a:t>
            </a:r>
          </a:p>
          <a:p>
            <a:r>
              <a:rPr sz="2500" dirty="0"/>
              <a:t>When Dr. Williams makes a meal, there is no requirement on the number of food items he needs to have in a meal. For example, he could have a meal with just one item or a meal with all </a:t>
            </a:r>
            <a:r>
              <a:rPr sz="2500" dirty="0">
                <a:latin typeface="Cambria Math"/>
              </a:rPr>
              <a:t>16</a:t>
            </a:r>
            <a:r>
              <a:rPr sz="2500" dirty="0"/>
              <a:t> items, or anything in between. Thus, each meal he chooses is a subset of the items from the buffet. The number of different meals that Dr. Williams could put together is the number of subsets of the </a:t>
            </a:r>
            <a:r>
              <a:rPr sz="2500" dirty="0">
                <a:latin typeface="Cambria Math"/>
              </a:rPr>
              <a:t>16</a:t>
            </a:r>
            <a:r>
              <a:rPr sz="2500" dirty="0"/>
              <a:t> items on the buffet. We can use the formula for the number of subsets to determine how many different meals he could make. Using the formula for the number of subsets, we have the following.</a:t>
            </a:r>
          </a:p>
        </p:txBody>
      </p:sp>
      <p:pic>
        <p:nvPicPr>
          <p:cNvPr id="5" name="Picture 4" descr="Number of Plates equals 2 power 16 equals 65,536.">
            <a:extLst>
              <a:ext uri="{FF2B5EF4-FFF2-40B4-BE49-F238E27FC236}">
                <a16:creationId xmlns:a16="http://schemas.microsoft.com/office/drawing/2014/main" id="{146AD971-B675-2BC4-DA59-246EDB155C95}"/>
              </a:ext>
            </a:extLst>
          </p:cNvPr>
          <p:cNvPicPr>
            <a:picLocks noChangeAspect="1"/>
          </p:cNvPicPr>
          <p:nvPr/>
        </p:nvPicPr>
        <p:blipFill>
          <a:blip r:embed="rId2"/>
          <a:stretch>
            <a:fillRect/>
          </a:stretch>
        </p:blipFill>
        <p:spPr>
          <a:xfrm>
            <a:off x="2286000" y="5409613"/>
            <a:ext cx="4295775" cy="419100"/>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D121F-7C05-967E-5E0B-667F948FB8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603F12-2904-4008-20F6-9D5EDE055C6B}"/>
              </a:ext>
            </a:extLst>
          </p:cNvPr>
          <p:cNvSpPr>
            <a:spLocks noGrp="1"/>
          </p:cNvSpPr>
          <p:nvPr>
            <p:ph type="title"/>
          </p:nvPr>
        </p:nvSpPr>
        <p:spPr/>
        <p:txBody>
          <a:bodyPr>
            <a:normAutofit/>
          </a:bodyPr>
          <a:lstStyle/>
          <a:p>
            <a:pPr>
              <a:defRPr sz="3200"/>
            </a:pPr>
            <a:r>
              <a:rPr dirty="0"/>
              <a:t>Example 7: Determining the Number of Subsets</a:t>
            </a:r>
            <a:r>
              <a:rPr lang="en-US" dirty="0"/>
              <a:t>—Slide 3</a:t>
            </a:r>
            <a:endParaRPr dirty="0"/>
          </a:p>
        </p:txBody>
      </p:sp>
      <p:sp>
        <p:nvSpPr>
          <p:cNvPr id="3" name="Text Placeholder 2">
            <a:extLst>
              <a:ext uri="{FF2B5EF4-FFF2-40B4-BE49-F238E27FC236}">
                <a16:creationId xmlns:a16="http://schemas.microsoft.com/office/drawing/2014/main" id="{F177D559-61D2-D6EB-A029-1A57DE2D3C50}"/>
              </a:ext>
            </a:extLst>
          </p:cNvPr>
          <p:cNvSpPr>
            <a:spLocks noGrp="1"/>
          </p:cNvSpPr>
          <p:nvPr>
            <p:ph type="body" sz="quarter" idx="10"/>
          </p:nvPr>
        </p:nvSpPr>
        <p:spPr/>
        <p:txBody>
          <a:bodyPr>
            <a:normAutofit/>
          </a:bodyPr>
          <a:lstStyle/>
          <a:p>
            <a:r>
              <a:rPr lang="en-US" sz="2800" dirty="0"/>
              <a:t>This means that if Dr. Williams ate at the buffet once a day every day, he could eat for almost </a:t>
            </a:r>
            <a:r>
              <a:rPr lang="en-US" sz="2800" dirty="0">
                <a:latin typeface="Cambria Math"/>
              </a:rPr>
              <a:t>180</a:t>
            </a:r>
            <a:r>
              <a:rPr lang="en-US" sz="2800" dirty="0"/>
              <a:t> years without duplicating a meal. Certainly, it would seem the sign is not misleading.</a:t>
            </a:r>
          </a:p>
        </p:txBody>
      </p:sp>
    </p:spTree>
    <p:extLst>
      <p:ext uri="{BB962C8B-B14F-4D97-AF65-F5344CB8AC3E}">
        <p14:creationId xmlns:p14="http://schemas.microsoft.com/office/powerpoint/2010/main" val="3842157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Math Milestone</a:t>
            </a:r>
          </a:p>
        </p:txBody>
      </p:sp>
      <p:sp>
        <p:nvSpPr>
          <p:cNvPr id="3" name="Text Placeholder 2"/>
          <p:cNvSpPr>
            <a:spLocks noGrp="1"/>
          </p:cNvSpPr>
          <p:nvPr>
            <p:ph type="body" sz="quarter" idx="10"/>
          </p:nvPr>
        </p:nvSpPr>
        <p:spPr/>
        <p:txBody>
          <a:bodyPr>
            <a:normAutofit/>
          </a:bodyPr>
          <a:lstStyle/>
          <a:p>
            <a:r>
              <a:rPr sz="2800" dirty="0"/>
              <a:t>Leonhard Euler (1707</a:t>
            </a:r>
            <a:r>
              <a:rPr lang="en-US" sz="2800" dirty="0"/>
              <a:t>-</a:t>
            </a:r>
            <a:r>
              <a:rPr sz="2800" dirty="0"/>
              <a:t>1783) is commonly attributed with first using circles as a means of representing relationships among sets. Euler's diagrams however, only illustrated relationships that exist in reality. In the 1800s, Venn expanded on Euler's idea and used circles to show </a:t>
            </a:r>
            <a:r>
              <a:rPr sz="2800" b="1" dirty="0"/>
              <a:t>all</a:t>
            </a:r>
            <a:r>
              <a:rPr sz="2800" dirty="0"/>
              <a:t> possible theoretical relationships. Because he popularized the idea, Venn's name is more commonly used for both types of diagrams—those representing reality and those that are strictly theoretical. For simplicity, we will use the term </a:t>
            </a:r>
            <a:r>
              <a:rPr sz="2800" b="1" dirty="0"/>
              <a:t>Venn diagram</a:t>
            </a:r>
            <a:r>
              <a:rPr sz="2800" dirty="0"/>
              <a:t> throughout the chapter.</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Interpreting Venn Diagrams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The following Venn diagram represents the sets </a:t>
            </a:r>
            <a:r>
              <a:rPr lang="en-US" sz="2800" i="1" dirty="0"/>
              <a:t>S</a:t>
            </a:r>
            <a:r>
              <a:rPr sz="2800" dirty="0"/>
              <a:t>, </a:t>
            </a:r>
            <a:r>
              <a:rPr lang="en-US" sz="2800" i="1" dirty="0"/>
              <a:t>T</a:t>
            </a:r>
            <a:r>
              <a:rPr sz="2800" dirty="0"/>
              <a:t>, and </a:t>
            </a:r>
            <a:r>
              <a:rPr lang="en-US" sz="2800" i="1" dirty="0"/>
              <a:t>V</a:t>
            </a:r>
            <a:r>
              <a:rPr sz="2800" dirty="0"/>
              <a:t> within the universal set </a:t>
            </a:r>
            <a:endParaRPr lang="en-US" sz="2800" dirty="0"/>
          </a:p>
          <a:p>
            <a:pPr>
              <a:defRPr sz="2800"/>
            </a:pPr>
            <a:endParaRPr lang="en-IN" dirty="0"/>
          </a:p>
          <a:p>
            <a:pPr>
              <a:defRPr sz="2800"/>
            </a:pPr>
            <a:endParaRPr lang="en-US" sz="2800" dirty="0"/>
          </a:p>
          <a:p>
            <a:pPr>
              <a:defRPr sz="2800"/>
            </a:pPr>
            <a:endParaRPr lang="en-US" sz="2800" dirty="0"/>
          </a:p>
          <a:p>
            <a:pPr>
              <a:defRPr sz="2800"/>
            </a:pPr>
            <a:endParaRPr lang="en-IN" dirty="0"/>
          </a:p>
        </p:txBody>
      </p:sp>
      <p:pic>
        <p:nvPicPr>
          <p:cNvPr id="6" name="Picture 5" descr="U equals the set of all x such that x belongs to positive integers less than thirty.">
            <a:extLst>
              <a:ext uri="{FF2B5EF4-FFF2-40B4-BE49-F238E27FC236}">
                <a16:creationId xmlns:a16="http://schemas.microsoft.com/office/drawing/2014/main" id="{C570DCE5-FD58-CB9E-FEFF-F4B5B1A7C060}"/>
              </a:ext>
            </a:extLst>
          </p:cNvPr>
          <p:cNvPicPr>
            <a:picLocks noChangeAspect="1"/>
          </p:cNvPicPr>
          <p:nvPr/>
        </p:nvPicPr>
        <p:blipFill>
          <a:blip r:embed="rId2"/>
          <a:stretch>
            <a:fillRect/>
          </a:stretch>
        </p:blipFill>
        <p:spPr>
          <a:xfrm>
            <a:off x="533400" y="1943687"/>
            <a:ext cx="6134100" cy="581025"/>
          </a:xfrm>
          <a:prstGeom prst="rect">
            <a:avLst/>
          </a:prstGeom>
        </p:spPr>
      </p:pic>
      <p:sp>
        <p:nvSpPr>
          <p:cNvPr id="17" name="TextBox 16">
            <a:extLst>
              <a:ext uri="{FF2B5EF4-FFF2-40B4-BE49-F238E27FC236}">
                <a16:creationId xmlns:a16="http://schemas.microsoft.com/office/drawing/2014/main" id="{24818D54-FDDE-9422-8F5E-AE373EF38233}"/>
              </a:ext>
            </a:extLst>
          </p:cNvPr>
          <p:cNvSpPr txBox="1"/>
          <p:nvPr/>
        </p:nvSpPr>
        <p:spPr>
          <a:xfrm>
            <a:off x="457200" y="2477155"/>
            <a:ext cx="3657600" cy="523220"/>
          </a:xfrm>
          <a:prstGeom prst="rect">
            <a:avLst/>
          </a:prstGeom>
          <a:noFill/>
        </p:spPr>
        <p:txBody>
          <a:bodyPr wrap="square">
            <a:spAutoFit/>
          </a:bodyPr>
          <a:lstStyle/>
          <a:p>
            <a:pPr>
              <a:defRPr sz="2800"/>
            </a:pPr>
            <a:r>
              <a:rPr lang="en-US" sz="2800" dirty="0"/>
              <a:t>The sets are defined as</a:t>
            </a:r>
          </a:p>
        </p:txBody>
      </p:sp>
      <p:pic>
        <p:nvPicPr>
          <p:cNvPr id="9" name="Picture 8" descr="S equals the set of all x such that x is divisible by eleven.">
            <a:extLst>
              <a:ext uri="{FF2B5EF4-FFF2-40B4-BE49-F238E27FC236}">
                <a16:creationId xmlns:a16="http://schemas.microsoft.com/office/drawing/2014/main" id="{AA107147-CA3E-9401-0FEC-995D7757FB8E}"/>
              </a:ext>
            </a:extLst>
          </p:cNvPr>
          <p:cNvPicPr>
            <a:picLocks noChangeAspect="1"/>
          </p:cNvPicPr>
          <p:nvPr/>
        </p:nvPicPr>
        <p:blipFill>
          <a:blip r:embed="rId3"/>
          <a:stretch>
            <a:fillRect/>
          </a:stretch>
        </p:blipFill>
        <p:spPr>
          <a:xfrm>
            <a:off x="3943350" y="2490438"/>
            <a:ext cx="3981450" cy="581025"/>
          </a:xfrm>
          <a:prstGeom prst="rect">
            <a:avLst/>
          </a:prstGeom>
        </p:spPr>
      </p:pic>
      <p:pic>
        <p:nvPicPr>
          <p:cNvPr id="15" name="Picture 14" descr="T equals the set of all x such that x is a perfect square, and&#10;V equals the set of all x such that x is greater than two and x is a perfect cube.">
            <a:extLst>
              <a:ext uri="{FF2B5EF4-FFF2-40B4-BE49-F238E27FC236}">
                <a16:creationId xmlns:a16="http://schemas.microsoft.com/office/drawing/2014/main" id="{58783AB9-6BB0-26E0-2347-06C9655D0A1F}"/>
              </a:ext>
            </a:extLst>
          </p:cNvPr>
          <p:cNvPicPr>
            <a:picLocks noChangeAspect="1"/>
          </p:cNvPicPr>
          <p:nvPr/>
        </p:nvPicPr>
        <p:blipFill>
          <a:blip r:embed="rId4"/>
          <a:stretch>
            <a:fillRect/>
          </a:stretch>
        </p:blipFill>
        <p:spPr>
          <a:xfrm>
            <a:off x="548489" y="3000375"/>
            <a:ext cx="4972050" cy="11906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Interpreting Venn Diagrams</a:t>
            </a:r>
            <a:r>
              <a:rPr lang="en-US" dirty="0"/>
              <a:t>—Slide 2</a:t>
            </a:r>
            <a:endParaRPr dirty="0"/>
          </a:p>
        </p:txBody>
      </p:sp>
      <p:sp>
        <p:nvSpPr>
          <p:cNvPr id="19" name="TextBox 18">
            <a:extLst>
              <a:ext uri="{FF2B5EF4-FFF2-40B4-BE49-F238E27FC236}">
                <a16:creationId xmlns:a16="http://schemas.microsoft.com/office/drawing/2014/main" id="{9C710E34-C3A7-4A33-CFE2-2AAB85F1784E}"/>
              </a:ext>
            </a:extLst>
          </p:cNvPr>
          <p:cNvSpPr txBox="1"/>
          <p:nvPr/>
        </p:nvSpPr>
        <p:spPr>
          <a:xfrm>
            <a:off x="381000" y="1093733"/>
            <a:ext cx="8086253" cy="492443"/>
          </a:xfrm>
          <a:prstGeom prst="rect">
            <a:avLst/>
          </a:prstGeom>
          <a:noFill/>
        </p:spPr>
        <p:txBody>
          <a:bodyPr wrap="square">
            <a:spAutoFit/>
          </a:bodyPr>
          <a:lstStyle/>
          <a:p>
            <a:pPr>
              <a:defRPr sz="2800"/>
            </a:pPr>
            <a:r>
              <a:rPr lang="en-US" sz="2600" dirty="0"/>
              <a:t>Use the diagram to answer the following questions.</a:t>
            </a:r>
          </a:p>
        </p:txBody>
      </p:sp>
      <p:pic>
        <p:nvPicPr>
          <p:cNvPr id="5" name="Content Placeholder 4" descr="A three set Venn diagram. The three sets are labeled S, numbers divisible by 11, T, perfect squares, and V, perfect cubes greater than 2, are placed inside the universal set without overlapping. The top left of the box is labeled U.">
            <a:extLst>
              <a:ext uri="{FF2B5EF4-FFF2-40B4-BE49-F238E27FC236}">
                <a16:creationId xmlns:a16="http://schemas.microsoft.com/office/drawing/2014/main" id="{BD5FD5ED-A9A5-4755-B09E-6A0551C31660}"/>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09800" y="1417852"/>
            <a:ext cx="3924000" cy="2641147"/>
          </a:xfrm>
        </p:spPr>
      </p:pic>
      <p:sp>
        <p:nvSpPr>
          <p:cNvPr id="3" name="TextBox 2">
            <a:extLst>
              <a:ext uri="{FF2B5EF4-FFF2-40B4-BE49-F238E27FC236}">
                <a16:creationId xmlns:a16="http://schemas.microsoft.com/office/drawing/2014/main" id="{571E3FEA-1F70-2A9F-64B1-8D18E01C7BAA}"/>
              </a:ext>
            </a:extLst>
          </p:cNvPr>
          <p:cNvSpPr txBox="1"/>
          <p:nvPr/>
        </p:nvSpPr>
        <p:spPr>
          <a:xfrm>
            <a:off x="3536934" y="3762703"/>
            <a:ext cx="1600200" cy="461665"/>
          </a:xfrm>
          <a:prstGeom prst="rect">
            <a:avLst/>
          </a:prstGeom>
          <a:noFill/>
        </p:spPr>
        <p:txBody>
          <a:bodyPr wrap="square">
            <a:spAutoFit/>
          </a:bodyPr>
          <a:lstStyle/>
          <a:p>
            <a:pPr algn="ctr"/>
            <a:r>
              <a:rPr lang="en-IN" sz="2400" dirty="0"/>
              <a:t>Figure 5</a:t>
            </a:r>
          </a:p>
        </p:txBody>
      </p:sp>
      <p:sp>
        <p:nvSpPr>
          <p:cNvPr id="7" name="TextBox 6">
            <a:extLst>
              <a:ext uri="{FF2B5EF4-FFF2-40B4-BE49-F238E27FC236}">
                <a16:creationId xmlns:a16="http://schemas.microsoft.com/office/drawing/2014/main" id="{0E086E2E-7206-4C98-94EA-85B2918384DD}"/>
              </a:ext>
            </a:extLst>
          </p:cNvPr>
          <p:cNvSpPr txBox="1"/>
          <p:nvPr/>
        </p:nvSpPr>
        <p:spPr>
          <a:xfrm>
            <a:off x="304800" y="4191000"/>
            <a:ext cx="8610600" cy="492443"/>
          </a:xfrm>
          <a:prstGeom prst="rect">
            <a:avLst/>
          </a:prstGeom>
          <a:noFill/>
        </p:spPr>
        <p:txBody>
          <a:bodyPr wrap="square">
            <a:spAutoFit/>
          </a:bodyPr>
          <a:lstStyle/>
          <a:p>
            <a:pPr marL="514350" indent="-514350">
              <a:buFont typeface="+mj-lt"/>
              <a:buAutoNum type="alphaLcPeriod"/>
              <a:defRPr sz="2800"/>
            </a:pPr>
            <a:r>
              <a:rPr lang="en-US" sz="2600" dirty="0"/>
              <a:t>List the elements of the sets </a:t>
            </a:r>
            <a:r>
              <a:rPr lang="en-US" sz="2600" i="1" dirty="0"/>
              <a:t>S</a:t>
            </a:r>
            <a:r>
              <a:rPr lang="en-US" sz="2600" dirty="0"/>
              <a:t>, </a:t>
            </a:r>
            <a:r>
              <a:rPr lang="en-US" sz="2600" i="1" dirty="0"/>
              <a:t>T</a:t>
            </a:r>
            <a:r>
              <a:rPr lang="en-US" sz="2600" dirty="0"/>
              <a:t>, and </a:t>
            </a:r>
            <a:r>
              <a:rPr lang="en-US" sz="2600" i="1" dirty="0"/>
              <a:t>V</a:t>
            </a:r>
            <a:r>
              <a:rPr lang="en-US" sz="2600" dirty="0"/>
              <a:t> in roster notation.</a:t>
            </a:r>
            <a:endParaRPr lang="en-US" sz="2600" b="0" i="0" u="none" strike="noStrike" baseline="0" dirty="0">
              <a:solidFill>
                <a:srgbClr val="000000"/>
              </a:solidFill>
              <a:latin typeface="Calibri" panose="020F0502020204030204" pitchFamily="34" charset="0"/>
            </a:endParaRPr>
          </a:p>
        </p:txBody>
      </p:sp>
      <p:pic>
        <p:nvPicPr>
          <p:cNvPr id="8" name="Picture 7" descr="b. Find the cardinality of set S, set T, and set V.">
            <a:extLst>
              <a:ext uri="{FF2B5EF4-FFF2-40B4-BE49-F238E27FC236}">
                <a16:creationId xmlns:a16="http://schemas.microsoft.com/office/drawing/2014/main" id="{B90E2F4A-9B78-8A28-DD5F-A1638EF43873}"/>
              </a:ext>
            </a:extLst>
          </p:cNvPr>
          <p:cNvPicPr>
            <a:picLocks noChangeAspect="1"/>
          </p:cNvPicPr>
          <p:nvPr/>
        </p:nvPicPr>
        <p:blipFill>
          <a:blip r:embed="rId4"/>
          <a:stretch>
            <a:fillRect/>
          </a:stretch>
        </p:blipFill>
        <p:spPr>
          <a:xfrm>
            <a:off x="381000" y="4695825"/>
            <a:ext cx="2844000" cy="451849"/>
          </a:xfrm>
          <a:prstGeom prst="rect">
            <a:avLst/>
          </a:prstGeom>
        </p:spPr>
      </p:pic>
      <p:pic>
        <p:nvPicPr>
          <p:cNvPr id="11" name="Picture 10" descr="c. Find the complement of set T.">
            <a:extLst>
              <a:ext uri="{FF2B5EF4-FFF2-40B4-BE49-F238E27FC236}">
                <a16:creationId xmlns:a16="http://schemas.microsoft.com/office/drawing/2014/main" id="{FFC48199-8B11-AD02-7713-0D87208DC5FE}"/>
              </a:ext>
            </a:extLst>
          </p:cNvPr>
          <p:cNvPicPr>
            <a:picLocks noChangeAspect="1"/>
          </p:cNvPicPr>
          <p:nvPr/>
        </p:nvPicPr>
        <p:blipFill>
          <a:blip r:embed="rId5"/>
          <a:stretch>
            <a:fillRect/>
          </a:stretch>
        </p:blipFill>
        <p:spPr>
          <a:xfrm>
            <a:off x="404812" y="5181600"/>
            <a:ext cx="1504950" cy="323850"/>
          </a:xfrm>
          <a:prstGeom prst="rect">
            <a:avLst/>
          </a:prstGeom>
        </p:spPr>
      </p:pic>
      <p:sp>
        <p:nvSpPr>
          <p:cNvPr id="4" name="TextBox 3">
            <a:extLst>
              <a:ext uri="{FF2B5EF4-FFF2-40B4-BE49-F238E27FC236}">
                <a16:creationId xmlns:a16="http://schemas.microsoft.com/office/drawing/2014/main" id="{731A376D-F89A-2B8C-787C-AD68AB29F603}"/>
              </a:ext>
            </a:extLst>
          </p:cNvPr>
          <p:cNvSpPr txBox="1"/>
          <p:nvPr/>
        </p:nvSpPr>
        <p:spPr>
          <a:xfrm>
            <a:off x="307157" y="5553399"/>
            <a:ext cx="7318216" cy="492443"/>
          </a:xfrm>
          <a:prstGeom prst="rect">
            <a:avLst/>
          </a:prstGeom>
          <a:noFill/>
        </p:spPr>
        <p:txBody>
          <a:bodyPr wrap="square">
            <a:spAutoFit/>
          </a:bodyPr>
          <a:lstStyle/>
          <a:p>
            <a:pPr marL="536575" indent="-536575"/>
            <a:r>
              <a:rPr lang="en-US" sz="2600" dirty="0"/>
              <a:t>d.	Is </a:t>
            </a:r>
            <a:r>
              <a:rPr lang="en-US" sz="2600" i="1" dirty="0"/>
              <a:t>S</a:t>
            </a:r>
            <a:r>
              <a:rPr lang="en-US" sz="2600" dirty="0"/>
              <a:t> = </a:t>
            </a:r>
            <a:r>
              <a:rPr lang="en-US" sz="2600" i="1" dirty="0"/>
              <a:t>V</a:t>
            </a:r>
            <a:r>
              <a:rPr lang="en-US" sz="2600" dirty="0"/>
              <a:t>? Is </a:t>
            </a:r>
            <a:r>
              <a:rPr lang="en-US" sz="2600" i="1" dirty="0"/>
              <a:t>S</a:t>
            </a:r>
            <a:r>
              <a:rPr lang="en-US" sz="2600" dirty="0"/>
              <a:t> </a:t>
            </a:r>
            <a:r>
              <a:rPr lang="en-US" sz="2600" dirty="0">
                <a:latin typeface="Cambria Math" panose="02040503050406030204" pitchFamily="18" charset="0"/>
                <a:ea typeface="Cambria Math" panose="02040503050406030204" pitchFamily="18" charset="0"/>
              </a:rPr>
              <a:t>∼</a:t>
            </a:r>
            <a:r>
              <a:rPr lang="en-US" sz="2600" dirty="0"/>
              <a:t> </a:t>
            </a:r>
            <a:r>
              <a:rPr lang="en-US" sz="2600" i="1" dirty="0"/>
              <a:t>V</a:t>
            </a:r>
            <a:r>
              <a:rPr lang="en-US" sz="2600" dirty="0"/>
              <a:t> ? Explain your answers.</a:t>
            </a:r>
            <a:endParaRPr lang="en-IN"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Interpreting Venn Diagrams</a:t>
            </a:r>
            <a:r>
              <a:rPr lang="en-US" dirty="0"/>
              <a:t>—Slide 3</a:t>
            </a:r>
            <a:endParaRPr dirty="0"/>
          </a:p>
        </p:txBody>
      </p:sp>
      <p:sp>
        <p:nvSpPr>
          <p:cNvPr id="3" name="Text Placeholder 2"/>
          <p:cNvSpPr>
            <a:spLocks noGrp="1"/>
          </p:cNvSpPr>
          <p:nvPr>
            <p:ph type="body" sz="quarter" idx="10"/>
          </p:nvPr>
        </p:nvSpPr>
        <p:spPr>
          <a:xfrm>
            <a:off x="457200" y="1029287"/>
            <a:ext cx="8229600" cy="4609513"/>
          </a:xfrm>
        </p:spPr>
        <p:txBody>
          <a:bodyPr>
            <a:normAutofit fontScale="92500" lnSpcReduction="10000"/>
          </a:bodyPr>
          <a:lstStyle/>
          <a:p>
            <a:r>
              <a:rPr sz="2800" b="1" dirty="0"/>
              <a:t>Solution</a:t>
            </a:r>
          </a:p>
          <a:p>
            <a:pPr marL="358775" indent="-358775">
              <a:defRPr sz="2800"/>
            </a:pPr>
            <a:r>
              <a:rPr lang="en-US" dirty="0"/>
              <a:t>a.	</a:t>
            </a:r>
            <a:r>
              <a:rPr dirty="0"/>
              <a:t>​</a:t>
            </a:r>
            <a:r>
              <a:rPr sz="2800" dirty="0"/>
              <a:t>The elements of each set in roster form are as follows.</a:t>
            </a:r>
          </a:p>
          <a:p>
            <a:pPr>
              <a:defRPr sz="2800"/>
            </a:pPr>
            <a:r>
              <a:rPr dirty="0"/>
              <a:t>​</a:t>
            </a:r>
            <a:r>
              <a:rPr lang="en-US" dirty="0"/>
              <a:t>	</a:t>
            </a:r>
            <a:r>
              <a:rPr lang="en-US" i="1" dirty="0"/>
              <a:t>S</a:t>
            </a:r>
            <a:r>
              <a:rPr lang="en-US" dirty="0"/>
              <a:t> = {11, 12},</a:t>
            </a:r>
            <a:endParaRPr dirty="0"/>
          </a:p>
          <a:p>
            <a:pPr>
              <a:defRPr sz="2800"/>
            </a:pPr>
            <a:r>
              <a:rPr dirty="0"/>
              <a:t>​</a:t>
            </a:r>
            <a:r>
              <a:rPr lang="en-US" dirty="0"/>
              <a:t>	</a:t>
            </a:r>
            <a:r>
              <a:rPr lang="en-US" i="1" dirty="0"/>
              <a:t>T</a:t>
            </a:r>
            <a:r>
              <a:rPr lang="en-US" dirty="0"/>
              <a:t> = {1, 4, 9, 16, 25},</a:t>
            </a:r>
          </a:p>
          <a:p>
            <a:pPr>
              <a:defRPr sz="2800"/>
            </a:pPr>
            <a:r>
              <a:rPr dirty="0"/>
              <a:t>​</a:t>
            </a:r>
            <a:r>
              <a:rPr lang="en-US" dirty="0"/>
              <a:t>	</a:t>
            </a:r>
            <a:r>
              <a:rPr lang="en-US" i="1" dirty="0"/>
              <a:t>V</a:t>
            </a:r>
            <a:r>
              <a:rPr lang="en-US" dirty="0"/>
              <a:t> = {8, 27}.</a:t>
            </a:r>
            <a:endParaRPr dirty="0"/>
          </a:p>
          <a:p>
            <a:r>
              <a:rPr dirty="0"/>
              <a:t>​</a:t>
            </a:r>
            <a:r>
              <a:rPr lang="en-US" dirty="0"/>
              <a:t>            </a:t>
            </a:r>
            <a:r>
              <a:rPr lang="en-US" sz="2800" dirty="0"/>
              <a:t>Remember that the order in which the elements are        	listed is not important. Therefore, it is also correct to</a:t>
            </a:r>
          </a:p>
          <a:p>
            <a:r>
              <a:rPr lang="en-US" sz="2800" dirty="0"/>
              <a:t>          	list the  elements of each set in a different order.</a:t>
            </a:r>
            <a:endParaRPr sz="2800" dirty="0"/>
          </a:p>
          <a:p>
            <a:pPr marL="358775" indent="-358775">
              <a:defRPr sz="2800"/>
            </a:pPr>
            <a:r>
              <a:rPr lang="en-US" dirty="0"/>
              <a:t>b.	</a:t>
            </a:r>
            <a:r>
              <a:rPr dirty="0"/>
              <a:t>​</a:t>
            </a:r>
            <a:r>
              <a:rPr sz="2800" dirty="0"/>
              <a:t>To find the cardinal number of each set </a:t>
            </a:r>
            <a:r>
              <a:rPr lang="en-US" sz="2800" dirty="0"/>
              <a:t>(</a:t>
            </a:r>
            <a:r>
              <a:rPr lang="en-US" sz="2800" i="1" dirty="0"/>
              <a:t>S</a:t>
            </a:r>
            <a:r>
              <a:rPr lang="en-US" sz="2800" dirty="0"/>
              <a:t>, </a:t>
            </a:r>
            <a:r>
              <a:rPr lang="en-US" i="1" dirty="0"/>
              <a:t>T</a:t>
            </a:r>
            <a:r>
              <a:rPr lang="en-US" dirty="0"/>
              <a:t>, and </a:t>
            </a:r>
            <a:r>
              <a:rPr lang="en-US" i="1" dirty="0"/>
              <a:t>V</a:t>
            </a:r>
            <a:r>
              <a:rPr lang="en-US" dirty="0"/>
              <a:t>,),</a:t>
            </a:r>
            <a:r>
              <a:rPr sz="2800" dirty="0"/>
              <a:t> we need to count the number of elements in each set. Therefore, </a:t>
            </a:r>
            <a:endParaRPr lang="en-US" sz="2800" dirty="0"/>
          </a:p>
          <a:p>
            <a:pPr marL="514350" indent="-514350">
              <a:buFont typeface="+mj-lt"/>
              <a:buAutoNum type="alphaLcPeriod" startAt="2"/>
              <a:defRPr sz="2800"/>
            </a:pPr>
            <a:endParaRPr lang="en-US" sz="2800" dirty="0"/>
          </a:p>
          <a:p>
            <a:pPr marL="514350" indent="-514350">
              <a:buFont typeface="+mj-lt"/>
              <a:buAutoNum type="alphaLcPeriod" startAt="2"/>
              <a:defRPr sz="2800"/>
            </a:pPr>
            <a:endParaRPr lang="en-US" sz="2800" dirty="0"/>
          </a:p>
          <a:p>
            <a:pPr marL="514350" indent="-514350">
              <a:buFont typeface="+mj-lt"/>
              <a:buAutoNum type="alphaLcPeriod" startAt="2"/>
              <a:defRPr sz="2800"/>
            </a:pPr>
            <a:endParaRPr lang="en-US" dirty="0"/>
          </a:p>
          <a:p>
            <a:pPr marL="514350" indent="-514350">
              <a:buFont typeface="+mj-lt"/>
              <a:buAutoNum type="alphaLcPeriod" startAt="2"/>
              <a:defRPr sz="2800"/>
            </a:pPr>
            <a:endParaRPr lang="en-US" sz="2800" dirty="0"/>
          </a:p>
          <a:p>
            <a:pPr marL="514350" indent="-514350">
              <a:buFont typeface="+mj-lt"/>
              <a:buAutoNum type="alphaLcPeriod" startAt="2"/>
              <a:defRPr sz="2800"/>
            </a:pPr>
            <a:endParaRPr lang="en-US" sz="2800" dirty="0"/>
          </a:p>
          <a:p>
            <a:pPr marL="514350" indent="-514350">
              <a:buFont typeface="+mj-lt"/>
              <a:buAutoNum type="alphaLcPeriod" startAt="2"/>
              <a:defRPr sz="2800"/>
            </a:pPr>
            <a:endParaRPr lang="en-US" dirty="0"/>
          </a:p>
          <a:p>
            <a:pPr marL="514350" indent="-514350">
              <a:buFont typeface="+mj-lt"/>
              <a:buAutoNum type="alphaLcPeriod" startAt="2"/>
              <a:defRPr sz="2800"/>
            </a:pPr>
            <a:endParaRPr sz="2800" dirty="0"/>
          </a:p>
        </p:txBody>
      </p:sp>
      <p:pic>
        <p:nvPicPr>
          <p:cNvPr id="12" name="Picture 11" descr="The cardinality of set S is equal to two, the cardinality of set T is equal to five, and the cardinality of set V is equal to two.">
            <a:extLst>
              <a:ext uri="{FF2B5EF4-FFF2-40B4-BE49-F238E27FC236}">
                <a16:creationId xmlns:a16="http://schemas.microsoft.com/office/drawing/2014/main" id="{54E7D64C-32C3-245C-D12A-5F07BAEDCBD9}"/>
              </a:ext>
            </a:extLst>
          </p:cNvPr>
          <p:cNvPicPr>
            <a:picLocks noChangeAspect="1"/>
          </p:cNvPicPr>
          <p:nvPr/>
        </p:nvPicPr>
        <p:blipFill>
          <a:blip r:embed="rId2"/>
          <a:stretch>
            <a:fillRect/>
          </a:stretch>
        </p:blipFill>
        <p:spPr>
          <a:xfrm>
            <a:off x="2514600" y="5190936"/>
            <a:ext cx="3257550" cy="46672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Interpreting Venn Diagrams</a:t>
            </a:r>
            <a:r>
              <a:rPr lang="en-US" dirty="0"/>
              <a:t>—Slide 4</a:t>
            </a:r>
            <a:endParaRPr dirty="0"/>
          </a:p>
        </p:txBody>
      </p:sp>
      <p:sp>
        <p:nvSpPr>
          <p:cNvPr id="3" name="Text Placeholder 2"/>
          <p:cNvSpPr>
            <a:spLocks noGrp="1"/>
          </p:cNvSpPr>
          <p:nvPr>
            <p:ph type="body" sz="quarter" idx="10"/>
          </p:nvPr>
        </p:nvSpPr>
        <p:spPr>
          <a:xfrm>
            <a:off x="457200" y="914400"/>
            <a:ext cx="8229600" cy="4967067"/>
          </a:xfrm>
        </p:spPr>
        <p:txBody>
          <a:bodyPr>
            <a:noAutofit/>
          </a:bodyPr>
          <a:lstStyle/>
          <a:p>
            <a:pPr>
              <a:defRPr sz="2800"/>
            </a:pPr>
            <a:endParaRPr lang="en-US" sz="1800" dirty="0"/>
          </a:p>
          <a:p>
            <a:pPr marL="358775" indent="-358775">
              <a:defRPr sz="2800"/>
            </a:pPr>
            <a:r>
              <a:rPr lang="en-US" sz="2600" dirty="0"/>
              <a:t>c.	Recall that 					</a:t>
            </a:r>
          </a:p>
          <a:p>
            <a:pPr>
              <a:defRPr sz="2800"/>
            </a:pPr>
            <a:endParaRPr lang="en-US" sz="2600" dirty="0"/>
          </a:p>
          <a:p>
            <a:pPr>
              <a:defRPr sz="2800"/>
            </a:pPr>
            <a:endParaRPr lang="en-US" sz="2600" dirty="0"/>
          </a:p>
          <a:p>
            <a:pPr>
              <a:defRPr sz="2800"/>
            </a:pPr>
            <a:endParaRPr lang="en-US" sz="2600" dirty="0"/>
          </a:p>
          <a:p>
            <a:pPr>
              <a:defRPr sz="2800"/>
            </a:pPr>
            <a:r>
              <a:rPr lang="en-US" sz="2600" dirty="0"/>
              <a:t>           </a:t>
            </a:r>
          </a:p>
          <a:p>
            <a:pPr>
              <a:defRPr sz="2800"/>
            </a:pPr>
            <a:endParaRPr lang="en-US" sz="2600" dirty="0"/>
          </a:p>
        </p:txBody>
      </p:sp>
      <p:pic>
        <p:nvPicPr>
          <p:cNvPr id="6" name="Picture 5" descr="T complement.">
            <a:extLst>
              <a:ext uri="{FF2B5EF4-FFF2-40B4-BE49-F238E27FC236}">
                <a16:creationId xmlns:a16="http://schemas.microsoft.com/office/drawing/2014/main" id="{674D8D05-9F6C-08DD-7E3A-D3F16AA2B513}"/>
              </a:ext>
            </a:extLst>
          </p:cNvPr>
          <p:cNvPicPr>
            <a:picLocks noChangeAspect="1"/>
          </p:cNvPicPr>
          <p:nvPr/>
        </p:nvPicPr>
        <p:blipFill>
          <a:blip r:embed="rId2"/>
          <a:stretch>
            <a:fillRect/>
          </a:stretch>
        </p:blipFill>
        <p:spPr>
          <a:xfrm>
            <a:off x="2438400" y="1332913"/>
            <a:ext cx="266700" cy="361950"/>
          </a:xfrm>
          <a:prstGeom prst="rect">
            <a:avLst/>
          </a:prstGeom>
        </p:spPr>
      </p:pic>
      <p:sp>
        <p:nvSpPr>
          <p:cNvPr id="22" name="TextBox 21">
            <a:extLst>
              <a:ext uri="{FF2B5EF4-FFF2-40B4-BE49-F238E27FC236}">
                <a16:creationId xmlns:a16="http://schemas.microsoft.com/office/drawing/2014/main" id="{1A064003-9453-5C92-58D0-F9D773BC3E7A}"/>
              </a:ext>
            </a:extLst>
          </p:cNvPr>
          <p:cNvSpPr txBox="1"/>
          <p:nvPr/>
        </p:nvSpPr>
        <p:spPr>
          <a:xfrm>
            <a:off x="2728910" y="1256713"/>
            <a:ext cx="5576889" cy="523220"/>
          </a:xfrm>
          <a:prstGeom prst="rect">
            <a:avLst/>
          </a:prstGeom>
          <a:noFill/>
        </p:spPr>
        <p:txBody>
          <a:bodyPr wrap="square">
            <a:spAutoFit/>
          </a:bodyPr>
          <a:lstStyle/>
          <a:p>
            <a:r>
              <a:rPr lang="en-US" sz="2800" dirty="0"/>
              <a:t>contains all of the elements in the</a:t>
            </a:r>
            <a:endParaRPr lang="en-IN" sz="2800" dirty="0"/>
          </a:p>
        </p:txBody>
      </p:sp>
      <p:sp>
        <p:nvSpPr>
          <p:cNvPr id="24" name="TextBox 23">
            <a:extLst>
              <a:ext uri="{FF2B5EF4-FFF2-40B4-BE49-F238E27FC236}">
                <a16:creationId xmlns:a16="http://schemas.microsoft.com/office/drawing/2014/main" id="{04DD65A3-CE3B-EB1C-5AB2-394FEB66F72B}"/>
              </a:ext>
            </a:extLst>
          </p:cNvPr>
          <p:cNvSpPr txBox="1"/>
          <p:nvPr/>
        </p:nvSpPr>
        <p:spPr>
          <a:xfrm>
            <a:off x="990600" y="1637713"/>
            <a:ext cx="7696200" cy="1384995"/>
          </a:xfrm>
          <a:prstGeom prst="rect">
            <a:avLst/>
          </a:prstGeom>
          <a:noFill/>
        </p:spPr>
        <p:txBody>
          <a:bodyPr wrap="square">
            <a:spAutoFit/>
          </a:bodyPr>
          <a:lstStyle/>
          <a:p>
            <a:r>
              <a:rPr lang="en-US" sz="2800" dirty="0"/>
              <a:t>universal set that are not in </a:t>
            </a:r>
            <a:r>
              <a:rPr lang="en-US" sz="2800" i="1" dirty="0"/>
              <a:t>T</a:t>
            </a:r>
            <a:r>
              <a:rPr lang="en-US" sz="2800" dirty="0"/>
              <a:t>. Be careful to list all elements not in </a:t>
            </a:r>
            <a:r>
              <a:rPr lang="en-US" sz="2800" i="1" dirty="0"/>
              <a:t>T</a:t>
            </a:r>
            <a:r>
              <a:rPr lang="en-US" sz="2800" dirty="0"/>
              <a:t> and not just the elements in the other sets. Therefore</a:t>
            </a:r>
            <a:endParaRPr lang="en-IN" sz="2800" dirty="0"/>
          </a:p>
        </p:txBody>
      </p:sp>
      <p:pic>
        <p:nvPicPr>
          <p:cNvPr id="17" name="Picture 16" descr="T complement equals the set containing 2, 3, 5, 6, 7, 8, 10, 11, 12, 13, 14, 15, 17, 18, 19, 20, 21, 22, 23, 24, 26, 27, 28, and 29.">
            <a:extLst>
              <a:ext uri="{FF2B5EF4-FFF2-40B4-BE49-F238E27FC236}">
                <a16:creationId xmlns:a16="http://schemas.microsoft.com/office/drawing/2014/main" id="{54A323D3-FEBD-BD6F-E41A-F1D8A5B0D056}"/>
              </a:ext>
            </a:extLst>
          </p:cNvPr>
          <p:cNvPicPr>
            <a:picLocks noChangeAspect="1"/>
          </p:cNvPicPr>
          <p:nvPr/>
        </p:nvPicPr>
        <p:blipFill>
          <a:blip r:embed="rId3"/>
          <a:stretch>
            <a:fillRect/>
          </a:stretch>
        </p:blipFill>
        <p:spPr>
          <a:xfrm>
            <a:off x="1576386" y="3009313"/>
            <a:ext cx="5991225" cy="1028700"/>
          </a:xfrm>
          <a:prstGeom prst="rect">
            <a:avLst/>
          </a:prstGeom>
        </p:spPr>
      </p:pic>
      <p:sp>
        <p:nvSpPr>
          <p:cNvPr id="26" name="TextBox 25">
            <a:extLst>
              <a:ext uri="{FF2B5EF4-FFF2-40B4-BE49-F238E27FC236}">
                <a16:creationId xmlns:a16="http://schemas.microsoft.com/office/drawing/2014/main" id="{B4D7A9C3-3857-C50E-9AD1-11279F012B0A}"/>
              </a:ext>
            </a:extLst>
          </p:cNvPr>
          <p:cNvSpPr txBox="1"/>
          <p:nvPr/>
        </p:nvSpPr>
        <p:spPr>
          <a:xfrm>
            <a:off x="421741" y="4012831"/>
            <a:ext cx="8153400" cy="1815882"/>
          </a:xfrm>
          <a:prstGeom prst="rect">
            <a:avLst/>
          </a:prstGeom>
          <a:noFill/>
        </p:spPr>
        <p:txBody>
          <a:bodyPr wrap="square">
            <a:spAutoFit/>
          </a:bodyPr>
          <a:lstStyle/>
          <a:p>
            <a:pPr marL="358775" indent="-358775">
              <a:defRPr sz="2800"/>
            </a:pPr>
            <a:r>
              <a:rPr lang="en-US" sz="2800" dirty="0"/>
              <a:t>d.	To have </a:t>
            </a:r>
            <a:r>
              <a:rPr lang="en-US" sz="2800" i="1" dirty="0"/>
              <a:t>S</a:t>
            </a:r>
            <a:r>
              <a:rPr lang="en-US" sz="2800" dirty="0"/>
              <a:t> = </a:t>
            </a:r>
            <a:r>
              <a:rPr lang="en-US" sz="2800" i="1" dirty="0"/>
              <a:t>V</a:t>
            </a:r>
            <a:r>
              <a:rPr lang="en-US" sz="2800" dirty="0"/>
              <a:t>, the two sets would need to have exactly the same elements. Since this is not the case, </a:t>
            </a:r>
            <a:r>
              <a:rPr lang="en-US" sz="2800" i="1" dirty="0"/>
              <a:t>S</a:t>
            </a:r>
            <a:r>
              <a:rPr lang="en-US" sz="2800" dirty="0"/>
              <a:t> ≠ </a:t>
            </a:r>
            <a:r>
              <a:rPr lang="en-US" sz="2800" i="1" dirty="0"/>
              <a:t>V</a:t>
            </a:r>
            <a:r>
              <a:rPr lang="en-US" sz="2800" dirty="0"/>
              <a:t>. However, </a:t>
            </a:r>
            <a:r>
              <a:rPr lang="en-US" sz="2800" i="1" dirty="0"/>
              <a:t>S</a:t>
            </a:r>
            <a:r>
              <a:rPr lang="en-US" sz="2800" dirty="0"/>
              <a:t> is equivalent to </a:t>
            </a:r>
            <a:r>
              <a:rPr lang="en-US" sz="2800" i="1" dirty="0"/>
              <a:t>V</a:t>
            </a:r>
            <a:r>
              <a:rPr lang="en-US" sz="2800" dirty="0"/>
              <a:t> since both sets have the same cardinal number. So </a:t>
            </a:r>
            <a:r>
              <a:rPr lang="en-US" sz="2800" i="1" dirty="0"/>
              <a:t>S</a:t>
            </a:r>
            <a:r>
              <a:rPr lang="en-US" sz="2800" dirty="0"/>
              <a:t> </a:t>
            </a:r>
            <a:r>
              <a:rPr lang="en-US" sz="2800" dirty="0">
                <a:latin typeface="Cambria Math" panose="02040503050406030204" pitchFamily="18" charset="0"/>
                <a:ea typeface="Cambria Math" panose="02040503050406030204" pitchFamily="18" charset="0"/>
              </a:rPr>
              <a:t>∼</a:t>
            </a:r>
            <a:r>
              <a:rPr lang="en-US" sz="2800" dirty="0"/>
              <a:t> </a:t>
            </a:r>
            <a:r>
              <a:rPr lang="en-US" sz="2800" i="1" dirty="0"/>
              <a:t>V</a:t>
            </a:r>
            <a:r>
              <a:rPr lang="en-US" sz="2800"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p>
        </p:txBody>
      </p:sp>
      <p:sp>
        <p:nvSpPr>
          <p:cNvPr id="3" name="Text Placeholder 2"/>
          <p:cNvSpPr>
            <a:spLocks noGrp="1"/>
          </p:cNvSpPr>
          <p:nvPr>
            <p:ph type="body" sz="quarter" idx="10"/>
          </p:nvPr>
        </p:nvSpPr>
        <p:spPr/>
        <p:txBody>
          <a:bodyPr>
            <a:normAutofit/>
          </a:bodyPr>
          <a:lstStyle/>
          <a:p>
            <a:pPr>
              <a:defRPr sz="2800"/>
            </a:pPr>
            <a:r>
              <a:rPr sz="2800" dirty="0"/>
              <a:t>Sets </a:t>
            </a:r>
            <a:r>
              <a:rPr lang="en-US" sz="2800" i="1" dirty="0"/>
              <a:t>A</a:t>
            </a:r>
            <a:r>
              <a:rPr sz="2800" dirty="0"/>
              <a:t> and </a:t>
            </a:r>
            <a:r>
              <a:rPr lang="en-US" sz="2800" i="1" dirty="0"/>
              <a:t>B</a:t>
            </a:r>
            <a:r>
              <a:rPr sz="2800" dirty="0"/>
              <a:t> are equal if they contain exactly the same elements, denoted </a:t>
            </a:r>
            <a:r>
              <a:rPr lang="en-US" sz="2800" i="1" dirty="0"/>
              <a:t>A</a:t>
            </a:r>
            <a:r>
              <a:rPr lang="en-US" sz="2800" dirty="0"/>
              <a:t> = </a:t>
            </a:r>
            <a:r>
              <a:rPr lang="en-US" sz="2800" i="1" dirty="0"/>
              <a:t>B</a:t>
            </a:r>
            <a:r>
              <a:rPr lang="en-US" sz="2800" dirty="0"/>
              <a:t>.</a:t>
            </a:r>
            <a:r>
              <a:rPr sz="2800" dirty="0"/>
              <a:t> Sets </a:t>
            </a:r>
            <a:r>
              <a:rPr lang="en-US" sz="2800" i="1" dirty="0"/>
              <a:t>A</a:t>
            </a:r>
            <a:r>
              <a:rPr sz="2800" dirty="0"/>
              <a:t> and </a:t>
            </a:r>
            <a:r>
              <a:rPr lang="en-US" sz="2800" i="1" dirty="0"/>
              <a:t>B</a:t>
            </a:r>
            <a:r>
              <a:rPr sz="2800" dirty="0"/>
              <a:t> are equivalent if they have the same cardinal number, denoted </a:t>
            </a:r>
            <a:r>
              <a:rPr lang="en-US" i="1" dirty="0"/>
              <a:t>A</a:t>
            </a:r>
            <a:r>
              <a:rPr lang="en-US" dirty="0"/>
              <a:t> </a:t>
            </a:r>
            <a:r>
              <a:rPr lang="en-US" dirty="0">
                <a:latin typeface="Cambria Math" panose="02040503050406030204" pitchFamily="18" charset="0"/>
                <a:ea typeface="Cambria Math" panose="02040503050406030204" pitchFamily="18" charset="0"/>
              </a:rPr>
              <a:t>∼</a:t>
            </a:r>
            <a:r>
              <a:rPr lang="en-US" dirty="0"/>
              <a:t> </a:t>
            </a:r>
            <a:r>
              <a:rPr lang="en-US" i="1" dirty="0"/>
              <a:t>B</a:t>
            </a:r>
            <a:r>
              <a:rPr lang="en-US" dirty="0"/>
              <a:t>. </a:t>
            </a:r>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3422A3B-1EC0-4C0A-B1C4-2B1DEA74DCA1}"/>
</file>

<file path=customXml/itemProps2.xml><?xml version="1.0" encoding="utf-8"?>
<ds:datastoreItem xmlns:ds="http://schemas.openxmlformats.org/officeDocument/2006/customXml" ds:itemID="{4B09B931-5D10-447F-88FE-1F28CF4A58C4}"/>
</file>

<file path=customXml/itemProps3.xml><?xml version="1.0" encoding="utf-8"?>
<ds:datastoreItem xmlns:ds="http://schemas.openxmlformats.org/officeDocument/2006/customXml" ds:itemID="{F2D53755-7128-4179-8863-EC277EC1F0DD}"/>
</file>

<file path=docProps/app.xml><?xml version="1.0" encoding="utf-8"?>
<Properties xmlns="http://schemas.openxmlformats.org/officeDocument/2006/extended-properties" xmlns:vt="http://schemas.openxmlformats.org/officeDocument/2006/docPropsVTypes">
  <TotalTime>2414</TotalTime>
  <Words>2381</Words>
  <Application>Microsoft Office PowerPoint</Application>
  <PresentationFormat>On-screen Show (4:3)</PresentationFormat>
  <Paragraphs>189</Paragraphs>
  <Slides>37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43" baseType="lpstr">
      <vt:lpstr>Courier New</vt:lpstr>
      <vt:lpstr>Calibri</vt:lpstr>
      <vt:lpstr>Arial</vt:lpstr>
      <vt:lpstr>Cambria Math</vt:lpstr>
      <vt:lpstr>Office Theme</vt:lpstr>
      <vt:lpstr>MathType 7.0 Equation</vt:lpstr>
      <vt:lpstr>Section 2.2</vt:lpstr>
      <vt:lpstr>Helpful Hint 1</vt:lpstr>
      <vt:lpstr>Definition: Venn Diagram</vt:lpstr>
      <vt:lpstr>Math Milestone</vt:lpstr>
      <vt:lpstr>Example 1: Interpreting Venn Diagrams—Slide 1</vt:lpstr>
      <vt:lpstr>Example 1: Interpreting Venn Diagrams—Slide 2</vt:lpstr>
      <vt:lpstr>Example 1: Interpreting Venn Diagrams—Slide 3</vt:lpstr>
      <vt:lpstr>Example 1: Interpreting Venn Diagrams—Slide 4</vt:lpstr>
      <vt:lpstr>Think Back</vt:lpstr>
      <vt:lpstr>Example 2: Interpreting Venn Diagrams—Slide 1</vt:lpstr>
      <vt:lpstr>Example 2: Interpreting Venn Diagrams—Slide 2</vt:lpstr>
      <vt:lpstr>Example 2: Interpreting Venn Diagrams—Slide 3</vt:lpstr>
      <vt:lpstr>Example 2: Interpreting Venn Diagrams—Slide 4</vt:lpstr>
      <vt:lpstr>Example 2: Interpreting Venn Diagrams—Slide 5</vt:lpstr>
      <vt:lpstr>Example 2: Interpreting Venn Diagrams—Slide 6</vt:lpstr>
      <vt:lpstr>Skill Check 1</vt:lpstr>
      <vt:lpstr>Definition: Subset</vt:lpstr>
      <vt:lpstr>Helpful Hint 2</vt:lpstr>
      <vt:lpstr>Example 3: Determining Subsets—Slide 1</vt:lpstr>
      <vt:lpstr>Example 3: Determining Subsets—Slide 2</vt:lpstr>
      <vt:lpstr>Example 3: Determining Subsets—Slide 3</vt:lpstr>
      <vt:lpstr>Example 4: Drawing a Venn Diagram with Subsets—Slide 1</vt:lpstr>
      <vt:lpstr>Example 4: Drawing a Venn Diagram with Subsets—Slide 2</vt:lpstr>
      <vt:lpstr>Example 4: Drawing a Venn Diagram with Subsets—Slide 3</vt:lpstr>
      <vt:lpstr>Example 4: Drawing a Venn Diagram with Subsets—Slide 4</vt:lpstr>
      <vt:lpstr>Skill Check 2</vt:lpstr>
      <vt:lpstr>Helpful Hint 3</vt:lpstr>
      <vt:lpstr>Definition: Proper Subset</vt:lpstr>
      <vt:lpstr>Example 5: Identifying Proper Subsets—Slide 1</vt:lpstr>
      <vt:lpstr>Example 5: Identifying Proper Subsets—Slide 2</vt:lpstr>
      <vt:lpstr>Example 6: Identifying Proper Subsets—Slide 1</vt:lpstr>
      <vt:lpstr>Example 6: Identifying Proper Subsets—Slide 2</vt:lpstr>
      <vt:lpstr>Skill Check 3</vt:lpstr>
      <vt:lpstr>Definition: Number of Subsets and Proper Subsets of a Set</vt:lpstr>
      <vt:lpstr>Example 7: Determining the Number of Subsets—Slide 1</vt:lpstr>
      <vt:lpstr>Example 7: Determining the Number of Subsets—Slide 2</vt:lpstr>
      <vt:lpstr>Example 7: Determining the Number of Subsets—Slide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156</cp:revision>
  <dcterms:created xsi:type="dcterms:W3CDTF">2013-04-26T14:43:13Z</dcterms:created>
  <dcterms:modified xsi:type="dcterms:W3CDTF">2025-09-11T09:52:00Z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