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Masters/slideMaster1.xml" ContentType="application/vnd.openxmlformats-officedocument.presentationml.slideMaster+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9"/>
  </p:notesMasterIdLst>
  <p:handoutMasterIdLst>
    <p:handoutMasterId r:id="rId40"/>
  </p:handoutMasterIdLst>
  <p:sldIdLst>
    <p:sldId id="256" r:id="rId2"/>
    <p:sldId id="257" r:id="rId3"/>
    <p:sldId id="258" r:id="rId4"/>
    <p:sldId id="261" r:id="rId5"/>
    <p:sldId id="306" r:id="rId6"/>
    <p:sldId id="305" r:id="rId7"/>
    <p:sldId id="265" r:id="rId8"/>
    <p:sldId id="266" r:id="rId9"/>
    <p:sldId id="269" r:id="rId10"/>
    <p:sldId id="308" r:id="rId11"/>
    <p:sldId id="271" r:id="rId12"/>
    <p:sldId id="272" r:id="rId13"/>
    <p:sldId id="273" r:id="rId14"/>
    <p:sldId id="274" r:id="rId15"/>
    <p:sldId id="277" r:id="rId16"/>
    <p:sldId id="278" r:id="rId17"/>
    <p:sldId id="279" r:id="rId18"/>
    <p:sldId id="311" r:id="rId19"/>
    <p:sldId id="282" r:id="rId20"/>
    <p:sldId id="321" r:id="rId21"/>
    <p:sldId id="286" r:id="rId22"/>
    <p:sldId id="287" r:id="rId23"/>
    <p:sldId id="288" r:id="rId24"/>
    <p:sldId id="289" r:id="rId25"/>
    <p:sldId id="290" r:id="rId26"/>
    <p:sldId id="291" r:id="rId27"/>
    <p:sldId id="322" r:id="rId28"/>
    <p:sldId id="292" r:id="rId29"/>
    <p:sldId id="313" r:id="rId30"/>
    <p:sldId id="294" r:id="rId31"/>
    <p:sldId id="295" r:id="rId32"/>
    <p:sldId id="323" r:id="rId33"/>
    <p:sldId id="296" r:id="rId34"/>
    <p:sldId id="297" r:id="rId35"/>
    <p:sldId id="298" r:id="rId36"/>
    <p:sldId id="299" r:id="rId37"/>
    <p:sldId id="320" r:id="rId38"/>
  </p:sldIdLst>
  <p:sldSz cx="9144000" cy="6858000" type="screen4x3"/>
  <p:notesSz cx="6858000" cy="9144000"/>
  <p:embeddedFontLst>
    <p:embeddedFont>
      <p:font typeface="Cambria Math" panose="02040503050406030204" pitchFamily="18" charset="0"/>
      <p:regular r:id="rId4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autoAdjust="0"/>
    <p:restoredTop sz="94660"/>
  </p:normalViewPr>
  <p:slideViewPr>
    <p:cSldViewPr>
      <p:cViewPr varScale="1">
        <p:scale>
          <a:sx n="107" d="100"/>
          <a:sy n="107" d="100"/>
        </p:scale>
        <p:origin x="870" y="12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commentAuthors" Target="commentAuthors.xml"/><Relationship Id="rId47" Type="http://schemas.openxmlformats.org/officeDocument/2006/relationships/customXml" Target="../customXml/item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48" Type="http://schemas.openxmlformats.org/officeDocument/2006/relationships/customXml" Target="../customXml/item2.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9/12/2025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9/12/2025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3.xml"/><Relationship Id="rId4" Type="http://schemas.openxmlformats.org/officeDocument/2006/relationships/image" Target="../media/image14.emf"/></Relationships>
</file>

<file path=ppt/slides/_rels/slide1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17.emf"/><Relationship Id="rId1" Type="http://schemas.openxmlformats.org/officeDocument/2006/relationships/slideLayout" Target="../slideLayouts/slideLayout3.xml"/><Relationship Id="rId4" Type="http://schemas.openxmlformats.org/officeDocument/2006/relationships/image" Target="../media/image19.emf"/></Relationships>
</file>

<file path=ppt/slides/_rels/slide17.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emf"/><Relationship Id="rId1" Type="http://schemas.openxmlformats.org/officeDocument/2006/relationships/slideLayout" Target="../slideLayouts/slideLayout3.xml"/><Relationship Id="rId4" Type="http://schemas.openxmlformats.org/officeDocument/2006/relationships/image" Target="../media/image25.emf"/></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image" Target="../media/image26.emf"/><Relationship Id="rId1" Type="http://schemas.openxmlformats.org/officeDocument/2006/relationships/slideLayout" Target="../slideLayouts/slideLayout3.xml"/><Relationship Id="rId4" Type="http://schemas.openxmlformats.org/officeDocument/2006/relationships/image" Target="../media/image28.emf"/></Relationships>
</file>

<file path=ppt/slides/_rels/slide21.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31.emf"/><Relationship Id="rId2" Type="http://schemas.openxmlformats.org/officeDocument/2006/relationships/image" Target="../media/image30.emf"/><Relationship Id="rId1" Type="http://schemas.openxmlformats.org/officeDocument/2006/relationships/slideLayout" Target="../slideLayouts/slideLayout3.xml"/><Relationship Id="rId5" Type="http://schemas.openxmlformats.org/officeDocument/2006/relationships/image" Target="../media/image33.emf"/><Relationship Id="rId4" Type="http://schemas.openxmlformats.org/officeDocument/2006/relationships/image" Target="../media/image32.emf"/></Relationships>
</file>

<file path=ppt/slides/_rels/slide24.xml.rels><?xml version="1.0" encoding="UTF-8" standalone="yes"?>
<Relationships xmlns="http://schemas.openxmlformats.org/package/2006/relationships"><Relationship Id="rId2" Type="http://schemas.openxmlformats.org/officeDocument/2006/relationships/image" Target="../media/image34.emf"/><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3" Type="http://schemas.openxmlformats.org/officeDocument/2006/relationships/image" Target="../media/image36.emf"/><Relationship Id="rId2" Type="http://schemas.openxmlformats.org/officeDocument/2006/relationships/image" Target="../media/image35.emf"/><Relationship Id="rId1" Type="http://schemas.openxmlformats.org/officeDocument/2006/relationships/slideLayout" Target="../slideLayouts/slideLayout3.xml"/><Relationship Id="rId4" Type="http://schemas.openxmlformats.org/officeDocument/2006/relationships/image" Target="../media/image37.emf"/></Relationships>
</file>

<file path=ppt/slides/_rels/slide26.xml.rels><?xml version="1.0" encoding="UTF-8" standalone="yes"?>
<Relationships xmlns="http://schemas.openxmlformats.org/package/2006/relationships"><Relationship Id="rId3" Type="http://schemas.openxmlformats.org/officeDocument/2006/relationships/image" Target="../media/image39.emf"/><Relationship Id="rId2" Type="http://schemas.openxmlformats.org/officeDocument/2006/relationships/image" Target="../media/image38.emf"/><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image" Target="../media/image41.emf"/><Relationship Id="rId2" Type="http://schemas.openxmlformats.org/officeDocument/2006/relationships/image" Target="../media/image40.emf"/><Relationship Id="rId1" Type="http://schemas.openxmlformats.org/officeDocument/2006/relationships/slideLayout" Target="../slideLayouts/slideLayout3.xml"/><Relationship Id="rId4" Type="http://schemas.openxmlformats.org/officeDocument/2006/relationships/image" Target="../media/image42.emf"/></Relationships>
</file>

<file path=ppt/slides/_rels/slide28.xml.rels><?xml version="1.0" encoding="UTF-8" standalone="yes"?>
<Relationships xmlns="http://schemas.openxmlformats.org/package/2006/relationships"><Relationship Id="rId3" Type="http://schemas.openxmlformats.org/officeDocument/2006/relationships/image" Target="../media/image44.emf"/><Relationship Id="rId2" Type="http://schemas.openxmlformats.org/officeDocument/2006/relationships/image" Target="../media/image43.emf"/><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46.emf"/><Relationship Id="rId2" Type="http://schemas.openxmlformats.org/officeDocument/2006/relationships/image" Target="../media/image45.emf"/><Relationship Id="rId1" Type="http://schemas.openxmlformats.org/officeDocument/2006/relationships/slideLayout" Target="../slideLayouts/slideLayout3.xml"/><Relationship Id="rId4" Type="http://schemas.openxmlformats.org/officeDocument/2006/relationships/image" Target="../media/image47.emf"/></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image" Target="../media/image49.emf"/><Relationship Id="rId2" Type="http://schemas.openxmlformats.org/officeDocument/2006/relationships/image" Target="../media/image48.emf"/><Relationship Id="rId1" Type="http://schemas.openxmlformats.org/officeDocument/2006/relationships/slideLayout" Target="../slideLayouts/slideLayout3.xml"/><Relationship Id="rId4" Type="http://schemas.openxmlformats.org/officeDocument/2006/relationships/image" Target="../media/image50.emf"/></Relationships>
</file>

<file path=ppt/slides/_rels/slide31.xml.rels><?xml version="1.0" encoding="UTF-8" standalone="yes"?>
<Relationships xmlns="http://schemas.openxmlformats.org/package/2006/relationships"><Relationship Id="rId3" Type="http://schemas.openxmlformats.org/officeDocument/2006/relationships/image" Target="../media/image52.emf"/><Relationship Id="rId2" Type="http://schemas.openxmlformats.org/officeDocument/2006/relationships/image" Target="../media/image51.emf"/><Relationship Id="rId1" Type="http://schemas.openxmlformats.org/officeDocument/2006/relationships/slideLayout" Target="../slideLayouts/slideLayout3.xml"/><Relationship Id="rId4" Type="http://schemas.openxmlformats.org/officeDocument/2006/relationships/image" Target="../media/image53.emf"/></Relationships>
</file>

<file path=ppt/slides/_rels/slide32.xml.rels><?xml version="1.0" encoding="UTF-8" standalone="yes"?>
<Relationships xmlns="http://schemas.openxmlformats.org/package/2006/relationships"><Relationship Id="rId3" Type="http://schemas.openxmlformats.org/officeDocument/2006/relationships/image" Target="../media/image55.png"/><Relationship Id="rId2" Type="http://schemas.openxmlformats.org/officeDocument/2006/relationships/image" Target="../media/image54.emf"/><Relationship Id="rId1" Type="http://schemas.openxmlformats.org/officeDocument/2006/relationships/slideLayout" Target="../slideLayouts/slideLayout3.xml"/><Relationship Id="rId4" Type="http://schemas.openxmlformats.org/officeDocument/2006/relationships/image" Target="../media/image56.emf"/></Relationships>
</file>

<file path=ppt/slides/_rels/slide33.xml.rels><?xml version="1.0" encoding="UTF-8" standalone="yes"?>
<Relationships xmlns="http://schemas.openxmlformats.org/package/2006/relationships"><Relationship Id="rId2" Type="http://schemas.openxmlformats.org/officeDocument/2006/relationships/image" Target="../media/image57.emf"/><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3" Type="http://schemas.openxmlformats.org/officeDocument/2006/relationships/image" Target="../media/image59.emf"/><Relationship Id="rId2" Type="http://schemas.openxmlformats.org/officeDocument/2006/relationships/image" Target="../media/image58.emf"/><Relationship Id="rId1" Type="http://schemas.openxmlformats.org/officeDocument/2006/relationships/slideLayout" Target="../slideLayouts/slideLayout3.xml"/><Relationship Id="rId4" Type="http://schemas.openxmlformats.org/officeDocument/2006/relationships/image" Target="../media/image60.emf"/></Relationships>
</file>

<file path=ppt/slides/_rels/slide36.xml.rels><?xml version="1.0" encoding="UTF-8" standalone="yes"?>
<Relationships xmlns="http://schemas.openxmlformats.org/package/2006/relationships"><Relationship Id="rId3" Type="http://schemas.openxmlformats.org/officeDocument/2006/relationships/image" Target="../media/image62.emf"/><Relationship Id="rId2" Type="http://schemas.openxmlformats.org/officeDocument/2006/relationships/image" Target="../media/image61.emf"/><Relationship Id="rId1" Type="http://schemas.openxmlformats.org/officeDocument/2006/relationships/slideLayout" Target="../slideLayouts/slideLayout3.xml"/><Relationship Id="rId6" Type="http://schemas.openxmlformats.org/officeDocument/2006/relationships/image" Target="../media/image65.emf"/><Relationship Id="rId5" Type="http://schemas.openxmlformats.org/officeDocument/2006/relationships/image" Target="../media/image64.emf"/><Relationship Id="rId4" Type="http://schemas.openxmlformats.org/officeDocument/2006/relationships/image" Target="../media/image63.emf"/></Relationships>
</file>

<file path=ppt/slides/_rels/slide37.xml.rels><?xml version="1.0" encoding="UTF-8" standalone="yes"?>
<Relationships xmlns="http://schemas.openxmlformats.org/package/2006/relationships"><Relationship Id="rId3" Type="http://schemas.openxmlformats.org/officeDocument/2006/relationships/image" Target="../media/image67.emf"/><Relationship Id="rId7" Type="http://schemas.openxmlformats.org/officeDocument/2006/relationships/image" Target="../media/image71.emf"/><Relationship Id="rId2" Type="http://schemas.openxmlformats.org/officeDocument/2006/relationships/image" Target="../media/image66.emf"/><Relationship Id="rId1" Type="http://schemas.openxmlformats.org/officeDocument/2006/relationships/slideLayout" Target="../slideLayouts/slideLayout3.xml"/><Relationship Id="rId6" Type="http://schemas.openxmlformats.org/officeDocument/2006/relationships/image" Target="../media/image70.emf"/><Relationship Id="rId5" Type="http://schemas.openxmlformats.org/officeDocument/2006/relationships/image" Target="../media/image69.emf"/><Relationship Id="rId4" Type="http://schemas.openxmlformats.org/officeDocument/2006/relationships/image" Target="../media/image68.emf"/></Relationships>
</file>

<file path=ppt/slides/_rels/slide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2.3</a:t>
            </a:r>
          </a:p>
        </p:txBody>
      </p:sp>
      <p:sp>
        <p:nvSpPr>
          <p:cNvPr id="2" name="Text Placeholder 1"/>
          <p:cNvSpPr>
            <a:spLocks noGrp="1"/>
          </p:cNvSpPr>
          <p:nvPr>
            <p:ph type="body" sz="quarter" idx="10"/>
          </p:nvPr>
        </p:nvSpPr>
        <p:spPr/>
        <p:txBody>
          <a:bodyPr/>
          <a:lstStyle/>
          <a:p>
            <a:pPr algn="ctr"/>
            <a:r>
              <a:t>Operations with Sets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1</a:t>
            </a:r>
          </a:p>
        </p:txBody>
      </p:sp>
      <p:pic>
        <p:nvPicPr>
          <p:cNvPr id="10" name="Picture 9" descr="A equals the set containing 27, 111, and 213, and&#10;B equals the set containing 213, 40, 61, 88, 210, and 27.&#10;Find A intersection B.">
            <a:extLst>
              <a:ext uri="{FF2B5EF4-FFF2-40B4-BE49-F238E27FC236}">
                <a16:creationId xmlns:a16="http://schemas.microsoft.com/office/drawing/2014/main" id="{D312CAF5-2FF3-A63E-EB77-1174CC6967FE}"/>
              </a:ext>
            </a:extLst>
          </p:cNvPr>
          <p:cNvPicPr>
            <a:picLocks noChangeAspect="1"/>
          </p:cNvPicPr>
          <p:nvPr/>
        </p:nvPicPr>
        <p:blipFill>
          <a:blip r:embed="rId2"/>
          <a:stretch>
            <a:fillRect/>
          </a:stretch>
        </p:blipFill>
        <p:spPr>
          <a:xfrm>
            <a:off x="457200" y="1143000"/>
            <a:ext cx="4391025" cy="1638300"/>
          </a:xfrm>
          <a:prstGeom prst="rect">
            <a:avLst/>
          </a:prstGeom>
        </p:spPr>
      </p:pic>
      <p:pic>
        <p:nvPicPr>
          <p:cNvPr id="9" name="Picture 8" descr="Answer: Find A intersection B equals the set containing 27 and 213.">
            <a:extLst>
              <a:ext uri="{FF2B5EF4-FFF2-40B4-BE49-F238E27FC236}">
                <a16:creationId xmlns:a16="http://schemas.microsoft.com/office/drawing/2014/main" id="{3ACF8AA6-E102-A76B-0846-4967D5B628B0}"/>
              </a:ext>
            </a:extLst>
          </p:cNvPr>
          <p:cNvPicPr>
            <a:picLocks noChangeAspect="1"/>
          </p:cNvPicPr>
          <p:nvPr/>
        </p:nvPicPr>
        <p:blipFill>
          <a:blip r:embed="rId3"/>
          <a:stretch>
            <a:fillRect/>
          </a:stretch>
        </p:blipFill>
        <p:spPr>
          <a:xfrm>
            <a:off x="457200" y="2981325"/>
            <a:ext cx="4724400" cy="523875"/>
          </a:xfrm>
          <a:prstGeom prst="rect">
            <a:avLst/>
          </a:prstGeom>
        </p:spPr>
      </p:pic>
    </p:spTree>
    <p:extLst>
      <p:ext uri="{BB962C8B-B14F-4D97-AF65-F5344CB8AC3E}">
        <p14:creationId xmlns:p14="http://schemas.microsoft.com/office/powerpoint/2010/main" val="27098229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Disjoint</a:t>
            </a:r>
          </a:p>
        </p:txBody>
      </p:sp>
      <p:sp>
        <p:nvSpPr>
          <p:cNvPr id="3" name="Text Placeholder 2"/>
          <p:cNvSpPr>
            <a:spLocks noGrp="1"/>
          </p:cNvSpPr>
          <p:nvPr>
            <p:ph type="body" sz="quarter" idx="10"/>
          </p:nvPr>
        </p:nvSpPr>
        <p:spPr/>
        <p:txBody>
          <a:bodyPr>
            <a:normAutofit/>
          </a:bodyPr>
          <a:lstStyle/>
          <a:p>
            <a:pPr>
              <a:defRPr sz="2800"/>
            </a:pPr>
            <a:r>
              <a:rPr sz="2800" dirty="0"/>
              <a:t>Two sets </a:t>
            </a:r>
            <a:r>
              <a:rPr lang="en-US" sz="2800" i="1" dirty="0"/>
              <a:t>A</a:t>
            </a:r>
            <a:r>
              <a:rPr sz="2800" dirty="0"/>
              <a:t> and </a:t>
            </a:r>
            <a:r>
              <a:rPr lang="en-US" sz="2800" i="1" dirty="0"/>
              <a:t>B</a:t>
            </a:r>
            <a:r>
              <a:rPr sz="2800" dirty="0"/>
              <a:t> are </a:t>
            </a:r>
            <a:r>
              <a:rPr sz="2800" b="1" dirty="0"/>
              <a:t>disjoint</a:t>
            </a:r>
            <a:r>
              <a:rPr sz="2800" dirty="0"/>
              <a:t> if there are no elements in set </a:t>
            </a:r>
            <a:r>
              <a:rPr lang="en-US" sz="2800" i="1" dirty="0"/>
              <a:t>A</a:t>
            </a:r>
            <a:r>
              <a:rPr sz="2800" dirty="0"/>
              <a:t> that are also contained in set </a:t>
            </a:r>
            <a:r>
              <a:rPr lang="en-US" sz="2800" i="1" dirty="0"/>
              <a:t>B</a:t>
            </a:r>
            <a:r>
              <a:rPr sz="2800" dirty="0"/>
              <a:t>. Their intersection is the empty set, denoted by</a:t>
            </a:r>
          </a:p>
          <a:p>
            <a:endParaRPr sz="2800" dirty="0"/>
          </a:p>
        </p:txBody>
      </p:sp>
      <p:pic>
        <p:nvPicPr>
          <p:cNvPr id="7" name="Picture 6" descr="A intersection B equals the empty set.">
            <a:extLst>
              <a:ext uri="{FF2B5EF4-FFF2-40B4-BE49-F238E27FC236}">
                <a16:creationId xmlns:a16="http://schemas.microsoft.com/office/drawing/2014/main" id="{111BD928-56F7-259A-88F3-9E5605D8029F}"/>
              </a:ext>
            </a:extLst>
          </p:cNvPr>
          <p:cNvPicPr>
            <a:picLocks noChangeAspect="1"/>
          </p:cNvPicPr>
          <p:nvPr/>
        </p:nvPicPr>
        <p:blipFill>
          <a:blip r:embed="rId2"/>
          <a:stretch>
            <a:fillRect/>
          </a:stretch>
        </p:blipFill>
        <p:spPr>
          <a:xfrm>
            <a:off x="6477000" y="2057400"/>
            <a:ext cx="1381125" cy="30480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Disjoint sets can also be represented by a Venn diagram where the overlap between the sets is empty, as shown below.</a:t>
            </a:r>
          </a:p>
        </p:txBody>
      </p:sp>
      <p:pic>
        <p:nvPicPr>
          <p:cNvPr id="5" name="Picture 4" descr="The Venn diagram of disjoint sets is shown. The two overlapping sets are labeled A and B. The intersection between them is empty. The top left corner is labeled U.">
            <a:extLst>
              <a:ext uri="{FF2B5EF4-FFF2-40B4-BE49-F238E27FC236}">
                <a16:creationId xmlns:a16="http://schemas.microsoft.com/office/drawing/2014/main" id="{A79CA7C6-7C6A-47DF-A91E-0E3AC41CB891}"/>
              </a:ext>
            </a:extLst>
          </p:cNvPr>
          <p:cNvPicPr>
            <a:picLocks noChangeAspect="1"/>
          </p:cNvPicPr>
          <p:nvPr/>
        </p:nvPicPr>
        <p:blipFill>
          <a:blip r:embed="rId2"/>
          <a:srcRect l="3414" t="3610" r="4409" b="24200"/>
          <a:stretch>
            <a:fillRect/>
          </a:stretch>
        </p:blipFill>
        <p:spPr>
          <a:xfrm>
            <a:off x="3329278" y="2750820"/>
            <a:ext cx="2057401" cy="1524000"/>
          </a:xfrm>
          <a:prstGeom prst="rect">
            <a:avLst/>
          </a:prstGeom>
        </p:spPr>
      </p:pic>
      <p:sp>
        <p:nvSpPr>
          <p:cNvPr id="4" name="TextBox 3">
            <a:extLst>
              <a:ext uri="{FF2B5EF4-FFF2-40B4-BE49-F238E27FC236}">
                <a16:creationId xmlns:a16="http://schemas.microsoft.com/office/drawing/2014/main" id="{C659B3C2-1A0E-A2D5-BF26-EBB765E38BA5}"/>
              </a:ext>
            </a:extLst>
          </p:cNvPr>
          <p:cNvSpPr txBox="1"/>
          <p:nvPr/>
        </p:nvSpPr>
        <p:spPr>
          <a:xfrm>
            <a:off x="3557878" y="4327611"/>
            <a:ext cx="1600200" cy="461665"/>
          </a:xfrm>
          <a:prstGeom prst="rect">
            <a:avLst/>
          </a:prstGeom>
          <a:noFill/>
        </p:spPr>
        <p:txBody>
          <a:bodyPr wrap="square">
            <a:spAutoFit/>
          </a:bodyPr>
          <a:lstStyle/>
          <a:p>
            <a:pPr algn="ctr"/>
            <a:r>
              <a:rPr lang="en-IN" sz="2400" dirty="0"/>
              <a:t>Figure 6</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Identifying Disjoint Sets</a:t>
            </a:r>
            <a:r>
              <a:rPr lang="en-US" dirty="0"/>
              <a:t>—Slide 1</a:t>
            </a:r>
            <a:endParaRPr dirty="0"/>
          </a:p>
        </p:txBody>
      </p:sp>
      <p:sp>
        <p:nvSpPr>
          <p:cNvPr id="3" name="Text Placeholder 2"/>
          <p:cNvSpPr>
            <a:spLocks noGrp="1"/>
          </p:cNvSpPr>
          <p:nvPr>
            <p:ph type="body" sz="quarter" idx="10"/>
          </p:nvPr>
        </p:nvSpPr>
        <p:spPr/>
        <p:txBody>
          <a:bodyPr>
            <a:normAutofit/>
          </a:bodyPr>
          <a:lstStyle/>
          <a:p>
            <a:pPr>
              <a:defRPr sz="2800"/>
            </a:pPr>
            <a:r>
              <a:rPr sz="2800" dirty="0"/>
              <a:t>Let</a:t>
            </a:r>
            <a:r>
              <a:rPr lang="en-US" sz="2800" dirty="0"/>
              <a:t>			 					 					</a:t>
            </a:r>
          </a:p>
          <a:p>
            <a:pPr>
              <a:defRPr sz="2800"/>
            </a:pPr>
            <a:endParaRPr lang="en-US" dirty="0"/>
          </a:p>
          <a:p>
            <a:pPr>
              <a:defRPr sz="2800"/>
            </a:pPr>
            <a:endParaRPr lang="en-US" sz="2800" dirty="0"/>
          </a:p>
          <a:p>
            <a:endParaRPr lang="en-US" sz="2800" b="1" dirty="0"/>
          </a:p>
        </p:txBody>
      </p:sp>
      <p:pic>
        <p:nvPicPr>
          <p:cNvPr id="9" name="Picture 8" descr="U equals the set containing all students.">
            <a:extLst>
              <a:ext uri="{FF2B5EF4-FFF2-40B4-BE49-F238E27FC236}">
                <a16:creationId xmlns:a16="http://schemas.microsoft.com/office/drawing/2014/main" id="{B97E51FD-471E-E9AE-700E-F7FB9E000135}"/>
              </a:ext>
            </a:extLst>
          </p:cNvPr>
          <p:cNvPicPr>
            <a:picLocks noChangeAspect="1"/>
          </p:cNvPicPr>
          <p:nvPr/>
        </p:nvPicPr>
        <p:blipFill>
          <a:blip r:embed="rId2"/>
          <a:stretch>
            <a:fillRect/>
          </a:stretch>
        </p:blipFill>
        <p:spPr>
          <a:xfrm>
            <a:off x="1066799" y="1133475"/>
            <a:ext cx="2448000" cy="477897"/>
          </a:xfrm>
          <a:prstGeom prst="rect">
            <a:avLst/>
          </a:prstGeom>
        </p:spPr>
      </p:pic>
      <p:pic>
        <p:nvPicPr>
          <p:cNvPr id="12" name="Picture 11" descr="A equals the set containing students with GPA less than 2.5.">
            <a:extLst>
              <a:ext uri="{FF2B5EF4-FFF2-40B4-BE49-F238E27FC236}">
                <a16:creationId xmlns:a16="http://schemas.microsoft.com/office/drawing/2014/main" id="{24BF14AE-3EAC-BE81-5FE7-662588D60A2D}"/>
              </a:ext>
            </a:extLst>
          </p:cNvPr>
          <p:cNvPicPr>
            <a:picLocks noChangeAspect="1"/>
          </p:cNvPicPr>
          <p:nvPr/>
        </p:nvPicPr>
        <p:blipFill>
          <a:blip r:embed="rId3"/>
          <a:stretch>
            <a:fillRect/>
          </a:stretch>
        </p:blipFill>
        <p:spPr>
          <a:xfrm>
            <a:off x="3600449" y="1133474"/>
            <a:ext cx="3996000" cy="472957"/>
          </a:xfrm>
          <a:prstGeom prst="rect">
            <a:avLst/>
          </a:prstGeom>
        </p:spPr>
      </p:pic>
      <p:pic>
        <p:nvPicPr>
          <p:cNvPr id="15" name="Picture 14" descr="and B equals the set containing students with GPA greater than 3.0.">
            <a:extLst>
              <a:ext uri="{FF2B5EF4-FFF2-40B4-BE49-F238E27FC236}">
                <a16:creationId xmlns:a16="http://schemas.microsoft.com/office/drawing/2014/main" id="{F8EC0502-2C98-50D3-6E84-C40E54482D9A}"/>
              </a:ext>
            </a:extLst>
          </p:cNvPr>
          <p:cNvPicPr>
            <a:picLocks noChangeAspect="1"/>
          </p:cNvPicPr>
          <p:nvPr/>
        </p:nvPicPr>
        <p:blipFill>
          <a:blip r:embed="rId4"/>
          <a:stretch>
            <a:fillRect/>
          </a:stretch>
        </p:blipFill>
        <p:spPr>
          <a:xfrm>
            <a:off x="533399" y="1600199"/>
            <a:ext cx="4536000" cy="477988"/>
          </a:xfrm>
          <a:prstGeom prst="rect">
            <a:avLst/>
          </a:prstGeom>
        </p:spPr>
      </p:pic>
      <p:sp>
        <p:nvSpPr>
          <p:cNvPr id="17" name="TextBox 16">
            <a:extLst>
              <a:ext uri="{FF2B5EF4-FFF2-40B4-BE49-F238E27FC236}">
                <a16:creationId xmlns:a16="http://schemas.microsoft.com/office/drawing/2014/main" id="{C10741CB-40A6-ED50-D9C1-05C1D29D3849}"/>
              </a:ext>
            </a:extLst>
          </p:cNvPr>
          <p:cNvSpPr txBox="1"/>
          <p:nvPr/>
        </p:nvSpPr>
        <p:spPr>
          <a:xfrm>
            <a:off x="457200" y="2023170"/>
            <a:ext cx="8158163" cy="3539430"/>
          </a:xfrm>
          <a:prstGeom prst="rect">
            <a:avLst/>
          </a:prstGeom>
          <a:noFill/>
        </p:spPr>
        <p:txBody>
          <a:bodyPr wrap="square">
            <a:spAutoFit/>
          </a:bodyPr>
          <a:lstStyle/>
          <a:p>
            <a:pPr>
              <a:defRPr sz="2800"/>
            </a:pPr>
            <a:r>
              <a:rPr lang="en-US" sz="2800" dirty="0"/>
              <a:t>Determine if sets </a:t>
            </a:r>
            <a:r>
              <a:rPr lang="en-US" sz="2800" i="1" dirty="0"/>
              <a:t>A</a:t>
            </a:r>
            <a:r>
              <a:rPr lang="en-US" sz="2800" dirty="0"/>
              <a:t> and </a:t>
            </a:r>
            <a:r>
              <a:rPr lang="en-US" sz="2800" i="1" dirty="0"/>
              <a:t>B</a:t>
            </a:r>
            <a:r>
              <a:rPr lang="en-US" sz="2800" dirty="0"/>
              <a:t> are disjoint and draw a Venn diagram to illustrate the relationship between sets </a:t>
            </a:r>
            <a:r>
              <a:rPr lang="en-US" sz="2800" i="1" dirty="0"/>
              <a:t>A</a:t>
            </a:r>
            <a:r>
              <a:rPr lang="en-US" sz="2800" dirty="0"/>
              <a:t> and </a:t>
            </a:r>
            <a:r>
              <a:rPr lang="en-US" sz="2800" i="1" dirty="0"/>
              <a:t>B</a:t>
            </a:r>
            <a:r>
              <a:rPr lang="en-US" sz="2800" dirty="0"/>
              <a:t>.</a:t>
            </a:r>
          </a:p>
          <a:p>
            <a:r>
              <a:rPr lang="en-US" sz="2800" b="1" dirty="0"/>
              <a:t>Solution</a:t>
            </a:r>
          </a:p>
          <a:p>
            <a:pPr>
              <a:defRPr sz="2800"/>
            </a:pPr>
            <a:r>
              <a:rPr lang="en-US" sz="2800" dirty="0"/>
              <a:t>Since it would be impossible for a student to be in both set </a:t>
            </a:r>
            <a:r>
              <a:rPr lang="en-US" sz="2800" i="1" dirty="0"/>
              <a:t>A</a:t>
            </a:r>
            <a:r>
              <a:rPr lang="en-US" sz="2800" dirty="0"/>
              <a:t> (by having a </a:t>
            </a:r>
            <a:r>
              <a:rPr lang="en-US" sz="2800" b="1" dirty="0"/>
              <a:t>GPA</a:t>
            </a:r>
            <a:r>
              <a:rPr lang="en-US" sz="2800" dirty="0"/>
              <a:t> that is less than </a:t>
            </a:r>
            <a:r>
              <a:rPr lang="en-US" sz="2800" dirty="0">
                <a:latin typeface="Cambria Math"/>
              </a:rPr>
              <a:t>2.5</a:t>
            </a:r>
            <a:r>
              <a:rPr lang="en-US" sz="2800" dirty="0"/>
              <a:t>) and set </a:t>
            </a:r>
            <a:r>
              <a:rPr lang="en-US" sz="2800" i="1" dirty="0"/>
              <a:t>B</a:t>
            </a:r>
            <a:r>
              <a:rPr lang="en-US" sz="2800" dirty="0"/>
              <a:t> (by having a </a:t>
            </a:r>
            <a:r>
              <a:rPr lang="en-US" sz="2800" b="1" dirty="0"/>
              <a:t>GPA</a:t>
            </a:r>
            <a:r>
              <a:rPr lang="en-US" sz="2800" dirty="0"/>
              <a:t> greater than </a:t>
            </a:r>
            <a:r>
              <a:rPr lang="en-US" sz="2800" dirty="0">
                <a:latin typeface="Cambria Math"/>
              </a:rPr>
              <a:t>3.0</a:t>
            </a:r>
            <a:r>
              <a:rPr lang="en-US" sz="2800" dirty="0"/>
              <a:t>), sets </a:t>
            </a:r>
            <a:r>
              <a:rPr lang="en-US" sz="2800" i="1" dirty="0"/>
              <a:t>A</a:t>
            </a:r>
            <a:r>
              <a:rPr lang="en-US" sz="2800" dirty="0"/>
              <a:t> and </a:t>
            </a:r>
            <a:r>
              <a:rPr lang="en-US" sz="2800" i="1" dirty="0"/>
              <a:t>B</a:t>
            </a:r>
            <a:r>
              <a:rPr lang="en-US" sz="2800" dirty="0"/>
              <a:t> are disjoint.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Identifying Disjoint Sets</a:t>
            </a:r>
            <a:r>
              <a:rPr lang="en-US" dirty="0"/>
              <a:t>—Slide 2</a:t>
            </a:r>
            <a:endParaRPr dirty="0"/>
          </a:p>
        </p:txBody>
      </p:sp>
      <p:sp>
        <p:nvSpPr>
          <p:cNvPr id="3" name="Text Placeholder 2"/>
          <p:cNvSpPr>
            <a:spLocks noGrp="1"/>
          </p:cNvSpPr>
          <p:nvPr>
            <p:ph type="body" sz="quarter" idx="10"/>
          </p:nvPr>
        </p:nvSpPr>
        <p:spPr/>
        <p:txBody>
          <a:bodyPr>
            <a:normAutofit/>
          </a:bodyPr>
          <a:lstStyle/>
          <a:p>
            <a:pPr>
              <a:defRPr sz="2800"/>
            </a:pPr>
            <a:r>
              <a:rPr sz="2600" dirty="0"/>
              <a:t>In this Venn diagram, the universal set represents all students regardless of their grade point average. Because sets </a:t>
            </a:r>
            <a:r>
              <a:rPr lang="en-US" sz="2600" i="1" dirty="0"/>
              <a:t>A</a:t>
            </a:r>
            <a:r>
              <a:rPr sz="2600" dirty="0"/>
              <a:t> and </a:t>
            </a:r>
            <a:r>
              <a:rPr lang="en-US" sz="2600" i="1" dirty="0"/>
              <a:t>B</a:t>
            </a:r>
            <a:r>
              <a:rPr sz="2600" dirty="0"/>
              <a:t> are disjoint, there are no common GPAs between the two sets, which is illustrated by two circles not overlapping. Any student with a GPA between </a:t>
            </a:r>
            <a:r>
              <a:rPr sz="2600" dirty="0">
                <a:latin typeface="Cambria Math"/>
              </a:rPr>
              <a:t>2.5</a:t>
            </a:r>
            <a:r>
              <a:rPr sz="2600" dirty="0"/>
              <a:t> and </a:t>
            </a:r>
            <a:r>
              <a:rPr sz="2600" dirty="0">
                <a:latin typeface="Cambria Math"/>
              </a:rPr>
              <a:t>3.0</a:t>
            </a:r>
            <a:r>
              <a:rPr sz="2600" dirty="0"/>
              <a:t> is not represented in either set </a:t>
            </a:r>
            <a:r>
              <a:rPr lang="en-US" sz="2600" i="1" dirty="0"/>
              <a:t>A</a:t>
            </a:r>
            <a:r>
              <a:rPr sz="2600" dirty="0"/>
              <a:t> or set </a:t>
            </a:r>
            <a:r>
              <a:rPr lang="en-US" sz="2600" i="1" dirty="0"/>
              <a:t>B</a:t>
            </a:r>
            <a:r>
              <a:rPr sz="2600" dirty="0"/>
              <a:t>.</a:t>
            </a:r>
          </a:p>
        </p:txBody>
      </p:sp>
      <p:pic>
        <p:nvPicPr>
          <p:cNvPr id="5" name="Picture 4" descr="A Venn diagram shows two non-overlapping circles labeled A and B inside a box labeled U. A denotes the students with GPA &lt; 2.5. B denotes the students with GPA &gt; 3.0.">
            <a:extLst>
              <a:ext uri="{FF2B5EF4-FFF2-40B4-BE49-F238E27FC236}">
                <a16:creationId xmlns:a16="http://schemas.microsoft.com/office/drawing/2014/main" id="{476C2C60-4D67-4286-B8C5-AE14F9F96960}"/>
              </a:ext>
            </a:extLst>
          </p:cNvPr>
          <p:cNvPicPr>
            <a:picLocks noChangeAspect="1"/>
          </p:cNvPicPr>
          <p:nvPr/>
        </p:nvPicPr>
        <p:blipFill>
          <a:blip r:embed="rId2"/>
          <a:srcRect b="14894"/>
          <a:stretch>
            <a:fillRect/>
          </a:stretch>
        </p:blipFill>
        <p:spPr>
          <a:xfrm>
            <a:off x="2667000" y="3595719"/>
            <a:ext cx="3562847" cy="2043081"/>
          </a:xfrm>
          <a:prstGeom prst="rect">
            <a:avLst/>
          </a:prstGeom>
        </p:spPr>
      </p:pic>
      <p:sp>
        <p:nvSpPr>
          <p:cNvPr id="4" name="TextBox 3">
            <a:extLst>
              <a:ext uri="{FF2B5EF4-FFF2-40B4-BE49-F238E27FC236}">
                <a16:creationId xmlns:a16="http://schemas.microsoft.com/office/drawing/2014/main" id="{D8C0F179-64EA-450C-821A-C25BAA0A55A5}"/>
              </a:ext>
            </a:extLst>
          </p:cNvPr>
          <p:cNvSpPr txBox="1"/>
          <p:nvPr/>
        </p:nvSpPr>
        <p:spPr>
          <a:xfrm>
            <a:off x="3648323" y="5586745"/>
            <a:ext cx="1600200" cy="461665"/>
          </a:xfrm>
          <a:prstGeom prst="rect">
            <a:avLst/>
          </a:prstGeom>
          <a:noFill/>
        </p:spPr>
        <p:txBody>
          <a:bodyPr wrap="square">
            <a:spAutoFit/>
          </a:bodyPr>
          <a:lstStyle/>
          <a:p>
            <a:pPr algn="ctr"/>
            <a:r>
              <a:rPr lang="en-IN" sz="2400" dirty="0"/>
              <a:t>Figure 7</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Union</a:t>
            </a:r>
          </a:p>
        </p:txBody>
      </p:sp>
      <p:sp>
        <p:nvSpPr>
          <p:cNvPr id="3" name="Text Placeholder 2"/>
          <p:cNvSpPr>
            <a:spLocks noGrp="1"/>
          </p:cNvSpPr>
          <p:nvPr>
            <p:ph type="body" sz="quarter" idx="10"/>
          </p:nvPr>
        </p:nvSpPr>
        <p:spPr/>
        <p:txBody>
          <a:bodyPr>
            <a:normAutofit/>
          </a:bodyPr>
          <a:lstStyle/>
          <a:p>
            <a:pPr>
              <a:defRPr sz="2800"/>
            </a:pPr>
            <a:r>
              <a:rPr lang="en-IN" dirty="0"/>
              <a:t>The </a:t>
            </a:r>
            <a:r>
              <a:rPr lang="en-IN" b="1" dirty="0"/>
              <a:t>union</a:t>
            </a:r>
            <a:r>
              <a:rPr lang="en-IN" dirty="0"/>
              <a:t> of two sets </a:t>
            </a:r>
            <a:r>
              <a:rPr lang="en-IN" i="1" dirty="0"/>
              <a:t>A</a:t>
            </a:r>
            <a:r>
              <a:rPr lang="en-IN" dirty="0"/>
              <a:t> and </a:t>
            </a:r>
            <a:r>
              <a:rPr lang="en-IN" i="1" dirty="0"/>
              <a:t>B</a:t>
            </a:r>
            <a:r>
              <a:rPr lang="en-IN" dirty="0"/>
              <a:t> is the set of all elements</a:t>
            </a:r>
          </a:p>
          <a:p>
            <a:pPr>
              <a:defRPr sz="2800"/>
            </a:pPr>
            <a:r>
              <a:rPr lang="en-IN" dirty="0"/>
              <a:t> in </a:t>
            </a:r>
            <a:r>
              <a:rPr lang="en-IN" i="1" dirty="0"/>
              <a:t>A</a:t>
            </a:r>
            <a:r>
              <a:rPr lang="en-IN" dirty="0"/>
              <a:t> or in </a:t>
            </a:r>
            <a:r>
              <a:rPr lang="en-IN" i="1" dirty="0"/>
              <a:t>B</a:t>
            </a:r>
            <a:r>
              <a:rPr lang="en-IN" dirty="0"/>
              <a:t>. We denote the union of </a:t>
            </a:r>
            <a:r>
              <a:rPr lang="en-IN" i="1" dirty="0"/>
              <a:t>A</a:t>
            </a:r>
            <a:r>
              <a:rPr lang="en-IN" dirty="0"/>
              <a:t> and </a:t>
            </a:r>
            <a:r>
              <a:rPr lang="en-IN" i="1" dirty="0"/>
              <a:t>B</a:t>
            </a:r>
            <a:r>
              <a:rPr lang="en-IN" dirty="0"/>
              <a:t> as</a:t>
            </a:r>
          </a:p>
        </p:txBody>
      </p:sp>
      <p:pic>
        <p:nvPicPr>
          <p:cNvPr id="7" name="Picture 6" descr="A union B equals the set of all x such that x is in A or x is in B.">
            <a:extLst>
              <a:ext uri="{FF2B5EF4-FFF2-40B4-BE49-F238E27FC236}">
                <a16:creationId xmlns:a16="http://schemas.microsoft.com/office/drawing/2014/main" id="{8C6410EF-4FE3-3B51-D084-AF7CA64E8B03}"/>
              </a:ext>
            </a:extLst>
          </p:cNvPr>
          <p:cNvPicPr>
            <a:picLocks noChangeAspect="1"/>
          </p:cNvPicPr>
          <p:nvPr/>
        </p:nvPicPr>
        <p:blipFill>
          <a:blip r:embed="rId2"/>
          <a:stretch>
            <a:fillRect/>
          </a:stretch>
        </p:blipFill>
        <p:spPr>
          <a:xfrm>
            <a:off x="609600" y="2057400"/>
            <a:ext cx="3790950" cy="581025"/>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Determining the Union of </a:t>
            </a:r>
            <a:br>
              <a:rPr lang="en-US" dirty="0"/>
            </a:br>
            <a:r>
              <a:rPr dirty="0"/>
              <a:t>Sets</a:t>
            </a:r>
            <a:r>
              <a:rPr lang="en-US" dirty="0"/>
              <a:t>—Slide 1</a:t>
            </a:r>
            <a:endParaRPr dirty="0"/>
          </a:p>
        </p:txBody>
      </p:sp>
      <p:sp>
        <p:nvSpPr>
          <p:cNvPr id="3" name="Text Placeholder 2"/>
          <p:cNvSpPr>
            <a:spLocks noGrp="1"/>
          </p:cNvSpPr>
          <p:nvPr>
            <p:ph type="body" sz="quarter" idx="10"/>
          </p:nvPr>
        </p:nvSpPr>
        <p:spPr/>
        <p:txBody>
          <a:bodyPr>
            <a:normAutofit/>
          </a:bodyPr>
          <a:lstStyle/>
          <a:p>
            <a:pPr>
              <a:defRPr sz="2800"/>
            </a:pPr>
            <a:r>
              <a:rPr sz="2800" dirty="0"/>
              <a:t>Sarah has lived in Ohio, Pennsylvania, and Michigan. Her friend Trevor has lived in Colorado, Ohio, and Georgia. Her friend Ron has lived in Washington and Idaho. Let the residential locations of each friend be represented by the following sets:</a:t>
            </a:r>
            <a:r>
              <a:rPr lang="en-US" sz="2800" dirty="0"/>
              <a:t> </a:t>
            </a:r>
          </a:p>
          <a:p>
            <a:pPr>
              <a:defRPr sz="2800"/>
            </a:pPr>
            <a:endParaRPr lang="en-US" dirty="0"/>
          </a:p>
          <a:p>
            <a:pPr>
              <a:defRPr sz="2800"/>
            </a:pPr>
            <a:endParaRPr lang="en-US" dirty="0"/>
          </a:p>
        </p:txBody>
      </p:sp>
      <p:pic>
        <p:nvPicPr>
          <p:cNvPr id="7" name="Picture 6" descr="S equals the set containing O H, PA, and MI;&#10;T equals the set containing C O, O H, and GA;&#10;and R equals the set containing WA and ID.">
            <a:extLst>
              <a:ext uri="{FF2B5EF4-FFF2-40B4-BE49-F238E27FC236}">
                <a16:creationId xmlns:a16="http://schemas.microsoft.com/office/drawing/2014/main" id="{EB41BB64-4A22-8202-CF50-6993D3115DB1}"/>
              </a:ext>
            </a:extLst>
          </p:cNvPr>
          <p:cNvPicPr>
            <a:picLocks noChangeAspect="1"/>
          </p:cNvPicPr>
          <p:nvPr/>
        </p:nvPicPr>
        <p:blipFill>
          <a:blip r:embed="rId2"/>
          <a:stretch>
            <a:fillRect/>
          </a:stretch>
        </p:blipFill>
        <p:spPr>
          <a:xfrm>
            <a:off x="533400" y="3333103"/>
            <a:ext cx="6858000" cy="466725"/>
          </a:xfrm>
          <a:prstGeom prst="rect">
            <a:avLst/>
          </a:prstGeom>
        </p:spPr>
      </p:pic>
      <p:sp>
        <p:nvSpPr>
          <p:cNvPr id="9" name="TextBox 8">
            <a:extLst>
              <a:ext uri="{FF2B5EF4-FFF2-40B4-BE49-F238E27FC236}">
                <a16:creationId xmlns:a16="http://schemas.microsoft.com/office/drawing/2014/main" id="{CF4B8A5C-4907-63DB-8674-C9485615785D}"/>
              </a:ext>
            </a:extLst>
          </p:cNvPr>
          <p:cNvSpPr txBox="1"/>
          <p:nvPr/>
        </p:nvSpPr>
        <p:spPr>
          <a:xfrm>
            <a:off x="457200" y="3791202"/>
            <a:ext cx="4572000" cy="523220"/>
          </a:xfrm>
          <a:prstGeom prst="rect">
            <a:avLst/>
          </a:prstGeom>
          <a:noFill/>
        </p:spPr>
        <p:txBody>
          <a:bodyPr wrap="square">
            <a:spAutoFit/>
          </a:bodyPr>
          <a:lstStyle/>
          <a:p>
            <a:pPr>
              <a:defRPr sz="2800"/>
            </a:pPr>
            <a:r>
              <a:rPr lang="en-IN" sz="2800" dirty="0"/>
              <a:t>Find the following unions.</a:t>
            </a:r>
          </a:p>
        </p:txBody>
      </p:sp>
      <p:pic>
        <p:nvPicPr>
          <p:cNvPr id="13" name="Picture 12" descr="a. S union T">
            <a:extLst>
              <a:ext uri="{FF2B5EF4-FFF2-40B4-BE49-F238E27FC236}">
                <a16:creationId xmlns:a16="http://schemas.microsoft.com/office/drawing/2014/main" id="{1550A1D8-2E1E-7DD3-DE38-8CAB0FE1D09D}"/>
              </a:ext>
            </a:extLst>
          </p:cNvPr>
          <p:cNvPicPr>
            <a:picLocks noChangeAspect="1"/>
          </p:cNvPicPr>
          <p:nvPr/>
        </p:nvPicPr>
        <p:blipFill>
          <a:blip r:embed="rId3"/>
          <a:stretch>
            <a:fillRect/>
          </a:stretch>
        </p:blipFill>
        <p:spPr>
          <a:xfrm>
            <a:off x="533400" y="4469722"/>
            <a:ext cx="1352550" cy="323850"/>
          </a:xfrm>
          <a:prstGeom prst="rect">
            <a:avLst/>
          </a:prstGeom>
        </p:spPr>
      </p:pic>
      <p:pic>
        <p:nvPicPr>
          <p:cNvPr id="16" name="Picture 15" descr="b. S union R">
            <a:extLst>
              <a:ext uri="{FF2B5EF4-FFF2-40B4-BE49-F238E27FC236}">
                <a16:creationId xmlns:a16="http://schemas.microsoft.com/office/drawing/2014/main" id="{C6FA7A76-1DBD-020B-8981-4FC6F6C1F696}"/>
              </a:ext>
            </a:extLst>
          </p:cNvPr>
          <p:cNvPicPr>
            <a:picLocks noChangeAspect="1"/>
          </p:cNvPicPr>
          <p:nvPr/>
        </p:nvPicPr>
        <p:blipFill>
          <a:blip r:embed="rId4"/>
          <a:stretch>
            <a:fillRect/>
          </a:stretch>
        </p:blipFill>
        <p:spPr>
          <a:xfrm>
            <a:off x="533400" y="5061587"/>
            <a:ext cx="1352550" cy="333375"/>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Determining the Union of </a:t>
            </a:r>
            <a:br>
              <a:rPr lang="en-US" dirty="0"/>
            </a:br>
            <a:r>
              <a:rPr dirty="0"/>
              <a:t>Sets</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357188" indent="-357188">
              <a:defRPr sz="2800"/>
            </a:pPr>
            <a:r>
              <a:rPr lang="en-US" dirty="0"/>
              <a:t>a.	</a:t>
            </a:r>
            <a:r>
              <a:rPr dirty="0"/>
              <a:t>​</a:t>
            </a:r>
            <a:r>
              <a:rPr sz="2800" dirty="0"/>
              <a:t>To find the union of sets </a:t>
            </a:r>
            <a:r>
              <a:rPr lang="en-US" sz="2800" i="1" dirty="0"/>
              <a:t>S</a:t>
            </a:r>
            <a:r>
              <a:rPr sz="2800" dirty="0"/>
              <a:t> and </a:t>
            </a:r>
            <a:r>
              <a:rPr lang="en-US" sz="2800" i="1" dirty="0"/>
              <a:t>T</a:t>
            </a:r>
            <a:r>
              <a:rPr sz="2800" dirty="0"/>
              <a:t>, we need to find the elements that appear in either set </a:t>
            </a:r>
            <a:r>
              <a:rPr lang="en-US" sz="2800" i="1" dirty="0"/>
              <a:t>S</a:t>
            </a:r>
            <a:r>
              <a:rPr sz="2800" dirty="0"/>
              <a:t> or set </a:t>
            </a:r>
            <a:r>
              <a:rPr lang="en-US" sz="2800" i="1" dirty="0"/>
              <a:t>T</a:t>
            </a:r>
            <a:r>
              <a:rPr sz="2800" dirty="0"/>
              <a:t>. The elements of set </a:t>
            </a:r>
            <a:r>
              <a:rPr lang="en-US" sz="2800" i="1" dirty="0"/>
              <a:t>S</a:t>
            </a:r>
            <a:r>
              <a:rPr sz="2800" dirty="0"/>
              <a:t> are O</a:t>
            </a:r>
            <a:r>
              <a:rPr lang="en-US" sz="300" dirty="0"/>
              <a:t> </a:t>
            </a:r>
            <a:r>
              <a:rPr sz="2800" dirty="0"/>
              <a:t>H, PA, and MI, and the elements of set </a:t>
            </a:r>
            <a:r>
              <a:rPr lang="en-US" sz="2800" i="1" dirty="0"/>
              <a:t>T</a:t>
            </a:r>
            <a:r>
              <a:rPr sz="2800" dirty="0"/>
              <a:t> are C</a:t>
            </a:r>
            <a:r>
              <a:rPr lang="en-US" sz="300" dirty="0"/>
              <a:t> </a:t>
            </a:r>
            <a:r>
              <a:rPr sz="2800" dirty="0"/>
              <a:t>O, O</a:t>
            </a:r>
            <a:r>
              <a:rPr lang="en-US" sz="300" dirty="0"/>
              <a:t> </a:t>
            </a:r>
            <a:r>
              <a:rPr sz="2800" dirty="0"/>
              <a:t>H, and GA. We simply combine the items together to create a new set to represent the union.</a:t>
            </a:r>
          </a:p>
          <a:p>
            <a:endParaRPr sz="2800" dirty="0"/>
          </a:p>
          <a:p>
            <a:r>
              <a:rPr dirty="0"/>
              <a:t>​</a:t>
            </a:r>
          </a:p>
        </p:txBody>
      </p:sp>
      <p:pic>
        <p:nvPicPr>
          <p:cNvPr id="6" name="Picture 5" descr="S union T equals the set containing O H, PA, and MI union the set containing C O, O H, and GA,&#10;which equals the set containing O H, PA, MI, C O, and GA.">
            <a:extLst>
              <a:ext uri="{FF2B5EF4-FFF2-40B4-BE49-F238E27FC236}">
                <a16:creationId xmlns:a16="http://schemas.microsoft.com/office/drawing/2014/main" id="{5AC74F9F-1B57-F148-1399-2D8C563A67FA}"/>
              </a:ext>
            </a:extLst>
          </p:cNvPr>
          <p:cNvPicPr>
            <a:picLocks noChangeAspect="1"/>
          </p:cNvPicPr>
          <p:nvPr/>
        </p:nvPicPr>
        <p:blipFill>
          <a:blip r:embed="rId2"/>
          <a:stretch>
            <a:fillRect/>
          </a:stretch>
        </p:blipFill>
        <p:spPr>
          <a:xfrm>
            <a:off x="1524000" y="4267200"/>
            <a:ext cx="5267325" cy="1171575"/>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Determining the Union of </a:t>
            </a:r>
            <a:br>
              <a:rPr lang="en-US" dirty="0"/>
            </a:br>
            <a:r>
              <a:rPr dirty="0"/>
              <a:t>Sets</a:t>
            </a:r>
            <a:r>
              <a:rPr lang="en-US" dirty="0"/>
              <a:t>—Slide 3</a:t>
            </a:r>
            <a:endParaRPr dirty="0"/>
          </a:p>
        </p:txBody>
      </p:sp>
      <p:sp>
        <p:nvSpPr>
          <p:cNvPr id="3" name="Text Placeholder 2"/>
          <p:cNvSpPr>
            <a:spLocks noGrp="1"/>
          </p:cNvSpPr>
          <p:nvPr>
            <p:ph type="body" sz="quarter" idx="10"/>
          </p:nvPr>
        </p:nvSpPr>
        <p:spPr/>
        <p:txBody>
          <a:bodyPr>
            <a:normAutofit/>
          </a:bodyPr>
          <a:lstStyle/>
          <a:p>
            <a:r>
              <a:rPr dirty="0"/>
              <a:t>​</a:t>
            </a:r>
            <a:r>
              <a:rPr sz="2800" dirty="0"/>
              <a:t>Note that any repeated elements only get listed once. Figure 8 shows the Venn diagram that gives us a visual illustration of the union.</a:t>
            </a:r>
            <a:endParaRPr lang="en-US" sz="2800" dirty="0"/>
          </a:p>
          <a:p>
            <a:endParaRPr lang="en-IN" dirty="0"/>
          </a:p>
          <a:p>
            <a:endParaRPr lang="en-US" dirty="0"/>
          </a:p>
          <a:p>
            <a:endParaRPr lang="en-US" dirty="0"/>
          </a:p>
          <a:p>
            <a:endParaRPr lang="en-US" dirty="0"/>
          </a:p>
          <a:p>
            <a:endParaRPr lang="en-US" dirty="0"/>
          </a:p>
          <a:p>
            <a:r>
              <a:rPr lang="en-US" dirty="0"/>
              <a:t>			          </a:t>
            </a:r>
            <a:r>
              <a:rPr dirty="0"/>
              <a:t>​</a:t>
            </a:r>
          </a:p>
        </p:txBody>
      </p:sp>
      <p:pic>
        <p:nvPicPr>
          <p:cNvPr id="5" name="Picture 4" descr="A two set Venn diagram. The two sets are labeled S and T. The intersection of the two sets contains O H. The set S, excluding the intersection region, contains PA, MI. The set T, excluding the intersection region, contains C O, GA. The top left of the box is labeled U.">
            <a:extLst>
              <a:ext uri="{FF2B5EF4-FFF2-40B4-BE49-F238E27FC236}">
                <a16:creationId xmlns:a16="http://schemas.microsoft.com/office/drawing/2014/main" id="{ACD161E5-830A-4CED-A177-DF3436F98091}"/>
              </a:ext>
            </a:extLst>
          </p:cNvPr>
          <p:cNvPicPr>
            <a:picLocks noChangeAspect="1"/>
          </p:cNvPicPr>
          <p:nvPr/>
        </p:nvPicPr>
        <p:blipFill>
          <a:blip r:embed="rId2"/>
          <a:srcRect b="12452"/>
          <a:stretch>
            <a:fillRect/>
          </a:stretch>
        </p:blipFill>
        <p:spPr>
          <a:xfrm>
            <a:off x="3109666" y="2433935"/>
            <a:ext cx="3367334" cy="1883250"/>
          </a:xfrm>
          <a:prstGeom prst="rect">
            <a:avLst/>
          </a:prstGeom>
        </p:spPr>
      </p:pic>
      <p:sp>
        <p:nvSpPr>
          <p:cNvPr id="4" name="TextBox 3">
            <a:extLst>
              <a:ext uri="{FF2B5EF4-FFF2-40B4-BE49-F238E27FC236}">
                <a16:creationId xmlns:a16="http://schemas.microsoft.com/office/drawing/2014/main" id="{E85F89E0-244B-6EE3-07B6-6E68FBE6CF87}"/>
              </a:ext>
            </a:extLst>
          </p:cNvPr>
          <p:cNvSpPr txBox="1"/>
          <p:nvPr/>
        </p:nvSpPr>
        <p:spPr>
          <a:xfrm>
            <a:off x="3993233" y="4262735"/>
            <a:ext cx="1600200" cy="461665"/>
          </a:xfrm>
          <a:prstGeom prst="rect">
            <a:avLst/>
          </a:prstGeom>
          <a:noFill/>
        </p:spPr>
        <p:txBody>
          <a:bodyPr wrap="square">
            <a:spAutoFit/>
          </a:bodyPr>
          <a:lstStyle/>
          <a:p>
            <a:pPr algn="ctr"/>
            <a:r>
              <a:rPr lang="en-IN" sz="2400" dirty="0"/>
              <a:t>Figure 8</a:t>
            </a:r>
          </a:p>
        </p:txBody>
      </p:sp>
      <p:sp>
        <p:nvSpPr>
          <p:cNvPr id="10" name="TextBox 9">
            <a:extLst>
              <a:ext uri="{FF2B5EF4-FFF2-40B4-BE49-F238E27FC236}">
                <a16:creationId xmlns:a16="http://schemas.microsoft.com/office/drawing/2014/main" id="{50923332-7470-8DC7-9774-FDC3BF9D2C63}"/>
              </a:ext>
            </a:extLst>
          </p:cNvPr>
          <p:cNvSpPr txBox="1"/>
          <p:nvPr/>
        </p:nvSpPr>
        <p:spPr>
          <a:xfrm>
            <a:off x="449933" y="4566401"/>
            <a:ext cx="1600200" cy="523220"/>
          </a:xfrm>
          <a:prstGeom prst="rect">
            <a:avLst/>
          </a:prstGeom>
          <a:noFill/>
        </p:spPr>
        <p:txBody>
          <a:bodyPr wrap="square">
            <a:spAutoFit/>
          </a:bodyPr>
          <a:lstStyle/>
          <a:p>
            <a:r>
              <a:rPr lang="en-US" sz="2800" dirty="0"/>
              <a:t>Note that </a:t>
            </a:r>
            <a:endParaRPr lang="en-IN" sz="2800" dirty="0"/>
          </a:p>
        </p:txBody>
      </p:sp>
      <p:pic>
        <p:nvPicPr>
          <p:cNvPr id="7" name="Picture 6" descr="S intersection T equals the set of O H.">
            <a:extLst>
              <a:ext uri="{FF2B5EF4-FFF2-40B4-BE49-F238E27FC236}">
                <a16:creationId xmlns:a16="http://schemas.microsoft.com/office/drawing/2014/main" id="{CE3FD843-2795-06D4-174F-76B0F9741890}"/>
              </a:ext>
            </a:extLst>
          </p:cNvPr>
          <p:cNvPicPr>
            <a:picLocks noChangeAspect="1"/>
          </p:cNvPicPr>
          <p:nvPr/>
        </p:nvPicPr>
        <p:blipFill>
          <a:blip r:embed="rId3"/>
          <a:stretch>
            <a:fillRect/>
          </a:stretch>
        </p:blipFill>
        <p:spPr>
          <a:xfrm>
            <a:off x="2041424" y="4648395"/>
            <a:ext cx="1762125" cy="466725"/>
          </a:xfrm>
          <a:prstGeom prst="rect">
            <a:avLst/>
          </a:prstGeom>
        </p:spPr>
      </p:pic>
      <p:sp>
        <p:nvSpPr>
          <p:cNvPr id="12" name="TextBox 11">
            <a:extLst>
              <a:ext uri="{FF2B5EF4-FFF2-40B4-BE49-F238E27FC236}">
                <a16:creationId xmlns:a16="http://schemas.microsoft.com/office/drawing/2014/main" id="{D1F9F1CA-3787-AF51-DAA4-65701DF7684F}"/>
              </a:ext>
            </a:extLst>
          </p:cNvPr>
          <p:cNvSpPr txBox="1"/>
          <p:nvPr/>
        </p:nvSpPr>
        <p:spPr>
          <a:xfrm>
            <a:off x="449932" y="5039114"/>
            <a:ext cx="8229599" cy="954107"/>
          </a:xfrm>
          <a:prstGeom prst="rect">
            <a:avLst/>
          </a:prstGeom>
          <a:noFill/>
        </p:spPr>
        <p:txBody>
          <a:bodyPr wrap="square">
            <a:spAutoFit/>
          </a:bodyPr>
          <a:lstStyle/>
          <a:p>
            <a:r>
              <a:rPr lang="en-US" sz="2800" dirty="0"/>
              <a:t>In other words, the state that Sarah and Trevor have both lived in is Ohio. </a:t>
            </a:r>
          </a:p>
        </p:txBody>
      </p:sp>
    </p:spTree>
    <p:extLst>
      <p:ext uri="{BB962C8B-B14F-4D97-AF65-F5344CB8AC3E}">
        <p14:creationId xmlns:p14="http://schemas.microsoft.com/office/powerpoint/2010/main" val="24798812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Determining the Union of </a:t>
            </a:r>
            <a:br>
              <a:rPr lang="en-US" dirty="0"/>
            </a:br>
            <a:r>
              <a:rPr dirty="0"/>
              <a:t>Sets</a:t>
            </a:r>
            <a:r>
              <a:rPr lang="en-US" dirty="0"/>
              <a:t>—Slide 4</a:t>
            </a:r>
            <a:endParaRPr dirty="0"/>
          </a:p>
        </p:txBody>
      </p:sp>
      <p:sp>
        <p:nvSpPr>
          <p:cNvPr id="3" name="Text Placeholder 2"/>
          <p:cNvSpPr>
            <a:spLocks noGrp="1"/>
          </p:cNvSpPr>
          <p:nvPr>
            <p:ph type="body" sz="quarter" idx="10"/>
          </p:nvPr>
        </p:nvSpPr>
        <p:spPr>
          <a:xfrm>
            <a:off x="457200" y="1029287"/>
            <a:ext cx="8686800" cy="4967067"/>
          </a:xfrm>
        </p:spPr>
        <p:txBody>
          <a:bodyPr>
            <a:noAutofit/>
          </a:bodyPr>
          <a:lstStyle/>
          <a:p>
            <a:pPr marL="357188" indent="-357188">
              <a:buFont typeface="+mj-lt"/>
              <a:buAutoNum type="alphaLcPeriod" startAt="2"/>
              <a:tabLst>
                <a:tab pos="357188" algn="l"/>
              </a:tabLst>
              <a:defRPr sz="2800"/>
            </a:pPr>
            <a:r>
              <a:rPr sz="2400" dirty="0"/>
              <a:t>​Finding the union of sets </a:t>
            </a:r>
            <a:r>
              <a:rPr lang="en-US" sz="2400" i="1" dirty="0"/>
              <a:t>S</a:t>
            </a:r>
            <a:r>
              <a:rPr sz="2400" dirty="0"/>
              <a:t> and </a:t>
            </a:r>
            <a:r>
              <a:rPr lang="en-US" sz="2400" i="1" dirty="0"/>
              <a:t>R</a:t>
            </a:r>
            <a:r>
              <a:rPr sz="2400" dirty="0"/>
              <a:t> is done in a similar manner.</a:t>
            </a:r>
          </a:p>
          <a:p>
            <a:endParaRPr lang="en-IN" sz="2400" dirty="0"/>
          </a:p>
          <a:p>
            <a:endParaRPr lang="en-IN" sz="2400" dirty="0"/>
          </a:p>
          <a:p>
            <a:endParaRPr lang="en-IN" sz="2400" dirty="0"/>
          </a:p>
          <a:p>
            <a:endParaRPr lang="en-IN" sz="2400" dirty="0"/>
          </a:p>
          <a:p>
            <a:endParaRPr lang="en-IN" sz="2400" dirty="0"/>
          </a:p>
          <a:p>
            <a:endParaRPr lang="en-US" sz="2400" dirty="0"/>
          </a:p>
          <a:p>
            <a:endParaRPr lang="en-US" sz="2400" dirty="0"/>
          </a:p>
          <a:p>
            <a:r>
              <a:rPr lang="en-US" sz="2400" dirty="0"/>
              <a:t>		</a:t>
            </a:r>
          </a:p>
          <a:p>
            <a:endParaRPr lang="en-US" sz="2400" dirty="0"/>
          </a:p>
          <a:p>
            <a:r>
              <a:rPr lang="en-US" sz="2400" dirty="0"/>
              <a:t>					</a:t>
            </a:r>
            <a:endParaRPr sz="2400" dirty="0"/>
          </a:p>
        </p:txBody>
      </p:sp>
      <p:pic>
        <p:nvPicPr>
          <p:cNvPr id="13" name="Picture 12" descr="S union R equals the set containing O H, PA, and MI union the set containing WA and ID,&#10;which equals the set containing O H, PA, MI, WA, and ID.">
            <a:extLst>
              <a:ext uri="{FF2B5EF4-FFF2-40B4-BE49-F238E27FC236}">
                <a16:creationId xmlns:a16="http://schemas.microsoft.com/office/drawing/2014/main" id="{506AB5E9-D5E8-6AC9-43CB-DDA884600B4A}"/>
              </a:ext>
            </a:extLst>
          </p:cNvPr>
          <p:cNvPicPr>
            <a:picLocks noChangeAspect="1"/>
          </p:cNvPicPr>
          <p:nvPr/>
        </p:nvPicPr>
        <p:blipFill>
          <a:blip r:embed="rId2"/>
          <a:stretch>
            <a:fillRect/>
          </a:stretch>
        </p:blipFill>
        <p:spPr>
          <a:xfrm>
            <a:off x="2543175" y="1447800"/>
            <a:ext cx="3420000" cy="850982"/>
          </a:xfrm>
          <a:prstGeom prst="rect">
            <a:avLst/>
          </a:prstGeom>
        </p:spPr>
      </p:pic>
      <p:pic>
        <p:nvPicPr>
          <p:cNvPr id="5" name="Picture 4" descr="A two set Venn diagram. The two sets are labeled S and R. The intersection of the two sets is empty. The set S, excluding the intersection region, contains PA, O H, MI. The set R, excluding the intersection region, contains WA, ID. The top left of the box is labeled U.">
            <a:extLst>
              <a:ext uri="{FF2B5EF4-FFF2-40B4-BE49-F238E27FC236}">
                <a16:creationId xmlns:a16="http://schemas.microsoft.com/office/drawing/2014/main" id="{E16F7A24-D387-4EC9-9C5B-25BA6C1739A1}"/>
              </a:ext>
            </a:extLst>
          </p:cNvPr>
          <p:cNvPicPr>
            <a:picLocks noChangeAspect="1"/>
          </p:cNvPicPr>
          <p:nvPr/>
        </p:nvPicPr>
        <p:blipFill>
          <a:blip r:embed="rId3"/>
          <a:srcRect t="-1" b="13638"/>
          <a:stretch>
            <a:fillRect/>
          </a:stretch>
        </p:blipFill>
        <p:spPr>
          <a:xfrm>
            <a:off x="2739600" y="2335106"/>
            <a:ext cx="3204000" cy="1747638"/>
          </a:xfrm>
          <a:prstGeom prst="rect">
            <a:avLst/>
          </a:prstGeom>
        </p:spPr>
      </p:pic>
      <p:sp>
        <p:nvSpPr>
          <p:cNvPr id="14" name="TextBox 13">
            <a:extLst>
              <a:ext uri="{FF2B5EF4-FFF2-40B4-BE49-F238E27FC236}">
                <a16:creationId xmlns:a16="http://schemas.microsoft.com/office/drawing/2014/main" id="{B3110C38-12DB-3BBF-958A-C76D11CBC95D}"/>
              </a:ext>
            </a:extLst>
          </p:cNvPr>
          <p:cNvSpPr txBox="1"/>
          <p:nvPr/>
        </p:nvSpPr>
        <p:spPr>
          <a:xfrm>
            <a:off x="3525675" y="4034135"/>
            <a:ext cx="1600200" cy="461665"/>
          </a:xfrm>
          <a:prstGeom prst="rect">
            <a:avLst/>
          </a:prstGeom>
          <a:noFill/>
        </p:spPr>
        <p:txBody>
          <a:bodyPr wrap="square">
            <a:spAutoFit/>
          </a:bodyPr>
          <a:lstStyle/>
          <a:p>
            <a:pPr algn="ctr"/>
            <a:r>
              <a:rPr lang="en-IN" sz="2400" dirty="0"/>
              <a:t>Figure 9</a:t>
            </a:r>
          </a:p>
        </p:txBody>
      </p:sp>
      <p:sp>
        <p:nvSpPr>
          <p:cNvPr id="16" name="TextBox 15">
            <a:extLst>
              <a:ext uri="{FF2B5EF4-FFF2-40B4-BE49-F238E27FC236}">
                <a16:creationId xmlns:a16="http://schemas.microsoft.com/office/drawing/2014/main" id="{BF53283E-E055-4942-91DF-3FE297AE85B4}"/>
              </a:ext>
            </a:extLst>
          </p:cNvPr>
          <p:cNvSpPr txBox="1"/>
          <p:nvPr/>
        </p:nvSpPr>
        <p:spPr>
          <a:xfrm>
            <a:off x="914400" y="4404144"/>
            <a:ext cx="7772400" cy="1200329"/>
          </a:xfrm>
          <a:prstGeom prst="rect">
            <a:avLst/>
          </a:prstGeom>
          <a:noFill/>
        </p:spPr>
        <p:txBody>
          <a:bodyPr wrap="square">
            <a:spAutoFit/>
          </a:bodyPr>
          <a:lstStyle/>
          <a:p>
            <a:r>
              <a:rPr lang="en-US" sz="2400" dirty="0"/>
              <a:t>Using the Venn diagram, it is easy to see that the intersection of these two sets is empty because Sarah and Ron have not lived in any of the same states. Therefore,</a:t>
            </a:r>
            <a:endParaRPr lang="en-IN" sz="2400" dirty="0"/>
          </a:p>
        </p:txBody>
      </p:sp>
      <p:pic>
        <p:nvPicPr>
          <p:cNvPr id="8" name="Picture 7" descr="S intersection R equals the empty set.">
            <a:extLst>
              <a:ext uri="{FF2B5EF4-FFF2-40B4-BE49-F238E27FC236}">
                <a16:creationId xmlns:a16="http://schemas.microsoft.com/office/drawing/2014/main" id="{98BE28D2-24F1-A9F9-2921-8E2B0AB68A8D}"/>
              </a:ext>
            </a:extLst>
          </p:cNvPr>
          <p:cNvPicPr>
            <a:picLocks noChangeAspect="1"/>
          </p:cNvPicPr>
          <p:nvPr/>
        </p:nvPicPr>
        <p:blipFill>
          <a:blip r:embed="rId4"/>
          <a:stretch>
            <a:fillRect/>
          </a:stretch>
        </p:blipFill>
        <p:spPr>
          <a:xfrm>
            <a:off x="6248400" y="5262564"/>
            <a:ext cx="1188000" cy="279529"/>
          </a:xfrm>
          <a:prstGeom prst="rect">
            <a:avLst/>
          </a:prstGeom>
        </p:spPr>
      </p:pic>
      <p:sp>
        <p:nvSpPr>
          <p:cNvPr id="18" name="TextBox 17">
            <a:extLst>
              <a:ext uri="{FF2B5EF4-FFF2-40B4-BE49-F238E27FC236}">
                <a16:creationId xmlns:a16="http://schemas.microsoft.com/office/drawing/2014/main" id="{4C2AB436-9A7D-3C4E-8717-B207CF286717}"/>
              </a:ext>
            </a:extLst>
          </p:cNvPr>
          <p:cNvSpPr txBox="1"/>
          <p:nvPr/>
        </p:nvSpPr>
        <p:spPr>
          <a:xfrm>
            <a:off x="914400" y="5481935"/>
            <a:ext cx="3804968" cy="461665"/>
          </a:xfrm>
          <a:prstGeom prst="rect">
            <a:avLst/>
          </a:prstGeom>
          <a:noFill/>
        </p:spPr>
        <p:txBody>
          <a:bodyPr wrap="square">
            <a:spAutoFit/>
          </a:bodyPr>
          <a:lstStyle/>
          <a:p>
            <a:r>
              <a:rPr lang="en-US" sz="2400" dirty="0"/>
              <a:t>and sets </a:t>
            </a:r>
            <a:r>
              <a:rPr lang="en-US" sz="2400" i="1" dirty="0"/>
              <a:t>S</a:t>
            </a:r>
            <a:r>
              <a:rPr lang="en-US" sz="2400" dirty="0"/>
              <a:t> and </a:t>
            </a:r>
            <a:r>
              <a:rPr lang="en-US" sz="2400" i="1" dirty="0"/>
              <a:t>R</a:t>
            </a:r>
            <a:r>
              <a:rPr lang="en-US" sz="2400" dirty="0"/>
              <a:t> are disjoint.</a:t>
            </a:r>
            <a:endParaRPr lang="en-IN"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Intersection</a:t>
            </a:r>
          </a:p>
        </p:txBody>
      </p:sp>
      <p:sp>
        <p:nvSpPr>
          <p:cNvPr id="3" name="Text Placeholder 2"/>
          <p:cNvSpPr>
            <a:spLocks noGrp="1"/>
          </p:cNvSpPr>
          <p:nvPr>
            <p:ph type="body" sz="quarter" idx="10"/>
          </p:nvPr>
        </p:nvSpPr>
        <p:spPr/>
        <p:txBody>
          <a:bodyPr>
            <a:normAutofit/>
          </a:bodyPr>
          <a:lstStyle/>
          <a:p>
            <a:pPr>
              <a:defRPr sz="2800"/>
            </a:pPr>
            <a:r>
              <a:rPr sz="2400" dirty="0"/>
              <a:t>The </a:t>
            </a:r>
            <a:r>
              <a:rPr sz="2400" b="1" dirty="0"/>
              <a:t>intersection</a:t>
            </a:r>
            <a:r>
              <a:rPr sz="2400" dirty="0"/>
              <a:t> of two sets </a:t>
            </a:r>
            <a:r>
              <a:rPr lang="en-US" sz="2400" i="1" dirty="0"/>
              <a:t>A</a:t>
            </a:r>
            <a:r>
              <a:rPr sz="2400" dirty="0"/>
              <a:t> and </a:t>
            </a:r>
            <a:r>
              <a:rPr lang="en-US" sz="2400" i="1" dirty="0"/>
              <a:t>B</a:t>
            </a:r>
            <a:r>
              <a:rPr sz="2400" dirty="0"/>
              <a:t> is the set of all elements common to both </a:t>
            </a:r>
            <a:r>
              <a:rPr lang="en-US" sz="2400" i="1" dirty="0"/>
              <a:t>A</a:t>
            </a:r>
            <a:r>
              <a:rPr sz="2400" dirty="0"/>
              <a:t> and </a:t>
            </a:r>
            <a:r>
              <a:rPr lang="en-US" sz="2400" i="1" dirty="0"/>
              <a:t>B</a:t>
            </a:r>
            <a:r>
              <a:rPr sz="2400" dirty="0"/>
              <a:t>. We denote the intersection of </a:t>
            </a:r>
            <a:r>
              <a:rPr lang="en-US" sz="2400" i="1" dirty="0"/>
              <a:t>A</a:t>
            </a:r>
            <a:r>
              <a:rPr sz="2400" dirty="0"/>
              <a:t> and </a:t>
            </a:r>
            <a:r>
              <a:rPr lang="en-US" sz="2400" i="1" dirty="0"/>
              <a:t>B</a:t>
            </a:r>
            <a:r>
              <a:rPr sz="2400" dirty="0"/>
              <a:t> as</a:t>
            </a:r>
            <a:endParaRPr sz="2800" dirty="0"/>
          </a:p>
        </p:txBody>
      </p:sp>
      <p:pic>
        <p:nvPicPr>
          <p:cNvPr id="8" name="Picture 7" descr="A intersection B equals the set of all x such that x belongs to A and x belongs to B.">
            <a:extLst>
              <a:ext uri="{FF2B5EF4-FFF2-40B4-BE49-F238E27FC236}">
                <a16:creationId xmlns:a16="http://schemas.microsoft.com/office/drawing/2014/main" id="{168691BA-FFC0-9AC6-6DD9-9AEEC1BA743E}"/>
              </a:ext>
            </a:extLst>
          </p:cNvPr>
          <p:cNvPicPr>
            <a:picLocks noChangeAspect="1"/>
          </p:cNvPicPr>
          <p:nvPr/>
        </p:nvPicPr>
        <p:blipFill>
          <a:blip r:embed="rId2"/>
          <a:stretch>
            <a:fillRect/>
          </a:stretch>
        </p:blipFill>
        <p:spPr>
          <a:xfrm>
            <a:off x="838200" y="1828800"/>
            <a:ext cx="3543300" cy="523875"/>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2</a:t>
            </a:r>
          </a:p>
        </p:txBody>
      </p:sp>
      <p:sp>
        <p:nvSpPr>
          <p:cNvPr id="3" name="Text Placeholder 2"/>
          <p:cNvSpPr>
            <a:spLocks noGrp="1"/>
          </p:cNvSpPr>
          <p:nvPr>
            <p:ph type="body" sz="quarter" idx="10"/>
          </p:nvPr>
        </p:nvSpPr>
        <p:spPr/>
        <p:txBody>
          <a:bodyPr>
            <a:normAutofit/>
          </a:bodyPr>
          <a:lstStyle/>
          <a:p>
            <a:pPr>
              <a:defRPr sz="2800"/>
            </a:pPr>
            <a:r>
              <a:rPr sz="2800" dirty="0"/>
              <a:t>Let </a:t>
            </a:r>
            <a:r>
              <a:rPr lang="en-US" sz="2800" i="1" dirty="0"/>
              <a:t>U</a:t>
            </a:r>
            <a:r>
              <a:rPr sz="2800" dirty="0"/>
              <a:t> be students enrolled at </a:t>
            </a:r>
            <a:r>
              <a:rPr sz="2800" b="1" dirty="0"/>
              <a:t>M</a:t>
            </a:r>
            <a:r>
              <a:rPr lang="en-US" sz="300" b="1" dirty="0"/>
              <a:t> </a:t>
            </a:r>
            <a:r>
              <a:rPr sz="2800" b="1" dirty="0"/>
              <a:t>L</a:t>
            </a:r>
            <a:r>
              <a:rPr lang="en-US" sz="300" b="1" dirty="0"/>
              <a:t> </a:t>
            </a:r>
            <a:r>
              <a:rPr sz="2800" b="1" dirty="0"/>
              <a:t>K</a:t>
            </a:r>
            <a:r>
              <a:rPr sz="2800" dirty="0"/>
              <a:t> High School, </a:t>
            </a:r>
            <a:endParaRPr lang="en-US" sz="2800" dirty="0"/>
          </a:p>
          <a:p>
            <a:endParaRPr lang="en-US" sz="2800" dirty="0"/>
          </a:p>
          <a:p>
            <a:endParaRPr lang="en-US" dirty="0"/>
          </a:p>
          <a:p>
            <a:endParaRPr lang="en-US" sz="2800" dirty="0"/>
          </a:p>
        </p:txBody>
      </p:sp>
      <p:pic>
        <p:nvPicPr>
          <p:cNvPr id="4" name="Picture 3" descr="A equals the set of all x such that x is an element of the student band,&#10;and B equals the set of all x such that x is an element of the student government.">
            <a:extLst>
              <a:ext uri="{FF2B5EF4-FFF2-40B4-BE49-F238E27FC236}">
                <a16:creationId xmlns:a16="http://schemas.microsoft.com/office/drawing/2014/main" id="{5B16BB49-C627-49FE-20D3-0912ACBAD561}"/>
              </a:ext>
            </a:extLst>
          </p:cNvPr>
          <p:cNvPicPr>
            <a:picLocks noChangeAspect="1"/>
          </p:cNvPicPr>
          <p:nvPr/>
        </p:nvPicPr>
        <p:blipFill>
          <a:blip r:embed="rId2"/>
          <a:stretch>
            <a:fillRect/>
          </a:stretch>
        </p:blipFill>
        <p:spPr>
          <a:xfrm>
            <a:off x="528637" y="1524000"/>
            <a:ext cx="8086725" cy="523875"/>
          </a:xfrm>
          <a:prstGeom prst="rect">
            <a:avLst/>
          </a:prstGeom>
        </p:spPr>
      </p:pic>
      <p:pic>
        <p:nvPicPr>
          <p:cNvPr id="5" name="Picture 4" descr="Find A union B.">
            <a:extLst>
              <a:ext uri="{FF2B5EF4-FFF2-40B4-BE49-F238E27FC236}">
                <a16:creationId xmlns:a16="http://schemas.microsoft.com/office/drawing/2014/main" id="{9F0F7A78-E0F6-049B-8682-B0EC90CC7066}"/>
              </a:ext>
            </a:extLst>
          </p:cNvPr>
          <p:cNvPicPr>
            <a:picLocks noChangeAspect="1"/>
          </p:cNvPicPr>
          <p:nvPr/>
        </p:nvPicPr>
        <p:blipFill>
          <a:blip r:embed="rId3"/>
          <a:stretch>
            <a:fillRect/>
          </a:stretch>
        </p:blipFill>
        <p:spPr>
          <a:xfrm>
            <a:off x="540139" y="2057400"/>
            <a:ext cx="1409700" cy="304800"/>
          </a:xfrm>
          <a:prstGeom prst="rect">
            <a:avLst/>
          </a:prstGeom>
        </p:spPr>
      </p:pic>
      <p:sp>
        <p:nvSpPr>
          <p:cNvPr id="11" name="TextBox 10">
            <a:extLst>
              <a:ext uri="{FF2B5EF4-FFF2-40B4-BE49-F238E27FC236}">
                <a16:creationId xmlns:a16="http://schemas.microsoft.com/office/drawing/2014/main" id="{1478A283-761C-B113-2BCD-4F6A868CF781}"/>
              </a:ext>
            </a:extLst>
          </p:cNvPr>
          <p:cNvSpPr txBox="1"/>
          <p:nvPr/>
        </p:nvSpPr>
        <p:spPr>
          <a:xfrm>
            <a:off x="497007" y="2777822"/>
            <a:ext cx="1600200" cy="523220"/>
          </a:xfrm>
          <a:prstGeom prst="rect">
            <a:avLst/>
          </a:prstGeom>
          <a:noFill/>
        </p:spPr>
        <p:txBody>
          <a:bodyPr wrap="square">
            <a:spAutoFit/>
          </a:bodyPr>
          <a:lstStyle/>
          <a:p>
            <a:r>
              <a:rPr lang="en-IN" sz="2800" dirty="0"/>
              <a:t>Answer:</a:t>
            </a:r>
          </a:p>
        </p:txBody>
      </p:sp>
      <p:pic>
        <p:nvPicPr>
          <p:cNvPr id="7" name="Picture 6" descr="A union B equals the set of all x such that x is an element of the student band or x is an element of the student government.">
            <a:extLst>
              <a:ext uri="{FF2B5EF4-FFF2-40B4-BE49-F238E27FC236}">
                <a16:creationId xmlns:a16="http://schemas.microsoft.com/office/drawing/2014/main" id="{C1DF2F02-3A5B-0908-D547-E531CE2C53FD}"/>
              </a:ext>
            </a:extLst>
          </p:cNvPr>
          <p:cNvPicPr>
            <a:picLocks noChangeAspect="1"/>
          </p:cNvPicPr>
          <p:nvPr/>
        </p:nvPicPr>
        <p:blipFill>
          <a:blip r:embed="rId4"/>
          <a:stretch>
            <a:fillRect/>
          </a:stretch>
        </p:blipFill>
        <p:spPr>
          <a:xfrm>
            <a:off x="665999" y="3328863"/>
            <a:ext cx="7812000" cy="489501"/>
          </a:xfrm>
          <a:prstGeom prst="rect">
            <a:avLst/>
          </a:prstGeom>
        </p:spPr>
      </p:pic>
    </p:spTree>
    <p:extLst>
      <p:ext uri="{BB962C8B-B14F-4D97-AF65-F5344CB8AC3E}">
        <p14:creationId xmlns:p14="http://schemas.microsoft.com/office/powerpoint/2010/main" val="22118346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Inclusion-Exclusion Principle</a:t>
            </a:r>
          </a:p>
        </p:txBody>
      </p:sp>
      <p:sp>
        <p:nvSpPr>
          <p:cNvPr id="3" name="Text Placeholder 2"/>
          <p:cNvSpPr>
            <a:spLocks noGrp="1"/>
          </p:cNvSpPr>
          <p:nvPr>
            <p:ph type="body" sz="quarter" idx="10"/>
          </p:nvPr>
        </p:nvSpPr>
        <p:spPr/>
        <p:txBody>
          <a:bodyPr>
            <a:normAutofit/>
          </a:bodyPr>
          <a:lstStyle/>
          <a:p>
            <a:pPr>
              <a:defRPr sz="2800"/>
            </a:pPr>
            <a:r>
              <a:rPr sz="2800" dirty="0"/>
              <a:t>The </a:t>
            </a:r>
            <a:r>
              <a:rPr sz="2800" b="1" dirty="0"/>
              <a:t>inclusion-exclusion principle</a:t>
            </a:r>
            <a:r>
              <a:rPr sz="2800" dirty="0"/>
              <a:t> states that the cardinality of the union of two sets </a:t>
            </a:r>
            <a:r>
              <a:rPr lang="en-US" sz="2800" i="1" dirty="0"/>
              <a:t>A</a:t>
            </a:r>
            <a:r>
              <a:rPr sz="2800" dirty="0"/>
              <a:t> and </a:t>
            </a:r>
            <a:r>
              <a:rPr lang="en-US" sz="2800" i="1" dirty="0"/>
              <a:t>B</a:t>
            </a:r>
            <a:r>
              <a:rPr sz="2800" dirty="0"/>
              <a:t> is calculated by adding the number of elements in set </a:t>
            </a:r>
            <a:r>
              <a:rPr lang="en-US" sz="2800" i="1" dirty="0"/>
              <a:t>A</a:t>
            </a:r>
            <a:r>
              <a:rPr sz="2800" dirty="0"/>
              <a:t> to the number of elements in set </a:t>
            </a:r>
            <a:r>
              <a:rPr lang="en-US" sz="2800" i="1" dirty="0"/>
              <a:t>B</a:t>
            </a:r>
            <a:r>
              <a:rPr sz="2800" dirty="0"/>
              <a:t> and subtracting the number of elements that appear in both sets.</a:t>
            </a:r>
          </a:p>
          <a:p>
            <a:endParaRPr sz="2800" dirty="0"/>
          </a:p>
        </p:txBody>
      </p:sp>
      <p:pic>
        <p:nvPicPr>
          <p:cNvPr id="7" name="Picture 6" descr="The cardinality of A union B equals the cardinality of A plus the cardinality of B minus the cardinality of A intersection B.">
            <a:extLst>
              <a:ext uri="{FF2B5EF4-FFF2-40B4-BE49-F238E27FC236}">
                <a16:creationId xmlns:a16="http://schemas.microsoft.com/office/drawing/2014/main" id="{9709C6FB-39AA-59D2-33FA-2C01D80DF834}"/>
              </a:ext>
            </a:extLst>
          </p:cNvPr>
          <p:cNvPicPr>
            <a:picLocks noChangeAspect="1"/>
          </p:cNvPicPr>
          <p:nvPr/>
        </p:nvPicPr>
        <p:blipFill>
          <a:blip r:embed="rId2"/>
          <a:stretch>
            <a:fillRect/>
          </a:stretch>
        </p:blipFill>
        <p:spPr>
          <a:xfrm>
            <a:off x="2514600" y="3429000"/>
            <a:ext cx="3562350" cy="523875"/>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a:t>
            </a:r>
            <a:r>
              <a:rPr lang="en-US" dirty="0"/>
              <a:t>5</a:t>
            </a:r>
            <a:r>
              <a:rPr dirty="0"/>
              <a:t>: Applying the Inclusion-Exclusion Principle</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Consider the scenario where a state senate is voting on a bill. The senate has </a:t>
            </a:r>
            <a:r>
              <a:rPr sz="2800" dirty="0">
                <a:latin typeface="Cambria Math"/>
              </a:rPr>
              <a:t>35</a:t>
            </a:r>
            <a:r>
              <a:rPr sz="2800" dirty="0"/>
              <a:t> members, of which </a:t>
            </a:r>
            <a:r>
              <a:rPr sz="2800" dirty="0">
                <a:latin typeface="Cambria Math"/>
              </a:rPr>
              <a:t>15</a:t>
            </a:r>
            <a:r>
              <a:rPr sz="2800" dirty="0"/>
              <a:t> are Democrats and </a:t>
            </a:r>
            <a:r>
              <a:rPr sz="2800" dirty="0">
                <a:latin typeface="Cambria Math"/>
              </a:rPr>
              <a:t>20</a:t>
            </a:r>
            <a:r>
              <a:rPr sz="2800" dirty="0"/>
              <a:t> are Republicans. Five of the </a:t>
            </a:r>
            <a:r>
              <a:rPr sz="2800" dirty="0">
                <a:latin typeface="Cambria Math"/>
              </a:rPr>
              <a:t>35</a:t>
            </a:r>
            <a:r>
              <a:rPr sz="2800" dirty="0"/>
              <a:t> members represent urban areas of the state, two of which are Democrats. The bill is expected to receive "Yes" votes from the Democrat members and from members who represent urban areas. Determine how many Yes votes the bill is expected to receive.</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Applying the Inclusion-Exclusion Principle</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000" dirty="0"/>
              <a:t>Let set </a:t>
            </a:r>
            <a:r>
              <a:rPr lang="en-US" sz="2000" i="1" dirty="0"/>
              <a:t>A</a:t>
            </a:r>
            <a:r>
              <a:rPr sz="2000" dirty="0"/>
              <a:t> consist of Democrats and set </a:t>
            </a:r>
            <a:r>
              <a:rPr lang="en-US" sz="2000" i="1" dirty="0"/>
              <a:t>B</a:t>
            </a:r>
            <a:r>
              <a:rPr sz="2000" dirty="0"/>
              <a:t> consist of members representing urban areas. The number of expected Yes votes is the number of elements in their union.</a:t>
            </a:r>
          </a:p>
          <a:p>
            <a:pPr>
              <a:defRPr sz="2800"/>
            </a:pPr>
            <a:r>
              <a:rPr sz="2000" dirty="0"/>
              <a:t>The Inclusion-Exclusion Principle tells us that </a:t>
            </a:r>
            <a:r>
              <a:rPr lang="en-US" sz="2000" dirty="0"/>
              <a:t>			 </a:t>
            </a:r>
          </a:p>
          <a:p>
            <a:pPr>
              <a:defRPr sz="2800"/>
            </a:pPr>
            <a:endParaRPr lang="en-US" sz="2000" dirty="0"/>
          </a:p>
          <a:p>
            <a:pPr>
              <a:defRPr sz="2800"/>
            </a:pPr>
            <a:endParaRPr lang="en-US" sz="2000" dirty="0"/>
          </a:p>
          <a:p>
            <a:pPr>
              <a:defRPr sz="2800"/>
            </a:pPr>
            <a:endParaRPr lang="en-US" sz="2000" dirty="0"/>
          </a:p>
          <a:p>
            <a:pPr>
              <a:defRPr sz="2800"/>
            </a:pPr>
            <a:r>
              <a:rPr lang="en-US" sz="2000" dirty="0"/>
              <a:t>		   		</a:t>
            </a:r>
            <a:endParaRPr sz="2000" dirty="0"/>
          </a:p>
          <a:p>
            <a:endParaRPr lang="en-US" sz="2000" dirty="0"/>
          </a:p>
        </p:txBody>
      </p:sp>
      <p:pic>
        <p:nvPicPr>
          <p:cNvPr id="9" name="Picture 8" descr="The cardinality of A union B equals the cardinality of A plus the cardinality of B minus the cardinality of A intersection B.">
            <a:extLst>
              <a:ext uri="{FF2B5EF4-FFF2-40B4-BE49-F238E27FC236}">
                <a16:creationId xmlns:a16="http://schemas.microsoft.com/office/drawing/2014/main" id="{42E07216-9971-BA83-7737-9C8276549159}"/>
              </a:ext>
            </a:extLst>
          </p:cNvPr>
          <p:cNvPicPr>
            <a:picLocks noChangeAspect="1"/>
          </p:cNvPicPr>
          <p:nvPr/>
        </p:nvPicPr>
        <p:blipFill>
          <a:blip r:embed="rId2"/>
          <a:stretch>
            <a:fillRect/>
          </a:stretch>
        </p:blipFill>
        <p:spPr>
          <a:xfrm>
            <a:off x="5181600" y="2514600"/>
            <a:ext cx="2647950" cy="390525"/>
          </a:xfrm>
          <a:prstGeom prst="rect">
            <a:avLst/>
          </a:prstGeom>
        </p:spPr>
      </p:pic>
      <p:sp>
        <p:nvSpPr>
          <p:cNvPr id="20" name="TextBox 19">
            <a:extLst>
              <a:ext uri="{FF2B5EF4-FFF2-40B4-BE49-F238E27FC236}">
                <a16:creationId xmlns:a16="http://schemas.microsoft.com/office/drawing/2014/main" id="{A058DAED-50BD-2394-8EBE-F09F751DA820}"/>
              </a:ext>
            </a:extLst>
          </p:cNvPr>
          <p:cNvSpPr txBox="1"/>
          <p:nvPr/>
        </p:nvSpPr>
        <p:spPr>
          <a:xfrm>
            <a:off x="465826" y="2788384"/>
            <a:ext cx="8220974" cy="1631216"/>
          </a:xfrm>
          <a:prstGeom prst="rect">
            <a:avLst/>
          </a:prstGeom>
          <a:noFill/>
        </p:spPr>
        <p:txBody>
          <a:bodyPr wrap="square">
            <a:spAutoFit/>
          </a:bodyPr>
          <a:lstStyle/>
          <a:p>
            <a:pPr>
              <a:defRPr sz="2800"/>
            </a:pPr>
            <a:r>
              <a:rPr lang="en-US" sz="2000" dirty="0"/>
              <a:t>In other words, the total number of Yes votes will be the total number of Democrat members plus the total number of members representing urban areas minus the number of members who appear in both of those groups.</a:t>
            </a:r>
          </a:p>
          <a:p>
            <a:pPr>
              <a:defRPr sz="2800"/>
            </a:pPr>
            <a:r>
              <a:rPr lang="en-US" sz="2000" dirty="0"/>
              <a:t>We are told that two members are Democrats who represent urban areas; that is,</a:t>
            </a:r>
            <a:endParaRPr lang="en-IN" sz="2000" dirty="0"/>
          </a:p>
        </p:txBody>
      </p:sp>
      <p:pic>
        <p:nvPicPr>
          <p:cNvPr id="12" name="Picture 11" descr="The cardinality of A intersection B equals two.">
            <a:extLst>
              <a:ext uri="{FF2B5EF4-FFF2-40B4-BE49-F238E27FC236}">
                <a16:creationId xmlns:a16="http://schemas.microsoft.com/office/drawing/2014/main" id="{0B5FD316-761C-EBC2-CE60-F5376668F2C9}"/>
              </a:ext>
            </a:extLst>
          </p:cNvPr>
          <p:cNvPicPr>
            <a:picLocks noChangeAspect="1"/>
          </p:cNvPicPr>
          <p:nvPr/>
        </p:nvPicPr>
        <p:blipFill>
          <a:blip r:embed="rId3"/>
          <a:stretch>
            <a:fillRect/>
          </a:stretch>
        </p:blipFill>
        <p:spPr>
          <a:xfrm>
            <a:off x="1295400" y="4038600"/>
            <a:ext cx="1162050" cy="390525"/>
          </a:xfrm>
          <a:prstGeom prst="rect">
            <a:avLst/>
          </a:prstGeom>
        </p:spPr>
      </p:pic>
      <p:sp>
        <p:nvSpPr>
          <p:cNvPr id="22" name="TextBox 21">
            <a:extLst>
              <a:ext uri="{FF2B5EF4-FFF2-40B4-BE49-F238E27FC236}">
                <a16:creationId xmlns:a16="http://schemas.microsoft.com/office/drawing/2014/main" id="{B3C7085F-D7E2-4B4B-019E-25842559E4F1}"/>
              </a:ext>
            </a:extLst>
          </p:cNvPr>
          <p:cNvSpPr txBox="1"/>
          <p:nvPr/>
        </p:nvSpPr>
        <p:spPr>
          <a:xfrm>
            <a:off x="2410724" y="4029015"/>
            <a:ext cx="1752600" cy="400110"/>
          </a:xfrm>
          <a:prstGeom prst="rect">
            <a:avLst/>
          </a:prstGeom>
          <a:noFill/>
        </p:spPr>
        <p:txBody>
          <a:bodyPr wrap="square">
            <a:spAutoFit/>
          </a:bodyPr>
          <a:lstStyle/>
          <a:p>
            <a:r>
              <a:rPr lang="en-IN" sz="2000" dirty="0"/>
              <a:t>We also know</a:t>
            </a:r>
          </a:p>
        </p:txBody>
      </p:sp>
      <p:pic>
        <p:nvPicPr>
          <p:cNvPr id="28" name="Picture 27" descr="The cardinality of A equals fifteen and the cardinality of B equals five.">
            <a:extLst>
              <a:ext uri="{FF2B5EF4-FFF2-40B4-BE49-F238E27FC236}">
                <a16:creationId xmlns:a16="http://schemas.microsoft.com/office/drawing/2014/main" id="{4F4E4C2D-0F4A-40CE-34EC-F15E3E319520}"/>
              </a:ext>
            </a:extLst>
          </p:cNvPr>
          <p:cNvPicPr>
            <a:picLocks noChangeAspect="1"/>
          </p:cNvPicPr>
          <p:nvPr/>
        </p:nvPicPr>
        <p:blipFill>
          <a:blip r:embed="rId4"/>
          <a:stretch>
            <a:fillRect/>
          </a:stretch>
        </p:blipFill>
        <p:spPr>
          <a:xfrm>
            <a:off x="4004813" y="4071077"/>
            <a:ext cx="1905000" cy="390525"/>
          </a:xfrm>
          <a:prstGeom prst="rect">
            <a:avLst/>
          </a:prstGeom>
        </p:spPr>
      </p:pic>
      <p:sp>
        <p:nvSpPr>
          <p:cNvPr id="24" name="TextBox 23">
            <a:extLst>
              <a:ext uri="{FF2B5EF4-FFF2-40B4-BE49-F238E27FC236}">
                <a16:creationId xmlns:a16="http://schemas.microsoft.com/office/drawing/2014/main" id="{16A1AADF-4E69-D244-CCD4-9AFCEC077569}"/>
              </a:ext>
            </a:extLst>
          </p:cNvPr>
          <p:cNvSpPr txBox="1"/>
          <p:nvPr/>
        </p:nvSpPr>
        <p:spPr>
          <a:xfrm>
            <a:off x="465826" y="4345483"/>
            <a:ext cx="4572000" cy="400110"/>
          </a:xfrm>
          <a:prstGeom prst="rect">
            <a:avLst/>
          </a:prstGeom>
          <a:noFill/>
        </p:spPr>
        <p:txBody>
          <a:bodyPr wrap="square">
            <a:spAutoFit/>
          </a:bodyPr>
          <a:lstStyle/>
          <a:p>
            <a:r>
              <a:rPr lang="en-US" sz="2000" dirty="0"/>
              <a:t>Using the formula, we have the following.</a:t>
            </a:r>
            <a:endParaRPr lang="en-IN" sz="2000" dirty="0"/>
          </a:p>
        </p:txBody>
      </p:sp>
      <p:pic>
        <p:nvPicPr>
          <p:cNvPr id="16" name="Picture 15" descr="The cardinality of A union B equals the cardinality of A plus the cardinality of B minus the cardinality of A intersection B, equals fifteen plus five minus two equals eighteen.">
            <a:extLst>
              <a:ext uri="{FF2B5EF4-FFF2-40B4-BE49-F238E27FC236}">
                <a16:creationId xmlns:a16="http://schemas.microsoft.com/office/drawing/2014/main" id="{F7194631-D84D-1879-A57C-C4EFFAB790DD}"/>
              </a:ext>
            </a:extLst>
          </p:cNvPr>
          <p:cNvPicPr>
            <a:picLocks noChangeAspect="1"/>
          </p:cNvPicPr>
          <p:nvPr/>
        </p:nvPicPr>
        <p:blipFill>
          <a:blip r:embed="rId5"/>
          <a:stretch>
            <a:fillRect/>
          </a:stretch>
        </p:blipFill>
        <p:spPr>
          <a:xfrm>
            <a:off x="2590800" y="4775124"/>
            <a:ext cx="4305300" cy="390525"/>
          </a:xfrm>
          <a:prstGeom prst="rect">
            <a:avLst/>
          </a:prstGeom>
        </p:spPr>
      </p:pic>
      <p:sp>
        <p:nvSpPr>
          <p:cNvPr id="18" name="TextBox 17">
            <a:extLst>
              <a:ext uri="{FF2B5EF4-FFF2-40B4-BE49-F238E27FC236}">
                <a16:creationId xmlns:a16="http://schemas.microsoft.com/office/drawing/2014/main" id="{6FA71BCC-136A-4B15-A1D9-13E610D963B4}"/>
              </a:ext>
            </a:extLst>
          </p:cNvPr>
          <p:cNvSpPr txBox="1"/>
          <p:nvPr/>
        </p:nvSpPr>
        <p:spPr>
          <a:xfrm>
            <a:off x="457200" y="5201073"/>
            <a:ext cx="7848600" cy="369332"/>
          </a:xfrm>
          <a:prstGeom prst="rect">
            <a:avLst/>
          </a:prstGeom>
          <a:noFill/>
        </p:spPr>
        <p:txBody>
          <a:bodyPr wrap="square">
            <a:spAutoFit/>
          </a:bodyPr>
          <a:lstStyle/>
          <a:p>
            <a:r>
              <a:rPr lang="en-US" sz="1800" dirty="0"/>
              <a:t>Thus, the bill is expected to receive </a:t>
            </a:r>
            <a:r>
              <a:rPr lang="en-US" sz="1800" dirty="0">
                <a:latin typeface="Cambria Math"/>
              </a:rPr>
              <a:t>18</a:t>
            </a:r>
            <a:r>
              <a:rPr lang="en-US" sz="1800" dirty="0"/>
              <a:t> Yes votes.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a:t>
            </a:r>
            <a:r>
              <a:rPr lang="en-US"/>
              <a:t>Slide 2</a:t>
            </a:r>
            <a:endParaRPr dirty="0"/>
          </a:p>
        </p:txBody>
      </p:sp>
      <p:sp>
        <p:nvSpPr>
          <p:cNvPr id="3" name="Text Placeholder 2"/>
          <p:cNvSpPr>
            <a:spLocks noGrp="1"/>
          </p:cNvSpPr>
          <p:nvPr>
            <p:ph type="body" sz="quarter" idx="10"/>
          </p:nvPr>
        </p:nvSpPr>
        <p:spPr/>
        <p:txBody>
          <a:bodyPr>
            <a:normAutofit/>
          </a:bodyPr>
          <a:lstStyle/>
          <a:p>
            <a:pPr>
              <a:defRPr sz="2800"/>
            </a:pPr>
            <a:r>
              <a:rPr sz="2800" dirty="0"/>
              <a:t>Recall that the complement of set </a:t>
            </a:r>
            <a:r>
              <a:rPr lang="en-US" sz="2800" dirty="0"/>
              <a:t>A</a:t>
            </a:r>
            <a:r>
              <a:rPr sz="2800" dirty="0"/>
              <a:t> consists of all the elements in the given universal set that are not contained in </a:t>
            </a:r>
            <a:r>
              <a:rPr lang="en-US" sz="2800" i="1" dirty="0"/>
              <a:t>A</a:t>
            </a:r>
            <a:r>
              <a:rPr sz="2800" dirty="0"/>
              <a:t>. The complement of </a:t>
            </a:r>
            <a:r>
              <a:rPr lang="en-US" sz="2800" i="1" dirty="0"/>
              <a:t>A</a:t>
            </a:r>
            <a:r>
              <a:rPr sz="2800" dirty="0"/>
              <a:t> is denoted</a:t>
            </a:r>
            <a:r>
              <a:rPr lang="en-US" sz="2800" dirty="0"/>
              <a:t> </a:t>
            </a:r>
            <a:endParaRPr sz="2800" dirty="0"/>
          </a:p>
        </p:txBody>
      </p:sp>
      <p:pic>
        <p:nvPicPr>
          <p:cNvPr id="7" name="Picture 6" descr="A complement.">
            <a:extLst>
              <a:ext uri="{FF2B5EF4-FFF2-40B4-BE49-F238E27FC236}">
                <a16:creationId xmlns:a16="http://schemas.microsoft.com/office/drawing/2014/main" id="{671D2579-8E28-7F34-C6AB-29DB5C3849F0}"/>
              </a:ext>
            </a:extLst>
          </p:cNvPr>
          <p:cNvPicPr>
            <a:picLocks noChangeAspect="1"/>
          </p:cNvPicPr>
          <p:nvPr/>
        </p:nvPicPr>
        <p:blipFill>
          <a:blip r:embed="rId2"/>
          <a:stretch>
            <a:fillRect/>
          </a:stretch>
        </p:blipFill>
        <p:spPr>
          <a:xfrm>
            <a:off x="7572375" y="1905000"/>
            <a:ext cx="428625" cy="400050"/>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6: Combining Intersection and </a:t>
            </a:r>
            <a:br>
              <a:rPr lang="en-US" dirty="0"/>
            </a:br>
            <a:r>
              <a:rPr dirty="0"/>
              <a:t>Union</a:t>
            </a:r>
            <a:r>
              <a:rPr lang="en-US" dirty="0"/>
              <a:t>—Slide 1</a:t>
            </a:r>
            <a:endParaRPr dirty="0"/>
          </a:p>
        </p:txBody>
      </p:sp>
      <p:sp>
        <p:nvSpPr>
          <p:cNvPr id="3" name="Text Placeholder 2"/>
          <p:cNvSpPr>
            <a:spLocks noGrp="1"/>
          </p:cNvSpPr>
          <p:nvPr>
            <p:ph type="body" sz="quarter" idx="10"/>
          </p:nvPr>
        </p:nvSpPr>
        <p:spPr/>
        <p:txBody>
          <a:bodyPr>
            <a:normAutofit/>
          </a:bodyPr>
          <a:lstStyle/>
          <a:p>
            <a:pPr>
              <a:defRPr sz="2800"/>
            </a:pPr>
            <a:r>
              <a:rPr sz="2800" dirty="0"/>
              <a:t>Let </a:t>
            </a:r>
            <a:endParaRPr lang="en-US" sz="2800" dirty="0"/>
          </a:p>
          <a:p>
            <a:pPr>
              <a:defRPr sz="2800"/>
            </a:pPr>
            <a:endParaRPr lang="en-IN" dirty="0"/>
          </a:p>
          <a:p>
            <a:pPr>
              <a:defRPr sz="2800"/>
            </a:pPr>
            <a:endParaRPr lang="en-IN" sz="2800" dirty="0"/>
          </a:p>
        </p:txBody>
      </p:sp>
      <p:pic>
        <p:nvPicPr>
          <p:cNvPr id="6" name="Picture 5" descr="U equals the set containing a, b, c, d, e, up to z; M equals the set containing m, a, t, h; N equals the set containing m, o, n, e, y; and K equals the set containing i, n, v, e, s, t, o, r.&quot;">
            <a:extLst>
              <a:ext uri="{FF2B5EF4-FFF2-40B4-BE49-F238E27FC236}">
                <a16:creationId xmlns:a16="http://schemas.microsoft.com/office/drawing/2014/main" id="{26A8270D-4419-FC33-332D-76E3E34440B4}"/>
              </a:ext>
            </a:extLst>
          </p:cNvPr>
          <p:cNvPicPr>
            <a:picLocks noChangeAspect="1"/>
          </p:cNvPicPr>
          <p:nvPr/>
        </p:nvPicPr>
        <p:blipFill>
          <a:blip r:embed="rId2"/>
          <a:stretch>
            <a:fillRect/>
          </a:stretch>
        </p:blipFill>
        <p:spPr>
          <a:xfrm>
            <a:off x="533400" y="1524013"/>
            <a:ext cx="7416000" cy="1042467"/>
          </a:xfrm>
          <a:prstGeom prst="rect">
            <a:avLst/>
          </a:prstGeom>
        </p:spPr>
      </p:pic>
      <p:sp>
        <p:nvSpPr>
          <p:cNvPr id="15" name="TextBox 14">
            <a:extLst>
              <a:ext uri="{FF2B5EF4-FFF2-40B4-BE49-F238E27FC236}">
                <a16:creationId xmlns:a16="http://schemas.microsoft.com/office/drawing/2014/main" id="{74925BD7-6C7E-D73A-56C4-162802EF96D3}"/>
              </a:ext>
            </a:extLst>
          </p:cNvPr>
          <p:cNvSpPr txBox="1"/>
          <p:nvPr/>
        </p:nvSpPr>
        <p:spPr>
          <a:xfrm>
            <a:off x="457200" y="2626452"/>
            <a:ext cx="3352800" cy="523220"/>
          </a:xfrm>
          <a:prstGeom prst="rect">
            <a:avLst/>
          </a:prstGeom>
          <a:noFill/>
        </p:spPr>
        <p:txBody>
          <a:bodyPr wrap="square">
            <a:spAutoFit/>
          </a:bodyPr>
          <a:lstStyle/>
          <a:p>
            <a:pPr>
              <a:defRPr sz="2800"/>
            </a:pPr>
            <a:r>
              <a:rPr lang="en-IN" sz="2800" dirty="0"/>
              <a:t>Find the following.</a:t>
            </a:r>
          </a:p>
        </p:txBody>
      </p:sp>
      <p:pic>
        <p:nvPicPr>
          <p:cNvPr id="10" name="Picture 9" descr="a. M union the intersection of N and K.">
            <a:extLst>
              <a:ext uri="{FF2B5EF4-FFF2-40B4-BE49-F238E27FC236}">
                <a16:creationId xmlns:a16="http://schemas.microsoft.com/office/drawing/2014/main" id="{577ECB20-3A21-670C-36B9-01A541EBA8B5}"/>
              </a:ext>
            </a:extLst>
          </p:cNvPr>
          <p:cNvPicPr>
            <a:picLocks noChangeAspect="1"/>
          </p:cNvPicPr>
          <p:nvPr/>
        </p:nvPicPr>
        <p:blipFill>
          <a:blip r:embed="rId3"/>
          <a:stretch>
            <a:fillRect/>
          </a:stretch>
        </p:blipFill>
        <p:spPr>
          <a:xfrm>
            <a:off x="531962" y="3188853"/>
            <a:ext cx="2196000" cy="475513"/>
          </a:xfrm>
          <a:prstGeom prst="rect">
            <a:avLst/>
          </a:prstGeom>
        </p:spPr>
      </p:pic>
      <p:pic>
        <p:nvPicPr>
          <p:cNvPr id="13" name="Picture 12" descr="b. M intersection the union of N and K.">
            <a:extLst>
              <a:ext uri="{FF2B5EF4-FFF2-40B4-BE49-F238E27FC236}">
                <a16:creationId xmlns:a16="http://schemas.microsoft.com/office/drawing/2014/main" id="{4229797E-DF5D-1DD6-DEA7-0BA6DABD4170}"/>
              </a:ext>
            </a:extLst>
          </p:cNvPr>
          <p:cNvPicPr>
            <a:picLocks noChangeAspect="1"/>
          </p:cNvPicPr>
          <p:nvPr/>
        </p:nvPicPr>
        <p:blipFill>
          <a:blip r:embed="rId4"/>
          <a:stretch>
            <a:fillRect/>
          </a:stretch>
        </p:blipFill>
        <p:spPr>
          <a:xfrm>
            <a:off x="533400" y="3886200"/>
            <a:ext cx="2196000" cy="475513"/>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Combining Intersection and </a:t>
            </a:r>
            <a:br>
              <a:rPr lang="en-US" dirty="0"/>
            </a:br>
            <a:r>
              <a:rPr dirty="0"/>
              <a:t>Union</a:t>
            </a:r>
            <a:r>
              <a:rPr lang="en-US" dirty="0"/>
              <a:t>—Slide 2</a:t>
            </a:r>
            <a:endParaRPr dirty="0"/>
          </a:p>
        </p:txBody>
      </p:sp>
      <p:sp>
        <p:nvSpPr>
          <p:cNvPr id="3" name="Text Placeholder 2"/>
          <p:cNvSpPr>
            <a:spLocks noGrp="1"/>
          </p:cNvSpPr>
          <p:nvPr>
            <p:ph type="body" sz="quarter" idx="10"/>
          </p:nvPr>
        </p:nvSpPr>
        <p:spPr>
          <a:xfrm>
            <a:off x="457200" y="1029287"/>
            <a:ext cx="8229599" cy="4967067"/>
          </a:xfrm>
        </p:spPr>
        <p:txBody>
          <a:bodyPr>
            <a:normAutofit/>
          </a:bodyPr>
          <a:lstStyle/>
          <a:p>
            <a:r>
              <a:rPr sz="2600" b="1" dirty="0"/>
              <a:t>Solution</a:t>
            </a:r>
          </a:p>
          <a:p>
            <a:pPr marL="358775" indent="-358775">
              <a:defRPr sz="2800"/>
            </a:pPr>
            <a:r>
              <a:rPr lang="en-US" sz="2600" dirty="0"/>
              <a:t>a.	</a:t>
            </a:r>
            <a:r>
              <a:rPr sz="2600" dirty="0"/>
              <a:t>​In order to find the solution when combining the operations of intersections and unions of sets, it might be best to describe the set first. The set </a:t>
            </a:r>
            <a:r>
              <a:rPr lang="en-US" sz="2600" dirty="0"/>
              <a:t>		</a:t>
            </a:r>
          </a:p>
        </p:txBody>
      </p:sp>
      <p:pic>
        <p:nvPicPr>
          <p:cNvPr id="6" name="Picture 5" descr="M union the intersection of N and K.">
            <a:extLst>
              <a:ext uri="{FF2B5EF4-FFF2-40B4-BE49-F238E27FC236}">
                <a16:creationId xmlns:a16="http://schemas.microsoft.com/office/drawing/2014/main" id="{9DE33023-8C5C-93F4-B143-8536903B4EDB}"/>
              </a:ext>
            </a:extLst>
          </p:cNvPr>
          <p:cNvPicPr>
            <a:picLocks noChangeAspect="1"/>
          </p:cNvPicPr>
          <p:nvPr/>
        </p:nvPicPr>
        <p:blipFill>
          <a:blip r:embed="rId2"/>
          <a:stretch>
            <a:fillRect/>
          </a:stretch>
        </p:blipFill>
        <p:spPr>
          <a:xfrm>
            <a:off x="6400800" y="2332829"/>
            <a:ext cx="1647825" cy="466725"/>
          </a:xfrm>
          <a:prstGeom prst="rect">
            <a:avLst/>
          </a:prstGeom>
        </p:spPr>
      </p:pic>
      <p:sp>
        <p:nvSpPr>
          <p:cNvPr id="22" name="TextBox 21">
            <a:extLst>
              <a:ext uri="{FF2B5EF4-FFF2-40B4-BE49-F238E27FC236}">
                <a16:creationId xmlns:a16="http://schemas.microsoft.com/office/drawing/2014/main" id="{1E96311C-E45F-0444-C6D7-68D16F50F7AD}"/>
              </a:ext>
            </a:extLst>
          </p:cNvPr>
          <p:cNvSpPr txBox="1"/>
          <p:nvPr/>
        </p:nvSpPr>
        <p:spPr>
          <a:xfrm>
            <a:off x="990600" y="2710738"/>
            <a:ext cx="7315200" cy="954107"/>
          </a:xfrm>
          <a:prstGeom prst="rect">
            <a:avLst/>
          </a:prstGeom>
          <a:noFill/>
        </p:spPr>
        <p:txBody>
          <a:bodyPr wrap="square">
            <a:spAutoFit/>
          </a:bodyPr>
          <a:lstStyle/>
          <a:p>
            <a:r>
              <a:rPr lang="en-US" sz="2600" dirty="0"/>
              <a:t>is the set of all elements that are in </a:t>
            </a:r>
            <a:r>
              <a:rPr lang="en-US" sz="2600" i="1" dirty="0"/>
              <a:t>M</a:t>
            </a:r>
            <a:r>
              <a:rPr lang="en-US" sz="2600" dirty="0"/>
              <a:t> or are in </a:t>
            </a:r>
            <a:r>
              <a:rPr lang="en-US" sz="2800" dirty="0"/>
              <a:t>the intersection of </a:t>
            </a:r>
            <a:r>
              <a:rPr lang="en-US" sz="2800" i="1" dirty="0"/>
              <a:t>N</a:t>
            </a:r>
            <a:r>
              <a:rPr lang="en-US" sz="2800" dirty="0"/>
              <a:t> and </a:t>
            </a:r>
            <a:r>
              <a:rPr lang="en-US" sz="2800" i="1" dirty="0"/>
              <a:t>K</a:t>
            </a:r>
            <a:r>
              <a:rPr lang="en-US" sz="2800" dirty="0"/>
              <a:t>.</a:t>
            </a:r>
            <a:endParaRPr lang="en-IN" sz="2600" dirty="0"/>
          </a:p>
        </p:txBody>
      </p:sp>
      <p:pic>
        <p:nvPicPr>
          <p:cNvPr id="9" name="Picture 8" descr="M union the intersection of N and K equals the set containing m, a, t, h union the set containing m, o, n, e, y intersect the set containing i, n, v, e, s, t, o, r.">
            <a:extLst>
              <a:ext uri="{FF2B5EF4-FFF2-40B4-BE49-F238E27FC236}">
                <a16:creationId xmlns:a16="http://schemas.microsoft.com/office/drawing/2014/main" id="{D88E2ABD-77BF-F86D-56F2-C3D7E65C91BF}"/>
              </a:ext>
            </a:extLst>
          </p:cNvPr>
          <p:cNvPicPr>
            <a:picLocks noChangeAspect="1"/>
          </p:cNvPicPr>
          <p:nvPr/>
        </p:nvPicPr>
        <p:blipFill>
          <a:blip r:embed="rId3"/>
          <a:stretch>
            <a:fillRect/>
          </a:stretch>
        </p:blipFill>
        <p:spPr>
          <a:xfrm>
            <a:off x="740228" y="3819525"/>
            <a:ext cx="7924800" cy="523875"/>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4CC0E3-8AB7-FAFA-4337-C032B204C6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0D015F-A6B8-0876-7C2A-E344D1D8A7EB}"/>
              </a:ext>
            </a:extLst>
          </p:cNvPr>
          <p:cNvSpPr>
            <a:spLocks noGrp="1"/>
          </p:cNvSpPr>
          <p:nvPr>
            <p:ph type="title"/>
          </p:nvPr>
        </p:nvSpPr>
        <p:spPr/>
        <p:txBody>
          <a:bodyPr>
            <a:normAutofit/>
          </a:bodyPr>
          <a:lstStyle/>
          <a:p>
            <a:pPr>
              <a:defRPr sz="3200"/>
            </a:pPr>
            <a:r>
              <a:rPr dirty="0"/>
              <a:t>Example 6: Combining Intersection and </a:t>
            </a:r>
            <a:br>
              <a:rPr lang="en-US" dirty="0"/>
            </a:br>
            <a:r>
              <a:rPr dirty="0"/>
              <a:t>Union</a:t>
            </a:r>
            <a:r>
              <a:rPr lang="en-US" dirty="0"/>
              <a:t>—Slide 3</a:t>
            </a:r>
            <a:endParaRPr dirty="0"/>
          </a:p>
        </p:txBody>
      </p:sp>
      <p:sp>
        <p:nvSpPr>
          <p:cNvPr id="26" name="TextBox 25">
            <a:extLst>
              <a:ext uri="{FF2B5EF4-FFF2-40B4-BE49-F238E27FC236}">
                <a16:creationId xmlns:a16="http://schemas.microsoft.com/office/drawing/2014/main" id="{93007A06-8338-2219-D79A-6334C175E97D}"/>
              </a:ext>
            </a:extLst>
          </p:cNvPr>
          <p:cNvSpPr txBox="1"/>
          <p:nvPr/>
        </p:nvSpPr>
        <p:spPr>
          <a:xfrm>
            <a:off x="457200" y="1120423"/>
            <a:ext cx="8160588" cy="892552"/>
          </a:xfrm>
          <a:prstGeom prst="rect">
            <a:avLst/>
          </a:prstGeom>
          <a:noFill/>
        </p:spPr>
        <p:txBody>
          <a:bodyPr wrap="square">
            <a:spAutoFit/>
          </a:bodyPr>
          <a:lstStyle/>
          <a:p>
            <a:r>
              <a:rPr lang="en-US" sz="2600" dirty="0"/>
              <a:t>Just as in order of operations with numbers, we need to perform the operation in parentheses first. That is, find</a:t>
            </a:r>
            <a:endParaRPr lang="en-IN" sz="2600" dirty="0"/>
          </a:p>
        </p:txBody>
      </p:sp>
      <p:pic>
        <p:nvPicPr>
          <p:cNvPr id="13" name="Picture 12" descr="N intersection K.">
            <a:extLst>
              <a:ext uri="{FF2B5EF4-FFF2-40B4-BE49-F238E27FC236}">
                <a16:creationId xmlns:a16="http://schemas.microsoft.com/office/drawing/2014/main" id="{171D8DF8-DB05-0D21-5938-396C47B3D537}"/>
              </a:ext>
            </a:extLst>
          </p:cNvPr>
          <p:cNvPicPr>
            <a:picLocks noChangeAspect="1"/>
          </p:cNvPicPr>
          <p:nvPr/>
        </p:nvPicPr>
        <p:blipFill>
          <a:blip r:embed="rId2"/>
          <a:stretch>
            <a:fillRect/>
          </a:stretch>
        </p:blipFill>
        <p:spPr>
          <a:xfrm>
            <a:off x="533400" y="2069470"/>
            <a:ext cx="781050" cy="266700"/>
          </a:xfrm>
          <a:prstGeom prst="rect">
            <a:avLst/>
          </a:prstGeom>
        </p:spPr>
      </p:pic>
      <p:sp>
        <p:nvSpPr>
          <p:cNvPr id="30" name="TextBox 29">
            <a:extLst>
              <a:ext uri="{FF2B5EF4-FFF2-40B4-BE49-F238E27FC236}">
                <a16:creationId xmlns:a16="http://schemas.microsoft.com/office/drawing/2014/main" id="{06643944-BD5A-7918-9EF8-027F307EFB25}"/>
              </a:ext>
            </a:extLst>
          </p:cNvPr>
          <p:cNvSpPr txBox="1"/>
          <p:nvPr/>
        </p:nvSpPr>
        <p:spPr>
          <a:xfrm>
            <a:off x="1264311" y="1945957"/>
            <a:ext cx="1058173" cy="492443"/>
          </a:xfrm>
          <a:prstGeom prst="rect">
            <a:avLst/>
          </a:prstGeom>
          <a:noFill/>
        </p:spPr>
        <p:txBody>
          <a:bodyPr wrap="square">
            <a:spAutoFit/>
          </a:bodyPr>
          <a:lstStyle/>
          <a:p>
            <a:r>
              <a:rPr lang="en-US" sz="2600" dirty="0"/>
              <a:t>first.</a:t>
            </a:r>
            <a:endParaRPr lang="en-IN" sz="2600" dirty="0"/>
          </a:p>
        </p:txBody>
      </p:sp>
      <p:pic>
        <p:nvPicPr>
          <p:cNvPr id="16" name="Picture 15" descr="N intersection K equals the set containing m, o, n, e, y intersect the set containing i, n, v, e, s, t, o, r equals the set containing o, n, e.">
            <a:extLst>
              <a:ext uri="{FF2B5EF4-FFF2-40B4-BE49-F238E27FC236}">
                <a16:creationId xmlns:a16="http://schemas.microsoft.com/office/drawing/2014/main" id="{4987A78E-FC7E-C3F3-446C-7546757EC122}"/>
              </a:ext>
            </a:extLst>
          </p:cNvPr>
          <p:cNvPicPr>
            <a:picLocks noChangeAspect="1"/>
          </p:cNvPicPr>
          <p:nvPr/>
        </p:nvPicPr>
        <p:blipFill>
          <a:blip r:embed="rId3"/>
          <a:stretch>
            <a:fillRect/>
          </a:stretch>
        </p:blipFill>
        <p:spPr>
          <a:xfrm>
            <a:off x="1247775" y="2516529"/>
            <a:ext cx="6486525" cy="466725"/>
          </a:xfrm>
          <a:prstGeom prst="rect">
            <a:avLst/>
          </a:prstGeom>
        </p:spPr>
      </p:pic>
      <p:sp>
        <p:nvSpPr>
          <p:cNvPr id="32" name="TextBox 31">
            <a:extLst>
              <a:ext uri="{FF2B5EF4-FFF2-40B4-BE49-F238E27FC236}">
                <a16:creationId xmlns:a16="http://schemas.microsoft.com/office/drawing/2014/main" id="{38967917-2CBC-36DA-8E7F-2BEB3C8FDBD5}"/>
              </a:ext>
            </a:extLst>
          </p:cNvPr>
          <p:cNvSpPr txBox="1"/>
          <p:nvPr/>
        </p:nvSpPr>
        <p:spPr>
          <a:xfrm>
            <a:off x="535577" y="3059181"/>
            <a:ext cx="3045824" cy="492443"/>
          </a:xfrm>
          <a:prstGeom prst="rect">
            <a:avLst/>
          </a:prstGeom>
          <a:noFill/>
        </p:spPr>
        <p:txBody>
          <a:bodyPr wrap="square">
            <a:spAutoFit/>
          </a:bodyPr>
          <a:lstStyle/>
          <a:p>
            <a:r>
              <a:rPr lang="en-IN" sz="2600" dirty="0"/>
              <a:t>Now, we can replace</a:t>
            </a:r>
          </a:p>
        </p:txBody>
      </p:sp>
      <p:pic>
        <p:nvPicPr>
          <p:cNvPr id="17" name="Picture 16" descr="N intersection K.">
            <a:extLst>
              <a:ext uri="{FF2B5EF4-FFF2-40B4-BE49-F238E27FC236}">
                <a16:creationId xmlns:a16="http://schemas.microsoft.com/office/drawing/2014/main" id="{D3892AE3-1A60-7DD4-12C9-F6D97B69245B}"/>
              </a:ext>
            </a:extLst>
          </p:cNvPr>
          <p:cNvPicPr>
            <a:picLocks noChangeAspect="1"/>
          </p:cNvPicPr>
          <p:nvPr/>
        </p:nvPicPr>
        <p:blipFill>
          <a:blip r:embed="rId2"/>
          <a:stretch>
            <a:fillRect/>
          </a:stretch>
        </p:blipFill>
        <p:spPr>
          <a:xfrm>
            <a:off x="3429000" y="3187571"/>
            <a:ext cx="781050" cy="266700"/>
          </a:xfrm>
          <a:prstGeom prst="rect">
            <a:avLst/>
          </a:prstGeom>
        </p:spPr>
      </p:pic>
      <p:sp>
        <p:nvSpPr>
          <p:cNvPr id="34" name="TextBox 33">
            <a:extLst>
              <a:ext uri="{FF2B5EF4-FFF2-40B4-BE49-F238E27FC236}">
                <a16:creationId xmlns:a16="http://schemas.microsoft.com/office/drawing/2014/main" id="{3039142F-121C-D006-70E0-7C65656395DB}"/>
              </a:ext>
            </a:extLst>
          </p:cNvPr>
          <p:cNvSpPr txBox="1"/>
          <p:nvPr/>
        </p:nvSpPr>
        <p:spPr>
          <a:xfrm>
            <a:off x="4167258" y="3069848"/>
            <a:ext cx="4615132" cy="492443"/>
          </a:xfrm>
          <a:prstGeom prst="rect">
            <a:avLst/>
          </a:prstGeom>
          <a:noFill/>
        </p:spPr>
        <p:txBody>
          <a:bodyPr wrap="square">
            <a:spAutoFit/>
          </a:bodyPr>
          <a:lstStyle/>
          <a:p>
            <a:r>
              <a:rPr lang="en-US" sz="2600" dirty="0"/>
              <a:t>with the simplified set we just</a:t>
            </a:r>
            <a:endParaRPr lang="en-IN" sz="2600" dirty="0"/>
          </a:p>
        </p:txBody>
      </p:sp>
      <p:sp>
        <p:nvSpPr>
          <p:cNvPr id="36" name="TextBox 35">
            <a:extLst>
              <a:ext uri="{FF2B5EF4-FFF2-40B4-BE49-F238E27FC236}">
                <a16:creationId xmlns:a16="http://schemas.microsoft.com/office/drawing/2014/main" id="{5040D55D-1FDC-F372-9AF9-377FE2284CEE}"/>
              </a:ext>
            </a:extLst>
          </p:cNvPr>
          <p:cNvSpPr txBox="1"/>
          <p:nvPr/>
        </p:nvSpPr>
        <p:spPr>
          <a:xfrm>
            <a:off x="533400" y="3536699"/>
            <a:ext cx="4615132" cy="492443"/>
          </a:xfrm>
          <a:prstGeom prst="rect">
            <a:avLst/>
          </a:prstGeom>
          <a:noFill/>
        </p:spPr>
        <p:txBody>
          <a:bodyPr wrap="square">
            <a:spAutoFit/>
          </a:bodyPr>
          <a:lstStyle/>
          <a:p>
            <a:r>
              <a:rPr lang="en-US" sz="2600" dirty="0"/>
              <a:t>found </a:t>
            </a:r>
            <a:r>
              <a:rPr lang="en-IN" sz="2600" dirty="0"/>
              <a:t>and solve as follows.</a:t>
            </a:r>
          </a:p>
        </p:txBody>
      </p:sp>
      <p:pic>
        <p:nvPicPr>
          <p:cNvPr id="20" name="Picture 19" descr="M union the intersection of N and K equals the set containing m, a, t, h union the set containing o, n, e,&#10;which equals the set containing m, a, t, h, o, n, e.">
            <a:extLst>
              <a:ext uri="{FF2B5EF4-FFF2-40B4-BE49-F238E27FC236}">
                <a16:creationId xmlns:a16="http://schemas.microsoft.com/office/drawing/2014/main" id="{134F117E-C4F0-BCF9-B35E-A46C3B716AA5}"/>
              </a:ext>
            </a:extLst>
          </p:cNvPr>
          <p:cNvPicPr>
            <a:picLocks noChangeAspect="1"/>
          </p:cNvPicPr>
          <p:nvPr/>
        </p:nvPicPr>
        <p:blipFill>
          <a:blip r:embed="rId4"/>
          <a:stretch>
            <a:fillRect/>
          </a:stretch>
        </p:blipFill>
        <p:spPr>
          <a:xfrm>
            <a:off x="1900308" y="4085444"/>
            <a:ext cx="4533900" cy="1009650"/>
          </a:xfrm>
          <a:prstGeom prst="rect">
            <a:avLst/>
          </a:prstGeom>
        </p:spPr>
      </p:pic>
    </p:spTree>
    <p:extLst>
      <p:ext uri="{BB962C8B-B14F-4D97-AF65-F5344CB8AC3E}">
        <p14:creationId xmlns:p14="http://schemas.microsoft.com/office/powerpoint/2010/main" val="150963069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Combining Intersection and </a:t>
            </a:r>
            <a:br>
              <a:rPr lang="en-US" dirty="0"/>
            </a:br>
            <a:r>
              <a:rPr dirty="0"/>
              <a:t>Union</a:t>
            </a:r>
            <a:r>
              <a:rPr lang="en-US" dirty="0"/>
              <a:t>—Slide 4</a:t>
            </a:r>
            <a:endParaRPr dirty="0"/>
          </a:p>
        </p:txBody>
      </p:sp>
      <p:sp>
        <p:nvSpPr>
          <p:cNvPr id="3" name="Text Placeholder 2"/>
          <p:cNvSpPr>
            <a:spLocks noGrp="1"/>
          </p:cNvSpPr>
          <p:nvPr>
            <p:ph type="body" sz="quarter" idx="10"/>
          </p:nvPr>
        </p:nvSpPr>
        <p:spPr/>
        <p:txBody>
          <a:bodyPr>
            <a:normAutofit/>
          </a:bodyPr>
          <a:lstStyle/>
          <a:p>
            <a:pPr marL="358775" indent="-358775">
              <a:defRPr sz="2800"/>
            </a:pPr>
            <a:r>
              <a:rPr lang="en-US" sz="2600" dirty="0"/>
              <a:t>b.	</a:t>
            </a:r>
            <a:r>
              <a:rPr sz="2600" dirty="0"/>
              <a:t>​Similarly, we can find </a:t>
            </a:r>
            <a:r>
              <a:rPr lang="en-US" sz="2600" dirty="0"/>
              <a:t>		 </a:t>
            </a:r>
            <a:endParaRPr sz="2600" dirty="0"/>
          </a:p>
        </p:txBody>
      </p:sp>
      <p:pic>
        <p:nvPicPr>
          <p:cNvPr id="8" name="Picture 7" descr="M intersection the union of N and K ">
            <a:extLst>
              <a:ext uri="{FF2B5EF4-FFF2-40B4-BE49-F238E27FC236}">
                <a16:creationId xmlns:a16="http://schemas.microsoft.com/office/drawing/2014/main" id="{59C897B2-67FA-3751-2228-B02F5E590C1E}"/>
              </a:ext>
            </a:extLst>
          </p:cNvPr>
          <p:cNvPicPr>
            <a:picLocks noChangeAspect="1"/>
          </p:cNvPicPr>
          <p:nvPr/>
        </p:nvPicPr>
        <p:blipFill>
          <a:blip r:embed="rId2"/>
          <a:stretch>
            <a:fillRect/>
          </a:stretch>
        </p:blipFill>
        <p:spPr>
          <a:xfrm>
            <a:off x="3962400" y="1066800"/>
            <a:ext cx="1548000" cy="466519"/>
          </a:xfrm>
          <a:prstGeom prst="rect">
            <a:avLst/>
          </a:prstGeom>
        </p:spPr>
      </p:pic>
      <p:sp>
        <p:nvSpPr>
          <p:cNvPr id="10" name="TextBox 9">
            <a:extLst>
              <a:ext uri="{FF2B5EF4-FFF2-40B4-BE49-F238E27FC236}">
                <a16:creationId xmlns:a16="http://schemas.microsoft.com/office/drawing/2014/main" id="{893D9E03-6B10-D7A4-94E1-C7D84143A031}"/>
              </a:ext>
            </a:extLst>
          </p:cNvPr>
          <p:cNvSpPr txBox="1"/>
          <p:nvPr/>
        </p:nvSpPr>
        <p:spPr>
          <a:xfrm>
            <a:off x="5510400" y="1042170"/>
            <a:ext cx="2719200" cy="492443"/>
          </a:xfrm>
          <a:prstGeom prst="rect">
            <a:avLst/>
          </a:prstGeom>
          <a:noFill/>
        </p:spPr>
        <p:txBody>
          <a:bodyPr wrap="square">
            <a:spAutoFit/>
          </a:bodyPr>
          <a:lstStyle/>
          <a:p>
            <a:r>
              <a:rPr lang="en-US" sz="2600" dirty="0"/>
              <a:t>by performing the</a:t>
            </a:r>
            <a:endParaRPr lang="en-IN" sz="2600" dirty="0"/>
          </a:p>
        </p:txBody>
      </p:sp>
      <p:sp>
        <p:nvSpPr>
          <p:cNvPr id="12" name="TextBox 11">
            <a:extLst>
              <a:ext uri="{FF2B5EF4-FFF2-40B4-BE49-F238E27FC236}">
                <a16:creationId xmlns:a16="http://schemas.microsoft.com/office/drawing/2014/main" id="{BF98DA21-3A7A-E5E2-86FF-50A5F9CC49D1}"/>
              </a:ext>
            </a:extLst>
          </p:cNvPr>
          <p:cNvSpPr txBox="1"/>
          <p:nvPr/>
        </p:nvSpPr>
        <p:spPr>
          <a:xfrm>
            <a:off x="1040700" y="1497411"/>
            <a:ext cx="7391400" cy="892552"/>
          </a:xfrm>
          <a:prstGeom prst="rect">
            <a:avLst/>
          </a:prstGeom>
          <a:noFill/>
        </p:spPr>
        <p:txBody>
          <a:bodyPr wrap="square">
            <a:spAutoFit/>
          </a:bodyPr>
          <a:lstStyle/>
          <a:p>
            <a:r>
              <a:rPr lang="en-US" sz="2600" dirty="0"/>
              <a:t>union inside the parentheses first and then the intersection with </a:t>
            </a:r>
            <a:r>
              <a:rPr lang="en-US" sz="2600" i="1" dirty="0"/>
              <a:t>M</a:t>
            </a:r>
            <a:r>
              <a:rPr lang="en-US" sz="2600" dirty="0"/>
              <a:t>.</a:t>
            </a:r>
            <a:endParaRPr lang="en-IN" sz="2600" dirty="0"/>
          </a:p>
        </p:txBody>
      </p:sp>
      <p:pic>
        <p:nvPicPr>
          <p:cNvPr id="15" name="Picture 14" descr="M intersection the union of N and K equals the set containing m, a, t, h intersect the union of the set containing m, o, n, e, y and the set containing i, n, v, e, s, t, o, r,&#10;which equals the set containing m, a, t, h intersect the set containing m, o, n, e, y, i, v, s, t, r,&#10;which equals the set containing m, t.">
            <a:extLst>
              <a:ext uri="{FF2B5EF4-FFF2-40B4-BE49-F238E27FC236}">
                <a16:creationId xmlns:a16="http://schemas.microsoft.com/office/drawing/2014/main" id="{E268D6AE-73EA-6434-DFF5-614B5200E860}"/>
              </a:ext>
            </a:extLst>
          </p:cNvPr>
          <p:cNvPicPr>
            <a:picLocks noChangeAspect="1"/>
          </p:cNvPicPr>
          <p:nvPr/>
        </p:nvPicPr>
        <p:blipFill>
          <a:blip r:embed="rId3"/>
          <a:stretch>
            <a:fillRect/>
          </a:stretch>
        </p:blipFill>
        <p:spPr>
          <a:xfrm>
            <a:off x="1219200" y="2533641"/>
            <a:ext cx="6984000" cy="1484628"/>
          </a:xfrm>
          <a:prstGeom prst="rect">
            <a:avLst/>
          </a:prstGeo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3</a:t>
            </a:r>
          </a:p>
        </p:txBody>
      </p:sp>
      <p:sp>
        <p:nvSpPr>
          <p:cNvPr id="3" name="Text Placeholder 2"/>
          <p:cNvSpPr>
            <a:spLocks noGrp="1"/>
          </p:cNvSpPr>
          <p:nvPr>
            <p:ph type="body" sz="quarter" idx="10"/>
          </p:nvPr>
        </p:nvSpPr>
        <p:spPr/>
        <p:txBody>
          <a:bodyPr>
            <a:normAutofit/>
          </a:bodyPr>
          <a:lstStyle/>
          <a:p>
            <a:pPr>
              <a:defRPr sz="2800"/>
            </a:pPr>
            <a:r>
              <a:rPr sz="2800" dirty="0"/>
              <a:t>Let</a:t>
            </a:r>
            <a:endParaRPr lang="en-US" sz="2800" dirty="0"/>
          </a:p>
          <a:p>
            <a:pPr>
              <a:defRPr sz="2800"/>
            </a:pPr>
            <a:endParaRPr lang="en-IN" dirty="0"/>
          </a:p>
          <a:p>
            <a:pPr>
              <a:defRPr sz="2800"/>
            </a:pPr>
            <a:endParaRPr sz="2800" dirty="0"/>
          </a:p>
          <a:p>
            <a:endParaRPr lang="en-US" dirty="0">
              <a:latin typeface="Cambria Math" panose="02040503050406030204" pitchFamily="18" charset="0"/>
            </a:endParaRPr>
          </a:p>
        </p:txBody>
      </p:sp>
      <p:pic>
        <p:nvPicPr>
          <p:cNvPr id="8" name="Picture 7" descr="M equals the set of m, a, t, h, N equals the set of m, o, n, e, y and K equals the set of i, n, v, e, s, t, o, r.">
            <a:extLst>
              <a:ext uri="{FF2B5EF4-FFF2-40B4-BE49-F238E27FC236}">
                <a16:creationId xmlns:a16="http://schemas.microsoft.com/office/drawing/2014/main" id="{6E0C7815-E938-82CC-2F3F-E398231CC12E}"/>
              </a:ext>
            </a:extLst>
          </p:cNvPr>
          <p:cNvPicPr>
            <a:picLocks noChangeAspect="1"/>
          </p:cNvPicPr>
          <p:nvPr/>
        </p:nvPicPr>
        <p:blipFill>
          <a:blip r:embed="rId2"/>
          <a:stretch>
            <a:fillRect/>
          </a:stretch>
        </p:blipFill>
        <p:spPr>
          <a:xfrm>
            <a:off x="819150" y="1495056"/>
            <a:ext cx="7867650" cy="514350"/>
          </a:xfrm>
          <a:prstGeom prst="rect">
            <a:avLst/>
          </a:prstGeom>
        </p:spPr>
      </p:pic>
      <p:pic>
        <p:nvPicPr>
          <p:cNvPr id="5" name="Picture 4" descr="Find K intersection the union of M and N.">
            <a:extLst>
              <a:ext uri="{FF2B5EF4-FFF2-40B4-BE49-F238E27FC236}">
                <a16:creationId xmlns:a16="http://schemas.microsoft.com/office/drawing/2014/main" id="{2DFE9690-8414-0575-70F4-881BD6231B64}"/>
              </a:ext>
            </a:extLst>
          </p:cNvPr>
          <p:cNvPicPr>
            <a:picLocks noChangeAspect="1"/>
          </p:cNvPicPr>
          <p:nvPr/>
        </p:nvPicPr>
        <p:blipFill>
          <a:blip r:embed="rId3"/>
          <a:stretch>
            <a:fillRect/>
          </a:stretch>
        </p:blipFill>
        <p:spPr>
          <a:xfrm>
            <a:off x="533400" y="2025650"/>
            <a:ext cx="2486025" cy="514350"/>
          </a:xfrm>
          <a:prstGeom prst="rect">
            <a:avLst/>
          </a:prstGeom>
        </p:spPr>
      </p:pic>
      <p:sp>
        <p:nvSpPr>
          <p:cNvPr id="7" name="TextBox 6">
            <a:extLst>
              <a:ext uri="{FF2B5EF4-FFF2-40B4-BE49-F238E27FC236}">
                <a16:creationId xmlns:a16="http://schemas.microsoft.com/office/drawing/2014/main" id="{FA1D2392-12A5-4A16-38E6-F4106A9B2488}"/>
              </a:ext>
            </a:extLst>
          </p:cNvPr>
          <p:cNvSpPr txBox="1"/>
          <p:nvPr/>
        </p:nvSpPr>
        <p:spPr>
          <a:xfrm>
            <a:off x="457200" y="2491419"/>
            <a:ext cx="1495425" cy="523220"/>
          </a:xfrm>
          <a:prstGeom prst="rect">
            <a:avLst/>
          </a:prstGeom>
          <a:noFill/>
        </p:spPr>
        <p:txBody>
          <a:bodyPr wrap="square">
            <a:spAutoFit/>
          </a:bodyPr>
          <a:lstStyle/>
          <a:p>
            <a:r>
              <a:rPr lang="en-IN" sz="2800" dirty="0"/>
              <a:t>Answer: </a:t>
            </a:r>
          </a:p>
        </p:txBody>
      </p:sp>
      <p:pic>
        <p:nvPicPr>
          <p:cNvPr id="10" name="Picture 9" descr="K intersection the union of M and N equals the set containing e, n, o, t.">
            <a:extLst>
              <a:ext uri="{FF2B5EF4-FFF2-40B4-BE49-F238E27FC236}">
                <a16:creationId xmlns:a16="http://schemas.microsoft.com/office/drawing/2014/main" id="{C31F59DF-89C8-BAEA-8962-B7AA1114CA26}"/>
              </a:ext>
            </a:extLst>
          </p:cNvPr>
          <p:cNvPicPr>
            <a:picLocks noChangeAspect="1"/>
          </p:cNvPicPr>
          <p:nvPr/>
        </p:nvPicPr>
        <p:blipFill>
          <a:blip r:embed="rId4"/>
          <a:stretch>
            <a:fillRect/>
          </a:stretch>
        </p:blipFill>
        <p:spPr>
          <a:xfrm>
            <a:off x="533400" y="3041650"/>
            <a:ext cx="3352800" cy="514350"/>
          </a:xfrm>
          <a:prstGeom prst="rect">
            <a:avLst/>
          </a:prstGeom>
        </p:spPr>
      </p:pic>
    </p:spTree>
    <p:extLst>
      <p:ext uri="{BB962C8B-B14F-4D97-AF65-F5344CB8AC3E}">
        <p14:creationId xmlns:p14="http://schemas.microsoft.com/office/powerpoint/2010/main" val="11304104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Determining the Intersection of Sets</a:t>
            </a:r>
            <a:r>
              <a:rPr lang="en-US" dirty="0"/>
              <a:t>—Slide 1</a:t>
            </a:r>
            <a:endParaRPr dirty="0"/>
          </a:p>
        </p:txBody>
      </p:sp>
      <p:sp>
        <p:nvSpPr>
          <p:cNvPr id="3" name="Text Placeholder 2"/>
          <p:cNvSpPr>
            <a:spLocks noGrp="1"/>
          </p:cNvSpPr>
          <p:nvPr>
            <p:ph type="body" sz="quarter" idx="10"/>
          </p:nvPr>
        </p:nvSpPr>
        <p:spPr/>
        <p:txBody>
          <a:bodyPr>
            <a:normAutofit/>
          </a:bodyPr>
          <a:lstStyle/>
          <a:p>
            <a:pPr>
              <a:tabLst>
                <a:tab pos="447675" algn="l"/>
              </a:tabLst>
              <a:defRPr sz="2800"/>
            </a:pPr>
            <a:r>
              <a:rPr lang="en-US" dirty="0"/>
              <a:t>a.	</a:t>
            </a:r>
            <a:r>
              <a:rPr dirty="0"/>
              <a:t>​</a:t>
            </a:r>
            <a:r>
              <a:rPr sz="2400" dirty="0"/>
              <a:t>Find the intersection of the sets</a:t>
            </a:r>
            <a:endParaRPr lang="en-US" sz="2400" dirty="0"/>
          </a:p>
          <a:p>
            <a:pPr>
              <a:defRPr sz="2800"/>
            </a:pPr>
            <a:endParaRPr sz="2400" dirty="0"/>
          </a:p>
          <a:p>
            <a:r>
              <a:rPr dirty="0"/>
              <a:t>​</a:t>
            </a:r>
          </a:p>
        </p:txBody>
      </p:sp>
      <p:pic>
        <p:nvPicPr>
          <p:cNvPr id="9" name="Picture 8" descr="A equals the set containing 2, 3, 5, 7, 11, and 13, and&#10;B equals the set containing 2, 4, 6, 8, 10, and 12.">
            <a:extLst>
              <a:ext uri="{FF2B5EF4-FFF2-40B4-BE49-F238E27FC236}">
                <a16:creationId xmlns:a16="http://schemas.microsoft.com/office/drawing/2014/main" id="{31F0DD84-9D12-2D00-6388-14929A007C0B}"/>
              </a:ext>
            </a:extLst>
          </p:cNvPr>
          <p:cNvPicPr>
            <a:picLocks noChangeAspect="1"/>
          </p:cNvPicPr>
          <p:nvPr/>
        </p:nvPicPr>
        <p:blipFill>
          <a:blip r:embed="rId2"/>
          <a:stretch>
            <a:fillRect/>
          </a:stretch>
        </p:blipFill>
        <p:spPr>
          <a:xfrm>
            <a:off x="1066800" y="1517807"/>
            <a:ext cx="6153150" cy="466725"/>
          </a:xfrm>
          <a:prstGeom prst="rect">
            <a:avLst/>
          </a:prstGeom>
        </p:spPr>
      </p:pic>
      <p:sp>
        <p:nvSpPr>
          <p:cNvPr id="7" name="TextBox 6">
            <a:extLst>
              <a:ext uri="{FF2B5EF4-FFF2-40B4-BE49-F238E27FC236}">
                <a16:creationId xmlns:a16="http://schemas.microsoft.com/office/drawing/2014/main" id="{DD6166AD-8542-3F48-6701-AE501AE58E71}"/>
              </a:ext>
            </a:extLst>
          </p:cNvPr>
          <p:cNvSpPr txBox="1"/>
          <p:nvPr/>
        </p:nvSpPr>
        <p:spPr>
          <a:xfrm>
            <a:off x="509558" y="2013518"/>
            <a:ext cx="8101041" cy="830997"/>
          </a:xfrm>
          <a:prstGeom prst="rect">
            <a:avLst/>
          </a:prstGeom>
          <a:noFill/>
        </p:spPr>
        <p:txBody>
          <a:bodyPr wrap="square">
            <a:spAutoFit/>
          </a:bodyPr>
          <a:lstStyle/>
          <a:p>
            <a:pPr marL="447675" marR="0" lvl="0" indent="-447675"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400" b="0" i="0" u="none" strike="noStrike" kern="1200" cap="none" spc="0" normalizeH="0" baseline="0" noProof="0" dirty="0">
                <a:ln>
                  <a:noFill/>
                </a:ln>
                <a:solidFill>
                  <a:srgbClr val="366092"/>
                </a:solidFill>
                <a:effectLst/>
                <a:uLnTx/>
                <a:uFillTx/>
                <a:latin typeface="Calibri"/>
                <a:ea typeface="+mn-ea"/>
                <a:cs typeface="+mn-cs"/>
              </a:rPr>
              <a:t>b.	​Interpret the intersection of the sets in the Venn diagram in Figure 2.</a:t>
            </a:r>
          </a:p>
        </p:txBody>
      </p:sp>
      <p:pic>
        <p:nvPicPr>
          <p:cNvPr id="5" name="Picture 4" descr="A two set Venn diagram. The two sets are labeled &quot;Jobs that require a college degree&quot; and &quot;Jobs that pay over $25 per hour&quot;. The intersection of the two sets has a question mark. The top left of the box is labeled U.">
            <a:extLst>
              <a:ext uri="{FF2B5EF4-FFF2-40B4-BE49-F238E27FC236}">
                <a16:creationId xmlns:a16="http://schemas.microsoft.com/office/drawing/2014/main" id="{2601C852-7A18-44E0-BA5D-ACB4E84E16C2}"/>
              </a:ext>
            </a:extLst>
          </p:cNvPr>
          <p:cNvPicPr>
            <a:picLocks noChangeAspect="1"/>
          </p:cNvPicPr>
          <p:nvPr/>
        </p:nvPicPr>
        <p:blipFill>
          <a:blip r:embed="rId3"/>
          <a:srcRect b="8874"/>
          <a:stretch>
            <a:fillRect/>
          </a:stretch>
        </p:blipFill>
        <p:spPr>
          <a:xfrm>
            <a:off x="2438400" y="3200400"/>
            <a:ext cx="3600953" cy="2057400"/>
          </a:xfrm>
          <a:prstGeom prst="rect">
            <a:avLst/>
          </a:prstGeom>
        </p:spPr>
      </p:pic>
      <p:sp>
        <p:nvSpPr>
          <p:cNvPr id="4" name="TextBox 3">
            <a:extLst>
              <a:ext uri="{FF2B5EF4-FFF2-40B4-BE49-F238E27FC236}">
                <a16:creationId xmlns:a16="http://schemas.microsoft.com/office/drawing/2014/main" id="{91706CCC-1324-2558-F50F-3F768D10E5F4}"/>
              </a:ext>
            </a:extLst>
          </p:cNvPr>
          <p:cNvSpPr txBox="1"/>
          <p:nvPr/>
        </p:nvSpPr>
        <p:spPr>
          <a:xfrm>
            <a:off x="3581400" y="5165411"/>
            <a:ext cx="1600200" cy="461665"/>
          </a:xfrm>
          <a:prstGeom prst="rect">
            <a:avLst/>
          </a:prstGeom>
          <a:noFill/>
        </p:spPr>
        <p:txBody>
          <a:bodyPr wrap="square">
            <a:spAutoFit/>
          </a:bodyPr>
          <a:lstStyle/>
          <a:p>
            <a:pPr algn="ctr"/>
            <a:r>
              <a:rPr lang="en-IN" sz="2400" dirty="0"/>
              <a:t>Figure 2</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7: Combining Operations</a:t>
            </a:r>
            <a:r>
              <a:rPr lang="en-US" dirty="0"/>
              <a:t>—Slide 1</a:t>
            </a:r>
            <a:endParaRPr dirty="0"/>
          </a:p>
        </p:txBody>
      </p:sp>
      <p:sp>
        <p:nvSpPr>
          <p:cNvPr id="3" name="Text Placeholder 2"/>
          <p:cNvSpPr>
            <a:spLocks noGrp="1"/>
          </p:cNvSpPr>
          <p:nvPr>
            <p:ph type="body" sz="quarter" idx="10"/>
          </p:nvPr>
        </p:nvSpPr>
        <p:spPr/>
        <p:txBody>
          <a:bodyPr>
            <a:normAutofit/>
          </a:bodyPr>
          <a:lstStyle/>
          <a:p>
            <a:pPr>
              <a:defRPr sz="2800"/>
            </a:pPr>
            <a:r>
              <a:rPr lang="en-US" sz="2400" dirty="0"/>
              <a:t>Let</a:t>
            </a:r>
          </a:p>
          <a:p>
            <a:pPr>
              <a:defRPr sz="2800"/>
            </a:pPr>
            <a:endParaRPr lang="en-US" sz="2400" dirty="0"/>
          </a:p>
          <a:p>
            <a:pPr>
              <a:defRPr sz="2800"/>
            </a:pPr>
            <a:endParaRPr lang="en-US" sz="2400" dirty="0"/>
          </a:p>
          <a:p>
            <a:pPr marL="514350" indent="-514350">
              <a:buFont typeface="+mj-lt"/>
              <a:buAutoNum type="alphaLcPeriod"/>
              <a:defRPr sz="2800"/>
            </a:pPr>
            <a:endParaRPr lang="en-US" sz="2400" dirty="0"/>
          </a:p>
          <a:p>
            <a:pPr marL="514350" indent="-514350">
              <a:buFont typeface="+mj-lt"/>
              <a:buAutoNum type="alphaLcPeriod"/>
              <a:defRPr sz="2800"/>
            </a:pPr>
            <a:endParaRPr lang="en-US" sz="2400" dirty="0"/>
          </a:p>
          <a:p>
            <a:pPr>
              <a:defRPr sz="2800"/>
            </a:pPr>
            <a:endParaRPr lang="ar-AE" sz="2400" dirty="0"/>
          </a:p>
          <a:p>
            <a:pPr>
              <a:defRPr sz="2800"/>
            </a:pPr>
            <a:endParaRPr sz="2400" dirty="0"/>
          </a:p>
        </p:txBody>
      </p:sp>
      <p:pic>
        <p:nvPicPr>
          <p:cNvPr id="14" name="Picture 13" descr="U equals the set containing 1, 2, 3, 4, 5, 6, 7, 8, 9, 10;&#10;A equals the set containing 1, 2, 3, 4, 5;&#10;and B equals the set containing 2, 4, 6, 8.">
            <a:extLst>
              <a:ext uri="{FF2B5EF4-FFF2-40B4-BE49-F238E27FC236}">
                <a16:creationId xmlns:a16="http://schemas.microsoft.com/office/drawing/2014/main" id="{B99E67F9-4C95-77D3-40F5-093DB0C9DB2B}"/>
              </a:ext>
            </a:extLst>
          </p:cNvPr>
          <p:cNvPicPr>
            <a:picLocks noChangeAspect="1"/>
          </p:cNvPicPr>
          <p:nvPr/>
        </p:nvPicPr>
        <p:blipFill>
          <a:blip r:embed="rId2"/>
          <a:stretch>
            <a:fillRect/>
          </a:stretch>
        </p:blipFill>
        <p:spPr>
          <a:xfrm>
            <a:off x="544902" y="1465209"/>
            <a:ext cx="6751320" cy="1071372"/>
          </a:xfrm>
          <a:prstGeom prst="rect">
            <a:avLst/>
          </a:prstGeom>
        </p:spPr>
      </p:pic>
      <p:sp>
        <p:nvSpPr>
          <p:cNvPr id="6" name="TextBox 5">
            <a:extLst>
              <a:ext uri="{FF2B5EF4-FFF2-40B4-BE49-F238E27FC236}">
                <a16:creationId xmlns:a16="http://schemas.microsoft.com/office/drawing/2014/main" id="{7DA98E43-4387-BECE-911E-6C666A9A5A00}"/>
              </a:ext>
            </a:extLst>
          </p:cNvPr>
          <p:cNvSpPr txBox="1"/>
          <p:nvPr/>
        </p:nvSpPr>
        <p:spPr>
          <a:xfrm>
            <a:off x="457200" y="2526517"/>
            <a:ext cx="3048000" cy="523220"/>
          </a:xfrm>
          <a:prstGeom prst="rect">
            <a:avLst/>
          </a:prstGeom>
          <a:noFill/>
        </p:spPr>
        <p:txBody>
          <a:bodyPr wrap="square">
            <a:spAutoFit/>
          </a:bodyPr>
          <a:lstStyle/>
          <a:p>
            <a:pPr>
              <a:defRPr sz="2800"/>
            </a:pPr>
            <a:r>
              <a:rPr lang="en-US" sz="2800" dirty="0"/>
              <a:t>Find the following.</a:t>
            </a:r>
          </a:p>
        </p:txBody>
      </p:sp>
      <p:pic>
        <p:nvPicPr>
          <p:cNvPr id="9" name="Picture 8" descr="a. The complement of A union B.">
            <a:extLst>
              <a:ext uri="{FF2B5EF4-FFF2-40B4-BE49-F238E27FC236}">
                <a16:creationId xmlns:a16="http://schemas.microsoft.com/office/drawing/2014/main" id="{8C5B5836-62CB-FD8C-3A26-D37D2A517812}"/>
              </a:ext>
            </a:extLst>
          </p:cNvPr>
          <p:cNvPicPr>
            <a:picLocks noChangeAspect="1"/>
          </p:cNvPicPr>
          <p:nvPr/>
        </p:nvPicPr>
        <p:blipFill>
          <a:blip r:embed="rId3"/>
          <a:stretch>
            <a:fillRect/>
          </a:stretch>
        </p:blipFill>
        <p:spPr>
          <a:xfrm>
            <a:off x="533400" y="3045939"/>
            <a:ext cx="1638300" cy="581025"/>
          </a:xfrm>
          <a:prstGeom prst="rect">
            <a:avLst/>
          </a:prstGeom>
        </p:spPr>
      </p:pic>
      <p:pic>
        <p:nvPicPr>
          <p:cNvPr id="12" name="Picture 11" descr="b. B complement intersection A.">
            <a:extLst>
              <a:ext uri="{FF2B5EF4-FFF2-40B4-BE49-F238E27FC236}">
                <a16:creationId xmlns:a16="http://schemas.microsoft.com/office/drawing/2014/main" id="{1DD3DB11-DC2A-E96D-BE9A-5DF5C29B4965}"/>
              </a:ext>
            </a:extLst>
          </p:cNvPr>
          <p:cNvPicPr>
            <a:picLocks noChangeAspect="1"/>
          </p:cNvPicPr>
          <p:nvPr/>
        </p:nvPicPr>
        <p:blipFill>
          <a:blip r:embed="rId4"/>
          <a:stretch>
            <a:fillRect/>
          </a:stretch>
        </p:blipFill>
        <p:spPr>
          <a:xfrm>
            <a:off x="533400" y="3737710"/>
            <a:ext cx="1409700" cy="400050"/>
          </a:xfrm>
          <a:prstGeom prst="rect">
            <a:avLst/>
          </a:prstGeo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Combining Operations</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358775" indent="-358775">
              <a:defRPr sz="2800"/>
            </a:pPr>
            <a:r>
              <a:rPr lang="en-US" dirty="0"/>
              <a:t>a.	</a:t>
            </a:r>
            <a:r>
              <a:rPr dirty="0"/>
              <a:t>​</a:t>
            </a:r>
            <a:r>
              <a:rPr sz="2800" dirty="0"/>
              <a:t>Notice that the complement sign is on the outside of the parentheses. That means that we need to perform the operation inside the parentheses first; that is, find the union of </a:t>
            </a:r>
            <a:r>
              <a:rPr lang="en-US" i="1" dirty="0"/>
              <a:t>A</a:t>
            </a:r>
            <a:r>
              <a:rPr sz="2800" dirty="0"/>
              <a:t> and </a:t>
            </a:r>
            <a:r>
              <a:rPr lang="en-US" sz="2800" i="1" dirty="0"/>
              <a:t>B</a:t>
            </a:r>
            <a:r>
              <a:rPr sz="2800" dirty="0"/>
              <a:t>.</a:t>
            </a:r>
          </a:p>
        </p:txBody>
      </p:sp>
      <p:pic>
        <p:nvPicPr>
          <p:cNvPr id="6" name="Picture 5" descr="A union B equals the set containing 1, 2, 3, 4, 5, 6, 8.">
            <a:extLst>
              <a:ext uri="{FF2B5EF4-FFF2-40B4-BE49-F238E27FC236}">
                <a16:creationId xmlns:a16="http://schemas.microsoft.com/office/drawing/2014/main" id="{1DA2CBD1-90BA-820A-C52E-CB2F1F8CE92F}"/>
              </a:ext>
            </a:extLst>
          </p:cNvPr>
          <p:cNvPicPr>
            <a:picLocks noChangeAspect="1"/>
          </p:cNvPicPr>
          <p:nvPr/>
        </p:nvPicPr>
        <p:blipFill>
          <a:blip r:embed="rId2"/>
          <a:stretch>
            <a:fillRect/>
          </a:stretch>
        </p:blipFill>
        <p:spPr>
          <a:xfrm>
            <a:off x="2590800" y="3352800"/>
            <a:ext cx="3276600" cy="514350"/>
          </a:xfrm>
          <a:prstGeom prst="rect">
            <a:avLst/>
          </a:prstGeom>
        </p:spPr>
      </p:pic>
      <p:sp>
        <p:nvSpPr>
          <p:cNvPr id="20" name="TextBox 19">
            <a:extLst>
              <a:ext uri="{FF2B5EF4-FFF2-40B4-BE49-F238E27FC236}">
                <a16:creationId xmlns:a16="http://schemas.microsoft.com/office/drawing/2014/main" id="{4CA567B5-53A4-E483-8527-748A7932937E}"/>
              </a:ext>
            </a:extLst>
          </p:cNvPr>
          <p:cNvSpPr txBox="1"/>
          <p:nvPr/>
        </p:nvSpPr>
        <p:spPr>
          <a:xfrm>
            <a:off x="990600" y="3896380"/>
            <a:ext cx="5334000" cy="523220"/>
          </a:xfrm>
          <a:prstGeom prst="rect">
            <a:avLst/>
          </a:prstGeom>
          <a:noFill/>
        </p:spPr>
        <p:txBody>
          <a:bodyPr wrap="square">
            <a:spAutoFit/>
          </a:bodyPr>
          <a:lstStyle/>
          <a:p>
            <a:r>
              <a:rPr lang="en-US" sz="2800" dirty="0"/>
              <a:t>Now, we take the complement of</a:t>
            </a:r>
            <a:endParaRPr lang="en-IN" sz="2800" dirty="0"/>
          </a:p>
        </p:txBody>
      </p:sp>
      <p:pic>
        <p:nvPicPr>
          <p:cNvPr id="9" name="Picture 8" descr="A union B.">
            <a:extLst>
              <a:ext uri="{FF2B5EF4-FFF2-40B4-BE49-F238E27FC236}">
                <a16:creationId xmlns:a16="http://schemas.microsoft.com/office/drawing/2014/main" id="{210C28EA-6A8E-806D-09C9-7AA4A909DBC0}"/>
              </a:ext>
            </a:extLst>
          </p:cNvPr>
          <p:cNvPicPr>
            <a:picLocks noChangeAspect="1"/>
          </p:cNvPicPr>
          <p:nvPr/>
        </p:nvPicPr>
        <p:blipFill>
          <a:blip r:embed="rId3"/>
          <a:stretch>
            <a:fillRect/>
          </a:stretch>
        </p:blipFill>
        <p:spPr>
          <a:xfrm>
            <a:off x="5981700" y="4000733"/>
            <a:ext cx="876300" cy="295275"/>
          </a:xfrm>
          <a:prstGeom prst="rect">
            <a:avLst/>
          </a:prstGeom>
        </p:spPr>
      </p:pic>
      <p:pic>
        <p:nvPicPr>
          <p:cNvPr id="12" name="Picture 11" descr="The complement of A union B equals the set containing 7, 9, 10.">
            <a:extLst>
              <a:ext uri="{FF2B5EF4-FFF2-40B4-BE49-F238E27FC236}">
                <a16:creationId xmlns:a16="http://schemas.microsoft.com/office/drawing/2014/main" id="{0C397624-9ED3-F626-C646-1CFB0C3D78AF}"/>
              </a:ext>
            </a:extLst>
          </p:cNvPr>
          <p:cNvPicPr>
            <a:picLocks noChangeAspect="1"/>
          </p:cNvPicPr>
          <p:nvPr/>
        </p:nvPicPr>
        <p:blipFill>
          <a:blip r:embed="rId4"/>
          <a:stretch>
            <a:fillRect/>
          </a:stretch>
        </p:blipFill>
        <p:spPr>
          <a:xfrm>
            <a:off x="2971800" y="4435098"/>
            <a:ext cx="2667000" cy="581025"/>
          </a:xfrm>
          <a:prstGeom prst="rect">
            <a:avLst/>
          </a:prstGeom>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BFBF5F-65A6-BA31-48BB-0051943BFB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FB47D9-7505-B25A-E86A-812B1582D0BC}"/>
              </a:ext>
            </a:extLst>
          </p:cNvPr>
          <p:cNvSpPr>
            <a:spLocks noGrp="1"/>
          </p:cNvSpPr>
          <p:nvPr>
            <p:ph type="title"/>
          </p:nvPr>
        </p:nvSpPr>
        <p:spPr/>
        <p:txBody>
          <a:bodyPr>
            <a:normAutofit/>
          </a:bodyPr>
          <a:lstStyle/>
          <a:p>
            <a:pPr>
              <a:defRPr sz="3200"/>
            </a:pPr>
            <a:r>
              <a:rPr dirty="0"/>
              <a:t>Example 7: Combining Operations</a:t>
            </a:r>
            <a:r>
              <a:rPr lang="en-US" dirty="0"/>
              <a:t>—Slide 3</a:t>
            </a:r>
            <a:endParaRPr dirty="0"/>
          </a:p>
        </p:txBody>
      </p:sp>
      <p:sp>
        <p:nvSpPr>
          <p:cNvPr id="22" name="TextBox 21">
            <a:extLst>
              <a:ext uri="{FF2B5EF4-FFF2-40B4-BE49-F238E27FC236}">
                <a16:creationId xmlns:a16="http://schemas.microsoft.com/office/drawing/2014/main" id="{59F6BD7E-1DD3-CCBF-1EDE-77FCD1930811}"/>
              </a:ext>
            </a:extLst>
          </p:cNvPr>
          <p:cNvSpPr txBox="1"/>
          <p:nvPr/>
        </p:nvSpPr>
        <p:spPr>
          <a:xfrm>
            <a:off x="457200" y="1143000"/>
            <a:ext cx="8229600" cy="892552"/>
          </a:xfrm>
          <a:prstGeom prst="rect">
            <a:avLst/>
          </a:prstGeom>
          <a:noFill/>
        </p:spPr>
        <p:txBody>
          <a:bodyPr wrap="square">
            <a:spAutoFit/>
          </a:bodyPr>
          <a:lstStyle/>
          <a:p>
            <a:pPr marL="358775" indent="-358775"/>
            <a:r>
              <a:rPr lang="en-US" sz="2600" dirty="0"/>
              <a:t>b.	To find the intersection of these sets, we need to first                        </a:t>
            </a:r>
          </a:p>
          <a:p>
            <a:pPr marL="358775" indent="-358775"/>
            <a:r>
              <a:rPr lang="en-US" sz="2600" dirty="0"/>
              <a:t>       find the complement of </a:t>
            </a:r>
            <a:r>
              <a:rPr lang="en-US" sz="2600" i="1" dirty="0"/>
              <a:t>B</a:t>
            </a:r>
            <a:r>
              <a:rPr lang="en-US" sz="2600" dirty="0"/>
              <a:t>.</a:t>
            </a:r>
            <a:endParaRPr lang="en-IN" sz="2600" dirty="0"/>
          </a:p>
        </p:txBody>
      </p:sp>
      <p:pic>
        <p:nvPicPr>
          <p:cNvPr id="15" name="Picture 14" descr="B complement equals the set containing 1, 3, 5, 7, 9, 10.">
            <a:extLst>
              <a:ext uri="{FF2B5EF4-FFF2-40B4-BE49-F238E27FC236}">
                <a16:creationId xmlns:a16="http://schemas.microsoft.com/office/drawing/2014/main" id="{F7D2B59D-444E-DE94-38CA-0A247597927F}"/>
              </a:ext>
            </a:extLst>
          </p:cNvPr>
          <p:cNvPicPr>
            <a:picLocks noChangeAspect="1"/>
          </p:cNvPicPr>
          <p:nvPr/>
        </p:nvPicPr>
        <p:blipFill>
          <a:blip r:embed="rId2"/>
          <a:stretch>
            <a:fillRect/>
          </a:stretch>
        </p:blipFill>
        <p:spPr>
          <a:xfrm>
            <a:off x="2590800" y="2066925"/>
            <a:ext cx="2647950" cy="523875"/>
          </a:xfrm>
          <a:prstGeom prst="rect">
            <a:avLst/>
          </a:prstGeom>
        </p:spPr>
      </p:pic>
      <mc:AlternateContent xmlns:mc="http://schemas.openxmlformats.org/markup-compatibility/2006">
        <mc:Choice xmlns:a14="http://schemas.microsoft.com/office/drawing/2010/main" Requires="a14">
          <p:sp>
            <p:nvSpPr>
              <p:cNvPr id="24" name="TextBox 23">
                <a:extLst>
                  <a:ext uri="{FF2B5EF4-FFF2-40B4-BE49-F238E27FC236}">
                    <a16:creationId xmlns:a16="http://schemas.microsoft.com/office/drawing/2014/main" id="{241EDEF2-0D29-7833-6C67-5246DAC187C6}"/>
                  </a:ext>
                </a:extLst>
              </p:cNvPr>
              <p:cNvSpPr txBox="1"/>
              <p:nvPr/>
            </p:nvSpPr>
            <p:spPr>
              <a:xfrm>
                <a:off x="460075" y="2562159"/>
                <a:ext cx="7541284" cy="492443"/>
              </a:xfrm>
              <a:prstGeom prst="rect">
                <a:avLst/>
              </a:prstGeom>
              <a:noFill/>
            </p:spPr>
            <p:txBody>
              <a:bodyPr wrap="square">
                <a:spAutoFit/>
              </a:bodyPr>
              <a:lstStyle/>
              <a:p>
                <a:pPr>
                  <a:defRPr sz="2800"/>
                </a:pPr>
                <a:r>
                  <a:rPr lang="en-IN" sz="2600" dirty="0"/>
                  <a:t>​       Next, we take the intersection of </a:t>
                </a:r>
                <a14:m>
                  <m:oMath xmlns:m="http://schemas.openxmlformats.org/officeDocument/2006/math">
                    <m:sSup>
                      <m:sSupPr>
                        <m:ctrlPr>
                          <a:rPr lang="ar-AE" sz="2600" i="1">
                            <a:latin typeface="Cambria Math" panose="02040503050406030204" pitchFamily="18" charset="0"/>
                          </a:rPr>
                        </m:ctrlPr>
                      </m:sSupPr>
                      <m:e>
                        <m:r>
                          <m:rPr>
                            <m:nor/>
                          </m:rPr>
                          <a:rPr lang="en-IN" sz="2600" i="1" dirty="0"/>
                          <m:t>B</m:t>
                        </m:r>
                      </m:e>
                      <m:sup>
                        <m:r>
                          <a:rPr lang="ar-AE" sz="2600">
                            <a:latin typeface="Cambria Math" panose="02040503050406030204" pitchFamily="18" charset="0"/>
                          </a:rPr>
                          <m:t>′</m:t>
                        </m:r>
                      </m:sup>
                    </m:sSup>
                  </m:oMath>
                </a14:m>
                <a:r>
                  <a:rPr lang="ar-AE" sz="2600" dirty="0"/>
                  <a:t> </a:t>
                </a:r>
                <a:r>
                  <a:rPr lang="en-IN" sz="2600" dirty="0"/>
                  <a:t>and </a:t>
                </a:r>
                <a:r>
                  <a:rPr lang="en-IN" sz="2600" i="1" dirty="0"/>
                  <a:t>A</a:t>
                </a:r>
                <a:r>
                  <a:rPr lang="en-IN" sz="2600" dirty="0"/>
                  <a:t>.</a:t>
                </a:r>
              </a:p>
            </p:txBody>
          </p:sp>
        </mc:Choice>
        <mc:Fallback>
          <p:sp>
            <p:nvSpPr>
              <p:cNvPr id="24" name="TextBox 23">
                <a:extLst>
                  <a:ext uri="{FF2B5EF4-FFF2-40B4-BE49-F238E27FC236}">
                    <a16:creationId xmlns:a16="http://schemas.microsoft.com/office/drawing/2014/main" id="{241EDEF2-0D29-7833-6C67-5246DAC187C6}"/>
                  </a:ext>
                </a:extLst>
              </p:cNvPr>
              <p:cNvSpPr txBox="1">
                <a:spLocks noRot="1" noChangeAspect="1" noMove="1" noResize="1" noEditPoints="1" noAdjustHandles="1" noChangeArrowheads="1" noChangeShapeType="1" noTextEdit="1"/>
              </p:cNvSpPr>
              <p:nvPr/>
            </p:nvSpPr>
            <p:spPr>
              <a:xfrm>
                <a:off x="460075" y="2562159"/>
                <a:ext cx="7541284" cy="492443"/>
              </a:xfrm>
              <a:prstGeom prst="rect">
                <a:avLst/>
              </a:prstGeom>
              <a:blipFill>
                <a:blip r:embed="rId3"/>
                <a:stretch>
                  <a:fillRect l="-1454" t="-13580" b="-32099"/>
                </a:stretch>
              </a:blipFill>
            </p:spPr>
            <p:txBody>
              <a:bodyPr/>
              <a:lstStyle/>
              <a:p>
                <a:r>
                  <a:rPr lang="en-IN">
                    <a:noFill/>
                  </a:rPr>
                  <a:t> </a:t>
                </a:r>
              </a:p>
            </p:txBody>
          </p:sp>
        </mc:Fallback>
      </mc:AlternateContent>
      <p:pic>
        <p:nvPicPr>
          <p:cNvPr id="18" name="Picture 17" descr="B complement intersection A equals the set containing 1, 3, 5.">
            <a:extLst>
              <a:ext uri="{FF2B5EF4-FFF2-40B4-BE49-F238E27FC236}">
                <a16:creationId xmlns:a16="http://schemas.microsoft.com/office/drawing/2014/main" id="{1A501A1C-6ED0-1A7E-18AE-7BDE379556A1}"/>
              </a:ext>
            </a:extLst>
          </p:cNvPr>
          <p:cNvPicPr>
            <a:picLocks noChangeAspect="1"/>
          </p:cNvPicPr>
          <p:nvPr/>
        </p:nvPicPr>
        <p:blipFill>
          <a:blip r:embed="rId4"/>
          <a:stretch>
            <a:fillRect/>
          </a:stretch>
        </p:blipFill>
        <p:spPr>
          <a:xfrm>
            <a:off x="3101196" y="2981325"/>
            <a:ext cx="2209800" cy="523875"/>
          </a:xfrm>
          <a:prstGeom prst="rect">
            <a:avLst/>
          </a:prstGeom>
        </p:spPr>
      </p:pic>
    </p:spTree>
    <p:extLst>
      <p:ext uri="{BB962C8B-B14F-4D97-AF65-F5344CB8AC3E}">
        <p14:creationId xmlns:p14="http://schemas.microsoft.com/office/powerpoint/2010/main" val="375488092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De Morgan's Laws</a:t>
            </a:r>
          </a:p>
        </p:txBody>
      </p:sp>
      <p:sp>
        <p:nvSpPr>
          <p:cNvPr id="3" name="Text Placeholder 2"/>
          <p:cNvSpPr>
            <a:spLocks noGrp="1"/>
          </p:cNvSpPr>
          <p:nvPr>
            <p:ph type="body" sz="quarter" idx="10"/>
          </p:nvPr>
        </p:nvSpPr>
        <p:spPr/>
        <p:txBody>
          <a:bodyPr>
            <a:normAutofit/>
          </a:bodyPr>
          <a:lstStyle/>
          <a:p>
            <a:pPr>
              <a:defRPr sz="2800"/>
            </a:pPr>
            <a:r>
              <a:rPr sz="2800" dirty="0"/>
              <a:t>Let </a:t>
            </a:r>
            <a:r>
              <a:rPr lang="en-US" sz="2800" i="1" dirty="0"/>
              <a:t>A</a:t>
            </a:r>
            <a:r>
              <a:rPr sz="2800" dirty="0"/>
              <a:t> and </a:t>
            </a:r>
            <a:r>
              <a:rPr lang="en-US" sz="2800" i="1" dirty="0"/>
              <a:t>B</a:t>
            </a:r>
            <a:r>
              <a:rPr sz="2800" dirty="0"/>
              <a:t> be sets. Then,</a:t>
            </a:r>
          </a:p>
          <a:p>
            <a:pPr algn="ctr">
              <a:defRPr sz="2800"/>
            </a:pPr>
            <a:endParaRPr sz="2800" dirty="0"/>
          </a:p>
          <a:p>
            <a:endParaRPr sz="2800" dirty="0"/>
          </a:p>
        </p:txBody>
      </p:sp>
      <p:pic>
        <p:nvPicPr>
          <p:cNvPr id="6" name="Picture 5" descr="The complement of A union B equals A complement intersection B complement.&#10;and&#10;The complement of A intersection B equals A complement union B complement.">
            <a:extLst>
              <a:ext uri="{FF2B5EF4-FFF2-40B4-BE49-F238E27FC236}">
                <a16:creationId xmlns:a16="http://schemas.microsoft.com/office/drawing/2014/main" id="{A1A737BE-7991-A4D4-2E33-D3AD6815F6B7}"/>
              </a:ext>
            </a:extLst>
          </p:cNvPr>
          <p:cNvPicPr>
            <a:picLocks noChangeAspect="1"/>
          </p:cNvPicPr>
          <p:nvPr/>
        </p:nvPicPr>
        <p:blipFill>
          <a:blip r:embed="rId2"/>
          <a:stretch>
            <a:fillRect/>
          </a:stretch>
        </p:blipFill>
        <p:spPr>
          <a:xfrm>
            <a:off x="3048000" y="1771749"/>
            <a:ext cx="2371725" cy="1752600"/>
          </a:xfrm>
          <a:prstGeom prst="rect">
            <a:avLst/>
          </a:prstGeom>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Fun Fact</a:t>
            </a:r>
          </a:p>
        </p:txBody>
      </p:sp>
      <p:sp>
        <p:nvSpPr>
          <p:cNvPr id="3" name="Text Placeholder 2"/>
          <p:cNvSpPr>
            <a:spLocks noGrp="1"/>
          </p:cNvSpPr>
          <p:nvPr>
            <p:ph type="body" sz="quarter" idx="10"/>
          </p:nvPr>
        </p:nvSpPr>
        <p:spPr/>
        <p:txBody>
          <a:bodyPr>
            <a:normAutofit/>
          </a:bodyPr>
          <a:lstStyle/>
          <a:p>
            <a:r>
              <a:rPr sz="2800" dirty="0"/>
              <a:t>De Morgan's Laws are named after British mathematician Augustus De Morgan (1806–1871). Born in India, his family moved to England when he was seven months old. He referred to himself as "neither English, nor Scottish, nor Irish, but a Briton </a:t>
            </a:r>
            <a:r>
              <a:rPr sz="2800" b="1" dirty="0"/>
              <a:t>unattached</a:t>
            </a:r>
            <a:r>
              <a:rPr sz="2800" dirty="0"/>
              <a:t>." Along with mathematics, he loved playing the flute and even studied law for a short time. At age </a:t>
            </a:r>
            <a:r>
              <a:rPr sz="2800" dirty="0">
                <a:latin typeface="Cambria Math"/>
              </a:rPr>
              <a:t>22</a:t>
            </a:r>
            <a:r>
              <a:rPr sz="2800" dirty="0"/>
              <a:t>, he became a professor of mathematics at the newly established London University.</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8: Using De Morgan's Laws</a:t>
            </a:r>
            <a:r>
              <a:rPr lang="en-US" dirty="0"/>
              <a:t>—Slide 1</a:t>
            </a:r>
            <a:endParaRPr dirty="0"/>
          </a:p>
        </p:txBody>
      </p:sp>
      <p:sp>
        <p:nvSpPr>
          <p:cNvPr id="3" name="Text Placeholder 2"/>
          <p:cNvSpPr>
            <a:spLocks noGrp="1"/>
          </p:cNvSpPr>
          <p:nvPr>
            <p:ph type="body" sz="quarter" idx="10"/>
          </p:nvPr>
        </p:nvSpPr>
        <p:spPr/>
        <p:txBody>
          <a:bodyPr>
            <a:normAutofit/>
          </a:bodyPr>
          <a:lstStyle/>
          <a:p>
            <a:pPr>
              <a:defRPr sz="2800"/>
            </a:pPr>
            <a:r>
              <a:rPr sz="2800" dirty="0"/>
              <a:t>Let </a:t>
            </a:r>
            <a:endParaRPr lang="en-US" sz="2800" dirty="0"/>
          </a:p>
          <a:p>
            <a:pPr>
              <a:defRPr sz="2800"/>
            </a:pPr>
            <a:endParaRPr lang="en-IN" dirty="0"/>
          </a:p>
          <a:p>
            <a:pPr>
              <a:defRPr sz="2800"/>
            </a:pPr>
            <a:endParaRPr lang="en-US" sz="2800" dirty="0"/>
          </a:p>
          <a:p>
            <a:pPr>
              <a:defRPr sz="2800"/>
            </a:pPr>
            <a:endParaRPr lang="en-IN" dirty="0"/>
          </a:p>
          <a:p>
            <a:pPr>
              <a:defRPr sz="2800"/>
            </a:pPr>
            <a:endParaRPr lang="en-IN" sz="2800" dirty="0"/>
          </a:p>
        </p:txBody>
      </p:sp>
      <p:pic>
        <p:nvPicPr>
          <p:cNvPr id="6" name="Picture 5" descr="U equals the set of all x such that x is an element of the positive integers less than or equal to 10.">
            <a:extLst>
              <a:ext uri="{FF2B5EF4-FFF2-40B4-BE49-F238E27FC236}">
                <a16:creationId xmlns:a16="http://schemas.microsoft.com/office/drawing/2014/main" id="{26B39593-CF86-02AE-802B-1A10F0AA3634}"/>
              </a:ext>
            </a:extLst>
          </p:cNvPr>
          <p:cNvPicPr>
            <a:picLocks noChangeAspect="1"/>
          </p:cNvPicPr>
          <p:nvPr/>
        </p:nvPicPr>
        <p:blipFill>
          <a:blip r:embed="rId2"/>
          <a:stretch>
            <a:fillRect/>
          </a:stretch>
        </p:blipFill>
        <p:spPr>
          <a:xfrm>
            <a:off x="533400" y="1524000"/>
            <a:ext cx="7258050" cy="533400"/>
          </a:xfrm>
          <a:prstGeom prst="rect">
            <a:avLst/>
          </a:prstGeom>
        </p:spPr>
      </p:pic>
      <p:sp>
        <p:nvSpPr>
          <p:cNvPr id="18" name="TextBox 17">
            <a:extLst>
              <a:ext uri="{FF2B5EF4-FFF2-40B4-BE49-F238E27FC236}">
                <a16:creationId xmlns:a16="http://schemas.microsoft.com/office/drawing/2014/main" id="{9B58AF46-6512-6E10-6DD3-001885339D4E}"/>
              </a:ext>
            </a:extLst>
          </p:cNvPr>
          <p:cNvSpPr txBox="1"/>
          <p:nvPr/>
        </p:nvSpPr>
        <p:spPr>
          <a:xfrm>
            <a:off x="456122" y="1995056"/>
            <a:ext cx="8306878" cy="1815882"/>
          </a:xfrm>
          <a:prstGeom prst="rect">
            <a:avLst/>
          </a:prstGeom>
          <a:noFill/>
        </p:spPr>
        <p:txBody>
          <a:bodyPr wrap="square">
            <a:spAutoFit/>
          </a:bodyPr>
          <a:lstStyle/>
          <a:p>
            <a:pPr>
              <a:defRPr sz="2800"/>
            </a:pPr>
            <a:r>
              <a:rPr lang="en-US" sz="2800" dirty="0"/>
              <a:t>If set </a:t>
            </a:r>
            <a:r>
              <a:rPr lang="en-US" sz="2800" i="1" dirty="0"/>
              <a:t>A</a:t>
            </a:r>
            <a:r>
              <a:rPr lang="en-US" sz="2800" dirty="0"/>
              <a:t> represents even numbers that are less than or equal to </a:t>
            </a:r>
            <a:r>
              <a:rPr lang="en-US" sz="2800" dirty="0">
                <a:latin typeface="Cambria Math"/>
              </a:rPr>
              <a:t>10</a:t>
            </a:r>
            <a:r>
              <a:rPr lang="en-US" sz="2800" dirty="0"/>
              <a:t> and set </a:t>
            </a:r>
            <a:r>
              <a:rPr lang="en-US" sz="2800" i="1" dirty="0"/>
              <a:t>B</a:t>
            </a:r>
            <a:r>
              <a:rPr lang="en-US" sz="2800" dirty="0"/>
              <a:t> represents prime numbers that are less than or equal to </a:t>
            </a:r>
            <a:r>
              <a:rPr lang="en-US" sz="2800" dirty="0">
                <a:latin typeface="Cambria Math"/>
              </a:rPr>
              <a:t>10</a:t>
            </a:r>
            <a:r>
              <a:rPr lang="en-US" sz="2800" dirty="0"/>
              <a:t>, then we can write the sets as follows.</a:t>
            </a:r>
          </a:p>
        </p:txBody>
      </p:sp>
      <p:pic>
        <p:nvPicPr>
          <p:cNvPr id="9" name="Picture 8" descr="U equals the set containing 1, 2, 3, 4, 5, 6, 7, 8, 9, 10,&#10;A equals the set containing 2, 4, 6, 8, 10,&#10;B equals the set containing 2, 3, 5, 7">
            <a:extLst>
              <a:ext uri="{FF2B5EF4-FFF2-40B4-BE49-F238E27FC236}">
                <a16:creationId xmlns:a16="http://schemas.microsoft.com/office/drawing/2014/main" id="{0F6CA189-EC70-8D4A-9EA5-16BB0E076CC6}"/>
              </a:ext>
            </a:extLst>
          </p:cNvPr>
          <p:cNvPicPr>
            <a:picLocks noChangeAspect="1"/>
          </p:cNvPicPr>
          <p:nvPr/>
        </p:nvPicPr>
        <p:blipFill>
          <a:blip r:embed="rId3"/>
          <a:stretch>
            <a:fillRect/>
          </a:stretch>
        </p:blipFill>
        <p:spPr>
          <a:xfrm>
            <a:off x="569343" y="3810000"/>
            <a:ext cx="3752850" cy="1676400"/>
          </a:xfrm>
          <a:prstGeom prst="rect">
            <a:avLst/>
          </a:prstGeom>
        </p:spPr>
      </p:pic>
      <p:sp>
        <p:nvSpPr>
          <p:cNvPr id="16" name="TextBox 15">
            <a:extLst>
              <a:ext uri="{FF2B5EF4-FFF2-40B4-BE49-F238E27FC236}">
                <a16:creationId xmlns:a16="http://schemas.microsoft.com/office/drawing/2014/main" id="{D45428AB-6FA7-EBCD-A907-9A93BD15C341}"/>
              </a:ext>
            </a:extLst>
          </p:cNvPr>
          <p:cNvSpPr txBox="1"/>
          <p:nvPr/>
        </p:nvSpPr>
        <p:spPr>
          <a:xfrm>
            <a:off x="456122" y="5362902"/>
            <a:ext cx="1752600" cy="523220"/>
          </a:xfrm>
          <a:prstGeom prst="rect">
            <a:avLst/>
          </a:prstGeom>
          <a:noFill/>
        </p:spPr>
        <p:txBody>
          <a:bodyPr wrap="square">
            <a:spAutoFit/>
          </a:bodyPr>
          <a:lstStyle/>
          <a:p>
            <a:pPr>
              <a:defRPr sz="2800"/>
            </a:pPr>
            <a:r>
              <a:rPr lang="en-IN" sz="2800" dirty="0"/>
              <a:t>Verify that </a:t>
            </a:r>
          </a:p>
        </p:txBody>
      </p:sp>
      <p:pic>
        <p:nvPicPr>
          <p:cNvPr id="12" name="Picture 11" descr="The complement of A union B equals A complement intersection B complement.">
            <a:extLst>
              <a:ext uri="{FF2B5EF4-FFF2-40B4-BE49-F238E27FC236}">
                <a16:creationId xmlns:a16="http://schemas.microsoft.com/office/drawing/2014/main" id="{F07E5C26-AC2A-6D8E-0A47-3582D94D43F0}"/>
              </a:ext>
            </a:extLst>
          </p:cNvPr>
          <p:cNvPicPr>
            <a:picLocks noChangeAspect="1"/>
          </p:cNvPicPr>
          <p:nvPr/>
        </p:nvPicPr>
        <p:blipFill>
          <a:blip r:embed="rId4"/>
          <a:stretch>
            <a:fillRect/>
          </a:stretch>
        </p:blipFill>
        <p:spPr>
          <a:xfrm>
            <a:off x="2095500" y="5334000"/>
            <a:ext cx="2476500" cy="581025"/>
          </a:xfrm>
          <a:prstGeom prst="rect">
            <a:avLst/>
          </a:prstGeom>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 Using De Morgan's Laws</a:t>
            </a:r>
            <a:r>
              <a:rPr lang="en-US" dirty="0"/>
              <a:t>—Slide 2</a:t>
            </a:r>
            <a:endParaRPr dirty="0"/>
          </a:p>
        </p:txBody>
      </p:sp>
      <p:sp>
        <p:nvSpPr>
          <p:cNvPr id="3" name="Text Placeholder 2"/>
          <p:cNvSpPr>
            <a:spLocks noGrp="1"/>
          </p:cNvSpPr>
          <p:nvPr>
            <p:ph type="body" sz="quarter" idx="10"/>
          </p:nvPr>
        </p:nvSpPr>
        <p:spPr>
          <a:xfrm>
            <a:off x="457200" y="1052733"/>
            <a:ext cx="8229600" cy="4967067"/>
          </a:xfrm>
        </p:spPr>
        <p:txBody>
          <a:bodyPr>
            <a:normAutofit/>
          </a:bodyPr>
          <a:lstStyle/>
          <a:p>
            <a:r>
              <a:rPr sz="2400" b="1" dirty="0"/>
              <a:t>Solution</a:t>
            </a:r>
          </a:p>
          <a:p>
            <a:pPr>
              <a:defRPr sz="2800"/>
            </a:pPr>
            <a:r>
              <a:rPr sz="2400" dirty="0"/>
              <a:t>Since</a:t>
            </a:r>
            <a:endParaRPr lang="en-US" sz="2400" dirty="0"/>
          </a:p>
          <a:p>
            <a:pPr>
              <a:defRPr sz="2800"/>
            </a:pPr>
            <a:r>
              <a:rPr lang="en-US" sz="2400" dirty="0"/>
              <a:t> </a:t>
            </a:r>
            <a:endParaRPr sz="2400" dirty="0"/>
          </a:p>
          <a:p>
            <a:pPr>
              <a:defRPr sz="2800"/>
            </a:pPr>
            <a:r>
              <a:rPr lang="en-US" sz="2400" dirty="0"/>
              <a:t>							</a:t>
            </a:r>
          </a:p>
          <a:p>
            <a:pPr>
              <a:defRPr sz="2800"/>
            </a:pPr>
            <a:endParaRPr sz="2400" dirty="0"/>
          </a:p>
          <a:p>
            <a:pPr>
              <a:defRPr sz="2800"/>
            </a:pPr>
            <a:r>
              <a:rPr lang="en-US" sz="2400" dirty="0"/>
              <a:t>				</a:t>
            </a:r>
            <a:endParaRPr sz="2400" dirty="0"/>
          </a:p>
        </p:txBody>
      </p:sp>
      <p:pic>
        <p:nvPicPr>
          <p:cNvPr id="6" name="Picture 5" descr="A union B equals the set containing 2, 4, 6, 8, 10 union the set containing 2, 3, 5, 7,&#10;which equals the set containing 2, 3, 4, 5, 6, 7, 8, 10.">
            <a:extLst>
              <a:ext uri="{FF2B5EF4-FFF2-40B4-BE49-F238E27FC236}">
                <a16:creationId xmlns:a16="http://schemas.microsoft.com/office/drawing/2014/main" id="{7AF0C827-2AA9-34B5-8BC3-DABAB657D0D4}"/>
              </a:ext>
            </a:extLst>
          </p:cNvPr>
          <p:cNvPicPr>
            <a:picLocks noChangeAspect="1"/>
          </p:cNvPicPr>
          <p:nvPr/>
        </p:nvPicPr>
        <p:blipFill>
          <a:blip r:embed="rId2"/>
          <a:stretch>
            <a:fillRect/>
          </a:stretch>
        </p:blipFill>
        <p:spPr>
          <a:xfrm>
            <a:off x="1300173" y="1524000"/>
            <a:ext cx="6444000" cy="436063"/>
          </a:xfrm>
          <a:prstGeom prst="rect">
            <a:avLst/>
          </a:prstGeom>
        </p:spPr>
      </p:pic>
      <p:sp>
        <p:nvSpPr>
          <p:cNvPr id="20" name="TextBox 19">
            <a:extLst>
              <a:ext uri="{FF2B5EF4-FFF2-40B4-BE49-F238E27FC236}">
                <a16:creationId xmlns:a16="http://schemas.microsoft.com/office/drawing/2014/main" id="{9D5E625C-6CC2-AC98-5C1C-8A4B78A20E97}"/>
              </a:ext>
            </a:extLst>
          </p:cNvPr>
          <p:cNvSpPr txBox="1"/>
          <p:nvPr/>
        </p:nvSpPr>
        <p:spPr>
          <a:xfrm>
            <a:off x="457200" y="1976735"/>
            <a:ext cx="1943100" cy="461665"/>
          </a:xfrm>
          <a:prstGeom prst="rect">
            <a:avLst/>
          </a:prstGeom>
          <a:noFill/>
        </p:spPr>
        <p:txBody>
          <a:bodyPr wrap="square">
            <a:spAutoFit/>
          </a:bodyPr>
          <a:lstStyle/>
          <a:p>
            <a:r>
              <a:rPr lang="en-IN" sz="2400" dirty="0"/>
              <a:t>we know that</a:t>
            </a:r>
          </a:p>
        </p:txBody>
      </p:sp>
      <p:pic>
        <p:nvPicPr>
          <p:cNvPr id="9" name="Picture 8" descr="The complement of A union B equals the set containing 1 and 9.">
            <a:extLst>
              <a:ext uri="{FF2B5EF4-FFF2-40B4-BE49-F238E27FC236}">
                <a16:creationId xmlns:a16="http://schemas.microsoft.com/office/drawing/2014/main" id="{61181D83-6921-39B1-3744-424A13ABEECA}"/>
              </a:ext>
            </a:extLst>
          </p:cNvPr>
          <p:cNvPicPr>
            <a:picLocks noChangeAspect="1"/>
          </p:cNvPicPr>
          <p:nvPr/>
        </p:nvPicPr>
        <p:blipFill>
          <a:blip r:embed="rId3"/>
          <a:stretch>
            <a:fillRect/>
          </a:stretch>
        </p:blipFill>
        <p:spPr>
          <a:xfrm>
            <a:off x="2286000" y="1944300"/>
            <a:ext cx="1944000" cy="494100"/>
          </a:xfrm>
          <a:prstGeom prst="rect">
            <a:avLst/>
          </a:prstGeom>
        </p:spPr>
      </p:pic>
      <p:sp>
        <p:nvSpPr>
          <p:cNvPr id="22" name="TextBox 21">
            <a:extLst>
              <a:ext uri="{FF2B5EF4-FFF2-40B4-BE49-F238E27FC236}">
                <a16:creationId xmlns:a16="http://schemas.microsoft.com/office/drawing/2014/main" id="{09BDBCAA-A779-E5D9-369D-FB4C1E9EFE0B}"/>
              </a:ext>
            </a:extLst>
          </p:cNvPr>
          <p:cNvSpPr txBox="1"/>
          <p:nvPr/>
        </p:nvSpPr>
        <p:spPr>
          <a:xfrm>
            <a:off x="457200" y="2433935"/>
            <a:ext cx="1607568" cy="461665"/>
          </a:xfrm>
          <a:prstGeom prst="rect">
            <a:avLst/>
          </a:prstGeom>
          <a:noFill/>
        </p:spPr>
        <p:txBody>
          <a:bodyPr wrap="square">
            <a:spAutoFit/>
          </a:bodyPr>
          <a:lstStyle/>
          <a:p>
            <a:r>
              <a:rPr lang="en-IN" sz="2400" dirty="0"/>
              <a:t>Similarly,</a:t>
            </a:r>
          </a:p>
        </p:txBody>
      </p:sp>
      <p:pic>
        <p:nvPicPr>
          <p:cNvPr id="12" name="Picture 11" descr="A complement equals the set containing 1, 3, 5, 7, 9 and B complement equals the set containing 1, 4, 6, 8, 9, 10.">
            <a:extLst>
              <a:ext uri="{FF2B5EF4-FFF2-40B4-BE49-F238E27FC236}">
                <a16:creationId xmlns:a16="http://schemas.microsoft.com/office/drawing/2014/main" id="{A3036164-A03D-8331-034F-965017D8310E}"/>
              </a:ext>
            </a:extLst>
          </p:cNvPr>
          <p:cNvPicPr>
            <a:picLocks noChangeAspect="1"/>
          </p:cNvPicPr>
          <p:nvPr/>
        </p:nvPicPr>
        <p:blipFill>
          <a:blip r:embed="rId4"/>
          <a:stretch>
            <a:fillRect/>
          </a:stretch>
        </p:blipFill>
        <p:spPr>
          <a:xfrm>
            <a:off x="1710453" y="2473533"/>
            <a:ext cx="4752000" cy="446003"/>
          </a:xfrm>
          <a:prstGeom prst="rect">
            <a:avLst/>
          </a:prstGeom>
        </p:spPr>
      </p:pic>
      <p:sp>
        <p:nvSpPr>
          <p:cNvPr id="24" name="TextBox 23">
            <a:extLst>
              <a:ext uri="{FF2B5EF4-FFF2-40B4-BE49-F238E27FC236}">
                <a16:creationId xmlns:a16="http://schemas.microsoft.com/office/drawing/2014/main" id="{D5F58943-1D1C-C487-FE46-47D6AB881256}"/>
              </a:ext>
            </a:extLst>
          </p:cNvPr>
          <p:cNvSpPr txBox="1"/>
          <p:nvPr/>
        </p:nvSpPr>
        <p:spPr>
          <a:xfrm>
            <a:off x="436263" y="2891135"/>
            <a:ext cx="2286000" cy="461665"/>
          </a:xfrm>
          <a:prstGeom prst="rect">
            <a:avLst/>
          </a:prstGeom>
          <a:noFill/>
        </p:spPr>
        <p:txBody>
          <a:bodyPr wrap="square">
            <a:spAutoFit/>
          </a:bodyPr>
          <a:lstStyle/>
          <a:p>
            <a:r>
              <a:rPr lang="en-US" sz="2400" dirty="0"/>
              <a:t>That means that</a:t>
            </a:r>
            <a:endParaRPr lang="en-IN" sz="2400" dirty="0"/>
          </a:p>
        </p:txBody>
      </p:sp>
      <p:pic>
        <p:nvPicPr>
          <p:cNvPr id="15" name="Picture 14" descr="A complement intersection B complement equals the set containing 1 and 9.">
            <a:extLst>
              <a:ext uri="{FF2B5EF4-FFF2-40B4-BE49-F238E27FC236}">
                <a16:creationId xmlns:a16="http://schemas.microsoft.com/office/drawing/2014/main" id="{2AFA46CF-5090-32EA-0C26-E3D418C00156}"/>
              </a:ext>
            </a:extLst>
          </p:cNvPr>
          <p:cNvPicPr>
            <a:picLocks noChangeAspect="1"/>
          </p:cNvPicPr>
          <p:nvPr/>
        </p:nvPicPr>
        <p:blipFill>
          <a:blip r:embed="rId5"/>
          <a:stretch>
            <a:fillRect/>
          </a:stretch>
        </p:blipFill>
        <p:spPr>
          <a:xfrm>
            <a:off x="2667000" y="2917061"/>
            <a:ext cx="1800000" cy="445945"/>
          </a:xfrm>
          <a:prstGeom prst="rect">
            <a:avLst/>
          </a:prstGeom>
        </p:spPr>
      </p:pic>
      <p:sp>
        <p:nvSpPr>
          <p:cNvPr id="26" name="TextBox 25">
            <a:extLst>
              <a:ext uri="{FF2B5EF4-FFF2-40B4-BE49-F238E27FC236}">
                <a16:creationId xmlns:a16="http://schemas.microsoft.com/office/drawing/2014/main" id="{981CC979-F421-CEB9-5CC4-3F018E7AB73A}"/>
              </a:ext>
            </a:extLst>
          </p:cNvPr>
          <p:cNvSpPr txBox="1"/>
          <p:nvPr/>
        </p:nvSpPr>
        <p:spPr>
          <a:xfrm>
            <a:off x="457200" y="3424535"/>
            <a:ext cx="1923062" cy="461665"/>
          </a:xfrm>
          <a:prstGeom prst="rect">
            <a:avLst/>
          </a:prstGeom>
          <a:noFill/>
        </p:spPr>
        <p:txBody>
          <a:bodyPr wrap="square">
            <a:spAutoFit/>
          </a:bodyPr>
          <a:lstStyle/>
          <a:p>
            <a:r>
              <a:rPr lang="en-IN" sz="2400" dirty="0"/>
              <a:t>Notice that</a:t>
            </a:r>
          </a:p>
        </p:txBody>
      </p:sp>
      <p:pic>
        <p:nvPicPr>
          <p:cNvPr id="18" name="Picture 17" descr="The complement of A union B equals A complement intersection B complement.">
            <a:extLst>
              <a:ext uri="{FF2B5EF4-FFF2-40B4-BE49-F238E27FC236}">
                <a16:creationId xmlns:a16="http://schemas.microsoft.com/office/drawing/2014/main" id="{D4073F2F-FF19-0CAF-8F9B-B2E4B18AB8C1}"/>
              </a:ext>
            </a:extLst>
          </p:cNvPr>
          <p:cNvPicPr>
            <a:picLocks noChangeAspect="1"/>
          </p:cNvPicPr>
          <p:nvPr/>
        </p:nvPicPr>
        <p:blipFill>
          <a:blip r:embed="rId6"/>
          <a:stretch>
            <a:fillRect/>
          </a:stretch>
        </p:blipFill>
        <p:spPr>
          <a:xfrm>
            <a:off x="1998453" y="3363006"/>
            <a:ext cx="2088000" cy="489878"/>
          </a:xfrm>
          <a:prstGeom prst="rect">
            <a:avLst/>
          </a:prstGeom>
        </p:spPr>
      </p:pic>
      <p:sp>
        <p:nvSpPr>
          <p:cNvPr id="28" name="TextBox 27">
            <a:extLst>
              <a:ext uri="{FF2B5EF4-FFF2-40B4-BE49-F238E27FC236}">
                <a16:creationId xmlns:a16="http://schemas.microsoft.com/office/drawing/2014/main" id="{939A3028-9AF5-D3FD-73D5-459AC40C27E1}"/>
              </a:ext>
            </a:extLst>
          </p:cNvPr>
          <p:cNvSpPr txBox="1"/>
          <p:nvPr/>
        </p:nvSpPr>
        <p:spPr>
          <a:xfrm>
            <a:off x="457200" y="3881735"/>
            <a:ext cx="8547430" cy="461665"/>
          </a:xfrm>
          <a:prstGeom prst="rect">
            <a:avLst/>
          </a:prstGeom>
          <a:noFill/>
        </p:spPr>
        <p:txBody>
          <a:bodyPr wrap="square">
            <a:spAutoFit/>
          </a:bodyPr>
          <a:lstStyle/>
          <a:p>
            <a:r>
              <a:rPr lang="en-US" sz="2400" dirty="0"/>
              <a:t>Hence, we have verified De Morgan's law for </a:t>
            </a:r>
            <a:r>
              <a:rPr lang="en-US" sz="2400" i="1" dirty="0"/>
              <a:t>A</a:t>
            </a:r>
            <a:r>
              <a:rPr lang="en-US" sz="2400" dirty="0"/>
              <a:t> and </a:t>
            </a:r>
            <a:r>
              <a:rPr lang="en-US" sz="2400" i="1" dirty="0"/>
              <a:t>B</a:t>
            </a:r>
            <a:r>
              <a:rPr lang="en-US" sz="2400" dirty="0"/>
              <a:t>.</a:t>
            </a:r>
            <a:endParaRPr lang="en-IN" sz="24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4</a:t>
            </a:r>
          </a:p>
        </p:txBody>
      </p:sp>
      <p:sp>
        <p:nvSpPr>
          <p:cNvPr id="3" name="Text Placeholder 2"/>
          <p:cNvSpPr>
            <a:spLocks noGrp="1"/>
          </p:cNvSpPr>
          <p:nvPr>
            <p:ph type="body" sz="quarter" idx="10"/>
          </p:nvPr>
        </p:nvSpPr>
        <p:spPr/>
        <p:txBody>
          <a:bodyPr>
            <a:normAutofit/>
          </a:bodyPr>
          <a:lstStyle/>
          <a:p>
            <a:pPr>
              <a:defRPr sz="2800"/>
            </a:pPr>
            <a:r>
              <a:rPr sz="2800" dirty="0"/>
              <a:t>Given sets</a:t>
            </a:r>
            <a:endParaRPr lang="en-US" sz="2800" dirty="0"/>
          </a:p>
          <a:p>
            <a:pPr>
              <a:defRPr sz="2800"/>
            </a:pPr>
            <a:endParaRPr lang="en-IN" dirty="0"/>
          </a:p>
          <a:p>
            <a:pPr>
              <a:defRPr sz="2800"/>
            </a:pPr>
            <a:endParaRPr sz="2800" dirty="0"/>
          </a:p>
          <a:p>
            <a:endParaRPr lang="en-US" i="1" dirty="0">
              <a:latin typeface="Cambria Math" panose="02040503050406030204" pitchFamily="18" charset="0"/>
            </a:endParaRPr>
          </a:p>
          <a:p>
            <a:pPr>
              <a:defRPr sz="2800"/>
            </a:pPr>
            <a:endParaRPr lang="en-US" sz="2800" dirty="0"/>
          </a:p>
          <a:p>
            <a:pPr>
              <a:defRPr sz="2800"/>
            </a:pPr>
            <a:endParaRPr sz="2800" dirty="0"/>
          </a:p>
        </p:txBody>
      </p:sp>
      <p:pic>
        <p:nvPicPr>
          <p:cNvPr id="4" name="Picture 3" descr="U equals the set containing a, b, c, d, e, f, g, h, i, j, k, l;&#10;A equals the set containing l, i, k, e;&#10;and B equals the set containing c, a, k, e.">
            <a:extLst>
              <a:ext uri="{FF2B5EF4-FFF2-40B4-BE49-F238E27FC236}">
                <a16:creationId xmlns:a16="http://schemas.microsoft.com/office/drawing/2014/main" id="{50BEAB87-F5E4-3C7E-B607-D0B2FE43A8C8}"/>
              </a:ext>
            </a:extLst>
          </p:cNvPr>
          <p:cNvPicPr>
            <a:picLocks noChangeAspect="1"/>
          </p:cNvPicPr>
          <p:nvPr/>
        </p:nvPicPr>
        <p:blipFill>
          <a:blip r:embed="rId2"/>
          <a:stretch>
            <a:fillRect/>
          </a:stretch>
        </p:blipFill>
        <p:spPr>
          <a:xfrm>
            <a:off x="553528" y="1521848"/>
            <a:ext cx="8086725" cy="514350"/>
          </a:xfrm>
          <a:prstGeom prst="rect">
            <a:avLst/>
          </a:prstGeom>
        </p:spPr>
      </p:pic>
      <p:pic>
        <p:nvPicPr>
          <p:cNvPr id="5" name="Picture 4" descr="Verify the complement of A intersection B is equal to the complement of A union the complement of B.">
            <a:extLst>
              <a:ext uri="{FF2B5EF4-FFF2-40B4-BE49-F238E27FC236}">
                <a16:creationId xmlns:a16="http://schemas.microsoft.com/office/drawing/2014/main" id="{92374C6D-0D8B-2A1A-074D-30B89C94CB69}"/>
              </a:ext>
            </a:extLst>
          </p:cNvPr>
          <p:cNvPicPr>
            <a:picLocks noChangeAspect="1"/>
          </p:cNvPicPr>
          <p:nvPr/>
        </p:nvPicPr>
        <p:blipFill>
          <a:blip r:embed="rId3"/>
          <a:stretch>
            <a:fillRect/>
          </a:stretch>
        </p:blipFill>
        <p:spPr>
          <a:xfrm>
            <a:off x="536815" y="2036198"/>
            <a:ext cx="3352800" cy="581025"/>
          </a:xfrm>
          <a:prstGeom prst="rect">
            <a:avLst/>
          </a:prstGeom>
        </p:spPr>
      </p:pic>
      <p:sp>
        <p:nvSpPr>
          <p:cNvPr id="22" name="TextBox 21">
            <a:extLst>
              <a:ext uri="{FF2B5EF4-FFF2-40B4-BE49-F238E27FC236}">
                <a16:creationId xmlns:a16="http://schemas.microsoft.com/office/drawing/2014/main" id="{1F5ED0C2-41F1-1A95-04E5-A82EB2A69661}"/>
              </a:ext>
            </a:extLst>
          </p:cNvPr>
          <p:cNvSpPr txBox="1"/>
          <p:nvPr/>
        </p:nvSpPr>
        <p:spPr>
          <a:xfrm>
            <a:off x="457200" y="2549251"/>
            <a:ext cx="1596785" cy="523220"/>
          </a:xfrm>
          <a:prstGeom prst="rect">
            <a:avLst/>
          </a:prstGeom>
          <a:noFill/>
        </p:spPr>
        <p:txBody>
          <a:bodyPr wrap="square">
            <a:spAutoFit/>
          </a:bodyPr>
          <a:lstStyle/>
          <a:p>
            <a:r>
              <a:rPr lang="en-IN" sz="2800" dirty="0"/>
              <a:t>Answer:</a:t>
            </a:r>
          </a:p>
        </p:txBody>
      </p:sp>
      <p:pic>
        <p:nvPicPr>
          <p:cNvPr id="9" name="Picture 8" descr="A intersection B equals the set containing k and e, so the complement of A intersection B equals the set containing a, b, c, d, f, g, h, i, j, l.">
            <a:extLst>
              <a:ext uri="{FF2B5EF4-FFF2-40B4-BE49-F238E27FC236}">
                <a16:creationId xmlns:a16="http://schemas.microsoft.com/office/drawing/2014/main" id="{FDACDFF3-2EB5-9680-5EED-FAE63155BAA0}"/>
              </a:ext>
            </a:extLst>
          </p:cNvPr>
          <p:cNvPicPr>
            <a:picLocks noChangeAspect="1"/>
          </p:cNvPicPr>
          <p:nvPr/>
        </p:nvPicPr>
        <p:blipFill>
          <a:blip r:embed="rId4"/>
          <a:stretch>
            <a:fillRect/>
          </a:stretch>
        </p:blipFill>
        <p:spPr>
          <a:xfrm>
            <a:off x="539690" y="2981466"/>
            <a:ext cx="6953250" cy="609600"/>
          </a:xfrm>
          <a:prstGeom prst="rect">
            <a:avLst/>
          </a:prstGeom>
        </p:spPr>
      </p:pic>
      <p:pic>
        <p:nvPicPr>
          <p:cNvPr id="12" name="Picture 11" descr="A complement equals the set containing a, b, c, d, f, g, h, j; and B complement equals the set containing b, d, f, g, h, i, j, l.">
            <a:extLst>
              <a:ext uri="{FF2B5EF4-FFF2-40B4-BE49-F238E27FC236}">
                <a16:creationId xmlns:a16="http://schemas.microsoft.com/office/drawing/2014/main" id="{24A20597-BE4A-8F7F-BDBD-54216CBC788C}"/>
              </a:ext>
            </a:extLst>
          </p:cNvPr>
          <p:cNvPicPr>
            <a:picLocks noChangeAspect="1"/>
          </p:cNvPicPr>
          <p:nvPr/>
        </p:nvPicPr>
        <p:blipFill>
          <a:blip r:embed="rId5"/>
          <a:stretch>
            <a:fillRect/>
          </a:stretch>
        </p:blipFill>
        <p:spPr>
          <a:xfrm>
            <a:off x="508240" y="3608319"/>
            <a:ext cx="6762750" cy="533400"/>
          </a:xfrm>
          <a:prstGeom prst="rect">
            <a:avLst/>
          </a:prstGeom>
        </p:spPr>
      </p:pic>
      <p:pic>
        <p:nvPicPr>
          <p:cNvPr id="15" name="Picture 14" descr="So A complement union B complement equals the set containing a, b, c, d, f, g, h, i, j, l.">
            <a:extLst>
              <a:ext uri="{FF2B5EF4-FFF2-40B4-BE49-F238E27FC236}">
                <a16:creationId xmlns:a16="http://schemas.microsoft.com/office/drawing/2014/main" id="{C38D89E7-C25E-A64A-29E0-0FCEA12E7674}"/>
              </a:ext>
            </a:extLst>
          </p:cNvPr>
          <p:cNvPicPr>
            <a:picLocks noChangeAspect="1"/>
          </p:cNvPicPr>
          <p:nvPr/>
        </p:nvPicPr>
        <p:blipFill>
          <a:blip r:embed="rId6"/>
          <a:stretch>
            <a:fillRect/>
          </a:stretch>
        </p:blipFill>
        <p:spPr>
          <a:xfrm>
            <a:off x="553528" y="4081830"/>
            <a:ext cx="4657725" cy="533400"/>
          </a:xfrm>
          <a:prstGeom prst="rect">
            <a:avLst/>
          </a:prstGeom>
        </p:spPr>
      </p:pic>
      <p:sp>
        <p:nvSpPr>
          <p:cNvPr id="20" name="TextBox 19">
            <a:extLst>
              <a:ext uri="{FF2B5EF4-FFF2-40B4-BE49-F238E27FC236}">
                <a16:creationId xmlns:a16="http://schemas.microsoft.com/office/drawing/2014/main" id="{E47B6AF7-D88B-B03F-B3B5-E66C57C13D76}"/>
              </a:ext>
            </a:extLst>
          </p:cNvPr>
          <p:cNvSpPr txBox="1"/>
          <p:nvPr/>
        </p:nvSpPr>
        <p:spPr>
          <a:xfrm>
            <a:off x="443631" y="4582162"/>
            <a:ext cx="2339736" cy="523220"/>
          </a:xfrm>
          <a:prstGeom prst="rect">
            <a:avLst/>
          </a:prstGeom>
          <a:noFill/>
        </p:spPr>
        <p:txBody>
          <a:bodyPr wrap="square">
            <a:spAutoFit/>
          </a:bodyPr>
          <a:lstStyle/>
          <a:p>
            <a:pPr>
              <a:defRPr sz="2800"/>
            </a:pPr>
            <a:r>
              <a:rPr lang="en-IN" sz="2800" dirty="0"/>
              <a:t>This gives that </a:t>
            </a:r>
          </a:p>
        </p:txBody>
      </p:sp>
      <p:pic>
        <p:nvPicPr>
          <p:cNvPr id="18" name="Picture 17" descr="The complement of A intersection B is equal to A complement union B complement.">
            <a:extLst>
              <a:ext uri="{FF2B5EF4-FFF2-40B4-BE49-F238E27FC236}">
                <a16:creationId xmlns:a16="http://schemas.microsoft.com/office/drawing/2014/main" id="{4F9478C8-F5A9-30E7-2096-E0B8CA68B067}"/>
              </a:ext>
            </a:extLst>
          </p:cNvPr>
          <p:cNvPicPr>
            <a:picLocks noChangeAspect="1"/>
          </p:cNvPicPr>
          <p:nvPr/>
        </p:nvPicPr>
        <p:blipFill>
          <a:blip r:embed="rId7"/>
          <a:stretch>
            <a:fillRect/>
          </a:stretch>
        </p:blipFill>
        <p:spPr>
          <a:xfrm>
            <a:off x="2641839" y="4563501"/>
            <a:ext cx="2638425" cy="609600"/>
          </a:xfrm>
          <a:prstGeom prst="rect">
            <a:avLst/>
          </a:prstGeom>
        </p:spPr>
      </p:pic>
    </p:spTree>
    <p:extLst>
      <p:ext uri="{BB962C8B-B14F-4D97-AF65-F5344CB8AC3E}">
        <p14:creationId xmlns:p14="http://schemas.microsoft.com/office/powerpoint/2010/main" val="41128429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a:t>
            </a:r>
            <a:r>
              <a:rPr lang="en-US" dirty="0"/>
              <a:t>1</a:t>
            </a:r>
            <a:r>
              <a:rPr dirty="0"/>
              <a:t>: Determining the Intersection of Sets</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447675" indent="-447675">
              <a:defRPr sz="2800"/>
            </a:pPr>
            <a:r>
              <a:rPr lang="en-US" dirty="0"/>
              <a:t>a.	</a:t>
            </a:r>
            <a:r>
              <a:rPr dirty="0"/>
              <a:t>​</a:t>
            </a:r>
            <a:r>
              <a:rPr sz="2800" dirty="0"/>
              <a:t>Since the intersection of two sets consists of all of the elements that appear in both sets at the same time, we can see that the intersection of </a:t>
            </a:r>
            <a:r>
              <a:rPr lang="en-US" sz="2800" i="1" dirty="0"/>
              <a:t>A</a:t>
            </a:r>
            <a:r>
              <a:rPr sz="2800" dirty="0"/>
              <a:t> and </a:t>
            </a:r>
            <a:r>
              <a:rPr lang="en-US" sz="2800" i="1" dirty="0"/>
              <a:t>B</a:t>
            </a:r>
            <a:r>
              <a:rPr sz="2800" dirty="0"/>
              <a:t> consists of only the number </a:t>
            </a:r>
            <a:r>
              <a:rPr sz="2800" dirty="0">
                <a:latin typeface="Cambria Math"/>
              </a:rPr>
              <a:t>2</a:t>
            </a:r>
            <a:r>
              <a:rPr sz="2800" dirty="0"/>
              <a:t>.</a:t>
            </a:r>
            <a:endParaRPr lang="en-US" dirty="0"/>
          </a:p>
          <a:p>
            <a:pPr>
              <a:defRPr sz="2800"/>
            </a:pPr>
            <a:r>
              <a:rPr lang="en-US" sz="2800" dirty="0"/>
              <a:t>       </a:t>
            </a:r>
            <a:endParaRPr sz="2800" dirty="0"/>
          </a:p>
          <a:p>
            <a:r>
              <a:rPr dirty="0"/>
              <a:t>​</a:t>
            </a:r>
          </a:p>
        </p:txBody>
      </p:sp>
      <p:pic>
        <p:nvPicPr>
          <p:cNvPr id="7" name="Picture 6" descr="A intersection B equals the set containing 2, 3, 5, 7, 11, and 13 intersected with the set containing 2, 4, 6, 8, 10, and 12, which equals the set containing 2.">
            <a:extLst>
              <a:ext uri="{FF2B5EF4-FFF2-40B4-BE49-F238E27FC236}">
                <a16:creationId xmlns:a16="http://schemas.microsoft.com/office/drawing/2014/main" id="{0F6EB58A-C101-A0FD-E6C2-DFE56475FEE1}"/>
              </a:ext>
            </a:extLst>
          </p:cNvPr>
          <p:cNvPicPr>
            <a:picLocks noChangeAspect="1"/>
          </p:cNvPicPr>
          <p:nvPr/>
        </p:nvPicPr>
        <p:blipFill>
          <a:blip r:embed="rId2"/>
          <a:stretch>
            <a:fillRect/>
          </a:stretch>
        </p:blipFill>
        <p:spPr>
          <a:xfrm>
            <a:off x="995362" y="3549032"/>
            <a:ext cx="7153275" cy="523875"/>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Determining the Intersection of Sets</a:t>
            </a:r>
            <a:r>
              <a:rPr lang="en-US" dirty="0"/>
              <a:t>—Slide 3</a:t>
            </a:r>
            <a:endParaRPr dirty="0"/>
          </a:p>
        </p:txBody>
      </p:sp>
      <p:sp>
        <p:nvSpPr>
          <p:cNvPr id="3" name="Text Placeholder 2"/>
          <p:cNvSpPr>
            <a:spLocks noGrp="1"/>
          </p:cNvSpPr>
          <p:nvPr>
            <p:ph type="body" sz="quarter" idx="10"/>
          </p:nvPr>
        </p:nvSpPr>
        <p:spPr/>
        <p:txBody>
          <a:bodyPr>
            <a:normAutofit/>
          </a:bodyPr>
          <a:lstStyle/>
          <a:p>
            <a:r>
              <a:rPr dirty="0"/>
              <a:t>​</a:t>
            </a:r>
            <a:r>
              <a:rPr sz="2400" dirty="0"/>
              <a:t>We can also use a Venn diagram to find the intersection.</a:t>
            </a:r>
          </a:p>
          <a:p>
            <a:r>
              <a:rPr dirty="0"/>
              <a:t>​</a:t>
            </a:r>
          </a:p>
        </p:txBody>
      </p:sp>
      <p:pic>
        <p:nvPicPr>
          <p:cNvPr id="5" name="Picture 4" descr="A two set Venn diagram. The two sets are labeled A and B. The set of numbers, excluding the intersection region, in A are 3, 5, 7, 11, 13 and in B are 4, 6, 8, 10, 12. The intersection of the two sets contains a 2. The top left of the box is labeled U.">
            <a:extLst>
              <a:ext uri="{FF2B5EF4-FFF2-40B4-BE49-F238E27FC236}">
                <a16:creationId xmlns:a16="http://schemas.microsoft.com/office/drawing/2014/main" id="{7CBB6A1E-A776-4F84-844A-D4A0EA7CB7E1}"/>
              </a:ext>
            </a:extLst>
          </p:cNvPr>
          <p:cNvPicPr>
            <a:picLocks noChangeAspect="1"/>
          </p:cNvPicPr>
          <p:nvPr/>
        </p:nvPicPr>
        <p:blipFill>
          <a:blip r:embed="rId2"/>
          <a:srcRect t="3148" b="11854"/>
          <a:stretch>
            <a:fillRect/>
          </a:stretch>
        </p:blipFill>
        <p:spPr>
          <a:xfrm>
            <a:off x="2819400" y="1828800"/>
            <a:ext cx="3780805" cy="2057400"/>
          </a:xfrm>
          <a:prstGeom prst="rect">
            <a:avLst/>
          </a:prstGeom>
        </p:spPr>
      </p:pic>
      <p:sp>
        <p:nvSpPr>
          <p:cNvPr id="4" name="TextBox 3">
            <a:extLst>
              <a:ext uri="{FF2B5EF4-FFF2-40B4-BE49-F238E27FC236}">
                <a16:creationId xmlns:a16="http://schemas.microsoft.com/office/drawing/2014/main" id="{4499718F-1A84-2A34-93C5-7F50358C7BF1}"/>
              </a:ext>
            </a:extLst>
          </p:cNvPr>
          <p:cNvSpPr txBox="1"/>
          <p:nvPr/>
        </p:nvSpPr>
        <p:spPr>
          <a:xfrm>
            <a:off x="3909702" y="3847905"/>
            <a:ext cx="1600200" cy="461665"/>
          </a:xfrm>
          <a:prstGeom prst="rect">
            <a:avLst/>
          </a:prstGeom>
          <a:noFill/>
        </p:spPr>
        <p:txBody>
          <a:bodyPr wrap="square">
            <a:spAutoFit/>
          </a:bodyPr>
          <a:lstStyle/>
          <a:p>
            <a:pPr algn="ctr"/>
            <a:r>
              <a:rPr lang="en-IN" sz="2400" dirty="0"/>
              <a:t>Figure 3</a:t>
            </a:r>
          </a:p>
        </p:txBody>
      </p:sp>
      <p:sp>
        <p:nvSpPr>
          <p:cNvPr id="6" name="TextBox 5">
            <a:extLst>
              <a:ext uri="{FF2B5EF4-FFF2-40B4-BE49-F238E27FC236}">
                <a16:creationId xmlns:a16="http://schemas.microsoft.com/office/drawing/2014/main" id="{05A49A55-3868-4CD4-A707-823C1A7CBB9A}"/>
              </a:ext>
            </a:extLst>
          </p:cNvPr>
          <p:cNvSpPr txBox="1"/>
          <p:nvPr/>
        </p:nvSpPr>
        <p:spPr>
          <a:xfrm>
            <a:off x="0" y="4410950"/>
            <a:ext cx="8686800" cy="1200329"/>
          </a:xfrm>
          <a:prstGeom prst="rect">
            <a:avLst/>
          </a:prstGeom>
          <a:noFill/>
        </p:spPr>
        <p:txBody>
          <a:bodyPr wrap="square">
            <a:spAutoFit/>
          </a:bodyPr>
          <a:lstStyle/>
          <a:p>
            <a:pPr marL="457200" lvl="1" indent="0">
              <a:buNone/>
            </a:pPr>
            <a:r>
              <a:rPr lang="en-US" sz="2400" dirty="0"/>
              <a:t>You may have noticed that </a:t>
            </a:r>
            <a:r>
              <a:rPr lang="en-US" sz="2400" i="1" dirty="0"/>
              <a:t>A</a:t>
            </a:r>
            <a:r>
              <a:rPr lang="en-US" sz="2400" dirty="0"/>
              <a:t> is a list of the first six prime numbers and </a:t>
            </a:r>
            <a:r>
              <a:rPr lang="en-US" sz="2400" i="1" dirty="0"/>
              <a:t>B</a:t>
            </a:r>
            <a:r>
              <a:rPr lang="en-US" sz="2400" dirty="0"/>
              <a:t> is the list of the first six positive even integers.</a:t>
            </a:r>
          </a:p>
          <a:p>
            <a:pPr marL="457200" lvl="1" indent="0">
              <a:buNone/>
            </a:pPr>
            <a:r>
              <a:rPr lang="en-US" sz="2400" dirty="0"/>
              <a:t>As a reminder, 2 is the only prime number that is even! </a:t>
            </a:r>
          </a:p>
        </p:txBody>
      </p:sp>
    </p:spTree>
    <p:extLst>
      <p:ext uri="{BB962C8B-B14F-4D97-AF65-F5344CB8AC3E}">
        <p14:creationId xmlns:p14="http://schemas.microsoft.com/office/powerpoint/2010/main" val="10819117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Determining the Intersection of Sets</a:t>
            </a:r>
            <a:r>
              <a:rPr lang="en-US" dirty="0"/>
              <a:t>—Slide 4</a:t>
            </a:r>
            <a:endParaRPr dirty="0"/>
          </a:p>
        </p:txBody>
      </p:sp>
      <p:sp>
        <p:nvSpPr>
          <p:cNvPr id="3" name="Text Placeholder 2"/>
          <p:cNvSpPr>
            <a:spLocks noGrp="1"/>
          </p:cNvSpPr>
          <p:nvPr>
            <p:ph type="body" sz="quarter" idx="10"/>
          </p:nvPr>
        </p:nvSpPr>
        <p:spPr>
          <a:xfrm>
            <a:off x="457200" y="1029287"/>
            <a:ext cx="8229600" cy="4967067"/>
          </a:xfrm>
        </p:spPr>
        <p:txBody>
          <a:bodyPr>
            <a:normAutofit/>
          </a:bodyPr>
          <a:lstStyle/>
          <a:p>
            <a:pPr marL="444500" lvl="1" indent="-444500">
              <a:buNone/>
            </a:pPr>
            <a:r>
              <a:rPr lang="en-US" dirty="0"/>
              <a:t>b.	</a:t>
            </a:r>
            <a:r>
              <a:rPr dirty="0"/>
              <a:t>​</a:t>
            </a:r>
            <a:r>
              <a:rPr lang="en-US" dirty="0"/>
              <a:t>The intersection of two sets is the set of elements that are common to both sets. In the given Venn diagram, we see a set representing jobs that require a college degree and a second set representing jobs that pay over $25 an hour. The intersection of these, denoted by the overlapping portion of the circles in the diagram, represents jobs that require a college degree </a:t>
            </a:r>
            <a:r>
              <a:rPr lang="en-US" i="1" dirty="0"/>
              <a:t>and</a:t>
            </a:r>
            <a:r>
              <a:rPr lang="en-US" dirty="0"/>
              <a:t> pay over $25 an hour. </a:t>
            </a:r>
            <a:endParaRPr dirty="0"/>
          </a:p>
        </p:txBody>
      </p:sp>
    </p:spTree>
    <p:extLst>
      <p:ext uri="{BB962C8B-B14F-4D97-AF65-F5344CB8AC3E}">
        <p14:creationId xmlns:p14="http://schemas.microsoft.com/office/powerpoint/2010/main" val="22322227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Helpful Hint</a:t>
            </a:r>
          </a:p>
        </p:txBody>
      </p:sp>
      <p:sp>
        <p:nvSpPr>
          <p:cNvPr id="3" name="Text Placeholder 2"/>
          <p:cNvSpPr>
            <a:spLocks noGrp="1"/>
          </p:cNvSpPr>
          <p:nvPr>
            <p:ph type="body" sz="quarter" idx="10"/>
          </p:nvPr>
        </p:nvSpPr>
        <p:spPr/>
        <p:txBody>
          <a:bodyPr>
            <a:normAutofit/>
          </a:bodyPr>
          <a:lstStyle/>
          <a:p>
            <a:r>
              <a:rPr sz="2400" dirty="0"/>
              <a:t>In a Venn diagram, any elements in the intersection of sets are only listed once. Likewise, we only list elements once when using the roster notation for an intersection.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Using a Venn Diagram to Find the Intersection of Sets</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Harvard Law School has produced more Supreme Court Justices than any other law school. Use the Venn diagram below to interpret how many of the sitting Justices as of August 2021 graduated from Harvard Law School.</a:t>
            </a:r>
          </a:p>
        </p:txBody>
      </p:sp>
      <p:pic>
        <p:nvPicPr>
          <p:cNvPr id="5" name="Picture 4" descr="A two set Venn diagram. The two sets are labeled &quot;Current supreme court justices&quot; and &quot;Living graduates of Harvard Law school&quot;. The number of people in the intersection of the two sets is 4. The number of Living graduates of Harvard Law school, excluding the intersection, is 38,000. The number of Current supreme court justices, excluding the intersection, is 5. The top left of the box is labeled U.">
            <a:extLst>
              <a:ext uri="{FF2B5EF4-FFF2-40B4-BE49-F238E27FC236}">
                <a16:creationId xmlns:a16="http://schemas.microsoft.com/office/drawing/2014/main" id="{96E4D46D-D5A7-45FA-BC16-D127434BC27A}"/>
              </a:ext>
            </a:extLst>
          </p:cNvPr>
          <p:cNvPicPr>
            <a:picLocks noChangeAspect="1"/>
          </p:cNvPicPr>
          <p:nvPr/>
        </p:nvPicPr>
        <p:blipFill>
          <a:blip r:embed="rId2"/>
          <a:srcRect b="10386"/>
          <a:stretch>
            <a:fillRect/>
          </a:stretch>
        </p:blipFill>
        <p:spPr>
          <a:xfrm>
            <a:off x="2590800" y="3276601"/>
            <a:ext cx="3658111" cy="2057400"/>
          </a:xfrm>
          <a:prstGeom prst="rect">
            <a:avLst/>
          </a:prstGeom>
        </p:spPr>
      </p:pic>
      <p:sp>
        <p:nvSpPr>
          <p:cNvPr id="4" name="TextBox 3">
            <a:extLst>
              <a:ext uri="{FF2B5EF4-FFF2-40B4-BE49-F238E27FC236}">
                <a16:creationId xmlns:a16="http://schemas.microsoft.com/office/drawing/2014/main" id="{37A45D60-3C0D-3895-43D3-27750540D4FB}"/>
              </a:ext>
            </a:extLst>
          </p:cNvPr>
          <p:cNvSpPr txBox="1"/>
          <p:nvPr/>
        </p:nvSpPr>
        <p:spPr>
          <a:xfrm>
            <a:off x="3581400" y="5296620"/>
            <a:ext cx="1600200" cy="461665"/>
          </a:xfrm>
          <a:prstGeom prst="rect">
            <a:avLst/>
          </a:prstGeom>
          <a:noFill/>
        </p:spPr>
        <p:txBody>
          <a:bodyPr wrap="square">
            <a:spAutoFit/>
          </a:bodyPr>
          <a:lstStyle/>
          <a:p>
            <a:pPr algn="ctr"/>
            <a:r>
              <a:rPr lang="en-IN" sz="2400" dirty="0"/>
              <a:t>Figure 4</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Using a Venn Diagram to Find the Intersection of Sets</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r>
              <a:rPr sz="2800" dirty="0"/>
              <a:t>Using the Venn diagram, we see that there are more than </a:t>
            </a:r>
            <a:r>
              <a:rPr sz="2800" dirty="0">
                <a:latin typeface="Cambria Math"/>
              </a:rPr>
              <a:t>38,000</a:t>
            </a:r>
            <a:r>
              <a:rPr sz="2800" dirty="0"/>
              <a:t> living alumni of Harvard Law School and that of the </a:t>
            </a:r>
            <a:r>
              <a:rPr sz="2800" dirty="0">
                <a:latin typeface="Cambria Math"/>
              </a:rPr>
              <a:t>9</a:t>
            </a:r>
            <a:r>
              <a:rPr sz="2800" dirty="0"/>
              <a:t> Supreme Court Justices, </a:t>
            </a:r>
            <a:r>
              <a:rPr sz="2800" dirty="0">
                <a:latin typeface="Cambria Math"/>
              </a:rPr>
              <a:t>5</a:t>
            </a:r>
            <a:r>
              <a:rPr sz="2800" dirty="0"/>
              <a:t> of them graduated from a law school other than Harvard. The overlapping portion in the middle of the diagram gives us our answer and tells us that </a:t>
            </a:r>
            <a:r>
              <a:rPr sz="2800" dirty="0">
                <a:latin typeface="Cambria Math"/>
              </a:rPr>
              <a:t>4</a:t>
            </a:r>
            <a:r>
              <a:rPr sz="2800" dirty="0"/>
              <a:t> of the current Supreme Court Justices graduated from Harvard Law School. (If you're curious, the </a:t>
            </a:r>
            <a:r>
              <a:rPr sz="2800" dirty="0">
                <a:latin typeface="Cambria Math"/>
              </a:rPr>
              <a:t>4</a:t>
            </a:r>
            <a:r>
              <a:rPr sz="2800" dirty="0"/>
              <a:t> justices are Breyer, Gorsuch, Kagan, and Roberts.)</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D8AAE5AF-CD61-4F75-9DE6-A9EBF13A4280}"/>
</file>

<file path=customXml/itemProps2.xml><?xml version="1.0" encoding="utf-8"?>
<ds:datastoreItem xmlns:ds="http://schemas.openxmlformats.org/officeDocument/2006/customXml" ds:itemID="{3C9ADEAF-505D-41BE-B69B-F24B8A601D1C}"/>
</file>

<file path=customXml/itemProps3.xml><?xml version="1.0" encoding="utf-8"?>
<ds:datastoreItem xmlns:ds="http://schemas.openxmlformats.org/officeDocument/2006/customXml" ds:itemID="{25F7D731-CAD5-41D4-9093-3E47F9E14AC5}"/>
</file>

<file path=docProps/app.xml><?xml version="1.0" encoding="utf-8"?>
<Properties xmlns="http://schemas.openxmlformats.org/officeDocument/2006/extended-properties" xmlns:vt="http://schemas.openxmlformats.org/officeDocument/2006/docPropsVTypes">
  <TotalTime>1726</TotalTime>
  <Words>1900</Words>
  <Application>Microsoft Office PowerPoint</Application>
  <PresentationFormat>On-screen Show (4:3)</PresentationFormat>
  <Paragraphs>171</Paragraphs>
  <Slides>37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37</vt:i4>
      </vt:variant>
    </vt:vector>
  </HeadingPairs>
  <TitlesOfParts>
    <vt:vector size="42" baseType="lpstr">
      <vt:lpstr>Courier New</vt:lpstr>
      <vt:lpstr>Calibri</vt:lpstr>
      <vt:lpstr>Arial</vt:lpstr>
      <vt:lpstr>Cambria Math</vt:lpstr>
      <vt:lpstr>Office Theme</vt:lpstr>
      <vt:lpstr>Section 2.3</vt:lpstr>
      <vt:lpstr>Definition: Intersection</vt:lpstr>
      <vt:lpstr>Example 1: Determining the Intersection of Sets—Slide 1</vt:lpstr>
      <vt:lpstr>Example 1: Determining the Intersection of Sets—Slide 2</vt:lpstr>
      <vt:lpstr>Example 1: Determining the Intersection of Sets—Slide 3</vt:lpstr>
      <vt:lpstr>Example 1: Determining the Intersection of Sets—Slide 4</vt:lpstr>
      <vt:lpstr>Helpful Hint</vt:lpstr>
      <vt:lpstr>Example 2: Using a Venn Diagram to Find the Intersection of Sets—Slide 1</vt:lpstr>
      <vt:lpstr>Example 2: Using a Venn Diagram to Find the Intersection of Sets—Slide 2</vt:lpstr>
      <vt:lpstr>Skill Check 1</vt:lpstr>
      <vt:lpstr>Definition: Disjoint</vt:lpstr>
      <vt:lpstr>Helpful Hint—Slide 1</vt:lpstr>
      <vt:lpstr>Example 3: Identifying Disjoint Sets—Slide 1</vt:lpstr>
      <vt:lpstr>Example 3: Identifying Disjoint Sets—Slide 2</vt:lpstr>
      <vt:lpstr>Definition: Union</vt:lpstr>
      <vt:lpstr>Example 4: Determining the Union of  Sets—Slide 1</vt:lpstr>
      <vt:lpstr>Example 4: Determining the Union of  Sets—Slide 2</vt:lpstr>
      <vt:lpstr>Example 4: Determining the Union of  Sets—Slide 3</vt:lpstr>
      <vt:lpstr>Example 4: Determining the Union of  Sets—Slide 4</vt:lpstr>
      <vt:lpstr>Skill Check 2</vt:lpstr>
      <vt:lpstr>Definition: Inclusion-Exclusion Principle</vt:lpstr>
      <vt:lpstr>Example 5: Applying the Inclusion-Exclusion Principle—Slide 1</vt:lpstr>
      <vt:lpstr>Example 5: Applying the Inclusion-Exclusion Principle—Slide 2</vt:lpstr>
      <vt:lpstr>Helpful Hint—Slide 2</vt:lpstr>
      <vt:lpstr>Example 6: Combining Intersection and  Union—Slide 1</vt:lpstr>
      <vt:lpstr>Example 6: Combining Intersection and  Union—Slide 2</vt:lpstr>
      <vt:lpstr>Example 6: Combining Intersection and  Union—Slide 3</vt:lpstr>
      <vt:lpstr>Example 6: Combining Intersection and  Union—Slide 4</vt:lpstr>
      <vt:lpstr>Skill Check 3</vt:lpstr>
      <vt:lpstr>Example 7: Combining Operations—Slide 1</vt:lpstr>
      <vt:lpstr>Example 7: Combining Operations—Slide 2</vt:lpstr>
      <vt:lpstr>Example 7: Combining Operations—Slide 3</vt:lpstr>
      <vt:lpstr>Definition: De Morgan's Laws</vt:lpstr>
      <vt:lpstr>Fun Fact</vt:lpstr>
      <vt:lpstr>Example 8: Using De Morgan's Laws—Slide 1</vt:lpstr>
      <vt:lpstr>Example 8: Using De Morgan's Laws—Slide 2</vt:lpstr>
      <vt:lpstr>Skill Check 4</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2nd Edition</dc:title>
  <dc:creator>Hawkes Learning</dc:creator>
  <cp:lastModifiedBy>kanthi</cp:lastModifiedBy>
  <cp:revision>176</cp:revision>
  <dcterms:created xsi:type="dcterms:W3CDTF">2013-04-26T14:43:13Z</dcterms:created>
  <dcterms:modified xsi:type="dcterms:W3CDTF">2025-09-12T09:37:41Z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