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1"/>
  </p:notesMasterIdLst>
  <p:handoutMasterIdLst>
    <p:handoutMasterId r:id="rId32"/>
  </p:handoutMasterIdLst>
  <p:sldIdLst>
    <p:sldId id="256" r:id="rId2"/>
    <p:sldId id="257" r:id="rId3"/>
    <p:sldId id="258" r:id="rId4"/>
    <p:sldId id="260" r:id="rId5"/>
    <p:sldId id="317" r:id="rId6"/>
    <p:sldId id="268" r:id="rId7"/>
    <p:sldId id="269" r:id="rId8"/>
    <p:sldId id="270" r:id="rId9"/>
    <p:sldId id="273" r:id="rId10"/>
    <p:sldId id="274" r:id="rId11"/>
    <p:sldId id="334" r:id="rId12"/>
    <p:sldId id="278" r:id="rId13"/>
    <p:sldId id="281" r:id="rId14"/>
    <p:sldId id="283" r:id="rId15"/>
    <p:sldId id="324" r:id="rId16"/>
    <p:sldId id="325" r:id="rId17"/>
    <p:sldId id="290" r:id="rId18"/>
    <p:sldId id="291" r:id="rId19"/>
    <p:sldId id="326" r:id="rId20"/>
    <p:sldId id="327" r:id="rId21"/>
    <p:sldId id="328" r:id="rId22"/>
    <p:sldId id="329" r:id="rId23"/>
    <p:sldId id="330" r:id="rId24"/>
    <p:sldId id="303" r:id="rId25"/>
    <p:sldId id="304" r:id="rId26"/>
    <p:sldId id="305" r:id="rId27"/>
    <p:sldId id="307" r:id="rId28"/>
    <p:sldId id="331" r:id="rId29"/>
    <p:sldId id="332" r:id="rId30"/>
  </p:sldIdLst>
  <p:sldSz cx="9144000" cy="6858000" type="screen4x3"/>
  <p:notesSz cx="6858000" cy="9144000"/>
  <p:embeddedFontLst>
    <p:embeddedFont>
      <p:font typeface="Cambria Math" panose="02040503050406030204" pitchFamily="18" charset="0"/>
      <p:regular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73" autoAdjust="0"/>
  </p:normalViewPr>
  <p:slideViewPr>
    <p:cSldViewPr>
      <p:cViewPr varScale="1">
        <p:scale>
          <a:sx n="101" d="100"/>
          <a:sy n="101" d="100"/>
        </p:scale>
        <p:origin x="103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1.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heme" Target="theme/theme1.xml"/><Relationship Id="rId40"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emf"/><Relationship Id="rId1" Type="http://schemas.openxmlformats.org/officeDocument/2006/relationships/slideLayout" Target="../slideLayouts/slideLayout3.xml"/><Relationship Id="rId4" Type="http://schemas.openxmlformats.org/officeDocument/2006/relationships/image" Target="../media/image14.emf"/></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emf"/><Relationship Id="rId1" Type="http://schemas.openxmlformats.org/officeDocument/2006/relationships/slideLayout" Target="../slideLayouts/slideLayout3.xml"/><Relationship Id="rId4" Type="http://schemas.openxmlformats.org/officeDocument/2006/relationships/image" Target="../media/image17.emf"/></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3.xml"/><Relationship Id="rId4" Type="http://schemas.openxmlformats.org/officeDocument/2006/relationships/image" Target="../media/image24.png"/></Relationships>
</file>

<file path=ppt/slides/_rels/slide1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10.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2.4</a:t>
            </a:r>
          </a:p>
        </p:txBody>
      </p:sp>
      <p:sp>
        <p:nvSpPr>
          <p:cNvPr id="2" name="Text Placeholder 1"/>
          <p:cNvSpPr>
            <a:spLocks noGrp="1"/>
          </p:cNvSpPr>
          <p:nvPr>
            <p:ph type="body" sz="quarter" idx="10"/>
          </p:nvPr>
        </p:nvSpPr>
        <p:spPr/>
        <p:txBody>
          <a:bodyPr/>
          <a:lstStyle/>
          <a:p>
            <a:pPr algn="ctr"/>
            <a:r>
              <a:t>Applications and Survey Analysis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Interpreting a Venn Diagram of Three Sets</a:t>
            </a:r>
            <a:r>
              <a:rPr lang="en-US" dirty="0"/>
              <a:t>—Slide 3</a:t>
            </a:r>
            <a:endParaRPr dirty="0"/>
          </a:p>
        </p:txBody>
      </p:sp>
      <p:sp>
        <p:nvSpPr>
          <p:cNvPr id="3" name="Text Placeholder 2"/>
          <p:cNvSpPr>
            <a:spLocks noGrp="1"/>
          </p:cNvSpPr>
          <p:nvPr>
            <p:ph type="body" sz="quarter" idx="10"/>
          </p:nvPr>
        </p:nvSpPr>
        <p:spPr>
          <a:xfrm>
            <a:off x="457200" y="1029287"/>
            <a:ext cx="8229600" cy="4967067"/>
          </a:xfrm>
        </p:spPr>
        <p:txBody>
          <a:bodyPr>
            <a:normAutofit/>
          </a:bodyPr>
          <a:lstStyle/>
          <a:p>
            <a:pPr marL="538163" indent="-538163">
              <a:defRPr sz="2800"/>
            </a:pPr>
            <a:r>
              <a:rPr lang="en-US" sz="2000" dirty="0"/>
              <a:t>b.​	To find 	 </a:t>
            </a:r>
          </a:p>
          <a:p>
            <a:pPr marL="538163" indent="-538163">
              <a:defRPr sz="2800"/>
            </a:pPr>
            <a:r>
              <a:rPr lang="en-US" sz="2000" dirty="0"/>
              <a:t>	</a:t>
            </a:r>
          </a:p>
          <a:p>
            <a:pPr marL="538163" indent="-538163">
              <a:defRPr sz="2800"/>
            </a:pPr>
            <a:endParaRPr lang="en-US" sz="2000" dirty="0"/>
          </a:p>
          <a:p>
            <a:pPr marL="538163" indent="-538163">
              <a:defRPr sz="2800"/>
            </a:pPr>
            <a:endParaRPr lang="en-US" sz="2000" dirty="0"/>
          </a:p>
          <a:p>
            <a:pPr marL="538163" indent="-538163">
              <a:defRPr sz="2800"/>
            </a:pPr>
            <a:endParaRPr lang="en-US" sz="2000" dirty="0"/>
          </a:p>
          <a:p>
            <a:pPr marL="538163" indent="-538163">
              <a:defRPr sz="2800"/>
            </a:pPr>
            <a:endParaRPr lang="ar-AE" sz="2000" dirty="0"/>
          </a:p>
          <a:p>
            <a:pPr marL="538163" lvl="1" indent="-538163">
              <a:buNone/>
              <a:defRPr sz="2800"/>
            </a:pPr>
            <a:r>
              <a:rPr lang="ar-AE" sz="2000" dirty="0"/>
              <a:t>	</a:t>
            </a:r>
            <a:endParaRPr sz="2000" dirty="0"/>
          </a:p>
        </p:txBody>
      </p:sp>
      <p:pic>
        <p:nvPicPr>
          <p:cNvPr id="6" name="Picture 5" descr="Cardinality of the intersection of sets A and B">
            <a:extLst>
              <a:ext uri="{FF2B5EF4-FFF2-40B4-BE49-F238E27FC236}">
                <a16:creationId xmlns:a16="http://schemas.microsoft.com/office/drawing/2014/main" id="{C2FED5B0-C0E6-19A7-1AE8-D9FCBA5514F6}"/>
              </a:ext>
            </a:extLst>
          </p:cNvPr>
          <p:cNvPicPr>
            <a:picLocks noChangeAspect="1"/>
          </p:cNvPicPr>
          <p:nvPr/>
        </p:nvPicPr>
        <p:blipFill>
          <a:blip r:embed="rId2"/>
          <a:stretch>
            <a:fillRect/>
          </a:stretch>
        </p:blipFill>
        <p:spPr>
          <a:xfrm>
            <a:off x="1828800" y="1057275"/>
            <a:ext cx="809625" cy="390525"/>
          </a:xfrm>
          <a:prstGeom prst="rect">
            <a:avLst/>
          </a:prstGeom>
        </p:spPr>
      </p:pic>
      <p:sp>
        <p:nvSpPr>
          <p:cNvPr id="11" name="TextBox 10">
            <a:extLst>
              <a:ext uri="{FF2B5EF4-FFF2-40B4-BE49-F238E27FC236}">
                <a16:creationId xmlns:a16="http://schemas.microsoft.com/office/drawing/2014/main" id="{95E4EFFF-5794-7E65-1AF7-9D1E991C69FA}"/>
              </a:ext>
            </a:extLst>
          </p:cNvPr>
          <p:cNvSpPr txBox="1"/>
          <p:nvPr/>
        </p:nvSpPr>
        <p:spPr>
          <a:xfrm>
            <a:off x="2611530" y="1063250"/>
            <a:ext cx="6075269" cy="369332"/>
          </a:xfrm>
          <a:prstGeom prst="rect">
            <a:avLst/>
          </a:prstGeom>
          <a:noFill/>
        </p:spPr>
        <p:txBody>
          <a:bodyPr wrap="square">
            <a:spAutoFit/>
          </a:bodyPr>
          <a:lstStyle/>
          <a:p>
            <a:r>
              <a:rPr lang="en-US" sz="1800" dirty="0"/>
              <a:t>we need to determine the number of elements in the</a:t>
            </a:r>
            <a:endParaRPr lang="en-IN" dirty="0"/>
          </a:p>
        </p:txBody>
      </p: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84C09C53-FEAC-020D-07A8-A3AD45F16F42}"/>
                  </a:ext>
                </a:extLst>
              </p:cNvPr>
              <p:cNvSpPr txBox="1"/>
              <p:nvPr/>
            </p:nvSpPr>
            <p:spPr>
              <a:xfrm>
                <a:off x="990599" y="1346537"/>
                <a:ext cx="7696199" cy="1631216"/>
              </a:xfrm>
              <a:prstGeom prst="rect">
                <a:avLst/>
              </a:prstGeom>
              <a:noFill/>
            </p:spPr>
            <p:txBody>
              <a:bodyPr wrap="square">
                <a:spAutoFit/>
              </a:bodyPr>
              <a:lstStyle/>
              <a:p>
                <a:r>
                  <a:rPr lang="en-US" sz="2000" dirty="0"/>
                  <a:t>area where sets </a:t>
                </a:r>
                <a:r>
                  <a:rPr lang="en-US" sz="2000" i="1" dirty="0"/>
                  <a:t>A</a:t>
                </a:r>
                <a:r>
                  <a:rPr lang="en-US" sz="2000" dirty="0"/>
                  <a:t> and </a:t>
                </a:r>
                <a:r>
                  <a:rPr lang="en-US" sz="2000" i="1" dirty="0"/>
                  <a:t>B</a:t>
                </a:r>
                <a:r>
                  <a:rPr lang="en-US" sz="2000" dirty="0"/>
                  <a:t> overlap. Referring to the Venn diagram, we can see that set </a:t>
                </a:r>
                <a:r>
                  <a:rPr lang="en-US" sz="2000" i="1" dirty="0"/>
                  <a:t>C</a:t>
                </a:r>
                <a:r>
                  <a:rPr lang="en-US" sz="2000" dirty="0"/>
                  <a:t> intersects sets </a:t>
                </a:r>
                <a:r>
                  <a:rPr lang="en-US" sz="2000" i="1" dirty="0"/>
                  <a:t>A</a:t>
                </a:r>
                <a:r>
                  <a:rPr lang="en-US" sz="2000" dirty="0"/>
                  <a:t> and </a:t>
                </a:r>
                <a:r>
                  <a:rPr lang="en-US" sz="2000" i="1" dirty="0"/>
                  <a:t>B</a:t>
                </a:r>
                <a:r>
                  <a:rPr lang="en-US" sz="2000" dirty="0"/>
                  <a:t> as well. In the overlapping regions of sets </a:t>
                </a:r>
                <a:r>
                  <a:rPr lang="en-US" sz="2000" i="1" dirty="0"/>
                  <a:t>A</a:t>
                </a:r>
                <a:r>
                  <a:rPr lang="en-US" sz="2000" dirty="0"/>
                  <a:t> and </a:t>
                </a:r>
                <a:r>
                  <a:rPr lang="en-US" sz="2000" i="1" dirty="0"/>
                  <a:t>B</a:t>
                </a:r>
                <a:r>
                  <a:rPr lang="en-US" sz="2000" dirty="0"/>
                  <a:t>, there are </a:t>
                </a:r>
                <a:r>
                  <a:rPr lang="en-US" sz="2000" dirty="0">
                    <a:latin typeface="Cambria Math"/>
                  </a:rPr>
                  <a:t>3</a:t>
                </a:r>
                <a:r>
                  <a:rPr lang="en-US" sz="2000" dirty="0"/>
                  <a:t> elements in </a:t>
                </a:r>
                <a:r>
                  <a:rPr lang="en-US" sz="2000" i="1" dirty="0"/>
                  <a:t>A </a:t>
                </a:r>
                <a14:m>
                  <m:oMath xmlns:m="http://schemas.openxmlformats.org/officeDocument/2006/math">
                    <m:r>
                      <a:rPr lang="en-US" sz="2000">
                        <a:latin typeface="Cambria Math" panose="02040503050406030204" pitchFamily="18" charset="0"/>
                      </a:rPr>
                      <m:t>∩</m:t>
                    </m:r>
                    <m:r>
                      <a:rPr lang="en-US" sz="2000" b="0" i="0" smtClean="0">
                        <a:latin typeface="Cambria Math" panose="02040503050406030204" pitchFamily="18" charset="0"/>
                      </a:rPr>
                      <m:t> </m:t>
                    </m:r>
                  </m:oMath>
                </a14:m>
                <a:r>
                  <a:rPr lang="en-US" sz="2000" i="1" dirty="0"/>
                  <a:t>B</a:t>
                </a:r>
                <a:r>
                  <a:rPr lang="en-US" sz="2000" dirty="0"/>
                  <a:t> but not in </a:t>
                </a:r>
                <a:r>
                  <a:rPr lang="en-US" sz="2000" i="1" dirty="0"/>
                  <a:t>C</a:t>
                </a:r>
                <a:r>
                  <a:rPr lang="en-US" sz="2000" dirty="0"/>
                  <a:t> and </a:t>
                </a:r>
                <a:r>
                  <a:rPr lang="en-US" sz="2000" dirty="0">
                    <a:latin typeface="Cambria Math"/>
                  </a:rPr>
                  <a:t>2</a:t>
                </a:r>
                <a:r>
                  <a:rPr lang="en-US" sz="2000" dirty="0"/>
                  <a:t> elements in </a:t>
                </a:r>
                <a:r>
                  <a:rPr lang="en-US" sz="2000" i="1" dirty="0"/>
                  <a:t>A</a:t>
                </a:r>
                <a14:m>
                  <m:oMath xmlns:m="http://schemas.openxmlformats.org/officeDocument/2006/math">
                    <m:r>
                      <a:rPr lang="en-US" sz="2000" b="0" i="1" smtClean="0">
                        <a:latin typeface="Cambria Math" panose="02040503050406030204" pitchFamily="18" charset="0"/>
                      </a:rPr>
                      <m:t> </m:t>
                    </m:r>
                    <m:r>
                      <a:rPr lang="en-US" sz="2000">
                        <a:latin typeface="Cambria Math" panose="02040503050406030204" pitchFamily="18" charset="0"/>
                      </a:rPr>
                      <m:t>∩</m:t>
                    </m:r>
                    <m:r>
                      <a:rPr lang="en-US" sz="2000" b="0" i="0" smtClean="0">
                        <a:latin typeface="Cambria Math" panose="02040503050406030204" pitchFamily="18" charset="0"/>
                      </a:rPr>
                      <m:t> </m:t>
                    </m:r>
                  </m:oMath>
                </a14:m>
                <a:r>
                  <a:rPr lang="en-US" sz="2000" i="1" dirty="0"/>
                  <a:t>B</a:t>
                </a:r>
                <a:r>
                  <a:rPr lang="en-US" sz="2000" dirty="0"/>
                  <a:t> that are also in </a:t>
                </a:r>
                <a:r>
                  <a:rPr lang="en-US" sz="2000" i="1" dirty="0"/>
                  <a:t>C</a:t>
                </a:r>
                <a:r>
                  <a:rPr lang="en-US" sz="2000" dirty="0"/>
                  <a:t>. Therefore, </a:t>
                </a:r>
                <a:r>
                  <a:rPr lang="en-US" sz="2000" i="1" dirty="0"/>
                  <a:t>A</a:t>
                </a:r>
                <a14:m>
                  <m:oMath xmlns:m="http://schemas.openxmlformats.org/officeDocument/2006/math">
                    <m:r>
                      <a:rPr lang="en-US" sz="2000" b="0" i="1" smtClean="0">
                        <a:latin typeface="Cambria Math" panose="02040503050406030204" pitchFamily="18" charset="0"/>
                      </a:rPr>
                      <m:t> </m:t>
                    </m:r>
                    <m:r>
                      <a:rPr lang="en-US" sz="2000">
                        <a:latin typeface="Cambria Math" panose="02040503050406030204" pitchFamily="18" charset="0"/>
                      </a:rPr>
                      <m:t>∩</m:t>
                    </m:r>
                    <m:r>
                      <a:rPr lang="en-US" sz="2000" b="0" i="0" smtClean="0">
                        <a:latin typeface="Cambria Math" panose="02040503050406030204" pitchFamily="18" charset="0"/>
                      </a:rPr>
                      <m:t> </m:t>
                    </m:r>
                  </m:oMath>
                </a14:m>
                <a:r>
                  <a:rPr lang="en-US" sz="2000" i="1" dirty="0"/>
                  <a:t>B</a:t>
                </a:r>
                <a:r>
                  <a:rPr lang="en-US" sz="2000" dirty="0"/>
                  <a:t> contains </a:t>
                </a:r>
                <a14:m>
                  <m:oMath xmlns:m="http://schemas.openxmlformats.org/officeDocument/2006/math">
                    <m:r>
                      <a:rPr lang="en-US" sz="2000">
                        <a:latin typeface="Cambria Math" panose="02040503050406030204" pitchFamily="18" charset="0"/>
                      </a:rPr>
                      <m:t>3+2=5</m:t>
                    </m:r>
                  </m:oMath>
                </a14:m>
                <a:r>
                  <a:rPr lang="en-US" sz="2000" dirty="0"/>
                  <a:t> elements, so</a:t>
                </a:r>
                <a:endParaRPr lang="en-IN" sz="2000" dirty="0"/>
              </a:p>
            </p:txBody>
          </p:sp>
        </mc:Choice>
        <mc:Fallback xmlns="">
          <p:sp>
            <p:nvSpPr>
              <p:cNvPr id="13" name="TextBox 12">
                <a:extLst>
                  <a:ext uri="{FF2B5EF4-FFF2-40B4-BE49-F238E27FC236}">
                    <a16:creationId xmlns:a16="http://schemas.microsoft.com/office/drawing/2014/main" id="{84C09C53-FEAC-020D-07A8-A3AD45F16F42}"/>
                  </a:ext>
                </a:extLst>
              </p:cNvPr>
              <p:cNvSpPr txBox="1">
                <a:spLocks noRot="1" noChangeAspect="1" noMove="1" noResize="1" noEditPoints="1" noAdjustHandles="1" noChangeArrowheads="1" noChangeShapeType="1" noTextEdit="1"/>
              </p:cNvSpPr>
              <p:nvPr/>
            </p:nvSpPr>
            <p:spPr>
              <a:xfrm>
                <a:off x="990599" y="1346537"/>
                <a:ext cx="7696199" cy="1631216"/>
              </a:xfrm>
              <a:prstGeom prst="rect">
                <a:avLst/>
              </a:prstGeom>
              <a:blipFill>
                <a:blip r:embed="rId3"/>
                <a:stretch>
                  <a:fillRect l="-792" t="-2247" b="-5993"/>
                </a:stretch>
              </a:blipFill>
            </p:spPr>
            <p:txBody>
              <a:bodyPr/>
              <a:lstStyle/>
              <a:p>
                <a:r>
                  <a:rPr lang="en-IN">
                    <a:noFill/>
                  </a:rPr>
                  <a:t> </a:t>
                </a:r>
              </a:p>
            </p:txBody>
          </p:sp>
        </mc:Fallback>
      </mc:AlternateContent>
      <p:pic>
        <p:nvPicPr>
          <p:cNvPr id="9" name="Picture 8" descr="The cardinality of the intersection of sets A and B is equal to 5.">
            <a:extLst>
              <a:ext uri="{FF2B5EF4-FFF2-40B4-BE49-F238E27FC236}">
                <a16:creationId xmlns:a16="http://schemas.microsoft.com/office/drawing/2014/main" id="{CF7A777E-CDBE-3D6A-7A4A-428B9518B38C}"/>
              </a:ext>
            </a:extLst>
          </p:cNvPr>
          <p:cNvPicPr>
            <a:picLocks noChangeAspect="1"/>
          </p:cNvPicPr>
          <p:nvPr/>
        </p:nvPicPr>
        <p:blipFill>
          <a:blip r:embed="rId4"/>
          <a:stretch>
            <a:fillRect/>
          </a:stretch>
        </p:blipFill>
        <p:spPr>
          <a:xfrm>
            <a:off x="2438400" y="2590800"/>
            <a:ext cx="1171575" cy="390525"/>
          </a:xfrm>
          <a:prstGeom prst="rect">
            <a:avLst/>
          </a:prstGeom>
        </p:spPr>
      </p:pic>
      <p:sp>
        <p:nvSpPr>
          <p:cNvPr id="15" name="TextBox 14">
            <a:extLst>
              <a:ext uri="{FF2B5EF4-FFF2-40B4-BE49-F238E27FC236}">
                <a16:creationId xmlns:a16="http://schemas.microsoft.com/office/drawing/2014/main" id="{B10433F2-D112-EBD6-61E5-86D5DF4199C8}"/>
              </a:ext>
            </a:extLst>
          </p:cNvPr>
          <p:cNvSpPr txBox="1"/>
          <p:nvPr/>
        </p:nvSpPr>
        <p:spPr>
          <a:xfrm>
            <a:off x="990597" y="3022937"/>
            <a:ext cx="7696198" cy="1015663"/>
          </a:xfrm>
          <a:prstGeom prst="rect">
            <a:avLst/>
          </a:prstGeom>
          <a:noFill/>
        </p:spPr>
        <p:txBody>
          <a:bodyPr wrap="square">
            <a:spAutoFit/>
          </a:bodyPr>
          <a:lstStyle/>
          <a:p>
            <a:r>
              <a:rPr lang="en-US" sz="2000" dirty="0"/>
              <a:t>This intersection of </a:t>
            </a:r>
            <a:r>
              <a:rPr lang="en-US" sz="2000" i="1" dirty="0"/>
              <a:t>A</a:t>
            </a:r>
            <a:r>
              <a:rPr lang="en-US" sz="2000" dirty="0"/>
              <a:t> and </a:t>
            </a:r>
            <a:r>
              <a:rPr lang="en-US" sz="2000" i="1" dirty="0"/>
              <a:t>B</a:t>
            </a:r>
            <a:r>
              <a:rPr lang="en-US" sz="2000" dirty="0"/>
              <a:t> represents occurrences where the Heisman Trophy winner was a running back and was from The Ohio State University.</a:t>
            </a:r>
            <a:endParaRPr lang="en-IN"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p:txBody>
          <a:bodyPr>
            <a:normAutofit/>
          </a:bodyPr>
          <a:lstStyle/>
          <a:p>
            <a:r>
              <a:rPr sz="2000" dirty="0"/>
              <a:t>Use the Venn diagram </a:t>
            </a:r>
            <a:r>
              <a:rPr lang="en-US" sz="2000" dirty="0"/>
              <a:t>from Figure 7</a:t>
            </a:r>
            <a:r>
              <a:rPr sz="2000" dirty="0"/>
              <a:t> to find the following.</a:t>
            </a:r>
          </a:p>
        </p:txBody>
      </p:sp>
      <p:pic>
        <p:nvPicPr>
          <p:cNvPr id="5" name="Picture 4" descr="a. Cardinality of the intersection of sets A and C,&#10;b. Cardinality of the intersection of sets B and C">
            <a:extLst>
              <a:ext uri="{FF2B5EF4-FFF2-40B4-BE49-F238E27FC236}">
                <a16:creationId xmlns:a16="http://schemas.microsoft.com/office/drawing/2014/main" id="{31F7F484-FAA8-6158-2FDE-82531F1D26FA}"/>
              </a:ext>
            </a:extLst>
          </p:cNvPr>
          <p:cNvPicPr>
            <a:picLocks noChangeAspect="1"/>
          </p:cNvPicPr>
          <p:nvPr/>
        </p:nvPicPr>
        <p:blipFill>
          <a:blip r:embed="rId2"/>
          <a:stretch>
            <a:fillRect/>
          </a:stretch>
        </p:blipFill>
        <p:spPr>
          <a:xfrm>
            <a:off x="530784" y="1447800"/>
            <a:ext cx="1238250" cy="847725"/>
          </a:xfrm>
          <a:prstGeom prst="rect">
            <a:avLst/>
          </a:prstGeom>
        </p:spPr>
      </p:pic>
      <p:pic>
        <p:nvPicPr>
          <p:cNvPr id="6" name="Picture 5" descr="A three set Venn diagram. The three sets are labeled A: Running Backs, B: Players from OSU, C: Won as a Junior. There are 28 winners in only A, 2 winners in only B, and 11 winners in only C. There are 2 winners in the intersection of the three sets. The intersection of sets A and B, but not C, has 3 winners. The intersection of sets A and C, but not B, has 6 winners. The intersection of sets B and C, but not A, has 0 winners. The top left of the box is labeled U.">
            <a:extLst>
              <a:ext uri="{FF2B5EF4-FFF2-40B4-BE49-F238E27FC236}">
                <a16:creationId xmlns:a16="http://schemas.microsoft.com/office/drawing/2014/main" id="{2CF31B14-6580-48F2-BB1F-273483382BE1}"/>
              </a:ext>
            </a:extLst>
          </p:cNvPr>
          <p:cNvPicPr>
            <a:picLocks noChangeAspect="1"/>
          </p:cNvPicPr>
          <p:nvPr/>
        </p:nvPicPr>
        <p:blipFill>
          <a:blip r:embed="rId3"/>
          <a:srcRect b="7259"/>
          <a:stretch>
            <a:fillRect/>
          </a:stretch>
        </p:blipFill>
        <p:spPr>
          <a:xfrm>
            <a:off x="3009900" y="2160815"/>
            <a:ext cx="3124200" cy="2352249"/>
          </a:xfrm>
          <a:prstGeom prst="rect">
            <a:avLst/>
          </a:prstGeom>
        </p:spPr>
      </p:pic>
      <p:sp>
        <p:nvSpPr>
          <p:cNvPr id="4" name="TextBox 3">
            <a:extLst>
              <a:ext uri="{FF2B5EF4-FFF2-40B4-BE49-F238E27FC236}">
                <a16:creationId xmlns:a16="http://schemas.microsoft.com/office/drawing/2014/main" id="{BB3736CA-8F04-8FB8-CCFC-18BF0E22A122}"/>
              </a:ext>
            </a:extLst>
          </p:cNvPr>
          <p:cNvSpPr txBox="1"/>
          <p:nvPr/>
        </p:nvSpPr>
        <p:spPr>
          <a:xfrm>
            <a:off x="3771900" y="4445169"/>
            <a:ext cx="1600200" cy="461665"/>
          </a:xfrm>
          <a:prstGeom prst="rect">
            <a:avLst/>
          </a:prstGeom>
          <a:noFill/>
        </p:spPr>
        <p:txBody>
          <a:bodyPr wrap="square">
            <a:spAutoFit/>
          </a:bodyPr>
          <a:lstStyle/>
          <a:p>
            <a:pPr algn="ctr"/>
            <a:r>
              <a:rPr lang="en-IN" sz="2400" dirty="0"/>
              <a:t>Figure 7</a:t>
            </a:r>
          </a:p>
        </p:txBody>
      </p:sp>
      <p:sp>
        <p:nvSpPr>
          <p:cNvPr id="7" name="TextBox 6">
            <a:extLst>
              <a:ext uri="{FF2B5EF4-FFF2-40B4-BE49-F238E27FC236}">
                <a16:creationId xmlns:a16="http://schemas.microsoft.com/office/drawing/2014/main" id="{723E2F9E-449A-472A-A6BA-22ED76D94E4B}"/>
              </a:ext>
            </a:extLst>
          </p:cNvPr>
          <p:cNvSpPr txBox="1"/>
          <p:nvPr/>
        </p:nvSpPr>
        <p:spPr>
          <a:xfrm>
            <a:off x="476435" y="4724400"/>
            <a:ext cx="4572000" cy="400110"/>
          </a:xfrm>
          <a:prstGeom prst="rect">
            <a:avLst/>
          </a:prstGeom>
          <a:noFill/>
        </p:spPr>
        <p:txBody>
          <a:bodyPr wrap="square">
            <a:spAutoFit/>
          </a:bodyPr>
          <a:lstStyle/>
          <a:p>
            <a:pPr>
              <a:defRPr sz="2800"/>
            </a:pPr>
            <a:r>
              <a:rPr lang="en-IN" sz="2000" dirty="0"/>
              <a:t>Answer : </a:t>
            </a:r>
          </a:p>
        </p:txBody>
      </p:sp>
      <p:pic>
        <p:nvPicPr>
          <p:cNvPr id="10" name="Picture 9" descr="a. Cardinality of the intersection of sets A and C is equal to 8&#10;b. Cardinality of the intersection of sets B and C is equal to 2">
            <a:extLst>
              <a:ext uri="{FF2B5EF4-FFF2-40B4-BE49-F238E27FC236}">
                <a16:creationId xmlns:a16="http://schemas.microsoft.com/office/drawing/2014/main" id="{60806039-85F3-30E6-6A71-165523C8BB31}"/>
              </a:ext>
            </a:extLst>
          </p:cNvPr>
          <p:cNvPicPr>
            <a:picLocks noChangeAspect="1"/>
          </p:cNvPicPr>
          <p:nvPr/>
        </p:nvPicPr>
        <p:blipFill>
          <a:blip r:embed="rId4"/>
          <a:stretch>
            <a:fillRect/>
          </a:stretch>
        </p:blipFill>
        <p:spPr>
          <a:xfrm>
            <a:off x="553196" y="5175910"/>
            <a:ext cx="1619250" cy="847725"/>
          </a:xfrm>
          <a:prstGeom prst="rect">
            <a:avLst/>
          </a:prstGeom>
        </p:spPr>
      </p:pic>
    </p:spTree>
    <p:extLst>
      <p:ext uri="{BB962C8B-B14F-4D97-AF65-F5344CB8AC3E}">
        <p14:creationId xmlns:p14="http://schemas.microsoft.com/office/powerpoint/2010/main" val="10142672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Constructing a Venn Diagram of Three Sets</a:t>
            </a:r>
            <a:r>
              <a:rPr lang="en-US" dirty="0"/>
              <a:t>—Slide 1</a:t>
            </a:r>
            <a:endParaRPr dirty="0"/>
          </a:p>
        </p:txBody>
      </p:sp>
      <p:sp>
        <p:nvSpPr>
          <p:cNvPr id="3" name="Text Placeholder 2"/>
          <p:cNvSpPr>
            <a:spLocks noGrp="1"/>
          </p:cNvSpPr>
          <p:nvPr>
            <p:ph type="body" sz="quarter" idx="10"/>
          </p:nvPr>
        </p:nvSpPr>
        <p:spPr>
          <a:xfrm>
            <a:off x="457200" y="1029287"/>
            <a:ext cx="8305800" cy="4967067"/>
          </a:xfrm>
        </p:spPr>
        <p:txBody>
          <a:bodyPr>
            <a:normAutofit/>
          </a:bodyPr>
          <a:lstStyle/>
          <a:p>
            <a:pPr>
              <a:defRPr sz="2800"/>
            </a:pPr>
            <a:r>
              <a:rPr sz="2000" dirty="0"/>
              <a:t>Consider the universal set </a:t>
            </a:r>
            <a:r>
              <a:rPr lang="en-US" sz="2000" dirty="0"/>
              <a:t>			</a:t>
            </a:r>
          </a:p>
          <a:p>
            <a:pPr>
              <a:defRPr sz="2800"/>
            </a:pPr>
            <a:endParaRPr lang="en-US" sz="2000" dirty="0"/>
          </a:p>
          <a:p>
            <a:pPr>
              <a:defRPr sz="2800"/>
            </a:pPr>
            <a:endParaRPr lang="en-US" sz="2000" dirty="0"/>
          </a:p>
          <a:p>
            <a:endParaRPr lang="en-US" sz="1800" dirty="0"/>
          </a:p>
          <a:p>
            <a:pPr>
              <a:defRPr sz="2800"/>
            </a:pPr>
            <a:endParaRPr sz="2000" dirty="0"/>
          </a:p>
        </p:txBody>
      </p:sp>
      <p:pic>
        <p:nvPicPr>
          <p:cNvPr id="14" name="Picture 13" descr="U is the set of all lowercase letters from a to z.">
            <a:extLst>
              <a:ext uri="{FF2B5EF4-FFF2-40B4-BE49-F238E27FC236}">
                <a16:creationId xmlns:a16="http://schemas.microsoft.com/office/drawing/2014/main" id="{6F114FB4-D5D4-86C8-0E57-0FB5D432C1C8}"/>
              </a:ext>
            </a:extLst>
          </p:cNvPr>
          <p:cNvPicPr>
            <a:picLocks noChangeAspect="1"/>
          </p:cNvPicPr>
          <p:nvPr/>
        </p:nvPicPr>
        <p:blipFill>
          <a:blip r:embed="rId2"/>
          <a:stretch>
            <a:fillRect/>
          </a:stretch>
        </p:blipFill>
        <p:spPr>
          <a:xfrm>
            <a:off x="3276600" y="1047216"/>
            <a:ext cx="1781175" cy="419100"/>
          </a:xfrm>
          <a:prstGeom prst="rect">
            <a:avLst/>
          </a:prstGeom>
        </p:spPr>
      </p:pic>
      <p:sp>
        <p:nvSpPr>
          <p:cNvPr id="16" name="TextBox 15">
            <a:extLst>
              <a:ext uri="{FF2B5EF4-FFF2-40B4-BE49-F238E27FC236}">
                <a16:creationId xmlns:a16="http://schemas.microsoft.com/office/drawing/2014/main" id="{DAE8FD30-D08E-0A8C-6E4E-0330F2822604}"/>
              </a:ext>
            </a:extLst>
          </p:cNvPr>
          <p:cNvSpPr txBox="1"/>
          <p:nvPr/>
        </p:nvSpPr>
        <p:spPr>
          <a:xfrm>
            <a:off x="5044328" y="1072100"/>
            <a:ext cx="3642472" cy="369332"/>
          </a:xfrm>
          <a:prstGeom prst="rect">
            <a:avLst/>
          </a:prstGeom>
          <a:noFill/>
        </p:spPr>
        <p:txBody>
          <a:bodyPr wrap="square">
            <a:spAutoFit/>
          </a:bodyPr>
          <a:lstStyle/>
          <a:p>
            <a:r>
              <a:rPr lang="pt-BR" sz="1800" dirty="0"/>
              <a:t>Given subsets </a:t>
            </a:r>
            <a:r>
              <a:rPr lang="pt-BR" sz="1800" i="1" dirty="0"/>
              <a:t>A</a:t>
            </a:r>
            <a:r>
              <a:rPr lang="pt-BR" sz="1800" dirty="0"/>
              <a:t> = {a, e, i, o, u},</a:t>
            </a:r>
            <a:endParaRPr lang="en-IN" dirty="0"/>
          </a:p>
        </p:txBody>
      </p:sp>
      <p:sp>
        <p:nvSpPr>
          <p:cNvPr id="18" name="TextBox 17">
            <a:extLst>
              <a:ext uri="{FF2B5EF4-FFF2-40B4-BE49-F238E27FC236}">
                <a16:creationId xmlns:a16="http://schemas.microsoft.com/office/drawing/2014/main" id="{96EE6102-3C30-EF8F-BEE0-D1694F2EEC9D}"/>
              </a:ext>
            </a:extLst>
          </p:cNvPr>
          <p:cNvSpPr txBox="1"/>
          <p:nvPr/>
        </p:nvSpPr>
        <p:spPr>
          <a:xfrm>
            <a:off x="472328" y="1368931"/>
            <a:ext cx="8214472" cy="707886"/>
          </a:xfrm>
          <a:prstGeom prst="rect">
            <a:avLst/>
          </a:prstGeom>
          <a:noFill/>
        </p:spPr>
        <p:txBody>
          <a:bodyPr wrap="square">
            <a:spAutoFit/>
          </a:bodyPr>
          <a:lstStyle/>
          <a:p>
            <a:r>
              <a:rPr lang="en-US" sz="2000" i="1" dirty="0">
                <a:ea typeface="Cambria Math" panose="02040503050406030204" pitchFamily="18" charset="0"/>
              </a:rPr>
              <a:t>B</a:t>
            </a:r>
            <a:r>
              <a:rPr lang="en-US" sz="2000" dirty="0">
                <a:ea typeface="Cambria Math" panose="02040503050406030204" pitchFamily="18" charset="0"/>
              </a:rPr>
              <a:t> = {a, b, c, d, e, f, g, h, I, j, k, l}, </a:t>
            </a:r>
            <a:r>
              <a:rPr lang="en-US" sz="2000" dirty="0"/>
              <a:t>and </a:t>
            </a:r>
            <a:r>
              <a:rPr lang="en-US" sz="2000" i="1" dirty="0"/>
              <a:t>C</a:t>
            </a:r>
            <a:r>
              <a:rPr lang="en-US" sz="2000" dirty="0"/>
              <a:t> = {a, I, u, m, n, </a:t>
            </a:r>
            <a:r>
              <a:rPr lang="en-US" sz="2000" dirty="0" err="1"/>
              <a:t>i</a:t>
            </a:r>
            <a:r>
              <a:rPr lang="en-US" sz="2000" dirty="0"/>
              <a:t>}, draw a Venn diagram to represent the relationships between the sets.</a:t>
            </a:r>
            <a:endParaRPr lang="en-IN" sz="2000" dirty="0"/>
          </a:p>
        </p:txBody>
      </p:sp>
      <p:sp>
        <p:nvSpPr>
          <p:cNvPr id="20" name="TextBox 19">
            <a:extLst>
              <a:ext uri="{FF2B5EF4-FFF2-40B4-BE49-F238E27FC236}">
                <a16:creationId xmlns:a16="http://schemas.microsoft.com/office/drawing/2014/main" id="{A1545E96-1606-0D22-C105-015F21AE7E7B}"/>
              </a:ext>
            </a:extLst>
          </p:cNvPr>
          <p:cNvSpPr txBox="1"/>
          <p:nvPr/>
        </p:nvSpPr>
        <p:spPr>
          <a:xfrm>
            <a:off x="485774" y="2057400"/>
            <a:ext cx="8185897" cy="2062103"/>
          </a:xfrm>
          <a:prstGeom prst="rect">
            <a:avLst/>
          </a:prstGeom>
          <a:noFill/>
        </p:spPr>
        <p:txBody>
          <a:bodyPr wrap="square">
            <a:spAutoFit/>
          </a:bodyPr>
          <a:lstStyle/>
          <a:p>
            <a:r>
              <a:rPr lang="en-US" sz="2000" b="1" dirty="0"/>
              <a:t>Solution</a:t>
            </a:r>
          </a:p>
          <a:p>
            <a:pPr>
              <a:defRPr sz="2800"/>
            </a:pPr>
            <a:r>
              <a:rPr lang="en-US" sz="1800" dirty="0"/>
              <a:t>Let's begin by noting what our sets are and how they relate to one another. Notice that the universal set consists of the letters in the English alphabet, set </a:t>
            </a:r>
            <a:r>
              <a:rPr lang="en-US" sz="1800" i="1" dirty="0"/>
              <a:t>A</a:t>
            </a:r>
            <a:r>
              <a:rPr lang="en-US" sz="1800" dirty="0"/>
              <a:t> consists of all of the vowels, set </a:t>
            </a:r>
            <a:r>
              <a:rPr lang="en-US" sz="1800" i="1" dirty="0"/>
              <a:t>B</a:t>
            </a:r>
            <a:r>
              <a:rPr lang="en-US" sz="1800" dirty="0"/>
              <a:t> contains the first </a:t>
            </a:r>
            <a:r>
              <a:rPr lang="en-US" sz="1800" dirty="0">
                <a:latin typeface="Cambria Math"/>
              </a:rPr>
              <a:t>12</a:t>
            </a:r>
            <a:r>
              <a:rPr lang="en-US" sz="1800" dirty="0"/>
              <a:t> letters of the alphabet, and the elements of set </a:t>
            </a:r>
            <a:r>
              <a:rPr lang="en-US" sz="1800" i="1" dirty="0"/>
              <a:t>C</a:t>
            </a:r>
            <a:r>
              <a:rPr lang="en-US" sz="1800" dirty="0"/>
              <a:t> spell the word </a:t>
            </a:r>
            <a:r>
              <a:rPr lang="en-US" sz="1800" i="1" dirty="0"/>
              <a:t>alumni</a:t>
            </a:r>
            <a:r>
              <a:rPr lang="en-US" sz="1800" dirty="0"/>
              <a:t>. As we place the elements in the diagram, remember that each of the elements in the universal set may only be placed in one of the eight regions in the Venn Diagram, as shown in Figure 9.</a:t>
            </a:r>
            <a:endParaRPr lang="en-IN" dirty="0"/>
          </a:p>
        </p:txBody>
      </p:sp>
      <p:pic>
        <p:nvPicPr>
          <p:cNvPr id="4" name="Picture 3" descr="A Venn diagram shows three overlapping circles labeled &quot;A,&quot; &quot;B,&quot; and &quot;C&quot; inside a box labeled &quot;U.&quot; The circle labeled A is numbered (1) that is not shared with the remaining two circles. The circle labeled B is numbered (2) that is not shared with the remaining two circles. The circle labeled C is numbered (3) that is not shared with the remaining two circles. The region common to the circles labeled A and B is numbered (4). The region common to the circles labeled A and C is numbered (5). The region common to the circles labeled B and C is numbered (6). The region common to all the three circles is numbered (7). The region outside of all three circles in the box U is labeled (8)">
            <a:extLst>
              <a:ext uri="{FF2B5EF4-FFF2-40B4-BE49-F238E27FC236}">
                <a16:creationId xmlns:a16="http://schemas.microsoft.com/office/drawing/2014/main" id="{7C6314C5-2854-4A8B-9A36-91D39ADEE61C}"/>
              </a:ext>
            </a:extLst>
          </p:cNvPr>
          <p:cNvPicPr>
            <a:picLocks noChangeAspect="1"/>
          </p:cNvPicPr>
          <p:nvPr/>
        </p:nvPicPr>
        <p:blipFill>
          <a:blip r:embed="rId3"/>
          <a:srcRect b="15226"/>
          <a:stretch>
            <a:fillRect/>
          </a:stretch>
        </p:blipFill>
        <p:spPr>
          <a:xfrm>
            <a:off x="2890677" y="4114800"/>
            <a:ext cx="3438846" cy="1566491"/>
          </a:xfrm>
          <a:prstGeom prst="rect">
            <a:avLst/>
          </a:prstGeom>
        </p:spPr>
      </p:pic>
      <p:sp>
        <p:nvSpPr>
          <p:cNvPr id="5" name="TextBox 4">
            <a:extLst>
              <a:ext uri="{FF2B5EF4-FFF2-40B4-BE49-F238E27FC236}">
                <a16:creationId xmlns:a16="http://schemas.microsoft.com/office/drawing/2014/main" id="{5ECF91D2-F3C2-E300-E39A-7CD43E33F0AD}"/>
              </a:ext>
            </a:extLst>
          </p:cNvPr>
          <p:cNvSpPr txBox="1"/>
          <p:nvPr/>
        </p:nvSpPr>
        <p:spPr>
          <a:xfrm>
            <a:off x="1676400" y="5665113"/>
            <a:ext cx="6319677" cy="430887"/>
          </a:xfrm>
          <a:prstGeom prst="rect">
            <a:avLst/>
          </a:prstGeom>
          <a:noFill/>
        </p:spPr>
        <p:txBody>
          <a:bodyPr wrap="square">
            <a:spAutoFit/>
          </a:bodyPr>
          <a:lstStyle/>
          <a:p>
            <a:pPr algn="ctr"/>
            <a:r>
              <a:rPr lang="en-IN" sz="2200" dirty="0"/>
              <a:t>Figure 9: Regions of a Three-Set Venn Diagram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Constructing a Venn Diagram of Three Sets</a:t>
            </a:r>
            <a:r>
              <a:rPr lang="en-US" dirty="0"/>
              <a:t>—Slide 2</a:t>
            </a:r>
            <a:endParaRPr dirty="0"/>
          </a:p>
        </p:txBody>
      </p:sp>
      <p:sp>
        <p:nvSpPr>
          <p:cNvPr id="3" name="Text Placeholder 2"/>
          <p:cNvSpPr>
            <a:spLocks noGrp="1"/>
          </p:cNvSpPr>
          <p:nvPr>
            <p:ph type="body" sz="quarter" idx="10"/>
          </p:nvPr>
        </p:nvSpPr>
        <p:spPr/>
        <p:txBody>
          <a:bodyPr>
            <a:normAutofit/>
          </a:bodyPr>
          <a:lstStyle/>
          <a:p>
            <a:pPr>
              <a:defRPr sz="2800"/>
            </a:pPr>
            <a:r>
              <a:rPr lang="en-IN" sz="2000" dirty="0"/>
              <a:t>We'll begin with the intersection of all three sets, region (7). Comparing the elements of sets </a:t>
            </a:r>
            <a:r>
              <a:rPr lang="en-IN" sz="2000" i="1" dirty="0"/>
              <a:t>A</a:t>
            </a:r>
            <a:r>
              <a:rPr lang="en-IN" sz="2000" dirty="0"/>
              <a:t>, </a:t>
            </a:r>
            <a:r>
              <a:rPr lang="en-IN" sz="2000" i="1" dirty="0"/>
              <a:t>B</a:t>
            </a:r>
            <a:r>
              <a:rPr lang="en-IN" sz="2000" dirty="0"/>
              <a:t>, and </a:t>
            </a:r>
            <a:r>
              <a:rPr lang="en-IN" sz="2000" i="1" dirty="0"/>
              <a:t>C</a:t>
            </a:r>
            <a:r>
              <a:rPr lang="en-IN" sz="2000" dirty="0"/>
              <a:t>, the elements common to all three sets are the vowels a and </a:t>
            </a:r>
            <a:r>
              <a:rPr lang="en-IN" sz="2000" dirty="0" err="1"/>
              <a:t>i</a:t>
            </a:r>
            <a:r>
              <a:rPr lang="en-IN" sz="2000" dirty="0"/>
              <a:t>. In other words, </a:t>
            </a:r>
            <a:endParaRPr lang="ar-AE" sz="2000" dirty="0"/>
          </a:p>
          <a:p>
            <a:pPr>
              <a:defRPr sz="2800"/>
            </a:pPr>
            <a:endParaRPr lang="ar-AE" sz="2000" dirty="0"/>
          </a:p>
          <a:p>
            <a:pPr>
              <a:defRPr sz="2800"/>
            </a:pPr>
            <a:endParaRPr lang="ar-AE" sz="2000" dirty="0"/>
          </a:p>
          <a:p>
            <a:pPr>
              <a:defRPr sz="2800"/>
            </a:pPr>
            <a:endParaRPr lang="ar-AE" sz="2000" dirty="0"/>
          </a:p>
          <a:p>
            <a:pPr>
              <a:defRPr sz="2800"/>
            </a:pPr>
            <a:endParaRPr lang="ar-AE" sz="2000" dirty="0"/>
          </a:p>
          <a:p>
            <a:pPr>
              <a:defRPr sz="2800"/>
            </a:pPr>
            <a:endParaRPr lang="ar-AE" sz="2000" dirty="0"/>
          </a:p>
          <a:p>
            <a:pPr>
              <a:defRPr sz="2800"/>
            </a:pPr>
            <a:endParaRPr lang="ar-AE" sz="2000" dirty="0"/>
          </a:p>
          <a:p>
            <a:pPr>
              <a:defRPr sz="2800"/>
            </a:pPr>
            <a:endParaRPr lang="ar-AE" sz="2000" dirty="0"/>
          </a:p>
          <a:p>
            <a:pPr>
              <a:defRPr sz="2800"/>
            </a:pPr>
            <a:endParaRPr lang="ar-AE" sz="2000" dirty="0"/>
          </a:p>
        </p:txBody>
      </p:sp>
      <p:pic>
        <p:nvPicPr>
          <p:cNvPr id="8" name="Picture 7" descr="The intersection of sets A, B, and C is the set containing the elements a and i.">
            <a:extLst>
              <a:ext uri="{FF2B5EF4-FFF2-40B4-BE49-F238E27FC236}">
                <a16:creationId xmlns:a16="http://schemas.microsoft.com/office/drawing/2014/main" id="{14A484C1-3F59-9891-9296-CE07EA409A3B}"/>
              </a:ext>
            </a:extLst>
          </p:cNvPr>
          <p:cNvPicPr>
            <a:picLocks noChangeAspect="1"/>
          </p:cNvPicPr>
          <p:nvPr/>
        </p:nvPicPr>
        <p:blipFill>
          <a:blip r:embed="rId2"/>
          <a:stretch>
            <a:fillRect/>
          </a:stretch>
        </p:blipFill>
        <p:spPr>
          <a:xfrm>
            <a:off x="3771899" y="1671935"/>
            <a:ext cx="1905000" cy="419100"/>
          </a:xfrm>
          <a:prstGeom prst="rect">
            <a:avLst/>
          </a:prstGeom>
        </p:spPr>
      </p:pic>
      <p:pic>
        <p:nvPicPr>
          <p:cNvPr id="6" name="Picture 5" descr="A three set Venn diagram. The three sets are labeled A, B, C. The intersection of the three sets contains a, i. The top left of the box is labeled U.">
            <a:extLst>
              <a:ext uri="{FF2B5EF4-FFF2-40B4-BE49-F238E27FC236}">
                <a16:creationId xmlns:a16="http://schemas.microsoft.com/office/drawing/2014/main" id="{F518FA8E-D0DC-4D1A-B13C-E7C4346307EA}"/>
              </a:ext>
            </a:extLst>
          </p:cNvPr>
          <p:cNvPicPr>
            <a:picLocks noChangeAspect="1"/>
          </p:cNvPicPr>
          <p:nvPr/>
        </p:nvPicPr>
        <p:blipFill>
          <a:blip r:embed="rId3"/>
          <a:srcRect b="8333"/>
          <a:stretch>
            <a:fillRect/>
          </a:stretch>
        </p:blipFill>
        <p:spPr>
          <a:xfrm>
            <a:off x="2853765" y="2057400"/>
            <a:ext cx="3436469" cy="2514600"/>
          </a:xfrm>
          <a:prstGeom prst="rect">
            <a:avLst/>
          </a:prstGeom>
        </p:spPr>
      </p:pic>
      <p:sp>
        <p:nvSpPr>
          <p:cNvPr id="4" name="TextBox 3">
            <a:extLst>
              <a:ext uri="{FF2B5EF4-FFF2-40B4-BE49-F238E27FC236}">
                <a16:creationId xmlns:a16="http://schemas.microsoft.com/office/drawing/2014/main" id="{5D6F25D1-09E1-B86E-E744-DA0042CB8108}"/>
              </a:ext>
            </a:extLst>
          </p:cNvPr>
          <p:cNvSpPr txBox="1"/>
          <p:nvPr/>
        </p:nvSpPr>
        <p:spPr>
          <a:xfrm>
            <a:off x="3771899" y="4495800"/>
            <a:ext cx="1600200" cy="461665"/>
          </a:xfrm>
          <a:prstGeom prst="rect">
            <a:avLst/>
          </a:prstGeom>
          <a:noFill/>
        </p:spPr>
        <p:txBody>
          <a:bodyPr wrap="square">
            <a:spAutoFit/>
          </a:bodyPr>
          <a:lstStyle/>
          <a:p>
            <a:pPr algn="ctr"/>
            <a:r>
              <a:rPr lang="en-IN" sz="2400" dirty="0"/>
              <a:t>Figure 10</a:t>
            </a:r>
          </a:p>
        </p:txBody>
      </p:sp>
      <p:sp>
        <p:nvSpPr>
          <p:cNvPr id="7" name="TextBox 6">
            <a:extLst>
              <a:ext uri="{FF2B5EF4-FFF2-40B4-BE49-F238E27FC236}">
                <a16:creationId xmlns:a16="http://schemas.microsoft.com/office/drawing/2014/main" id="{997BCDD6-90EE-70C6-F88C-1F5DDDE81843}"/>
              </a:ext>
            </a:extLst>
          </p:cNvPr>
          <p:cNvSpPr txBox="1"/>
          <p:nvPr/>
        </p:nvSpPr>
        <p:spPr>
          <a:xfrm>
            <a:off x="457198" y="4916269"/>
            <a:ext cx="8229600" cy="707886"/>
          </a:xfrm>
          <a:prstGeom prst="rect">
            <a:avLst/>
          </a:prstGeom>
          <a:noFill/>
        </p:spPr>
        <p:txBody>
          <a:bodyPr wrap="square">
            <a:spAutoFit/>
          </a:bodyPr>
          <a:lstStyle/>
          <a:p>
            <a:pPr>
              <a:defRPr sz="2800"/>
            </a:pPr>
            <a:r>
              <a:rPr lang="en-US" sz="2000" dirty="0"/>
              <a:t>Next, we’ll determine where the three remaining elements of set A belong—the vowels e, o, and u.</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Constructing a Venn Diagram of Three Sets</a:t>
            </a:r>
            <a:r>
              <a:rPr lang="en-US" dirty="0"/>
              <a:t>—Slide 3</a:t>
            </a:r>
            <a:endParaRPr dirty="0"/>
          </a:p>
        </p:txBody>
      </p:sp>
      <p:sp>
        <p:nvSpPr>
          <p:cNvPr id="3" name="Text Placeholder 2"/>
          <p:cNvSpPr>
            <a:spLocks noGrp="1"/>
          </p:cNvSpPr>
          <p:nvPr>
            <p:ph type="body" sz="quarter" idx="10"/>
          </p:nvPr>
        </p:nvSpPr>
        <p:spPr/>
        <p:txBody>
          <a:bodyPr>
            <a:normAutofit/>
          </a:bodyPr>
          <a:lstStyle/>
          <a:p>
            <a:pPr>
              <a:defRPr sz="2800"/>
            </a:pPr>
            <a:r>
              <a:rPr sz="2000" dirty="0"/>
              <a:t>When compared to sets </a:t>
            </a:r>
            <a:r>
              <a:rPr lang="en-US" sz="2000" i="1" dirty="0"/>
              <a:t>B</a:t>
            </a:r>
            <a:r>
              <a:rPr sz="2000" dirty="0"/>
              <a:t> and </a:t>
            </a:r>
            <a:r>
              <a:rPr lang="en-US" sz="2000" i="1" dirty="0"/>
              <a:t>C</a:t>
            </a:r>
            <a:r>
              <a:rPr sz="2000" dirty="0"/>
              <a:t>, the only vowel not in either </a:t>
            </a:r>
            <a:r>
              <a:rPr lang="en-US" sz="2000" i="1" dirty="0"/>
              <a:t>B</a:t>
            </a:r>
            <a:r>
              <a:rPr sz="2000" dirty="0"/>
              <a:t> or </a:t>
            </a:r>
            <a:r>
              <a:rPr lang="en-US" sz="2000" i="1" dirty="0"/>
              <a:t>C</a:t>
            </a:r>
            <a:r>
              <a:rPr sz="2000" dirty="0"/>
              <a:t> is o. So the only element in area (1) is o. That leaves us with placing e and u in their correct regions. Notice that </a:t>
            </a:r>
            <a:r>
              <a:rPr lang="en-US" sz="2000" dirty="0"/>
              <a:t>		 </a:t>
            </a:r>
          </a:p>
          <a:p>
            <a:pPr>
              <a:defRPr sz="2800"/>
            </a:pPr>
            <a:endParaRPr lang="en-US" sz="2000" dirty="0"/>
          </a:p>
          <a:p>
            <a:pPr>
              <a:defRPr sz="2800"/>
            </a:pPr>
            <a:r>
              <a:rPr lang="en-US" sz="2000" dirty="0"/>
              <a:t>							</a:t>
            </a:r>
            <a:endParaRPr sz="2000" dirty="0"/>
          </a:p>
        </p:txBody>
      </p:sp>
      <p:pic>
        <p:nvPicPr>
          <p:cNvPr id="8" name="Picture 7" descr="The intersection of sets A and B is the set containing the elements a, e, and i.">
            <a:extLst>
              <a:ext uri="{FF2B5EF4-FFF2-40B4-BE49-F238E27FC236}">
                <a16:creationId xmlns:a16="http://schemas.microsoft.com/office/drawing/2014/main" id="{317CE70C-6F90-C67A-BFBD-B91AE8946BF7}"/>
              </a:ext>
            </a:extLst>
          </p:cNvPr>
          <p:cNvPicPr>
            <a:picLocks noChangeAspect="1"/>
          </p:cNvPicPr>
          <p:nvPr/>
        </p:nvPicPr>
        <p:blipFill>
          <a:blip r:embed="rId2"/>
          <a:stretch>
            <a:fillRect/>
          </a:stretch>
        </p:blipFill>
        <p:spPr>
          <a:xfrm>
            <a:off x="3429000" y="1638300"/>
            <a:ext cx="1704975" cy="419100"/>
          </a:xfrm>
          <a:prstGeom prst="rect">
            <a:avLst/>
          </a:prstGeom>
        </p:spPr>
      </p:pic>
      <p:sp>
        <p:nvSpPr>
          <p:cNvPr id="10" name="TextBox 9">
            <a:extLst>
              <a:ext uri="{FF2B5EF4-FFF2-40B4-BE49-F238E27FC236}">
                <a16:creationId xmlns:a16="http://schemas.microsoft.com/office/drawing/2014/main" id="{21590C34-5AAC-65D1-8F3F-F14F914D0775}"/>
              </a:ext>
            </a:extLst>
          </p:cNvPr>
          <p:cNvSpPr txBox="1"/>
          <p:nvPr/>
        </p:nvSpPr>
        <p:spPr>
          <a:xfrm>
            <a:off x="5133975" y="1638300"/>
            <a:ext cx="2847975" cy="400110"/>
          </a:xfrm>
          <a:prstGeom prst="rect">
            <a:avLst/>
          </a:prstGeom>
          <a:noFill/>
        </p:spPr>
        <p:txBody>
          <a:bodyPr wrap="square">
            <a:spAutoFit/>
          </a:bodyPr>
          <a:lstStyle/>
          <a:p>
            <a:r>
              <a:rPr lang="en-IN" sz="2000" dirty="0"/>
              <a:t>We've already placed the</a:t>
            </a:r>
          </a:p>
        </p:txBody>
      </p:sp>
      <p:sp>
        <p:nvSpPr>
          <p:cNvPr id="15" name="TextBox 14">
            <a:extLst>
              <a:ext uri="{FF2B5EF4-FFF2-40B4-BE49-F238E27FC236}">
                <a16:creationId xmlns:a16="http://schemas.microsoft.com/office/drawing/2014/main" id="{714F22AD-854D-BA50-E630-FF184758F432}"/>
              </a:ext>
            </a:extLst>
          </p:cNvPr>
          <p:cNvSpPr txBox="1"/>
          <p:nvPr/>
        </p:nvSpPr>
        <p:spPr>
          <a:xfrm>
            <a:off x="457200" y="1959114"/>
            <a:ext cx="8229600" cy="707886"/>
          </a:xfrm>
          <a:prstGeom prst="rect">
            <a:avLst/>
          </a:prstGeom>
          <a:noFill/>
        </p:spPr>
        <p:txBody>
          <a:bodyPr wrap="square">
            <a:spAutoFit/>
          </a:bodyPr>
          <a:lstStyle/>
          <a:p>
            <a:r>
              <a:rPr lang="en-US" sz="2000" dirty="0"/>
              <a:t>elements a and </a:t>
            </a:r>
            <a:r>
              <a:rPr lang="en-US" sz="2000" dirty="0" err="1"/>
              <a:t>i</a:t>
            </a:r>
            <a:r>
              <a:rPr lang="en-US" sz="2000" dirty="0"/>
              <a:t> in region (7), which means e is the only element in region (4), the intersection of </a:t>
            </a:r>
            <a:r>
              <a:rPr lang="en-US" sz="2000" i="1" dirty="0"/>
              <a:t>A</a:t>
            </a:r>
            <a:r>
              <a:rPr lang="en-US" sz="2000" dirty="0"/>
              <a:t> and </a:t>
            </a:r>
            <a:r>
              <a:rPr lang="en-US" sz="2000" i="1" dirty="0"/>
              <a:t>B</a:t>
            </a:r>
            <a:r>
              <a:rPr lang="en-US" sz="2000" dirty="0"/>
              <a:t> but not </a:t>
            </a:r>
            <a:r>
              <a:rPr lang="en-US" sz="2000" i="1" dirty="0"/>
              <a:t>C</a:t>
            </a:r>
            <a:r>
              <a:rPr lang="en-US" sz="2000" dirty="0"/>
              <a:t>. Finally,</a:t>
            </a:r>
            <a:endParaRPr lang="en-IN" sz="2000" dirty="0"/>
          </a:p>
        </p:txBody>
      </p:sp>
      <p:pic>
        <p:nvPicPr>
          <p:cNvPr id="13" name="Picture 12" descr="The intersection of sets A and C is the set containing the elements a, u, and i.">
            <a:extLst>
              <a:ext uri="{FF2B5EF4-FFF2-40B4-BE49-F238E27FC236}">
                <a16:creationId xmlns:a16="http://schemas.microsoft.com/office/drawing/2014/main" id="{668454EC-18AC-86A2-DEBB-1445590C9931}"/>
              </a:ext>
            </a:extLst>
          </p:cNvPr>
          <p:cNvPicPr>
            <a:picLocks noChangeAspect="1"/>
          </p:cNvPicPr>
          <p:nvPr/>
        </p:nvPicPr>
        <p:blipFill>
          <a:blip r:embed="rId3"/>
          <a:stretch>
            <a:fillRect/>
          </a:stretch>
        </p:blipFill>
        <p:spPr>
          <a:xfrm>
            <a:off x="5562600" y="2264182"/>
            <a:ext cx="1714500" cy="419100"/>
          </a:xfrm>
          <a:prstGeom prst="rect">
            <a:avLst/>
          </a:prstGeom>
        </p:spPr>
      </p:pic>
      <p:sp>
        <p:nvSpPr>
          <p:cNvPr id="17" name="TextBox 16">
            <a:extLst>
              <a:ext uri="{FF2B5EF4-FFF2-40B4-BE49-F238E27FC236}">
                <a16:creationId xmlns:a16="http://schemas.microsoft.com/office/drawing/2014/main" id="{31F09435-1A86-1BCF-C8BB-7517F013908E}"/>
              </a:ext>
            </a:extLst>
          </p:cNvPr>
          <p:cNvSpPr txBox="1"/>
          <p:nvPr/>
        </p:nvSpPr>
        <p:spPr>
          <a:xfrm>
            <a:off x="457200" y="2590800"/>
            <a:ext cx="8229600" cy="707886"/>
          </a:xfrm>
          <a:prstGeom prst="rect">
            <a:avLst/>
          </a:prstGeom>
          <a:noFill/>
        </p:spPr>
        <p:txBody>
          <a:bodyPr wrap="square">
            <a:spAutoFit/>
          </a:bodyPr>
          <a:lstStyle/>
          <a:p>
            <a:r>
              <a:rPr lang="en-US" sz="2000" dirty="0"/>
              <a:t>Again, we've placed a and </a:t>
            </a:r>
            <a:r>
              <a:rPr lang="en-US" sz="2000" dirty="0" err="1"/>
              <a:t>i</a:t>
            </a:r>
            <a:r>
              <a:rPr lang="en-US" sz="2000" dirty="0"/>
              <a:t> in region (7), so u belongs in region (5), the intersection of </a:t>
            </a:r>
            <a:r>
              <a:rPr lang="en-US" sz="2000" i="1" dirty="0"/>
              <a:t>A</a:t>
            </a:r>
            <a:r>
              <a:rPr lang="en-US" sz="2000" dirty="0"/>
              <a:t> and </a:t>
            </a:r>
            <a:r>
              <a:rPr lang="en-US" sz="2000" i="1" dirty="0"/>
              <a:t>C</a:t>
            </a:r>
            <a:r>
              <a:rPr lang="en-US" sz="2000" dirty="0"/>
              <a:t> but not </a:t>
            </a:r>
            <a:r>
              <a:rPr lang="en-US" sz="2000" i="1" dirty="0"/>
              <a:t>B</a:t>
            </a:r>
            <a:r>
              <a:rPr lang="en-US" sz="2000" dirty="0"/>
              <a:t>.</a:t>
            </a:r>
            <a:endParaRPr lang="en-IN" sz="2000" dirty="0"/>
          </a:p>
        </p:txBody>
      </p:sp>
      <p:pic>
        <p:nvPicPr>
          <p:cNvPr id="5" name="Picture 4" descr="A three set Venn diagram. The three sets are labeled A, B, C. The intersection of the three sets contains a, i. The set A only contains o. The intersection of A and B, but not C, contains e. The intersection of A and C, but not B, contains u. The top left of the box is labeled U.">
            <a:extLst>
              <a:ext uri="{FF2B5EF4-FFF2-40B4-BE49-F238E27FC236}">
                <a16:creationId xmlns:a16="http://schemas.microsoft.com/office/drawing/2014/main" id="{AA63D4A1-1EA1-41AF-942E-E0066217E455}"/>
              </a:ext>
            </a:extLst>
          </p:cNvPr>
          <p:cNvPicPr>
            <a:picLocks noChangeAspect="1"/>
          </p:cNvPicPr>
          <p:nvPr/>
        </p:nvPicPr>
        <p:blipFill>
          <a:blip r:embed="rId4"/>
          <a:srcRect b="13438"/>
          <a:stretch>
            <a:fillRect/>
          </a:stretch>
        </p:blipFill>
        <p:spPr>
          <a:xfrm>
            <a:off x="2197543" y="3281479"/>
            <a:ext cx="4748914" cy="2204922"/>
          </a:xfrm>
          <a:prstGeom prst="rect">
            <a:avLst/>
          </a:prstGeom>
        </p:spPr>
      </p:pic>
      <p:sp>
        <p:nvSpPr>
          <p:cNvPr id="4" name="TextBox 3">
            <a:extLst>
              <a:ext uri="{FF2B5EF4-FFF2-40B4-BE49-F238E27FC236}">
                <a16:creationId xmlns:a16="http://schemas.microsoft.com/office/drawing/2014/main" id="{1E25401A-4234-B705-B7A9-C3A445B19F2C}"/>
              </a:ext>
            </a:extLst>
          </p:cNvPr>
          <p:cNvSpPr txBox="1"/>
          <p:nvPr/>
        </p:nvSpPr>
        <p:spPr>
          <a:xfrm>
            <a:off x="1295400" y="5479169"/>
            <a:ext cx="6769543" cy="461665"/>
          </a:xfrm>
          <a:prstGeom prst="rect">
            <a:avLst/>
          </a:prstGeom>
          <a:noFill/>
        </p:spPr>
        <p:txBody>
          <a:bodyPr wrap="square">
            <a:spAutoFit/>
          </a:bodyPr>
          <a:lstStyle/>
          <a:p>
            <a:pPr algn="ctr"/>
            <a:r>
              <a:rPr lang="en-IN" sz="2400" dirty="0"/>
              <a:t>Figure 11: Placement of the Elements in Set 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Constructing a Venn Diagram of Three Sets</a:t>
            </a:r>
            <a:r>
              <a:rPr lang="en-US" dirty="0"/>
              <a:t>—Slide 4</a:t>
            </a:r>
            <a:endParaRPr dirty="0"/>
          </a:p>
        </p:txBody>
      </p:sp>
      <p:sp>
        <p:nvSpPr>
          <p:cNvPr id="3" name="Text Placeholder 2"/>
          <p:cNvSpPr>
            <a:spLocks noGrp="1"/>
          </p:cNvSpPr>
          <p:nvPr>
            <p:ph type="body" sz="quarter" idx="10"/>
          </p:nvPr>
        </p:nvSpPr>
        <p:spPr/>
        <p:txBody>
          <a:bodyPr>
            <a:normAutofit/>
          </a:bodyPr>
          <a:lstStyle/>
          <a:p>
            <a:pPr>
              <a:defRPr sz="2800"/>
            </a:pPr>
            <a:r>
              <a:rPr lang="en-US" sz="2000" dirty="0"/>
              <a:t>Now that we’ve positioned all of the elements in set </a:t>
            </a:r>
            <a:r>
              <a:rPr lang="en-US" sz="2000" i="1" dirty="0"/>
              <a:t>A</a:t>
            </a:r>
            <a:r>
              <a:rPr lang="en-US" sz="2000" dirty="0"/>
              <a:t>, we turn our attention to set </a:t>
            </a:r>
            <a:r>
              <a:rPr lang="en-US" sz="2000" i="1" dirty="0"/>
              <a:t>B</a:t>
            </a:r>
            <a:r>
              <a:rPr lang="en-US" sz="2000" dirty="0"/>
              <a:t>, which consists of {a, b, c, d, e, f, g, h, </a:t>
            </a:r>
            <a:r>
              <a:rPr lang="en-US" sz="2000" dirty="0" err="1"/>
              <a:t>i</a:t>
            </a:r>
            <a:r>
              <a:rPr lang="en-US" sz="2000" dirty="0"/>
              <a:t>, j, k, l}. Let’s look at region (6), which is the intersection of sets </a:t>
            </a:r>
            <a:r>
              <a:rPr lang="en-US" sz="2000" i="1" dirty="0"/>
              <a:t>B </a:t>
            </a:r>
            <a:r>
              <a:rPr lang="en-US" sz="2000" dirty="0"/>
              <a:t>and </a:t>
            </a:r>
            <a:r>
              <a:rPr lang="en-US" sz="2000" i="1" dirty="0"/>
              <a:t>C </a:t>
            </a:r>
            <a:r>
              <a:rPr lang="en-US" sz="2000" dirty="0"/>
              <a:t>only (not including set </a:t>
            </a:r>
            <a:r>
              <a:rPr lang="en-US" sz="2000" i="1" dirty="0"/>
              <a:t>A</a:t>
            </a:r>
            <a:r>
              <a:rPr lang="en-US" sz="2000" dirty="0"/>
              <a:t>). The intersection of sets </a:t>
            </a:r>
            <a:r>
              <a:rPr lang="en-US" sz="2000" i="1" dirty="0"/>
              <a:t>B </a:t>
            </a:r>
            <a:r>
              <a:rPr lang="en-US" sz="2000" dirty="0"/>
              <a:t>and </a:t>
            </a:r>
            <a:r>
              <a:rPr lang="en-US" sz="2000" i="1" dirty="0"/>
              <a:t>C </a:t>
            </a:r>
            <a:r>
              <a:rPr lang="en-US" sz="2000" dirty="0"/>
              <a:t>is {a, l, </a:t>
            </a:r>
            <a:r>
              <a:rPr lang="en-US" sz="2000" dirty="0" err="1"/>
              <a:t>i</a:t>
            </a:r>
            <a:r>
              <a:rPr lang="en-US" sz="2000" dirty="0"/>
              <a:t>}. However, since the vowels in set </a:t>
            </a:r>
            <a:r>
              <a:rPr lang="en-US" sz="2000" i="1" dirty="0"/>
              <a:t>B </a:t>
            </a:r>
            <a:r>
              <a:rPr lang="en-US" sz="2000" dirty="0"/>
              <a:t>have already been accounted for, we are only left with the element l for region (6). We then place the remaining elements of set </a:t>
            </a:r>
            <a:r>
              <a:rPr lang="en-US" sz="2000" i="1" dirty="0"/>
              <a:t>B </a:t>
            </a:r>
            <a:r>
              <a:rPr lang="en-US" sz="2000" dirty="0"/>
              <a:t>in region (2), which are the elements b, c, d, f, g, h, j, and k. </a:t>
            </a:r>
            <a:endParaRPr sz="2000" dirty="0"/>
          </a:p>
        </p:txBody>
      </p:sp>
      <p:pic>
        <p:nvPicPr>
          <p:cNvPr id="6" name="Picture 5" descr="A three set Venn diagram. The three sets are labeled A, B, C. The intersection of the three sets contains a, i. The set A only contains o. The set B only contains b, c, d, f, g, h, j, k. The intersection of A and B, but not C, contains e. The intersection of A and C, but not B, contains u. The intersection of B and C, but not A, contains l. The top left of the box is labeled U.">
            <a:extLst>
              <a:ext uri="{FF2B5EF4-FFF2-40B4-BE49-F238E27FC236}">
                <a16:creationId xmlns:a16="http://schemas.microsoft.com/office/drawing/2014/main" id="{66FF3318-70E3-4E4D-835C-6D4218D08BC1}"/>
              </a:ext>
            </a:extLst>
          </p:cNvPr>
          <p:cNvPicPr>
            <a:picLocks noChangeAspect="1"/>
          </p:cNvPicPr>
          <p:nvPr/>
        </p:nvPicPr>
        <p:blipFill>
          <a:blip r:embed="rId2"/>
          <a:srcRect b="12642"/>
          <a:stretch>
            <a:fillRect/>
          </a:stretch>
        </p:blipFill>
        <p:spPr>
          <a:xfrm>
            <a:off x="1976256" y="3351724"/>
            <a:ext cx="5191488" cy="2134676"/>
          </a:xfrm>
          <a:prstGeom prst="rect">
            <a:avLst/>
          </a:prstGeom>
        </p:spPr>
      </p:pic>
      <p:sp>
        <p:nvSpPr>
          <p:cNvPr id="4" name="TextBox 3">
            <a:extLst>
              <a:ext uri="{FF2B5EF4-FFF2-40B4-BE49-F238E27FC236}">
                <a16:creationId xmlns:a16="http://schemas.microsoft.com/office/drawing/2014/main" id="{1BED9F7A-72EA-FCD7-3870-79BDD37CB1E3}"/>
              </a:ext>
            </a:extLst>
          </p:cNvPr>
          <p:cNvSpPr txBox="1"/>
          <p:nvPr/>
        </p:nvSpPr>
        <p:spPr>
          <a:xfrm>
            <a:off x="914400" y="5463988"/>
            <a:ext cx="7467600" cy="430887"/>
          </a:xfrm>
          <a:prstGeom prst="rect">
            <a:avLst/>
          </a:prstGeom>
          <a:noFill/>
        </p:spPr>
        <p:txBody>
          <a:bodyPr wrap="square">
            <a:spAutoFit/>
          </a:bodyPr>
          <a:lstStyle/>
          <a:p>
            <a:pPr algn="ctr"/>
            <a:r>
              <a:rPr lang="en-IN" sz="2200" dirty="0"/>
              <a:t>Figure 12: Placement of the Elements in Set </a:t>
            </a:r>
            <a:r>
              <a:rPr lang="en-IN" sz="2200" i="1" dirty="0"/>
              <a:t>A</a:t>
            </a:r>
            <a:r>
              <a:rPr lang="en-IN" sz="2200" dirty="0"/>
              <a:t> and Set </a:t>
            </a:r>
            <a:r>
              <a:rPr lang="en-IN" sz="2200" i="1" dirty="0"/>
              <a:t>B</a:t>
            </a:r>
          </a:p>
        </p:txBody>
      </p:sp>
    </p:spTree>
    <p:extLst>
      <p:ext uri="{BB962C8B-B14F-4D97-AF65-F5344CB8AC3E}">
        <p14:creationId xmlns:p14="http://schemas.microsoft.com/office/powerpoint/2010/main" val="18854531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Constructing a Venn Diagram of Three Sets</a:t>
            </a:r>
            <a:r>
              <a:rPr lang="en-US" dirty="0"/>
              <a:t>—Slide 5</a:t>
            </a:r>
            <a:endParaRPr dirty="0"/>
          </a:p>
        </p:txBody>
      </p:sp>
      <p:sp>
        <p:nvSpPr>
          <p:cNvPr id="3" name="Text Placeholder 2"/>
          <p:cNvSpPr>
            <a:spLocks noGrp="1"/>
          </p:cNvSpPr>
          <p:nvPr>
            <p:ph type="body" sz="quarter" idx="10"/>
          </p:nvPr>
        </p:nvSpPr>
        <p:spPr/>
        <p:txBody>
          <a:bodyPr>
            <a:normAutofit/>
          </a:bodyPr>
          <a:lstStyle/>
          <a:p>
            <a:pPr>
              <a:defRPr sz="2800"/>
            </a:pPr>
            <a:r>
              <a:rPr lang="en-US" sz="2000" dirty="0"/>
              <a:t>Now we turn our attention to set </a:t>
            </a:r>
            <a:r>
              <a:rPr lang="en-US" sz="2000" i="1" dirty="0"/>
              <a:t>C</a:t>
            </a:r>
            <a:r>
              <a:rPr lang="en-US" sz="2000" dirty="0"/>
              <a:t>. We can see that region (3) will contain the elements of </a:t>
            </a:r>
            <a:r>
              <a:rPr lang="en-US" sz="2000" i="1" dirty="0"/>
              <a:t>C</a:t>
            </a:r>
            <a:r>
              <a:rPr lang="en-US" sz="2000" dirty="0"/>
              <a:t> that we have not already placed—the elements m and n. Any remaining letters of the alphabet are placed in region (8) of the universal set. Thus, we have the following Venn diagram. </a:t>
            </a:r>
            <a:endParaRPr sz="2000" dirty="0"/>
          </a:p>
        </p:txBody>
      </p:sp>
      <p:pic>
        <p:nvPicPr>
          <p:cNvPr id="5" name="Picture 4" descr="A three set Venn diagram. The three sets are labeled A, B, C. The intersection of the three sets contains a, i. The set A only contains o. The set B only contains b, c, d, f, g, h, j, k. The set C only contains m, n. The intersection of A and B, but not C, contains e. The intersection of A and C, but not B, contains u. The intersection of B and C, but not A, contains l. The top left of the box is labeled U and the area outside of all three sets contains p, q, r, s, t, v, w, x, y, z.">
            <a:extLst>
              <a:ext uri="{FF2B5EF4-FFF2-40B4-BE49-F238E27FC236}">
                <a16:creationId xmlns:a16="http://schemas.microsoft.com/office/drawing/2014/main" id="{DC37E3D8-A676-4A6F-A4C4-3EB5B90904DF}"/>
              </a:ext>
            </a:extLst>
          </p:cNvPr>
          <p:cNvPicPr>
            <a:picLocks noChangeAspect="1"/>
          </p:cNvPicPr>
          <p:nvPr/>
        </p:nvPicPr>
        <p:blipFill>
          <a:blip r:embed="rId2"/>
          <a:srcRect b="12716"/>
          <a:stretch>
            <a:fillRect/>
          </a:stretch>
        </p:blipFill>
        <p:spPr>
          <a:xfrm>
            <a:off x="2215884" y="2362201"/>
            <a:ext cx="4712231" cy="2971800"/>
          </a:xfrm>
          <a:prstGeom prst="rect">
            <a:avLst/>
          </a:prstGeom>
        </p:spPr>
      </p:pic>
      <p:sp>
        <p:nvSpPr>
          <p:cNvPr id="4" name="TextBox 3">
            <a:extLst>
              <a:ext uri="{FF2B5EF4-FFF2-40B4-BE49-F238E27FC236}">
                <a16:creationId xmlns:a16="http://schemas.microsoft.com/office/drawing/2014/main" id="{BC80A73E-9F54-A207-1C27-F9493C49FD2D}"/>
              </a:ext>
            </a:extLst>
          </p:cNvPr>
          <p:cNvSpPr txBox="1"/>
          <p:nvPr/>
        </p:nvSpPr>
        <p:spPr>
          <a:xfrm>
            <a:off x="2215884" y="5203512"/>
            <a:ext cx="4800600" cy="461665"/>
          </a:xfrm>
          <a:prstGeom prst="rect">
            <a:avLst/>
          </a:prstGeom>
          <a:noFill/>
        </p:spPr>
        <p:txBody>
          <a:bodyPr wrap="square">
            <a:spAutoFit/>
          </a:bodyPr>
          <a:lstStyle/>
          <a:p>
            <a:pPr algn="ctr"/>
            <a:r>
              <a:rPr lang="en-IN" sz="2400" dirty="0"/>
              <a:t>Figure 13: Venn Diagram Solution</a:t>
            </a:r>
          </a:p>
        </p:txBody>
      </p:sp>
    </p:spTree>
    <p:extLst>
      <p:ext uri="{BB962C8B-B14F-4D97-AF65-F5344CB8AC3E}">
        <p14:creationId xmlns:p14="http://schemas.microsoft.com/office/powerpoint/2010/main" val="33130185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a:t>
            </a:r>
            <a:r>
              <a:rPr lang="en-US" dirty="0"/>
              <a:t>4</a:t>
            </a:r>
            <a:r>
              <a:rPr dirty="0"/>
              <a:t>: Constructing a Venn Diagram for Survey Analysis</a:t>
            </a:r>
            <a:r>
              <a:rPr lang="en-US" dirty="0"/>
              <a:t>—Slide 1</a:t>
            </a:r>
            <a:endParaRPr dirty="0"/>
          </a:p>
        </p:txBody>
      </p:sp>
      <p:sp>
        <p:nvSpPr>
          <p:cNvPr id="3" name="Text Placeholder 2"/>
          <p:cNvSpPr>
            <a:spLocks noGrp="1"/>
          </p:cNvSpPr>
          <p:nvPr>
            <p:ph type="body" sz="quarter" idx="10"/>
          </p:nvPr>
        </p:nvSpPr>
        <p:spPr/>
        <p:txBody>
          <a:bodyPr>
            <a:normAutofit/>
          </a:bodyPr>
          <a:lstStyle/>
          <a:p>
            <a:r>
              <a:rPr sz="2000" dirty="0"/>
              <a:t>A group of students majoring in international relations are polled on whether they have taken courses in any of three languages: French, German, and Russian. Every student took at least one of the languages. No student who took French also took Russian, but </a:t>
            </a:r>
            <a:r>
              <a:rPr sz="2000" dirty="0">
                <a:latin typeface="Cambria Math"/>
              </a:rPr>
              <a:t>39</a:t>
            </a:r>
            <a:r>
              <a:rPr sz="2000" dirty="0"/>
              <a:t> who took French also took German. Eighty-four students who took German also took Russian. Altogether, </a:t>
            </a:r>
            <a:r>
              <a:rPr sz="2000" dirty="0">
                <a:latin typeface="Cambria Math"/>
              </a:rPr>
              <a:t>55</a:t>
            </a:r>
            <a:r>
              <a:rPr sz="2000" dirty="0"/>
              <a:t> reported taking French, </a:t>
            </a:r>
            <a:r>
              <a:rPr sz="2000" dirty="0">
                <a:latin typeface="Cambria Math"/>
              </a:rPr>
              <a:t>141</a:t>
            </a:r>
            <a:r>
              <a:rPr sz="2000" dirty="0"/>
              <a:t> reported taking German, and </a:t>
            </a:r>
            <a:r>
              <a:rPr sz="2000" dirty="0">
                <a:latin typeface="Cambria Math"/>
              </a:rPr>
              <a:t>92</a:t>
            </a:r>
            <a:r>
              <a:rPr sz="2000" dirty="0"/>
              <a:t> reported taking Russian. Draw a Venn diagram to illustrate this survey and determine how many students were polled.</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Constructing a Venn Diagram for Survey Analysis</a:t>
            </a:r>
            <a:r>
              <a:rPr lang="en-US" dirty="0"/>
              <a:t>—Slide 2</a:t>
            </a:r>
            <a:endParaRPr dirty="0"/>
          </a:p>
        </p:txBody>
      </p:sp>
      <p:sp>
        <p:nvSpPr>
          <p:cNvPr id="3" name="Text Placeholder 2"/>
          <p:cNvSpPr>
            <a:spLocks noGrp="1"/>
          </p:cNvSpPr>
          <p:nvPr>
            <p:ph type="body" sz="quarter" idx="10"/>
          </p:nvPr>
        </p:nvSpPr>
        <p:spPr/>
        <p:txBody>
          <a:bodyPr>
            <a:normAutofit/>
          </a:bodyPr>
          <a:lstStyle/>
          <a:p>
            <a:r>
              <a:rPr sz="1800" b="1" dirty="0"/>
              <a:t>Solution</a:t>
            </a:r>
          </a:p>
          <a:p>
            <a:r>
              <a:rPr sz="1800" dirty="0"/>
              <a:t>Since we are not given the individual elements, we will place the count of the number of elements in a region instead of listing the elements as we did before. Recall that when there are three sets of consideration, there are eight possible regions to place elements in. Each of the student responses may only be placed in one of the eight regions. The eight regions for our diagram represent students taking: (1) French only, (2) German only, (3) Russian only, (4) French and German but not Russian, (5) French and Russian but not German, (6) German and Russian but not French, (7) French and German and Russian, and (8) None. Figure 14 shows our skeleton diagram.</a:t>
            </a:r>
          </a:p>
        </p:txBody>
      </p:sp>
      <p:pic>
        <p:nvPicPr>
          <p:cNvPr id="4" name="Picture 3" descr="A Venn diagram shows three overlapping circles labeled &quot;French,&quot; &quot;German,&quot; and &quot;Russian&quot; inside a box labeled &quot;U.&quot; The circle labeled French is numbered (1) that is not shared with the remaining two circles. The circle labeled German is numbered (2) that is not shared with the remaining two circles. The circle labeled Russian is numbered (3) that is not shared with the remaining two circles. The region common to the circles labeled French and German is numbered (4). The region common to the circles labeled French and Russian is numbered (5). The region common to the circles labeled German and Russian is numbered (6). The region common to all the three circles is numbered (7). The region outside the circles labeled U is numbered (8)">
            <a:extLst>
              <a:ext uri="{FF2B5EF4-FFF2-40B4-BE49-F238E27FC236}">
                <a16:creationId xmlns:a16="http://schemas.microsoft.com/office/drawing/2014/main" id="{BC203A9A-66A1-44BD-A430-7A649DF20061}"/>
              </a:ext>
            </a:extLst>
          </p:cNvPr>
          <p:cNvPicPr>
            <a:picLocks noChangeAspect="1"/>
          </p:cNvPicPr>
          <p:nvPr/>
        </p:nvPicPr>
        <p:blipFill>
          <a:blip r:embed="rId2"/>
          <a:srcRect b="11212"/>
          <a:stretch>
            <a:fillRect/>
          </a:stretch>
        </p:blipFill>
        <p:spPr>
          <a:xfrm>
            <a:off x="3365287" y="3810000"/>
            <a:ext cx="2413426" cy="1752600"/>
          </a:xfrm>
          <a:prstGeom prst="rect">
            <a:avLst/>
          </a:prstGeom>
        </p:spPr>
      </p:pic>
      <p:sp>
        <p:nvSpPr>
          <p:cNvPr id="5" name="TextBox 4">
            <a:extLst>
              <a:ext uri="{FF2B5EF4-FFF2-40B4-BE49-F238E27FC236}">
                <a16:creationId xmlns:a16="http://schemas.microsoft.com/office/drawing/2014/main" id="{183F1E73-8CD2-D5F1-DC35-3E59F11F8B8E}"/>
              </a:ext>
            </a:extLst>
          </p:cNvPr>
          <p:cNvSpPr txBox="1"/>
          <p:nvPr/>
        </p:nvSpPr>
        <p:spPr>
          <a:xfrm>
            <a:off x="3886200" y="5520734"/>
            <a:ext cx="1600200" cy="461665"/>
          </a:xfrm>
          <a:prstGeom prst="rect">
            <a:avLst/>
          </a:prstGeom>
          <a:noFill/>
        </p:spPr>
        <p:txBody>
          <a:bodyPr wrap="square">
            <a:spAutoFit/>
          </a:bodyPr>
          <a:lstStyle/>
          <a:p>
            <a:pPr algn="ctr"/>
            <a:r>
              <a:rPr lang="en-IN" sz="2400" dirty="0"/>
              <a:t>Figure 14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Constructing a Venn Diagram for Survey Analysis</a:t>
            </a:r>
            <a:r>
              <a:rPr lang="en-US" dirty="0"/>
              <a:t>—Slide 3</a:t>
            </a:r>
            <a:endParaRPr dirty="0"/>
          </a:p>
        </p:txBody>
      </p:sp>
      <p:sp>
        <p:nvSpPr>
          <p:cNvPr id="3" name="Text Placeholder 2"/>
          <p:cNvSpPr>
            <a:spLocks noGrp="1"/>
          </p:cNvSpPr>
          <p:nvPr>
            <p:ph type="body" sz="quarter" idx="10"/>
          </p:nvPr>
        </p:nvSpPr>
        <p:spPr/>
        <p:txBody>
          <a:bodyPr>
            <a:normAutofit/>
          </a:bodyPr>
          <a:lstStyle/>
          <a:p>
            <a:r>
              <a:rPr lang="en-US" sz="1800" dirty="0"/>
              <a:t>We will start with the intersection of all three sets. We are told that no student who took French also took Russian, which means that region (5) will have 0 elements. Notice that this also means that no student could have taken all three languages, so region (7) will also have 0 elements. This means that regions (7) and (5) will both have 0 in them</a:t>
            </a:r>
            <a:r>
              <a:rPr sz="1800" dirty="0"/>
              <a:t>.</a:t>
            </a:r>
          </a:p>
        </p:txBody>
      </p:sp>
      <p:pic>
        <p:nvPicPr>
          <p:cNvPr id="6" name="Picture 5" descr="A Venn diagram has regions (7) and (5) filled in. Three sets are labeled French, Russian, German. The intersection of the three sets has 0 students. The intersection of the sets French and Russian, but not German, has 0 students. The top left of the box is labeled U.">
            <a:extLst>
              <a:ext uri="{FF2B5EF4-FFF2-40B4-BE49-F238E27FC236}">
                <a16:creationId xmlns:a16="http://schemas.microsoft.com/office/drawing/2014/main" id="{C4DB9EA0-5A02-4AF8-8803-CC6F33B82DB9}"/>
              </a:ext>
            </a:extLst>
          </p:cNvPr>
          <p:cNvPicPr>
            <a:picLocks noChangeAspect="1"/>
          </p:cNvPicPr>
          <p:nvPr/>
        </p:nvPicPr>
        <p:blipFill>
          <a:blip r:embed="rId2"/>
          <a:srcRect b="15032"/>
          <a:stretch>
            <a:fillRect/>
          </a:stretch>
        </p:blipFill>
        <p:spPr>
          <a:xfrm>
            <a:off x="2772632" y="2514600"/>
            <a:ext cx="3598735" cy="1981200"/>
          </a:xfrm>
          <a:prstGeom prst="rect">
            <a:avLst/>
          </a:prstGeom>
        </p:spPr>
      </p:pic>
      <p:sp>
        <p:nvSpPr>
          <p:cNvPr id="4" name="TextBox 3">
            <a:extLst>
              <a:ext uri="{FF2B5EF4-FFF2-40B4-BE49-F238E27FC236}">
                <a16:creationId xmlns:a16="http://schemas.microsoft.com/office/drawing/2014/main" id="{C6CE7D8A-5A82-B420-8833-3EBF2E6F2760}"/>
              </a:ext>
            </a:extLst>
          </p:cNvPr>
          <p:cNvSpPr txBox="1"/>
          <p:nvPr/>
        </p:nvSpPr>
        <p:spPr>
          <a:xfrm>
            <a:off x="1905000" y="4495800"/>
            <a:ext cx="5638800" cy="461665"/>
          </a:xfrm>
          <a:prstGeom prst="rect">
            <a:avLst/>
          </a:prstGeom>
          <a:noFill/>
        </p:spPr>
        <p:txBody>
          <a:bodyPr wrap="square">
            <a:spAutoFit/>
          </a:bodyPr>
          <a:lstStyle/>
          <a:p>
            <a:pPr algn="ctr"/>
            <a:r>
              <a:rPr lang="en-IN" sz="2400" dirty="0"/>
              <a:t>Figure 15: Regions (7) and (5) Filled In</a:t>
            </a:r>
          </a:p>
        </p:txBody>
      </p:sp>
    </p:spTree>
    <p:extLst>
      <p:ext uri="{BB962C8B-B14F-4D97-AF65-F5344CB8AC3E}">
        <p14:creationId xmlns:p14="http://schemas.microsoft.com/office/powerpoint/2010/main" val="3244722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Drawing a Venn Diagram for Survey Analysis</a:t>
            </a:r>
            <a:r>
              <a:rPr lang="en-US" dirty="0"/>
              <a:t>—Slide 1</a:t>
            </a:r>
            <a:endParaRPr dirty="0"/>
          </a:p>
        </p:txBody>
      </p:sp>
      <p:sp>
        <p:nvSpPr>
          <p:cNvPr id="3" name="Text Placeholder 2"/>
          <p:cNvSpPr>
            <a:spLocks noGrp="1"/>
          </p:cNvSpPr>
          <p:nvPr>
            <p:ph type="body" sz="quarter" idx="10"/>
          </p:nvPr>
        </p:nvSpPr>
        <p:spPr/>
        <p:txBody>
          <a:bodyPr>
            <a:normAutofit/>
          </a:bodyPr>
          <a:lstStyle/>
          <a:p>
            <a:r>
              <a:rPr sz="1800" dirty="0"/>
              <a:t>A survey that asked </a:t>
            </a:r>
            <a:r>
              <a:rPr sz="1800" dirty="0">
                <a:latin typeface="Cambria Math"/>
              </a:rPr>
              <a:t>500</a:t>
            </a:r>
            <a:r>
              <a:rPr sz="1800" dirty="0"/>
              <a:t> donors of an artistic nonprofit organization about their musical choices showed that </a:t>
            </a:r>
            <a:r>
              <a:rPr sz="1800" dirty="0">
                <a:latin typeface="Cambria Math"/>
              </a:rPr>
              <a:t>350</a:t>
            </a:r>
            <a:r>
              <a:rPr sz="1800" dirty="0"/>
              <a:t> of them listen to jazz, </a:t>
            </a:r>
            <a:r>
              <a:rPr sz="1800" dirty="0">
                <a:latin typeface="Cambria Math"/>
              </a:rPr>
              <a:t>300</a:t>
            </a:r>
            <a:r>
              <a:rPr sz="1800" dirty="0"/>
              <a:t> listen to classical, and </a:t>
            </a:r>
            <a:r>
              <a:rPr sz="1800" dirty="0">
                <a:latin typeface="Cambria Math"/>
              </a:rPr>
              <a:t>200</a:t>
            </a:r>
            <a:r>
              <a:rPr sz="1800" dirty="0"/>
              <a:t> listen to both. Draw a Venn diagram to illustrate this survey and determine how many donors surveyed don't listen to either jazz or classical music.</a:t>
            </a:r>
            <a:endParaRPr lang="en-US" sz="1800" dirty="0"/>
          </a:p>
          <a:p>
            <a:r>
              <a:rPr lang="en-US" sz="2400" b="1" dirty="0"/>
              <a:t>Solution</a:t>
            </a:r>
          </a:p>
          <a:p>
            <a:r>
              <a:rPr lang="en-US" sz="1800" dirty="0"/>
              <a:t>The Venn diagram will have two circles to represent each of the sets "Jazz" and "Classical." We know that the circles will overlap, since we also are told that some respondents listen to both. Figure 2 shows the skeleton Venn diagram without the number of responses filled in.</a:t>
            </a:r>
          </a:p>
          <a:p>
            <a:endParaRPr sz="1800" dirty="0"/>
          </a:p>
        </p:txBody>
      </p:sp>
      <p:pic>
        <p:nvPicPr>
          <p:cNvPr id="6" name="Picture 5" descr="A two set Venn diagram. The first set is labeled, &quot;Jazz&quot;. The second set is labeled, &quot;Classical&quot;. The intersection of the two sets is labeled, &quot;Both&quot;. The top left of the box is labeled U.">
            <a:extLst>
              <a:ext uri="{FF2B5EF4-FFF2-40B4-BE49-F238E27FC236}">
                <a16:creationId xmlns:a16="http://schemas.microsoft.com/office/drawing/2014/main" id="{B92B5C9B-5B23-4132-9910-0742E53B2F7E}"/>
              </a:ext>
            </a:extLst>
          </p:cNvPr>
          <p:cNvPicPr>
            <a:picLocks noChangeAspect="1"/>
          </p:cNvPicPr>
          <p:nvPr/>
        </p:nvPicPr>
        <p:blipFill>
          <a:blip r:embed="rId2"/>
          <a:srcRect b="11890"/>
          <a:stretch>
            <a:fillRect/>
          </a:stretch>
        </p:blipFill>
        <p:spPr>
          <a:xfrm>
            <a:off x="2987269" y="3810297"/>
            <a:ext cx="3169461" cy="1904703"/>
          </a:xfrm>
          <a:prstGeom prst="rect">
            <a:avLst/>
          </a:prstGeom>
        </p:spPr>
      </p:pic>
      <p:sp>
        <p:nvSpPr>
          <p:cNvPr id="4" name="TextBox 3">
            <a:extLst>
              <a:ext uri="{FF2B5EF4-FFF2-40B4-BE49-F238E27FC236}">
                <a16:creationId xmlns:a16="http://schemas.microsoft.com/office/drawing/2014/main" id="{AC9411CB-DDBB-8B6D-5717-CAF9DF6B96EB}"/>
              </a:ext>
            </a:extLst>
          </p:cNvPr>
          <p:cNvSpPr txBox="1"/>
          <p:nvPr/>
        </p:nvSpPr>
        <p:spPr>
          <a:xfrm>
            <a:off x="3771899" y="5624845"/>
            <a:ext cx="1600200" cy="461665"/>
          </a:xfrm>
          <a:prstGeom prst="rect">
            <a:avLst/>
          </a:prstGeom>
          <a:noFill/>
        </p:spPr>
        <p:txBody>
          <a:bodyPr wrap="square">
            <a:spAutoFit/>
          </a:bodyPr>
          <a:lstStyle/>
          <a:p>
            <a:pPr algn="ctr"/>
            <a:r>
              <a:rPr lang="en-IN" sz="2400" dirty="0"/>
              <a:t>Figure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Constructing a Venn Diagram for Survey Analysis</a:t>
            </a:r>
            <a:r>
              <a:rPr lang="en-US" dirty="0"/>
              <a:t>—Slide 4</a:t>
            </a:r>
            <a:endParaRPr dirty="0"/>
          </a:p>
        </p:txBody>
      </p:sp>
      <p:sp>
        <p:nvSpPr>
          <p:cNvPr id="3" name="Text Placeholder 2"/>
          <p:cNvSpPr>
            <a:spLocks noGrp="1"/>
          </p:cNvSpPr>
          <p:nvPr>
            <p:ph type="body" sz="quarter" idx="10"/>
          </p:nvPr>
        </p:nvSpPr>
        <p:spPr/>
        <p:txBody>
          <a:bodyPr>
            <a:normAutofit/>
          </a:bodyPr>
          <a:lstStyle/>
          <a:p>
            <a:r>
              <a:rPr lang="en-US" sz="2000" dirty="0"/>
              <a:t>That leaves two more intersection regions—regions (4) and (6). We were given the information about both of these intersections. We know that 39 students took French and German, so region (4) will have 39 elements. And 84 students took both German and Russian, so region (6) will have 84.</a:t>
            </a:r>
            <a:endParaRPr sz="2000" dirty="0"/>
          </a:p>
        </p:txBody>
      </p:sp>
      <p:pic>
        <p:nvPicPr>
          <p:cNvPr id="5" name="Picture 4" descr="A Venn diagram has the regions (7), (6), (5), and (4) filled in. Three sets are labeled French, Russian, German. The intersection of the three sets has 0 students. The intersection of the sets French and Russian, but not German, has 0 students. The intersection of the sets French and German, but not Russian, has 39 students. The intersection of the sets German and Russian, but not French, has 84 students. The top left of the box is labeled U.">
            <a:extLst>
              <a:ext uri="{FF2B5EF4-FFF2-40B4-BE49-F238E27FC236}">
                <a16:creationId xmlns:a16="http://schemas.microsoft.com/office/drawing/2014/main" id="{62561F23-D23E-4362-8B5C-EA77DF7785D7}"/>
              </a:ext>
            </a:extLst>
          </p:cNvPr>
          <p:cNvPicPr>
            <a:picLocks noChangeAspect="1"/>
          </p:cNvPicPr>
          <p:nvPr/>
        </p:nvPicPr>
        <p:blipFill>
          <a:blip r:embed="rId2"/>
          <a:srcRect b="12122"/>
          <a:stretch>
            <a:fillRect/>
          </a:stretch>
        </p:blipFill>
        <p:spPr>
          <a:xfrm>
            <a:off x="2162573" y="2743200"/>
            <a:ext cx="4818853" cy="2209800"/>
          </a:xfrm>
          <a:prstGeom prst="rect">
            <a:avLst/>
          </a:prstGeom>
        </p:spPr>
      </p:pic>
      <p:sp>
        <p:nvSpPr>
          <p:cNvPr id="4" name="TextBox 3">
            <a:extLst>
              <a:ext uri="{FF2B5EF4-FFF2-40B4-BE49-F238E27FC236}">
                <a16:creationId xmlns:a16="http://schemas.microsoft.com/office/drawing/2014/main" id="{4EF4A63E-D644-E765-1A42-0541D771EB56}"/>
              </a:ext>
            </a:extLst>
          </p:cNvPr>
          <p:cNvSpPr txBox="1"/>
          <p:nvPr/>
        </p:nvSpPr>
        <p:spPr>
          <a:xfrm>
            <a:off x="1371600" y="4930588"/>
            <a:ext cx="6629400" cy="461665"/>
          </a:xfrm>
          <a:prstGeom prst="rect">
            <a:avLst/>
          </a:prstGeom>
          <a:noFill/>
        </p:spPr>
        <p:txBody>
          <a:bodyPr wrap="square">
            <a:spAutoFit/>
          </a:bodyPr>
          <a:lstStyle/>
          <a:p>
            <a:pPr algn="ctr"/>
            <a:r>
              <a:rPr lang="en-IN" sz="2400" dirty="0"/>
              <a:t>Figure 16: Regions (7), (6), (5), and (4) Filled In</a:t>
            </a:r>
          </a:p>
        </p:txBody>
      </p:sp>
    </p:spTree>
    <p:extLst>
      <p:ext uri="{BB962C8B-B14F-4D97-AF65-F5344CB8AC3E}">
        <p14:creationId xmlns:p14="http://schemas.microsoft.com/office/powerpoint/2010/main" val="22823802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Constructing a Venn Diagram for Survey Analysis</a:t>
            </a:r>
            <a:r>
              <a:rPr lang="en-US" dirty="0"/>
              <a:t>—Slide 5</a:t>
            </a:r>
            <a:endParaRPr dirty="0"/>
          </a:p>
        </p:txBody>
      </p:sp>
      <p:sp>
        <p:nvSpPr>
          <p:cNvPr id="3" name="Text Placeholder 2"/>
          <p:cNvSpPr>
            <a:spLocks noGrp="1"/>
          </p:cNvSpPr>
          <p:nvPr>
            <p:ph type="body" sz="quarter" idx="10"/>
          </p:nvPr>
        </p:nvSpPr>
        <p:spPr/>
        <p:txBody>
          <a:bodyPr>
            <a:normAutofit/>
          </a:bodyPr>
          <a:lstStyle/>
          <a:p>
            <a:r>
              <a:rPr lang="en-US" sz="1800" dirty="0"/>
              <a:t>Finally, we need to determine the number of students who took a single language in order to fill in regions (1), (2), and (3). Since we are given that 55 students took French, of which 39 also took German, we can remove the students that have been counted twice to determine that 55 −39 = 16 students took only French. There were 141 students that took German, and of those students, 84 also took Russian and 39 also took French. Therefore, 141 −84 −39 = 18 students took only German. Lastly, 92 students reported taking Russian. Of those students, 84 also took German and 0 students also took French. Thus, 92 −84 = 8 students took only Russian. Placing these in the diagram, we have the following. </a:t>
            </a:r>
            <a:endParaRPr sz="1800" dirty="0"/>
          </a:p>
        </p:txBody>
      </p:sp>
      <p:pic>
        <p:nvPicPr>
          <p:cNvPr id="5" name="Picture 4" descr="A Venn diagram represents a survey of language learners. Three sets are labeled French, Russian, German. The intersection of the three sets has 0 students. The number of students who took French alone is 16, Russian alone is 8, and German alone is 18. The intersection of the sets French and Russian, but not German, has 0 students. The intersection of the sets French and German, but not Russian, has 39 students. The intersection of the sets German and Russian, but not French, has 84 students. The top left of the box is labeled U.">
            <a:extLst>
              <a:ext uri="{FF2B5EF4-FFF2-40B4-BE49-F238E27FC236}">
                <a16:creationId xmlns:a16="http://schemas.microsoft.com/office/drawing/2014/main" id="{0B51DF8E-4D78-48D1-B304-CC5A584AA19D}"/>
              </a:ext>
            </a:extLst>
          </p:cNvPr>
          <p:cNvPicPr>
            <a:picLocks noChangeAspect="1"/>
          </p:cNvPicPr>
          <p:nvPr/>
        </p:nvPicPr>
        <p:blipFill>
          <a:blip r:embed="rId2"/>
          <a:srcRect b="12202"/>
          <a:stretch>
            <a:fillRect/>
          </a:stretch>
        </p:blipFill>
        <p:spPr>
          <a:xfrm>
            <a:off x="3252577" y="3647711"/>
            <a:ext cx="2638846" cy="1914889"/>
          </a:xfrm>
          <a:prstGeom prst="rect">
            <a:avLst/>
          </a:prstGeom>
        </p:spPr>
      </p:pic>
      <p:sp>
        <p:nvSpPr>
          <p:cNvPr id="7" name="TextBox 6">
            <a:extLst>
              <a:ext uri="{FF2B5EF4-FFF2-40B4-BE49-F238E27FC236}">
                <a16:creationId xmlns:a16="http://schemas.microsoft.com/office/drawing/2014/main" id="{FA13F5DC-35FD-7BD0-4138-1B6EB2406DA6}"/>
              </a:ext>
            </a:extLst>
          </p:cNvPr>
          <p:cNvSpPr txBox="1"/>
          <p:nvPr/>
        </p:nvSpPr>
        <p:spPr>
          <a:xfrm>
            <a:off x="3810000" y="5410200"/>
            <a:ext cx="1600200" cy="461665"/>
          </a:xfrm>
          <a:prstGeom prst="rect">
            <a:avLst/>
          </a:prstGeom>
          <a:noFill/>
        </p:spPr>
        <p:txBody>
          <a:bodyPr wrap="square">
            <a:spAutoFit/>
          </a:bodyPr>
          <a:lstStyle/>
          <a:p>
            <a:pPr algn="ctr"/>
            <a:r>
              <a:rPr lang="en-IN" sz="2400" dirty="0"/>
              <a:t>Figure 17</a:t>
            </a:r>
          </a:p>
        </p:txBody>
      </p:sp>
    </p:spTree>
    <p:extLst>
      <p:ext uri="{BB962C8B-B14F-4D97-AF65-F5344CB8AC3E}">
        <p14:creationId xmlns:p14="http://schemas.microsoft.com/office/powerpoint/2010/main" val="36216551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Constructing a Venn Diagram for Survey Analysis</a:t>
            </a:r>
            <a:r>
              <a:rPr lang="en-US" dirty="0"/>
              <a:t>—Slide 6</a:t>
            </a:r>
            <a:endParaRPr dirty="0"/>
          </a:p>
        </p:txBody>
      </p:sp>
      <p:sp>
        <p:nvSpPr>
          <p:cNvPr id="3" name="Text Placeholder 2"/>
          <p:cNvSpPr>
            <a:spLocks noGrp="1"/>
          </p:cNvSpPr>
          <p:nvPr>
            <p:ph type="body" sz="quarter" idx="10"/>
          </p:nvPr>
        </p:nvSpPr>
        <p:spPr/>
        <p:txBody>
          <a:bodyPr>
            <a:normAutofit/>
          </a:bodyPr>
          <a:lstStyle/>
          <a:p>
            <a:pPr algn="just"/>
            <a:r>
              <a:rPr lang="en-US" sz="2000" dirty="0"/>
              <a:t>We were told that all students majoring in international relations took at least one of these three languages, which means there are no students in region (8). We can now add the regions together to determine how many students were polled. </a:t>
            </a:r>
          </a:p>
          <a:p>
            <a:pPr algn="ctr"/>
            <a:r>
              <a:rPr lang="en-IN" sz="2000" dirty="0"/>
              <a:t>16 + 39 + 18 + 84 + 8 = 165. </a:t>
            </a:r>
          </a:p>
          <a:p>
            <a:pPr algn="ctr"/>
            <a:endParaRPr lang="en-IN" sz="2000" dirty="0"/>
          </a:p>
          <a:p>
            <a:pPr algn="just"/>
            <a:r>
              <a:rPr lang="en-US" sz="2000" dirty="0"/>
              <a:t>Thus, there were 165 students majoring in international relations in the survey. </a:t>
            </a:r>
            <a:endParaRPr sz="2000" dirty="0"/>
          </a:p>
        </p:txBody>
      </p:sp>
    </p:spTree>
    <p:extLst>
      <p:ext uri="{BB962C8B-B14F-4D97-AF65-F5344CB8AC3E}">
        <p14:creationId xmlns:p14="http://schemas.microsoft.com/office/powerpoint/2010/main" val="3692875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p:txBody>
          <a:bodyPr>
            <a:normAutofit/>
          </a:bodyPr>
          <a:lstStyle/>
          <a:p>
            <a:r>
              <a:rPr sz="2000" dirty="0"/>
              <a:t>A survey of shoppers at a grocery store found that </a:t>
            </a:r>
            <a:r>
              <a:rPr sz="2000" dirty="0">
                <a:latin typeface="Cambria Math"/>
              </a:rPr>
              <a:t>225</a:t>
            </a:r>
            <a:r>
              <a:rPr sz="2000" dirty="0"/>
              <a:t> shoppers like bananas, </a:t>
            </a:r>
            <a:r>
              <a:rPr sz="2000" dirty="0">
                <a:latin typeface="Cambria Math"/>
              </a:rPr>
              <a:t>198</a:t>
            </a:r>
            <a:r>
              <a:rPr sz="2000" dirty="0"/>
              <a:t> like apples, and </a:t>
            </a:r>
            <a:r>
              <a:rPr sz="2000" dirty="0">
                <a:latin typeface="Cambria Math"/>
              </a:rPr>
              <a:t>180</a:t>
            </a:r>
            <a:r>
              <a:rPr sz="2000" dirty="0"/>
              <a:t> like grapes. All of the shoppers like at least one of the three fruits. Twenty-five shoppers like all three fruits. There are </a:t>
            </a:r>
            <a:r>
              <a:rPr sz="2000" dirty="0">
                <a:latin typeface="Cambria Math"/>
              </a:rPr>
              <a:t>110</a:t>
            </a:r>
            <a:r>
              <a:rPr sz="2000" dirty="0"/>
              <a:t> shoppers that like bananas and apples, </a:t>
            </a:r>
            <a:r>
              <a:rPr sz="2000" dirty="0">
                <a:latin typeface="Cambria Math"/>
              </a:rPr>
              <a:t>58</a:t>
            </a:r>
            <a:r>
              <a:rPr sz="2000" dirty="0"/>
              <a:t> that like apples and grapes, and </a:t>
            </a:r>
            <a:r>
              <a:rPr sz="2000" dirty="0">
                <a:latin typeface="Cambria Math"/>
              </a:rPr>
              <a:t>55</a:t>
            </a:r>
            <a:r>
              <a:rPr sz="2000" dirty="0"/>
              <a:t> that like bananas and grapes. Draw a Venn diagram to illustrate this poll and determine how many shoppers were in the survey.</a:t>
            </a:r>
            <a:endParaRPr lang="en-US" sz="2000" dirty="0"/>
          </a:p>
          <a:p>
            <a:endParaRPr lang="en-US" sz="2000" dirty="0"/>
          </a:p>
          <a:p>
            <a:endParaRPr lang="en-US" sz="2000" dirty="0"/>
          </a:p>
          <a:p>
            <a:endParaRPr sz="2000" dirty="0"/>
          </a:p>
          <a:p>
            <a:r>
              <a:rPr sz="2000" dirty="0"/>
              <a:t>Answer:</a:t>
            </a:r>
            <a:r>
              <a:rPr lang="en-US" sz="2000" dirty="0"/>
              <a:t>	                          		                      405 shoppers in the survey.</a:t>
            </a:r>
            <a:endParaRPr sz="2000" dirty="0"/>
          </a:p>
        </p:txBody>
      </p:sp>
      <p:pic>
        <p:nvPicPr>
          <p:cNvPr id="5" name="Picture 4" descr="A Venn diagram represents the survey of shoppers. Three sets are labeled Bananas, Apples, Grapes. The number of shoppers that like bananas alone is 85, grapes alone is 92, and apples alone is 55. The intersection of the three sets has 25 shoppers. The intersection of the sets Bananas and Apples, but not Grapes, is 85. The intersection of the sets Apples and Grapes, but not Bananas, is 33. The intersection of the sets Grapes and Bananas, but not Apples, is 30. The top left of the box is labeled U.">
            <a:extLst>
              <a:ext uri="{FF2B5EF4-FFF2-40B4-BE49-F238E27FC236}">
                <a16:creationId xmlns:a16="http://schemas.microsoft.com/office/drawing/2014/main" id="{FD2496E2-85BB-457C-AF0A-F40813B0C83E}"/>
              </a:ext>
            </a:extLst>
          </p:cNvPr>
          <p:cNvPicPr>
            <a:picLocks noChangeAspect="1"/>
          </p:cNvPicPr>
          <p:nvPr/>
        </p:nvPicPr>
        <p:blipFill>
          <a:blip r:embed="rId2"/>
          <a:stretch>
            <a:fillRect/>
          </a:stretch>
        </p:blipFill>
        <p:spPr>
          <a:xfrm>
            <a:off x="1676400" y="2962136"/>
            <a:ext cx="3505200" cy="2684469"/>
          </a:xfrm>
          <a:prstGeom prst="rect">
            <a:avLst/>
          </a:prstGeom>
        </p:spPr>
      </p:pic>
    </p:spTree>
    <p:extLst>
      <p:ext uri="{BB962C8B-B14F-4D97-AF65-F5344CB8AC3E}">
        <p14:creationId xmlns:p14="http://schemas.microsoft.com/office/powerpoint/2010/main" val="6285393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Constructing a Venn Diagram of Three Sets</a:t>
            </a:r>
            <a:r>
              <a:rPr lang="en-US" dirty="0"/>
              <a:t>—Slide 1</a:t>
            </a:r>
            <a:endParaRPr dirty="0"/>
          </a:p>
        </p:txBody>
      </p:sp>
      <p:sp>
        <p:nvSpPr>
          <p:cNvPr id="3" name="Text Placeholder 2"/>
          <p:cNvSpPr>
            <a:spLocks noGrp="1"/>
          </p:cNvSpPr>
          <p:nvPr>
            <p:ph type="body" sz="quarter" idx="10"/>
          </p:nvPr>
        </p:nvSpPr>
        <p:spPr/>
        <p:txBody>
          <a:bodyPr>
            <a:normAutofit/>
          </a:bodyPr>
          <a:lstStyle/>
          <a:p>
            <a:r>
              <a:rPr sz="2400" dirty="0"/>
              <a:t>A city employee surveyed </a:t>
            </a:r>
            <a:r>
              <a:rPr sz="2400" dirty="0">
                <a:latin typeface="Cambria Math"/>
              </a:rPr>
              <a:t>1000</a:t>
            </a:r>
            <a:r>
              <a:rPr sz="2400" dirty="0"/>
              <a:t> residents to gauge interest in a possible new bus line. After being shown information about the proposed route, survey respondents were asked to answer Yes or No to the following questions.</a:t>
            </a:r>
          </a:p>
          <a:p>
            <a:pPr marL="361950" indent="-361950">
              <a:defRPr sz="2800"/>
            </a:pPr>
            <a:r>
              <a:rPr lang="en-US" sz="2400" dirty="0"/>
              <a:t>1.	</a:t>
            </a:r>
            <a:r>
              <a:rPr sz="2400" dirty="0"/>
              <a:t>​Do you think the new bus line should be added?</a:t>
            </a:r>
          </a:p>
          <a:p>
            <a:pPr marL="361950" indent="-361950">
              <a:defRPr sz="2800"/>
            </a:pPr>
            <a:r>
              <a:rPr lang="en-US" sz="2400" dirty="0"/>
              <a:t>2.	</a:t>
            </a:r>
            <a:r>
              <a:rPr sz="2400" dirty="0"/>
              <a:t>​Would you be willing to pay additional taxes to implement the new route?</a:t>
            </a:r>
          </a:p>
          <a:p>
            <a:pPr marL="361950" indent="-361950">
              <a:defRPr sz="2800"/>
            </a:pPr>
            <a:r>
              <a:rPr lang="en-US" sz="2400" dirty="0"/>
              <a:t>3.	</a:t>
            </a:r>
            <a:r>
              <a:rPr sz="2400" dirty="0"/>
              <a:t>​Would you be likely to ride on the new route?</a:t>
            </a:r>
          </a:p>
          <a:p>
            <a:r>
              <a:rPr sz="2400" dirty="0"/>
              <a:t>The survey responses are summarized in the table below. How many respondents responded No to all three questions?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Constructing a Venn Diagram of Three Sets</a:t>
            </a:r>
            <a:r>
              <a:rPr lang="en-US" dirty="0"/>
              <a:t>—Slide 2</a:t>
            </a:r>
            <a:endParaRPr dirty="0"/>
          </a:p>
        </p:txBody>
      </p:sp>
      <p:graphicFrame>
        <p:nvGraphicFramePr>
          <p:cNvPr id="3" name="Table Placeholder 2" descr="This table contains 2 columns Number of Responses and Yes Votes.&#10;Row 1: Number of responses equals 556 for Question 1,&#10;Row 2: Number of responses equals 262 for Question 2,&#10;Row 3: Number of responses equals 331 for Question 3,&#10;Row 4: Number of responses equals 257 for Question 1 and Question 2,&#10;Row 5: Number of responses equals 325 for Question 1 and Question 3,&#10;Row 6: Number of responses equals 152 for Question 2 and Question 3,&#10;Row 7: Number of responses equals 150 for Question 1, Question 2, and Question 3."/>
          <p:cNvGraphicFramePr>
            <a:graphicFrameLocks noGrp="1"/>
          </p:cNvGraphicFramePr>
          <p:nvPr>
            <p:ph type="tbl" sz="quarter" idx="10"/>
            <p:extLst>
              <p:ext uri="{D42A27DB-BD31-4B8C-83A1-F6EECF244321}">
                <p14:modId xmlns:p14="http://schemas.microsoft.com/office/powerpoint/2010/main" val="3726600291"/>
              </p:ext>
            </p:extLst>
          </p:nvPr>
        </p:nvGraphicFramePr>
        <p:xfrm>
          <a:off x="457200" y="1600200"/>
          <a:ext cx="8229600" cy="2966720"/>
        </p:xfrm>
        <a:graphic>
          <a:graphicData uri="http://schemas.openxmlformats.org/drawingml/2006/table">
            <a:tbl>
              <a:tblPr firstRow="1" bandRow="1">
                <a:tableStyleId>{5940675A-B579-460E-94D1-54222C63F5DA}</a:tableStyleId>
              </a:tblPr>
              <a:tblGrid>
                <a:gridCol w="4495800">
                  <a:extLst>
                    <a:ext uri="{9D8B030D-6E8A-4147-A177-3AD203B41FA5}">
                      <a16:colId xmlns:a16="http://schemas.microsoft.com/office/drawing/2014/main" val="20000"/>
                    </a:ext>
                  </a:extLst>
                </a:gridCol>
                <a:gridCol w="3733800">
                  <a:extLst>
                    <a:ext uri="{9D8B030D-6E8A-4147-A177-3AD203B41FA5}">
                      <a16:colId xmlns:a16="http://schemas.microsoft.com/office/drawing/2014/main" val="20001"/>
                    </a:ext>
                  </a:extLst>
                </a:gridCol>
              </a:tblGrid>
              <a:tr h="370840">
                <a:tc>
                  <a:txBody>
                    <a:bodyPr/>
                    <a:lstStyle/>
                    <a:p>
                      <a:pPr algn="ctr">
                        <a:defRPr sz="1800" b="1"/>
                      </a:pPr>
                      <a:r>
                        <a:rPr dirty="0"/>
                        <a:t>Number of Responses</a:t>
                      </a:r>
                    </a:p>
                  </a:txBody>
                  <a:tcPr/>
                </a:tc>
                <a:tc>
                  <a:txBody>
                    <a:bodyPr/>
                    <a:lstStyle/>
                    <a:p>
                      <a:pPr algn="ctr">
                        <a:defRPr sz="1800" b="1"/>
                      </a:pPr>
                      <a:r>
                        <a:rPr dirty="0"/>
                        <a:t>Yes Votes</a:t>
                      </a:r>
                    </a:p>
                  </a:txBody>
                  <a:tcPr/>
                </a:tc>
                <a:extLst>
                  <a:ext uri="{0D108BD9-81ED-4DB2-BD59-A6C34878D82A}">
                    <a16:rowId xmlns:a16="http://schemas.microsoft.com/office/drawing/2014/main" val="10001"/>
                  </a:ext>
                </a:extLst>
              </a:tr>
              <a:tr h="370840">
                <a:tc>
                  <a:txBody>
                    <a:bodyPr/>
                    <a:lstStyle/>
                    <a:p>
                      <a:pPr algn="ctr"/>
                      <a:r>
                        <a:rPr sz="1800"/>
                        <a:t>556</a:t>
                      </a:r>
                      <a:endParaRPr sz="1800">
                        <a:latin typeface="Cambria Math"/>
                      </a:endParaRPr>
                    </a:p>
                  </a:txBody>
                  <a:tcPr/>
                </a:tc>
                <a:tc>
                  <a:txBody>
                    <a:bodyPr/>
                    <a:lstStyle/>
                    <a:p>
                      <a:pPr algn="l">
                        <a:defRPr sz="1800"/>
                      </a:pPr>
                      <a:r>
                        <a:rPr dirty="0"/>
                        <a:t>Question 1</a:t>
                      </a:r>
                    </a:p>
                  </a:txBody>
                  <a:tcPr/>
                </a:tc>
                <a:extLst>
                  <a:ext uri="{0D108BD9-81ED-4DB2-BD59-A6C34878D82A}">
                    <a16:rowId xmlns:a16="http://schemas.microsoft.com/office/drawing/2014/main" val="10002"/>
                  </a:ext>
                </a:extLst>
              </a:tr>
              <a:tr h="370840">
                <a:tc>
                  <a:txBody>
                    <a:bodyPr/>
                    <a:lstStyle/>
                    <a:p>
                      <a:pPr algn="ctr"/>
                      <a:r>
                        <a:rPr sz="1800"/>
                        <a:t>262</a:t>
                      </a:r>
                      <a:endParaRPr sz="1800">
                        <a:latin typeface="Cambria Math"/>
                      </a:endParaRPr>
                    </a:p>
                  </a:txBody>
                  <a:tcPr/>
                </a:tc>
                <a:tc>
                  <a:txBody>
                    <a:bodyPr/>
                    <a:lstStyle/>
                    <a:p>
                      <a:pPr algn="l">
                        <a:defRPr sz="1800"/>
                      </a:pPr>
                      <a:r>
                        <a:rPr dirty="0"/>
                        <a:t>Question 2</a:t>
                      </a:r>
                    </a:p>
                  </a:txBody>
                  <a:tcPr/>
                </a:tc>
                <a:extLst>
                  <a:ext uri="{0D108BD9-81ED-4DB2-BD59-A6C34878D82A}">
                    <a16:rowId xmlns:a16="http://schemas.microsoft.com/office/drawing/2014/main" val="10003"/>
                  </a:ext>
                </a:extLst>
              </a:tr>
              <a:tr h="370840">
                <a:tc>
                  <a:txBody>
                    <a:bodyPr/>
                    <a:lstStyle/>
                    <a:p>
                      <a:pPr algn="ctr"/>
                      <a:r>
                        <a:rPr sz="1800"/>
                        <a:t>331</a:t>
                      </a:r>
                      <a:endParaRPr sz="1800">
                        <a:latin typeface="Cambria Math"/>
                      </a:endParaRPr>
                    </a:p>
                  </a:txBody>
                  <a:tcPr/>
                </a:tc>
                <a:tc>
                  <a:txBody>
                    <a:bodyPr/>
                    <a:lstStyle/>
                    <a:p>
                      <a:pPr algn="l">
                        <a:defRPr sz="1800"/>
                      </a:pPr>
                      <a:r>
                        <a:rPr dirty="0"/>
                        <a:t>Question 3</a:t>
                      </a:r>
                    </a:p>
                  </a:txBody>
                  <a:tcPr/>
                </a:tc>
                <a:extLst>
                  <a:ext uri="{0D108BD9-81ED-4DB2-BD59-A6C34878D82A}">
                    <a16:rowId xmlns:a16="http://schemas.microsoft.com/office/drawing/2014/main" val="10004"/>
                  </a:ext>
                </a:extLst>
              </a:tr>
              <a:tr h="370840">
                <a:tc>
                  <a:txBody>
                    <a:bodyPr/>
                    <a:lstStyle/>
                    <a:p>
                      <a:pPr algn="ctr"/>
                      <a:r>
                        <a:rPr sz="1800"/>
                        <a:t>257</a:t>
                      </a:r>
                      <a:endParaRPr sz="1800">
                        <a:latin typeface="Cambria Math"/>
                      </a:endParaRPr>
                    </a:p>
                  </a:txBody>
                  <a:tcPr/>
                </a:tc>
                <a:tc>
                  <a:txBody>
                    <a:bodyPr/>
                    <a:lstStyle/>
                    <a:p>
                      <a:pPr algn="l">
                        <a:defRPr sz="1800"/>
                      </a:pPr>
                      <a:r>
                        <a:rPr dirty="0"/>
                        <a:t>Question 1 and 2</a:t>
                      </a:r>
                    </a:p>
                  </a:txBody>
                  <a:tcPr/>
                </a:tc>
                <a:extLst>
                  <a:ext uri="{0D108BD9-81ED-4DB2-BD59-A6C34878D82A}">
                    <a16:rowId xmlns:a16="http://schemas.microsoft.com/office/drawing/2014/main" val="10005"/>
                  </a:ext>
                </a:extLst>
              </a:tr>
              <a:tr h="370840">
                <a:tc>
                  <a:txBody>
                    <a:bodyPr/>
                    <a:lstStyle/>
                    <a:p>
                      <a:pPr algn="ctr"/>
                      <a:r>
                        <a:rPr sz="1800"/>
                        <a:t>325</a:t>
                      </a:r>
                      <a:endParaRPr sz="1800">
                        <a:latin typeface="Cambria Math"/>
                      </a:endParaRPr>
                    </a:p>
                  </a:txBody>
                  <a:tcPr/>
                </a:tc>
                <a:tc>
                  <a:txBody>
                    <a:bodyPr/>
                    <a:lstStyle/>
                    <a:p>
                      <a:pPr algn="l">
                        <a:defRPr sz="1800"/>
                      </a:pPr>
                      <a:r>
                        <a:rPr dirty="0"/>
                        <a:t>Question 1 and 3</a:t>
                      </a:r>
                    </a:p>
                  </a:txBody>
                  <a:tcPr/>
                </a:tc>
                <a:extLst>
                  <a:ext uri="{0D108BD9-81ED-4DB2-BD59-A6C34878D82A}">
                    <a16:rowId xmlns:a16="http://schemas.microsoft.com/office/drawing/2014/main" val="10006"/>
                  </a:ext>
                </a:extLst>
              </a:tr>
              <a:tr h="370840">
                <a:tc>
                  <a:txBody>
                    <a:bodyPr/>
                    <a:lstStyle/>
                    <a:p>
                      <a:pPr algn="ctr"/>
                      <a:r>
                        <a:rPr sz="1800"/>
                        <a:t>152</a:t>
                      </a:r>
                      <a:endParaRPr sz="1800">
                        <a:latin typeface="Cambria Math"/>
                      </a:endParaRPr>
                    </a:p>
                  </a:txBody>
                  <a:tcPr/>
                </a:tc>
                <a:tc>
                  <a:txBody>
                    <a:bodyPr/>
                    <a:lstStyle/>
                    <a:p>
                      <a:pPr algn="l">
                        <a:defRPr sz="1800"/>
                      </a:pPr>
                      <a:r>
                        <a:rPr dirty="0"/>
                        <a:t>Question 2 and 3</a:t>
                      </a:r>
                    </a:p>
                  </a:txBody>
                  <a:tcPr/>
                </a:tc>
                <a:extLst>
                  <a:ext uri="{0D108BD9-81ED-4DB2-BD59-A6C34878D82A}">
                    <a16:rowId xmlns:a16="http://schemas.microsoft.com/office/drawing/2014/main" val="10007"/>
                  </a:ext>
                </a:extLst>
              </a:tr>
              <a:tr h="370840">
                <a:tc>
                  <a:txBody>
                    <a:bodyPr/>
                    <a:lstStyle/>
                    <a:p>
                      <a:pPr algn="ctr"/>
                      <a:r>
                        <a:rPr sz="1800"/>
                        <a:t>150</a:t>
                      </a:r>
                      <a:endParaRPr sz="1800">
                        <a:latin typeface="Cambria Math"/>
                      </a:endParaRPr>
                    </a:p>
                  </a:txBody>
                  <a:tcPr/>
                </a:tc>
                <a:tc>
                  <a:txBody>
                    <a:bodyPr/>
                    <a:lstStyle/>
                    <a:p>
                      <a:pPr algn="l">
                        <a:defRPr sz="1800"/>
                      </a:pPr>
                      <a:r>
                        <a:rPr dirty="0"/>
                        <a:t>Question 1, 2, and 3</a:t>
                      </a:r>
                    </a:p>
                  </a:txBody>
                  <a:tcPr/>
                </a:tc>
                <a:extLst>
                  <a:ext uri="{0D108BD9-81ED-4DB2-BD59-A6C34878D82A}">
                    <a16:rowId xmlns:a16="http://schemas.microsoft.com/office/drawing/2014/main" val="10008"/>
                  </a:ext>
                </a:extLst>
              </a:tr>
            </a:tbl>
          </a:graphicData>
        </a:graphic>
      </p:graphicFrame>
      <p:sp>
        <p:nvSpPr>
          <p:cNvPr id="5" name="TextBox 4">
            <a:extLst>
              <a:ext uri="{FF2B5EF4-FFF2-40B4-BE49-F238E27FC236}">
                <a16:creationId xmlns:a16="http://schemas.microsoft.com/office/drawing/2014/main" id="{7A9A2A13-32BC-84A8-F3C8-DF8FD3E3923C}"/>
              </a:ext>
            </a:extLst>
          </p:cNvPr>
          <p:cNvSpPr txBox="1"/>
          <p:nvPr/>
        </p:nvSpPr>
        <p:spPr>
          <a:xfrm>
            <a:off x="2590800" y="1221903"/>
            <a:ext cx="4572000" cy="369332"/>
          </a:xfrm>
          <a:prstGeom prst="rect">
            <a:avLst/>
          </a:prstGeom>
          <a:noFill/>
        </p:spPr>
        <p:txBody>
          <a:bodyPr wrap="square">
            <a:spAutoFit/>
          </a:bodyPr>
          <a:lstStyle/>
          <a:p>
            <a:pPr algn="ctr">
              <a:defRPr sz="1800" b="1"/>
            </a:pPr>
            <a:r>
              <a:rPr lang="en-US" dirty="0"/>
              <a:t>Table 1: City Employee Survey Results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5</a:t>
            </a:r>
            <a:r>
              <a:rPr dirty="0"/>
              <a:t>: Constructing a Venn Diagram of Three Sets</a:t>
            </a:r>
            <a:r>
              <a:rPr lang="en-US" dirty="0"/>
              <a:t>—Slide 3</a:t>
            </a:r>
            <a:endParaRPr dirty="0"/>
          </a:p>
        </p:txBody>
      </p:sp>
      <p:sp>
        <p:nvSpPr>
          <p:cNvPr id="3" name="Text Placeholder 2"/>
          <p:cNvSpPr>
            <a:spLocks noGrp="1"/>
          </p:cNvSpPr>
          <p:nvPr>
            <p:ph type="body" sz="quarter" idx="10"/>
          </p:nvPr>
        </p:nvSpPr>
        <p:spPr/>
        <p:txBody>
          <a:bodyPr>
            <a:normAutofit/>
          </a:bodyPr>
          <a:lstStyle/>
          <a:p>
            <a:r>
              <a:rPr sz="1800" b="1" dirty="0"/>
              <a:t>Solution</a:t>
            </a:r>
          </a:p>
          <a:p>
            <a:r>
              <a:rPr sz="1800" dirty="0"/>
              <a:t>Once again, we need a Venn diagram with three sets. The circles will represent the Yes votes for each of the three questions. We start by looking at the intersection of all three sets—the respondents who voted Yes on all three questions. There are </a:t>
            </a:r>
            <a:r>
              <a:rPr sz="1800" dirty="0">
                <a:latin typeface="Cambria Math"/>
              </a:rPr>
              <a:t>150</a:t>
            </a:r>
            <a:r>
              <a:rPr sz="1800" dirty="0"/>
              <a:t> respondents in this intersection.</a:t>
            </a:r>
          </a:p>
        </p:txBody>
      </p:sp>
      <p:pic>
        <p:nvPicPr>
          <p:cNvPr id="5" name="Picture 4" descr="A three set Venn diagram. Three sets are labeled Q1, Q2, Q3. The intersection of the three sets has 150 respondents. The top left of the box is labeled U.">
            <a:extLst>
              <a:ext uri="{FF2B5EF4-FFF2-40B4-BE49-F238E27FC236}">
                <a16:creationId xmlns:a16="http://schemas.microsoft.com/office/drawing/2014/main" id="{584735A7-9ACD-4394-A616-EA14CE59064C}"/>
              </a:ext>
            </a:extLst>
          </p:cNvPr>
          <p:cNvPicPr>
            <a:picLocks noChangeAspect="1"/>
          </p:cNvPicPr>
          <p:nvPr/>
        </p:nvPicPr>
        <p:blipFill>
          <a:blip r:embed="rId2"/>
          <a:srcRect b="13158"/>
          <a:stretch>
            <a:fillRect/>
          </a:stretch>
        </p:blipFill>
        <p:spPr>
          <a:xfrm>
            <a:off x="2079794" y="2743200"/>
            <a:ext cx="4984411" cy="2514600"/>
          </a:xfrm>
          <a:prstGeom prst="rect">
            <a:avLst/>
          </a:prstGeom>
        </p:spPr>
      </p:pic>
      <p:sp>
        <p:nvSpPr>
          <p:cNvPr id="4" name="TextBox 3">
            <a:extLst>
              <a:ext uri="{FF2B5EF4-FFF2-40B4-BE49-F238E27FC236}">
                <a16:creationId xmlns:a16="http://schemas.microsoft.com/office/drawing/2014/main" id="{37A9BF7B-FBCF-1835-97B6-6B0048E8732E}"/>
              </a:ext>
            </a:extLst>
          </p:cNvPr>
          <p:cNvSpPr txBox="1"/>
          <p:nvPr/>
        </p:nvSpPr>
        <p:spPr>
          <a:xfrm>
            <a:off x="1676400" y="5257800"/>
            <a:ext cx="6019800" cy="461665"/>
          </a:xfrm>
          <a:prstGeom prst="rect">
            <a:avLst/>
          </a:prstGeom>
          <a:noFill/>
        </p:spPr>
        <p:txBody>
          <a:bodyPr wrap="square">
            <a:spAutoFit/>
          </a:bodyPr>
          <a:lstStyle/>
          <a:p>
            <a:pPr algn="ctr"/>
            <a:r>
              <a:rPr lang="en-IN" sz="2400" dirty="0"/>
              <a:t>Figure 18: Answered Yes on All 3 Questions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Constructing a Venn Diagram of Three Sets</a:t>
            </a:r>
            <a:r>
              <a:rPr lang="en-US" dirty="0"/>
              <a:t>—Slide 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1800" dirty="0"/>
                  <a:t>Although tempting to simply look at the table and use the number of Yes answers given for each question, remember that we will overcount responses if we do that. Instead, we need to fill in the remaining intersections next. We know that </a:t>
                </a:r>
                <a:r>
                  <a:rPr sz="1800" dirty="0">
                    <a:latin typeface="Cambria Math"/>
                  </a:rPr>
                  <a:t>257</a:t>
                </a:r>
                <a:r>
                  <a:rPr sz="1800" dirty="0"/>
                  <a:t> responded Yes to questions 1 and 2. Subtracting the </a:t>
                </a:r>
                <a:r>
                  <a:rPr sz="1800" dirty="0">
                    <a:latin typeface="Cambria Math"/>
                  </a:rPr>
                  <a:t>150</a:t>
                </a:r>
                <a:r>
                  <a:rPr sz="1800" dirty="0"/>
                  <a:t> responses in the middle region, we have that </a:t>
                </a:r>
                <a14:m>
                  <m:oMath xmlns:m="http://schemas.openxmlformats.org/officeDocument/2006/math">
                    <m:r>
                      <a:rPr sz="1800">
                        <a:latin typeface="Cambria Math" panose="02040503050406030204" pitchFamily="18" charset="0"/>
                      </a:rPr>
                      <m:t>257−150=107</m:t>
                    </m:r>
                  </m:oMath>
                </a14:m>
                <a:r>
                  <a:rPr sz="1800" dirty="0"/>
                  <a:t> responded Yes to questions 1 and 2, but not all three questions. Similarly, </a:t>
                </a:r>
                <a14:m>
                  <m:oMath xmlns:m="http://schemas.openxmlformats.org/officeDocument/2006/math">
                    <m:r>
                      <a:rPr sz="1800">
                        <a:latin typeface="Cambria Math" panose="02040503050406030204" pitchFamily="18" charset="0"/>
                      </a:rPr>
                      <m:t>325−150=175</m:t>
                    </m:r>
                  </m:oMath>
                </a14:m>
                <a:r>
                  <a:rPr sz="1800" dirty="0"/>
                  <a:t> had positive responses for both questions 1 and 3 but not question 2. And finally, for questions 2 and 3, we have </a:t>
                </a:r>
                <a14:m>
                  <m:oMath xmlns:m="http://schemas.openxmlformats.org/officeDocument/2006/math">
                    <m:r>
                      <a:rPr sz="1800">
                        <a:latin typeface="Cambria Math" panose="02040503050406030204" pitchFamily="18" charset="0"/>
                      </a:rPr>
                      <m:t>152−150=2</m:t>
                    </m:r>
                  </m:oMath>
                </a14:m>
                <a:r>
                  <a:rPr sz="1800" dirty="0"/>
                  <a:t> Yes answers for these two questions only. Figure 19 shows the diagram thus far.</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593" t="-736"/>
                </a:stretch>
              </a:blipFill>
            </p:spPr>
            <p:txBody>
              <a:bodyPr/>
              <a:lstStyle/>
              <a:p>
                <a:r>
                  <a:rPr lang="en-IN">
                    <a:noFill/>
                  </a:rPr>
                  <a:t> </a:t>
                </a:r>
              </a:p>
            </p:txBody>
          </p:sp>
        </mc:Fallback>
      </mc:AlternateContent>
      <p:pic>
        <p:nvPicPr>
          <p:cNvPr id="4" name="Picture 3" descr="A three set Venn diagram. Three sets are labeled Q1, Q2, Q3. The intersection of the three sets has 150 respondents. The intersection of the sets Q1 and Q2, but not Q3, has 107. The intersection of the sets Q1 and Q3, but not Q2, has 175. The intersection of the sets Q2 and Q3, but not Q1, has 2. The top left of the box is labeled U.">
            <a:extLst>
              <a:ext uri="{FF2B5EF4-FFF2-40B4-BE49-F238E27FC236}">
                <a16:creationId xmlns:a16="http://schemas.microsoft.com/office/drawing/2014/main" id="{4A223222-7103-41C0-96C2-BE564FFC4DFB}"/>
              </a:ext>
            </a:extLst>
          </p:cNvPr>
          <p:cNvPicPr>
            <a:picLocks noChangeAspect="1"/>
          </p:cNvPicPr>
          <p:nvPr/>
        </p:nvPicPr>
        <p:blipFill>
          <a:blip r:embed="rId3"/>
          <a:srcRect b="10690"/>
          <a:stretch>
            <a:fillRect/>
          </a:stretch>
        </p:blipFill>
        <p:spPr>
          <a:xfrm>
            <a:off x="3213100" y="3512820"/>
            <a:ext cx="2717800" cy="1973580"/>
          </a:xfrm>
          <a:prstGeom prst="rect">
            <a:avLst/>
          </a:prstGeom>
        </p:spPr>
      </p:pic>
      <p:sp>
        <p:nvSpPr>
          <p:cNvPr id="5" name="TextBox 4">
            <a:extLst>
              <a:ext uri="{FF2B5EF4-FFF2-40B4-BE49-F238E27FC236}">
                <a16:creationId xmlns:a16="http://schemas.microsoft.com/office/drawing/2014/main" id="{C3051899-74C4-9C2D-84EB-600E35C12276}"/>
              </a:ext>
            </a:extLst>
          </p:cNvPr>
          <p:cNvSpPr txBox="1"/>
          <p:nvPr/>
        </p:nvSpPr>
        <p:spPr>
          <a:xfrm>
            <a:off x="3771900" y="5367048"/>
            <a:ext cx="1600200" cy="461665"/>
          </a:xfrm>
          <a:prstGeom prst="rect">
            <a:avLst/>
          </a:prstGeom>
          <a:noFill/>
        </p:spPr>
        <p:txBody>
          <a:bodyPr wrap="square">
            <a:spAutoFit/>
          </a:bodyPr>
          <a:lstStyle/>
          <a:p>
            <a:pPr algn="ctr"/>
            <a:r>
              <a:rPr lang="en-IN" sz="2400" dirty="0"/>
              <a:t>Figure 19</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Constructing a Venn Diagram of Three Sets</a:t>
            </a:r>
            <a:r>
              <a:rPr lang="en-US" dirty="0"/>
              <a:t>—Slide 5</a:t>
            </a:r>
            <a:endParaRPr dirty="0"/>
          </a:p>
        </p:txBody>
      </p:sp>
      <p:sp>
        <p:nvSpPr>
          <p:cNvPr id="3" name="Text Placeholder 2"/>
          <p:cNvSpPr>
            <a:spLocks noGrp="1"/>
          </p:cNvSpPr>
          <p:nvPr>
            <p:ph type="body" sz="quarter" idx="10"/>
          </p:nvPr>
        </p:nvSpPr>
        <p:spPr/>
        <p:txBody>
          <a:bodyPr>
            <a:normAutofit/>
          </a:bodyPr>
          <a:lstStyle/>
          <a:p>
            <a:r>
              <a:rPr lang="en-US" sz="2000" dirty="0"/>
              <a:t>Next, we use subtraction for the remaining regions in the sets that are residents who answered Yes to only one question </a:t>
            </a:r>
          </a:p>
          <a:p>
            <a:r>
              <a:rPr lang="fr-FR" sz="2000" dirty="0"/>
              <a:t>Question 1: 556 −107 −150 −175 = 124, </a:t>
            </a:r>
          </a:p>
          <a:p>
            <a:r>
              <a:rPr lang="fr-FR" sz="2000" dirty="0"/>
              <a:t>Question 2: 262 −107 −150 −2 = 3,</a:t>
            </a:r>
          </a:p>
          <a:p>
            <a:r>
              <a:rPr lang="fr-FR" sz="2000" dirty="0"/>
              <a:t>Question 3: 331 −175 −150 −2 = 4.</a:t>
            </a:r>
            <a:endParaRPr sz="2000" dirty="0"/>
          </a:p>
        </p:txBody>
      </p:sp>
      <p:pic>
        <p:nvPicPr>
          <p:cNvPr id="6" name="Picture 5" descr="A three set Venn diagram. Three sets are labeled Q1, Q2, Q3. The number of respondents in Q1 alone is 124, Q2 alone is 3, and Q3 alone is 4. The intersection of the three sets has 150 respondents. The intersection of the sets Q1 and Q2, but not Q3, has 107. The intersection of the sets Q1 and Q3, but not Q2, has 175. The intersection of the sets Q2 and Q3, but not Q1, has 2. The top left of the box is labeled U.">
            <a:extLst>
              <a:ext uri="{FF2B5EF4-FFF2-40B4-BE49-F238E27FC236}">
                <a16:creationId xmlns:a16="http://schemas.microsoft.com/office/drawing/2014/main" id="{D0C850F5-0D31-4F12-A3B0-8A5E945077DB}"/>
              </a:ext>
            </a:extLst>
          </p:cNvPr>
          <p:cNvPicPr>
            <a:picLocks noChangeAspect="1"/>
          </p:cNvPicPr>
          <p:nvPr/>
        </p:nvPicPr>
        <p:blipFill>
          <a:blip r:embed="rId2"/>
          <a:srcRect b="13483"/>
          <a:stretch>
            <a:fillRect/>
          </a:stretch>
        </p:blipFill>
        <p:spPr>
          <a:xfrm>
            <a:off x="3162300" y="2971800"/>
            <a:ext cx="2819400" cy="2057400"/>
          </a:xfrm>
          <a:prstGeom prst="rect">
            <a:avLst/>
          </a:prstGeom>
        </p:spPr>
      </p:pic>
      <p:sp>
        <p:nvSpPr>
          <p:cNvPr id="4" name="TextBox 3">
            <a:extLst>
              <a:ext uri="{FF2B5EF4-FFF2-40B4-BE49-F238E27FC236}">
                <a16:creationId xmlns:a16="http://schemas.microsoft.com/office/drawing/2014/main" id="{97B4DE1F-477A-C0A2-A6F9-C7E84CD84EDA}"/>
              </a:ext>
            </a:extLst>
          </p:cNvPr>
          <p:cNvSpPr txBox="1"/>
          <p:nvPr/>
        </p:nvSpPr>
        <p:spPr>
          <a:xfrm>
            <a:off x="3886200" y="5029200"/>
            <a:ext cx="1600200" cy="461665"/>
          </a:xfrm>
          <a:prstGeom prst="rect">
            <a:avLst/>
          </a:prstGeom>
          <a:noFill/>
        </p:spPr>
        <p:txBody>
          <a:bodyPr wrap="square">
            <a:spAutoFit/>
          </a:bodyPr>
          <a:lstStyle/>
          <a:p>
            <a:pPr algn="ctr"/>
            <a:r>
              <a:rPr lang="en-IN" sz="2400" dirty="0"/>
              <a:t>Figure 20</a:t>
            </a:r>
          </a:p>
        </p:txBody>
      </p:sp>
    </p:spTree>
    <p:extLst>
      <p:ext uri="{BB962C8B-B14F-4D97-AF65-F5344CB8AC3E}">
        <p14:creationId xmlns:p14="http://schemas.microsoft.com/office/powerpoint/2010/main" val="12326081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Constructing a Venn Diagram of Three Sets</a:t>
            </a:r>
            <a:r>
              <a:rPr lang="en-US" dirty="0"/>
              <a:t>—Slide 6</a:t>
            </a:r>
            <a:endParaRPr dirty="0"/>
          </a:p>
        </p:txBody>
      </p:sp>
      <p:sp>
        <p:nvSpPr>
          <p:cNvPr id="3" name="Text Placeholder 2"/>
          <p:cNvSpPr>
            <a:spLocks noGrp="1"/>
          </p:cNvSpPr>
          <p:nvPr>
            <p:ph type="body" sz="quarter" idx="10"/>
          </p:nvPr>
        </p:nvSpPr>
        <p:spPr/>
        <p:txBody>
          <a:bodyPr>
            <a:normAutofit/>
          </a:bodyPr>
          <a:lstStyle/>
          <a:p>
            <a:r>
              <a:rPr lang="en-US" sz="2400" dirty="0"/>
              <a:t>Finally, subtract all the numbers in the regions (1) through (7) from 1000 to determine how many residents answered No to all three questions. </a:t>
            </a:r>
          </a:p>
          <a:p>
            <a:pPr algn="ctr"/>
            <a:r>
              <a:rPr lang="en-IN" sz="2400" dirty="0"/>
              <a:t>1000 −124 −107 −175 −150 −3 −2 −4 = 435. </a:t>
            </a:r>
          </a:p>
          <a:p>
            <a:r>
              <a:rPr lang="en-US" sz="2400" dirty="0">
                <a:solidFill>
                  <a:srgbClr val="366092"/>
                </a:solidFill>
              </a:rPr>
              <a:t>Figure 21 shows the completed Venn Diagram. </a:t>
            </a:r>
          </a:p>
          <a:p>
            <a:pPr algn="ctr"/>
            <a:endParaRPr lang="en-IN" sz="2400" dirty="0"/>
          </a:p>
        </p:txBody>
      </p:sp>
      <p:pic>
        <p:nvPicPr>
          <p:cNvPr id="8" name="Picture 7" descr="A three set Venn diagram. Three sets are labeled Q1, Q2, Q3. The number of respondents in Q1 alone is 124, Q2 alone is 3, and Q3 alone is 4. The intersection of the three sets has 150 respondents. The intersection of the sets Q1 and Q2, but not Q3, has 107. The intersection of the sets Q1 and Q3, but not Q2, has 175. The intersection of the sets Q2 and Q3, but not Q1, has 2. The top left of the box is labeled U and has 435.">
            <a:extLst>
              <a:ext uri="{FF2B5EF4-FFF2-40B4-BE49-F238E27FC236}">
                <a16:creationId xmlns:a16="http://schemas.microsoft.com/office/drawing/2014/main" id="{EA406ADF-5D0F-4FA7-ADDD-9C1300D1EE78}"/>
              </a:ext>
            </a:extLst>
          </p:cNvPr>
          <p:cNvPicPr>
            <a:picLocks noChangeAspect="1"/>
          </p:cNvPicPr>
          <p:nvPr/>
        </p:nvPicPr>
        <p:blipFill>
          <a:blip r:embed="rId2"/>
          <a:srcRect b="10678"/>
          <a:stretch>
            <a:fillRect/>
          </a:stretch>
        </p:blipFill>
        <p:spPr>
          <a:xfrm>
            <a:off x="3036107" y="3084363"/>
            <a:ext cx="2556000" cy="1868637"/>
          </a:xfrm>
          <a:prstGeom prst="rect">
            <a:avLst/>
          </a:prstGeom>
        </p:spPr>
      </p:pic>
      <p:sp>
        <p:nvSpPr>
          <p:cNvPr id="4" name="TextBox 3">
            <a:extLst>
              <a:ext uri="{FF2B5EF4-FFF2-40B4-BE49-F238E27FC236}">
                <a16:creationId xmlns:a16="http://schemas.microsoft.com/office/drawing/2014/main" id="{1A2A3A26-C5CD-E0D9-4601-FBE0119F2670}"/>
              </a:ext>
            </a:extLst>
          </p:cNvPr>
          <p:cNvSpPr txBox="1"/>
          <p:nvPr/>
        </p:nvSpPr>
        <p:spPr>
          <a:xfrm>
            <a:off x="3725613" y="4872335"/>
            <a:ext cx="1600200" cy="461665"/>
          </a:xfrm>
          <a:prstGeom prst="rect">
            <a:avLst/>
          </a:prstGeom>
          <a:noFill/>
        </p:spPr>
        <p:txBody>
          <a:bodyPr wrap="square">
            <a:spAutoFit/>
          </a:bodyPr>
          <a:lstStyle/>
          <a:p>
            <a:pPr algn="ctr"/>
            <a:r>
              <a:rPr lang="en-IN" sz="2400" dirty="0"/>
              <a:t>Figure 21</a:t>
            </a:r>
          </a:p>
        </p:txBody>
      </p:sp>
      <p:sp>
        <p:nvSpPr>
          <p:cNvPr id="10" name="TextBox 9">
            <a:extLst>
              <a:ext uri="{FF2B5EF4-FFF2-40B4-BE49-F238E27FC236}">
                <a16:creationId xmlns:a16="http://schemas.microsoft.com/office/drawing/2014/main" id="{1A0188D5-8223-ED7C-7B3A-E2CC886C2341}"/>
              </a:ext>
            </a:extLst>
          </p:cNvPr>
          <p:cNvSpPr txBox="1"/>
          <p:nvPr/>
        </p:nvSpPr>
        <p:spPr>
          <a:xfrm>
            <a:off x="457200" y="5208408"/>
            <a:ext cx="800100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366092"/>
                </a:solidFill>
                <a:effectLst/>
                <a:uLnTx/>
                <a:uFillTx/>
                <a:latin typeface="Calibri"/>
                <a:ea typeface="+mn-ea"/>
                <a:cs typeface="+mn-cs"/>
              </a:rPr>
              <a:t>There were 435 residents who responded No to all three questions</a:t>
            </a:r>
          </a:p>
        </p:txBody>
      </p:sp>
    </p:spTree>
    <p:extLst>
      <p:ext uri="{BB962C8B-B14F-4D97-AF65-F5344CB8AC3E}">
        <p14:creationId xmlns:p14="http://schemas.microsoft.com/office/powerpoint/2010/main" val="40905762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Drawing a Venn Diagram for Survey Analysis</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1800" dirty="0"/>
                  <a:t>When determining the number of responses in each category, it is easiest to start with the intersection of the sets. In other words, determine how many people listened to both types of music. We are told that the number of donors that listen to jazz and classical music is </a:t>
                </a:r>
                <a:r>
                  <a:rPr lang="en-US" sz="1800" dirty="0">
                    <a:latin typeface="Cambria Math"/>
                  </a:rPr>
                  <a:t>200</a:t>
                </a:r>
                <a:r>
                  <a:rPr lang="en-US" sz="1800" dirty="0"/>
                  <a:t>. So this number will go in the intersection.</a:t>
                </a:r>
              </a:p>
              <a:p>
                <a:r>
                  <a:rPr lang="en-US" sz="1800" dirty="0"/>
                  <a:t>We must notice that each donor that likes both types of music are also counted in the categories for their respective types of music. For instance, although </a:t>
                </a:r>
                <a:r>
                  <a:rPr lang="en-US" sz="1800" dirty="0">
                    <a:latin typeface="Cambria Math"/>
                  </a:rPr>
                  <a:t>350</a:t>
                </a:r>
                <a:r>
                  <a:rPr lang="en-US" sz="1800" dirty="0"/>
                  <a:t> donors listen to jazz, </a:t>
                </a:r>
                <a:r>
                  <a:rPr lang="en-US" sz="1800" dirty="0">
                    <a:latin typeface="Cambria Math"/>
                  </a:rPr>
                  <a:t>200</a:t>
                </a:r>
                <a:r>
                  <a:rPr lang="en-US" sz="1800" dirty="0"/>
                  <a:t> of those listeners also listen to classical. Recall the inclusion-exclusion principle, which states that we must subtract the donors that have been counted twice. Thus, </a:t>
                </a:r>
                <a14:m>
                  <m:oMath xmlns:m="http://schemas.openxmlformats.org/officeDocument/2006/math">
                    <m:r>
                      <a:rPr lang="en-US" sz="1800">
                        <a:latin typeface="Cambria Math" panose="02040503050406030204" pitchFamily="18" charset="0"/>
                      </a:rPr>
                      <m:t>350−200=150</m:t>
                    </m:r>
                  </m:oMath>
                </a14:m>
                <a:r>
                  <a:rPr lang="en-US" sz="1800" dirty="0"/>
                  <a:t> donors listen to jazz but not classical music. Similarly, </a:t>
                </a:r>
                <a14:m>
                  <m:oMath xmlns:m="http://schemas.openxmlformats.org/officeDocument/2006/math">
                    <m:r>
                      <a:rPr lang="en-US" sz="1800">
                        <a:latin typeface="Cambria Math" panose="02040503050406030204" pitchFamily="18" charset="0"/>
                      </a:rPr>
                      <m:t>300−200=100</m:t>
                    </m:r>
                  </m:oMath>
                </a14:m>
                <a:r>
                  <a:rPr lang="en-US" sz="1800" dirty="0"/>
                  <a:t> donors listen to classical music but not jazz. Putting these numbers in the diagram, we have the following.</a:t>
                </a:r>
              </a:p>
              <a:p>
                <a:endParaRPr lang="en-US" sz="1800" dirty="0"/>
              </a:p>
              <a:p>
                <a:endParaRPr sz="1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593" t="-736" r="-963"/>
                </a:stretch>
              </a:blipFill>
            </p:spPr>
            <p:txBody>
              <a:bodyPr/>
              <a:lstStyle/>
              <a:p>
                <a:r>
                  <a:rPr lang="en-US">
                    <a:noFill/>
                  </a:rPr>
                  <a:t> </a:t>
                </a:r>
              </a:p>
            </p:txBody>
          </p:sp>
        </mc:Fallback>
      </mc:AlternateContent>
      <p:pic>
        <p:nvPicPr>
          <p:cNvPr id="7" name="Picture 6" descr="A two set Venn diagram. The first set is labeled, &quot;Jazz&quot;. The second set is labeled, &quot;Classical&quot;. The intersection of the two sets is labeled, &quot;Both&quot;. The top left of the box is labeled U. The number of people who listen to only Jazz music is 150, only classical music is 100, and both is 200. The top left of the box is labeled U.">
            <a:extLst>
              <a:ext uri="{FF2B5EF4-FFF2-40B4-BE49-F238E27FC236}">
                <a16:creationId xmlns:a16="http://schemas.microsoft.com/office/drawing/2014/main" id="{06FA47D7-21B3-49C4-BFC9-B92EB2A7EE3A}"/>
              </a:ext>
            </a:extLst>
          </p:cNvPr>
          <p:cNvPicPr>
            <a:picLocks noChangeAspect="1"/>
          </p:cNvPicPr>
          <p:nvPr/>
        </p:nvPicPr>
        <p:blipFill>
          <a:blip r:embed="rId3"/>
          <a:srcRect b="15416"/>
          <a:stretch>
            <a:fillRect/>
          </a:stretch>
        </p:blipFill>
        <p:spPr>
          <a:xfrm>
            <a:off x="3238500" y="4171210"/>
            <a:ext cx="2667000" cy="1543790"/>
          </a:xfrm>
          <a:prstGeom prst="rect">
            <a:avLst/>
          </a:prstGeom>
        </p:spPr>
      </p:pic>
      <p:sp>
        <p:nvSpPr>
          <p:cNvPr id="4" name="TextBox 3">
            <a:extLst>
              <a:ext uri="{FF2B5EF4-FFF2-40B4-BE49-F238E27FC236}">
                <a16:creationId xmlns:a16="http://schemas.microsoft.com/office/drawing/2014/main" id="{772078C2-FE0E-8F75-C4D8-7AE6D3454D67}"/>
              </a:ext>
            </a:extLst>
          </p:cNvPr>
          <p:cNvSpPr txBox="1"/>
          <p:nvPr/>
        </p:nvSpPr>
        <p:spPr>
          <a:xfrm>
            <a:off x="3886200" y="5624845"/>
            <a:ext cx="1600200" cy="461665"/>
          </a:xfrm>
          <a:prstGeom prst="rect">
            <a:avLst/>
          </a:prstGeom>
          <a:noFill/>
        </p:spPr>
        <p:txBody>
          <a:bodyPr wrap="square">
            <a:spAutoFit/>
          </a:bodyPr>
          <a:lstStyle/>
          <a:p>
            <a:pPr algn="ctr"/>
            <a:r>
              <a:rPr lang="en-IN" sz="2400" dirty="0"/>
              <a:t>Figure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1</a:t>
            </a:r>
            <a:r>
              <a:rPr dirty="0"/>
              <a:t>: Drawing a Venn Diagram for Survey Analysis</a:t>
            </a:r>
            <a:r>
              <a:rPr lang="en-US" dirty="0"/>
              <a:t>—Slide 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1800" dirty="0"/>
                  <a:t>The last step is to determine how many donors surveyed do not listen to either type of music. To calculate this, we need to subtract the numbers in each region from the total number of people surveyed.</a:t>
                </a:r>
              </a:p>
              <a:p>
                <a:endParaRPr lang="en-US" sz="1100" dirty="0"/>
              </a:p>
              <a:p>
                <a:pPr algn="ctr">
                  <a:defRPr sz="2800"/>
                </a:pPr>
                <a14:m>
                  <m:oMath xmlns:m="http://schemas.openxmlformats.org/officeDocument/2006/math">
                    <m:r>
                      <a:rPr lang="en-US" sz="1800">
                        <a:latin typeface="Cambria Math" panose="02040503050406030204" pitchFamily="18" charset="0"/>
                      </a:rPr>
                      <m:t>500−150−200−100=50</m:t>
                    </m:r>
                  </m:oMath>
                </a14:m>
                <a:r>
                  <a:rPr lang="en-US" sz="1800" dirty="0"/>
                  <a:t>.</a:t>
                </a:r>
              </a:p>
              <a:p>
                <a:pPr algn="ctr">
                  <a:defRPr sz="2800"/>
                </a:pPr>
                <a:endParaRPr lang="en-US" sz="1100" dirty="0"/>
              </a:p>
              <a:p>
                <a:pPr>
                  <a:defRPr sz="2800"/>
                </a:pPr>
                <a:r>
                  <a:rPr lang="en-US" sz="1800" dirty="0"/>
                  <a:t>Thus, there are </a:t>
                </a:r>
                <a:r>
                  <a:rPr lang="en-US" sz="1800" dirty="0">
                    <a:latin typeface="Cambria Math"/>
                  </a:rPr>
                  <a:t>50</a:t>
                </a:r>
                <a:r>
                  <a:rPr lang="en-US" sz="1800" dirty="0"/>
                  <a:t> donors who do not listen to either jazz or classical music. This number is placed on the outside of the circles. Figure 4 shows the completed Venn diagram.</a:t>
                </a:r>
              </a:p>
              <a:p>
                <a:pPr algn="ctr">
                  <a:defRPr sz="2800"/>
                </a:pPr>
                <a:endParaRPr lang="en-US" sz="1800" dirty="0"/>
              </a:p>
              <a:p>
                <a:pPr>
                  <a:defRPr sz="2800"/>
                </a:pPr>
                <a:endParaRPr sz="1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593" t="-736" r="-1037"/>
                </a:stretch>
              </a:blipFill>
            </p:spPr>
            <p:txBody>
              <a:bodyPr/>
              <a:lstStyle/>
              <a:p>
                <a:r>
                  <a:rPr lang="en-IN">
                    <a:noFill/>
                  </a:rPr>
                  <a:t> </a:t>
                </a:r>
              </a:p>
            </p:txBody>
          </p:sp>
        </mc:Fallback>
      </mc:AlternateContent>
      <p:pic>
        <p:nvPicPr>
          <p:cNvPr id="7" name="Picture 6" descr="A two set Venn diagram. The first set is labeled, &quot;Jazz&quot;. The second set is labeled, &quot;Classical&quot;. The intersection of the two sets is labeled, &quot;Both&quot;. The top left of the box is labeled U. The number of people who listen to only Jazz music is 150, only classical music is 100, and both is 200. The number of people who listen to neither is 50. The top left of the box is labeled U.">
            <a:extLst>
              <a:ext uri="{FF2B5EF4-FFF2-40B4-BE49-F238E27FC236}">
                <a16:creationId xmlns:a16="http://schemas.microsoft.com/office/drawing/2014/main" id="{6BA4B2EB-0E14-45B7-B518-F578AE33BFE9}"/>
              </a:ext>
            </a:extLst>
          </p:cNvPr>
          <p:cNvPicPr>
            <a:picLocks noChangeAspect="1"/>
          </p:cNvPicPr>
          <p:nvPr/>
        </p:nvPicPr>
        <p:blipFill>
          <a:blip r:embed="rId3"/>
          <a:srcRect b="15984"/>
          <a:stretch>
            <a:fillRect/>
          </a:stretch>
        </p:blipFill>
        <p:spPr>
          <a:xfrm>
            <a:off x="2819139" y="3549707"/>
            <a:ext cx="3505721" cy="2058754"/>
          </a:xfrm>
          <a:prstGeom prst="rect">
            <a:avLst/>
          </a:prstGeom>
        </p:spPr>
      </p:pic>
      <p:sp>
        <p:nvSpPr>
          <p:cNvPr id="4" name="TextBox 3">
            <a:extLst>
              <a:ext uri="{FF2B5EF4-FFF2-40B4-BE49-F238E27FC236}">
                <a16:creationId xmlns:a16="http://schemas.microsoft.com/office/drawing/2014/main" id="{A9D16BE7-97C3-6133-6221-A265294B2E3E}"/>
              </a:ext>
            </a:extLst>
          </p:cNvPr>
          <p:cNvSpPr txBox="1"/>
          <p:nvPr/>
        </p:nvSpPr>
        <p:spPr>
          <a:xfrm>
            <a:off x="2209800" y="5506451"/>
            <a:ext cx="4800600" cy="461665"/>
          </a:xfrm>
          <a:prstGeom prst="rect">
            <a:avLst/>
          </a:prstGeom>
          <a:noFill/>
        </p:spPr>
        <p:txBody>
          <a:bodyPr wrap="square">
            <a:spAutoFit/>
          </a:bodyPr>
          <a:lstStyle/>
          <a:p>
            <a:pPr algn="ctr"/>
            <a:r>
              <a:rPr lang="en-IN" sz="2400" dirty="0"/>
              <a:t>Figure 4: Completed Venn Diagram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r>
              <a:rPr sz="2000" dirty="0"/>
              <a:t>A survey of </a:t>
            </a:r>
            <a:r>
              <a:rPr sz="2000" dirty="0">
                <a:latin typeface="Cambria Math"/>
              </a:rPr>
              <a:t>400</a:t>
            </a:r>
            <a:r>
              <a:rPr sz="2000" dirty="0"/>
              <a:t> customers at an ice cream shop showed that </a:t>
            </a:r>
            <a:r>
              <a:rPr sz="2000" dirty="0">
                <a:latin typeface="Cambria Math"/>
              </a:rPr>
              <a:t>225</a:t>
            </a:r>
            <a:r>
              <a:rPr sz="2000" dirty="0"/>
              <a:t> customers like chocolate ice cream, </a:t>
            </a:r>
            <a:r>
              <a:rPr sz="2000" dirty="0">
                <a:latin typeface="Cambria Math"/>
              </a:rPr>
              <a:t>300</a:t>
            </a:r>
            <a:r>
              <a:rPr sz="2000" dirty="0"/>
              <a:t> like vanilla, and </a:t>
            </a:r>
            <a:r>
              <a:rPr sz="2000" dirty="0">
                <a:latin typeface="Cambria Math"/>
              </a:rPr>
              <a:t>200</a:t>
            </a:r>
            <a:r>
              <a:rPr sz="2000" dirty="0"/>
              <a:t> like both. Draw a Venn diagram to illustrate the survey results. How many customers responded that they didn't like either chocolate or vanilla ice cream?</a:t>
            </a:r>
          </a:p>
          <a:p>
            <a:r>
              <a:rPr sz="2000" dirty="0"/>
              <a:t>Answer:</a:t>
            </a:r>
            <a:endParaRPr lang="en-US" sz="2000" dirty="0"/>
          </a:p>
          <a:p>
            <a:endParaRPr lang="en-IN" sz="2000" dirty="0"/>
          </a:p>
          <a:p>
            <a:endParaRPr lang="en-IN" sz="2000" dirty="0"/>
          </a:p>
          <a:p>
            <a:endParaRPr lang="en-IN" sz="2000" dirty="0"/>
          </a:p>
          <a:p>
            <a:endParaRPr lang="en-IN" sz="2000" dirty="0"/>
          </a:p>
          <a:p>
            <a:endParaRPr lang="en-IN" sz="2000" dirty="0"/>
          </a:p>
          <a:p>
            <a:endParaRPr lang="en-IN" sz="2000" dirty="0"/>
          </a:p>
          <a:p>
            <a:endParaRPr lang="en-IN" sz="2000" dirty="0"/>
          </a:p>
        </p:txBody>
      </p:sp>
      <p:pic>
        <p:nvPicPr>
          <p:cNvPr id="5" name="Picture 4" descr="A Venn diagram shows two overlapping circles labeled &quot;Chocolate&quot; and &quot;Vanilla&quot; inside a box labeled &quot;U.&quot; U is marked with a blank. Each circle further has one blank that is not shared with each other. A blank is also shown in the region common to both the circles.">
            <a:extLst>
              <a:ext uri="{FF2B5EF4-FFF2-40B4-BE49-F238E27FC236}">
                <a16:creationId xmlns:a16="http://schemas.microsoft.com/office/drawing/2014/main" id="{93E659C2-EA0D-4F00-BC1E-80BC7347E89D}"/>
              </a:ext>
            </a:extLst>
          </p:cNvPr>
          <p:cNvPicPr>
            <a:picLocks noChangeAspect="1"/>
          </p:cNvPicPr>
          <p:nvPr/>
        </p:nvPicPr>
        <p:blipFill>
          <a:blip r:embed="rId2"/>
          <a:stretch>
            <a:fillRect/>
          </a:stretch>
        </p:blipFill>
        <p:spPr>
          <a:xfrm>
            <a:off x="2713050" y="2514600"/>
            <a:ext cx="3717899" cy="2362200"/>
          </a:xfrm>
          <a:prstGeom prst="rect">
            <a:avLst/>
          </a:prstGeom>
        </p:spPr>
      </p:pic>
      <p:sp>
        <p:nvSpPr>
          <p:cNvPr id="6" name="TextBox 5">
            <a:extLst>
              <a:ext uri="{FF2B5EF4-FFF2-40B4-BE49-F238E27FC236}">
                <a16:creationId xmlns:a16="http://schemas.microsoft.com/office/drawing/2014/main" id="{FD0ADC6D-327F-CDA5-FBCC-BE21ED3DE110}"/>
              </a:ext>
            </a:extLst>
          </p:cNvPr>
          <p:cNvSpPr txBox="1"/>
          <p:nvPr/>
        </p:nvSpPr>
        <p:spPr>
          <a:xfrm>
            <a:off x="457200" y="5067245"/>
            <a:ext cx="4572000" cy="369332"/>
          </a:xfrm>
          <a:prstGeom prst="rect">
            <a:avLst/>
          </a:prstGeom>
          <a:noFill/>
        </p:spPr>
        <p:txBody>
          <a:bodyPr wrap="square">
            <a:spAutoFit/>
          </a:bodyPr>
          <a:lstStyle/>
          <a:p>
            <a:r>
              <a:rPr lang="en-US" sz="1800" dirty="0"/>
              <a:t>75 like neither ice cream.</a:t>
            </a:r>
          </a:p>
        </p:txBody>
      </p:sp>
    </p:spTree>
    <p:extLst>
      <p:ext uri="{BB962C8B-B14F-4D97-AF65-F5344CB8AC3E}">
        <p14:creationId xmlns:p14="http://schemas.microsoft.com/office/powerpoint/2010/main" val="3660438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Helpful Hint</a:t>
            </a:r>
          </a:p>
        </p:txBody>
      </p:sp>
      <p:sp>
        <p:nvSpPr>
          <p:cNvPr id="3" name="Text Placeholder 2"/>
          <p:cNvSpPr>
            <a:spLocks noGrp="1"/>
          </p:cNvSpPr>
          <p:nvPr>
            <p:ph type="body" sz="quarter" idx="10"/>
          </p:nvPr>
        </p:nvSpPr>
        <p:spPr/>
        <p:txBody>
          <a:bodyPr>
            <a:normAutofit/>
          </a:bodyPr>
          <a:lstStyle/>
          <a:p>
            <a:r>
              <a:rPr sz="2800"/>
              <a:t>The word "and" implies the intersection of two sets while the word "or" implies the union of two sets.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Fun Fact</a:t>
            </a:r>
          </a:p>
        </p:txBody>
      </p:sp>
      <p:sp>
        <p:nvSpPr>
          <p:cNvPr id="3" name="Text Placeholder 2" descr="A diagram of five sets using congruent ellipses"/>
          <p:cNvSpPr>
            <a:spLocks noGrp="1"/>
          </p:cNvSpPr>
          <p:nvPr>
            <p:ph type="body" sz="quarter" idx="10"/>
          </p:nvPr>
        </p:nvSpPr>
        <p:spPr/>
        <p:txBody>
          <a:bodyPr>
            <a:normAutofit/>
          </a:bodyPr>
          <a:lstStyle/>
          <a:p>
            <a:r>
              <a:rPr sz="2400" dirty="0"/>
              <a:t>A Venn diagram that uses only circles to represent sets is limited to three or fewer sets. However, Venn himself showed that Venn diagrams exist for any number of sets. Figure 6 is a Venn diagram of five sets using congruent ellipses.</a:t>
            </a:r>
            <a:endParaRPr lang="en-US" sz="2400" dirty="0"/>
          </a:p>
          <a:p>
            <a:endParaRPr sz="2800" dirty="0"/>
          </a:p>
        </p:txBody>
      </p:sp>
      <p:pic>
        <p:nvPicPr>
          <p:cNvPr id="5" name="Picture 4" descr="A symmetrical geometric design composed of multiple overlapping ellipses intersecting at various points, forming a pattern that resembles a stylized atomic structure or flower.">
            <a:extLst>
              <a:ext uri="{FF2B5EF4-FFF2-40B4-BE49-F238E27FC236}">
                <a16:creationId xmlns:a16="http://schemas.microsoft.com/office/drawing/2014/main" id="{0B7D7329-0B60-478B-8D8B-FE836579EC87}"/>
              </a:ext>
            </a:extLst>
          </p:cNvPr>
          <p:cNvPicPr>
            <a:picLocks noChangeAspect="1"/>
          </p:cNvPicPr>
          <p:nvPr/>
        </p:nvPicPr>
        <p:blipFill>
          <a:blip r:embed="rId2"/>
          <a:srcRect b="17470"/>
          <a:stretch>
            <a:fillRect/>
          </a:stretch>
        </p:blipFill>
        <p:spPr>
          <a:xfrm>
            <a:off x="3029507" y="2895601"/>
            <a:ext cx="3084986" cy="1981200"/>
          </a:xfrm>
          <a:prstGeom prst="rect">
            <a:avLst/>
          </a:prstGeom>
        </p:spPr>
      </p:pic>
      <p:sp>
        <p:nvSpPr>
          <p:cNvPr id="4" name="TextBox 3">
            <a:extLst>
              <a:ext uri="{FF2B5EF4-FFF2-40B4-BE49-F238E27FC236}">
                <a16:creationId xmlns:a16="http://schemas.microsoft.com/office/drawing/2014/main" id="{C32655D7-1602-D8D8-8361-1B44A0CA6C0C}"/>
              </a:ext>
            </a:extLst>
          </p:cNvPr>
          <p:cNvSpPr txBox="1"/>
          <p:nvPr/>
        </p:nvSpPr>
        <p:spPr>
          <a:xfrm>
            <a:off x="3771900" y="4876801"/>
            <a:ext cx="1600200" cy="461665"/>
          </a:xfrm>
          <a:prstGeom prst="rect">
            <a:avLst/>
          </a:prstGeom>
          <a:noFill/>
        </p:spPr>
        <p:txBody>
          <a:bodyPr wrap="square">
            <a:spAutoFit/>
          </a:bodyPr>
          <a:lstStyle/>
          <a:p>
            <a:pPr algn="ctr"/>
            <a:r>
              <a:rPr lang="en-IN" sz="2400" dirty="0"/>
              <a:t>Figure 6</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Interpreting a Venn Diagram of Three Sets</a:t>
            </a:r>
            <a:r>
              <a:rPr lang="en-US" dirty="0"/>
              <a:t>—Slide 1</a:t>
            </a:r>
            <a:endParaRPr dirty="0"/>
          </a:p>
        </p:txBody>
      </p:sp>
      <p:sp>
        <p:nvSpPr>
          <p:cNvPr id="3" name="Text Placeholder 2"/>
          <p:cNvSpPr>
            <a:spLocks noGrp="1"/>
          </p:cNvSpPr>
          <p:nvPr>
            <p:ph type="body" sz="quarter" idx="10"/>
          </p:nvPr>
        </p:nvSpPr>
        <p:spPr>
          <a:xfrm>
            <a:off x="457200" y="1029287"/>
            <a:ext cx="8305800" cy="4967067"/>
          </a:xfrm>
        </p:spPr>
        <p:txBody>
          <a:bodyPr>
            <a:normAutofit/>
          </a:bodyPr>
          <a:lstStyle/>
          <a:p>
            <a:pPr>
              <a:defRPr sz="2800"/>
            </a:pPr>
            <a:r>
              <a:rPr sz="1800" dirty="0"/>
              <a:t>The Heisman Trophy, created in 1935, is awarded every year to an outstanding college football player. The Venn diagram in Figure 7 tells us about some of the past winners and contains the number of elements that belong to the three sets </a:t>
            </a:r>
            <a:r>
              <a:rPr lang="en-US" sz="1800" i="1" dirty="0"/>
              <a:t>A</a:t>
            </a:r>
            <a:r>
              <a:rPr sz="1800" dirty="0"/>
              <a:t>, </a:t>
            </a:r>
            <a:r>
              <a:rPr lang="en-US" sz="1800" i="1" dirty="0"/>
              <a:t>B</a:t>
            </a:r>
            <a:r>
              <a:rPr sz="1800" dirty="0"/>
              <a:t>, and </a:t>
            </a:r>
            <a:r>
              <a:rPr lang="en-US" sz="1800" i="1" dirty="0"/>
              <a:t>C</a:t>
            </a:r>
            <a:r>
              <a:rPr sz="1800" dirty="0"/>
              <a:t>. </a:t>
            </a:r>
            <a:r>
              <a:rPr lang="en-US" sz="1800" i="1" dirty="0"/>
              <a:t>A</a:t>
            </a:r>
            <a:r>
              <a:rPr sz="1800" dirty="0"/>
              <a:t> is the set of winners whose position was that of running back, </a:t>
            </a:r>
            <a:r>
              <a:rPr lang="en-US" sz="1800" i="1" dirty="0"/>
              <a:t>B</a:t>
            </a:r>
            <a:r>
              <a:rPr sz="1800" dirty="0"/>
              <a:t> is the set of winners from The Ohio State University (OSU), and </a:t>
            </a:r>
            <a:r>
              <a:rPr lang="en-US" sz="1800" i="1" dirty="0"/>
              <a:t>C</a:t>
            </a:r>
            <a:r>
              <a:rPr sz="1800" dirty="0"/>
              <a:t> is the set of winners who were classified as juniors when they won.</a:t>
            </a:r>
          </a:p>
        </p:txBody>
      </p:sp>
      <p:pic>
        <p:nvPicPr>
          <p:cNvPr id="6" name="Picture 5" descr="A three set Venn diagram. The three sets are labeled A: Running Backs, B: Players from OSU, C: Won as a Junior. There are 28 winners in only A, 2 winners in only B, and 11 winners in only C. There are 2 winners in the intersection of the three sets. The intersection of sets A and B, but not C, has 3 winners. The intersection of sets A and C, but not B, has 6 winners. The intersection of sets B and C, but not A, has 0 winners. The top left of the box is labeled U.">
            <a:extLst>
              <a:ext uri="{FF2B5EF4-FFF2-40B4-BE49-F238E27FC236}">
                <a16:creationId xmlns:a16="http://schemas.microsoft.com/office/drawing/2014/main" id="{9C626BCF-9795-4CA9-B15B-F7CA2EC9BC84}"/>
              </a:ext>
            </a:extLst>
          </p:cNvPr>
          <p:cNvPicPr>
            <a:picLocks noChangeAspect="1"/>
          </p:cNvPicPr>
          <p:nvPr/>
        </p:nvPicPr>
        <p:blipFill>
          <a:blip r:embed="rId2"/>
          <a:srcRect b="8751"/>
          <a:stretch>
            <a:fillRect/>
          </a:stretch>
        </p:blipFill>
        <p:spPr>
          <a:xfrm>
            <a:off x="3274868" y="2563285"/>
            <a:ext cx="2594263" cy="1914664"/>
          </a:xfrm>
          <a:prstGeom prst="rect">
            <a:avLst/>
          </a:prstGeom>
        </p:spPr>
      </p:pic>
      <p:sp>
        <p:nvSpPr>
          <p:cNvPr id="4" name="TextBox 3">
            <a:extLst>
              <a:ext uri="{FF2B5EF4-FFF2-40B4-BE49-F238E27FC236}">
                <a16:creationId xmlns:a16="http://schemas.microsoft.com/office/drawing/2014/main" id="{0DA180C7-90AB-EA39-8719-1319BFD1AD17}"/>
              </a:ext>
            </a:extLst>
          </p:cNvPr>
          <p:cNvSpPr txBox="1"/>
          <p:nvPr/>
        </p:nvSpPr>
        <p:spPr>
          <a:xfrm>
            <a:off x="3771899" y="4338935"/>
            <a:ext cx="1600200" cy="461665"/>
          </a:xfrm>
          <a:prstGeom prst="rect">
            <a:avLst/>
          </a:prstGeom>
          <a:noFill/>
        </p:spPr>
        <p:txBody>
          <a:bodyPr wrap="square">
            <a:spAutoFit/>
          </a:bodyPr>
          <a:lstStyle/>
          <a:p>
            <a:pPr algn="ctr"/>
            <a:r>
              <a:rPr lang="en-IN" sz="2400" dirty="0"/>
              <a:t>Figure 7</a:t>
            </a:r>
          </a:p>
        </p:txBody>
      </p:sp>
      <p:sp>
        <p:nvSpPr>
          <p:cNvPr id="5" name="TextBox 4">
            <a:extLst>
              <a:ext uri="{FF2B5EF4-FFF2-40B4-BE49-F238E27FC236}">
                <a16:creationId xmlns:a16="http://schemas.microsoft.com/office/drawing/2014/main" id="{1D25DAF7-5378-493E-8596-9FCF8FA62F99}"/>
              </a:ext>
            </a:extLst>
          </p:cNvPr>
          <p:cNvSpPr txBox="1"/>
          <p:nvPr/>
        </p:nvSpPr>
        <p:spPr>
          <a:xfrm>
            <a:off x="457200" y="4667071"/>
            <a:ext cx="8229600" cy="646331"/>
          </a:xfrm>
          <a:prstGeom prst="rect">
            <a:avLst/>
          </a:prstGeom>
          <a:noFill/>
        </p:spPr>
        <p:txBody>
          <a:bodyPr wrap="square">
            <a:spAutoFit/>
          </a:bodyPr>
          <a:lstStyle/>
          <a:p>
            <a:r>
              <a:rPr lang="en-US" sz="1800" dirty="0"/>
              <a:t>Use the information in the diagram to determine the following and describe what each represents.</a:t>
            </a:r>
          </a:p>
        </p:txBody>
      </p:sp>
      <p:pic>
        <p:nvPicPr>
          <p:cNvPr id="10" name="Picture 9" descr="a. Cardinality of the intersection of sets A, B, and C,&#10;b. Cardinality of the intersection of sets A and B">
            <a:extLst>
              <a:ext uri="{FF2B5EF4-FFF2-40B4-BE49-F238E27FC236}">
                <a16:creationId xmlns:a16="http://schemas.microsoft.com/office/drawing/2014/main" id="{B3569EF2-BE60-3443-1357-5752E88B83E6}"/>
              </a:ext>
            </a:extLst>
          </p:cNvPr>
          <p:cNvPicPr>
            <a:picLocks noChangeAspect="1"/>
          </p:cNvPicPr>
          <p:nvPr/>
        </p:nvPicPr>
        <p:blipFill>
          <a:blip r:embed="rId3"/>
          <a:stretch>
            <a:fillRect/>
          </a:stretch>
        </p:blipFill>
        <p:spPr>
          <a:xfrm>
            <a:off x="581025" y="5242198"/>
            <a:ext cx="1552575" cy="78105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Interpreting a Venn Diagram of Three Sets</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38163" indent="-538163">
              <a:defRPr sz="2800"/>
            </a:pPr>
            <a:r>
              <a:rPr lang="en-US" sz="2000" dirty="0"/>
              <a:t>a.</a:t>
            </a:r>
            <a:r>
              <a:rPr sz="2000" dirty="0"/>
              <a:t>​</a:t>
            </a:r>
            <a:r>
              <a:rPr lang="en-US" sz="2000" dirty="0"/>
              <a:t>	</a:t>
            </a:r>
            <a:r>
              <a:rPr sz="2000" dirty="0"/>
              <a:t>To find</a:t>
            </a:r>
            <a:r>
              <a:rPr lang="en-US" sz="2000" dirty="0"/>
              <a:t>	</a:t>
            </a:r>
          </a:p>
          <a:p>
            <a:pPr marL="538163" indent="-538163">
              <a:defRPr sz="2800"/>
            </a:pPr>
            <a:endParaRPr lang="en-US" sz="2000" dirty="0"/>
          </a:p>
          <a:p>
            <a:pPr marL="538163" indent="-538163">
              <a:defRPr sz="2800"/>
            </a:pPr>
            <a:endParaRPr lang="en-US" sz="2000" dirty="0"/>
          </a:p>
          <a:p>
            <a:pPr marL="538163" indent="-538163">
              <a:defRPr sz="2800"/>
            </a:pPr>
            <a:endParaRPr lang="en-US" sz="2000" dirty="0"/>
          </a:p>
          <a:p>
            <a:pPr marL="538163" indent="-538163">
              <a:defRPr sz="2800"/>
            </a:pPr>
            <a:endParaRPr lang="en-US" sz="2000" dirty="0"/>
          </a:p>
          <a:p>
            <a:pPr marL="538163" indent="-538163">
              <a:defRPr sz="2800"/>
            </a:pPr>
            <a:endParaRPr lang="en-US" sz="2000" dirty="0"/>
          </a:p>
          <a:p>
            <a:pPr marL="538163" indent="-538163">
              <a:defRPr sz="2800"/>
            </a:pPr>
            <a:endParaRPr sz="2000" dirty="0"/>
          </a:p>
        </p:txBody>
      </p:sp>
      <p:pic>
        <p:nvPicPr>
          <p:cNvPr id="13" name="Picture 12" descr="Cardinality of the intersection of sets A, B, and C">
            <a:extLst>
              <a:ext uri="{FF2B5EF4-FFF2-40B4-BE49-F238E27FC236}">
                <a16:creationId xmlns:a16="http://schemas.microsoft.com/office/drawing/2014/main" id="{5EA2F416-B296-5175-C255-068BCE9B415C}"/>
              </a:ext>
            </a:extLst>
          </p:cNvPr>
          <p:cNvPicPr>
            <a:picLocks noChangeAspect="1"/>
          </p:cNvPicPr>
          <p:nvPr/>
        </p:nvPicPr>
        <p:blipFill>
          <a:blip r:embed="rId2"/>
          <a:stretch>
            <a:fillRect/>
          </a:stretch>
        </p:blipFill>
        <p:spPr>
          <a:xfrm>
            <a:off x="1809750" y="1553162"/>
            <a:ext cx="1238250" cy="390525"/>
          </a:xfrm>
          <a:prstGeom prst="rect">
            <a:avLst/>
          </a:prstGeom>
        </p:spPr>
      </p:pic>
      <p:sp>
        <p:nvSpPr>
          <p:cNvPr id="18" name="TextBox 17">
            <a:extLst>
              <a:ext uri="{FF2B5EF4-FFF2-40B4-BE49-F238E27FC236}">
                <a16:creationId xmlns:a16="http://schemas.microsoft.com/office/drawing/2014/main" id="{0490AB81-BC47-2212-C6B9-0196C5E668FB}"/>
              </a:ext>
            </a:extLst>
          </p:cNvPr>
          <p:cNvSpPr txBox="1"/>
          <p:nvPr/>
        </p:nvSpPr>
        <p:spPr>
          <a:xfrm>
            <a:off x="2971800" y="1517303"/>
            <a:ext cx="5791200" cy="400110"/>
          </a:xfrm>
          <a:prstGeom prst="rect">
            <a:avLst/>
          </a:prstGeom>
          <a:noFill/>
        </p:spPr>
        <p:txBody>
          <a:bodyPr wrap="square">
            <a:spAutoFit/>
          </a:bodyPr>
          <a:lstStyle/>
          <a:p>
            <a:r>
              <a:rPr lang="en-US" sz="2000" dirty="0"/>
              <a:t>we need to consider the intersection of all three sets</a:t>
            </a:r>
            <a:endParaRPr lang="en-IN" sz="2000" dirty="0"/>
          </a:p>
        </p:txBody>
      </p:sp>
      <p:sp>
        <p:nvSpPr>
          <p:cNvPr id="20" name="TextBox 19">
            <a:extLst>
              <a:ext uri="{FF2B5EF4-FFF2-40B4-BE49-F238E27FC236}">
                <a16:creationId xmlns:a16="http://schemas.microsoft.com/office/drawing/2014/main" id="{8593234B-5A56-20DE-A26B-0DFBD64E95DE}"/>
              </a:ext>
            </a:extLst>
          </p:cNvPr>
          <p:cNvSpPr txBox="1"/>
          <p:nvPr/>
        </p:nvSpPr>
        <p:spPr>
          <a:xfrm>
            <a:off x="1044388" y="1845945"/>
            <a:ext cx="7620000" cy="1938992"/>
          </a:xfrm>
          <a:prstGeom prst="rect">
            <a:avLst/>
          </a:prstGeom>
          <a:noFill/>
        </p:spPr>
        <p:txBody>
          <a:bodyPr wrap="square">
            <a:spAutoFit/>
          </a:bodyPr>
          <a:lstStyle/>
          <a:p>
            <a:r>
              <a:rPr lang="en-US" sz="2000" i="1" dirty="0"/>
              <a:t>A</a:t>
            </a:r>
            <a:r>
              <a:rPr lang="en-US" sz="2000" dirty="0"/>
              <a:t>, </a:t>
            </a:r>
            <a:r>
              <a:rPr lang="en-US" sz="2000" i="1" dirty="0"/>
              <a:t>B</a:t>
            </a:r>
            <a:r>
              <a:rPr lang="en-US" sz="2000" dirty="0"/>
              <a:t>, and </a:t>
            </a:r>
            <a:r>
              <a:rPr lang="en-US" sz="2000" i="1" dirty="0"/>
              <a:t>C</a:t>
            </a:r>
            <a:r>
              <a:rPr lang="en-US" sz="2000" dirty="0"/>
              <a:t>. Working with three sets and their intersections, we need to be careful and make sure we are considering the proper intersection. This is represented by the triangular middle section of the Venn diagram. We are looking for the number of elements that are common to all three sets. We observe in the Venn diagram that there are two elements represented in the intersection of sets </a:t>
            </a:r>
            <a:r>
              <a:rPr lang="en-US" sz="2000" i="1" dirty="0"/>
              <a:t>A</a:t>
            </a:r>
            <a:r>
              <a:rPr lang="en-US" sz="2000" dirty="0"/>
              <a:t>, </a:t>
            </a:r>
            <a:r>
              <a:rPr lang="en-US" sz="2000" i="1" dirty="0"/>
              <a:t>B</a:t>
            </a:r>
            <a:r>
              <a:rPr lang="en-US" sz="2000" dirty="0"/>
              <a:t>, and </a:t>
            </a:r>
            <a:r>
              <a:rPr lang="en-US" sz="2000" i="1" dirty="0"/>
              <a:t>C</a:t>
            </a:r>
            <a:r>
              <a:rPr lang="en-US" sz="2000" dirty="0"/>
              <a:t>. Thus,</a:t>
            </a:r>
            <a:endParaRPr lang="en-IN" sz="2000" dirty="0"/>
          </a:p>
        </p:txBody>
      </p:sp>
      <p:pic>
        <p:nvPicPr>
          <p:cNvPr id="16" name="Picture 15" descr="The cardinality of the intersection of sets A, B, and C is equal to 2.">
            <a:extLst>
              <a:ext uri="{FF2B5EF4-FFF2-40B4-BE49-F238E27FC236}">
                <a16:creationId xmlns:a16="http://schemas.microsoft.com/office/drawing/2014/main" id="{1F6EFB21-82B9-264D-A824-210362CBB047}"/>
              </a:ext>
            </a:extLst>
          </p:cNvPr>
          <p:cNvPicPr>
            <a:picLocks noChangeAspect="1"/>
          </p:cNvPicPr>
          <p:nvPr/>
        </p:nvPicPr>
        <p:blipFill>
          <a:blip r:embed="rId3"/>
          <a:stretch>
            <a:fillRect/>
          </a:stretch>
        </p:blipFill>
        <p:spPr>
          <a:xfrm>
            <a:off x="1143000" y="3749078"/>
            <a:ext cx="1590675" cy="390525"/>
          </a:xfrm>
          <a:prstGeom prst="rect">
            <a:avLst/>
          </a:prstGeom>
        </p:spPr>
      </p:pic>
      <p:sp>
        <p:nvSpPr>
          <p:cNvPr id="22" name="TextBox 21">
            <a:extLst>
              <a:ext uri="{FF2B5EF4-FFF2-40B4-BE49-F238E27FC236}">
                <a16:creationId xmlns:a16="http://schemas.microsoft.com/office/drawing/2014/main" id="{55DB35BD-2E13-AB71-4819-5BC1DEBE45FE}"/>
              </a:ext>
            </a:extLst>
          </p:cNvPr>
          <p:cNvSpPr txBox="1"/>
          <p:nvPr/>
        </p:nvSpPr>
        <p:spPr>
          <a:xfrm>
            <a:off x="457200" y="4242137"/>
            <a:ext cx="8229600" cy="1015663"/>
          </a:xfrm>
          <a:prstGeom prst="rect">
            <a:avLst/>
          </a:prstGeom>
          <a:noFill/>
        </p:spPr>
        <p:txBody>
          <a:bodyPr wrap="square">
            <a:spAutoFit/>
          </a:bodyPr>
          <a:lstStyle/>
          <a:p>
            <a:pPr marL="538163" indent="-538163"/>
            <a:r>
              <a:rPr lang="en-US" sz="2000" dirty="0"/>
              <a:t>b.​	This overlapping region represents the number of times the Heisman Trophy winner was in his junior year, a running back from The Ohio State University.</a:t>
            </a:r>
            <a:endParaRPr lang="en-IN" sz="2000" dirty="0"/>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81A06D6-B2C2-45F8-99FA-E27C23452E12}"/>
</file>

<file path=customXml/itemProps2.xml><?xml version="1.0" encoding="utf-8"?>
<ds:datastoreItem xmlns:ds="http://schemas.openxmlformats.org/officeDocument/2006/customXml" ds:itemID="{44397511-DD31-42C9-A40C-704BD4921585}"/>
</file>

<file path=customXml/itemProps3.xml><?xml version="1.0" encoding="utf-8"?>
<ds:datastoreItem xmlns:ds="http://schemas.openxmlformats.org/officeDocument/2006/customXml" ds:itemID="{49BA0C17-03A5-4A14-867E-58CA9AB85608}"/>
</file>

<file path=docProps/app.xml><?xml version="1.0" encoding="utf-8"?>
<Properties xmlns="http://schemas.openxmlformats.org/officeDocument/2006/extended-properties" xmlns:vt="http://schemas.openxmlformats.org/officeDocument/2006/docPropsVTypes">
  <TotalTime>1381</TotalTime>
  <Words>3067</Words>
  <Application>Microsoft Office PowerPoint</Application>
  <PresentationFormat>On-screen Show (4:3)</PresentationFormat>
  <Paragraphs>163</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Calibri</vt:lpstr>
      <vt:lpstr>Arial</vt:lpstr>
      <vt:lpstr>Cambria Math</vt:lpstr>
      <vt:lpstr>Courier New</vt:lpstr>
      <vt:lpstr>Office Theme</vt:lpstr>
      <vt:lpstr>Section 2.4</vt:lpstr>
      <vt:lpstr>Example 1: Drawing a Venn Diagram for Survey Analysis—Slide 1</vt:lpstr>
      <vt:lpstr>Example 1: Drawing a Venn Diagram for Survey Analysis—Slide 2</vt:lpstr>
      <vt:lpstr>Example 1: Drawing a Venn Diagram for Survey Analysis—Slide 3</vt:lpstr>
      <vt:lpstr>Skill Check 1</vt:lpstr>
      <vt:lpstr>Helpful Hint</vt:lpstr>
      <vt:lpstr>Fun Fact</vt:lpstr>
      <vt:lpstr>Example 2: Interpreting a Venn Diagram of Three Sets—Slide 1</vt:lpstr>
      <vt:lpstr>Example 2: Interpreting a Venn Diagram of Three Sets—Slide 2</vt:lpstr>
      <vt:lpstr>Example 2: Interpreting a Venn Diagram of Three Sets—Slide 3</vt:lpstr>
      <vt:lpstr>Skill Check 2</vt:lpstr>
      <vt:lpstr>Example 3: Constructing a Venn Diagram of Three Sets—Slide 1</vt:lpstr>
      <vt:lpstr>Example 3: Constructing a Venn Diagram of Three Sets—Slide 2</vt:lpstr>
      <vt:lpstr>Example 3: Constructing a Venn Diagram of Three Sets—Slide 3</vt:lpstr>
      <vt:lpstr>Example 3: Constructing a Venn Diagram of Three Sets—Slide 4</vt:lpstr>
      <vt:lpstr>Example 3: Constructing a Venn Diagram of Three Sets—Slide 5</vt:lpstr>
      <vt:lpstr>Example 4: Constructing a Venn Diagram for Survey Analysis—Slide 1</vt:lpstr>
      <vt:lpstr>Example 4: Constructing a Venn Diagram for Survey Analysis—Slide 2</vt:lpstr>
      <vt:lpstr>Example 4: Constructing a Venn Diagram for Survey Analysis—Slide 3</vt:lpstr>
      <vt:lpstr>Example 4: Constructing a Venn Diagram for Survey Analysis—Slide 4</vt:lpstr>
      <vt:lpstr>Example 4: Constructing a Venn Diagram for Survey Analysis—Slide 5</vt:lpstr>
      <vt:lpstr>Example 4: Constructing a Venn Diagram for Survey Analysis—Slide 6</vt:lpstr>
      <vt:lpstr>Skill Check 3</vt:lpstr>
      <vt:lpstr>Example 5: Constructing a Venn Diagram of Three Sets—Slide 1</vt:lpstr>
      <vt:lpstr>Example 5: Constructing a Venn Diagram of Three Sets—Slide 2</vt:lpstr>
      <vt:lpstr>Example 5: Constructing a Venn Diagram of Three Sets—Slide 3</vt:lpstr>
      <vt:lpstr>Example 5: Constructing a Venn Diagram of Three Sets—Slide 4</vt:lpstr>
      <vt:lpstr>Example 5: Constructing a Venn Diagram of Three Sets—Slide 5</vt:lpstr>
      <vt:lpstr>Example 5: Constructing a Venn Diagram of Three Sets—Slide 6</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170</cp:revision>
  <dcterms:created xsi:type="dcterms:W3CDTF">2013-04-26T14:43:13Z</dcterms:created>
  <dcterms:modified xsi:type="dcterms:W3CDTF">2025-09-15T05:20:56Z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