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Masters/slideMaster1.xml" ContentType="application/vnd.openxmlformats-officedocument.presentationml.slideMaster+xml"/>
  <Override PartName="/ppt/slideLayouts/slideLayout12.xml" ContentType="application/vnd.openxmlformats-officedocument.presentationml.slideLayout+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4"/>
  </p:notesMasterIdLst>
  <p:handoutMasterIdLst>
    <p:handoutMasterId r:id="rId25"/>
  </p:handoutMasterIdLst>
  <p:sldIdLst>
    <p:sldId id="256" r:id="rId2"/>
    <p:sldId id="257" r:id="rId3"/>
    <p:sldId id="258" r:id="rId4"/>
    <p:sldId id="259" r:id="rId5"/>
    <p:sldId id="260" r:id="rId6"/>
    <p:sldId id="261" r:id="rId7"/>
    <p:sldId id="278" r:id="rId8"/>
    <p:sldId id="279" r:id="rId9"/>
    <p:sldId id="264" r:id="rId10"/>
    <p:sldId id="265" r:id="rId11"/>
    <p:sldId id="266" r:id="rId12"/>
    <p:sldId id="267" r:id="rId13"/>
    <p:sldId id="268" r:id="rId14"/>
    <p:sldId id="299" r:id="rId15"/>
    <p:sldId id="300" r:id="rId16"/>
    <p:sldId id="301" r:id="rId17"/>
    <p:sldId id="302" r:id="rId18"/>
    <p:sldId id="273" r:id="rId19"/>
    <p:sldId id="274" r:id="rId20"/>
    <p:sldId id="275" r:id="rId21"/>
    <p:sldId id="276" r:id="rId22"/>
    <p:sldId id="277" r:id="rId23"/>
  </p:sldIdLst>
  <p:sldSz cx="9144000" cy="6858000" type="screen4x3"/>
  <p:notesSz cx="6858000" cy="9144000"/>
  <p:embeddedFontLst>
    <p:embeddedFont>
      <p:font typeface="Cambria Math" panose="02040503050406030204" pitchFamily="18" charset="0"/>
      <p:regular r:id="rId2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101" d="100"/>
          <a:sy n="101" d="100"/>
        </p:scale>
        <p:origin x="1212"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33"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9/15/2025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9/15/2025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oleObject" Target="../embeddings/oleObject1.bin"/><Relationship Id="rId1" Type="http://schemas.openxmlformats.org/officeDocument/2006/relationships/slideLayout" Target="../slideLayouts/slideLayout7.xml"/><Relationship Id="rId4" Type="http://schemas.openxmlformats.org/officeDocument/2006/relationships/image" Target="../media/image8.emf"/></Relationships>
</file>

<file path=ppt/slides/_rels/slide14.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NULL"/><Relationship Id="rId1" Type="http://schemas.openxmlformats.org/officeDocument/2006/relationships/slideLayout" Target="../slideLayouts/slideLayout7.xml"/><Relationship Id="rId4" Type="http://schemas.openxmlformats.org/officeDocument/2006/relationships/image" Target="NULL"/></Relationships>
</file>

<file path=ppt/slides/_rels/slide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Chapter 2</a:t>
            </a:r>
          </a:p>
        </p:txBody>
      </p:sp>
      <p:sp>
        <p:nvSpPr>
          <p:cNvPr id="2" name="Text Placeholder 1"/>
          <p:cNvSpPr>
            <a:spLocks noGrp="1"/>
          </p:cNvSpPr>
          <p:nvPr>
            <p:ph type="body" sz="quarter" idx="10"/>
          </p:nvPr>
        </p:nvSpPr>
        <p:spPr/>
        <p:txBody>
          <a:bodyPr/>
          <a:lstStyle/>
          <a:p>
            <a:pPr algn="ctr"/>
            <a:r>
              <a:t>Review</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Complement</a:t>
            </a:r>
          </a:p>
        </p:txBody>
      </p:sp>
      <p:sp>
        <p:nvSpPr>
          <p:cNvPr id="3" name="Text Placeholder 2"/>
          <p:cNvSpPr>
            <a:spLocks noGrp="1"/>
          </p:cNvSpPr>
          <p:nvPr>
            <p:ph type="body" sz="quarter" idx="10"/>
          </p:nvPr>
        </p:nvSpPr>
        <p:spPr/>
        <p:txBody>
          <a:bodyPr>
            <a:normAutofit/>
          </a:bodyPr>
          <a:lstStyle/>
          <a:p>
            <a:pPr algn="just">
              <a:defRPr sz="2800"/>
            </a:pPr>
            <a:r>
              <a:rPr sz="2400" dirty="0"/>
              <a:t>The </a:t>
            </a:r>
            <a:r>
              <a:rPr sz="2400" b="1" dirty="0"/>
              <a:t>complement</a:t>
            </a:r>
            <a:r>
              <a:rPr sz="2400" i="1" dirty="0"/>
              <a:t> </a:t>
            </a:r>
            <a:r>
              <a:rPr sz="2400" dirty="0"/>
              <a:t>of set </a:t>
            </a:r>
            <a:r>
              <a:rPr lang="en-US" sz="2400" i="1" dirty="0"/>
              <a:t>A</a:t>
            </a:r>
            <a:r>
              <a:rPr sz="2400" dirty="0"/>
              <a:t> consists of all the elements in the given universal set that are not contained in </a:t>
            </a:r>
            <a:r>
              <a:rPr lang="en-US" sz="2400" i="1" dirty="0"/>
              <a:t>A</a:t>
            </a:r>
            <a:r>
              <a:rPr sz="2400" dirty="0"/>
              <a:t>. The complement of </a:t>
            </a:r>
            <a:r>
              <a:rPr lang="en-US" sz="2400" i="1" dirty="0"/>
              <a:t>A</a:t>
            </a:r>
            <a:r>
              <a:rPr sz="2400" dirty="0"/>
              <a:t> is denoted </a:t>
            </a:r>
          </a:p>
          <a:p>
            <a:endParaRPr sz="2800" dirty="0"/>
          </a:p>
        </p:txBody>
      </p:sp>
      <p:pic>
        <p:nvPicPr>
          <p:cNvPr id="9" name="Picture 8" descr="A complement">
            <a:extLst>
              <a:ext uri="{FF2B5EF4-FFF2-40B4-BE49-F238E27FC236}">
                <a16:creationId xmlns:a16="http://schemas.microsoft.com/office/drawing/2014/main" id="{E03DEB3F-E785-9DE2-AD84-E31AB04F8356}"/>
              </a:ext>
            </a:extLst>
          </p:cNvPr>
          <p:cNvPicPr>
            <a:picLocks noChangeAspect="1"/>
          </p:cNvPicPr>
          <p:nvPr/>
        </p:nvPicPr>
        <p:blipFill>
          <a:blip r:embed="rId2"/>
          <a:stretch>
            <a:fillRect/>
          </a:stretch>
        </p:blipFill>
        <p:spPr>
          <a:xfrm>
            <a:off x="2466975" y="1809750"/>
            <a:ext cx="428625" cy="40005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Venn Diagram</a:t>
            </a:r>
          </a:p>
        </p:txBody>
      </p:sp>
      <p:sp>
        <p:nvSpPr>
          <p:cNvPr id="3" name="Text Placeholder 2"/>
          <p:cNvSpPr>
            <a:spLocks noGrp="1"/>
          </p:cNvSpPr>
          <p:nvPr>
            <p:ph type="body" sz="quarter" idx="10"/>
          </p:nvPr>
        </p:nvSpPr>
        <p:spPr/>
        <p:txBody>
          <a:bodyPr>
            <a:normAutofit/>
          </a:bodyPr>
          <a:lstStyle/>
          <a:p>
            <a:pPr algn="just"/>
            <a:r>
              <a:rPr sz="2400" dirty="0"/>
              <a:t>A </a:t>
            </a:r>
            <a:r>
              <a:rPr sz="2400" b="1" dirty="0"/>
              <a:t>Venn diagram </a:t>
            </a:r>
            <a:r>
              <a:rPr sz="2400" dirty="0"/>
              <a:t>is a visualization of the relationships between a collection of sets. In a Venn diagram, the sets are represented by circles (or ovals) contained within a rectangular region that represents the universal set.</a:t>
            </a:r>
          </a:p>
          <a:p>
            <a:endParaRPr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Subset</a:t>
            </a:r>
          </a:p>
        </p:txBody>
      </p:sp>
      <p:sp>
        <p:nvSpPr>
          <p:cNvPr id="3" name="Text Placeholder 2"/>
          <p:cNvSpPr>
            <a:spLocks noGrp="1"/>
          </p:cNvSpPr>
          <p:nvPr>
            <p:ph type="body" sz="quarter" idx="10"/>
          </p:nvPr>
        </p:nvSpPr>
        <p:spPr/>
        <p:txBody>
          <a:bodyPr>
            <a:normAutofit/>
          </a:bodyPr>
          <a:lstStyle/>
          <a:p>
            <a:pPr algn="just">
              <a:defRPr sz="2800"/>
            </a:pPr>
            <a:r>
              <a:rPr sz="2400" dirty="0"/>
              <a:t>Let </a:t>
            </a:r>
            <a:r>
              <a:rPr lang="en-US" sz="2400" i="1" dirty="0"/>
              <a:t>A</a:t>
            </a:r>
            <a:r>
              <a:rPr sz="2400" dirty="0"/>
              <a:t> and </a:t>
            </a:r>
            <a:r>
              <a:rPr lang="en-US" sz="2400" i="1" dirty="0"/>
              <a:t>B</a:t>
            </a:r>
            <a:r>
              <a:rPr sz="2400" dirty="0"/>
              <a:t> be sets. The set </a:t>
            </a:r>
            <a:r>
              <a:rPr lang="en-US" sz="2400" i="1" dirty="0"/>
              <a:t>B</a:t>
            </a:r>
            <a:r>
              <a:rPr sz="2400" dirty="0"/>
              <a:t> is a </a:t>
            </a:r>
            <a:r>
              <a:rPr sz="2400" b="1" dirty="0"/>
              <a:t>subset </a:t>
            </a:r>
            <a:r>
              <a:rPr sz="2400" dirty="0"/>
              <a:t>of </a:t>
            </a:r>
            <a:r>
              <a:rPr lang="en-US" sz="2400" i="1" dirty="0"/>
              <a:t>A</a:t>
            </a:r>
            <a:r>
              <a:rPr sz="2400" dirty="0"/>
              <a:t> if every element of </a:t>
            </a:r>
            <a:r>
              <a:rPr lang="en-US" sz="2400" i="1" dirty="0"/>
              <a:t>B</a:t>
            </a:r>
            <a:r>
              <a:rPr sz="2400" dirty="0"/>
              <a:t> is also an element of </a:t>
            </a:r>
            <a:r>
              <a:rPr lang="en-US" sz="2400" i="1" dirty="0"/>
              <a:t>A</a:t>
            </a:r>
            <a:r>
              <a:rPr sz="2400" dirty="0"/>
              <a:t>. This is denoted by </a:t>
            </a:r>
          </a:p>
          <a:p>
            <a:endParaRPr sz="2800" dirty="0"/>
          </a:p>
        </p:txBody>
      </p:sp>
      <p:pic>
        <p:nvPicPr>
          <p:cNvPr id="7" name="Picture 6" descr="B is a subset of A.">
            <a:extLst>
              <a:ext uri="{FF2B5EF4-FFF2-40B4-BE49-F238E27FC236}">
                <a16:creationId xmlns:a16="http://schemas.microsoft.com/office/drawing/2014/main" id="{2C90F208-0B79-98F9-B5AB-FA6145CAE054}"/>
              </a:ext>
            </a:extLst>
          </p:cNvPr>
          <p:cNvPicPr>
            <a:picLocks noChangeAspect="1"/>
          </p:cNvPicPr>
          <p:nvPr/>
        </p:nvPicPr>
        <p:blipFill>
          <a:blip r:embed="rId2"/>
          <a:stretch>
            <a:fillRect/>
          </a:stretch>
        </p:blipFill>
        <p:spPr>
          <a:xfrm>
            <a:off x="6019800" y="1581150"/>
            <a:ext cx="838200" cy="32385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Proper Subset</a:t>
            </a:r>
          </a:p>
        </p:txBody>
      </p:sp>
      <p:sp>
        <p:nvSpPr>
          <p:cNvPr id="3" name="Text Placeholder 2"/>
          <p:cNvSpPr>
            <a:spLocks noGrp="1"/>
          </p:cNvSpPr>
          <p:nvPr>
            <p:ph type="body" sz="quarter" idx="10"/>
          </p:nvPr>
        </p:nvSpPr>
        <p:spPr/>
        <p:txBody>
          <a:bodyPr>
            <a:normAutofit/>
          </a:bodyPr>
          <a:lstStyle/>
          <a:p>
            <a:pPr algn="just">
              <a:defRPr sz="2800"/>
            </a:pPr>
            <a:r>
              <a:rPr dirty="0"/>
              <a:t>When </a:t>
            </a:r>
            <a:r>
              <a:rPr lang="en-US" dirty="0"/>
              <a:t>	</a:t>
            </a:r>
            <a:r>
              <a:rPr dirty="0"/>
              <a:t> </a:t>
            </a:r>
            <a:endParaRPr lang="en-US" dirty="0"/>
          </a:p>
          <a:p>
            <a:endParaRPr sz="2800" dirty="0"/>
          </a:p>
        </p:txBody>
      </p:sp>
      <p:graphicFrame>
        <p:nvGraphicFramePr>
          <p:cNvPr id="5" name="Object 4" descr="B is a subset of A,">
            <a:extLst>
              <a:ext uri="{FF2B5EF4-FFF2-40B4-BE49-F238E27FC236}">
                <a16:creationId xmlns:a16="http://schemas.microsoft.com/office/drawing/2014/main" id="{12E7FFC9-B7C7-EBAF-EFCA-2B7C69AF3E9A}"/>
              </a:ext>
            </a:extLst>
          </p:cNvPr>
          <p:cNvGraphicFramePr>
            <a:graphicFrameLocks noChangeAspect="1"/>
          </p:cNvGraphicFramePr>
          <p:nvPr>
            <p:extLst>
              <p:ext uri="{D42A27DB-BD31-4B8C-83A1-F6EECF244321}">
                <p14:modId xmlns:p14="http://schemas.microsoft.com/office/powerpoint/2010/main" val="25644556"/>
              </p:ext>
            </p:extLst>
          </p:nvPr>
        </p:nvGraphicFramePr>
        <p:xfrm>
          <a:off x="1524000" y="1219200"/>
          <a:ext cx="901700" cy="330200"/>
        </p:xfrm>
        <a:graphic>
          <a:graphicData uri="http://schemas.openxmlformats.org/presentationml/2006/ole">
            <mc:AlternateContent xmlns:mc="http://schemas.openxmlformats.org/markup-compatibility/2006">
              <mc:Choice xmlns:v="urn:schemas-microsoft-com:vml" Requires="v">
                <p:oleObj name="Equation" r:id="rId2" imgW="901440" imgH="330120" progId="Equation.DSMT4">
                  <p:embed/>
                </p:oleObj>
              </mc:Choice>
              <mc:Fallback>
                <p:oleObj name="Equation" r:id="rId2" imgW="901440" imgH="330120" progId="Equation.DSMT4">
                  <p:embed/>
                  <p:pic>
                    <p:nvPicPr>
                      <p:cNvPr id="0" name=""/>
                      <p:cNvPicPr/>
                      <p:nvPr/>
                    </p:nvPicPr>
                    <p:blipFill>
                      <a:blip r:embed="rId3"/>
                      <a:stretch>
                        <a:fillRect/>
                      </a:stretch>
                    </p:blipFill>
                    <p:spPr>
                      <a:xfrm>
                        <a:off x="1524000" y="1219200"/>
                        <a:ext cx="901700" cy="330200"/>
                      </a:xfrm>
                      <a:prstGeom prst="rect">
                        <a:avLst/>
                      </a:prstGeom>
                    </p:spPr>
                  </p:pic>
                </p:oleObj>
              </mc:Fallback>
            </mc:AlternateContent>
          </a:graphicData>
        </a:graphic>
      </p:graphicFrame>
      <p:sp>
        <p:nvSpPr>
          <p:cNvPr id="12" name="TextBox 11">
            <a:extLst>
              <a:ext uri="{FF2B5EF4-FFF2-40B4-BE49-F238E27FC236}">
                <a16:creationId xmlns:a16="http://schemas.microsoft.com/office/drawing/2014/main" id="{BEA25E17-ADEA-174F-A52A-26BC3638F734}"/>
              </a:ext>
            </a:extLst>
          </p:cNvPr>
          <p:cNvSpPr txBox="1"/>
          <p:nvPr/>
        </p:nvSpPr>
        <p:spPr>
          <a:xfrm>
            <a:off x="2398806" y="1085364"/>
            <a:ext cx="6287994" cy="523220"/>
          </a:xfrm>
          <a:prstGeom prst="rect">
            <a:avLst/>
          </a:prstGeom>
          <a:noFill/>
        </p:spPr>
        <p:txBody>
          <a:bodyPr wrap="square">
            <a:spAutoFit/>
          </a:bodyPr>
          <a:lstStyle/>
          <a:p>
            <a:r>
              <a:rPr lang="en-US" sz="2800" dirty="0">
                <a:solidFill>
                  <a:srgbClr val="000000"/>
                </a:solidFill>
              </a:rPr>
              <a:t>and </a:t>
            </a:r>
            <a:r>
              <a:rPr lang="en-US" sz="2800" i="1" dirty="0">
                <a:solidFill>
                  <a:srgbClr val="000000"/>
                </a:solidFill>
              </a:rPr>
              <a:t>A</a:t>
            </a:r>
            <a:r>
              <a:rPr lang="en-US" sz="2800" dirty="0">
                <a:solidFill>
                  <a:srgbClr val="000000"/>
                </a:solidFill>
              </a:rPr>
              <a:t> contains at least one element that</a:t>
            </a:r>
            <a:endParaRPr lang="en-IN" sz="2800" dirty="0">
              <a:solidFill>
                <a:srgbClr val="000000"/>
              </a:solidFill>
            </a:endParaRPr>
          </a:p>
        </p:txBody>
      </p:sp>
      <p:sp>
        <p:nvSpPr>
          <p:cNvPr id="14" name="TextBox 13">
            <a:extLst>
              <a:ext uri="{FF2B5EF4-FFF2-40B4-BE49-F238E27FC236}">
                <a16:creationId xmlns:a16="http://schemas.microsoft.com/office/drawing/2014/main" id="{6DECF20E-9A21-A98C-4429-02075680FEDB}"/>
              </a:ext>
            </a:extLst>
          </p:cNvPr>
          <p:cNvSpPr txBox="1"/>
          <p:nvPr/>
        </p:nvSpPr>
        <p:spPr>
          <a:xfrm>
            <a:off x="457200" y="1524000"/>
            <a:ext cx="8001000" cy="954107"/>
          </a:xfrm>
          <a:prstGeom prst="rect">
            <a:avLst/>
          </a:prstGeom>
          <a:noFill/>
        </p:spPr>
        <p:txBody>
          <a:bodyPr wrap="square">
            <a:spAutoFit/>
          </a:bodyPr>
          <a:lstStyle/>
          <a:p>
            <a:pPr algn="just">
              <a:defRPr sz="2800"/>
            </a:pPr>
            <a:r>
              <a:rPr lang="en-US" dirty="0">
                <a:solidFill>
                  <a:srgbClr val="000000"/>
                </a:solidFill>
              </a:rPr>
              <a:t>is not contained in </a:t>
            </a:r>
            <a:r>
              <a:rPr lang="en-US" i="1" dirty="0">
                <a:solidFill>
                  <a:srgbClr val="000000"/>
                </a:solidFill>
              </a:rPr>
              <a:t>B</a:t>
            </a:r>
            <a:r>
              <a:rPr lang="en-US" dirty="0">
                <a:solidFill>
                  <a:srgbClr val="000000"/>
                </a:solidFill>
              </a:rPr>
              <a:t>, </a:t>
            </a:r>
            <a:r>
              <a:rPr lang="en-US" i="1" dirty="0">
                <a:solidFill>
                  <a:srgbClr val="000000"/>
                </a:solidFill>
              </a:rPr>
              <a:t>B</a:t>
            </a:r>
            <a:r>
              <a:rPr lang="en-US" dirty="0">
                <a:solidFill>
                  <a:srgbClr val="000000"/>
                </a:solidFill>
              </a:rPr>
              <a:t> is a </a:t>
            </a:r>
            <a:r>
              <a:rPr lang="en-US" b="1" dirty="0">
                <a:solidFill>
                  <a:srgbClr val="000000"/>
                </a:solidFill>
              </a:rPr>
              <a:t>proper subset </a:t>
            </a:r>
            <a:r>
              <a:rPr lang="en-US" dirty="0">
                <a:solidFill>
                  <a:srgbClr val="000000"/>
                </a:solidFill>
              </a:rPr>
              <a:t>of </a:t>
            </a:r>
            <a:r>
              <a:rPr lang="en-US" i="1" dirty="0">
                <a:solidFill>
                  <a:srgbClr val="000000"/>
                </a:solidFill>
              </a:rPr>
              <a:t>A</a:t>
            </a:r>
            <a:r>
              <a:rPr lang="en-US" dirty="0">
                <a:solidFill>
                  <a:srgbClr val="000000"/>
                </a:solidFill>
              </a:rPr>
              <a:t> and is denoted by </a:t>
            </a:r>
          </a:p>
        </p:txBody>
      </p:sp>
      <p:pic>
        <p:nvPicPr>
          <p:cNvPr id="8" name="Picture 7" descr="B is a proper subset of A.">
            <a:extLst>
              <a:ext uri="{FF2B5EF4-FFF2-40B4-BE49-F238E27FC236}">
                <a16:creationId xmlns:a16="http://schemas.microsoft.com/office/drawing/2014/main" id="{0049BBD4-7F5C-553A-8D36-D35A58483A79}"/>
              </a:ext>
            </a:extLst>
          </p:cNvPr>
          <p:cNvPicPr>
            <a:picLocks noChangeAspect="1"/>
          </p:cNvPicPr>
          <p:nvPr/>
        </p:nvPicPr>
        <p:blipFill>
          <a:blip r:embed="rId4"/>
          <a:stretch>
            <a:fillRect/>
          </a:stretch>
        </p:blipFill>
        <p:spPr>
          <a:xfrm>
            <a:off x="2286000" y="2078596"/>
            <a:ext cx="962025" cy="30480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Number of Subsets and Proper Subsets of a Set</a:t>
            </a:r>
          </a:p>
        </p:txBody>
      </p:sp>
      <p:sp>
        <p:nvSpPr>
          <p:cNvPr id="3" name="Text Placeholder 2"/>
          <p:cNvSpPr>
            <a:spLocks noGrp="1"/>
          </p:cNvSpPr>
          <p:nvPr>
            <p:ph type="body" sz="quarter" idx="10"/>
          </p:nvPr>
        </p:nvSpPr>
        <p:spPr/>
        <p:txBody>
          <a:bodyPr>
            <a:normAutofit/>
          </a:bodyPr>
          <a:lstStyle/>
          <a:p>
            <a:pPr>
              <a:defRPr sz="2800"/>
            </a:pPr>
            <a:r>
              <a:rPr lang="en-IN" sz="2800" dirty="0"/>
              <a:t>If the cardinal number of a set is </a:t>
            </a:r>
            <a:r>
              <a:rPr lang="en-IN" sz="2800" i="1" dirty="0"/>
              <a:t>n</a:t>
            </a:r>
            <a:r>
              <a:rPr lang="en-IN" sz="2800" dirty="0"/>
              <a:t>, then the set has</a:t>
            </a:r>
            <a:endParaRPr sz="2800" dirty="0"/>
          </a:p>
        </p:txBody>
      </p:sp>
      <p:pic>
        <p:nvPicPr>
          <p:cNvPr id="5" name="Picture 4" descr="2 power n">
            <a:extLst>
              <a:ext uri="{FF2B5EF4-FFF2-40B4-BE49-F238E27FC236}">
                <a16:creationId xmlns:a16="http://schemas.microsoft.com/office/drawing/2014/main" id="{74B914E0-3F99-7249-9DC4-746A0DBD253F}"/>
              </a:ext>
            </a:extLst>
          </p:cNvPr>
          <p:cNvPicPr>
            <a:picLocks noChangeAspect="1"/>
          </p:cNvPicPr>
          <p:nvPr/>
        </p:nvPicPr>
        <p:blipFill>
          <a:blip r:embed="rId2"/>
          <a:stretch>
            <a:fillRect/>
          </a:stretch>
        </p:blipFill>
        <p:spPr>
          <a:xfrm>
            <a:off x="8077200" y="1143000"/>
            <a:ext cx="304800" cy="361950"/>
          </a:xfrm>
          <a:prstGeom prst="rect">
            <a:avLst/>
          </a:prstGeom>
        </p:spPr>
      </p:pic>
      <p:sp>
        <p:nvSpPr>
          <p:cNvPr id="9" name="TextBox 8">
            <a:extLst>
              <a:ext uri="{FF2B5EF4-FFF2-40B4-BE49-F238E27FC236}">
                <a16:creationId xmlns:a16="http://schemas.microsoft.com/office/drawing/2014/main" id="{FE732E26-833B-E5D5-4D73-EDE76949F086}"/>
              </a:ext>
            </a:extLst>
          </p:cNvPr>
          <p:cNvSpPr txBox="1"/>
          <p:nvPr/>
        </p:nvSpPr>
        <p:spPr>
          <a:xfrm>
            <a:off x="479066" y="1540731"/>
            <a:ext cx="19050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subsets and </a:t>
            </a:r>
            <a:endParaRPr lang="en-IN" dirty="0"/>
          </a:p>
        </p:txBody>
      </p:sp>
      <p:pic>
        <p:nvPicPr>
          <p:cNvPr id="7" name="Picture 6" descr="2 power n minus 1">
            <a:extLst>
              <a:ext uri="{FF2B5EF4-FFF2-40B4-BE49-F238E27FC236}">
                <a16:creationId xmlns:a16="http://schemas.microsoft.com/office/drawing/2014/main" id="{EE70864F-028A-EA31-B95C-3B0B93D8E11B}"/>
              </a:ext>
            </a:extLst>
          </p:cNvPr>
          <p:cNvPicPr>
            <a:picLocks noChangeAspect="1"/>
          </p:cNvPicPr>
          <p:nvPr/>
        </p:nvPicPr>
        <p:blipFill>
          <a:blip r:embed="rId3"/>
          <a:stretch>
            <a:fillRect/>
          </a:stretch>
        </p:blipFill>
        <p:spPr>
          <a:xfrm>
            <a:off x="2384066" y="1621366"/>
            <a:ext cx="742950" cy="361950"/>
          </a:xfrm>
          <a:prstGeom prst="rect">
            <a:avLst/>
          </a:prstGeom>
        </p:spPr>
      </p:pic>
      <p:sp>
        <p:nvSpPr>
          <p:cNvPr id="11" name="TextBox 10">
            <a:extLst>
              <a:ext uri="{FF2B5EF4-FFF2-40B4-BE49-F238E27FC236}">
                <a16:creationId xmlns:a16="http://schemas.microsoft.com/office/drawing/2014/main" id="{4FF957DE-3FDF-546C-390D-5E3A0481E7A3}"/>
              </a:ext>
            </a:extLst>
          </p:cNvPr>
          <p:cNvSpPr txBox="1"/>
          <p:nvPr/>
        </p:nvSpPr>
        <p:spPr>
          <a:xfrm>
            <a:off x="3127016" y="1540731"/>
            <a:ext cx="2514600" cy="523220"/>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2800" b="0" i="0" u="none" strike="noStrike" kern="1200" cap="none" spc="0" normalizeH="0" baseline="0" noProof="0" dirty="0">
                <a:ln>
                  <a:noFill/>
                </a:ln>
                <a:solidFill>
                  <a:srgbClr val="000000"/>
                </a:solidFill>
                <a:effectLst/>
                <a:uLnTx/>
                <a:uFillTx/>
                <a:latin typeface="Calibri"/>
                <a:ea typeface="+mn-ea"/>
                <a:cs typeface="+mn-cs"/>
              </a:rPr>
              <a:t>proper subsets.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Intersection</a:t>
            </a:r>
          </a:p>
        </p:txBody>
      </p:sp>
      <p:sp>
        <p:nvSpPr>
          <p:cNvPr id="3" name="Text Placeholder 2"/>
          <p:cNvSpPr>
            <a:spLocks noGrp="1"/>
          </p:cNvSpPr>
          <p:nvPr>
            <p:ph type="body" sz="quarter" idx="10"/>
          </p:nvPr>
        </p:nvSpPr>
        <p:spPr/>
        <p:txBody>
          <a:bodyPr>
            <a:normAutofit/>
          </a:bodyPr>
          <a:lstStyle/>
          <a:p>
            <a:pPr>
              <a:defRPr sz="2800"/>
            </a:pPr>
            <a:r>
              <a:rPr sz="2400" dirty="0"/>
              <a:t>The </a:t>
            </a:r>
            <a:r>
              <a:rPr sz="2400" b="1" dirty="0"/>
              <a:t>intersection</a:t>
            </a:r>
            <a:r>
              <a:rPr sz="2400" dirty="0"/>
              <a:t> of two sets </a:t>
            </a:r>
            <a:r>
              <a:rPr lang="en-US" sz="2400" i="1" dirty="0"/>
              <a:t>A</a:t>
            </a:r>
            <a:r>
              <a:rPr sz="2400" dirty="0"/>
              <a:t> and </a:t>
            </a:r>
            <a:r>
              <a:rPr lang="en-US" sz="2400" i="1" dirty="0"/>
              <a:t>B</a:t>
            </a:r>
            <a:r>
              <a:rPr sz="2400" dirty="0"/>
              <a:t> is the set of all elements common to both </a:t>
            </a:r>
            <a:r>
              <a:rPr lang="en-US" sz="2400" i="1" dirty="0"/>
              <a:t>A</a:t>
            </a:r>
            <a:r>
              <a:rPr sz="2400" dirty="0"/>
              <a:t> and </a:t>
            </a:r>
            <a:r>
              <a:rPr lang="en-US" sz="2400" i="1" dirty="0"/>
              <a:t>B</a:t>
            </a:r>
            <a:r>
              <a:rPr sz="2400" dirty="0"/>
              <a:t>. We denote the intersection of </a:t>
            </a:r>
            <a:r>
              <a:rPr lang="en-US" sz="2400" i="1" dirty="0"/>
              <a:t>A</a:t>
            </a:r>
            <a:r>
              <a:rPr sz="2400" dirty="0"/>
              <a:t> and </a:t>
            </a:r>
            <a:r>
              <a:rPr lang="en-US" sz="2400" i="1" dirty="0"/>
              <a:t>B</a:t>
            </a:r>
            <a:r>
              <a:rPr sz="2400" dirty="0"/>
              <a:t> as</a:t>
            </a:r>
            <a:endParaRPr sz="2800" dirty="0"/>
          </a:p>
        </p:txBody>
      </p:sp>
      <p:pic>
        <p:nvPicPr>
          <p:cNvPr id="8" name="Picture 7" descr="A intersection B equals the set of all x such that x belongs to A and x belongs to B.">
            <a:extLst>
              <a:ext uri="{FF2B5EF4-FFF2-40B4-BE49-F238E27FC236}">
                <a16:creationId xmlns:a16="http://schemas.microsoft.com/office/drawing/2014/main" id="{168691BA-FFC0-9AC6-6DD9-9AEEC1BA743E}"/>
              </a:ext>
            </a:extLst>
          </p:cNvPr>
          <p:cNvPicPr>
            <a:picLocks noChangeAspect="1"/>
          </p:cNvPicPr>
          <p:nvPr/>
        </p:nvPicPr>
        <p:blipFill>
          <a:blip r:embed="rId2"/>
          <a:stretch>
            <a:fillRect/>
          </a:stretch>
        </p:blipFill>
        <p:spPr>
          <a:xfrm>
            <a:off x="838200" y="1828800"/>
            <a:ext cx="3543300" cy="523875"/>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Disjoint</a:t>
            </a:r>
          </a:p>
        </p:txBody>
      </p:sp>
      <p:sp>
        <p:nvSpPr>
          <p:cNvPr id="3" name="Text Placeholder 2"/>
          <p:cNvSpPr>
            <a:spLocks noGrp="1"/>
          </p:cNvSpPr>
          <p:nvPr>
            <p:ph type="body" sz="quarter" idx="10"/>
          </p:nvPr>
        </p:nvSpPr>
        <p:spPr/>
        <p:txBody>
          <a:bodyPr>
            <a:normAutofit/>
          </a:bodyPr>
          <a:lstStyle/>
          <a:p>
            <a:pPr>
              <a:defRPr sz="2800"/>
            </a:pPr>
            <a:r>
              <a:rPr sz="2800" dirty="0"/>
              <a:t>Two sets </a:t>
            </a:r>
            <a:r>
              <a:rPr lang="en-US" sz="2800" i="1" dirty="0"/>
              <a:t>A</a:t>
            </a:r>
            <a:r>
              <a:rPr sz="2800" dirty="0"/>
              <a:t> and </a:t>
            </a:r>
            <a:r>
              <a:rPr lang="en-US" sz="2800" i="1" dirty="0"/>
              <a:t>B</a:t>
            </a:r>
            <a:r>
              <a:rPr sz="2800" dirty="0"/>
              <a:t> are </a:t>
            </a:r>
            <a:r>
              <a:rPr sz="2800" b="1" dirty="0"/>
              <a:t>disjoint</a:t>
            </a:r>
            <a:r>
              <a:rPr sz="2800" dirty="0"/>
              <a:t> if there are no elements in set </a:t>
            </a:r>
            <a:r>
              <a:rPr lang="en-US" sz="2800" i="1" dirty="0"/>
              <a:t>A</a:t>
            </a:r>
            <a:r>
              <a:rPr sz="2800" dirty="0"/>
              <a:t> that are also contained in set </a:t>
            </a:r>
            <a:r>
              <a:rPr lang="en-US" sz="2800" i="1" dirty="0"/>
              <a:t>B</a:t>
            </a:r>
            <a:r>
              <a:rPr sz="2800" dirty="0"/>
              <a:t>. Their intersection is the empty set, denoted by</a:t>
            </a:r>
          </a:p>
          <a:p>
            <a:endParaRPr sz="2800" dirty="0"/>
          </a:p>
        </p:txBody>
      </p:sp>
      <p:pic>
        <p:nvPicPr>
          <p:cNvPr id="7" name="Picture 6" descr="A intersection B equals the empty set.">
            <a:extLst>
              <a:ext uri="{FF2B5EF4-FFF2-40B4-BE49-F238E27FC236}">
                <a16:creationId xmlns:a16="http://schemas.microsoft.com/office/drawing/2014/main" id="{111BD928-56F7-259A-88F3-9E5605D8029F}"/>
              </a:ext>
            </a:extLst>
          </p:cNvPr>
          <p:cNvPicPr>
            <a:picLocks noChangeAspect="1"/>
          </p:cNvPicPr>
          <p:nvPr/>
        </p:nvPicPr>
        <p:blipFill>
          <a:blip r:embed="rId2"/>
          <a:stretch>
            <a:fillRect/>
          </a:stretch>
        </p:blipFill>
        <p:spPr>
          <a:xfrm>
            <a:off x="6477000" y="2057400"/>
            <a:ext cx="1381125" cy="304800"/>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Union</a:t>
            </a:r>
          </a:p>
        </p:txBody>
      </p:sp>
      <p:sp>
        <p:nvSpPr>
          <p:cNvPr id="3" name="Text Placeholder 2"/>
          <p:cNvSpPr>
            <a:spLocks noGrp="1"/>
          </p:cNvSpPr>
          <p:nvPr>
            <p:ph type="body" sz="quarter" idx="10"/>
          </p:nvPr>
        </p:nvSpPr>
        <p:spPr/>
        <p:txBody>
          <a:bodyPr>
            <a:normAutofit/>
          </a:bodyPr>
          <a:lstStyle/>
          <a:p>
            <a:pPr>
              <a:defRPr sz="2800"/>
            </a:pPr>
            <a:r>
              <a:rPr lang="en-IN" dirty="0"/>
              <a:t>The </a:t>
            </a:r>
            <a:r>
              <a:rPr lang="en-IN" b="1" dirty="0"/>
              <a:t>union</a:t>
            </a:r>
            <a:r>
              <a:rPr lang="en-IN" dirty="0"/>
              <a:t> of two sets </a:t>
            </a:r>
            <a:r>
              <a:rPr lang="en-IN" i="1" dirty="0"/>
              <a:t>A</a:t>
            </a:r>
            <a:r>
              <a:rPr lang="en-IN" dirty="0"/>
              <a:t> and </a:t>
            </a:r>
            <a:r>
              <a:rPr lang="en-IN" i="1" dirty="0"/>
              <a:t>B</a:t>
            </a:r>
            <a:r>
              <a:rPr lang="en-IN" dirty="0"/>
              <a:t> is the set of all elements</a:t>
            </a:r>
          </a:p>
          <a:p>
            <a:pPr>
              <a:defRPr sz="2800"/>
            </a:pPr>
            <a:r>
              <a:rPr lang="en-IN" dirty="0"/>
              <a:t> in </a:t>
            </a:r>
            <a:r>
              <a:rPr lang="en-IN" i="1" dirty="0"/>
              <a:t>A</a:t>
            </a:r>
            <a:r>
              <a:rPr lang="en-IN" dirty="0"/>
              <a:t> or in </a:t>
            </a:r>
            <a:r>
              <a:rPr lang="en-IN" i="1" dirty="0"/>
              <a:t>B</a:t>
            </a:r>
            <a:r>
              <a:rPr lang="en-IN" dirty="0"/>
              <a:t>. We denote the union of </a:t>
            </a:r>
            <a:r>
              <a:rPr lang="en-IN" i="1" dirty="0"/>
              <a:t>A</a:t>
            </a:r>
            <a:r>
              <a:rPr lang="en-IN" dirty="0"/>
              <a:t> and </a:t>
            </a:r>
            <a:r>
              <a:rPr lang="en-IN" i="1" dirty="0"/>
              <a:t>B</a:t>
            </a:r>
            <a:r>
              <a:rPr lang="en-IN" dirty="0"/>
              <a:t> as</a:t>
            </a:r>
          </a:p>
        </p:txBody>
      </p:sp>
      <p:pic>
        <p:nvPicPr>
          <p:cNvPr id="7" name="Picture 6" descr="A union B equals the set of all x such that x is in A or x is in B.">
            <a:extLst>
              <a:ext uri="{FF2B5EF4-FFF2-40B4-BE49-F238E27FC236}">
                <a16:creationId xmlns:a16="http://schemas.microsoft.com/office/drawing/2014/main" id="{8C6410EF-4FE3-3B51-D084-AF7CA64E8B03}"/>
              </a:ext>
            </a:extLst>
          </p:cNvPr>
          <p:cNvPicPr>
            <a:picLocks noChangeAspect="1"/>
          </p:cNvPicPr>
          <p:nvPr/>
        </p:nvPicPr>
        <p:blipFill>
          <a:blip r:embed="rId2"/>
          <a:stretch>
            <a:fillRect/>
          </a:stretch>
        </p:blipFill>
        <p:spPr>
          <a:xfrm>
            <a:off x="609600" y="2057400"/>
            <a:ext cx="3790950" cy="581025"/>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Inclusion-Exclusion Principle</a:t>
            </a:r>
          </a:p>
        </p:txBody>
      </p:sp>
      <p:sp>
        <p:nvSpPr>
          <p:cNvPr id="3" name="Text Placeholder 2"/>
          <p:cNvSpPr>
            <a:spLocks noGrp="1"/>
          </p:cNvSpPr>
          <p:nvPr>
            <p:ph type="body" sz="quarter" idx="10"/>
          </p:nvPr>
        </p:nvSpPr>
        <p:spPr/>
        <p:txBody>
          <a:bodyPr>
            <a:normAutofit/>
          </a:bodyPr>
          <a:lstStyle/>
          <a:p>
            <a:pPr algn="just">
              <a:defRPr sz="2800"/>
            </a:pPr>
            <a:r>
              <a:rPr sz="2400" dirty="0"/>
              <a:t>The </a:t>
            </a:r>
            <a:r>
              <a:rPr sz="2400" b="1" dirty="0"/>
              <a:t>inclusion-exclusion principle </a:t>
            </a:r>
            <a:r>
              <a:rPr sz="2400" dirty="0"/>
              <a:t>states that the cardinality of the union of two sets </a:t>
            </a:r>
            <a:r>
              <a:rPr lang="en-US" sz="2400" i="1" dirty="0"/>
              <a:t>A</a:t>
            </a:r>
            <a:r>
              <a:rPr sz="2400" dirty="0"/>
              <a:t> and </a:t>
            </a:r>
            <a:r>
              <a:rPr lang="en-US" sz="2400" i="1" dirty="0"/>
              <a:t>B</a:t>
            </a:r>
            <a:r>
              <a:rPr sz="2400" dirty="0"/>
              <a:t> is calculated by adding the number of elements in set </a:t>
            </a:r>
            <a:r>
              <a:rPr lang="en-US" sz="2400" i="1" dirty="0"/>
              <a:t>A</a:t>
            </a:r>
            <a:r>
              <a:rPr sz="2400" dirty="0"/>
              <a:t> to the number of elements in set </a:t>
            </a:r>
            <a:r>
              <a:rPr lang="en-US" sz="2400" i="1" dirty="0"/>
              <a:t>B</a:t>
            </a:r>
            <a:r>
              <a:rPr sz="2400" dirty="0"/>
              <a:t> and subtracting the number of elements that appear in both sets.</a:t>
            </a:r>
            <a:endParaRPr lang="en-US" sz="2400" dirty="0"/>
          </a:p>
          <a:p>
            <a:pPr algn="just">
              <a:defRPr sz="2800"/>
            </a:pPr>
            <a:endParaRPr sz="2400" dirty="0"/>
          </a:p>
          <a:p>
            <a:endParaRPr sz="2800" dirty="0"/>
          </a:p>
        </p:txBody>
      </p:sp>
      <p:pic>
        <p:nvPicPr>
          <p:cNvPr id="7" name="Picture 6" descr="The cardinality of A union B is equal to the cardinality of A plus the cardinality of B minus the cardinality of A intersection B.">
            <a:extLst>
              <a:ext uri="{FF2B5EF4-FFF2-40B4-BE49-F238E27FC236}">
                <a16:creationId xmlns:a16="http://schemas.microsoft.com/office/drawing/2014/main" id="{BDD8726B-B3AB-B7D3-CBBB-790EA1F1EBB3}"/>
              </a:ext>
            </a:extLst>
          </p:cNvPr>
          <p:cNvPicPr>
            <a:picLocks noChangeAspect="1"/>
          </p:cNvPicPr>
          <p:nvPr/>
        </p:nvPicPr>
        <p:blipFill>
          <a:blip r:embed="rId2"/>
          <a:stretch>
            <a:fillRect/>
          </a:stretch>
        </p:blipFill>
        <p:spPr>
          <a:xfrm>
            <a:off x="2514600" y="2905125"/>
            <a:ext cx="3562350" cy="523875"/>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De Morgan's Laws</a:t>
            </a:r>
          </a:p>
        </p:txBody>
      </p:sp>
      <p:sp>
        <p:nvSpPr>
          <p:cNvPr id="3" name="Text Placeholder 2"/>
          <p:cNvSpPr>
            <a:spLocks noGrp="1"/>
          </p:cNvSpPr>
          <p:nvPr>
            <p:ph type="body" sz="quarter" idx="10"/>
          </p:nvPr>
        </p:nvSpPr>
        <p:spPr/>
        <p:txBody>
          <a:bodyPr>
            <a:normAutofit/>
          </a:bodyPr>
          <a:lstStyle/>
          <a:p>
            <a:pPr>
              <a:defRPr sz="2800"/>
            </a:pPr>
            <a:r>
              <a:rPr sz="2800" dirty="0"/>
              <a:t>Let </a:t>
            </a:r>
            <a:r>
              <a:rPr lang="en-US" sz="2800" i="1" dirty="0"/>
              <a:t>A</a:t>
            </a:r>
            <a:r>
              <a:rPr sz="2800" dirty="0"/>
              <a:t> and </a:t>
            </a:r>
            <a:r>
              <a:rPr lang="en-US" sz="2800" i="1" dirty="0"/>
              <a:t>B</a:t>
            </a:r>
            <a:r>
              <a:rPr sz="2800" dirty="0"/>
              <a:t> be sets. Then,</a:t>
            </a:r>
            <a:endParaRPr lang="en-US" sz="2800" dirty="0"/>
          </a:p>
          <a:p>
            <a:pPr>
              <a:defRPr sz="2800"/>
            </a:pPr>
            <a:endParaRPr sz="2800" dirty="0"/>
          </a:p>
          <a:p>
            <a:endParaRPr sz="2800" dirty="0"/>
          </a:p>
        </p:txBody>
      </p:sp>
      <p:pic>
        <p:nvPicPr>
          <p:cNvPr id="7" name="Picture 6" descr="The complement of A union B is equal to the complement of A intersect the complement of B.&#10;and&#10;The complement of A intersect B is equal to the complement of A union the complement of B.">
            <a:extLst>
              <a:ext uri="{FF2B5EF4-FFF2-40B4-BE49-F238E27FC236}">
                <a16:creationId xmlns:a16="http://schemas.microsoft.com/office/drawing/2014/main" id="{6FED7278-EE64-A56A-EA84-F74BE0B19A48}"/>
              </a:ext>
            </a:extLst>
          </p:cNvPr>
          <p:cNvPicPr>
            <a:picLocks noChangeAspect="1"/>
          </p:cNvPicPr>
          <p:nvPr/>
        </p:nvPicPr>
        <p:blipFill>
          <a:blip r:embed="rId2"/>
          <a:stretch>
            <a:fillRect/>
          </a:stretch>
        </p:blipFill>
        <p:spPr>
          <a:xfrm>
            <a:off x="3048000" y="1981200"/>
            <a:ext cx="2533650" cy="187642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Set</a:t>
            </a:r>
          </a:p>
        </p:txBody>
      </p:sp>
      <p:sp>
        <p:nvSpPr>
          <p:cNvPr id="3" name="Text Placeholder 2"/>
          <p:cNvSpPr>
            <a:spLocks noGrp="1"/>
          </p:cNvSpPr>
          <p:nvPr>
            <p:ph type="body" sz="quarter" idx="10"/>
          </p:nvPr>
        </p:nvSpPr>
        <p:spPr/>
        <p:txBody>
          <a:bodyPr>
            <a:normAutofit/>
          </a:bodyPr>
          <a:lstStyle/>
          <a:p>
            <a:pPr algn="just"/>
            <a:r>
              <a:rPr sz="2400" dirty="0"/>
              <a:t>A </a:t>
            </a:r>
            <a:r>
              <a:rPr sz="2400" b="1" dirty="0"/>
              <a:t>set</a:t>
            </a:r>
            <a:r>
              <a:rPr sz="2400" dirty="0"/>
              <a:t> is a collection of objects made up of specified elements, or members.</a:t>
            </a:r>
          </a:p>
          <a:p>
            <a:endParaRPr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Eight Regions of a Venn Diagram with Three Sets</a:t>
            </a:r>
            <a:r>
              <a:rPr lang="en-US" dirty="0"/>
              <a:t>—Slide 1</a:t>
            </a:r>
            <a:endParaRPr dirty="0"/>
          </a:p>
        </p:txBody>
      </p:sp>
      <p:sp>
        <p:nvSpPr>
          <p:cNvPr id="3" name="Text Placeholder 2"/>
          <p:cNvSpPr>
            <a:spLocks noGrp="1"/>
          </p:cNvSpPr>
          <p:nvPr>
            <p:ph type="body" sz="quarter" idx="10"/>
          </p:nvPr>
        </p:nvSpPr>
        <p:spPr/>
        <p:txBody>
          <a:bodyPr>
            <a:normAutofit/>
          </a:bodyPr>
          <a:lstStyle/>
          <a:p>
            <a:pPr algn="just"/>
            <a:r>
              <a:rPr sz="2400" dirty="0"/>
              <a:t>A Venn diagram having three sets will always be divided into eight distinct regions: </a:t>
            </a:r>
            <a:r>
              <a:rPr sz="2400" dirty="0">
                <a:latin typeface="Cambria Math"/>
              </a:rPr>
              <a:t>7</a:t>
            </a:r>
            <a:r>
              <a:rPr sz="2400" dirty="0"/>
              <a:t> regions representing the three sets and their possible intersections and </a:t>
            </a:r>
            <a:r>
              <a:rPr sz="2400" dirty="0">
                <a:latin typeface="Cambria Math"/>
              </a:rPr>
              <a:t>1</a:t>
            </a:r>
            <a:r>
              <a:rPr sz="2400" dirty="0"/>
              <a:t> region outside of the sets representing all universal elements not an any of the sets. These regions are shown in Figure 8.</a:t>
            </a:r>
          </a:p>
          <a:p>
            <a:endParaRPr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Eight Regions of a Venn Diagram with Three Sets</a:t>
            </a:r>
            <a:r>
              <a:rPr lang="en-US" dirty="0"/>
              <a:t>—Slide 2</a:t>
            </a:r>
            <a:endParaRPr dirty="0"/>
          </a:p>
        </p:txBody>
      </p:sp>
      <p:sp>
        <p:nvSpPr>
          <p:cNvPr id="3" name="Content Placeholder 2">
            <a:extLst>
              <a:ext uri="{C183D7F6-B498-43B3-948B-1728B52AA6E4}">
                <adec:decorative xmlns:adec="http://schemas.microsoft.com/office/drawing/2017/decorative" val="1"/>
              </a:ext>
            </a:extLst>
          </p:cNvPr>
          <p:cNvSpPr>
            <a:spLocks noGrp="1"/>
          </p:cNvSpPr>
          <p:nvPr>
            <p:ph sz="quarter" idx="11"/>
          </p:nvPr>
        </p:nvSpPr>
        <p:spPr/>
        <p:txBody>
          <a:bodyPr/>
          <a:lstStyle/>
          <a:p>
            <a:endParaRPr lang="en-US" sz="3200" dirty="0"/>
          </a:p>
          <a:p>
            <a:endParaRPr lang="en-US" dirty="0"/>
          </a:p>
          <a:p>
            <a:endParaRPr lang="en-US" sz="3200" dirty="0"/>
          </a:p>
          <a:p>
            <a:endParaRPr lang="en-US" dirty="0"/>
          </a:p>
          <a:p>
            <a:endParaRPr lang="en-US" sz="3200" dirty="0"/>
          </a:p>
          <a:p>
            <a:endParaRPr lang="en-US" dirty="0"/>
          </a:p>
          <a:p>
            <a:endParaRPr lang="en-US" sz="3200" dirty="0"/>
          </a:p>
          <a:p>
            <a:endParaRPr dirty="0"/>
          </a:p>
        </p:txBody>
      </p:sp>
      <p:pic>
        <p:nvPicPr>
          <p:cNvPr id="9" name="Picture 8" descr="A Venn diagram shows three overlapping circles labeled &quot;A,&quot; &quot;B,&quot; and &quot;C&quot; inside a box labeled &quot;U.&quot; The circle labeled A is numbered (1) that is not shared with the remaining two circles. The circle labeled B is numbered (2) that is not shared with the remaining two circles. The circle labeled C is numbered (3) that is not shared with the remaining two circles. The region common to the circles labeled A and B is numbered (4). The region common to the circles labeled A and C is numbered (5). The region common to the circles labeled B and C is numbered (6). The region common to all the three circles is numbered (7). The region outside of all three circles in the box U is labeled (8)">
            <a:extLst>
              <a:ext uri="{FF2B5EF4-FFF2-40B4-BE49-F238E27FC236}">
                <a16:creationId xmlns:a16="http://schemas.microsoft.com/office/drawing/2014/main" id="{4F2ACDE9-6D71-4568-8ADD-A31925A3C697}"/>
              </a:ext>
            </a:extLst>
          </p:cNvPr>
          <p:cNvPicPr>
            <a:picLocks noChangeAspect="1"/>
          </p:cNvPicPr>
          <p:nvPr/>
        </p:nvPicPr>
        <p:blipFill>
          <a:blip r:embed="rId2"/>
          <a:stretch>
            <a:fillRect/>
          </a:stretch>
        </p:blipFill>
        <p:spPr>
          <a:xfrm>
            <a:off x="2243816" y="1524000"/>
            <a:ext cx="4656367" cy="3441106"/>
          </a:xfrm>
          <a:prstGeom prst="rect">
            <a:avLst/>
          </a:prstGeom>
        </p:spPr>
      </p:pic>
      <p:sp>
        <p:nvSpPr>
          <p:cNvPr id="5" name="TextBox 4">
            <a:extLst>
              <a:ext uri="{FF2B5EF4-FFF2-40B4-BE49-F238E27FC236}">
                <a16:creationId xmlns:a16="http://schemas.microsoft.com/office/drawing/2014/main" id="{687F3446-C2C3-15FB-63B7-EA8A96DF734E}"/>
              </a:ext>
            </a:extLst>
          </p:cNvPr>
          <p:cNvSpPr txBox="1"/>
          <p:nvPr/>
        </p:nvSpPr>
        <p:spPr>
          <a:xfrm>
            <a:off x="1905000" y="5090444"/>
            <a:ext cx="5715000" cy="369332"/>
          </a:xfrm>
          <a:prstGeom prst="rect">
            <a:avLst/>
          </a:prstGeom>
          <a:noFill/>
        </p:spPr>
        <p:txBody>
          <a:bodyPr wrap="square">
            <a:spAutoFit/>
          </a:bodyPr>
          <a:lstStyle/>
          <a:p>
            <a:r>
              <a:rPr lang="en-US" dirty="0">
                <a:solidFill>
                  <a:srgbClr val="000000"/>
                </a:solidFill>
              </a:rPr>
              <a:t> </a:t>
            </a:r>
            <a:r>
              <a:rPr lang="en-US" sz="1800" dirty="0">
                <a:solidFill>
                  <a:srgbClr val="000000"/>
                </a:solidFill>
              </a:rPr>
              <a:t>Figure 8: Eight Regions of a Venn Diagram with Three Sets</a:t>
            </a:r>
            <a:endParaRPr lang="en-IN" dirty="0">
              <a:solidFill>
                <a:srgbClr val="0000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Eight Regions of a Venn Diagram with Three Sets</a:t>
            </a:r>
            <a:r>
              <a:rPr lang="en-US" dirty="0"/>
              <a:t>—Slide 3</a:t>
            </a:r>
            <a:endParaRPr dirty="0"/>
          </a:p>
        </p:txBody>
      </p:sp>
      <p:sp>
        <p:nvSpPr>
          <p:cNvPr id="3" name="Text Placeholder 2"/>
          <p:cNvSpPr>
            <a:spLocks noGrp="1"/>
          </p:cNvSpPr>
          <p:nvPr>
            <p:ph type="body" sz="quarter" idx="10"/>
          </p:nvPr>
        </p:nvSpPr>
        <p:spPr/>
        <p:txBody>
          <a:bodyPr>
            <a:normAutofit/>
          </a:bodyPr>
          <a:lstStyle/>
          <a:p>
            <a:r>
              <a:rPr sz="2000" dirty="0"/>
              <a:t>Each of the elements in the universal set may only be placed in one of these eight regions, which are described as follows.</a:t>
            </a:r>
          </a:p>
          <a:p>
            <a:pPr>
              <a:defRPr sz="2800"/>
            </a:pPr>
            <a:r>
              <a:rPr sz="2000" dirty="0"/>
              <a:t>(1) contains elements in set </a:t>
            </a:r>
            <a:r>
              <a:rPr lang="en-US" sz="2000" i="1" dirty="0"/>
              <a:t>A</a:t>
            </a:r>
            <a:r>
              <a:rPr sz="2000" dirty="0"/>
              <a:t> only.</a:t>
            </a:r>
          </a:p>
          <a:p>
            <a:pPr>
              <a:defRPr sz="2800"/>
            </a:pPr>
            <a:r>
              <a:rPr sz="2000" dirty="0"/>
              <a:t>(2) contains elements in set </a:t>
            </a:r>
            <a:r>
              <a:rPr lang="en-US" sz="2000" i="1" dirty="0"/>
              <a:t>B</a:t>
            </a:r>
            <a:r>
              <a:rPr sz="2000" dirty="0"/>
              <a:t> only.</a:t>
            </a:r>
          </a:p>
          <a:p>
            <a:pPr>
              <a:defRPr sz="2800"/>
            </a:pPr>
            <a:r>
              <a:rPr sz="2000" dirty="0"/>
              <a:t>(3) contains elements in set </a:t>
            </a:r>
            <a:r>
              <a:rPr lang="en-US" sz="2000" i="1" dirty="0"/>
              <a:t>C</a:t>
            </a:r>
            <a:r>
              <a:rPr sz="2000" dirty="0"/>
              <a:t> only.</a:t>
            </a:r>
          </a:p>
          <a:p>
            <a:pPr>
              <a:defRPr sz="2800"/>
            </a:pPr>
            <a:r>
              <a:rPr sz="2000" dirty="0"/>
              <a:t>(4) contains elements in sets </a:t>
            </a:r>
            <a:r>
              <a:rPr lang="en-US" sz="2000" i="1" dirty="0"/>
              <a:t>A</a:t>
            </a:r>
            <a:r>
              <a:rPr sz="2000" dirty="0"/>
              <a:t> and </a:t>
            </a:r>
            <a:r>
              <a:rPr lang="en-US" sz="2000" i="1" dirty="0"/>
              <a:t>B</a:t>
            </a:r>
            <a:r>
              <a:rPr sz="2000" dirty="0"/>
              <a:t> but not </a:t>
            </a:r>
            <a:r>
              <a:rPr lang="en-US" sz="2000" i="1" dirty="0"/>
              <a:t>C</a:t>
            </a:r>
            <a:r>
              <a:rPr sz="2000" dirty="0"/>
              <a:t>.</a:t>
            </a:r>
          </a:p>
          <a:p>
            <a:pPr>
              <a:defRPr sz="2800"/>
            </a:pPr>
            <a:r>
              <a:rPr sz="2000" dirty="0"/>
              <a:t>(5) contains elements in sets </a:t>
            </a:r>
            <a:r>
              <a:rPr lang="en-US" sz="2000" i="1" dirty="0"/>
              <a:t>A</a:t>
            </a:r>
            <a:r>
              <a:rPr sz="2000" dirty="0"/>
              <a:t> and </a:t>
            </a:r>
            <a:r>
              <a:rPr lang="en-US" sz="2000" i="1" dirty="0"/>
              <a:t>C</a:t>
            </a:r>
            <a:r>
              <a:rPr sz="2000" dirty="0"/>
              <a:t> but not </a:t>
            </a:r>
            <a:r>
              <a:rPr lang="en-US" sz="2000" i="1" dirty="0"/>
              <a:t>B</a:t>
            </a:r>
            <a:r>
              <a:rPr sz="2000" dirty="0"/>
              <a:t>.</a:t>
            </a:r>
          </a:p>
          <a:p>
            <a:pPr>
              <a:defRPr sz="2800"/>
            </a:pPr>
            <a:r>
              <a:rPr sz="2000" dirty="0"/>
              <a:t>(6) contains elements in sets </a:t>
            </a:r>
            <a:r>
              <a:rPr lang="en-US" sz="2000" i="1" dirty="0"/>
              <a:t>B</a:t>
            </a:r>
            <a:r>
              <a:rPr sz="2000" dirty="0"/>
              <a:t> and </a:t>
            </a:r>
            <a:r>
              <a:rPr lang="en-US" sz="2000" i="1" dirty="0"/>
              <a:t>C</a:t>
            </a:r>
            <a:r>
              <a:rPr sz="2000" dirty="0"/>
              <a:t> but not </a:t>
            </a:r>
            <a:r>
              <a:rPr lang="en-US" sz="2000" i="1" dirty="0"/>
              <a:t>A</a:t>
            </a:r>
            <a:r>
              <a:rPr sz="2000" dirty="0"/>
              <a:t>.</a:t>
            </a:r>
          </a:p>
          <a:p>
            <a:pPr>
              <a:defRPr sz="2800"/>
            </a:pPr>
            <a:r>
              <a:rPr sz="2000" dirty="0"/>
              <a:t>(7) contains elements in sets </a:t>
            </a:r>
            <a:r>
              <a:rPr lang="en-US" sz="2000" i="1" dirty="0"/>
              <a:t>A</a:t>
            </a:r>
            <a:r>
              <a:rPr sz="2000" dirty="0"/>
              <a:t> and </a:t>
            </a:r>
            <a:r>
              <a:rPr lang="en-US" sz="2000" i="1" dirty="0"/>
              <a:t>B</a:t>
            </a:r>
            <a:r>
              <a:rPr sz="2000" dirty="0"/>
              <a:t> and </a:t>
            </a:r>
            <a:r>
              <a:rPr lang="en-US" sz="2000" i="1" dirty="0"/>
              <a:t>C</a:t>
            </a:r>
            <a:r>
              <a:rPr sz="2000" dirty="0"/>
              <a:t>.</a:t>
            </a:r>
          </a:p>
          <a:p>
            <a:pPr>
              <a:defRPr sz="2800"/>
            </a:pPr>
            <a:r>
              <a:rPr sz="2000" dirty="0"/>
              <a:t>(8) contains elements in the universal set but not sets </a:t>
            </a:r>
            <a:r>
              <a:rPr lang="en-US" sz="2000" i="1" dirty="0"/>
              <a:t>A</a:t>
            </a:r>
            <a:r>
              <a:rPr sz="2000" dirty="0"/>
              <a:t> or </a:t>
            </a:r>
            <a:r>
              <a:rPr lang="en-US" sz="2000" i="1" dirty="0"/>
              <a:t>B</a:t>
            </a:r>
            <a:r>
              <a:rPr sz="2000" dirty="0"/>
              <a:t> or </a:t>
            </a:r>
            <a:r>
              <a:rPr lang="en-US" sz="2000" i="1" dirty="0"/>
              <a:t>C</a:t>
            </a:r>
            <a:r>
              <a:rPr sz="2000" dirty="0"/>
              <a:t>.</a:t>
            </a:r>
          </a:p>
          <a:p>
            <a:endParaRPr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Roster Method</a:t>
            </a:r>
          </a:p>
        </p:txBody>
      </p:sp>
      <p:sp>
        <p:nvSpPr>
          <p:cNvPr id="3" name="Text Placeholder 2"/>
          <p:cNvSpPr>
            <a:spLocks noGrp="1"/>
          </p:cNvSpPr>
          <p:nvPr>
            <p:ph type="body" sz="quarter" idx="10"/>
          </p:nvPr>
        </p:nvSpPr>
        <p:spPr/>
        <p:txBody>
          <a:bodyPr>
            <a:normAutofit/>
          </a:bodyPr>
          <a:lstStyle/>
          <a:p>
            <a:pPr algn="just"/>
            <a:r>
              <a:rPr sz="2400" b="1" dirty="0"/>
              <a:t>Roster notation </a:t>
            </a:r>
            <a:r>
              <a:rPr sz="2400" dirty="0"/>
              <a:t>specifies the members of a set by listing all of the elements in the set, separated by commas and surrounded by curly braces.</a:t>
            </a:r>
          </a:p>
          <a:p>
            <a:endParaRPr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Equal Sets</a:t>
            </a:r>
          </a:p>
        </p:txBody>
      </p:sp>
      <p:sp>
        <p:nvSpPr>
          <p:cNvPr id="3" name="Text Placeholder 2"/>
          <p:cNvSpPr>
            <a:spLocks noGrp="1"/>
          </p:cNvSpPr>
          <p:nvPr>
            <p:ph type="body" sz="quarter" idx="10"/>
          </p:nvPr>
        </p:nvSpPr>
        <p:spPr/>
        <p:txBody>
          <a:bodyPr>
            <a:normAutofit/>
          </a:bodyPr>
          <a:lstStyle/>
          <a:p>
            <a:pPr algn="just">
              <a:defRPr sz="2800"/>
            </a:pPr>
            <a:r>
              <a:rPr sz="2400" dirty="0"/>
              <a:t>Two sets are said to be </a:t>
            </a:r>
            <a:r>
              <a:rPr sz="2400" b="1" dirty="0"/>
              <a:t>equal</a:t>
            </a:r>
            <a:r>
              <a:rPr sz="2400" dirty="0"/>
              <a:t> if they contain exactly the same elements. If sets </a:t>
            </a:r>
            <a:r>
              <a:rPr lang="en-US" sz="2400" i="1" dirty="0"/>
              <a:t>A</a:t>
            </a:r>
            <a:r>
              <a:rPr sz="2400" dirty="0"/>
              <a:t> and </a:t>
            </a:r>
            <a:r>
              <a:rPr lang="en-US" sz="2400" i="1" dirty="0"/>
              <a:t>B</a:t>
            </a:r>
            <a:r>
              <a:rPr sz="2400" dirty="0"/>
              <a:t> are equal, we write </a:t>
            </a:r>
            <a:r>
              <a:rPr lang="en-US" sz="2400" i="1" dirty="0"/>
              <a:t>A</a:t>
            </a:r>
            <a:r>
              <a:rPr lang="en-US" sz="2400" dirty="0"/>
              <a:t> = </a:t>
            </a:r>
            <a:r>
              <a:rPr lang="en-US" sz="2400" i="1" dirty="0"/>
              <a:t>B</a:t>
            </a:r>
            <a:r>
              <a:rPr lang="en-US" sz="2400" dirty="0"/>
              <a:t>.</a:t>
            </a:r>
            <a:endParaRPr sz="2400" dirty="0"/>
          </a:p>
          <a:p>
            <a:endParaRP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Cardinal Number</a:t>
            </a:r>
          </a:p>
        </p:txBody>
      </p:sp>
      <p:sp>
        <p:nvSpPr>
          <p:cNvPr id="3" name="Text Placeholder 2"/>
          <p:cNvSpPr>
            <a:spLocks noGrp="1"/>
          </p:cNvSpPr>
          <p:nvPr>
            <p:ph type="body" sz="quarter" idx="10"/>
          </p:nvPr>
        </p:nvSpPr>
        <p:spPr/>
        <p:txBody>
          <a:bodyPr>
            <a:normAutofit/>
          </a:bodyPr>
          <a:lstStyle/>
          <a:p>
            <a:pPr algn="just">
              <a:defRPr sz="2800"/>
            </a:pPr>
            <a:r>
              <a:rPr sz="2400" dirty="0"/>
              <a:t>The number of elements contained in a finite set is called the </a:t>
            </a:r>
            <a:r>
              <a:rPr sz="2400" b="1" dirty="0"/>
              <a:t>cardinal number </a:t>
            </a:r>
            <a:r>
              <a:rPr sz="2400" dirty="0"/>
              <a:t>of the set, or the </a:t>
            </a:r>
            <a:r>
              <a:rPr sz="2400" b="1" dirty="0"/>
              <a:t>cardinality</a:t>
            </a:r>
            <a:r>
              <a:rPr sz="2400" dirty="0"/>
              <a:t>. The cardinal number of set A is denoted by </a:t>
            </a:r>
          </a:p>
          <a:p>
            <a:endParaRPr sz="2800" dirty="0"/>
          </a:p>
        </p:txBody>
      </p:sp>
      <p:pic>
        <p:nvPicPr>
          <p:cNvPr id="7" name="Picture 6" descr="The cardinality of set A">
            <a:extLst>
              <a:ext uri="{FF2B5EF4-FFF2-40B4-BE49-F238E27FC236}">
                <a16:creationId xmlns:a16="http://schemas.microsoft.com/office/drawing/2014/main" id="{122B1109-7F4F-DAFB-32E8-F16383989B0A}"/>
              </a:ext>
            </a:extLst>
          </p:cNvPr>
          <p:cNvPicPr>
            <a:picLocks noChangeAspect="1"/>
          </p:cNvPicPr>
          <p:nvPr/>
        </p:nvPicPr>
        <p:blipFill>
          <a:blip r:embed="rId2"/>
          <a:stretch>
            <a:fillRect/>
          </a:stretch>
        </p:blipFill>
        <p:spPr>
          <a:xfrm>
            <a:off x="4343400" y="1895475"/>
            <a:ext cx="371475" cy="39052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Equivalent Sets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lgn="just">
                  <a:defRPr sz="2800"/>
                </a:pPr>
                <a:r>
                  <a:rPr sz="2400" dirty="0"/>
                  <a:t>Two sets are said to be </a:t>
                </a:r>
                <a:r>
                  <a:rPr sz="2400" b="1" dirty="0"/>
                  <a:t>equivalent</a:t>
                </a:r>
                <a:r>
                  <a:rPr sz="2400" dirty="0"/>
                  <a:t> if they have the same cardinal number. If set </a:t>
                </a:r>
                <a:r>
                  <a:rPr lang="en-US" sz="2400" i="1" dirty="0"/>
                  <a:t>A</a:t>
                </a:r>
                <a:r>
                  <a:rPr sz="2400" dirty="0"/>
                  <a:t> is equivalent to set </a:t>
                </a:r>
                <a:r>
                  <a:rPr lang="en-US" sz="2400" i="1" dirty="0"/>
                  <a:t>B</a:t>
                </a:r>
                <a:r>
                  <a:rPr sz="2400" dirty="0"/>
                  <a:t>, we write</a:t>
                </a:r>
                <a:r>
                  <a:rPr lang="en-US" sz="2400" dirty="0"/>
                  <a:t> </a:t>
                </a:r>
                <a:r>
                  <a:rPr lang="en-US" sz="2400" i="1" dirty="0"/>
                  <a:t>A </a:t>
                </a:r>
                <a14:m>
                  <m:oMath xmlns:m="http://schemas.openxmlformats.org/officeDocument/2006/math">
                    <m:r>
                      <a:rPr sz="2400">
                        <a:latin typeface="Cambria Math" panose="02040503050406030204" pitchFamily="18" charset="0"/>
                      </a:rPr>
                      <m:t>∼</m:t>
                    </m:r>
                  </m:oMath>
                </a14:m>
                <a:r>
                  <a:rPr lang="en-US" sz="2400" i="1" dirty="0"/>
                  <a:t> B</a:t>
                </a:r>
                <a:r>
                  <a:rPr sz="2400" dirty="0"/>
                  <a:t>.</a:t>
                </a:r>
              </a:p>
              <a:p>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959" t="-740" r="-886"/>
                </a:stretch>
              </a:blipFill>
            </p:spPr>
            <p:txBody>
              <a:bodyPr/>
              <a:lstStyle/>
              <a:p>
                <a:r>
                  <a:rPr lang="en-IN">
                    <a:noFill/>
                  </a:rPr>
                  <a:t> </a:t>
                </a:r>
              </a:p>
            </p:txBody>
          </p:sp>
        </mc:Fallback>
      </mc:AlternateContent>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Set-Builder Notation</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IN" sz="2400" b="1" dirty="0"/>
                  <a:t>Set-builder notation</a:t>
                </a:r>
                <a:r>
                  <a:rPr lang="en-IN" sz="2400" dirty="0"/>
                  <a:t> specifies the members of a set using a variable, a vertical separator, and a rule defining the elements, all surrounded by curly braces. It can be used when the members of the set all share certain properties. For instance, the set of all integers is represented by</a:t>
                </a:r>
              </a:p>
              <a:p>
                <a:pPr>
                  <a:defRPr sz="2800"/>
                </a:pPr>
                <a:br>
                  <a:rPr lang="en-IN" sz="2400" dirty="0">
                    <a:sym typeface="Symbol" panose="05050102010706020507" pitchFamily="18" charset="2"/>
                  </a:rPr>
                </a:br>
                <a:r>
                  <a:rPr lang="en-IN" sz="2400" dirty="0">
                    <a:sym typeface="Symbol" panose="05050102010706020507" pitchFamily="18" charset="2"/>
                  </a:rPr>
                  <a:t>		</a:t>
                </a:r>
                <a:r>
                  <a:rPr lang="en-IN" sz="2400" dirty="0">
                    <a:ea typeface="Cambria Math" panose="02040503050406030204" pitchFamily="18" charset="0"/>
                  </a:rPr>
                  <a:t> </a:t>
                </a:r>
                <a14:m>
                  <m:oMath xmlns:m="http://schemas.openxmlformats.org/officeDocument/2006/math">
                    <m:r>
                      <a:rPr lang="en-IN" sz="2600" i="1" dirty="0">
                        <a:latin typeface="Cambria Math" panose="02040503050406030204" pitchFamily="18" charset="0"/>
                        <a:ea typeface="Cambria Math" panose="02040503050406030204" pitchFamily="18" charset="0"/>
                      </a:rPr>
                      <m:t>ℤ</m:t>
                    </m:r>
                  </m:oMath>
                </a14:m>
                <a:endParaRPr lang="en-IN" sz="2600" dirty="0">
                  <a:sym typeface="Symbol" panose="05050102010706020507" pitchFamily="18" charset="2"/>
                </a:endParaRPr>
              </a:p>
              <a:p>
                <a:pPr algn="ctr">
                  <a:defRPr sz="2800"/>
                </a:pPr>
                <a:endParaRPr lang="en-IN" sz="2400" dirty="0"/>
              </a:p>
              <a:p>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959" t="-740" r="-1181"/>
                </a:stretch>
              </a:blipFill>
            </p:spPr>
            <p:txBody>
              <a:bodyPr/>
              <a:lstStyle/>
              <a:p>
                <a:r>
                  <a:rPr lang="en-IN">
                    <a:noFill/>
                  </a:rPr>
                  <a:t> </a:t>
                </a:r>
              </a:p>
            </p:txBody>
          </p:sp>
        </mc:Fallback>
      </mc:AlternateContent>
      <p:pic>
        <p:nvPicPr>
          <p:cNvPr id="10" name="Picture 9" descr="equals the set of all n such that n is an integer.">
            <a:extLst>
              <a:ext uri="{FF2B5EF4-FFF2-40B4-BE49-F238E27FC236}">
                <a16:creationId xmlns:a16="http://schemas.microsoft.com/office/drawing/2014/main" id="{81E58796-516C-6E50-5B48-351DE4CDE3DD}"/>
              </a:ext>
            </a:extLst>
          </p:cNvPr>
          <p:cNvPicPr>
            <a:picLocks noChangeAspect="1"/>
          </p:cNvPicPr>
          <p:nvPr/>
        </p:nvPicPr>
        <p:blipFill>
          <a:blip r:embed="rId3"/>
          <a:srcRect l="8000"/>
          <a:stretch>
            <a:fillRect/>
          </a:stretch>
        </p:blipFill>
        <p:spPr>
          <a:xfrm>
            <a:off x="2743200" y="3362325"/>
            <a:ext cx="2628900" cy="523875"/>
          </a:xfrm>
          <a:prstGeom prst="rect">
            <a:avLst/>
          </a:prstGeom>
        </p:spPr>
      </p:pic>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32E4110D-E397-7AE1-3517-E31E2F9548D1}"/>
                  </a:ext>
                </a:extLst>
              </p:cNvPr>
              <p:cNvSpPr txBox="1"/>
              <p:nvPr/>
            </p:nvSpPr>
            <p:spPr>
              <a:xfrm>
                <a:off x="495300" y="4038600"/>
                <a:ext cx="7696200" cy="461665"/>
              </a:xfrm>
              <a:prstGeom prst="rect">
                <a:avLst/>
              </a:prstGeom>
              <a:noFill/>
            </p:spPr>
            <p:txBody>
              <a:bodyPr wrap="square">
                <a:spAutoFit/>
              </a:bodyPr>
              <a:lstStyle/>
              <a:p>
                <a:r>
                  <a:rPr lang="en-IN" sz="2400" dirty="0">
                    <a:solidFill>
                      <a:srgbClr val="000000"/>
                    </a:solidFill>
                  </a:rPr>
                  <a:t>and is read, " </a:t>
                </a:r>
                <a14:m>
                  <m:oMath xmlns:m="http://schemas.openxmlformats.org/officeDocument/2006/math">
                    <m:r>
                      <a:rPr lang="en-IN" sz="2400" i="1" dirty="0" smtClean="0">
                        <a:solidFill>
                          <a:srgbClr val="000000"/>
                        </a:solidFill>
                        <a:latin typeface="Cambria Math" panose="02040503050406030204" pitchFamily="18" charset="0"/>
                        <a:ea typeface="Cambria Math" panose="02040503050406030204" pitchFamily="18" charset="0"/>
                      </a:rPr>
                      <m:t>ℤ</m:t>
                    </m:r>
                  </m:oMath>
                </a14:m>
                <a:r>
                  <a:rPr lang="en-IN" sz="2400" dirty="0">
                    <a:solidFill>
                      <a:srgbClr val="000000"/>
                    </a:solidFill>
                  </a:rPr>
                  <a:t> is the set of all </a:t>
                </a:r>
                <a:r>
                  <a:rPr lang="en-IN" sz="2400" i="1" dirty="0">
                    <a:solidFill>
                      <a:srgbClr val="000000"/>
                    </a:solidFill>
                  </a:rPr>
                  <a:t>n</a:t>
                </a:r>
                <a:r>
                  <a:rPr lang="en-IN" sz="2400" dirty="0">
                    <a:solidFill>
                      <a:srgbClr val="000000"/>
                    </a:solidFill>
                  </a:rPr>
                  <a:t> such that </a:t>
                </a:r>
                <a:r>
                  <a:rPr lang="en-IN" sz="2400" i="1" dirty="0">
                    <a:solidFill>
                      <a:srgbClr val="000000"/>
                    </a:solidFill>
                  </a:rPr>
                  <a:t>n</a:t>
                </a:r>
                <a:r>
                  <a:rPr lang="en-IN" sz="2400" dirty="0">
                    <a:solidFill>
                      <a:srgbClr val="000000"/>
                    </a:solidFill>
                  </a:rPr>
                  <a:t> is an integer."</a:t>
                </a:r>
              </a:p>
            </p:txBody>
          </p:sp>
        </mc:Choice>
        <mc:Fallback xmlns="">
          <p:sp>
            <p:nvSpPr>
              <p:cNvPr id="13" name="TextBox 12">
                <a:extLst>
                  <a:ext uri="{FF2B5EF4-FFF2-40B4-BE49-F238E27FC236}">
                    <a16:creationId xmlns:a16="http://schemas.microsoft.com/office/drawing/2014/main" id="{32E4110D-E397-7AE1-3517-E31E2F9548D1}"/>
                  </a:ext>
                </a:extLst>
              </p:cNvPr>
              <p:cNvSpPr txBox="1">
                <a:spLocks noRot="1" noChangeAspect="1" noMove="1" noResize="1" noEditPoints="1" noAdjustHandles="1" noChangeArrowheads="1" noChangeShapeType="1" noTextEdit="1"/>
              </p:cNvSpPr>
              <p:nvPr/>
            </p:nvSpPr>
            <p:spPr>
              <a:xfrm>
                <a:off x="495300" y="4038600"/>
                <a:ext cx="7696200" cy="461665"/>
              </a:xfrm>
              <a:prstGeom prst="rect">
                <a:avLst/>
              </a:prstGeom>
              <a:blipFill>
                <a:blip r:embed="rId4"/>
                <a:stretch>
                  <a:fillRect l="-1188" t="-10667" b="-29333"/>
                </a:stretch>
              </a:blipFill>
            </p:spPr>
            <p:txBody>
              <a:bodyPr/>
              <a:lstStyle/>
              <a:p>
                <a:r>
                  <a:rPr lang="en-IN">
                    <a:noFill/>
                  </a:rPr>
                  <a:t> </a:t>
                </a:r>
              </a:p>
            </p:txBody>
          </p:sp>
        </mc:Fallback>
      </mc:AlternateContent>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Empty Set</a:t>
            </a:r>
          </a:p>
        </p:txBody>
      </p:sp>
      <p:sp>
        <p:nvSpPr>
          <p:cNvPr id="3" name="Text Placeholder 2"/>
          <p:cNvSpPr>
            <a:spLocks noGrp="1"/>
          </p:cNvSpPr>
          <p:nvPr>
            <p:ph type="body" sz="quarter" idx="10"/>
          </p:nvPr>
        </p:nvSpPr>
        <p:spPr/>
        <p:txBody>
          <a:bodyPr>
            <a:normAutofit/>
          </a:bodyPr>
          <a:lstStyle/>
          <a:p>
            <a:pPr>
              <a:defRPr sz="2800"/>
            </a:pPr>
            <a:r>
              <a:rPr lang="en-US" sz="2800" dirty="0"/>
              <a:t>The </a:t>
            </a:r>
            <a:r>
              <a:rPr lang="en-US" sz="2800" b="1" dirty="0"/>
              <a:t>empty set</a:t>
            </a:r>
            <a:r>
              <a:rPr lang="en-US" sz="2800" dirty="0"/>
              <a:t> is the set that contains no elements. If set </a:t>
            </a:r>
            <a:r>
              <a:rPr lang="en-US" sz="2800" i="1" dirty="0"/>
              <a:t>A</a:t>
            </a:r>
            <a:r>
              <a:rPr lang="en-US" sz="2800" dirty="0"/>
              <a:t> is empty, we write</a:t>
            </a:r>
          </a:p>
        </p:txBody>
      </p:sp>
      <p:pic>
        <p:nvPicPr>
          <p:cNvPr id="5" name="Picture 4" descr="A equals to phi or A equals empty set.">
            <a:extLst>
              <a:ext uri="{FF2B5EF4-FFF2-40B4-BE49-F238E27FC236}">
                <a16:creationId xmlns:a16="http://schemas.microsoft.com/office/drawing/2014/main" id="{0F1ABB2C-268C-6FF1-7843-760656F9415A}"/>
              </a:ext>
            </a:extLst>
          </p:cNvPr>
          <p:cNvPicPr>
            <a:picLocks noChangeAspect="1"/>
          </p:cNvPicPr>
          <p:nvPr/>
        </p:nvPicPr>
        <p:blipFill>
          <a:blip r:embed="rId2"/>
          <a:stretch>
            <a:fillRect/>
          </a:stretch>
        </p:blipFill>
        <p:spPr>
          <a:xfrm>
            <a:off x="2935884" y="2057400"/>
            <a:ext cx="3024000" cy="602346"/>
          </a:xfrm>
          <a:prstGeom prst="rect">
            <a:avLst/>
          </a:prstGeom>
        </p:spPr>
      </p:pic>
      <p:sp>
        <p:nvSpPr>
          <p:cNvPr id="6" name="TextBox 5">
            <a:extLst>
              <a:ext uri="{FF2B5EF4-FFF2-40B4-BE49-F238E27FC236}">
                <a16:creationId xmlns:a16="http://schemas.microsoft.com/office/drawing/2014/main" id="{2545F53D-03EA-27E4-FBFF-999F80F9F4EC}"/>
              </a:ext>
            </a:extLst>
          </p:cNvPr>
          <p:cNvSpPr txBox="1"/>
          <p:nvPr/>
        </p:nvSpPr>
        <p:spPr>
          <a:xfrm>
            <a:off x="457200" y="2811187"/>
            <a:ext cx="5508000" cy="954107"/>
          </a:xfrm>
          <a:prstGeom prst="rect">
            <a:avLst/>
          </a:prstGeom>
          <a:noFill/>
        </p:spPr>
        <p:txBody>
          <a:bodyPr wrap="square" rtlCol="0">
            <a:spAutoFit/>
          </a:bodyPr>
          <a:lstStyle/>
          <a:p>
            <a:r>
              <a:rPr lang="en-US" sz="2800" dirty="0">
                <a:solidFill>
                  <a:srgbClr val="000000"/>
                </a:solidFill>
              </a:rPr>
              <a:t>The cardinality of the empty set is </a:t>
            </a:r>
            <a:r>
              <a:rPr lang="en-US" sz="2800" dirty="0">
                <a:solidFill>
                  <a:srgbClr val="000000"/>
                </a:solidFill>
                <a:latin typeface="Cambria Math"/>
              </a:rPr>
              <a:t>0</a:t>
            </a:r>
            <a:r>
              <a:rPr lang="en-US" sz="2800" dirty="0">
                <a:solidFill>
                  <a:srgbClr val="000000"/>
                </a:solidFill>
              </a:rPr>
              <a:t>.</a:t>
            </a:r>
          </a:p>
          <a:p>
            <a:endParaRPr lang="en-IN"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Universal Set</a:t>
            </a:r>
          </a:p>
        </p:txBody>
      </p:sp>
      <p:sp>
        <p:nvSpPr>
          <p:cNvPr id="3" name="Text Placeholder 2"/>
          <p:cNvSpPr>
            <a:spLocks noGrp="1"/>
          </p:cNvSpPr>
          <p:nvPr>
            <p:ph type="body" sz="quarter" idx="10"/>
          </p:nvPr>
        </p:nvSpPr>
        <p:spPr/>
        <p:txBody>
          <a:bodyPr>
            <a:normAutofit/>
          </a:bodyPr>
          <a:lstStyle/>
          <a:p>
            <a:pPr algn="just">
              <a:defRPr sz="2800"/>
            </a:pPr>
            <a:r>
              <a:rPr sz="2400" dirty="0"/>
              <a:t>The set of all elements being considered for any particular situation is called the </a:t>
            </a:r>
            <a:r>
              <a:rPr sz="2400" b="1" dirty="0"/>
              <a:t>universal set </a:t>
            </a:r>
            <a:r>
              <a:rPr sz="2400" dirty="0"/>
              <a:t>and is denoted by </a:t>
            </a:r>
            <a:r>
              <a:rPr lang="en-US" sz="2400" i="1" dirty="0"/>
              <a:t>U</a:t>
            </a:r>
            <a:r>
              <a:rPr sz="2400" dirty="0"/>
              <a:t>.</a:t>
            </a:r>
          </a:p>
          <a:p>
            <a:endParaRPr sz="2800" dirty="0"/>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B63A648-FC07-476C-81A3-0FD0F35C28EC}"/>
</file>

<file path=customXml/itemProps2.xml><?xml version="1.0" encoding="utf-8"?>
<ds:datastoreItem xmlns:ds="http://schemas.openxmlformats.org/officeDocument/2006/customXml" ds:itemID="{6DE6ADBF-834E-4D4B-9980-2BB60105F190}"/>
</file>

<file path=customXml/itemProps3.xml><?xml version="1.0" encoding="utf-8"?>
<ds:datastoreItem xmlns:ds="http://schemas.openxmlformats.org/officeDocument/2006/customXml" ds:itemID="{B0B98A4D-AB8C-450C-92DE-A148E169A3A5}"/>
</file>

<file path=docProps/app.xml><?xml version="1.0" encoding="utf-8"?>
<Properties xmlns="http://schemas.openxmlformats.org/officeDocument/2006/extended-properties" xmlns:vt="http://schemas.openxmlformats.org/officeDocument/2006/docPropsVTypes">
  <TotalTime>659</TotalTime>
  <Words>862</Words>
  <Application>Microsoft Office PowerPoint</Application>
  <PresentationFormat>On-screen Show (4:3)</PresentationFormat>
  <Paragraphs>66</Paragraphs>
  <Slides>22</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29" baseType="lpstr">
      <vt:lpstr>Symbol</vt:lpstr>
      <vt:lpstr>Calibri</vt:lpstr>
      <vt:lpstr>Arial</vt:lpstr>
      <vt:lpstr>Cambria Math</vt:lpstr>
      <vt:lpstr>Courier New</vt:lpstr>
      <vt:lpstr>Office Theme</vt:lpstr>
      <vt:lpstr>MathType 7.0 Equation</vt:lpstr>
      <vt:lpstr>Chapter 2</vt:lpstr>
      <vt:lpstr>Definition: Set</vt:lpstr>
      <vt:lpstr>Definition: Roster Method</vt:lpstr>
      <vt:lpstr>Definition: Equal Sets</vt:lpstr>
      <vt:lpstr>Definition: Cardinal Number</vt:lpstr>
      <vt:lpstr>Definition: Equivalent Sets</vt:lpstr>
      <vt:lpstr>Definition: Set-Builder Notation</vt:lpstr>
      <vt:lpstr>Definition: Empty Set</vt:lpstr>
      <vt:lpstr>Definition: Universal Set</vt:lpstr>
      <vt:lpstr>Definition: Complement</vt:lpstr>
      <vt:lpstr>Definition: Venn Diagram</vt:lpstr>
      <vt:lpstr>Definition: Subset</vt:lpstr>
      <vt:lpstr>Definition: Proper Subset</vt:lpstr>
      <vt:lpstr>Definition: Number of Subsets and Proper Subsets of a Set</vt:lpstr>
      <vt:lpstr>Definition: Intersection</vt:lpstr>
      <vt:lpstr>Definition: Disjoint</vt:lpstr>
      <vt:lpstr>Definition: Union</vt:lpstr>
      <vt:lpstr>Definition: Inclusion-Exclusion Principle</vt:lpstr>
      <vt:lpstr>Definition: De Morgan's Laws</vt:lpstr>
      <vt:lpstr>Eight Regions of a Venn Diagram with Three Sets—Slide 1</vt:lpstr>
      <vt:lpstr>Eight Regions of a Venn Diagram with Three Sets—Slide 2</vt:lpstr>
      <vt:lpstr>Eight Regions of a Venn Diagram with Three Sets—Slide 3</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2nd Edition</dc:title>
  <dc:creator>Hawkes Learning</dc:creator>
  <cp:lastModifiedBy>kanthi</cp:lastModifiedBy>
  <cp:revision>129</cp:revision>
  <dcterms:created xsi:type="dcterms:W3CDTF">2013-04-26T14:43:13Z</dcterms:created>
  <dcterms:modified xsi:type="dcterms:W3CDTF">2025-09-15T05:33:46Z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