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61" r:id="rId7"/>
    <p:sldId id="285" r:id="rId8"/>
    <p:sldId id="263" r:id="rId9"/>
    <p:sldId id="264" r:id="rId10"/>
    <p:sldId id="265" r:id="rId11"/>
    <p:sldId id="266" r:id="rId12"/>
    <p:sldId id="267" r:id="rId13"/>
    <p:sldId id="293" r:id="rId14"/>
    <p:sldId id="289" r:id="rId15"/>
    <p:sldId id="269" r:id="rId16"/>
    <p:sldId id="270" r:id="rId17"/>
    <p:sldId id="271" r:id="rId18"/>
    <p:sldId id="272" r:id="rId19"/>
    <p:sldId id="273" r:id="rId20"/>
    <p:sldId id="274" r:id="rId21"/>
    <p:sldId id="275" r:id="rId22"/>
    <p:sldId id="276" r:id="rId23"/>
    <p:sldId id="277" r:id="rId24"/>
    <p:sldId id="278" r:id="rId25"/>
    <p:sldId id="279" r:id="rId26"/>
    <p:sldId id="290" r:id="rId27"/>
    <p:sldId id="291" r:id="rId28"/>
    <p:sldId id="282" r:id="rId29"/>
    <p:sldId id="283" r:id="rId30"/>
    <p:sldId id="284"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1FAB27-99E9-1A0D-EBE3-CB10A2600C7C}" name="Lisa Hinton" initials="LH" userId="S::lhinton@hawkeslearning.com::5fb11044-944d-4c92-8fb0-a1eca731005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4" autoAdjust="0"/>
    <p:restoredTop sz="94673" autoAdjust="0"/>
  </p:normalViewPr>
  <p:slideViewPr>
    <p:cSldViewPr>
      <p:cViewPr varScale="1">
        <p:scale>
          <a:sx n="105" d="100"/>
          <a:sy n="105" d="100"/>
        </p:scale>
        <p:origin x="72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3.xml"/><Relationship Id="rId5" Type="http://schemas.openxmlformats.org/officeDocument/2006/relationships/image" Target="../media/image6.emf"/><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Logic Statements and Their Negations</a:t>
            </a:r>
          </a:p>
        </p:txBody>
      </p:sp>
      <p:sp>
        <p:nvSpPr>
          <p:cNvPr id="3" name="Title 2"/>
          <p:cNvSpPr>
            <a:spLocks noGrp="1"/>
          </p:cNvSpPr>
          <p:nvPr>
            <p:ph type="title"/>
          </p:nvPr>
        </p:nvSpPr>
        <p:spPr/>
        <p:txBody>
          <a:bodyPr/>
          <a:lstStyle/>
          <a:p>
            <a:r>
              <a:t>Section 3.1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800"/>
              <a:t>In English when you negate a negative, you are back to the original positive statement. However, in some languages like Hebrew, Russian, or French, two "nots" is an emphasis to mean " </a:t>
            </a:r>
            <a:r>
              <a:rPr sz="2800" b="1"/>
              <a:t>really not</a:t>
            </a:r>
            <a:r>
              <a:rPr sz="280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Negating Mathematical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Negate the following statements.</a:t>
            </a:r>
          </a:p>
          <a:p>
            <a:pPr marL="457200" lvl="1" indent="0">
              <a:buNone/>
            </a:pPr>
            <a:r>
              <a:rPr lang="en-US" b="1" i="1" dirty="0"/>
              <a:t>a</a:t>
            </a:r>
            <a:r>
              <a:rPr b="1" i="1" dirty="0"/>
              <a:t>:</a:t>
            </a:r>
            <a:r>
              <a:rPr dirty="0"/>
              <a:t> Melony is wearing a red raincoat.</a:t>
            </a:r>
          </a:p>
          <a:p>
            <a:pPr marL="457200" lvl="1" indent="0">
              <a:buNone/>
            </a:pPr>
            <a:r>
              <a:rPr lang="en-US" b="1" i="1" dirty="0"/>
              <a:t>b</a:t>
            </a:r>
            <a:r>
              <a:rPr b="1" i="1" dirty="0"/>
              <a:t>:</a:t>
            </a:r>
            <a:r>
              <a:rPr dirty="0"/>
              <a:t> The door is not closed.</a:t>
            </a:r>
          </a:p>
          <a:p>
            <a:pPr marL="457200" lvl="1" indent="0">
              <a:buNone/>
            </a:pPr>
            <a:r>
              <a:rPr lang="en-US" b="1" i="1" dirty="0"/>
              <a:t>c</a:t>
            </a:r>
            <a:r>
              <a:rPr b="1" i="1" dirty="0"/>
              <a:t>: </a:t>
            </a:r>
            <a:r>
              <a:rPr dirty="0"/>
              <a:t>None of the tourists brought raincoats.</a:t>
            </a:r>
          </a:p>
          <a:p>
            <a:pPr marL="457200" lvl="1" indent="0">
              <a:buNone/>
            </a:pPr>
            <a:r>
              <a:rPr lang="en-US" b="1" i="1" dirty="0"/>
              <a:t>d</a:t>
            </a:r>
            <a:r>
              <a:rPr b="1" i="1" dirty="0"/>
              <a:t>:</a:t>
            </a:r>
            <a:r>
              <a:rPr dirty="0"/>
              <a:t> I run less than Cara.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Negating Mathematical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lang="en-US" sz="2800" b="1" dirty="0"/>
              <a:t>Solution</a:t>
            </a:r>
            <a:endParaRPr lang="en-US" dirty="0"/>
          </a:p>
        </p:txBody>
      </p:sp>
      <p:pic>
        <p:nvPicPr>
          <p:cNvPr id="5" name="Picture 4" descr="not">
            <a:extLst>
              <a:ext uri="{FF2B5EF4-FFF2-40B4-BE49-F238E27FC236}">
                <a16:creationId xmlns:a16="http://schemas.microsoft.com/office/drawing/2014/main" id="{0CFE974E-AC3E-CF32-4EEB-B2F16C85FC41}"/>
              </a:ext>
            </a:extLst>
          </p:cNvPr>
          <p:cNvPicPr>
            <a:picLocks noChangeAspect="1"/>
          </p:cNvPicPr>
          <p:nvPr/>
        </p:nvPicPr>
        <p:blipFill>
          <a:blip r:embed="rId2"/>
          <a:stretch>
            <a:fillRect/>
          </a:stretch>
        </p:blipFill>
        <p:spPr>
          <a:xfrm>
            <a:off x="988219" y="1750219"/>
            <a:ext cx="288000" cy="216000"/>
          </a:xfrm>
          <a:prstGeom prst="rect">
            <a:avLst/>
          </a:prstGeom>
        </p:spPr>
      </p:pic>
      <p:sp>
        <p:nvSpPr>
          <p:cNvPr id="10" name="TextBox 9">
            <a:extLst>
              <a:ext uri="{FF2B5EF4-FFF2-40B4-BE49-F238E27FC236}">
                <a16:creationId xmlns:a16="http://schemas.microsoft.com/office/drawing/2014/main" id="{D33E73A2-6BB1-3897-1B30-432835C0321D}"/>
              </a:ext>
            </a:extLst>
          </p:cNvPr>
          <p:cNvSpPr txBox="1"/>
          <p:nvPr/>
        </p:nvSpPr>
        <p:spPr>
          <a:xfrm>
            <a:off x="1167144" y="1540494"/>
            <a:ext cx="5943600" cy="523220"/>
          </a:xfrm>
          <a:prstGeom prst="rect">
            <a:avLst/>
          </a:prstGeom>
          <a:noFill/>
        </p:spPr>
        <p:txBody>
          <a:bodyPr wrap="square">
            <a:spAutoFit/>
          </a:bodyPr>
          <a:lstStyle/>
          <a:p>
            <a:r>
              <a:rPr kumimoji="0" lang="en-US" sz="2800" b="1" i="1" u="none" strike="noStrike" kern="1200" cap="none" spc="0" normalizeH="0" baseline="0" noProof="0" dirty="0">
                <a:ln>
                  <a:noFill/>
                </a:ln>
                <a:solidFill>
                  <a:srgbClr val="366092"/>
                </a:solidFill>
                <a:effectLst/>
                <a:uLnTx/>
                <a:uFillTx/>
                <a:latin typeface="Calibri"/>
                <a:ea typeface="+mn-ea"/>
                <a:cs typeface="+mn-cs"/>
              </a:rPr>
              <a:t>a</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Melony is not wearing a red raincoat.</a:t>
            </a:r>
            <a:endParaRPr lang="en-IN" dirty="0"/>
          </a:p>
        </p:txBody>
      </p:sp>
      <p:pic>
        <p:nvPicPr>
          <p:cNvPr id="6" name="Picture 5" descr="not">
            <a:extLst>
              <a:ext uri="{FF2B5EF4-FFF2-40B4-BE49-F238E27FC236}">
                <a16:creationId xmlns:a16="http://schemas.microsoft.com/office/drawing/2014/main" id="{4A7632D9-0DDC-9A12-6765-24DA24BF7E32}"/>
              </a:ext>
            </a:extLst>
          </p:cNvPr>
          <p:cNvPicPr>
            <a:picLocks noChangeAspect="1"/>
          </p:cNvPicPr>
          <p:nvPr/>
        </p:nvPicPr>
        <p:blipFill>
          <a:blip r:embed="rId2"/>
          <a:stretch>
            <a:fillRect/>
          </a:stretch>
        </p:blipFill>
        <p:spPr>
          <a:xfrm>
            <a:off x="988350" y="2259805"/>
            <a:ext cx="288000" cy="216000"/>
          </a:xfrm>
          <a:prstGeom prst="rect">
            <a:avLst/>
          </a:prstGeom>
        </p:spPr>
      </p:pic>
      <p:sp>
        <p:nvSpPr>
          <p:cNvPr id="12" name="TextBox 11">
            <a:extLst>
              <a:ext uri="{FF2B5EF4-FFF2-40B4-BE49-F238E27FC236}">
                <a16:creationId xmlns:a16="http://schemas.microsoft.com/office/drawing/2014/main" id="{4EC3901D-1384-8618-6801-595C002BFE48}"/>
              </a:ext>
            </a:extLst>
          </p:cNvPr>
          <p:cNvSpPr txBox="1"/>
          <p:nvPr/>
        </p:nvSpPr>
        <p:spPr>
          <a:xfrm>
            <a:off x="1167144" y="2051808"/>
            <a:ext cx="4572000" cy="523220"/>
          </a:xfrm>
          <a:prstGeom prst="rect">
            <a:avLst/>
          </a:prstGeom>
          <a:noFill/>
        </p:spPr>
        <p:txBody>
          <a:bodyPr wrap="square">
            <a:spAutoFit/>
          </a:bodyPr>
          <a:lstStyle/>
          <a:p>
            <a:r>
              <a:rPr kumimoji="0" lang="en-US" sz="2800" b="1" i="1" u="none" strike="noStrike" kern="1200" cap="none" spc="0" normalizeH="0" baseline="0" noProof="0" dirty="0">
                <a:ln>
                  <a:noFill/>
                </a:ln>
                <a:solidFill>
                  <a:srgbClr val="366092"/>
                </a:solidFill>
                <a:effectLst/>
                <a:uLnTx/>
                <a:uFillTx/>
                <a:latin typeface="Calibri"/>
                <a:ea typeface="+mn-ea"/>
                <a:cs typeface="+mn-cs"/>
              </a:rPr>
              <a:t>b</a:t>
            </a:r>
            <a:r>
              <a:rPr kumimoji="0" lang="en-US" sz="2800" b="1" i="0" u="none" strike="noStrike" kern="1200" cap="none" spc="0" normalizeH="0" baseline="0" noProof="0" dirty="0">
                <a:ln>
                  <a:noFill/>
                </a:ln>
                <a:solidFill>
                  <a:srgbClr val="366092"/>
                </a:solidFill>
                <a:effectLst/>
                <a:uLnTx/>
                <a:uFillTx/>
                <a:latin typeface="Calibri"/>
                <a:ea typeface="+mn-ea"/>
                <a:cs typeface="+mn-cs"/>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door is not </a:t>
            </a:r>
            <a:r>
              <a:rPr kumimoji="0" lang="en-US" sz="2800" b="0" i="0" u="none" strike="noStrike" kern="1200" cap="none" spc="0" normalizeH="0" baseline="0" noProof="0" dirty="0" err="1">
                <a:ln>
                  <a:noFill/>
                </a:ln>
                <a:solidFill>
                  <a:srgbClr val="366092"/>
                </a:solidFill>
                <a:effectLst/>
                <a:uLnTx/>
                <a:uFillTx/>
                <a:latin typeface="Calibri"/>
                <a:ea typeface="+mn-ea"/>
                <a:cs typeface="+mn-cs"/>
              </a:rPr>
              <a:t>not</a:t>
            </a:r>
            <a:r>
              <a:rPr kumimoji="0" lang="en-US" sz="2800" b="0" i="0" u="none" strike="noStrike" kern="1200" cap="none" spc="0" normalizeH="0" baseline="0" noProof="0" dirty="0">
                <a:ln>
                  <a:noFill/>
                </a:ln>
                <a:solidFill>
                  <a:srgbClr val="366092"/>
                </a:solidFill>
                <a:effectLst/>
                <a:uLnTx/>
                <a:uFillTx/>
                <a:latin typeface="Calibri"/>
                <a:ea typeface="+mn-ea"/>
                <a:cs typeface="+mn-cs"/>
              </a:rPr>
              <a:t> closed.</a:t>
            </a:r>
            <a:endParaRPr lang="en-IN" dirty="0"/>
          </a:p>
        </p:txBody>
      </p:sp>
      <p:sp>
        <p:nvSpPr>
          <p:cNvPr id="8" name="TextBox 7">
            <a:extLst>
              <a:ext uri="{FF2B5EF4-FFF2-40B4-BE49-F238E27FC236}">
                <a16:creationId xmlns:a16="http://schemas.microsoft.com/office/drawing/2014/main" id="{F83355F2-FCFD-D9AD-16ED-C11583EDCA89}"/>
              </a:ext>
            </a:extLst>
          </p:cNvPr>
          <p:cNvSpPr txBox="1"/>
          <p:nvPr/>
        </p:nvSpPr>
        <p:spPr>
          <a:xfrm>
            <a:off x="1314318" y="2562222"/>
            <a:ext cx="7372481" cy="2677656"/>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Instead of having two consecutive "nots" in a sentence, we more commonly say, "The door is closed." Notice that statement </a:t>
            </a:r>
            <a:r>
              <a:rPr kumimoji="0" lang="en-US" sz="2800" b="0" i="1"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is actually the negation of the statement "The door is closed." Thus, when we negate statement </a:t>
            </a:r>
            <a:r>
              <a:rPr kumimoji="0" lang="en-US" sz="2800" b="0" i="1"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we are back to the original statement "The door is closed."</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58A95-A0C2-EB11-75EC-A03AEEF540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0493B-5E28-32D5-EFAD-65E29F7EDF89}"/>
              </a:ext>
            </a:extLst>
          </p:cNvPr>
          <p:cNvSpPr>
            <a:spLocks noGrp="1"/>
          </p:cNvSpPr>
          <p:nvPr>
            <p:ph type="title"/>
          </p:nvPr>
        </p:nvSpPr>
        <p:spPr/>
        <p:txBody>
          <a:bodyPr>
            <a:normAutofit/>
          </a:bodyPr>
          <a:lstStyle/>
          <a:p>
            <a:pPr>
              <a:defRPr sz="3200"/>
            </a:pPr>
            <a:r>
              <a:rPr lang="en-IN" dirty="0"/>
              <a:t>Example 2</a:t>
            </a:r>
            <a:r>
              <a:rPr dirty="0"/>
              <a:t>: Negating Mathematical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12" name="Picture 11" descr="not">
            <a:extLst>
              <a:ext uri="{FF2B5EF4-FFF2-40B4-BE49-F238E27FC236}">
                <a16:creationId xmlns:a16="http://schemas.microsoft.com/office/drawing/2014/main" id="{346B3894-CFAB-A89E-C644-CB475BFBF250}"/>
              </a:ext>
            </a:extLst>
          </p:cNvPr>
          <p:cNvPicPr>
            <a:picLocks noChangeAspect="1"/>
          </p:cNvPicPr>
          <p:nvPr/>
        </p:nvPicPr>
        <p:blipFill>
          <a:blip r:embed="rId2"/>
          <a:stretch>
            <a:fillRect/>
          </a:stretch>
        </p:blipFill>
        <p:spPr>
          <a:xfrm>
            <a:off x="983457" y="1240416"/>
            <a:ext cx="288000" cy="216000"/>
          </a:xfrm>
          <a:prstGeom prst="rect">
            <a:avLst/>
          </a:prstGeom>
        </p:spPr>
      </p:pic>
      <p:sp>
        <p:nvSpPr>
          <p:cNvPr id="11" name="TextBox 10">
            <a:extLst>
              <a:ext uri="{FF2B5EF4-FFF2-40B4-BE49-F238E27FC236}">
                <a16:creationId xmlns:a16="http://schemas.microsoft.com/office/drawing/2014/main" id="{EDA55226-BB52-697C-0E2C-A8D91634069E}"/>
              </a:ext>
            </a:extLst>
          </p:cNvPr>
          <p:cNvSpPr txBox="1"/>
          <p:nvPr/>
        </p:nvSpPr>
        <p:spPr>
          <a:xfrm>
            <a:off x="1171575" y="1029288"/>
            <a:ext cx="6299200" cy="523220"/>
          </a:xfrm>
          <a:prstGeom prst="rect">
            <a:avLst/>
          </a:prstGeom>
          <a:noFill/>
        </p:spPr>
        <p:txBody>
          <a:bodyPr wrap="square">
            <a:spAutoFit/>
          </a:bodyPr>
          <a:lstStyle/>
          <a:p>
            <a:r>
              <a:rPr kumimoji="0" lang="en-US" sz="2800" b="1" i="1" u="none" strike="noStrike" kern="1200" cap="none" spc="0" normalizeH="0" baseline="0" noProof="0" dirty="0">
                <a:ln>
                  <a:noFill/>
                </a:ln>
                <a:solidFill>
                  <a:srgbClr val="366092"/>
                </a:solidFill>
                <a:effectLst/>
                <a:uLnTx/>
                <a:uFillTx/>
                <a:latin typeface="Calibri"/>
                <a:ea typeface="+mn-ea"/>
                <a:cs typeface="+mn-cs"/>
              </a:rPr>
              <a:t>c</a:t>
            </a:r>
            <a:r>
              <a:rPr kumimoji="0" lang="en-US" sz="2800" b="1" i="0" u="none" strike="noStrike" kern="1200" cap="none" spc="0" normalizeH="0" baseline="0" noProof="0" dirty="0">
                <a:ln>
                  <a:noFill/>
                </a:ln>
                <a:solidFill>
                  <a:srgbClr val="366092"/>
                </a:solidFill>
                <a:effectLst/>
                <a:uLnTx/>
                <a:uFillTx/>
                <a:latin typeface="Calibri"/>
                <a:ea typeface="+mn-ea"/>
                <a:cs typeface="+mn-cs"/>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Some of the tourists brought raincoats.</a:t>
            </a:r>
            <a:endParaRPr lang="en-IN" dirty="0"/>
          </a:p>
        </p:txBody>
      </p:sp>
      <p:sp>
        <p:nvSpPr>
          <p:cNvPr id="9" name="TextBox 8">
            <a:extLst>
              <a:ext uri="{FF2B5EF4-FFF2-40B4-BE49-F238E27FC236}">
                <a16:creationId xmlns:a16="http://schemas.microsoft.com/office/drawing/2014/main" id="{7B1BF105-5C29-25A2-B896-FF5DBC30EAC0}"/>
              </a:ext>
            </a:extLst>
          </p:cNvPr>
          <p:cNvSpPr txBox="1"/>
          <p:nvPr/>
        </p:nvSpPr>
        <p:spPr>
          <a:xfrm>
            <a:off x="1311275" y="1530283"/>
            <a:ext cx="7299325" cy="830998"/>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 could also say, "At least one of the tourists brought a raincoat."</a:t>
            </a:r>
            <a:endParaRPr lang="en-IN" sz="2400" dirty="0"/>
          </a:p>
        </p:txBody>
      </p:sp>
      <p:pic>
        <p:nvPicPr>
          <p:cNvPr id="13" name="Picture 12" descr="not">
            <a:extLst>
              <a:ext uri="{FF2B5EF4-FFF2-40B4-BE49-F238E27FC236}">
                <a16:creationId xmlns:a16="http://schemas.microsoft.com/office/drawing/2014/main" id="{947911F4-494B-53B9-0804-50A4CC83AAB6}"/>
              </a:ext>
            </a:extLst>
          </p:cNvPr>
          <p:cNvPicPr>
            <a:picLocks noChangeAspect="1"/>
          </p:cNvPicPr>
          <p:nvPr/>
        </p:nvPicPr>
        <p:blipFill>
          <a:blip r:embed="rId2"/>
          <a:stretch>
            <a:fillRect/>
          </a:stretch>
        </p:blipFill>
        <p:spPr>
          <a:xfrm>
            <a:off x="983457" y="2558320"/>
            <a:ext cx="288000" cy="216000"/>
          </a:xfrm>
          <a:prstGeom prst="rect">
            <a:avLst/>
          </a:prstGeom>
        </p:spPr>
      </p:pic>
      <p:sp>
        <p:nvSpPr>
          <p:cNvPr id="7" name="TextBox 6">
            <a:extLst>
              <a:ext uri="{FF2B5EF4-FFF2-40B4-BE49-F238E27FC236}">
                <a16:creationId xmlns:a16="http://schemas.microsoft.com/office/drawing/2014/main" id="{C2D8EA6D-7D28-44F5-BE21-F0A861A7F8AC}"/>
              </a:ext>
            </a:extLst>
          </p:cNvPr>
          <p:cNvSpPr txBox="1"/>
          <p:nvPr/>
        </p:nvSpPr>
        <p:spPr>
          <a:xfrm>
            <a:off x="1168400" y="2346890"/>
            <a:ext cx="4572000" cy="523220"/>
          </a:xfrm>
          <a:prstGeom prst="rect">
            <a:avLst/>
          </a:prstGeom>
          <a:noFill/>
        </p:spPr>
        <p:txBody>
          <a:bodyPr wrap="square">
            <a:spAutoFit/>
          </a:bodyPr>
          <a:lstStyle/>
          <a:p>
            <a:r>
              <a:rPr kumimoji="0" lang="en-US" sz="2800" b="1" i="1" u="none" strike="noStrike" kern="1200" cap="none" spc="0" normalizeH="0" baseline="0" noProof="0" dirty="0">
                <a:ln>
                  <a:noFill/>
                </a:ln>
                <a:solidFill>
                  <a:srgbClr val="366092"/>
                </a:solidFill>
                <a:effectLst/>
                <a:uLnTx/>
                <a:uFillTx/>
                <a:latin typeface="Calibri"/>
                <a:ea typeface="+mn-ea"/>
                <a:cs typeface="+mn-cs"/>
              </a:rPr>
              <a:t>d</a:t>
            </a:r>
            <a:r>
              <a:rPr kumimoji="0" lang="en-US" sz="2800" b="1" i="0" u="none" strike="noStrike" kern="1200" cap="none" spc="0" normalizeH="0" baseline="0" noProof="0" dirty="0">
                <a:ln>
                  <a:noFill/>
                </a:ln>
                <a:solidFill>
                  <a:srgbClr val="366092"/>
                </a:solidFill>
                <a:effectLst/>
                <a:uLnTx/>
                <a:uFillTx/>
                <a:latin typeface="Calibri"/>
                <a:ea typeface="+mn-ea"/>
                <a:cs typeface="+mn-cs"/>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I do not run less than Cara.</a:t>
            </a:r>
            <a:endParaRPr lang="en-IN" dirty="0"/>
          </a:p>
        </p:txBody>
      </p:sp>
      <p:sp>
        <p:nvSpPr>
          <p:cNvPr id="5" name="TextBox 4">
            <a:extLst>
              <a:ext uri="{FF2B5EF4-FFF2-40B4-BE49-F238E27FC236}">
                <a16:creationId xmlns:a16="http://schemas.microsoft.com/office/drawing/2014/main" id="{C977C54B-B71E-844D-C3B9-4E0E725A8C74}"/>
              </a:ext>
            </a:extLst>
          </p:cNvPr>
          <p:cNvSpPr txBox="1"/>
          <p:nvPr/>
        </p:nvSpPr>
        <p:spPr>
          <a:xfrm>
            <a:off x="1311275" y="2847885"/>
            <a:ext cx="7375525"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we could also write "I run the same as or more than Cara." We need both parts since the opposite of "less than" is "more than or equal to."</a:t>
            </a:r>
            <a:endParaRPr lang="en-IN" sz="2400" dirty="0"/>
          </a:p>
        </p:txBody>
      </p:sp>
    </p:spTree>
    <p:extLst>
      <p:ext uri="{BB962C8B-B14F-4D97-AF65-F5344CB8AC3E}">
        <p14:creationId xmlns:p14="http://schemas.microsoft.com/office/powerpoint/2010/main" val="219198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400" dirty="0"/>
              <a:t>Negate the following statement.</a:t>
            </a:r>
          </a:p>
          <a:p>
            <a:r>
              <a:rPr lang="en-US" sz="2400" dirty="0"/>
              <a:t>	</a:t>
            </a:r>
            <a:r>
              <a:rPr sz="2400" dirty="0"/>
              <a:t>Some of the students completed their assignments.</a:t>
            </a:r>
          </a:p>
          <a:p>
            <a:endParaRPr lang="en-US" sz="2800" dirty="0"/>
          </a:p>
        </p:txBody>
      </p:sp>
      <p:sp>
        <p:nvSpPr>
          <p:cNvPr id="7" name="TextBox 6">
            <a:extLst>
              <a:ext uri="{FF2B5EF4-FFF2-40B4-BE49-F238E27FC236}">
                <a16:creationId xmlns:a16="http://schemas.microsoft.com/office/drawing/2014/main" id="{309F0203-E266-46C6-879E-BC632DC3ECCA}"/>
              </a:ext>
            </a:extLst>
          </p:cNvPr>
          <p:cNvSpPr txBox="1"/>
          <p:nvPr/>
        </p:nvSpPr>
        <p:spPr>
          <a:xfrm>
            <a:off x="609600" y="3143488"/>
            <a:ext cx="7696200" cy="461665"/>
          </a:xfrm>
          <a:prstGeom prst="rect">
            <a:avLst/>
          </a:prstGeom>
          <a:noFill/>
        </p:spPr>
        <p:txBody>
          <a:bodyPr wrap="square">
            <a:spAutoFit/>
          </a:bodyPr>
          <a:lstStyle/>
          <a:p>
            <a:r>
              <a:rPr lang="en-US" sz="2400" dirty="0"/>
              <a:t>Answer: None of the students completed their assignments.</a:t>
            </a:r>
          </a:p>
        </p:txBody>
      </p:sp>
    </p:spTree>
    <p:extLst>
      <p:ext uri="{BB962C8B-B14F-4D97-AF65-F5344CB8AC3E}">
        <p14:creationId xmlns:p14="http://schemas.microsoft.com/office/powerpoint/2010/main" val="2401107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Compound Statements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compound statement</a:t>
            </a:r>
            <a:r>
              <a:rPr sz="2800" dirty="0"/>
              <a:t> is composed of two or more statements joined together by connective words such as </a:t>
            </a:r>
            <a:r>
              <a:rPr sz="2800" b="1" i="1" dirty="0"/>
              <a:t>and</a:t>
            </a:r>
            <a:r>
              <a:rPr sz="2800" dirty="0"/>
              <a:t>, </a:t>
            </a:r>
            <a:r>
              <a:rPr sz="2800" b="1" i="1" dirty="0"/>
              <a:t>or</a:t>
            </a:r>
            <a:r>
              <a:rPr sz="2800" dirty="0"/>
              <a:t>, or </a:t>
            </a:r>
            <a:r>
              <a:rPr sz="2800" b="1" i="1" dirty="0"/>
              <a:t>implies</a:t>
            </a:r>
            <a:r>
              <a:rPr sz="2800" dirty="0"/>
              <a:t>.</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Conjunction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 </a:t>
            </a:r>
            <a:r>
              <a:rPr lang="en-US" sz="2800" i="1" dirty="0"/>
              <a:t>a</a:t>
            </a:r>
            <a:r>
              <a:rPr sz="2800" dirty="0"/>
              <a:t> and </a:t>
            </a:r>
            <a:r>
              <a:rPr lang="en-US" sz="2800" i="1" dirty="0"/>
              <a:t>b</a:t>
            </a:r>
            <a:r>
              <a:rPr sz="2800" dirty="0"/>
              <a:t> " is a compound statement called a </a:t>
            </a:r>
            <a:r>
              <a:rPr sz="2800" b="1" dirty="0"/>
              <a:t>conjunction</a:t>
            </a:r>
            <a:r>
              <a:rPr sz="2800" dirty="0"/>
              <a:t>. The symbol </a:t>
            </a:r>
            <a:r>
              <a:rPr sz="2800" dirty="0">
                <a:latin typeface="Cambria Math"/>
              </a:rPr>
              <a:t>∧</a:t>
            </a:r>
            <a:r>
              <a:rPr sz="2800" dirty="0"/>
              <a:t> is used to represent a conjunction.</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Writing Conjunctions </a:t>
            </a:r>
            <a:br>
              <a:rPr lang="en-US" dirty="0"/>
            </a:br>
            <a:r>
              <a:rPr dirty="0"/>
              <a:t>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Consider the following statements.</a:t>
            </a:r>
          </a:p>
          <a:p>
            <a:pPr marL="457200" lvl="1" indent="0">
              <a:buNone/>
            </a:pPr>
            <a:r>
              <a:rPr lang="en-US" sz="2400" i="1" dirty="0"/>
              <a:t>a</a:t>
            </a:r>
            <a:r>
              <a:rPr sz="2400" dirty="0"/>
              <a:t>: Snow is falling.</a:t>
            </a:r>
          </a:p>
          <a:p>
            <a:pPr marL="457200" lvl="1" indent="0">
              <a:buNone/>
            </a:pPr>
            <a:r>
              <a:rPr lang="en-US" sz="2400" i="1" dirty="0"/>
              <a:t>b</a:t>
            </a:r>
            <a:r>
              <a:rPr sz="2400" dirty="0"/>
              <a:t>: The sun is shining.</a:t>
            </a:r>
          </a:p>
          <a:p>
            <a:r>
              <a:rPr sz="2400" dirty="0"/>
              <a:t>Write the following compound statements using logic symbols.</a:t>
            </a:r>
          </a:p>
          <a:p>
            <a:pPr marL="457200" lvl="1" indent="0">
              <a:buNone/>
            </a:pPr>
            <a:r>
              <a:rPr lang="en-US" sz="2400" i="1" dirty="0"/>
              <a:t>c</a:t>
            </a:r>
            <a:r>
              <a:rPr sz="2400" dirty="0"/>
              <a:t>: Snow is falling and the sun is shining.</a:t>
            </a:r>
          </a:p>
          <a:p>
            <a:pPr marL="457200" lvl="1" indent="0">
              <a:buNone/>
            </a:pPr>
            <a:r>
              <a:rPr lang="en-US" sz="2400" i="1" dirty="0"/>
              <a:t>d</a:t>
            </a:r>
            <a:r>
              <a:rPr sz="2400" dirty="0"/>
              <a:t>: The sun is shining and snow is not falling.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Writing Conjunctions </a:t>
            </a:r>
            <a:br>
              <a:rPr lang="en-US" dirty="0"/>
            </a:br>
            <a:r>
              <a:rPr dirty="0"/>
              <a:t>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lang="en-IN" sz="2400" b="1" dirty="0"/>
              <a:t>Solution</a:t>
            </a:r>
          </a:p>
          <a:p>
            <a:pPr marL="457200" lvl="1" indent="0">
              <a:buNone/>
            </a:pPr>
            <a:r>
              <a:rPr lang="en-IN" sz="2400" i="1" dirty="0"/>
              <a:t>    c</a:t>
            </a:r>
            <a:r>
              <a:rPr lang="en-IN" sz="2400" dirty="0"/>
              <a:t> = Snow is falling and the sun is shining.</a:t>
            </a:r>
          </a:p>
          <a:p>
            <a:pPr marL="457200" lvl="1" indent="0">
              <a:buNone/>
            </a:pPr>
            <a:r>
              <a:rPr lang="en-IN" sz="2400" dirty="0"/>
              <a:t>	=</a:t>
            </a:r>
            <a:r>
              <a:rPr lang="en-IN" sz="2400" dirty="0">
                <a:latin typeface="Cambria Math" panose="02040503050406030204" pitchFamily="18" charset="0"/>
              </a:rPr>
              <a:t> </a:t>
            </a:r>
            <a:r>
              <a:rPr lang="en-IN" sz="2400" dirty="0"/>
              <a:t>(Snow is falling) </a:t>
            </a:r>
            <a:r>
              <a:rPr lang="en-IN" sz="2400" b="1" dirty="0"/>
              <a:t>and</a:t>
            </a:r>
            <a:r>
              <a:rPr lang="en-IN" sz="2400" dirty="0"/>
              <a:t> (the sun is shining).</a:t>
            </a:r>
          </a:p>
          <a:p>
            <a:pPr marL="457200" lvl="1" indent="0">
              <a:buNone/>
            </a:pPr>
            <a:r>
              <a:rPr lang="en-IN" sz="2400" dirty="0">
                <a:latin typeface="Cambria Math" panose="02040503050406030204" pitchFamily="18" charset="0"/>
              </a:rPr>
              <a:t>	</a:t>
            </a:r>
            <a:r>
              <a:rPr lang="en-IN" sz="2400" dirty="0"/>
              <a:t>=</a:t>
            </a:r>
            <a:r>
              <a:rPr lang="en-IN" sz="2400" dirty="0">
                <a:latin typeface="Cambria Math" panose="02040503050406030204" pitchFamily="18" charset="0"/>
              </a:rPr>
              <a:t> </a:t>
            </a:r>
            <a:r>
              <a:rPr lang="en-IN" sz="2400" i="1" dirty="0"/>
              <a:t>a</a:t>
            </a:r>
            <a:r>
              <a:rPr lang="en-IN" sz="2400" dirty="0">
                <a:latin typeface="Cambria Math" panose="02040503050406030204" pitchFamily="18" charset="0"/>
              </a:rPr>
              <a:t> </a:t>
            </a:r>
            <a:r>
              <a:rPr lang="en-IN" sz="2400" dirty="0">
                <a:latin typeface="Cambria Math"/>
              </a:rPr>
              <a:t>∧</a:t>
            </a:r>
            <a:r>
              <a:rPr lang="en-IN" sz="2400" dirty="0">
                <a:latin typeface="Cambria Math" panose="02040503050406030204" pitchFamily="18" charset="0"/>
              </a:rPr>
              <a:t> </a:t>
            </a:r>
            <a:r>
              <a:rPr lang="en-IN" sz="2400" i="1" dirty="0"/>
              <a:t>b.</a:t>
            </a:r>
            <a:br>
              <a:rPr lang="en-IN" sz="2400" dirty="0">
                <a:latin typeface="Cambria Math" panose="02040503050406030204" pitchFamily="18" charset="0"/>
              </a:rPr>
            </a:br>
            <a:endParaRPr lang="ar-AE" sz="2400" b="1" dirty="0"/>
          </a:p>
          <a:p>
            <a:pPr marL="457200" lvl="1" indent="0">
              <a:buNone/>
            </a:pPr>
            <a:r>
              <a:rPr lang="en-US" sz="2400" i="1" dirty="0"/>
              <a:t>   d</a:t>
            </a:r>
            <a:r>
              <a:rPr lang="en-US" sz="2400" dirty="0"/>
              <a:t> = The sun is shining and snow is not falling.</a:t>
            </a:r>
          </a:p>
          <a:p>
            <a:pPr marL="457200" lvl="1" indent="0">
              <a:buNone/>
            </a:pPr>
            <a:r>
              <a:rPr lang="en-US" sz="2400" dirty="0"/>
              <a:t>	=</a:t>
            </a:r>
            <a:r>
              <a:rPr lang="en-US" sz="2400" dirty="0">
                <a:latin typeface="Cambria Math" panose="02040503050406030204" pitchFamily="18" charset="0"/>
              </a:rPr>
              <a:t> </a:t>
            </a:r>
            <a:r>
              <a:rPr lang="en-US" sz="2400" dirty="0"/>
              <a:t>(The sun is shining) </a:t>
            </a:r>
            <a:r>
              <a:rPr lang="en-US" sz="2400" b="1" dirty="0"/>
              <a:t>and</a:t>
            </a:r>
            <a:r>
              <a:rPr lang="en-US" sz="2400" dirty="0"/>
              <a:t> (snow is </a:t>
            </a:r>
            <a:r>
              <a:rPr lang="en-US" sz="2400" b="1" dirty="0"/>
              <a:t>not</a:t>
            </a:r>
            <a:r>
              <a:rPr lang="en-US" sz="2400" dirty="0"/>
              <a:t> falling).</a:t>
            </a:r>
          </a:p>
        </p:txBody>
      </p:sp>
      <p:pic>
        <p:nvPicPr>
          <p:cNvPr id="9" name="Picture 8" descr="equals b and not a.">
            <a:extLst>
              <a:ext uri="{FF2B5EF4-FFF2-40B4-BE49-F238E27FC236}">
                <a16:creationId xmlns:a16="http://schemas.microsoft.com/office/drawing/2014/main" id="{26B0C8EC-D8A6-1E7A-3952-51ADA41D023C}"/>
              </a:ext>
            </a:extLst>
          </p:cNvPr>
          <p:cNvPicPr>
            <a:picLocks noChangeAspect="1"/>
          </p:cNvPicPr>
          <p:nvPr/>
        </p:nvPicPr>
        <p:blipFill>
          <a:blip r:embed="rId2"/>
          <a:stretch>
            <a:fillRect/>
          </a:stretch>
        </p:blipFill>
        <p:spPr>
          <a:xfrm>
            <a:off x="1474152" y="4114800"/>
            <a:ext cx="1127760" cy="30022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Disjunction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 </a:t>
            </a:r>
            <a:r>
              <a:rPr lang="en-US" sz="2800" i="1" dirty="0"/>
              <a:t>a</a:t>
            </a:r>
            <a:r>
              <a:rPr sz="2800" dirty="0"/>
              <a:t> or </a:t>
            </a:r>
            <a:r>
              <a:rPr lang="en-US" sz="2800" i="1" dirty="0"/>
              <a:t>b</a:t>
            </a:r>
            <a:r>
              <a:rPr sz="2800" dirty="0"/>
              <a:t> " is a compound statement called a </a:t>
            </a:r>
            <a:r>
              <a:rPr sz="2800" b="1" dirty="0"/>
              <a:t>disjunction</a:t>
            </a:r>
            <a:r>
              <a:rPr sz="2800" dirty="0"/>
              <a:t>. The symbol </a:t>
            </a:r>
            <a:r>
              <a:rPr sz="2800" dirty="0">
                <a:latin typeface="Cambria Math"/>
              </a:rPr>
              <a:t>∨</a:t>
            </a:r>
            <a:r>
              <a:rPr sz="2800" dirty="0"/>
              <a:t> is used to represent a disjunction.</a:t>
            </a:r>
          </a:p>
          <a:p>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Statement</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mathematical </a:t>
            </a:r>
            <a:r>
              <a:rPr sz="2800" b="1" dirty="0"/>
              <a:t>statement</a:t>
            </a:r>
            <a:r>
              <a:rPr sz="2800" dirty="0"/>
              <a:t> is a complete sentence that asserts a claim which is either true or false, but not both at the same time.</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Writing Disjunctions </a:t>
            </a:r>
            <a:br>
              <a:rPr lang="en-US" dirty="0"/>
            </a:br>
            <a:r>
              <a:rPr dirty="0"/>
              <a:t>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Consider the following statements.</a:t>
            </a:r>
          </a:p>
          <a:p>
            <a:pPr marL="457200" lvl="1" indent="0">
              <a:buNone/>
            </a:pPr>
            <a:r>
              <a:rPr lang="en-US" i="1" dirty="0"/>
              <a:t>p</a:t>
            </a:r>
            <a:r>
              <a:rPr dirty="0"/>
              <a:t>: He will go to the movies tonight.</a:t>
            </a:r>
          </a:p>
          <a:p>
            <a:pPr marL="457200" lvl="1" indent="0">
              <a:buNone/>
            </a:pPr>
            <a:r>
              <a:rPr lang="en-US" i="1" dirty="0"/>
              <a:t>q</a:t>
            </a:r>
            <a:r>
              <a:rPr dirty="0"/>
              <a:t>: He will stay home to give the dog a bath tonight.</a:t>
            </a:r>
          </a:p>
          <a:p>
            <a:r>
              <a:rPr sz="2800" dirty="0"/>
              <a:t>Write the following compound statements using logic symbols.</a:t>
            </a:r>
          </a:p>
          <a:p>
            <a:pPr marL="457200" lvl="1" indent="0">
              <a:buNone/>
            </a:pPr>
            <a:r>
              <a:rPr lang="en-US" i="1" dirty="0"/>
              <a:t>r</a:t>
            </a:r>
            <a:r>
              <a:rPr dirty="0"/>
              <a:t>: He will go to the movies tonight or he will stay home to give the dog a bath tonight.</a:t>
            </a:r>
          </a:p>
          <a:p>
            <a:pPr marL="457200" lvl="1" indent="0">
              <a:buNone/>
            </a:pPr>
            <a:r>
              <a:rPr lang="en-US" i="1" dirty="0"/>
              <a:t>s</a:t>
            </a:r>
            <a:r>
              <a:rPr dirty="0"/>
              <a:t>: He will not go to the movies tonight or he will not stay home to give the dog a bath tonight.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Writing Disjunctions </a:t>
            </a:r>
            <a:br>
              <a:rPr lang="en-US" dirty="0"/>
            </a:br>
            <a:r>
              <a:rPr dirty="0"/>
              <a:t>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55000" lnSpcReduction="20000"/>
              </a:bodyPr>
              <a:lstStyle/>
              <a:p>
                <a:r>
                  <a:rPr lang="en-IN" sz="4200" b="1" dirty="0"/>
                  <a:t>Solution</a:t>
                </a:r>
              </a:p>
              <a:p>
                <a:r>
                  <a:rPr lang="en-IN" sz="4200" i="1" dirty="0"/>
                  <a:t>        r </a:t>
                </a:r>
                <a:r>
                  <a:rPr lang="en-IN" sz="4200" dirty="0"/>
                  <a:t>=   </a:t>
                </a:r>
                <a:r>
                  <a:rPr lang="en-US" sz="4200" dirty="0"/>
                  <a:t>He will go to the movies tonight or he will stay home to</a:t>
                </a:r>
              </a:p>
              <a:p>
                <a:pPr marL="457200" lvl="1" indent="0">
                  <a:buNone/>
                </a:pPr>
                <a:r>
                  <a:rPr lang="en-US" sz="4200" dirty="0"/>
                  <a:t>	give the dog a bath tonight.</a:t>
                </a:r>
                <a:r>
                  <a:rPr lang="en-IN" sz="4200" dirty="0"/>
                  <a:t> </a:t>
                </a:r>
                <a:r>
                  <a:rPr lang="en-IN" sz="4200" i="1" dirty="0"/>
                  <a:t> </a:t>
                </a:r>
              </a:p>
              <a:p>
                <a:pPr marL="457200" lvl="1" indent="0">
                  <a:buNone/>
                </a:pPr>
                <a:r>
                  <a:rPr lang="en-IN" sz="4200" dirty="0"/>
                  <a:t>   =	</a:t>
                </a:r>
                <a:r>
                  <a:rPr lang="en-US" sz="4200" dirty="0"/>
                  <a:t>(He will go to the movies tonight) 𝐨𝐫 (he will stay home</a:t>
                </a:r>
              </a:p>
              <a:p>
                <a:pPr marL="457200" lvl="1" indent="0">
                  <a:buNone/>
                </a:pPr>
                <a:r>
                  <a:rPr lang="en-US" sz="4200" dirty="0"/>
                  <a:t>	to give the dog a bath tonight)</a:t>
                </a:r>
              </a:p>
              <a:p>
                <a:pPr marL="457200" lvl="1" indent="0">
                  <a:buNone/>
                </a:pPr>
                <a:r>
                  <a:rPr lang="en-US" sz="4200" dirty="0"/>
                  <a:t>   =	</a:t>
                </a:r>
                <a:r>
                  <a:rPr lang="en-US" sz="4200" i="1" dirty="0"/>
                  <a:t>p</a:t>
                </a:r>
                <a:r>
                  <a:rPr lang="en-US" sz="4200" dirty="0"/>
                  <a:t> </a:t>
                </a:r>
                <a:r>
                  <a:rPr lang="en-IN" sz="4200" dirty="0">
                    <a:latin typeface="Cambria Math"/>
                  </a:rPr>
                  <a:t>∨</a:t>
                </a:r>
                <a:r>
                  <a:rPr lang="en-US" sz="4200" dirty="0"/>
                  <a:t> </a:t>
                </a:r>
                <a:r>
                  <a:rPr lang="en-US" sz="4200" i="1" dirty="0"/>
                  <a:t>q.</a:t>
                </a:r>
              </a:p>
              <a:p>
                <a:pPr marL="457200" lvl="1" indent="0">
                  <a:buNone/>
                </a:pPr>
                <a:endParaRPr lang="en-US" sz="4200" i="1" dirty="0"/>
              </a:p>
              <a:p>
                <a:pPr marL="457200" lvl="1" indent="0">
                  <a:buNone/>
                </a:pPr>
                <a:r>
                  <a:rPr lang="en-US" sz="4200" i="1" dirty="0"/>
                  <a:t>S </a:t>
                </a:r>
                <a:r>
                  <a:rPr lang="en-US" sz="4200" dirty="0"/>
                  <a:t>= 	He will not go to the movies tonight or he will not stay</a:t>
                </a:r>
              </a:p>
              <a:p>
                <a:pPr marL="457200" lvl="1" indent="0">
                  <a:buNone/>
                </a:pPr>
                <a:r>
                  <a:rPr lang="en-IN" sz="4200" dirty="0"/>
                  <a:t>	home to give the dog bath tonight.</a:t>
                </a:r>
              </a:p>
              <a:p>
                <a:pPr marL="457200" lvl="1" indent="0">
                  <a:buNone/>
                </a:pPr>
                <a:r>
                  <a:rPr lang="en-IN" sz="4200" dirty="0"/>
                  <a:t>   = 	(He will </a:t>
                </a:r>
                <a:r>
                  <a:rPr lang="en-IN" sz="4200" b="1" dirty="0"/>
                  <a:t>not</a:t>
                </a:r>
                <a:r>
                  <a:rPr lang="en-IN" sz="4200" dirty="0"/>
                  <a:t> go to movies tonight) </a:t>
                </a:r>
                <a:r>
                  <a:rPr lang="en-IN" sz="4200" b="1" dirty="0"/>
                  <a:t>or</a:t>
                </a:r>
                <a:r>
                  <a:rPr lang="en-IN" sz="4200" dirty="0"/>
                  <a:t> (he will </a:t>
                </a:r>
                <a:r>
                  <a:rPr lang="en-IN" sz="4200" b="1" dirty="0"/>
                  <a:t>not</a:t>
                </a:r>
              </a:p>
              <a:p>
                <a:pPr marL="457200" lvl="1" indent="0">
                  <a:buNone/>
                </a:pPr>
                <a:r>
                  <a:rPr lang="en-IN" sz="4200" dirty="0"/>
                  <a:t>	stay home to give the dog a bath tonight)</a:t>
                </a:r>
              </a:p>
              <a:p>
                <a:pPr marL="457200" lvl="1" indent="0">
                  <a:buNone/>
                </a:pPr>
                <a:r>
                  <a:rPr lang="en-IN" sz="4200" dirty="0"/>
                  <a:t>   </a:t>
                </a:r>
                <a:endParaRPr lang="en-IN" sz="2400" dirty="0">
                  <a:latin typeface="Cambria Math" panose="02040503050406030204" pitchFamily="18" charset="0"/>
                </a:endParaRPr>
              </a:p>
              <a:p>
                <a:pPr marL="457200" lvl="1" indent="0">
                  <a:buNone/>
                </a:pPr>
                <a:br>
                  <a:rPr lang="en-IN" sz="2400" dirty="0">
                    <a:latin typeface="Cambria Math" panose="02040503050406030204" pitchFamily="18" charset="0"/>
                  </a:rPr>
                </a:br>
                <a14:m>
                  <m:oMathPara xmlns:m="http://schemas.openxmlformats.org/officeDocument/2006/math">
                    <m:oMathParaPr>
                      <m:jc m:val="centerGroup"/>
                    </m:oMathParaPr>
                    <m:oMath xmlns:m="http://schemas.openxmlformats.org/officeDocument/2006/math">
                      <m:r>
                        <a:rPr lang="en-US" sz="2400" b="0" i="0" smtClean="0">
                          <a:latin typeface="Cambria Math" panose="02040503050406030204" pitchFamily="18" charset="0"/>
                        </a:rPr>
                        <m:t>   </m:t>
                      </m:r>
                    </m:oMath>
                  </m:oMathPara>
                </a14:m>
                <a:br>
                  <a:rPr lang="en-IN" sz="2400" dirty="0">
                    <a:latin typeface="Cambria Math" panose="02040503050406030204" pitchFamily="18" charset="0"/>
                  </a:rPr>
                </a:br>
                <a:r>
                  <a:rPr lang="en-IN" sz="2400" dirty="0">
                    <a:latin typeface="Cambria Math" panose="02040503050406030204" pitchFamily="18" charset="0"/>
                  </a:rPr>
                  <a:t> </a:t>
                </a:r>
                <a:endParaRPr sz="2800" b="1"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037" t="-2209"/>
                </a:stretch>
              </a:blipFill>
            </p:spPr>
            <p:txBody>
              <a:bodyPr/>
              <a:lstStyle/>
              <a:p>
                <a:r>
                  <a:rPr lang="en-IN">
                    <a:noFill/>
                  </a:rPr>
                  <a:t> </a:t>
                </a:r>
              </a:p>
            </p:txBody>
          </p:sp>
        </mc:Fallback>
      </mc:AlternateContent>
      <p:pic>
        <p:nvPicPr>
          <p:cNvPr id="8" name="Picture 7" descr="equals not p or not q.">
            <a:extLst>
              <a:ext uri="{FF2B5EF4-FFF2-40B4-BE49-F238E27FC236}">
                <a16:creationId xmlns:a16="http://schemas.microsoft.com/office/drawing/2014/main" id="{03B1670A-8CC9-0337-517A-81C44127FEF7}"/>
              </a:ext>
            </a:extLst>
          </p:cNvPr>
          <p:cNvPicPr>
            <a:picLocks noChangeAspect="1"/>
          </p:cNvPicPr>
          <p:nvPr/>
        </p:nvPicPr>
        <p:blipFill>
          <a:blip r:embed="rId3"/>
          <a:stretch>
            <a:fillRect/>
          </a:stretch>
        </p:blipFill>
        <p:spPr>
          <a:xfrm>
            <a:off x="1219200" y="5029200"/>
            <a:ext cx="1316736" cy="28498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r>
              <a:rPr sz="2800" dirty="0"/>
              <a:t>Mathematical logic always uses the inclusive </a:t>
            </a:r>
            <a:r>
              <a:rPr sz="2800" b="1" i="1" dirty="0"/>
              <a:t>or</a:t>
            </a:r>
            <a:r>
              <a:rPr sz="2800" dirty="0"/>
              <a:t>, meaning one or the other, or both. The inclusive </a:t>
            </a:r>
            <a:r>
              <a:rPr sz="2800" b="1" i="1" dirty="0"/>
              <a:t>or</a:t>
            </a:r>
            <a:r>
              <a:rPr sz="2800" dirty="0"/>
              <a:t> is represented by the symbol </a:t>
            </a:r>
            <a:r>
              <a:rPr sz="2800" dirty="0">
                <a:latin typeface="Cambria Math"/>
              </a:rPr>
              <a:t>∨</a:t>
            </a:r>
            <a:r>
              <a:rPr sz="28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Conditional</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"if </a:t>
            </a:r>
            <a:r>
              <a:rPr lang="en-US" sz="2800" i="1" dirty="0"/>
              <a:t>a</a:t>
            </a:r>
            <a:r>
              <a:rPr sz="2800" dirty="0"/>
              <a:t>, then </a:t>
            </a:r>
            <a:r>
              <a:rPr lang="en-US" sz="2800" i="1" dirty="0"/>
              <a:t>b</a:t>
            </a:r>
            <a:r>
              <a:rPr sz="2800" dirty="0"/>
              <a:t> " is a compound statement called a </a:t>
            </a:r>
            <a:r>
              <a:rPr sz="2800" b="1" dirty="0"/>
              <a:t>conditional</a:t>
            </a:r>
            <a:r>
              <a:rPr sz="2800" dirty="0"/>
              <a:t>. The symbol </a:t>
            </a:r>
            <a:r>
              <a:rPr sz="2800" dirty="0">
                <a:latin typeface="Cambria Math"/>
              </a:rPr>
              <a:t>⇒</a:t>
            </a:r>
            <a:r>
              <a:rPr sz="2800" dirty="0"/>
              <a:t> is used to represent a conditional statement.</a:t>
            </a:r>
          </a:p>
          <a:p>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Here are a few of the many ways to convey </a:t>
            </a:r>
            <a:r>
              <a:rPr lang="en-US" sz="2800" i="1" dirty="0"/>
              <a:t>p </a:t>
            </a:r>
            <a:r>
              <a:rPr lang="en-IN" dirty="0">
                <a:latin typeface="Cambria Math"/>
              </a:rPr>
              <a:t>⇒</a:t>
            </a:r>
            <a:r>
              <a:rPr lang="en-US" sz="2800" i="1" dirty="0"/>
              <a:t> q</a:t>
            </a:r>
            <a:r>
              <a:rPr lang="en-US" sz="2800" dirty="0"/>
              <a:t>.</a:t>
            </a:r>
          </a:p>
          <a:p>
            <a:pPr>
              <a:defRPr sz="2800"/>
            </a:pPr>
            <a:r>
              <a:rPr lang="en-US" sz="2800" dirty="0"/>
              <a:t>" </a:t>
            </a:r>
            <a:r>
              <a:rPr lang="en-US" sz="2800" i="1" dirty="0"/>
              <a:t>p</a:t>
            </a:r>
            <a:r>
              <a:rPr lang="en-US" sz="2800" dirty="0"/>
              <a:t> implies </a:t>
            </a:r>
            <a:r>
              <a:rPr lang="en-US" sz="2800" i="1" dirty="0"/>
              <a:t>q</a:t>
            </a:r>
            <a:r>
              <a:rPr lang="en-US" sz="2800" dirty="0"/>
              <a:t> ",</a:t>
            </a:r>
          </a:p>
          <a:p>
            <a:pPr>
              <a:defRPr sz="2800"/>
            </a:pPr>
            <a:r>
              <a:rPr lang="en-US" dirty="0"/>
              <a:t>" </a:t>
            </a:r>
            <a:r>
              <a:rPr lang="en-US" sz="2800" dirty="0"/>
              <a:t>if </a:t>
            </a:r>
            <a:r>
              <a:rPr lang="en-US" sz="2800" i="1" dirty="0"/>
              <a:t>p</a:t>
            </a:r>
            <a:r>
              <a:rPr lang="en-US" sz="2800" dirty="0"/>
              <a:t>, then </a:t>
            </a:r>
            <a:r>
              <a:rPr lang="en-US" sz="2800" i="1" dirty="0"/>
              <a:t>q</a:t>
            </a:r>
            <a:r>
              <a:rPr lang="en-US" sz="2800" dirty="0"/>
              <a:t> ",</a:t>
            </a:r>
          </a:p>
          <a:p>
            <a:pPr>
              <a:defRPr sz="2800"/>
            </a:pPr>
            <a:r>
              <a:rPr lang="en-US" sz="2800" dirty="0"/>
              <a:t>" </a:t>
            </a:r>
            <a:r>
              <a:rPr lang="en-US" sz="2800" i="1" dirty="0"/>
              <a:t>p</a:t>
            </a:r>
            <a:r>
              <a:rPr lang="en-US" sz="2800" dirty="0"/>
              <a:t> is sufficient for </a:t>
            </a:r>
            <a:r>
              <a:rPr lang="en-US" sz="2800" i="1" dirty="0"/>
              <a:t>q</a:t>
            </a:r>
            <a:r>
              <a:rPr lang="en-US" sz="2800" dirty="0"/>
              <a:t> ",</a:t>
            </a:r>
          </a:p>
          <a:p>
            <a:pPr>
              <a:defRPr sz="2800"/>
            </a:pPr>
            <a:r>
              <a:rPr lang="en-US" sz="2800" dirty="0"/>
              <a:t>" </a:t>
            </a:r>
            <a:r>
              <a:rPr lang="en-US" sz="2800" i="1" dirty="0"/>
              <a:t>q</a:t>
            </a:r>
            <a:r>
              <a:rPr lang="en-US" sz="2800" dirty="0"/>
              <a:t> is necessary for </a:t>
            </a:r>
            <a:r>
              <a:rPr lang="en-US" sz="2800" i="1" dirty="0"/>
              <a:t>p</a:t>
            </a:r>
            <a:r>
              <a:rPr lang="en-US" sz="2800" dirty="0"/>
              <a:t> ",</a:t>
            </a:r>
          </a:p>
          <a:p>
            <a:pPr>
              <a:defRPr sz="2800"/>
            </a:pPr>
            <a:r>
              <a:rPr lang="en-US" sz="2800" dirty="0"/>
              <a:t>" </a:t>
            </a:r>
            <a:r>
              <a:rPr lang="en-US" sz="2800" i="1" dirty="0"/>
              <a:t>p</a:t>
            </a:r>
            <a:r>
              <a:rPr lang="en-US" sz="2800" dirty="0"/>
              <a:t> will lead to </a:t>
            </a:r>
            <a:r>
              <a:rPr lang="en-US" sz="2800" i="1" dirty="0"/>
              <a:t>q</a:t>
            </a:r>
            <a:r>
              <a:rPr lang="en-US" sz="2800" dirty="0"/>
              <a:t> ",</a:t>
            </a:r>
          </a:p>
          <a:p>
            <a:pPr>
              <a:defRPr sz="2800"/>
            </a:pPr>
            <a:r>
              <a:rPr lang="en-US" sz="2800" dirty="0"/>
              <a:t>" </a:t>
            </a:r>
            <a:r>
              <a:rPr lang="en-US" sz="2800" i="1" dirty="0"/>
              <a:t>q</a:t>
            </a:r>
            <a:r>
              <a:rPr lang="en-US" sz="2800" dirty="0"/>
              <a:t> if </a:t>
            </a:r>
            <a:r>
              <a:rPr lang="en-US" sz="2800" i="1" dirty="0"/>
              <a:t>p</a:t>
            </a:r>
            <a:r>
              <a:rPr lang="en-US" sz="2800" dirty="0"/>
              <a:t> ",</a:t>
            </a:r>
          </a:p>
          <a:p>
            <a:pPr>
              <a:defRPr sz="2800"/>
            </a:pPr>
            <a:r>
              <a:rPr lang="en-US" sz="2800" dirty="0"/>
              <a:t>" </a:t>
            </a:r>
            <a:r>
              <a:rPr lang="en-US" sz="2800" i="1" dirty="0"/>
              <a:t>q</a:t>
            </a:r>
            <a:r>
              <a:rPr lang="en-US" sz="2800" dirty="0"/>
              <a:t> whenever </a:t>
            </a:r>
            <a:r>
              <a:rPr lang="en-US" sz="2800" i="1" dirty="0"/>
              <a:t>p</a:t>
            </a:r>
            <a:r>
              <a:rPr lang="en-US" sz="2800" dirty="0"/>
              <a:t> ",</a:t>
            </a:r>
          </a:p>
          <a:p>
            <a:pPr>
              <a:defRPr sz="2800"/>
            </a:pPr>
            <a:r>
              <a:rPr lang="en-US" sz="2800" dirty="0"/>
              <a:t>" </a:t>
            </a:r>
            <a:r>
              <a:rPr lang="en-US" sz="2800" i="1" dirty="0"/>
              <a:t>p</a:t>
            </a:r>
            <a:r>
              <a:rPr lang="en-US" sz="2800" dirty="0"/>
              <a:t> only if </a:t>
            </a:r>
            <a:r>
              <a:rPr lang="en-US" sz="2800" i="1" dirty="0"/>
              <a:t>q</a:t>
            </a:r>
            <a:r>
              <a:rPr lang="en-US" sz="2800" dirty="0"/>
              <a:t> "</a:t>
            </a:r>
            <a:endParaRP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Writing Conditional Statements 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Autofit/>
          </a:bodyPr>
          <a:lstStyle/>
          <a:p>
            <a:r>
              <a:rPr sz="1900" dirty="0"/>
              <a:t>Consider the following statements.</a:t>
            </a:r>
          </a:p>
          <a:p>
            <a:pPr marL="457200" lvl="1" indent="0">
              <a:buNone/>
            </a:pPr>
            <a:r>
              <a:rPr lang="en-US" sz="1900" i="1" dirty="0"/>
              <a:t>s</a:t>
            </a:r>
            <a:r>
              <a:rPr sz="1900" dirty="0"/>
              <a:t>: The water temperature on Saturday is below </a:t>
            </a:r>
            <a:r>
              <a:rPr lang="en-US" sz="1900" dirty="0"/>
              <a:t>76.2°F.</a:t>
            </a:r>
            <a:endParaRPr sz="1900" dirty="0"/>
          </a:p>
          <a:p>
            <a:pPr marL="457200" lvl="1" indent="0">
              <a:buNone/>
            </a:pPr>
            <a:r>
              <a:rPr lang="en-US" sz="1900" i="1" dirty="0"/>
              <a:t>t</a:t>
            </a:r>
            <a:r>
              <a:rPr sz="1900" dirty="0"/>
              <a:t>: You are allowed to wear a wetsuit in the triathlon.</a:t>
            </a:r>
          </a:p>
          <a:p>
            <a:r>
              <a:rPr sz="1900" dirty="0"/>
              <a:t>Write the following compound statements using logic symbols.</a:t>
            </a:r>
          </a:p>
          <a:p>
            <a:pPr marL="457200" lvl="1" indent="0">
              <a:buNone/>
            </a:pPr>
            <a:r>
              <a:rPr lang="en-US" sz="1900" i="1" dirty="0"/>
              <a:t>q</a:t>
            </a:r>
            <a:r>
              <a:rPr sz="1900" dirty="0"/>
              <a:t>: If the water temperature on Saturday is below</a:t>
            </a:r>
            <a:r>
              <a:rPr lang="en-US" sz="1900" dirty="0"/>
              <a:t> 76.2°F,</a:t>
            </a:r>
            <a:r>
              <a:rPr sz="1900" dirty="0"/>
              <a:t> </a:t>
            </a:r>
            <a:endParaRPr lang="en-US" sz="1900" dirty="0"/>
          </a:p>
          <a:p>
            <a:pPr marL="457200" lvl="1" indent="0">
              <a:buNone/>
            </a:pPr>
            <a:r>
              <a:rPr lang="en-US" sz="1900" dirty="0"/>
              <a:t>    then you are allowed to wear a wetsuit in the triathlon.</a:t>
            </a:r>
          </a:p>
          <a:p>
            <a:pPr marL="457200" lvl="1" indent="0">
              <a:buNone/>
            </a:pPr>
            <a:r>
              <a:rPr lang="en-US" sz="1900" i="1" dirty="0"/>
              <a:t>r</a:t>
            </a:r>
            <a:r>
              <a:rPr sz="1900" dirty="0"/>
              <a:t>: You are not allowed to wear a wetsuit in the triathlon if</a:t>
            </a:r>
            <a:endParaRPr lang="en-US" sz="1900" dirty="0"/>
          </a:p>
          <a:p>
            <a:pPr marL="457200" lvl="1" indent="0">
              <a:buNone/>
            </a:pPr>
            <a:r>
              <a:rPr lang="en-US" sz="1900" dirty="0"/>
              <a:t>    the water temperature on Saturday is not below 76.2°F.</a:t>
            </a:r>
          </a:p>
          <a:p>
            <a:r>
              <a:rPr lang="en-IN" sz="1900" b="1" dirty="0"/>
              <a:t>Solution</a:t>
            </a:r>
          </a:p>
          <a:p>
            <a:r>
              <a:rPr lang="en-IN" sz="1900" i="1" dirty="0"/>
              <a:t>      q</a:t>
            </a:r>
            <a:r>
              <a:rPr lang="en-IN" sz="1900" dirty="0"/>
              <a:t> = </a:t>
            </a:r>
            <a:r>
              <a:rPr lang="en-IN" sz="1900" b="1" dirty="0"/>
              <a:t> 	</a:t>
            </a:r>
            <a:r>
              <a:rPr lang="en-IN" sz="1900" dirty="0"/>
              <a:t>If the water temperature on Saturday is below 76.2°F, then you are</a:t>
            </a:r>
          </a:p>
          <a:p>
            <a:r>
              <a:rPr lang="en-IN" sz="1900" dirty="0"/>
              <a:t>	allowed to wear a wetsuit in the triathlon.</a:t>
            </a:r>
          </a:p>
          <a:p>
            <a:r>
              <a:rPr lang="en-IN" sz="1900" dirty="0"/>
              <a:t>         = 	</a:t>
            </a:r>
            <a:r>
              <a:rPr lang="en-IN" sz="1900" b="1" dirty="0"/>
              <a:t>If</a:t>
            </a:r>
            <a:r>
              <a:rPr lang="en-IN" sz="1900" dirty="0"/>
              <a:t> (the water temperature on Saturday is below 76.2°F, </a:t>
            </a:r>
            <a:r>
              <a:rPr lang="en-IN" sz="1900" b="1" dirty="0"/>
              <a:t>then</a:t>
            </a:r>
            <a:r>
              <a:rPr lang="en-IN" sz="1900" dirty="0"/>
              <a:t> (you are</a:t>
            </a:r>
          </a:p>
          <a:p>
            <a:r>
              <a:rPr lang="en-IN" sz="1900" dirty="0"/>
              <a:t>	allowed to wear a wetsuit in the triathlon).</a:t>
            </a:r>
          </a:p>
          <a:p>
            <a:r>
              <a:rPr lang="en-IN" sz="1900" dirty="0"/>
              <a:t>         =	</a:t>
            </a:r>
            <a:r>
              <a:rPr lang="en-IN" sz="1900" i="1" dirty="0"/>
              <a:t>s </a:t>
            </a:r>
            <a:r>
              <a:rPr lang="en-IN" sz="1900" dirty="0">
                <a:latin typeface="Cambria Math"/>
              </a:rPr>
              <a:t>⇒</a:t>
            </a:r>
            <a:r>
              <a:rPr lang="en-IN" sz="1900" dirty="0"/>
              <a:t> </a:t>
            </a:r>
            <a:r>
              <a:rPr lang="en-IN" sz="1900" i="1" dirty="0"/>
              <a:t>t</a:t>
            </a:r>
            <a:endParaRPr lang="en-US" sz="1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Writing Conditional Statements 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Autofit/>
          </a:bodyPr>
          <a:lstStyle/>
          <a:p>
            <a:r>
              <a:rPr lang="en-IN" sz="2000" dirty="0"/>
              <a:t>Be careful on the last one. Notice which simple statement follows the "if" part of the condition. This is the part that needs to be written first symbolically.</a:t>
            </a:r>
          </a:p>
          <a:p>
            <a:endParaRPr lang="en-IN" sz="2000" i="1" dirty="0"/>
          </a:p>
          <a:p>
            <a:r>
              <a:rPr lang="en-IN" sz="2000" i="1" dirty="0"/>
              <a:t>    r</a:t>
            </a:r>
            <a:r>
              <a:rPr lang="en-IN" sz="2000" dirty="0"/>
              <a:t>   = </a:t>
            </a:r>
            <a:r>
              <a:rPr lang="en-IN" sz="2000" b="1" dirty="0"/>
              <a:t> 	</a:t>
            </a:r>
            <a:r>
              <a:rPr lang="en-IN" sz="2000" dirty="0"/>
              <a:t>You are not allowed to wear a wetsuit in the triathlon if the 	water</a:t>
            </a:r>
          </a:p>
          <a:p>
            <a:r>
              <a:rPr lang="en-IN" sz="2000" dirty="0"/>
              <a:t>	Temperature on Saturday is not below 76.2°F.</a:t>
            </a:r>
          </a:p>
          <a:p>
            <a:r>
              <a:rPr lang="en-IN" sz="2000" dirty="0"/>
              <a:t>         = 	(You are </a:t>
            </a:r>
            <a:r>
              <a:rPr lang="en-IN" sz="2000" b="1" dirty="0"/>
              <a:t>not</a:t>
            </a:r>
            <a:r>
              <a:rPr lang="en-IN" sz="2000" dirty="0"/>
              <a:t> allowed to wear a wetsuit in the triathlon) </a:t>
            </a:r>
            <a:r>
              <a:rPr lang="en-IN" sz="2000" b="1" dirty="0"/>
              <a:t>if</a:t>
            </a:r>
            <a:r>
              <a:rPr lang="en-IN" sz="2000" dirty="0"/>
              <a:t> (the</a:t>
            </a:r>
          </a:p>
          <a:p>
            <a:r>
              <a:rPr lang="en-IN" sz="2000" dirty="0"/>
              <a:t>	water temperature on Saturday is </a:t>
            </a:r>
            <a:r>
              <a:rPr lang="en-IN" sz="2000" b="1" dirty="0"/>
              <a:t>not</a:t>
            </a:r>
            <a:r>
              <a:rPr lang="en-IN" sz="2000" dirty="0"/>
              <a:t> below 76.2°F).</a:t>
            </a:r>
          </a:p>
          <a:p>
            <a:r>
              <a:rPr lang="en-IN" sz="2000" dirty="0"/>
              <a:t>         =	</a:t>
            </a:r>
            <a:r>
              <a:rPr lang="en-IN" sz="2000" b="1" dirty="0"/>
              <a:t>If</a:t>
            </a:r>
            <a:r>
              <a:rPr lang="en-IN" sz="2000" dirty="0"/>
              <a:t> (the water temperature on Saturday is </a:t>
            </a:r>
            <a:r>
              <a:rPr lang="en-IN" sz="2000" b="1" dirty="0"/>
              <a:t>not</a:t>
            </a:r>
            <a:r>
              <a:rPr lang="en-IN" sz="2000" dirty="0"/>
              <a:t> below 76.2°F), </a:t>
            </a:r>
            <a:r>
              <a:rPr lang="en-IN" sz="2000" b="1" dirty="0"/>
              <a:t>then</a:t>
            </a:r>
          </a:p>
          <a:p>
            <a:r>
              <a:rPr lang="en-IN" sz="2000" dirty="0"/>
              <a:t>	(you are not allowed to wear a wetsuit in the triathlon).</a:t>
            </a:r>
          </a:p>
        </p:txBody>
      </p:sp>
      <p:pic>
        <p:nvPicPr>
          <p:cNvPr id="8" name="Picture 7" descr="equals if not s then not t.">
            <a:extLst>
              <a:ext uri="{FF2B5EF4-FFF2-40B4-BE49-F238E27FC236}">
                <a16:creationId xmlns:a16="http://schemas.microsoft.com/office/drawing/2014/main" id="{EAE373D5-36BE-174D-24CB-C2288AA363D5}"/>
              </a:ext>
            </a:extLst>
          </p:cNvPr>
          <p:cNvPicPr>
            <a:picLocks noChangeAspect="1"/>
          </p:cNvPicPr>
          <p:nvPr/>
        </p:nvPicPr>
        <p:blipFill>
          <a:blip r:embed="rId2"/>
          <a:stretch>
            <a:fillRect/>
          </a:stretch>
        </p:blipFill>
        <p:spPr>
          <a:xfrm>
            <a:off x="1065593" y="4343400"/>
            <a:ext cx="1342644" cy="271272"/>
          </a:xfrm>
          <a:prstGeom prst="rect">
            <a:avLst/>
          </a:prstGeom>
        </p:spPr>
      </p:pic>
    </p:spTree>
    <p:extLst>
      <p:ext uri="{BB962C8B-B14F-4D97-AF65-F5344CB8AC3E}">
        <p14:creationId xmlns:p14="http://schemas.microsoft.com/office/powerpoint/2010/main" val="529958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a:xfrm>
            <a:off x="457200" y="1029287"/>
            <a:ext cx="8229600" cy="3771313"/>
          </a:xfrm>
        </p:spPr>
        <p:txBody>
          <a:bodyPr>
            <a:normAutofit/>
          </a:bodyPr>
          <a:lstStyle/>
          <a:p>
            <a:r>
              <a:rPr sz="2400" dirty="0"/>
              <a:t>Consider the following statements.</a:t>
            </a:r>
          </a:p>
          <a:p>
            <a:r>
              <a:rPr lang="en-US" sz="2400" i="1" dirty="0"/>
              <a:t>a</a:t>
            </a:r>
            <a:r>
              <a:rPr sz="2400" dirty="0"/>
              <a:t>: I am hungry.</a:t>
            </a:r>
          </a:p>
          <a:p>
            <a:r>
              <a:rPr lang="en-US" sz="2400" i="1" dirty="0"/>
              <a:t>b</a:t>
            </a:r>
            <a:r>
              <a:rPr sz="2400" dirty="0"/>
              <a:t>: I am tired.</a:t>
            </a:r>
          </a:p>
          <a:p>
            <a:r>
              <a:rPr lang="en-US" sz="2400" i="1" dirty="0"/>
              <a:t>c</a:t>
            </a:r>
            <a:r>
              <a:rPr sz="2400" dirty="0"/>
              <a:t>: I am in college.</a:t>
            </a:r>
          </a:p>
          <a:p>
            <a:r>
              <a:rPr sz="2400" dirty="0"/>
              <a:t>Write the following three compound statements symbolically.</a:t>
            </a:r>
          </a:p>
          <a:p>
            <a:pPr marL="361950" indent="-361950">
              <a:defRPr sz="2800"/>
            </a:pPr>
            <a:r>
              <a:rPr lang="en-US" sz="2400" dirty="0"/>
              <a:t>1.	</a:t>
            </a:r>
            <a:r>
              <a:rPr sz="2400" dirty="0"/>
              <a:t>​I am hungry and tired.</a:t>
            </a:r>
          </a:p>
          <a:p>
            <a:pPr marL="361950" indent="-361950">
              <a:defRPr sz="2800"/>
            </a:pPr>
            <a:r>
              <a:rPr lang="en-US" sz="2400" dirty="0"/>
              <a:t>2.	</a:t>
            </a:r>
            <a:r>
              <a:rPr sz="2400" dirty="0"/>
              <a:t>​I am hungry or I am in college.</a:t>
            </a:r>
          </a:p>
          <a:p>
            <a:pPr marL="361950" indent="-361950">
              <a:defRPr sz="2800"/>
            </a:pPr>
            <a:r>
              <a:rPr lang="en-US" sz="2400" dirty="0"/>
              <a:t>3.	</a:t>
            </a:r>
            <a:r>
              <a:rPr sz="2400" dirty="0"/>
              <a:t>​I am tired and not in college.</a:t>
            </a:r>
            <a:endParaRPr lang="en-US" sz="2400" dirty="0"/>
          </a:p>
          <a:p>
            <a:pPr>
              <a:defRPr sz="2800"/>
            </a:pPr>
            <a:endParaRPr lang="en-US" sz="2800" dirty="0"/>
          </a:p>
        </p:txBody>
      </p:sp>
      <p:sp>
        <p:nvSpPr>
          <p:cNvPr id="5" name="TextBox 4">
            <a:extLst>
              <a:ext uri="{FF2B5EF4-FFF2-40B4-BE49-F238E27FC236}">
                <a16:creationId xmlns:a16="http://schemas.microsoft.com/office/drawing/2014/main" id="{D8FEA3AE-2381-46E9-A1B1-997C241FD5A1}"/>
              </a:ext>
            </a:extLst>
          </p:cNvPr>
          <p:cNvSpPr txBox="1"/>
          <p:nvPr/>
        </p:nvSpPr>
        <p:spPr>
          <a:xfrm>
            <a:off x="484909" y="4884003"/>
            <a:ext cx="1343891" cy="461665"/>
          </a:xfrm>
          <a:prstGeom prst="rect">
            <a:avLst/>
          </a:prstGeom>
          <a:noFill/>
        </p:spPr>
        <p:txBody>
          <a:bodyPr wrap="square">
            <a:spAutoFit/>
          </a:bodyPr>
          <a:lstStyle/>
          <a:p>
            <a:r>
              <a:rPr lang="en-US" sz="2400" dirty="0"/>
              <a:t>Answer:</a:t>
            </a:r>
          </a:p>
        </p:txBody>
      </p:sp>
      <p:pic>
        <p:nvPicPr>
          <p:cNvPr id="8" name="Picture 7" descr="a and b comma a or c comma b and not c">
            <a:extLst>
              <a:ext uri="{FF2B5EF4-FFF2-40B4-BE49-F238E27FC236}">
                <a16:creationId xmlns:a16="http://schemas.microsoft.com/office/drawing/2014/main" id="{33C386AC-95E0-CA03-E294-532ADA4270DE}"/>
              </a:ext>
            </a:extLst>
          </p:cNvPr>
          <p:cNvPicPr>
            <a:picLocks noChangeAspect="1"/>
          </p:cNvPicPr>
          <p:nvPr/>
        </p:nvPicPr>
        <p:blipFill>
          <a:blip r:embed="rId2"/>
          <a:stretch>
            <a:fillRect/>
          </a:stretch>
        </p:blipFill>
        <p:spPr>
          <a:xfrm>
            <a:off x="1676400" y="4955143"/>
            <a:ext cx="2390775" cy="390525"/>
          </a:xfrm>
          <a:prstGeom prst="rect">
            <a:avLst/>
          </a:prstGeom>
        </p:spPr>
      </p:pic>
    </p:spTree>
    <p:extLst>
      <p:ext uri="{BB962C8B-B14F-4D97-AF65-F5344CB8AC3E}">
        <p14:creationId xmlns:p14="http://schemas.microsoft.com/office/powerpoint/2010/main" val="5849617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Biconditional</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If </a:t>
            </a:r>
            <a:r>
              <a:rPr lang="en-US" sz="2800" i="1" dirty="0"/>
              <a:t>a</a:t>
            </a:r>
            <a:r>
              <a:rPr sz="2800" dirty="0"/>
              <a:t> and </a:t>
            </a:r>
            <a:r>
              <a:rPr lang="en-US" sz="2800" i="1" dirty="0"/>
              <a:t>b</a:t>
            </a:r>
            <a:r>
              <a:rPr sz="2800" dirty="0"/>
              <a:t> are statements, then " </a:t>
            </a:r>
            <a:r>
              <a:rPr lang="en-US" sz="2800" i="1" dirty="0"/>
              <a:t>a</a:t>
            </a:r>
            <a:r>
              <a:rPr sz="2800" dirty="0"/>
              <a:t> if and only if </a:t>
            </a:r>
            <a:r>
              <a:rPr lang="en-US" sz="2800" i="1" dirty="0"/>
              <a:t>b</a:t>
            </a:r>
            <a:r>
              <a:rPr sz="2800" dirty="0"/>
              <a:t> " is a compound statement called a </a:t>
            </a:r>
            <a:r>
              <a:rPr sz="2800" b="1" dirty="0"/>
              <a:t>biconditional</a:t>
            </a:r>
            <a:r>
              <a:rPr sz="2800" dirty="0"/>
              <a:t>. The symbol </a:t>
            </a:r>
            <a:r>
              <a:rPr sz="2800" dirty="0">
                <a:latin typeface="Cambria Math"/>
              </a:rPr>
              <a:t>⇔</a:t>
            </a:r>
            <a:r>
              <a:rPr sz="2800" dirty="0"/>
              <a:t> is used to represent a biconditional statement.</a:t>
            </a:r>
          </a:p>
          <a:p>
            <a:endParaRP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Writing Biconditional Statements 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Consider the following statements.</a:t>
            </a:r>
          </a:p>
          <a:p>
            <a:pPr marL="457200" lvl="1" indent="0">
              <a:buNone/>
            </a:pPr>
            <a:r>
              <a:rPr lang="en-US" sz="2400" i="1" dirty="0"/>
              <a:t>c</a:t>
            </a:r>
            <a:r>
              <a:rPr sz="2400" dirty="0"/>
              <a:t>: Octopuses have three hearts.</a:t>
            </a:r>
          </a:p>
          <a:p>
            <a:pPr marL="457200" lvl="1" indent="0">
              <a:buNone/>
            </a:pPr>
            <a:r>
              <a:rPr lang="en-US" sz="2400" i="1" dirty="0"/>
              <a:t>d</a:t>
            </a:r>
            <a:r>
              <a:rPr sz="2400" dirty="0"/>
              <a:t>: The platypus does not have a stomach.</a:t>
            </a:r>
          </a:p>
          <a:p>
            <a:r>
              <a:rPr sz="2400" dirty="0"/>
              <a:t>Write the following compound statements using logic symbols.</a:t>
            </a:r>
          </a:p>
          <a:p>
            <a:pPr marL="457200" lvl="1" indent="0">
              <a:buNone/>
            </a:pPr>
            <a:r>
              <a:rPr lang="en-US" sz="2400" i="1" dirty="0"/>
              <a:t>e</a:t>
            </a:r>
            <a:r>
              <a:rPr sz="2400" dirty="0"/>
              <a:t>: The platypus does not have a stomach if and only if octopuses have three hearts.</a:t>
            </a:r>
          </a:p>
          <a:p>
            <a:pPr marL="457200" lvl="1" indent="0">
              <a:buNone/>
            </a:pPr>
            <a:r>
              <a:rPr lang="en-US" sz="2400" i="1" dirty="0"/>
              <a:t>f</a:t>
            </a:r>
            <a:r>
              <a:rPr sz="2400" dirty="0"/>
              <a:t>: Octopuses do not have three hearts if and only if the platypus has a stomach.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Mathematical logic statements are most commonly represented by lower case letters.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Writing Biconditional Statements Symbolically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fontScale="85000" lnSpcReduction="10000"/>
          </a:bodyPr>
          <a:lstStyle/>
          <a:p>
            <a:r>
              <a:rPr lang="en-IN" sz="2800" b="1" dirty="0"/>
              <a:t>Solution</a:t>
            </a:r>
          </a:p>
          <a:p>
            <a:pPr marL="457200" lvl="1" indent="0">
              <a:buNone/>
            </a:pPr>
            <a:r>
              <a:rPr lang="en-IN" i="1" dirty="0"/>
              <a:t>e</a:t>
            </a:r>
            <a:r>
              <a:rPr lang="en-IN" dirty="0"/>
              <a:t> = 	The platypus does not have a stomach if and</a:t>
            </a:r>
          </a:p>
          <a:p>
            <a:pPr marL="457200" lvl="1" indent="0">
              <a:buNone/>
            </a:pPr>
            <a:r>
              <a:rPr lang="en-IN" dirty="0"/>
              <a:t>	only if octopuses have three hearts.</a:t>
            </a:r>
          </a:p>
          <a:p>
            <a:pPr marL="457200" lvl="1" indent="0">
              <a:buNone/>
            </a:pPr>
            <a:r>
              <a:rPr lang="en-IN" dirty="0"/>
              <a:t>   = 	(The platypus does not have a stomach) </a:t>
            </a:r>
            <a:r>
              <a:rPr lang="en-IN" b="1" dirty="0"/>
              <a:t>if and</a:t>
            </a:r>
          </a:p>
          <a:p>
            <a:pPr marL="457200" lvl="1" indent="0">
              <a:buNone/>
            </a:pPr>
            <a:r>
              <a:rPr lang="en-IN" dirty="0"/>
              <a:t>	</a:t>
            </a:r>
            <a:r>
              <a:rPr lang="en-IN" b="1" dirty="0"/>
              <a:t>only if</a:t>
            </a:r>
            <a:r>
              <a:rPr lang="en-IN" dirty="0"/>
              <a:t> (octopuses have three hearts).</a:t>
            </a:r>
          </a:p>
          <a:p>
            <a:pPr marL="457200" lvl="1" indent="0">
              <a:buNone/>
            </a:pPr>
            <a:r>
              <a:rPr lang="en-IN" dirty="0"/>
              <a:t>   = </a:t>
            </a:r>
            <a:r>
              <a:rPr lang="en-IN" dirty="0">
                <a:latin typeface="Cambria Math"/>
              </a:rPr>
              <a:t> </a:t>
            </a:r>
            <a:r>
              <a:rPr lang="en-IN" i="1" dirty="0"/>
              <a:t>c</a:t>
            </a:r>
            <a:r>
              <a:rPr lang="en-IN" dirty="0">
                <a:latin typeface="Cambria Math"/>
              </a:rPr>
              <a:t> ⇔ </a:t>
            </a:r>
            <a:r>
              <a:rPr lang="en-IN" i="1" dirty="0">
                <a:ea typeface="Calibri" panose="020F0502020204030204" pitchFamily="34" charset="0"/>
                <a:cs typeface="Calibri" panose="020F0502020204030204" pitchFamily="34" charset="0"/>
              </a:rPr>
              <a:t>d.</a:t>
            </a:r>
          </a:p>
          <a:p>
            <a:pPr marL="457200" lvl="1" indent="0">
              <a:buNone/>
            </a:pPr>
            <a:endParaRPr lang="en-IN" dirty="0"/>
          </a:p>
          <a:p>
            <a:pPr marL="457200" lvl="1" indent="0">
              <a:buNone/>
            </a:pPr>
            <a:r>
              <a:rPr lang="en-IN" i="1" dirty="0"/>
              <a:t>f</a:t>
            </a:r>
            <a:r>
              <a:rPr lang="en-IN" dirty="0"/>
              <a:t> = 	Octopuses do not have three hearts if and only if the</a:t>
            </a:r>
          </a:p>
          <a:p>
            <a:pPr marL="457200" lvl="1" indent="0">
              <a:buNone/>
            </a:pPr>
            <a:r>
              <a:rPr lang="en-IN" dirty="0"/>
              <a:t>	platypus has a stomach.</a:t>
            </a:r>
          </a:p>
          <a:p>
            <a:pPr marL="457200" lvl="1" indent="0">
              <a:buNone/>
            </a:pPr>
            <a:r>
              <a:rPr lang="en-IN" dirty="0"/>
              <a:t>  = 	(Octopuses do </a:t>
            </a:r>
            <a:r>
              <a:rPr lang="en-IN" b="1" dirty="0"/>
              <a:t>not</a:t>
            </a:r>
            <a:r>
              <a:rPr lang="en-IN" dirty="0"/>
              <a:t> have three hearts) </a:t>
            </a:r>
            <a:r>
              <a:rPr lang="en-IN" b="1" dirty="0"/>
              <a:t>if and only if</a:t>
            </a:r>
            <a:r>
              <a:rPr lang="en-IN" dirty="0"/>
              <a:t> (the</a:t>
            </a:r>
          </a:p>
          <a:p>
            <a:pPr marL="457200" lvl="1" indent="0">
              <a:buNone/>
            </a:pPr>
            <a:r>
              <a:rPr lang="en-IN" dirty="0"/>
              <a:t>	platypus </a:t>
            </a:r>
            <a:r>
              <a:rPr lang="en-IN" b="1" dirty="0"/>
              <a:t>has</a:t>
            </a:r>
            <a:r>
              <a:rPr lang="en-IN" dirty="0"/>
              <a:t> a stomach).</a:t>
            </a:r>
          </a:p>
          <a:p>
            <a:pPr marL="457200" lvl="1" indent="0">
              <a:buNone/>
            </a:pPr>
            <a:r>
              <a:rPr lang="en-IN" dirty="0"/>
              <a:t>	</a:t>
            </a:r>
          </a:p>
          <a:p>
            <a:pPr marL="457200" lvl="1" indent="0">
              <a:buNone/>
            </a:pPr>
            <a:endParaRPr lang="ar-AE" b="1" dirty="0"/>
          </a:p>
          <a:p>
            <a:pPr marL="457200" lvl="1" indent="0">
              <a:buNone/>
            </a:pPr>
            <a:endParaRPr sz="2800" b="1" dirty="0"/>
          </a:p>
        </p:txBody>
      </p:sp>
      <p:pic>
        <p:nvPicPr>
          <p:cNvPr id="8" name="Picture 7" descr="equals not c if and only if not d">
            <a:extLst>
              <a:ext uri="{FF2B5EF4-FFF2-40B4-BE49-F238E27FC236}">
                <a16:creationId xmlns:a16="http://schemas.microsoft.com/office/drawing/2014/main" id="{C2E0E223-EBA1-BC63-AFE1-3314F525BAEC}"/>
              </a:ext>
            </a:extLst>
          </p:cNvPr>
          <p:cNvPicPr>
            <a:picLocks noChangeAspect="1"/>
          </p:cNvPicPr>
          <p:nvPr/>
        </p:nvPicPr>
        <p:blipFill>
          <a:blip r:embed="rId2"/>
          <a:stretch>
            <a:fillRect/>
          </a:stretch>
        </p:blipFill>
        <p:spPr>
          <a:xfrm>
            <a:off x="1143000" y="5486400"/>
            <a:ext cx="1450848" cy="30022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Paradox</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paradox</a:t>
            </a:r>
            <a:r>
              <a:rPr sz="2800" dirty="0"/>
              <a:t> is a sentence that contradicts itself and therefore has no single truth value. A paradox cannot be a mathematical statement.</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Identifying Mathematical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Determine if the following sentences are statements.</a:t>
            </a:r>
          </a:p>
          <a:p>
            <a:pPr marL="457200" lvl="1" indent="0">
              <a:buNone/>
            </a:pPr>
            <a:r>
              <a:rPr lang="en-US" sz="2400" i="1" dirty="0"/>
              <a:t>a</a:t>
            </a:r>
            <a:r>
              <a:rPr sz="2400" dirty="0"/>
              <a:t>: It is raining outside.</a:t>
            </a:r>
          </a:p>
          <a:p>
            <a:pPr marL="457200" lvl="1" indent="0">
              <a:buNone/>
            </a:pPr>
            <a:r>
              <a:rPr lang="en-US" sz="2400" i="1" dirty="0"/>
              <a:t>b</a:t>
            </a:r>
            <a:r>
              <a:rPr sz="2400" dirty="0"/>
              <a:t>: Beaches are the most beautiful place to vacation.</a:t>
            </a:r>
          </a:p>
          <a:p>
            <a:pPr marL="457200" lvl="1" indent="0">
              <a:buNone/>
            </a:pPr>
            <a:r>
              <a:rPr lang="en-US" sz="2400" i="1" dirty="0"/>
              <a:t>c</a:t>
            </a:r>
            <a:r>
              <a:rPr sz="2400" dirty="0"/>
              <a:t>: Today is Monday.</a:t>
            </a:r>
          </a:p>
          <a:p>
            <a:pPr marL="457200" lvl="1" indent="0">
              <a:buNone/>
            </a:pPr>
            <a:r>
              <a:rPr lang="en-US" sz="2400" i="1" dirty="0"/>
              <a:t>d</a:t>
            </a:r>
            <a:r>
              <a:rPr sz="2400" dirty="0"/>
              <a:t>: Today is Monday and tomorrow is Friday.</a:t>
            </a:r>
          </a:p>
          <a:p>
            <a:pPr marL="457200" lvl="1" indent="0">
              <a:buNone/>
            </a:pPr>
            <a:r>
              <a:rPr lang="en-US" sz="2400" i="1" dirty="0"/>
              <a:t>e</a:t>
            </a:r>
            <a:r>
              <a:rPr sz="2400" dirty="0"/>
              <a:t>: I lie all the time.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Mathematical Statements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400" b="1" dirty="0"/>
              <a:t>Solution</a:t>
            </a:r>
          </a:p>
          <a:p>
            <a:r>
              <a:rPr lang="en-US" sz="2400" i="1" dirty="0"/>
              <a:t>a</a:t>
            </a:r>
            <a:r>
              <a:rPr sz="2400" dirty="0"/>
              <a:t> is a statement because it can be assigned a truth value depending on the weather outside.</a:t>
            </a:r>
          </a:p>
          <a:p>
            <a:r>
              <a:rPr lang="en-US" sz="2400" i="1" dirty="0"/>
              <a:t>b</a:t>
            </a:r>
            <a:r>
              <a:rPr sz="2400" dirty="0"/>
              <a:t> is an opinion and therefore not a statement.</a:t>
            </a:r>
          </a:p>
          <a:p>
            <a:r>
              <a:rPr lang="en-US" sz="2400" i="1" dirty="0"/>
              <a:t>c</a:t>
            </a:r>
            <a:r>
              <a:rPr sz="2400" dirty="0"/>
              <a:t> is a statement since it can be either true or false, depending on the current day the statement is read.</a:t>
            </a:r>
          </a:p>
          <a:p>
            <a:r>
              <a:rPr lang="en-US" sz="2400" i="1" dirty="0"/>
              <a:t>d</a:t>
            </a:r>
            <a:r>
              <a:rPr sz="2400" dirty="0"/>
              <a:t> is a statement even though it is always false.</a:t>
            </a:r>
          </a:p>
          <a:p>
            <a:r>
              <a:rPr lang="en-US" sz="2400" i="1" dirty="0"/>
              <a:t>e</a:t>
            </a:r>
            <a:r>
              <a:rPr sz="2400" dirty="0"/>
              <a:t> is a paradox and not a statement since it contradicts itself and therefore has no truth value.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Skill Check 1</a:t>
            </a:r>
            <a:endParaRPr dirty="0"/>
          </a:p>
        </p:txBody>
      </p:sp>
      <p:sp>
        <p:nvSpPr>
          <p:cNvPr id="3" name="Text Placeholder 2"/>
          <p:cNvSpPr>
            <a:spLocks noGrp="1"/>
          </p:cNvSpPr>
          <p:nvPr>
            <p:ph type="body" sz="quarter" idx="10"/>
          </p:nvPr>
        </p:nvSpPr>
        <p:spPr/>
        <p:txBody>
          <a:bodyPr>
            <a:normAutofit/>
          </a:bodyPr>
          <a:lstStyle/>
          <a:p>
            <a:r>
              <a:rPr sz="2800" dirty="0"/>
              <a:t>Determine if the following sentences are mathematical statements.</a:t>
            </a:r>
          </a:p>
          <a:p>
            <a:r>
              <a:rPr lang="en-US" b="1" i="1" dirty="0"/>
              <a:t>m</a:t>
            </a:r>
            <a:r>
              <a:rPr sz="2800" b="1" dirty="0"/>
              <a:t>:</a:t>
            </a:r>
            <a:r>
              <a:rPr sz="2800" dirty="0"/>
              <a:t> Aretha Franklin was the first woman inducted into the Rock and Roll Hall of Fame.</a:t>
            </a:r>
          </a:p>
          <a:p>
            <a:r>
              <a:rPr lang="en-US" b="1" i="1" dirty="0"/>
              <a:t>n</a:t>
            </a:r>
            <a:r>
              <a:rPr sz="2800" b="1" dirty="0"/>
              <a:t>:</a:t>
            </a:r>
            <a:r>
              <a:rPr sz="2800" dirty="0"/>
              <a:t> A physician has the most stressful job in the world.</a:t>
            </a:r>
          </a:p>
          <a:p>
            <a:r>
              <a:rPr lang="en-US" b="1" i="1" dirty="0"/>
              <a:t>o</a:t>
            </a:r>
            <a:r>
              <a:rPr sz="2800" b="1" dirty="0"/>
              <a:t>:</a:t>
            </a:r>
            <a:r>
              <a:rPr sz="2800" dirty="0"/>
              <a:t> Any number multiplied by zero equals one.</a:t>
            </a:r>
          </a:p>
          <a:p>
            <a:pPr>
              <a:defRPr sz="2800"/>
            </a:pPr>
            <a:endParaRPr lang="en-US" sz="2800" dirty="0"/>
          </a:p>
          <a:p>
            <a:pPr>
              <a:defRPr sz="2800"/>
            </a:pPr>
            <a:r>
              <a:rPr sz="2800" dirty="0"/>
              <a:t>Answer: </a:t>
            </a:r>
            <a:r>
              <a:rPr lang="en-US" sz="2800" b="1" i="1" dirty="0"/>
              <a:t>m</a:t>
            </a:r>
            <a:r>
              <a:rPr sz="2800" dirty="0"/>
              <a:t> and</a:t>
            </a:r>
            <a:r>
              <a:rPr sz="2800" b="1" i="1" dirty="0"/>
              <a:t> </a:t>
            </a:r>
            <a:r>
              <a:rPr lang="en-US" sz="2800" b="1" i="1" dirty="0"/>
              <a:t>o</a:t>
            </a:r>
            <a:r>
              <a:rPr sz="2800" b="1" i="1" dirty="0"/>
              <a:t> </a:t>
            </a:r>
            <a:r>
              <a:rPr sz="2800" dirty="0"/>
              <a:t>are statements; </a:t>
            </a:r>
            <a:r>
              <a:rPr lang="en-US" sz="2800" b="1" i="1" dirty="0"/>
              <a:t>n</a:t>
            </a:r>
            <a:r>
              <a:rPr sz="2800" dirty="0"/>
              <a:t> is not a statement.</a:t>
            </a:r>
          </a:p>
        </p:txBody>
      </p:sp>
    </p:spTree>
    <p:extLst>
      <p:ext uri="{BB962C8B-B14F-4D97-AF65-F5344CB8AC3E}">
        <p14:creationId xmlns:p14="http://schemas.microsoft.com/office/powerpoint/2010/main" val="311323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Negation</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The </a:t>
            </a:r>
            <a:r>
              <a:rPr sz="2800" b="1" dirty="0"/>
              <a:t>negation</a:t>
            </a:r>
            <a:r>
              <a:rPr sz="2800" dirty="0"/>
              <a:t> of a statement is the logical opposite of that statement, or its denial. Negations always have the opposite truth value of the original statement. Negations are denoted by the symbol</a:t>
            </a:r>
          </a:p>
          <a:p>
            <a:endParaRPr sz="2800" dirty="0"/>
          </a:p>
        </p:txBody>
      </p:sp>
      <p:pic>
        <p:nvPicPr>
          <p:cNvPr id="5" name="Picture 4" descr="Negation .">
            <a:extLst>
              <a:ext uri="{FF2B5EF4-FFF2-40B4-BE49-F238E27FC236}">
                <a16:creationId xmlns:a16="http://schemas.microsoft.com/office/drawing/2014/main" id="{97A5CF23-B17E-9BDC-EFB6-61CDC788AA76}"/>
              </a:ext>
            </a:extLst>
          </p:cNvPr>
          <p:cNvPicPr>
            <a:picLocks noChangeAspect="1"/>
          </p:cNvPicPr>
          <p:nvPr/>
        </p:nvPicPr>
        <p:blipFill>
          <a:blip r:embed="rId2"/>
          <a:stretch>
            <a:fillRect/>
          </a:stretch>
        </p:blipFill>
        <p:spPr>
          <a:xfrm>
            <a:off x="6015038" y="2560536"/>
            <a:ext cx="444000" cy="216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The negation of </a:t>
            </a:r>
            <a:r>
              <a:rPr lang="en-US" sz="2800" i="1" dirty="0"/>
              <a:t>p</a:t>
            </a:r>
            <a:r>
              <a:rPr lang="en-US" sz="2800" dirty="0"/>
              <a:t> may be written using any of the following symbols.</a:t>
            </a:r>
            <a:endParaRPr sz="2800" dirty="0"/>
          </a:p>
        </p:txBody>
      </p:sp>
      <p:pic>
        <p:nvPicPr>
          <p:cNvPr id="11" name="Picture 10" descr="not p">
            <a:extLst>
              <a:ext uri="{FF2B5EF4-FFF2-40B4-BE49-F238E27FC236}">
                <a16:creationId xmlns:a16="http://schemas.microsoft.com/office/drawing/2014/main" id="{E0E578DA-C713-B421-D97F-BC5E01435CDC}"/>
              </a:ext>
            </a:extLst>
          </p:cNvPr>
          <p:cNvPicPr>
            <a:picLocks noChangeAspect="1"/>
          </p:cNvPicPr>
          <p:nvPr/>
        </p:nvPicPr>
        <p:blipFill>
          <a:blip r:embed="rId2"/>
          <a:stretch>
            <a:fillRect/>
          </a:stretch>
        </p:blipFill>
        <p:spPr>
          <a:xfrm>
            <a:off x="1500188" y="2186004"/>
            <a:ext cx="501677" cy="324000"/>
          </a:xfrm>
          <a:prstGeom prst="rect">
            <a:avLst/>
          </a:prstGeom>
        </p:spPr>
      </p:pic>
      <p:pic>
        <p:nvPicPr>
          <p:cNvPr id="13" name="Picture 12" descr="minus p">
            <a:extLst>
              <a:ext uri="{FF2B5EF4-FFF2-40B4-BE49-F238E27FC236}">
                <a16:creationId xmlns:a16="http://schemas.microsoft.com/office/drawing/2014/main" id="{E15D7BD7-A0A5-3458-B255-BEC4949B0D25}"/>
              </a:ext>
            </a:extLst>
          </p:cNvPr>
          <p:cNvPicPr>
            <a:picLocks noChangeAspect="1"/>
          </p:cNvPicPr>
          <p:nvPr/>
        </p:nvPicPr>
        <p:blipFill>
          <a:blip r:embed="rId3"/>
          <a:stretch>
            <a:fillRect/>
          </a:stretch>
        </p:blipFill>
        <p:spPr>
          <a:xfrm>
            <a:off x="1532469" y="2692558"/>
            <a:ext cx="459871" cy="324000"/>
          </a:xfrm>
          <a:prstGeom prst="rect">
            <a:avLst/>
          </a:prstGeom>
        </p:spPr>
      </p:pic>
      <p:pic>
        <p:nvPicPr>
          <p:cNvPr id="16" name="Picture 15" descr="not p">
            <a:extLst>
              <a:ext uri="{FF2B5EF4-FFF2-40B4-BE49-F238E27FC236}">
                <a16:creationId xmlns:a16="http://schemas.microsoft.com/office/drawing/2014/main" id="{5292CDE4-5BBB-E70B-C5C6-F5B6CDE1CAEB}"/>
              </a:ext>
            </a:extLst>
          </p:cNvPr>
          <p:cNvPicPr>
            <a:picLocks noChangeAspect="1"/>
          </p:cNvPicPr>
          <p:nvPr/>
        </p:nvPicPr>
        <p:blipFill>
          <a:blip r:embed="rId4"/>
          <a:stretch>
            <a:fillRect/>
          </a:stretch>
        </p:blipFill>
        <p:spPr>
          <a:xfrm>
            <a:off x="1543050" y="3242672"/>
            <a:ext cx="423183" cy="288000"/>
          </a:xfrm>
          <a:prstGeom prst="rect">
            <a:avLst/>
          </a:prstGeom>
        </p:spPr>
      </p:pic>
      <p:sp>
        <p:nvSpPr>
          <p:cNvPr id="5" name="TextBox 4">
            <a:extLst>
              <a:ext uri="{FF2B5EF4-FFF2-40B4-BE49-F238E27FC236}">
                <a16:creationId xmlns:a16="http://schemas.microsoft.com/office/drawing/2014/main" id="{58DE4D54-F8F7-39BE-EB09-84E031A59D61}"/>
              </a:ext>
            </a:extLst>
          </p:cNvPr>
          <p:cNvSpPr txBox="1"/>
          <p:nvPr/>
        </p:nvSpPr>
        <p:spPr>
          <a:xfrm>
            <a:off x="457200" y="3560445"/>
            <a:ext cx="3429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Alternate phrasings of</a:t>
            </a:r>
            <a:endParaRPr lang="en-IN" dirty="0"/>
          </a:p>
        </p:txBody>
      </p:sp>
      <p:pic>
        <p:nvPicPr>
          <p:cNvPr id="9" name="Picture 8" descr="not p :">
            <a:extLst>
              <a:ext uri="{FF2B5EF4-FFF2-40B4-BE49-F238E27FC236}">
                <a16:creationId xmlns:a16="http://schemas.microsoft.com/office/drawing/2014/main" id="{A4CBC70C-63B3-3BA9-DF2E-C30FC01172C9}"/>
              </a:ext>
            </a:extLst>
          </p:cNvPr>
          <p:cNvPicPr>
            <a:picLocks noChangeAspect="1"/>
          </p:cNvPicPr>
          <p:nvPr/>
        </p:nvPicPr>
        <p:blipFill>
          <a:blip r:embed="rId5"/>
          <a:stretch>
            <a:fillRect/>
          </a:stretch>
        </p:blipFill>
        <p:spPr>
          <a:xfrm>
            <a:off x="3847854" y="3721567"/>
            <a:ext cx="574839" cy="324000"/>
          </a:xfrm>
          <a:prstGeom prst="rect">
            <a:avLst/>
          </a:prstGeom>
        </p:spPr>
      </p:pic>
      <p:sp>
        <p:nvSpPr>
          <p:cNvPr id="7" name="TextBox 6">
            <a:extLst>
              <a:ext uri="{FF2B5EF4-FFF2-40B4-BE49-F238E27FC236}">
                <a16:creationId xmlns:a16="http://schemas.microsoft.com/office/drawing/2014/main" id="{A78818F7-D32F-892C-25C5-4731D866DB40}"/>
              </a:ext>
            </a:extLst>
          </p:cNvPr>
          <p:cNvSpPr txBox="1"/>
          <p:nvPr/>
        </p:nvSpPr>
        <p:spPr>
          <a:xfrm>
            <a:off x="1590674" y="4069379"/>
            <a:ext cx="3962400" cy="104028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"not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"it is not the case that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endParaRPr lang="en-IN"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DCE9030-92EC-422D-A370-096A367B64C5}"/>
</file>

<file path=customXml/itemProps2.xml><?xml version="1.0" encoding="utf-8"?>
<ds:datastoreItem xmlns:ds="http://schemas.openxmlformats.org/officeDocument/2006/customXml" ds:itemID="{140EAD59-F6D8-459F-B63D-02F6D1B65F85}"/>
</file>

<file path=customXml/itemProps3.xml><?xml version="1.0" encoding="utf-8"?>
<ds:datastoreItem xmlns:ds="http://schemas.openxmlformats.org/officeDocument/2006/customXml" ds:itemID="{86CEF5D1-903D-4120-8A1B-508D4996DBEE}"/>
</file>

<file path=docProps/app.xml><?xml version="1.0" encoding="utf-8"?>
<Properties xmlns="http://schemas.openxmlformats.org/officeDocument/2006/extended-properties" xmlns:vt="http://schemas.openxmlformats.org/officeDocument/2006/docPropsVTypes">
  <TotalTime>1813</TotalTime>
  <Words>1836</Words>
  <Application>Microsoft Office PowerPoint</Application>
  <PresentationFormat>On-screen Show (4:3)</PresentationFormat>
  <Paragraphs>169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Cambria Math</vt:lpstr>
      <vt:lpstr>Courier New</vt:lpstr>
      <vt:lpstr>Arial</vt:lpstr>
      <vt:lpstr>Office Theme</vt:lpstr>
      <vt:lpstr>Section 3.1</vt:lpstr>
      <vt:lpstr>Definition: Statement</vt:lpstr>
      <vt:lpstr>Helpful Hint 1</vt:lpstr>
      <vt:lpstr>Definition: Paradox</vt:lpstr>
      <vt:lpstr>Example 1: Identifying Mathematical Statements—Slide 1</vt:lpstr>
      <vt:lpstr>Example 1: Identifying Mathematical Statements—Slide 2</vt:lpstr>
      <vt:lpstr>Skill Check 1</vt:lpstr>
      <vt:lpstr>Definition: Negation</vt:lpstr>
      <vt:lpstr>Helpful Hint 2</vt:lpstr>
      <vt:lpstr>Fun Fact</vt:lpstr>
      <vt:lpstr>Example 2: Negating Mathematical Statements—Slide 1</vt:lpstr>
      <vt:lpstr>Example 2: Negating Mathematical Statements—Slide 2</vt:lpstr>
      <vt:lpstr>Example 2: Negating Mathematical Statements—Slide 3</vt:lpstr>
      <vt:lpstr>Skill Check 2</vt:lpstr>
      <vt:lpstr>Definition: Compound Statements</vt:lpstr>
      <vt:lpstr>Definition: Conjunction</vt:lpstr>
      <vt:lpstr>Example 3: Writing Conjunctions  Symbolically—Slide 1</vt:lpstr>
      <vt:lpstr>Example 3: Writing Conjunctions  Symbolically—Slide 2</vt:lpstr>
      <vt:lpstr>Definition: Disjunction</vt:lpstr>
      <vt:lpstr>Example 4: Writing Disjunctions  Symbolically—Slide 1</vt:lpstr>
      <vt:lpstr>Example 4: Writing Disjunctions  Symbolically—Slide 2</vt:lpstr>
      <vt:lpstr>Helpful Hint 3</vt:lpstr>
      <vt:lpstr>Definition: Conditional</vt:lpstr>
      <vt:lpstr>Helpful Hint 4</vt:lpstr>
      <vt:lpstr>Example 5: Writing Conditional Statements Symbolically—Slide 1</vt:lpstr>
      <vt:lpstr>Example 5: Writing Conditional Statements Symbolically—Slide 2</vt:lpstr>
      <vt:lpstr>Skill Check 3</vt:lpstr>
      <vt:lpstr>Definition: Biconditional</vt:lpstr>
      <vt:lpstr>Example 6: Writing Biconditional Statements Symbolically—Slide 1</vt:lpstr>
      <vt:lpstr>Example 6: Writing Biconditional Statements Symbolically—Slide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208</cp:revision>
  <dcterms:created xsi:type="dcterms:W3CDTF">2013-04-26T14:43:13Z</dcterms:created>
  <dcterms:modified xsi:type="dcterms:W3CDTF">2025-10-17T18:56:39Z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