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1"/>
  </p:notesMasterIdLst>
  <p:handoutMasterIdLst>
    <p:handoutMasterId r:id="rId52"/>
  </p:handoutMasterIdLst>
  <p:sldIdLst>
    <p:sldId id="256" r:id="rId2"/>
    <p:sldId id="314" r:id="rId3"/>
    <p:sldId id="315" r:id="rId4"/>
    <p:sldId id="257" r:id="rId5"/>
    <p:sldId id="259" r:id="rId6"/>
    <p:sldId id="320" r:id="rId7"/>
    <p:sldId id="260" r:id="rId8"/>
    <p:sldId id="261" r:id="rId9"/>
    <p:sldId id="322" r:id="rId10"/>
    <p:sldId id="262" r:id="rId11"/>
    <p:sldId id="263" r:id="rId12"/>
    <p:sldId id="323" r:id="rId13"/>
    <p:sldId id="264" r:id="rId14"/>
    <p:sldId id="265" r:id="rId15"/>
    <p:sldId id="324" r:id="rId16"/>
    <p:sldId id="266" r:id="rId17"/>
    <p:sldId id="325" r:id="rId18"/>
    <p:sldId id="267" r:id="rId19"/>
    <p:sldId id="327" r:id="rId20"/>
    <p:sldId id="329" r:id="rId21"/>
    <p:sldId id="274" r:id="rId22"/>
    <p:sldId id="276" r:id="rId23"/>
    <p:sldId id="277" r:id="rId24"/>
    <p:sldId id="280" r:id="rId25"/>
    <p:sldId id="282" r:id="rId26"/>
    <p:sldId id="283" r:id="rId27"/>
    <p:sldId id="284" r:id="rId28"/>
    <p:sldId id="285" r:id="rId29"/>
    <p:sldId id="287" r:id="rId30"/>
    <p:sldId id="288" r:id="rId31"/>
    <p:sldId id="289" r:id="rId32"/>
    <p:sldId id="290" r:id="rId33"/>
    <p:sldId id="330" r:id="rId34"/>
    <p:sldId id="292" r:id="rId35"/>
    <p:sldId id="294" r:id="rId36"/>
    <p:sldId id="295" r:id="rId37"/>
    <p:sldId id="296" r:id="rId38"/>
    <p:sldId id="331" r:id="rId39"/>
    <p:sldId id="299" r:id="rId40"/>
    <p:sldId id="300" r:id="rId41"/>
    <p:sldId id="301" r:id="rId42"/>
    <p:sldId id="304" r:id="rId43"/>
    <p:sldId id="305" r:id="rId44"/>
    <p:sldId id="332" r:id="rId45"/>
    <p:sldId id="307" r:id="rId46"/>
    <p:sldId id="309" r:id="rId47"/>
    <p:sldId id="310" r:id="rId48"/>
    <p:sldId id="312" r:id="rId49"/>
    <p:sldId id="313" r:id="rId50"/>
  </p:sldIdLst>
  <p:sldSz cx="9144000" cy="6858000" type="screen4x3"/>
  <p:notesSz cx="6858000" cy="9144000"/>
  <p:embeddedFontLst>
    <p:embeddedFont>
      <p:font typeface="Cambria Math" panose="02040503050406030204" pitchFamily="18" charset="0"/>
      <p:regular r:id="rId53"/>
    </p:embeddedFont>
    <p:embeddedFont>
      <p:font typeface="Open Sans" panose="020B0606030504020204" pitchFamily="34" charset="0"/>
      <p:regular r:id="rId54"/>
      <p:bold r:id="rId55"/>
      <p:italic r:id="rId56"/>
      <p:boldItalic r:id="rId5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3.fntdata"/><Relationship Id="rId63"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1.fntdata"/><Relationship Id="rId58"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4.fntdata"/><Relationship Id="rId64"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2.fntdata"/><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5.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60" Type="http://schemas.openxmlformats.org/officeDocument/2006/relationships/viewProps" Target="viewProps.xml"/><Relationship Id="rId65"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9.e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6" Type="http://schemas.openxmlformats.org/officeDocument/2006/relationships/image" Target="../media/image14.emf"/><Relationship Id="rId5" Type="http://schemas.openxmlformats.org/officeDocument/2006/relationships/image" Target="../media/image13.w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3" Type="http://schemas.openxmlformats.org/officeDocument/2006/relationships/image" Target="../media/image160.png"/><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9.emf"/><Relationship Id="rId1" Type="http://schemas.openxmlformats.org/officeDocument/2006/relationships/slideLayout" Target="../slideLayouts/slideLayout3.xml"/><Relationship Id="rId5" Type="http://schemas.openxmlformats.org/officeDocument/2006/relationships/image" Target="../media/image20.emf"/><Relationship Id="rId4" Type="http://schemas.openxmlformats.org/officeDocument/2006/relationships/image" Target="../media/image29.png"/></Relationships>
</file>

<file path=ppt/slides/_rels/slide2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5" Type="http://schemas.openxmlformats.org/officeDocument/2006/relationships/image" Target="../media/image24.emf"/><Relationship Id="rId4" Type="http://schemas.openxmlformats.org/officeDocument/2006/relationships/image" Target="../media/image23.emf"/></Relationships>
</file>

<file path=ppt/slides/_rels/slide2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25.emf"/><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26.emf"/><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28.emf"/><Relationship Id="rId1" Type="http://schemas.openxmlformats.org/officeDocument/2006/relationships/slideLayout" Target="../slideLayouts/slideLayout3.xml"/><Relationship Id="rId4" Type="http://schemas.openxmlformats.org/officeDocument/2006/relationships/image" Target="../media/image29.emf"/></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 Id="rId5" Type="http://schemas.openxmlformats.org/officeDocument/2006/relationships/image" Target="../media/image33.emf"/><Relationship Id="rId4" Type="http://schemas.openxmlformats.org/officeDocument/2006/relationships/image" Target="../media/image32.emf"/></Relationships>
</file>

<file path=ppt/slides/_rels/slide34.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3.xml"/><Relationship Id="rId5" Type="http://schemas.openxmlformats.org/officeDocument/2006/relationships/image" Target="../media/image56.png"/><Relationship Id="rId4" Type="http://schemas.openxmlformats.org/officeDocument/2006/relationships/image" Target="../media/image43.e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46.emf"/><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image" Target="../media/image48.emf"/><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Truth Tables</a:t>
            </a:r>
          </a:p>
        </p:txBody>
      </p:sp>
      <p:sp>
        <p:nvSpPr>
          <p:cNvPr id="3" name="Title 2"/>
          <p:cNvSpPr>
            <a:spLocks noGrp="1"/>
          </p:cNvSpPr>
          <p:nvPr>
            <p:ph type="title"/>
          </p:nvPr>
        </p:nvSpPr>
        <p:spPr/>
        <p:txBody>
          <a:bodyPr/>
          <a:lstStyle/>
          <a:p>
            <a:r>
              <a:t>Section 3.2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pPr>
              <a:defRPr sz="2800"/>
            </a:pPr>
            <a:r>
              <a:rPr sz="2800" dirty="0"/>
              <a:t>The order of statements in a disjunction does not matter; that is,</a:t>
            </a:r>
          </a:p>
        </p:txBody>
      </p:sp>
      <p:pic>
        <p:nvPicPr>
          <p:cNvPr id="5" name="Picture 4" descr="p OR q has the same truth value as q OR p.">
            <a:extLst>
              <a:ext uri="{FF2B5EF4-FFF2-40B4-BE49-F238E27FC236}">
                <a16:creationId xmlns:a16="http://schemas.microsoft.com/office/drawing/2014/main" id="{844000FD-08B0-05AC-1C8F-8EF90F78C2C4}"/>
              </a:ext>
            </a:extLst>
          </p:cNvPr>
          <p:cNvPicPr>
            <a:picLocks noChangeAspect="1"/>
          </p:cNvPicPr>
          <p:nvPr/>
        </p:nvPicPr>
        <p:blipFill>
          <a:blip r:embed="rId2"/>
          <a:stretch>
            <a:fillRect/>
          </a:stretch>
        </p:blipFill>
        <p:spPr>
          <a:xfrm>
            <a:off x="2750343" y="1607343"/>
            <a:ext cx="5658632" cy="396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Conditional Truth Value</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the </a:t>
            </a:r>
            <a:r>
              <a:rPr sz="2800" b="1" dirty="0"/>
              <a:t>conditional</a:t>
            </a:r>
            <a:r>
              <a:rPr sz="2800" dirty="0"/>
              <a:t> "if </a:t>
            </a:r>
            <a:r>
              <a:rPr lang="en-US" sz="2800" i="1" dirty="0"/>
              <a:t>a</a:t>
            </a:r>
            <a:r>
              <a:rPr sz="2800" dirty="0"/>
              <a:t>, then </a:t>
            </a:r>
            <a:r>
              <a:rPr lang="en-US" sz="2800" i="1" dirty="0"/>
              <a:t>b</a:t>
            </a:r>
            <a:r>
              <a:rPr sz="2800" dirty="0"/>
              <a:t> " is always true unless </a:t>
            </a:r>
            <a:r>
              <a:rPr lang="en-US" sz="2800" i="1" dirty="0"/>
              <a:t>a</a:t>
            </a:r>
            <a:r>
              <a:rPr sz="2800" dirty="0"/>
              <a:t> is true and </a:t>
            </a:r>
            <a:r>
              <a:rPr lang="en-US" sz="2800" i="1" dirty="0"/>
              <a:t>b</a:t>
            </a:r>
            <a:r>
              <a:rPr sz="2800" dirty="0"/>
              <a:t> is false.</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pPr algn="just"/>
            <a:r>
              <a:rPr lang="en-US" sz="2000" dirty="0"/>
              <a:t>Next is the conditional statement, where one statement implies another. A conditional is true in all cases except when </a:t>
            </a:r>
            <a:r>
              <a:rPr lang="en-US" sz="2000" i="1" dirty="0"/>
              <a:t>p</a:t>
            </a:r>
            <a:r>
              <a:rPr lang="en-US" sz="2000" dirty="0"/>
              <a:t> is true and </a:t>
            </a:r>
            <a:r>
              <a:rPr lang="en-US" sz="2000" i="1" dirty="0"/>
              <a:t>q</a:t>
            </a:r>
            <a:r>
              <a:rPr lang="en-US" sz="2000" dirty="0"/>
              <a:t> is false. The statement structure of “If </a:t>
            </a:r>
            <a:r>
              <a:rPr lang="en-US" sz="2000" i="1" dirty="0"/>
              <a:t>a</a:t>
            </a:r>
            <a:r>
              <a:rPr lang="en-US" sz="2000" dirty="0"/>
              <a:t>, then </a:t>
            </a:r>
            <a:r>
              <a:rPr lang="en-US" sz="2000" i="1" dirty="0"/>
              <a:t>b</a:t>
            </a:r>
            <a:r>
              <a:rPr lang="en-US" sz="2000" dirty="0"/>
              <a:t>” can be best described by thinking of a promise. If you do </a:t>
            </a:r>
            <a:r>
              <a:rPr lang="en-US" sz="2000" i="1" dirty="0"/>
              <a:t>a</a:t>
            </a:r>
            <a:r>
              <a:rPr lang="en-US" sz="2000" dirty="0"/>
              <a:t>, then I promise to do </a:t>
            </a:r>
            <a:r>
              <a:rPr lang="en-US" sz="2000" i="1" dirty="0"/>
              <a:t>b</a:t>
            </a:r>
            <a:r>
              <a:rPr lang="en-US" sz="2000" dirty="0"/>
              <a:t>. The only time the promise is false, or broken, is when you do </a:t>
            </a:r>
            <a:r>
              <a:rPr lang="en-US" sz="2000" i="1" dirty="0"/>
              <a:t>a</a:t>
            </a:r>
            <a:r>
              <a:rPr lang="en-US" sz="2000" dirty="0"/>
              <a:t> and I don’t do </a:t>
            </a:r>
            <a:r>
              <a:rPr lang="en-US" sz="2000" i="1" dirty="0"/>
              <a:t>b</a:t>
            </a:r>
            <a:r>
              <a:rPr lang="en-US" sz="2000" dirty="0"/>
              <a:t>. Think of everything before the implies arrow as the if part of the statement, and everything after the arrow is the then statement. Table 6 shows the truth table for the conditional statement</a:t>
            </a:r>
            <a:endParaRPr sz="2000" dirty="0"/>
          </a:p>
        </p:txBody>
      </p:sp>
      <p:pic>
        <p:nvPicPr>
          <p:cNvPr id="7" name="Picture 6" descr="a implies d.">
            <a:extLst>
              <a:ext uri="{FF2B5EF4-FFF2-40B4-BE49-F238E27FC236}">
                <a16:creationId xmlns:a16="http://schemas.microsoft.com/office/drawing/2014/main" id="{172418E8-6C3C-CEFB-1246-05C757D7BED7}"/>
              </a:ext>
            </a:extLst>
          </p:cNvPr>
          <p:cNvPicPr>
            <a:picLocks noChangeAspect="1"/>
          </p:cNvPicPr>
          <p:nvPr/>
        </p:nvPicPr>
        <p:blipFill>
          <a:blip r:embed="rId2"/>
          <a:stretch>
            <a:fillRect/>
          </a:stretch>
        </p:blipFill>
        <p:spPr>
          <a:xfrm>
            <a:off x="1695450" y="3288714"/>
            <a:ext cx="732375" cy="252000"/>
          </a:xfrm>
          <a:prstGeom prst="rect">
            <a:avLst/>
          </a:prstGeom>
        </p:spPr>
      </p:pic>
      <p:sp>
        <p:nvSpPr>
          <p:cNvPr id="5" name="TextBox 4">
            <a:extLst>
              <a:ext uri="{FF2B5EF4-FFF2-40B4-BE49-F238E27FC236}">
                <a16:creationId xmlns:a16="http://schemas.microsoft.com/office/drawing/2014/main" id="{79BA0CDA-42CC-4C53-7BF7-8458DC6B58E2}"/>
              </a:ext>
            </a:extLst>
          </p:cNvPr>
          <p:cNvSpPr txBox="1"/>
          <p:nvPr/>
        </p:nvSpPr>
        <p:spPr>
          <a:xfrm>
            <a:off x="3011091" y="3678793"/>
            <a:ext cx="3121818" cy="369332"/>
          </a:xfrm>
          <a:prstGeom prst="rect">
            <a:avLst/>
          </a:prstGeom>
          <a:noFill/>
        </p:spPr>
        <p:txBody>
          <a:bodyPr wrap="square" rtlCol="0">
            <a:spAutoFit/>
          </a:bodyPr>
          <a:lstStyle/>
          <a:p>
            <a:r>
              <a:rPr lang="en-US" dirty="0"/>
              <a:t>Table 6: </a:t>
            </a:r>
            <a:r>
              <a:rPr lang="en-IN" dirty="0"/>
              <a:t>Conditional Truth Table</a:t>
            </a:r>
          </a:p>
        </p:txBody>
      </p:sp>
      <mc:AlternateContent xmlns:mc="http://schemas.openxmlformats.org/markup-compatibility/2006" xmlns:a14="http://schemas.microsoft.com/office/drawing/2010/main">
        <mc:Choice Requires="a14">
          <p:graphicFrame>
            <p:nvGraphicFramePr>
              <p:cNvPr id="4" name="Table 4" descr="The table has three columns: a, d, and a implies d.&#10;It has four rows.&#10;Row 1: a is true, d is true, a implies d is true,&#10;Row 2: a is true, d is false, a implies d is false,&#10;Row 3: a is false, d is true, a implies d is true,&#10;Row 4: a is false, d is false, a implies d is tru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055659619"/>
                  </p:ext>
                </p:extLst>
              </p:nvPr>
            </p:nvGraphicFramePr>
            <p:xfrm>
              <a:off x="1733550" y="4038600"/>
              <a:ext cx="5676900" cy="1828800"/>
            </p:xfrm>
            <a:graphic>
              <a:graphicData uri="http://schemas.openxmlformats.org/drawingml/2006/table">
                <a:tbl>
                  <a:tblPr firstRow="1" bandRow="1">
                    <a:tableStyleId>{5940675A-B579-460E-94D1-54222C63F5DA}</a:tableStyleId>
                  </a:tblPr>
                  <a:tblGrid>
                    <a:gridCol w="1892300">
                      <a:extLst>
                        <a:ext uri="{9D8B030D-6E8A-4147-A177-3AD203B41FA5}">
                          <a16:colId xmlns:a16="http://schemas.microsoft.com/office/drawing/2014/main" val="2999198321"/>
                        </a:ext>
                      </a:extLst>
                    </a:gridCol>
                    <a:gridCol w="1892300">
                      <a:extLst>
                        <a:ext uri="{9D8B030D-6E8A-4147-A177-3AD203B41FA5}">
                          <a16:colId xmlns:a16="http://schemas.microsoft.com/office/drawing/2014/main" val="620834702"/>
                        </a:ext>
                      </a:extLst>
                    </a:gridCol>
                    <a:gridCol w="1892300">
                      <a:extLst>
                        <a:ext uri="{9D8B030D-6E8A-4147-A177-3AD203B41FA5}">
                          <a16:colId xmlns:a16="http://schemas.microsoft.com/office/drawing/2014/main" val="3416263866"/>
                        </a:ext>
                      </a:extLst>
                    </a:gridCol>
                  </a:tblGrid>
                  <a:tr h="292106">
                    <a:tc>
                      <a:txBody>
                        <a:bodyPr/>
                        <a:lstStyle/>
                        <a:p>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oMath>
                            </m:oMathPara>
                          </a14:m>
                          <a:endParaRPr lang="en-IN" sz="1800" b="0" i="0" u="none" strike="noStrike" kern="1200" baseline="0" dirty="0">
                            <a:solidFill>
                              <a:schemeClr val="dk1"/>
                            </a:solidFill>
                            <a:latin typeface="+mn-lt"/>
                            <a:ea typeface="+mn-ea"/>
                            <a:cs typeface="+mn-cs"/>
                          </a:endParaRPr>
                        </a:p>
                      </a:txBody>
                      <a:tcPr/>
                    </a:tc>
                    <a:tc>
                      <a:txBody>
                        <a:bodyPr/>
                        <a:lstStyle/>
                        <a:p>
                          <a:pPr algn="ctr"/>
                          <a:r>
                            <a:rPr lang="en-IN" dirty="0"/>
                            <a:t>𝑑</a:t>
                          </a:r>
                        </a:p>
                      </a:txBody>
                      <a:tcPr/>
                    </a:tc>
                    <a:tc>
                      <a:txBody>
                        <a:bodyPr/>
                        <a:lstStyle/>
                        <a:p>
                          <a:pPr algn="ctr"/>
                          <a:r>
                            <a:rPr lang="en-US" sz="1800" dirty="0"/>
                            <a:t>a </a:t>
                          </a:r>
                          <a14:m>
                            <m:oMath xmlns:m="http://schemas.openxmlformats.org/officeDocument/2006/math">
                              <m:r>
                                <a:rPr lang="en-IN" smtClean="0">
                                  <a:latin typeface="Cambria Math" panose="02040503050406030204" pitchFamily="18" charset="0"/>
                                </a:rPr>
                                <m:t>⇒</m:t>
                              </m:r>
                            </m:oMath>
                          </a14:m>
                          <a:r>
                            <a:rPr lang="en-US" sz="1800" dirty="0"/>
                            <a:t> d</a:t>
                          </a:r>
                          <a:endParaRPr lang="en-IN" dirty="0"/>
                        </a:p>
                      </a:txBody>
                      <a:tcPr/>
                    </a:tc>
                    <a:extLst>
                      <a:ext uri="{0D108BD9-81ED-4DB2-BD59-A6C34878D82A}">
                        <a16:rowId xmlns:a16="http://schemas.microsoft.com/office/drawing/2014/main" val="1979975756"/>
                      </a:ext>
                    </a:extLst>
                  </a:tr>
                  <a:tr h="292106">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292106">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4187039777"/>
                      </a:ext>
                    </a:extLst>
                  </a:tr>
                  <a:tr h="292106">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3372578169"/>
                      </a:ext>
                    </a:extLst>
                  </a:tr>
                  <a:tr h="292106">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58024997"/>
                      </a:ext>
                    </a:extLst>
                  </a:tr>
                </a:tbl>
              </a:graphicData>
            </a:graphic>
          </p:graphicFrame>
        </mc:Choice>
        <mc:Fallback xmlns="">
          <p:graphicFrame>
            <p:nvGraphicFramePr>
              <p:cNvPr id="4" name="Table 4" descr="The table has three columns: a, d, and a implies d.&#10;It has four rows.&#10;Row 1: a is true, d is true, a implies d is true,&#10;Row 2: a is true, d is false, a implies d is false,&#10;Row 3: a is false, d is true, a implies d is true,&#10;Row 4: a is false, d is false, a implies d is tru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055659619"/>
                  </p:ext>
                </p:extLst>
              </p:nvPr>
            </p:nvGraphicFramePr>
            <p:xfrm>
              <a:off x="1733550" y="4038600"/>
              <a:ext cx="5676900" cy="1828800"/>
            </p:xfrm>
            <a:graphic>
              <a:graphicData uri="http://schemas.openxmlformats.org/drawingml/2006/table">
                <a:tbl>
                  <a:tblPr firstRow="1" bandRow="1">
                    <a:tableStyleId>{5940675A-B579-460E-94D1-54222C63F5DA}</a:tableStyleId>
                  </a:tblPr>
                  <a:tblGrid>
                    <a:gridCol w="1892300">
                      <a:extLst>
                        <a:ext uri="{9D8B030D-6E8A-4147-A177-3AD203B41FA5}">
                          <a16:colId xmlns:a16="http://schemas.microsoft.com/office/drawing/2014/main" val="2999198321"/>
                        </a:ext>
                      </a:extLst>
                    </a:gridCol>
                    <a:gridCol w="1892300">
                      <a:extLst>
                        <a:ext uri="{9D8B030D-6E8A-4147-A177-3AD203B41FA5}">
                          <a16:colId xmlns:a16="http://schemas.microsoft.com/office/drawing/2014/main" val="620834702"/>
                        </a:ext>
                      </a:extLst>
                    </a:gridCol>
                    <a:gridCol w="1892300">
                      <a:extLst>
                        <a:ext uri="{9D8B030D-6E8A-4147-A177-3AD203B41FA5}">
                          <a16:colId xmlns:a16="http://schemas.microsoft.com/office/drawing/2014/main" val="3416263866"/>
                        </a:ext>
                      </a:extLst>
                    </a:gridCol>
                  </a:tblGrid>
                  <a:tr h="365760">
                    <a:tc>
                      <a:txBody>
                        <a:bodyPr/>
                        <a:lstStyle/>
                        <a:p>
                          <a:endParaRPr lang="en-US"/>
                        </a:p>
                      </a:txBody>
                      <a:tcPr>
                        <a:blipFill>
                          <a:blip r:embed="rId3"/>
                          <a:stretch>
                            <a:fillRect l="-322" t="-11667" r="-200322" b="-426667"/>
                          </a:stretch>
                        </a:blipFill>
                      </a:tcPr>
                    </a:tc>
                    <a:tc>
                      <a:txBody>
                        <a:bodyPr/>
                        <a:lstStyle/>
                        <a:p>
                          <a:pPr algn="ctr"/>
                          <a:r>
                            <a:rPr lang="en-IN" dirty="0"/>
                            <a:t>𝑑</a:t>
                          </a:r>
                        </a:p>
                      </a:txBody>
                      <a:tcPr/>
                    </a:tc>
                    <a:tc>
                      <a:txBody>
                        <a:bodyPr/>
                        <a:lstStyle/>
                        <a:p>
                          <a:endParaRPr lang="en-US"/>
                        </a:p>
                      </a:txBody>
                      <a:tcPr>
                        <a:blipFill>
                          <a:blip r:embed="rId3"/>
                          <a:stretch>
                            <a:fillRect l="-200000" t="-11667" r="-643" b="-426667"/>
                          </a:stretch>
                        </a:blipFill>
                      </a:tcPr>
                    </a:tc>
                    <a:extLst>
                      <a:ext uri="{0D108BD9-81ED-4DB2-BD59-A6C34878D82A}">
                        <a16:rowId xmlns:a16="http://schemas.microsoft.com/office/drawing/2014/main" val="1979975756"/>
                      </a:ext>
                    </a:extLst>
                  </a:tr>
                  <a:tr h="365760">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365760">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4187039777"/>
                      </a:ext>
                    </a:extLst>
                  </a:tr>
                  <a:tr h="365760">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3372578169"/>
                      </a:ext>
                    </a:extLst>
                  </a:tr>
                  <a:tr h="365760">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58024997"/>
                      </a:ext>
                    </a:extLst>
                  </a:tr>
                </a:tbl>
              </a:graphicData>
            </a:graphic>
          </p:graphicFrame>
        </mc:Fallback>
      </mc:AlternateContent>
    </p:spTree>
    <p:extLst>
      <p:ext uri="{BB962C8B-B14F-4D97-AF65-F5344CB8AC3E}">
        <p14:creationId xmlns:p14="http://schemas.microsoft.com/office/powerpoint/2010/main" val="2307001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pPr>
              <a:defRPr sz="2800"/>
            </a:pPr>
            <a:r>
              <a:rPr sz="2800" dirty="0"/>
              <a:t>The order of statements in a conditional matters; that is,</a:t>
            </a:r>
          </a:p>
        </p:txBody>
      </p:sp>
      <p:pic>
        <p:nvPicPr>
          <p:cNvPr id="5" name="Picture 4" descr="p implies q does not have the same truth value as q implies p.">
            <a:extLst>
              <a:ext uri="{FF2B5EF4-FFF2-40B4-BE49-F238E27FC236}">
                <a16:creationId xmlns:a16="http://schemas.microsoft.com/office/drawing/2014/main" id="{4D34C468-483F-F0C0-28CD-BDACF291EC37}"/>
              </a:ext>
            </a:extLst>
          </p:cNvPr>
          <p:cNvPicPr>
            <a:picLocks noChangeAspect="1"/>
          </p:cNvPicPr>
          <p:nvPr/>
        </p:nvPicPr>
        <p:blipFill>
          <a:blip r:embed="rId2"/>
          <a:stretch>
            <a:fillRect/>
          </a:stretch>
        </p:blipFill>
        <p:spPr>
          <a:xfrm>
            <a:off x="966788" y="1604960"/>
            <a:ext cx="7524000" cy="396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Biconditional Truth Value</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the </a:t>
            </a:r>
            <a:r>
              <a:rPr sz="2800" b="1" dirty="0"/>
              <a:t>biconditional</a:t>
            </a:r>
            <a:r>
              <a:rPr sz="2800" dirty="0"/>
              <a:t> " </a:t>
            </a:r>
            <a:r>
              <a:rPr lang="en-US" sz="2800" i="1" dirty="0"/>
              <a:t>a</a:t>
            </a:r>
            <a:r>
              <a:rPr sz="2800" dirty="0"/>
              <a:t> if and only if </a:t>
            </a:r>
            <a:r>
              <a:rPr lang="en-US" sz="2800" i="1" dirty="0"/>
              <a:t>b</a:t>
            </a:r>
            <a:r>
              <a:rPr sz="2800" dirty="0"/>
              <a:t> " is true only if </a:t>
            </a:r>
            <a:r>
              <a:rPr lang="en-US" sz="2800" i="1" dirty="0"/>
              <a:t>a</a:t>
            </a:r>
            <a:r>
              <a:rPr sz="2800" dirty="0"/>
              <a:t> and </a:t>
            </a:r>
            <a:r>
              <a:rPr lang="en-US" sz="2800" i="1" dirty="0"/>
              <a:t>b</a:t>
            </a:r>
            <a:r>
              <a:rPr sz="2800" dirty="0"/>
              <a:t> have the same truth value; that is, either both are true or both are false.</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sp>
        <p:nvSpPr>
          <p:cNvPr id="3" name="Text Placeholder 2"/>
          <p:cNvSpPr>
            <a:spLocks noGrp="1"/>
          </p:cNvSpPr>
          <p:nvPr>
            <p:ph type="body" sz="quarter" idx="10"/>
          </p:nvPr>
        </p:nvSpPr>
        <p:spPr/>
        <p:txBody>
          <a:bodyPr>
            <a:normAutofit/>
          </a:bodyPr>
          <a:lstStyle/>
          <a:p>
            <a:pPr algn="just"/>
            <a:r>
              <a:rPr lang="en-US" sz="2400" dirty="0"/>
              <a:t>Finally, a biconditional statement (if and only if) is true only when each component of the statement has the same truth value; that is, either both are true or both are false. Table 7 shows the truth table for the biconditional statement</a:t>
            </a:r>
            <a:endParaRPr sz="2400" dirty="0"/>
          </a:p>
        </p:txBody>
      </p:sp>
      <p:pic>
        <p:nvPicPr>
          <p:cNvPr id="7" name="Picture 6" descr="a if and only if d.">
            <a:extLst>
              <a:ext uri="{FF2B5EF4-FFF2-40B4-BE49-F238E27FC236}">
                <a16:creationId xmlns:a16="http://schemas.microsoft.com/office/drawing/2014/main" id="{AB689A85-6CB5-E8BC-687E-34B79895BA54}"/>
              </a:ext>
            </a:extLst>
          </p:cNvPr>
          <p:cNvPicPr>
            <a:picLocks noChangeAspect="1"/>
          </p:cNvPicPr>
          <p:nvPr/>
        </p:nvPicPr>
        <p:blipFill>
          <a:blip r:embed="rId2"/>
          <a:stretch>
            <a:fillRect/>
          </a:stretch>
        </p:blipFill>
        <p:spPr>
          <a:xfrm>
            <a:off x="7181848" y="2271714"/>
            <a:ext cx="882000" cy="288000"/>
          </a:xfrm>
          <a:prstGeom prst="rect">
            <a:avLst/>
          </a:prstGeom>
        </p:spPr>
      </p:pic>
      <p:sp>
        <p:nvSpPr>
          <p:cNvPr id="5" name="TextBox 4">
            <a:extLst>
              <a:ext uri="{FF2B5EF4-FFF2-40B4-BE49-F238E27FC236}">
                <a16:creationId xmlns:a16="http://schemas.microsoft.com/office/drawing/2014/main" id="{47F59D51-83FA-1AEE-3C1A-8FFC0B5E51EE}"/>
              </a:ext>
            </a:extLst>
          </p:cNvPr>
          <p:cNvSpPr txBox="1"/>
          <p:nvPr/>
        </p:nvSpPr>
        <p:spPr>
          <a:xfrm>
            <a:off x="2929653" y="3059668"/>
            <a:ext cx="3284694" cy="369332"/>
          </a:xfrm>
          <a:prstGeom prst="rect">
            <a:avLst/>
          </a:prstGeom>
          <a:noFill/>
        </p:spPr>
        <p:txBody>
          <a:bodyPr wrap="square" rtlCol="0">
            <a:spAutoFit/>
          </a:bodyPr>
          <a:lstStyle/>
          <a:p>
            <a:r>
              <a:rPr lang="en-US" dirty="0"/>
              <a:t>Table 7: </a:t>
            </a:r>
            <a:r>
              <a:rPr lang="en-IN" dirty="0"/>
              <a:t>Biconditional Truth Table</a:t>
            </a:r>
          </a:p>
        </p:txBody>
      </p:sp>
      <mc:AlternateContent xmlns:mc="http://schemas.openxmlformats.org/markup-compatibility/2006" xmlns:a14="http://schemas.microsoft.com/office/drawing/2010/main">
        <mc:Choice Requires="a14">
          <p:graphicFrame>
            <p:nvGraphicFramePr>
              <p:cNvPr id="4" name="Table 4" descr="The table has three columns: a, d, and a if and only if d.&#10;It has four rows.&#10;&#10;Row 1: a is true, d is true, a if and only if d is true,&#10;Row 2: a is true, d is false, a if and only if d is false,&#10;Row 3: a is false, d is true, a if and only if d is false,&#10;Row 4: a is false, d is false, a if and only if d is tru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1344224672"/>
                  </p:ext>
                </p:extLst>
              </p:nvPr>
            </p:nvGraphicFramePr>
            <p:xfrm>
              <a:off x="1733550" y="3429000"/>
              <a:ext cx="5676900" cy="1828800"/>
            </p:xfrm>
            <a:graphic>
              <a:graphicData uri="http://schemas.openxmlformats.org/drawingml/2006/table">
                <a:tbl>
                  <a:tblPr firstRow="1" bandRow="1">
                    <a:tableStyleId>{5940675A-B579-460E-94D1-54222C63F5DA}</a:tableStyleId>
                  </a:tblPr>
                  <a:tblGrid>
                    <a:gridCol w="1892300">
                      <a:extLst>
                        <a:ext uri="{9D8B030D-6E8A-4147-A177-3AD203B41FA5}">
                          <a16:colId xmlns:a16="http://schemas.microsoft.com/office/drawing/2014/main" val="2999198321"/>
                        </a:ext>
                      </a:extLst>
                    </a:gridCol>
                    <a:gridCol w="1892300">
                      <a:extLst>
                        <a:ext uri="{9D8B030D-6E8A-4147-A177-3AD203B41FA5}">
                          <a16:colId xmlns:a16="http://schemas.microsoft.com/office/drawing/2014/main" val="620834702"/>
                        </a:ext>
                      </a:extLst>
                    </a:gridCol>
                    <a:gridCol w="1892300">
                      <a:extLst>
                        <a:ext uri="{9D8B030D-6E8A-4147-A177-3AD203B41FA5}">
                          <a16:colId xmlns:a16="http://schemas.microsoft.com/office/drawing/2014/main" val="3416263866"/>
                        </a:ext>
                      </a:extLst>
                    </a:gridCol>
                  </a:tblGrid>
                  <a:tr h="292106">
                    <a:tc>
                      <a:txBody>
                        <a:bodyPr/>
                        <a:lstStyle/>
                        <a:p>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oMath>
                            </m:oMathPara>
                          </a14:m>
                          <a:endParaRPr lang="en-IN" sz="1800" b="0" i="0" u="none" strike="noStrike" kern="1200" baseline="0" dirty="0">
                            <a:solidFill>
                              <a:schemeClr val="dk1"/>
                            </a:solidFill>
                            <a:latin typeface="+mn-lt"/>
                            <a:ea typeface="+mn-ea"/>
                            <a:cs typeface="+mn-cs"/>
                          </a:endParaRPr>
                        </a:p>
                      </a:txBody>
                      <a:tcPr/>
                    </a:tc>
                    <a:tc>
                      <a:txBody>
                        <a:bodyPr/>
                        <a:lstStyle/>
                        <a:p>
                          <a:pPr algn="ctr"/>
                          <a:r>
                            <a:rPr lang="en-IN" dirty="0"/>
                            <a:t>𝑑</a:t>
                          </a:r>
                        </a:p>
                      </a:txBody>
                      <a:tcPr/>
                    </a:tc>
                    <a:tc>
                      <a:txBody>
                        <a:bodyPr/>
                        <a:lstStyle/>
                        <a:p>
                          <a:pPr algn="ctr"/>
                          <a:r>
                            <a:rPr lang="en-US" sz="1800" i="1" dirty="0"/>
                            <a:t>a</a:t>
                          </a:r>
                          <a:r>
                            <a:rPr lang="en-US" sz="1800" dirty="0"/>
                            <a:t> ⇔ </a:t>
                          </a:r>
                          <a:r>
                            <a:rPr lang="en-US" sz="1800" i="1" dirty="0"/>
                            <a:t>d</a:t>
                          </a:r>
                          <a:endParaRPr lang="en-IN" i="1" dirty="0"/>
                        </a:p>
                      </a:txBody>
                      <a:tcPr/>
                    </a:tc>
                    <a:extLst>
                      <a:ext uri="{0D108BD9-81ED-4DB2-BD59-A6C34878D82A}">
                        <a16:rowId xmlns:a16="http://schemas.microsoft.com/office/drawing/2014/main" val="1979975756"/>
                      </a:ext>
                    </a:extLst>
                  </a:tr>
                  <a:tr h="292106">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292106">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4187039777"/>
                      </a:ext>
                    </a:extLst>
                  </a:tr>
                  <a:tr h="292106">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3372578169"/>
                      </a:ext>
                    </a:extLst>
                  </a:tr>
                  <a:tr h="292106">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58024997"/>
                      </a:ext>
                    </a:extLst>
                  </a:tr>
                </a:tbl>
              </a:graphicData>
            </a:graphic>
          </p:graphicFrame>
        </mc:Choice>
        <mc:Fallback xmlns="">
          <p:graphicFrame>
            <p:nvGraphicFramePr>
              <p:cNvPr id="4" name="Table 4" descr="The table has three columns: a, d, and a if and only if d.&#10;It has four rows.&#10;&#10;Row 1: a is true, d is true, a if and only if d is true,&#10;Row 2: a is true, d is false, a if and only if d is false,&#10;Row 3: a is false, d is true, a if and only if d is false,&#10;Row 4: a is false, d is false, a if and only if d is tru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1344224672"/>
                  </p:ext>
                </p:extLst>
              </p:nvPr>
            </p:nvGraphicFramePr>
            <p:xfrm>
              <a:off x="1733550" y="3429000"/>
              <a:ext cx="5676900" cy="1828800"/>
            </p:xfrm>
            <a:graphic>
              <a:graphicData uri="http://schemas.openxmlformats.org/drawingml/2006/table">
                <a:tbl>
                  <a:tblPr firstRow="1" bandRow="1">
                    <a:tableStyleId>{5940675A-B579-460E-94D1-54222C63F5DA}</a:tableStyleId>
                  </a:tblPr>
                  <a:tblGrid>
                    <a:gridCol w="1892300">
                      <a:extLst>
                        <a:ext uri="{9D8B030D-6E8A-4147-A177-3AD203B41FA5}">
                          <a16:colId xmlns:a16="http://schemas.microsoft.com/office/drawing/2014/main" val="2999198321"/>
                        </a:ext>
                      </a:extLst>
                    </a:gridCol>
                    <a:gridCol w="1892300">
                      <a:extLst>
                        <a:ext uri="{9D8B030D-6E8A-4147-A177-3AD203B41FA5}">
                          <a16:colId xmlns:a16="http://schemas.microsoft.com/office/drawing/2014/main" val="620834702"/>
                        </a:ext>
                      </a:extLst>
                    </a:gridCol>
                    <a:gridCol w="1892300">
                      <a:extLst>
                        <a:ext uri="{9D8B030D-6E8A-4147-A177-3AD203B41FA5}">
                          <a16:colId xmlns:a16="http://schemas.microsoft.com/office/drawing/2014/main" val="3416263866"/>
                        </a:ext>
                      </a:extLst>
                    </a:gridCol>
                  </a:tblGrid>
                  <a:tr h="365760">
                    <a:tc>
                      <a:txBody>
                        <a:bodyPr/>
                        <a:lstStyle/>
                        <a:p>
                          <a:endParaRPr lang="en-US"/>
                        </a:p>
                      </a:txBody>
                      <a:tcPr>
                        <a:blipFill>
                          <a:blip r:embed="rId3"/>
                          <a:stretch>
                            <a:fillRect l="-322" t="-11667" r="-200322" b="-426667"/>
                          </a:stretch>
                        </a:blipFill>
                      </a:tcPr>
                    </a:tc>
                    <a:tc>
                      <a:txBody>
                        <a:bodyPr/>
                        <a:lstStyle/>
                        <a:p>
                          <a:pPr algn="ctr"/>
                          <a:r>
                            <a:rPr lang="en-IN" dirty="0"/>
                            <a:t>𝑑</a:t>
                          </a:r>
                        </a:p>
                      </a:txBody>
                      <a:tcPr/>
                    </a:tc>
                    <a:tc>
                      <a:txBody>
                        <a:bodyPr/>
                        <a:lstStyle/>
                        <a:p>
                          <a:pPr algn="ctr"/>
                          <a:r>
                            <a:rPr lang="en-US" sz="1800" i="1" dirty="0"/>
                            <a:t>a</a:t>
                          </a:r>
                          <a:r>
                            <a:rPr lang="en-US" sz="1800" dirty="0"/>
                            <a:t> ⇔ </a:t>
                          </a:r>
                          <a:r>
                            <a:rPr lang="en-US" sz="1800" i="1" dirty="0"/>
                            <a:t>d</a:t>
                          </a:r>
                          <a:endParaRPr lang="en-IN" i="1" dirty="0"/>
                        </a:p>
                      </a:txBody>
                      <a:tcPr/>
                    </a:tc>
                    <a:extLst>
                      <a:ext uri="{0D108BD9-81ED-4DB2-BD59-A6C34878D82A}">
                        <a16:rowId xmlns:a16="http://schemas.microsoft.com/office/drawing/2014/main" val="1979975756"/>
                      </a:ext>
                    </a:extLst>
                  </a:tr>
                  <a:tr h="365760">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365760">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4187039777"/>
                      </a:ext>
                    </a:extLst>
                  </a:tr>
                  <a:tr h="365760">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3372578169"/>
                      </a:ext>
                    </a:extLst>
                  </a:tr>
                  <a:tr h="365760">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58024997"/>
                      </a:ext>
                    </a:extLst>
                  </a:tr>
                </a:tbl>
              </a:graphicData>
            </a:graphic>
          </p:graphicFrame>
        </mc:Fallback>
      </mc:AlternateContent>
    </p:spTree>
    <p:extLst>
      <p:ext uri="{BB962C8B-B14F-4D97-AF65-F5344CB8AC3E}">
        <p14:creationId xmlns:p14="http://schemas.microsoft.com/office/powerpoint/2010/main" val="1659595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5</a:t>
            </a:r>
            <a:endParaRPr dirty="0"/>
          </a:p>
        </p:txBody>
      </p:sp>
      <p:sp>
        <p:nvSpPr>
          <p:cNvPr id="3" name="Text Placeholder 2"/>
          <p:cNvSpPr>
            <a:spLocks noGrp="1"/>
          </p:cNvSpPr>
          <p:nvPr>
            <p:ph type="body" sz="quarter" idx="10"/>
          </p:nvPr>
        </p:nvSpPr>
        <p:spPr/>
        <p:txBody>
          <a:bodyPr>
            <a:normAutofit/>
          </a:bodyPr>
          <a:lstStyle/>
          <a:p>
            <a:pPr>
              <a:defRPr sz="2800"/>
            </a:pPr>
            <a:r>
              <a:rPr sz="2400" dirty="0"/>
              <a:t>The order of statements in a biconditional does not matter; that is,</a:t>
            </a:r>
          </a:p>
        </p:txBody>
      </p:sp>
      <p:pic>
        <p:nvPicPr>
          <p:cNvPr id="5" name="Picture 4" descr="p if and only if q has the same truth value as q if and only if p.">
            <a:extLst>
              <a:ext uri="{FF2B5EF4-FFF2-40B4-BE49-F238E27FC236}">
                <a16:creationId xmlns:a16="http://schemas.microsoft.com/office/drawing/2014/main" id="{119776E9-DE6B-DEC5-BBDB-371C6744DD3C}"/>
              </a:ext>
            </a:extLst>
          </p:cNvPr>
          <p:cNvPicPr>
            <a:picLocks noChangeAspect="1"/>
          </p:cNvPicPr>
          <p:nvPr/>
        </p:nvPicPr>
        <p:blipFill>
          <a:blip r:embed="rId2"/>
          <a:stretch>
            <a:fillRect/>
          </a:stretch>
        </p:blipFill>
        <p:spPr>
          <a:xfrm>
            <a:off x="838200" y="1531145"/>
            <a:ext cx="5238000" cy="342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7</a:t>
            </a:r>
            <a:endParaRPr dirty="0"/>
          </a:p>
        </p:txBody>
      </p:sp>
      <p:sp>
        <p:nvSpPr>
          <p:cNvPr id="3" name="TextBox 2">
            <a:extLst>
              <a:ext uri="{FF2B5EF4-FFF2-40B4-BE49-F238E27FC236}">
                <a16:creationId xmlns:a16="http://schemas.microsoft.com/office/drawing/2014/main" id="{EFE017A2-D98E-0560-EC62-4D104D227C1D}"/>
              </a:ext>
            </a:extLst>
          </p:cNvPr>
          <p:cNvSpPr txBox="1"/>
          <p:nvPr/>
        </p:nvSpPr>
        <p:spPr>
          <a:xfrm>
            <a:off x="2606674" y="1307068"/>
            <a:ext cx="3854450" cy="369332"/>
          </a:xfrm>
          <a:prstGeom prst="rect">
            <a:avLst/>
          </a:prstGeom>
          <a:noFill/>
        </p:spPr>
        <p:txBody>
          <a:bodyPr wrap="square" rtlCol="0">
            <a:spAutoFit/>
          </a:bodyPr>
          <a:lstStyle/>
          <a:p>
            <a:r>
              <a:rPr lang="en-US" b="1" dirty="0"/>
              <a:t>Table 8: </a:t>
            </a:r>
            <a:r>
              <a:rPr lang="en-IN" b="1" dirty="0"/>
              <a:t>Summary of Logic Statements</a:t>
            </a:r>
          </a:p>
        </p:txBody>
      </p:sp>
      <mc:AlternateContent xmlns:mc="http://schemas.openxmlformats.org/markup-compatibility/2006" xmlns:a14="http://schemas.microsoft.com/office/drawing/2010/main">
        <mc:Choice Requires="a14">
          <p:graphicFrame>
            <p:nvGraphicFramePr>
              <p:cNvPr id="4" name="Table 4" descr="The table has four columns: logical operation, Notation, Read, and Truth Value Rule.&#10;It describes five logical operations:&#10;Row 1: Negation, &#10;Notation: not p, &#10;Read: not p, &#10;Truth value rule: opposite of the truth value of p.&#10;Row 2: Conjunction,&#10;Notation: p and q,&#10;Read: p and q,&#10;Truth value rule: true only when both p and q are true.&#10;Row 3: Disjunction,&#10;Notation: p or q,&#10;Read: p or q,&#10;Truth value rule: false only when both p and q are false.&#10;Row 4: Conditional,&#10;Notation: p implies q,&#10;Read: if p, then q,&#10;Truth value rule: false only when p is true and q is false.&#10;Row 5: Biconditional,&#10;Notation: p if and only if q,&#10;Read: p if and only if q,&#10;Truth value rule: true when p and q have the same truth valu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3092300942"/>
                  </p:ext>
                </p:extLst>
              </p:nvPr>
            </p:nvGraphicFramePr>
            <p:xfrm>
              <a:off x="457199" y="1676400"/>
              <a:ext cx="8153401" cy="3501809"/>
            </p:xfrm>
            <a:graphic>
              <a:graphicData uri="http://schemas.openxmlformats.org/drawingml/2006/table">
                <a:tbl>
                  <a:tblPr firstRow="1" bandRow="1">
                    <a:tableStyleId>{5940675A-B579-460E-94D1-54222C63F5DA}</a:tableStyleId>
                  </a:tblPr>
                  <a:tblGrid>
                    <a:gridCol w="1567962">
                      <a:extLst>
                        <a:ext uri="{9D8B030D-6E8A-4147-A177-3AD203B41FA5}">
                          <a16:colId xmlns:a16="http://schemas.microsoft.com/office/drawing/2014/main" val="2999198321"/>
                        </a:ext>
                      </a:extLst>
                    </a:gridCol>
                    <a:gridCol w="1360929">
                      <a:extLst>
                        <a:ext uri="{9D8B030D-6E8A-4147-A177-3AD203B41FA5}">
                          <a16:colId xmlns:a16="http://schemas.microsoft.com/office/drawing/2014/main" val="620834702"/>
                        </a:ext>
                      </a:extLst>
                    </a:gridCol>
                    <a:gridCol w="2058140">
                      <a:extLst>
                        <a:ext uri="{9D8B030D-6E8A-4147-A177-3AD203B41FA5}">
                          <a16:colId xmlns:a16="http://schemas.microsoft.com/office/drawing/2014/main" val="3416263866"/>
                        </a:ext>
                      </a:extLst>
                    </a:gridCol>
                    <a:gridCol w="3166370">
                      <a:extLst>
                        <a:ext uri="{9D8B030D-6E8A-4147-A177-3AD203B41FA5}">
                          <a16:colId xmlns:a16="http://schemas.microsoft.com/office/drawing/2014/main" val="2876323060"/>
                        </a:ext>
                      </a:extLst>
                    </a:gridCol>
                  </a:tblGrid>
                  <a:tr h="384391">
                    <a:tc>
                      <a:txBody>
                        <a:bodyPr/>
                        <a:lstStyle/>
                        <a:p>
                          <a:endParaRPr lang="en-IN" sz="1800" b="0" i="0" u="none" strike="noStrike" kern="1200" baseline="0" dirty="0">
                            <a:solidFill>
                              <a:schemeClr val="dk1"/>
                            </a:solidFill>
                            <a:latin typeface="+mn-lt"/>
                            <a:ea typeface="+mn-ea"/>
                            <a:cs typeface="+mn-cs"/>
                          </a:endParaRPr>
                        </a:p>
                      </a:txBody>
                      <a:tcPr/>
                    </a:tc>
                    <a:tc>
                      <a:txBody>
                        <a:bodyPr/>
                        <a:lstStyle/>
                        <a:p>
                          <a:pPr algn="ctr"/>
                          <a:r>
                            <a:rPr lang="en-IN" b="1" dirty="0"/>
                            <a:t>Notation</a:t>
                          </a:r>
                        </a:p>
                      </a:txBody>
                      <a:tcPr/>
                    </a:tc>
                    <a:tc>
                      <a:txBody>
                        <a:bodyPr/>
                        <a:lstStyle/>
                        <a:p>
                          <a:pPr algn="ctr"/>
                          <a:r>
                            <a:rPr lang="en-US" sz="1800" b="1" dirty="0"/>
                            <a:t>Read</a:t>
                          </a:r>
                          <a:endParaRPr lang="en-IN" b="1" dirty="0"/>
                        </a:p>
                      </a:txBody>
                      <a:tcPr/>
                    </a:tc>
                    <a:tc>
                      <a:txBody>
                        <a:bodyPr/>
                        <a:lstStyle/>
                        <a:p>
                          <a:pPr algn="ctr"/>
                          <a:r>
                            <a:rPr lang="en-US" b="1" dirty="0"/>
                            <a:t>Truth Value Rule</a:t>
                          </a:r>
                          <a:endParaRPr lang="en-IN" b="1" dirty="0"/>
                        </a:p>
                      </a:txBody>
                      <a:tcPr/>
                    </a:tc>
                    <a:extLst>
                      <a:ext uri="{0D108BD9-81ED-4DB2-BD59-A6C34878D82A}">
                        <a16:rowId xmlns:a16="http://schemas.microsoft.com/office/drawing/2014/main" val="1979975756"/>
                      </a:ext>
                    </a:extLst>
                  </a:tr>
                  <a:tr h="426682">
                    <a:tc>
                      <a:txBody>
                        <a:bodyPr/>
                        <a:lstStyle/>
                        <a:p>
                          <a:pPr algn="ctr"/>
                          <a:r>
                            <a:rPr lang="en-US" b="1" dirty="0"/>
                            <a:t>Negation</a:t>
                          </a:r>
                          <a:endParaRPr lang="en-IN" b="1" dirty="0"/>
                        </a:p>
                      </a:txBody>
                      <a:tcPr/>
                    </a:tc>
                    <a:tc>
                      <a:txBody>
                        <a:bodyPr/>
                        <a:lstStyle/>
                        <a:p>
                          <a:pPr algn="ctr"/>
                          <a:r>
                            <a:rPr lang="en-US" dirty="0"/>
                            <a:t>∼</a:t>
                          </a:r>
                          <a14:m>
                            <m:oMath xmlns:m="http://schemas.openxmlformats.org/officeDocument/2006/math">
                              <m:r>
                                <m:rPr>
                                  <m:nor/>
                                </m:rPr>
                                <a:rPr lang="en-IN" dirty="0" smtClean="0"/>
                                <m:t>𝑝</m:t>
                              </m:r>
                            </m:oMath>
                          </a14:m>
                          <a:endParaRPr lang="en-IN" dirty="0"/>
                        </a:p>
                      </a:txBody>
                      <a:tcPr/>
                    </a:tc>
                    <a:tc>
                      <a:txBody>
                        <a:bodyPr/>
                        <a:lstStyle/>
                        <a:p>
                          <a:pPr algn="ctr"/>
                          <a:r>
                            <a:rPr lang="en-US" dirty="0"/>
                            <a:t>not </a:t>
                          </a:r>
                          <a14:m>
                            <m:oMath xmlns:m="http://schemas.openxmlformats.org/officeDocument/2006/math">
                              <m:r>
                                <m:rPr>
                                  <m:nor/>
                                </m:rPr>
                                <a:rPr lang="en-IN" dirty="0" smtClean="0"/>
                                <m:t>𝑝</m:t>
                              </m:r>
                            </m:oMath>
                          </a14:m>
                          <a:endParaRPr lang="en-IN" dirty="0"/>
                        </a:p>
                      </a:txBody>
                      <a:tcPr/>
                    </a:tc>
                    <a:tc>
                      <a:txBody>
                        <a:bodyPr/>
                        <a:lstStyle/>
                        <a:p>
                          <a:pPr algn="ctr"/>
                          <a:r>
                            <a:rPr lang="en-US" dirty="0"/>
                            <a:t>opposite of the truth value </a:t>
                          </a:r>
                          <a14:m>
                            <m:oMath xmlns:m="http://schemas.openxmlformats.org/officeDocument/2006/math">
                              <m:r>
                                <m:rPr>
                                  <m:nor/>
                                </m:rPr>
                                <a:rPr lang="en-IN" dirty="0" smtClean="0"/>
                                <m:t>𝑝</m:t>
                              </m:r>
                            </m:oMath>
                          </a14:m>
                          <a:endParaRPr lang="en-IN" dirty="0"/>
                        </a:p>
                      </a:txBody>
                      <a:tcPr/>
                    </a:tc>
                    <a:extLst>
                      <a:ext uri="{0D108BD9-81ED-4DB2-BD59-A6C34878D82A}">
                        <a16:rowId xmlns:a16="http://schemas.microsoft.com/office/drawing/2014/main" val="2290881249"/>
                      </a:ext>
                    </a:extLst>
                  </a:tr>
                  <a:tr h="672684">
                    <a:tc>
                      <a:txBody>
                        <a:bodyPr/>
                        <a:lstStyle/>
                        <a:p>
                          <a:pPr algn="ctr"/>
                          <a:r>
                            <a:rPr lang="en-US" b="1" dirty="0"/>
                            <a:t>Conjunction</a:t>
                          </a:r>
                          <a:endParaRPr lang="en-IN" b="1" dirty="0"/>
                        </a:p>
                      </a:txBody>
                      <a:tcPr/>
                    </a:tc>
                    <a:tc>
                      <a:txBody>
                        <a:bodyPr/>
                        <a:lstStyle/>
                        <a:p>
                          <a:pPr algn="ct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𝑝</m:t>
                                </m:r>
                                <m:r>
                                  <a:rPr lang="en-IN" smtClean="0">
                                    <a:latin typeface="Cambria Math" panose="02040503050406030204" pitchFamily="18" charset="0"/>
                                  </a:rPr>
                                  <m:t>∧</m:t>
                                </m:r>
                                <m:r>
                                  <a:rPr lang="en-IN" smtClean="0">
                                    <a:latin typeface="Cambria Math" panose="02040503050406030204" pitchFamily="18" charset="0"/>
                                  </a:rPr>
                                  <m:t>𝑞</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𝑝</m:t>
                                </m:r>
                                <m:r>
                                  <a:rPr lang="en-US" b="0" smtClean="0">
                                    <a:latin typeface="Cambria Math" panose="02040503050406030204" pitchFamily="18" charset="0"/>
                                  </a:rPr>
                                  <m:t> </m:t>
                                </m:r>
                                <m:r>
                                  <m:rPr>
                                    <m:sty m:val="p"/>
                                  </m:rPr>
                                  <a:rPr lang="en-US" b="0" smtClean="0">
                                    <a:latin typeface="Cambria Math" panose="02040503050406030204" pitchFamily="18" charset="0"/>
                                  </a:rPr>
                                  <m:t>and</m:t>
                                </m:r>
                                <m:r>
                                  <a:rPr lang="en-US" b="0" smtClean="0">
                                    <a:latin typeface="Cambria Math" panose="02040503050406030204" pitchFamily="18" charset="0"/>
                                  </a:rPr>
                                  <m:t> </m:t>
                                </m:r>
                                <m:r>
                                  <a:rPr lang="en-IN" smtClean="0">
                                    <a:latin typeface="Cambria Math" panose="02040503050406030204" pitchFamily="18" charset="0"/>
                                  </a:rPr>
                                  <m:t>𝑞</m:t>
                                </m:r>
                              </m:oMath>
                            </m:oMathPara>
                          </a14:m>
                          <a:endParaRPr lang="en-IN" dirty="0"/>
                        </a:p>
                      </a:txBody>
                      <a:tcPr/>
                    </a:tc>
                    <a:tc>
                      <a:txBody>
                        <a:bodyPr/>
                        <a:lstStyle/>
                        <a:p>
                          <a:pPr algn="ctr"/>
                          <a:r>
                            <a:rPr lang="en-US" dirty="0"/>
                            <a:t>true only when both </a:t>
                          </a:r>
                          <a14:m>
                            <m:oMath xmlns:m="http://schemas.openxmlformats.org/officeDocument/2006/math">
                              <m:r>
                                <m:rPr>
                                  <m:nor/>
                                </m:rPr>
                                <a:rPr lang="en-IN" dirty="0" smtClean="0"/>
                                <m:t>𝑝</m:t>
                              </m:r>
                            </m:oMath>
                          </a14:m>
                          <a:r>
                            <a:rPr lang="en-IN" dirty="0"/>
                            <a:t> and </a:t>
                          </a:r>
                          <a14:m>
                            <m:oMath xmlns:m="http://schemas.openxmlformats.org/officeDocument/2006/math">
                              <m:r>
                                <a:rPr lang="en-IN" smtClean="0">
                                  <a:latin typeface="Cambria Math" panose="02040503050406030204" pitchFamily="18" charset="0"/>
                                </a:rPr>
                                <m:t>𝑞</m:t>
                              </m:r>
                            </m:oMath>
                          </a14:m>
                          <a:r>
                            <a:rPr lang="en-IN" dirty="0"/>
                            <a:t> are</a:t>
                          </a:r>
                          <a:r>
                            <a:rPr lang="en-IN" baseline="0" dirty="0"/>
                            <a:t> true</a:t>
                          </a:r>
                          <a:endParaRPr lang="en-IN" dirty="0"/>
                        </a:p>
                      </a:txBody>
                      <a:tcPr/>
                    </a:tc>
                    <a:extLst>
                      <a:ext uri="{0D108BD9-81ED-4DB2-BD59-A6C34878D82A}">
                        <a16:rowId xmlns:a16="http://schemas.microsoft.com/office/drawing/2014/main" val="4187039777"/>
                      </a:ext>
                    </a:extLst>
                  </a:tr>
                  <a:tr h="6726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Disjunction</a:t>
                          </a:r>
                          <a:endParaRPr lang="en-IN" b="1" dirty="0"/>
                        </a:p>
                      </a:txBody>
                      <a:tcPr/>
                    </a:tc>
                    <a:tc>
                      <a:txBody>
                        <a:bodyPr/>
                        <a:lstStyle/>
                        <a:p>
                          <a:pPr algn="ctr"/>
                          <a14:m>
                            <m:oMath xmlns:m="http://schemas.openxmlformats.org/officeDocument/2006/math">
                              <m:r>
                                <a:rPr lang="en-IN" smtClean="0">
                                  <a:latin typeface="Cambria Math" panose="02040503050406030204" pitchFamily="18" charset="0"/>
                                </a:rPr>
                                <m:t>𝑝</m:t>
                              </m:r>
                              <m:r>
                                <a:rPr lang="en-IN" smtClean="0">
                                  <a:latin typeface="Cambria Math" panose="02040503050406030204" pitchFamily="18" charset="0"/>
                                </a:rPr>
                                <m:t>∨</m:t>
                              </m:r>
                              <m:r>
                                <a:rPr lang="en-IN" smtClean="0">
                                  <a:latin typeface="Cambria Math" panose="02040503050406030204" pitchFamily="18" charset="0"/>
                                </a:rPr>
                                <m:t>𝑞</m:t>
                              </m:r>
                            </m:oMath>
                          </a14:m>
                          <a:r>
                            <a:rPr lang="en-IN" sz="1800" dirty="0"/>
                            <a:t> </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𝑝</m:t>
                                </m:r>
                                <m:r>
                                  <a:rPr lang="en-US" b="0" smtClean="0">
                                    <a:latin typeface="Cambria Math" panose="02040503050406030204" pitchFamily="18" charset="0"/>
                                  </a:rPr>
                                  <m:t> </m:t>
                                </m:r>
                                <m:r>
                                  <m:rPr>
                                    <m:sty m:val="p"/>
                                  </m:rPr>
                                  <a:rPr lang="en-US" b="0" smtClean="0">
                                    <a:latin typeface="Cambria Math" panose="02040503050406030204" pitchFamily="18" charset="0"/>
                                  </a:rPr>
                                  <m:t>or</m:t>
                                </m:r>
                                <m:r>
                                  <a:rPr lang="en-US" b="0" smtClean="0">
                                    <a:latin typeface="Cambria Math" panose="02040503050406030204" pitchFamily="18" charset="0"/>
                                  </a:rPr>
                                  <m:t> </m:t>
                                </m:r>
                                <m:r>
                                  <a:rPr lang="en-IN" smtClean="0">
                                    <a:latin typeface="Cambria Math" panose="02040503050406030204" pitchFamily="18" charset="0"/>
                                  </a:rPr>
                                  <m:t>𝑞</m:t>
                                </m:r>
                              </m:oMath>
                            </m:oMathPara>
                          </a14:m>
                          <a:endParaRPr lang="en-IN" dirty="0"/>
                        </a:p>
                      </a:txBody>
                      <a:tcPr/>
                    </a:tc>
                    <a:tc>
                      <a:txBody>
                        <a:bodyPr/>
                        <a:lstStyle/>
                        <a:p>
                          <a:pPr algn="ctr"/>
                          <a:r>
                            <a:rPr lang="en-US" dirty="0"/>
                            <a:t>false only when both </a:t>
                          </a:r>
                          <a14:m>
                            <m:oMath xmlns:m="http://schemas.openxmlformats.org/officeDocument/2006/math">
                              <m:r>
                                <m:rPr>
                                  <m:nor/>
                                </m:rPr>
                                <a:rPr lang="en-IN" dirty="0" smtClean="0"/>
                                <m:t>𝑝</m:t>
                              </m:r>
                            </m:oMath>
                          </a14:m>
                          <a:r>
                            <a:rPr lang="en-IN" dirty="0"/>
                            <a:t> and </a:t>
                          </a:r>
                          <a14:m>
                            <m:oMath xmlns:m="http://schemas.openxmlformats.org/officeDocument/2006/math">
                              <m:r>
                                <a:rPr lang="en-IN" smtClean="0">
                                  <a:latin typeface="Cambria Math" panose="02040503050406030204" pitchFamily="18" charset="0"/>
                                </a:rPr>
                                <m:t>𝑞</m:t>
                              </m:r>
                            </m:oMath>
                          </a14:m>
                          <a:r>
                            <a:rPr lang="en-IN" dirty="0"/>
                            <a:t> are false</a:t>
                          </a:r>
                        </a:p>
                      </a:txBody>
                      <a:tcPr/>
                    </a:tc>
                    <a:extLst>
                      <a:ext uri="{0D108BD9-81ED-4DB2-BD59-A6C34878D82A}">
                        <a16:rowId xmlns:a16="http://schemas.microsoft.com/office/drawing/2014/main" val="3372578169"/>
                      </a:ext>
                    </a:extLst>
                  </a:tr>
                  <a:tr h="672684">
                    <a:tc>
                      <a:txBody>
                        <a:bodyPr/>
                        <a:lstStyle/>
                        <a:p>
                          <a:pPr algn="ctr"/>
                          <a:r>
                            <a:rPr lang="en-US" b="1" dirty="0"/>
                            <a:t>Conditional</a:t>
                          </a:r>
                          <a:endParaRPr lang="en-IN" b="1" dirty="0"/>
                        </a:p>
                      </a:txBody>
                      <a:tcPr/>
                    </a:tc>
                    <a:tc>
                      <a:txBody>
                        <a:bodyPr/>
                        <a:lstStyle/>
                        <a:p>
                          <a:pPr algn="ct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𝑝</m:t>
                                </m:r>
                                <m:r>
                                  <a:rPr lang="en-IN" smtClean="0">
                                    <a:latin typeface="Cambria Math" panose="02040503050406030204" pitchFamily="18" charset="0"/>
                                  </a:rPr>
                                  <m:t>⇒</m:t>
                                </m:r>
                                <m:r>
                                  <a:rPr lang="en-IN" smtClean="0">
                                    <a:latin typeface="Cambria Math" panose="02040503050406030204" pitchFamily="18" charset="0"/>
                                  </a:rPr>
                                  <m:t>𝑞</m:t>
                                </m:r>
                              </m:oMath>
                            </m:oMathPara>
                          </a14:m>
                          <a:endParaRPr lang="en-IN" dirty="0"/>
                        </a:p>
                      </a:txBody>
                      <a:tcPr/>
                    </a:tc>
                    <a:tc>
                      <a:txBody>
                        <a:bodyPr/>
                        <a:lstStyle/>
                        <a:p>
                          <a:pPr algn="ctr"/>
                          <a:r>
                            <a:rPr lang="en-US" dirty="0"/>
                            <a:t>If </a:t>
                          </a:r>
                          <a14:m>
                            <m:oMath xmlns:m="http://schemas.openxmlformats.org/officeDocument/2006/math">
                              <m:r>
                                <a:rPr lang="en-IN" smtClean="0">
                                  <a:latin typeface="Cambria Math" panose="02040503050406030204" pitchFamily="18" charset="0"/>
                                </a:rPr>
                                <m:t>𝑝</m:t>
                              </m:r>
                            </m:oMath>
                          </a14:m>
                          <a:r>
                            <a:rPr lang="en-IN" dirty="0"/>
                            <a:t>, then </a:t>
                          </a:r>
                          <a14:m>
                            <m:oMath xmlns:m="http://schemas.openxmlformats.org/officeDocument/2006/math">
                              <m:r>
                                <a:rPr lang="en-IN" smtClean="0">
                                  <a:latin typeface="Cambria Math" panose="02040503050406030204" pitchFamily="18" charset="0"/>
                                </a:rPr>
                                <m:t>𝑞</m:t>
                              </m:r>
                            </m:oMath>
                          </a14:m>
                          <a:endParaRPr lang="en-IN" dirty="0"/>
                        </a:p>
                        <a:p>
                          <a:pPr algn="ctr"/>
                          <a:r>
                            <a:rPr lang="en-IN" dirty="0"/>
                            <a:t>(or </a:t>
                          </a:r>
                          <a14:m>
                            <m:oMath xmlns:m="http://schemas.openxmlformats.org/officeDocument/2006/math">
                              <m:r>
                                <a:rPr lang="en-IN" smtClean="0">
                                  <a:latin typeface="Cambria Math" panose="02040503050406030204" pitchFamily="18" charset="0"/>
                                </a:rPr>
                                <m:t>𝑝</m:t>
                              </m:r>
                            </m:oMath>
                          </a14:m>
                          <a:r>
                            <a:rPr lang="en-IN" dirty="0"/>
                            <a:t> implies </a:t>
                          </a:r>
                          <a14:m>
                            <m:oMath xmlns:m="http://schemas.openxmlformats.org/officeDocument/2006/math">
                              <m:r>
                                <a:rPr lang="en-IN" smtClean="0">
                                  <a:latin typeface="Cambria Math" panose="02040503050406030204" pitchFamily="18" charset="0"/>
                                </a:rPr>
                                <m:t>𝑞</m:t>
                              </m:r>
                            </m:oMath>
                          </a14:m>
                          <a:r>
                            <a:rPr lang="en-IN" dirty="0"/>
                            <a:t>)</a:t>
                          </a:r>
                        </a:p>
                      </a:txBody>
                      <a:tcPr/>
                    </a:tc>
                    <a:tc>
                      <a:txBody>
                        <a:bodyPr/>
                        <a:lstStyle/>
                        <a:p>
                          <a:pPr algn="ctr"/>
                          <a:r>
                            <a:rPr lang="en-US" dirty="0"/>
                            <a:t>false only when </a:t>
                          </a:r>
                          <a14:m>
                            <m:oMath xmlns:m="http://schemas.openxmlformats.org/officeDocument/2006/math">
                              <m:r>
                                <m:rPr>
                                  <m:nor/>
                                </m:rPr>
                                <a:rPr lang="en-IN" dirty="0" smtClean="0"/>
                                <m:t>𝑝</m:t>
                              </m:r>
                            </m:oMath>
                          </a14:m>
                          <a:r>
                            <a:rPr lang="en-IN" dirty="0"/>
                            <a:t> is true and </a:t>
                          </a:r>
                          <a14:m>
                            <m:oMath xmlns:m="http://schemas.openxmlformats.org/officeDocument/2006/math">
                              <m:r>
                                <a:rPr lang="en-IN" smtClean="0">
                                  <a:latin typeface="Cambria Math" panose="02040503050406030204" pitchFamily="18" charset="0"/>
                                </a:rPr>
                                <m:t>𝑞</m:t>
                              </m:r>
                            </m:oMath>
                          </a14:m>
                          <a:r>
                            <a:rPr lang="en-IN" dirty="0"/>
                            <a:t> is false </a:t>
                          </a:r>
                        </a:p>
                      </a:txBody>
                      <a:tcPr/>
                    </a:tc>
                    <a:extLst>
                      <a:ext uri="{0D108BD9-81ED-4DB2-BD59-A6C34878D82A}">
                        <a16:rowId xmlns:a16="http://schemas.microsoft.com/office/drawing/2014/main" val="258024997"/>
                      </a:ext>
                    </a:extLst>
                  </a:tr>
                  <a:tr h="672684">
                    <a:tc>
                      <a:txBody>
                        <a:bodyPr/>
                        <a:lstStyle/>
                        <a:p>
                          <a:pPr algn="ctr"/>
                          <a:r>
                            <a:rPr lang="en-US" b="1" dirty="0"/>
                            <a:t>Biconditional</a:t>
                          </a:r>
                          <a:endParaRPr lang="en-IN" b="1" dirty="0"/>
                        </a:p>
                      </a:txBody>
                      <a:tcPr/>
                    </a:tc>
                    <a:tc>
                      <a:txBody>
                        <a:bodyPr/>
                        <a:lstStyle/>
                        <a:p>
                          <a:pPr algn="ct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𝑝</m:t>
                                </m:r>
                                <m:r>
                                  <a:rPr lang="en-IN" smtClean="0">
                                    <a:latin typeface="Cambria Math" panose="02040503050406030204" pitchFamily="18" charset="0"/>
                                  </a:rPr>
                                  <m:t>⇔</m:t>
                                </m:r>
                                <m:r>
                                  <a:rPr lang="en-IN" smtClean="0">
                                    <a:latin typeface="Cambria Math" panose="02040503050406030204" pitchFamily="18" charset="0"/>
                                  </a:rPr>
                                  <m:t>𝑞</m:t>
                                </m:r>
                              </m:oMath>
                            </m:oMathPara>
                          </a14:m>
                          <a:endParaRPr lang="en-IN" dirty="0"/>
                        </a:p>
                      </a:txBody>
                      <a:tcPr/>
                    </a:tc>
                    <a:tc>
                      <a:txBody>
                        <a:bodyPr/>
                        <a:lstStyle/>
                        <a:p>
                          <a:pPr algn="ctr"/>
                          <a14:m>
                            <m:oMath xmlns:m="http://schemas.openxmlformats.org/officeDocument/2006/math">
                              <m:r>
                                <a:rPr lang="en-IN" smtClean="0">
                                  <a:latin typeface="Cambria Math" panose="02040503050406030204" pitchFamily="18" charset="0"/>
                                </a:rPr>
                                <m:t>𝑝</m:t>
                              </m:r>
                            </m:oMath>
                          </a14:m>
                          <a:r>
                            <a:rPr lang="en-IN" dirty="0"/>
                            <a:t> if and only if </a:t>
                          </a:r>
                          <a14:m>
                            <m:oMath xmlns:m="http://schemas.openxmlformats.org/officeDocument/2006/math">
                              <m:r>
                                <a:rPr lang="en-IN" smtClean="0">
                                  <a:latin typeface="Cambria Math" panose="02040503050406030204" pitchFamily="18" charset="0"/>
                                </a:rPr>
                                <m:t>𝑞</m:t>
                              </m:r>
                            </m:oMath>
                          </a14:m>
                          <a:endParaRPr lang="en-IN" dirty="0"/>
                        </a:p>
                      </a:txBody>
                      <a:tcPr/>
                    </a:tc>
                    <a:tc>
                      <a:txBody>
                        <a:bodyPr/>
                        <a:lstStyle/>
                        <a:p>
                          <a:pPr algn="ctr"/>
                          <a:r>
                            <a:rPr lang="en-US" dirty="0"/>
                            <a:t>true when </a:t>
                          </a:r>
                          <a14:m>
                            <m:oMath xmlns:m="http://schemas.openxmlformats.org/officeDocument/2006/math">
                              <m:r>
                                <m:rPr>
                                  <m:nor/>
                                </m:rPr>
                                <a:rPr lang="en-IN" dirty="0" smtClean="0"/>
                                <m:t>𝑝</m:t>
                              </m:r>
                            </m:oMath>
                          </a14:m>
                          <a:r>
                            <a:rPr lang="en-IN" dirty="0"/>
                            <a:t> and </a:t>
                          </a:r>
                          <a14:m>
                            <m:oMath xmlns:m="http://schemas.openxmlformats.org/officeDocument/2006/math">
                              <m:r>
                                <a:rPr lang="en-IN" smtClean="0">
                                  <a:latin typeface="Cambria Math" panose="02040503050406030204" pitchFamily="18" charset="0"/>
                                </a:rPr>
                                <m:t>𝑞</m:t>
                              </m:r>
                            </m:oMath>
                          </a14:m>
                          <a:r>
                            <a:rPr lang="en-IN" dirty="0"/>
                            <a:t> have the same truth value</a:t>
                          </a:r>
                        </a:p>
                      </a:txBody>
                      <a:tcPr/>
                    </a:tc>
                    <a:extLst>
                      <a:ext uri="{0D108BD9-81ED-4DB2-BD59-A6C34878D82A}">
                        <a16:rowId xmlns:a16="http://schemas.microsoft.com/office/drawing/2014/main" val="3165990010"/>
                      </a:ext>
                    </a:extLst>
                  </a:tr>
                </a:tbl>
              </a:graphicData>
            </a:graphic>
          </p:graphicFrame>
        </mc:Choice>
        <mc:Fallback xmlns="">
          <p:graphicFrame>
            <p:nvGraphicFramePr>
              <p:cNvPr id="4" name="Table 4" descr="The table has four columns: logical operation, Notation, Read, and Truth Value Rule.&#10;It describes five logical operations:&#10;Row 1: Negation, &#10;Notation: not p, &#10;Read: not p, &#10;Truth value rule: opposite of the truth value of p.&#10;Row 2: Conjunction,&#10;Notation: p and q,&#10;Read: p and q,&#10;Truth value rule: true only when both p and q are true.&#10;Row 3: Disjunction,&#10;Notation: p or q,&#10;Read: p or q,&#10;Truth value rule: false only when both p and q are false.&#10;Row 4: Conditional,&#10;Notation: p implies q,&#10;Read: if p, then q,&#10;Truth value rule: false only when p is true and q is false.&#10;Row 5: Biconditional,&#10;Notation: p if and only if q,&#10;Read: p if and only if q,&#10;Truth value rule: true when p and q have the same truth valu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3092300942"/>
                  </p:ext>
                </p:extLst>
              </p:nvPr>
            </p:nvGraphicFramePr>
            <p:xfrm>
              <a:off x="457199" y="1676400"/>
              <a:ext cx="8153401" cy="3501809"/>
            </p:xfrm>
            <a:graphic>
              <a:graphicData uri="http://schemas.openxmlformats.org/drawingml/2006/table">
                <a:tbl>
                  <a:tblPr firstRow="1" bandRow="1">
                    <a:tableStyleId>{5940675A-B579-460E-94D1-54222C63F5DA}</a:tableStyleId>
                  </a:tblPr>
                  <a:tblGrid>
                    <a:gridCol w="1567962">
                      <a:extLst>
                        <a:ext uri="{9D8B030D-6E8A-4147-A177-3AD203B41FA5}">
                          <a16:colId xmlns:a16="http://schemas.microsoft.com/office/drawing/2014/main" val="2999198321"/>
                        </a:ext>
                      </a:extLst>
                    </a:gridCol>
                    <a:gridCol w="1360929">
                      <a:extLst>
                        <a:ext uri="{9D8B030D-6E8A-4147-A177-3AD203B41FA5}">
                          <a16:colId xmlns:a16="http://schemas.microsoft.com/office/drawing/2014/main" val="620834702"/>
                        </a:ext>
                      </a:extLst>
                    </a:gridCol>
                    <a:gridCol w="2058140">
                      <a:extLst>
                        <a:ext uri="{9D8B030D-6E8A-4147-A177-3AD203B41FA5}">
                          <a16:colId xmlns:a16="http://schemas.microsoft.com/office/drawing/2014/main" val="3416263866"/>
                        </a:ext>
                      </a:extLst>
                    </a:gridCol>
                    <a:gridCol w="3166370">
                      <a:extLst>
                        <a:ext uri="{9D8B030D-6E8A-4147-A177-3AD203B41FA5}">
                          <a16:colId xmlns:a16="http://schemas.microsoft.com/office/drawing/2014/main" val="2876323060"/>
                        </a:ext>
                      </a:extLst>
                    </a:gridCol>
                  </a:tblGrid>
                  <a:tr h="384391">
                    <a:tc>
                      <a:txBody>
                        <a:bodyPr/>
                        <a:lstStyle/>
                        <a:p>
                          <a:endParaRPr lang="en-IN" sz="1800" b="0" i="0" u="none" strike="noStrike" kern="1200" baseline="0" dirty="0">
                            <a:solidFill>
                              <a:schemeClr val="dk1"/>
                            </a:solidFill>
                            <a:latin typeface="+mn-lt"/>
                            <a:ea typeface="+mn-ea"/>
                            <a:cs typeface="+mn-cs"/>
                          </a:endParaRPr>
                        </a:p>
                      </a:txBody>
                      <a:tcPr/>
                    </a:tc>
                    <a:tc>
                      <a:txBody>
                        <a:bodyPr/>
                        <a:lstStyle/>
                        <a:p>
                          <a:pPr algn="ctr"/>
                          <a:r>
                            <a:rPr lang="en-IN" b="1" dirty="0"/>
                            <a:t>Notation</a:t>
                          </a:r>
                        </a:p>
                      </a:txBody>
                      <a:tcPr/>
                    </a:tc>
                    <a:tc>
                      <a:txBody>
                        <a:bodyPr/>
                        <a:lstStyle/>
                        <a:p>
                          <a:pPr algn="ctr"/>
                          <a:r>
                            <a:rPr lang="en-US" sz="1800" b="1" dirty="0"/>
                            <a:t>Read</a:t>
                          </a:r>
                          <a:endParaRPr lang="en-IN" b="1" dirty="0"/>
                        </a:p>
                      </a:txBody>
                      <a:tcPr/>
                    </a:tc>
                    <a:tc>
                      <a:txBody>
                        <a:bodyPr/>
                        <a:lstStyle/>
                        <a:p>
                          <a:pPr algn="ctr"/>
                          <a:r>
                            <a:rPr lang="en-US" b="1" dirty="0"/>
                            <a:t>Truth Value Rule</a:t>
                          </a:r>
                          <a:endParaRPr lang="en-IN" b="1" dirty="0"/>
                        </a:p>
                      </a:txBody>
                      <a:tcPr/>
                    </a:tc>
                    <a:extLst>
                      <a:ext uri="{0D108BD9-81ED-4DB2-BD59-A6C34878D82A}">
                        <a16:rowId xmlns:a16="http://schemas.microsoft.com/office/drawing/2014/main" val="1979975756"/>
                      </a:ext>
                    </a:extLst>
                  </a:tr>
                  <a:tr h="426682">
                    <a:tc>
                      <a:txBody>
                        <a:bodyPr/>
                        <a:lstStyle/>
                        <a:p>
                          <a:pPr algn="ctr"/>
                          <a:r>
                            <a:rPr lang="en-US" b="1" dirty="0"/>
                            <a:t>Negation</a:t>
                          </a:r>
                          <a:endParaRPr lang="en-IN" b="1" dirty="0"/>
                        </a:p>
                      </a:txBody>
                      <a:tcPr/>
                    </a:tc>
                    <a:tc>
                      <a:txBody>
                        <a:bodyPr/>
                        <a:lstStyle/>
                        <a:p>
                          <a:endParaRPr lang="en-US"/>
                        </a:p>
                      </a:txBody>
                      <a:tcPr>
                        <a:blipFill>
                          <a:blip r:embed="rId2"/>
                          <a:stretch>
                            <a:fillRect l="-116143" t="-97143" r="-385650" b="-645714"/>
                          </a:stretch>
                        </a:blipFill>
                      </a:tcPr>
                    </a:tc>
                    <a:tc>
                      <a:txBody>
                        <a:bodyPr/>
                        <a:lstStyle/>
                        <a:p>
                          <a:endParaRPr lang="en-US"/>
                        </a:p>
                      </a:txBody>
                      <a:tcPr>
                        <a:blipFill>
                          <a:blip r:embed="rId2"/>
                          <a:stretch>
                            <a:fillRect l="-142604" t="-97143" r="-154438" b="-645714"/>
                          </a:stretch>
                        </a:blipFill>
                      </a:tcPr>
                    </a:tc>
                    <a:tc>
                      <a:txBody>
                        <a:bodyPr/>
                        <a:lstStyle/>
                        <a:p>
                          <a:endParaRPr lang="en-US"/>
                        </a:p>
                      </a:txBody>
                      <a:tcPr>
                        <a:blipFill>
                          <a:blip r:embed="rId2"/>
                          <a:stretch>
                            <a:fillRect l="-157692" t="-97143" r="-385" b="-645714"/>
                          </a:stretch>
                        </a:blipFill>
                      </a:tcPr>
                    </a:tc>
                    <a:extLst>
                      <a:ext uri="{0D108BD9-81ED-4DB2-BD59-A6C34878D82A}">
                        <a16:rowId xmlns:a16="http://schemas.microsoft.com/office/drawing/2014/main" val="2290881249"/>
                      </a:ext>
                    </a:extLst>
                  </a:tr>
                  <a:tr h="672684">
                    <a:tc>
                      <a:txBody>
                        <a:bodyPr/>
                        <a:lstStyle/>
                        <a:p>
                          <a:pPr algn="ctr"/>
                          <a:r>
                            <a:rPr lang="en-US" b="1" dirty="0"/>
                            <a:t>Conjunction</a:t>
                          </a:r>
                          <a:endParaRPr lang="en-IN" b="1" dirty="0"/>
                        </a:p>
                      </a:txBody>
                      <a:tcPr/>
                    </a:tc>
                    <a:tc>
                      <a:txBody>
                        <a:bodyPr/>
                        <a:lstStyle/>
                        <a:p>
                          <a:endParaRPr lang="en-US"/>
                        </a:p>
                      </a:txBody>
                      <a:tcPr>
                        <a:blipFill>
                          <a:blip r:embed="rId2"/>
                          <a:stretch>
                            <a:fillRect l="-116143" t="-124324" r="-385650" b="-307207"/>
                          </a:stretch>
                        </a:blipFill>
                      </a:tcPr>
                    </a:tc>
                    <a:tc>
                      <a:txBody>
                        <a:bodyPr/>
                        <a:lstStyle/>
                        <a:p>
                          <a:endParaRPr lang="en-US"/>
                        </a:p>
                      </a:txBody>
                      <a:tcPr>
                        <a:blipFill>
                          <a:blip r:embed="rId2"/>
                          <a:stretch>
                            <a:fillRect l="-142604" t="-124324" r="-154438" b="-307207"/>
                          </a:stretch>
                        </a:blipFill>
                      </a:tcPr>
                    </a:tc>
                    <a:tc>
                      <a:txBody>
                        <a:bodyPr/>
                        <a:lstStyle/>
                        <a:p>
                          <a:endParaRPr lang="en-US"/>
                        </a:p>
                      </a:txBody>
                      <a:tcPr>
                        <a:blipFill>
                          <a:blip r:embed="rId2"/>
                          <a:stretch>
                            <a:fillRect l="-157692" t="-124324" r="-385" b="-307207"/>
                          </a:stretch>
                        </a:blipFill>
                      </a:tcPr>
                    </a:tc>
                    <a:extLst>
                      <a:ext uri="{0D108BD9-81ED-4DB2-BD59-A6C34878D82A}">
                        <a16:rowId xmlns:a16="http://schemas.microsoft.com/office/drawing/2014/main" val="4187039777"/>
                      </a:ext>
                    </a:extLst>
                  </a:tr>
                  <a:tr h="6726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Disjunction</a:t>
                          </a:r>
                          <a:endParaRPr lang="en-IN" b="1" dirty="0"/>
                        </a:p>
                      </a:txBody>
                      <a:tcPr/>
                    </a:tc>
                    <a:tc>
                      <a:txBody>
                        <a:bodyPr/>
                        <a:lstStyle/>
                        <a:p>
                          <a:endParaRPr lang="en-US"/>
                        </a:p>
                      </a:txBody>
                      <a:tcPr>
                        <a:blipFill>
                          <a:blip r:embed="rId2"/>
                          <a:stretch>
                            <a:fillRect l="-116143" t="-226364" r="-385650" b="-210000"/>
                          </a:stretch>
                        </a:blipFill>
                      </a:tcPr>
                    </a:tc>
                    <a:tc>
                      <a:txBody>
                        <a:bodyPr/>
                        <a:lstStyle/>
                        <a:p>
                          <a:endParaRPr lang="en-US"/>
                        </a:p>
                      </a:txBody>
                      <a:tcPr>
                        <a:blipFill>
                          <a:blip r:embed="rId2"/>
                          <a:stretch>
                            <a:fillRect l="-142604" t="-226364" r="-154438" b="-210000"/>
                          </a:stretch>
                        </a:blipFill>
                      </a:tcPr>
                    </a:tc>
                    <a:tc>
                      <a:txBody>
                        <a:bodyPr/>
                        <a:lstStyle/>
                        <a:p>
                          <a:endParaRPr lang="en-US"/>
                        </a:p>
                      </a:txBody>
                      <a:tcPr>
                        <a:blipFill>
                          <a:blip r:embed="rId2"/>
                          <a:stretch>
                            <a:fillRect l="-157692" t="-226364" r="-385" b="-210000"/>
                          </a:stretch>
                        </a:blipFill>
                      </a:tcPr>
                    </a:tc>
                    <a:extLst>
                      <a:ext uri="{0D108BD9-81ED-4DB2-BD59-A6C34878D82A}">
                        <a16:rowId xmlns:a16="http://schemas.microsoft.com/office/drawing/2014/main" val="3372578169"/>
                      </a:ext>
                    </a:extLst>
                  </a:tr>
                  <a:tr h="672684">
                    <a:tc>
                      <a:txBody>
                        <a:bodyPr/>
                        <a:lstStyle/>
                        <a:p>
                          <a:pPr algn="ctr"/>
                          <a:r>
                            <a:rPr lang="en-US" b="1" dirty="0"/>
                            <a:t>Conditional</a:t>
                          </a:r>
                          <a:endParaRPr lang="en-IN" b="1" dirty="0"/>
                        </a:p>
                      </a:txBody>
                      <a:tcPr/>
                    </a:tc>
                    <a:tc>
                      <a:txBody>
                        <a:bodyPr/>
                        <a:lstStyle/>
                        <a:p>
                          <a:endParaRPr lang="en-US"/>
                        </a:p>
                      </a:txBody>
                      <a:tcPr>
                        <a:blipFill>
                          <a:blip r:embed="rId2"/>
                          <a:stretch>
                            <a:fillRect l="-116143" t="-323423" r="-385650" b="-108108"/>
                          </a:stretch>
                        </a:blipFill>
                      </a:tcPr>
                    </a:tc>
                    <a:tc>
                      <a:txBody>
                        <a:bodyPr/>
                        <a:lstStyle/>
                        <a:p>
                          <a:endParaRPr lang="en-US"/>
                        </a:p>
                      </a:txBody>
                      <a:tcPr>
                        <a:blipFill>
                          <a:blip r:embed="rId2"/>
                          <a:stretch>
                            <a:fillRect l="-142604" t="-323423" r="-154438" b="-108108"/>
                          </a:stretch>
                        </a:blipFill>
                      </a:tcPr>
                    </a:tc>
                    <a:tc>
                      <a:txBody>
                        <a:bodyPr/>
                        <a:lstStyle/>
                        <a:p>
                          <a:endParaRPr lang="en-US"/>
                        </a:p>
                      </a:txBody>
                      <a:tcPr>
                        <a:blipFill>
                          <a:blip r:embed="rId2"/>
                          <a:stretch>
                            <a:fillRect l="-157692" t="-323423" r="-385" b="-108108"/>
                          </a:stretch>
                        </a:blipFill>
                      </a:tcPr>
                    </a:tc>
                    <a:extLst>
                      <a:ext uri="{0D108BD9-81ED-4DB2-BD59-A6C34878D82A}">
                        <a16:rowId xmlns:a16="http://schemas.microsoft.com/office/drawing/2014/main" val="258024997"/>
                      </a:ext>
                    </a:extLst>
                  </a:tr>
                  <a:tr h="672684">
                    <a:tc>
                      <a:txBody>
                        <a:bodyPr/>
                        <a:lstStyle/>
                        <a:p>
                          <a:pPr algn="ctr"/>
                          <a:r>
                            <a:rPr lang="en-US" b="1" dirty="0"/>
                            <a:t>Biconditional</a:t>
                          </a:r>
                          <a:endParaRPr lang="en-IN" b="1" dirty="0"/>
                        </a:p>
                      </a:txBody>
                      <a:tcPr/>
                    </a:tc>
                    <a:tc>
                      <a:txBody>
                        <a:bodyPr/>
                        <a:lstStyle/>
                        <a:p>
                          <a:endParaRPr lang="en-US"/>
                        </a:p>
                      </a:txBody>
                      <a:tcPr>
                        <a:blipFill>
                          <a:blip r:embed="rId2"/>
                          <a:stretch>
                            <a:fillRect l="-116143" t="-427273" r="-385650" b="-9091"/>
                          </a:stretch>
                        </a:blipFill>
                      </a:tcPr>
                    </a:tc>
                    <a:tc>
                      <a:txBody>
                        <a:bodyPr/>
                        <a:lstStyle/>
                        <a:p>
                          <a:endParaRPr lang="en-US"/>
                        </a:p>
                      </a:txBody>
                      <a:tcPr>
                        <a:blipFill>
                          <a:blip r:embed="rId2"/>
                          <a:stretch>
                            <a:fillRect l="-142604" t="-427273" r="-154438" b="-9091"/>
                          </a:stretch>
                        </a:blipFill>
                      </a:tcPr>
                    </a:tc>
                    <a:tc>
                      <a:txBody>
                        <a:bodyPr/>
                        <a:lstStyle/>
                        <a:p>
                          <a:endParaRPr lang="en-US"/>
                        </a:p>
                      </a:txBody>
                      <a:tcPr>
                        <a:blipFill>
                          <a:blip r:embed="rId2"/>
                          <a:stretch>
                            <a:fillRect l="-157692" t="-427273" r="-385" b="-9091"/>
                          </a:stretch>
                        </a:blipFill>
                      </a:tcPr>
                    </a:tc>
                    <a:extLst>
                      <a:ext uri="{0D108BD9-81ED-4DB2-BD59-A6C34878D82A}">
                        <a16:rowId xmlns:a16="http://schemas.microsoft.com/office/drawing/2014/main" val="3165990010"/>
                      </a:ext>
                    </a:extLst>
                  </a:tr>
                </a:tbl>
              </a:graphicData>
            </a:graphic>
          </p:graphicFrame>
        </mc:Fallback>
      </mc:AlternateContent>
    </p:spTree>
    <p:extLst>
      <p:ext uri="{BB962C8B-B14F-4D97-AF65-F5344CB8AC3E}">
        <p14:creationId xmlns:p14="http://schemas.microsoft.com/office/powerpoint/2010/main" val="1689556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1: Constructing a Truth Table</a:t>
            </a:r>
            <a:r>
              <a:rPr lang="en-US" sz="31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sz="3100" dirty="0"/>
          </a:p>
        </p:txBody>
      </p:sp>
      <p:sp>
        <p:nvSpPr>
          <p:cNvPr id="3" name="Text Placeholder 2"/>
          <p:cNvSpPr>
            <a:spLocks noGrp="1"/>
          </p:cNvSpPr>
          <p:nvPr>
            <p:ph type="body" sz="quarter" idx="10"/>
          </p:nvPr>
        </p:nvSpPr>
        <p:spPr/>
        <p:txBody>
          <a:bodyPr>
            <a:normAutofit/>
          </a:bodyPr>
          <a:lstStyle/>
          <a:p>
            <a:pPr>
              <a:defRPr sz="2800"/>
            </a:pPr>
            <a:r>
              <a:rPr sz="2400" dirty="0"/>
              <a:t>Construct a truth table for the conjunction</a:t>
            </a:r>
            <a:endParaRPr sz="2800" dirty="0"/>
          </a:p>
        </p:txBody>
      </p:sp>
      <p:pic>
        <p:nvPicPr>
          <p:cNvPr id="5" name="Picture 4" descr="not open parentheses a AND b  close parentheses to">
            <a:extLst>
              <a:ext uri="{FF2B5EF4-FFF2-40B4-BE49-F238E27FC236}">
                <a16:creationId xmlns:a16="http://schemas.microsoft.com/office/drawing/2014/main" id="{5694A535-CCBB-2466-9226-3612440F8E62}"/>
              </a:ext>
            </a:extLst>
          </p:cNvPr>
          <p:cNvPicPr>
            <a:picLocks noChangeAspect="1"/>
          </p:cNvPicPr>
          <p:nvPr/>
        </p:nvPicPr>
        <p:blipFill>
          <a:blip r:embed="rId2"/>
          <a:stretch>
            <a:fillRect/>
          </a:stretch>
        </p:blipFill>
        <p:spPr>
          <a:xfrm>
            <a:off x="5898962" y="1070791"/>
            <a:ext cx="1428245" cy="432000"/>
          </a:xfrm>
          <a:prstGeom prst="rect">
            <a:avLst/>
          </a:prstGeom>
        </p:spPr>
      </p:pic>
      <p:sp>
        <p:nvSpPr>
          <p:cNvPr id="6" name="TextBox 5">
            <a:extLst>
              <a:ext uri="{FF2B5EF4-FFF2-40B4-BE49-F238E27FC236}">
                <a16:creationId xmlns:a16="http://schemas.microsoft.com/office/drawing/2014/main" id="{51E90608-C971-32CC-F808-5030DA91F8FB}"/>
              </a:ext>
            </a:extLst>
          </p:cNvPr>
          <p:cNvSpPr txBox="1"/>
          <p:nvPr/>
        </p:nvSpPr>
        <p:spPr>
          <a:xfrm>
            <a:off x="457200" y="1397000"/>
            <a:ext cx="8229600" cy="208672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determine when the statement is true and when it is false.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we have parentheses in this compound statement. Just like in algebra, parentheses are used to reduce ambiguity with logical symbols. If there are parentheses, we work from the</a:t>
            </a:r>
            <a:endParaRPr lang="en-IN" dirty="0"/>
          </a:p>
        </p:txBody>
      </p:sp>
      <p:sp>
        <p:nvSpPr>
          <p:cNvPr id="9" name="TextBox 8">
            <a:extLst>
              <a:ext uri="{FF2B5EF4-FFF2-40B4-BE49-F238E27FC236}">
                <a16:creationId xmlns:a16="http://schemas.microsoft.com/office/drawing/2014/main" id="{487EA054-3DA0-BA60-DC62-CFD111AEB981}"/>
              </a:ext>
            </a:extLst>
          </p:cNvPr>
          <p:cNvSpPr txBox="1"/>
          <p:nvPr/>
        </p:nvSpPr>
        <p:spPr>
          <a:xfrm>
            <a:off x="457198" y="3371848"/>
            <a:ext cx="5491164" cy="461665"/>
          </a:xfrm>
          <a:prstGeom prst="rect">
            <a:avLst/>
          </a:prstGeom>
          <a:noFill/>
        </p:spPr>
        <p:txBody>
          <a:bodyPr wrap="square" rtlCol="0">
            <a:spAutoFit/>
          </a:bodyPr>
          <a:lstStyle/>
          <a:p>
            <a:r>
              <a:rPr kumimoji="0" lang="en-IN" sz="2400" b="0" i="0" u="none" strike="noStrike" kern="1200" cap="none" spc="0" normalizeH="0" baseline="0" noProof="0">
                <a:ln>
                  <a:noFill/>
                </a:ln>
                <a:solidFill>
                  <a:srgbClr val="366092"/>
                </a:solidFill>
                <a:effectLst/>
                <a:uLnTx/>
                <a:uFillTx/>
                <a:latin typeface="Calibri"/>
                <a:ea typeface="+mn-ea"/>
                <a:cs typeface="+mn-cs"/>
              </a:rPr>
              <a:t>inside out. So in our table we will first find</a:t>
            </a:r>
            <a:endParaRPr lang="en-IN" dirty="0"/>
          </a:p>
        </p:txBody>
      </p:sp>
      <p:pic>
        <p:nvPicPr>
          <p:cNvPr id="11" name="Picture 10" descr="a AND b , and then we">
            <a:extLst>
              <a:ext uri="{FF2B5EF4-FFF2-40B4-BE49-F238E27FC236}">
                <a16:creationId xmlns:a16="http://schemas.microsoft.com/office/drawing/2014/main" id="{05C25B01-7351-DFCC-CF42-2908887C789E}"/>
              </a:ext>
            </a:extLst>
          </p:cNvPr>
          <p:cNvPicPr>
            <a:picLocks noChangeAspect="1"/>
          </p:cNvPicPr>
          <p:nvPr/>
        </p:nvPicPr>
        <p:blipFill>
          <a:blip r:embed="rId3"/>
          <a:stretch>
            <a:fillRect/>
          </a:stretch>
        </p:blipFill>
        <p:spPr>
          <a:xfrm>
            <a:off x="5838137" y="3413352"/>
            <a:ext cx="2539102" cy="432000"/>
          </a:xfrm>
          <a:prstGeom prst="rect">
            <a:avLst/>
          </a:prstGeom>
        </p:spPr>
      </p:pic>
      <p:sp>
        <p:nvSpPr>
          <p:cNvPr id="12" name="TextBox 11">
            <a:extLst>
              <a:ext uri="{FF2B5EF4-FFF2-40B4-BE49-F238E27FC236}">
                <a16:creationId xmlns:a16="http://schemas.microsoft.com/office/drawing/2014/main" id="{757FB36A-2334-17E7-46C7-69417EC99B8A}"/>
              </a:ext>
            </a:extLst>
          </p:cNvPr>
          <p:cNvSpPr txBox="1"/>
          <p:nvPr/>
        </p:nvSpPr>
        <p:spPr>
          <a:xfrm>
            <a:off x="457198" y="3729833"/>
            <a:ext cx="8229600" cy="461665"/>
          </a:xfrm>
          <a:prstGeom prst="rect">
            <a:avLst/>
          </a:prstGeom>
          <a:noFill/>
        </p:spPr>
        <p:txBody>
          <a:bodyPr wrap="square" rtlCol="0">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will negate it. We need a column for </a:t>
            </a:r>
            <a:r>
              <a:rPr kumimoji="0" lang="en-IN" sz="2400" b="0" i="1" u="none" strike="noStrike" kern="1200" cap="none" spc="0" normalizeH="0" baseline="0" noProof="0" dirty="0">
                <a:ln>
                  <a:noFill/>
                </a:ln>
                <a:solidFill>
                  <a:srgbClr val="366092"/>
                </a:solidFill>
                <a:effectLst/>
                <a:uLnTx/>
                <a:uFillTx/>
                <a:latin typeface="Calibri"/>
                <a:ea typeface="+mn-ea"/>
                <a:cs typeface="+mn-cs"/>
              </a:rPr>
              <a:t>a</a:t>
            </a:r>
            <a:r>
              <a:rPr kumimoji="0" lang="en-IN" sz="2400" b="0" i="0" u="none" strike="noStrike" kern="1200" cap="none" spc="0" normalizeH="0" baseline="0" noProof="0" dirty="0">
                <a:ln>
                  <a:noFill/>
                </a:ln>
                <a:solidFill>
                  <a:srgbClr val="366092"/>
                </a:solidFill>
                <a:effectLst/>
                <a:uLnTx/>
                <a:uFillTx/>
                <a:latin typeface="Calibri"/>
                <a:ea typeface="+mn-ea"/>
                <a:cs typeface="+mn-cs"/>
              </a:rPr>
              <a:t>, a column for </a:t>
            </a:r>
            <a:r>
              <a:rPr kumimoji="0" lang="en-IN" sz="2400" b="0" i="1" u="none" strike="noStrike" kern="1200" cap="none" spc="0" normalizeH="0" baseline="0" noProof="0" dirty="0">
                <a:ln>
                  <a:noFill/>
                </a:ln>
                <a:solidFill>
                  <a:srgbClr val="366092"/>
                </a:solidFill>
                <a:effectLst/>
                <a:uLnTx/>
                <a:uFillTx/>
                <a:latin typeface="Calibri"/>
                <a:ea typeface="+mn-ea"/>
                <a:cs typeface="+mn-cs"/>
              </a:rPr>
              <a:t>b</a:t>
            </a:r>
            <a:r>
              <a:rPr kumimoji="0" lang="en-IN" sz="2400" b="0" i="0" u="none" strike="noStrike" kern="1200" cap="none" spc="0" normalizeH="0" baseline="0" noProof="0" dirty="0">
                <a:ln>
                  <a:noFill/>
                </a:ln>
                <a:solidFill>
                  <a:srgbClr val="366092"/>
                </a:solidFill>
                <a:effectLst/>
                <a:uLnTx/>
                <a:uFillTx/>
                <a:latin typeface="Calibri"/>
                <a:ea typeface="+mn-ea"/>
                <a:cs typeface="+mn-cs"/>
              </a:rPr>
              <a:t>, a column</a:t>
            </a:r>
            <a:endParaRPr lang="en-IN" dirty="0"/>
          </a:p>
        </p:txBody>
      </p:sp>
      <p:graphicFrame>
        <p:nvGraphicFramePr>
          <p:cNvPr id="21" name="Object 20" descr="for the conjunction a AND b ,">
            <a:extLst>
              <a:ext uri="{FF2B5EF4-FFF2-40B4-BE49-F238E27FC236}">
                <a16:creationId xmlns:a16="http://schemas.microsoft.com/office/drawing/2014/main" id="{6F59489A-0908-107D-FCE8-885AFA5BF316}"/>
              </a:ext>
            </a:extLst>
          </p:cNvPr>
          <p:cNvGraphicFramePr>
            <a:graphicFrameLocks noChangeAspect="1"/>
          </p:cNvGraphicFramePr>
          <p:nvPr>
            <p:extLst>
              <p:ext uri="{D42A27DB-BD31-4B8C-83A1-F6EECF244321}">
                <p14:modId xmlns:p14="http://schemas.microsoft.com/office/powerpoint/2010/main" val="3303161531"/>
              </p:ext>
            </p:extLst>
          </p:nvPr>
        </p:nvGraphicFramePr>
        <p:xfrm>
          <a:off x="533400" y="4178300"/>
          <a:ext cx="3240000" cy="339991"/>
        </p:xfrm>
        <a:graphic>
          <a:graphicData uri="http://schemas.openxmlformats.org/presentationml/2006/ole">
            <mc:AlternateContent xmlns:mc="http://schemas.openxmlformats.org/markup-compatibility/2006">
              <mc:Choice xmlns:v="urn:schemas-microsoft-com:vml" Requires="v">
                <p:oleObj name="Equation" r:id="rId4" imgW="3149280" imgH="330120" progId="Equation.DSMT4">
                  <p:embed/>
                </p:oleObj>
              </mc:Choice>
              <mc:Fallback>
                <p:oleObj name="Equation" r:id="rId4" imgW="3149280" imgH="330120" progId="Equation.DSMT4">
                  <p:embed/>
                  <p:pic>
                    <p:nvPicPr>
                      <p:cNvPr id="0" name=""/>
                      <p:cNvPicPr/>
                      <p:nvPr/>
                    </p:nvPicPr>
                    <p:blipFill>
                      <a:blip r:embed="rId5"/>
                      <a:stretch>
                        <a:fillRect/>
                      </a:stretch>
                    </p:blipFill>
                    <p:spPr>
                      <a:xfrm>
                        <a:off x="533400" y="4178300"/>
                        <a:ext cx="3240000" cy="339991"/>
                      </a:xfrm>
                      <a:prstGeom prst="rect">
                        <a:avLst/>
                      </a:prstGeom>
                    </p:spPr>
                  </p:pic>
                </p:oleObj>
              </mc:Fallback>
            </mc:AlternateContent>
          </a:graphicData>
        </a:graphic>
      </p:graphicFrame>
      <p:sp>
        <p:nvSpPr>
          <p:cNvPr id="16" name="TextBox 15">
            <a:extLst>
              <a:ext uri="{FF2B5EF4-FFF2-40B4-BE49-F238E27FC236}">
                <a16:creationId xmlns:a16="http://schemas.microsoft.com/office/drawing/2014/main" id="{F5046AF0-E196-BBD2-BB48-D29C9401C9F2}"/>
              </a:ext>
            </a:extLst>
          </p:cNvPr>
          <p:cNvSpPr txBox="1"/>
          <p:nvPr/>
        </p:nvSpPr>
        <p:spPr>
          <a:xfrm>
            <a:off x="3768951" y="4078662"/>
            <a:ext cx="4882129" cy="461665"/>
          </a:xfrm>
          <a:prstGeom prst="rect">
            <a:avLst/>
          </a:prstGeom>
          <a:noFill/>
        </p:spPr>
        <p:txBody>
          <a:bodyPr wrap="square" rtlCol="0">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finally a column for the negation</a:t>
            </a:r>
            <a:endParaRPr lang="en-IN" dirty="0"/>
          </a:p>
        </p:txBody>
      </p:sp>
      <p:pic>
        <p:nvPicPr>
          <p:cNvPr id="17" name="Picture 16" descr="of the conjunction, not open parentheses  a AND b close parentheses .">
            <a:extLst>
              <a:ext uri="{FF2B5EF4-FFF2-40B4-BE49-F238E27FC236}">
                <a16:creationId xmlns:a16="http://schemas.microsoft.com/office/drawing/2014/main" id="{8EA7DF5B-AA95-E1F6-A56F-81C1946CBDA9}"/>
              </a:ext>
            </a:extLst>
          </p:cNvPr>
          <p:cNvPicPr>
            <a:picLocks noChangeAspect="1"/>
          </p:cNvPicPr>
          <p:nvPr/>
        </p:nvPicPr>
        <p:blipFill>
          <a:blip r:embed="rId6"/>
          <a:stretch>
            <a:fillRect/>
          </a:stretch>
        </p:blipFill>
        <p:spPr>
          <a:xfrm>
            <a:off x="529431" y="4482517"/>
            <a:ext cx="3672000" cy="440998"/>
          </a:xfrm>
          <a:prstGeom prst="rect">
            <a:avLst/>
          </a:prstGeom>
        </p:spPr>
      </p:pic>
      <p:sp>
        <p:nvSpPr>
          <p:cNvPr id="13" name="TextBox 12">
            <a:extLst>
              <a:ext uri="{FF2B5EF4-FFF2-40B4-BE49-F238E27FC236}">
                <a16:creationId xmlns:a16="http://schemas.microsoft.com/office/drawing/2014/main" id="{5DDCE974-B1A3-B61F-F3A5-22BB6A510FA1}"/>
              </a:ext>
            </a:extLst>
          </p:cNvPr>
          <p:cNvSpPr txBox="1"/>
          <p:nvPr/>
        </p:nvSpPr>
        <p:spPr>
          <a:xfrm>
            <a:off x="4249339" y="4467617"/>
            <a:ext cx="4419600" cy="461665"/>
          </a:xfrm>
          <a:prstGeom prst="rect">
            <a:avLst/>
          </a:prstGeom>
          <a:noFill/>
        </p:spPr>
        <p:txBody>
          <a:bodyPr wrap="square" rtlCol="0">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So our truth table template looks</a:t>
            </a:r>
            <a:endParaRPr lang="en-IN" dirty="0"/>
          </a:p>
        </p:txBody>
      </p:sp>
      <p:sp>
        <p:nvSpPr>
          <p:cNvPr id="15" name="TextBox 14">
            <a:extLst>
              <a:ext uri="{FF2B5EF4-FFF2-40B4-BE49-F238E27FC236}">
                <a16:creationId xmlns:a16="http://schemas.microsoft.com/office/drawing/2014/main" id="{64ED1075-B85A-9DBB-DC1C-1DA251928B53}"/>
              </a:ext>
            </a:extLst>
          </p:cNvPr>
          <p:cNvSpPr txBox="1"/>
          <p:nvPr/>
        </p:nvSpPr>
        <p:spPr>
          <a:xfrm>
            <a:off x="457198" y="4831557"/>
            <a:ext cx="7986716" cy="830997"/>
          </a:xfrm>
          <a:prstGeom prst="rect">
            <a:avLst/>
          </a:prstGeom>
          <a:noFill/>
        </p:spPr>
        <p:txBody>
          <a:bodyPr wrap="square" rtlCol="0">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like Table 9. Notice that the last column is the compound statement we were given.</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1: Constructing a Truth Table</a:t>
            </a:r>
            <a:r>
              <a:rPr lang="en-US" sz="31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sz="3100" dirty="0"/>
          </a:p>
        </p:txBody>
      </p:sp>
      <p:pic>
        <p:nvPicPr>
          <p:cNvPr id="5" name="Picture 4" descr="Table 9: Truth Table for not open parentheses  a AND b close parentheses  Template">
            <a:extLst>
              <a:ext uri="{FF2B5EF4-FFF2-40B4-BE49-F238E27FC236}">
                <a16:creationId xmlns:a16="http://schemas.microsoft.com/office/drawing/2014/main" id="{5A789EBA-8F2C-F081-DC20-07A6245EAFBB}"/>
              </a:ext>
            </a:extLst>
          </p:cNvPr>
          <p:cNvPicPr>
            <a:picLocks noChangeAspect="1"/>
          </p:cNvPicPr>
          <p:nvPr/>
        </p:nvPicPr>
        <p:blipFill>
          <a:blip r:embed="rId2"/>
          <a:stretch>
            <a:fillRect/>
          </a:stretch>
        </p:blipFill>
        <p:spPr>
          <a:xfrm>
            <a:off x="2289410" y="1316400"/>
            <a:ext cx="4488980"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ruth table contains four columns with headers: a, b, a AND b, and not (a AND b)">
                <a:extLst>
                  <a:ext uri="{FF2B5EF4-FFF2-40B4-BE49-F238E27FC236}">
                    <a16:creationId xmlns:a16="http://schemas.microsoft.com/office/drawing/2014/main" id="{8036DBB9-3727-4915-A3B0-0986DA819917}"/>
                  </a:ext>
                </a:extLst>
              </p:cNvPr>
              <p:cNvGraphicFramePr>
                <a:graphicFrameLocks/>
              </p:cNvGraphicFramePr>
              <p:nvPr>
                <p:extLst>
                  <p:ext uri="{D42A27DB-BD31-4B8C-83A1-F6EECF244321}">
                    <p14:modId xmlns:p14="http://schemas.microsoft.com/office/powerpoint/2010/main" val="2316834479"/>
                  </p:ext>
                </p:extLst>
              </p:nvPr>
            </p:nvGraphicFramePr>
            <p:xfrm>
              <a:off x="457200" y="17272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a</a:t>
                          </a:r>
                        </a:p>
                      </a:txBody>
                      <a:tcPr/>
                    </a:tc>
                    <a:tc>
                      <a:txBody>
                        <a:bodyPr/>
                        <a:lstStyle/>
                        <a:p>
                          <a:pPr algn="ctr">
                            <a:defRPr sz="1600" b="1"/>
                          </a:pPr>
                          <a:r>
                            <a:t>b</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𝑎</m:t>
                                </m:r>
                                <m:r>
                                  <a:rPr sz="1600">
                                    <a:latin typeface="Cambria Math" panose="02040503050406030204" pitchFamily="18" charset="0"/>
                                  </a:rPr>
                                  <m:t>∧</m:t>
                                </m:r>
                                <m:r>
                                  <a:rPr sz="1600">
                                    <a:latin typeface="Cambria Math" panose="02040503050406030204" pitchFamily="18" charset="0"/>
                                  </a:rPr>
                                  <m:t>𝑏</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d>
                                  <m:dPr>
                                    <m:ctrlPr>
                                      <a:rPr sz="1600" i="1">
                                        <a:latin typeface="Cambria Math" panose="02040503050406030204" pitchFamily="18" charset="0"/>
                                      </a:rPr>
                                    </m:ctrlPr>
                                  </m:dPr>
                                  <m:e>
                                    <m:r>
                                      <a:rPr sz="1600">
                                        <a:latin typeface="Cambria Math" panose="02040503050406030204" pitchFamily="18" charset="0"/>
                                      </a:rPr>
                                      <m:t>𝑎</m:t>
                                    </m:r>
                                    <m:r>
                                      <a:rPr sz="1600">
                                        <a:latin typeface="Cambria Math" panose="02040503050406030204" pitchFamily="18" charset="0"/>
                                      </a:rPr>
                                      <m:t>∧</m:t>
                                    </m:r>
                                    <m:r>
                                      <a:rPr sz="1600">
                                        <a:latin typeface="Cambria Math" panose="02040503050406030204" pitchFamily="18" charset="0"/>
                                      </a:rPr>
                                      <m:t>𝑏</m:t>
                                    </m:r>
                                  </m:e>
                                </m:d>
                              </m:oMath>
                            </m:oMathPara>
                          </a14:m>
                          <a:endParaRPr dirty="0"/>
                        </a:p>
                      </a:txBody>
                      <a:tcPr/>
                    </a:tc>
                    <a:extLst>
                      <a:ext uri="{0D108BD9-81ED-4DB2-BD59-A6C34878D82A}">
                        <a16:rowId xmlns:a16="http://schemas.microsoft.com/office/drawing/2014/main" val="10001"/>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endParaRPr/>
                        </a:p>
                      </a:txBody>
                      <a:tcPr/>
                    </a:tc>
                    <a:tc>
                      <a:txBody>
                        <a:bodyPr/>
                        <a:lstStyle/>
                        <a:p>
                          <a:pPr algn="ctr"/>
                          <a:endParaRPr dirty="0"/>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endParaRPr dirty="0"/>
                        </a:p>
                      </a:txBody>
                      <a:tcPr/>
                    </a:tc>
                    <a:tc>
                      <a:txBody>
                        <a:bodyPr/>
                        <a:lstStyle/>
                        <a:p>
                          <a:pPr algn="ctr"/>
                          <a:endParaRPr dirty="0"/>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e truth table contains four columns with headers: a, b, a AND b, and not (a AND b)">
                <a:extLst>
                  <a:ext uri="{FF2B5EF4-FFF2-40B4-BE49-F238E27FC236}">
                    <a16:creationId xmlns:a16="http://schemas.microsoft.com/office/drawing/2014/main" id="{8036DBB9-3727-4915-A3B0-0986DA819917}"/>
                  </a:ext>
                </a:extLst>
              </p:cNvPr>
              <p:cNvGraphicFramePr>
                <a:graphicFrameLocks/>
              </p:cNvGraphicFramePr>
              <p:nvPr>
                <p:extLst>
                  <p:ext uri="{D42A27DB-BD31-4B8C-83A1-F6EECF244321}">
                    <p14:modId xmlns:p14="http://schemas.microsoft.com/office/powerpoint/2010/main" val="2316834479"/>
                  </p:ext>
                </p:extLst>
              </p:nvPr>
            </p:nvGraphicFramePr>
            <p:xfrm>
              <a:off x="457200" y="17272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a</a:t>
                          </a:r>
                        </a:p>
                      </a:txBody>
                      <a:tcPr/>
                    </a:tc>
                    <a:tc>
                      <a:txBody>
                        <a:bodyPr/>
                        <a:lstStyle/>
                        <a:p>
                          <a:pPr algn="ctr">
                            <a:defRPr sz="1600" b="1"/>
                          </a:pPr>
                          <a:r>
                            <a:t>b</a:t>
                          </a:r>
                        </a:p>
                      </a:txBody>
                      <a:tcPr/>
                    </a:tc>
                    <a:tc>
                      <a:txBody>
                        <a:bodyPr/>
                        <a:lstStyle/>
                        <a:p>
                          <a:endParaRPr lang="en-US"/>
                        </a:p>
                      </a:txBody>
                      <a:tcPr>
                        <a:blipFill>
                          <a:blip r:embed="rId3"/>
                          <a:stretch>
                            <a:fillRect l="-200296" t="-4918" r="-100592" b="-403279"/>
                          </a:stretch>
                        </a:blipFill>
                      </a:tcPr>
                    </a:tc>
                    <a:tc>
                      <a:txBody>
                        <a:bodyPr/>
                        <a:lstStyle/>
                        <a:p>
                          <a:endParaRPr lang="en-US"/>
                        </a:p>
                      </a:txBody>
                      <a:tcPr>
                        <a:blipFill>
                          <a:blip r:embed="rId3"/>
                          <a:stretch>
                            <a:fillRect l="-301187" t="-4918" r="-890" b="-403279"/>
                          </a:stretch>
                        </a:blipFill>
                      </a:tcPr>
                    </a:tc>
                    <a:extLst>
                      <a:ext uri="{0D108BD9-81ED-4DB2-BD59-A6C34878D82A}">
                        <a16:rowId xmlns:a16="http://schemas.microsoft.com/office/drawing/2014/main" val="10001"/>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endParaRPr/>
                        </a:p>
                      </a:txBody>
                      <a:tcPr/>
                    </a:tc>
                    <a:tc>
                      <a:txBody>
                        <a:bodyPr/>
                        <a:lstStyle/>
                        <a:p>
                          <a:pPr algn="ctr"/>
                          <a:endParaRPr dirty="0"/>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A67E063B-D4B6-4ADD-BEB3-9E86B273C196}"/>
              </a:ext>
            </a:extLst>
          </p:cNvPr>
          <p:cNvSpPr txBox="1"/>
          <p:nvPr/>
        </p:nvSpPr>
        <p:spPr>
          <a:xfrm>
            <a:off x="457200" y="3752671"/>
            <a:ext cx="8153400" cy="1200329"/>
          </a:xfrm>
          <a:prstGeom prst="rect">
            <a:avLst/>
          </a:prstGeom>
          <a:noFill/>
        </p:spPr>
        <p:txBody>
          <a:bodyPr wrap="square">
            <a:spAutoFit/>
          </a:bodyPr>
          <a:lstStyle/>
          <a:p>
            <a:r>
              <a:rPr lang="en-US" sz="2400" dirty="0"/>
              <a:t>The negation has the opposite truth value of the original statement. So we can fill in the fourth column by changing the truth vales of the third column.</a:t>
            </a:r>
          </a:p>
        </p:txBody>
      </p:sp>
    </p:spTree>
    <p:extLst>
      <p:ext uri="{BB962C8B-B14F-4D97-AF65-F5344CB8AC3E}">
        <p14:creationId xmlns:p14="http://schemas.microsoft.com/office/powerpoint/2010/main" val="13122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lang="en-US" sz="2400" dirty="0"/>
              <a:t>As we stated in Section 3.1, mathematical logic deals in part with deciding the truth value of different types of statements. For instance, consider the statement </a:t>
            </a:r>
            <a:r>
              <a:rPr lang="en-US" sz="2400" i="1" dirty="0"/>
              <a:t>a</a:t>
            </a:r>
            <a:r>
              <a:rPr lang="en-US" sz="2400" dirty="0"/>
              <a:t> and its negation</a:t>
            </a:r>
            <a:endParaRPr sz="2400" dirty="0"/>
          </a:p>
        </p:txBody>
      </p:sp>
      <p:pic>
        <p:nvPicPr>
          <p:cNvPr id="13" name="Picture 12" descr="not a.">
            <a:extLst>
              <a:ext uri="{FF2B5EF4-FFF2-40B4-BE49-F238E27FC236}">
                <a16:creationId xmlns:a16="http://schemas.microsoft.com/office/drawing/2014/main" id="{FB5FE895-0457-3552-5491-1D9B3382E63A}"/>
              </a:ext>
            </a:extLst>
          </p:cNvPr>
          <p:cNvPicPr>
            <a:picLocks noChangeAspect="1"/>
          </p:cNvPicPr>
          <p:nvPr/>
        </p:nvPicPr>
        <p:blipFill>
          <a:blip r:embed="rId2"/>
          <a:stretch>
            <a:fillRect/>
          </a:stretch>
        </p:blipFill>
        <p:spPr>
          <a:xfrm>
            <a:off x="6934200" y="1958041"/>
            <a:ext cx="514350" cy="238125"/>
          </a:xfrm>
          <a:prstGeom prst="rect">
            <a:avLst/>
          </a:prstGeom>
        </p:spPr>
      </p:pic>
      <p:sp>
        <p:nvSpPr>
          <p:cNvPr id="5" name="TextBox 4">
            <a:extLst>
              <a:ext uri="{FF2B5EF4-FFF2-40B4-BE49-F238E27FC236}">
                <a16:creationId xmlns:a16="http://schemas.microsoft.com/office/drawing/2014/main" id="{4265B7D2-3DA9-E667-0F42-E15FFA3640B9}"/>
              </a:ext>
            </a:extLst>
          </p:cNvPr>
          <p:cNvSpPr txBox="1"/>
          <p:nvPr/>
        </p:nvSpPr>
        <p:spPr>
          <a:xfrm>
            <a:off x="457200" y="2181225"/>
            <a:ext cx="8229600" cy="1569660"/>
          </a:xfrm>
          <a:prstGeom prst="rect">
            <a:avLst/>
          </a:prstGeom>
          <a:noFill/>
        </p:spPr>
        <p:txBody>
          <a:bodyPr wrap="square">
            <a:spAutoFit/>
          </a:bodyPr>
          <a:lstStyle/>
          <a:p>
            <a:r>
              <a:rPr lang="en-US" sz="2400" dirty="0"/>
              <a:t>If we let </a:t>
            </a:r>
            <a:r>
              <a:rPr lang="en-US" sz="2400" i="1" dirty="0"/>
              <a:t>a</a:t>
            </a:r>
            <a:r>
              <a:rPr lang="en-US" sz="2400" dirty="0"/>
              <a:t> be the statement “Today is Monday,” then it is either true or false, depending on when you are reading this. If </a:t>
            </a:r>
            <a:r>
              <a:rPr lang="en-US" sz="2400" i="1" dirty="0"/>
              <a:t>a</a:t>
            </a:r>
            <a:r>
              <a:rPr lang="en-US" sz="2400" dirty="0"/>
              <a:t> is true, then its negation, </a:t>
            </a:r>
            <a:endParaRPr lang="en-IN" sz="2400" dirty="0"/>
          </a:p>
          <a:p>
            <a:endParaRPr lang="en-IN" sz="2400" dirty="0"/>
          </a:p>
        </p:txBody>
      </p:sp>
      <p:pic>
        <p:nvPicPr>
          <p:cNvPr id="8" name="Picture 7" descr="not a">
            <a:extLst>
              <a:ext uri="{FF2B5EF4-FFF2-40B4-BE49-F238E27FC236}">
                <a16:creationId xmlns:a16="http://schemas.microsoft.com/office/drawing/2014/main" id="{EACCBD94-5897-2933-5AC6-941D767BED90}"/>
              </a:ext>
            </a:extLst>
          </p:cNvPr>
          <p:cNvPicPr>
            <a:picLocks noChangeAspect="1"/>
          </p:cNvPicPr>
          <p:nvPr/>
        </p:nvPicPr>
        <p:blipFill>
          <a:blip r:embed="rId3"/>
          <a:stretch>
            <a:fillRect/>
          </a:stretch>
        </p:blipFill>
        <p:spPr>
          <a:xfrm>
            <a:off x="3428999" y="3065264"/>
            <a:ext cx="457200" cy="238125"/>
          </a:xfrm>
          <a:prstGeom prst="rect">
            <a:avLst/>
          </a:prstGeom>
        </p:spPr>
      </p:pic>
      <p:sp>
        <p:nvSpPr>
          <p:cNvPr id="17" name="TextBox 16">
            <a:extLst>
              <a:ext uri="{FF2B5EF4-FFF2-40B4-BE49-F238E27FC236}">
                <a16:creationId xmlns:a16="http://schemas.microsoft.com/office/drawing/2014/main" id="{04C62DFA-2227-1F86-77CD-D43BC25B7779}"/>
              </a:ext>
            </a:extLst>
          </p:cNvPr>
          <p:cNvSpPr txBox="1"/>
          <p:nvPr/>
        </p:nvSpPr>
        <p:spPr>
          <a:xfrm>
            <a:off x="3886200" y="2912265"/>
            <a:ext cx="17526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will be false.</a:t>
            </a:r>
            <a:endParaRPr lang="en-IN" dirty="0"/>
          </a:p>
        </p:txBody>
      </p:sp>
      <p:sp>
        <p:nvSpPr>
          <p:cNvPr id="11" name="TextBox 10">
            <a:extLst>
              <a:ext uri="{FF2B5EF4-FFF2-40B4-BE49-F238E27FC236}">
                <a16:creationId xmlns:a16="http://schemas.microsoft.com/office/drawing/2014/main" id="{7659DE03-5B93-4D13-143A-DD7CFB1BDAA6}"/>
              </a:ext>
            </a:extLst>
          </p:cNvPr>
          <p:cNvSpPr txBox="1"/>
          <p:nvPr/>
        </p:nvSpPr>
        <p:spPr>
          <a:xfrm>
            <a:off x="457198" y="3386263"/>
            <a:ext cx="8229599" cy="461665"/>
          </a:xfrm>
          <a:prstGeom prst="rect">
            <a:avLst/>
          </a:prstGeom>
          <a:noFill/>
        </p:spPr>
        <p:txBody>
          <a:bodyPr wrap="square">
            <a:spAutoFit/>
          </a:bodyPr>
          <a:lstStyle/>
          <a:p>
            <a:r>
              <a:rPr lang="en-US" sz="2400" dirty="0"/>
              <a:t>However, if </a:t>
            </a:r>
            <a:r>
              <a:rPr lang="en-US" sz="2400" i="1" dirty="0"/>
              <a:t>a </a:t>
            </a:r>
            <a:r>
              <a:rPr lang="en-US" sz="2400" dirty="0"/>
              <a:t>is false, then its negation will be true.</a:t>
            </a:r>
            <a:endParaRPr lang="en-IN" sz="2400" dirty="0"/>
          </a:p>
        </p:txBody>
      </p:sp>
    </p:spTree>
    <p:extLst>
      <p:ext uri="{BB962C8B-B14F-4D97-AF65-F5344CB8AC3E}">
        <p14:creationId xmlns:p14="http://schemas.microsoft.com/office/powerpoint/2010/main" val="53185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1: Constructing a Truth Table</a:t>
            </a:r>
            <a:r>
              <a:rPr lang="en-US" sz="31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sz="3100" dirty="0"/>
          </a:p>
        </p:txBody>
      </p:sp>
      <p:pic>
        <p:nvPicPr>
          <p:cNvPr id="6" name="Picture 5" descr="Table 10: Truth Table for not open parentheses a AND b close parentheses ">
            <a:extLst>
              <a:ext uri="{FF2B5EF4-FFF2-40B4-BE49-F238E27FC236}">
                <a16:creationId xmlns:a16="http://schemas.microsoft.com/office/drawing/2014/main" id="{9775B0D0-1503-9536-5322-9C3E8148203B}"/>
              </a:ext>
            </a:extLst>
          </p:cNvPr>
          <p:cNvPicPr>
            <a:picLocks noChangeAspect="1"/>
          </p:cNvPicPr>
          <p:nvPr/>
        </p:nvPicPr>
        <p:blipFill>
          <a:blip r:embed="rId2"/>
          <a:stretch>
            <a:fillRect/>
          </a:stretch>
        </p:blipFill>
        <p:spPr>
          <a:xfrm>
            <a:off x="2838122" y="1067137"/>
            <a:ext cx="3467755"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our columns: a, b, a AND b, and NOT (a AND b).&#10;It has four rows.&#10;Row 1: a is true, b is true, a and b is blank, not (a and b) is blank,&#10;Row 2: a is true, b is false, a and b is blank, not (a and b) is blank,&#10;Row 3: a is false, b is true, a and b is blank, not (a and b) is blank,&#10;Row 4: a is false, b is false, a and b is blank, not (a and b) is blank.">
                <a:extLst>
                  <a:ext uri="{FF2B5EF4-FFF2-40B4-BE49-F238E27FC236}">
                    <a16:creationId xmlns:a16="http://schemas.microsoft.com/office/drawing/2014/main" id="{8D60A14B-18EF-4CAD-9B6E-CE97AEA83DC3}"/>
                  </a:ext>
                </a:extLst>
              </p:cNvPr>
              <p:cNvGraphicFramePr>
                <a:graphicFrameLocks/>
              </p:cNvGraphicFramePr>
              <p:nvPr>
                <p:extLst>
                  <p:ext uri="{D42A27DB-BD31-4B8C-83A1-F6EECF244321}">
                    <p14:modId xmlns:p14="http://schemas.microsoft.com/office/powerpoint/2010/main" val="3643701150"/>
                  </p:ext>
                </p:extLst>
              </p:nvPr>
            </p:nvGraphicFramePr>
            <p:xfrm>
              <a:off x="457200" y="1447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p>
                      </a:txBody>
                      <a:tcPr/>
                    </a:tc>
                    <a:tc>
                      <a:txBody>
                        <a:bodyPr/>
                        <a:lstStyle/>
                        <a:p>
                          <a:pPr algn="ctr">
                            <a:defRPr sz="1600" b="1"/>
                          </a:pPr>
                          <a:r>
                            <a:rPr b="0" dirty="0"/>
                            <a:t>b</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d>
                                  <m:dPr>
                                    <m:ctrlPr>
                                      <a:rPr sz="1600" i="1">
                                        <a:latin typeface="Cambria Math" panose="02040503050406030204" pitchFamily="18" charset="0"/>
                                      </a:rPr>
                                    </m:ctrlPr>
                                  </m:dPr>
                                  <m:e>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e>
                                </m:d>
                              </m:oMath>
                            </m:oMathPara>
                          </a14:m>
                          <a:endParaRPr dirty="0"/>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rPr dirty="0"/>
                            <a:t>F</a:t>
                          </a:r>
                        </a:p>
                      </a:txBody>
                      <a:tcPr/>
                    </a:tc>
                    <a:tc>
                      <a:txBody>
                        <a:bodyPr/>
                        <a:lstStyle/>
                        <a:p>
                          <a:pPr algn="ctr">
                            <a:defRPr sz="1600"/>
                          </a:pPr>
                          <a:r>
                            <a:rPr dirty="0"/>
                            <a:t>F</a:t>
                          </a:r>
                        </a:p>
                      </a:txBody>
                      <a:tcPr/>
                    </a:tc>
                    <a:tc>
                      <a:txBody>
                        <a:bodyPr/>
                        <a:lstStyle/>
                        <a:p>
                          <a:pPr algn="ctr"/>
                          <a:endParaRPr dirty="0"/>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e table has four columns: a, b, a AND b, and NOT (a AND b).&#10;It has four rows.&#10;Row 1: a is true, b is true, a and b is blank, not (a and b) is blank,&#10;Row 2: a is true, b is false, a and b is blank, not (a and b) is blank,&#10;Row 3: a is false, b is true, a and b is blank, not (a and b) is blank,&#10;Row 4: a is false, b is false, a and b is blank, not (a and b) is blank.">
                <a:extLst>
                  <a:ext uri="{FF2B5EF4-FFF2-40B4-BE49-F238E27FC236}">
                    <a16:creationId xmlns:a16="http://schemas.microsoft.com/office/drawing/2014/main" id="{8D60A14B-18EF-4CAD-9B6E-CE97AEA83DC3}"/>
                  </a:ext>
                </a:extLst>
              </p:cNvPr>
              <p:cNvGraphicFramePr>
                <a:graphicFrameLocks/>
              </p:cNvGraphicFramePr>
              <p:nvPr>
                <p:extLst>
                  <p:ext uri="{D42A27DB-BD31-4B8C-83A1-F6EECF244321}">
                    <p14:modId xmlns:p14="http://schemas.microsoft.com/office/powerpoint/2010/main" val="3643701150"/>
                  </p:ext>
                </p:extLst>
              </p:nvPr>
            </p:nvGraphicFramePr>
            <p:xfrm>
              <a:off x="457200" y="1447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p>
                      </a:txBody>
                      <a:tcPr/>
                    </a:tc>
                    <a:tc>
                      <a:txBody>
                        <a:bodyPr/>
                        <a:lstStyle/>
                        <a:p>
                          <a:pPr algn="ctr">
                            <a:defRPr sz="1600" b="1"/>
                          </a:pPr>
                          <a:r>
                            <a:rPr b="0" dirty="0"/>
                            <a:t>b</a:t>
                          </a:r>
                        </a:p>
                      </a:txBody>
                      <a:tcPr/>
                    </a:tc>
                    <a:tc>
                      <a:txBody>
                        <a:bodyPr/>
                        <a:lstStyle/>
                        <a:p>
                          <a:endParaRPr lang="en-US"/>
                        </a:p>
                      </a:txBody>
                      <a:tcPr>
                        <a:blipFill>
                          <a:blip r:embed="rId3"/>
                          <a:stretch>
                            <a:fillRect l="-200296" t="-3279" r="-100592" b="-411475"/>
                          </a:stretch>
                        </a:blipFill>
                      </a:tcPr>
                    </a:tc>
                    <a:tc>
                      <a:txBody>
                        <a:bodyPr/>
                        <a:lstStyle/>
                        <a:p>
                          <a:endParaRPr lang="en-US"/>
                        </a:p>
                      </a:txBody>
                      <a:tcPr>
                        <a:blipFill>
                          <a:blip r:embed="rId3"/>
                          <a:stretch>
                            <a:fillRect l="-301187" t="-3279" r="-890" b="-4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rPr dirty="0"/>
                            <a:t>F</a:t>
                          </a:r>
                        </a:p>
                      </a:txBody>
                      <a:tcPr/>
                    </a:tc>
                    <a:tc>
                      <a:txBody>
                        <a:bodyPr/>
                        <a:lstStyle/>
                        <a:p>
                          <a:pPr algn="ctr">
                            <a:defRPr sz="1600"/>
                          </a:pPr>
                          <a:r>
                            <a:rPr dirty="0"/>
                            <a:t>F</a:t>
                          </a:r>
                        </a:p>
                      </a:txBody>
                      <a:tcPr/>
                    </a:tc>
                    <a:tc>
                      <a:txBody>
                        <a:bodyPr/>
                        <a:lstStyle/>
                        <a:p>
                          <a:pPr algn="ctr"/>
                          <a:endParaRPr dirty="0"/>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Fallback>
      </mc:AlternateContent>
      <p:sp>
        <p:nvSpPr>
          <p:cNvPr id="8" name="TextBox 7">
            <a:extLst>
              <a:ext uri="{FF2B5EF4-FFF2-40B4-BE49-F238E27FC236}">
                <a16:creationId xmlns:a16="http://schemas.microsoft.com/office/drawing/2014/main" id="{A1DB8462-E5C7-73DA-A63E-FF2228505109}"/>
              </a:ext>
            </a:extLst>
          </p:cNvPr>
          <p:cNvSpPr txBox="1"/>
          <p:nvPr/>
        </p:nvSpPr>
        <p:spPr>
          <a:xfrm>
            <a:off x="457200" y="3505200"/>
            <a:ext cx="8229600" cy="1200329"/>
          </a:xfrm>
          <a:prstGeom prst="rect">
            <a:avLst/>
          </a:prstGeom>
          <a:noFill/>
        </p:spPr>
        <p:txBody>
          <a:bodyPr wrap="square" rtlCol="0">
            <a:spAutoFit/>
          </a:bodyPr>
          <a:lstStyle/>
          <a:p>
            <a:r>
              <a:rPr kumimoji="0" lang="en-US" sz="2400" b="0" i="0" u="none" strike="noStrike" kern="1200" cap="none" spc="0" normalizeH="0" baseline="0" noProof="0">
                <a:ln>
                  <a:noFill/>
                </a:ln>
                <a:solidFill>
                  <a:srgbClr val="366092"/>
                </a:solidFill>
                <a:effectLst/>
                <a:uLnTx/>
                <a:uFillTx/>
                <a:latin typeface="Calibri"/>
                <a:ea typeface="+mn-ea"/>
                <a:cs typeface="+mn-cs"/>
              </a:rPr>
              <a:t>To fill in the third column, remember that the conjunction is true only when both parts are true. Referring to the first and second columns, we can fill in the third column.</a:t>
            </a:r>
            <a:endParaRPr lang="en-IN" dirty="0"/>
          </a:p>
        </p:txBody>
      </p:sp>
    </p:spTree>
    <p:extLst>
      <p:ext uri="{BB962C8B-B14F-4D97-AF65-F5344CB8AC3E}">
        <p14:creationId xmlns:p14="http://schemas.microsoft.com/office/powerpoint/2010/main" val="737709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1: Constructing a Truth Table</a:t>
            </a:r>
            <a:r>
              <a:rPr lang="en-US" sz="31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sz="3100" dirty="0"/>
          </a:p>
        </p:txBody>
      </p:sp>
      <p:pic>
        <p:nvPicPr>
          <p:cNvPr id="5" name="Picture 4" descr="Table 11: Truth Table for not open parentheses a AND b close parentheses">
            <a:extLst>
              <a:ext uri="{FF2B5EF4-FFF2-40B4-BE49-F238E27FC236}">
                <a16:creationId xmlns:a16="http://schemas.microsoft.com/office/drawing/2014/main" id="{0CBDCAF8-ED03-D0EA-266F-FA84D522A193}"/>
              </a:ext>
            </a:extLst>
          </p:cNvPr>
          <p:cNvPicPr>
            <a:picLocks noChangeAspect="1"/>
          </p:cNvPicPr>
          <p:nvPr/>
        </p:nvPicPr>
        <p:blipFill>
          <a:blip r:embed="rId2"/>
          <a:stretch>
            <a:fillRect/>
          </a:stretch>
        </p:blipFill>
        <p:spPr>
          <a:xfrm>
            <a:off x="2841796" y="1200558"/>
            <a:ext cx="3460408"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our columns: a, b, a AND b, and NOT (a AND b).&#10;It has four rows.&#10;Row 1: a is true, b is true, a and b is true, not (a and b) is blank,&#10;Row 2: a is true, b is false, a and b is false, not (a and b) is blank,&#10;Row 3: a is false, b is true, a and b is false, not (a and b) is blank,&#10;Row 4: a is false, b is false, a and b is false, not (a and b) is blank.&#10;">
                <a:extLst>
                  <a:ext uri="{FF2B5EF4-FFF2-40B4-BE49-F238E27FC236}">
                    <a16:creationId xmlns:a16="http://schemas.microsoft.com/office/drawing/2014/main" id="{9A289A71-9A49-41F7-BD76-40374B002067}"/>
                  </a:ext>
                </a:extLst>
              </p:cNvPr>
              <p:cNvGraphicFramePr>
                <a:graphicFrameLocks/>
              </p:cNvGraphicFramePr>
              <p:nvPr>
                <p:extLst>
                  <p:ext uri="{D42A27DB-BD31-4B8C-83A1-F6EECF244321}">
                    <p14:modId xmlns:p14="http://schemas.microsoft.com/office/powerpoint/2010/main" val="655436495"/>
                  </p:ext>
                </p:extLst>
              </p:nvPr>
            </p:nvGraphicFramePr>
            <p:xfrm>
              <a:off x="457200" y="1574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endParaRPr b="0" i="1" dirty="0"/>
                        </a:p>
                      </a:txBody>
                      <a:tcPr/>
                    </a:tc>
                    <a:tc>
                      <a:txBody>
                        <a:bodyPr/>
                        <a:lstStyle/>
                        <a:p>
                          <a:pPr algn="ctr">
                            <a:defRPr sz="1600" b="1"/>
                          </a:pPr>
                          <a:r>
                            <a:rPr b="0" dirty="0"/>
                            <a:t>b</a:t>
                          </a:r>
                          <a:endParaRPr b="0" i="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d>
                                  <m:dPr>
                                    <m:ctrlPr>
                                      <a:rPr sz="1600" i="1">
                                        <a:latin typeface="Cambria Math" panose="02040503050406030204" pitchFamily="18" charset="0"/>
                                      </a:rPr>
                                    </m:ctrlPr>
                                  </m:dPr>
                                  <m:e>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e>
                                </m:d>
                              </m:oMath>
                            </m:oMathPara>
                          </a14:m>
                          <a:endParaRPr dirty="0"/>
                        </a:p>
                      </a:txBody>
                      <a:tcPr/>
                    </a:tc>
                    <a:extLst>
                      <a:ext uri="{0D108BD9-81ED-4DB2-BD59-A6C34878D82A}">
                        <a16:rowId xmlns:a16="http://schemas.microsoft.com/office/drawing/2014/main" val="10001"/>
                      </a:ext>
                    </a:extLst>
                  </a:tr>
                  <a:tr h="370840">
                    <a:tc>
                      <a:txBody>
                        <a:bodyPr/>
                        <a:lstStyle/>
                        <a:p>
                          <a:pPr algn="ctr">
                            <a:defRPr sz="1600"/>
                          </a:pPr>
                          <a:r>
                            <a:rPr dirty="0"/>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rPr dirty="0"/>
                            <a:t>T</a:t>
                          </a:r>
                        </a:p>
                      </a:txBody>
                      <a:tcPr/>
                    </a:tc>
                    <a:tc>
                      <a:txBody>
                        <a:bodyPr/>
                        <a:lstStyle/>
                        <a:p>
                          <a:pPr algn="ctr">
                            <a:defRPr sz="1600"/>
                          </a:pPr>
                          <a:r>
                            <a:t>F</a:t>
                          </a:r>
                        </a:p>
                      </a:txBody>
                      <a:tcPr/>
                    </a:tc>
                    <a:tc>
                      <a:txBody>
                        <a:bodyPr/>
                        <a:lstStyle/>
                        <a:p>
                          <a:pPr algn="ctr">
                            <a:defRPr sz="1600"/>
                          </a:pPr>
                          <a:r>
                            <a:rPr dirty="0"/>
                            <a:t>F</a:t>
                          </a: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rPr dirty="0"/>
                            <a:t>F</a:t>
                          </a:r>
                        </a:p>
                      </a:txBody>
                      <a:tcPr/>
                    </a:tc>
                    <a:tc>
                      <a:txBody>
                        <a:bodyPr/>
                        <a:lstStyle/>
                        <a:p>
                          <a:pPr algn="ctr">
                            <a:defRPr sz="1600"/>
                          </a:pPr>
                          <a:r>
                            <a:t>F</a:t>
                          </a:r>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e table has four columns: a, b, a AND b, and NOT (a AND b).&#10;It has four rows.&#10;Row 1: a is true, b is true, a and b is true, not (a and b) is blank,&#10;Row 2: a is true, b is false, a and b is false, not (a and b) is blank,&#10;Row 3: a is false, b is true, a and b is false, not (a and b) is blank,&#10;Row 4: a is false, b is false, a and b is false, not (a and b) is blank.&#10;">
                <a:extLst>
                  <a:ext uri="{FF2B5EF4-FFF2-40B4-BE49-F238E27FC236}">
                    <a16:creationId xmlns:a16="http://schemas.microsoft.com/office/drawing/2014/main" id="{9A289A71-9A49-41F7-BD76-40374B002067}"/>
                  </a:ext>
                </a:extLst>
              </p:cNvPr>
              <p:cNvGraphicFramePr>
                <a:graphicFrameLocks/>
              </p:cNvGraphicFramePr>
              <p:nvPr>
                <p:extLst>
                  <p:ext uri="{D42A27DB-BD31-4B8C-83A1-F6EECF244321}">
                    <p14:modId xmlns:p14="http://schemas.microsoft.com/office/powerpoint/2010/main" val="655436495"/>
                  </p:ext>
                </p:extLst>
              </p:nvPr>
            </p:nvGraphicFramePr>
            <p:xfrm>
              <a:off x="457200" y="1574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endParaRPr b="0" i="1" dirty="0"/>
                        </a:p>
                      </a:txBody>
                      <a:tcPr/>
                    </a:tc>
                    <a:tc>
                      <a:txBody>
                        <a:bodyPr/>
                        <a:lstStyle/>
                        <a:p>
                          <a:pPr algn="ctr">
                            <a:defRPr sz="1600" b="1"/>
                          </a:pPr>
                          <a:r>
                            <a:rPr b="0" dirty="0"/>
                            <a:t>b</a:t>
                          </a:r>
                          <a:endParaRPr b="0" i="1" dirty="0"/>
                        </a:p>
                      </a:txBody>
                      <a:tcPr/>
                    </a:tc>
                    <a:tc>
                      <a:txBody>
                        <a:bodyPr/>
                        <a:lstStyle/>
                        <a:p>
                          <a:endParaRPr lang="en-US"/>
                        </a:p>
                      </a:txBody>
                      <a:tcPr>
                        <a:blipFill>
                          <a:blip r:embed="rId3"/>
                          <a:stretch>
                            <a:fillRect l="-200296" t="-4918" r="-100592" b="-411475"/>
                          </a:stretch>
                        </a:blipFill>
                      </a:tcPr>
                    </a:tc>
                    <a:tc>
                      <a:txBody>
                        <a:bodyPr/>
                        <a:lstStyle/>
                        <a:p>
                          <a:endParaRPr lang="en-US"/>
                        </a:p>
                      </a:txBody>
                      <a:tcPr>
                        <a:blipFill>
                          <a:blip r:embed="rId3"/>
                          <a:stretch>
                            <a:fillRect l="-301187" t="-4918" r="-890" b="-411475"/>
                          </a:stretch>
                        </a:blipFill>
                      </a:tcPr>
                    </a:tc>
                    <a:extLst>
                      <a:ext uri="{0D108BD9-81ED-4DB2-BD59-A6C34878D82A}">
                        <a16:rowId xmlns:a16="http://schemas.microsoft.com/office/drawing/2014/main" val="10001"/>
                      </a:ext>
                    </a:extLst>
                  </a:tr>
                  <a:tr h="370840">
                    <a:tc>
                      <a:txBody>
                        <a:bodyPr/>
                        <a:lstStyle/>
                        <a:p>
                          <a:pPr algn="ctr">
                            <a:defRPr sz="1600"/>
                          </a:pPr>
                          <a:r>
                            <a:rPr dirty="0"/>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rPr dirty="0"/>
                            <a:t>T</a:t>
                          </a:r>
                        </a:p>
                      </a:txBody>
                      <a:tcPr/>
                    </a:tc>
                    <a:tc>
                      <a:txBody>
                        <a:bodyPr/>
                        <a:lstStyle/>
                        <a:p>
                          <a:pPr algn="ctr">
                            <a:defRPr sz="1600"/>
                          </a:pPr>
                          <a:r>
                            <a:t>F</a:t>
                          </a:r>
                        </a:p>
                      </a:txBody>
                      <a:tcPr/>
                    </a:tc>
                    <a:tc>
                      <a:txBody>
                        <a:bodyPr/>
                        <a:lstStyle/>
                        <a:p>
                          <a:pPr algn="ctr">
                            <a:defRPr sz="1600"/>
                          </a:pPr>
                          <a:r>
                            <a:rPr dirty="0"/>
                            <a:t>F</a:t>
                          </a: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rPr dirty="0"/>
                            <a:t>F</a:t>
                          </a:r>
                        </a:p>
                      </a:txBody>
                      <a:tcPr/>
                    </a:tc>
                    <a:tc>
                      <a:txBody>
                        <a:bodyPr/>
                        <a:lstStyle/>
                        <a:p>
                          <a:pPr algn="ctr">
                            <a:defRPr sz="1600"/>
                          </a:pPr>
                          <a:r>
                            <a:t>F</a:t>
                          </a:r>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CD4BED0C-5095-40C8-8584-F97DCD289DD3}"/>
              </a:ext>
            </a:extLst>
          </p:cNvPr>
          <p:cNvSpPr txBox="1"/>
          <p:nvPr/>
        </p:nvSpPr>
        <p:spPr>
          <a:xfrm>
            <a:off x="467906" y="3600271"/>
            <a:ext cx="8218894" cy="1200329"/>
          </a:xfrm>
          <a:prstGeom prst="rect">
            <a:avLst/>
          </a:prstGeom>
          <a:noFill/>
        </p:spPr>
        <p:txBody>
          <a:bodyPr wrap="square">
            <a:spAutoFit/>
          </a:bodyPr>
          <a:lstStyle/>
          <a:p>
            <a:r>
              <a:rPr lang="en-US" sz="2400" dirty="0"/>
              <a:t>The negation has the opposite truth value of the original statement. So we can fill in the fourth column by changing the truth vales of the third column.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1: Constructing a Truth Table</a:t>
            </a:r>
            <a:r>
              <a:rPr lang="en-US" sz="31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sz="3100" dirty="0"/>
          </a:p>
        </p:txBody>
      </p:sp>
      <p:pic>
        <p:nvPicPr>
          <p:cNvPr id="7" name="Picture 6" descr="Table 12: Completed Truth Table for not open parentheses a AND b close parentheses">
            <a:extLst>
              <a:ext uri="{FF2B5EF4-FFF2-40B4-BE49-F238E27FC236}">
                <a16:creationId xmlns:a16="http://schemas.microsoft.com/office/drawing/2014/main" id="{6EE52841-BB3B-6EE5-60D7-C695A08BB254}"/>
              </a:ext>
            </a:extLst>
          </p:cNvPr>
          <p:cNvPicPr>
            <a:picLocks noChangeAspect="1"/>
          </p:cNvPicPr>
          <p:nvPr/>
        </p:nvPicPr>
        <p:blipFill>
          <a:blip r:embed="rId2"/>
          <a:stretch>
            <a:fillRect/>
          </a:stretch>
        </p:blipFill>
        <p:spPr>
          <a:xfrm>
            <a:off x="2257714" y="1367493"/>
            <a:ext cx="4628572"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our columns: a, b, a AND b, and NOT (a AND b).&#10;It has four rows.&#10;Row 1: a is true, b is true, a and b is true, not (a and b) is false,&#10;Row 2: a is true, b is false, a and b is false, not (a and b) is true,&#10;Row 3: a is false, b is true, a and b is false, not (a and b) is true,&#10;Row 4: a is false, b is false, a and b is false, not (a and b) is true.&#10;">
                <a:extLst>
                  <a:ext uri="{FF2B5EF4-FFF2-40B4-BE49-F238E27FC236}">
                    <a16:creationId xmlns:a16="http://schemas.microsoft.com/office/drawing/2014/main" id="{87A97408-52E6-490F-BA84-A5C84B33D5FC}"/>
                  </a:ext>
                </a:extLst>
              </p:cNvPr>
              <p:cNvGraphicFramePr>
                <a:graphicFrameLocks/>
              </p:cNvGraphicFramePr>
              <p:nvPr>
                <p:extLst>
                  <p:ext uri="{D42A27DB-BD31-4B8C-83A1-F6EECF244321}">
                    <p14:modId xmlns:p14="http://schemas.microsoft.com/office/powerpoint/2010/main" val="1729239668"/>
                  </p:ext>
                </p:extLst>
              </p:nvPr>
            </p:nvGraphicFramePr>
            <p:xfrm>
              <a:off x="457200" y="17526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p>
                      </a:txBody>
                      <a:tcPr/>
                    </a:tc>
                    <a:tc>
                      <a:txBody>
                        <a:bodyPr/>
                        <a:lstStyle/>
                        <a:p>
                          <a:pPr algn="ctr">
                            <a:defRPr sz="1600" b="1"/>
                          </a:pPr>
                          <a:r>
                            <a:rPr b="0" dirty="0"/>
                            <a:t>b</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d>
                                  <m:dPr>
                                    <m:ctrlPr>
                                      <a:rPr sz="1600" i="1">
                                        <a:latin typeface="Cambria Math" panose="02040503050406030204" pitchFamily="18" charset="0"/>
                                      </a:rPr>
                                    </m:ctrlPr>
                                  </m:dPr>
                                  <m:e>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e>
                                </m:d>
                              </m:oMath>
                            </m:oMathPara>
                          </a14:m>
                          <a:endParaRPr dirty="0"/>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rPr dirty="0"/>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e table has four columns: a, b, a AND b, and NOT (a AND b).&#10;It has four rows.&#10;Row 1: a is true, b is true, a and b is true, not (a and b) is false,&#10;Row 2: a is true, b is false, a and b is false, not (a and b) is true,&#10;Row 3: a is false, b is true, a and b is false, not (a and b) is true,&#10;Row 4: a is false, b is false, a and b is false, not (a and b) is true.&#10;">
                <a:extLst>
                  <a:ext uri="{FF2B5EF4-FFF2-40B4-BE49-F238E27FC236}">
                    <a16:creationId xmlns:a16="http://schemas.microsoft.com/office/drawing/2014/main" id="{87A97408-52E6-490F-BA84-A5C84B33D5FC}"/>
                  </a:ext>
                </a:extLst>
              </p:cNvPr>
              <p:cNvGraphicFramePr>
                <a:graphicFrameLocks/>
              </p:cNvGraphicFramePr>
              <p:nvPr>
                <p:extLst>
                  <p:ext uri="{D42A27DB-BD31-4B8C-83A1-F6EECF244321}">
                    <p14:modId xmlns:p14="http://schemas.microsoft.com/office/powerpoint/2010/main" val="1729239668"/>
                  </p:ext>
                </p:extLst>
              </p:nvPr>
            </p:nvGraphicFramePr>
            <p:xfrm>
              <a:off x="457200" y="17526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p>
                      </a:txBody>
                      <a:tcPr/>
                    </a:tc>
                    <a:tc>
                      <a:txBody>
                        <a:bodyPr/>
                        <a:lstStyle/>
                        <a:p>
                          <a:pPr algn="ctr">
                            <a:defRPr sz="1600" b="1"/>
                          </a:pPr>
                          <a:r>
                            <a:rPr b="0" dirty="0"/>
                            <a:t>b</a:t>
                          </a:r>
                        </a:p>
                      </a:txBody>
                      <a:tcPr/>
                    </a:tc>
                    <a:tc>
                      <a:txBody>
                        <a:bodyPr/>
                        <a:lstStyle/>
                        <a:p>
                          <a:endParaRPr lang="en-US"/>
                        </a:p>
                      </a:txBody>
                      <a:tcPr>
                        <a:blipFill>
                          <a:blip r:embed="rId3"/>
                          <a:stretch>
                            <a:fillRect l="-200296" t="-3279" r="-100592" b="-411475"/>
                          </a:stretch>
                        </a:blipFill>
                      </a:tcPr>
                    </a:tc>
                    <a:tc>
                      <a:txBody>
                        <a:bodyPr/>
                        <a:lstStyle/>
                        <a:p>
                          <a:endParaRPr lang="en-US"/>
                        </a:p>
                      </a:txBody>
                      <a:tcPr>
                        <a:blipFill>
                          <a:blip r:embed="rId3"/>
                          <a:stretch>
                            <a:fillRect l="-301187" t="-3279" r="-890" b="-4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rPr dirty="0"/>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0E2C048E-33B0-4C90-D73B-7208839A736B}"/>
              </a:ext>
            </a:extLst>
          </p:cNvPr>
          <p:cNvSpPr txBox="1"/>
          <p:nvPr/>
        </p:nvSpPr>
        <p:spPr>
          <a:xfrm>
            <a:off x="457200" y="3886200"/>
            <a:ext cx="8229600" cy="1200329"/>
          </a:xfrm>
          <a:prstGeom prst="rect">
            <a:avLst/>
          </a:prstGeom>
          <a:noFill/>
        </p:spPr>
        <p:txBody>
          <a:bodyPr wrap="square" rtlCol="0">
            <a:spAutoFit/>
          </a:bodyPr>
          <a:lstStyle/>
          <a:p>
            <a:r>
              <a:rPr kumimoji="0" lang="en-US" sz="2400" b="0" i="0" u="none" strike="noStrike" kern="1200" cap="none" spc="0" normalizeH="0" baseline="0" noProof="0">
                <a:ln>
                  <a:noFill/>
                </a:ln>
                <a:solidFill>
                  <a:srgbClr val="366092"/>
                </a:solidFill>
                <a:effectLst/>
                <a:uLnTx/>
                <a:uFillTx/>
                <a:latin typeface="Calibri"/>
                <a:ea typeface="+mn-ea"/>
                <a:cs typeface="+mn-cs"/>
              </a:rPr>
              <a:t>This truth table tells us that the negation of a conjunction statement is only false on one occasion: when both parts are true. Otherwise, the statement is true.</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400" dirty="0"/>
              <a:t>Consider the following statements.</a:t>
            </a:r>
          </a:p>
          <a:p>
            <a:r>
              <a:rPr lang="en-US" sz="2400" i="1" dirty="0"/>
              <a:t>f</a:t>
            </a:r>
            <a:r>
              <a:rPr sz="2400" dirty="0"/>
              <a:t>: Arizona is the first state listed alphabetically.</a:t>
            </a:r>
            <a:r>
              <a:rPr lang="en-US" dirty="0"/>
              <a:t> </a:t>
            </a:r>
            <a:endParaRPr sz="2400" dirty="0"/>
          </a:p>
          <a:p>
            <a:r>
              <a:rPr lang="en-US" sz="2400" i="1" dirty="0"/>
              <a:t>g</a:t>
            </a:r>
            <a:r>
              <a:rPr sz="2400" dirty="0"/>
              <a:t>: Albany is the capital of New York.</a:t>
            </a:r>
          </a:p>
          <a:p>
            <a:pPr>
              <a:defRPr sz="2800"/>
            </a:pPr>
            <a:r>
              <a:rPr sz="2400" dirty="0"/>
              <a:t>Determine the truth value of each statement and then use Table 12 to determine if the statement</a:t>
            </a:r>
          </a:p>
        </p:txBody>
      </p:sp>
      <p:pic>
        <p:nvPicPr>
          <p:cNvPr id="8" name="Picture 7" descr="not open parentheses f AND g close parentheses  is true or false.">
            <a:extLst>
              <a:ext uri="{FF2B5EF4-FFF2-40B4-BE49-F238E27FC236}">
                <a16:creationId xmlns:a16="http://schemas.microsoft.com/office/drawing/2014/main" id="{BB05C249-CE0B-4F8D-AC98-A56BFD370580}"/>
              </a:ext>
            </a:extLst>
          </p:cNvPr>
          <p:cNvPicPr>
            <a:picLocks noChangeAspect="1"/>
          </p:cNvPicPr>
          <p:nvPr/>
        </p:nvPicPr>
        <p:blipFill>
          <a:blip r:embed="rId2"/>
          <a:stretch>
            <a:fillRect/>
          </a:stretch>
        </p:blipFill>
        <p:spPr>
          <a:xfrm>
            <a:off x="4724846" y="2752726"/>
            <a:ext cx="2997551" cy="432000"/>
          </a:xfrm>
          <a:prstGeom prst="rect">
            <a:avLst/>
          </a:prstGeom>
        </p:spPr>
      </p:pic>
      <p:pic>
        <p:nvPicPr>
          <p:cNvPr id="5" name="Picture 4" descr="Table 12: Completed Truth Table for not open parentheses a AND b close parentheses">
            <a:extLst>
              <a:ext uri="{FF2B5EF4-FFF2-40B4-BE49-F238E27FC236}">
                <a16:creationId xmlns:a16="http://schemas.microsoft.com/office/drawing/2014/main" id="{1F825590-BC7E-CC8B-183D-BB6666C4ED30}"/>
              </a:ext>
            </a:extLst>
          </p:cNvPr>
          <p:cNvPicPr>
            <a:picLocks noChangeAspect="1"/>
          </p:cNvPicPr>
          <p:nvPr/>
        </p:nvPicPr>
        <p:blipFill>
          <a:blip r:embed="rId3"/>
          <a:stretch>
            <a:fillRect/>
          </a:stretch>
        </p:blipFill>
        <p:spPr>
          <a:xfrm>
            <a:off x="2257714" y="3272200"/>
            <a:ext cx="4628572"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our columns: a, b, a AND b, and NOT (a AND b).&#10;It has four rows.&#10;Row 1: a is true, b is true, a and b is true, not (a and b) is false,&#10;Row 2: a is true, b is false, a and b is false, not (a and b) is true,&#10;Row 3: a is false, b is true, a and b is false, not (a and b) is true,&#10;Row 4: a is false, b is false, a and b is false, not (a and b) is true.">
                <a:extLst>
                  <a:ext uri="{FF2B5EF4-FFF2-40B4-BE49-F238E27FC236}">
                    <a16:creationId xmlns:a16="http://schemas.microsoft.com/office/drawing/2014/main" id="{A45DA626-9124-4A10-82F7-37490B23D1A9}"/>
                  </a:ext>
                </a:extLst>
              </p:cNvPr>
              <p:cNvGraphicFramePr>
                <a:graphicFrameLocks/>
              </p:cNvGraphicFramePr>
              <p:nvPr>
                <p:extLst>
                  <p:ext uri="{D42A27DB-BD31-4B8C-83A1-F6EECF244321}">
                    <p14:modId xmlns:p14="http://schemas.microsoft.com/office/powerpoint/2010/main" val="2839384034"/>
                  </p:ext>
                </p:extLst>
              </p:nvPr>
            </p:nvGraphicFramePr>
            <p:xfrm>
              <a:off x="483198" y="36322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p>
                      </a:txBody>
                      <a:tcPr/>
                    </a:tc>
                    <a:tc>
                      <a:txBody>
                        <a:bodyPr/>
                        <a:lstStyle/>
                        <a:p>
                          <a:pPr algn="ctr">
                            <a:defRPr sz="1600" b="1"/>
                          </a:pPr>
                          <a:r>
                            <a:rPr b="0" dirty="0"/>
                            <a:t>b</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d>
                                  <m:dPr>
                                    <m:ctrlPr>
                                      <a:rPr sz="1600" i="1">
                                        <a:latin typeface="Cambria Math" panose="02040503050406030204" pitchFamily="18" charset="0"/>
                                      </a:rPr>
                                    </m:ctrlPr>
                                  </m:dPr>
                                  <m:e>
                                    <m:r>
                                      <m:rPr>
                                        <m:sty m:val="p"/>
                                      </m:rPr>
                                      <a:rPr lang="en-IN" smtClean="0">
                                        <a:latin typeface="Cambria Math" panose="02040503050406030204" pitchFamily="18" charset="0"/>
                                      </a:rPr>
                                      <m:t>a</m:t>
                                    </m:r>
                                    <m:r>
                                      <a:rPr sz="1600">
                                        <a:latin typeface="Cambria Math" panose="02040503050406030204" pitchFamily="18" charset="0"/>
                                      </a:rPr>
                                      <m:t>∧</m:t>
                                    </m:r>
                                    <m:r>
                                      <a:rPr sz="1600">
                                        <a:latin typeface="Cambria Math" panose="02040503050406030204" pitchFamily="18" charset="0"/>
                                      </a:rPr>
                                      <m:t>𝑏</m:t>
                                    </m:r>
                                  </m:e>
                                </m:d>
                              </m:oMath>
                            </m:oMathPara>
                          </a14:m>
                          <a:endParaRPr dirty="0"/>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rPr dirty="0"/>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e table has four columns: a, b, a AND b, and NOT (a AND b).&#10;It has four rows.&#10;Row 1: a is true, b is true, a and b is true, not (a and b) is false,&#10;Row 2: a is true, b is false, a and b is false, not (a and b) is true,&#10;Row 3: a is false, b is true, a and b is false, not (a and b) is true,&#10;Row 4: a is false, b is false, a and b is false, not (a and b) is true.">
                <a:extLst>
                  <a:ext uri="{FF2B5EF4-FFF2-40B4-BE49-F238E27FC236}">
                    <a16:creationId xmlns:a16="http://schemas.microsoft.com/office/drawing/2014/main" id="{A45DA626-9124-4A10-82F7-37490B23D1A9}"/>
                  </a:ext>
                </a:extLst>
              </p:cNvPr>
              <p:cNvGraphicFramePr>
                <a:graphicFrameLocks/>
              </p:cNvGraphicFramePr>
              <p:nvPr>
                <p:extLst>
                  <p:ext uri="{D42A27DB-BD31-4B8C-83A1-F6EECF244321}">
                    <p14:modId xmlns:p14="http://schemas.microsoft.com/office/powerpoint/2010/main" val="2839384034"/>
                  </p:ext>
                </p:extLst>
              </p:nvPr>
            </p:nvGraphicFramePr>
            <p:xfrm>
              <a:off x="483198" y="36322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b="0" dirty="0"/>
                            <a:t>a</a:t>
                          </a:r>
                        </a:p>
                      </a:txBody>
                      <a:tcPr/>
                    </a:tc>
                    <a:tc>
                      <a:txBody>
                        <a:bodyPr/>
                        <a:lstStyle/>
                        <a:p>
                          <a:pPr algn="ctr">
                            <a:defRPr sz="1600" b="1"/>
                          </a:pPr>
                          <a:r>
                            <a:rPr b="0" dirty="0"/>
                            <a:t>b</a:t>
                          </a:r>
                        </a:p>
                      </a:txBody>
                      <a:tcPr/>
                    </a:tc>
                    <a:tc>
                      <a:txBody>
                        <a:bodyPr/>
                        <a:lstStyle/>
                        <a:p>
                          <a:endParaRPr lang="en-US"/>
                        </a:p>
                      </a:txBody>
                      <a:tcPr>
                        <a:blipFill>
                          <a:blip r:embed="rId4"/>
                          <a:stretch>
                            <a:fillRect l="-200890" t="-3279" r="-100890" b="-411475"/>
                          </a:stretch>
                        </a:blipFill>
                      </a:tcPr>
                    </a:tc>
                    <a:tc>
                      <a:txBody>
                        <a:bodyPr/>
                        <a:lstStyle/>
                        <a:p>
                          <a:endParaRPr lang="en-US"/>
                        </a:p>
                      </a:txBody>
                      <a:tcPr>
                        <a:blipFill>
                          <a:blip r:embed="rId4"/>
                          <a:stretch>
                            <a:fillRect l="-300000" t="-3279" r="-592" b="-4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rPr dirty="0"/>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0F027FC0-27B0-9205-61AE-A4E5B6C1F7DB}"/>
              </a:ext>
            </a:extLst>
          </p:cNvPr>
          <p:cNvSpPr txBox="1"/>
          <p:nvPr/>
        </p:nvSpPr>
        <p:spPr>
          <a:xfrm>
            <a:off x="412152" y="5562600"/>
            <a:ext cx="4453445" cy="461665"/>
          </a:xfrm>
          <a:prstGeom prst="rect">
            <a:avLst/>
          </a:prstGeom>
          <a:noFill/>
        </p:spPr>
        <p:txBody>
          <a:bodyPr wrap="square">
            <a:spAutoFit/>
          </a:bodyPr>
          <a:lstStyle/>
          <a:p>
            <a:r>
              <a:rPr lang="en-IN" sz="2400" dirty="0"/>
              <a:t>Answer: </a:t>
            </a:r>
            <a:r>
              <a:rPr lang="en-IN" sz="2400" i="1" dirty="0"/>
              <a:t>f</a:t>
            </a:r>
            <a:r>
              <a:rPr lang="en-IN" sz="2400" dirty="0"/>
              <a:t> is false and </a:t>
            </a:r>
            <a:r>
              <a:rPr lang="en-IN" sz="2400" i="1" dirty="0"/>
              <a:t>g</a:t>
            </a:r>
            <a:r>
              <a:rPr lang="en-IN" sz="2400" dirty="0"/>
              <a:t> is true, so</a:t>
            </a:r>
          </a:p>
        </p:txBody>
      </p:sp>
      <p:pic>
        <p:nvPicPr>
          <p:cNvPr id="7" name="Picture 6" descr="not open parentheses f AND g close parentheses is true.">
            <a:extLst>
              <a:ext uri="{FF2B5EF4-FFF2-40B4-BE49-F238E27FC236}">
                <a16:creationId xmlns:a16="http://schemas.microsoft.com/office/drawing/2014/main" id="{1AF2E4C8-2D00-18A2-76E4-6CF62C0A642A}"/>
              </a:ext>
            </a:extLst>
          </p:cNvPr>
          <p:cNvPicPr>
            <a:picLocks noChangeAspect="1"/>
          </p:cNvPicPr>
          <p:nvPr/>
        </p:nvPicPr>
        <p:blipFill>
          <a:blip r:embed="rId5"/>
          <a:stretch>
            <a:fillRect/>
          </a:stretch>
        </p:blipFill>
        <p:spPr>
          <a:xfrm>
            <a:off x="4679352" y="5592265"/>
            <a:ext cx="1957224" cy="432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Constructing a Truth Table Containing Three Simple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a:xfrm>
            <a:off x="466725" y="1029287"/>
            <a:ext cx="8305800" cy="4967067"/>
          </a:xfrm>
        </p:spPr>
        <p:txBody>
          <a:bodyPr>
            <a:normAutofit/>
          </a:bodyPr>
          <a:lstStyle/>
          <a:p>
            <a:pPr>
              <a:defRPr sz="2800"/>
            </a:pPr>
            <a:r>
              <a:rPr sz="2400" dirty="0"/>
              <a:t>Construct a truth table for the conjunction</a:t>
            </a:r>
          </a:p>
        </p:txBody>
      </p:sp>
      <p:pic>
        <p:nvPicPr>
          <p:cNvPr id="6" name="Picture 5" descr="c OR d implies not e to">
            <a:extLst>
              <a:ext uri="{FF2B5EF4-FFF2-40B4-BE49-F238E27FC236}">
                <a16:creationId xmlns:a16="http://schemas.microsoft.com/office/drawing/2014/main" id="{3702968D-7A25-6E2F-62E5-D9DEF82762C5}"/>
              </a:ext>
            </a:extLst>
          </p:cNvPr>
          <p:cNvPicPr>
            <a:picLocks noChangeAspect="1"/>
          </p:cNvPicPr>
          <p:nvPr/>
        </p:nvPicPr>
        <p:blipFill>
          <a:blip r:embed="rId2"/>
          <a:stretch>
            <a:fillRect/>
          </a:stretch>
        </p:blipFill>
        <p:spPr>
          <a:xfrm>
            <a:off x="5837431" y="1070533"/>
            <a:ext cx="2018939" cy="432000"/>
          </a:xfrm>
          <a:prstGeom prst="rect">
            <a:avLst/>
          </a:prstGeom>
        </p:spPr>
      </p:pic>
      <p:sp>
        <p:nvSpPr>
          <p:cNvPr id="5" name="TextBox 4">
            <a:extLst>
              <a:ext uri="{FF2B5EF4-FFF2-40B4-BE49-F238E27FC236}">
                <a16:creationId xmlns:a16="http://schemas.microsoft.com/office/drawing/2014/main" id="{7AD46D8D-54CF-028D-463A-39DEA8090500}"/>
              </a:ext>
            </a:extLst>
          </p:cNvPr>
          <p:cNvSpPr txBox="1"/>
          <p:nvPr/>
        </p:nvSpPr>
        <p:spPr>
          <a:xfrm>
            <a:off x="457200" y="1393033"/>
            <a:ext cx="8229600" cy="208672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determine when the statement is true and when it is false.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To form the truth table for this compound statement, we need several columns. We need a column for each original statement </a:t>
            </a:r>
            <a:r>
              <a:rPr kumimoji="0" lang="en-US" sz="2400" b="0" i="1" u="none" strike="noStrike" kern="1200" cap="none" spc="0" normalizeH="0" baseline="0" noProof="0" dirty="0">
                <a:ln>
                  <a:noFill/>
                </a:ln>
                <a:solidFill>
                  <a:srgbClr val="366092"/>
                </a:solidFill>
                <a:effectLst/>
                <a:uLnTx/>
                <a:uFillTx/>
                <a:latin typeface="Calibri"/>
                <a:ea typeface="+mn-ea"/>
                <a:cs typeface="+mn-cs"/>
              </a:rPr>
              <a:t>c</a:t>
            </a:r>
            <a:r>
              <a:rPr kumimoji="0" lang="en-US" sz="2400" b="0" i="0" u="none" strike="noStrike" kern="1200" cap="none" spc="0" normalizeH="0" baseline="0" noProof="0" dirty="0">
                <a:ln>
                  <a:noFill/>
                </a:ln>
                <a:solidFill>
                  <a:srgbClr val="366092"/>
                </a:solidFill>
                <a:effectLst/>
                <a:uLnTx/>
                <a:uFillTx/>
                <a:latin typeface="Calibri"/>
                <a:ea typeface="+mn-ea"/>
                <a:cs typeface="+mn-cs"/>
              </a:rPr>
              <a:t>, </a:t>
            </a:r>
            <a:r>
              <a:rPr kumimoji="0" lang="en-US" sz="2400" b="0" i="1" u="none" strike="noStrike" kern="1200" cap="none" spc="0" normalizeH="0" baseline="0" noProof="0" dirty="0">
                <a:ln>
                  <a:noFill/>
                </a:ln>
                <a:solidFill>
                  <a:srgbClr val="366092"/>
                </a:solidFill>
                <a:effectLst/>
                <a:uLnTx/>
                <a:uFillTx/>
                <a:latin typeface="Calibri"/>
                <a:ea typeface="+mn-ea"/>
                <a:cs typeface="+mn-cs"/>
              </a:rPr>
              <a:t>d</a:t>
            </a:r>
            <a:r>
              <a:rPr kumimoji="0" lang="en-US" sz="2400" b="0" i="0" u="none" strike="noStrike" kern="1200" cap="none" spc="0" normalizeH="0" baseline="0" noProof="0" dirty="0">
                <a:ln>
                  <a:noFill/>
                </a:ln>
                <a:solidFill>
                  <a:srgbClr val="366092"/>
                </a:solidFill>
                <a:effectLst/>
                <a:uLnTx/>
                <a:uFillTx/>
                <a:latin typeface="Calibri"/>
                <a:ea typeface="+mn-ea"/>
                <a:cs typeface="+mn-cs"/>
              </a:rPr>
              <a:t>, and </a:t>
            </a:r>
            <a:r>
              <a:rPr kumimoji="0" lang="en-US" sz="2400" b="0" i="1" u="none" strike="noStrike" kern="1200" cap="none" spc="0" normalizeH="0" baseline="0" noProof="0" dirty="0">
                <a:ln>
                  <a:noFill/>
                </a:ln>
                <a:solidFill>
                  <a:srgbClr val="366092"/>
                </a:solidFill>
                <a:effectLst/>
                <a:uLnTx/>
                <a:uFillTx/>
                <a:latin typeface="Calibri"/>
                <a:ea typeface="+mn-ea"/>
                <a:cs typeface="+mn-cs"/>
              </a:rPr>
              <a:t>e</a:t>
            </a:r>
            <a:r>
              <a:rPr kumimoji="0" lang="en-US" sz="2400" b="0" i="0" u="none" strike="noStrike" kern="1200" cap="none" spc="0" normalizeH="0" baseline="0" noProof="0" dirty="0">
                <a:ln>
                  <a:noFill/>
                </a:ln>
                <a:solidFill>
                  <a:srgbClr val="366092"/>
                </a:solidFill>
                <a:effectLst/>
                <a:uLnTx/>
                <a:uFillTx/>
                <a:latin typeface="Calibri"/>
                <a:ea typeface="+mn-ea"/>
                <a:cs typeface="+mn-cs"/>
              </a:rPr>
              <a:t>, and we'll also need columns for the negation of </a:t>
            </a:r>
            <a:r>
              <a:rPr kumimoji="0" lang="en-US" sz="2400" b="0" i="1" u="none" strike="noStrike" kern="1200" cap="none" spc="0" normalizeH="0" baseline="0" noProof="0" dirty="0">
                <a:ln>
                  <a:noFill/>
                </a:ln>
                <a:solidFill>
                  <a:srgbClr val="366092"/>
                </a:solidFill>
                <a:effectLst/>
                <a:uLnTx/>
                <a:uFillTx/>
                <a:latin typeface="Calibri"/>
                <a:ea typeface="+mn-ea"/>
                <a:cs typeface="+mn-cs"/>
              </a:rPr>
              <a:t>e</a:t>
            </a:r>
            <a:endParaRPr lang="en-IN" dirty="0"/>
          </a:p>
        </p:txBody>
      </p:sp>
      <p:sp>
        <p:nvSpPr>
          <p:cNvPr id="7" name="TextBox 6">
            <a:extLst>
              <a:ext uri="{FF2B5EF4-FFF2-40B4-BE49-F238E27FC236}">
                <a16:creationId xmlns:a16="http://schemas.microsoft.com/office/drawing/2014/main" id="{4E994F7C-7CCE-3ECA-916D-00D071F12FF3}"/>
              </a:ext>
            </a:extLst>
          </p:cNvPr>
          <p:cNvSpPr txBox="1"/>
          <p:nvPr/>
        </p:nvSpPr>
        <p:spPr>
          <a:xfrm>
            <a:off x="466726" y="3374232"/>
            <a:ext cx="1524000" cy="461665"/>
          </a:xfrm>
          <a:prstGeom prst="rect">
            <a:avLst/>
          </a:prstGeom>
          <a:noFill/>
        </p:spPr>
        <p:txBody>
          <a:bodyPr wrap="square">
            <a:spAutoFit/>
          </a:bodyPr>
          <a:lstStyle/>
          <a:p>
            <a:r>
              <a:rPr lang="en-US" sz="2400" dirty="0"/>
              <a:t>along with</a:t>
            </a:r>
            <a:endParaRPr lang="en-IN" sz="2400" dirty="0"/>
          </a:p>
        </p:txBody>
      </p:sp>
      <p:pic>
        <p:nvPicPr>
          <p:cNvPr id="11" name="Picture 10" descr="c OR d">
            <a:extLst>
              <a:ext uri="{FF2B5EF4-FFF2-40B4-BE49-F238E27FC236}">
                <a16:creationId xmlns:a16="http://schemas.microsoft.com/office/drawing/2014/main" id="{4FC523D6-340E-7C1B-D2D2-7399128F5DE2}"/>
              </a:ext>
            </a:extLst>
          </p:cNvPr>
          <p:cNvPicPr>
            <a:picLocks noChangeAspect="1"/>
          </p:cNvPicPr>
          <p:nvPr/>
        </p:nvPicPr>
        <p:blipFill>
          <a:blip r:embed="rId3"/>
          <a:stretch>
            <a:fillRect/>
          </a:stretch>
        </p:blipFill>
        <p:spPr>
          <a:xfrm>
            <a:off x="1907375" y="3443288"/>
            <a:ext cx="657225" cy="304800"/>
          </a:xfrm>
          <a:prstGeom prst="rect">
            <a:avLst/>
          </a:prstGeom>
        </p:spPr>
      </p:pic>
      <p:sp>
        <p:nvSpPr>
          <p:cNvPr id="9" name="TextBox 8">
            <a:extLst>
              <a:ext uri="{FF2B5EF4-FFF2-40B4-BE49-F238E27FC236}">
                <a16:creationId xmlns:a16="http://schemas.microsoft.com/office/drawing/2014/main" id="{22930F9B-884E-C3DA-D860-5B670B1E9A6F}"/>
              </a:ext>
            </a:extLst>
          </p:cNvPr>
          <p:cNvSpPr txBox="1"/>
          <p:nvPr/>
        </p:nvSpPr>
        <p:spPr>
          <a:xfrm>
            <a:off x="2550315" y="3374231"/>
            <a:ext cx="3076575" cy="461665"/>
          </a:xfrm>
          <a:prstGeom prst="rect">
            <a:avLst/>
          </a:prstGeom>
          <a:noFill/>
        </p:spPr>
        <p:txBody>
          <a:bodyPr wrap="square">
            <a:spAutoFit/>
          </a:bodyPr>
          <a:lstStyle/>
          <a:p>
            <a:r>
              <a:rPr lang="en-US" sz="2400" dirty="0"/>
              <a:t>and the </a:t>
            </a:r>
            <a:r>
              <a:rPr lang="en-IN" sz="2400" dirty="0"/>
              <a:t>final statement</a:t>
            </a:r>
          </a:p>
        </p:txBody>
      </p:sp>
      <p:pic>
        <p:nvPicPr>
          <p:cNvPr id="12" name="Picture 11" descr="c OR d implies not e. This">
            <a:extLst>
              <a:ext uri="{FF2B5EF4-FFF2-40B4-BE49-F238E27FC236}">
                <a16:creationId xmlns:a16="http://schemas.microsoft.com/office/drawing/2014/main" id="{CD6CEA70-6E99-C069-CC1E-558FE28C1A59}"/>
              </a:ext>
            </a:extLst>
          </p:cNvPr>
          <p:cNvPicPr>
            <a:picLocks noChangeAspect="1"/>
          </p:cNvPicPr>
          <p:nvPr/>
        </p:nvPicPr>
        <p:blipFill>
          <a:blip r:embed="rId4"/>
          <a:stretch>
            <a:fillRect/>
          </a:stretch>
        </p:blipFill>
        <p:spPr>
          <a:xfrm>
            <a:off x="5616596" y="3418389"/>
            <a:ext cx="2301061" cy="432000"/>
          </a:xfrm>
          <a:prstGeom prst="rect">
            <a:avLst/>
          </a:prstGeom>
        </p:spPr>
      </p:pic>
      <p:sp>
        <p:nvSpPr>
          <p:cNvPr id="18" name="TextBox 17">
            <a:extLst>
              <a:ext uri="{FF2B5EF4-FFF2-40B4-BE49-F238E27FC236}">
                <a16:creationId xmlns:a16="http://schemas.microsoft.com/office/drawing/2014/main" id="{1816C36D-5414-8901-C522-5CE3C6F9C1AC}"/>
              </a:ext>
            </a:extLst>
          </p:cNvPr>
          <p:cNvSpPr txBox="1"/>
          <p:nvPr/>
        </p:nvSpPr>
        <p:spPr>
          <a:xfrm>
            <a:off x="466724" y="3740221"/>
            <a:ext cx="6000752" cy="461665"/>
          </a:xfrm>
          <a:prstGeom prst="rect">
            <a:avLst/>
          </a:prstGeom>
          <a:noFill/>
        </p:spPr>
        <p:txBody>
          <a:bodyPr wrap="square" rtlCol="0">
            <a:spAutoFit/>
          </a:bodyPr>
          <a:lstStyle/>
          <a:p>
            <a:r>
              <a:rPr kumimoji="0" lang="en-IN" sz="2400" b="0" i="0" u="none" strike="noStrike" kern="1200" cap="none" spc="0" normalizeH="0" baseline="0" noProof="0">
                <a:ln>
                  <a:noFill/>
                </a:ln>
                <a:solidFill>
                  <a:srgbClr val="366092"/>
                </a:solidFill>
                <a:effectLst/>
                <a:uLnTx/>
                <a:uFillTx/>
                <a:latin typeface="Calibri"/>
                <a:ea typeface="+mn-ea"/>
                <a:cs typeface="+mn-cs"/>
              </a:rPr>
              <a:t>means that the table will have six columns and</a:t>
            </a:r>
            <a:endParaRPr lang="en-IN" dirty="0"/>
          </a:p>
        </p:txBody>
      </p:sp>
      <p:pic>
        <p:nvPicPr>
          <p:cNvPr id="17" name="Picture 16" descr="2 cubed equals 8 rows. We">
            <a:extLst>
              <a:ext uri="{FF2B5EF4-FFF2-40B4-BE49-F238E27FC236}">
                <a16:creationId xmlns:a16="http://schemas.microsoft.com/office/drawing/2014/main" id="{6822BFBD-F4C2-11CB-AEDD-97FAAC1EB917}"/>
              </a:ext>
            </a:extLst>
          </p:cNvPr>
          <p:cNvPicPr>
            <a:picLocks noChangeAspect="1"/>
          </p:cNvPicPr>
          <p:nvPr/>
        </p:nvPicPr>
        <p:blipFill>
          <a:blip r:embed="rId5"/>
          <a:stretch>
            <a:fillRect/>
          </a:stretch>
        </p:blipFill>
        <p:spPr>
          <a:xfrm>
            <a:off x="6419851" y="3753018"/>
            <a:ext cx="2058462" cy="360000"/>
          </a:xfrm>
          <a:prstGeom prst="rect">
            <a:avLst/>
          </a:prstGeom>
        </p:spPr>
      </p:pic>
      <p:sp>
        <p:nvSpPr>
          <p:cNvPr id="20" name="TextBox 19">
            <a:extLst>
              <a:ext uri="{FF2B5EF4-FFF2-40B4-BE49-F238E27FC236}">
                <a16:creationId xmlns:a16="http://schemas.microsoft.com/office/drawing/2014/main" id="{3FE621CC-B6ED-52CC-A39A-9EE3CE8690AD}"/>
              </a:ext>
            </a:extLst>
          </p:cNvPr>
          <p:cNvSpPr txBox="1"/>
          <p:nvPr/>
        </p:nvSpPr>
        <p:spPr>
          <a:xfrm>
            <a:off x="471485" y="4098732"/>
            <a:ext cx="8448677"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can fill in the first three columns with all possible truth combinations for the simple statements as shown in Table 13.</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Constructing a Truth Table Containing Three Simple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6" name="Picture 5" descr="Table 13: Truth Table for c OR d implies not e">
            <a:extLst>
              <a:ext uri="{FF2B5EF4-FFF2-40B4-BE49-F238E27FC236}">
                <a16:creationId xmlns:a16="http://schemas.microsoft.com/office/drawing/2014/main" id="{48D6216F-5CB3-3B3D-9954-E2A8FFEF108D}"/>
              </a:ext>
            </a:extLst>
          </p:cNvPr>
          <p:cNvPicPr>
            <a:picLocks noChangeAspect="1"/>
          </p:cNvPicPr>
          <p:nvPr/>
        </p:nvPicPr>
        <p:blipFill>
          <a:blip r:embed="rId2"/>
          <a:stretch>
            <a:fillRect/>
          </a:stretch>
        </p:blipFill>
        <p:spPr>
          <a:xfrm>
            <a:off x="2562612" y="1213413"/>
            <a:ext cx="4018775" cy="360000"/>
          </a:xfrm>
          <a:prstGeom prst="rect">
            <a:avLst/>
          </a:prstGeom>
        </p:spPr>
      </p:pic>
      <mc:AlternateContent xmlns:mc="http://schemas.openxmlformats.org/markup-compatibility/2006" xmlns:a14="http://schemas.microsoft.com/office/drawing/2010/main">
        <mc:Choice Requires="a14">
          <p:graphicFrame>
            <p:nvGraphicFramePr>
              <p:cNvPr id="3" name="Table Placeholder 2" descr="This is a partially filled truth table for the expression (c OR d) implies not e, involving three variables: c, d, and e. &#10;&#10;The table has six columns: c, d, e, not e, open c or d close, and open c or d close implies not e.&#10;It has 8 rows.&#10;Row 1: c is true, d is true, e is true, not e is blank, open c or d close is blank, open c or d close implies not e is blank,&#10;Row 2: c is true, d is true, e is false, not e is blank, open c or d close is blank, open c or d close implies not e is blank,&#10;Row 3: c is true, d is false, e is true, not e is blank, open c or d close is blank, open c or d close implies not e is blank,&#10;Row 4: c is true, d is false, e is false, not e is blank, open c or d close is blank, open c or d close implies not e is blank,&#10;Row 5: c is false, d is true, e is true, not e is blank, open c or d close is blank, open c or d close implies not e is blank,&#10;Row 6: c is false, d is true, e is false, not e is blank, open c or d close is blank, open c or d close implies not e is blank,&#10;Row 7: c is false, d is false, e is true, not e is blank, open c or d close is blank, open c or d close implies not e is blank,&#10;Row 8: c is false, d is false, e is false, not e is blank, open c or d close is blank, open c or d close implies not e is blank."/>
              <p:cNvGraphicFramePr>
                <a:graphicFrameLocks noGrp="1"/>
              </p:cNvGraphicFramePr>
              <p:nvPr>
                <p:ph type="tbl" sz="quarter" idx="10"/>
                <p:extLst>
                  <p:ext uri="{D42A27DB-BD31-4B8C-83A1-F6EECF244321}">
                    <p14:modId xmlns:p14="http://schemas.microsoft.com/office/powerpoint/2010/main" val="1351448013"/>
                  </p:ext>
                </p:extLst>
              </p:nvPr>
            </p:nvGraphicFramePr>
            <p:xfrm>
              <a:off x="457200" y="1685925"/>
              <a:ext cx="8229600" cy="33375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b="0" dirty="0"/>
                            <a:t>c</a:t>
                          </a:r>
                          <a:endParaRPr b="0" i="1" dirty="0"/>
                        </a:p>
                      </a:txBody>
                      <a:tcPr/>
                    </a:tc>
                    <a:tc>
                      <a:txBody>
                        <a:bodyPr/>
                        <a:lstStyle/>
                        <a:p>
                          <a:pPr algn="ctr">
                            <a:defRPr sz="1400" b="1"/>
                          </a:pPr>
                          <a:r>
                            <a:rPr b="0" dirty="0"/>
                            <a:t>d</a:t>
                          </a:r>
                          <a:endParaRPr b="0" i="1" dirty="0"/>
                        </a:p>
                      </a:txBody>
                      <a:tcPr/>
                    </a:tc>
                    <a:tc>
                      <a:txBody>
                        <a:bodyPr/>
                        <a:lstStyle/>
                        <a:p>
                          <a:pPr algn="ctr">
                            <a:defRPr sz="1400" b="1"/>
                          </a:pPr>
                          <a:r>
                            <a:rPr b="0" dirty="0"/>
                            <a:t>e</a:t>
                          </a:r>
                          <a:endParaRPr b="0" i="1" dirty="0"/>
                        </a:p>
                      </a:txBody>
                      <a:tcPr/>
                    </a:tc>
                    <a:tc>
                      <a:txBody>
                        <a:bodyPr/>
                        <a:lstStyle/>
                        <a:p>
                          <a:pPr algn="ctr">
                            <a:defRPr sz="1400" b="1"/>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𝑒</m:t>
                                </m:r>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d>
                                  <m:dPr>
                                    <m:ctrlPr>
                                      <a:rPr sz="1400" i="1">
                                        <a:latin typeface="Cambria Math" panose="02040503050406030204" pitchFamily="18" charset="0"/>
                                      </a:rPr>
                                    </m:ctrlPr>
                                  </m:dPr>
                                  <m:e>
                                    <m:r>
                                      <a:rPr sz="1400">
                                        <a:latin typeface="Cambria Math" panose="02040503050406030204" pitchFamily="18" charset="0"/>
                                      </a:rPr>
                                      <m:t>𝑐</m:t>
                                    </m:r>
                                    <m:r>
                                      <a:rPr sz="1400">
                                        <a:latin typeface="Cambria Math" panose="02040503050406030204" pitchFamily="18" charset="0"/>
                                      </a:rPr>
                                      <m:t>∨</m:t>
                                    </m:r>
                                    <m:r>
                                      <a:rPr sz="1400">
                                        <a:latin typeface="Cambria Math" panose="02040503050406030204" pitchFamily="18" charset="0"/>
                                      </a:rPr>
                                      <m:t>𝑑</m:t>
                                    </m:r>
                                  </m:e>
                                </m:d>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d>
                                  <m:dPr>
                                    <m:ctrlPr>
                                      <a:rPr sz="1400" i="1">
                                        <a:latin typeface="Cambria Math" panose="02040503050406030204" pitchFamily="18" charset="0"/>
                                      </a:rPr>
                                    </m:ctrlPr>
                                  </m:dPr>
                                  <m:e>
                                    <m:r>
                                      <a:rPr sz="1400">
                                        <a:latin typeface="Cambria Math" panose="02040503050406030204" pitchFamily="18" charset="0"/>
                                      </a:rPr>
                                      <m:t>𝑐</m:t>
                                    </m:r>
                                    <m:r>
                                      <a:rPr sz="1400">
                                        <a:latin typeface="Cambria Math" panose="02040503050406030204" pitchFamily="18" charset="0"/>
                                      </a:rPr>
                                      <m:t>∨</m:t>
                                    </m:r>
                                    <m:r>
                                      <a:rPr sz="1400">
                                        <a:latin typeface="Cambria Math" panose="02040503050406030204" pitchFamily="18" charset="0"/>
                                      </a:rPr>
                                      <m:t>𝑑</m:t>
                                    </m:r>
                                  </m:e>
                                </m:d>
                                <m:r>
                                  <a:rPr sz="1400">
                                    <a:latin typeface="Cambria Math" panose="02040503050406030204" pitchFamily="18" charset="0"/>
                                  </a:rPr>
                                  <m:t>⇒∼</m:t>
                                </m:r>
                                <m:r>
                                  <a:rPr sz="1400">
                                    <a:latin typeface="Cambria Math" panose="02040503050406030204" pitchFamily="18" charset="0"/>
                                  </a:rPr>
                                  <m:t>𝑒</m:t>
                                </m:r>
                              </m:oMath>
                            </m:oMathPara>
                          </a14:m>
                          <a:endParaRPr dirty="0"/>
                        </a:p>
                      </a:txBody>
                      <a:tcPr/>
                    </a:tc>
                    <a:extLst>
                      <a:ext uri="{0D108BD9-81ED-4DB2-BD59-A6C34878D82A}">
                        <a16:rowId xmlns:a16="http://schemas.microsoft.com/office/drawing/2014/main" val="10001"/>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6"/>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Choice>
        <mc:Fallback xmlns="">
          <p:graphicFrame>
            <p:nvGraphicFramePr>
              <p:cNvPr id="3" name="Table Placeholder 2" descr="This is a partially filled truth table for the expression (c OR d) implies not e, involving three variables: c, d, and e. &#10;&#10;The table has six columns: c, d, e, not e, open c or d close, and open c or d close implies not e.&#10;It has 8 rows.&#10;Row 1: c is true, d is true, e is true, not e is blank, open c or d close is blank, open c or d close implies not e is blank,&#10;Row 2: c is true, d is true, e is false, not e is blank, open c or d close is blank, open c or d close implies not e is blank,&#10;Row 3: c is true, d is false, e is true, not e is blank, open c or d close is blank, open c or d close implies not e is blank,&#10;Row 4: c is true, d is false, e is false, not e is blank, open c or d close is blank, open c or d close implies not e is blank,&#10;Row 5: c is false, d is true, e is true, not e is blank, open c or d close is blank, open c or d close implies not e is blank,&#10;Row 6: c is false, d is true, e is false, not e is blank, open c or d close is blank, open c or d close implies not e is blank,&#10;Row 7: c is false, d is false, e is true, not e is blank, open c or d close is blank, open c or d close implies not e is blank,&#10;Row 8: c is false, d is false, e is false, not e is blank, open c or d close is blank, open c or d close implies not e is blank."/>
              <p:cNvGraphicFramePr>
                <a:graphicFrameLocks noGrp="1"/>
              </p:cNvGraphicFramePr>
              <p:nvPr>
                <p:ph type="tbl" sz="quarter" idx="10"/>
                <p:extLst>
                  <p:ext uri="{D42A27DB-BD31-4B8C-83A1-F6EECF244321}">
                    <p14:modId xmlns:p14="http://schemas.microsoft.com/office/powerpoint/2010/main" val="1351448013"/>
                  </p:ext>
                </p:extLst>
              </p:nvPr>
            </p:nvGraphicFramePr>
            <p:xfrm>
              <a:off x="457200" y="1685925"/>
              <a:ext cx="8229600" cy="33375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b="0" dirty="0"/>
                            <a:t>c</a:t>
                          </a:r>
                          <a:endParaRPr b="0" i="1" dirty="0"/>
                        </a:p>
                      </a:txBody>
                      <a:tcPr/>
                    </a:tc>
                    <a:tc>
                      <a:txBody>
                        <a:bodyPr/>
                        <a:lstStyle/>
                        <a:p>
                          <a:pPr algn="ctr">
                            <a:defRPr sz="1400" b="1"/>
                          </a:pPr>
                          <a:r>
                            <a:rPr b="0" dirty="0"/>
                            <a:t>d</a:t>
                          </a:r>
                          <a:endParaRPr b="0" i="1" dirty="0"/>
                        </a:p>
                      </a:txBody>
                      <a:tcPr/>
                    </a:tc>
                    <a:tc>
                      <a:txBody>
                        <a:bodyPr/>
                        <a:lstStyle/>
                        <a:p>
                          <a:pPr algn="ctr">
                            <a:defRPr sz="1400" b="1"/>
                          </a:pPr>
                          <a:r>
                            <a:rPr b="0" dirty="0"/>
                            <a:t>e</a:t>
                          </a:r>
                          <a:endParaRPr b="0" i="1" dirty="0"/>
                        </a:p>
                      </a:txBody>
                      <a:tcPr/>
                    </a:tc>
                    <a:tc>
                      <a:txBody>
                        <a:bodyPr/>
                        <a:lstStyle/>
                        <a:p>
                          <a:endParaRPr lang="en-US"/>
                        </a:p>
                      </a:txBody>
                      <a:tcPr>
                        <a:blipFill>
                          <a:blip r:embed="rId3"/>
                          <a:stretch>
                            <a:fillRect l="-300889" t="-1639" r="-201333" b="-803279"/>
                          </a:stretch>
                        </a:blipFill>
                      </a:tcPr>
                    </a:tc>
                    <a:tc>
                      <a:txBody>
                        <a:bodyPr/>
                        <a:lstStyle/>
                        <a:p>
                          <a:endParaRPr lang="en-US"/>
                        </a:p>
                      </a:txBody>
                      <a:tcPr>
                        <a:blipFill>
                          <a:blip r:embed="rId3"/>
                          <a:stretch>
                            <a:fillRect l="-400889" t="-1639" r="-101333" b="-803279"/>
                          </a:stretch>
                        </a:blipFill>
                      </a:tcPr>
                    </a:tc>
                    <a:tc>
                      <a:txBody>
                        <a:bodyPr/>
                        <a:lstStyle/>
                        <a:p>
                          <a:endParaRPr lang="en-US"/>
                        </a:p>
                      </a:txBody>
                      <a:tcPr>
                        <a:blipFill>
                          <a:blip r:embed="rId3"/>
                          <a:stretch>
                            <a:fillRect l="-500889" t="-1639" r="-1333" b="-803279"/>
                          </a:stretch>
                        </a:blipFill>
                      </a:tcPr>
                    </a:tc>
                    <a:extLst>
                      <a:ext uri="{0D108BD9-81ED-4DB2-BD59-A6C34878D82A}">
                        <a16:rowId xmlns:a16="http://schemas.microsoft.com/office/drawing/2014/main" val="10001"/>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6"/>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F</a:t>
                          </a:r>
                        </a:p>
                      </a:txBody>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Constructing a Truth Table Containing Three Simple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pPr>
              <a:defRPr sz="2800"/>
            </a:pPr>
            <a:r>
              <a:rPr sz="2400" dirty="0"/>
              <a:t>Next, the fourth column contains the negation of </a:t>
            </a:r>
            <a:r>
              <a:rPr lang="en-US" sz="2400" i="1" dirty="0"/>
              <a:t>e</a:t>
            </a:r>
            <a:r>
              <a:rPr sz="2400" dirty="0"/>
              <a:t>, which is simply the opposite truth value of the third column. We also know how to fill in the disjunction in the fifth column by referring to the columns for </a:t>
            </a:r>
            <a:r>
              <a:rPr lang="en-US" sz="2400" i="1" dirty="0"/>
              <a:t>c</a:t>
            </a:r>
            <a:r>
              <a:rPr sz="2400" dirty="0"/>
              <a:t> and </a:t>
            </a:r>
            <a:r>
              <a:rPr lang="en-US" sz="2400" i="1" dirty="0"/>
              <a:t>d</a:t>
            </a:r>
            <a:r>
              <a:rPr sz="2400" dirty="0"/>
              <a:t>. Recall that a disjunction is false only when both parts are false. Table 14 shows these columns filled in.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Constructing a Truth Table Containing Three Simple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pic>
        <p:nvPicPr>
          <p:cNvPr id="6" name="Picture 5" descr="Table 14: Truth Table for c OR d implies not e">
            <a:extLst>
              <a:ext uri="{FF2B5EF4-FFF2-40B4-BE49-F238E27FC236}">
                <a16:creationId xmlns:a16="http://schemas.microsoft.com/office/drawing/2014/main" id="{758CDA5F-2906-E866-2A56-6E4BD8850BD0}"/>
              </a:ext>
            </a:extLst>
          </p:cNvPr>
          <p:cNvPicPr>
            <a:picLocks noChangeAspect="1"/>
          </p:cNvPicPr>
          <p:nvPr/>
        </p:nvPicPr>
        <p:blipFill>
          <a:blip r:embed="rId2"/>
          <a:stretch>
            <a:fillRect/>
          </a:stretch>
        </p:blipFill>
        <p:spPr>
          <a:xfrm>
            <a:off x="2562612" y="1189400"/>
            <a:ext cx="4018775" cy="360000"/>
          </a:xfrm>
          <a:prstGeom prst="rect">
            <a:avLst/>
          </a:prstGeom>
        </p:spPr>
      </p:pic>
      <mc:AlternateContent xmlns:mc="http://schemas.openxmlformats.org/markup-compatibility/2006" xmlns:a14="http://schemas.microsoft.com/office/drawing/2010/main">
        <mc:Choice Requires="a14">
          <p:graphicFrame>
            <p:nvGraphicFramePr>
              <p:cNvPr id="3" name="Table Placeholder 2" descr="The table has six columns: c, d, e, not e, c or d, and c or d implies not e.&#10;&#10;Row 1: c is true, d is true, e is true, not e is false, c or d is true, c or d implies not e is blank,&#10;Row 2: c is true, d is true, e is false, not e is true, c or d is true, c or d implies not e is blank,&#10;Row 3: c is true, d is false, e is true, not e is false, c or d is true, c or d implies not e is blank,&#10;Row 4: c is true, d is false, e is false, not e is true, c or d is true, c or d implies not e is blank,&#10;&#10;Row 5: c is false, d is true, e is true, not e is false, c or d is true, c or d implies not e is blank,&#10;Row 6: c is false, d is true, e is false, not e is true, c or d is true, c or d implies not e is blank,&#10;Row 7: c is false, d is false, e is true, not e is false, c or d is false, c or d implies not e is blank,&#10;Row 8: c is false, d is false, e is false, not e is true, c or d is false, c or d implies not e is blank."/>
              <p:cNvGraphicFramePr>
                <a:graphicFrameLocks noGrp="1"/>
              </p:cNvGraphicFramePr>
              <p:nvPr>
                <p:ph type="tbl" sz="quarter" idx="10"/>
                <p:extLst>
                  <p:ext uri="{D42A27DB-BD31-4B8C-83A1-F6EECF244321}">
                    <p14:modId xmlns:p14="http://schemas.microsoft.com/office/powerpoint/2010/main" val="2986401017"/>
                  </p:ext>
                </p:extLst>
              </p:nvPr>
            </p:nvGraphicFramePr>
            <p:xfrm>
              <a:off x="457200" y="1549400"/>
              <a:ext cx="8229600" cy="33375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c</a:t>
                          </a:r>
                        </a:p>
                      </a:txBody>
                      <a:tcPr/>
                    </a:tc>
                    <a:tc>
                      <a:txBody>
                        <a:bodyPr/>
                        <a:lstStyle/>
                        <a:p>
                          <a:pPr algn="ctr">
                            <a:defRPr sz="1400" b="1"/>
                          </a:pPr>
                          <a:r>
                            <a:t>d</a:t>
                          </a:r>
                        </a:p>
                      </a:txBody>
                      <a:tcPr/>
                    </a:tc>
                    <a:tc>
                      <a:txBody>
                        <a:bodyPr/>
                        <a:lstStyle/>
                        <a:p>
                          <a:pPr algn="ctr">
                            <a:defRPr sz="1400" b="1"/>
                          </a:pPr>
                          <a:r>
                            <a:t>e</a:t>
                          </a:r>
                        </a:p>
                      </a:txBody>
                      <a:tcPr/>
                    </a:tc>
                    <a:tc>
                      <a:txBody>
                        <a:bodyPr/>
                        <a:lstStyle/>
                        <a:p>
                          <a:pPr algn="ctr">
                            <a:defRPr sz="1400" b="1"/>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𝑒</m:t>
                                </m:r>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d>
                                  <m:dPr>
                                    <m:ctrlPr>
                                      <a:rPr sz="1400" i="1">
                                        <a:latin typeface="Cambria Math" panose="02040503050406030204" pitchFamily="18" charset="0"/>
                                      </a:rPr>
                                    </m:ctrlPr>
                                  </m:dPr>
                                  <m:e>
                                    <m:r>
                                      <a:rPr sz="1400">
                                        <a:latin typeface="Cambria Math" panose="02040503050406030204" pitchFamily="18" charset="0"/>
                                      </a:rPr>
                                      <m:t>𝑐</m:t>
                                    </m:r>
                                    <m:r>
                                      <a:rPr sz="1400">
                                        <a:latin typeface="Cambria Math" panose="02040503050406030204" pitchFamily="18" charset="0"/>
                                      </a:rPr>
                                      <m:t>∨</m:t>
                                    </m:r>
                                    <m:r>
                                      <a:rPr sz="1400">
                                        <a:latin typeface="Cambria Math" panose="02040503050406030204" pitchFamily="18" charset="0"/>
                                      </a:rPr>
                                      <m:t>𝑑</m:t>
                                    </m:r>
                                  </m:e>
                                </m:d>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d>
                                  <m:dPr>
                                    <m:ctrlPr>
                                      <a:rPr sz="1400" i="1">
                                        <a:latin typeface="Cambria Math" panose="02040503050406030204" pitchFamily="18" charset="0"/>
                                      </a:rPr>
                                    </m:ctrlPr>
                                  </m:dPr>
                                  <m:e>
                                    <m:r>
                                      <a:rPr sz="1400">
                                        <a:latin typeface="Cambria Math" panose="02040503050406030204" pitchFamily="18" charset="0"/>
                                      </a:rPr>
                                      <m:t>𝑐</m:t>
                                    </m:r>
                                    <m:r>
                                      <a:rPr sz="1400">
                                        <a:latin typeface="Cambria Math" panose="02040503050406030204" pitchFamily="18" charset="0"/>
                                      </a:rPr>
                                      <m:t>∨</m:t>
                                    </m:r>
                                    <m:r>
                                      <a:rPr sz="1400">
                                        <a:latin typeface="Cambria Math" panose="02040503050406030204" pitchFamily="18" charset="0"/>
                                      </a:rPr>
                                      <m:t>𝑑</m:t>
                                    </m:r>
                                  </m:e>
                                </m:d>
                                <m:r>
                                  <a:rPr sz="1400">
                                    <a:latin typeface="Cambria Math" panose="02040503050406030204" pitchFamily="18" charset="0"/>
                                  </a:rPr>
                                  <m:t>⇒∼</m:t>
                                </m:r>
                                <m:r>
                                  <a:rPr sz="1400">
                                    <a:latin typeface="Cambria Math" panose="02040503050406030204" pitchFamily="18" charset="0"/>
                                  </a:rPr>
                                  <m:t>𝑒</m:t>
                                </m:r>
                              </m:oMath>
                            </m:oMathPara>
                          </a14:m>
                          <a:endParaRPr dirty="0"/>
                        </a:p>
                      </a:txBody>
                      <a:tcPr/>
                    </a:tc>
                    <a:extLst>
                      <a:ext uri="{0D108BD9-81ED-4DB2-BD59-A6C34878D82A}">
                        <a16:rowId xmlns:a16="http://schemas.microsoft.com/office/drawing/2014/main" val="10001"/>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6"/>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Choice>
        <mc:Fallback xmlns="">
          <p:graphicFrame>
            <p:nvGraphicFramePr>
              <p:cNvPr id="3" name="Table Placeholder 2" descr="The table has six columns: c, d, e, not e, c or d, and c or d implies not e.&#10;&#10;Row 1: c is true, d is true, e is true, not e is false, c or d is true, c or d implies not e is blank,&#10;Row 2: c is true, d is true, e is false, not e is true, c or d is true, c or d implies not e is blank,&#10;Row 3: c is true, d is false, e is true, not e is false, c or d is true, c or d implies not e is blank,&#10;Row 4: c is true, d is false, e is false, not e is true, c or d is true, c or d implies not e is blank,&#10;&#10;Row 5: c is false, d is true, e is true, not e is false, c or d is true, c or d implies not e is blank,&#10;Row 6: c is false, d is true, e is false, not e is true, c or d is true, c or d implies not e is blank,&#10;Row 7: c is false, d is false, e is true, not e is false, c or d is false, c or d implies not e is blank,&#10;Row 8: c is false, d is false, e is false, not e is true, c or d is false, c or d implies not e is blank."/>
              <p:cNvGraphicFramePr>
                <a:graphicFrameLocks noGrp="1"/>
              </p:cNvGraphicFramePr>
              <p:nvPr>
                <p:ph type="tbl" sz="quarter" idx="10"/>
                <p:extLst>
                  <p:ext uri="{D42A27DB-BD31-4B8C-83A1-F6EECF244321}">
                    <p14:modId xmlns:p14="http://schemas.microsoft.com/office/powerpoint/2010/main" val="2986401017"/>
                  </p:ext>
                </p:extLst>
              </p:nvPr>
            </p:nvGraphicFramePr>
            <p:xfrm>
              <a:off x="457200" y="1549400"/>
              <a:ext cx="8229600" cy="33375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c</a:t>
                          </a:r>
                        </a:p>
                      </a:txBody>
                      <a:tcPr/>
                    </a:tc>
                    <a:tc>
                      <a:txBody>
                        <a:bodyPr/>
                        <a:lstStyle/>
                        <a:p>
                          <a:pPr algn="ctr">
                            <a:defRPr sz="1400" b="1"/>
                          </a:pPr>
                          <a:r>
                            <a:t>d</a:t>
                          </a:r>
                        </a:p>
                      </a:txBody>
                      <a:tcPr/>
                    </a:tc>
                    <a:tc>
                      <a:txBody>
                        <a:bodyPr/>
                        <a:lstStyle/>
                        <a:p>
                          <a:pPr algn="ctr">
                            <a:defRPr sz="1400" b="1"/>
                          </a:pPr>
                          <a:r>
                            <a:t>e</a:t>
                          </a:r>
                        </a:p>
                      </a:txBody>
                      <a:tcPr/>
                    </a:tc>
                    <a:tc>
                      <a:txBody>
                        <a:bodyPr/>
                        <a:lstStyle/>
                        <a:p>
                          <a:endParaRPr lang="en-US"/>
                        </a:p>
                      </a:txBody>
                      <a:tcPr>
                        <a:blipFill>
                          <a:blip r:embed="rId3"/>
                          <a:stretch>
                            <a:fillRect l="-300889" t="-3279" r="-201333" b="-801639"/>
                          </a:stretch>
                        </a:blipFill>
                      </a:tcPr>
                    </a:tc>
                    <a:tc>
                      <a:txBody>
                        <a:bodyPr/>
                        <a:lstStyle/>
                        <a:p>
                          <a:endParaRPr lang="en-US"/>
                        </a:p>
                      </a:txBody>
                      <a:tcPr>
                        <a:blipFill>
                          <a:blip r:embed="rId3"/>
                          <a:stretch>
                            <a:fillRect l="-400889" t="-3279" r="-101333" b="-801639"/>
                          </a:stretch>
                        </a:blipFill>
                      </a:tcPr>
                    </a:tc>
                    <a:tc>
                      <a:txBody>
                        <a:bodyPr/>
                        <a:lstStyle/>
                        <a:p>
                          <a:endParaRPr lang="en-US"/>
                        </a:p>
                      </a:txBody>
                      <a:tcPr>
                        <a:blipFill>
                          <a:blip r:embed="rId3"/>
                          <a:stretch>
                            <a:fillRect l="-500889" t="-3279" r="-1333" b="-801639"/>
                          </a:stretch>
                        </a:blipFill>
                      </a:tcPr>
                    </a:tc>
                    <a:extLst>
                      <a:ext uri="{0D108BD9-81ED-4DB2-BD59-A6C34878D82A}">
                        <a16:rowId xmlns:a16="http://schemas.microsoft.com/office/drawing/2014/main" val="10001"/>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6"/>
                      </a:ext>
                    </a:extLst>
                  </a:tr>
                  <a:tr h="370840">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400"/>
                          </a:pPr>
                          <a:r>
                            <a:t>F</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Constructing a Truth Table Containing Three Simple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pPr>
              <a:defRPr sz="2800"/>
            </a:pPr>
            <a:r>
              <a:rPr sz="2400" dirty="0"/>
              <a:t>Lastly, the final column contains the conditional statement "if</a:t>
            </a:r>
          </a:p>
        </p:txBody>
      </p:sp>
      <p:pic>
        <p:nvPicPr>
          <p:cNvPr id="5" name="Picture 4" descr="c OR d , then not e.">
            <a:extLst>
              <a:ext uri="{FF2B5EF4-FFF2-40B4-BE49-F238E27FC236}">
                <a16:creationId xmlns:a16="http://schemas.microsoft.com/office/drawing/2014/main" id="{5F3D6A95-2062-6DF4-D14C-AFC2AC3E24BF}"/>
              </a:ext>
            </a:extLst>
          </p:cNvPr>
          <p:cNvPicPr>
            <a:picLocks noChangeAspect="1"/>
          </p:cNvPicPr>
          <p:nvPr/>
        </p:nvPicPr>
        <p:blipFill>
          <a:blip r:embed="rId2"/>
          <a:stretch>
            <a:fillRect/>
          </a:stretch>
        </p:blipFill>
        <p:spPr>
          <a:xfrm>
            <a:off x="533400" y="1445811"/>
            <a:ext cx="2107102" cy="432000"/>
          </a:xfrm>
          <a:prstGeom prst="rect">
            <a:avLst/>
          </a:prstGeom>
        </p:spPr>
      </p:pic>
      <p:sp>
        <p:nvSpPr>
          <p:cNvPr id="7" name="TextBox 6">
            <a:extLst>
              <a:ext uri="{FF2B5EF4-FFF2-40B4-BE49-F238E27FC236}">
                <a16:creationId xmlns:a16="http://schemas.microsoft.com/office/drawing/2014/main" id="{A45F36A3-C806-C96B-B910-9ED32F922126}"/>
              </a:ext>
            </a:extLst>
          </p:cNvPr>
          <p:cNvSpPr txBox="1"/>
          <p:nvPr/>
        </p:nvSpPr>
        <p:spPr>
          <a:xfrm>
            <a:off x="2605089" y="1404940"/>
            <a:ext cx="5562600" cy="461665"/>
          </a:xfrm>
          <a:prstGeom prst="rect">
            <a:avLst/>
          </a:prstGeom>
          <a:noFill/>
        </p:spPr>
        <p:txBody>
          <a:bodyPr wrap="square">
            <a:spAutoFit/>
          </a:bodyPr>
          <a:lstStyle/>
          <a:p>
            <a:r>
              <a:rPr lang="en-US" sz="2400" dirty="0"/>
              <a:t>" As we fill in the final column, we will be</a:t>
            </a:r>
            <a:endParaRPr lang="en-IN" sz="2400" dirty="0"/>
          </a:p>
        </p:txBody>
      </p:sp>
      <p:sp>
        <p:nvSpPr>
          <p:cNvPr id="9" name="TextBox 8">
            <a:extLst>
              <a:ext uri="{FF2B5EF4-FFF2-40B4-BE49-F238E27FC236}">
                <a16:creationId xmlns:a16="http://schemas.microsoft.com/office/drawing/2014/main" id="{15E3F480-2844-AD53-FEB0-29DB4E0032A7}"/>
              </a:ext>
            </a:extLst>
          </p:cNvPr>
          <p:cNvSpPr txBox="1"/>
          <p:nvPr/>
        </p:nvSpPr>
        <p:spPr>
          <a:xfrm>
            <a:off x="457200" y="1760220"/>
            <a:ext cx="8229600" cy="1569660"/>
          </a:xfrm>
          <a:prstGeom prst="rect">
            <a:avLst/>
          </a:prstGeom>
          <a:noFill/>
        </p:spPr>
        <p:txBody>
          <a:bodyPr wrap="square">
            <a:spAutoFit/>
          </a:bodyPr>
          <a:lstStyle/>
          <a:p>
            <a:r>
              <a:rPr lang="en-US" sz="2400" dirty="0"/>
              <a:t>focused on the columns that contain the "if </a:t>
            </a:r>
            <a:r>
              <a:rPr lang="en-US" sz="2400" i="1" dirty="0"/>
              <a:t>a</a:t>
            </a:r>
            <a:r>
              <a:rPr lang="en-US" sz="2400" dirty="0"/>
              <a:t>, then </a:t>
            </a:r>
            <a:r>
              <a:rPr lang="en-US" sz="2400" i="1" dirty="0"/>
              <a:t>b</a:t>
            </a:r>
            <a:r>
              <a:rPr lang="en-US" sz="2400" dirty="0"/>
              <a:t> " parts—the fourth and fifth columns. Remember that the only time a conditional statement is false is when the </a:t>
            </a:r>
            <a:r>
              <a:rPr lang="en-US" sz="2400" b="1" i="1" dirty="0"/>
              <a:t>if</a:t>
            </a:r>
            <a:r>
              <a:rPr lang="en-US" sz="2400" dirty="0"/>
              <a:t> part is true while the </a:t>
            </a:r>
            <a:r>
              <a:rPr lang="en-US" sz="2400" b="1" i="1" dirty="0"/>
              <a:t>then</a:t>
            </a:r>
            <a:r>
              <a:rPr lang="en-US" sz="2400" dirty="0"/>
              <a:t> part is false.</a:t>
            </a:r>
            <a:endParaRPr lang="en-IN"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Constructing a Truth Table Containing Three Simple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pic>
        <p:nvPicPr>
          <p:cNvPr id="7" name="Picture 6" descr="Table 15: Truth Table for c OR d implies not e">
            <a:extLst>
              <a:ext uri="{FF2B5EF4-FFF2-40B4-BE49-F238E27FC236}">
                <a16:creationId xmlns:a16="http://schemas.microsoft.com/office/drawing/2014/main" id="{B6F24ED5-AE71-1673-B35A-C224D3CE5D0F}"/>
              </a:ext>
            </a:extLst>
          </p:cNvPr>
          <p:cNvPicPr>
            <a:picLocks noChangeAspect="1"/>
          </p:cNvPicPr>
          <p:nvPr/>
        </p:nvPicPr>
        <p:blipFill>
          <a:blip r:embed="rId2"/>
          <a:stretch>
            <a:fillRect/>
          </a:stretch>
        </p:blipFill>
        <p:spPr>
          <a:xfrm>
            <a:off x="2562612" y="1169476"/>
            <a:ext cx="4018775"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six columns: c, d, e, not e (under &quot;Then&quot;), c or d  (under &quot;If&quot;) , and c or d implies not e.&#10;&#10;Row 1: c is true, d is true, e is true, not e is false, c or d is true, c or d implies not e is false,&#10;Row 2: c is true, d is true, e is false, not e is true, c or d is true, c or d implies not e is true,&#10;Row 3: c is true, d is false, e is true, not e is false, c or d is true, c or d implies not e is false,&#10;Row 4: c is true, d is false, e is false, not e is true, c or d is true, c or d implies not e is true,&#10;&#10;Row 5: c is false, d is true, e is true, not e is false, c or d is true, c or d implies not e is false,&#10;Row 6: c is false, d is true, e is false, not e is true, c or d is true, c or d implies not e is true,&#10;Row 7: c is false, d is false, e is true, not e is false, c or d is false, c or d implies not e is true,&#10;Row 8: c is false, d is false, e is false, not e is true, c or d is false, c or d implies not e is true.&#10;">
                <a:extLst>
                  <a:ext uri="{FF2B5EF4-FFF2-40B4-BE49-F238E27FC236}">
                    <a16:creationId xmlns:a16="http://schemas.microsoft.com/office/drawing/2014/main" id="{9F684EBF-A872-4617-B1A9-5805CBB699F7}"/>
                  </a:ext>
                </a:extLst>
              </p:cNvPr>
              <p:cNvGraphicFramePr>
                <a:graphicFrameLocks/>
              </p:cNvGraphicFramePr>
              <p:nvPr>
                <p:extLst>
                  <p:ext uri="{D42A27DB-BD31-4B8C-83A1-F6EECF244321}">
                    <p14:modId xmlns:p14="http://schemas.microsoft.com/office/powerpoint/2010/main" val="3745629673"/>
                  </p:ext>
                </p:extLst>
              </p:nvPr>
            </p:nvGraphicFramePr>
            <p:xfrm>
              <a:off x="457200" y="1516380"/>
              <a:ext cx="8229600" cy="34654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82074">
                    <a:tc>
                      <a:txBody>
                        <a:bodyPr/>
                        <a:lstStyle/>
                        <a:p>
                          <a:pPr algn="ctr">
                            <a:defRPr b="1"/>
                          </a:pPr>
                          <a:endParaRPr dirty="0"/>
                        </a:p>
                      </a:txBody>
                      <a:tcPr/>
                    </a:tc>
                    <a:tc>
                      <a:txBody>
                        <a:bodyPr/>
                        <a:lstStyle/>
                        <a:p>
                          <a:pPr algn="ctr">
                            <a:defRPr b="1"/>
                          </a:pPr>
                          <a:endParaRPr/>
                        </a:p>
                      </a:txBody>
                      <a:tcPr/>
                    </a:tc>
                    <a:tc>
                      <a:txBody>
                        <a:bodyPr/>
                        <a:lstStyle/>
                        <a:p>
                          <a:pPr algn="ctr">
                            <a:defRPr b="1"/>
                          </a:pPr>
                          <a:endParaRPr/>
                        </a:p>
                      </a:txBody>
                      <a:tcPr/>
                    </a:tc>
                    <a:tc>
                      <a:txBody>
                        <a:bodyPr/>
                        <a:lstStyle/>
                        <a:p>
                          <a:pPr algn="ctr">
                            <a:defRPr b="1"/>
                          </a:pPr>
                          <a:r>
                            <a:rPr sz="1400"/>
                            <a:t>"Then" ↓</a:t>
                          </a:r>
                        </a:p>
                      </a:txBody>
                      <a:tcPr/>
                    </a:tc>
                    <a:tc>
                      <a:txBody>
                        <a:bodyPr/>
                        <a:lstStyle/>
                        <a:p>
                          <a:pPr algn="ctr">
                            <a:defRPr b="1"/>
                          </a:pPr>
                          <a:r>
                            <a:rPr sz="1400"/>
                            <a:t>"If" ↓</a:t>
                          </a:r>
                        </a:p>
                      </a:txBody>
                      <a:tcPr/>
                    </a:tc>
                    <a:tc>
                      <a:txBody>
                        <a:bodyPr/>
                        <a:lstStyle/>
                        <a:p>
                          <a:pPr algn="ctr">
                            <a:defRPr b="1"/>
                          </a:pPr>
                          <a:endParaRPr dirty="0"/>
                        </a:p>
                      </a:txBody>
                      <a:tcPr/>
                    </a:tc>
                    <a:extLst>
                      <a:ext uri="{0D108BD9-81ED-4DB2-BD59-A6C34878D82A}">
                        <a16:rowId xmlns:a16="http://schemas.microsoft.com/office/drawing/2014/main" val="10001"/>
                      </a:ext>
                    </a:extLst>
                  </a:tr>
                  <a:tr h="536166">
                    <a:tc>
                      <a:txBody>
                        <a:bodyPr/>
                        <a:lstStyle/>
                        <a:p>
                          <a:pPr algn="ctr">
                            <a:defRPr sz="1400" b="1"/>
                          </a:pPr>
                          <a:r>
                            <a:t>c</a:t>
                          </a:r>
                        </a:p>
                      </a:txBody>
                      <a:tcPr/>
                    </a:tc>
                    <a:tc>
                      <a:txBody>
                        <a:bodyPr/>
                        <a:lstStyle/>
                        <a:p>
                          <a:pPr algn="ctr">
                            <a:defRPr sz="1400" b="1"/>
                          </a:pPr>
                          <a:r>
                            <a:t>d</a:t>
                          </a:r>
                        </a:p>
                      </a:txBody>
                      <a:tcPr/>
                    </a:tc>
                    <a:tc>
                      <a:txBody>
                        <a:bodyPr/>
                        <a:lstStyle/>
                        <a:p>
                          <a:pPr algn="ctr">
                            <a:defRPr sz="1400" b="1"/>
                          </a:pPr>
                          <a:r>
                            <a:t>e</a:t>
                          </a:r>
                        </a:p>
                      </a:txBody>
                      <a:tcPr/>
                    </a:tc>
                    <a:tc>
                      <a:txBody>
                        <a:bodyPr/>
                        <a:lstStyle/>
                        <a:p>
                          <a:pPr algn="ctr">
                            <a:defRPr sz="1400" b="1"/>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𝑒</m:t>
                                </m:r>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d>
                                  <m:dPr>
                                    <m:ctrlPr>
                                      <a:rPr sz="1400" i="1">
                                        <a:latin typeface="Cambria Math" panose="02040503050406030204" pitchFamily="18" charset="0"/>
                                      </a:rPr>
                                    </m:ctrlPr>
                                  </m:dPr>
                                  <m:e>
                                    <m:r>
                                      <a:rPr sz="1400">
                                        <a:latin typeface="Cambria Math" panose="02040503050406030204" pitchFamily="18" charset="0"/>
                                      </a:rPr>
                                      <m:t>𝑐</m:t>
                                    </m:r>
                                    <m:r>
                                      <a:rPr sz="1400">
                                        <a:latin typeface="Cambria Math" panose="02040503050406030204" pitchFamily="18" charset="0"/>
                                      </a:rPr>
                                      <m:t>∨</m:t>
                                    </m:r>
                                    <m:r>
                                      <a:rPr sz="1400">
                                        <a:latin typeface="Cambria Math" panose="02040503050406030204" pitchFamily="18" charset="0"/>
                                      </a:rPr>
                                      <m:t>𝑑</m:t>
                                    </m:r>
                                  </m:e>
                                </m:d>
                              </m:oMath>
                            </m:oMathPara>
                          </a14:m>
                          <a:endParaRPr/>
                        </a:p>
                      </a:txBody>
                      <a:tcPr/>
                    </a:tc>
                    <a:tc>
                      <a:txBody>
                        <a:bodyPr/>
                        <a:lstStyle/>
                        <a:p>
                          <a:pPr algn="ctr">
                            <a:defRPr sz="1400" b="1"/>
                          </a:pPr>
                          <a14:m>
                            <m:oMathPara xmlns:m="http://schemas.openxmlformats.org/officeDocument/2006/math">
                              <m:oMathParaPr>
                                <m:jc m:val="centerGroup"/>
                              </m:oMathParaPr>
                              <m:oMath xmlns:m="http://schemas.openxmlformats.org/officeDocument/2006/math">
                                <m:d>
                                  <m:dPr>
                                    <m:ctrlPr>
                                      <a:rPr sz="1400" i="1">
                                        <a:latin typeface="Cambria Math" panose="02040503050406030204" pitchFamily="18" charset="0"/>
                                      </a:rPr>
                                    </m:ctrlPr>
                                  </m:dPr>
                                  <m:e>
                                    <m:r>
                                      <a:rPr sz="1400">
                                        <a:latin typeface="Cambria Math" panose="02040503050406030204" pitchFamily="18" charset="0"/>
                                      </a:rPr>
                                      <m:t>𝑐</m:t>
                                    </m:r>
                                    <m:r>
                                      <a:rPr sz="1400">
                                        <a:latin typeface="Cambria Math" panose="02040503050406030204" pitchFamily="18" charset="0"/>
                                      </a:rPr>
                                      <m:t>∨</m:t>
                                    </m:r>
                                    <m:r>
                                      <a:rPr sz="1400">
                                        <a:latin typeface="Cambria Math" panose="02040503050406030204" pitchFamily="18" charset="0"/>
                                      </a:rPr>
                                      <m:t>𝑑</m:t>
                                    </m:r>
                                  </m:e>
                                </m:d>
                                <m:r>
                                  <a:rPr sz="1400">
                                    <a:latin typeface="Cambria Math" panose="02040503050406030204" pitchFamily="18" charset="0"/>
                                  </a:rPr>
                                  <m:t>⇒∼</m:t>
                                </m:r>
                                <m:r>
                                  <a:rPr sz="1400">
                                    <a:latin typeface="Cambria Math" panose="02040503050406030204" pitchFamily="18" charset="0"/>
                                  </a:rPr>
                                  <m:t>𝑒</m:t>
                                </m:r>
                              </m:oMath>
                            </m:oMathPara>
                          </a14:m>
                          <a:endParaRPr/>
                        </a:p>
                      </a:txBody>
                      <a:tcPr/>
                    </a:tc>
                    <a:extLst>
                      <a:ext uri="{0D108BD9-81ED-4DB2-BD59-A6C34878D82A}">
                        <a16:rowId xmlns:a16="http://schemas.microsoft.com/office/drawing/2014/main" val="10002"/>
                      </a:ext>
                    </a:extLst>
                  </a:tr>
                  <a:tr h="318395">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extLst>
                      <a:ext uri="{0D108BD9-81ED-4DB2-BD59-A6C34878D82A}">
                        <a16:rowId xmlns:a16="http://schemas.microsoft.com/office/drawing/2014/main" val="10003"/>
                      </a:ext>
                    </a:extLst>
                  </a:tr>
                  <a:tr h="318395">
                    <a:tc>
                      <a:txBody>
                        <a:bodyPr/>
                        <a:lstStyle/>
                        <a:p>
                          <a:pPr algn="ctr">
                            <a:defRPr sz="1400"/>
                          </a:pPr>
                          <a:r>
                            <a:t>T</a:t>
                          </a:r>
                        </a:p>
                      </a:txBody>
                      <a:tcPr/>
                    </a:tc>
                    <a:tc>
                      <a:txBody>
                        <a:bodyPr/>
                        <a:lstStyle/>
                        <a:p>
                          <a:pPr algn="ctr">
                            <a:defRPr sz="1400"/>
                          </a:pPr>
                          <a:r>
                            <a:rPr dirty="0"/>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rPr dirty="0"/>
                            <a:t>T</a:t>
                          </a:r>
                        </a:p>
                      </a:txBody>
                      <a:tcPr/>
                    </a:tc>
                    <a:extLst>
                      <a:ext uri="{0D108BD9-81ED-4DB2-BD59-A6C34878D82A}">
                        <a16:rowId xmlns:a16="http://schemas.microsoft.com/office/drawing/2014/main" val="10004"/>
                      </a:ext>
                    </a:extLst>
                  </a:tr>
                  <a:tr h="318395">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extLst>
                      <a:ext uri="{0D108BD9-81ED-4DB2-BD59-A6C34878D82A}">
                        <a16:rowId xmlns:a16="http://schemas.microsoft.com/office/drawing/2014/main" val="10005"/>
                      </a:ext>
                    </a:extLst>
                  </a:tr>
                  <a:tr h="318395">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rPr dirty="0"/>
                            <a:t>T</a:t>
                          </a:r>
                        </a:p>
                      </a:txBody>
                      <a:tcPr/>
                    </a:tc>
                    <a:extLst>
                      <a:ext uri="{0D108BD9-81ED-4DB2-BD59-A6C34878D82A}">
                        <a16:rowId xmlns:a16="http://schemas.microsoft.com/office/drawing/2014/main" val="10006"/>
                      </a:ext>
                    </a:extLst>
                  </a:tr>
                  <a:tr h="318395">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extLst>
                      <a:ext uri="{0D108BD9-81ED-4DB2-BD59-A6C34878D82A}">
                        <a16:rowId xmlns:a16="http://schemas.microsoft.com/office/drawing/2014/main" val="10007"/>
                      </a:ext>
                    </a:extLst>
                  </a:tr>
                  <a:tr h="318395">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rPr dirty="0"/>
                            <a:t>T</a:t>
                          </a:r>
                        </a:p>
                      </a:txBody>
                      <a:tcPr/>
                    </a:tc>
                    <a:extLst>
                      <a:ext uri="{0D108BD9-81ED-4DB2-BD59-A6C34878D82A}">
                        <a16:rowId xmlns:a16="http://schemas.microsoft.com/office/drawing/2014/main" val="10008"/>
                      </a:ext>
                    </a:extLst>
                  </a:tr>
                  <a:tr h="318395">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extLst>
                      <a:ext uri="{0D108BD9-81ED-4DB2-BD59-A6C34878D82A}">
                        <a16:rowId xmlns:a16="http://schemas.microsoft.com/office/drawing/2014/main" val="10009"/>
                      </a:ext>
                    </a:extLst>
                  </a:tr>
                  <a:tr h="318395">
                    <a:tc>
                      <a:txBody>
                        <a:bodyPr/>
                        <a:lstStyle/>
                        <a:p>
                          <a:pPr algn="ctr">
                            <a:defRPr sz="1400"/>
                          </a:pPr>
                          <a:r>
                            <a:rPr dirty="0"/>
                            <a:t>F</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rPr dirty="0"/>
                            <a:t>F</a:t>
                          </a:r>
                        </a:p>
                      </a:txBody>
                      <a:tcPr/>
                    </a:tc>
                    <a:tc>
                      <a:txBody>
                        <a:bodyPr/>
                        <a:lstStyle/>
                        <a:p>
                          <a:pPr algn="ctr">
                            <a:defRPr sz="1400"/>
                          </a:pPr>
                          <a:r>
                            <a:rPr dirty="0"/>
                            <a:t>T</a:t>
                          </a:r>
                        </a:p>
                      </a:txBody>
                      <a:tcPr/>
                    </a:tc>
                    <a:extLst>
                      <a:ext uri="{0D108BD9-81ED-4DB2-BD59-A6C34878D82A}">
                        <a16:rowId xmlns:a16="http://schemas.microsoft.com/office/drawing/2014/main" val="10010"/>
                      </a:ext>
                    </a:extLst>
                  </a:tr>
                </a:tbl>
              </a:graphicData>
            </a:graphic>
          </p:graphicFrame>
        </mc:Choice>
        <mc:Fallback xmlns="">
          <p:graphicFrame>
            <p:nvGraphicFramePr>
              <p:cNvPr id="4" name="Table Placeholder 2" descr="The table has six columns: c, d, e, not e (under &quot;Then&quot;), c or d  (under &quot;If&quot;) , and c or d implies not e.&#10;&#10;Row 1: c is true, d is true, e is true, not e is false, c or d is true, c or d implies not e is false,&#10;Row 2: c is true, d is true, e is false, not e is true, c or d is true, c or d implies not e is true,&#10;Row 3: c is true, d is false, e is true, not e is false, c or d is true, c or d implies not e is false,&#10;Row 4: c is true, d is false, e is false, not e is true, c or d is true, c or d implies not e is true,&#10;&#10;Row 5: c is false, d is true, e is true, not e is false, c or d is true, c or d implies not e is false,&#10;Row 6: c is false, d is true, e is false, not e is true, c or d is true, c or d implies not e is true,&#10;Row 7: c is false, d is false, e is true, not e is false, c or d is false, c or d implies not e is true,&#10;Row 8: c is false, d is false, e is false, not e is true, c or d is false, c or d implies not e is true.&#10;">
                <a:extLst>
                  <a:ext uri="{FF2B5EF4-FFF2-40B4-BE49-F238E27FC236}">
                    <a16:creationId xmlns:a16="http://schemas.microsoft.com/office/drawing/2014/main" id="{9F684EBF-A872-4617-B1A9-5805CBB699F7}"/>
                  </a:ext>
                </a:extLst>
              </p:cNvPr>
              <p:cNvGraphicFramePr>
                <a:graphicFrameLocks/>
              </p:cNvGraphicFramePr>
              <p:nvPr>
                <p:extLst>
                  <p:ext uri="{D42A27DB-BD31-4B8C-83A1-F6EECF244321}">
                    <p14:modId xmlns:p14="http://schemas.microsoft.com/office/powerpoint/2010/main" val="3745629673"/>
                  </p:ext>
                </p:extLst>
              </p:nvPr>
            </p:nvGraphicFramePr>
            <p:xfrm>
              <a:off x="457200" y="1516380"/>
              <a:ext cx="8229600" cy="34654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82074">
                    <a:tc>
                      <a:txBody>
                        <a:bodyPr/>
                        <a:lstStyle/>
                        <a:p>
                          <a:pPr algn="ctr">
                            <a:defRPr b="1"/>
                          </a:pPr>
                          <a:endParaRPr dirty="0"/>
                        </a:p>
                      </a:txBody>
                      <a:tcPr/>
                    </a:tc>
                    <a:tc>
                      <a:txBody>
                        <a:bodyPr/>
                        <a:lstStyle/>
                        <a:p>
                          <a:pPr algn="ctr">
                            <a:defRPr b="1"/>
                          </a:pPr>
                          <a:endParaRPr/>
                        </a:p>
                      </a:txBody>
                      <a:tcPr/>
                    </a:tc>
                    <a:tc>
                      <a:txBody>
                        <a:bodyPr/>
                        <a:lstStyle/>
                        <a:p>
                          <a:pPr algn="ctr">
                            <a:defRPr b="1"/>
                          </a:pPr>
                          <a:endParaRPr/>
                        </a:p>
                      </a:txBody>
                      <a:tcPr/>
                    </a:tc>
                    <a:tc>
                      <a:txBody>
                        <a:bodyPr/>
                        <a:lstStyle/>
                        <a:p>
                          <a:pPr algn="ctr">
                            <a:defRPr b="1"/>
                          </a:pPr>
                          <a:r>
                            <a:rPr sz="1400"/>
                            <a:t>"Then" ↓</a:t>
                          </a:r>
                        </a:p>
                      </a:txBody>
                      <a:tcPr/>
                    </a:tc>
                    <a:tc>
                      <a:txBody>
                        <a:bodyPr/>
                        <a:lstStyle/>
                        <a:p>
                          <a:pPr algn="ctr">
                            <a:defRPr b="1"/>
                          </a:pPr>
                          <a:r>
                            <a:rPr sz="1400"/>
                            <a:t>"If" ↓</a:t>
                          </a:r>
                        </a:p>
                      </a:txBody>
                      <a:tcPr/>
                    </a:tc>
                    <a:tc>
                      <a:txBody>
                        <a:bodyPr/>
                        <a:lstStyle/>
                        <a:p>
                          <a:pPr algn="ctr">
                            <a:defRPr b="1"/>
                          </a:pPr>
                          <a:endParaRPr dirty="0"/>
                        </a:p>
                      </a:txBody>
                      <a:tcPr/>
                    </a:tc>
                    <a:extLst>
                      <a:ext uri="{0D108BD9-81ED-4DB2-BD59-A6C34878D82A}">
                        <a16:rowId xmlns:a16="http://schemas.microsoft.com/office/drawing/2014/main" val="10001"/>
                      </a:ext>
                    </a:extLst>
                  </a:tr>
                  <a:tr h="536166">
                    <a:tc>
                      <a:txBody>
                        <a:bodyPr/>
                        <a:lstStyle/>
                        <a:p>
                          <a:pPr algn="ctr">
                            <a:defRPr sz="1400" b="1"/>
                          </a:pPr>
                          <a:r>
                            <a:t>c</a:t>
                          </a:r>
                        </a:p>
                      </a:txBody>
                      <a:tcPr/>
                    </a:tc>
                    <a:tc>
                      <a:txBody>
                        <a:bodyPr/>
                        <a:lstStyle/>
                        <a:p>
                          <a:pPr algn="ctr">
                            <a:defRPr sz="1400" b="1"/>
                          </a:pPr>
                          <a:r>
                            <a:t>d</a:t>
                          </a:r>
                        </a:p>
                      </a:txBody>
                      <a:tcPr/>
                    </a:tc>
                    <a:tc>
                      <a:txBody>
                        <a:bodyPr/>
                        <a:lstStyle/>
                        <a:p>
                          <a:pPr algn="ctr">
                            <a:defRPr sz="1400" b="1"/>
                          </a:pPr>
                          <a:r>
                            <a:t>e</a:t>
                          </a:r>
                        </a:p>
                      </a:txBody>
                      <a:tcPr/>
                    </a:tc>
                    <a:tc>
                      <a:txBody>
                        <a:bodyPr/>
                        <a:lstStyle/>
                        <a:p>
                          <a:endParaRPr lang="en-US"/>
                        </a:p>
                      </a:txBody>
                      <a:tcPr>
                        <a:blipFill>
                          <a:blip r:embed="rId3"/>
                          <a:stretch>
                            <a:fillRect l="-300889" t="-72727" r="-201333" b="-484091"/>
                          </a:stretch>
                        </a:blipFill>
                      </a:tcPr>
                    </a:tc>
                    <a:tc>
                      <a:txBody>
                        <a:bodyPr/>
                        <a:lstStyle/>
                        <a:p>
                          <a:endParaRPr lang="en-US"/>
                        </a:p>
                      </a:txBody>
                      <a:tcPr>
                        <a:blipFill>
                          <a:blip r:embed="rId3"/>
                          <a:stretch>
                            <a:fillRect l="-400889" t="-72727" r="-101333" b="-484091"/>
                          </a:stretch>
                        </a:blipFill>
                      </a:tcPr>
                    </a:tc>
                    <a:tc>
                      <a:txBody>
                        <a:bodyPr/>
                        <a:lstStyle/>
                        <a:p>
                          <a:endParaRPr lang="en-US"/>
                        </a:p>
                      </a:txBody>
                      <a:tcPr>
                        <a:blipFill>
                          <a:blip r:embed="rId3"/>
                          <a:stretch>
                            <a:fillRect l="-500889" t="-72727" r="-1333" b="-484091"/>
                          </a:stretch>
                        </a:blipFill>
                      </a:tcPr>
                    </a:tc>
                    <a:extLst>
                      <a:ext uri="{0D108BD9-81ED-4DB2-BD59-A6C34878D82A}">
                        <a16:rowId xmlns:a16="http://schemas.microsoft.com/office/drawing/2014/main" val="10002"/>
                      </a:ext>
                    </a:extLst>
                  </a:tr>
                  <a:tr h="318395">
                    <a:tc>
                      <a:txBody>
                        <a:bodyPr/>
                        <a:lstStyle/>
                        <a:p>
                          <a:pPr algn="ctr">
                            <a:defRPr sz="1400"/>
                          </a:pPr>
                          <a:r>
                            <a:t>T</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extLst>
                      <a:ext uri="{0D108BD9-81ED-4DB2-BD59-A6C34878D82A}">
                        <a16:rowId xmlns:a16="http://schemas.microsoft.com/office/drawing/2014/main" val="10003"/>
                      </a:ext>
                    </a:extLst>
                  </a:tr>
                  <a:tr h="318395">
                    <a:tc>
                      <a:txBody>
                        <a:bodyPr/>
                        <a:lstStyle/>
                        <a:p>
                          <a:pPr algn="ctr">
                            <a:defRPr sz="1400"/>
                          </a:pPr>
                          <a:r>
                            <a:t>T</a:t>
                          </a:r>
                        </a:p>
                      </a:txBody>
                      <a:tcPr/>
                    </a:tc>
                    <a:tc>
                      <a:txBody>
                        <a:bodyPr/>
                        <a:lstStyle/>
                        <a:p>
                          <a:pPr algn="ctr">
                            <a:defRPr sz="1400"/>
                          </a:pPr>
                          <a:r>
                            <a:rPr dirty="0"/>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rPr dirty="0"/>
                            <a:t>T</a:t>
                          </a:r>
                        </a:p>
                      </a:txBody>
                      <a:tcPr/>
                    </a:tc>
                    <a:extLst>
                      <a:ext uri="{0D108BD9-81ED-4DB2-BD59-A6C34878D82A}">
                        <a16:rowId xmlns:a16="http://schemas.microsoft.com/office/drawing/2014/main" val="10004"/>
                      </a:ext>
                    </a:extLst>
                  </a:tr>
                  <a:tr h="318395">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extLst>
                      <a:ext uri="{0D108BD9-81ED-4DB2-BD59-A6C34878D82A}">
                        <a16:rowId xmlns:a16="http://schemas.microsoft.com/office/drawing/2014/main" val="10005"/>
                      </a:ext>
                    </a:extLst>
                  </a:tr>
                  <a:tr h="318395">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rPr dirty="0"/>
                            <a:t>T</a:t>
                          </a:r>
                        </a:p>
                      </a:txBody>
                      <a:tcPr/>
                    </a:tc>
                    <a:extLst>
                      <a:ext uri="{0D108BD9-81ED-4DB2-BD59-A6C34878D82A}">
                        <a16:rowId xmlns:a16="http://schemas.microsoft.com/office/drawing/2014/main" val="10006"/>
                      </a:ext>
                    </a:extLst>
                  </a:tr>
                  <a:tr h="318395">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extLst>
                      <a:ext uri="{0D108BD9-81ED-4DB2-BD59-A6C34878D82A}">
                        <a16:rowId xmlns:a16="http://schemas.microsoft.com/office/drawing/2014/main" val="10007"/>
                      </a:ext>
                    </a:extLst>
                  </a:tr>
                  <a:tr h="318395">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T</a:t>
                          </a:r>
                        </a:p>
                      </a:txBody>
                      <a:tcPr/>
                    </a:tc>
                    <a:tc>
                      <a:txBody>
                        <a:bodyPr/>
                        <a:lstStyle/>
                        <a:p>
                          <a:pPr algn="ctr">
                            <a:defRPr sz="1400"/>
                          </a:pPr>
                          <a:r>
                            <a:rPr dirty="0"/>
                            <a:t>T</a:t>
                          </a:r>
                        </a:p>
                      </a:txBody>
                      <a:tcPr/>
                    </a:tc>
                    <a:extLst>
                      <a:ext uri="{0D108BD9-81ED-4DB2-BD59-A6C34878D82A}">
                        <a16:rowId xmlns:a16="http://schemas.microsoft.com/office/drawing/2014/main" val="10008"/>
                      </a:ext>
                    </a:extLst>
                  </a:tr>
                  <a:tr h="318395">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t>T</a:t>
                          </a:r>
                        </a:p>
                      </a:txBody>
                      <a:tcPr/>
                    </a:tc>
                    <a:extLst>
                      <a:ext uri="{0D108BD9-81ED-4DB2-BD59-A6C34878D82A}">
                        <a16:rowId xmlns:a16="http://schemas.microsoft.com/office/drawing/2014/main" val="10009"/>
                      </a:ext>
                    </a:extLst>
                  </a:tr>
                  <a:tr h="318395">
                    <a:tc>
                      <a:txBody>
                        <a:bodyPr/>
                        <a:lstStyle/>
                        <a:p>
                          <a:pPr algn="ctr">
                            <a:defRPr sz="1400"/>
                          </a:pPr>
                          <a:r>
                            <a:rPr dirty="0"/>
                            <a:t>F</a:t>
                          </a:r>
                        </a:p>
                      </a:txBody>
                      <a:tcPr/>
                    </a:tc>
                    <a:tc>
                      <a:txBody>
                        <a:bodyPr/>
                        <a:lstStyle/>
                        <a:p>
                          <a:pPr algn="ctr">
                            <a:defRPr sz="1400"/>
                          </a:pPr>
                          <a:r>
                            <a:t>F</a:t>
                          </a:r>
                        </a:p>
                      </a:txBody>
                      <a:tcPr/>
                    </a:tc>
                    <a:tc>
                      <a:txBody>
                        <a:bodyPr/>
                        <a:lstStyle/>
                        <a:p>
                          <a:pPr algn="ctr">
                            <a:defRPr sz="1400"/>
                          </a:pPr>
                          <a:r>
                            <a:t>F</a:t>
                          </a:r>
                        </a:p>
                      </a:txBody>
                      <a:tcPr/>
                    </a:tc>
                    <a:tc>
                      <a:txBody>
                        <a:bodyPr/>
                        <a:lstStyle/>
                        <a:p>
                          <a:pPr algn="ctr">
                            <a:defRPr sz="1400"/>
                          </a:pPr>
                          <a:r>
                            <a:rPr dirty="0"/>
                            <a:t>T</a:t>
                          </a:r>
                        </a:p>
                      </a:txBody>
                      <a:tcPr/>
                    </a:tc>
                    <a:tc>
                      <a:txBody>
                        <a:bodyPr/>
                        <a:lstStyle/>
                        <a:p>
                          <a:pPr algn="ctr">
                            <a:defRPr sz="1400"/>
                          </a:pPr>
                          <a:r>
                            <a:rPr dirty="0"/>
                            <a:t>F</a:t>
                          </a:r>
                        </a:p>
                      </a:txBody>
                      <a:tcPr/>
                    </a:tc>
                    <a:tc>
                      <a:txBody>
                        <a:bodyPr/>
                        <a:lstStyle/>
                        <a:p>
                          <a:pPr algn="ctr">
                            <a:defRPr sz="1400"/>
                          </a:pPr>
                          <a:r>
                            <a:rPr dirty="0"/>
                            <a:t>T</a:t>
                          </a:r>
                        </a:p>
                      </a:txBody>
                      <a:tcPr/>
                    </a:tc>
                    <a:extLst>
                      <a:ext uri="{0D108BD9-81ED-4DB2-BD59-A6C34878D82A}">
                        <a16:rowId xmlns:a16="http://schemas.microsoft.com/office/drawing/2014/main" val="10010"/>
                      </a:ext>
                    </a:extLst>
                  </a:tr>
                </a:tbl>
              </a:graphicData>
            </a:graphic>
          </p:graphicFrame>
        </mc:Fallback>
      </mc:AlternateContent>
      <p:sp>
        <p:nvSpPr>
          <p:cNvPr id="6" name="TextBox 5">
            <a:extLst>
              <a:ext uri="{FF2B5EF4-FFF2-40B4-BE49-F238E27FC236}">
                <a16:creationId xmlns:a16="http://schemas.microsoft.com/office/drawing/2014/main" id="{371948CA-D5F6-09E9-6A18-B4729AA6DB16}"/>
              </a:ext>
            </a:extLst>
          </p:cNvPr>
          <p:cNvSpPr txBox="1"/>
          <p:nvPr/>
        </p:nvSpPr>
        <p:spPr>
          <a:xfrm>
            <a:off x="457200" y="5010487"/>
            <a:ext cx="3733800" cy="400110"/>
          </a:xfrm>
          <a:prstGeom prst="rect">
            <a:avLst/>
          </a:prstGeom>
          <a:noFill/>
        </p:spPr>
        <p:txBody>
          <a:bodyPr wrap="square" rtlCol="0">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Thus, we know that the statement</a:t>
            </a:r>
            <a:endParaRPr lang="en-IN" dirty="0"/>
          </a:p>
        </p:txBody>
      </p:sp>
      <p:pic>
        <p:nvPicPr>
          <p:cNvPr id="9" name="Picture 8" descr="c OR d implies not e will be false in three">
            <a:extLst>
              <a:ext uri="{FF2B5EF4-FFF2-40B4-BE49-F238E27FC236}">
                <a16:creationId xmlns:a16="http://schemas.microsoft.com/office/drawing/2014/main" id="{2B211D20-C36A-921C-883B-46E27E053B39}"/>
              </a:ext>
            </a:extLst>
          </p:cNvPr>
          <p:cNvPicPr>
            <a:picLocks noChangeAspect="1"/>
          </p:cNvPicPr>
          <p:nvPr/>
        </p:nvPicPr>
        <p:blipFill>
          <a:blip r:embed="rId4"/>
          <a:stretch>
            <a:fillRect/>
          </a:stretch>
        </p:blipFill>
        <p:spPr>
          <a:xfrm>
            <a:off x="4141724" y="5064125"/>
            <a:ext cx="3519184" cy="360000"/>
          </a:xfrm>
          <a:prstGeom prst="rect">
            <a:avLst/>
          </a:prstGeom>
        </p:spPr>
      </p:pic>
      <p:sp>
        <p:nvSpPr>
          <p:cNvPr id="10" name="TextBox 9">
            <a:extLst>
              <a:ext uri="{FF2B5EF4-FFF2-40B4-BE49-F238E27FC236}">
                <a16:creationId xmlns:a16="http://schemas.microsoft.com/office/drawing/2014/main" id="{688A22D5-5B60-AD44-EADB-D694652F48DE}"/>
              </a:ext>
            </a:extLst>
          </p:cNvPr>
          <p:cNvSpPr txBox="1"/>
          <p:nvPr/>
        </p:nvSpPr>
        <p:spPr>
          <a:xfrm>
            <a:off x="457200" y="5315588"/>
            <a:ext cx="8229600" cy="707886"/>
          </a:xfrm>
          <a:prstGeom prst="rect">
            <a:avLst/>
          </a:prstGeom>
          <a:noFill/>
        </p:spPr>
        <p:txBody>
          <a:bodyPr wrap="square" rtlCol="0">
            <a:spAutoFit/>
          </a:bodyPr>
          <a:lstStyle/>
          <a:p>
            <a:r>
              <a:rPr kumimoji="0" lang="en-IN" sz="2000" b="0" i="0" u="none" strike="noStrike" kern="1200" cap="none" spc="0" normalizeH="0" baseline="0" noProof="0">
                <a:ln>
                  <a:noFill/>
                </a:ln>
                <a:solidFill>
                  <a:srgbClr val="366092"/>
                </a:solidFill>
                <a:effectLst/>
                <a:uLnTx/>
                <a:uFillTx/>
                <a:latin typeface="Calibri"/>
                <a:ea typeface="+mn-ea"/>
                <a:cs typeface="+mn-cs"/>
              </a:rPr>
              <a:t>circumstances, while the remaining five circumstances have a truth value of true.</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lang="en-US" sz="2400" dirty="0"/>
              <a:t>To help us keep track of the different possible truth values for a statement, we can construct a </a:t>
            </a:r>
            <a:r>
              <a:rPr lang="en-US" sz="2400" b="1" dirty="0"/>
              <a:t>truth table</a:t>
            </a:r>
            <a:r>
              <a:rPr lang="en-US" sz="2400" dirty="0"/>
              <a:t>. A truth table is a chart with rows and columns that systematically lists out each possible combination of truth values. Once fully complete, the truth table reveals the conditions under which a statement is true and when it is false. One of the simplest truth tables is that of the negation we just discussed. It is shown in Table 1.</a:t>
            </a:r>
            <a:endParaRPr sz="2400" dirty="0"/>
          </a:p>
        </p:txBody>
      </p:sp>
      <p:sp>
        <p:nvSpPr>
          <p:cNvPr id="5" name="TextBox 4">
            <a:extLst>
              <a:ext uri="{FF2B5EF4-FFF2-40B4-BE49-F238E27FC236}">
                <a16:creationId xmlns:a16="http://schemas.microsoft.com/office/drawing/2014/main" id="{2173A65F-D63B-E9EF-F83C-EE717ABBBA40}"/>
              </a:ext>
            </a:extLst>
          </p:cNvPr>
          <p:cNvSpPr txBox="1"/>
          <p:nvPr/>
        </p:nvSpPr>
        <p:spPr>
          <a:xfrm>
            <a:off x="2971801" y="3745468"/>
            <a:ext cx="2895600" cy="369332"/>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Table 1: Negation Truth Table</a:t>
            </a:r>
            <a:endParaRPr lang="en-IN" dirty="0"/>
          </a:p>
        </p:txBody>
      </p:sp>
      <mc:AlternateContent xmlns:mc="http://schemas.openxmlformats.org/markup-compatibility/2006" xmlns:a14="http://schemas.microsoft.com/office/drawing/2010/main">
        <mc:Choice Requires="a14">
          <p:graphicFrame>
            <p:nvGraphicFramePr>
              <p:cNvPr id="4" name="Table 4" descr="The Negation truth table shows the logical values for the expression not a, using one variable a and its negation. It has two columns: a and not a. The table has two rows: When a is true, not a is false. When a is false, not a is true.&#10;">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069966189"/>
                  </p:ext>
                </p:extLst>
              </p:nvPr>
            </p:nvGraphicFramePr>
            <p:xfrm>
              <a:off x="1524000" y="4114800"/>
              <a:ext cx="6096000" cy="111252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999198321"/>
                        </a:ext>
                      </a:extLst>
                    </a:gridCol>
                    <a:gridCol w="3048000">
                      <a:extLst>
                        <a:ext uri="{9D8B030D-6E8A-4147-A177-3AD203B41FA5}">
                          <a16:colId xmlns:a16="http://schemas.microsoft.com/office/drawing/2014/main" val="620834702"/>
                        </a:ext>
                      </a:extLst>
                    </a:gridCol>
                  </a:tblGrid>
                  <a:tr h="370840">
                    <a:tc>
                      <a:txBody>
                        <a:bodyPr/>
                        <a:lstStyle/>
                        <a:p>
                          <a:pPr algn="ctr"/>
                          <a:r>
                            <a:rPr lang="en-IN" dirty="0"/>
                            <a:t>𝑎</a:t>
                          </a:r>
                        </a:p>
                      </a:txBody>
                      <a:tcPr/>
                    </a:tc>
                    <a:tc>
                      <a:txBody>
                        <a:bodyPr/>
                        <a:lstStyle/>
                        <a:p>
                          <a:pPr algn="ctr"/>
                          <a14:m>
                            <m:oMath xmlns:m="http://schemas.openxmlformats.org/officeDocument/2006/math">
                              <m:r>
                                <a:rPr lang="en-IN" smtClean="0">
                                  <a:latin typeface="Cambria Math" panose="02040503050406030204" pitchFamily="18" charset="0"/>
                                </a:rPr>
                                <m:t>∼</m:t>
                              </m:r>
                            </m:oMath>
                          </a14:m>
                          <a:r>
                            <a:rPr lang="en-IN" dirty="0"/>
                            <a:t>𝑎</a:t>
                          </a:r>
                        </a:p>
                      </a:txBody>
                      <a:tcPr/>
                    </a:tc>
                    <a:extLst>
                      <a:ext uri="{0D108BD9-81ED-4DB2-BD59-A6C34878D82A}">
                        <a16:rowId xmlns:a16="http://schemas.microsoft.com/office/drawing/2014/main" val="1979975756"/>
                      </a:ext>
                    </a:extLst>
                  </a:tr>
                  <a:tr h="370840">
                    <a:tc>
                      <a:txBody>
                        <a:bodyPr/>
                        <a:lstStyle/>
                        <a:p>
                          <a:pPr algn="ctr"/>
                          <a:r>
                            <a:rPr lang="en-US" dirty="0"/>
                            <a:t>T</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2290881249"/>
                      </a:ext>
                    </a:extLst>
                  </a:tr>
                  <a:tr h="370840">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4187039777"/>
                      </a:ext>
                    </a:extLst>
                  </a:tr>
                </a:tbl>
              </a:graphicData>
            </a:graphic>
          </p:graphicFrame>
        </mc:Choice>
        <mc:Fallback xmlns="">
          <p:graphicFrame>
            <p:nvGraphicFramePr>
              <p:cNvPr id="4" name="Table 4" descr="The Negation truth table shows the logical values for the expression not a, using one variable a and its negation. It has two columns: a and not a. The table has two rows: When a is true, not a is false. When a is false, not a is true.&#10;">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069966189"/>
                  </p:ext>
                </p:extLst>
              </p:nvPr>
            </p:nvGraphicFramePr>
            <p:xfrm>
              <a:off x="1524000" y="4114800"/>
              <a:ext cx="6096000" cy="111252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999198321"/>
                        </a:ext>
                      </a:extLst>
                    </a:gridCol>
                    <a:gridCol w="3048000">
                      <a:extLst>
                        <a:ext uri="{9D8B030D-6E8A-4147-A177-3AD203B41FA5}">
                          <a16:colId xmlns:a16="http://schemas.microsoft.com/office/drawing/2014/main" val="620834702"/>
                        </a:ext>
                      </a:extLst>
                    </a:gridCol>
                  </a:tblGrid>
                  <a:tr h="370840">
                    <a:tc>
                      <a:txBody>
                        <a:bodyPr/>
                        <a:lstStyle/>
                        <a:p>
                          <a:pPr algn="ctr"/>
                          <a:r>
                            <a:rPr lang="en-IN" dirty="0"/>
                            <a:t>𝑎</a:t>
                          </a:r>
                        </a:p>
                      </a:txBody>
                      <a:tcPr/>
                    </a:tc>
                    <a:tc>
                      <a:txBody>
                        <a:bodyPr/>
                        <a:lstStyle/>
                        <a:p>
                          <a:endParaRPr lang="en-US"/>
                        </a:p>
                      </a:txBody>
                      <a:tcPr>
                        <a:blipFill>
                          <a:blip r:embed="rId2"/>
                          <a:stretch>
                            <a:fillRect l="-100400" t="-11475" r="-600" b="-224590"/>
                          </a:stretch>
                        </a:blipFill>
                      </a:tcPr>
                    </a:tc>
                    <a:extLst>
                      <a:ext uri="{0D108BD9-81ED-4DB2-BD59-A6C34878D82A}">
                        <a16:rowId xmlns:a16="http://schemas.microsoft.com/office/drawing/2014/main" val="1979975756"/>
                      </a:ext>
                    </a:extLst>
                  </a:tr>
                  <a:tr h="370840">
                    <a:tc>
                      <a:txBody>
                        <a:bodyPr/>
                        <a:lstStyle/>
                        <a:p>
                          <a:pPr algn="ctr"/>
                          <a:r>
                            <a:rPr lang="en-US" dirty="0"/>
                            <a:t>T</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2290881249"/>
                      </a:ext>
                    </a:extLst>
                  </a:tr>
                  <a:tr h="370840">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4187039777"/>
                      </a:ext>
                    </a:extLst>
                  </a:tr>
                </a:tbl>
              </a:graphicData>
            </a:graphic>
          </p:graphicFrame>
        </mc:Fallback>
      </mc:AlternateContent>
    </p:spTree>
    <p:extLst>
      <p:ext uri="{BB962C8B-B14F-4D97-AF65-F5344CB8AC3E}">
        <p14:creationId xmlns:p14="http://schemas.microsoft.com/office/powerpoint/2010/main" val="29762399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6</a:t>
            </a:r>
            <a:endParaRPr dirty="0"/>
          </a:p>
        </p:txBody>
      </p:sp>
      <p:sp>
        <p:nvSpPr>
          <p:cNvPr id="3" name="Text Placeholder 2"/>
          <p:cNvSpPr>
            <a:spLocks noGrp="1"/>
          </p:cNvSpPr>
          <p:nvPr>
            <p:ph type="body" sz="quarter" idx="10"/>
          </p:nvPr>
        </p:nvSpPr>
        <p:spPr/>
        <p:txBody>
          <a:bodyPr>
            <a:normAutofit/>
          </a:bodyPr>
          <a:lstStyle/>
          <a:p>
            <a:r>
              <a:rPr sz="2400" dirty="0"/>
              <a:t>When constructing truth tables, the order of the columns is not crucial. Some tables show all of the simple statements of the compound statement first, while others follow a progression of the compound statement reading left to right.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Constructing a Truth Table from Words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Construct the truth table for the following compound statement and determine when the statement is true and when it is false.</a:t>
            </a:r>
          </a:p>
          <a:p>
            <a:pPr algn="ctr"/>
            <a:r>
              <a:rPr sz="2400" i="1" dirty="0"/>
              <a:t>If you're not making mistakes, then you're not doing anything</a:t>
            </a:r>
            <a:r>
              <a:rPr sz="2400" dirty="0"/>
              <a:t>. </a:t>
            </a:r>
            <a:endParaRPr lang="en-US" sz="2400" dirty="0"/>
          </a:p>
          <a:p>
            <a:pPr algn="ctr"/>
            <a:r>
              <a:rPr sz="2400" dirty="0"/>
              <a:t>—John Wooden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Constructing a Truth Table from Words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a:defRPr sz="2800"/>
            </a:pPr>
            <a:r>
              <a:rPr sz="2800" dirty="0"/>
              <a:t>First, we need to identify and label the two simple statements of the compound sentence. The easiest way to do this is to write them down without using the negations. We'll add the negations later. So our two statements, </a:t>
            </a:r>
            <a:r>
              <a:rPr lang="en-US" sz="2800" i="1" dirty="0"/>
              <a:t>a</a:t>
            </a:r>
            <a:r>
              <a:rPr sz="2800" dirty="0"/>
              <a:t> and </a:t>
            </a:r>
            <a:r>
              <a:rPr lang="en-US" i="1" dirty="0"/>
              <a:t>b</a:t>
            </a:r>
            <a:r>
              <a:rPr sz="2800" dirty="0"/>
              <a:t>, are the following.</a:t>
            </a:r>
          </a:p>
          <a:p>
            <a:pPr marL="457200" lvl="1" indent="0">
              <a:buNone/>
            </a:pPr>
            <a:r>
              <a:rPr lang="en-US" i="1" dirty="0"/>
              <a:t>a</a:t>
            </a:r>
            <a:r>
              <a:rPr dirty="0"/>
              <a:t>: You are making mistakes.</a:t>
            </a:r>
          </a:p>
          <a:p>
            <a:pPr marL="457200" lvl="1" indent="0">
              <a:buNone/>
            </a:pPr>
            <a:r>
              <a:rPr lang="en-US" i="1" dirty="0"/>
              <a:t>b</a:t>
            </a:r>
            <a:r>
              <a:rPr dirty="0"/>
              <a:t>: You are doing something.</a:t>
            </a:r>
          </a:p>
          <a:p>
            <a:r>
              <a:rPr sz="2800" dirty="0"/>
              <a:t>Notice that the word "anything" is used in the second part of the original statement. But in English, since we don't commonly say "you are doing anything," we will use the word "something" in our second simple statement.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Constructing a Truth Table from Words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sz="2400" dirty="0"/>
              <a:t>Then, we can negate each of these two simple statements.</a:t>
            </a:r>
          </a:p>
        </p:txBody>
      </p:sp>
      <p:pic>
        <p:nvPicPr>
          <p:cNvPr id="5" name="Picture 4" descr="not">
            <a:extLst>
              <a:ext uri="{FF2B5EF4-FFF2-40B4-BE49-F238E27FC236}">
                <a16:creationId xmlns:a16="http://schemas.microsoft.com/office/drawing/2014/main" id="{90572102-6362-C058-7401-24EC2A939A57}"/>
              </a:ext>
            </a:extLst>
          </p:cNvPr>
          <p:cNvPicPr>
            <a:picLocks noChangeAspect="1"/>
          </p:cNvPicPr>
          <p:nvPr/>
        </p:nvPicPr>
        <p:blipFill>
          <a:blip r:embed="rId2"/>
          <a:stretch>
            <a:fillRect/>
          </a:stretch>
        </p:blipFill>
        <p:spPr>
          <a:xfrm>
            <a:off x="985838" y="1685924"/>
            <a:ext cx="228600" cy="171450"/>
          </a:xfrm>
          <a:prstGeom prst="rect">
            <a:avLst/>
          </a:prstGeom>
        </p:spPr>
      </p:pic>
      <p:sp>
        <p:nvSpPr>
          <p:cNvPr id="10" name="TextBox 9">
            <a:extLst>
              <a:ext uri="{FF2B5EF4-FFF2-40B4-BE49-F238E27FC236}">
                <a16:creationId xmlns:a16="http://schemas.microsoft.com/office/drawing/2014/main" id="{F905EE81-1A36-6FF1-6FCA-848F84496C52}"/>
              </a:ext>
            </a:extLst>
          </p:cNvPr>
          <p:cNvSpPr txBox="1"/>
          <p:nvPr/>
        </p:nvSpPr>
        <p:spPr>
          <a:xfrm>
            <a:off x="1216819" y="1469663"/>
            <a:ext cx="4572000" cy="461665"/>
          </a:xfrm>
          <a:prstGeom prst="rect">
            <a:avLst/>
          </a:prstGeom>
          <a:noFill/>
        </p:spPr>
        <p:txBody>
          <a:bodyPr wrap="square">
            <a:spAutoFit/>
          </a:bodyPr>
          <a:lstStyle/>
          <a:p>
            <a:r>
              <a:rPr lang="en-US" sz="2400" i="1" dirty="0"/>
              <a:t>a</a:t>
            </a:r>
            <a:r>
              <a:rPr lang="en-US" sz="2400" dirty="0"/>
              <a:t>: You are not making mistakes.</a:t>
            </a:r>
            <a:endParaRPr lang="en-IN" sz="2400" dirty="0"/>
          </a:p>
        </p:txBody>
      </p:sp>
      <p:pic>
        <p:nvPicPr>
          <p:cNvPr id="6" name="Picture 5" descr="not">
            <a:extLst>
              <a:ext uri="{FF2B5EF4-FFF2-40B4-BE49-F238E27FC236}">
                <a16:creationId xmlns:a16="http://schemas.microsoft.com/office/drawing/2014/main" id="{9E0DC6BA-5FDB-B101-50AB-53825E8E8B99}"/>
              </a:ext>
            </a:extLst>
          </p:cNvPr>
          <p:cNvPicPr>
            <a:picLocks noChangeAspect="1"/>
          </p:cNvPicPr>
          <p:nvPr/>
        </p:nvPicPr>
        <p:blipFill>
          <a:blip r:embed="rId2"/>
          <a:stretch>
            <a:fillRect/>
          </a:stretch>
        </p:blipFill>
        <p:spPr>
          <a:xfrm>
            <a:off x="990600" y="2097880"/>
            <a:ext cx="228600" cy="171450"/>
          </a:xfrm>
          <a:prstGeom prst="rect">
            <a:avLst/>
          </a:prstGeom>
        </p:spPr>
      </p:pic>
      <p:sp>
        <p:nvSpPr>
          <p:cNvPr id="12" name="TextBox 11">
            <a:extLst>
              <a:ext uri="{FF2B5EF4-FFF2-40B4-BE49-F238E27FC236}">
                <a16:creationId xmlns:a16="http://schemas.microsoft.com/office/drawing/2014/main" id="{AAF7675D-D443-0E3F-3FDE-35ACC23886D9}"/>
              </a:ext>
            </a:extLst>
          </p:cNvPr>
          <p:cNvSpPr txBox="1"/>
          <p:nvPr/>
        </p:nvSpPr>
        <p:spPr>
          <a:xfrm>
            <a:off x="1216817" y="1907515"/>
            <a:ext cx="3964783" cy="461665"/>
          </a:xfrm>
          <a:prstGeom prst="rect">
            <a:avLst/>
          </a:prstGeom>
          <a:noFill/>
        </p:spPr>
        <p:txBody>
          <a:bodyPr wrap="square">
            <a:spAutoFit/>
          </a:bodyPr>
          <a:lstStyle/>
          <a:p>
            <a:r>
              <a:rPr lang="en-US" sz="2400" i="1" dirty="0"/>
              <a:t>b</a:t>
            </a:r>
            <a:r>
              <a:rPr lang="en-US" sz="2400" dirty="0"/>
              <a:t>: You are not doing anything.</a:t>
            </a:r>
            <a:endParaRPr lang="en-IN" sz="2400" dirty="0"/>
          </a:p>
        </p:txBody>
      </p:sp>
      <p:sp>
        <p:nvSpPr>
          <p:cNvPr id="14" name="TextBox 13">
            <a:extLst>
              <a:ext uri="{FF2B5EF4-FFF2-40B4-BE49-F238E27FC236}">
                <a16:creationId xmlns:a16="http://schemas.microsoft.com/office/drawing/2014/main" id="{43B690F2-2DC9-7916-51B3-8C92B82B020B}"/>
              </a:ext>
            </a:extLst>
          </p:cNvPr>
          <p:cNvSpPr txBox="1"/>
          <p:nvPr/>
        </p:nvSpPr>
        <p:spPr>
          <a:xfrm>
            <a:off x="457200" y="2345370"/>
            <a:ext cx="5331619" cy="461665"/>
          </a:xfrm>
          <a:prstGeom prst="rect">
            <a:avLst/>
          </a:prstGeom>
          <a:noFill/>
        </p:spPr>
        <p:txBody>
          <a:bodyPr wrap="square">
            <a:spAutoFit/>
          </a:bodyPr>
          <a:lstStyle/>
          <a:p>
            <a:r>
              <a:rPr lang="en-US" sz="2400" dirty="0"/>
              <a:t>Symbolically, our conditional statement is</a:t>
            </a:r>
            <a:endParaRPr lang="en-IN" sz="2400" dirty="0"/>
          </a:p>
        </p:txBody>
      </p:sp>
      <p:pic>
        <p:nvPicPr>
          <p:cNvPr id="26" name="Picture 25" descr="not a implies not b. Notice that">
            <a:extLst>
              <a:ext uri="{FF2B5EF4-FFF2-40B4-BE49-F238E27FC236}">
                <a16:creationId xmlns:a16="http://schemas.microsoft.com/office/drawing/2014/main" id="{EF4E1A95-0507-CAF0-80F8-95262AD942CD}"/>
              </a:ext>
            </a:extLst>
          </p:cNvPr>
          <p:cNvPicPr>
            <a:picLocks noChangeAspect="1"/>
          </p:cNvPicPr>
          <p:nvPr/>
        </p:nvPicPr>
        <p:blipFill>
          <a:blip r:embed="rId3"/>
          <a:stretch>
            <a:fillRect/>
          </a:stretch>
        </p:blipFill>
        <p:spPr>
          <a:xfrm>
            <a:off x="5770561" y="2433933"/>
            <a:ext cx="2660488" cy="360000"/>
          </a:xfrm>
          <a:prstGeom prst="rect">
            <a:avLst/>
          </a:prstGeom>
        </p:spPr>
      </p:pic>
      <p:sp>
        <p:nvSpPr>
          <p:cNvPr id="18" name="TextBox 17">
            <a:extLst>
              <a:ext uri="{FF2B5EF4-FFF2-40B4-BE49-F238E27FC236}">
                <a16:creationId xmlns:a16="http://schemas.microsoft.com/office/drawing/2014/main" id="{136B86D8-E444-A86D-A819-CFF27567F764}"/>
              </a:ext>
            </a:extLst>
          </p:cNvPr>
          <p:cNvSpPr txBox="1"/>
          <p:nvPr/>
        </p:nvSpPr>
        <p:spPr>
          <a:xfrm>
            <a:off x="457200" y="2712780"/>
            <a:ext cx="8229600" cy="1569660"/>
          </a:xfrm>
          <a:prstGeom prst="rect">
            <a:avLst/>
          </a:prstGeom>
          <a:noFill/>
        </p:spPr>
        <p:txBody>
          <a:bodyPr wrap="square">
            <a:spAutoFit/>
          </a:bodyPr>
          <a:lstStyle/>
          <a:p>
            <a:pPr>
              <a:defRPr sz="2800"/>
            </a:pPr>
            <a:r>
              <a:rPr lang="en-US" sz="2400" dirty="0"/>
              <a:t>we have "not doing anything" as the negation of "doing something," which matches the original quote.</a:t>
            </a:r>
          </a:p>
          <a:p>
            <a:r>
              <a:rPr lang="en-US" sz="2400" b="1" dirty="0"/>
              <a:t>If</a:t>
            </a:r>
            <a:r>
              <a:rPr lang="en-US" sz="2400" dirty="0"/>
              <a:t> you are </a:t>
            </a:r>
            <a:r>
              <a:rPr lang="en-US" sz="2400" b="1" dirty="0"/>
              <a:t>not</a:t>
            </a:r>
            <a:r>
              <a:rPr lang="en-US" sz="2400" dirty="0"/>
              <a:t> making mistakes, </a:t>
            </a:r>
            <a:r>
              <a:rPr lang="en-US" sz="2400" b="1" dirty="0"/>
              <a:t>then</a:t>
            </a:r>
            <a:r>
              <a:rPr lang="en-US" sz="2400" dirty="0"/>
              <a:t> you are </a:t>
            </a:r>
            <a:r>
              <a:rPr lang="en-US" sz="2400" b="1" dirty="0"/>
              <a:t>not</a:t>
            </a:r>
            <a:r>
              <a:rPr lang="en-US" sz="2400" dirty="0"/>
              <a:t> doing something.</a:t>
            </a:r>
            <a:endParaRPr lang="en-IN" sz="2400" dirty="0"/>
          </a:p>
        </p:txBody>
      </p:sp>
      <p:sp>
        <p:nvSpPr>
          <p:cNvPr id="20" name="TextBox 19">
            <a:extLst>
              <a:ext uri="{FF2B5EF4-FFF2-40B4-BE49-F238E27FC236}">
                <a16:creationId xmlns:a16="http://schemas.microsoft.com/office/drawing/2014/main" id="{ACE30F8C-509E-B275-81AF-69C70BDA02DE}"/>
              </a:ext>
            </a:extLst>
          </p:cNvPr>
          <p:cNvSpPr txBox="1"/>
          <p:nvPr/>
        </p:nvSpPr>
        <p:spPr>
          <a:xfrm>
            <a:off x="457200" y="4322661"/>
            <a:ext cx="6200777" cy="461665"/>
          </a:xfrm>
          <a:prstGeom prst="rect">
            <a:avLst/>
          </a:prstGeom>
          <a:noFill/>
        </p:spPr>
        <p:txBody>
          <a:bodyPr wrap="square">
            <a:spAutoFit/>
          </a:bodyPr>
          <a:lstStyle/>
          <a:p>
            <a:r>
              <a:rPr lang="en-US" sz="2400" dirty="0"/>
              <a:t>The truth table we need will contain columns for</a:t>
            </a:r>
            <a:endParaRPr lang="en-IN" sz="2400" dirty="0"/>
          </a:p>
        </p:txBody>
      </p:sp>
      <p:pic>
        <p:nvPicPr>
          <p:cNvPr id="23" name="Picture 22" descr="a , b , not a , not b,">
            <a:extLst>
              <a:ext uri="{FF2B5EF4-FFF2-40B4-BE49-F238E27FC236}">
                <a16:creationId xmlns:a16="http://schemas.microsoft.com/office/drawing/2014/main" id="{F83D8C44-0339-E384-B88A-785673F33A04}"/>
              </a:ext>
            </a:extLst>
          </p:cNvPr>
          <p:cNvPicPr>
            <a:picLocks noChangeAspect="1"/>
          </p:cNvPicPr>
          <p:nvPr/>
        </p:nvPicPr>
        <p:blipFill>
          <a:blip r:embed="rId4"/>
          <a:stretch>
            <a:fillRect/>
          </a:stretch>
        </p:blipFill>
        <p:spPr>
          <a:xfrm>
            <a:off x="6622256" y="4404819"/>
            <a:ext cx="1567459" cy="324000"/>
          </a:xfrm>
          <a:prstGeom prst="rect">
            <a:avLst/>
          </a:prstGeom>
        </p:spPr>
      </p:pic>
      <p:pic>
        <p:nvPicPr>
          <p:cNvPr id="19" name="Picture 18" descr="and not a implies not b.">
            <a:extLst>
              <a:ext uri="{FF2B5EF4-FFF2-40B4-BE49-F238E27FC236}">
                <a16:creationId xmlns:a16="http://schemas.microsoft.com/office/drawing/2014/main" id="{1C554109-6456-8041-DF0E-9C385FFDC69E}"/>
              </a:ext>
            </a:extLst>
          </p:cNvPr>
          <p:cNvPicPr>
            <a:picLocks noChangeAspect="1"/>
          </p:cNvPicPr>
          <p:nvPr/>
        </p:nvPicPr>
        <p:blipFill>
          <a:blip r:embed="rId5"/>
          <a:stretch>
            <a:fillRect/>
          </a:stretch>
        </p:blipFill>
        <p:spPr>
          <a:xfrm>
            <a:off x="539003" y="4775377"/>
            <a:ext cx="1756098" cy="360000"/>
          </a:xfrm>
          <a:prstGeom prst="rect">
            <a:avLst/>
          </a:prstGeom>
        </p:spPr>
      </p:pic>
    </p:spTree>
    <p:extLst>
      <p:ext uri="{BB962C8B-B14F-4D97-AF65-F5344CB8AC3E}">
        <p14:creationId xmlns:p14="http://schemas.microsoft.com/office/powerpoint/2010/main" val="28070611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Constructing a Truth Table from Words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pic>
        <p:nvPicPr>
          <p:cNvPr id="7" name="Picture 6" descr="Table 16: Truth Table for not a implies not b Template">
            <a:extLst>
              <a:ext uri="{FF2B5EF4-FFF2-40B4-BE49-F238E27FC236}">
                <a16:creationId xmlns:a16="http://schemas.microsoft.com/office/drawing/2014/main" id="{CD9EE1F1-AE49-0994-CDD4-357FC91D05E3}"/>
              </a:ext>
            </a:extLst>
          </p:cNvPr>
          <p:cNvPicPr>
            <a:picLocks noChangeAspect="1"/>
          </p:cNvPicPr>
          <p:nvPr/>
        </p:nvPicPr>
        <p:blipFill>
          <a:blip r:embed="rId2"/>
          <a:stretch>
            <a:fillRect/>
          </a:stretch>
        </p:blipFill>
        <p:spPr>
          <a:xfrm>
            <a:off x="2369854" y="1246650"/>
            <a:ext cx="4404292" cy="288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is is a blank truth table for the expression not a implies not b, using two variables: a and b. It has five columns: a, b, not a, not b, and not a implies not b.">
                <a:extLst>
                  <a:ext uri="{FF2B5EF4-FFF2-40B4-BE49-F238E27FC236}">
                    <a16:creationId xmlns:a16="http://schemas.microsoft.com/office/drawing/2014/main" id="{1C2B26DE-3479-49BC-9030-5DBA5DA2A4DD}"/>
                  </a:ext>
                </a:extLst>
              </p:cNvPr>
              <p:cNvGraphicFramePr>
                <a:graphicFrameLocks/>
              </p:cNvGraphicFramePr>
              <p:nvPr>
                <p:extLst>
                  <p:ext uri="{D42A27DB-BD31-4B8C-83A1-F6EECF244321}">
                    <p14:modId xmlns:p14="http://schemas.microsoft.com/office/powerpoint/2010/main" val="390183796"/>
                  </p:ext>
                </p:extLst>
              </p:nvPr>
            </p:nvGraphicFramePr>
            <p:xfrm>
              <a:off x="457200" y="155575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a</a:t>
                          </a:r>
                        </a:p>
                      </a:txBody>
                      <a:tcPr/>
                    </a:tc>
                    <a:tc>
                      <a:txBody>
                        <a:bodyPr/>
                        <a:lstStyle/>
                        <a:p>
                          <a:pPr algn="ctr">
                            <a:defRPr sz="1600" b="1"/>
                          </a:pPr>
                          <a:r>
                            <a:t>b</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𝑎</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𝑏</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𝑎</m:t>
                                </m:r>
                                <m:r>
                                  <a:rPr sz="1600">
                                    <a:latin typeface="Cambria Math" panose="02040503050406030204" pitchFamily="18" charset="0"/>
                                  </a:rPr>
                                  <m:t>⇒∼</m:t>
                                </m:r>
                                <m:r>
                                  <a:rPr sz="1600">
                                    <a:latin typeface="Cambria Math" panose="02040503050406030204" pitchFamily="18" charset="0"/>
                                  </a:rPr>
                                  <m:t>𝑏</m:t>
                                </m:r>
                              </m:oMath>
                            </m:oMathPara>
                          </a14:m>
                          <a:endParaRPr dirty="0"/>
                        </a:p>
                      </a:txBody>
                      <a:tcPr/>
                    </a:tc>
                    <a:extLst>
                      <a:ext uri="{0D108BD9-81ED-4DB2-BD59-A6C34878D82A}">
                        <a16:rowId xmlns:a16="http://schemas.microsoft.com/office/drawing/2014/main" val="10001"/>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dirty="0"/>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is is a blank truth table for the expression not a implies not b, using two variables: a and b. It has five columns: a, b, not a, not b, and not a implies not b.">
                <a:extLst>
                  <a:ext uri="{FF2B5EF4-FFF2-40B4-BE49-F238E27FC236}">
                    <a16:creationId xmlns:a16="http://schemas.microsoft.com/office/drawing/2014/main" id="{1C2B26DE-3479-49BC-9030-5DBA5DA2A4DD}"/>
                  </a:ext>
                </a:extLst>
              </p:cNvPr>
              <p:cNvGraphicFramePr>
                <a:graphicFrameLocks/>
              </p:cNvGraphicFramePr>
              <p:nvPr>
                <p:extLst>
                  <p:ext uri="{D42A27DB-BD31-4B8C-83A1-F6EECF244321}">
                    <p14:modId xmlns:p14="http://schemas.microsoft.com/office/powerpoint/2010/main" val="390183796"/>
                  </p:ext>
                </p:extLst>
              </p:nvPr>
            </p:nvGraphicFramePr>
            <p:xfrm>
              <a:off x="457200" y="155575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a</a:t>
                          </a:r>
                        </a:p>
                      </a:txBody>
                      <a:tcPr/>
                    </a:tc>
                    <a:tc>
                      <a:txBody>
                        <a:bodyPr/>
                        <a:lstStyle/>
                        <a:p>
                          <a:pPr algn="ctr">
                            <a:defRPr sz="1600" b="1"/>
                          </a:pPr>
                          <a:r>
                            <a:t>b</a:t>
                          </a:r>
                        </a:p>
                      </a:txBody>
                      <a:tcPr/>
                    </a:tc>
                    <a:tc>
                      <a:txBody>
                        <a:bodyPr/>
                        <a:lstStyle/>
                        <a:p>
                          <a:endParaRPr lang="en-US"/>
                        </a:p>
                      </a:txBody>
                      <a:tcPr>
                        <a:blipFill>
                          <a:blip r:embed="rId3"/>
                          <a:stretch>
                            <a:fillRect l="-200741" t="-4918" r="-201111" b="-403279"/>
                          </a:stretch>
                        </a:blipFill>
                      </a:tcPr>
                    </a:tc>
                    <a:tc>
                      <a:txBody>
                        <a:bodyPr/>
                        <a:lstStyle/>
                        <a:p>
                          <a:endParaRPr lang="en-US"/>
                        </a:p>
                      </a:txBody>
                      <a:tcPr>
                        <a:blipFill>
                          <a:blip r:embed="rId3"/>
                          <a:stretch>
                            <a:fillRect l="-300741" t="-4918" r="-101111" b="-403279"/>
                          </a:stretch>
                        </a:blipFill>
                      </a:tcPr>
                    </a:tc>
                    <a:tc>
                      <a:txBody>
                        <a:bodyPr/>
                        <a:lstStyle/>
                        <a:p>
                          <a:endParaRPr lang="en-US"/>
                        </a:p>
                      </a:txBody>
                      <a:tcPr>
                        <a:blipFill>
                          <a:blip r:embed="rId3"/>
                          <a:stretch>
                            <a:fillRect l="-400741" t="-4918" r="-1111" b="-403279"/>
                          </a:stretch>
                        </a:blipFill>
                      </a:tcPr>
                    </a:tc>
                    <a:extLst>
                      <a:ext uri="{0D108BD9-81ED-4DB2-BD59-A6C34878D82A}">
                        <a16:rowId xmlns:a16="http://schemas.microsoft.com/office/drawing/2014/main" val="10001"/>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ECE484D5-5090-A149-05B0-D2B4F98B3117}"/>
              </a:ext>
            </a:extLst>
          </p:cNvPr>
          <p:cNvSpPr txBox="1"/>
          <p:nvPr/>
        </p:nvSpPr>
        <p:spPr>
          <a:xfrm>
            <a:off x="457200" y="3575050"/>
            <a:ext cx="8229600" cy="1569660"/>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Fill in the table from left to right as we have done so far. Remember that a conditional statement is false only when the </a:t>
            </a:r>
            <a:r>
              <a:rPr kumimoji="0" lang="en-US" sz="2400" b="1" i="1" u="none" strike="noStrike" kern="1200" cap="none" spc="0" normalizeH="0" baseline="0" noProof="0" dirty="0">
                <a:ln>
                  <a:noFill/>
                </a:ln>
                <a:solidFill>
                  <a:srgbClr val="366092"/>
                </a:solidFill>
                <a:effectLst/>
                <a:uLnTx/>
                <a:uFillTx/>
                <a:latin typeface="Calibri"/>
                <a:ea typeface="+mn-ea"/>
                <a:cs typeface="+mn-cs"/>
              </a:rPr>
              <a:t>if</a:t>
            </a:r>
            <a:r>
              <a:rPr kumimoji="0" lang="en-US" sz="2400" b="0" i="1" u="none" strike="noStrike" kern="1200" cap="none" spc="0" normalizeH="0" baseline="0" noProof="0" dirty="0">
                <a:ln>
                  <a:noFill/>
                </a:ln>
                <a:solidFill>
                  <a:srgbClr val="366092"/>
                </a:solidFill>
                <a:effectLst/>
                <a:uLnTx/>
                <a:uFillTx/>
                <a:latin typeface="Calibri"/>
                <a:ea typeface="+mn-ea"/>
                <a:cs typeface="+mn-cs"/>
              </a:rPr>
              <a:t> </a:t>
            </a:r>
            <a:r>
              <a:rPr kumimoji="0" lang="en-US" sz="2400" b="0" i="0" u="none" strike="noStrike" kern="1200" cap="none" spc="0" normalizeH="0" baseline="0" noProof="0" dirty="0">
                <a:ln>
                  <a:noFill/>
                </a:ln>
                <a:solidFill>
                  <a:srgbClr val="366092"/>
                </a:solidFill>
                <a:effectLst/>
                <a:uLnTx/>
                <a:uFillTx/>
                <a:latin typeface="Calibri"/>
                <a:ea typeface="+mn-ea"/>
                <a:cs typeface="+mn-cs"/>
              </a:rPr>
              <a:t>part is true and the </a:t>
            </a:r>
            <a:r>
              <a:rPr kumimoji="0" lang="en-US" sz="2400" b="1" i="1" u="none" strike="noStrike" kern="1200" cap="none" spc="0" normalizeH="0" baseline="0" noProof="0" dirty="0">
                <a:ln>
                  <a:noFill/>
                </a:ln>
                <a:solidFill>
                  <a:srgbClr val="366092"/>
                </a:solidFill>
                <a:effectLst/>
                <a:uLnTx/>
                <a:uFillTx/>
                <a:latin typeface="Calibri"/>
                <a:ea typeface="+mn-ea"/>
                <a:cs typeface="+mn-cs"/>
              </a:rPr>
              <a:t>then</a:t>
            </a:r>
            <a:r>
              <a:rPr kumimoji="0" lang="en-US" sz="2400" b="0" i="0" u="none" strike="noStrike" kern="1200" cap="none" spc="0" normalizeH="0" baseline="0" noProof="0" dirty="0">
                <a:ln>
                  <a:noFill/>
                </a:ln>
                <a:solidFill>
                  <a:srgbClr val="366092"/>
                </a:solidFill>
                <a:effectLst/>
                <a:uLnTx/>
                <a:uFillTx/>
                <a:latin typeface="Calibri"/>
                <a:ea typeface="+mn-ea"/>
                <a:cs typeface="+mn-cs"/>
              </a:rPr>
              <a:t> part is false. The completed truth table will look like Table 17.</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Constructing a Truth Table from Words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pic>
        <p:nvPicPr>
          <p:cNvPr id="7" name="Picture 6" descr="Table 17: Truth Table for not a implies not b">
            <a:extLst>
              <a:ext uri="{FF2B5EF4-FFF2-40B4-BE49-F238E27FC236}">
                <a16:creationId xmlns:a16="http://schemas.microsoft.com/office/drawing/2014/main" id="{B24F4540-EB74-A077-8E74-3D34521122FB}"/>
              </a:ext>
            </a:extLst>
          </p:cNvPr>
          <p:cNvPicPr>
            <a:picLocks noChangeAspect="1"/>
          </p:cNvPicPr>
          <p:nvPr/>
        </p:nvPicPr>
        <p:blipFill>
          <a:blip r:embed="rId2"/>
          <a:stretch>
            <a:fillRect/>
          </a:stretch>
        </p:blipFill>
        <p:spPr>
          <a:xfrm>
            <a:off x="2865073" y="1236000"/>
            <a:ext cx="3413853" cy="288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ive columns: a, b, not a (under &quot;If&quot;), not b (under &quot;Then&quot;), and not a implies not b.&#10;It has four rows.&#10;Row 1: a is true, b is true, not a is false, not b is false, not a implies not b is true,&#10;Row 2: a is true, b is false, not a is false, not b is true, not a implies not b is true,&#10;Row 3: a is false, b is true, not a is true, not b is false, not a implies not b is false,&#10;Row 4: a is false, b is false, not a is true, not b is true, not a implies not b is true.">
                <a:extLst>
                  <a:ext uri="{FF2B5EF4-FFF2-40B4-BE49-F238E27FC236}">
                    <a16:creationId xmlns:a16="http://schemas.microsoft.com/office/drawing/2014/main" id="{72C66FBD-31D3-42F3-BFF4-7E666805358C}"/>
                  </a:ext>
                </a:extLst>
              </p:cNvPr>
              <p:cNvGraphicFramePr>
                <a:graphicFrameLocks/>
              </p:cNvGraphicFramePr>
              <p:nvPr>
                <p:extLst>
                  <p:ext uri="{D42A27DB-BD31-4B8C-83A1-F6EECF244321}">
                    <p14:modId xmlns:p14="http://schemas.microsoft.com/office/powerpoint/2010/main" val="1067664149"/>
                  </p:ext>
                </p:extLst>
              </p:nvPr>
            </p:nvGraphicFramePr>
            <p:xfrm>
              <a:off x="457200" y="1524000"/>
              <a:ext cx="8229600" cy="222504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b="1"/>
                          </a:pPr>
                          <a:endParaRPr dirty="0"/>
                        </a:p>
                      </a:txBody>
                      <a:tcPr/>
                    </a:tc>
                    <a:tc>
                      <a:txBody>
                        <a:bodyPr/>
                        <a:lstStyle/>
                        <a:p>
                          <a:pPr algn="ctr">
                            <a:defRPr b="1"/>
                          </a:pPr>
                          <a:endParaRPr/>
                        </a:p>
                      </a:txBody>
                      <a:tcPr/>
                    </a:tc>
                    <a:tc>
                      <a:txBody>
                        <a:bodyPr/>
                        <a:lstStyle/>
                        <a:p>
                          <a:pPr algn="ctr">
                            <a:defRPr b="1"/>
                          </a:pPr>
                          <a:r>
                            <a:rPr sz="1600"/>
                            <a:t>"If" ↓</a:t>
                          </a:r>
                        </a:p>
                      </a:txBody>
                      <a:tcPr/>
                    </a:tc>
                    <a:tc>
                      <a:txBody>
                        <a:bodyPr/>
                        <a:lstStyle/>
                        <a:p>
                          <a:pPr algn="ctr">
                            <a:defRPr b="1"/>
                          </a:pPr>
                          <a:r>
                            <a:rPr sz="1600"/>
                            <a:t>"Then" ↓</a:t>
                          </a:r>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pPr algn="ctr">
                            <a:defRPr sz="1600" b="1"/>
                          </a:pPr>
                          <a:r>
                            <a:t>a</a:t>
                          </a:r>
                        </a:p>
                      </a:txBody>
                      <a:tcPr/>
                    </a:tc>
                    <a:tc>
                      <a:txBody>
                        <a:bodyPr/>
                        <a:lstStyle/>
                        <a:p>
                          <a:pPr algn="ctr">
                            <a:defRPr sz="1600" b="1"/>
                          </a:pPr>
                          <a:r>
                            <a:t>b</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𝑎</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𝑏</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𝑎</m:t>
                                </m:r>
                                <m:r>
                                  <a:rPr sz="1600">
                                    <a:latin typeface="Cambria Math" panose="02040503050406030204" pitchFamily="18" charset="0"/>
                                  </a:rPr>
                                  <m:t>⇒∼</m:t>
                                </m:r>
                                <m:r>
                                  <a:rPr sz="1600">
                                    <a:latin typeface="Cambria Math" panose="02040503050406030204" pitchFamily="18" charset="0"/>
                                  </a:rPr>
                                  <m:t>𝑏</m:t>
                                </m:r>
                              </m:oMath>
                            </m:oMathPara>
                          </a14:m>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5"/>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rPr dirty="0"/>
                            <a:t>T</a:t>
                          </a:r>
                        </a:p>
                      </a:txBody>
                      <a:tcPr/>
                    </a:tc>
                    <a:tc>
                      <a:txBody>
                        <a:bodyPr/>
                        <a:lstStyle/>
                        <a:p>
                          <a:pPr algn="ctr">
                            <a:defRPr sz="1600"/>
                          </a:pPr>
                          <a:r>
                            <a:rPr dirty="0"/>
                            <a:t>T</a:t>
                          </a:r>
                        </a:p>
                      </a:txBody>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descr="The table has five columns: a, b, not a (under &quot;If&quot;), not b (under &quot;Then&quot;), and not a implies not b.&#10;It has four rows.&#10;Row 1: a is true, b is true, not a is false, not b is false, not a implies not b is true,&#10;Row 2: a is true, b is false, not a is false, not b is true, not a implies not b is true,&#10;Row 3: a is false, b is true, not a is true, not b is false, not a implies not b is false,&#10;Row 4: a is false, b is false, not a is true, not b is true, not a implies not b is true.">
                <a:extLst>
                  <a:ext uri="{FF2B5EF4-FFF2-40B4-BE49-F238E27FC236}">
                    <a16:creationId xmlns:a16="http://schemas.microsoft.com/office/drawing/2014/main" id="{72C66FBD-31D3-42F3-BFF4-7E666805358C}"/>
                  </a:ext>
                </a:extLst>
              </p:cNvPr>
              <p:cNvGraphicFramePr>
                <a:graphicFrameLocks/>
              </p:cNvGraphicFramePr>
              <p:nvPr>
                <p:extLst>
                  <p:ext uri="{D42A27DB-BD31-4B8C-83A1-F6EECF244321}">
                    <p14:modId xmlns:p14="http://schemas.microsoft.com/office/powerpoint/2010/main" val="1067664149"/>
                  </p:ext>
                </p:extLst>
              </p:nvPr>
            </p:nvGraphicFramePr>
            <p:xfrm>
              <a:off x="457200" y="1524000"/>
              <a:ext cx="8229600" cy="222504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b="1"/>
                          </a:pPr>
                          <a:endParaRPr dirty="0"/>
                        </a:p>
                      </a:txBody>
                      <a:tcPr/>
                    </a:tc>
                    <a:tc>
                      <a:txBody>
                        <a:bodyPr/>
                        <a:lstStyle/>
                        <a:p>
                          <a:pPr algn="ctr">
                            <a:defRPr b="1"/>
                          </a:pPr>
                          <a:endParaRPr/>
                        </a:p>
                      </a:txBody>
                      <a:tcPr/>
                    </a:tc>
                    <a:tc>
                      <a:txBody>
                        <a:bodyPr/>
                        <a:lstStyle/>
                        <a:p>
                          <a:pPr algn="ctr">
                            <a:defRPr b="1"/>
                          </a:pPr>
                          <a:r>
                            <a:rPr sz="1600"/>
                            <a:t>"If" ↓</a:t>
                          </a:r>
                        </a:p>
                      </a:txBody>
                      <a:tcPr/>
                    </a:tc>
                    <a:tc>
                      <a:txBody>
                        <a:bodyPr/>
                        <a:lstStyle/>
                        <a:p>
                          <a:pPr algn="ctr">
                            <a:defRPr b="1"/>
                          </a:pPr>
                          <a:r>
                            <a:rPr sz="1600"/>
                            <a:t>"Then" ↓</a:t>
                          </a:r>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pPr algn="ctr">
                            <a:defRPr sz="1600" b="1"/>
                          </a:pPr>
                          <a:r>
                            <a:t>a</a:t>
                          </a:r>
                        </a:p>
                      </a:txBody>
                      <a:tcPr/>
                    </a:tc>
                    <a:tc>
                      <a:txBody>
                        <a:bodyPr/>
                        <a:lstStyle/>
                        <a:p>
                          <a:pPr algn="ctr">
                            <a:defRPr sz="1600" b="1"/>
                          </a:pPr>
                          <a:r>
                            <a:t>b</a:t>
                          </a:r>
                        </a:p>
                      </a:txBody>
                      <a:tcPr/>
                    </a:tc>
                    <a:tc>
                      <a:txBody>
                        <a:bodyPr/>
                        <a:lstStyle/>
                        <a:p>
                          <a:endParaRPr lang="en-US"/>
                        </a:p>
                      </a:txBody>
                      <a:tcPr>
                        <a:blipFill>
                          <a:blip r:embed="rId3"/>
                          <a:stretch>
                            <a:fillRect l="-200741" t="-104918" r="-201111" b="-409836"/>
                          </a:stretch>
                        </a:blipFill>
                      </a:tcPr>
                    </a:tc>
                    <a:tc>
                      <a:txBody>
                        <a:bodyPr/>
                        <a:lstStyle/>
                        <a:p>
                          <a:endParaRPr lang="en-US"/>
                        </a:p>
                      </a:txBody>
                      <a:tcPr>
                        <a:blipFill>
                          <a:blip r:embed="rId3"/>
                          <a:stretch>
                            <a:fillRect l="-300741" t="-104918" r="-101111" b="-409836"/>
                          </a:stretch>
                        </a:blipFill>
                      </a:tcPr>
                    </a:tc>
                    <a:tc>
                      <a:txBody>
                        <a:bodyPr/>
                        <a:lstStyle/>
                        <a:p>
                          <a:endParaRPr lang="en-US"/>
                        </a:p>
                      </a:txBody>
                      <a:tcPr>
                        <a:blipFill>
                          <a:blip r:embed="rId3"/>
                          <a:stretch>
                            <a:fillRect l="-400741" t="-104918" r="-1111" b="-409836"/>
                          </a:stretch>
                        </a:blipFill>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4"/>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5"/>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rPr dirty="0"/>
                            <a:t>T</a:t>
                          </a:r>
                        </a:p>
                      </a:txBody>
                      <a:tcPr/>
                    </a:tc>
                    <a:tc>
                      <a:txBody>
                        <a:bodyPr/>
                        <a:lstStyle/>
                        <a:p>
                          <a:pPr algn="ctr">
                            <a:defRPr sz="1600"/>
                          </a:pPr>
                          <a:r>
                            <a:rPr dirty="0"/>
                            <a:t>T</a:t>
                          </a:r>
                        </a:p>
                      </a:txBody>
                      <a:tcPr/>
                    </a:tc>
                    <a:extLst>
                      <a:ext uri="{0D108BD9-81ED-4DB2-BD59-A6C34878D82A}">
                        <a16:rowId xmlns:a16="http://schemas.microsoft.com/office/drawing/2014/main" val="10006"/>
                      </a:ext>
                    </a:extLst>
                  </a:tr>
                </a:tbl>
              </a:graphicData>
            </a:graphic>
          </p:graphicFrame>
        </mc:Fallback>
      </mc:AlternateContent>
      <p:sp>
        <p:nvSpPr>
          <p:cNvPr id="6" name="TextBox 5">
            <a:extLst>
              <a:ext uri="{FF2B5EF4-FFF2-40B4-BE49-F238E27FC236}">
                <a16:creationId xmlns:a16="http://schemas.microsoft.com/office/drawing/2014/main" id="{24007A82-7843-8F5D-C528-5EBFD8F56CF5}"/>
              </a:ext>
            </a:extLst>
          </p:cNvPr>
          <p:cNvSpPr txBox="1"/>
          <p:nvPr/>
        </p:nvSpPr>
        <p:spPr>
          <a:xfrm>
            <a:off x="457200" y="3962400"/>
            <a:ext cx="8229600" cy="1200329"/>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From the truth table, we can see that the compound statement is true in all but one of the cases: the statement is false when </a:t>
            </a:r>
            <a:r>
              <a:rPr kumimoji="0" lang="en-US" sz="2400" b="1" i="1" u="none" strike="noStrike" kern="1200" cap="none" spc="0" normalizeH="0" baseline="0" noProof="0" dirty="0">
                <a:ln>
                  <a:noFill/>
                </a:ln>
                <a:solidFill>
                  <a:srgbClr val="366092"/>
                </a:solidFill>
                <a:effectLst/>
                <a:uLnTx/>
                <a:uFillTx/>
                <a:latin typeface="Calibri"/>
                <a:ea typeface="+mn-ea"/>
                <a:cs typeface="+mn-cs"/>
              </a:rPr>
              <a:t>you are not making mistakes</a:t>
            </a:r>
            <a:r>
              <a:rPr kumimoji="0" lang="en-US" sz="2400" b="0" i="1" u="none" strike="noStrike" kern="1200" cap="none" spc="0" normalizeH="0" baseline="0" noProof="0" dirty="0">
                <a:ln>
                  <a:noFill/>
                </a:ln>
                <a:solidFill>
                  <a:srgbClr val="366092"/>
                </a:solidFill>
                <a:effectLst/>
                <a:uLnTx/>
                <a:uFillTx/>
                <a:latin typeface="Calibri"/>
                <a:ea typeface="+mn-ea"/>
                <a:cs typeface="+mn-cs"/>
              </a:rPr>
              <a:t> </a:t>
            </a:r>
            <a:r>
              <a:rPr kumimoji="0" lang="en-US" sz="2400" b="0" i="0" u="none" strike="noStrike" kern="1200" cap="none" spc="0" normalizeH="0" baseline="0" noProof="0" dirty="0">
                <a:ln>
                  <a:noFill/>
                </a:ln>
                <a:solidFill>
                  <a:srgbClr val="366092"/>
                </a:solidFill>
                <a:effectLst/>
                <a:uLnTx/>
                <a:uFillTx/>
                <a:latin typeface="Calibri"/>
                <a:ea typeface="+mn-ea"/>
                <a:cs typeface="+mn-cs"/>
              </a:rPr>
              <a:t>and </a:t>
            </a:r>
            <a:r>
              <a:rPr kumimoji="0" lang="en-US" sz="2400" b="1" i="1" u="none" strike="noStrike" kern="1200" cap="none" spc="0" normalizeH="0" baseline="0" noProof="0" dirty="0">
                <a:ln>
                  <a:noFill/>
                </a:ln>
                <a:solidFill>
                  <a:srgbClr val="366092"/>
                </a:solidFill>
                <a:effectLst/>
                <a:uLnTx/>
                <a:uFillTx/>
                <a:latin typeface="Calibri"/>
                <a:ea typeface="+mn-ea"/>
                <a:cs typeface="+mn-cs"/>
              </a:rPr>
              <a:t>you are doing something</a:t>
            </a:r>
            <a:r>
              <a:rPr kumimoji="0" lang="en-US" sz="2400" b="0" i="1"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800" dirty="0"/>
              <a:t>John Wooden was the first person to be inducted in the Basketball Hall of Fame both as a player (1960) and a coach (1973). Since then, only three other basketball players have achieved the same honors.</a:t>
            </a:r>
          </a:p>
        </p:txBody>
      </p:sp>
      <p:pic>
        <p:nvPicPr>
          <p:cNvPr id="5" name="Picture 4" descr="Portraits of John Wooden as a player and a coach.">
            <a:extLst>
              <a:ext uri="{FF2B5EF4-FFF2-40B4-BE49-F238E27FC236}">
                <a16:creationId xmlns:a16="http://schemas.microsoft.com/office/drawing/2014/main" id="{DEA8D754-4FB7-4982-88BF-46AB3846EAC6}"/>
              </a:ext>
            </a:extLst>
          </p:cNvPr>
          <p:cNvPicPr>
            <a:picLocks noChangeAspect="1"/>
          </p:cNvPicPr>
          <p:nvPr/>
        </p:nvPicPr>
        <p:blipFill>
          <a:blip r:embed="rId2"/>
          <a:srcRect t="3493" b="12676"/>
          <a:stretch>
            <a:fillRect/>
          </a:stretch>
        </p:blipFill>
        <p:spPr>
          <a:xfrm>
            <a:off x="3124200" y="3276599"/>
            <a:ext cx="3105583" cy="1828801"/>
          </a:xfrm>
          <a:prstGeom prst="rect">
            <a:avLst/>
          </a:prstGeom>
        </p:spPr>
      </p:pic>
      <p:sp>
        <p:nvSpPr>
          <p:cNvPr id="6" name="TextBox 5">
            <a:extLst>
              <a:ext uri="{FF2B5EF4-FFF2-40B4-BE49-F238E27FC236}">
                <a16:creationId xmlns:a16="http://schemas.microsoft.com/office/drawing/2014/main" id="{E1C3222A-FB61-F2B5-73A2-E82B2A05D1A6}"/>
              </a:ext>
            </a:extLst>
          </p:cNvPr>
          <p:cNvSpPr txBox="1"/>
          <p:nvPr/>
        </p:nvSpPr>
        <p:spPr>
          <a:xfrm>
            <a:off x="3991191" y="5158191"/>
            <a:ext cx="1371600" cy="523220"/>
          </a:xfrm>
          <a:prstGeom prst="rect">
            <a:avLst/>
          </a:prstGeom>
          <a:noFill/>
        </p:spPr>
        <p:txBody>
          <a:bodyPr wrap="square">
            <a:spAutoFit/>
          </a:bodyPr>
          <a:lstStyle/>
          <a:p>
            <a:r>
              <a:rPr lang="en-IN" sz="2800" dirty="0"/>
              <a:t>Figure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defRPr sz="2800"/>
            </a:pPr>
            <a:r>
              <a:rPr sz="2400" dirty="0"/>
              <a:t>Construct a truth table for the conditional statement in </a:t>
            </a:r>
            <a:r>
              <a:rPr lang="en-IN" sz="2400" dirty="0"/>
              <a:t>Example 3</a:t>
            </a:r>
            <a:r>
              <a:rPr sz="2400" dirty="0"/>
              <a:t>. This time let statements </a:t>
            </a:r>
            <a:r>
              <a:rPr lang="en-US" sz="2400" i="1" dirty="0"/>
              <a:t>a</a:t>
            </a:r>
            <a:r>
              <a:rPr sz="2400" dirty="0"/>
              <a:t> and </a:t>
            </a:r>
            <a:r>
              <a:rPr lang="en-US" sz="2400" i="1" dirty="0"/>
              <a:t>b</a:t>
            </a:r>
            <a:r>
              <a:rPr sz="2400" dirty="0"/>
              <a:t> be the following.</a:t>
            </a:r>
          </a:p>
          <a:p>
            <a:pPr marL="457200" lvl="1" indent="0">
              <a:buNone/>
            </a:pPr>
            <a:r>
              <a:rPr lang="en-US" sz="2400" i="1" dirty="0"/>
              <a:t>a</a:t>
            </a:r>
            <a:r>
              <a:rPr sz="2400" dirty="0"/>
              <a:t>: You are not making mistakes.</a:t>
            </a:r>
          </a:p>
          <a:p>
            <a:pPr marL="457200" lvl="1" indent="0">
              <a:buNone/>
            </a:pPr>
            <a:r>
              <a:rPr lang="en-US" sz="2400" i="1" dirty="0"/>
              <a:t>b</a:t>
            </a:r>
            <a:r>
              <a:rPr sz="2400" dirty="0"/>
              <a:t>: You are not doing anything.</a:t>
            </a:r>
          </a:p>
          <a:p>
            <a:r>
              <a:rPr sz="2400" dirty="0"/>
              <a:t>Does your truth table have the same truth values as the table in </a:t>
            </a:r>
            <a:r>
              <a:rPr lang="en-IN" sz="2400" dirty="0"/>
              <a:t>Example 3</a:t>
            </a:r>
            <a:r>
              <a:rPr sz="2400" dirty="0"/>
              <a:t>? Should it?</a:t>
            </a:r>
          </a:p>
        </p:txBody>
      </p:sp>
      <p:sp>
        <p:nvSpPr>
          <p:cNvPr id="6" name="TextBox 5">
            <a:extLst>
              <a:ext uri="{FF2B5EF4-FFF2-40B4-BE49-F238E27FC236}">
                <a16:creationId xmlns:a16="http://schemas.microsoft.com/office/drawing/2014/main" id="{95E9B6B4-2A41-43DC-455F-B9EA6762B596}"/>
              </a:ext>
            </a:extLst>
          </p:cNvPr>
          <p:cNvSpPr txBox="1"/>
          <p:nvPr/>
        </p:nvSpPr>
        <p:spPr>
          <a:xfrm>
            <a:off x="3951685" y="3635946"/>
            <a:ext cx="1316830" cy="369332"/>
          </a:xfrm>
          <a:prstGeom prst="rect">
            <a:avLst/>
          </a:prstGeom>
          <a:noFill/>
        </p:spPr>
        <p:txBody>
          <a:bodyPr wrap="square" rtlCol="0">
            <a:spAutoFit/>
          </a:bodyPr>
          <a:lstStyle/>
          <a:p>
            <a:r>
              <a:rPr lang="en-US" b="1" dirty="0"/>
              <a:t>Truth Table</a:t>
            </a:r>
            <a:endParaRPr lang="en-IN" i="1" dirty="0"/>
          </a:p>
        </p:txBody>
      </p:sp>
      <mc:AlternateContent xmlns:mc="http://schemas.openxmlformats.org/markup-compatibility/2006" xmlns:a14="http://schemas.microsoft.com/office/drawing/2010/main">
        <mc:Choice Requires="a14">
          <p:graphicFrame>
            <p:nvGraphicFramePr>
              <p:cNvPr id="4" name="Table Placeholder 2" descr="The table has three columns: a, b, and a implies b.&#10;It has four rows.&#10;Row 1: a is true, b is true, a implies b is true,&#10;Row 2: a is true, b is false, a implies b is false,&#10;Row 3: a is false, b is true, a implies b is true,&#10;Row 4: a is false, b is false, a implies b is true.">
                <a:extLst>
                  <a:ext uri="{FF2B5EF4-FFF2-40B4-BE49-F238E27FC236}">
                    <a16:creationId xmlns:a16="http://schemas.microsoft.com/office/drawing/2014/main" id="{D1CD8026-E7CE-4EE8-99F7-59B4AA213C3F}"/>
                  </a:ext>
                </a:extLst>
              </p:cNvPr>
              <p:cNvGraphicFramePr>
                <a:graphicFrameLocks/>
              </p:cNvGraphicFramePr>
              <p:nvPr>
                <p:extLst>
                  <p:ext uri="{D42A27DB-BD31-4B8C-83A1-F6EECF244321}">
                    <p14:modId xmlns:p14="http://schemas.microsoft.com/office/powerpoint/2010/main" val="4017145332"/>
                  </p:ext>
                </p:extLst>
              </p:nvPr>
            </p:nvGraphicFramePr>
            <p:xfrm>
              <a:off x="457200" y="4032250"/>
              <a:ext cx="8229600" cy="18542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a</a:t>
                          </a:r>
                        </a:p>
                      </a:txBody>
                      <a:tcPr/>
                    </a:tc>
                    <a:tc>
                      <a:txBody>
                        <a:bodyPr/>
                        <a:lstStyle/>
                        <a:p>
                          <a:pPr algn="ctr">
                            <a:defRPr sz="1800" b="1"/>
                          </a:pPr>
                          <a:r>
                            <a:t>b</a:t>
                          </a:r>
                        </a:p>
                      </a:txBody>
                      <a:tcPr/>
                    </a:tc>
                    <a:tc>
                      <a:txBody>
                        <a:bodyPr/>
                        <a:lstStyle/>
                        <a:p>
                          <a:pPr algn="ctr">
                            <a:defRPr sz="1800" b="1"/>
                          </a:pPr>
                          <a14:m>
                            <m:oMath xmlns:m="http://schemas.openxmlformats.org/officeDocument/2006/math">
                              <m:r>
                                <a:rPr sz="1800">
                                  <a:latin typeface="Cambria Math" panose="02040503050406030204" pitchFamily="18" charset="0"/>
                                </a:rPr>
                                <m:t>𝑎</m:t>
                              </m:r>
                            </m:oMath>
                          </a14:m>
                          <a:r>
                            <a:rPr sz="1800" dirty="0"/>
                            <a:t> ⇒ </a:t>
                          </a:r>
                          <a14:m>
                            <m:oMath xmlns:m="http://schemas.openxmlformats.org/officeDocument/2006/math">
                              <m:r>
                                <a:rPr sz="1800">
                                  <a:latin typeface="Cambria Math" panose="02040503050406030204" pitchFamily="18" charset="0"/>
                                </a:rPr>
                                <m:t>𝑏</m:t>
                              </m:r>
                            </m:oMath>
                          </a14:m>
                          <a:endParaRPr sz="1800" dirty="0"/>
                        </a:p>
                      </a:txBody>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t>T</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T</a:t>
                          </a:r>
                        </a:p>
                      </a:txBody>
                      <a:tcPr/>
                    </a:tc>
                    <a:tc>
                      <a:txBody>
                        <a:bodyPr/>
                        <a:lstStyle/>
                        <a:p>
                          <a:pPr algn="ctr">
                            <a:defRPr sz="1800"/>
                          </a:pPr>
                          <a:r>
                            <a:t>F</a:t>
                          </a:r>
                        </a:p>
                      </a:txBody>
                      <a:tcPr/>
                    </a:tc>
                    <a:tc>
                      <a:txBody>
                        <a:bodyPr/>
                        <a:lstStyle/>
                        <a:p>
                          <a:pPr algn="ctr">
                            <a:defRPr sz="1800"/>
                          </a:pPr>
                          <a:r>
                            <a:t>F</a:t>
                          </a:r>
                        </a:p>
                      </a:txBody>
                      <a:tcPr/>
                    </a:tc>
                    <a:extLst>
                      <a:ext uri="{0D108BD9-81ED-4DB2-BD59-A6C34878D82A}">
                        <a16:rowId xmlns:a16="http://schemas.microsoft.com/office/drawing/2014/main" val="10003"/>
                      </a:ext>
                    </a:extLst>
                  </a:tr>
                  <a:tr h="370840">
                    <a:tc>
                      <a:txBody>
                        <a:bodyPr/>
                        <a:lstStyle/>
                        <a:p>
                          <a:pPr algn="ctr">
                            <a:defRPr sz="1800"/>
                          </a:pPr>
                          <a:r>
                            <a:t>F</a:t>
                          </a:r>
                        </a:p>
                      </a:txBody>
                      <a:tcPr/>
                    </a:tc>
                    <a:tc>
                      <a:txBody>
                        <a:bodyPr/>
                        <a:lstStyle/>
                        <a:p>
                          <a:pPr algn="ctr">
                            <a:defRPr sz="1800"/>
                          </a:pPr>
                          <a:r>
                            <a:rPr dirty="0"/>
                            <a:t>T</a:t>
                          </a:r>
                        </a:p>
                      </a:txBody>
                      <a:tcPr/>
                    </a:tc>
                    <a:tc>
                      <a:txBody>
                        <a:bodyPr/>
                        <a:lstStyle/>
                        <a:p>
                          <a:pPr algn="ctr">
                            <a:defRPr sz="1800"/>
                          </a:pPr>
                          <a:r>
                            <a:t>T</a:t>
                          </a:r>
                        </a:p>
                      </a:txBody>
                      <a:tcPr/>
                    </a:tc>
                    <a:extLst>
                      <a:ext uri="{0D108BD9-81ED-4DB2-BD59-A6C34878D82A}">
                        <a16:rowId xmlns:a16="http://schemas.microsoft.com/office/drawing/2014/main" val="10004"/>
                      </a:ext>
                    </a:extLst>
                  </a:tr>
                  <a:tr h="370840">
                    <a:tc>
                      <a:txBody>
                        <a:bodyPr/>
                        <a:lstStyle/>
                        <a:p>
                          <a:pPr algn="ctr">
                            <a:defRPr sz="1800"/>
                          </a:pPr>
                          <a:r>
                            <a:t>F</a:t>
                          </a:r>
                        </a:p>
                      </a:txBody>
                      <a:tcPr/>
                    </a:tc>
                    <a:tc>
                      <a:txBody>
                        <a:bodyPr/>
                        <a:lstStyle/>
                        <a:p>
                          <a:pPr algn="ctr">
                            <a:defRPr sz="1800"/>
                          </a:pPr>
                          <a:r>
                            <a:t>F</a:t>
                          </a:r>
                        </a:p>
                      </a:txBody>
                      <a:tcPr/>
                    </a:tc>
                    <a:tc>
                      <a:txBody>
                        <a:bodyPr/>
                        <a:lstStyle/>
                        <a:p>
                          <a:pPr algn="ctr">
                            <a:defRPr sz="1800"/>
                          </a:pPr>
                          <a:r>
                            <a:rPr dirty="0"/>
                            <a:t>T</a:t>
                          </a:r>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The table has three columns: a, b, and a implies b.&#10;It has four rows.&#10;Row 1: a is true, b is true, a implies b is true,&#10;Row 2: a is true, b is false, a implies b is false,&#10;Row 3: a is false, b is true, a implies b is true,&#10;Row 4: a is false, b is false, a implies b is true.">
                <a:extLst>
                  <a:ext uri="{FF2B5EF4-FFF2-40B4-BE49-F238E27FC236}">
                    <a16:creationId xmlns:a16="http://schemas.microsoft.com/office/drawing/2014/main" id="{D1CD8026-E7CE-4EE8-99F7-59B4AA213C3F}"/>
                  </a:ext>
                </a:extLst>
              </p:cNvPr>
              <p:cNvGraphicFramePr>
                <a:graphicFrameLocks/>
              </p:cNvGraphicFramePr>
              <p:nvPr>
                <p:extLst>
                  <p:ext uri="{D42A27DB-BD31-4B8C-83A1-F6EECF244321}">
                    <p14:modId xmlns:p14="http://schemas.microsoft.com/office/powerpoint/2010/main" val="4017145332"/>
                  </p:ext>
                </p:extLst>
              </p:nvPr>
            </p:nvGraphicFramePr>
            <p:xfrm>
              <a:off x="457200" y="4032250"/>
              <a:ext cx="8229600" cy="18542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a</a:t>
                          </a:r>
                        </a:p>
                      </a:txBody>
                      <a:tcPr/>
                    </a:tc>
                    <a:tc>
                      <a:txBody>
                        <a:bodyPr/>
                        <a:lstStyle/>
                        <a:p>
                          <a:pPr algn="ctr">
                            <a:defRPr sz="1800" b="1"/>
                          </a:pPr>
                          <a:r>
                            <a:t>b</a:t>
                          </a:r>
                        </a:p>
                      </a:txBody>
                      <a:tcPr/>
                    </a:tc>
                    <a:tc>
                      <a:txBody>
                        <a:bodyPr/>
                        <a:lstStyle/>
                        <a:p>
                          <a:endParaRPr lang="en-US"/>
                        </a:p>
                      </a:txBody>
                      <a:tcPr>
                        <a:blipFill>
                          <a:blip r:embed="rId2"/>
                          <a:stretch>
                            <a:fillRect l="-200444" t="-11475" r="-667" b="-424590"/>
                          </a:stretch>
                        </a:blipFill>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t>T</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T</a:t>
                          </a:r>
                        </a:p>
                      </a:txBody>
                      <a:tcPr/>
                    </a:tc>
                    <a:tc>
                      <a:txBody>
                        <a:bodyPr/>
                        <a:lstStyle/>
                        <a:p>
                          <a:pPr algn="ctr">
                            <a:defRPr sz="1800"/>
                          </a:pPr>
                          <a:r>
                            <a:t>F</a:t>
                          </a:r>
                        </a:p>
                      </a:txBody>
                      <a:tcPr/>
                    </a:tc>
                    <a:tc>
                      <a:txBody>
                        <a:bodyPr/>
                        <a:lstStyle/>
                        <a:p>
                          <a:pPr algn="ctr">
                            <a:defRPr sz="1800"/>
                          </a:pPr>
                          <a:r>
                            <a:t>F</a:t>
                          </a:r>
                        </a:p>
                      </a:txBody>
                      <a:tcPr/>
                    </a:tc>
                    <a:extLst>
                      <a:ext uri="{0D108BD9-81ED-4DB2-BD59-A6C34878D82A}">
                        <a16:rowId xmlns:a16="http://schemas.microsoft.com/office/drawing/2014/main" val="10003"/>
                      </a:ext>
                    </a:extLst>
                  </a:tr>
                  <a:tr h="370840">
                    <a:tc>
                      <a:txBody>
                        <a:bodyPr/>
                        <a:lstStyle/>
                        <a:p>
                          <a:pPr algn="ctr">
                            <a:defRPr sz="1800"/>
                          </a:pPr>
                          <a:r>
                            <a:t>F</a:t>
                          </a:r>
                        </a:p>
                      </a:txBody>
                      <a:tcPr/>
                    </a:tc>
                    <a:tc>
                      <a:txBody>
                        <a:bodyPr/>
                        <a:lstStyle/>
                        <a:p>
                          <a:pPr algn="ctr">
                            <a:defRPr sz="1800"/>
                          </a:pPr>
                          <a:r>
                            <a:rPr dirty="0"/>
                            <a:t>T</a:t>
                          </a:r>
                        </a:p>
                      </a:txBody>
                      <a:tcPr/>
                    </a:tc>
                    <a:tc>
                      <a:txBody>
                        <a:bodyPr/>
                        <a:lstStyle/>
                        <a:p>
                          <a:pPr algn="ctr">
                            <a:defRPr sz="1800"/>
                          </a:pPr>
                          <a:r>
                            <a:t>T</a:t>
                          </a:r>
                        </a:p>
                      </a:txBody>
                      <a:tcPr/>
                    </a:tc>
                    <a:extLst>
                      <a:ext uri="{0D108BD9-81ED-4DB2-BD59-A6C34878D82A}">
                        <a16:rowId xmlns:a16="http://schemas.microsoft.com/office/drawing/2014/main" val="10004"/>
                      </a:ext>
                    </a:extLst>
                  </a:tr>
                  <a:tr h="370840">
                    <a:tc>
                      <a:txBody>
                        <a:bodyPr/>
                        <a:lstStyle/>
                        <a:p>
                          <a:pPr algn="ctr">
                            <a:defRPr sz="1800"/>
                          </a:pPr>
                          <a:r>
                            <a:t>F</a:t>
                          </a:r>
                        </a:p>
                      </a:txBody>
                      <a:tcPr/>
                    </a:tc>
                    <a:tc>
                      <a:txBody>
                        <a:bodyPr/>
                        <a:lstStyle/>
                        <a:p>
                          <a:pPr algn="ctr">
                            <a:defRPr sz="1800"/>
                          </a:pPr>
                          <a:r>
                            <a:t>F</a:t>
                          </a:r>
                        </a:p>
                      </a:txBody>
                      <a:tcPr/>
                    </a:tc>
                    <a:tc>
                      <a:txBody>
                        <a:bodyPr/>
                        <a:lstStyle/>
                        <a:p>
                          <a:pPr algn="ctr">
                            <a:defRPr sz="1800"/>
                          </a:pPr>
                          <a:r>
                            <a:rPr dirty="0"/>
                            <a:t>T</a:t>
                          </a: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lang="en-US" sz="2400" dirty="0"/>
              <a:t>Answer: No, the truth tables do not look exactly the same. The truth tables have the same meaning, but do not look identical since </a:t>
            </a:r>
            <a:r>
              <a:rPr lang="en-US" sz="2400" i="1" dirty="0"/>
              <a:t>a</a:t>
            </a:r>
            <a:r>
              <a:rPr lang="en-US" sz="2400" dirty="0"/>
              <a:t> and </a:t>
            </a:r>
            <a:r>
              <a:rPr lang="en-US" sz="2400" i="1" dirty="0"/>
              <a:t>b</a:t>
            </a:r>
            <a:r>
              <a:rPr lang="en-US" sz="2400" dirty="0"/>
              <a:t> are defined differently.</a:t>
            </a:r>
          </a:p>
        </p:txBody>
      </p:sp>
    </p:spTree>
    <p:extLst>
      <p:ext uri="{BB962C8B-B14F-4D97-AF65-F5344CB8AC3E}">
        <p14:creationId xmlns:p14="http://schemas.microsoft.com/office/powerpoint/2010/main" val="5421660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Tautology</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tautology</a:t>
            </a:r>
            <a:r>
              <a:rPr sz="2800" dirty="0"/>
              <a:t> is a statement that is true in all possible circumstances.</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As compound statements get more complicated, you will begin to see the natural progression of difficulty in the columns leading up to the last column, which always contains the entire compound statement.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Constructing a Truth Table for a Tautology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Construct the truth table for the following compound statement.</a:t>
            </a:r>
          </a:p>
          <a:p>
            <a:pPr algn="ctr"/>
            <a:r>
              <a:rPr sz="2400" dirty="0"/>
              <a:t>Next year, Imre can take physics or he cannot take physics.</a:t>
            </a:r>
            <a:endParaRPr lang="en-US" sz="2400" dirty="0"/>
          </a:p>
          <a:p>
            <a:r>
              <a:rPr lang="en-US" sz="2400" b="1" dirty="0"/>
              <a:t>Solution</a:t>
            </a:r>
          </a:p>
          <a:p>
            <a:pPr>
              <a:defRPr sz="2800"/>
            </a:pPr>
            <a:r>
              <a:rPr lang="en-US" sz="2400" dirty="0"/>
              <a:t>Notice that this time, there is really only one simple statement. The second part is simply the negation of the first part. Thus, we have </a:t>
            </a:r>
            <a:r>
              <a:rPr lang="en-US" sz="2400" i="1" dirty="0"/>
              <a:t>c</a:t>
            </a:r>
            <a:r>
              <a:rPr lang="en-US" sz="2400" dirty="0"/>
              <a:t> and</a:t>
            </a:r>
          </a:p>
        </p:txBody>
      </p:sp>
      <p:pic>
        <p:nvPicPr>
          <p:cNvPr id="8" name="Picture 7" descr="not">
            <a:extLst>
              <a:ext uri="{FF2B5EF4-FFF2-40B4-BE49-F238E27FC236}">
                <a16:creationId xmlns:a16="http://schemas.microsoft.com/office/drawing/2014/main" id="{04F19E56-4F13-5749-7A46-45C2FD17B7B0}"/>
              </a:ext>
            </a:extLst>
          </p:cNvPr>
          <p:cNvPicPr>
            <a:picLocks noChangeAspect="1"/>
          </p:cNvPicPr>
          <p:nvPr/>
        </p:nvPicPr>
        <p:blipFill>
          <a:blip r:embed="rId2"/>
          <a:stretch>
            <a:fillRect/>
          </a:stretch>
        </p:blipFill>
        <p:spPr>
          <a:xfrm>
            <a:off x="1917383" y="3297569"/>
            <a:ext cx="240000" cy="180000"/>
          </a:xfrm>
          <a:prstGeom prst="rect">
            <a:avLst/>
          </a:prstGeom>
        </p:spPr>
      </p:pic>
      <p:sp>
        <p:nvSpPr>
          <p:cNvPr id="7" name="TextBox 6">
            <a:extLst>
              <a:ext uri="{FF2B5EF4-FFF2-40B4-BE49-F238E27FC236}">
                <a16:creationId xmlns:a16="http://schemas.microsoft.com/office/drawing/2014/main" id="{C9048F3D-FE52-B13B-55DA-CA17BB178128}"/>
              </a:ext>
            </a:extLst>
          </p:cNvPr>
          <p:cNvSpPr txBox="1"/>
          <p:nvPr/>
        </p:nvSpPr>
        <p:spPr>
          <a:xfrm>
            <a:off x="2126455" y="3078143"/>
            <a:ext cx="2514600" cy="461665"/>
          </a:xfrm>
          <a:prstGeom prst="rect">
            <a:avLst/>
          </a:prstGeom>
          <a:noFill/>
        </p:spPr>
        <p:txBody>
          <a:bodyPr wrap="square">
            <a:spAutoFit/>
          </a:bodyPr>
          <a:lstStyle/>
          <a:p>
            <a:r>
              <a:rPr lang="en-US" sz="2400" i="1" dirty="0"/>
              <a:t>c</a:t>
            </a:r>
            <a:r>
              <a:rPr lang="en-US" sz="2400" dirty="0"/>
              <a:t> as the following.</a:t>
            </a:r>
            <a:endParaRPr lang="en-IN" sz="2400" dirty="0"/>
          </a:p>
        </p:txBody>
      </p:sp>
      <p:sp>
        <p:nvSpPr>
          <p:cNvPr id="9" name="TextBox 8">
            <a:extLst>
              <a:ext uri="{FF2B5EF4-FFF2-40B4-BE49-F238E27FC236}">
                <a16:creationId xmlns:a16="http://schemas.microsoft.com/office/drawing/2014/main" id="{7596386B-F047-BDFE-27A9-CE1D45DC1F47}"/>
              </a:ext>
            </a:extLst>
          </p:cNvPr>
          <p:cNvSpPr txBox="1"/>
          <p:nvPr/>
        </p:nvSpPr>
        <p:spPr>
          <a:xfrm>
            <a:off x="454819" y="3515201"/>
            <a:ext cx="4879181" cy="461665"/>
          </a:xfrm>
          <a:prstGeom prst="rect">
            <a:avLst/>
          </a:prstGeom>
          <a:noFill/>
        </p:spPr>
        <p:txBody>
          <a:bodyPr wrap="square">
            <a:spAutoFit/>
          </a:bodyPr>
          <a:lstStyle/>
          <a:p>
            <a:pPr marL="457200" lvl="1" indent="0">
              <a:buNone/>
            </a:pPr>
            <a:r>
              <a:rPr lang="en-US" sz="2400" i="1" dirty="0"/>
              <a:t>c</a:t>
            </a:r>
            <a:r>
              <a:rPr lang="en-US" sz="2400" dirty="0"/>
              <a:t>: Imre can take physics next year.</a:t>
            </a:r>
          </a:p>
        </p:txBody>
      </p:sp>
      <p:pic>
        <p:nvPicPr>
          <p:cNvPr id="10" name="Picture 9" descr="not">
            <a:extLst>
              <a:ext uri="{FF2B5EF4-FFF2-40B4-BE49-F238E27FC236}">
                <a16:creationId xmlns:a16="http://schemas.microsoft.com/office/drawing/2014/main" id="{001C633B-CD22-6664-391B-5DD8E236C1BE}"/>
              </a:ext>
            </a:extLst>
          </p:cNvPr>
          <p:cNvPicPr>
            <a:picLocks noChangeAspect="1"/>
          </p:cNvPicPr>
          <p:nvPr/>
        </p:nvPicPr>
        <p:blipFill>
          <a:blip r:embed="rId2"/>
          <a:stretch>
            <a:fillRect/>
          </a:stretch>
        </p:blipFill>
        <p:spPr>
          <a:xfrm>
            <a:off x="983962" y="4158638"/>
            <a:ext cx="240000" cy="180000"/>
          </a:xfrm>
          <a:prstGeom prst="rect">
            <a:avLst/>
          </a:prstGeom>
        </p:spPr>
      </p:pic>
      <p:sp>
        <p:nvSpPr>
          <p:cNvPr id="11" name="TextBox 10">
            <a:extLst>
              <a:ext uri="{FF2B5EF4-FFF2-40B4-BE49-F238E27FC236}">
                <a16:creationId xmlns:a16="http://schemas.microsoft.com/office/drawing/2014/main" id="{3E5E3408-BFC6-75A0-8AE6-B8E465C0ECDA}"/>
              </a:ext>
            </a:extLst>
          </p:cNvPr>
          <p:cNvSpPr txBox="1"/>
          <p:nvPr/>
        </p:nvSpPr>
        <p:spPr>
          <a:xfrm>
            <a:off x="1216819" y="3954445"/>
            <a:ext cx="4879181" cy="461665"/>
          </a:xfrm>
          <a:prstGeom prst="rect">
            <a:avLst/>
          </a:prstGeom>
          <a:noFill/>
        </p:spPr>
        <p:txBody>
          <a:bodyPr wrap="square">
            <a:spAutoFit/>
          </a:bodyPr>
          <a:lstStyle/>
          <a:p>
            <a:r>
              <a:rPr lang="en-US" sz="2400" b="0" i="1" dirty="0"/>
              <a:t>c</a:t>
            </a:r>
            <a:r>
              <a:rPr lang="en-US" sz="2400" dirty="0"/>
              <a:t>: Imre cannot take physics next year.</a:t>
            </a:r>
            <a:endParaRPr lang="en-IN"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Constructing a Truth Table for a Tautology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a:defRPr sz="2800"/>
            </a:pPr>
            <a:r>
              <a:rPr sz="2600" dirty="0"/>
              <a:t>Our entire compound statement can then be expressed symbolically by</a:t>
            </a:r>
            <a:endParaRPr lang="en-US" sz="2600" dirty="0"/>
          </a:p>
        </p:txBody>
      </p:sp>
      <p:pic>
        <p:nvPicPr>
          <p:cNvPr id="10" name="Picture 9" descr="c OR not c.">
            <a:extLst>
              <a:ext uri="{FF2B5EF4-FFF2-40B4-BE49-F238E27FC236}">
                <a16:creationId xmlns:a16="http://schemas.microsoft.com/office/drawing/2014/main" id="{A8EA3101-899A-5DE1-9281-1FB22784A287}"/>
              </a:ext>
            </a:extLst>
          </p:cNvPr>
          <p:cNvPicPr>
            <a:picLocks noChangeAspect="1"/>
          </p:cNvPicPr>
          <p:nvPr/>
        </p:nvPicPr>
        <p:blipFill>
          <a:blip r:embed="rId2"/>
          <a:stretch>
            <a:fillRect/>
          </a:stretch>
        </p:blipFill>
        <p:spPr>
          <a:xfrm>
            <a:off x="2667000" y="1587969"/>
            <a:ext cx="1058400" cy="252000"/>
          </a:xfrm>
          <a:prstGeom prst="rect">
            <a:avLst/>
          </a:prstGeom>
        </p:spPr>
      </p:pic>
      <p:sp>
        <p:nvSpPr>
          <p:cNvPr id="8" name="TextBox 7">
            <a:extLst>
              <a:ext uri="{FF2B5EF4-FFF2-40B4-BE49-F238E27FC236}">
                <a16:creationId xmlns:a16="http://schemas.microsoft.com/office/drawing/2014/main" id="{C8706DD0-84D5-C1D9-8A82-85D57C01B933}"/>
              </a:ext>
            </a:extLst>
          </p:cNvPr>
          <p:cNvSpPr txBox="1"/>
          <p:nvPr/>
        </p:nvSpPr>
        <p:spPr>
          <a:xfrm>
            <a:off x="3805800" y="1451244"/>
            <a:ext cx="4800600" cy="492443"/>
          </a:xfrm>
          <a:prstGeom prst="rect">
            <a:avLst/>
          </a:prstGeom>
          <a:noFill/>
        </p:spPr>
        <p:txBody>
          <a:bodyPr wrap="square">
            <a:spAutoFit/>
          </a:bodyPr>
          <a:lstStyle/>
          <a:p>
            <a:r>
              <a:rPr lang="en-US" sz="2600" dirty="0"/>
              <a:t>The truth table will only need 3</a:t>
            </a:r>
            <a:endParaRPr lang="en-IN" sz="2600" dirty="0"/>
          </a:p>
        </p:txBody>
      </p:sp>
      <p:pic>
        <p:nvPicPr>
          <p:cNvPr id="13" name="Picture 12" descr="columns: c , not c , and c OR not c.">
            <a:extLst>
              <a:ext uri="{FF2B5EF4-FFF2-40B4-BE49-F238E27FC236}">
                <a16:creationId xmlns:a16="http://schemas.microsoft.com/office/drawing/2014/main" id="{DBF32426-07C7-420B-A492-3D26D87D5D24}"/>
              </a:ext>
            </a:extLst>
          </p:cNvPr>
          <p:cNvPicPr>
            <a:picLocks noChangeAspect="1"/>
          </p:cNvPicPr>
          <p:nvPr/>
        </p:nvPicPr>
        <p:blipFill>
          <a:blip r:embed="rId3"/>
          <a:stretch>
            <a:fillRect/>
          </a:stretch>
        </p:blipFill>
        <p:spPr>
          <a:xfrm>
            <a:off x="533875" y="1898805"/>
            <a:ext cx="3780000" cy="354076"/>
          </a:xfrm>
          <a:prstGeom prst="rect">
            <a:avLst/>
          </a:prstGeom>
        </p:spPr>
      </p:pic>
      <p:sp>
        <p:nvSpPr>
          <p:cNvPr id="12" name="TextBox 11">
            <a:extLst>
              <a:ext uri="{FF2B5EF4-FFF2-40B4-BE49-F238E27FC236}">
                <a16:creationId xmlns:a16="http://schemas.microsoft.com/office/drawing/2014/main" id="{2C2E0535-345A-ADA3-301D-5DEAE2F06CE6}"/>
              </a:ext>
            </a:extLst>
          </p:cNvPr>
          <p:cNvSpPr txBox="1"/>
          <p:nvPr/>
        </p:nvSpPr>
        <p:spPr>
          <a:xfrm>
            <a:off x="456250" y="2231648"/>
            <a:ext cx="8078150" cy="892552"/>
          </a:xfrm>
          <a:prstGeom prst="rect">
            <a:avLst/>
          </a:prstGeom>
          <a:noFill/>
        </p:spPr>
        <p:txBody>
          <a:bodyPr wrap="square">
            <a:spAutoFit/>
          </a:bodyPr>
          <a:lstStyle/>
          <a:p>
            <a:r>
              <a:rPr lang="en-IN" sz="2600" dirty="0"/>
              <a:t>Remember, a disjunction w</a:t>
            </a:r>
            <a:r>
              <a:rPr lang="en-US" sz="2600" dirty="0"/>
              <a:t>ill only be false when both parts are false. Table 18 shows the completed truth table.</a:t>
            </a:r>
            <a:endParaRPr lang="en-IN" sz="2600" dirty="0"/>
          </a:p>
        </p:txBody>
      </p:sp>
      <p:pic>
        <p:nvPicPr>
          <p:cNvPr id="7" name="Picture 6" descr="Table 18: Truth Table for c OR not c">
            <a:extLst>
              <a:ext uri="{FF2B5EF4-FFF2-40B4-BE49-F238E27FC236}">
                <a16:creationId xmlns:a16="http://schemas.microsoft.com/office/drawing/2014/main" id="{CDDE79F4-2F15-FFB0-DD8B-9DCDAD960E03}"/>
              </a:ext>
            </a:extLst>
          </p:cNvPr>
          <p:cNvPicPr>
            <a:picLocks noChangeAspect="1"/>
          </p:cNvPicPr>
          <p:nvPr/>
        </p:nvPicPr>
        <p:blipFill>
          <a:blip r:embed="rId4"/>
          <a:stretch>
            <a:fillRect/>
          </a:stretch>
        </p:blipFill>
        <p:spPr>
          <a:xfrm>
            <a:off x="2808000" y="3200400"/>
            <a:ext cx="3528000" cy="252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three columns: c, not c, and c or not c.&#10;It has two rows.&#10;Row 1: c is true, not c is false, c or not c is true,&#10;Row 2: c is false, not c is true, c or not c is true.">
                <a:extLst>
                  <a:ext uri="{FF2B5EF4-FFF2-40B4-BE49-F238E27FC236}">
                    <a16:creationId xmlns:a16="http://schemas.microsoft.com/office/drawing/2014/main" id="{19B9225D-4475-4FAB-9147-81E1F988F23A}"/>
                  </a:ext>
                </a:extLst>
              </p:cNvPr>
              <p:cNvGraphicFramePr>
                <a:graphicFrameLocks/>
              </p:cNvGraphicFramePr>
              <p:nvPr>
                <p:extLst>
                  <p:ext uri="{D42A27DB-BD31-4B8C-83A1-F6EECF244321}">
                    <p14:modId xmlns:p14="http://schemas.microsoft.com/office/powerpoint/2010/main" val="3311125760"/>
                  </p:ext>
                </p:extLst>
              </p:nvPr>
            </p:nvGraphicFramePr>
            <p:xfrm>
              <a:off x="457200" y="3507393"/>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𝑐</m:t>
                                </m:r>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𝑐</m:t>
                                </m:r>
                              </m:oMath>
                            </m:oMathPara>
                          </a14:m>
                          <a:endParaRP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𝑐</m:t>
                                </m:r>
                                <m:r>
                                  <a:rPr sz="1800">
                                    <a:latin typeface="Cambria Math" panose="02040503050406030204" pitchFamily="18" charset="0"/>
                                  </a:rPr>
                                  <m:t>∨∼</m:t>
                                </m:r>
                                <m:r>
                                  <a:rPr sz="1800">
                                    <a:latin typeface="Cambria Math" panose="02040503050406030204" pitchFamily="18" charset="0"/>
                                  </a:rPr>
                                  <m:t>𝑐</m:t>
                                </m:r>
                              </m:oMath>
                            </m:oMathPara>
                          </a14:m>
                          <a:endParaRPr dirty="0"/>
                        </a:p>
                      </a:txBody>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t>F</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F</a:t>
                          </a:r>
                        </a:p>
                      </a:txBody>
                      <a:tcPr/>
                    </a:tc>
                    <a:tc>
                      <a:txBody>
                        <a:bodyPr/>
                        <a:lstStyle/>
                        <a:p>
                          <a:pPr algn="ctr">
                            <a:defRPr sz="1800"/>
                          </a:pPr>
                          <a:r>
                            <a:rPr dirty="0"/>
                            <a:t>T</a:t>
                          </a:r>
                        </a:p>
                      </a:txBody>
                      <a:tcPr/>
                    </a:tc>
                    <a:tc>
                      <a:txBody>
                        <a:bodyPr/>
                        <a:lstStyle/>
                        <a:p>
                          <a:pPr algn="ctr">
                            <a:defRPr sz="1800"/>
                          </a:pPr>
                          <a:r>
                            <a:rPr dirty="0"/>
                            <a:t>T</a:t>
                          </a:r>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The table has three columns: c, not c, and c or not c.&#10;It has two rows.&#10;Row 1: c is true, not c is false, c or not c is true,&#10;Row 2: c is false, not c is true, c or not c is true.">
                <a:extLst>
                  <a:ext uri="{FF2B5EF4-FFF2-40B4-BE49-F238E27FC236}">
                    <a16:creationId xmlns:a16="http://schemas.microsoft.com/office/drawing/2014/main" id="{19B9225D-4475-4FAB-9147-81E1F988F23A}"/>
                  </a:ext>
                </a:extLst>
              </p:cNvPr>
              <p:cNvGraphicFramePr>
                <a:graphicFrameLocks/>
              </p:cNvGraphicFramePr>
              <p:nvPr>
                <p:extLst>
                  <p:ext uri="{D42A27DB-BD31-4B8C-83A1-F6EECF244321}">
                    <p14:modId xmlns:p14="http://schemas.microsoft.com/office/powerpoint/2010/main" val="3311125760"/>
                  </p:ext>
                </p:extLst>
              </p:nvPr>
            </p:nvGraphicFramePr>
            <p:xfrm>
              <a:off x="457200" y="3507393"/>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endParaRPr lang="en-US"/>
                        </a:p>
                      </a:txBody>
                      <a:tcPr>
                        <a:blipFill>
                          <a:blip r:embed="rId5"/>
                          <a:stretch>
                            <a:fillRect l="-444" t="-1639" r="-200667" b="-224590"/>
                          </a:stretch>
                        </a:blipFill>
                      </a:tcPr>
                    </a:tc>
                    <a:tc>
                      <a:txBody>
                        <a:bodyPr/>
                        <a:lstStyle/>
                        <a:p>
                          <a:endParaRPr lang="en-US"/>
                        </a:p>
                      </a:txBody>
                      <a:tcPr>
                        <a:blipFill>
                          <a:blip r:embed="rId5"/>
                          <a:stretch>
                            <a:fillRect l="-100444" t="-1639" r="-100667" b="-224590"/>
                          </a:stretch>
                        </a:blipFill>
                      </a:tcPr>
                    </a:tc>
                    <a:tc>
                      <a:txBody>
                        <a:bodyPr/>
                        <a:lstStyle/>
                        <a:p>
                          <a:endParaRPr lang="en-US"/>
                        </a:p>
                      </a:txBody>
                      <a:tcPr>
                        <a:blipFill>
                          <a:blip r:embed="rId5"/>
                          <a:stretch>
                            <a:fillRect l="-200444" t="-1639" r="-667" b="-224590"/>
                          </a:stretch>
                        </a:blipFill>
                      </a:tcPr>
                    </a:tc>
                    <a:extLst>
                      <a:ext uri="{0D108BD9-81ED-4DB2-BD59-A6C34878D82A}">
                        <a16:rowId xmlns:a16="http://schemas.microsoft.com/office/drawing/2014/main" val="10001"/>
                      </a:ext>
                    </a:extLst>
                  </a:tr>
                  <a:tr h="370840">
                    <a:tc>
                      <a:txBody>
                        <a:bodyPr/>
                        <a:lstStyle/>
                        <a:p>
                          <a:pPr algn="ctr">
                            <a:defRPr sz="1800"/>
                          </a:pPr>
                          <a:r>
                            <a:t>T</a:t>
                          </a:r>
                        </a:p>
                      </a:txBody>
                      <a:tcPr/>
                    </a:tc>
                    <a:tc>
                      <a:txBody>
                        <a:bodyPr/>
                        <a:lstStyle/>
                        <a:p>
                          <a:pPr algn="ctr">
                            <a:defRPr sz="1800"/>
                          </a:pPr>
                          <a:r>
                            <a:t>F</a:t>
                          </a:r>
                        </a:p>
                      </a:txBody>
                      <a:tcPr/>
                    </a:tc>
                    <a:tc>
                      <a:txBody>
                        <a:bodyPr/>
                        <a:lstStyle/>
                        <a:p>
                          <a:pPr algn="ctr">
                            <a:defRPr sz="1800"/>
                          </a:pPr>
                          <a:r>
                            <a:t>T</a:t>
                          </a:r>
                        </a:p>
                      </a:txBody>
                      <a:tcPr/>
                    </a:tc>
                    <a:extLst>
                      <a:ext uri="{0D108BD9-81ED-4DB2-BD59-A6C34878D82A}">
                        <a16:rowId xmlns:a16="http://schemas.microsoft.com/office/drawing/2014/main" val="10002"/>
                      </a:ext>
                    </a:extLst>
                  </a:tr>
                  <a:tr h="370840">
                    <a:tc>
                      <a:txBody>
                        <a:bodyPr/>
                        <a:lstStyle/>
                        <a:p>
                          <a:pPr algn="ctr">
                            <a:defRPr sz="1800"/>
                          </a:pPr>
                          <a:r>
                            <a:t>F</a:t>
                          </a:r>
                        </a:p>
                      </a:txBody>
                      <a:tcPr/>
                    </a:tc>
                    <a:tc>
                      <a:txBody>
                        <a:bodyPr/>
                        <a:lstStyle/>
                        <a:p>
                          <a:pPr algn="ctr">
                            <a:defRPr sz="1800"/>
                          </a:pPr>
                          <a:r>
                            <a:rPr dirty="0"/>
                            <a:t>T</a:t>
                          </a:r>
                        </a:p>
                      </a:txBody>
                      <a:tcPr/>
                    </a:tc>
                    <a:tc>
                      <a:txBody>
                        <a:bodyPr/>
                        <a:lstStyle/>
                        <a:p>
                          <a:pPr algn="ctr">
                            <a:defRPr sz="1800"/>
                          </a:pPr>
                          <a:r>
                            <a:rPr dirty="0"/>
                            <a:t>T</a:t>
                          </a:r>
                        </a:p>
                      </a:txBody>
                      <a:tcPr/>
                    </a:tc>
                    <a:extLst>
                      <a:ext uri="{0D108BD9-81ED-4DB2-BD59-A6C34878D82A}">
                        <a16:rowId xmlns:a16="http://schemas.microsoft.com/office/drawing/2014/main" val="10003"/>
                      </a:ext>
                    </a:extLst>
                  </a:tr>
                </a:tbl>
              </a:graphicData>
            </a:graphic>
          </p:graphicFrame>
        </mc:Fallback>
      </mc:AlternateContent>
      <p:sp>
        <p:nvSpPr>
          <p:cNvPr id="6" name="TextBox 5">
            <a:extLst>
              <a:ext uri="{FF2B5EF4-FFF2-40B4-BE49-F238E27FC236}">
                <a16:creationId xmlns:a16="http://schemas.microsoft.com/office/drawing/2014/main" id="{36F80721-CC47-38B9-79C7-48FB454EC546}"/>
              </a:ext>
            </a:extLst>
          </p:cNvPr>
          <p:cNvSpPr txBox="1"/>
          <p:nvPr/>
        </p:nvSpPr>
        <p:spPr>
          <a:xfrm>
            <a:off x="457200" y="4714875"/>
            <a:ext cx="8229600" cy="129266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Hence, "Next year, Imre can take physics or he cannot take physics" is a tautology, since all truth values for the disjunction in the last column are true</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a:xfrm>
            <a:off x="457200" y="1029287"/>
            <a:ext cx="8229600" cy="3542713"/>
          </a:xfrm>
        </p:spPr>
        <p:txBody>
          <a:bodyPr>
            <a:normAutofit/>
          </a:bodyPr>
          <a:lstStyle/>
          <a:p>
            <a:r>
              <a:rPr sz="2400" dirty="0"/>
              <a:t>Consider the following quote from the movie </a:t>
            </a:r>
            <a:r>
              <a:rPr sz="2400" b="1" i="1" dirty="0"/>
              <a:t>The Hunger Games: Catching Fire</a:t>
            </a:r>
            <a:r>
              <a:rPr lang="en-US" sz="1050" b="1" i="1" dirty="0"/>
              <a:t> </a:t>
            </a:r>
            <a:r>
              <a:rPr lang="en-US" sz="2400" baseline="30000" dirty="0"/>
              <a:t>1</a:t>
            </a:r>
            <a:r>
              <a:rPr sz="2400" dirty="0"/>
              <a:t>.</a:t>
            </a:r>
          </a:p>
          <a:p>
            <a:r>
              <a:rPr sz="2400" dirty="0"/>
              <a:t>Peeta </a:t>
            </a:r>
            <a:r>
              <a:rPr sz="2400" dirty="0" err="1"/>
              <a:t>Mellark</a:t>
            </a:r>
            <a:r>
              <a:rPr sz="2400" dirty="0"/>
              <a:t> to Katniss Everdeen:</a:t>
            </a:r>
          </a:p>
          <a:p>
            <a:pPr algn="ctr"/>
            <a:r>
              <a:rPr sz="2400" dirty="0"/>
              <a:t>"…if you can stop looking at me like I'm wounded, then I can quit acting like it. Then maybe we have a shot at being friends."</a:t>
            </a:r>
          </a:p>
          <a:p>
            <a:pPr marL="542925" indent="-542925">
              <a:defRPr sz="2800"/>
            </a:pPr>
            <a:r>
              <a:rPr lang="en-US" sz="2400" dirty="0"/>
              <a:t>a.	</a:t>
            </a:r>
            <a:r>
              <a:rPr sz="2400" dirty="0"/>
              <a:t>Construct a truth table for Peeta's conditional quote.</a:t>
            </a:r>
          </a:p>
          <a:p>
            <a:pPr marL="542925" indent="-542925">
              <a:defRPr sz="2800"/>
            </a:pPr>
            <a:r>
              <a:rPr lang="en-US" sz="2400" dirty="0"/>
              <a:t>b.	</a:t>
            </a:r>
            <a:r>
              <a:rPr sz="2400" dirty="0"/>
              <a:t>​Determine if Peeta's statement is a tautology.</a:t>
            </a:r>
            <a:endParaRPr lang="en-US" sz="2400" dirty="0"/>
          </a:p>
          <a:p>
            <a:pPr>
              <a:defRPr sz="2800"/>
            </a:pPr>
            <a:endParaRPr lang="en-US" sz="2400" dirty="0"/>
          </a:p>
          <a:p>
            <a:pPr>
              <a:defRPr sz="2800"/>
            </a:pPr>
            <a:endParaRPr lang="en-US" sz="2400" dirty="0"/>
          </a:p>
        </p:txBody>
      </p:sp>
      <p:sp>
        <p:nvSpPr>
          <p:cNvPr id="5" name="TextBox 4">
            <a:extLst>
              <a:ext uri="{FF2B5EF4-FFF2-40B4-BE49-F238E27FC236}">
                <a16:creationId xmlns:a16="http://schemas.microsoft.com/office/drawing/2014/main" id="{CA89DE4B-F1E7-4BCB-A651-66C3E1460ECA}"/>
              </a:ext>
            </a:extLst>
          </p:cNvPr>
          <p:cNvSpPr txBox="1"/>
          <p:nvPr/>
        </p:nvSpPr>
        <p:spPr>
          <a:xfrm>
            <a:off x="800100" y="5181600"/>
            <a:ext cx="6515100" cy="461665"/>
          </a:xfrm>
          <a:prstGeom prst="rect">
            <a:avLst/>
          </a:prstGeom>
          <a:noFill/>
        </p:spPr>
        <p:txBody>
          <a:bodyPr wrap="square">
            <a:spAutoFit/>
          </a:bodyPr>
          <a:lstStyle/>
          <a:p>
            <a:pPr>
              <a:defRPr sz="2800"/>
            </a:pPr>
            <a:r>
              <a:rPr lang="en-US" sz="1200" b="0" i="0" dirty="0">
                <a:solidFill>
                  <a:srgbClr val="4D4D4D"/>
                </a:solidFill>
                <a:effectLst/>
                <a:latin typeface="Open Sans" panose="020B0606030504020204" pitchFamily="34" charset="0"/>
              </a:rPr>
              <a:t>1. Simon Beaufoy and Michael Arndt. </a:t>
            </a:r>
            <a:r>
              <a:rPr lang="en-US" sz="1200" b="0" i="1" dirty="0">
                <a:solidFill>
                  <a:srgbClr val="4D4D4D"/>
                </a:solidFill>
                <a:effectLst/>
                <a:latin typeface="Open Sans" panose="020B0606030504020204" pitchFamily="34" charset="0"/>
              </a:rPr>
              <a:t>The Hunger Games: Catching Fire</a:t>
            </a:r>
            <a:r>
              <a:rPr lang="en-US" sz="1200" b="0" i="0" dirty="0">
                <a:solidFill>
                  <a:srgbClr val="4D4D4D"/>
                </a:solidFill>
                <a:effectLst/>
                <a:latin typeface="Open Sans" panose="020B0606030504020204" pitchFamily="34" charset="0"/>
              </a:rPr>
              <a:t>. Directed by Francis Lawrence. (Santa Monica, CA: Lionsgate, 2014), DVD.</a:t>
            </a:r>
            <a:endParaRPr lang="en-US" sz="1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fontScale="85000" lnSpcReduction="10000"/>
          </a:bodyPr>
          <a:lstStyle/>
          <a:p>
            <a:r>
              <a:rPr sz="2800" b="1" dirty="0"/>
              <a:t>Solution</a:t>
            </a:r>
          </a:p>
          <a:p>
            <a:pPr marL="542925" indent="-542925">
              <a:defRPr sz="2800"/>
            </a:pPr>
            <a:r>
              <a:rPr lang="en-US" sz="2800" dirty="0"/>
              <a:t>a.	</a:t>
            </a:r>
            <a:r>
              <a:rPr sz="2800" dirty="0"/>
              <a:t>As we've stated before, English is a rich and complicated language. We need to be cautious about simply seeing the words </a:t>
            </a:r>
            <a:r>
              <a:rPr sz="2800" b="1" i="1" dirty="0"/>
              <a:t>if…, then</a:t>
            </a:r>
            <a:r>
              <a:rPr sz="2800" i="1" dirty="0"/>
              <a:t> </a:t>
            </a:r>
            <a:r>
              <a:rPr sz="2800" dirty="0"/>
              <a:t>and assuming it's a straightforward conditional statement without looking at the intent behind the statement. In the original quotation, the words </a:t>
            </a:r>
            <a:r>
              <a:rPr sz="2800" b="1" i="1" dirty="0"/>
              <a:t>if…, then</a:t>
            </a:r>
            <a:r>
              <a:rPr sz="2800" i="1" dirty="0"/>
              <a:t> </a:t>
            </a:r>
            <a:r>
              <a:rPr sz="2800" dirty="0"/>
              <a:t>do actually appear; however, the word </a:t>
            </a:r>
            <a:r>
              <a:rPr sz="2800" b="1" i="1" dirty="0"/>
              <a:t>then</a:t>
            </a:r>
            <a:r>
              <a:rPr sz="2800" dirty="0"/>
              <a:t> occurs again without a matching </a:t>
            </a:r>
            <a:r>
              <a:rPr sz="2800" b="1" i="1" dirty="0"/>
              <a:t>if</a:t>
            </a:r>
            <a:r>
              <a:rPr sz="2800" dirty="0"/>
              <a:t> to go with it. The </a:t>
            </a:r>
            <a:r>
              <a:rPr sz="2800" b="1" i="1" dirty="0"/>
              <a:t>then</a:t>
            </a:r>
            <a:r>
              <a:rPr sz="2800" dirty="0"/>
              <a:t> part of Peeta's conditional statement can be perceived as twofold. </a:t>
            </a:r>
            <a:r>
              <a:rPr sz="2800" b="1" i="1" dirty="0"/>
              <a:t>If</a:t>
            </a:r>
            <a:r>
              <a:rPr sz="2800" dirty="0"/>
              <a:t> Katniss changes her gaze, </a:t>
            </a:r>
            <a:r>
              <a:rPr sz="2800" b="1" i="1" dirty="0"/>
              <a:t>then</a:t>
            </a:r>
            <a:r>
              <a:rPr sz="2800" dirty="0"/>
              <a:t> two things will happen: Peeta's behavior will change and they have a shot at friendship.</a:t>
            </a:r>
          </a:p>
          <a:p>
            <a:pPr algn="ctr"/>
            <a:r>
              <a:rPr dirty="0"/>
              <a:t>​</a:t>
            </a:r>
            <a:r>
              <a:rPr sz="2800" dirty="0"/>
              <a:t>"</a:t>
            </a:r>
            <a:r>
              <a:rPr sz="2800" b="1" dirty="0"/>
              <a:t>…</a:t>
            </a:r>
            <a:r>
              <a:rPr sz="2800" b="1" i="1" dirty="0"/>
              <a:t>if</a:t>
            </a:r>
            <a:r>
              <a:rPr sz="2800" dirty="0"/>
              <a:t> you can stop looking at me like I'm wounded, </a:t>
            </a:r>
            <a:r>
              <a:rPr sz="2800" b="1" i="1" dirty="0"/>
              <a:t>then</a:t>
            </a:r>
            <a:r>
              <a:rPr sz="2800" dirty="0"/>
              <a:t> I can quit acting like it, </a:t>
            </a:r>
            <a:r>
              <a:rPr sz="2800" b="1" i="1" dirty="0"/>
              <a:t>and</a:t>
            </a:r>
            <a:r>
              <a:rPr sz="2800" dirty="0"/>
              <a:t> (then) maybe we have a shot at being friends."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a:xfrm>
            <a:off x="76200" y="1029287"/>
            <a:ext cx="8839200" cy="4967067"/>
          </a:xfrm>
        </p:spPr>
        <p:txBody>
          <a:bodyPr>
            <a:normAutofit/>
          </a:bodyPr>
          <a:lstStyle/>
          <a:p>
            <a:pPr marL="457200" lvl="1" indent="0">
              <a:buNone/>
              <a:defRPr sz="2800"/>
            </a:pPr>
            <a:r>
              <a:rPr sz="2400" dirty="0"/>
              <a:t>As a formal "if </a:t>
            </a:r>
            <a:r>
              <a:rPr lang="en-US" sz="2400" i="1" dirty="0"/>
              <a:t>a</a:t>
            </a:r>
            <a:r>
              <a:rPr sz="2400" dirty="0"/>
              <a:t>, then </a:t>
            </a:r>
            <a:r>
              <a:rPr lang="en-US" sz="2400" i="1" dirty="0"/>
              <a:t>b</a:t>
            </a:r>
            <a:r>
              <a:rPr sz="2400" dirty="0"/>
              <a:t> " compound statement, Peeta's quote involves 3 simple statements: </a:t>
            </a:r>
            <a:r>
              <a:rPr lang="en-US" sz="2400" i="1" dirty="0"/>
              <a:t>p</a:t>
            </a:r>
            <a:r>
              <a:rPr sz="2400" dirty="0"/>
              <a:t>, </a:t>
            </a:r>
            <a:r>
              <a:rPr lang="en-US" sz="2400" i="1" dirty="0"/>
              <a:t>q</a:t>
            </a:r>
            <a:r>
              <a:rPr sz="2400" dirty="0"/>
              <a:t>, and </a:t>
            </a:r>
            <a:r>
              <a:rPr lang="en-US" sz="2400" i="1" dirty="0"/>
              <a:t>r</a:t>
            </a:r>
            <a:r>
              <a:rPr sz="2400" dirty="0"/>
              <a:t>.</a:t>
            </a:r>
          </a:p>
          <a:p>
            <a:pPr marL="857250" lvl="2" indent="0">
              <a:buNone/>
              <a:defRPr sz="2800"/>
            </a:pPr>
            <a:r>
              <a:rPr sz="2300" dirty="0"/>
              <a:t>​</a:t>
            </a:r>
            <a:r>
              <a:rPr lang="en-US" sz="2300" i="1" dirty="0"/>
              <a:t>p</a:t>
            </a:r>
            <a:r>
              <a:rPr sz="2300" dirty="0"/>
              <a:t>: You stop looking at me like I'm wounded.</a:t>
            </a:r>
          </a:p>
          <a:p>
            <a:pPr marL="857250" lvl="2" indent="0">
              <a:buNone/>
            </a:pPr>
            <a:r>
              <a:rPr lang="en-US" i="1" dirty="0"/>
              <a:t>q</a:t>
            </a:r>
            <a:r>
              <a:rPr dirty="0"/>
              <a:t>: I can quit acting like I'm wounded.</a:t>
            </a:r>
          </a:p>
          <a:p>
            <a:pPr marL="857250" lvl="2" indent="0">
              <a:buNone/>
            </a:pPr>
            <a:r>
              <a:rPr lang="en-US" i="1" dirty="0"/>
              <a:t>r</a:t>
            </a:r>
            <a:r>
              <a:rPr dirty="0">
                <a:latin typeface="Cambria Math" panose="02040503050406030204" pitchFamily="18" charset="0"/>
              </a:rPr>
              <a:t>: </a:t>
            </a:r>
            <a:r>
              <a:rPr dirty="0"/>
              <a:t>We have a shot at being friends.</a:t>
            </a:r>
          </a:p>
          <a:p>
            <a:pPr marL="457200" lvl="1" indent="0">
              <a:buNone/>
              <a:defRPr sz="2800"/>
            </a:pPr>
            <a:r>
              <a:rPr sz="2400" dirty="0"/>
              <a:t>The logical mathematical statement that follows from the quote</a:t>
            </a:r>
            <a:r>
              <a:rPr sz="2600" dirty="0"/>
              <a:t> is</a:t>
            </a:r>
            <a:endParaRPr dirty="0"/>
          </a:p>
        </p:txBody>
      </p:sp>
      <p:pic>
        <p:nvPicPr>
          <p:cNvPr id="8" name="Picture 7" descr="p implies q AND r">
            <a:extLst>
              <a:ext uri="{FF2B5EF4-FFF2-40B4-BE49-F238E27FC236}">
                <a16:creationId xmlns:a16="http://schemas.microsoft.com/office/drawing/2014/main" id="{01A57A7F-EEBC-C69D-44A4-47EAE6667DCB}"/>
              </a:ext>
            </a:extLst>
          </p:cNvPr>
          <p:cNvPicPr>
            <a:picLocks noChangeAspect="1"/>
          </p:cNvPicPr>
          <p:nvPr/>
        </p:nvPicPr>
        <p:blipFill>
          <a:blip r:embed="rId2"/>
          <a:stretch>
            <a:fillRect/>
          </a:stretch>
        </p:blipFill>
        <p:spPr>
          <a:xfrm>
            <a:off x="647700" y="3686175"/>
            <a:ext cx="1581150" cy="466725"/>
          </a:xfrm>
          <a:prstGeom prst="rect">
            <a:avLst/>
          </a:prstGeom>
        </p:spPr>
      </p:pic>
      <p:sp>
        <p:nvSpPr>
          <p:cNvPr id="5" name="TextBox 4">
            <a:extLst>
              <a:ext uri="{FF2B5EF4-FFF2-40B4-BE49-F238E27FC236}">
                <a16:creationId xmlns:a16="http://schemas.microsoft.com/office/drawing/2014/main" id="{BFD32863-41B9-B0BE-63E7-DD1500D4A622}"/>
              </a:ext>
            </a:extLst>
          </p:cNvPr>
          <p:cNvSpPr txBox="1"/>
          <p:nvPr/>
        </p:nvSpPr>
        <p:spPr>
          <a:xfrm>
            <a:off x="76200" y="4100879"/>
            <a:ext cx="8839200" cy="1569660"/>
          </a:xfrm>
          <a:prstGeom prst="rect">
            <a:avLst/>
          </a:prstGeom>
          <a:noFill/>
        </p:spPr>
        <p:txBody>
          <a:bodyPr wrap="square">
            <a:spAutoFit/>
          </a:bodyPr>
          <a:lstStyle/>
          <a:p>
            <a:pPr marL="457200" lvl="1" indent="0">
              <a:buNone/>
              <a:defRPr sz="2800"/>
            </a:pPr>
            <a:r>
              <a:rPr lang="en-US" sz="2400" dirty="0"/>
              <a:t>​As we build the truth table for the logic statement, we need to include a column for each individual part that is contained in the final conditional statement. Also, remember to include enough rows for three simple statements; that is, </a:t>
            </a:r>
            <a:endParaRPr lang="en-IN" sz="2400" dirty="0"/>
          </a:p>
        </p:txBody>
      </p:sp>
      <p:pic>
        <p:nvPicPr>
          <p:cNvPr id="12" name="Picture 11" descr="2 times 2 times 2 equals 8 rows.">
            <a:extLst>
              <a:ext uri="{FF2B5EF4-FFF2-40B4-BE49-F238E27FC236}">
                <a16:creationId xmlns:a16="http://schemas.microsoft.com/office/drawing/2014/main" id="{49F8F245-20C6-331C-870C-01DE07D0A9EC}"/>
              </a:ext>
            </a:extLst>
          </p:cNvPr>
          <p:cNvPicPr>
            <a:picLocks noChangeAspect="1"/>
          </p:cNvPicPr>
          <p:nvPr/>
        </p:nvPicPr>
        <p:blipFill>
          <a:blip r:embed="rId3"/>
          <a:stretch>
            <a:fillRect/>
          </a:stretch>
        </p:blipFill>
        <p:spPr>
          <a:xfrm>
            <a:off x="5791200" y="5274159"/>
            <a:ext cx="2006710" cy="288000"/>
          </a:xfrm>
          <a:prstGeom prst="rect">
            <a:avLst/>
          </a:prstGeom>
        </p:spPr>
      </p:pic>
      <p:sp>
        <p:nvSpPr>
          <p:cNvPr id="10" name="TextBox 9">
            <a:extLst>
              <a:ext uri="{FF2B5EF4-FFF2-40B4-BE49-F238E27FC236}">
                <a16:creationId xmlns:a16="http://schemas.microsoft.com/office/drawing/2014/main" id="{6343B4EC-5A18-8610-B15D-1EBCA97CEAA6}"/>
              </a:ext>
            </a:extLst>
          </p:cNvPr>
          <p:cNvSpPr txBox="1"/>
          <p:nvPr/>
        </p:nvSpPr>
        <p:spPr>
          <a:xfrm>
            <a:off x="533400" y="5562159"/>
            <a:ext cx="6477000" cy="461665"/>
          </a:xfrm>
          <a:prstGeom prst="rect">
            <a:avLst/>
          </a:prstGeom>
          <a:noFill/>
        </p:spPr>
        <p:txBody>
          <a:bodyPr wrap="square">
            <a:spAutoFit/>
          </a:bodyPr>
          <a:lstStyle/>
          <a:p>
            <a:r>
              <a:rPr lang="en-US" sz="2400" dirty="0"/>
              <a:t>The first part of the table should look like Table 19.</a:t>
            </a:r>
            <a:endParaRPr lang="en-IN" sz="2400" dirty="0"/>
          </a:p>
        </p:txBody>
      </p:sp>
    </p:spTree>
    <p:extLst>
      <p:ext uri="{BB962C8B-B14F-4D97-AF65-F5344CB8AC3E}">
        <p14:creationId xmlns:p14="http://schemas.microsoft.com/office/powerpoint/2010/main" val="11079682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pic>
        <p:nvPicPr>
          <p:cNvPr id="5" name="Picture 4" descr="Table 19: Truth Table for p implies q AND r">
            <a:extLst>
              <a:ext uri="{FF2B5EF4-FFF2-40B4-BE49-F238E27FC236}">
                <a16:creationId xmlns:a16="http://schemas.microsoft.com/office/drawing/2014/main" id="{E5C25BDB-1138-E033-4B36-39D7B9DAEAB0}"/>
              </a:ext>
            </a:extLst>
          </p:cNvPr>
          <p:cNvPicPr>
            <a:picLocks noChangeAspect="1"/>
          </p:cNvPicPr>
          <p:nvPr/>
        </p:nvPicPr>
        <p:blipFill>
          <a:blip r:embed="rId2"/>
          <a:stretch>
            <a:fillRect/>
          </a:stretch>
        </p:blipFill>
        <p:spPr>
          <a:xfrm>
            <a:off x="2713224" y="1156263"/>
            <a:ext cx="3717551"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ive columns: p, q, r, q and r, and p implies open parentheses q and r close parentheses.&#10;It has eight rows.&#10;Row 1: p is true, q is true, r is true, q and r is blank, p implies open parentheses q and r close parentheses is blank,&#10;Row 2: p is true, q is true, r is false, q and r is blank, p implies open parentheses q and r closeparentheses  is blank,&#10;Row 3: p is true, q is false, r is true, q and r is blank, p implies open parentheses q and r close parentheses is blank,&#10;Row 4: p is true, q is false, r is false, q and r is blank, p implies open parentheses q and r close parentheses is blank,&#10;Row 5: p is false, q is true, r is true, q and r is blank, p implies open parentheses q and r close parentheses is blank,&#10;Row 6: p is false, q is true, r is false, q and r is blank, p implies open parentheses q and r close parentheses is blank,&#10;Row 7: p is false, q is false, r is true, q and r is blank, p implies open parentheses q and r close parentheses is blank,&#10;Row 8: p is false, q is false, r is false, q and r is blank, p implies open parentheses q and r close parentheses is blank.">
                <a:extLst>
                  <a:ext uri="{FF2B5EF4-FFF2-40B4-BE49-F238E27FC236}">
                    <a16:creationId xmlns:a16="http://schemas.microsoft.com/office/drawing/2014/main" id="{F0D77589-A709-412B-86AD-FA708B0A6427}"/>
                  </a:ext>
                </a:extLst>
              </p:cNvPr>
              <p:cNvGraphicFramePr>
                <a:graphicFrameLocks/>
              </p:cNvGraphicFramePr>
              <p:nvPr>
                <p:extLst>
                  <p:ext uri="{D42A27DB-BD31-4B8C-83A1-F6EECF244321}">
                    <p14:modId xmlns:p14="http://schemas.microsoft.com/office/powerpoint/2010/main" val="3499895855"/>
                  </p:ext>
                </p:extLst>
              </p:nvPr>
            </p:nvGraphicFramePr>
            <p:xfrm>
              <a:off x="457200" y="1529715"/>
              <a:ext cx="8229600" cy="33375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𝑝</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𝑞</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𝑟</m:t>
                                </m:r>
                              </m:oMath>
                            </m:oMathPara>
                          </a14:m>
                          <a:endParaRPr/>
                        </a:p>
                      </a:txBody>
                      <a:tcPr/>
                    </a:tc>
                    <a:tc>
                      <a:txBody>
                        <a:bodyPr/>
                        <a:lstStyle/>
                        <a:p>
                          <a:pPr algn="ctr">
                            <a:defRPr sz="1600" b="1"/>
                          </a:pPr>
                          <a14:m>
                            <m:oMath xmlns:m="http://schemas.openxmlformats.org/officeDocument/2006/math">
                              <m:r>
                                <a:rPr sz="1600">
                                  <a:latin typeface="Cambria Math" panose="02040503050406030204" pitchFamily="18" charset="0"/>
                                </a:rPr>
                                <m:t>𝑞</m:t>
                              </m:r>
                            </m:oMath>
                          </a14:m>
                          <a:r>
                            <a:rPr sz="1600"/>
                            <a:t> ∧ </a:t>
                          </a:r>
                          <a14:m>
                            <m:oMath xmlns:m="http://schemas.openxmlformats.org/officeDocument/2006/math">
                              <m:r>
                                <a:rPr sz="1600">
                                  <a:latin typeface="Cambria Math" panose="02040503050406030204" pitchFamily="18" charset="0"/>
                                </a:rPr>
                                <m:t>𝑟</m:t>
                              </m:r>
                            </m:oMath>
                          </a14:m>
                          <a:endParaRPr sz="1600"/>
                        </a:p>
                      </a:txBody>
                      <a:tcPr/>
                    </a:tc>
                    <a:tc>
                      <a:txBody>
                        <a:bodyPr/>
                        <a:lstStyle/>
                        <a:p>
                          <a:pPr algn="ctr">
                            <a:defRPr sz="1600" b="1"/>
                          </a:pPr>
                          <a14:m>
                            <m:oMath xmlns:m="http://schemas.openxmlformats.org/officeDocument/2006/math">
                              <m:r>
                                <a:rPr sz="1600">
                                  <a:latin typeface="Cambria Math" panose="02040503050406030204" pitchFamily="18" charset="0"/>
                                </a:rPr>
                                <m:t>𝑝</m:t>
                              </m:r>
                            </m:oMath>
                          </a14:m>
                          <a:r>
                            <a:rPr sz="1600" dirty="0"/>
                            <a:t> ⇒ (</a:t>
                          </a:r>
                          <a14:m>
                            <m:oMath xmlns:m="http://schemas.openxmlformats.org/officeDocument/2006/math">
                              <m:r>
                                <a:rPr sz="1600">
                                  <a:latin typeface="Cambria Math" panose="02040503050406030204" pitchFamily="18" charset="0"/>
                                </a:rPr>
                                <m:t>𝑞</m:t>
                              </m:r>
                            </m:oMath>
                          </a14:m>
                          <a:r>
                            <a:rPr sz="1600" dirty="0"/>
                            <a:t> ∧ </a:t>
                          </a:r>
                          <a14:m>
                            <m:oMath xmlns:m="http://schemas.openxmlformats.org/officeDocument/2006/math">
                              <m:r>
                                <a:rPr sz="1600">
                                  <a:latin typeface="Cambria Math" panose="02040503050406030204" pitchFamily="18" charset="0"/>
                                </a:rPr>
                                <m:t>𝑟</m:t>
                              </m:r>
                            </m:oMath>
                          </a14:m>
                          <a:r>
                            <a:rPr sz="1600" dirty="0"/>
                            <a:t>)</a:t>
                          </a:r>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rPr dirty="0"/>
                            <a:t>T</a:t>
                          </a:r>
                        </a:p>
                      </a:txBody>
                      <a:tcPr/>
                    </a:tc>
                    <a:tc>
                      <a:txBody>
                        <a:bodyPr/>
                        <a:lstStyle/>
                        <a:p>
                          <a:pPr algn="ctr">
                            <a:defRPr sz="1600"/>
                          </a:pPr>
                          <a:r>
                            <a:t>F</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6"/>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Choice>
        <mc:Fallback xmlns="">
          <p:graphicFrame>
            <p:nvGraphicFramePr>
              <p:cNvPr id="4" name="Table Placeholder 2" descr="The table has five columns: p, q, r, q and r, and p implies open parentheses q and r close parentheses.&#10;It has eight rows.&#10;Row 1: p is true, q is true, r is true, q and r is blank, p implies open parentheses q and r close parentheses is blank,&#10;Row 2: p is true, q is true, r is false, q and r is blank, p implies open parentheses q and r closeparentheses  is blank,&#10;Row 3: p is true, q is false, r is true, q and r is blank, p implies open parentheses q and r close parentheses is blank,&#10;Row 4: p is true, q is false, r is false, q and r is blank, p implies open parentheses q and r close parentheses is blank,&#10;Row 5: p is false, q is true, r is true, q and r is blank, p implies open parentheses q and r close parentheses is blank,&#10;Row 6: p is false, q is true, r is false, q and r is blank, p implies open parentheses q and r close parentheses is blank,&#10;Row 7: p is false, q is false, r is true, q and r is blank, p implies open parentheses q and r close parentheses is blank,&#10;Row 8: p is false, q is false, r is false, q and r is blank, p implies open parentheses q and r close parentheses is blank.">
                <a:extLst>
                  <a:ext uri="{FF2B5EF4-FFF2-40B4-BE49-F238E27FC236}">
                    <a16:creationId xmlns:a16="http://schemas.microsoft.com/office/drawing/2014/main" id="{F0D77589-A709-412B-86AD-FA708B0A6427}"/>
                  </a:ext>
                </a:extLst>
              </p:cNvPr>
              <p:cNvGraphicFramePr>
                <a:graphicFrameLocks/>
              </p:cNvGraphicFramePr>
              <p:nvPr>
                <p:extLst>
                  <p:ext uri="{D42A27DB-BD31-4B8C-83A1-F6EECF244321}">
                    <p14:modId xmlns:p14="http://schemas.microsoft.com/office/powerpoint/2010/main" val="3499895855"/>
                  </p:ext>
                </p:extLst>
              </p:nvPr>
            </p:nvGraphicFramePr>
            <p:xfrm>
              <a:off x="457200" y="1529715"/>
              <a:ext cx="8229600" cy="33375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endParaRPr lang="en-US"/>
                        </a:p>
                      </a:txBody>
                      <a:tcPr>
                        <a:blipFill>
                          <a:blip r:embed="rId3"/>
                          <a:stretch>
                            <a:fillRect l="-741" t="-6557" r="-401111" b="-811475"/>
                          </a:stretch>
                        </a:blipFill>
                      </a:tcPr>
                    </a:tc>
                    <a:tc>
                      <a:txBody>
                        <a:bodyPr/>
                        <a:lstStyle/>
                        <a:p>
                          <a:endParaRPr lang="en-US"/>
                        </a:p>
                      </a:txBody>
                      <a:tcPr>
                        <a:blipFill>
                          <a:blip r:embed="rId3"/>
                          <a:stretch>
                            <a:fillRect l="-100741" t="-6557" r="-301111" b="-811475"/>
                          </a:stretch>
                        </a:blipFill>
                      </a:tcPr>
                    </a:tc>
                    <a:tc>
                      <a:txBody>
                        <a:bodyPr/>
                        <a:lstStyle/>
                        <a:p>
                          <a:endParaRPr lang="en-US"/>
                        </a:p>
                      </a:txBody>
                      <a:tcPr>
                        <a:blipFill>
                          <a:blip r:embed="rId3"/>
                          <a:stretch>
                            <a:fillRect l="-200741" t="-6557" r="-201111" b="-811475"/>
                          </a:stretch>
                        </a:blipFill>
                      </a:tcPr>
                    </a:tc>
                    <a:tc>
                      <a:txBody>
                        <a:bodyPr/>
                        <a:lstStyle/>
                        <a:p>
                          <a:endParaRPr lang="en-US"/>
                        </a:p>
                      </a:txBody>
                      <a:tcPr>
                        <a:blipFill>
                          <a:blip r:embed="rId3"/>
                          <a:stretch>
                            <a:fillRect l="-300741" t="-6557" r="-101111" b="-811475"/>
                          </a:stretch>
                        </a:blipFill>
                      </a:tcPr>
                    </a:tc>
                    <a:tc>
                      <a:txBody>
                        <a:bodyPr/>
                        <a:lstStyle/>
                        <a:p>
                          <a:endParaRPr lang="en-US"/>
                        </a:p>
                      </a:txBody>
                      <a:tcPr>
                        <a:blipFill>
                          <a:blip r:embed="rId3"/>
                          <a:stretch>
                            <a:fillRect l="-400741" t="-6557" r="-1111" b="-811475"/>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rPr dirty="0"/>
                            <a:t>T</a:t>
                          </a:r>
                        </a:p>
                      </a:txBody>
                      <a:tcPr/>
                    </a:tc>
                    <a:tc>
                      <a:txBody>
                        <a:bodyPr/>
                        <a:lstStyle/>
                        <a:p>
                          <a:pPr algn="ctr">
                            <a:defRPr sz="1600"/>
                          </a:pPr>
                          <a:r>
                            <a:t>F</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6"/>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Fallback>
      </mc:AlternateContent>
      <p:sp>
        <p:nvSpPr>
          <p:cNvPr id="8" name="TextBox 7">
            <a:extLst>
              <a:ext uri="{FF2B5EF4-FFF2-40B4-BE49-F238E27FC236}">
                <a16:creationId xmlns:a16="http://schemas.microsoft.com/office/drawing/2014/main" id="{0E3579C9-DC31-BFA2-1F3F-DCC530041CCD}"/>
              </a:ext>
            </a:extLst>
          </p:cNvPr>
          <p:cNvSpPr txBox="1"/>
          <p:nvPr/>
        </p:nvSpPr>
        <p:spPr>
          <a:xfrm>
            <a:off x="457200" y="4880634"/>
            <a:ext cx="8229600" cy="1200328"/>
          </a:xfrm>
          <a:prstGeom prst="rect">
            <a:avLst/>
          </a:prstGeom>
          <a:noFill/>
        </p:spPr>
        <p:txBody>
          <a:bodyPr wrap="square">
            <a:spAutoFit/>
          </a:bodyPr>
          <a:lstStyle/>
          <a:p>
            <a:r>
              <a:rPr lang="en-US" sz="2400" dirty="0"/>
              <a:t>Next, complete the column for the conjunction (that is, the </a:t>
            </a:r>
            <a:r>
              <a:rPr lang="en-US" sz="2400" b="1" i="1" dirty="0"/>
              <a:t>and</a:t>
            </a:r>
            <a:r>
              <a:rPr lang="en-US" sz="2400" i="1" dirty="0"/>
              <a:t> </a:t>
            </a:r>
            <a:r>
              <a:rPr lang="en-US" sz="2400" dirty="0"/>
              <a:t>statement). Remember that a conjunction is true only if both of the individual statements are true.</a:t>
            </a:r>
            <a:endParaRPr lang="en-IN"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pic>
        <p:nvPicPr>
          <p:cNvPr id="6" name="Picture 5" descr="Table 20: Truth Table p implies q AND r">
            <a:extLst>
              <a:ext uri="{FF2B5EF4-FFF2-40B4-BE49-F238E27FC236}">
                <a16:creationId xmlns:a16="http://schemas.microsoft.com/office/drawing/2014/main" id="{28CCB900-D3E6-56FF-7188-D66E2F70EAC0}"/>
              </a:ext>
            </a:extLst>
          </p:cNvPr>
          <p:cNvPicPr>
            <a:picLocks noChangeAspect="1"/>
          </p:cNvPicPr>
          <p:nvPr/>
        </p:nvPicPr>
        <p:blipFill>
          <a:blip r:embed="rId2"/>
          <a:stretch>
            <a:fillRect/>
          </a:stretch>
        </p:blipFill>
        <p:spPr>
          <a:xfrm>
            <a:off x="2885877" y="1136590"/>
            <a:ext cx="3372245" cy="36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table has five columns: p, q, r, q and r, and p implies open parentheses q and r close parentheses.&#10;It has eight rows.&#10;Row 1: p is true, q is true, r is true, q and r is true, p implies open parentheses q and r close parentheses is blank,&#10;Row 2: p is true, q is true, r is false, q and r is false, p implies open parentheses q and r closeparentheses  is blank,&#10;Row 3: p is true, q is false, r is true, q and r is false, p implies open parentheses q and r close parentheses is blank,&#10;Row 4: p is true, q is false, r is false, q and r is false, p implies open parentheses q and r close parentheses is blank,&#10;Row 5: p is false, q is true, r is true, q and r is true, p implies open parentheses q and r close parentheses is blank,&#10;Row 6: p is false, q is true, r is false, q and r is false, p implies open parentheses q and r close parentheses is blank,&#10;Row 7: p is false, q is false, r is true, q and r is false, p implies open parentheses q and r close parentheses is blank,&#10;Row 8: p is false, q is false, r is false, q and r is false, p implies open parentheses q and r close parentheses is blank.">
                <a:extLst>
                  <a:ext uri="{FF2B5EF4-FFF2-40B4-BE49-F238E27FC236}">
                    <a16:creationId xmlns:a16="http://schemas.microsoft.com/office/drawing/2014/main" id="{2A938D42-7DB0-45E3-9731-09C45BC05230}"/>
                  </a:ext>
                </a:extLst>
              </p:cNvPr>
              <p:cNvGraphicFramePr>
                <a:graphicFrameLocks/>
              </p:cNvGraphicFramePr>
              <p:nvPr>
                <p:extLst>
                  <p:ext uri="{D42A27DB-BD31-4B8C-83A1-F6EECF244321}">
                    <p14:modId xmlns:p14="http://schemas.microsoft.com/office/powerpoint/2010/main" val="1769789107"/>
                  </p:ext>
                </p:extLst>
              </p:nvPr>
            </p:nvGraphicFramePr>
            <p:xfrm>
              <a:off x="457200" y="1524000"/>
              <a:ext cx="8229600" cy="33375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𝑝</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𝑞</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𝑟</m:t>
                                </m:r>
                              </m:oMath>
                            </m:oMathPara>
                          </a14:m>
                          <a:endParaRPr/>
                        </a:p>
                      </a:txBody>
                      <a:tcPr/>
                    </a:tc>
                    <a:tc>
                      <a:txBody>
                        <a:bodyPr/>
                        <a:lstStyle/>
                        <a:p>
                          <a:pPr algn="ctr">
                            <a:defRPr sz="1600" b="1"/>
                          </a:pPr>
                          <a14:m>
                            <m:oMath xmlns:m="http://schemas.openxmlformats.org/officeDocument/2006/math">
                              <m:r>
                                <a:rPr sz="1600">
                                  <a:latin typeface="Cambria Math" panose="02040503050406030204" pitchFamily="18" charset="0"/>
                                </a:rPr>
                                <m:t>𝑞</m:t>
                              </m:r>
                            </m:oMath>
                          </a14:m>
                          <a:r>
                            <a:rPr sz="1600"/>
                            <a:t> ∧ </a:t>
                          </a:r>
                          <a14:m>
                            <m:oMath xmlns:m="http://schemas.openxmlformats.org/officeDocument/2006/math">
                              <m:r>
                                <a:rPr sz="1600">
                                  <a:latin typeface="Cambria Math" panose="02040503050406030204" pitchFamily="18" charset="0"/>
                                </a:rPr>
                                <m:t>𝑟</m:t>
                              </m:r>
                            </m:oMath>
                          </a14:m>
                          <a:endParaRPr sz="1600"/>
                        </a:p>
                      </a:txBody>
                      <a:tcPr/>
                    </a:tc>
                    <a:tc>
                      <a:txBody>
                        <a:bodyPr/>
                        <a:lstStyle/>
                        <a:p>
                          <a:pPr algn="ctr">
                            <a:defRPr sz="1600" b="1"/>
                          </a:pPr>
                          <a14:m>
                            <m:oMath xmlns:m="http://schemas.openxmlformats.org/officeDocument/2006/math">
                              <m:r>
                                <a:rPr sz="1600">
                                  <a:latin typeface="Cambria Math" panose="02040503050406030204" pitchFamily="18" charset="0"/>
                                </a:rPr>
                                <m:t>𝑝</m:t>
                              </m:r>
                            </m:oMath>
                          </a14:m>
                          <a:r>
                            <a:rPr sz="1600" dirty="0"/>
                            <a:t> ⇒ (</a:t>
                          </a:r>
                          <a14:m>
                            <m:oMath xmlns:m="http://schemas.openxmlformats.org/officeDocument/2006/math">
                              <m:r>
                                <a:rPr sz="1600">
                                  <a:latin typeface="Cambria Math" panose="02040503050406030204" pitchFamily="18" charset="0"/>
                                </a:rPr>
                                <m:t>𝑞</m:t>
                              </m:r>
                            </m:oMath>
                          </a14:m>
                          <a:r>
                            <a:rPr sz="1600" dirty="0"/>
                            <a:t> ∧ </a:t>
                          </a:r>
                          <a14:m>
                            <m:oMath xmlns:m="http://schemas.openxmlformats.org/officeDocument/2006/math">
                              <m:r>
                                <a:rPr sz="1600">
                                  <a:latin typeface="Cambria Math" panose="02040503050406030204" pitchFamily="18" charset="0"/>
                                </a:rPr>
                                <m:t>𝑟</m:t>
                              </m:r>
                            </m:oMath>
                          </a14:m>
                          <a:r>
                            <a:rPr sz="1600" dirty="0"/>
                            <a:t>)</a:t>
                          </a:r>
                        </a:p>
                      </a:txBody>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dirty="0"/>
                        </a:p>
                      </a:txBody>
                      <a:tcPr/>
                    </a:tc>
                    <a:extLst>
                      <a:ext uri="{0D108BD9-81ED-4DB2-BD59-A6C34878D82A}">
                        <a16:rowId xmlns:a16="http://schemas.microsoft.com/office/drawing/2014/main" val="10006"/>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Choice>
        <mc:Fallback xmlns="">
          <p:graphicFrame>
            <p:nvGraphicFramePr>
              <p:cNvPr id="4" name="Table Placeholder 2" descr="The table has five columns: p, q, r, q and r, and p implies open parentheses q and r close parentheses.&#10;It has eight rows.&#10;Row 1: p is true, q is true, r is true, q and r is true, p implies open parentheses q and r close parentheses is blank,&#10;Row 2: p is true, q is true, r is false, q and r is false, p implies open parentheses q and r closeparentheses  is blank,&#10;Row 3: p is true, q is false, r is true, q and r is false, p implies open parentheses q and r close parentheses is blank,&#10;Row 4: p is true, q is false, r is false, q and r is false, p implies open parentheses q and r close parentheses is blank,&#10;Row 5: p is false, q is true, r is true, q and r is true, p implies open parentheses q and r close parentheses is blank,&#10;Row 6: p is false, q is true, r is false, q and r is false, p implies open parentheses q and r close parentheses is blank,&#10;Row 7: p is false, q is false, r is true, q and r is false, p implies open parentheses q and r close parentheses is blank,&#10;Row 8: p is false, q is false, r is false, q and r is false, p implies open parentheses q and r close parentheses is blank.">
                <a:extLst>
                  <a:ext uri="{FF2B5EF4-FFF2-40B4-BE49-F238E27FC236}">
                    <a16:creationId xmlns:a16="http://schemas.microsoft.com/office/drawing/2014/main" id="{2A938D42-7DB0-45E3-9731-09C45BC05230}"/>
                  </a:ext>
                </a:extLst>
              </p:cNvPr>
              <p:cNvGraphicFramePr>
                <a:graphicFrameLocks/>
              </p:cNvGraphicFramePr>
              <p:nvPr>
                <p:extLst>
                  <p:ext uri="{D42A27DB-BD31-4B8C-83A1-F6EECF244321}">
                    <p14:modId xmlns:p14="http://schemas.microsoft.com/office/powerpoint/2010/main" val="1769789107"/>
                  </p:ext>
                </p:extLst>
              </p:nvPr>
            </p:nvGraphicFramePr>
            <p:xfrm>
              <a:off x="457200" y="1524000"/>
              <a:ext cx="8229600" cy="33375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endParaRPr lang="en-US"/>
                        </a:p>
                      </a:txBody>
                      <a:tcPr>
                        <a:blipFill>
                          <a:blip r:embed="rId3"/>
                          <a:stretch>
                            <a:fillRect l="-741" t="-8197" r="-401111" b="-809836"/>
                          </a:stretch>
                        </a:blipFill>
                      </a:tcPr>
                    </a:tc>
                    <a:tc>
                      <a:txBody>
                        <a:bodyPr/>
                        <a:lstStyle/>
                        <a:p>
                          <a:endParaRPr lang="en-US"/>
                        </a:p>
                      </a:txBody>
                      <a:tcPr>
                        <a:blipFill>
                          <a:blip r:embed="rId3"/>
                          <a:stretch>
                            <a:fillRect l="-100741" t="-8197" r="-301111" b="-809836"/>
                          </a:stretch>
                        </a:blipFill>
                      </a:tcPr>
                    </a:tc>
                    <a:tc>
                      <a:txBody>
                        <a:bodyPr/>
                        <a:lstStyle/>
                        <a:p>
                          <a:endParaRPr lang="en-US"/>
                        </a:p>
                      </a:txBody>
                      <a:tcPr>
                        <a:blipFill>
                          <a:blip r:embed="rId3"/>
                          <a:stretch>
                            <a:fillRect l="-200741" t="-8197" r="-201111" b="-809836"/>
                          </a:stretch>
                        </a:blipFill>
                      </a:tcPr>
                    </a:tc>
                    <a:tc>
                      <a:txBody>
                        <a:bodyPr/>
                        <a:lstStyle/>
                        <a:p>
                          <a:endParaRPr lang="en-US"/>
                        </a:p>
                      </a:txBody>
                      <a:tcPr>
                        <a:blipFill>
                          <a:blip r:embed="rId3"/>
                          <a:stretch>
                            <a:fillRect l="-300741" t="-8197" r="-101111" b="-809836"/>
                          </a:stretch>
                        </a:blipFill>
                      </a:tcPr>
                    </a:tc>
                    <a:tc>
                      <a:txBody>
                        <a:bodyPr/>
                        <a:lstStyle/>
                        <a:p>
                          <a:endParaRPr lang="en-US"/>
                        </a:p>
                      </a:txBody>
                      <a:tcPr>
                        <a:blipFill>
                          <a:blip r:embed="rId3"/>
                          <a:stretch>
                            <a:fillRect l="-400741" t="-8197" r="-1111" b="-809836"/>
                          </a:stretch>
                        </a:blipFill>
                      </a:tcPr>
                    </a:tc>
                    <a:extLst>
                      <a:ext uri="{0D108BD9-81ED-4DB2-BD59-A6C34878D82A}">
                        <a16:rowId xmlns:a16="http://schemas.microsoft.com/office/drawing/2014/main" val="10001"/>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rPr dirty="0"/>
                            <a:t>T</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endParaRPr dirty="0"/>
                        </a:p>
                      </a:txBody>
                      <a:tcPr/>
                    </a:tc>
                    <a:extLst>
                      <a:ext uri="{0D108BD9-81ED-4DB2-BD59-A6C34878D82A}">
                        <a16:rowId xmlns:a16="http://schemas.microsoft.com/office/drawing/2014/main" val="10006"/>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7"/>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endParaRPr dirty="0"/>
                        </a:p>
                      </a:txBody>
                      <a:tcPr/>
                    </a:tc>
                    <a:extLst>
                      <a:ext uri="{0D108BD9-81ED-4DB2-BD59-A6C34878D82A}">
                        <a16:rowId xmlns:a16="http://schemas.microsoft.com/office/drawing/2014/main" val="10009"/>
                      </a:ext>
                    </a:extLst>
                  </a:tr>
                </a:tbl>
              </a:graphicData>
            </a:graphic>
          </p:graphicFrame>
        </mc:Fallback>
      </mc:AlternateContent>
      <p:sp>
        <p:nvSpPr>
          <p:cNvPr id="9" name="TextBox 8">
            <a:extLst>
              <a:ext uri="{FF2B5EF4-FFF2-40B4-BE49-F238E27FC236}">
                <a16:creationId xmlns:a16="http://schemas.microsoft.com/office/drawing/2014/main" id="{4E52F5D5-3E2B-A047-8257-DB65F601090B}"/>
              </a:ext>
            </a:extLst>
          </p:cNvPr>
          <p:cNvSpPr txBox="1"/>
          <p:nvPr/>
        </p:nvSpPr>
        <p:spPr>
          <a:xfrm>
            <a:off x="409574" y="5005082"/>
            <a:ext cx="8277225" cy="862318"/>
          </a:xfrm>
          <a:prstGeom prst="rect">
            <a:avLst/>
          </a:prstGeom>
          <a:noFill/>
        </p:spPr>
        <p:txBody>
          <a:bodyPr wrap="square">
            <a:spAutoFit/>
          </a:bodyPr>
          <a:lstStyle/>
          <a:p>
            <a:r>
              <a:rPr lang="en-US" sz="2400" dirty="0"/>
              <a:t>Finally, fill in the conditional column using the columns that contain the </a:t>
            </a:r>
            <a:r>
              <a:rPr lang="en-US" sz="2400" b="1" i="1" dirty="0"/>
              <a:t>if</a:t>
            </a:r>
            <a:r>
              <a:rPr lang="en-US" sz="2400" i="1" dirty="0"/>
              <a:t> </a:t>
            </a:r>
            <a:r>
              <a:rPr lang="en-US" sz="2400" dirty="0"/>
              <a:t>and </a:t>
            </a:r>
            <a:r>
              <a:rPr lang="en-US" sz="2400" b="1" i="1" dirty="0"/>
              <a:t>then</a:t>
            </a:r>
            <a:r>
              <a:rPr lang="en-US" sz="2400" dirty="0"/>
              <a:t> parts.</a:t>
            </a:r>
            <a:endParaRPr lang="en-IN"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pic>
        <p:nvPicPr>
          <p:cNvPr id="6" name="Picture 5" descr="Table 21: Truth Table p implies q AND r">
            <a:extLst>
              <a:ext uri="{FF2B5EF4-FFF2-40B4-BE49-F238E27FC236}">
                <a16:creationId xmlns:a16="http://schemas.microsoft.com/office/drawing/2014/main" id="{A8FFE142-E4C8-5C69-AE7C-7C1B58276032}"/>
              </a:ext>
            </a:extLst>
          </p:cNvPr>
          <p:cNvPicPr>
            <a:picLocks noChangeAspect="1"/>
          </p:cNvPicPr>
          <p:nvPr/>
        </p:nvPicPr>
        <p:blipFill>
          <a:blip r:embed="rId2"/>
          <a:stretch>
            <a:fillRect/>
          </a:stretch>
        </p:blipFill>
        <p:spPr>
          <a:xfrm>
            <a:off x="3054489" y="1200000"/>
            <a:ext cx="3035021" cy="324000"/>
          </a:xfrm>
          <a:prstGeom prst="rect">
            <a:avLst/>
          </a:prstGeom>
        </p:spPr>
      </p:pic>
      <mc:AlternateContent xmlns:mc="http://schemas.openxmlformats.org/markup-compatibility/2006" xmlns:a14="http://schemas.microsoft.com/office/drawing/2010/main">
        <mc:Choice Requires="a14">
          <p:graphicFrame>
            <p:nvGraphicFramePr>
              <p:cNvPr id="3" name="Table Placeholder 2" descr="The table has five columns: p, q, r, q and r, and p implies open parentheses q and r close parentheses.&#10;It has eight rows.&#10;Row 1: p is true, q is true, r is true, q and r is true, p implies open parentheses q and r close parentheses is true,&#10;Row 2: p is true, q is true, r is false, q and r is false, p implies open parentheses q and r closeparentheses  is false,&#10;Row 3: p is true, q is false, r is true, q and r is false, p implies open parentheses q and r close parentheses is false,&#10;Row 4: p is true, q is false, r is false, q and r is false, p implies open parentheses q and r close parentheses is false,&#10;Row 5: p is false, q is true, r is true, q and r is true, p implies open parentheses q and r close parentheses is true,&#10;Row 6: p is false, q is true, r is false, q and r is false, p implies open parentheses q and r close parentheses is true,&#10;Row 7: p is false, q is false, r is true, q and r is false, p implies open parentheses q and r close parentheses is true,&#10;Row 8: p is false, q is false, r is false, q and r is false, p implies open parentheses q and r close parentheses is true."/>
              <p:cNvGraphicFramePr>
                <a:graphicFrameLocks noGrp="1"/>
              </p:cNvGraphicFramePr>
              <p:nvPr>
                <p:ph type="tbl" sz="quarter" idx="10"/>
                <p:extLst>
                  <p:ext uri="{D42A27DB-BD31-4B8C-83A1-F6EECF244321}">
                    <p14:modId xmlns:p14="http://schemas.microsoft.com/office/powerpoint/2010/main" val="558703425"/>
                  </p:ext>
                </p:extLst>
              </p:nvPr>
            </p:nvGraphicFramePr>
            <p:xfrm>
              <a:off x="457200" y="1524000"/>
              <a:ext cx="8229600" cy="37084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b="1"/>
                          </a:pPr>
                          <a:r>
                            <a:rPr sz="1600" b="1" dirty="0"/>
                            <a:t>If</a:t>
                          </a:r>
                          <a:r>
                            <a:rPr sz="1600" dirty="0"/>
                            <a:t> ↓</a:t>
                          </a:r>
                        </a:p>
                      </a:txBody>
                      <a:tcPr/>
                    </a:tc>
                    <a:tc>
                      <a:txBody>
                        <a:bodyPr/>
                        <a:lstStyle/>
                        <a:p>
                          <a:pPr algn="ctr">
                            <a:defRPr b="1"/>
                          </a:pPr>
                          <a:endParaRPr/>
                        </a:p>
                      </a:txBody>
                      <a:tcPr/>
                    </a:tc>
                    <a:tc>
                      <a:txBody>
                        <a:bodyPr/>
                        <a:lstStyle/>
                        <a:p>
                          <a:pPr algn="ctr">
                            <a:defRPr b="1"/>
                          </a:pPr>
                          <a:endParaRPr/>
                        </a:p>
                      </a:txBody>
                      <a:tcPr/>
                    </a:tc>
                    <a:tc>
                      <a:txBody>
                        <a:bodyPr/>
                        <a:lstStyle/>
                        <a:p>
                          <a:pPr algn="ctr">
                            <a:defRPr b="1"/>
                          </a:pPr>
                          <a:r>
                            <a:rPr sz="1600" b="1"/>
                            <a:t>Then</a:t>
                          </a:r>
                          <a:r>
                            <a:rPr sz="1600"/>
                            <a:t> ↓</a:t>
                          </a:r>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𝑝</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𝑞</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𝑟</m:t>
                                </m:r>
                              </m:oMath>
                            </m:oMathPara>
                          </a14:m>
                          <a:endParaRPr/>
                        </a:p>
                      </a:txBody>
                      <a:tcPr/>
                    </a:tc>
                    <a:tc>
                      <a:txBody>
                        <a:bodyPr/>
                        <a:lstStyle/>
                        <a:p>
                          <a:pPr algn="ctr">
                            <a:defRPr sz="1600" b="1"/>
                          </a:pPr>
                          <a14:m>
                            <m:oMath xmlns:m="http://schemas.openxmlformats.org/officeDocument/2006/math">
                              <m:r>
                                <a:rPr sz="1600">
                                  <a:latin typeface="Cambria Math" panose="02040503050406030204" pitchFamily="18" charset="0"/>
                                </a:rPr>
                                <m:t>𝑞</m:t>
                              </m:r>
                            </m:oMath>
                          </a14:m>
                          <a:r>
                            <a:rPr sz="1600"/>
                            <a:t> ∧ </a:t>
                          </a:r>
                          <a14:m>
                            <m:oMath xmlns:m="http://schemas.openxmlformats.org/officeDocument/2006/math">
                              <m:r>
                                <a:rPr sz="1600">
                                  <a:latin typeface="Cambria Math" panose="02040503050406030204" pitchFamily="18" charset="0"/>
                                </a:rPr>
                                <m:t>𝑟</m:t>
                              </m:r>
                            </m:oMath>
                          </a14:m>
                          <a:endParaRPr sz="1600"/>
                        </a:p>
                      </a:txBody>
                      <a:tcPr/>
                    </a:tc>
                    <a:tc>
                      <a:txBody>
                        <a:bodyPr/>
                        <a:lstStyle/>
                        <a:p>
                          <a:pPr algn="ctr">
                            <a:defRPr sz="1600" b="1"/>
                          </a:pPr>
                          <a14:m>
                            <m:oMath xmlns:m="http://schemas.openxmlformats.org/officeDocument/2006/math">
                              <m:r>
                                <a:rPr sz="1600">
                                  <a:latin typeface="Cambria Math" panose="02040503050406030204" pitchFamily="18" charset="0"/>
                                </a:rPr>
                                <m:t>𝑝</m:t>
                              </m:r>
                            </m:oMath>
                          </a14:m>
                          <a:r>
                            <a:rPr sz="1600"/>
                            <a:t> ⇒ (</a:t>
                          </a:r>
                          <a14:m>
                            <m:oMath xmlns:m="http://schemas.openxmlformats.org/officeDocument/2006/math">
                              <m:r>
                                <a:rPr sz="1600">
                                  <a:latin typeface="Cambria Math" panose="02040503050406030204" pitchFamily="18" charset="0"/>
                                </a:rPr>
                                <m:t>𝑞</m:t>
                              </m:r>
                            </m:oMath>
                          </a14:m>
                          <a:r>
                            <a:rPr sz="1600"/>
                            <a:t> ∧ </a:t>
                          </a:r>
                          <a14:m>
                            <m:oMath xmlns:m="http://schemas.openxmlformats.org/officeDocument/2006/math">
                              <m:r>
                                <a:rPr sz="1600">
                                  <a:latin typeface="Cambria Math" panose="02040503050406030204" pitchFamily="18" charset="0"/>
                                </a:rPr>
                                <m:t>𝑟</m:t>
                              </m:r>
                            </m:oMath>
                          </a14:m>
                          <a:r>
                            <a:rPr sz="1600"/>
                            <a:t>)</a:t>
                          </a:r>
                        </a:p>
                      </a:txBody>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4"/>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5"/>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6"/>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7"/>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8"/>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9"/>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10"/>
                      </a:ext>
                    </a:extLst>
                  </a:tr>
                </a:tbl>
              </a:graphicData>
            </a:graphic>
          </p:graphicFrame>
        </mc:Choice>
        <mc:Fallback xmlns="">
          <p:graphicFrame>
            <p:nvGraphicFramePr>
              <p:cNvPr id="3" name="Table Placeholder 2" descr="The table has five columns: p, q, r, q and r, and p implies open parentheses q and r close parentheses.&#10;It has eight rows.&#10;Row 1: p is true, q is true, r is true, q and r is true, p implies open parentheses q and r close parentheses is true,&#10;Row 2: p is true, q is true, r is false, q and r is false, p implies open parentheses q and r closeparentheses  is false,&#10;Row 3: p is true, q is false, r is true, q and r is false, p implies open parentheses q and r close parentheses is false,&#10;Row 4: p is true, q is false, r is false, q and r is false, p implies open parentheses q and r close parentheses is false,&#10;Row 5: p is false, q is true, r is true, q and r is true, p implies open parentheses q and r close parentheses is true,&#10;Row 6: p is false, q is true, r is false, q and r is false, p implies open parentheses q and r close parentheses is true,&#10;Row 7: p is false, q is false, r is true, q and r is false, p implies open parentheses q and r close parentheses is true,&#10;Row 8: p is false, q is false, r is false, q and r is false, p implies open parentheses q and r close parentheses is true."/>
              <p:cNvGraphicFramePr>
                <a:graphicFrameLocks noGrp="1"/>
              </p:cNvGraphicFramePr>
              <p:nvPr>
                <p:ph type="tbl" sz="quarter" idx="10"/>
                <p:extLst>
                  <p:ext uri="{D42A27DB-BD31-4B8C-83A1-F6EECF244321}">
                    <p14:modId xmlns:p14="http://schemas.microsoft.com/office/powerpoint/2010/main" val="558703425"/>
                  </p:ext>
                </p:extLst>
              </p:nvPr>
            </p:nvGraphicFramePr>
            <p:xfrm>
              <a:off x="457200" y="1524000"/>
              <a:ext cx="8229600" cy="37084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b="1"/>
                          </a:pPr>
                          <a:r>
                            <a:rPr sz="1600" b="1" dirty="0"/>
                            <a:t>If</a:t>
                          </a:r>
                          <a:r>
                            <a:rPr sz="1600" dirty="0"/>
                            <a:t> ↓</a:t>
                          </a:r>
                        </a:p>
                      </a:txBody>
                      <a:tcPr/>
                    </a:tc>
                    <a:tc>
                      <a:txBody>
                        <a:bodyPr/>
                        <a:lstStyle/>
                        <a:p>
                          <a:pPr algn="ctr">
                            <a:defRPr b="1"/>
                          </a:pPr>
                          <a:endParaRPr/>
                        </a:p>
                      </a:txBody>
                      <a:tcPr/>
                    </a:tc>
                    <a:tc>
                      <a:txBody>
                        <a:bodyPr/>
                        <a:lstStyle/>
                        <a:p>
                          <a:pPr algn="ctr">
                            <a:defRPr b="1"/>
                          </a:pPr>
                          <a:endParaRPr/>
                        </a:p>
                      </a:txBody>
                      <a:tcPr/>
                    </a:tc>
                    <a:tc>
                      <a:txBody>
                        <a:bodyPr/>
                        <a:lstStyle/>
                        <a:p>
                          <a:pPr algn="ctr">
                            <a:defRPr b="1"/>
                          </a:pPr>
                          <a:r>
                            <a:rPr sz="1600" b="1"/>
                            <a:t>Then</a:t>
                          </a:r>
                          <a:r>
                            <a:rPr sz="1600"/>
                            <a:t> ↓</a:t>
                          </a:r>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endParaRPr lang="en-US"/>
                        </a:p>
                      </a:txBody>
                      <a:tcPr>
                        <a:blipFill>
                          <a:blip r:embed="rId3"/>
                          <a:stretch>
                            <a:fillRect l="-741" t="-104918" r="-401111" b="-808197"/>
                          </a:stretch>
                        </a:blipFill>
                      </a:tcPr>
                    </a:tc>
                    <a:tc>
                      <a:txBody>
                        <a:bodyPr/>
                        <a:lstStyle/>
                        <a:p>
                          <a:endParaRPr lang="en-US"/>
                        </a:p>
                      </a:txBody>
                      <a:tcPr>
                        <a:blipFill>
                          <a:blip r:embed="rId3"/>
                          <a:stretch>
                            <a:fillRect l="-100741" t="-104918" r="-301111" b="-808197"/>
                          </a:stretch>
                        </a:blipFill>
                      </a:tcPr>
                    </a:tc>
                    <a:tc>
                      <a:txBody>
                        <a:bodyPr/>
                        <a:lstStyle/>
                        <a:p>
                          <a:endParaRPr lang="en-US"/>
                        </a:p>
                      </a:txBody>
                      <a:tcPr>
                        <a:blipFill>
                          <a:blip r:embed="rId3"/>
                          <a:stretch>
                            <a:fillRect l="-200741" t="-104918" r="-201111" b="-808197"/>
                          </a:stretch>
                        </a:blipFill>
                      </a:tcPr>
                    </a:tc>
                    <a:tc>
                      <a:txBody>
                        <a:bodyPr/>
                        <a:lstStyle/>
                        <a:p>
                          <a:endParaRPr lang="en-US"/>
                        </a:p>
                      </a:txBody>
                      <a:tcPr>
                        <a:blipFill>
                          <a:blip r:embed="rId3"/>
                          <a:stretch>
                            <a:fillRect l="-300741" t="-104918" r="-101111" b="-808197"/>
                          </a:stretch>
                        </a:blipFill>
                      </a:tcPr>
                    </a:tc>
                    <a:tc>
                      <a:txBody>
                        <a:bodyPr/>
                        <a:lstStyle/>
                        <a:p>
                          <a:endParaRPr lang="en-US"/>
                        </a:p>
                      </a:txBody>
                      <a:tcPr>
                        <a:blipFill>
                          <a:blip r:embed="rId3"/>
                          <a:stretch>
                            <a:fillRect l="-400741" t="-104918" r="-1111" b="-808197"/>
                          </a:stretch>
                        </a:blipFill>
                      </a:tcPr>
                    </a:tc>
                    <a:extLst>
                      <a:ext uri="{0D108BD9-81ED-4DB2-BD59-A6C34878D82A}">
                        <a16:rowId xmlns:a16="http://schemas.microsoft.com/office/drawing/2014/main" val="10002"/>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3"/>
                      </a:ext>
                    </a:extLst>
                  </a:tr>
                  <a:tr h="370840">
                    <a:tc>
                      <a:txBody>
                        <a:bodyPr/>
                        <a:lstStyle/>
                        <a:p>
                          <a:pPr algn="ctr">
                            <a:defRPr sz="1600"/>
                          </a:pPr>
                          <a:r>
                            <a:t>T</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4"/>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5"/>
                      </a:ext>
                    </a:extLst>
                  </a:tr>
                  <a:tr h="370840">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extLst>
                      <a:ext uri="{0D108BD9-81ED-4DB2-BD59-A6C34878D82A}">
                        <a16:rowId xmlns:a16="http://schemas.microsoft.com/office/drawing/2014/main" val="10006"/>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tc>
                      <a:txBody>
                        <a:bodyPr/>
                        <a:lstStyle/>
                        <a:p>
                          <a:pPr algn="ctr">
                            <a:defRPr sz="1600"/>
                          </a:pPr>
                          <a:r>
                            <a:t>T</a:t>
                          </a:r>
                        </a:p>
                      </a:txBody>
                      <a:tcPr/>
                    </a:tc>
                    <a:extLst>
                      <a:ext uri="{0D108BD9-81ED-4DB2-BD59-A6C34878D82A}">
                        <a16:rowId xmlns:a16="http://schemas.microsoft.com/office/drawing/2014/main" val="10007"/>
                      </a:ext>
                    </a:extLst>
                  </a:tr>
                  <a:tr h="370840">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8"/>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T</a:t>
                          </a:r>
                        </a:p>
                      </a:txBody>
                      <a:tcPr/>
                    </a:tc>
                    <a:tc>
                      <a:txBody>
                        <a:bodyPr/>
                        <a:lstStyle/>
                        <a:p>
                          <a:pPr algn="ctr">
                            <a:defRPr sz="1600"/>
                          </a:pPr>
                          <a:r>
                            <a:t>F</a:t>
                          </a:r>
                        </a:p>
                      </a:txBody>
                      <a:tcPr/>
                    </a:tc>
                    <a:tc>
                      <a:txBody>
                        <a:bodyPr/>
                        <a:lstStyle/>
                        <a:p>
                          <a:pPr algn="ctr">
                            <a:defRPr sz="1600"/>
                          </a:pPr>
                          <a:r>
                            <a:t>T</a:t>
                          </a:r>
                        </a:p>
                      </a:txBody>
                      <a:tcPr/>
                    </a:tc>
                    <a:extLst>
                      <a:ext uri="{0D108BD9-81ED-4DB2-BD59-A6C34878D82A}">
                        <a16:rowId xmlns:a16="http://schemas.microsoft.com/office/drawing/2014/main" val="10009"/>
                      </a:ext>
                    </a:extLst>
                  </a:tr>
                  <a:tr h="370840">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t>F</a:t>
                          </a:r>
                        </a:p>
                      </a:txBody>
                      <a:tcPr/>
                    </a:tc>
                    <a:tc>
                      <a:txBody>
                        <a:bodyPr/>
                        <a:lstStyle/>
                        <a:p>
                          <a:pPr algn="ctr">
                            <a:defRPr sz="1600"/>
                          </a:pPr>
                          <a:r>
                            <a:rPr dirty="0"/>
                            <a:t>T</a:t>
                          </a:r>
                        </a:p>
                      </a:txBody>
                      <a:tcPr/>
                    </a:tc>
                    <a:extLst>
                      <a:ext uri="{0D108BD9-81ED-4DB2-BD59-A6C34878D82A}">
                        <a16:rowId xmlns:a16="http://schemas.microsoft.com/office/drawing/2014/main" val="10010"/>
                      </a:ext>
                    </a:extLst>
                  </a:tr>
                </a:tbl>
              </a:graphicData>
            </a:graphic>
          </p:graphicFrame>
        </mc:Fallback>
      </mc:AlternateContent>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Constructing a Truth Table for a Conditional Statement</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7</a:t>
            </a:r>
            <a:endParaRPr dirty="0"/>
          </a:p>
        </p:txBody>
      </p:sp>
      <p:sp>
        <p:nvSpPr>
          <p:cNvPr id="3" name="Text Placeholder 2"/>
          <p:cNvSpPr>
            <a:spLocks noGrp="1"/>
          </p:cNvSpPr>
          <p:nvPr>
            <p:ph type="body" sz="quarter" idx="10"/>
          </p:nvPr>
        </p:nvSpPr>
        <p:spPr>
          <a:xfrm>
            <a:off x="457200" y="1015705"/>
            <a:ext cx="8229600" cy="4967067"/>
          </a:xfrm>
        </p:spPr>
        <p:txBody>
          <a:bodyPr>
            <a:noAutofit/>
          </a:bodyPr>
          <a:lstStyle/>
          <a:p>
            <a:pPr marL="542925" indent="-542925">
              <a:defRPr sz="2800"/>
            </a:pPr>
            <a:r>
              <a:rPr lang="en-US" sz="2400" dirty="0"/>
              <a:t>b.	</a:t>
            </a:r>
            <a:r>
              <a:rPr sz="2400" dirty="0"/>
              <a:t>The truth table shows us that the statement would be true in all but </a:t>
            </a:r>
            <a:r>
              <a:rPr sz="2400" dirty="0">
                <a:latin typeface="Cambria Math"/>
              </a:rPr>
              <a:t>3</a:t>
            </a:r>
            <a:r>
              <a:rPr sz="2400" dirty="0"/>
              <a:t> cases. Because the statement is not always true, it is not a tautology. The </a:t>
            </a:r>
            <a:r>
              <a:rPr sz="2400" dirty="0">
                <a:latin typeface="Cambria Math"/>
              </a:rPr>
              <a:t>3</a:t>
            </a:r>
            <a:r>
              <a:rPr sz="2400" dirty="0"/>
              <a:t> cases in which Peeta's statement turns out to be false are as follows.</a:t>
            </a:r>
          </a:p>
          <a:p>
            <a:pPr marL="1257300" lvl="1" indent="-542925">
              <a:buNone/>
            </a:pPr>
            <a:r>
              <a:rPr lang="en-US" sz="2400" dirty="0"/>
              <a:t>a.	</a:t>
            </a:r>
            <a:r>
              <a:rPr sz="2400" dirty="0"/>
              <a:t>TTF </a:t>
            </a:r>
            <a:r>
              <a:rPr sz="2400" dirty="0">
                <a:latin typeface="Cambria Math"/>
              </a:rPr>
              <a:t>=</a:t>
            </a:r>
            <a:r>
              <a:rPr sz="2400" dirty="0"/>
              <a:t> Katniss</a:t>
            </a:r>
            <a:r>
              <a:rPr lang="en-US" sz="2400" dirty="0"/>
              <a:t> </a:t>
            </a:r>
            <a:r>
              <a:rPr lang="en-US" sz="2400" u="sng" dirty="0"/>
              <a:t>stops</a:t>
            </a:r>
            <a:r>
              <a:rPr lang="en-US" sz="2400" dirty="0"/>
              <a:t> looking at him like he’s wounded; he </a:t>
            </a:r>
            <a:r>
              <a:rPr lang="en-US" sz="2400" u="sng" dirty="0"/>
              <a:t>stops</a:t>
            </a:r>
            <a:r>
              <a:rPr lang="en-US" sz="2400" dirty="0"/>
              <a:t> acting like it, but they </a:t>
            </a:r>
            <a:r>
              <a:rPr lang="en-US" sz="2400" b="1" u="sng" dirty="0"/>
              <a:t>don’t</a:t>
            </a:r>
            <a:r>
              <a:rPr lang="en-US" sz="2400" u="sng" dirty="0"/>
              <a:t> have</a:t>
            </a:r>
            <a:r>
              <a:rPr lang="en-US" sz="2400" dirty="0"/>
              <a:t> a shot at being friends. </a:t>
            </a:r>
          </a:p>
          <a:p>
            <a:pPr marL="1257300" lvl="1" indent="-542925">
              <a:buNone/>
            </a:pPr>
            <a:r>
              <a:rPr lang="en-US" sz="2400" dirty="0"/>
              <a:t>b.	TFT </a:t>
            </a:r>
            <a:r>
              <a:rPr lang="en-US" sz="2400" dirty="0">
                <a:latin typeface="Cambria Math"/>
              </a:rPr>
              <a:t>=</a:t>
            </a:r>
            <a:r>
              <a:rPr lang="en-US" sz="2400" dirty="0"/>
              <a:t> Katniss </a:t>
            </a:r>
            <a:r>
              <a:rPr lang="en-US" sz="2400" u="sng" dirty="0"/>
              <a:t>stops</a:t>
            </a:r>
            <a:r>
              <a:rPr lang="en-US" sz="2400" dirty="0"/>
              <a:t> looking at him like he’s wounded; he </a:t>
            </a:r>
            <a:r>
              <a:rPr lang="en-US" sz="2400" u="sng" dirty="0"/>
              <a:t>does </a:t>
            </a:r>
            <a:r>
              <a:rPr lang="en-US" sz="2400" b="1" u="sng" dirty="0"/>
              <a:t>not</a:t>
            </a:r>
            <a:r>
              <a:rPr lang="en-US" sz="2400" dirty="0"/>
              <a:t> stop acting like it, and they </a:t>
            </a:r>
            <a:r>
              <a:rPr lang="en-US" sz="2400" u="sng" dirty="0"/>
              <a:t>do have</a:t>
            </a:r>
            <a:r>
              <a:rPr lang="en-US" sz="2400" dirty="0"/>
              <a:t> a shot at being friends. </a:t>
            </a:r>
          </a:p>
          <a:p>
            <a:pPr marL="1257300" lvl="1" indent="-542925">
              <a:buNone/>
            </a:pPr>
            <a:r>
              <a:rPr lang="en-US" sz="2400" dirty="0"/>
              <a:t>c.	TFF </a:t>
            </a:r>
            <a:r>
              <a:rPr lang="en-US" sz="2400" dirty="0">
                <a:latin typeface="Cambria Math"/>
              </a:rPr>
              <a:t>=</a:t>
            </a:r>
            <a:r>
              <a:rPr lang="en-US" sz="2400" dirty="0"/>
              <a:t> Katniss </a:t>
            </a:r>
            <a:r>
              <a:rPr lang="en-US" sz="2400" u="sng" dirty="0"/>
              <a:t>stops</a:t>
            </a:r>
            <a:r>
              <a:rPr lang="en-US" sz="2400" dirty="0"/>
              <a:t> looking at him like he’s wounded; but he </a:t>
            </a:r>
            <a:r>
              <a:rPr lang="en-US" sz="2400" u="sng" dirty="0"/>
              <a:t>does </a:t>
            </a:r>
            <a:r>
              <a:rPr lang="en-US" sz="2400" b="1" u="sng" dirty="0"/>
              <a:t>not</a:t>
            </a:r>
            <a:r>
              <a:rPr lang="en-US" sz="2400" dirty="0"/>
              <a:t> stop acting like it, and they </a:t>
            </a:r>
            <a:r>
              <a:rPr lang="en-US" sz="2400" b="1" u="sng" dirty="0"/>
              <a:t>don’t</a:t>
            </a:r>
            <a:r>
              <a:rPr lang="en-US" sz="2400" u="sng" dirty="0"/>
              <a:t> have</a:t>
            </a:r>
            <a:r>
              <a:rPr lang="en-US" sz="2400" dirty="0"/>
              <a:t> a shot at being friends.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7</a:t>
            </a:r>
            <a:endParaRPr dirty="0"/>
          </a:p>
        </p:txBody>
      </p:sp>
      <p:sp>
        <p:nvSpPr>
          <p:cNvPr id="3" name="Text Placeholder 2"/>
          <p:cNvSpPr>
            <a:spLocks noGrp="1"/>
          </p:cNvSpPr>
          <p:nvPr>
            <p:ph type="body" sz="quarter" idx="10"/>
          </p:nvPr>
        </p:nvSpPr>
        <p:spPr/>
        <p:txBody>
          <a:bodyPr>
            <a:normAutofit/>
          </a:bodyPr>
          <a:lstStyle/>
          <a:p>
            <a:r>
              <a:rPr sz="2400" dirty="0"/>
              <a:t>Because the English language is prone to ambiguities, sometimes you will need to use your judgment to insert any necessary connectives. In mathematics, it is wise to always be as precise as possible.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Conjunction Truth Value</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the </a:t>
            </a:r>
            <a:r>
              <a:rPr sz="2800" b="1" dirty="0"/>
              <a:t>conjunction</a:t>
            </a:r>
            <a:r>
              <a:rPr sz="2800" dirty="0"/>
              <a:t> " </a:t>
            </a:r>
            <a:r>
              <a:rPr lang="en-US" sz="2800" i="1" dirty="0"/>
              <a:t>a</a:t>
            </a:r>
            <a:r>
              <a:rPr sz="2800" dirty="0"/>
              <a:t> and </a:t>
            </a:r>
            <a:r>
              <a:rPr lang="en-US" sz="2800" i="1" dirty="0"/>
              <a:t>b</a:t>
            </a:r>
            <a:r>
              <a:rPr sz="2800" dirty="0"/>
              <a:t> " is true only when both </a:t>
            </a:r>
            <a:r>
              <a:rPr lang="en-US" sz="2800" i="1" dirty="0"/>
              <a:t>a</a:t>
            </a:r>
            <a:r>
              <a:rPr sz="2800" dirty="0"/>
              <a:t> and </a:t>
            </a:r>
            <a:r>
              <a:rPr lang="en-US" sz="2800" i="1" dirty="0"/>
              <a:t>b</a:t>
            </a:r>
            <a:r>
              <a:rPr sz="2800" dirty="0"/>
              <a:t> are true; otherwise, the conjunction is false.</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lang="en-US" sz="2200" dirty="0"/>
              <a:t>In order for a conjunction to be true, each of the individual parts of the compound statement must be true; otherwise, it is false. So we can look across each row of the truth table and decide which truth value should be placed in the final column. </a:t>
            </a:r>
            <a:endParaRPr sz="2200" dirty="0"/>
          </a:p>
        </p:txBody>
      </p:sp>
      <p:sp>
        <p:nvSpPr>
          <p:cNvPr id="5" name="TextBox 4">
            <a:extLst>
              <a:ext uri="{FF2B5EF4-FFF2-40B4-BE49-F238E27FC236}">
                <a16:creationId xmlns:a16="http://schemas.microsoft.com/office/drawing/2014/main" id="{2C832C49-3279-B104-4B40-8DA1C88598C0}"/>
              </a:ext>
            </a:extLst>
          </p:cNvPr>
          <p:cNvSpPr txBox="1"/>
          <p:nvPr/>
        </p:nvSpPr>
        <p:spPr>
          <a:xfrm>
            <a:off x="2963466" y="2778277"/>
            <a:ext cx="3217068" cy="369332"/>
          </a:xfrm>
          <a:prstGeom prst="rect">
            <a:avLst/>
          </a:prstGeom>
          <a:noFill/>
        </p:spPr>
        <p:txBody>
          <a:bodyPr wrap="square" rtlCol="0">
            <a:spAutoFit/>
          </a:bodyPr>
          <a:lstStyle/>
          <a:p>
            <a:r>
              <a:rPr lang="en-US" dirty="0"/>
              <a:t>Table 4: </a:t>
            </a:r>
            <a:r>
              <a:rPr lang="en-IN" dirty="0"/>
              <a:t>Conjunction Truth Table</a:t>
            </a:r>
          </a:p>
        </p:txBody>
      </p:sp>
      <mc:AlternateContent xmlns:mc="http://schemas.openxmlformats.org/markup-compatibility/2006" xmlns:a14="http://schemas.microsoft.com/office/drawing/2010/main">
        <mc:Choice Requires="a14">
          <p:graphicFrame>
            <p:nvGraphicFramePr>
              <p:cNvPr id="4" name="Table 4" descr="The table has three columns: a, d, and a AND d.&#10;It has four rows.&#10;Row 1: a is true, d is true, a and d is true,&#10;Row 2: a is true, d is false, a and d is false,&#10;Row 3: a is false, d is true, a and d is false,&#10;Row 4: a is false, d is false, a and d is fals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918878297"/>
                  </p:ext>
                </p:extLst>
              </p:nvPr>
            </p:nvGraphicFramePr>
            <p:xfrm>
              <a:off x="1562100" y="3200400"/>
              <a:ext cx="6019800" cy="1828800"/>
            </p:xfrm>
            <a:graphic>
              <a:graphicData uri="http://schemas.openxmlformats.org/drawingml/2006/table">
                <a:tbl>
                  <a:tblPr firstRow="1" bandRow="1">
                    <a:tableStyleId>{5940675A-B579-460E-94D1-54222C63F5DA}</a:tableStyleId>
                  </a:tblPr>
                  <a:tblGrid>
                    <a:gridCol w="2006600">
                      <a:extLst>
                        <a:ext uri="{9D8B030D-6E8A-4147-A177-3AD203B41FA5}">
                          <a16:colId xmlns:a16="http://schemas.microsoft.com/office/drawing/2014/main" val="2999198321"/>
                        </a:ext>
                      </a:extLst>
                    </a:gridCol>
                    <a:gridCol w="2006600">
                      <a:extLst>
                        <a:ext uri="{9D8B030D-6E8A-4147-A177-3AD203B41FA5}">
                          <a16:colId xmlns:a16="http://schemas.microsoft.com/office/drawing/2014/main" val="620834702"/>
                        </a:ext>
                      </a:extLst>
                    </a:gridCol>
                    <a:gridCol w="2006600">
                      <a:extLst>
                        <a:ext uri="{9D8B030D-6E8A-4147-A177-3AD203B41FA5}">
                          <a16:colId xmlns:a16="http://schemas.microsoft.com/office/drawing/2014/main" val="3416263866"/>
                        </a:ext>
                      </a:extLst>
                    </a:gridCol>
                  </a:tblGrid>
                  <a:tr h="341630">
                    <a:tc>
                      <a:txBody>
                        <a:bodyPr/>
                        <a:lstStyle/>
                        <a:p>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oMath>
                            </m:oMathPara>
                          </a14:m>
                          <a:endParaRPr lang="en-IN" sz="1800" b="0" i="0" u="none" strike="noStrike" kern="1200" baseline="0" dirty="0">
                            <a:solidFill>
                              <a:schemeClr val="dk1"/>
                            </a:solidFill>
                            <a:latin typeface="+mn-lt"/>
                            <a:ea typeface="+mn-ea"/>
                            <a:cs typeface="+mn-cs"/>
                          </a:endParaRPr>
                        </a:p>
                      </a:txBody>
                      <a:tcPr/>
                    </a:tc>
                    <a:tc>
                      <a:txBody>
                        <a:bodyPr/>
                        <a:lstStyle/>
                        <a:p>
                          <a:pPr algn="ctr"/>
                          <a:r>
                            <a:rPr lang="en-IN" dirty="0"/>
                            <a:t>𝑑</a:t>
                          </a:r>
                        </a:p>
                      </a:txBody>
                      <a:tcPr/>
                    </a:tc>
                    <a:tc>
                      <a:txBody>
                        <a:bodyPr/>
                        <a:lstStyle/>
                        <a:p>
                          <a:pPr algn="ctr"/>
                          <a:r>
                            <a:rPr lang="en-US" sz="1800" dirty="0"/>
                            <a:t>a ∧ d</a:t>
                          </a:r>
                          <a:endParaRPr lang="en-IN" dirty="0"/>
                        </a:p>
                      </a:txBody>
                      <a:tcPr/>
                    </a:tc>
                    <a:extLst>
                      <a:ext uri="{0D108BD9-81ED-4DB2-BD59-A6C34878D82A}">
                        <a16:rowId xmlns:a16="http://schemas.microsoft.com/office/drawing/2014/main" val="1979975756"/>
                      </a:ext>
                    </a:extLst>
                  </a:tr>
                  <a:tr h="341630">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341630">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4187039777"/>
                      </a:ext>
                    </a:extLst>
                  </a:tr>
                  <a:tr h="341630">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3372578169"/>
                      </a:ext>
                    </a:extLst>
                  </a:tr>
                  <a:tr h="341630">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258024997"/>
                      </a:ext>
                    </a:extLst>
                  </a:tr>
                </a:tbl>
              </a:graphicData>
            </a:graphic>
          </p:graphicFrame>
        </mc:Choice>
        <mc:Fallback xmlns="">
          <p:graphicFrame>
            <p:nvGraphicFramePr>
              <p:cNvPr id="4" name="Table 4" descr="The table has three columns: a, d, and a AND d.&#10;It has four rows.&#10;Row 1: a is true, d is true, a and d is true,&#10;Row 2: a is true, d is false, a and d is false,&#10;Row 3: a is false, d is true, a and d is false,&#10;Row 4: a is false, d is false, a and d is fals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918878297"/>
                  </p:ext>
                </p:extLst>
              </p:nvPr>
            </p:nvGraphicFramePr>
            <p:xfrm>
              <a:off x="1562100" y="3200400"/>
              <a:ext cx="6019800" cy="1828800"/>
            </p:xfrm>
            <a:graphic>
              <a:graphicData uri="http://schemas.openxmlformats.org/drawingml/2006/table">
                <a:tbl>
                  <a:tblPr firstRow="1" bandRow="1">
                    <a:tableStyleId>{5940675A-B579-460E-94D1-54222C63F5DA}</a:tableStyleId>
                  </a:tblPr>
                  <a:tblGrid>
                    <a:gridCol w="2006600">
                      <a:extLst>
                        <a:ext uri="{9D8B030D-6E8A-4147-A177-3AD203B41FA5}">
                          <a16:colId xmlns:a16="http://schemas.microsoft.com/office/drawing/2014/main" val="2999198321"/>
                        </a:ext>
                      </a:extLst>
                    </a:gridCol>
                    <a:gridCol w="2006600">
                      <a:extLst>
                        <a:ext uri="{9D8B030D-6E8A-4147-A177-3AD203B41FA5}">
                          <a16:colId xmlns:a16="http://schemas.microsoft.com/office/drawing/2014/main" val="620834702"/>
                        </a:ext>
                      </a:extLst>
                    </a:gridCol>
                    <a:gridCol w="2006600">
                      <a:extLst>
                        <a:ext uri="{9D8B030D-6E8A-4147-A177-3AD203B41FA5}">
                          <a16:colId xmlns:a16="http://schemas.microsoft.com/office/drawing/2014/main" val="3416263866"/>
                        </a:ext>
                      </a:extLst>
                    </a:gridCol>
                  </a:tblGrid>
                  <a:tr h="365760">
                    <a:tc>
                      <a:txBody>
                        <a:bodyPr/>
                        <a:lstStyle/>
                        <a:p>
                          <a:endParaRPr lang="en-US"/>
                        </a:p>
                      </a:txBody>
                      <a:tcPr>
                        <a:blipFill>
                          <a:blip r:embed="rId2"/>
                          <a:stretch>
                            <a:fillRect l="-304" t="-11667" r="-200912" b="-426667"/>
                          </a:stretch>
                        </a:blipFill>
                      </a:tcPr>
                    </a:tc>
                    <a:tc>
                      <a:txBody>
                        <a:bodyPr/>
                        <a:lstStyle/>
                        <a:p>
                          <a:pPr algn="ctr"/>
                          <a:r>
                            <a:rPr lang="en-IN" dirty="0"/>
                            <a:t>𝑑</a:t>
                          </a:r>
                        </a:p>
                      </a:txBody>
                      <a:tcPr/>
                    </a:tc>
                    <a:tc>
                      <a:txBody>
                        <a:bodyPr/>
                        <a:lstStyle/>
                        <a:p>
                          <a:pPr algn="ctr"/>
                          <a:r>
                            <a:rPr lang="en-US" sz="1800" dirty="0"/>
                            <a:t>a ∧ d</a:t>
                          </a:r>
                          <a:endParaRPr lang="en-IN" dirty="0"/>
                        </a:p>
                      </a:txBody>
                      <a:tcPr/>
                    </a:tc>
                    <a:extLst>
                      <a:ext uri="{0D108BD9-81ED-4DB2-BD59-A6C34878D82A}">
                        <a16:rowId xmlns:a16="http://schemas.microsoft.com/office/drawing/2014/main" val="1979975756"/>
                      </a:ext>
                    </a:extLst>
                  </a:tr>
                  <a:tr h="365760">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365760">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4187039777"/>
                      </a:ext>
                    </a:extLst>
                  </a:tr>
                  <a:tr h="365760">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3372578169"/>
                      </a:ext>
                    </a:extLst>
                  </a:tr>
                  <a:tr h="365760">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258024997"/>
                      </a:ext>
                    </a:extLst>
                  </a:tr>
                </a:tbl>
              </a:graphicData>
            </a:graphic>
          </p:graphicFrame>
        </mc:Fallback>
      </mc:AlternateContent>
    </p:spTree>
    <p:extLst>
      <p:ext uri="{BB962C8B-B14F-4D97-AF65-F5344CB8AC3E}">
        <p14:creationId xmlns:p14="http://schemas.microsoft.com/office/powerpoint/2010/main" val="248747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defRPr sz="2800"/>
            </a:pPr>
            <a:r>
              <a:rPr sz="2800" dirty="0"/>
              <a:t>The order of statements in a conjunction does not matter; that is,</a:t>
            </a:r>
          </a:p>
        </p:txBody>
      </p:sp>
      <p:pic>
        <p:nvPicPr>
          <p:cNvPr id="5" name="Picture 4" descr="p AND q has the same truth value as q AND p.">
            <a:extLst>
              <a:ext uri="{FF2B5EF4-FFF2-40B4-BE49-F238E27FC236}">
                <a16:creationId xmlns:a16="http://schemas.microsoft.com/office/drawing/2014/main" id="{32B52831-6898-0E05-7978-AFDD80EB5B0A}"/>
              </a:ext>
            </a:extLst>
          </p:cNvPr>
          <p:cNvPicPr>
            <a:picLocks noChangeAspect="1"/>
          </p:cNvPicPr>
          <p:nvPr/>
        </p:nvPicPr>
        <p:blipFill>
          <a:blip r:embed="rId2"/>
          <a:stretch>
            <a:fillRect/>
          </a:stretch>
        </p:blipFill>
        <p:spPr>
          <a:xfrm>
            <a:off x="2758917" y="1604959"/>
            <a:ext cx="5658632" cy="396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Disjunction Truth Value</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the </a:t>
            </a:r>
            <a:r>
              <a:rPr sz="2800" b="1" dirty="0"/>
              <a:t>disjunction</a:t>
            </a:r>
            <a:br>
              <a:rPr lang="en-US" sz="2800" b="1" dirty="0"/>
            </a:br>
            <a:r>
              <a:rPr sz="2800" dirty="0"/>
              <a:t>" </a:t>
            </a:r>
            <a:r>
              <a:rPr lang="en-US" sz="2800" i="1" dirty="0"/>
              <a:t>a</a:t>
            </a:r>
            <a:r>
              <a:rPr sz="2800" dirty="0"/>
              <a:t> or </a:t>
            </a:r>
            <a:r>
              <a:rPr lang="en-US" sz="2800" i="1" dirty="0"/>
              <a:t>b</a:t>
            </a:r>
            <a:r>
              <a:rPr sz="2800" dirty="0"/>
              <a:t> " is always true unless </a:t>
            </a:r>
            <a:r>
              <a:rPr lang="en-US" sz="2800" i="1" dirty="0"/>
              <a:t>a</a:t>
            </a:r>
            <a:r>
              <a:rPr sz="2800" dirty="0"/>
              <a:t> and </a:t>
            </a:r>
            <a:r>
              <a:rPr lang="en-US" sz="2800" i="1" dirty="0"/>
              <a:t>b</a:t>
            </a:r>
            <a:r>
              <a:rPr sz="2800" dirty="0"/>
              <a:t> are both false.</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Truth Tables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pPr algn="just"/>
            <a:r>
              <a:rPr lang="en-US" sz="2000" dirty="0"/>
              <a:t>Let’s take a look at the truth values for the other three types of compound statements: disjunctions, conditionals, and biconditionals. If a compound statement is a disjunction (that is, it contains the word </a:t>
            </a:r>
            <a:r>
              <a:rPr lang="en-US" sz="2000" i="1" dirty="0"/>
              <a:t>or</a:t>
            </a:r>
            <a:r>
              <a:rPr lang="en-US" sz="2000" dirty="0"/>
              <a:t>), recall that we will assume that the disjunction is inclusive. That is to say that the statement is true if either of its components are true. So in contrast to a conjunction, where there is only one true value, a disjunction will always be true unless each of the simple statements are false. Table 5 shows the truth table for the disjunction</a:t>
            </a:r>
            <a:endParaRPr sz="2000" dirty="0"/>
          </a:p>
        </p:txBody>
      </p:sp>
      <p:pic>
        <p:nvPicPr>
          <p:cNvPr id="9" name="Picture 8" descr="a OR d.">
            <a:extLst>
              <a:ext uri="{FF2B5EF4-FFF2-40B4-BE49-F238E27FC236}">
                <a16:creationId xmlns:a16="http://schemas.microsoft.com/office/drawing/2014/main" id="{4DD53DD1-81F0-5340-41E9-41BBE3C4F93C}"/>
              </a:ext>
            </a:extLst>
          </p:cNvPr>
          <p:cNvPicPr>
            <a:picLocks noChangeAspect="1"/>
          </p:cNvPicPr>
          <p:nvPr/>
        </p:nvPicPr>
        <p:blipFill>
          <a:blip r:embed="rId2"/>
          <a:stretch>
            <a:fillRect/>
          </a:stretch>
        </p:blipFill>
        <p:spPr>
          <a:xfrm>
            <a:off x="1769270" y="3303000"/>
            <a:ext cx="614250" cy="252000"/>
          </a:xfrm>
          <a:prstGeom prst="rect">
            <a:avLst/>
          </a:prstGeom>
        </p:spPr>
      </p:pic>
      <p:sp>
        <p:nvSpPr>
          <p:cNvPr id="5" name="TextBox 4">
            <a:extLst>
              <a:ext uri="{FF2B5EF4-FFF2-40B4-BE49-F238E27FC236}">
                <a16:creationId xmlns:a16="http://schemas.microsoft.com/office/drawing/2014/main" id="{F6F0A9B3-1BBC-5A91-B4F6-0B1B871045F6}"/>
              </a:ext>
            </a:extLst>
          </p:cNvPr>
          <p:cNvSpPr txBox="1"/>
          <p:nvPr/>
        </p:nvSpPr>
        <p:spPr>
          <a:xfrm>
            <a:off x="2952750" y="3665458"/>
            <a:ext cx="3238500" cy="369332"/>
          </a:xfrm>
          <a:prstGeom prst="rect">
            <a:avLst/>
          </a:prstGeom>
          <a:noFill/>
        </p:spPr>
        <p:txBody>
          <a:bodyPr wrap="square" rtlCol="0">
            <a:spAutoFit/>
          </a:bodyPr>
          <a:lstStyle/>
          <a:p>
            <a:r>
              <a:rPr lang="en-US" dirty="0"/>
              <a:t>Table 5: </a:t>
            </a:r>
            <a:r>
              <a:rPr lang="en-IN" dirty="0"/>
              <a:t>Disjunction Truth Table</a:t>
            </a:r>
          </a:p>
        </p:txBody>
      </p:sp>
      <mc:AlternateContent xmlns:mc="http://schemas.openxmlformats.org/markup-compatibility/2006" xmlns:a14="http://schemas.microsoft.com/office/drawing/2010/main">
        <mc:Choice Requires="a14">
          <p:graphicFrame>
            <p:nvGraphicFramePr>
              <p:cNvPr id="4" name="Table 4" descr="The table has three columns: a, d, and a OR d. &#10;It has four rows. &#10;&#10;Row 1: a is true, d is true, a or d is true,&#10;Row 2: a is true, d is false, a or d is true,&#10;Row 3: a is false, d is true, a or d is true,&#10;Row 4: a is false, d is false, a or d is fals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577055627"/>
                  </p:ext>
                </p:extLst>
              </p:nvPr>
            </p:nvGraphicFramePr>
            <p:xfrm>
              <a:off x="1733550" y="4019550"/>
              <a:ext cx="5676900" cy="1828800"/>
            </p:xfrm>
            <a:graphic>
              <a:graphicData uri="http://schemas.openxmlformats.org/drawingml/2006/table">
                <a:tbl>
                  <a:tblPr firstRow="1" bandRow="1">
                    <a:tableStyleId>{5940675A-B579-460E-94D1-54222C63F5DA}</a:tableStyleId>
                  </a:tblPr>
                  <a:tblGrid>
                    <a:gridCol w="1892300">
                      <a:extLst>
                        <a:ext uri="{9D8B030D-6E8A-4147-A177-3AD203B41FA5}">
                          <a16:colId xmlns:a16="http://schemas.microsoft.com/office/drawing/2014/main" val="2999198321"/>
                        </a:ext>
                      </a:extLst>
                    </a:gridCol>
                    <a:gridCol w="1892300">
                      <a:extLst>
                        <a:ext uri="{9D8B030D-6E8A-4147-A177-3AD203B41FA5}">
                          <a16:colId xmlns:a16="http://schemas.microsoft.com/office/drawing/2014/main" val="620834702"/>
                        </a:ext>
                      </a:extLst>
                    </a:gridCol>
                    <a:gridCol w="1892300">
                      <a:extLst>
                        <a:ext uri="{9D8B030D-6E8A-4147-A177-3AD203B41FA5}">
                          <a16:colId xmlns:a16="http://schemas.microsoft.com/office/drawing/2014/main" val="3416263866"/>
                        </a:ext>
                      </a:extLst>
                    </a:gridCol>
                  </a:tblGrid>
                  <a:tr h="292106">
                    <a:tc>
                      <a:txBody>
                        <a:bodyPr/>
                        <a:lstStyle/>
                        <a:p>
                          <a:pPr/>
                          <a14:m>
                            <m:oMathPara xmlns:m="http://schemas.openxmlformats.org/officeDocument/2006/math">
                              <m:oMathParaPr>
                                <m:jc m:val="centerGroup"/>
                              </m:oMathParaPr>
                              <m:oMath xmlns:m="http://schemas.openxmlformats.org/officeDocument/2006/math">
                                <m:r>
                                  <m:rPr>
                                    <m:sty m:val="p"/>
                                  </m:rPr>
                                  <a:rPr lang="en-IN" smtClean="0">
                                    <a:latin typeface="Cambria Math" panose="02040503050406030204" pitchFamily="18" charset="0"/>
                                  </a:rPr>
                                  <m:t>a</m:t>
                                </m:r>
                              </m:oMath>
                            </m:oMathPara>
                          </a14:m>
                          <a:endParaRPr lang="en-IN" sz="1800" b="0" i="0" u="none" strike="noStrike" kern="1200" baseline="0" dirty="0">
                            <a:solidFill>
                              <a:schemeClr val="dk1"/>
                            </a:solidFill>
                            <a:latin typeface="+mn-lt"/>
                            <a:ea typeface="+mn-ea"/>
                            <a:cs typeface="+mn-cs"/>
                          </a:endParaRPr>
                        </a:p>
                      </a:txBody>
                      <a:tcPr/>
                    </a:tc>
                    <a:tc>
                      <a:txBody>
                        <a:bodyPr/>
                        <a:lstStyle/>
                        <a:p>
                          <a:pPr algn="ctr"/>
                          <a:r>
                            <a:rPr lang="en-IN" dirty="0"/>
                            <a:t>𝑑</a:t>
                          </a:r>
                        </a:p>
                      </a:txBody>
                      <a:tcPr/>
                    </a:tc>
                    <a:tc>
                      <a:txBody>
                        <a:bodyPr/>
                        <a:lstStyle/>
                        <a:p>
                          <a:pPr algn="ctr"/>
                          <a:r>
                            <a:rPr lang="en-US" sz="1800" dirty="0"/>
                            <a:t>a </a:t>
                          </a:r>
                          <a14:m>
                            <m:oMath xmlns:m="http://schemas.openxmlformats.org/officeDocument/2006/math">
                              <m:r>
                                <a:rPr lang="en-US" smtClean="0">
                                  <a:latin typeface="Cambria Math" panose="02040503050406030204" pitchFamily="18" charset="0"/>
                                </a:rPr>
                                <m:t>∨</m:t>
                              </m:r>
                            </m:oMath>
                          </a14:m>
                          <a:r>
                            <a:rPr lang="en-US" sz="1800" dirty="0"/>
                            <a:t> d</a:t>
                          </a:r>
                          <a:endParaRPr lang="en-IN" dirty="0"/>
                        </a:p>
                      </a:txBody>
                      <a:tcPr/>
                    </a:tc>
                    <a:extLst>
                      <a:ext uri="{0D108BD9-81ED-4DB2-BD59-A6C34878D82A}">
                        <a16:rowId xmlns:a16="http://schemas.microsoft.com/office/drawing/2014/main" val="1979975756"/>
                      </a:ext>
                    </a:extLst>
                  </a:tr>
                  <a:tr h="292106">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292106">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4187039777"/>
                      </a:ext>
                    </a:extLst>
                  </a:tr>
                  <a:tr h="292106">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3372578169"/>
                      </a:ext>
                    </a:extLst>
                  </a:tr>
                  <a:tr h="292106">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258024997"/>
                      </a:ext>
                    </a:extLst>
                  </a:tr>
                </a:tbl>
              </a:graphicData>
            </a:graphic>
          </p:graphicFrame>
        </mc:Choice>
        <mc:Fallback xmlns="">
          <p:graphicFrame>
            <p:nvGraphicFramePr>
              <p:cNvPr id="4" name="Table 4" descr="The table has three columns: a, d, and a OR d. &#10;It has four rows. &#10;&#10;Row 1: a is true, d is true, a or d is true,&#10;Row 2: a is true, d is false, a or d is true,&#10;Row 3: a is false, d is true, a or d is true,&#10;Row 4: a is false, d is false, a or d is false.">
                <a:extLst>
                  <a:ext uri="{FF2B5EF4-FFF2-40B4-BE49-F238E27FC236}">
                    <a16:creationId xmlns:a16="http://schemas.microsoft.com/office/drawing/2014/main" id="{09AF6ECB-A210-4B2D-A74F-823F40B9B345}"/>
                  </a:ext>
                </a:extLst>
              </p:cNvPr>
              <p:cNvGraphicFramePr>
                <a:graphicFrameLocks noGrp="1"/>
              </p:cNvGraphicFramePr>
              <p:nvPr>
                <p:extLst>
                  <p:ext uri="{D42A27DB-BD31-4B8C-83A1-F6EECF244321}">
                    <p14:modId xmlns:p14="http://schemas.microsoft.com/office/powerpoint/2010/main" val="2577055627"/>
                  </p:ext>
                </p:extLst>
              </p:nvPr>
            </p:nvGraphicFramePr>
            <p:xfrm>
              <a:off x="1733550" y="4019550"/>
              <a:ext cx="5676900" cy="1828800"/>
            </p:xfrm>
            <a:graphic>
              <a:graphicData uri="http://schemas.openxmlformats.org/drawingml/2006/table">
                <a:tbl>
                  <a:tblPr firstRow="1" bandRow="1">
                    <a:tableStyleId>{5940675A-B579-460E-94D1-54222C63F5DA}</a:tableStyleId>
                  </a:tblPr>
                  <a:tblGrid>
                    <a:gridCol w="1892300">
                      <a:extLst>
                        <a:ext uri="{9D8B030D-6E8A-4147-A177-3AD203B41FA5}">
                          <a16:colId xmlns:a16="http://schemas.microsoft.com/office/drawing/2014/main" val="2999198321"/>
                        </a:ext>
                      </a:extLst>
                    </a:gridCol>
                    <a:gridCol w="1892300">
                      <a:extLst>
                        <a:ext uri="{9D8B030D-6E8A-4147-A177-3AD203B41FA5}">
                          <a16:colId xmlns:a16="http://schemas.microsoft.com/office/drawing/2014/main" val="620834702"/>
                        </a:ext>
                      </a:extLst>
                    </a:gridCol>
                    <a:gridCol w="1892300">
                      <a:extLst>
                        <a:ext uri="{9D8B030D-6E8A-4147-A177-3AD203B41FA5}">
                          <a16:colId xmlns:a16="http://schemas.microsoft.com/office/drawing/2014/main" val="3416263866"/>
                        </a:ext>
                      </a:extLst>
                    </a:gridCol>
                  </a:tblGrid>
                  <a:tr h="365760">
                    <a:tc>
                      <a:txBody>
                        <a:bodyPr/>
                        <a:lstStyle/>
                        <a:p>
                          <a:endParaRPr lang="en-US"/>
                        </a:p>
                      </a:txBody>
                      <a:tcPr>
                        <a:blipFill>
                          <a:blip r:embed="rId3"/>
                          <a:stretch>
                            <a:fillRect l="-322" t="-11667" r="-200322" b="-426667"/>
                          </a:stretch>
                        </a:blipFill>
                      </a:tcPr>
                    </a:tc>
                    <a:tc>
                      <a:txBody>
                        <a:bodyPr/>
                        <a:lstStyle/>
                        <a:p>
                          <a:pPr algn="ctr"/>
                          <a:r>
                            <a:rPr lang="en-IN" dirty="0"/>
                            <a:t>𝑑</a:t>
                          </a:r>
                        </a:p>
                      </a:txBody>
                      <a:tcPr/>
                    </a:tc>
                    <a:tc>
                      <a:txBody>
                        <a:bodyPr/>
                        <a:lstStyle/>
                        <a:p>
                          <a:endParaRPr lang="en-US"/>
                        </a:p>
                      </a:txBody>
                      <a:tcPr>
                        <a:blipFill>
                          <a:blip r:embed="rId3"/>
                          <a:stretch>
                            <a:fillRect l="-200000" t="-11667" r="-643" b="-426667"/>
                          </a:stretch>
                        </a:blipFill>
                      </a:tcPr>
                    </a:tc>
                    <a:extLst>
                      <a:ext uri="{0D108BD9-81ED-4DB2-BD59-A6C34878D82A}">
                        <a16:rowId xmlns:a16="http://schemas.microsoft.com/office/drawing/2014/main" val="1979975756"/>
                      </a:ext>
                    </a:extLst>
                  </a:tr>
                  <a:tr h="365760">
                    <a:tc>
                      <a:txBody>
                        <a:bodyPr/>
                        <a:lstStyle/>
                        <a:p>
                          <a:pPr algn="ctr"/>
                          <a:r>
                            <a:rPr lang="en-US" dirty="0"/>
                            <a:t>T</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2290881249"/>
                      </a:ext>
                    </a:extLst>
                  </a:tr>
                  <a:tr h="365760">
                    <a:tc>
                      <a:txBody>
                        <a:bodyPr/>
                        <a:lstStyle/>
                        <a:p>
                          <a:pPr algn="ctr"/>
                          <a:r>
                            <a:rPr lang="en-US" dirty="0"/>
                            <a:t>T</a:t>
                          </a:r>
                          <a:endParaRPr lang="en-IN" dirty="0"/>
                        </a:p>
                      </a:txBody>
                      <a:tcPr/>
                    </a:tc>
                    <a:tc>
                      <a:txBody>
                        <a:bodyPr/>
                        <a:lstStyle/>
                        <a:p>
                          <a:pPr algn="ctr"/>
                          <a:r>
                            <a:rPr lang="en-US" dirty="0"/>
                            <a:t>F</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4187039777"/>
                      </a:ext>
                    </a:extLst>
                  </a:tr>
                  <a:tr h="365760">
                    <a:tc>
                      <a:txBody>
                        <a:bodyPr/>
                        <a:lstStyle/>
                        <a:p>
                          <a:pPr algn="ctr"/>
                          <a:r>
                            <a:rPr lang="en-US" dirty="0"/>
                            <a:t>F</a:t>
                          </a:r>
                          <a:endParaRPr lang="en-IN" dirty="0"/>
                        </a:p>
                      </a:txBody>
                      <a:tcPr/>
                    </a:tc>
                    <a:tc>
                      <a:txBody>
                        <a:bodyPr/>
                        <a:lstStyle/>
                        <a:p>
                          <a:pPr algn="ctr"/>
                          <a:r>
                            <a:rPr lang="en-US" dirty="0"/>
                            <a:t>T</a:t>
                          </a:r>
                          <a:endParaRPr lang="en-IN" dirty="0"/>
                        </a:p>
                      </a:txBody>
                      <a:tcPr/>
                    </a:tc>
                    <a:tc>
                      <a:txBody>
                        <a:bodyPr/>
                        <a:lstStyle/>
                        <a:p>
                          <a:pPr algn="ctr"/>
                          <a:r>
                            <a:rPr lang="en-US" dirty="0"/>
                            <a:t>T</a:t>
                          </a:r>
                          <a:endParaRPr lang="en-IN" dirty="0"/>
                        </a:p>
                      </a:txBody>
                      <a:tcPr/>
                    </a:tc>
                    <a:extLst>
                      <a:ext uri="{0D108BD9-81ED-4DB2-BD59-A6C34878D82A}">
                        <a16:rowId xmlns:a16="http://schemas.microsoft.com/office/drawing/2014/main" val="3372578169"/>
                      </a:ext>
                    </a:extLst>
                  </a:tr>
                  <a:tr h="365760">
                    <a:tc>
                      <a:txBody>
                        <a:bodyPr/>
                        <a:lstStyle/>
                        <a:p>
                          <a:pPr algn="ctr"/>
                          <a:r>
                            <a:rPr lang="en-US" dirty="0"/>
                            <a:t>F</a:t>
                          </a:r>
                          <a:endParaRPr lang="en-IN" dirty="0"/>
                        </a:p>
                      </a:txBody>
                      <a:tcPr/>
                    </a:tc>
                    <a:tc>
                      <a:txBody>
                        <a:bodyPr/>
                        <a:lstStyle/>
                        <a:p>
                          <a:pPr algn="ctr"/>
                          <a:r>
                            <a:rPr lang="en-US" dirty="0"/>
                            <a:t>F</a:t>
                          </a:r>
                          <a:endParaRPr lang="en-IN" dirty="0"/>
                        </a:p>
                      </a:txBody>
                      <a:tcPr/>
                    </a:tc>
                    <a:tc>
                      <a:txBody>
                        <a:bodyPr/>
                        <a:lstStyle/>
                        <a:p>
                          <a:pPr algn="ctr"/>
                          <a:r>
                            <a:rPr lang="en-US" dirty="0"/>
                            <a:t>F</a:t>
                          </a:r>
                          <a:endParaRPr lang="en-IN" dirty="0"/>
                        </a:p>
                      </a:txBody>
                      <a:tcPr/>
                    </a:tc>
                    <a:extLst>
                      <a:ext uri="{0D108BD9-81ED-4DB2-BD59-A6C34878D82A}">
                        <a16:rowId xmlns:a16="http://schemas.microsoft.com/office/drawing/2014/main" val="258024997"/>
                      </a:ext>
                    </a:extLst>
                  </a:tr>
                </a:tbl>
              </a:graphicData>
            </a:graphic>
          </p:graphicFrame>
        </mc:Fallback>
      </mc:AlternateContent>
    </p:spTree>
    <p:extLst>
      <p:ext uri="{BB962C8B-B14F-4D97-AF65-F5344CB8AC3E}">
        <p14:creationId xmlns:p14="http://schemas.microsoft.com/office/powerpoint/2010/main" val="141347997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5869977-58A3-48BB-BF1A-31B24CFF8DDB}"/>
</file>

<file path=customXml/itemProps2.xml><?xml version="1.0" encoding="utf-8"?>
<ds:datastoreItem xmlns:ds="http://schemas.openxmlformats.org/officeDocument/2006/customXml" ds:itemID="{3E78D23E-E90F-4491-906A-E62071B78AB7}"/>
</file>

<file path=customXml/itemProps3.xml><?xml version="1.0" encoding="utf-8"?>
<ds:datastoreItem xmlns:ds="http://schemas.openxmlformats.org/officeDocument/2006/customXml" ds:itemID="{FE4B9604-1C18-4E0B-9F1A-3983089F9787}"/>
</file>

<file path=docProps/app.xml><?xml version="1.0" encoding="utf-8"?>
<Properties xmlns="http://schemas.openxmlformats.org/officeDocument/2006/extended-properties" xmlns:vt="http://schemas.openxmlformats.org/officeDocument/2006/docPropsVTypes">
  <TotalTime>3385</TotalTime>
  <Words>3629</Words>
  <Application>Microsoft Office PowerPoint</Application>
  <PresentationFormat>On-screen Show (4:3)</PresentationFormat>
  <Paragraphs>630</Paragraphs>
  <Slides>49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6" baseType="lpstr">
      <vt:lpstr>Cambria Math</vt:lpstr>
      <vt:lpstr>Open Sans</vt:lpstr>
      <vt:lpstr>Courier New</vt:lpstr>
      <vt:lpstr>Calibri</vt:lpstr>
      <vt:lpstr>Arial</vt:lpstr>
      <vt:lpstr>Office Theme</vt:lpstr>
      <vt:lpstr>Equation</vt:lpstr>
      <vt:lpstr>Section 3.2</vt:lpstr>
      <vt:lpstr>Introduction to Truth Tables—Slide 1</vt:lpstr>
      <vt:lpstr>Introduction to Truth Tables—Slide 2</vt:lpstr>
      <vt:lpstr>Helpful Hint 1</vt:lpstr>
      <vt:lpstr>Definition: Conjunction Truth Value</vt:lpstr>
      <vt:lpstr>Introduction to Truth Tables—Slide 3</vt:lpstr>
      <vt:lpstr>Helpful Hint 2</vt:lpstr>
      <vt:lpstr>Definition: Disjunction Truth Value</vt:lpstr>
      <vt:lpstr>Introduction to Truth Tables—Slide 4</vt:lpstr>
      <vt:lpstr>Helpful Hint 3</vt:lpstr>
      <vt:lpstr>Definition: Conditional Truth Value</vt:lpstr>
      <vt:lpstr>Introduction to Truth Tables—Slide 5</vt:lpstr>
      <vt:lpstr>Helpful Hint 4</vt:lpstr>
      <vt:lpstr>Definition: Biconditional Truth Value</vt:lpstr>
      <vt:lpstr>Introduction to Truth Tables—Slide 6</vt:lpstr>
      <vt:lpstr>Helpful Hint 5</vt:lpstr>
      <vt:lpstr>Introduction to Truth Tables—Slide 7</vt:lpstr>
      <vt:lpstr>Example 1: Constructing a Truth Table—Slide 1</vt:lpstr>
      <vt:lpstr>Example 1: Constructing a Truth Table—Slide 2</vt:lpstr>
      <vt:lpstr>Example 1: Constructing a Truth Table—Slide 3</vt:lpstr>
      <vt:lpstr>Example 1: Constructing a Truth Table—Slide 4</vt:lpstr>
      <vt:lpstr>Example 1: Constructing a Truth Table—Slide 5</vt:lpstr>
      <vt:lpstr>Skill Check 1</vt:lpstr>
      <vt:lpstr>Example 2: Constructing a Truth Table Containing Three Simple Statements—Slide 1</vt:lpstr>
      <vt:lpstr>Example 2: Constructing a Truth Table Containing Three Simple Statements—Slide 2</vt:lpstr>
      <vt:lpstr>Example 2: Constructing a Truth Table Containing Three Simple Statements—Slide 3</vt:lpstr>
      <vt:lpstr>Example 2: Constructing a Truth Table Containing Three Simple Statements—Slide 4</vt:lpstr>
      <vt:lpstr>Example 2: Constructing a Truth Table Containing Three Simple Statements—Slide 5</vt:lpstr>
      <vt:lpstr>Example 2: Constructing a Truth Table Containing Three Simple Statements—Slide 6</vt:lpstr>
      <vt:lpstr>Helpful Hint 6</vt:lpstr>
      <vt:lpstr>Example 3: Constructing a Truth Table from Words—Slide 1</vt:lpstr>
      <vt:lpstr>Example 3: Constructing a Truth Table from Words—Slide 2</vt:lpstr>
      <vt:lpstr>Example 3: Constructing a Truth Table from Words—Slide 3</vt:lpstr>
      <vt:lpstr>Example 3: Constructing a Truth Table from Words—Slide 4</vt:lpstr>
      <vt:lpstr>Example 3: Constructing a Truth Table from Words—Slide 5</vt:lpstr>
      <vt:lpstr>Fun Fact</vt:lpstr>
      <vt:lpstr>Skill Check 2—Slide 1</vt:lpstr>
      <vt:lpstr>Skill Check 2—Slide 2</vt:lpstr>
      <vt:lpstr>Definition: Tautology</vt:lpstr>
      <vt:lpstr>Example 4: Constructing a Truth Table for a Tautology—Slide 1</vt:lpstr>
      <vt:lpstr>Example 4: Constructing a Truth Table for a Tautology—Slide 2</vt:lpstr>
      <vt:lpstr>Example 5: Constructing a Truth Table for a Conditional Statement—Slide 1</vt:lpstr>
      <vt:lpstr>Example 5: Constructing a Truth Table for a Conditional Statement—Slide 2</vt:lpstr>
      <vt:lpstr>Example 5: Constructing a Truth Table for a Conditional Statement—Slide 3</vt:lpstr>
      <vt:lpstr>Example 5: Constructing a Truth Table for a Conditional Statement—Slide 4</vt:lpstr>
      <vt:lpstr>Example 5: Constructing a Truth Table for a Conditional Statement—Slide 5</vt:lpstr>
      <vt:lpstr>Example 5: Constructing a Truth Table for a Conditional Statement—Slide 6</vt:lpstr>
      <vt:lpstr>Example 5: Constructing a Truth Table for a Conditional Statement—Slide 7</vt:lpstr>
      <vt:lpstr>Helpful Hint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jeevan</cp:lastModifiedBy>
  <cp:revision>456</cp:revision>
  <dcterms:created xsi:type="dcterms:W3CDTF">2013-04-26T14:43:13Z</dcterms:created>
  <dcterms:modified xsi:type="dcterms:W3CDTF">2025-09-25T03:57:03Z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