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62" r:id="rId6"/>
    <p:sldId id="265" r:id="rId7"/>
    <p:sldId id="267" r:id="rId8"/>
    <p:sldId id="268" r:id="rId9"/>
    <p:sldId id="307" r:id="rId10"/>
    <p:sldId id="272" r:id="rId11"/>
    <p:sldId id="273" r:id="rId12"/>
    <p:sldId id="308" r:id="rId13"/>
    <p:sldId id="298" r:id="rId14"/>
    <p:sldId id="275" r:id="rId15"/>
    <p:sldId id="276" r:id="rId16"/>
    <p:sldId id="277" r:id="rId17"/>
    <p:sldId id="278" r:id="rId18"/>
    <p:sldId id="280" r:id="rId19"/>
    <p:sldId id="281" r:id="rId20"/>
    <p:sldId id="282" r:id="rId21"/>
    <p:sldId id="300" r:id="rId22"/>
    <p:sldId id="283" r:id="rId23"/>
    <p:sldId id="284" r:id="rId24"/>
    <p:sldId id="302" r:id="rId25"/>
    <p:sldId id="287" r:id="rId26"/>
    <p:sldId id="288" r:id="rId27"/>
    <p:sldId id="303" r:id="rId28"/>
    <p:sldId id="305" r:id="rId29"/>
    <p:sldId id="289" r:id="rId30"/>
    <p:sldId id="290" r:id="rId31"/>
    <p:sldId id="306"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100" d="100"/>
          <a:sy n="100"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1.emf"/></Relationships>
</file>

<file path=ppt/slides/_rels/slide2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 Id="rId4" Type="http://schemas.openxmlformats.org/officeDocument/2006/relationships/image" Target="../media/image34.emf"/></Relationships>
</file>

<file path=ppt/slides/_rels/slide22.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3.xml"/><Relationship Id="rId4" Type="http://schemas.openxmlformats.org/officeDocument/2006/relationships/image" Target="../media/image40.emf"/></Relationships>
</file>

<file path=ppt/slides/_rels/slide26.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 Id="rId4" Type="http://schemas.openxmlformats.org/officeDocument/2006/relationships/image" Target="../media/image43.emf"/></Relationships>
</file>

<file path=ppt/slides/_rels/slide27.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png"/><Relationship Id="rId1" Type="http://schemas.openxmlformats.org/officeDocument/2006/relationships/slideLayout" Target="../slideLayouts/slideLayout3.xml"/><Relationship Id="rId4" Type="http://schemas.openxmlformats.org/officeDocument/2006/relationships/image" Target="../media/image47.emf"/></Relationships>
</file>

<file path=ppt/slides/_rels/slide29.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 Id="rId4" Type="http://schemas.openxmlformats.org/officeDocument/2006/relationships/image" Target="../media/image51.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 Id="rId4" Type="http://schemas.openxmlformats.org/officeDocument/2006/relationships/image" Target="../media/image10.emf"/></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3.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Logical Equivalence and De Morgan's Laws</a:t>
            </a:r>
          </a:p>
        </p:txBody>
      </p:sp>
      <p:sp>
        <p:nvSpPr>
          <p:cNvPr id="3" name="Title 2"/>
          <p:cNvSpPr>
            <a:spLocks noGrp="1"/>
          </p:cNvSpPr>
          <p:nvPr>
            <p:ph type="title"/>
          </p:nvPr>
        </p:nvSpPr>
        <p:spPr/>
        <p:txBody>
          <a:bodyPr/>
          <a:lstStyle/>
          <a:p>
            <a:r>
              <a:rPr dirty="0"/>
              <a:t>Section 3.3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Determine if the following statements are logically equivalent to the given conditional statement.</a:t>
            </a:r>
          </a:p>
          <a:p>
            <a:pPr algn="ctr"/>
            <a:r>
              <a:rPr sz="2400" dirty="0"/>
              <a:t>If it rains on Saturday, we will not go to the ballgame.</a:t>
            </a:r>
          </a:p>
          <a:p>
            <a:pPr marL="538163" indent="-538163">
              <a:defRPr sz="2800"/>
            </a:pPr>
            <a:r>
              <a:rPr lang="en-US" sz="2400" dirty="0"/>
              <a:t>1.	</a:t>
            </a:r>
            <a:r>
              <a:rPr sz="2400" dirty="0"/>
              <a:t>​It is raining on Saturday and we will not go to the ballgame.</a:t>
            </a:r>
          </a:p>
          <a:p>
            <a:pPr marL="538163" indent="-538163">
              <a:defRPr sz="2800"/>
            </a:pPr>
            <a:r>
              <a:rPr lang="en-US" sz="2400" dirty="0"/>
              <a:t>2.	</a:t>
            </a:r>
            <a:r>
              <a:rPr sz="2400" dirty="0"/>
              <a:t>It is not raining on Saturday or we will not go to the ballgame.</a:t>
            </a:r>
          </a:p>
          <a:p>
            <a:pPr marL="538163" indent="-538163">
              <a:defRPr sz="2800"/>
            </a:pPr>
            <a:r>
              <a:rPr lang="en-US" sz="2400" dirty="0"/>
              <a:t>3.	</a:t>
            </a:r>
            <a:r>
              <a:rPr sz="2400" dirty="0"/>
              <a:t>If we do go to the ballgame, then it is not raining on Saturday.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To determine if the statements are logically equivalent, we begin by writing the original statement in symbolic form. Let</a:t>
            </a:r>
            <a:r>
              <a:rPr lang="en-US" sz="2800" dirty="0"/>
              <a:t> </a:t>
            </a:r>
            <a:r>
              <a:rPr lang="en-US" sz="2800" i="1" dirty="0"/>
              <a:t>a</a:t>
            </a:r>
            <a:r>
              <a:rPr sz="2800" dirty="0"/>
              <a:t> be the statement "It rains on Saturday" and </a:t>
            </a:r>
            <a:r>
              <a:rPr lang="en-US" sz="2800" i="1" dirty="0"/>
              <a:t>b</a:t>
            </a:r>
            <a:r>
              <a:rPr sz="2800" dirty="0"/>
              <a:t> be the statement "We will not go to the ballgame." Then the original statement can be written in the form</a:t>
            </a:r>
          </a:p>
        </p:txBody>
      </p:sp>
      <p:pic>
        <p:nvPicPr>
          <p:cNvPr id="9" name="Picture 8" descr="a implies b.">
            <a:extLst>
              <a:ext uri="{FF2B5EF4-FFF2-40B4-BE49-F238E27FC236}">
                <a16:creationId xmlns:a16="http://schemas.microsoft.com/office/drawing/2014/main" id="{D41110F8-0250-E3F1-D02B-7ECE11E50AC6}"/>
              </a:ext>
            </a:extLst>
          </p:cNvPr>
          <p:cNvPicPr>
            <a:picLocks noChangeAspect="1"/>
          </p:cNvPicPr>
          <p:nvPr/>
        </p:nvPicPr>
        <p:blipFill>
          <a:blip r:embed="rId2"/>
          <a:stretch>
            <a:fillRect/>
          </a:stretch>
        </p:blipFill>
        <p:spPr>
          <a:xfrm>
            <a:off x="540964" y="3751115"/>
            <a:ext cx="1035000" cy="360000"/>
          </a:xfrm>
          <a:prstGeom prst="rect">
            <a:avLst/>
          </a:prstGeom>
        </p:spPr>
      </p:pic>
      <p:sp>
        <p:nvSpPr>
          <p:cNvPr id="5" name="TextBox 4">
            <a:extLst>
              <a:ext uri="{FF2B5EF4-FFF2-40B4-BE49-F238E27FC236}">
                <a16:creationId xmlns:a16="http://schemas.microsoft.com/office/drawing/2014/main" id="{BCE127FB-AF11-F546-2BF4-3909BD59C594}"/>
              </a:ext>
            </a:extLst>
          </p:cNvPr>
          <p:cNvSpPr txBox="1"/>
          <p:nvPr/>
        </p:nvSpPr>
        <p:spPr>
          <a:xfrm>
            <a:off x="1540666" y="3674267"/>
            <a:ext cx="64008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Now we can write each of the choices in</a:t>
            </a:r>
            <a:endParaRPr lang="en-IN" dirty="0"/>
          </a:p>
        </p:txBody>
      </p:sp>
      <p:sp>
        <p:nvSpPr>
          <p:cNvPr id="7" name="TextBox 6">
            <a:extLst>
              <a:ext uri="{FF2B5EF4-FFF2-40B4-BE49-F238E27FC236}">
                <a16:creationId xmlns:a16="http://schemas.microsoft.com/office/drawing/2014/main" id="{5339246D-732F-01F3-8CF5-5E1EC4AA6DB4}"/>
              </a:ext>
            </a:extLst>
          </p:cNvPr>
          <p:cNvSpPr txBox="1"/>
          <p:nvPr/>
        </p:nvSpPr>
        <p:spPr>
          <a:xfrm>
            <a:off x="457200" y="409956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symbolic form and create a truth table to compare the truth values to the original statement.</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6F8D3-37B4-6FB3-1FAE-1FC2AE182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E277FF-5AA3-9AD9-D282-79CBBB383CD0}"/>
              </a:ext>
            </a:extLst>
          </p:cNvPr>
          <p:cNvSpPr>
            <a:spLocks noGrp="1"/>
          </p:cNvSpPr>
          <p:nvPr>
            <p:ph type="title"/>
          </p:nvPr>
        </p:nvSpPr>
        <p:spPr/>
        <p:txBody>
          <a:bodyPr>
            <a:normAutofit/>
          </a:bodyPr>
          <a:lstStyle/>
          <a:p>
            <a:pPr>
              <a:defRPr sz="3200"/>
            </a:pPr>
            <a:r>
              <a:rPr lang="en-IN" dirty="0"/>
              <a:t>Example 3</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a:extLst>
              <a:ext uri="{FF2B5EF4-FFF2-40B4-BE49-F238E27FC236}">
                <a16:creationId xmlns:a16="http://schemas.microsoft.com/office/drawing/2014/main" id="{5B446999-4C29-CFEB-1E76-23B4FA61C4AC}"/>
              </a:ext>
            </a:extLst>
          </p:cNvPr>
          <p:cNvSpPr>
            <a:spLocks noGrp="1"/>
          </p:cNvSpPr>
          <p:nvPr>
            <p:ph type="body" sz="quarter" idx="10"/>
          </p:nvPr>
        </p:nvSpPr>
        <p:spPr/>
        <p:txBody>
          <a:bodyPr>
            <a:normAutofit/>
          </a:bodyPr>
          <a:lstStyle/>
          <a:p>
            <a:pPr marL="538163" indent="-538163">
              <a:defRPr sz="2800"/>
            </a:pPr>
            <a:r>
              <a:rPr lang="en-US" dirty="0"/>
              <a:t>1.	</a:t>
            </a:r>
            <a:r>
              <a:rPr sz="2800" dirty="0"/>
              <a:t>"It is raining on Saturday and we will not go to the ballgame" translates to</a:t>
            </a:r>
          </a:p>
        </p:txBody>
      </p:sp>
      <p:pic>
        <p:nvPicPr>
          <p:cNvPr id="5" name="Picture 4" descr="a and b.">
            <a:extLst>
              <a:ext uri="{FF2B5EF4-FFF2-40B4-BE49-F238E27FC236}">
                <a16:creationId xmlns:a16="http://schemas.microsoft.com/office/drawing/2014/main" id="{DE6A29B4-9963-D9B4-610E-F9276F7A3262}"/>
              </a:ext>
            </a:extLst>
          </p:cNvPr>
          <p:cNvPicPr>
            <a:picLocks noChangeAspect="1"/>
          </p:cNvPicPr>
          <p:nvPr/>
        </p:nvPicPr>
        <p:blipFill>
          <a:blip r:embed="rId2"/>
          <a:stretch>
            <a:fillRect/>
          </a:stretch>
        </p:blipFill>
        <p:spPr>
          <a:xfrm>
            <a:off x="4527550" y="1535875"/>
            <a:ext cx="855000" cy="360000"/>
          </a:xfrm>
          <a:prstGeom prst="rect">
            <a:avLst/>
          </a:prstGeom>
        </p:spPr>
      </p:pic>
      <p:sp>
        <p:nvSpPr>
          <p:cNvPr id="6" name="TextBox 5">
            <a:extLst>
              <a:ext uri="{FF2B5EF4-FFF2-40B4-BE49-F238E27FC236}">
                <a16:creationId xmlns:a16="http://schemas.microsoft.com/office/drawing/2014/main" id="{FC113610-DB8A-029F-6AB3-F0278A87617A}"/>
              </a:ext>
            </a:extLst>
          </p:cNvPr>
          <p:cNvSpPr txBox="1"/>
          <p:nvPr/>
        </p:nvSpPr>
        <p:spPr>
          <a:xfrm>
            <a:off x="457200" y="1943687"/>
            <a:ext cx="8305800" cy="954107"/>
          </a:xfrm>
          <a:prstGeom prst="rect">
            <a:avLst/>
          </a:prstGeom>
          <a:noFill/>
        </p:spPr>
        <p:txBody>
          <a:bodyPr wrap="square">
            <a:spAutoFit/>
          </a:bodyPr>
          <a:lstStyle/>
          <a:p>
            <a:pPr marL="541338" indent="-541338"/>
            <a:r>
              <a:rPr kumimoji="0" lang="en-US" sz="2800" b="0" i="0" u="none" strike="noStrike" kern="1200" cap="none" spc="0" normalizeH="0" baseline="0" noProof="0" dirty="0">
                <a:ln>
                  <a:noFill/>
                </a:ln>
                <a:solidFill>
                  <a:srgbClr val="366092"/>
                </a:solidFill>
                <a:effectLst/>
                <a:uLnTx/>
                <a:uFillTx/>
                <a:latin typeface="Calibri"/>
                <a:ea typeface="+mn-ea"/>
                <a:cs typeface="+mn-cs"/>
              </a:rPr>
              <a:t>2.	"It is not raining on Saturday or we will not go to the ballgame" translates to</a:t>
            </a:r>
            <a:endParaRPr lang="en-IN" dirty="0"/>
          </a:p>
        </p:txBody>
      </p:sp>
      <p:pic>
        <p:nvPicPr>
          <p:cNvPr id="10" name="Picture 9" descr="Not a or b.">
            <a:extLst>
              <a:ext uri="{FF2B5EF4-FFF2-40B4-BE49-F238E27FC236}">
                <a16:creationId xmlns:a16="http://schemas.microsoft.com/office/drawing/2014/main" id="{DEE175C6-8353-4B37-D2CB-3A4C5C3AB075}"/>
              </a:ext>
            </a:extLst>
          </p:cNvPr>
          <p:cNvPicPr>
            <a:picLocks noChangeAspect="1"/>
          </p:cNvPicPr>
          <p:nvPr/>
        </p:nvPicPr>
        <p:blipFill>
          <a:blip r:embed="rId3"/>
          <a:stretch>
            <a:fillRect/>
          </a:stretch>
        </p:blipFill>
        <p:spPr>
          <a:xfrm>
            <a:off x="4495800" y="2439182"/>
            <a:ext cx="1147500" cy="360000"/>
          </a:xfrm>
          <a:prstGeom prst="rect">
            <a:avLst/>
          </a:prstGeom>
        </p:spPr>
      </p:pic>
      <p:sp>
        <p:nvSpPr>
          <p:cNvPr id="8" name="TextBox 7">
            <a:extLst>
              <a:ext uri="{FF2B5EF4-FFF2-40B4-BE49-F238E27FC236}">
                <a16:creationId xmlns:a16="http://schemas.microsoft.com/office/drawing/2014/main" id="{5EE8473E-9B19-CF6A-3EDF-1048094F05C4}"/>
              </a:ext>
            </a:extLst>
          </p:cNvPr>
          <p:cNvSpPr txBox="1"/>
          <p:nvPr/>
        </p:nvSpPr>
        <p:spPr>
          <a:xfrm>
            <a:off x="457200" y="2897794"/>
            <a:ext cx="8229600" cy="954107"/>
          </a:xfrm>
          <a:prstGeom prst="rect">
            <a:avLst/>
          </a:prstGeom>
          <a:noFill/>
        </p:spPr>
        <p:txBody>
          <a:bodyPr wrap="square">
            <a:spAutoFit/>
          </a:bodyPr>
          <a:lstStyle/>
          <a:p>
            <a:pPr marL="541338" indent="-541338"/>
            <a:r>
              <a:rPr kumimoji="0" lang="en-US" sz="2800" b="0" i="0" u="none" strike="noStrike" kern="1200" cap="none" spc="0" normalizeH="0" baseline="0" noProof="0" dirty="0">
                <a:ln>
                  <a:noFill/>
                </a:ln>
                <a:solidFill>
                  <a:srgbClr val="366092"/>
                </a:solidFill>
                <a:effectLst/>
                <a:uLnTx/>
                <a:uFillTx/>
                <a:latin typeface="Calibri"/>
                <a:ea typeface="+mn-ea"/>
                <a:cs typeface="+mn-cs"/>
              </a:rPr>
              <a:t>3.	"If we do go to the ballgame, then it is not raining on Saturday" translates to</a:t>
            </a:r>
            <a:endParaRPr lang="en-IN" dirty="0"/>
          </a:p>
        </p:txBody>
      </p:sp>
      <p:pic>
        <p:nvPicPr>
          <p:cNvPr id="12" name="Picture 11" descr="Not b implies not a.">
            <a:extLst>
              <a:ext uri="{FF2B5EF4-FFF2-40B4-BE49-F238E27FC236}">
                <a16:creationId xmlns:a16="http://schemas.microsoft.com/office/drawing/2014/main" id="{241D1B31-9602-6EB6-E6C7-9BC60345525C}"/>
              </a:ext>
            </a:extLst>
          </p:cNvPr>
          <p:cNvPicPr>
            <a:picLocks noChangeAspect="1"/>
          </p:cNvPicPr>
          <p:nvPr/>
        </p:nvPicPr>
        <p:blipFill>
          <a:blip r:embed="rId4"/>
          <a:stretch>
            <a:fillRect/>
          </a:stretch>
        </p:blipFill>
        <p:spPr>
          <a:xfrm>
            <a:off x="4970375" y="3402814"/>
            <a:ext cx="1530000" cy="360000"/>
          </a:xfrm>
          <a:prstGeom prst="rect">
            <a:avLst/>
          </a:prstGeom>
        </p:spPr>
      </p:pic>
    </p:spTree>
    <p:extLst>
      <p:ext uri="{BB962C8B-B14F-4D97-AF65-F5344CB8AC3E}">
        <p14:creationId xmlns:p14="http://schemas.microsoft.com/office/powerpoint/2010/main" val="1846837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r>
              <a:rPr sz="2400" dirty="0"/>
              <a:t>Next construct a truth table containing the original statement along with each of the alternative statements.</a:t>
            </a:r>
          </a:p>
        </p:txBody>
      </p:sp>
      <p:pic>
        <p:nvPicPr>
          <p:cNvPr id="8" name="Picture 7" descr="Table 7: Truth Table for a implies b, a and b, not a or b, not b implies not a">
            <a:extLst>
              <a:ext uri="{FF2B5EF4-FFF2-40B4-BE49-F238E27FC236}">
                <a16:creationId xmlns:a16="http://schemas.microsoft.com/office/drawing/2014/main" id="{576B2B14-AD40-02E3-06E7-0E032921CB0B}"/>
              </a:ext>
            </a:extLst>
          </p:cNvPr>
          <p:cNvPicPr>
            <a:picLocks noChangeAspect="1"/>
          </p:cNvPicPr>
          <p:nvPr/>
        </p:nvPicPr>
        <p:blipFill>
          <a:blip r:embed="rId2"/>
          <a:stretch>
            <a:fillRect/>
          </a:stretch>
        </p:blipFill>
        <p:spPr>
          <a:xfrm>
            <a:off x="1604195" y="2362200"/>
            <a:ext cx="5935610" cy="288000"/>
          </a:xfrm>
          <a:prstGeom prst="rect">
            <a:avLst/>
          </a:prstGeom>
        </p:spPr>
      </p:pic>
      <mc:AlternateContent xmlns:mc="http://schemas.openxmlformats.org/markup-compatibility/2006">
        <mc:Choice xmlns:a14="http://schemas.microsoft.com/office/drawing/2010/main" Requires="a14">
          <p:graphicFrame>
            <p:nvGraphicFramePr>
              <p:cNvPr id="4" name="Table Placeholder 2" descr="The table contains 8 columns and 4 rows. The columns are labeled: a, b, not a, not b, a implies b ( Original), 1. a and b, 2. not a or b, and 3. not b implies not a.&#10;&#10;Row 1:&#10;a is True, b is True, not a is False, not b is False,&#10;a implies b is True, a and b is True, not a or b is True, not b implies not a is True.&#10;&#10;Row 2:&#10;a is True, b is False, not a is False, not b is True,&#10;a implies b is False, a and b is False, not a or b is False, not b implies not a is False.&#10;&#10;Row 3:&#10;a is False, b is True, not a is True, not b is False,&#10;a implies b is True, a and b is False, not a or b is True, not b implies not a is True.&#10;&#10;Row 4:&#10;a is False, b is False, not a is True, not b is True,&#10;a implies b is True, a and b is False, not a or b is True, not b implies not a is True.">
                <a:extLst>
                  <a:ext uri="{FF2B5EF4-FFF2-40B4-BE49-F238E27FC236}">
                    <a16:creationId xmlns:a16="http://schemas.microsoft.com/office/drawing/2014/main" id="{C5657525-B014-41CB-B5AB-A15F5FB93432}"/>
                  </a:ext>
                </a:extLst>
              </p:cNvPr>
              <p:cNvGraphicFramePr>
                <a:graphicFrameLocks/>
              </p:cNvGraphicFramePr>
              <p:nvPr>
                <p:extLst>
                  <p:ext uri="{D42A27DB-BD31-4B8C-83A1-F6EECF244321}">
                    <p14:modId xmlns:p14="http://schemas.microsoft.com/office/powerpoint/2010/main" val="1141520956"/>
                  </p:ext>
                </p:extLst>
              </p:nvPr>
            </p:nvGraphicFramePr>
            <p:xfrm>
              <a:off x="457200" y="2743200"/>
              <a:ext cx="8382000" cy="2225040"/>
            </p:xfrm>
            <a:graphic>
              <a:graphicData uri="http://schemas.openxmlformats.org/drawingml/2006/table">
                <a:tbl>
                  <a:tblPr firstRow="1" bandRow="1">
                    <a:tableStyleId>{5940675A-B579-460E-94D1-54222C63F5DA}</a:tableStyleId>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181100">
                      <a:extLst>
                        <a:ext uri="{9D8B030D-6E8A-4147-A177-3AD203B41FA5}">
                          <a16:colId xmlns:a16="http://schemas.microsoft.com/office/drawing/2014/main" val="20007"/>
                        </a:ext>
                      </a:extLst>
                    </a:gridCol>
                  </a:tblGrid>
                  <a:tr h="370840">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defRPr b="1"/>
                          </a:pPr>
                          <a:r>
                            <a:rPr sz="1400"/>
                            <a:t>Original ↓</a:t>
                          </a:r>
                          <a:endParaRPr sz="1400">
                            <a:latin typeface="Cambria Math"/>
                          </a:endParaRPr>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1"/>
                      </a:ext>
                    </a:extLst>
                  </a:tr>
                  <a:tr h="370840">
                    <a:tc>
                      <a:txBody>
                        <a:bodyPr/>
                        <a:lstStyle/>
                        <a:p>
                          <a:pPr algn="ctr">
                            <a:defRPr sz="1400" b="1"/>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dirty="0"/>
                        </a:p>
                      </a:txBody>
                      <a:tcPr/>
                    </a:tc>
                    <a:tc>
                      <a:txBody>
                        <a:bodyPr/>
                        <a:lstStyle/>
                        <a:p>
                          <a:pPr algn="ctr">
                            <a:defRPr sz="1400" b="1"/>
                          </a:pPr>
                          <a:r>
                            <a:t>b</a:t>
                          </a:r>
                        </a:p>
                      </a:txBody>
                      <a:tcPr/>
                    </a:tc>
                    <a:tc>
                      <a:txBody>
                        <a:bodyPr/>
                        <a:lstStyle/>
                        <a:p>
                          <a:pPr algn="ctr">
                            <a:defRPr sz="1400" b="1"/>
                          </a:pPr>
                          <a:r>
                            <a:rPr sz="1400" dirty="0"/>
                            <a:t>∼ </a:t>
                          </a:r>
                          <a14:m>
                            <m:oMath xmlns:m="http://schemas.openxmlformats.org/officeDocument/2006/math">
                              <m:r>
                                <m:rPr>
                                  <m:sty m:val="p"/>
                                </m:rPr>
                                <a:rPr lang="en-IN" smtClean="0">
                                  <a:latin typeface="Cambria Math" panose="02040503050406030204" pitchFamily="18" charset="0"/>
                                </a:rPr>
                                <m:t>a</m:t>
                              </m:r>
                            </m:oMath>
                          </a14:m>
                          <a:endParaRPr sz="1400" dirty="0"/>
                        </a:p>
                      </a:txBody>
                      <a:tcPr/>
                    </a:tc>
                    <a:tc>
                      <a:txBody>
                        <a:bodyPr/>
                        <a:lstStyle/>
                        <a:p>
                          <a:pPr algn="ctr">
                            <a:defRPr sz="1400" b="1"/>
                          </a:pPr>
                          <a:r>
                            <a:rPr sz="1400" dirty="0"/>
                            <a:t>∼ </a:t>
                          </a:r>
                          <a14:m>
                            <m:oMath xmlns:m="http://schemas.openxmlformats.org/officeDocument/2006/math">
                              <m:r>
                                <a:rPr sz="1400">
                                  <a:latin typeface="Cambria Math" panose="02040503050406030204" pitchFamily="18" charset="0"/>
                                </a:rPr>
                                <m:t>𝑏</m:t>
                              </m:r>
                            </m:oMath>
                          </a14:m>
                          <a:endParaRPr sz="1400" dirty="0"/>
                        </a:p>
                      </a:txBody>
                      <a:tcPr/>
                    </a:tc>
                    <a:tc>
                      <a:txBody>
                        <a:bodyPr/>
                        <a:lstStyle/>
                        <a:p>
                          <a:pPr algn="ctr">
                            <a:defRPr sz="1400" b="1"/>
                          </a:pPr>
                          <a14:m>
                            <m:oMath xmlns:m="http://schemas.openxmlformats.org/officeDocument/2006/math">
                              <m:r>
                                <m:rPr>
                                  <m:sty m:val="p"/>
                                </m:rPr>
                                <a:rPr lang="en-IN" smtClean="0">
                                  <a:latin typeface="Cambria Math" panose="02040503050406030204" pitchFamily="18" charset="0"/>
                                </a:rPr>
                                <m:t>a</m:t>
                              </m:r>
                            </m:oMath>
                          </a14:m>
                          <a:r>
                            <a:rPr lang="en-US" sz="1400" dirty="0"/>
                            <a:t> </a:t>
                          </a:r>
                          <a:r>
                            <a:rPr sz="1400" dirty="0"/>
                            <a:t>⇒ </a:t>
                          </a:r>
                          <a14:m>
                            <m:oMath xmlns:m="http://schemas.openxmlformats.org/officeDocument/2006/math">
                              <m:r>
                                <a:rPr sz="1400">
                                  <a:latin typeface="Cambria Math" panose="02040503050406030204" pitchFamily="18" charset="0"/>
                                </a:rPr>
                                <m:t>𝑏</m:t>
                              </m:r>
                            </m:oMath>
                          </a14:m>
                          <a:endParaRPr sz="1400" dirty="0"/>
                        </a:p>
                      </a:txBody>
                      <a:tcPr/>
                    </a:tc>
                    <a:tc>
                      <a:txBody>
                        <a:bodyPr/>
                        <a:lstStyle/>
                        <a:p>
                          <a:pPr algn="ctr">
                            <a:defRPr sz="1400" b="1"/>
                          </a:pPr>
                          <a:r>
                            <a:rPr lang="en-IN" sz="1400" dirty="0"/>
                            <a:t>1. </a:t>
                          </a:r>
                          <a14:m>
                            <m:oMath xmlns:m="http://schemas.openxmlformats.org/officeDocument/2006/math">
                              <m:r>
                                <a:rPr lang="en-IN" b="1" smtClean="0">
                                  <a:latin typeface="Cambria Math" panose="02040503050406030204" pitchFamily="18" charset="0"/>
                                </a:rPr>
                                <m:t> </m:t>
                              </m:r>
                              <m:r>
                                <m:rPr>
                                  <m:sty m:val="p"/>
                                </m:rPr>
                                <a:rPr lang="en-IN" smtClean="0">
                                  <a:latin typeface="Cambria Math" panose="02040503050406030204" pitchFamily="18" charset="0"/>
                                </a:rPr>
                                <m:t>a</m:t>
                              </m:r>
                            </m:oMath>
                          </a14:m>
                          <a:r>
                            <a:rPr lang="en-IN" sz="1400" dirty="0"/>
                            <a:t> ∧ </a:t>
                          </a:r>
                          <a14:m>
                            <m:oMath xmlns:m="http://schemas.openxmlformats.org/officeDocument/2006/math">
                              <m:r>
                                <a:rPr lang="en-IN" sz="1400">
                                  <a:latin typeface="Cambria Math" panose="02040503050406030204" pitchFamily="18" charset="0"/>
                                </a:rPr>
                                <m:t>𝑏</m:t>
                              </m:r>
                            </m:oMath>
                          </a14:m>
                          <a:endParaRPr sz="1400" dirty="0"/>
                        </a:p>
                      </a:txBody>
                      <a:tcPr/>
                    </a:tc>
                    <a:tc>
                      <a:txBody>
                        <a:bodyPr/>
                        <a:lstStyle/>
                        <a:p>
                          <a:pPr algn="ctr">
                            <a:defRPr sz="1400" b="1"/>
                          </a:pPr>
                          <a:r>
                            <a:rPr lang="en-IN" sz="1400" dirty="0"/>
                            <a:t>2. ∼ </a:t>
                          </a:r>
                          <a14:m>
                            <m:oMath xmlns:m="http://schemas.openxmlformats.org/officeDocument/2006/math">
                              <m:r>
                                <m:rPr>
                                  <m:sty m:val="p"/>
                                </m:rPr>
                                <a:rPr lang="en-IN" smtClean="0">
                                  <a:latin typeface="Cambria Math" panose="02040503050406030204" pitchFamily="18" charset="0"/>
                                </a:rPr>
                                <m:t>a</m:t>
                              </m:r>
                              <m:r>
                                <a:rPr lang="en-IN" b="1" smtClean="0">
                                  <a:latin typeface="Cambria Math" panose="02040503050406030204" pitchFamily="18" charset="0"/>
                                </a:rPr>
                                <m:t> </m:t>
                              </m:r>
                            </m:oMath>
                          </a14:m>
                          <a:r>
                            <a:rPr lang="en-IN" sz="1400" dirty="0"/>
                            <a:t>∨ </a:t>
                          </a:r>
                          <a14:m>
                            <m:oMath xmlns:m="http://schemas.openxmlformats.org/officeDocument/2006/math">
                              <m:r>
                                <a:rPr lang="en-IN" sz="1400">
                                  <a:latin typeface="Cambria Math" panose="02040503050406030204" pitchFamily="18" charset="0"/>
                                </a:rPr>
                                <m:t>𝑏</m:t>
                              </m:r>
                            </m:oMath>
                          </a14:m>
                          <a:endParaRPr sz="1400" dirty="0"/>
                        </a:p>
                      </a:txBody>
                      <a:tcPr/>
                    </a:tc>
                    <a:tc>
                      <a:txBody>
                        <a:bodyPr/>
                        <a:lstStyle/>
                        <a:p>
                          <a:pPr algn="ctr">
                            <a:defRPr sz="1400" b="1"/>
                          </a:pPr>
                          <a:r>
                            <a:rPr sz="1400" dirty="0"/>
                            <a:t>3. ∼ </a:t>
                          </a:r>
                          <a14:m>
                            <m:oMath xmlns:m="http://schemas.openxmlformats.org/officeDocument/2006/math">
                              <m:r>
                                <a:rPr sz="1400">
                                  <a:latin typeface="Cambria Math" panose="02040503050406030204" pitchFamily="18" charset="0"/>
                                </a:rPr>
                                <m:t>𝑏</m:t>
                              </m:r>
                            </m:oMath>
                          </a14:m>
                          <a:r>
                            <a:rPr sz="1400" dirty="0"/>
                            <a:t> ⇒ ∼</a:t>
                          </a:r>
                          <a:r>
                            <a:rPr lang="en-US" sz="1400" dirty="0"/>
                            <a:t> </a:t>
                          </a:r>
                          <a14:m>
                            <m:oMath xmlns:m="http://schemas.openxmlformats.org/officeDocument/2006/math">
                              <m:r>
                                <m:rPr>
                                  <m:sty m:val="p"/>
                                </m:rPr>
                                <a:rPr lang="en-IN" smtClean="0">
                                  <a:latin typeface="Cambria Math" panose="02040503050406030204" pitchFamily="18" charset="0"/>
                                </a:rPr>
                                <m:t>a</m:t>
                              </m:r>
                            </m:oMath>
                          </a14:m>
                          <a:endParaRPr sz="1400" dirty="0"/>
                        </a:p>
                      </a:txBody>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F</a:t>
                          </a:r>
                        </a:p>
                      </a:txBody>
                      <a:tcPr/>
                    </a:tc>
                    <a:tc>
                      <a:txBody>
                        <a:bodyPr/>
                        <a:lstStyle/>
                        <a:p>
                          <a:pPr algn="ctr">
                            <a:defRPr sz="1400"/>
                          </a:pPr>
                          <a:r>
                            <a:t>F</a:t>
                          </a:r>
                        </a:p>
                      </a:txBody>
                      <a:tcPr/>
                    </a:tc>
                    <a:tc>
                      <a:txBody>
                        <a:bodyPr/>
                        <a:lstStyle/>
                        <a:p>
                          <a:pPr algn="ctr">
                            <a:defRPr sz="1400"/>
                          </a:pPr>
                          <a:r>
                            <a:t>F</a:t>
                          </a:r>
                        </a:p>
                      </a:txBody>
                      <a:tcPr/>
                    </a:tc>
                    <a:extLst>
                      <a:ext uri="{0D108BD9-81ED-4DB2-BD59-A6C34878D82A}">
                        <a16:rowId xmlns:a16="http://schemas.microsoft.com/office/drawing/2014/main" val="10004"/>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rPr dirty="0"/>
                            <a:t>T</a:t>
                          </a:r>
                        </a:p>
                      </a:txBody>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The table contains 8 columns and 4 rows. The columns are labeled: a, b, not a, not b, a implies b ( Original), 1. a and b, 2. not a or b, and 3. not b implies not a.&#10;&#10;Row 1:&#10;a is True, b is True, not a is False, not b is False,&#10;a implies b is True, a and b is True, not a or b is True, not b implies not a is True.&#10;&#10;Row 2:&#10;a is True, b is False, not a is False, not b is True,&#10;a implies b is False, a and b is False, not a or b is False, not b implies not a is False.&#10;&#10;Row 3:&#10;a is False, b is True, not a is True, not b is False,&#10;a implies b is True, a and b is False, not a or b is True, not b implies not a is True.&#10;&#10;Row 4:&#10;a is False, b is False, not a is True, not b is True,&#10;a implies b is True, a and b is False, not a or b is True, not b implies not a is True.">
                <a:extLst>
                  <a:ext uri="{FF2B5EF4-FFF2-40B4-BE49-F238E27FC236}">
                    <a16:creationId xmlns:a16="http://schemas.microsoft.com/office/drawing/2014/main" id="{C5657525-B014-41CB-B5AB-A15F5FB93432}"/>
                  </a:ext>
                </a:extLst>
              </p:cNvPr>
              <p:cNvGraphicFramePr>
                <a:graphicFrameLocks/>
              </p:cNvGraphicFramePr>
              <p:nvPr>
                <p:extLst>
                  <p:ext uri="{D42A27DB-BD31-4B8C-83A1-F6EECF244321}">
                    <p14:modId xmlns:p14="http://schemas.microsoft.com/office/powerpoint/2010/main" val="1141520956"/>
                  </p:ext>
                </p:extLst>
              </p:nvPr>
            </p:nvGraphicFramePr>
            <p:xfrm>
              <a:off x="457200" y="2743200"/>
              <a:ext cx="8382000" cy="2225040"/>
            </p:xfrm>
            <a:graphic>
              <a:graphicData uri="http://schemas.openxmlformats.org/drawingml/2006/table">
                <a:tbl>
                  <a:tblPr firstRow="1" bandRow="1">
                    <a:tableStyleId>{5940675A-B579-460E-94D1-54222C63F5DA}</a:tableStyleId>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181100">
                      <a:extLst>
                        <a:ext uri="{9D8B030D-6E8A-4147-A177-3AD203B41FA5}">
                          <a16:colId xmlns:a16="http://schemas.microsoft.com/office/drawing/2014/main" val="20007"/>
                        </a:ext>
                      </a:extLst>
                    </a:gridCol>
                  </a:tblGrid>
                  <a:tr h="370840">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defRPr b="1"/>
                          </a:pPr>
                          <a:r>
                            <a:rPr sz="1400"/>
                            <a:t>Original ↓</a:t>
                          </a:r>
                          <a:endParaRPr sz="1400">
                            <a:latin typeface="Cambria Math"/>
                          </a:endParaRPr>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1"/>
                      </a:ext>
                    </a:extLst>
                  </a:tr>
                  <a:tr h="370840">
                    <a:tc>
                      <a:txBody>
                        <a:bodyPr/>
                        <a:lstStyle/>
                        <a:p>
                          <a:endParaRPr lang="en-US"/>
                        </a:p>
                      </a:txBody>
                      <a:tcPr>
                        <a:blipFill>
                          <a:blip r:embed="rId3"/>
                          <a:stretch>
                            <a:fillRect l="-1183" t="-103279" r="-715385" b="-403279"/>
                          </a:stretch>
                        </a:blipFill>
                      </a:tcPr>
                    </a:tc>
                    <a:tc>
                      <a:txBody>
                        <a:bodyPr/>
                        <a:lstStyle/>
                        <a:p>
                          <a:pPr algn="ctr">
                            <a:defRPr sz="1400" b="1"/>
                          </a:pPr>
                          <a:r>
                            <a:t>b</a:t>
                          </a:r>
                        </a:p>
                      </a:txBody>
                      <a:tcPr/>
                    </a:tc>
                    <a:tc>
                      <a:txBody>
                        <a:bodyPr/>
                        <a:lstStyle/>
                        <a:p>
                          <a:endParaRPr lang="en-US"/>
                        </a:p>
                      </a:txBody>
                      <a:tcPr>
                        <a:blipFill>
                          <a:blip r:embed="rId3"/>
                          <a:stretch>
                            <a:fillRect l="-202381" t="-103279" r="-519048" b="-403279"/>
                          </a:stretch>
                        </a:blipFill>
                      </a:tcPr>
                    </a:tc>
                    <a:tc>
                      <a:txBody>
                        <a:bodyPr/>
                        <a:lstStyle/>
                        <a:p>
                          <a:endParaRPr lang="en-US"/>
                        </a:p>
                      </a:txBody>
                      <a:tcPr>
                        <a:blipFill>
                          <a:blip r:embed="rId3"/>
                          <a:stretch>
                            <a:fillRect l="-300592" t="-103279" r="-415976" b="-403279"/>
                          </a:stretch>
                        </a:blipFill>
                      </a:tcPr>
                    </a:tc>
                    <a:tc>
                      <a:txBody>
                        <a:bodyPr/>
                        <a:lstStyle/>
                        <a:p>
                          <a:endParaRPr lang="en-US"/>
                        </a:p>
                      </a:txBody>
                      <a:tcPr>
                        <a:blipFill>
                          <a:blip r:embed="rId3"/>
                          <a:stretch>
                            <a:fillRect l="-400592" t="-103279" r="-315976" b="-403279"/>
                          </a:stretch>
                        </a:blipFill>
                      </a:tcPr>
                    </a:tc>
                    <a:tc>
                      <a:txBody>
                        <a:bodyPr/>
                        <a:lstStyle/>
                        <a:p>
                          <a:endParaRPr lang="en-US"/>
                        </a:p>
                      </a:txBody>
                      <a:tcPr>
                        <a:blipFill>
                          <a:blip r:embed="rId3"/>
                          <a:stretch>
                            <a:fillRect l="-500592" t="-103279" r="-215976" b="-403279"/>
                          </a:stretch>
                        </a:blipFill>
                      </a:tcPr>
                    </a:tc>
                    <a:tc>
                      <a:txBody>
                        <a:bodyPr/>
                        <a:lstStyle/>
                        <a:p>
                          <a:endParaRPr lang="en-US"/>
                        </a:p>
                      </a:txBody>
                      <a:tcPr>
                        <a:blipFill>
                          <a:blip r:embed="rId3"/>
                          <a:stretch>
                            <a:fillRect l="-604167" t="-103279" r="-117262" b="-403279"/>
                          </a:stretch>
                        </a:blipFill>
                      </a:tcPr>
                    </a:tc>
                    <a:tc>
                      <a:txBody>
                        <a:bodyPr/>
                        <a:lstStyle/>
                        <a:p>
                          <a:endParaRPr lang="en-US"/>
                        </a:p>
                      </a:txBody>
                      <a:tcPr>
                        <a:blipFill>
                          <a:blip r:embed="rId3"/>
                          <a:stretch>
                            <a:fillRect l="-609794" t="-103279" r="-1546" b="-403279"/>
                          </a:stretch>
                        </a:blipFill>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F</a:t>
                          </a:r>
                        </a:p>
                      </a:txBody>
                      <a:tcPr/>
                    </a:tc>
                    <a:tc>
                      <a:txBody>
                        <a:bodyPr/>
                        <a:lstStyle/>
                        <a:p>
                          <a:pPr algn="ctr">
                            <a:defRPr sz="1400"/>
                          </a:pPr>
                          <a:r>
                            <a:t>F</a:t>
                          </a:r>
                        </a:p>
                      </a:txBody>
                      <a:tcPr/>
                    </a:tc>
                    <a:tc>
                      <a:txBody>
                        <a:bodyPr/>
                        <a:lstStyle/>
                        <a:p>
                          <a:pPr algn="ctr">
                            <a:defRPr sz="1400"/>
                          </a:pPr>
                          <a:r>
                            <a:t>F</a:t>
                          </a:r>
                        </a:p>
                      </a:txBody>
                      <a:tcPr/>
                    </a:tc>
                    <a:extLst>
                      <a:ext uri="{0D108BD9-81ED-4DB2-BD59-A6C34878D82A}">
                        <a16:rowId xmlns:a16="http://schemas.microsoft.com/office/drawing/2014/main" val="10004"/>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rPr dirty="0"/>
                            <a:t>T</a:t>
                          </a:r>
                        </a:p>
                      </a:txBody>
                      <a:tcP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899927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r>
              <a:rPr sz="2400" dirty="0"/>
              <a:t>We can see from the truth table that statements </a:t>
            </a:r>
            <a:r>
              <a:rPr sz="2400" dirty="0">
                <a:latin typeface="Cambria Math"/>
              </a:rPr>
              <a:t>2</a:t>
            </a:r>
            <a:r>
              <a:rPr sz="2400" dirty="0"/>
              <a:t> and </a:t>
            </a:r>
            <a:r>
              <a:rPr sz="2400" dirty="0">
                <a:latin typeface="Cambria Math"/>
              </a:rPr>
              <a:t>3</a:t>
            </a:r>
            <a:r>
              <a:rPr sz="2400" dirty="0"/>
              <a:t> both have the same corresponding truth values as those for the original statement. Therefore, the original conditional, "If it rains on Saturday, we will not go to the ballgame," is logically equivalent to "It is not raining on Saturday or we will not go to the ballgame" and "If we do go to the ballgame, then it is not raining on Saturday."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 Morgan's Laws</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42925" indent="-542925">
              <a:defRPr sz="2800"/>
            </a:pPr>
            <a:r>
              <a:rPr lang="en-US" dirty="0"/>
              <a:t>1.</a:t>
            </a:r>
            <a:endParaRPr dirty="0"/>
          </a:p>
        </p:txBody>
      </p:sp>
      <p:pic>
        <p:nvPicPr>
          <p:cNvPr id="7" name="Picture 6" descr="Not open parenthesis p and q close parenthesis is equivalent to not p or not q">
            <a:extLst>
              <a:ext uri="{FF2B5EF4-FFF2-40B4-BE49-F238E27FC236}">
                <a16:creationId xmlns:a16="http://schemas.microsoft.com/office/drawing/2014/main" id="{6F69BE74-9F12-4B06-4DCC-FC713D0AA334}"/>
              </a:ext>
            </a:extLst>
          </p:cNvPr>
          <p:cNvPicPr>
            <a:picLocks noChangeAspect="1"/>
          </p:cNvPicPr>
          <p:nvPr/>
        </p:nvPicPr>
        <p:blipFill>
          <a:blip r:embed="rId2"/>
          <a:stretch>
            <a:fillRect/>
          </a:stretch>
        </p:blipFill>
        <p:spPr>
          <a:xfrm>
            <a:off x="1066800" y="1084328"/>
            <a:ext cx="3091590" cy="576000"/>
          </a:xfrm>
          <a:prstGeom prst="rect">
            <a:avLst/>
          </a:prstGeom>
        </p:spPr>
      </p:pic>
      <p:pic>
        <p:nvPicPr>
          <p:cNvPr id="13" name="Picture 12" descr="2. Not open parenthesis p or q close parenthesis is equivalent to not p and not q">
            <a:extLst>
              <a:ext uri="{FF2B5EF4-FFF2-40B4-BE49-F238E27FC236}">
                <a16:creationId xmlns:a16="http://schemas.microsoft.com/office/drawing/2014/main" id="{05769F27-287A-342C-EDBA-AA0FE4C5DEA1}"/>
              </a:ext>
            </a:extLst>
          </p:cNvPr>
          <p:cNvPicPr>
            <a:picLocks noChangeAspect="1"/>
          </p:cNvPicPr>
          <p:nvPr/>
        </p:nvPicPr>
        <p:blipFill>
          <a:blip r:embed="rId3"/>
          <a:stretch>
            <a:fillRect/>
          </a:stretch>
        </p:blipFill>
        <p:spPr>
          <a:xfrm>
            <a:off x="528638" y="1746000"/>
            <a:ext cx="3416326" cy="540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a:t>Notice that in De Morgan's Laws, one side of the equivalence has a negation sign on the outside of a set of the parentheses while the other side has no parentheses at all.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Applying De Morgan's Laws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Write the negations of the following statements using De Morgan's laws.</a:t>
            </a:r>
          </a:p>
          <a:p>
            <a:pPr marL="542925" indent="-542925">
              <a:defRPr sz="2800"/>
            </a:pPr>
            <a:r>
              <a:rPr lang="en-US" sz="2400" dirty="0"/>
              <a:t>a.	</a:t>
            </a:r>
            <a:r>
              <a:rPr sz="2400" dirty="0"/>
              <a:t>I will exercise or sleep in tomorrow.</a:t>
            </a:r>
          </a:p>
          <a:p>
            <a:pPr marL="542925" indent="-542925">
              <a:defRPr sz="2800"/>
            </a:pPr>
            <a:r>
              <a:rPr lang="en-US" sz="2400" dirty="0"/>
              <a:t>b.	</a:t>
            </a:r>
            <a:r>
              <a:rPr sz="2400" dirty="0"/>
              <a:t>​Jack and Jill went up the hill.</a:t>
            </a:r>
            <a:endParaRPr lang="en-US" sz="2400" dirty="0"/>
          </a:p>
          <a:p>
            <a:r>
              <a:rPr lang="en-US" sz="2400" b="1" dirty="0"/>
              <a:t>Solution</a:t>
            </a:r>
          </a:p>
          <a:p>
            <a:pPr marL="542925" indent="-542925">
              <a:defRPr sz="2800"/>
            </a:pPr>
            <a:r>
              <a:rPr lang="en-US" sz="2400" dirty="0"/>
              <a:t>a.	To negate the disjunction statement, we negate both simple statements, then change the disjunction to a conjunction by using the word </a:t>
            </a:r>
            <a:r>
              <a:rPr lang="en-US" sz="2400" b="1" i="1" dirty="0"/>
              <a:t>and</a:t>
            </a:r>
            <a:r>
              <a:rPr lang="en-US" sz="2400" dirty="0"/>
              <a:t> instead of </a:t>
            </a:r>
            <a:r>
              <a:rPr lang="en-US" sz="2400" b="1" i="1" dirty="0"/>
              <a:t>or</a:t>
            </a:r>
            <a:r>
              <a:rPr lang="en-US" sz="2400" dirty="0"/>
              <a:t>.</a:t>
            </a:r>
          </a:p>
          <a:p>
            <a:pPr marL="457200" lvl="1" indent="0" algn="ctr">
              <a:buNone/>
            </a:pPr>
            <a:r>
              <a:rPr lang="en-US" sz="2400" dirty="0"/>
              <a:t>​I will not exercise and I will not sleep in tomorrow.</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Applying De Morgan's Laws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457200" y="1029287"/>
            <a:ext cx="8610600" cy="1637713"/>
          </a:xfrm>
        </p:spPr>
        <p:txBody>
          <a:bodyPr>
            <a:noAutofit/>
          </a:bodyPr>
          <a:lstStyle/>
          <a:p>
            <a:pPr marL="447675" indent="-447675">
              <a:defRPr sz="2800"/>
            </a:pPr>
            <a:r>
              <a:rPr lang="en-US" sz="2400" dirty="0"/>
              <a:t>b.	</a:t>
            </a:r>
            <a:r>
              <a:rPr sz="2400" dirty="0"/>
              <a:t>To negate the conjunction, we similarly negate each simple statement and use the word </a:t>
            </a:r>
            <a:r>
              <a:rPr sz="2400" b="1" i="1" dirty="0"/>
              <a:t>or</a:t>
            </a:r>
            <a:r>
              <a:rPr sz="2400" dirty="0"/>
              <a:t> instead of </a:t>
            </a:r>
            <a:r>
              <a:rPr sz="2400" b="1" i="1" dirty="0"/>
              <a:t>and</a:t>
            </a:r>
            <a:r>
              <a:rPr sz="2400" dirty="0"/>
              <a:t> to make the statement a disjunction.</a:t>
            </a:r>
            <a:endParaRPr lang="en-US" sz="2400" dirty="0"/>
          </a:p>
          <a:p>
            <a:pPr>
              <a:defRPr sz="2800"/>
            </a:pPr>
            <a:r>
              <a:rPr lang="en-US" sz="2400" dirty="0"/>
              <a:t>              </a:t>
            </a:r>
            <a:r>
              <a:rPr sz="2400" dirty="0"/>
              <a:t>Jack did not go up the hill or Jill did not go up the hill.</a:t>
            </a:r>
          </a:p>
          <a:p>
            <a:r>
              <a:rPr sz="2400" dirty="0"/>
              <a:t>​</a:t>
            </a:r>
          </a:p>
        </p:txBody>
      </p:sp>
      <p:sp>
        <p:nvSpPr>
          <p:cNvPr id="5" name="TextBox 4">
            <a:extLst>
              <a:ext uri="{FF2B5EF4-FFF2-40B4-BE49-F238E27FC236}">
                <a16:creationId xmlns:a16="http://schemas.microsoft.com/office/drawing/2014/main" id="{89C031FD-2FD0-4E33-B278-406ED33C797D}"/>
              </a:ext>
            </a:extLst>
          </p:cNvPr>
          <p:cNvSpPr txBox="1"/>
          <p:nvPr/>
        </p:nvSpPr>
        <p:spPr>
          <a:xfrm>
            <a:off x="895350" y="2861608"/>
            <a:ext cx="8153400" cy="1938992"/>
          </a:xfrm>
          <a:prstGeom prst="rect">
            <a:avLst/>
          </a:prstGeom>
          <a:noFill/>
        </p:spPr>
        <p:txBody>
          <a:bodyPr wrap="square">
            <a:spAutoFit/>
          </a:bodyPr>
          <a:lstStyle/>
          <a:p>
            <a:r>
              <a:rPr lang="en-US" sz="2400" dirty="0"/>
              <a:t>Because this original statement is such a familiar one, it might look like a simple statement instead of a compound statement and you might have found it hard to negate the statement correctly. Be careful not to say, "Neither Jack nor Jill went up the hill."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Applying De Morgan's Laws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Write the negation of the following compound statement using De Morgan's laws.</a:t>
            </a:r>
          </a:p>
          <a:p>
            <a:pPr marL="457200" lvl="1" indent="0">
              <a:buNone/>
            </a:pPr>
            <a:r>
              <a:rPr sz="2400" dirty="0"/>
              <a:t>The football team will win or they will be out of the tournament, and their ranking will improve.</a:t>
            </a:r>
            <a:endParaRPr lang="en-US" sz="2400" dirty="0"/>
          </a:p>
          <a:p>
            <a:r>
              <a:rPr lang="en-US" sz="2400" b="1" dirty="0"/>
              <a:t>Solution</a:t>
            </a:r>
          </a:p>
          <a:p>
            <a:r>
              <a:rPr lang="en-US" sz="2400" dirty="0"/>
              <a:t>Notice that this compound statement has an </a:t>
            </a:r>
            <a:r>
              <a:rPr lang="en-US" sz="2400" b="1" i="1" dirty="0"/>
              <a:t>or</a:t>
            </a:r>
            <a:r>
              <a:rPr lang="en-US" sz="2400" dirty="0"/>
              <a:t> statement as well as an </a:t>
            </a:r>
            <a:r>
              <a:rPr lang="en-US" sz="2400" b="1" i="1" dirty="0"/>
              <a:t>and</a:t>
            </a:r>
            <a:r>
              <a:rPr lang="en-US" sz="2400" dirty="0"/>
              <a:t> statement. We need to use De Morgan's laws twice to negate each part. To help us keep track of both, let's write the statement out symbolically.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Logically Equivalent Statements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400" b="1" dirty="0"/>
              <a:t>Logically equivalent statements</a:t>
            </a:r>
            <a:r>
              <a:rPr sz="2400" dirty="0"/>
              <a:t> are statements that have exactly the same truth values in all corresponding circumstances. Equivalence is denoted with the symbol </a:t>
            </a:r>
            <a:r>
              <a:rPr sz="2400" dirty="0">
                <a:latin typeface="Cambria Math"/>
              </a:rPr>
              <a:t>≡</a:t>
            </a:r>
            <a:r>
              <a:rPr sz="2400" dirty="0"/>
              <a: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Applying De Morgan's Laws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r>
              <a:rPr sz="2400" dirty="0"/>
              <a:t>Begin by labeling each part of the compound statement. Let</a:t>
            </a:r>
          </a:p>
          <a:p>
            <a:pPr marL="457200" lvl="1" indent="0">
              <a:buNone/>
            </a:pPr>
            <a:r>
              <a:rPr lang="en-US" sz="2400" i="1" dirty="0"/>
              <a:t>p</a:t>
            </a:r>
            <a:r>
              <a:rPr lang="en-US" sz="2400" dirty="0"/>
              <a:t> =</a:t>
            </a:r>
            <a:r>
              <a:rPr sz="2400" dirty="0"/>
              <a:t> The football team will win.</a:t>
            </a:r>
          </a:p>
          <a:p>
            <a:pPr marL="457200" lvl="1" indent="0">
              <a:buNone/>
            </a:pPr>
            <a:r>
              <a:rPr lang="en-US" sz="2400" i="1" dirty="0"/>
              <a:t>q</a:t>
            </a:r>
            <a:r>
              <a:rPr lang="en-US" sz="2400" dirty="0"/>
              <a:t> = </a:t>
            </a:r>
            <a:r>
              <a:rPr sz="2400" dirty="0"/>
              <a:t>They will be out of the tournament</a:t>
            </a:r>
          </a:p>
          <a:p>
            <a:pPr marL="457200" lvl="1" indent="0">
              <a:buNone/>
            </a:pPr>
            <a:r>
              <a:rPr lang="en-US" sz="2400" i="1" dirty="0"/>
              <a:t>r</a:t>
            </a:r>
            <a:r>
              <a:rPr lang="en-US" sz="2400" dirty="0"/>
              <a:t> = </a:t>
            </a:r>
            <a:r>
              <a:rPr sz="2400" dirty="0"/>
              <a:t>Their ranking will improve.</a:t>
            </a:r>
          </a:p>
          <a:p>
            <a:pPr>
              <a:defRPr sz="2800"/>
            </a:pPr>
            <a:r>
              <a:rPr sz="2400" dirty="0"/>
              <a:t>Thus, our original statement is</a:t>
            </a:r>
            <a:endParaRPr lang="ar-AE" sz="2400" dirty="0"/>
          </a:p>
        </p:txBody>
      </p:sp>
      <p:pic>
        <p:nvPicPr>
          <p:cNvPr id="9" name="Picture 8" descr="Open parenthesis p or q close parenthesis and r">
            <a:extLst>
              <a:ext uri="{FF2B5EF4-FFF2-40B4-BE49-F238E27FC236}">
                <a16:creationId xmlns:a16="http://schemas.microsoft.com/office/drawing/2014/main" id="{E29265D5-C240-04DE-2FF9-7E884D800B11}"/>
              </a:ext>
            </a:extLst>
          </p:cNvPr>
          <p:cNvPicPr>
            <a:picLocks noChangeAspect="1"/>
          </p:cNvPicPr>
          <p:nvPr/>
        </p:nvPicPr>
        <p:blipFill>
          <a:blip r:embed="rId2"/>
          <a:stretch>
            <a:fillRect/>
          </a:stretch>
        </p:blipFill>
        <p:spPr>
          <a:xfrm>
            <a:off x="4355307" y="2806216"/>
            <a:ext cx="1423102" cy="468000"/>
          </a:xfrm>
          <a:prstGeom prst="rect">
            <a:avLst/>
          </a:prstGeom>
        </p:spPr>
      </p:pic>
      <p:sp>
        <p:nvSpPr>
          <p:cNvPr id="7" name="TextBox 6">
            <a:extLst>
              <a:ext uri="{FF2B5EF4-FFF2-40B4-BE49-F238E27FC236}">
                <a16:creationId xmlns:a16="http://schemas.microsoft.com/office/drawing/2014/main" id="{4107AF4D-7631-27C0-8CF5-C4BAD1C72D97}"/>
              </a:ext>
            </a:extLst>
          </p:cNvPr>
          <p:cNvSpPr txBox="1"/>
          <p:nvPr/>
        </p:nvSpPr>
        <p:spPr>
          <a:xfrm>
            <a:off x="457200" y="3219450"/>
            <a:ext cx="5410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This is a conjunction where the first part is</a:t>
            </a:r>
            <a:endParaRPr lang="en-IN" dirty="0"/>
          </a:p>
        </p:txBody>
      </p:sp>
      <p:pic>
        <p:nvPicPr>
          <p:cNvPr id="11" name="Picture 10" descr="Open parenthesis p or q close parenthesis">
            <a:extLst>
              <a:ext uri="{FF2B5EF4-FFF2-40B4-BE49-F238E27FC236}">
                <a16:creationId xmlns:a16="http://schemas.microsoft.com/office/drawing/2014/main" id="{42B2E2AA-4818-B652-FB98-69C402A865B9}"/>
              </a:ext>
            </a:extLst>
          </p:cNvPr>
          <p:cNvPicPr>
            <a:picLocks noChangeAspect="1"/>
          </p:cNvPicPr>
          <p:nvPr/>
        </p:nvPicPr>
        <p:blipFill>
          <a:blip r:embed="rId3"/>
          <a:stretch>
            <a:fillRect/>
          </a:stretch>
        </p:blipFill>
        <p:spPr>
          <a:xfrm>
            <a:off x="5797461" y="3249668"/>
            <a:ext cx="933450" cy="466725"/>
          </a:xfrm>
          <a:prstGeom prst="rect">
            <a:avLst/>
          </a:prstGeom>
        </p:spPr>
      </p:pic>
      <p:sp>
        <p:nvSpPr>
          <p:cNvPr id="13" name="TextBox 12">
            <a:extLst>
              <a:ext uri="{FF2B5EF4-FFF2-40B4-BE49-F238E27FC236}">
                <a16:creationId xmlns:a16="http://schemas.microsoft.com/office/drawing/2014/main" id="{16D86D48-E3C4-91BF-95C2-0F501CE89457}"/>
              </a:ext>
            </a:extLst>
          </p:cNvPr>
          <p:cNvSpPr txBox="1"/>
          <p:nvPr/>
        </p:nvSpPr>
        <p:spPr>
          <a:xfrm>
            <a:off x="6663662" y="3217862"/>
            <a:ext cx="21549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the second</a:t>
            </a:r>
            <a:endParaRPr lang="en-IN" dirty="0"/>
          </a:p>
        </p:txBody>
      </p:sp>
      <p:sp>
        <p:nvSpPr>
          <p:cNvPr id="15" name="TextBox 14">
            <a:extLst>
              <a:ext uri="{FF2B5EF4-FFF2-40B4-BE49-F238E27FC236}">
                <a16:creationId xmlns:a16="http://schemas.microsoft.com/office/drawing/2014/main" id="{37B4791C-425E-2927-F1D0-23C86D50CB47}"/>
              </a:ext>
            </a:extLst>
          </p:cNvPr>
          <p:cNvSpPr txBox="1"/>
          <p:nvPr/>
        </p:nvSpPr>
        <p:spPr>
          <a:xfrm>
            <a:off x="457200" y="3590270"/>
            <a:ext cx="8382000" cy="1200329"/>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part is </a:t>
            </a:r>
            <a:r>
              <a:rPr kumimoji="0" lang="en-IN" sz="2400" b="0" i="1" u="none" strike="noStrike" kern="1200" cap="none" spc="0" normalizeH="0" baseline="0" noProof="0" dirty="0">
                <a:ln>
                  <a:noFill/>
                </a:ln>
                <a:solidFill>
                  <a:srgbClr val="366092"/>
                </a:solidFill>
                <a:effectLst/>
                <a:uLnTx/>
                <a:uFillTx/>
                <a:latin typeface="Calibri"/>
                <a:ea typeface="+mn-ea"/>
                <a:cs typeface="+mn-cs"/>
              </a:rPr>
              <a:t>r</a:t>
            </a:r>
            <a:r>
              <a:rPr kumimoji="0" lang="en-IN" sz="2400" b="0" i="0" u="none" strike="noStrike" kern="1200" cap="none" spc="0" normalizeH="0" baseline="0" noProof="0" dirty="0">
                <a:ln>
                  <a:noFill/>
                </a:ln>
                <a:solidFill>
                  <a:srgbClr val="366092"/>
                </a:solidFill>
                <a:effectLst/>
                <a:uLnTx/>
                <a:uFillTx/>
                <a:latin typeface="Calibri"/>
                <a:ea typeface="+mn-ea"/>
                <a:cs typeface="+mn-cs"/>
              </a:rPr>
              <a:t>. De Morgan's laws say that its negation will be a disjunction made from the negations of these two parts. Thus, we have the following.</a:t>
            </a:r>
            <a:endParaRPr lang="en-IN" dirty="0"/>
          </a:p>
        </p:txBody>
      </p:sp>
      <p:pic>
        <p:nvPicPr>
          <p:cNvPr id="5" name="Picture 4" descr="Not open parenthesis open parenthesis p or q close parenthesis and r close parenthesis is equivalent to not open parenthesis p or q close parenthesis or not r">
            <a:extLst>
              <a:ext uri="{FF2B5EF4-FFF2-40B4-BE49-F238E27FC236}">
                <a16:creationId xmlns:a16="http://schemas.microsoft.com/office/drawing/2014/main" id="{B11E05E3-5A08-489D-E3C9-9035EAAEFF49}"/>
              </a:ext>
            </a:extLst>
          </p:cNvPr>
          <p:cNvPicPr>
            <a:picLocks noChangeAspect="1"/>
          </p:cNvPicPr>
          <p:nvPr/>
        </p:nvPicPr>
        <p:blipFill>
          <a:blip r:embed="rId4"/>
          <a:stretch>
            <a:fillRect/>
          </a:stretch>
        </p:blipFill>
        <p:spPr>
          <a:xfrm>
            <a:off x="2667662" y="4951366"/>
            <a:ext cx="3996000" cy="540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Applying De Morgan's Laws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a:defRPr sz="2800"/>
            </a:pPr>
            <a:r>
              <a:rPr sz="2400" dirty="0"/>
              <a:t>We can then use De Morgan's Laws again to negate</a:t>
            </a:r>
          </a:p>
        </p:txBody>
      </p:sp>
      <p:pic>
        <p:nvPicPr>
          <p:cNvPr id="13" name="Picture 12" descr="Not open parenthesis p or q close parenthesis">
            <a:extLst>
              <a:ext uri="{FF2B5EF4-FFF2-40B4-BE49-F238E27FC236}">
                <a16:creationId xmlns:a16="http://schemas.microsoft.com/office/drawing/2014/main" id="{56C24D8D-0D7B-69FA-2CE0-DD819FC44593}"/>
              </a:ext>
            </a:extLst>
          </p:cNvPr>
          <p:cNvPicPr>
            <a:picLocks noChangeAspect="1"/>
          </p:cNvPicPr>
          <p:nvPr/>
        </p:nvPicPr>
        <p:blipFill>
          <a:blip r:embed="rId2"/>
          <a:stretch>
            <a:fillRect/>
          </a:stretch>
        </p:blipFill>
        <p:spPr>
          <a:xfrm>
            <a:off x="6940550" y="1062544"/>
            <a:ext cx="1163755" cy="432000"/>
          </a:xfrm>
          <a:prstGeom prst="rect">
            <a:avLst/>
          </a:prstGeom>
        </p:spPr>
      </p:pic>
      <p:pic>
        <p:nvPicPr>
          <p:cNvPr id="11" name="Picture 10" descr="Not open parenthesis p or q close parenthesis is equivalent to not p and not q">
            <a:extLst>
              <a:ext uri="{FF2B5EF4-FFF2-40B4-BE49-F238E27FC236}">
                <a16:creationId xmlns:a16="http://schemas.microsoft.com/office/drawing/2014/main" id="{D31A2C08-A6E2-800D-FF69-0A2974724C0A}"/>
              </a:ext>
            </a:extLst>
          </p:cNvPr>
          <p:cNvPicPr>
            <a:picLocks noChangeAspect="1"/>
          </p:cNvPicPr>
          <p:nvPr/>
        </p:nvPicPr>
        <p:blipFill>
          <a:blip r:embed="rId3"/>
          <a:stretch>
            <a:fillRect/>
          </a:stretch>
        </p:blipFill>
        <p:spPr>
          <a:xfrm>
            <a:off x="3219428" y="1529881"/>
            <a:ext cx="2705142" cy="504000"/>
          </a:xfrm>
          <a:prstGeom prst="rect">
            <a:avLst/>
          </a:prstGeom>
        </p:spPr>
      </p:pic>
      <p:sp>
        <p:nvSpPr>
          <p:cNvPr id="9" name="TextBox 8">
            <a:extLst>
              <a:ext uri="{FF2B5EF4-FFF2-40B4-BE49-F238E27FC236}">
                <a16:creationId xmlns:a16="http://schemas.microsoft.com/office/drawing/2014/main" id="{B2C6FC10-7FE8-9222-DF6E-5F659A25CEC1}"/>
              </a:ext>
            </a:extLst>
          </p:cNvPr>
          <p:cNvSpPr txBox="1"/>
          <p:nvPr/>
        </p:nvSpPr>
        <p:spPr>
          <a:xfrm>
            <a:off x="457200" y="2016919"/>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Putting these together, we have that the negation of the original statement is as follows.</a:t>
            </a:r>
            <a:endParaRPr lang="en-IN" dirty="0"/>
          </a:p>
        </p:txBody>
      </p:sp>
      <p:pic>
        <p:nvPicPr>
          <p:cNvPr id="15" name="Picture 14" descr="Not open parenthesis open parenthesis p or q close parenthesis and r close parenthesis is equivalent to open parenthesis not p and not q close parenthesis or not r">
            <a:extLst>
              <a:ext uri="{FF2B5EF4-FFF2-40B4-BE49-F238E27FC236}">
                <a16:creationId xmlns:a16="http://schemas.microsoft.com/office/drawing/2014/main" id="{5EDD9064-080B-542D-D59B-160F961F2F63}"/>
              </a:ext>
            </a:extLst>
          </p:cNvPr>
          <p:cNvPicPr>
            <a:picLocks noChangeAspect="1"/>
          </p:cNvPicPr>
          <p:nvPr/>
        </p:nvPicPr>
        <p:blipFill>
          <a:blip r:embed="rId4"/>
          <a:stretch>
            <a:fillRect/>
          </a:stretch>
        </p:blipFill>
        <p:spPr>
          <a:xfrm>
            <a:off x="2436544" y="2863094"/>
            <a:ext cx="4270909" cy="540000"/>
          </a:xfrm>
          <a:prstGeom prst="rect">
            <a:avLst/>
          </a:prstGeom>
        </p:spPr>
      </p:pic>
      <p:sp>
        <p:nvSpPr>
          <p:cNvPr id="7" name="TextBox 6">
            <a:extLst>
              <a:ext uri="{FF2B5EF4-FFF2-40B4-BE49-F238E27FC236}">
                <a16:creationId xmlns:a16="http://schemas.microsoft.com/office/drawing/2014/main" id="{BE65BEFD-6056-DB00-1EDA-FFEC091797FB}"/>
              </a:ext>
            </a:extLst>
          </p:cNvPr>
          <p:cNvSpPr txBox="1"/>
          <p:nvPr/>
        </p:nvSpPr>
        <p:spPr>
          <a:xfrm>
            <a:off x="457200" y="3418273"/>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Now, we can translate the symbols back into words, giving us the following.</a:t>
            </a:r>
            <a:endParaRPr lang="en-IN" dirty="0"/>
          </a:p>
        </p:txBody>
      </p:sp>
      <p:sp>
        <p:nvSpPr>
          <p:cNvPr id="5" name="TextBox 4">
            <a:extLst>
              <a:ext uri="{FF2B5EF4-FFF2-40B4-BE49-F238E27FC236}">
                <a16:creationId xmlns:a16="http://schemas.microsoft.com/office/drawing/2014/main" id="{C7C4B80D-7F9A-7125-DAE0-432811D8F21F}"/>
              </a:ext>
            </a:extLst>
          </p:cNvPr>
          <p:cNvSpPr txBox="1"/>
          <p:nvPr/>
        </p:nvSpPr>
        <p:spPr>
          <a:xfrm>
            <a:off x="457200" y="4219587"/>
            <a:ext cx="8229600" cy="904863"/>
          </a:xfrm>
          <a:prstGeom prst="rect">
            <a:avLst/>
          </a:prstGeom>
          <a:noFill/>
        </p:spPr>
        <p:txBody>
          <a:bodyPr wrap="square">
            <a:spAutoFit/>
          </a:bodyPr>
          <a:lstStyle/>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The football team will not win and they will not be out</a:t>
            </a: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 of the tournament, or their ranking will not improve.</a:t>
            </a:r>
            <a:endParaRPr lang="en-IN" dirty="0"/>
          </a:p>
        </p:txBody>
      </p:sp>
    </p:spTree>
    <p:extLst>
      <p:ext uri="{BB962C8B-B14F-4D97-AF65-F5344CB8AC3E}">
        <p14:creationId xmlns:p14="http://schemas.microsoft.com/office/powerpoint/2010/main" val="1483067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Negation of Conditional Statements</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4861522"/>
          </a:xfrm>
        </p:spPr>
        <p:txBody>
          <a:bodyPr>
            <a:normAutofit/>
          </a:bodyPr>
          <a:lstStyle/>
          <a:p>
            <a:r>
              <a:rPr lang="en-US" dirty="0"/>
              <a:t>	</a:t>
            </a:r>
            <a:endParaRPr dirty="0"/>
          </a:p>
        </p:txBody>
      </p:sp>
      <p:pic>
        <p:nvPicPr>
          <p:cNvPr id="5" name="Picture 4" descr="Not open parenthesis p implies q close parenthesis is equivalent to p and not q">
            <a:extLst>
              <a:ext uri="{FF2B5EF4-FFF2-40B4-BE49-F238E27FC236}">
                <a16:creationId xmlns:a16="http://schemas.microsoft.com/office/drawing/2014/main" id="{E244EC0D-B242-BF9C-EDA6-E8F5F130A45F}"/>
              </a:ext>
            </a:extLst>
          </p:cNvPr>
          <p:cNvPicPr>
            <a:picLocks noChangeAspect="1"/>
          </p:cNvPicPr>
          <p:nvPr/>
        </p:nvPicPr>
        <p:blipFill>
          <a:blip r:embed="rId2"/>
          <a:stretch>
            <a:fillRect/>
          </a:stretch>
        </p:blipFill>
        <p:spPr>
          <a:xfrm>
            <a:off x="3144857" y="1371600"/>
            <a:ext cx="2854286" cy="540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4887"/>
            <a:ext cx="8763000" cy="914400"/>
          </a:xfrm>
        </p:spPr>
        <p:txBody>
          <a:bodyPr>
            <a:normAutofit/>
          </a:bodyPr>
          <a:lstStyle/>
          <a:p>
            <a:r>
              <a:rPr lang="en-IN" dirty="0"/>
              <a:t>Example 6</a:t>
            </a:r>
            <a:r>
              <a:rPr dirty="0"/>
              <a:t>: Negating a Conditional Statement</a:t>
            </a:r>
          </a:p>
        </p:txBody>
      </p:sp>
      <p:sp>
        <p:nvSpPr>
          <p:cNvPr id="3" name="Text Placeholder 2"/>
          <p:cNvSpPr>
            <a:spLocks noGrp="1"/>
          </p:cNvSpPr>
          <p:nvPr>
            <p:ph type="body" sz="quarter" idx="10"/>
          </p:nvPr>
        </p:nvSpPr>
        <p:spPr/>
        <p:txBody>
          <a:bodyPr>
            <a:normAutofit/>
          </a:bodyPr>
          <a:lstStyle/>
          <a:p>
            <a:r>
              <a:rPr sz="2600" dirty="0"/>
              <a:t>Write the negation of the following conditional statement.</a:t>
            </a:r>
          </a:p>
          <a:p>
            <a:pPr algn="ctr"/>
            <a:r>
              <a:rPr sz="2600" i="1" dirty="0"/>
              <a:t>If I go to </a:t>
            </a:r>
            <a:r>
              <a:rPr sz="2600" i="1" dirty="0" err="1"/>
              <a:t>Moss'</a:t>
            </a:r>
            <a:r>
              <a:rPr sz="2600" i="1" dirty="0"/>
              <a:t> Diner, then I get the triple stack pancakes.</a:t>
            </a:r>
            <a:endParaRPr lang="en-US" sz="2600" i="1" dirty="0"/>
          </a:p>
          <a:p>
            <a:r>
              <a:rPr lang="en-US" sz="2600" b="1" dirty="0"/>
              <a:t>Solution</a:t>
            </a:r>
          </a:p>
          <a:p>
            <a:pPr>
              <a:defRPr sz="2800"/>
            </a:pPr>
            <a:r>
              <a:rPr lang="en-US" sz="2600" dirty="0"/>
              <a:t>The statement we are given is a conditional statement,</a:t>
            </a:r>
            <a:endParaRPr lang="en-US" sz="2600" i="1" dirty="0"/>
          </a:p>
        </p:txBody>
      </p:sp>
      <p:pic>
        <p:nvPicPr>
          <p:cNvPr id="11" name="Picture 10" descr="a implies b,">
            <a:extLst>
              <a:ext uri="{FF2B5EF4-FFF2-40B4-BE49-F238E27FC236}">
                <a16:creationId xmlns:a16="http://schemas.microsoft.com/office/drawing/2014/main" id="{165DBEAB-4FB8-0720-07E1-C4E61515F089}"/>
              </a:ext>
            </a:extLst>
          </p:cNvPr>
          <p:cNvPicPr>
            <a:picLocks noChangeAspect="1"/>
          </p:cNvPicPr>
          <p:nvPr/>
        </p:nvPicPr>
        <p:blipFill>
          <a:blip r:embed="rId2"/>
          <a:stretch>
            <a:fillRect/>
          </a:stretch>
        </p:blipFill>
        <p:spPr>
          <a:xfrm>
            <a:off x="546108" y="2932450"/>
            <a:ext cx="904865" cy="360000"/>
          </a:xfrm>
          <a:prstGeom prst="rect">
            <a:avLst/>
          </a:prstGeom>
        </p:spPr>
      </p:pic>
      <p:sp>
        <p:nvSpPr>
          <p:cNvPr id="7" name="TextBox 6">
            <a:extLst>
              <a:ext uri="{FF2B5EF4-FFF2-40B4-BE49-F238E27FC236}">
                <a16:creationId xmlns:a16="http://schemas.microsoft.com/office/drawing/2014/main" id="{EA2F6AAD-0317-202C-AEB7-9DE8C6CA799E}"/>
              </a:ext>
            </a:extLst>
          </p:cNvPr>
          <p:cNvSpPr txBox="1"/>
          <p:nvPr/>
        </p:nvSpPr>
        <p:spPr>
          <a:xfrm>
            <a:off x="1460500" y="2851943"/>
            <a:ext cx="74676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where </a:t>
            </a:r>
            <a:r>
              <a:rPr kumimoji="0" lang="en-US" sz="2600" b="0" i="1" u="none" strike="noStrike" kern="1200" cap="none" spc="0" normalizeH="0" baseline="0" noProof="0" dirty="0">
                <a:ln>
                  <a:noFill/>
                </a:ln>
                <a:solidFill>
                  <a:srgbClr val="366092"/>
                </a:solidFill>
                <a:effectLst/>
                <a:uLnTx/>
                <a:uFillTx/>
                <a:latin typeface="Calibri"/>
                <a:ea typeface="+mn-ea"/>
                <a:cs typeface="+mn-cs"/>
              </a:rPr>
              <a:t>a</a:t>
            </a:r>
            <a:r>
              <a:rPr kumimoji="0" lang="en-US" sz="2600" b="0" i="0" u="none" strike="noStrike" kern="1200" cap="none" spc="0" normalizeH="0" baseline="0" noProof="0" dirty="0">
                <a:ln>
                  <a:noFill/>
                </a:ln>
                <a:solidFill>
                  <a:srgbClr val="366092"/>
                </a:solidFill>
                <a:effectLst/>
                <a:uLnTx/>
                <a:uFillTx/>
                <a:latin typeface="Calibri"/>
                <a:ea typeface="+mn-ea"/>
                <a:cs typeface="+mn-cs"/>
              </a:rPr>
              <a:t> is the statement "I go to </a:t>
            </a:r>
            <a:r>
              <a:rPr kumimoji="0" lang="en-US" sz="2600" b="0" i="0" u="none" strike="noStrike" kern="1200" cap="none" spc="0" normalizeH="0" baseline="0" noProof="0" dirty="0" err="1">
                <a:ln>
                  <a:noFill/>
                </a:ln>
                <a:solidFill>
                  <a:srgbClr val="366092"/>
                </a:solidFill>
                <a:effectLst/>
                <a:uLnTx/>
                <a:uFillTx/>
                <a:latin typeface="Calibri"/>
                <a:ea typeface="+mn-ea"/>
                <a:cs typeface="+mn-cs"/>
              </a:rPr>
              <a:t>Moss'</a:t>
            </a:r>
            <a:r>
              <a:rPr kumimoji="0" lang="en-US" sz="2600" b="0" i="0" u="none" strike="noStrike" kern="1200" cap="none" spc="0" normalizeH="0" baseline="0" noProof="0" dirty="0">
                <a:ln>
                  <a:noFill/>
                </a:ln>
                <a:solidFill>
                  <a:srgbClr val="366092"/>
                </a:solidFill>
                <a:effectLst/>
                <a:uLnTx/>
                <a:uFillTx/>
                <a:latin typeface="Calibri"/>
                <a:ea typeface="+mn-ea"/>
                <a:cs typeface="+mn-cs"/>
              </a:rPr>
              <a:t> Diner" and </a:t>
            </a:r>
            <a:r>
              <a:rPr kumimoji="0" lang="en-US" sz="2600" b="0" i="1" u="none" strike="noStrike" kern="1200" cap="none" spc="0" normalizeH="0" baseline="0" noProof="0" dirty="0">
                <a:ln>
                  <a:noFill/>
                </a:ln>
                <a:solidFill>
                  <a:srgbClr val="366092"/>
                </a:solidFill>
                <a:effectLst/>
                <a:uLnTx/>
                <a:uFillTx/>
                <a:latin typeface="Calibri"/>
                <a:ea typeface="+mn-ea"/>
                <a:cs typeface="+mn-cs"/>
              </a:rPr>
              <a:t>b</a:t>
            </a:r>
            <a:endParaRPr lang="en-IN" sz="2600" dirty="0"/>
          </a:p>
        </p:txBody>
      </p:sp>
      <p:sp>
        <p:nvSpPr>
          <p:cNvPr id="9" name="TextBox 8">
            <a:extLst>
              <a:ext uri="{FF2B5EF4-FFF2-40B4-BE49-F238E27FC236}">
                <a16:creationId xmlns:a16="http://schemas.microsoft.com/office/drawing/2014/main" id="{AF99EA59-FFBC-EC45-84EE-BA2D0C65F0C0}"/>
              </a:ext>
            </a:extLst>
          </p:cNvPr>
          <p:cNvSpPr txBox="1"/>
          <p:nvPr/>
        </p:nvSpPr>
        <p:spPr>
          <a:xfrm>
            <a:off x="454819" y="3246120"/>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is the statement "I get the triple stack pancakes." The negation of a conditional statement is a conjunction</a:t>
            </a:r>
            <a:endParaRPr lang="en-IN" sz="2600" dirty="0"/>
          </a:p>
        </p:txBody>
      </p:sp>
      <p:sp>
        <p:nvSpPr>
          <p:cNvPr id="19" name="TextBox 18">
            <a:extLst>
              <a:ext uri="{FF2B5EF4-FFF2-40B4-BE49-F238E27FC236}">
                <a16:creationId xmlns:a16="http://schemas.microsoft.com/office/drawing/2014/main" id="{CC967BAA-CFB6-EB51-395F-DEF0AAFD7063}"/>
              </a:ext>
            </a:extLst>
          </p:cNvPr>
          <p:cNvSpPr txBox="1"/>
          <p:nvPr/>
        </p:nvSpPr>
        <p:spPr>
          <a:xfrm>
            <a:off x="456406" y="4044977"/>
            <a:ext cx="3810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comprised of </a:t>
            </a:r>
            <a:r>
              <a:rPr kumimoji="0" lang="en-US" sz="2600" b="0" i="1" u="none" strike="noStrike" kern="1200" cap="none" spc="0" normalizeH="0" baseline="0" noProof="0" dirty="0">
                <a:ln>
                  <a:noFill/>
                </a:ln>
                <a:solidFill>
                  <a:srgbClr val="366092"/>
                </a:solidFill>
                <a:effectLst/>
                <a:uLnTx/>
                <a:uFillTx/>
                <a:latin typeface="Calibri"/>
                <a:ea typeface="+mn-ea"/>
                <a:cs typeface="+mn-cs"/>
              </a:rPr>
              <a:t>a</a:t>
            </a:r>
            <a:r>
              <a:rPr kumimoji="0" lang="en-US" sz="2600" b="0" i="0" u="none" strike="noStrike" kern="1200" cap="none" spc="0" normalizeH="0" baseline="0" noProof="0" dirty="0">
                <a:ln>
                  <a:noFill/>
                </a:ln>
                <a:solidFill>
                  <a:srgbClr val="366092"/>
                </a:solidFill>
                <a:effectLst/>
                <a:uLnTx/>
                <a:uFillTx/>
                <a:latin typeface="Calibri"/>
                <a:ea typeface="+mn-ea"/>
                <a:cs typeface="+mn-cs"/>
              </a:rPr>
              <a:t> along with</a:t>
            </a:r>
            <a:endParaRPr lang="en-IN" sz="2600" dirty="0"/>
          </a:p>
        </p:txBody>
      </p:sp>
      <p:pic>
        <p:nvPicPr>
          <p:cNvPr id="13" name="Picture 12" descr="not b.">
            <a:extLst>
              <a:ext uri="{FF2B5EF4-FFF2-40B4-BE49-F238E27FC236}">
                <a16:creationId xmlns:a16="http://schemas.microsoft.com/office/drawing/2014/main" id="{32420A5B-062F-D74F-1A0D-DC273B2F03EE}"/>
              </a:ext>
            </a:extLst>
          </p:cNvPr>
          <p:cNvPicPr>
            <a:picLocks noChangeAspect="1"/>
          </p:cNvPicPr>
          <p:nvPr/>
        </p:nvPicPr>
        <p:blipFill>
          <a:blip r:embed="rId3"/>
          <a:stretch>
            <a:fillRect/>
          </a:stretch>
        </p:blipFill>
        <p:spPr>
          <a:xfrm>
            <a:off x="4169570" y="4122003"/>
            <a:ext cx="546750" cy="324000"/>
          </a:xfrm>
          <a:prstGeom prst="rect">
            <a:avLst/>
          </a:prstGeom>
        </p:spPr>
      </p:pic>
      <p:sp>
        <p:nvSpPr>
          <p:cNvPr id="15" name="TextBox 14">
            <a:extLst>
              <a:ext uri="{FF2B5EF4-FFF2-40B4-BE49-F238E27FC236}">
                <a16:creationId xmlns:a16="http://schemas.microsoft.com/office/drawing/2014/main" id="{F9434644-2EA2-15EB-3E53-CD868A38E8AD}"/>
              </a:ext>
            </a:extLst>
          </p:cNvPr>
          <p:cNvSpPr txBox="1"/>
          <p:nvPr/>
        </p:nvSpPr>
        <p:spPr>
          <a:xfrm>
            <a:off x="4682979" y="4041356"/>
            <a:ext cx="3707888"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Thus, the negation of the</a:t>
            </a:r>
            <a:endParaRPr lang="en-IN" sz="2600" dirty="0"/>
          </a:p>
        </p:txBody>
      </p:sp>
      <p:sp>
        <p:nvSpPr>
          <p:cNvPr id="17" name="TextBox 16">
            <a:extLst>
              <a:ext uri="{FF2B5EF4-FFF2-40B4-BE49-F238E27FC236}">
                <a16:creationId xmlns:a16="http://schemas.microsoft.com/office/drawing/2014/main" id="{9F74DE13-EA43-E6FD-2172-B9FB09219856}"/>
              </a:ext>
            </a:extLst>
          </p:cNvPr>
          <p:cNvSpPr txBox="1"/>
          <p:nvPr/>
        </p:nvSpPr>
        <p:spPr>
          <a:xfrm>
            <a:off x="457201" y="4436287"/>
            <a:ext cx="4572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original statement is as follows.</a:t>
            </a:r>
            <a:endParaRPr lang="en-IN" sz="2600" dirty="0"/>
          </a:p>
        </p:txBody>
      </p:sp>
      <p:sp>
        <p:nvSpPr>
          <p:cNvPr id="5" name="TextBox 4">
            <a:extLst>
              <a:ext uri="{FF2B5EF4-FFF2-40B4-BE49-F238E27FC236}">
                <a16:creationId xmlns:a16="http://schemas.microsoft.com/office/drawing/2014/main" id="{B774C4BF-CF92-E432-86F8-86098F52FCBA}"/>
              </a:ext>
            </a:extLst>
          </p:cNvPr>
          <p:cNvSpPr txBox="1"/>
          <p:nvPr/>
        </p:nvSpPr>
        <p:spPr>
          <a:xfrm>
            <a:off x="454819" y="4911109"/>
            <a:ext cx="8229600" cy="885854"/>
          </a:xfrm>
          <a:prstGeom prst="rect">
            <a:avLst/>
          </a:prstGeom>
          <a:noFill/>
        </p:spPr>
        <p:txBody>
          <a:bodyPr wrap="square">
            <a:spAutoFit/>
          </a:bodyPr>
          <a:lstStyle/>
          <a:p>
            <a:pPr algn="ctr"/>
            <a:r>
              <a:rPr kumimoji="0" lang="en-US" sz="2600" b="0" i="1" u="none" strike="noStrike" kern="1200" cap="none" spc="0" normalizeH="0" baseline="0" noProof="0" dirty="0">
                <a:ln>
                  <a:noFill/>
                </a:ln>
                <a:solidFill>
                  <a:srgbClr val="366092"/>
                </a:solidFill>
                <a:effectLst/>
                <a:uLnTx/>
                <a:uFillTx/>
                <a:latin typeface="Calibri"/>
                <a:ea typeface="+mn-ea"/>
                <a:cs typeface="+mn-cs"/>
              </a:rPr>
              <a:t>I go to </a:t>
            </a:r>
            <a:r>
              <a:rPr kumimoji="0" lang="en-US" sz="2600" b="0" i="1" u="none" strike="noStrike" kern="1200" cap="none" spc="0" normalizeH="0" baseline="0" noProof="0" dirty="0" err="1">
                <a:ln>
                  <a:noFill/>
                </a:ln>
                <a:solidFill>
                  <a:srgbClr val="366092"/>
                </a:solidFill>
                <a:effectLst/>
                <a:uLnTx/>
                <a:uFillTx/>
                <a:latin typeface="Calibri"/>
                <a:ea typeface="+mn-ea"/>
                <a:cs typeface="+mn-cs"/>
              </a:rPr>
              <a:t>Moss'</a:t>
            </a:r>
            <a:r>
              <a:rPr kumimoji="0" lang="en-US" sz="2600" b="0" i="1" u="none" strike="noStrike" kern="1200" cap="none" spc="0" normalizeH="0" baseline="0" noProof="0" dirty="0">
                <a:ln>
                  <a:noFill/>
                </a:ln>
                <a:solidFill>
                  <a:srgbClr val="366092"/>
                </a:solidFill>
                <a:effectLst/>
                <a:uLnTx/>
                <a:uFillTx/>
                <a:latin typeface="Calibri"/>
                <a:ea typeface="+mn-ea"/>
                <a:cs typeface="+mn-cs"/>
              </a:rPr>
              <a:t> Diner and I do not get the triple stack pancakes.</a:t>
            </a:r>
            <a:endParaRPr lang="en-IN"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US" dirty="0"/>
              <a:t>2</a:t>
            </a:r>
            <a:endParaRPr dirty="0"/>
          </a:p>
        </p:txBody>
      </p:sp>
      <p:sp>
        <p:nvSpPr>
          <p:cNvPr id="3" name="Text Placeholder 2"/>
          <p:cNvSpPr>
            <a:spLocks noGrp="1"/>
          </p:cNvSpPr>
          <p:nvPr>
            <p:ph type="body" sz="quarter" idx="10"/>
          </p:nvPr>
        </p:nvSpPr>
        <p:spPr/>
        <p:txBody>
          <a:bodyPr>
            <a:normAutofit/>
          </a:bodyPr>
          <a:lstStyle/>
          <a:p>
            <a:r>
              <a:rPr sz="2800" dirty="0"/>
              <a:t>Negate the following statement.</a:t>
            </a:r>
          </a:p>
          <a:p>
            <a:r>
              <a:rPr sz="2800" dirty="0"/>
              <a:t>If the weather gets worse, then we will leave.</a:t>
            </a:r>
            <a:endParaRPr lang="en-US" sz="2800" dirty="0"/>
          </a:p>
          <a:p>
            <a:endParaRPr lang="en-US" dirty="0"/>
          </a:p>
          <a:p>
            <a:endParaRPr sz="2800" dirty="0"/>
          </a:p>
          <a:p>
            <a:r>
              <a:rPr sz="2800" dirty="0"/>
              <a:t>Answer: The weather gets worse and we will not leave.</a:t>
            </a:r>
          </a:p>
        </p:txBody>
      </p:sp>
    </p:spTree>
    <p:extLst>
      <p:ext uri="{BB962C8B-B14F-4D97-AF65-F5344CB8AC3E}">
        <p14:creationId xmlns:p14="http://schemas.microsoft.com/office/powerpoint/2010/main" val="2800006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7</a:t>
            </a:r>
            <a:r>
              <a:rPr dirty="0"/>
              <a:t>: Negating a Conditional Statement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Negate the following conditional statement by using the rule of negation of conditional statements along with De Morgan's Laws. Remember that the solution will be a compound statement.</a:t>
            </a:r>
            <a:endParaRPr lang="ar-AE" sz="2400" dirty="0"/>
          </a:p>
        </p:txBody>
      </p:sp>
      <p:pic>
        <p:nvPicPr>
          <p:cNvPr id="5" name="Picture 4" descr="a implies open parenthesis c and d close parenthesis">
            <a:extLst>
              <a:ext uri="{FF2B5EF4-FFF2-40B4-BE49-F238E27FC236}">
                <a16:creationId xmlns:a16="http://schemas.microsoft.com/office/drawing/2014/main" id="{49769A0C-D64C-E07A-7DDD-E29971121083}"/>
              </a:ext>
            </a:extLst>
          </p:cNvPr>
          <p:cNvPicPr>
            <a:picLocks noChangeAspect="1"/>
          </p:cNvPicPr>
          <p:nvPr/>
        </p:nvPicPr>
        <p:blipFill>
          <a:blip r:embed="rId2"/>
          <a:stretch>
            <a:fillRect/>
          </a:stretch>
        </p:blipFill>
        <p:spPr>
          <a:xfrm>
            <a:off x="3814762" y="2519080"/>
            <a:ext cx="1514475" cy="466725"/>
          </a:xfrm>
          <a:prstGeom prst="rect">
            <a:avLst/>
          </a:prstGeom>
        </p:spPr>
      </p:pic>
      <p:sp>
        <p:nvSpPr>
          <p:cNvPr id="9" name="TextBox 8">
            <a:extLst>
              <a:ext uri="{FF2B5EF4-FFF2-40B4-BE49-F238E27FC236}">
                <a16:creationId xmlns:a16="http://schemas.microsoft.com/office/drawing/2014/main" id="{C00D7E8A-A015-ADC8-E172-731C9113498C}"/>
              </a:ext>
            </a:extLst>
          </p:cNvPr>
          <p:cNvSpPr txBox="1"/>
          <p:nvPr/>
        </p:nvSpPr>
        <p:spPr>
          <a:xfrm>
            <a:off x="457200" y="2926975"/>
            <a:ext cx="8229600" cy="12741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0" i="0" u="none" strike="noStrike" kern="1200" cap="none" spc="0" normalizeH="0" baseline="0" noProof="0" dirty="0">
                <a:ln>
                  <a:noFill/>
                </a:ln>
                <a:solidFill>
                  <a:srgbClr val="366092"/>
                </a:solidFill>
                <a:effectLst/>
                <a:uLnTx/>
                <a:uFillTx/>
                <a:latin typeface="Calibri"/>
                <a:ea typeface="+mn-ea"/>
                <a:cs typeface="+mn-cs"/>
              </a:rPr>
              <a:t>The first step is to negate the conditional statement. We know that its negation will be a conjunction made from the first part</a:t>
            </a:r>
            <a:endParaRPr lang="en-IN" dirty="0"/>
          </a:p>
        </p:txBody>
      </p:sp>
      <p:sp>
        <p:nvSpPr>
          <p:cNvPr id="11" name="TextBox 10">
            <a:extLst>
              <a:ext uri="{FF2B5EF4-FFF2-40B4-BE49-F238E27FC236}">
                <a16:creationId xmlns:a16="http://schemas.microsoft.com/office/drawing/2014/main" id="{CB1D3E41-E46A-5B88-60E3-93E884B691BD}"/>
              </a:ext>
            </a:extLst>
          </p:cNvPr>
          <p:cNvSpPr txBox="1"/>
          <p:nvPr/>
        </p:nvSpPr>
        <p:spPr>
          <a:xfrm>
            <a:off x="461682" y="4101133"/>
            <a:ext cx="5100918"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t>
            </a:r>
            <a:r>
              <a:rPr kumimoji="0" lang="en-IN" sz="2400" b="0" i="1" u="none" strike="noStrike" kern="1200" cap="none" spc="0" normalizeH="0" baseline="0" noProof="0" dirty="0">
                <a:ln>
                  <a:noFill/>
                </a:ln>
                <a:solidFill>
                  <a:srgbClr val="366092"/>
                </a:solidFill>
                <a:effectLst/>
                <a:uLnTx/>
                <a:uFillTx/>
                <a:latin typeface="Calibri"/>
                <a:ea typeface="+mn-ea"/>
                <a:cs typeface="+mn-cs"/>
              </a:rPr>
              <a:t>a</a:t>
            </a:r>
            <a:r>
              <a:rPr kumimoji="0" lang="en-IN" sz="2400" b="0" i="0" u="none" strike="noStrike" kern="1200" cap="none" spc="0" normalizeH="0" baseline="0" noProof="0" dirty="0">
                <a:ln>
                  <a:noFill/>
                </a:ln>
                <a:solidFill>
                  <a:srgbClr val="366092"/>
                </a:solidFill>
                <a:effectLst/>
                <a:uLnTx/>
                <a:uFillTx/>
                <a:latin typeface="Calibri"/>
                <a:ea typeface="+mn-ea"/>
                <a:cs typeface="+mn-cs"/>
              </a:rPr>
              <a:t>) and the negation of the second part</a:t>
            </a:r>
            <a:endParaRPr lang="en-IN" dirty="0"/>
          </a:p>
        </p:txBody>
      </p:sp>
      <p:pic>
        <p:nvPicPr>
          <p:cNvPr id="17" name="Picture 16" descr="open parenthesis c and d close parenthesis.">
            <a:extLst>
              <a:ext uri="{FF2B5EF4-FFF2-40B4-BE49-F238E27FC236}">
                <a16:creationId xmlns:a16="http://schemas.microsoft.com/office/drawing/2014/main" id="{8D098A7F-CC7B-64DC-F8E0-60824B928A8C}"/>
              </a:ext>
            </a:extLst>
          </p:cNvPr>
          <p:cNvPicPr>
            <a:picLocks noChangeAspect="1"/>
          </p:cNvPicPr>
          <p:nvPr/>
        </p:nvPicPr>
        <p:blipFill>
          <a:blip r:embed="rId3"/>
          <a:stretch>
            <a:fillRect/>
          </a:stretch>
        </p:blipFill>
        <p:spPr>
          <a:xfrm>
            <a:off x="5467249" y="4143759"/>
            <a:ext cx="925714" cy="432000"/>
          </a:xfrm>
          <a:prstGeom prst="rect">
            <a:avLst/>
          </a:prstGeom>
        </p:spPr>
      </p:pic>
      <p:sp>
        <p:nvSpPr>
          <p:cNvPr id="15" name="TextBox 14">
            <a:extLst>
              <a:ext uri="{FF2B5EF4-FFF2-40B4-BE49-F238E27FC236}">
                <a16:creationId xmlns:a16="http://schemas.microsoft.com/office/drawing/2014/main" id="{E37297F3-EC3F-9FAA-1AEE-EBF82F5C6B63}"/>
              </a:ext>
            </a:extLst>
          </p:cNvPr>
          <p:cNvSpPr txBox="1"/>
          <p:nvPr/>
        </p:nvSpPr>
        <p:spPr>
          <a:xfrm>
            <a:off x="6348411" y="4101132"/>
            <a:ext cx="1981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Thus, we have</a:t>
            </a:r>
            <a:endParaRPr lang="en-IN" dirty="0"/>
          </a:p>
        </p:txBody>
      </p:sp>
      <p:sp>
        <p:nvSpPr>
          <p:cNvPr id="13" name="TextBox 12">
            <a:extLst>
              <a:ext uri="{FF2B5EF4-FFF2-40B4-BE49-F238E27FC236}">
                <a16:creationId xmlns:a16="http://schemas.microsoft.com/office/drawing/2014/main" id="{C620A2D5-BFE6-25F8-ABEC-C578054C3E54}"/>
              </a:ext>
            </a:extLst>
          </p:cNvPr>
          <p:cNvSpPr txBox="1"/>
          <p:nvPr/>
        </p:nvSpPr>
        <p:spPr>
          <a:xfrm>
            <a:off x="456361" y="4468187"/>
            <a:ext cx="1981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the following.</a:t>
            </a:r>
            <a:endParaRPr lang="en-IN" dirty="0"/>
          </a:p>
        </p:txBody>
      </p:sp>
      <p:pic>
        <p:nvPicPr>
          <p:cNvPr id="7" name="Picture 6" descr="a and not open parenthesis c and d close parenthesis">
            <a:extLst>
              <a:ext uri="{FF2B5EF4-FFF2-40B4-BE49-F238E27FC236}">
                <a16:creationId xmlns:a16="http://schemas.microsoft.com/office/drawing/2014/main" id="{E3C32B03-F81A-2585-8C49-0274E2160E74}"/>
              </a:ext>
            </a:extLst>
          </p:cNvPr>
          <p:cNvPicPr>
            <a:picLocks noChangeAspect="1"/>
          </p:cNvPicPr>
          <p:nvPr/>
        </p:nvPicPr>
        <p:blipFill>
          <a:blip r:embed="rId4"/>
          <a:stretch>
            <a:fillRect/>
          </a:stretch>
        </p:blipFill>
        <p:spPr>
          <a:xfrm>
            <a:off x="3781424" y="5083135"/>
            <a:ext cx="1581150" cy="4667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7</a:t>
            </a:r>
            <a:r>
              <a:rPr dirty="0"/>
              <a:t>: Negating a Conditional Statement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400" dirty="0"/>
              <a:t>We can then use De Morgan's Laws to negate the second half of the statement.</a:t>
            </a:r>
          </a:p>
        </p:txBody>
      </p:sp>
      <p:pic>
        <p:nvPicPr>
          <p:cNvPr id="5" name="Picture 4" descr="Not open parenthesis c and d close parenthesis is equivalent to not c or not d">
            <a:extLst>
              <a:ext uri="{FF2B5EF4-FFF2-40B4-BE49-F238E27FC236}">
                <a16:creationId xmlns:a16="http://schemas.microsoft.com/office/drawing/2014/main" id="{916DAA67-5189-FC9B-7925-F9B028567C98}"/>
              </a:ext>
            </a:extLst>
          </p:cNvPr>
          <p:cNvPicPr>
            <a:picLocks noChangeAspect="1"/>
          </p:cNvPicPr>
          <p:nvPr/>
        </p:nvPicPr>
        <p:blipFill>
          <a:blip r:embed="rId2"/>
          <a:stretch>
            <a:fillRect/>
          </a:stretch>
        </p:blipFill>
        <p:spPr>
          <a:xfrm>
            <a:off x="3240000" y="1752600"/>
            <a:ext cx="2664000" cy="504000"/>
          </a:xfrm>
          <a:prstGeom prst="rect">
            <a:avLst/>
          </a:prstGeom>
        </p:spPr>
      </p:pic>
      <p:sp>
        <p:nvSpPr>
          <p:cNvPr id="11" name="TextBox 10">
            <a:extLst>
              <a:ext uri="{FF2B5EF4-FFF2-40B4-BE49-F238E27FC236}">
                <a16:creationId xmlns:a16="http://schemas.microsoft.com/office/drawing/2014/main" id="{78A1AB14-86ED-3EFC-55B1-7A3CDFB81365}"/>
              </a:ext>
            </a:extLst>
          </p:cNvPr>
          <p:cNvSpPr txBox="1"/>
          <p:nvPr/>
        </p:nvSpPr>
        <p:spPr>
          <a:xfrm>
            <a:off x="457200" y="2197894"/>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Putting these together, we have that the negation of the original implication is</a:t>
            </a:r>
            <a:endParaRPr lang="en-IN" dirty="0"/>
          </a:p>
        </p:txBody>
      </p:sp>
      <p:pic>
        <p:nvPicPr>
          <p:cNvPr id="9" name="Picture 8" descr="a and open parenthesis not c or not d close parenthesis">
            <a:extLst>
              <a:ext uri="{FF2B5EF4-FFF2-40B4-BE49-F238E27FC236}">
                <a16:creationId xmlns:a16="http://schemas.microsoft.com/office/drawing/2014/main" id="{9D68F049-EA68-BF8E-48E8-125C48594B2D}"/>
              </a:ext>
            </a:extLst>
          </p:cNvPr>
          <p:cNvPicPr>
            <a:picLocks noChangeAspect="1"/>
          </p:cNvPicPr>
          <p:nvPr/>
        </p:nvPicPr>
        <p:blipFill>
          <a:blip r:embed="rId3"/>
          <a:stretch>
            <a:fillRect/>
          </a:stretch>
        </p:blipFill>
        <p:spPr>
          <a:xfrm>
            <a:off x="2238375" y="2588419"/>
            <a:ext cx="1905000" cy="466725"/>
          </a:xfrm>
          <a:prstGeom prst="rect">
            <a:avLst/>
          </a:prstGeom>
        </p:spPr>
      </p:pic>
      <p:pic>
        <p:nvPicPr>
          <p:cNvPr id="7" name="Picture 6" descr="Not open parenthesis a implies open parenthesis c and d close parenthesis close parenthesis is equivalent to a and open parenthesis not c or not d close parenthesis">
            <a:extLst>
              <a:ext uri="{FF2B5EF4-FFF2-40B4-BE49-F238E27FC236}">
                <a16:creationId xmlns:a16="http://schemas.microsoft.com/office/drawing/2014/main" id="{75FD0C68-EDDC-8712-73FB-762836057E9D}"/>
              </a:ext>
            </a:extLst>
          </p:cNvPr>
          <p:cNvPicPr>
            <a:picLocks noChangeAspect="1"/>
          </p:cNvPicPr>
          <p:nvPr/>
        </p:nvPicPr>
        <p:blipFill>
          <a:blip r:embed="rId4"/>
          <a:stretch>
            <a:fillRect/>
          </a:stretch>
        </p:blipFill>
        <p:spPr>
          <a:xfrm>
            <a:off x="2533650" y="3203329"/>
            <a:ext cx="4076700" cy="5238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Variations on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lang="en-US" dirty="0"/>
              <a:t>Conditional statements play such an important role in logic that variations on a conditional statement and whether they are logically equivalent are important tools. Given a conditional statement, there are three related conditional statements that have special names: </a:t>
            </a:r>
            <a:r>
              <a:rPr lang="en-US" b="1" dirty="0"/>
              <a:t>converse</a:t>
            </a:r>
            <a:r>
              <a:rPr lang="en-US" dirty="0"/>
              <a:t>, </a:t>
            </a:r>
            <a:r>
              <a:rPr lang="en-US" b="1" dirty="0"/>
              <a:t>inverse</a:t>
            </a:r>
            <a:r>
              <a:rPr lang="en-US" dirty="0"/>
              <a:t>, and </a:t>
            </a:r>
            <a:r>
              <a:rPr lang="en-US" b="1" dirty="0"/>
              <a:t>contrapositive</a:t>
            </a:r>
            <a:r>
              <a:rPr lang="en-US" dirty="0"/>
              <a:t>. </a:t>
            </a:r>
          </a:p>
        </p:txBody>
      </p:sp>
      <p:sp>
        <p:nvSpPr>
          <p:cNvPr id="6" name="TextBox 5">
            <a:extLst>
              <a:ext uri="{FF2B5EF4-FFF2-40B4-BE49-F238E27FC236}">
                <a16:creationId xmlns:a16="http://schemas.microsoft.com/office/drawing/2014/main" id="{45D332AD-E581-86F9-8DE2-E63BDCE992FF}"/>
              </a:ext>
            </a:extLst>
          </p:cNvPr>
          <p:cNvSpPr txBox="1"/>
          <p:nvPr/>
        </p:nvSpPr>
        <p:spPr>
          <a:xfrm>
            <a:off x="2057400" y="3821668"/>
            <a:ext cx="48768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Table 8: Variations on the Conditional Statement</a:t>
            </a:r>
          </a:p>
        </p:txBody>
      </p:sp>
      <mc:AlternateContent xmlns:mc="http://schemas.openxmlformats.org/markup-compatibility/2006">
        <mc:Choice xmlns:a14="http://schemas.microsoft.com/office/drawing/2010/main" Requires="a14">
          <p:graphicFrame>
            <p:nvGraphicFramePr>
              <p:cNvPr id="4" name="Table 3" descr="Row 1: Verbal Forms,&#10;Conditional Statement: If p, then q,&#10;Converse: If q, then p,&#10;Inverse: If not p, then not q,&#10;Contrapositive: If not q, then not p.&#10;&#10;Row 2: Symbolic Forms,&#10;Conditional Statement: p implies q,&#10;Converse: q implies p,&#10;Inverse: not p implies not q,&#10;Contrapositive: not q implies not p.&#10;">
                <a:extLst>
                  <a:ext uri="{FF2B5EF4-FFF2-40B4-BE49-F238E27FC236}">
                    <a16:creationId xmlns:a16="http://schemas.microsoft.com/office/drawing/2014/main" id="{0FEC7D4C-4274-4B3A-B67A-B8C323A8A7DC}"/>
                  </a:ext>
                </a:extLst>
              </p:cNvPr>
              <p:cNvGraphicFramePr>
                <a:graphicFrameLocks noGrp="1"/>
              </p:cNvGraphicFramePr>
              <p:nvPr>
                <p:extLst>
                  <p:ext uri="{D42A27DB-BD31-4B8C-83A1-F6EECF244321}">
                    <p14:modId xmlns:p14="http://schemas.microsoft.com/office/powerpoint/2010/main" val="3366235090"/>
                  </p:ext>
                </p:extLst>
              </p:nvPr>
            </p:nvGraphicFramePr>
            <p:xfrm>
              <a:off x="457200" y="4205403"/>
              <a:ext cx="8077200" cy="1204797"/>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46974612"/>
                        </a:ext>
                      </a:extLst>
                    </a:gridCol>
                    <a:gridCol w="1828800">
                      <a:extLst>
                        <a:ext uri="{9D8B030D-6E8A-4147-A177-3AD203B41FA5}">
                          <a16:colId xmlns:a16="http://schemas.microsoft.com/office/drawing/2014/main" val="618678490"/>
                        </a:ext>
                      </a:extLst>
                    </a:gridCol>
                    <a:gridCol w="1866900">
                      <a:extLst>
                        <a:ext uri="{9D8B030D-6E8A-4147-A177-3AD203B41FA5}">
                          <a16:colId xmlns:a16="http://schemas.microsoft.com/office/drawing/2014/main" val="3216306529"/>
                        </a:ext>
                      </a:extLst>
                    </a:gridCol>
                    <a:gridCol w="2019300">
                      <a:extLst>
                        <a:ext uri="{9D8B030D-6E8A-4147-A177-3AD203B41FA5}">
                          <a16:colId xmlns:a16="http://schemas.microsoft.com/office/drawing/2014/main" val="3262240958"/>
                        </a:ext>
                      </a:extLst>
                    </a:gridCol>
                  </a:tblGrid>
                  <a:tr h="401599">
                    <a:tc>
                      <a:txBody>
                        <a:bodyPr/>
                        <a:lstStyle/>
                        <a:p>
                          <a:pPr algn="ctr"/>
                          <a:r>
                            <a:rPr lang="en-US" b="1" dirty="0"/>
                            <a:t>Conditional Statement</a:t>
                          </a:r>
                          <a:endParaRPr b="1" dirty="0"/>
                        </a:p>
                      </a:txBody>
                      <a:tcPr/>
                    </a:tc>
                    <a:tc>
                      <a:txBody>
                        <a:bodyPr/>
                        <a:lstStyle/>
                        <a:p>
                          <a:pPr algn="ctr"/>
                          <a:r>
                            <a:rPr lang="en-US" b="1" dirty="0"/>
                            <a:t>Converse</a:t>
                          </a:r>
                          <a:endParaRPr b="1" dirty="0"/>
                        </a:p>
                      </a:txBody>
                      <a:tcPr/>
                    </a:tc>
                    <a:tc>
                      <a:txBody>
                        <a:bodyPr/>
                        <a:lstStyle/>
                        <a:p>
                          <a:pPr algn="ctr"/>
                          <a:r>
                            <a:rPr lang="en-US" b="1" dirty="0"/>
                            <a:t>Inverse</a:t>
                          </a:r>
                          <a:endParaRPr b="1" dirty="0"/>
                        </a:p>
                      </a:txBody>
                      <a:tcPr/>
                    </a:tc>
                    <a:tc>
                      <a:txBody>
                        <a:bodyPr/>
                        <a:lstStyle/>
                        <a:p>
                          <a:pPr algn="ctr"/>
                          <a:r>
                            <a:rPr lang="en-US" b="1" dirty="0"/>
                            <a:t>Contrapositive</a:t>
                          </a:r>
                          <a:endParaRPr b="1" dirty="0"/>
                        </a:p>
                      </a:txBody>
                      <a:tcPr/>
                    </a:tc>
                    <a:extLst>
                      <a:ext uri="{0D108BD9-81ED-4DB2-BD59-A6C34878D82A}">
                        <a16:rowId xmlns:a16="http://schemas.microsoft.com/office/drawing/2014/main" val="2051090719"/>
                      </a:ext>
                    </a:extLst>
                  </a:tr>
                  <a:tr h="401599">
                    <a:tc>
                      <a:txBody>
                        <a:bodyPr/>
                        <a:lstStyle/>
                        <a:p>
                          <a:pPr algn="ctr">
                            <a:defRPr sz="1400" b="1"/>
                          </a:pPr>
                          <a:r>
                            <a:rPr lang="en-US" b="0" dirty="0"/>
                            <a:t>If </a:t>
                          </a:r>
                          <a:r>
                            <a:rPr lang="en-IN" b="0" dirty="0"/>
                            <a:t>𝑝, then 𝑞.</a:t>
                          </a:r>
                          <a:endParaRPr b="0" dirty="0"/>
                        </a:p>
                      </a:txBody>
                      <a:tcPr/>
                    </a:tc>
                    <a:tc>
                      <a:txBody>
                        <a:bodyPr/>
                        <a:lstStyle/>
                        <a:p>
                          <a:pPr algn="ctr">
                            <a:defRPr sz="1400" b="1"/>
                          </a:pPr>
                          <a:r>
                            <a:rPr lang="en-US" b="0" dirty="0"/>
                            <a:t>If </a:t>
                          </a:r>
                          <a:r>
                            <a:rPr lang="en-IN" b="0" dirty="0"/>
                            <a:t>𝑞</a:t>
                          </a:r>
                          <a:r>
                            <a:rPr lang="en-US" b="0" dirty="0"/>
                            <a:t>, then </a:t>
                          </a:r>
                          <a:r>
                            <a:rPr lang="en-IN" b="0" dirty="0"/>
                            <a:t>𝑝</a:t>
                          </a:r>
                          <a:r>
                            <a:rPr lang="en-US" b="0" dirty="0"/>
                            <a:t>.</a:t>
                          </a:r>
                        </a:p>
                      </a:txBody>
                      <a:tcPr/>
                    </a:tc>
                    <a:tc>
                      <a:txBody>
                        <a:bodyPr/>
                        <a:lstStyle/>
                        <a:p>
                          <a:pPr algn="ctr">
                            <a:defRPr sz="1400" b="1"/>
                          </a:pPr>
                          <a:r>
                            <a:rPr lang="en-US" b="0" dirty="0"/>
                            <a:t>If not </a:t>
                          </a:r>
                          <a:r>
                            <a:rPr lang="en-IN" b="0" dirty="0"/>
                            <a:t>𝑝</a:t>
                          </a:r>
                          <a:r>
                            <a:rPr lang="en-US" b="0" dirty="0"/>
                            <a:t>, then not </a:t>
                          </a:r>
                          <a:r>
                            <a:rPr lang="en-IN" b="0" dirty="0"/>
                            <a:t>𝑞</a:t>
                          </a:r>
                          <a:r>
                            <a:rPr lang="en-US" b="0" dirty="0"/>
                            <a:t>.</a:t>
                          </a:r>
                        </a:p>
                      </a:txBody>
                      <a:tcPr/>
                    </a:tc>
                    <a:tc>
                      <a:txBody>
                        <a:bodyPr/>
                        <a:lstStyle/>
                        <a:p>
                          <a:pPr algn="ctr">
                            <a:defRPr sz="1400" b="1"/>
                          </a:pPr>
                          <a:r>
                            <a:rPr lang="en-US" b="0" dirty="0"/>
                            <a:t>If not </a:t>
                          </a:r>
                          <a:r>
                            <a:rPr lang="en-IN" b="0" dirty="0"/>
                            <a:t>𝑞, </a:t>
                          </a:r>
                          <a:r>
                            <a:rPr lang="en-US" b="0" dirty="0"/>
                            <a:t>then not </a:t>
                          </a:r>
                          <a:r>
                            <a:rPr lang="en-IN" b="0" dirty="0"/>
                            <a:t>𝑝.</a:t>
                          </a:r>
                          <a:endParaRPr sz="1400" b="0" dirty="0"/>
                        </a:p>
                      </a:txBody>
                      <a:tcPr/>
                    </a:tc>
                    <a:extLst>
                      <a:ext uri="{0D108BD9-81ED-4DB2-BD59-A6C34878D82A}">
                        <a16:rowId xmlns:a16="http://schemas.microsoft.com/office/drawing/2014/main" val="4209619375"/>
                      </a:ext>
                    </a:extLst>
                  </a:tr>
                  <a:tr h="401599">
                    <a:tc>
                      <a:txBody>
                        <a:bodyPr/>
                        <a:lstStyle/>
                        <a:p>
                          <a:pPr algn="ctr">
                            <a:defRPr sz="1400"/>
                          </a:pPr>
                          <a14:m>
                            <m:oMath xmlns:m="http://schemas.openxmlformats.org/officeDocument/2006/math">
                              <m:r>
                                <a:rPr lang="en-IN" smtClean="0">
                                  <a:latin typeface="Cambria Math" panose="02040503050406030204" pitchFamily="18" charset="0"/>
                                </a:rPr>
                                <m:t>𝑝</m:t>
                              </m:r>
                              <m:r>
                                <a:rPr lang="en-IN" smtClean="0">
                                  <a:latin typeface="Cambria Math" panose="02040503050406030204" pitchFamily="18" charset="0"/>
                                </a:rPr>
                                <m:t>⇒</m:t>
                              </m:r>
                            </m:oMath>
                          </a14:m>
                          <a:r>
                            <a:rPr lang="en-US" b="0" dirty="0"/>
                            <a:t> </a:t>
                          </a:r>
                          <a:r>
                            <a:rPr lang="en-IN" b="0" dirty="0"/>
                            <a:t>𝑞</a:t>
                          </a:r>
                          <a:endParaRPr b="0" dirty="0"/>
                        </a:p>
                      </a:txBody>
                      <a:tcPr/>
                    </a:tc>
                    <a:tc>
                      <a:txBody>
                        <a:bodyPr/>
                        <a:lstStyle/>
                        <a:p>
                          <a:pPr algn="ctr">
                            <a:defRPr sz="1400"/>
                          </a:pPr>
                          <a14:m>
                            <m:oMath xmlns:m="http://schemas.openxmlformats.org/officeDocument/2006/math">
                              <m:r>
                                <m:rPr>
                                  <m:nor/>
                                </m:rPr>
                                <a:rPr lang="en-IN" b="0" dirty="0" smtClean="0"/>
                                <m:t>𝑞</m:t>
                              </m:r>
                              <m:r>
                                <a:rPr lang="en-IN" smtClean="0">
                                  <a:latin typeface="Cambria Math" panose="02040503050406030204" pitchFamily="18" charset="0"/>
                                </a:rPr>
                                <m:t>⇒</m:t>
                              </m:r>
                            </m:oMath>
                          </a14:m>
                          <a:r>
                            <a:rPr lang="en-IN" b="0" dirty="0"/>
                            <a:t> </a:t>
                          </a:r>
                          <a14:m>
                            <m:oMath xmlns:m="http://schemas.openxmlformats.org/officeDocument/2006/math">
                              <m:r>
                                <a:rPr lang="en-IN" smtClean="0">
                                  <a:latin typeface="Cambria Math" panose="02040503050406030204" pitchFamily="18" charset="0"/>
                                </a:rPr>
                                <m:t>𝑝</m:t>
                              </m:r>
                            </m:oMath>
                          </a14:m>
                          <a:endParaRPr lang="en-IN" b="0" dirty="0"/>
                        </a:p>
                      </a:txBody>
                      <a:tcPr/>
                    </a:tc>
                    <a:tc>
                      <a:txBody>
                        <a:bodyPr/>
                        <a:lstStyle/>
                        <a:p>
                          <a:pPr algn="ctr">
                            <a:defRPr sz="1400"/>
                          </a:pPr>
                          <a14:m>
                            <m:oMath xmlns:m="http://schemas.openxmlformats.org/officeDocument/2006/math">
                              <m:r>
                                <a:rPr lang="en-IN" smtClean="0">
                                  <a:latin typeface="Cambria Math" panose="02040503050406030204" pitchFamily="18" charset="0"/>
                                </a:rPr>
                                <m:t>∼</m:t>
                              </m:r>
                              <m:r>
                                <a:rPr lang="en-IN" smtClean="0">
                                  <a:latin typeface="Cambria Math" panose="02040503050406030204" pitchFamily="18" charset="0"/>
                                </a:rPr>
                                <m:t>𝑝</m:t>
                              </m:r>
                              <m:r>
                                <a:rPr lang="en-IN" smtClean="0">
                                  <a:latin typeface="Cambria Math" panose="02040503050406030204" pitchFamily="18" charset="0"/>
                                </a:rPr>
                                <m:t>⇒</m:t>
                              </m:r>
                            </m:oMath>
                          </a14:m>
                          <a:r>
                            <a:rPr lang="en-IN" b="0" dirty="0"/>
                            <a:t> </a:t>
                          </a:r>
                          <a14:m>
                            <m:oMath xmlns:m="http://schemas.openxmlformats.org/officeDocument/2006/math">
                              <m:r>
                                <a:rPr lang="en-IN" smtClean="0">
                                  <a:latin typeface="Cambria Math" panose="02040503050406030204" pitchFamily="18" charset="0"/>
                                </a:rPr>
                                <m:t>∼</m:t>
                              </m:r>
                            </m:oMath>
                          </a14:m>
                          <a:r>
                            <a:rPr lang="en-IN" b="0" dirty="0"/>
                            <a:t> 𝑞</a:t>
                          </a:r>
                        </a:p>
                      </a:txBody>
                      <a:tcPr/>
                    </a:tc>
                    <a:tc>
                      <a:txBody>
                        <a:bodyPr/>
                        <a:lstStyle/>
                        <a:p>
                          <a:pPr algn="ctr">
                            <a:defRPr sz="1400"/>
                          </a:pPr>
                          <a14:m>
                            <m:oMath xmlns:m="http://schemas.openxmlformats.org/officeDocument/2006/math">
                              <m:r>
                                <a:rPr lang="en-IN" smtClean="0">
                                  <a:latin typeface="Cambria Math" panose="02040503050406030204" pitchFamily="18" charset="0"/>
                                </a:rPr>
                                <m:t>∼</m:t>
                              </m:r>
                              <m:r>
                                <m:rPr>
                                  <m:nor/>
                                </m:rPr>
                                <a:rPr lang="en-IN" b="0" dirty="0" smtClean="0"/>
                                <m:t>𝑞</m:t>
                              </m:r>
                              <m:r>
                                <a:rPr lang="en-IN" smtClean="0">
                                  <a:latin typeface="Cambria Math" panose="02040503050406030204" pitchFamily="18" charset="0"/>
                                </a:rPr>
                                <m:t>⇒</m:t>
                              </m:r>
                            </m:oMath>
                          </a14:m>
                          <a:r>
                            <a:rPr lang="en-IN" b="0" dirty="0"/>
                            <a:t> </a:t>
                          </a:r>
                          <a14:m>
                            <m:oMath xmlns:m="http://schemas.openxmlformats.org/officeDocument/2006/math">
                              <m:r>
                                <a:rPr lang="en-IN" smtClean="0">
                                  <a:latin typeface="Cambria Math" panose="02040503050406030204" pitchFamily="18" charset="0"/>
                                </a:rPr>
                                <m:t>∼</m:t>
                              </m:r>
                            </m:oMath>
                          </a14:m>
                          <a:r>
                            <a:rPr lang="en-IN" b="0" dirty="0"/>
                            <a:t> </a:t>
                          </a:r>
                          <a14:m>
                            <m:oMath xmlns:m="http://schemas.openxmlformats.org/officeDocument/2006/math">
                              <m:r>
                                <a:rPr lang="en-IN" smtClean="0">
                                  <a:latin typeface="Cambria Math" panose="02040503050406030204" pitchFamily="18" charset="0"/>
                                </a:rPr>
                                <m:t>𝑝</m:t>
                              </m:r>
                            </m:oMath>
                          </a14:m>
                          <a:endParaRPr lang="en-IN" b="0" dirty="0"/>
                        </a:p>
                      </a:txBody>
                      <a:tcPr/>
                    </a:tc>
                    <a:extLst>
                      <a:ext uri="{0D108BD9-81ED-4DB2-BD59-A6C34878D82A}">
                        <a16:rowId xmlns:a16="http://schemas.microsoft.com/office/drawing/2014/main" val="493575707"/>
                      </a:ext>
                    </a:extLst>
                  </a:tr>
                </a:tbl>
              </a:graphicData>
            </a:graphic>
          </p:graphicFrame>
        </mc:Choice>
        <mc:Fallback>
          <p:graphicFrame>
            <p:nvGraphicFramePr>
              <p:cNvPr id="4" name="Table 3" descr="Row 1: Verbal Forms,&#10;Conditional Statement: If p, then q,&#10;Converse: If q, then p,&#10;Inverse: If not p, then not q,&#10;Contrapositive: If not q, then not p.&#10;&#10;Row 2: Symbolic Forms,&#10;Conditional Statement: p implies q,&#10;Converse: q implies p,&#10;Inverse: not p implies not q,&#10;Contrapositive: not q implies not p.&#10;">
                <a:extLst>
                  <a:ext uri="{FF2B5EF4-FFF2-40B4-BE49-F238E27FC236}">
                    <a16:creationId xmlns:a16="http://schemas.microsoft.com/office/drawing/2014/main" id="{0FEC7D4C-4274-4B3A-B67A-B8C323A8A7DC}"/>
                  </a:ext>
                </a:extLst>
              </p:cNvPr>
              <p:cNvGraphicFramePr>
                <a:graphicFrameLocks noGrp="1"/>
              </p:cNvGraphicFramePr>
              <p:nvPr>
                <p:extLst>
                  <p:ext uri="{D42A27DB-BD31-4B8C-83A1-F6EECF244321}">
                    <p14:modId xmlns:p14="http://schemas.microsoft.com/office/powerpoint/2010/main" val="3366235090"/>
                  </p:ext>
                </p:extLst>
              </p:nvPr>
            </p:nvGraphicFramePr>
            <p:xfrm>
              <a:off x="457200" y="4205403"/>
              <a:ext cx="8077200" cy="1204797"/>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46974612"/>
                        </a:ext>
                      </a:extLst>
                    </a:gridCol>
                    <a:gridCol w="1828800">
                      <a:extLst>
                        <a:ext uri="{9D8B030D-6E8A-4147-A177-3AD203B41FA5}">
                          <a16:colId xmlns:a16="http://schemas.microsoft.com/office/drawing/2014/main" val="618678490"/>
                        </a:ext>
                      </a:extLst>
                    </a:gridCol>
                    <a:gridCol w="1866900">
                      <a:extLst>
                        <a:ext uri="{9D8B030D-6E8A-4147-A177-3AD203B41FA5}">
                          <a16:colId xmlns:a16="http://schemas.microsoft.com/office/drawing/2014/main" val="3216306529"/>
                        </a:ext>
                      </a:extLst>
                    </a:gridCol>
                    <a:gridCol w="2019300">
                      <a:extLst>
                        <a:ext uri="{9D8B030D-6E8A-4147-A177-3AD203B41FA5}">
                          <a16:colId xmlns:a16="http://schemas.microsoft.com/office/drawing/2014/main" val="3262240958"/>
                        </a:ext>
                      </a:extLst>
                    </a:gridCol>
                  </a:tblGrid>
                  <a:tr h="401599">
                    <a:tc>
                      <a:txBody>
                        <a:bodyPr/>
                        <a:lstStyle/>
                        <a:p>
                          <a:pPr algn="ctr"/>
                          <a:r>
                            <a:rPr lang="en-US" b="1" dirty="0"/>
                            <a:t>Conditional Statement</a:t>
                          </a:r>
                          <a:endParaRPr b="1" dirty="0"/>
                        </a:p>
                      </a:txBody>
                      <a:tcPr/>
                    </a:tc>
                    <a:tc>
                      <a:txBody>
                        <a:bodyPr/>
                        <a:lstStyle/>
                        <a:p>
                          <a:pPr algn="ctr"/>
                          <a:r>
                            <a:rPr lang="en-US" b="1" dirty="0"/>
                            <a:t>Converse</a:t>
                          </a:r>
                          <a:endParaRPr b="1" dirty="0"/>
                        </a:p>
                      </a:txBody>
                      <a:tcPr/>
                    </a:tc>
                    <a:tc>
                      <a:txBody>
                        <a:bodyPr/>
                        <a:lstStyle/>
                        <a:p>
                          <a:pPr algn="ctr"/>
                          <a:r>
                            <a:rPr lang="en-US" b="1" dirty="0"/>
                            <a:t>Inverse</a:t>
                          </a:r>
                          <a:endParaRPr b="1" dirty="0"/>
                        </a:p>
                      </a:txBody>
                      <a:tcPr/>
                    </a:tc>
                    <a:tc>
                      <a:txBody>
                        <a:bodyPr/>
                        <a:lstStyle/>
                        <a:p>
                          <a:pPr algn="ctr"/>
                          <a:r>
                            <a:rPr lang="en-US" b="1" dirty="0"/>
                            <a:t>Contrapositive</a:t>
                          </a:r>
                          <a:endParaRPr b="1" dirty="0"/>
                        </a:p>
                      </a:txBody>
                      <a:tcPr/>
                    </a:tc>
                    <a:extLst>
                      <a:ext uri="{0D108BD9-81ED-4DB2-BD59-A6C34878D82A}">
                        <a16:rowId xmlns:a16="http://schemas.microsoft.com/office/drawing/2014/main" val="2051090719"/>
                      </a:ext>
                    </a:extLst>
                  </a:tr>
                  <a:tr h="401599">
                    <a:tc>
                      <a:txBody>
                        <a:bodyPr/>
                        <a:lstStyle/>
                        <a:p>
                          <a:pPr algn="ctr">
                            <a:defRPr sz="1400" b="1"/>
                          </a:pPr>
                          <a:r>
                            <a:rPr lang="en-US" b="0" dirty="0"/>
                            <a:t>If </a:t>
                          </a:r>
                          <a:r>
                            <a:rPr lang="en-IN" b="0" dirty="0"/>
                            <a:t>𝑝, then 𝑞.</a:t>
                          </a:r>
                          <a:endParaRPr b="0" dirty="0"/>
                        </a:p>
                      </a:txBody>
                      <a:tcPr/>
                    </a:tc>
                    <a:tc>
                      <a:txBody>
                        <a:bodyPr/>
                        <a:lstStyle/>
                        <a:p>
                          <a:pPr algn="ctr">
                            <a:defRPr sz="1400" b="1"/>
                          </a:pPr>
                          <a:r>
                            <a:rPr lang="en-US" b="0" dirty="0"/>
                            <a:t>If </a:t>
                          </a:r>
                          <a:r>
                            <a:rPr lang="en-IN" b="0" dirty="0"/>
                            <a:t>𝑞</a:t>
                          </a:r>
                          <a:r>
                            <a:rPr lang="en-US" b="0" dirty="0"/>
                            <a:t>, then </a:t>
                          </a:r>
                          <a:r>
                            <a:rPr lang="en-IN" b="0" dirty="0"/>
                            <a:t>𝑝</a:t>
                          </a:r>
                          <a:r>
                            <a:rPr lang="en-US" b="0" dirty="0"/>
                            <a:t>.</a:t>
                          </a:r>
                        </a:p>
                      </a:txBody>
                      <a:tcPr/>
                    </a:tc>
                    <a:tc>
                      <a:txBody>
                        <a:bodyPr/>
                        <a:lstStyle/>
                        <a:p>
                          <a:pPr algn="ctr">
                            <a:defRPr sz="1400" b="1"/>
                          </a:pPr>
                          <a:r>
                            <a:rPr lang="en-US" b="0" dirty="0"/>
                            <a:t>If not </a:t>
                          </a:r>
                          <a:r>
                            <a:rPr lang="en-IN" b="0" dirty="0"/>
                            <a:t>𝑝</a:t>
                          </a:r>
                          <a:r>
                            <a:rPr lang="en-US" b="0" dirty="0"/>
                            <a:t>, then not </a:t>
                          </a:r>
                          <a:r>
                            <a:rPr lang="en-IN" b="0" dirty="0"/>
                            <a:t>𝑞</a:t>
                          </a:r>
                          <a:r>
                            <a:rPr lang="en-US" b="0" dirty="0"/>
                            <a:t>.</a:t>
                          </a:r>
                        </a:p>
                      </a:txBody>
                      <a:tcPr/>
                    </a:tc>
                    <a:tc>
                      <a:txBody>
                        <a:bodyPr/>
                        <a:lstStyle/>
                        <a:p>
                          <a:pPr algn="ctr">
                            <a:defRPr sz="1400" b="1"/>
                          </a:pPr>
                          <a:r>
                            <a:rPr lang="en-US" b="0" dirty="0"/>
                            <a:t>If not </a:t>
                          </a:r>
                          <a:r>
                            <a:rPr lang="en-IN" b="0" dirty="0"/>
                            <a:t>𝑞, </a:t>
                          </a:r>
                          <a:r>
                            <a:rPr lang="en-US" b="0" dirty="0"/>
                            <a:t>then not </a:t>
                          </a:r>
                          <a:r>
                            <a:rPr lang="en-IN" b="0" dirty="0"/>
                            <a:t>𝑝.</a:t>
                          </a:r>
                          <a:endParaRPr sz="1400" b="0" dirty="0"/>
                        </a:p>
                      </a:txBody>
                      <a:tcPr/>
                    </a:tc>
                    <a:extLst>
                      <a:ext uri="{0D108BD9-81ED-4DB2-BD59-A6C34878D82A}">
                        <a16:rowId xmlns:a16="http://schemas.microsoft.com/office/drawing/2014/main" val="4209619375"/>
                      </a:ext>
                    </a:extLst>
                  </a:tr>
                  <a:tr h="401599">
                    <a:tc>
                      <a:txBody>
                        <a:bodyPr/>
                        <a:lstStyle/>
                        <a:p>
                          <a:endParaRPr lang="en-US"/>
                        </a:p>
                      </a:txBody>
                      <a:tcPr>
                        <a:blipFill>
                          <a:blip r:embed="rId2"/>
                          <a:stretch>
                            <a:fillRect l="-515" t="-209091" r="-242268" b="-3030"/>
                          </a:stretch>
                        </a:blipFill>
                      </a:tcPr>
                    </a:tc>
                    <a:tc>
                      <a:txBody>
                        <a:bodyPr/>
                        <a:lstStyle/>
                        <a:p>
                          <a:endParaRPr lang="en-US"/>
                        </a:p>
                      </a:txBody>
                      <a:tcPr>
                        <a:blipFill>
                          <a:blip r:embed="rId2"/>
                          <a:stretch>
                            <a:fillRect l="-130000" t="-209091" r="-213333" b="-3030"/>
                          </a:stretch>
                        </a:blipFill>
                      </a:tcPr>
                    </a:tc>
                    <a:tc>
                      <a:txBody>
                        <a:bodyPr/>
                        <a:lstStyle/>
                        <a:p>
                          <a:endParaRPr lang="en-US"/>
                        </a:p>
                      </a:txBody>
                      <a:tcPr>
                        <a:blipFill>
                          <a:blip r:embed="rId2"/>
                          <a:stretch>
                            <a:fillRect l="-225490" t="-209091" r="-109150" b="-3030"/>
                          </a:stretch>
                        </a:blipFill>
                      </a:tcPr>
                    </a:tc>
                    <a:tc>
                      <a:txBody>
                        <a:bodyPr/>
                        <a:lstStyle/>
                        <a:p>
                          <a:endParaRPr lang="en-US"/>
                        </a:p>
                      </a:txBody>
                      <a:tcPr>
                        <a:blipFill>
                          <a:blip r:embed="rId2"/>
                          <a:stretch>
                            <a:fillRect l="-300906" t="-209091" r="-906" b="-3030"/>
                          </a:stretch>
                        </a:blipFill>
                      </a:tcPr>
                    </a:tc>
                    <a:extLst>
                      <a:ext uri="{0D108BD9-81ED-4DB2-BD59-A6C34878D82A}">
                        <a16:rowId xmlns:a16="http://schemas.microsoft.com/office/drawing/2014/main" val="493575707"/>
                      </a:ext>
                    </a:extLst>
                  </a:tr>
                </a:tbl>
              </a:graphicData>
            </a:graphic>
          </p:graphicFrame>
        </mc:Fallback>
      </mc:AlternateContent>
    </p:spTree>
    <p:extLst>
      <p:ext uri="{BB962C8B-B14F-4D97-AF65-F5344CB8AC3E}">
        <p14:creationId xmlns:p14="http://schemas.microsoft.com/office/powerpoint/2010/main" val="190895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Variations on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Autofit/>
          </a:bodyPr>
          <a:lstStyle/>
          <a:p>
            <a:r>
              <a:rPr lang="en-US" sz="2000" dirty="0"/>
              <a:t>The relationship between a conditional statement and these variations can be seen by looking at the truth values shown in Table 9.</a:t>
            </a:r>
          </a:p>
        </p:txBody>
      </p:sp>
      <p:sp>
        <p:nvSpPr>
          <p:cNvPr id="6" name="TextBox 5">
            <a:extLst>
              <a:ext uri="{FF2B5EF4-FFF2-40B4-BE49-F238E27FC236}">
                <a16:creationId xmlns:a16="http://schemas.microsoft.com/office/drawing/2014/main" id="{DE8ADB45-B177-4DC2-9A47-A862910CB9F6}"/>
              </a:ext>
            </a:extLst>
          </p:cNvPr>
          <p:cNvSpPr txBox="1"/>
          <p:nvPr/>
        </p:nvSpPr>
        <p:spPr>
          <a:xfrm>
            <a:off x="1219199" y="1828800"/>
            <a:ext cx="67056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9: Truth Table for a Conditional Statement and Its Variations</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3" descr="The table has eight columns and 4 rows:&#10;a, b, not a, not b, a implies b, b implies a, not a implies not b, not b implies not a&#10;Row 1: a is true, b is true, not a is false, not b is false, a implies b is true, b implies a is true, not a implies not b is true, not b implies not a is true.&#10;Row 2: a is true, b is false, not a is false, not b is true, a implies b is false, b implies a is true, not a implies not b is true, not b implies not a is false.&#10;Row 3: a is false, b is true, not a is true, not b is false, a implies b is true, b implies a is false, not a implies not b is false, not b implies not a is true.&#10;Row 4: a is false, b is false, not a is true, not b is true, a implies b is true, b implies a is true, not a implies not b is true, not b implies not a is true.">
                <a:extLst>
                  <a:ext uri="{FF2B5EF4-FFF2-40B4-BE49-F238E27FC236}">
                    <a16:creationId xmlns:a16="http://schemas.microsoft.com/office/drawing/2014/main" id="{0FEC7D4C-4274-4B3A-B67A-B8C323A8A7DC}"/>
                  </a:ext>
                </a:extLst>
              </p:cNvPr>
              <p:cNvGraphicFramePr>
                <a:graphicFrameLocks noGrp="1"/>
              </p:cNvGraphicFramePr>
              <p:nvPr>
                <p:extLst>
                  <p:ext uri="{D42A27DB-BD31-4B8C-83A1-F6EECF244321}">
                    <p14:modId xmlns:p14="http://schemas.microsoft.com/office/powerpoint/2010/main" val="2569176356"/>
                  </p:ext>
                </p:extLst>
              </p:nvPr>
            </p:nvGraphicFramePr>
            <p:xfrm>
              <a:off x="533397" y="2286000"/>
              <a:ext cx="8077205" cy="2007995"/>
            </p:xfrm>
            <a:graphic>
              <a:graphicData uri="http://schemas.openxmlformats.org/drawingml/2006/table">
                <a:tbl>
                  <a:tblPr firstRow="1" bandRow="1">
                    <a:tableStyleId>{5940675A-B579-460E-94D1-54222C63F5DA}</a:tableStyleId>
                  </a:tblPr>
                  <a:tblGrid>
                    <a:gridCol w="891092">
                      <a:extLst>
                        <a:ext uri="{9D8B030D-6E8A-4147-A177-3AD203B41FA5}">
                          <a16:colId xmlns:a16="http://schemas.microsoft.com/office/drawing/2014/main" val="2046974612"/>
                        </a:ext>
                      </a:extLst>
                    </a:gridCol>
                    <a:gridCol w="838200">
                      <a:extLst>
                        <a:ext uri="{9D8B030D-6E8A-4147-A177-3AD203B41FA5}">
                          <a16:colId xmlns:a16="http://schemas.microsoft.com/office/drawing/2014/main" val="3159563977"/>
                        </a:ext>
                      </a:extLst>
                    </a:gridCol>
                    <a:gridCol w="762000">
                      <a:extLst>
                        <a:ext uri="{9D8B030D-6E8A-4147-A177-3AD203B41FA5}">
                          <a16:colId xmlns:a16="http://schemas.microsoft.com/office/drawing/2014/main" val="3404435478"/>
                        </a:ext>
                      </a:extLst>
                    </a:gridCol>
                    <a:gridCol w="838200">
                      <a:extLst>
                        <a:ext uri="{9D8B030D-6E8A-4147-A177-3AD203B41FA5}">
                          <a16:colId xmlns:a16="http://schemas.microsoft.com/office/drawing/2014/main" val="1686816118"/>
                        </a:ext>
                      </a:extLst>
                    </a:gridCol>
                    <a:gridCol w="1219200">
                      <a:extLst>
                        <a:ext uri="{9D8B030D-6E8A-4147-A177-3AD203B41FA5}">
                          <a16:colId xmlns:a16="http://schemas.microsoft.com/office/drawing/2014/main" val="1575195007"/>
                        </a:ext>
                      </a:extLst>
                    </a:gridCol>
                    <a:gridCol w="914400">
                      <a:extLst>
                        <a:ext uri="{9D8B030D-6E8A-4147-A177-3AD203B41FA5}">
                          <a16:colId xmlns:a16="http://schemas.microsoft.com/office/drawing/2014/main" val="618678490"/>
                        </a:ext>
                      </a:extLst>
                    </a:gridCol>
                    <a:gridCol w="1219200">
                      <a:extLst>
                        <a:ext uri="{9D8B030D-6E8A-4147-A177-3AD203B41FA5}">
                          <a16:colId xmlns:a16="http://schemas.microsoft.com/office/drawing/2014/main" val="3216306529"/>
                        </a:ext>
                      </a:extLst>
                    </a:gridCol>
                    <a:gridCol w="1394913">
                      <a:extLst>
                        <a:ext uri="{9D8B030D-6E8A-4147-A177-3AD203B41FA5}">
                          <a16:colId xmlns:a16="http://schemas.microsoft.com/office/drawing/2014/main" val="3262240958"/>
                        </a:ext>
                      </a:extLst>
                    </a:gridCol>
                  </a:tblGrid>
                  <a:tr h="401599">
                    <a:tc>
                      <a:txBody>
                        <a:bodyPr/>
                        <a:lstStyle/>
                        <a:p>
                          <a:pPr algn="ct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dirty="0"/>
                        </a:p>
                      </a:txBody>
                      <a:tcPr/>
                    </a:tc>
                    <a:tc>
                      <a:txBody>
                        <a:bodyPr/>
                        <a:lstStyle/>
                        <a:p>
                          <a:pPr algn="ctr"/>
                          <a:r>
                            <a:rPr lang="en-IN" dirty="0"/>
                            <a:t>𝑏</a:t>
                          </a:r>
                          <a:endParaRPr dirty="0"/>
                        </a:p>
                      </a:txBody>
                      <a:tcPr/>
                    </a:tc>
                    <a:tc>
                      <a:txBody>
                        <a:bodyPr/>
                        <a:lstStyle/>
                        <a:p>
                          <a:pPr algn="ctr"/>
                          <a:r>
                            <a:rPr lang="en-US" dirty="0"/>
                            <a:t>∼</a:t>
                          </a:r>
                          <a14:m>
                            <m:oMath xmlns:m="http://schemas.openxmlformats.org/officeDocument/2006/math">
                              <m:r>
                                <m:rPr>
                                  <m:sty m:val="p"/>
                                </m:rPr>
                                <a:rPr lang="en-IN" smtClean="0">
                                  <a:latin typeface="Cambria Math" panose="02040503050406030204" pitchFamily="18" charset="0"/>
                                </a:rPr>
                                <m:t>a</m:t>
                              </m:r>
                            </m:oMath>
                          </a14:m>
                          <a:endParaRPr dirty="0"/>
                        </a:p>
                      </a:txBody>
                      <a:tcPr/>
                    </a:tc>
                    <a:tc>
                      <a:txBody>
                        <a:bodyPr/>
                        <a:lstStyle/>
                        <a:p>
                          <a:pPr algn="ctr"/>
                          <a:r>
                            <a:rPr lang="en-US" dirty="0"/>
                            <a:t>∼</a:t>
                          </a:r>
                          <a:r>
                            <a:rPr lang="en-IN" dirty="0"/>
                            <a:t>𝑏</a:t>
                          </a:r>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m:rPr>
                                  <m:sty m:val="p"/>
                                </m:rPr>
                                <a:rPr lang="en-IN" smtClean="0">
                                  <a:latin typeface="Cambria Math" panose="02040503050406030204" pitchFamily="18" charset="0"/>
                                </a:rPr>
                                <m:t>a</m:t>
                              </m:r>
                              <m:r>
                                <a:rPr lang="en-IN" smtClean="0">
                                  <a:latin typeface="Cambria Math" panose="02040503050406030204" pitchFamily="18" charset="0"/>
                                </a:rPr>
                                <m:t>⇒</m:t>
                              </m:r>
                            </m:oMath>
                          </a14:m>
                          <a:r>
                            <a:rPr lang="en-IN" b="0" dirty="0"/>
                            <a:t> </a:t>
                          </a:r>
                          <a:r>
                            <a:rPr lang="en-IN" dirty="0"/>
                            <a:t>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m:rPr>
                                  <m:nor/>
                                </m:rPr>
                                <a:rPr lang="en-IN" dirty="0" smtClean="0"/>
                                <m:t>𝑏</m:t>
                              </m:r>
                              <m:r>
                                <a:rPr lang="en-IN" smtClean="0">
                                  <a:latin typeface="Cambria Math" panose="02040503050406030204" pitchFamily="18" charset="0"/>
                                </a:rPr>
                                <m:t>⇒</m:t>
                              </m:r>
                            </m:oMath>
                          </a14:m>
                          <a:r>
                            <a:rPr lang="en-IN" b="0" dirty="0"/>
                            <a:t> </a:t>
                          </a:r>
                          <a14:m>
                            <m:oMath xmlns:m="http://schemas.openxmlformats.org/officeDocument/2006/math">
                              <m:r>
                                <m:rPr>
                                  <m:sty m:val="p"/>
                                </m:rPr>
                                <a:rPr lang="en-IN" smtClean="0">
                                  <a:latin typeface="Cambria Math" panose="02040503050406030204" pitchFamily="18" charset="0"/>
                                </a:rPr>
                                <m:t>a</m:t>
                              </m:r>
                            </m:oMath>
                          </a14:m>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m:rPr>
                                  <m:nor/>
                                </m:rPr>
                                <a:rPr lang="en-US" dirty="0" smtClean="0"/>
                                <m:t>∼</m:t>
                              </m:r>
                              <m:r>
                                <m:rPr>
                                  <m:sty m:val="p"/>
                                </m:rPr>
                                <a:rPr lang="en-IN" smtClean="0">
                                  <a:latin typeface="Cambria Math" panose="02040503050406030204" pitchFamily="18" charset="0"/>
                                </a:rPr>
                                <m:t>a</m:t>
                              </m:r>
                              <m:r>
                                <a:rPr lang="en-IN" smtClean="0">
                                  <a:latin typeface="Cambria Math" panose="02040503050406030204" pitchFamily="18" charset="0"/>
                                </a:rPr>
                                <m:t>⇒</m:t>
                              </m:r>
                            </m:oMath>
                          </a14:m>
                          <a:r>
                            <a:rPr lang="en-IN" b="0" dirty="0"/>
                            <a:t> </a:t>
                          </a:r>
                          <a:r>
                            <a:rPr lang="en-US" dirty="0"/>
                            <a:t>∼</a:t>
                          </a:r>
                          <a:r>
                            <a:rPr lang="en-IN" dirty="0"/>
                            <a:t>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a:t>
                          </a:r>
                          <a14:m>
                            <m:oMath xmlns:m="http://schemas.openxmlformats.org/officeDocument/2006/math">
                              <m:r>
                                <m:rPr>
                                  <m:nor/>
                                </m:rPr>
                                <a:rPr lang="en-IN" dirty="0" smtClean="0"/>
                                <m:t>𝑏</m:t>
                              </m:r>
                              <m:r>
                                <a:rPr lang="en-IN" smtClean="0">
                                  <a:latin typeface="Cambria Math" panose="02040503050406030204" pitchFamily="18" charset="0"/>
                                </a:rPr>
                                <m:t>⇒</m:t>
                              </m:r>
                            </m:oMath>
                          </a14:m>
                          <a:r>
                            <a:rPr lang="en-US" dirty="0"/>
                            <a:t>∼</a:t>
                          </a:r>
                          <a14:m>
                            <m:oMath xmlns:m="http://schemas.openxmlformats.org/officeDocument/2006/math">
                              <m:r>
                                <m:rPr>
                                  <m:sty m:val="p"/>
                                </m:rPr>
                                <a:rPr lang="en-IN" smtClean="0">
                                  <a:latin typeface="Cambria Math" panose="02040503050406030204" pitchFamily="18" charset="0"/>
                                </a:rPr>
                                <m:t>a</m:t>
                              </m:r>
                            </m:oMath>
                          </a14:m>
                          <a:endParaRPr lang="en-IN" dirty="0"/>
                        </a:p>
                      </a:txBody>
                      <a:tcPr/>
                    </a:tc>
                    <a:extLst>
                      <a:ext uri="{0D108BD9-81ED-4DB2-BD59-A6C34878D82A}">
                        <a16:rowId xmlns:a16="http://schemas.microsoft.com/office/drawing/2014/main" val="2051090719"/>
                      </a:ext>
                    </a:extLst>
                  </a:tr>
                  <a:tr h="401599">
                    <a:tc>
                      <a:txBody>
                        <a:bodyPr/>
                        <a:lstStyle/>
                        <a:p>
                          <a:pPr algn="ctr">
                            <a:defRPr sz="1400" b="1"/>
                          </a:pPr>
                          <a:r>
                            <a:rPr lang="en-US" b="0" dirty="0"/>
                            <a:t>T</a:t>
                          </a:r>
                          <a:endParaRPr b="0" dirty="0"/>
                        </a:p>
                      </a:txBody>
                      <a:tcPr/>
                    </a:tc>
                    <a:tc>
                      <a:txBody>
                        <a:bodyPr/>
                        <a:lstStyle/>
                        <a:p>
                          <a:pPr algn="ctr">
                            <a:defRPr sz="1400" b="1"/>
                          </a:pPr>
                          <a:r>
                            <a:rPr lang="en-US" b="0" dirty="0"/>
                            <a:t>T</a:t>
                          </a:r>
                          <a:endParaRPr b="0" dirty="0"/>
                        </a:p>
                      </a:txBody>
                      <a:tcPr/>
                    </a:tc>
                    <a:tc>
                      <a:txBody>
                        <a:bodyPr/>
                        <a:lstStyle/>
                        <a:p>
                          <a:pPr algn="ctr">
                            <a:defRPr sz="1400" b="1"/>
                          </a:pPr>
                          <a:r>
                            <a:rPr lang="en-US" b="0" dirty="0"/>
                            <a:t>F</a:t>
                          </a:r>
                          <a:endParaRPr b="0" dirty="0"/>
                        </a:p>
                      </a:txBody>
                      <a:tcPr/>
                    </a:tc>
                    <a:tc>
                      <a:txBody>
                        <a:bodyPr/>
                        <a:lstStyle/>
                        <a:p>
                          <a:pPr algn="ctr">
                            <a:defRPr sz="1400" b="1"/>
                          </a:pPr>
                          <a:r>
                            <a:rPr lang="en-US" b="0" dirty="0"/>
                            <a:t>F</a:t>
                          </a:r>
                          <a:endParaRPr b="0" dirty="0"/>
                        </a:p>
                      </a:txBody>
                      <a:tcPr/>
                    </a:tc>
                    <a:tc>
                      <a:txBody>
                        <a:bodyPr/>
                        <a:lstStyle/>
                        <a:p>
                          <a:pPr algn="ctr">
                            <a:defRPr sz="1400" b="1"/>
                          </a:pPr>
                          <a:r>
                            <a:rPr lang="en-US" b="0" dirty="0"/>
                            <a:t>T</a:t>
                          </a:r>
                          <a:endParaRPr b="0" dirty="0"/>
                        </a:p>
                      </a:txBody>
                      <a:tcPr/>
                    </a:tc>
                    <a:tc>
                      <a:txBody>
                        <a:bodyPr/>
                        <a:lstStyle/>
                        <a:p>
                          <a:pPr algn="ctr">
                            <a:defRPr sz="1400" b="1"/>
                          </a:pPr>
                          <a:r>
                            <a:rPr lang="en-US" b="0" dirty="0"/>
                            <a:t>T</a:t>
                          </a:r>
                        </a:p>
                      </a:txBody>
                      <a:tcPr/>
                    </a:tc>
                    <a:tc>
                      <a:txBody>
                        <a:bodyPr/>
                        <a:lstStyle/>
                        <a:p>
                          <a:pPr algn="ctr">
                            <a:defRPr sz="1400" b="1"/>
                          </a:pPr>
                          <a:r>
                            <a:rPr lang="en-US" b="0" dirty="0"/>
                            <a:t>T</a:t>
                          </a:r>
                        </a:p>
                      </a:txBody>
                      <a:tcPr/>
                    </a:tc>
                    <a:tc>
                      <a:txBody>
                        <a:bodyPr/>
                        <a:lstStyle/>
                        <a:p>
                          <a:pPr algn="ctr">
                            <a:defRPr sz="1400" b="1"/>
                          </a:pPr>
                          <a:r>
                            <a:rPr lang="en-US" b="0" dirty="0"/>
                            <a:t>T</a:t>
                          </a:r>
                        </a:p>
                      </a:txBody>
                      <a:tcPr/>
                    </a:tc>
                    <a:extLst>
                      <a:ext uri="{0D108BD9-81ED-4DB2-BD59-A6C34878D82A}">
                        <a16:rowId xmlns:a16="http://schemas.microsoft.com/office/drawing/2014/main" val="4209619375"/>
                      </a:ext>
                    </a:extLst>
                  </a:tr>
                  <a:tr h="401599">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F</a:t>
                          </a:r>
                          <a:endParaRPr lang="en-IN" b="0" dirty="0"/>
                        </a:p>
                      </a:txBody>
                      <a:tcPr/>
                    </a:tc>
                    <a:extLst>
                      <a:ext uri="{0D108BD9-81ED-4DB2-BD59-A6C34878D82A}">
                        <a16:rowId xmlns:a16="http://schemas.microsoft.com/office/drawing/2014/main" val="493575707"/>
                      </a:ext>
                    </a:extLst>
                  </a:tr>
                  <a:tr h="401599">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lang="en-IN" b="0" dirty="0"/>
                        </a:p>
                      </a:txBody>
                      <a:tcPr/>
                    </a:tc>
                    <a:tc>
                      <a:txBody>
                        <a:bodyPr/>
                        <a:lstStyle/>
                        <a:p>
                          <a:pPr algn="ctr">
                            <a:defRPr sz="1400"/>
                          </a:pPr>
                          <a:r>
                            <a:rPr lang="en-US" b="0" dirty="0"/>
                            <a:t>F</a:t>
                          </a:r>
                          <a:endParaRPr lang="en-IN" b="0" dirty="0"/>
                        </a:p>
                      </a:txBody>
                      <a:tcPr/>
                    </a:tc>
                    <a:tc>
                      <a:txBody>
                        <a:bodyPr/>
                        <a:lstStyle/>
                        <a:p>
                          <a:pPr algn="ctr">
                            <a:defRPr sz="1400"/>
                          </a:pPr>
                          <a:r>
                            <a:rPr lang="en-US" b="0" dirty="0"/>
                            <a:t>T</a:t>
                          </a:r>
                          <a:endParaRPr lang="en-IN" b="0" dirty="0"/>
                        </a:p>
                      </a:txBody>
                      <a:tcPr/>
                    </a:tc>
                    <a:extLst>
                      <a:ext uri="{0D108BD9-81ED-4DB2-BD59-A6C34878D82A}">
                        <a16:rowId xmlns:a16="http://schemas.microsoft.com/office/drawing/2014/main" val="2141677664"/>
                      </a:ext>
                    </a:extLst>
                  </a:tr>
                  <a:tr h="401599">
                    <a:tc>
                      <a:txBody>
                        <a:bodyPr/>
                        <a:lstStyle/>
                        <a:p>
                          <a:pPr algn="ctr">
                            <a:defRPr sz="1400"/>
                          </a:pPr>
                          <a:r>
                            <a:rPr lang="en-US" b="0" dirty="0"/>
                            <a:t>F</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extLst>
                      <a:ext uri="{0D108BD9-81ED-4DB2-BD59-A6C34878D82A}">
                        <a16:rowId xmlns:a16="http://schemas.microsoft.com/office/drawing/2014/main" val="4135221592"/>
                      </a:ext>
                    </a:extLst>
                  </a:tr>
                </a:tbl>
              </a:graphicData>
            </a:graphic>
          </p:graphicFrame>
        </mc:Choice>
        <mc:Fallback>
          <p:graphicFrame>
            <p:nvGraphicFramePr>
              <p:cNvPr id="4" name="Table 3" descr="The table has eight columns and 4 rows:&#10;a, b, not a, not b, a implies b, b implies a, not a implies not b, not b implies not a&#10;Row 1: a is true, b is true, not a is false, not b is false, a implies b is true, b implies a is true, not a implies not b is true, not b implies not a is true.&#10;Row 2: a is true, b is false, not a is false, not b is true, a implies b is false, b implies a is true, not a implies not b is true, not b implies not a is false.&#10;Row 3: a is false, b is true, not a is true, not b is false, a implies b is true, b implies a is false, not a implies not b is false, not b implies not a is true.&#10;Row 4: a is false, b is false, not a is true, not b is true, a implies b is true, b implies a is true, not a implies not b is true, not b implies not a is true.">
                <a:extLst>
                  <a:ext uri="{FF2B5EF4-FFF2-40B4-BE49-F238E27FC236}">
                    <a16:creationId xmlns:a16="http://schemas.microsoft.com/office/drawing/2014/main" id="{0FEC7D4C-4274-4B3A-B67A-B8C323A8A7DC}"/>
                  </a:ext>
                </a:extLst>
              </p:cNvPr>
              <p:cNvGraphicFramePr>
                <a:graphicFrameLocks noGrp="1"/>
              </p:cNvGraphicFramePr>
              <p:nvPr>
                <p:extLst>
                  <p:ext uri="{D42A27DB-BD31-4B8C-83A1-F6EECF244321}">
                    <p14:modId xmlns:p14="http://schemas.microsoft.com/office/powerpoint/2010/main" val="2569176356"/>
                  </p:ext>
                </p:extLst>
              </p:nvPr>
            </p:nvGraphicFramePr>
            <p:xfrm>
              <a:off x="533397" y="2286000"/>
              <a:ext cx="8077205" cy="2007995"/>
            </p:xfrm>
            <a:graphic>
              <a:graphicData uri="http://schemas.openxmlformats.org/drawingml/2006/table">
                <a:tbl>
                  <a:tblPr firstRow="1" bandRow="1">
                    <a:tableStyleId>{5940675A-B579-460E-94D1-54222C63F5DA}</a:tableStyleId>
                  </a:tblPr>
                  <a:tblGrid>
                    <a:gridCol w="891092">
                      <a:extLst>
                        <a:ext uri="{9D8B030D-6E8A-4147-A177-3AD203B41FA5}">
                          <a16:colId xmlns:a16="http://schemas.microsoft.com/office/drawing/2014/main" val="2046974612"/>
                        </a:ext>
                      </a:extLst>
                    </a:gridCol>
                    <a:gridCol w="838200">
                      <a:extLst>
                        <a:ext uri="{9D8B030D-6E8A-4147-A177-3AD203B41FA5}">
                          <a16:colId xmlns:a16="http://schemas.microsoft.com/office/drawing/2014/main" val="3159563977"/>
                        </a:ext>
                      </a:extLst>
                    </a:gridCol>
                    <a:gridCol w="762000">
                      <a:extLst>
                        <a:ext uri="{9D8B030D-6E8A-4147-A177-3AD203B41FA5}">
                          <a16:colId xmlns:a16="http://schemas.microsoft.com/office/drawing/2014/main" val="3404435478"/>
                        </a:ext>
                      </a:extLst>
                    </a:gridCol>
                    <a:gridCol w="838200">
                      <a:extLst>
                        <a:ext uri="{9D8B030D-6E8A-4147-A177-3AD203B41FA5}">
                          <a16:colId xmlns:a16="http://schemas.microsoft.com/office/drawing/2014/main" val="1686816118"/>
                        </a:ext>
                      </a:extLst>
                    </a:gridCol>
                    <a:gridCol w="1219200">
                      <a:extLst>
                        <a:ext uri="{9D8B030D-6E8A-4147-A177-3AD203B41FA5}">
                          <a16:colId xmlns:a16="http://schemas.microsoft.com/office/drawing/2014/main" val="1575195007"/>
                        </a:ext>
                      </a:extLst>
                    </a:gridCol>
                    <a:gridCol w="914400">
                      <a:extLst>
                        <a:ext uri="{9D8B030D-6E8A-4147-A177-3AD203B41FA5}">
                          <a16:colId xmlns:a16="http://schemas.microsoft.com/office/drawing/2014/main" val="618678490"/>
                        </a:ext>
                      </a:extLst>
                    </a:gridCol>
                    <a:gridCol w="1219200">
                      <a:extLst>
                        <a:ext uri="{9D8B030D-6E8A-4147-A177-3AD203B41FA5}">
                          <a16:colId xmlns:a16="http://schemas.microsoft.com/office/drawing/2014/main" val="3216306529"/>
                        </a:ext>
                      </a:extLst>
                    </a:gridCol>
                    <a:gridCol w="1394913">
                      <a:extLst>
                        <a:ext uri="{9D8B030D-6E8A-4147-A177-3AD203B41FA5}">
                          <a16:colId xmlns:a16="http://schemas.microsoft.com/office/drawing/2014/main" val="3262240958"/>
                        </a:ext>
                      </a:extLst>
                    </a:gridCol>
                  </a:tblGrid>
                  <a:tr h="401599">
                    <a:tc>
                      <a:txBody>
                        <a:bodyPr/>
                        <a:lstStyle/>
                        <a:p>
                          <a:endParaRPr lang="en-US"/>
                        </a:p>
                      </a:txBody>
                      <a:tcPr>
                        <a:blipFill>
                          <a:blip r:embed="rId2"/>
                          <a:stretch>
                            <a:fillRect l="-685" t="-10606" r="-809589" b="-403030"/>
                          </a:stretch>
                        </a:blipFill>
                      </a:tcPr>
                    </a:tc>
                    <a:tc>
                      <a:txBody>
                        <a:bodyPr/>
                        <a:lstStyle/>
                        <a:p>
                          <a:pPr algn="ctr"/>
                          <a:r>
                            <a:rPr lang="en-IN" dirty="0"/>
                            <a:t>𝑏</a:t>
                          </a:r>
                          <a:endParaRPr dirty="0"/>
                        </a:p>
                      </a:txBody>
                      <a:tcPr/>
                    </a:tc>
                    <a:tc>
                      <a:txBody>
                        <a:bodyPr/>
                        <a:lstStyle/>
                        <a:p>
                          <a:endParaRPr lang="en-US"/>
                        </a:p>
                      </a:txBody>
                      <a:tcPr>
                        <a:blipFill>
                          <a:blip r:embed="rId2"/>
                          <a:stretch>
                            <a:fillRect l="-228000" t="-10606" r="-735200" b="-403030"/>
                          </a:stretch>
                        </a:blipFill>
                      </a:tcPr>
                    </a:tc>
                    <a:tc>
                      <a:txBody>
                        <a:bodyPr/>
                        <a:lstStyle/>
                        <a:p>
                          <a:pPr algn="ctr"/>
                          <a:r>
                            <a:rPr lang="en-US" dirty="0"/>
                            <a:t>∼</a:t>
                          </a:r>
                          <a:r>
                            <a:rPr lang="en-IN" dirty="0"/>
                            <a:t>𝑏</a:t>
                          </a:r>
                          <a:endParaRPr dirty="0"/>
                        </a:p>
                      </a:txBody>
                      <a:tcPr/>
                    </a:tc>
                    <a:tc>
                      <a:txBody>
                        <a:bodyPr/>
                        <a:lstStyle/>
                        <a:p>
                          <a:endParaRPr lang="en-US"/>
                        </a:p>
                      </a:txBody>
                      <a:tcPr>
                        <a:blipFill>
                          <a:blip r:embed="rId2"/>
                          <a:stretch>
                            <a:fillRect l="-274000" t="-10606" r="-290500" b="-403030"/>
                          </a:stretch>
                        </a:blipFill>
                      </a:tcPr>
                    </a:tc>
                    <a:tc>
                      <a:txBody>
                        <a:bodyPr/>
                        <a:lstStyle/>
                        <a:p>
                          <a:endParaRPr lang="en-US"/>
                        </a:p>
                      </a:txBody>
                      <a:tcPr>
                        <a:blipFill>
                          <a:blip r:embed="rId2"/>
                          <a:stretch>
                            <a:fillRect l="-498667" t="-10606" r="-287333" b="-403030"/>
                          </a:stretch>
                        </a:blipFill>
                      </a:tcPr>
                    </a:tc>
                    <a:tc>
                      <a:txBody>
                        <a:bodyPr/>
                        <a:lstStyle/>
                        <a:p>
                          <a:endParaRPr lang="en-US"/>
                        </a:p>
                      </a:txBody>
                      <a:tcPr>
                        <a:blipFill>
                          <a:blip r:embed="rId2"/>
                          <a:stretch>
                            <a:fillRect l="-449000" t="-10606" r="-115500" b="-403030"/>
                          </a:stretch>
                        </a:blipFill>
                      </a:tcPr>
                    </a:tc>
                    <a:tc>
                      <a:txBody>
                        <a:bodyPr/>
                        <a:lstStyle/>
                        <a:p>
                          <a:endParaRPr lang="en-US"/>
                        </a:p>
                      </a:txBody>
                      <a:tcPr>
                        <a:blipFill>
                          <a:blip r:embed="rId2"/>
                          <a:stretch>
                            <a:fillRect l="-479476" t="-10606" r="-873" b="-403030"/>
                          </a:stretch>
                        </a:blipFill>
                      </a:tcPr>
                    </a:tc>
                    <a:extLst>
                      <a:ext uri="{0D108BD9-81ED-4DB2-BD59-A6C34878D82A}">
                        <a16:rowId xmlns:a16="http://schemas.microsoft.com/office/drawing/2014/main" val="2051090719"/>
                      </a:ext>
                    </a:extLst>
                  </a:tr>
                  <a:tr h="401599">
                    <a:tc>
                      <a:txBody>
                        <a:bodyPr/>
                        <a:lstStyle/>
                        <a:p>
                          <a:pPr algn="ctr">
                            <a:defRPr sz="1400" b="1"/>
                          </a:pPr>
                          <a:r>
                            <a:rPr lang="en-US" b="0" dirty="0"/>
                            <a:t>T</a:t>
                          </a:r>
                          <a:endParaRPr b="0" dirty="0"/>
                        </a:p>
                      </a:txBody>
                      <a:tcPr/>
                    </a:tc>
                    <a:tc>
                      <a:txBody>
                        <a:bodyPr/>
                        <a:lstStyle/>
                        <a:p>
                          <a:pPr algn="ctr">
                            <a:defRPr sz="1400" b="1"/>
                          </a:pPr>
                          <a:r>
                            <a:rPr lang="en-US" b="0" dirty="0"/>
                            <a:t>T</a:t>
                          </a:r>
                          <a:endParaRPr b="0" dirty="0"/>
                        </a:p>
                      </a:txBody>
                      <a:tcPr/>
                    </a:tc>
                    <a:tc>
                      <a:txBody>
                        <a:bodyPr/>
                        <a:lstStyle/>
                        <a:p>
                          <a:pPr algn="ctr">
                            <a:defRPr sz="1400" b="1"/>
                          </a:pPr>
                          <a:r>
                            <a:rPr lang="en-US" b="0" dirty="0"/>
                            <a:t>F</a:t>
                          </a:r>
                          <a:endParaRPr b="0" dirty="0"/>
                        </a:p>
                      </a:txBody>
                      <a:tcPr/>
                    </a:tc>
                    <a:tc>
                      <a:txBody>
                        <a:bodyPr/>
                        <a:lstStyle/>
                        <a:p>
                          <a:pPr algn="ctr">
                            <a:defRPr sz="1400" b="1"/>
                          </a:pPr>
                          <a:r>
                            <a:rPr lang="en-US" b="0" dirty="0"/>
                            <a:t>F</a:t>
                          </a:r>
                          <a:endParaRPr b="0" dirty="0"/>
                        </a:p>
                      </a:txBody>
                      <a:tcPr/>
                    </a:tc>
                    <a:tc>
                      <a:txBody>
                        <a:bodyPr/>
                        <a:lstStyle/>
                        <a:p>
                          <a:pPr algn="ctr">
                            <a:defRPr sz="1400" b="1"/>
                          </a:pPr>
                          <a:r>
                            <a:rPr lang="en-US" b="0" dirty="0"/>
                            <a:t>T</a:t>
                          </a:r>
                          <a:endParaRPr b="0" dirty="0"/>
                        </a:p>
                      </a:txBody>
                      <a:tcPr/>
                    </a:tc>
                    <a:tc>
                      <a:txBody>
                        <a:bodyPr/>
                        <a:lstStyle/>
                        <a:p>
                          <a:pPr algn="ctr">
                            <a:defRPr sz="1400" b="1"/>
                          </a:pPr>
                          <a:r>
                            <a:rPr lang="en-US" b="0" dirty="0"/>
                            <a:t>T</a:t>
                          </a:r>
                        </a:p>
                      </a:txBody>
                      <a:tcPr/>
                    </a:tc>
                    <a:tc>
                      <a:txBody>
                        <a:bodyPr/>
                        <a:lstStyle/>
                        <a:p>
                          <a:pPr algn="ctr">
                            <a:defRPr sz="1400" b="1"/>
                          </a:pPr>
                          <a:r>
                            <a:rPr lang="en-US" b="0" dirty="0"/>
                            <a:t>T</a:t>
                          </a:r>
                        </a:p>
                      </a:txBody>
                      <a:tcPr/>
                    </a:tc>
                    <a:tc>
                      <a:txBody>
                        <a:bodyPr/>
                        <a:lstStyle/>
                        <a:p>
                          <a:pPr algn="ctr">
                            <a:defRPr sz="1400" b="1"/>
                          </a:pPr>
                          <a:r>
                            <a:rPr lang="en-US" b="0" dirty="0"/>
                            <a:t>T</a:t>
                          </a:r>
                        </a:p>
                      </a:txBody>
                      <a:tcPr/>
                    </a:tc>
                    <a:extLst>
                      <a:ext uri="{0D108BD9-81ED-4DB2-BD59-A6C34878D82A}">
                        <a16:rowId xmlns:a16="http://schemas.microsoft.com/office/drawing/2014/main" val="4209619375"/>
                      </a:ext>
                    </a:extLst>
                  </a:tr>
                  <a:tr h="401599">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F</a:t>
                          </a:r>
                          <a:endParaRPr lang="en-IN" b="0" dirty="0"/>
                        </a:p>
                      </a:txBody>
                      <a:tcPr/>
                    </a:tc>
                    <a:extLst>
                      <a:ext uri="{0D108BD9-81ED-4DB2-BD59-A6C34878D82A}">
                        <a16:rowId xmlns:a16="http://schemas.microsoft.com/office/drawing/2014/main" val="493575707"/>
                      </a:ext>
                    </a:extLst>
                  </a:tr>
                  <a:tr h="401599">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F</a:t>
                          </a:r>
                          <a:endParaRPr lang="en-IN" b="0" dirty="0"/>
                        </a:p>
                      </a:txBody>
                      <a:tcPr/>
                    </a:tc>
                    <a:tc>
                      <a:txBody>
                        <a:bodyPr/>
                        <a:lstStyle/>
                        <a:p>
                          <a:pPr algn="ctr">
                            <a:defRPr sz="1400"/>
                          </a:pPr>
                          <a:r>
                            <a:rPr lang="en-US" b="0" dirty="0"/>
                            <a:t>F</a:t>
                          </a:r>
                          <a:endParaRPr lang="en-IN" b="0" dirty="0"/>
                        </a:p>
                      </a:txBody>
                      <a:tcPr/>
                    </a:tc>
                    <a:tc>
                      <a:txBody>
                        <a:bodyPr/>
                        <a:lstStyle/>
                        <a:p>
                          <a:pPr algn="ctr">
                            <a:defRPr sz="1400"/>
                          </a:pPr>
                          <a:r>
                            <a:rPr lang="en-US" b="0" dirty="0"/>
                            <a:t>T</a:t>
                          </a:r>
                          <a:endParaRPr lang="en-IN" b="0" dirty="0"/>
                        </a:p>
                      </a:txBody>
                      <a:tcPr/>
                    </a:tc>
                    <a:extLst>
                      <a:ext uri="{0D108BD9-81ED-4DB2-BD59-A6C34878D82A}">
                        <a16:rowId xmlns:a16="http://schemas.microsoft.com/office/drawing/2014/main" val="2141677664"/>
                      </a:ext>
                    </a:extLst>
                  </a:tr>
                  <a:tr h="401599">
                    <a:tc>
                      <a:txBody>
                        <a:bodyPr/>
                        <a:lstStyle/>
                        <a:p>
                          <a:pPr algn="ctr">
                            <a:defRPr sz="1400"/>
                          </a:pPr>
                          <a:r>
                            <a:rPr lang="en-US" b="0" dirty="0"/>
                            <a:t>F</a:t>
                          </a:r>
                          <a:endParaRPr b="0" dirty="0"/>
                        </a:p>
                      </a:txBody>
                      <a:tcPr/>
                    </a:tc>
                    <a:tc>
                      <a:txBody>
                        <a:bodyPr/>
                        <a:lstStyle/>
                        <a:p>
                          <a:pPr algn="ctr">
                            <a:defRPr sz="1400"/>
                          </a:pPr>
                          <a:r>
                            <a:rPr lang="en-US" b="0" dirty="0"/>
                            <a:t>F</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tc>
                      <a:txBody>
                        <a:bodyPr/>
                        <a:lstStyle/>
                        <a:p>
                          <a:pPr algn="ctr">
                            <a:defRPr sz="1400"/>
                          </a:pPr>
                          <a:r>
                            <a:rPr lang="en-US" b="0" dirty="0"/>
                            <a:t>T</a:t>
                          </a:r>
                          <a:endParaRPr lang="en-IN" b="0" dirty="0"/>
                        </a:p>
                      </a:txBody>
                      <a:tcPr/>
                    </a:tc>
                    <a:extLst>
                      <a:ext uri="{0D108BD9-81ED-4DB2-BD59-A6C34878D82A}">
                        <a16:rowId xmlns:a16="http://schemas.microsoft.com/office/drawing/2014/main" val="4135221592"/>
                      </a:ext>
                    </a:extLst>
                  </a:tr>
                </a:tbl>
              </a:graphicData>
            </a:graphic>
          </p:graphicFrame>
        </mc:Fallback>
      </mc:AlternateContent>
      <p:sp>
        <p:nvSpPr>
          <p:cNvPr id="12" name="TextBox 11">
            <a:extLst>
              <a:ext uri="{FF2B5EF4-FFF2-40B4-BE49-F238E27FC236}">
                <a16:creationId xmlns:a16="http://schemas.microsoft.com/office/drawing/2014/main" id="{9215716E-DE32-64AE-5CA3-0425A79EE903}"/>
              </a:ext>
            </a:extLst>
          </p:cNvPr>
          <p:cNvSpPr txBox="1"/>
          <p:nvPr/>
        </p:nvSpPr>
        <p:spPr>
          <a:xfrm>
            <a:off x="457199" y="4595336"/>
            <a:ext cx="8229600" cy="738664"/>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Notice that the conditional statement and its contrapositive have the</a:t>
            </a:r>
            <a:r>
              <a:rPr kumimoji="0" lang="en-US" sz="2200" b="0" i="0" u="none" strike="noStrike" kern="1200" cap="none" spc="0" normalizeH="0" baseline="0" noProof="0" dirty="0">
                <a:ln>
                  <a:noFill/>
                </a:ln>
                <a:solidFill>
                  <a:srgbClr val="366092"/>
                </a:solidFill>
                <a:effectLst/>
                <a:uLnTx/>
                <a:uFillTx/>
                <a:latin typeface="Calibri"/>
                <a:ea typeface="+mn-ea"/>
                <a:cs typeface="+mn-cs"/>
              </a:rPr>
              <a:t> </a:t>
            </a:r>
            <a:r>
              <a:rPr kumimoji="0" lang="en-US" sz="2000" b="0" i="0" u="none" strike="noStrike" kern="1200" cap="none" spc="0" normalizeH="0" baseline="0" noProof="0" dirty="0">
                <a:ln>
                  <a:noFill/>
                </a:ln>
                <a:solidFill>
                  <a:srgbClr val="366092"/>
                </a:solidFill>
                <a:effectLst/>
                <a:uLnTx/>
                <a:uFillTx/>
                <a:latin typeface="Calibri"/>
                <a:ea typeface="+mn-ea"/>
                <a:cs typeface="+mn-cs"/>
              </a:rPr>
              <a:t>same truth values, so they are logically equivalent; that is,</a:t>
            </a:r>
            <a:endParaRPr lang="en-IN" dirty="0"/>
          </a:p>
        </p:txBody>
      </p:sp>
      <p:pic>
        <p:nvPicPr>
          <p:cNvPr id="14" name="Picture 13" descr="a implies b is equivalent to not b implies not a. The">
            <a:extLst>
              <a:ext uri="{FF2B5EF4-FFF2-40B4-BE49-F238E27FC236}">
                <a16:creationId xmlns:a16="http://schemas.microsoft.com/office/drawing/2014/main" id="{FDDD6351-132E-109F-BFB1-9A18953C9F4A}"/>
              </a:ext>
            </a:extLst>
          </p:cNvPr>
          <p:cNvPicPr>
            <a:picLocks noChangeAspect="1"/>
          </p:cNvPicPr>
          <p:nvPr/>
        </p:nvPicPr>
        <p:blipFill>
          <a:blip r:embed="rId3"/>
          <a:srcRect t="-1" r="19802" b="-22775"/>
          <a:stretch>
            <a:fillRect/>
          </a:stretch>
        </p:blipFill>
        <p:spPr>
          <a:xfrm>
            <a:off x="5955506" y="4997983"/>
            <a:ext cx="1913626" cy="309395"/>
          </a:xfrm>
          <a:prstGeom prst="rect">
            <a:avLst/>
          </a:prstGeom>
        </p:spPr>
      </p:pic>
      <p:sp>
        <p:nvSpPr>
          <p:cNvPr id="7" name="TextBox 6">
            <a:extLst>
              <a:ext uri="{FF2B5EF4-FFF2-40B4-BE49-F238E27FC236}">
                <a16:creationId xmlns:a16="http://schemas.microsoft.com/office/drawing/2014/main" id="{907AC89E-9632-808C-C0EC-7A185DAA0124}"/>
              </a:ext>
            </a:extLst>
          </p:cNvPr>
          <p:cNvSpPr txBox="1"/>
          <p:nvPr/>
        </p:nvSpPr>
        <p:spPr>
          <a:xfrm>
            <a:off x="467434" y="5314890"/>
            <a:ext cx="5105402"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same is true for the converse and inverse:</a:t>
            </a:r>
            <a:endParaRPr lang="en-IN" sz="2000" dirty="0"/>
          </a:p>
        </p:txBody>
      </p:sp>
      <p:pic>
        <p:nvPicPr>
          <p:cNvPr id="8" name="Picture 7" descr="b implies a is equivalent to not a implies not b">
            <a:extLst>
              <a:ext uri="{FF2B5EF4-FFF2-40B4-BE49-F238E27FC236}">
                <a16:creationId xmlns:a16="http://schemas.microsoft.com/office/drawing/2014/main" id="{E1C1030C-901D-9660-D903-277B0FA55596}"/>
              </a:ext>
            </a:extLst>
          </p:cNvPr>
          <p:cNvPicPr>
            <a:picLocks noChangeAspect="1"/>
          </p:cNvPicPr>
          <p:nvPr/>
        </p:nvPicPr>
        <p:blipFill>
          <a:blip r:embed="rId4"/>
          <a:stretch>
            <a:fillRect/>
          </a:stretch>
        </p:blipFill>
        <p:spPr>
          <a:xfrm>
            <a:off x="5410200" y="5413177"/>
            <a:ext cx="1913625" cy="252000"/>
          </a:xfrm>
          <a:prstGeom prst="rect">
            <a:avLst/>
          </a:prstGeom>
        </p:spPr>
      </p:pic>
    </p:spTree>
    <p:extLst>
      <p:ext uri="{BB962C8B-B14F-4D97-AF65-F5344CB8AC3E}">
        <p14:creationId xmlns:p14="http://schemas.microsoft.com/office/powerpoint/2010/main" val="3036931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8</a:t>
            </a:r>
            <a:r>
              <a:rPr dirty="0"/>
              <a:t>: Writing Variations of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Write the converse, inverse, and contrapositive of the following statement.</a:t>
            </a:r>
          </a:p>
          <a:p>
            <a:pPr algn="ctr"/>
            <a:r>
              <a:rPr sz="2400" i="1" dirty="0"/>
              <a:t>If I save enough money, I will go on a vacation.</a:t>
            </a:r>
          </a:p>
          <a:p>
            <a:r>
              <a:rPr sz="2400" dirty="0"/>
              <a:t>State which of these new conditional statements is equivalent to the original statement.</a:t>
            </a:r>
            <a:endParaRPr lang="en-US" sz="2400" dirty="0"/>
          </a:p>
        </p:txBody>
      </p:sp>
      <p:sp>
        <p:nvSpPr>
          <p:cNvPr id="9" name="TextBox 8">
            <a:extLst>
              <a:ext uri="{FF2B5EF4-FFF2-40B4-BE49-F238E27FC236}">
                <a16:creationId xmlns:a16="http://schemas.microsoft.com/office/drawing/2014/main" id="{1A835067-09C9-EDCE-9DFF-D9BB92ECBA71}"/>
              </a:ext>
            </a:extLst>
          </p:cNvPr>
          <p:cNvSpPr txBox="1"/>
          <p:nvPr/>
        </p:nvSpPr>
        <p:spPr>
          <a:xfrm>
            <a:off x="457200" y="3514737"/>
            <a:ext cx="8229600"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The statement we are given is a conditional statement,</a:t>
            </a:r>
            <a:endParaRPr lang="en-IN" dirty="0"/>
          </a:p>
        </p:txBody>
      </p:sp>
      <p:pic>
        <p:nvPicPr>
          <p:cNvPr id="7" name="Picture 6" descr="a implies b,">
            <a:extLst>
              <a:ext uri="{FF2B5EF4-FFF2-40B4-BE49-F238E27FC236}">
                <a16:creationId xmlns:a16="http://schemas.microsoft.com/office/drawing/2014/main" id="{A8439FD9-8788-2996-6CB1-B23E110F3738}"/>
              </a:ext>
            </a:extLst>
          </p:cNvPr>
          <p:cNvPicPr>
            <a:picLocks noChangeAspect="1"/>
          </p:cNvPicPr>
          <p:nvPr/>
        </p:nvPicPr>
        <p:blipFill>
          <a:blip r:embed="rId2"/>
          <a:stretch>
            <a:fillRect/>
          </a:stretch>
        </p:blipFill>
        <p:spPr>
          <a:xfrm>
            <a:off x="7381874" y="4038600"/>
            <a:ext cx="814378" cy="324000"/>
          </a:xfrm>
          <a:prstGeom prst="rect">
            <a:avLst/>
          </a:prstGeom>
        </p:spPr>
      </p:pic>
      <p:sp>
        <p:nvSpPr>
          <p:cNvPr id="5" name="TextBox 4">
            <a:extLst>
              <a:ext uri="{FF2B5EF4-FFF2-40B4-BE49-F238E27FC236}">
                <a16:creationId xmlns:a16="http://schemas.microsoft.com/office/drawing/2014/main" id="{96288B94-50A3-5DAE-4B63-A58BCF1D0EE7}"/>
              </a:ext>
            </a:extLst>
          </p:cNvPr>
          <p:cNvSpPr txBox="1"/>
          <p:nvPr/>
        </p:nvSpPr>
        <p:spPr>
          <a:xfrm>
            <a:off x="457200" y="4324171"/>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where </a:t>
            </a:r>
            <a:r>
              <a:rPr kumimoji="0" lang="en-US" sz="2400" b="0" i="1" u="none" strike="noStrike" kern="1200" cap="none" spc="0" normalizeH="0" baseline="0" noProof="0" dirty="0">
                <a:ln>
                  <a:noFill/>
                </a:ln>
                <a:solidFill>
                  <a:srgbClr val="366092"/>
                </a:solidFill>
                <a:effectLst/>
                <a:uLnTx/>
                <a:uFillTx/>
                <a:latin typeface="Calibri"/>
                <a:ea typeface="+mn-ea"/>
                <a:cs typeface="+mn-cs"/>
              </a:rPr>
              <a:t>a</a:t>
            </a:r>
            <a:r>
              <a:rPr kumimoji="0" lang="en-US" sz="2400" b="0" i="0" u="none" strike="noStrike" kern="1200" cap="none" spc="0" normalizeH="0" baseline="0" noProof="0" dirty="0">
                <a:ln>
                  <a:noFill/>
                </a:ln>
                <a:solidFill>
                  <a:srgbClr val="366092"/>
                </a:solidFill>
                <a:effectLst/>
                <a:uLnTx/>
                <a:uFillTx/>
                <a:latin typeface="Calibri"/>
                <a:ea typeface="+mn-ea"/>
                <a:cs typeface="+mn-cs"/>
              </a:rPr>
              <a:t> is the statement "I save enough money" and </a:t>
            </a:r>
            <a:r>
              <a:rPr kumimoji="0" lang="en-US" sz="2400" b="0" i="1" u="none" strike="noStrike" kern="1200" cap="none" spc="0" normalizeH="0" baseline="0" noProof="0" dirty="0">
                <a:ln>
                  <a:noFill/>
                </a:ln>
                <a:solidFill>
                  <a:srgbClr val="366092"/>
                </a:solidFill>
                <a:effectLst/>
                <a:uLnTx/>
                <a:uFillTx/>
                <a:latin typeface="Calibri"/>
                <a:ea typeface="+mn-ea"/>
                <a:cs typeface="+mn-cs"/>
              </a:rPr>
              <a:t>b</a:t>
            </a:r>
            <a:r>
              <a:rPr kumimoji="0" lang="en-US" sz="2400" b="0" i="0" u="none" strike="noStrike" kern="1200" cap="none" spc="0" normalizeH="0" baseline="0" noProof="0" dirty="0">
                <a:ln>
                  <a:noFill/>
                </a:ln>
                <a:solidFill>
                  <a:srgbClr val="366092"/>
                </a:solidFill>
                <a:effectLst/>
                <a:uLnTx/>
                <a:uFillTx/>
                <a:latin typeface="Calibri"/>
                <a:ea typeface="+mn-ea"/>
                <a:cs typeface="+mn-cs"/>
              </a:rPr>
              <a:t> is the statement "I will go on a vacation." Now we can write each of the variations</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Use a truth table to determine if</a:t>
            </a:r>
            <a:endParaRPr lang="en-IN" sz="2800" dirty="0"/>
          </a:p>
          <a:p>
            <a:pPr>
              <a:defRPr sz="2800"/>
            </a:pPr>
            <a:endParaRPr sz="2800" dirty="0"/>
          </a:p>
        </p:txBody>
      </p:sp>
      <p:pic>
        <p:nvPicPr>
          <p:cNvPr id="6" name="Picture 5" descr="p and not open parentheses not p close parentheses are">
            <a:extLst>
              <a:ext uri="{FF2B5EF4-FFF2-40B4-BE49-F238E27FC236}">
                <a16:creationId xmlns:a16="http://schemas.microsoft.com/office/drawing/2014/main" id="{2B411E39-9B9B-DBE3-695C-3B8F50B13722}"/>
              </a:ext>
            </a:extLst>
          </p:cNvPr>
          <p:cNvPicPr>
            <a:picLocks noChangeAspect="1"/>
          </p:cNvPicPr>
          <p:nvPr/>
        </p:nvPicPr>
        <p:blipFill>
          <a:blip r:embed="rId2"/>
          <a:stretch>
            <a:fillRect/>
          </a:stretch>
        </p:blipFill>
        <p:spPr>
          <a:xfrm>
            <a:off x="5270494" y="1069333"/>
            <a:ext cx="2468572" cy="504000"/>
          </a:xfrm>
          <a:prstGeom prst="rect">
            <a:avLst/>
          </a:prstGeom>
        </p:spPr>
      </p:pic>
      <p:sp>
        <p:nvSpPr>
          <p:cNvPr id="8" name="TextBox 7">
            <a:extLst>
              <a:ext uri="{FF2B5EF4-FFF2-40B4-BE49-F238E27FC236}">
                <a16:creationId xmlns:a16="http://schemas.microsoft.com/office/drawing/2014/main" id="{DB777F28-322E-B438-43F2-9A02AB290375}"/>
              </a:ext>
            </a:extLst>
          </p:cNvPr>
          <p:cNvSpPr txBox="1"/>
          <p:nvPr/>
        </p:nvSpPr>
        <p:spPr>
          <a:xfrm>
            <a:off x="457200" y="1455392"/>
            <a:ext cx="3048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logically equivalent.</a:t>
            </a:r>
            <a:endParaRPr lang="en-IN" dirty="0"/>
          </a:p>
        </p:txBody>
      </p:sp>
      <p:sp>
        <p:nvSpPr>
          <p:cNvPr id="10" name="TextBox 9">
            <a:extLst>
              <a:ext uri="{FF2B5EF4-FFF2-40B4-BE49-F238E27FC236}">
                <a16:creationId xmlns:a16="http://schemas.microsoft.com/office/drawing/2014/main" id="{BDA58065-DC24-14D2-05DA-9221194DFA66}"/>
              </a:ext>
            </a:extLst>
          </p:cNvPr>
          <p:cNvSpPr txBox="1"/>
          <p:nvPr/>
        </p:nvSpPr>
        <p:spPr>
          <a:xfrm>
            <a:off x="457200" y="1905000"/>
            <a:ext cx="8229600" cy="10402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The truth table will contain three columns, one each for</a:t>
            </a:r>
            <a:endParaRPr lang="en-IN" dirty="0"/>
          </a:p>
        </p:txBody>
      </p:sp>
      <p:pic>
        <p:nvPicPr>
          <p:cNvPr id="9" name="Picture 8" descr="p, not p, and not open parentheses not p close parentheses">
            <a:extLst>
              <a:ext uri="{FF2B5EF4-FFF2-40B4-BE49-F238E27FC236}">
                <a16:creationId xmlns:a16="http://schemas.microsoft.com/office/drawing/2014/main" id="{BA6C633F-7832-58B5-3422-93290DE27E42}"/>
              </a:ext>
            </a:extLst>
          </p:cNvPr>
          <p:cNvPicPr>
            <a:picLocks noChangeAspect="1"/>
          </p:cNvPicPr>
          <p:nvPr/>
        </p:nvPicPr>
        <p:blipFill>
          <a:blip r:embed="rId3"/>
          <a:stretch>
            <a:fillRect/>
          </a:stretch>
        </p:blipFill>
        <p:spPr>
          <a:xfrm>
            <a:off x="575580" y="2900045"/>
            <a:ext cx="2787429" cy="504000"/>
          </a:xfrm>
          <a:prstGeom prst="rect">
            <a:avLst/>
          </a:prstGeom>
        </p:spPr>
      </p:pic>
      <p:sp>
        <p:nvSpPr>
          <p:cNvPr id="17" name="TextBox 16">
            <a:extLst>
              <a:ext uri="{FF2B5EF4-FFF2-40B4-BE49-F238E27FC236}">
                <a16:creationId xmlns:a16="http://schemas.microsoft.com/office/drawing/2014/main" id="{1B84581B-C646-7245-2146-00BD3DFE9486}"/>
              </a:ext>
            </a:extLst>
          </p:cNvPr>
          <p:cNvSpPr txBox="1"/>
          <p:nvPr/>
        </p:nvSpPr>
        <p:spPr>
          <a:xfrm>
            <a:off x="457200" y="3334870"/>
            <a:ext cx="8229600" cy="954107"/>
          </a:xfrm>
          <a:prstGeom prst="rect">
            <a:avLst/>
          </a:prstGeom>
          <a:noFill/>
        </p:spPr>
        <p:txBody>
          <a:bodyPr wrap="square">
            <a:spAutoFit/>
          </a:bodyPr>
          <a:lstStyle/>
          <a:p>
            <a:r>
              <a:rPr lang="en-IN" sz="2800" dirty="0">
                <a:solidFill>
                  <a:srgbClr val="366092"/>
                </a:solidFill>
              </a:rPr>
              <a:t>Remember that the negation of a </a:t>
            </a:r>
            <a:r>
              <a:rPr kumimoji="0" lang="en-IN" sz="2800" b="0" i="0" u="none" strike="noStrike" kern="1200" cap="none" spc="0" normalizeH="0" baseline="0" noProof="0" dirty="0">
                <a:ln>
                  <a:noFill/>
                </a:ln>
                <a:solidFill>
                  <a:srgbClr val="366092"/>
                </a:solidFill>
                <a:effectLst/>
                <a:uLnTx/>
                <a:uFillTx/>
                <a:latin typeface="Calibri"/>
                <a:ea typeface="+mn-ea"/>
                <a:cs typeface="+mn-cs"/>
              </a:rPr>
              <a:t>truth value is its opposite. Table 4 contains the truth values of each.</a:t>
            </a:r>
            <a:endParaRPr lang="en-IN" dirty="0"/>
          </a:p>
        </p:txBody>
      </p:sp>
      <p:pic>
        <p:nvPicPr>
          <p:cNvPr id="12" name="Picture 11" descr="Table 4: Truth Table for p, not p, and not open parentheses not p close parentheses">
            <a:extLst>
              <a:ext uri="{FF2B5EF4-FFF2-40B4-BE49-F238E27FC236}">
                <a16:creationId xmlns:a16="http://schemas.microsoft.com/office/drawing/2014/main" id="{4E0AED58-9C9E-D297-C04B-3F6E51C66A99}"/>
              </a:ext>
            </a:extLst>
          </p:cNvPr>
          <p:cNvPicPr>
            <a:picLocks noChangeAspect="1"/>
          </p:cNvPicPr>
          <p:nvPr/>
        </p:nvPicPr>
        <p:blipFill>
          <a:blip r:embed="rId4"/>
          <a:stretch>
            <a:fillRect/>
          </a:stretch>
        </p:blipFill>
        <p:spPr>
          <a:xfrm>
            <a:off x="2147510" y="4378157"/>
            <a:ext cx="4848980" cy="396000"/>
          </a:xfrm>
          <a:prstGeom prst="rect">
            <a:avLst/>
          </a:prstGeom>
        </p:spPr>
      </p:pic>
      <mc:AlternateContent xmlns:mc="http://schemas.openxmlformats.org/markup-compatibility/2006">
        <mc:Choice xmlns:a14="http://schemas.microsoft.com/office/drawing/2010/main" Requires="a14">
          <p:graphicFrame>
            <p:nvGraphicFramePr>
              <p:cNvPr id="13" name="Table Placeholder 2" descr="The table has three columns labeled p, not p, and not open parentheses not p close parentheses.&#10;&#10;Row 1: p is true, not p is false, not not p is true. &#10;&#10;Row 2: p is false, not p is true, not not p is false.">
                <a:extLst>
                  <a:ext uri="{FF2B5EF4-FFF2-40B4-BE49-F238E27FC236}">
                    <a16:creationId xmlns:a16="http://schemas.microsoft.com/office/drawing/2014/main" id="{6E528E3F-9B1A-8C2D-3520-77D1E1384EFF}"/>
                  </a:ext>
                </a:extLst>
              </p:cNvPr>
              <p:cNvGraphicFramePr>
                <a:graphicFrameLocks/>
              </p:cNvGraphicFramePr>
              <p:nvPr>
                <p:extLst>
                  <p:ext uri="{D42A27DB-BD31-4B8C-83A1-F6EECF244321}">
                    <p14:modId xmlns:p14="http://schemas.microsoft.com/office/powerpoint/2010/main" val="2681615607"/>
                  </p:ext>
                </p:extLst>
              </p:nvPr>
            </p:nvGraphicFramePr>
            <p:xfrm>
              <a:off x="457200" y="47548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a:t>
                          </a:r>
                        </a:p>
                      </a:txBody>
                      <a:tcPr/>
                    </a:tc>
                    <a:tc>
                      <a:txBody>
                        <a:bodyPr/>
                        <a:lstStyle/>
                        <a:p>
                          <a:pPr algn="ctr">
                            <a:defRPr sz="1800" b="1"/>
                          </a:pPr>
                          <a:r>
                            <a:rPr sz="1800"/>
                            <a:t>∼ </a:t>
                          </a:r>
                          <a14:m>
                            <m:oMath xmlns:m="http://schemas.openxmlformats.org/officeDocument/2006/math">
                              <m:r>
                                <a:rPr sz="1800">
                                  <a:latin typeface="Cambria Math" panose="02040503050406030204" pitchFamily="18" charset="0"/>
                                </a:rPr>
                                <m:t>𝑝</m:t>
                              </m:r>
                            </m:oMath>
                          </a14:m>
                          <a:endParaRPr sz="1800"/>
                        </a:p>
                      </a:txBody>
                      <a:tcPr/>
                    </a:tc>
                    <a:tc>
                      <a:txBody>
                        <a:bodyPr/>
                        <a:lstStyle/>
                        <a:p>
                          <a:pPr algn="ctr">
                            <a:defRPr sz="1800" b="1"/>
                          </a:pPr>
                          <a:r>
                            <a:rPr sz="1800" dirty="0"/>
                            <a:t>∼ ( ∼ </a:t>
                          </a:r>
                          <a14:m>
                            <m:oMath xmlns:m="http://schemas.openxmlformats.org/officeDocument/2006/math">
                              <m:r>
                                <a:rPr sz="1800">
                                  <a:latin typeface="Cambria Math" panose="02040503050406030204" pitchFamily="18" charset="0"/>
                                </a:rPr>
                                <m:t>𝑝</m:t>
                              </m:r>
                            </m:oMath>
                          </a14:m>
                          <a:r>
                            <a:rPr sz="1800" dirty="0"/>
                            <a:t>)</a:t>
                          </a:r>
                        </a:p>
                      </a:txBody>
                      <a:tcPr/>
                    </a:tc>
                    <a:extLst>
                      <a:ext uri="{0D108BD9-81ED-4DB2-BD59-A6C34878D82A}">
                        <a16:rowId xmlns:a16="http://schemas.microsoft.com/office/drawing/2014/main" val="10001"/>
                      </a:ext>
                    </a:extLst>
                  </a:tr>
                  <a:tr h="370840">
                    <a:tc>
                      <a:txBody>
                        <a:bodyPr/>
                        <a:lstStyle/>
                        <a:p>
                          <a:pPr algn="ctr">
                            <a:defRPr sz="1800"/>
                          </a:pPr>
                          <a:r>
                            <a:rPr dirty="0"/>
                            <a:t>T</a:t>
                          </a:r>
                        </a:p>
                      </a:txBody>
                      <a:tcPr/>
                    </a:tc>
                    <a:tc>
                      <a:txBody>
                        <a:bodyPr/>
                        <a:lstStyle/>
                        <a:p>
                          <a:pPr algn="ctr">
                            <a:defRPr sz="1800"/>
                          </a:pPr>
                          <a:r>
                            <a:t>F</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t>T</a:t>
                          </a:r>
                        </a:p>
                      </a:txBody>
                      <a:tcPr/>
                    </a:tc>
                    <a:tc>
                      <a:txBody>
                        <a:bodyPr/>
                        <a:lstStyle/>
                        <a:p>
                          <a:pPr algn="ctr">
                            <a:defRPr sz="1800"/>
                          </a:pPr>
                          <a:r>
                            <a:rPr dirty="0"/>
                            <a:t>F</a:t>
                          </a:r>
                        </a:p>
                      </a:txBody>
                      <a:tcPr/>
                    </a:tc>
                    <a:extLst>
                      <a:ext uri="{0D108BD9-81ED-4DB2-BD59-A6C34878D82A}">
                        <a16:rowId xmlns:a16="http://schemas.microsoft.com/office/drawing/2014/main" val="10003"/>
                      </a:ext>
                    </a:extLst>
                  </a:tr>
                </a:tbl>
              </a:graphicData>
            </a:graphic>
          </p:graphicFrame>
        </mc:Choice>
        <mc:Fallback>
          <p:graphicFrame>
            <p:nvGraphicFramePr>
              <p:cNvPr id="13" name="Table Placeholder 2" descr="The table has three columns labeled p, not p, and not open parentheses not p close parentheses.&#10;&#10;Row 1: p is true, not p is false, not not p is true. &#10;&#10;Row 2: p is false, not p is true, not not p is false.">
                <a:extLst>
                  <a:ext uri="{FF2B5EF4-FFF2-40B4-BE49-F238E27FC236}">
                    <a16:creationId xmlns:a16="http://schemas.microsoft.com/office/drawing/2014/main" id="{6E528E3F-9B1A-8C2D-3520-77D1E1384EFF}"/>
                  </a:ext>
                </a:extLst>
              </p:cNvPr>
              <p:cNvGraphicFramePr>
                <a:graphicFrameLocks/>
              </p:cNvGraphicFramePr>
              <p:nvPr>
                <p:extLst>
                  <p:ext uri="{D42A27DB-BD31-4B8C-83A1-F6EECF244321}">
                    <p14:modId xmlns:p14="http://schemas.microsoft.com/office/powerpoint/2010/main" val="2681615607"/>
                  </p:ext>
                </p:extLst>
              </p:nvPr>
            </p:nvGraphicFramePr>
            <p:xfrm>
              <a:off x="457200" y="47548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a:t>
                          </a:r>
                        </a:p>
                      </a:txBody>
                      <a:tcPr/>
                    </a:tc>
                    <a:tc>
                      <a:txBody>
                        <a:bodyPr/>
                        <a:lstStyle/>
                        <a:p>
                          <a:endParaRPr lang="en-US"/>
                        </a:p>
                      </a:txBody>
                      <a:tcPr>
                        <a:blipFill>
                          <a:blip r:embed="rId5"/>
                          <a:stretch>
                            <a:fillRect l="-100444" t="-11475" r="-100667" b="-224590"/>
                          </a:stretch>
                        </a:blipFill>
                      </a:tcPr>
                    </a:tc>
                    <a:tc>
                      <a:txBody>
                        <a:bodyPr/>
                        <a:lstStyle/>
                        <a:p>
                          <a:endParaRPr lang="en-US"/>
                        </a:p>
                      </a:txBody>
                      <a:tcPr>
                        <a:blipFill>
                          <a:blip r:embed="rId5"/>
                          <a:stretch>
                            <a:fillRect l="-200444" t="-11475" r="-667" b="-224590"/>
                          </a:stretch>
                        </a:blipFill>
                      </a:tcPr>
                    </a:tc>
                    <a:extLst>
                      <a:ext uri="{0D108BD9-81ED-4DB2-BD59-A6C34878D82A}">
                        <a16:rowId xmlns:a16="http://schemas.microsoft.com/office/drawing/2014/main" val="10001"/>
                      </a:ext>
                    </a:extLst>
                  </a:tr>
                  <a:tr h="370840">
                    <a:tc>
                      <a:txBody>
                        <a:bodyPr/>
                        <a:lstStyle/>
                        <a:p>
                          <a:pPr algn="ctr">
                            <a:defRPr sz="1800"/>
                          </a:pPr>
                          <a:r>
                            <a:rPr dirty="0"/>
                            <a:t>T</a:t>
                          </a:r>
                        </a:p>
                      </a:txBody>
                      <a:tcPr/>
                    </a:tc>
                    <a:tc>
                      <a:txBody>
                        <a:bodyPr/>
                        <a:lstStyle/>
                        <a:p>
                          <a:pPr algn="ctr">
                            <a:defRPr sz="1800"/>
                          </a:pPr>
                          <a:r>
                            <a:t>F</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t>T</a:t>
                          </a:r>
                        </a:p>
                      </a:txBody>
                      <a:tcPr/>
                    </a:tc>
                    <a:tc>
                      <a:txBody>
                        <a:bodyPr/>
                        <a:lstStyle/>
                        <a:p>
                          <a:pPr algn="ctr">
                            <a:defRPr sz="1800"/>
                          </a:pPr>
                          <a:r>
                            <a:rPr dirty="0"/>
                            <a:t>F</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8</a:t>
            </a:r>
            <a:r>
              <a:rPr dirty="0"/>
              <a:t>: Writing Variations of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marL="457200" lvl="1" indent="0">
              <a:buNone/>
              <a:defRPr sz="2800"/>
            </a:pPr>
            <a:r>
              <a:rPr lang="en-US" sz="2400" dirty="0"/>
              <a:t>Converse</a:t>
            </a:r>
            <a:endParaRPr sz="2400" dirty="0"/>
          </a:p>
        </p:txBody>
      </p:sp>
      <p:pic>
        <p:nvPicPr>
          <p:cNvPr id="23" name="Picture 22" descr="Open parenthesis b implies a close parenthesis :">
            <a:extLst>
              <a:ext uri="{FF2B5EF4-FFF2-40B4-BE49-F238E27FC236}">
                <a16:creationId xmlns:a16="http://schemas.microsoft.com/office/drawing/2014/main" id="{CCB01CD5-433C-FC07-95CB-4185598510DA}"/>
              </a:ext>
            </a:extLst>
          </p:cNvPr>
          <p:cNvPicPr>
            <a:picLocks noChangeAspect="1"/>
          </p:cNvPicPr>
          <p:nvPr/>
        </p:nvPicPr>
        <p:blipFill>
          <a:blip r:embed="rId2"/>
          <a:stretch>
            <a:fillRect/>
          </a:stretch>
        </p:blipFill>
        <p:spPr>
          <a:xfrm>
            <a:off x="2189814" y="1071364"/>
            <a:ext cx="1084408" cy="432000"/>
          </a:xfrm>
          <a:prstGeom prst="rect">
            <a:avLst/>
          </a:prstGeom>
        </p:spPr>
      </p:pic>
      <p:sp>
        <p:nvSpPr>
          <p:cNvPr id="5" name="TextBox 4">
            <a:extLst>
              <a:ext uri="{FF2B5EF4-FFF2-40B4-BE49-F238E27FC236}">
                <a16:creationId xmlns:a16="http://schemas.microsoft.com/office/drawing/2014/main" id="{A984D5DC-D759-AFC7-FB1C-5CDFAA4F0266}"/>
              </a:ext>
            </a:extLst>
          </p:cNvPr>
          <p:cNvSpPr txBox="1"/>
          <p:nvPr/>
        </p:nvSpPr>
        <p:spPr>
          <a:xfrm>
            <a:off x="3236121" y="1029287"/>
            <a:ext cx="5029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If I go on vacation, then I saved enough</a:t>
            </a:r>
            <a:endParaRPr lang="en-IN" dirty="0"/>
          </a:p>
        </p:txBody>
      </p:sp>
      <p:sp>
        <p:nvSpPr>
          <p:cNvPr id="7" name="TextBox 6">
            <a:extLst>
              <a:ext uri="{FF2B5EF4-FFF2-40B4-BE49-F238E27FC236}">
                <a16:creationId xmlns:a16="http://schemas.microsoft.com/office/drawing/2014/main" id="{D5F98513-AE61-BAEA-8D70-26BCA43EA46E}"/>
              </a:ext>
            </a:extLst>
          </p:cNvPr>
          <p:cNvSpPr txBox="1"/>
          <p:nvPr/>
        </p:nvSpPr>
        <p:spPr>
          <a:xfrm>
            <a:off x="914400" y="1393031"/>
            <a:ext cx="11430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money.</a:t>
            </a:r>
            <a:endParaRPr lang="en-IN" dirty="0"/>
          </a:p>
        </p:txBody>
      </p:sp>
      <p:sp>
        <p:nvSpPr>
          <p:cNvPr id="19" name="TextBox 18">
            <a:extLst>
              <a:ext uri="{FF2B5EF4-FFF2-40B4-BE49-F238E27FC236}">
                <a16:creationId xmlns:a16="http://schemas.microsoft.com/office/drawing/2014/main" id="{94014429-E164-C226-89D8-87A1877941E6}"/>
              </a:ext>
            </a:extLst>
          </p:cNvPr>
          <p:cNvSpPr txBox="1"/>
          <p:nvPr/>
        </p:nvSpPr>
        <p:spPr>
          <a:xfrm>
            <a:off x="914400" y="1831676"/>
            <a:ext cx="1107283"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Inverse</a:t>
            </a:r>
            <a:endParaRPr lang="en-IN" dirty="0"/>
          </a:p>
        </p:txBody>
      </p:sp>
      <p:pic>
        <p:nvPicPr>
          <p:cNvPr id="25" name="Picture 24" descr="Open parenthesis not a implies not b close parenthesis :">
            <a:extLst>
              <a:ext uri="{FF2B5EF4-FFF2-40B4-BE49-F238E27FC236}">
                <a16:creationId xmlns:a16="http://schemas.microsoft.com/office/drawing/2014/main" id="{3F7185A6-0DC6-EFF3-6F72-8616466FF1A3}"/>
              </a:ext>
            </a:extLst>
          </p:cNvPr>
          <p:cNvPicPr>
            <a:picLocks noChangeAspect="1"/>
          </p:cNvPicPr>
          <p:nvPr/>
        </p:nvPicPr>
        <p:blipFill>
          <a:blip r:embed="rId3"/>
          <a:stretch>
            <a:fillRect/>
          </a:stretch>
        </p:blipFill>
        <p:spPr>
          <a:xfrm>
            <a:off x="2012987" y="1875341"/>
            <a:ext cx="1472326" cy="432000"/>
          </a:xfrm>
          <a:prstGeom prst="rect">
            <a:avLst/>
          </a:prstGeom>
        </p:spPr>
      </p:pic>
      <p:sp>
        <p:nvSpPr>
          <p:cNvPr id="9" name="TextBox 8">
            <a:extLst>
              <a:ext uri="{FF2B5EF4-FFF2-40B4-BE49-F238E27FC236}">
                <a16:creationId xmlns:a16="http://schemas.microsoft.com/office/drawing/2014/main" id="{FEF7B4F6-71B8-2DF7-D997-3B3E96CC6B7C}"/>
              </a:ext>
            </a:extLst>
          </p:cNvPr>
          <p:cNvSpPr txBox="1"/>
          <p:nvPr/>
        </p:nvSpPr>
        <p:spPr>
          <a:xfrm>
            <a:off x="3438248" y="1833264"/>
            <a:ext cx="4800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If I do not save enough money, then I</a:t>
            </a:r>
            <a:endParaRPr lang="en-IN" dirty="0"/>
          </a:p>
        </p:txBody>
      </p:sp>
      <p:sp>
        <p:nvSpPr>
          <p:cNvPr id="11" name="TextBox 10">
            <a:extLst>
              <a:ext uri="{FF2B5EF4-FFF2-40B4-BE49-F238E27FC236}">
                <a16:creationId xmlns:a16="http://schemas.microsoft.com/office/drawing/2014/main" id="{61DF4420-9E84-5C39-B65A-C2814FB4B4CA}"/>
              </a:ext>
            </a:extLst>
          </p:cNvPr>
          <p:cNvSpPr txBox="1"/>
          <p:nvPr/>
        </p:nvSpPr>
        <p:spPr>
          <a:xfrm>
            <a:off x="914400" y="2197007"/>
            <a:ext cx="30480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will not go on vacation.</a:t>
            </a:r>
            <a:endParaRPr lang="en-IN" dirty="0"/>
          </a:p>
        </p:txBody>
      </p:sp>
      <p:sp>
        <p:nvSpPr>
          <p:cNvPr id="21" name="TextBox 20">
            <a:extLst>
              <a:ext uri="{FF2B5EF4-FFF2-40B4-BE49-F238E27FC236}">
                <a16:creationId xmlns:a16="http://schemas.microsoft.com/office/drawing/2014/main" id="{504067ED-0F22-E27C-68AC-2F82B34C8E75}"/>
              </a:ext>
            </a:extLst>
          </p:cNvPr>
          <p:cNvSpPr txBox="1"/>
          <p:nvPr/>
        </p:nvSpPr>
        <p:spPr>
          <a:xfrm>
            <a:off x="910617" y="2635743"/>
            <a:ext cx="1981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Contrapositive</a:t>
            </a:r>
            <a:endParaRPr lang="en-IN" dirty="0"/>
          </a:p>
        </p:txBody>
      </p:sp>
      <p:pic>
        <p:nvPicPr>
          <p:cNvPr id="27" name="Picture 26" descr="Open parenthesis not b implies not a close parenthesis :">
            <a:extLst>
              <a:ext uri="{FF2B5EF4-FFF2-40B4-BE49-F238E27FC236}">
                <a16:creationId xmlns:a16="http://schemas.microsoft.com/office/drawing/2014/main" id="{40DBAFE7-8786-D089-03A3-C1E124B74FE3}"/>
              </a:ext>
            </a:extLst>
          </p:cNvPr>
          <p:cNvPicPr>
            <a:picLocks noChangeAspect="1"/>
          </p:cNvPicPr>
          <p:nvPr/>
        </p:nvPicPr>
        <p:blipFill>
          <a:blip r:embed="rId4"/>
          <a:stretch>
            <a:fillRect/>
          </a:stretch>
        </p:blipFill>
        <p:spPr>
          <a:xfrm>
            <a:off x="2867289" y="2679030"/>
            <a:ext cx="1472327" cy="432000"/>
          </a:xfrm>
          <a:prstGeom prst="rect">
            <a:avLst/>
          </a:prstGeom>
        </p:spPr>
      </p:pic>
      <p:sp>
        <p:nvSpPr>
          <p:cNvPr id="13" name="TextBox 12">
            <a:extLst>
              <a:ext uri="{FF2B5EF4-FFF2-40B4-BE49-F238E27FC236}">
                <a16:creationId xmlns:a16="http://schemas.microsoft.com/office/drawing/2014/main" id="{B16C5850-F85E-421C-5081-4038820B2AF2}"/>
              </a:ext>
            </a:extLst>
          </p:cNvPr>
          <p:cNvSpPr txBox="1"/>
          <p:nvPr/>
        </p:nvSpPr>
        <p:spPr>
          <a:xfrm>
            <a:off x="4331773" y="2638125"/>
            <a:ext cx="4355027"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If I do not go on vacation, then I</a:t>
            </a:r>
            <a:endParaRPr lang="en-IN" dirty="0"/>
          </a:p>
        </p:txBody>
      </p:sp>
      <p:sp>
        <p:nvSpPr>
          <p:cNvPr id="15" name="TextBox 14">
            <a:extLst>
              <a:ext uri="{FF2B5EF4-FFF2-40B4-BE49-F238E27FC236}">
                <a16:creationId xmlns:a16="http://schemas.microsoft.com/office/drawing/2014/main" id="{33AE644D-9219-8642-5B0B-2977CCC40A9A}"/>
              </a:ext>
            </a:extLst>
          </p:cNvPr>
          <p:cNvSpPr txBox="1"/>
          <p:nvPr/>
        </p:nvSpPr>
        <p:spPr>
          <a:xfrm>
            <a:off x="914401" y="3003364"/>
            <a:ext cx="37338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did not save enough money.</a:t>
            </a:r>
            <a:endParaRPr lang="en-IN" dirty="0"/>
          </a:p>
        </p:txBody>
      </p:sp>
      <p:sp>
        <p:nvSpPr>
          <p:cNvPr id="17" name="TextBox 16">
            <a:extLst>
              <a:ext uri="{FF2B5EF4-FFF2-40B4-BE49-F238E27FC236}">
                <a16:creationId xmlns:a16="http://schemas.microsoft.com/office/drawing/2014/main" id="{674294BB-5578-CDD4-F8BA-C2E20A7A6BCF}"/>
              </a:ext>
            </a:extLst>
          </p:cNvPr>
          <p:cNvSpPr txBox="1"/>
          <p:nvPr/>
        </p:nvSpPr>
        <p:spPr>
          <a:xfrm>
            <a:off x="457200" y="3442214"/>
            <a:ext cx="7086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contrapositive is logically equivalent to the original statement.</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US" dirty="0"/>
              <a:t>3</a:t>
            </a:r>
            <a:endParaRPr dirty="0"/>
          </a:p>
        </p:txBody>
      </p:sp>
      <p:sp>
        <p:nvSpPr>
          <p:cNvPr id="3" name="Text Placeholder 2"/>
          <p:cNvSpPr>
            <a:spLocks noGrp="1"/>
          </p:cNvSpPr>
          <p:nvPr>
            <p:ph type="body" sz="quarter" idx="10"/>
          </p:nvPr>
        </p:nvSpPr>
        <p:spPr/>
        <p:txBody>
          <a:bodyPr>
            <a:normAutofit/>
          </a:bodyPr>
          <a:lstStyle/>
          <a:p>
            <a:r>
              <a:rPr sz="2400" dirty="0"/>
              <a:t>Write the converse, inverse, and contrapositive of the following statement.</a:t>
            </a:r>
          </a:p>
          <a:p>
            <a:r>
              <a:rPr lang="en-US" sz="2400" i="1" dirty="0"/>
              <a:t>       </a:t>
            </a:r>
            <a:r>
              <a:rPr sz="2400" i="1" dirty="0"/>
              <a:t>If I cannot find my phone, then it is in the car.</a:t>
            </a:r>
            <a:endParaRPr lang="en-US" sz="2400" i="1" dirty="0"/>
          </a:p>
          <a:p>
            <a:endParaRPr sz="2400" i="1" dirty="0"/>
          </a:p>
          <a:p>
            <a:r>
              <a:rPr sz="2400" dirty="0"/>
              <a:t>Answer: Converse: If my phone is in the car, then I cannot find it. Inverse: If I can find my phone, then it is not in the car. Contrapositive: If my phone is not in the car, then I can find it.</a:t>
            </a:r>
          </a:p>
        </p:txBody>
      </p:sp>
    </p:spTree>
    <p:extLst>
      <p:ext uri="{BB962C8B-B14F-4D97-AF65-F5344CB8AC3E}">
        <p14:creationId xmlns:p14="http://schemas.microsoft.com/office/powerpoint/2010/main" val="320734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7" name="TextBox 6">
            <a:extLst>
              <a:ext uri="{FF2B5EF4-FFF2-40B4-BE49-F238E27FC236}">
                <a16:creationId xmlns:a16="http://schemas.microsoft.com/office/drawing/2014/main" id="{FA984D92-8EE6-CED1-B826-81F11E8F1885}"/>
              </a:ext>
            </a:extLst>
          </p:cNvPr>
          <p:cNvSpPr txBox="1"/>
          <p:nvPr/>
        </p:nvSpPr>
        <p:spPr>
          <a:xfrm>
            <a:off x="457200" y="1143000"/>
            <a:ext cx="60198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rPr>
              <a:t>We are interested in the first and last columns,</a:t>
            </a:r>
            <a:endParaRPr lang="en-IN" sz="2400" dirty="0"/>
          </a:p>
        </p:txBody>
      </p:sp>
      <p:pic>
        <p:nvPicPr>
          <p:cNvPr id="8" name="Picture 7" descr="p and not open parentheses not p close parentheses.">
            <a:extLst>
              <a:ext uri="{FF2B5EF4-FFF2-40B4-BE49-F238E27FC236}">
                <a16:creationId xmlns:a16="http://schemas.microsoft.com/office/drawing/2014/main" id="{0AA1428F-4D47-A097-C004-D7860AF03241}"/>
              </a:ext>
            </a:extLst>
          </p:cNvPr>
          <p:cNvPicPr>
            <a:picLocks noChangeAspect="1"/>
          </p:cNvPicPr>
          <p:nvPr/>
        </p:nvPicPr>
        <p:blipFill>
          <a:blip r:embed="rId2"/>
          <a:stretch>
            <a:fillRect/>
          </a:stretch>
        </p:blipFill>
        <p:spPr>
          <a:xfrm>
            <a:off x="6360317" y="1174332"/>
            <a:ext cx="1838325" cy="466725"/>
          </a:xfrm>
          <a:prstGeom prst="rect">
            <a:avLst/>
          </a:prstGeom>
        </p:spPr>
      </p:pic>
      <p:sp>
        <p:nvSpPr>
          <p:cNvPr id="15" name="TextBox 14">
            <a:extLst>
              <a:ext uri="{FF2B5EF4-FFF2-40B4-BE49-F238E27FC236}">
                <a16:creationId xmlns:a16="http://schemas.microsoft.com/office/drawing/2014/main" id="{CB88EADB-1717-450D-01A8-3281FCEC85C1}"/>
              </a:ext>
            </a:extLst>
          </p:cNvPr>
          <p:cNvSpPr txBox="1"/>
          <p:nvPr/>
        </p:nvSpPr>
        <p:spPr>
          <a:xfrm>
            <a:off x="457200" y="1511490"/>
            <a:ext cx="8229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Both contain true and then false. Thus, we know that </a:t>
            </a:r>
            <a:r>
              <a:rPr kumimoji="0" lang="en-IN" sz="2400" b="0" i="1" u="none" strike="noStrike" kern="1200" cap="none" spc="0" normalizeH="0" baseline="0" noProof="0" dirty="0">
                <a:ln>
                  <a:noFill/>
                </a:ln>
                <a:solidFill>
                  <a:srgbClr val="366092"/>
                </a:solidFill>
                <a:effectLst/>
                <a:uLnTx/>
                <a:uFillTx/>
                <a:latin typeface="Calibri"/>
                <a:ea typeface="+mn-ea"/>
                <a:cs typeface="+mn-cs"/>
              </a:rPr>
              <a:t>p</a:t>
            </a:r>
            <a:r>
              <a:rPr kumimoji="0" lang="en-IN" sz="2400" b="0" i="0" u="none" strike="noStrike" kern="1200" cap="none" spc="0" normalizeH="0" baseline="0" noProof="0" dirty="0">
                <a:ln>
                  <a:noFill/>
                </a:ln>
                <a:solidFill>
                  <a:srgbClr val="366092"/>
                </a:solidFill>
                <a:effectLst/>
                <a:uLnTx/>
                <a:uFillTx/>
                <a:latin typeface="Calibri"/>
                <a:ea typeface="+mn-ea"/>
                <a:cs typeface="+mn-cs"/>
              </a:rPr>
              <a:t> and its</a:t>
            </a:r>
            <a:endParaRPr lang="en-IN" dirty="0"/>
          </a:p>
        </p:txBody>
      </p:sp>
      <p:sp>
        <p:nvSpPr>
          <p:cNvPr id="17" name="TextBox 16">
            <a:extLst>
              <a:ext uri="{FF2B5EF4-FFF2-40B4-BE49-F238E27FC236}">
                <a16:creationId xmlns:a16="http://schemas.microsoft.com/office/drawing/2014/main" id="{5D5899BC-257C-E1B0-249B-A2B6851DB202}"/>
              </a:ext>
            </a:extLst>
          </p:cNvPr>
          <p:cNvSpPr txBox="1"/>
          <p:nvPr/>
        </p:nvSpPr>
        <p:spPr>
          <a:xfrm>
            <a:off x="457200" y="1876774"/>
            <a:ext cx="60960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double negation are equivalent; in other words,</a:t>
            </a:r>
            <a:endParaRPr lang="en-IN" dirty="0"/>
          </a:p>
        </p:txBody>
      </p:sp>
      <p:pic>
        <p:nvPicPr>
          <p:cNvPr id="10" name="Picture 9" descr="p is logically equivalent to not, open parenthesis, not p, close parenthesis.">
            <a:extLst>
              <a:ext uri="{FF2B5EF4-FFF2-40B4-BE49-F238E27FC236}">
                <a16:creationId xmlns:a16="http://schemas.microsoft.com/office/drawing/2014/main" id="{F0D109BD-2D6A-BFAC-26BB-ED8C58F52119}"/>
              </a:ext>
            </a:extLst>
          </p:cNvPr>
          <p:cNvPicPr>
            <a:picLocks noChangeAspect="1"/>
          </p:cNvPicPr>
          <p:nvPr/>
        </p:nvPicPr>
        <p:blipFill>
          <a:blip r:embed="rId3"/>
          <a:stretch>
            <a:fillRect/>
          </a:stretch>
        </p:blipFill>
        <p:spPr>
          <a:xfrm>
            <a:off x="6477000" y="1908003"/>
            <a:ext cx="1514475" cy="466725"/>
          </a:xfrm>
          <a:prstGeom prst="rect">
            <a:avLst/>
          </a:prstGeom>
        </p:spPr>
      </p:pic>
      <p:sp>
        <p:nvSpPr>
          <p:cNvPr id="11" name="TextBox 10">
            <a:extLst>
              <a:ext uri="{FF2B5EF4-FFF2-40B4-BE49-F238E27FC236}">
                <a16:creationId xmlns:a16="http://schemas.microsoft.com/office/drawing/2014/main" id="{4D24C3D5-30F0-FD0C-6E6D-5873A1185B9C}"/>
              </a:ext>
            </a:extLst>
          </p:cNvPr>
          <p:cNvSpPr txBox="1"/>
          <p:nvPr/>
        </p:nvSpPr>
        <p:spPr>
          <a:xfrm>
            <a:off x="457200" y="2242058"/>
            <a:ext cx="8229600" cy="1938992"/>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This ought to sound familiar to you. We occasionally use double negatives in our everyday speech. For instance, the statement "There is no way I'm not going to the party tonight" contains a double negative but is equivalent to the statement that doesn't contain a negative at all: "I am going to the party tonight."</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a:defRPr sz="2800"/>
            </a:pPr>
            <a:r>
              <a:rPr sz="2400" dirty="0"/>
              <a:t>Use truth tables to show that</a:t>
            </a:r>
            <a:endParaRPr sz="2800" dirty="0"/>
          </a:p>
        </p:txBody>
      </p:sp>
      <p:pic>
        <p:nvPicPr>
          <p:cNvPr id="6" name="Picture 5" descr="p implies q is logically equivalent to not p or q.">
            <a:extLst>
              <a:ext uri="{FF2B5EF4-FFF2-40B4-BE49-F238E27FC236}">
                <a16:creationId xmlns:a16="http://schemas.microsoft.com/office/drawing/2014/main" id="{10A8CA40-75EC-B94C-E271-7641B91A8DE4}"/>
              </a:ext>
            </a:extLst>
          </p:cNvPr>
          <p:cNvPicPr>
            <a:picLocks noChangeAspect="1"/>
          </p:cNvPicPr>
          <p:nvPr/>
        </p:nvPicPr>
        <p:blipFill>
          <a:blip r:embed="rId2"/>
          <a:stretch>
            <a:fillRect/>
          </a:stretch>
        </p:blipFill>
        <p:spPr>
          <a:xfrm>
            <a:off x="4210843" y="1157880"/>
            <a:ext cx="2085975" cy="333375"/>
          </a:xfrm>
          <a:prstGeom prst="rect">
            <a:avLst/>
          </a:prstGeom>
        </p:spPr>
      </p:pic>
      <p:sp>
        <p:nvSpPr>
          <p:cNvPr id="7" name="TextBox 6">
            <a:extLst>
              <a:ext uri="{FF2B5EF4-FFF2-40B4-BE49-F238E27FC236}">
                <a16:creationId xmlns:a16="http://schemas.microsoft.com/office/drawing/2014/main" id="{EF94E359-6235-1ADC-CC88-2D77994E643C}"/>
              </a:ext>
            </a:extLst>
          </p:cNvPr>
          <p:cNvSpPr txBox="1"/>
          <p:nvPr/>
        </p:nvSpPr>
        <p:spPr>
          <a:xfrm>
            <a:off x="457200" y="1472205"/>
            <a:ext cx="8229600"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We are asked to show that the conditional statement</a:t>
            </a:r>
            <a:endParaRPr lang="en-IN" dirty="0"/>
          </a:p>
        </p:txBody>
      </p:sp>
      <p:pic>
        <p:nvPicPr>
          <p:cNvPr id="13" name="Picture 12" descr="p implies q is">
            <a:extLst>
              <a:ext uri="{FF2B5EF4-FFF2-40B4-BE49-F238E27FC236}">
                <a16:creationId xmlns:a16="http://schemas.microsoft.com/office/drawing/2014/main" id="{A297E4B6-E461-256E-6912-4189E125AA79}"/>
              </a:ext>
            </a:extLst>
          </p:cNvPr>
          <p:cNvPicPr>
            <a:picLocks noChangeAspect="1"/>
          </p:cNvPicPr>
          <p:nvPr/>
        </p:nvPicPr>
        <p:blipFill>
          <a:blip r:embed="rId3"/>
          <a:stretch>
            <a:fillRect/>
          </a:stretch>
        </p:blipFill>
        <p:spPr>
          <a:xfrm>
            <a:off x="7148758" y="2010960"/>
            <a:ext cx="1033297" cy="324000"/>
          </a:xfrm>
          <a:prstGeom prst="rect">
            <a:avLst/>
          </a:prstGeom>
        </p:spPr>
      </p:pic>
      <p:sp>
        <p:nvSpPr>
          <p:cNvPr id="9" name="TextBox 8">
            <a:extLst>
              <a:ext uri="{FF2B5EF4-FFF2-40B4-BE49-F238E27FC236}">
                <a16:creationId xmlns:a16="http://schemas.microsoft.com/office/drawing/2014/main" id="{BCA8887C-82D7-D297-F16B-B3CB1C7DBE65}"/>
              </a:ext>
            </a:extLst>
          </p:cNvPr>
          <p:cNvSpPr txBox="1"/>
          <p:nvPr/>
        </p:nvSpPr>
        <p:spPr>
          <a:xfrm>
            <a:off x="457200" y="2271638"/>
            <a:ext cx="5105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equivalent to the disjunction statement</a:t>
            </a:r>
            <a:endParaRPr lang="en-IN" dirty="0"/>
          </a:p>
        </p:txBody>
      </p:sp>
      <p:pic>
        <p:nvPicPr>
          <p:cNvPr id="10" name="Picture 9" descr="Not p or n using truth">
            <a:extLst>
              <a:ext uri="{FF2B5EF4-FFF2-40B4-BE49-F238E27FC236}">
                <a16:creationId xmlns:a16="http://schemas.microsoft.com/office/drawing/2014/main" id="{4618F887-9FAA-3BE6-1668-3AD52E889917}"/>
              </a:ext>
            </a:extLst>
          </p:cNvPr>
          <p:cNvPicPr>
            <a:picLocks noChangeAspect="1"/>
          </p:cNvPicPr>
          <p:nvPr/>
        </p:nvPicPr>
        <p:blipFill>
          <a:blip r:embed="rId4"/>
          <a:stretch>
            <a:fillRect/>
          </a:stretch>
        </p:blipFill>
        <p:spPr>
          <a:xfrm>
            <a:off x="5534027" y="2341350"/>
            <a:ext cx="2438400" cy="361950"/>
          </a:xfrm>
          <a:prstGeom prst="rect">
            <a:avLst/>
          </a:prstGeom>
        </p:spPr>
      </p:pic>
      <p:sp>
        <p:nvSpPr>
          <p:cNvPr id="5" name="TextBox 4">
            <a:extLst>
              <a:ext uri="{FF2B5EF4-FFF2-40B4-BE49-F238E27FC236}">
                <a16:creationId xmlns:a16="http://schemas.microsoft.com/office/drawing/2014/main" id="{C8F7F1A4-D691-BE1B-D2FC-449292581C93}"/>
              </a:ext>
            </a:extLst>
          </p:cNvPr>
          <p:cNvSpPr txBox="1"/>
          <p:nvPr/>
        </p:nvSpPr>
        <p:spPr>
          <a:xfrm>
            <a:off x="457200" y="2631140"/>
            <a:ext cx="8382000" cy="2308324"/>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tables. If the final columns of each table contain the same truth vales, then the statements are logically equivalent. We'll construct the conditional truth table first. Remember that a conditional statement is false only when the </a:t>
            </a:r>
            <a:r>
              <a:rPr kumimoji="0" lang="en-US" sz="2400" b="1" i="1" u="none" strike="noStrike" kern="1200" cap="none" spc="0" normalizeH="0" baseline="0" noProof="0" dirty="0">
                <a:ln>
                  <a:noFill/>
                </a:ln>
                <a:solidFill>
                  <a:srgbClr val="366092"/>
                </a:solidFill>
                <a:effectLst/>
                <a:uLnTx/>
                <a:uFillTx/>
                <a:latin typeface="Calibri"/>
                <a:ea typeface="+mn-ea"/>
                <a:cs typeface="+mn-cs"/>
              </a:rPr>
              <a:t>if</a:t>
            </a:r>
            <a:r>
              <a:rPr kumimoji="0" lang="en-US" sz="2400" b="0" i="0" u="none" strike="noStrike" kern="1200" cap="none" spc="0" normalizeH="0" baseline="0" noProof="0" dirty="0">
                <a:ln>
                  <a:noFill/>
                </a:ln>
                <a:solidFill>
                  <a:srgbClr val="366092"/>
                </a:solidFill>
                <a:effectLst/>
                <a:uLnTx/>
                <a:uFillTx/>
                <a:latin typeface="Calibri"/>
                <a:ea typeface="+mn-ea"/>
                <a:cs typeface="+mn-cs"/>
              </a:rPr>
              <a:t> statement is true and the </a:t>
            </a:r>
            <a:r>
              <a:rPr kumimoji="0" lang="en-US" sz="2400" b="1" i="1" u="none" strike="noStrike" kern="1200" cap="none" spc="0" normalizeH="0" baseline="0" noProof="0" dirty="0">
                <a:ln>
                  <a:noFill/>
                </a:ln>
                <a:solidFill>
                  <a:srgbClr val="366092"/>
                </a:solidFill>
                <a:effectLst/>
                <a:uLnTx/>
                <a:uFillTx/>
                <a:latin typeface="Calibri"/>
                <a:ea typeface="+mn-ea"/>
                <a:cs typeface="+mn-cs"/>
              </a:rPr>
              <a:t>then</a:t>
            </a:r>
            <a:r>
              <a:rPr kumimoji="0" lang="en-US" sz="2400" b="0" i="0" u="none" strike="noStrike" kern="1200" cap="none" spc="0" normalizeH="0" baseline="0" noProof="0" dirty="0">
                <a:ln>
                  <a:noFill/>
                </a:ln>
                <a:solidFill>
                  <a:srgbClr val="366092"/>
                </a:solidFill>
                <a:effectLst/>
                <a:uLnTx/>
                <a:uFillTx/>
                <a:latin typeface="Calibri"/>
                <a:ea typeface="+mn-ea"/>
                <a:cs typeface="+mn-cs"/>
              </a:rPr>
              <a:t> statement is false. Thus, the truth table for the conditional looks like Table 5.</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Logical 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6" name="Picture 5" descr="Table 5: Truth Table for p implies q">
            <a:extLst>
              <a:ext uri="{FF2B5EF4-FFF2-40B4-BE49-F238E27FC236}">
                <a16:creationId xmlns:a16="http://schemas.microsoft.com/office/drawing/2014/main" id="{10815D9C-16FA-5953-48DF-6F34B8662F94}"/>
              </a:ext>
            </a:extLst>
          </p:cNvPr>
          <p:cNvPicPr>
            <a:picLocks noChangeAspect="1"/>
          </p:cNvPicPr>
          <p:nvPr/>
        </p:nvPicPr>
        <p:blipFill>
          <a:blip r:embed="rId2"/>
          <a:stretch>
            <a:fillRect/>
          </a:stretch>
        </p:blipFill>
        <p:spPr>
          <a:xfrm>
            <a:off x="3172736" y="1195800"/>
            <a:ext cx="2798527" cy="252000"/>
          </a:xfrm>
          <a:prstGeom prst="rect">
            <a:avLst/>
          </a:prstGeom>
        </p:spPr>
      </p:pic>
      <mc:AlternateContent xmlns:mc="http://schemas.openxmlformats.org/markup-compatibility/2006">
        <mc:Choice xmlns:a14="http://schemas.microsoft.com/office/drawing/2010/main" Requires="a14">
          <p:graphicFrame>
            <p:nvGraphicFramePr>
              <p:cNvPr id="4" name="Table Placeholder 2" descr="The table is a truth table for the logical implication &quot;p implies q&quot;, written as p implies q or p right arrow q. &#10;It contains 3 columns and 4 rows. The columns are labeled: p, q, and p implies q.&#10;&#10;Row 1: p is True, q is True, p implies q is True.&#10;Row 2: p is True, q is False, p implies q is False.&#10;Row 3: p is False, q is True, p implies q is True.&#10;Row 4: p is False, q is False, p implies q is True.">
                <a:extLst>
                  <a:ext uri="{FF2B5EF4-FFF2-40B4-BE49-F238E27FC236}">
                    <a16:creationId xmlns:a16="http://schemas.microsoft.com/office/drawing/2014/main" id="{F3C5F7D9-AA14-4C85-AFCF-E8A45C501F44}"/>
                  </a:ext>
                </a:extLst>
              </p:cNvPr>
              <p:cNvGraphicFramePr>
                <a:graphicFrameLocks/>
              </p:cNvGraphicFramePr>
              <p:nvPr>
                <p:extLst>
                  <p:ext uri="{D42A27DB-BD31-4B8C-83A1-F6EECF244321}">
                    <p14:modId xmlns:p14="http://schemas.microsoft.com/office/powerpoint/2010/main" val="3720372134"/>
                  </p:ext>
                </p:extLst>
              </p:nvPr>
            </p:nvGraphicFramePr>
            <p:xfrm>
              <a:off x="457200" y="1524000"/>
              <a:ext cx="8229600" cy="18542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lang="en-IN" b="0" dirty="0"/>
                            <a:t>𝑝</a:t>
                          </a:r>
                          <a:endParaRPr b="0" dirty="0"/>
                        </a:p>
                      </a:txBody>
                      <a:tcPr/>
                    </a:tc>
                    <a:tc>
                      <a:txBody>
                        <a:bodyPr/>
                        <a:lstStyle/>
                        <a:p>
                          <a:pPr algn="ctr">
                            <a:defRPr sz="1800" b="1"/>
                          </a:pPr>
                          <a:r>
                            <a:rPr lang="en-IN" b="0" dirty="0"/>
                            <a:t>𝑞</a:t>
                          </a:r>
                          <a:endParaRPr b="0" dirty="0"/>
                        </a:p>
                      </a:txBody>
                      <a:tcPr/>
                    </a:tc>
                    <a:tc>
                      <a:txBody>
                        <a:bodyPr/>
                        <a:lstStyle/>
                        <a:p>
                          <a:pPr algn="ctr">
                            <a:defRPr sz="1800" b="1"/>
                          </a:pPr>
                          <a14:m>
                            <m:oMath xmlns:m="http://schemas.openxmlformats.org/officeDocument/2006/math">
                              <m:r>
                                <a:rPr sz="1800">
                                  <a:latin typeface="Cambria Math" panose="02040503050406030204" pitchFamily="18" charset="0"/>
                                </a:rPr>
                                <m:t>𝑝</m:t>
                              </m:r>
                            </m:oMath>
                          </a14:m>
                          <a:r>
                            <a:rPr sz="1800" dirty="0"/>
                            <a:t> ⇒ </a:t>
                          </a:r>
                          <a14:m>
                            <m:oMath xmlns:m="http://schemas.openxmlformats.org/officeDocument/2006/math">
                              <m:r>
                                <a:rPr sz="1800">
                                  <a:latin typeface="Cambria Math" panose="02040503050406030204" pitchFamily="18" charset="0"/>
                                </a:rPr>
                                <m:t>𝑞</m:t>
                              </m:r>
                            </m:oMath>
                          </a14:m>
                          <a:endParaRPr sz="1800" dirty="0"/>
                        </a:p>
                      </a:txBody>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F</a:t>
                          </a:r>
                        </a:p>
                      </a:txBody>
                      <a:tcPr/>
                    </a:tc>
                    <a:extLst>
                      <a:ext uri="{0D108BD9-81ED-4DB2-BD59-A6C34878D82A}">
                        <a16:rowId xmlns:a16="http://schemas.microsoft.com/office/drawing/2014/main" val="10003"/>
                      </a:ext>
                    </a:extLst>
                  </a:tr>
                  <a:tr h="370840">
                    <a:tc>
                      <a:txBody>
                        <a:bodyPr/>
                        <a:lstStyle/>
                        <a:p>
                          <a:pPr algn="ctr">
                            <a:defRPr sz="1800"/>
                          </a:pPr>
                          <a:r>
                            <a:t>F</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4"/>
                      </a:ext>
                    </a:extLst>
                  </a:tr>
                  <a:tr h="370840">
                    <a:tc>
                      <a:txBody>
                        <a:bodyPr/>
                        <a:lstStyle/>
                        <a:p>
                          <a:pPr algn="ctr">
                            <a:defRPr sz="1800"/>
                          </a:pPr>
                          <a:r>
                            <a:t>F</a:t>
                          </a:r>
                        </a:p>
                      </a:txBody>
                      <a:tcPr/>
                    </a:tc>
                    <a:tc>
                      <a:txBody>
                        <a:bodyPr/>
                        <a:lstStyle/>
                        <a:p>
                          <a:pPr algn="ctr">
                            <a:defRPr sz="1800"/>
                          </a:pPr>
                          <a:r>
                            <a:t>F</a:t>
                          </a:r>
                        </a:p>
                      </a:txBody>
                      <a:tcPr/>
                    </a:tc>
                    <a:tc>
                      <a:txBody>
                        <a:bodyPr/>
                        <a:lstStyle/>
                        <a:p>
                          <a:pPr algn="ctr">
                            <a:defRPr sz="1800"/>
                          </a:pPr>
                          <a:r>
                            <a:rPr dirty="0"/>
                            <a:t>T</a:t>
                          </a:r>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is a truth table for the logical implication &quot;p implies q&quot;, written as p implies q or p right arrow q. &#10;It contains 3 columns and 4 rows. The columns are labeled: p, q, and p implies q.&#10;&#10;Row 1: p is True, q is True, p implies q is True.&#10;Row 2: p is True, q is False, p implies q is False.&#10;Row 3: p is False, q is True, p implies q is True.&#10;Row 4: p is False, q is False, p implies q is True.">
                <a:extLst>
                  <a:ext uri="{FF2B5EF4-FFF2-40B4-BE49-F238E27FC236}">
                    <a16:creationId xmlns:a16="http://schemas.microsoft.com/office/drawing/2014/main" id="{F3C5F7D9-AA14-4C85-AFCF-E8A45C501F44}"/>
                  </a:ext>
                </a:extLst>
              </p:cNvPr>
              <p:cNvGraphicFramePr>
                <a:graphicFrameLocks/>
              </p:cNvGraphicFramePr>
              <p:nvPr>
                <p:extLst>
                  <p:ext uri="{D42A27DB-BD31-4B8C-83A1-F6EECF244321}">
                    <p14:modId xmlns:p14="http://schemas.microsoft.com/office/powerpoint/2010/main" val="3720372134"/>
                  </p:ext>
                </p:extLst>
              </p:nvPr>
            </p:nvGraphicFramePr>
            <p:xfrm>
              <a:off x="457200" y="1524000"/>
              <a:ext cx="8229600" cy="18542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lang="en-IN" b="0" dirty="0"/>
                            <a:t>𝑝</a:t>
                          </a:r>
                          <a:endParaRPr b="0" dirty="0"/>
                        </a:p>
                      </a:txBody>
                      <a:tcPr/>
                    </a:tc>
                    <a:tc>
                      <a:txBody>
                        <a:bodyPr/>
                        <a:lstStyle/>
                        <a:p>
                          <a:pPr algn="ctr">
                            <a:defRPr sz="1800" b="1"/>
                          </a:pPr>
                          <a:r>
                            <a:rPr lang="en-IN" b="0" dirty="0"/>
                            <a:t>𝑞</a:t>
                          </a:r>
                          <a:endParaRPr b="0" dirty="0"/>
                        </a:p>
                      </a:txBody>
                      <a:tcPr/>
                    </a:tc>
                    <a:tc>
                      <a:txBody>
                        <a:bodyPr/>
                        <a:lstStyle/>
                        <a:p>
                          <a:endParaRPr lang="en-US"/>
                        </a:p>
                      </a:txBody>
                      <a:tcPr>
                        <a:blipFill>
                          <a:blip r:embed="rId3"/>
                          <a:stretch>
                            <a:fillRect l="-200444" t="-11475" r="-667" b="-422951"/>
                          </a:stretch>
                        </a:blipFill>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F</a:t>
                          </a:r>
                        </a:p>
                      </a:txBody>
                      <a:tcPr/>
                    </a:tc>
                    <a:extLst>
                      <a:ext uri="{0D108BD9-81ED-4DB2-BD59-A6C34878D82A}">
                        <a16:rowId xmlns:a16="http://schemas.microsoft.com/office/drawing/2014/main" val="10003"/>
                      </a:ext>
                    </a:extLst>
                  </a:tr>
                  <a:tr h="370840">
                    <a:tc>
                      <a:txBody>
                        <a:bodyPr/>
                        <a:lstStyle/>
                        <a:p>
                          <a:pPr algn="ctr">
                            <a:defRPr sz="1800"/>
                          </a:pPr>
                          <a:r>
                            <a:t>F</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4"/>
                      </a:ext>
                    </a:extLst>
                  </a:tr>
                  <a:tr h="370840">
                    <a:tc>
                      <a:txBody>
                        <a:bodyPr/>
                        <a:lstStyle/>
                        <a:p>
                          <a:pPr algn="ctr">
                            <a:defRPr sz="1800"/>
                          </a:pPr>
                          <a:r>
                            <a:t>F</a:t>
                          </a:r>
                        </a:p>
                      </a:txBody>
                      <a:tcPr/>
                    </a:tc>
                    <a:tc>
                      <a:txBody>
                        <a:bodyPr/>
                        <a:lstStyle/>
                        <a:p>
                          <a:pPr algn="ctr">
                            <a:defRPr sz="1800"/>
                          </a:pPr>
                          <a:r>
                            <a:t>F</a:t>
                          </a:r>
                        </a:p>
                      </a:txBody>
                      <a:tcPr/>
                    </a:tc>
                    <a:tc>
                      <a:txBody>
                        <a:bodyPr/>
                        <a:lstStyle/>
                        <a:p>
                          <a:pPr algn="ctr">
                            <a:defRPr sz="1800"/>
                          </a:pPr>
                          <a:r>
                            <a:rPr dirty="0"/>
                            <a:t>T</a:t>
                          </a:r>
                        </a:p>
                      </a:txBody>
                      <a:tcPr/>
                    </a:tc>
                    <a:extLst>
                      <a:ext uri="{0D108BD9-81ED-4DB2-BD59-A6C34878D82A}">
                        <a16:rowId xmlns:a16="http://schemas.microsoft.com/office/drawing/2014/main" val="10005"/>
                      </a:ext>
                    </a:extLst>
                  </a:tr>
                </a:tbl>
              </a:graphicData>
            </a:graphic>
          </p:graphicFrame>
        </mc:Fallback>
      </mc:AlternateContent>
      <p:sp>
        <p:nvSpPr>
          <p:cNvPr id="8" name="TextBox 7">
            <a:extLst>
              <a:ext uri="{FF2B5EF4-FFF2-40B4-BE49-F238E27FC236}">
                <a16:creationId xmlns:a16="http://schemas.microsoft.com/office/drawing/2014/main" id="{A467CF6A-5D6E-F0C7-E88F-C9918BE69CED}"/>
              </a:ext>
            </a:extLst>
          </p:cNvPr>
          <p:cNvSpPr txBox="1"/>
          <p:nvPr/>
        </p:nvSpPr>
        <p:spPr>
          <a:xfrm>
            <a:off x="457200" y="3581400"/>
            <a:ext cx="67818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truth table for the second compound statement,</a:t>
            </a:r>
            <a:endParaRPr lang="en-IN" dirty="0"/>
          </a:p>
        </p:txBody>
      </p:sp>
      <p:pic>
        <p:nvPicPr>
          <p:cNvPr id="9" name="Picture 8" descr="Not p or q,">
            <a:extLst>
              <a:ext uri="{FF2B5EF4-FFF2-40B4-BE49-F238E27FC236}">
                <a16:creationId xmlns:a16="http://schemas.microsoft.com/office/drawing/2014/main" id="{1A3EA16C-7554-8A93-38E7-55A3AA20FAB3}"/>
              </a:ext>
            </a:extLst>
          </p:cNvPr>
          <p:cNvPicPr>
            <a:picLocks noChangeAspect="1"/>
          </p:cNvPicPr>
          <p:nvPr/>
        </p:nvPicPr>
        <p:blipFill>
          <a:blip r:embed="rId4"/>
          <a:stretch>
            <a:fillRect/>
          </a:stretch>
        </p:blipFill>
        <p:spPr>
          <a:xfrm>
            <a:off x="7129464" y="3714749"/>
            <a:ext cx="1009650" cy="295275"/>
          </a:xfrm>
          <a:prstGeom prst="rect">
            <a:avLst/>
          </a:prstGeom>
        </p:spPr>
      </p:pic>
      <p:sp>
        <p:nvSpPr>
          <p:cNvPr id="16" name="TextBox 15">
            <a:extLst>
              <a:ext uri="{FF2B5EF4-FFF2-40B4-BE49-F238E27FC236}">
                <a16:creationId xmlns:a16="http://schemas.microsoft.com/office/drawing/2014/main" id="{062DFE20-EADD-C5FB-60F2-8EF2D7740652}"/>
              </a:ext>
            </a:extLst>
          </p:cNvPr>
          <p:cNvSpPr txBox="1"/>
          <p:nvPr/>
        </p:nvSpPr>
        <p:spPr>
          <a:xfrm>
            <a:off x="455332" y="3946779"/>
            <a:ext cx="2895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will have a column for</a:t>
            </a:r>
            <a:endParaRPr lang="en-IN" dirty="0"/>
          </a:p>
        </p:txBody>
      </p:sp>
      <p:pic>
        <p:nvPicPr>
          <p:cNvPr id="5" name="Picture 4" descr="not p">
            <a:extLst>
              <a:ext uri="{FF2B5EF4-FFF2-40B4-BE49-F238E27FC236}">
                <a16:creationId xmlns:a16="http://schemas.microsoft.com/office/drawing/2014/main" id="{49F178E2-67A7-EF77-DFBB-751B74E5013F}"/>
              </a:ext>
            </a:extLst>
          </p:cNvPr>
          <p:cNvPicPr>
            <a:picLocks noChangeAspect="1"/>
          </p:cNvPicPr>
          <p:nvPr/>
        </p:nvPicPr>
        <p:blipFill>
          <a:blip r:embed="rId5"/>
          <a:stretch>
            <a:fillRect/>
          </a:stretch>
        </p:blipFill>
        <p:spPr>
          <a:xfrm>
            <a:off x="3337560" y="4086223"/>
            <a:ext cx="457200" cy="295275"/>
          </a:xfrm>
          <a:prstGeom prst="rect">
            <a:avLst/>
          </a:prstGeom>
        </p:spPr>
      </p:pic>
      <p:sp>
        <p:nvSpPr>
          <p:cNvPr id="18" name="TextBox 17">
            <a:extLst>
              <a:ext uri="{FF2B5EF4-FFF2-40B4-BE49-F238E27FC236}">
                <a16:creationId xmlns:a16="http://schemas.microsoft.com/office/drawing/2014/main" id="{80797DDF-47C8-275C-48CA-5B1E91ABA0B5}"/>
              </a:ext>
            </a:extLst>
          </p:cNvPr>
          <p:cNvSpPr txBox="1"/>
          <p:nvPr/>
        </p:nvSpPr>
        <p:spPr>
          <a:xfrm>
            <a:off x="3777395" y="3947072"/>
            <a:ext cx="4517231"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before the disjunction statement.</a:t>
            </a:r>
            <a:endParaRPr lang="en-IN" dirty="0"/>
          </a:p>
        </p:txBody>
      </p:sp>
      <p:sp>
        <p:nvSpPr>
          <p:cNvPr id="20" name="TextBox 19">
            <a:extLst>
              <a:ext uri="{FF2B5EF4-FFF2-40B4-BE49-F238E27FC236}">
                <a16:creationId xmlns:a16="http://schemas.microsoft.com/office/drawing/2014/main" id="{423E7563-232D-130E-82D3-63A5A7E3A9A4}"/>
              </a:ext>
            </a:extLst>
          </p:cNvPr>
          <p:cNvSpPr txBox="1"/>
          <p:nvPr/>
        </p:nvSpPr>
        <p:spPr>
          <a:xfrm>
            <a:off x="457713" y="4312980"/>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Remember that a disjunction is only false when both statements are false. Table 6 shows the truth table for</a:t>
            </a:r>
            <a:endParaRPr lang="en-IN" dirty="0"/>
          </a:p>
        </p:txBody>
      </p:sp>
      <p:pic>
        <p:nvPicPr>
          <p:cNvPr id="11" name="Picture 10" descr="Not p or q.">
            <a:extLst>
              <a:ext uri="{FF2B5EF4-FFF2-40B4-BE49-F238E27FC236}">
                <a16:creationId xmlns:a16="http://schemas.microsoft.com/office/drawing/2014/main" id="{F71FFC0A-3EAB-A835-7804-624C840E523D}"/>
              </a:ext>
            </a:extLst>
          </p:cNvPr>
          <p:cNvPicPr>
            <a:picLocks noChangeAspect="1"/>
          </p:cNvPicPr>
          <p:nvPr/>
        </p:nvPicPr>
        <p:blipFill>
          <a:blip r:embed="rId6"/>
          <a:stretch>
            <a:fillRect/>
          </a:stretch>
        </p:blipFill>
        <p:spPr>
          <a:xfrm>
            <a:off x="5822155" y="4817580"/>
            <a:ext cx="981075" cy="2952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Determining Logical </a:t>
            </a:r>
            <a:br>
              <a:rPr lang="en-US" dirty="0"/>
            </a:br>
            <a:r>
              <a:rPr dirty="0"/>
              <a:t>Equivalence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5" name="Picture 4" descr="Table 6: Truth Table for not p or q">
            <a:extLst>
              <a:ext uri="{FF2B5EF4-FFF2-40B4-BE49-F238E27FC236}">
                <a16:creationId xmlns:a16="http://schemas.microsoft.com/office/drawing/2014/main" id="{53F0DFF2-F834-5161-DFED-DCFF89D51608}"/>
              </a:ext>
            </a:extLst>
          </p:cNvPr>
          <p:cNvPicPr>
            <a:picLocks noChangeAspect="1"/>
          </p:cNvPicPr>
          <p:nvPr/>
        </p:nvPicPr>
        <p:blipFill>
          <a:blip r:embed="rId2"/>
          <a:stretch>
            <a:fillRect/>
          </a:stretch>
        </p:blipFill>
        <p:spPr>
          <a:xfrm>
            <a:off x="3142895" y="1186827"/>
            <a:ext cx="2858210" cy="252000"/>
          </a:xfrm>
          <a:prstGeom prst="rect">
            <a:avLst/>
          </a:prstGeom>
        </p:spPr>
      </p:pic>
      <mc:AlternateContent xmlns:mc="http://schemas.openxmlformats.org/markup-compatibility/2006">
        <mc:Choice xmlns:a14="http://schemas.microsoft.com/office/drawing/2010/main" Requires="a14">
          <p:graphicFrame>
            <p:nvGraphicFramePr>
              <p:cNvPr id="4" name="Table Placeholder 2" descr="The table is a truth table for the logical expression &quot;not p or q&quot;.  It contains 4 columns and 4 rows. The columns are labeled: p, q, not p, and not p or q.&#10;&#10;Row 1: p is True, q is True, not p is False, not p or q is True.&#10;Row 2: p is True, q is False, not p is False, not p or q is False.&#10;Row 3: p is False, q is True, not p is True, not p or q is True.&#10;Row 4: p is False, q is False, not p is True, not p or q is True.">
                <a:extLst>
                  <a:ext uri="{FF2B5EF4-FFF2-40B4-BE49-F238E27FC236}">
                    <a16:creationId xmlns:a16="http://schemas.microsoft.com/office/drawing/2014/main" id="{4191463E-6BC0-49F0-8A5E-D1906E06F82B}"/>
                  </a:ext>
                </a:extLst>
              </p:cNvPr>
              <p:cNvGraphicFramePr>
                <a:graphicFrameLocks/>
              </p:cNvGraphicFramePr>
              <p:nvPr>
                <p:extLst>
                  <p:ext uri="{D42A27DB-BD31-4B8C-83A1-F6EECF244321}">
                    <p14:modId xmlns:p14="http://schemas.microsoft.com/office/powerpoint/2010/main" val="3669868038"/>
                  </p:ext>
                </p:extLst>
              </p:nvPr>
            </p:nvGraphicFramePr>
            <p:xfrm>
              <a:off x="457200" y="1447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r>
                                  <a:rPr lang="en-IN" sz="1600" smtClean="0">
                                    <a:latin typeface="Cambria Math" panose="02040503050406030204" pitchFamily="18" charset="0"/>
                                  </a:rPr>
                                  <m:t>𝑝</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lang="en-IN" sz="1600" smtClean="0">
                                    <a:latin typeface="Cambria Math" panose="02040503050406030204" pitchFamily="18" charset="0"/>
                                  </a:rPr>
                                  <m:t>𝑞</m:t>
                                </m:r>
                              </m:oMath>
                            </m:oMathPara>
                          </a14:m>
                          <a:endParaRPr dirty="0"/>
                        </a:p>
                      </a:txBody>
                      <a:tcPr/>
                    </a:tc>
                    <a:tc>
                      <a:txBody>
                        <a:bodyPr/>
                        <a:lstStyle/>
                        <a:p>
                          <a:pPr algn="ctr">
                            <a:defRPr sz="1600" b="1"/>
                          </a:pPr>
                          <a:r>
                            <a:rPr sz="1600"/>
                            <a:t>∼ </a:t>
                          </a:r>
                          <a14:m>
                            <m:oMath xmlns:m="http://schemas.openxmlformats.org/officeDocument/2006/math">
                              <m:r>
                                <a:rPr sz="1600">
                                  <a:latin typeface="Cambria Math" panose="02040503050406030204" pitchFamily="18" charset="0"/>
                                </a:rPr>
                                <m:t>𝑝</m:t>
                              </m:r>
                            </m:oMath>
                          </a14:m>
                          <a:endParaRPr sz="1600"/>
                        </a:p>
                      </a:txBody>
                      <a:tcPr/>
                    </a:tc>
                    <a:tc>
                      <a:txBody>
                        <a:bodyPr/>
                        <a:lstStyle/>
                        <a:p>
                          <a:pPr algn="ctr">
                            <a:defRPr sz="1600" b="1"/>
                          </a:pPr>
                          <a:r>
                            <a:rPr sz="1600" dirty="0"/>
                            <a:t>∼ </a:t>
                          </a:r>
                          <a14:m>
                            <m:oMath xmlns:m="http://schemas.openxmlformats.org/officeDocument/2006/math">
                              <m:r>
                                <a:rPr sz="1600">
                                  <a:latin typeface="Cambria Math" panose="02040503050406030204" pitchFamily="18" charset="0"/>
                                </a:rPr>
                                <m:t>𝑝</m:t>
                              </m:r>
                            </m:oMath>
                          </a14:m>
                          <a:r>
                            <a:rPr sz="1600" dirty="0"/>
                            <a:t> ∨ </a:t>
                          </a:r>
                          <a14:m>
                            <m:oMath xmlns:m="http://schemas.openxmlformats.org/officeDocument/2006/math">
                              <m:r>
                                <a:rPr sz="1600">
                                  <a:latin typeface="Cambria Math" panose="02040503050406030204" pitchFamily="18" charset="0"/>
                                </a:rPr>
                                <m:t>𝑞</m:t>
                              </m:r>
                            </m:oMath>
                          </a14:m>
                          <a:endParaRPr sz="1600"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is a truth table for the logical expression &quot;not p or q&quot;.  It contains 4 columns and 4 rows. The columns are labeled: p, q, not p, and not p or q.&#10;&#10;Row 1: p is True, q is True, not p is False, not p or q is True.&#10;Row 2: p is True, q is False, not p is False, not p or q is False.&#10;Row 3: p is False, q is True, not p is True, not p or q is True.&#10;Row 4: p is False, q is False, not p is True, not p or q is True.">
                <a:extLst>
                  <a:ext uri="{FF2B5EF4-FFF2-40B4-BE49-F238E27FC236}">
                    <a16:creationId xmlns:a16="http://schemas.microsoft.com/office/drawing/2014/main" id="{4191463E-6BC0-49F0-8A5E-D1906E06F82B}"/>
                  </a:ext>
                </a:extLst>
              </p:cNvPr>
              <p:cNvGraphicFramePr>
                <a:graphicFrameLocks/>
              </p:cNvGraphicFramePr>
              <p:nvPr>
                <p:extLst>
                  <p:ext uri="{D42A27DB-BD31-4B8C-83A1-F6EECF244321}">
                    <p14:modId xmlns:p14="http://schemas.microsoft.com/office/powerpoint/2010/main" val="3669868038"/>
                  </p:ext>
                </p:extLst>
              </p:nvPr>
            </p:nvGraphicFramePr>
            <p:xfrm>
              <a:off x="457200" y="1447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endParaRPr lang="en-US"/>
                        </a:p>
                      </a:txBody>
                      <a:tcPr>
                        <a:blipFill>
                          <a:blip r:embed="rId3"/>
                          <a:stretch>
                            <a:fillRect l="-592" t="-6557" r="-300296" b="-411475"/>
                          </a:stretch>
                        </a:blipFill>
                      </a:tcPr>
                    </a:tc>
                    <a:tc>
                      <a:txBody>
                        <a:bodyPr/>
                        <a:lstStyle/>
                        <a:p>
                          <a:endParaRPr lang="en-US"/>
                        </a:p>
                      </a:txBody>
                      <a:tcPr>
                        <a:blipFill>
                          <a:blip r:embed="rId3"/>
                          <a:stretch>
                            <a:fillRect l="-100890" t="-6557" r="-201187" b="-411475"/>
                          </a:stretch>
                        </a:blipFill>
                      </a:tcPr>
                    </a:tc>
                    <a:tc>
                      <a:txBody>
                        <a:bodyPr/>
                        <a:lstStyle/>
                        <a:p>
                          <a:endParaRPr lang="en-US"/>
                        </a:p>
                      </a:txBody>
                      <a:tcPr>
                        <a:blipFill>
                          <a:blip r:embed="rId3"/>
                          <a:stretch>
                            <a:fillRect l="-200296" t="-6557" r="-100592" b="-411475"/>
                          </a:stretch>
                        </a:blipFill>
                      </a:tcPr>
                    </a:tc>
                    <a:tc>
                      <a:txBody>
                        <a:bodyPr/>
                        <a:lstStyle/>
                        <a:p>
                          <a:endParaRPr lang="en-US"/>
                        </a:p>
                      </a:txBody>
                      <a:tcPr>
                        <a:blipFill>
                          <a:blip r:embed="rId3"/>
                          <a:stretch>
                            <a:fillRect l="-301187" t="-6557" r="-890"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Fallback>
      </mc:AlternateContent>
      <p:sp>
        <p:nvSpPr>
          <p:cNvPr id="8" name="TextBox 7">
            <a:extLst>
              <a:ext uri="{FF2B5EF4-FFF2-40B4-BE49-F238E27FC236}">
                <a16:creationId xmlns:a16="http://schemas.microsoft.com/office/drawing/2014/main" id="{A079F10D-F019-24F2-D039-19B8CF19E5AF}"/>
              </a:ext>
            </a:extLst>
          </p:cNvPr>
          <p:cNvSpPr txBox="1"/>
          <p:nvPr/>
        </p:nvSpPr>
        <p:spPr>
          <a:xfrm>
            <a:off x="457200" y="3459540"/>
            <a:ext cx="8229600" cy="1569660"/>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In order for the two expressions to be equivalent, their truth values in the last column must be the same for all four combinations. We can see that both tables have T, F, T, T in the last column, proving that the statements are indeed equivalent.</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400" dirty="0"/>
              <a:t>When comparing the final column of two truth tables to show equivalence, the order of the truth values for the simple statements must be the same in each table; that is, both tables must have the same first two columns.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defRPr sz="2800"/>
            </a:pPr>
            <a:r>
              <a:rPr sz="2800" dirty="0"/>
              <a:t>Use </a:t>
            </a:r>
            <a:r>
              <a:rPr lang="en-US" sz="2800" dirty="0"/>
              <a:t>a </a:t>
            </a:r>
            <a:r>
              <a:rPr sz="2800" dirty="0"/>
              <a:t>truth tables to show that</a:t>
            </a:r>
            <a:endParaRPr lang="en-IN" sz="2800" dirty="0"/>
          </a:p>
        </p:txBody>
      </p:sp>
      <p:pic>
        <p:nvPicPr>
          <p:cNvPr id="5" name="Picture 4" descr="a or a is logically equivalent to a">
            <a:extLst>
              <a:ext uri="{FF2B5EF4-FFF2-40B4-BE49-F238E27FC236}">
                <a16:creationId xmlns:a16="http://schemas.microsoft.com/office/drawing/2014/main" id="{FF4CD857-BD0F-5C69-0670-08B6042D68C0}"/>
              </a:ext>
            </a:extLst>
          </p:cNvPr>
          <p:cNvPicPr>
            <a:picLocks noChangeAspect="1"/>
          </p:cNvPicPr>
          <p:nvPr/>
        </p:nvPicPr>
        <p:blipFill>
          <a:blip r:embed="rId2"/>
          <a:stretch>
            <a:fillRect/>
          </a:stretch>
        </p:blipFill>
        <p:spPr>
          <a:xfrm>
            <a:off x="5081590" y="1183480"/>
            <a:ext cx="1370880" cy="288000"/>
          </a:xfrm>
          <a:prstGeom prst="rect">
            <a:avLst/>
          </a:prstGeom>
        </p:spPr>
      </p:pic>
      <p:sp>
        <p:nvSpPr>
          <p:cNvPr id="7" name="TextBox 6">
            <a:extLst>
              <a:ext uri="{FF2B5EF4-FFF2-40B4-BE49-F238E27FC236}">
                <a16:creationId xmlns:a16="http://schemas.microsoft.com/office/drawing/2014/main" id="{7E1EA950-747F-48F5-2013-1B77901CF06B}"/>
              </a:ext>
            </a:extLst>
          </p:cNvPr>
          <p:cNvSpPr txBox="1"/>
          <p:nvPr/>
        </p:nvSpPr>
        <p:spPr>
          <a:xfrm>
            <a:off x="457200" y="1540538"/>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Answer:</a:t>
            </a:r>
            <a:endParaRPr lang="en-IN" dirty="0"/>
          </a:p>
        </p:txBody>
      </p:sp>
      <p:pic>
        <p:nvPicPr>
          <p:cNvPr id="9" name="Picture 8" descr="Truth Table for a and a or a">
            <a:extLst>
              <a:ext uri="{FF2B5EF4-FFF2-40B4-BE49-F238E27FC236}">
                <a16:creationId xmlns:a16="http://schemas.microsoft.com/office/drawing/2014/main" id="{E448AF25-0E3F-EEB0-F87D-C949E29F379A}"/>
              </a:ext>
            </a:extLst>
          </p:cNvPr>
          <p:cNvPicPr>
            <a:picLocks noChangeAspect="1"/>
          </p:cNvPicPr>
          <p:nvPr/>
        </p:nvPicPr>
        <p:blipFill>
          <a:blip r:embed="rId3"/>
          <a:stretch>
            <a:fillRect/>
          </a:stretch>
        </p:blipFill>
        <p:spPr>
          <a:xfrm>
            <a:off x="3087562" y="2102219"/>
            <a:ext cx="2968875" cy="252000"/>
          </a:xfrm>
          <a:prstGeom prst="rect">
            <a:avLst/>
          </a:prstGeom>
        </p:spPr>
      </p:pic>
      <mc:AlternateContent xmlns:mc="http://schemas.openxmlformats.org/markup-compatibility/2006">
        <mc:Choice xmlns:a14="http://schemas.microsoft.com/office/drawing/2010/main" Requires="a14">
          <p:graphicFrame>
            <p:nvGraphicFramePr>
              <p:cNvPr id="4" name="Table Placeholder 2" descr="The table contains 3 columns and 2 rows. The columns are labeled: a, a, and a or a.&#10;&#10;Row 1: a is True, a is True, a or a is True.&#10;Row 2: a is False, a is False, a or a is False.">
                <a:extLst>
                  <a:ext uri="{FF2B5EF4-FFF2-40B4-BE49-F238E27FC236}">
                    <a16:creationId xmlns:a16="http://schemas.microsoft.com/office/drawing/2014/main" id="{548D07B9-0309-4875-B1C1-FD6E3AC6CB58}"/>
                  </a:ext>
                </a:extLst>
              </p:cNvPr>
              <p:cNvGraphicFramePr>
                <a:graphicFrameLocks/>
              </p:cNvGraphicFramePr>
              <p:nvPr>
                <p:extLst>
                  <p:ext uri="{D42A27DB-BD31-4B8C-83A1-F6EECF244321}">
                    <p14:modId xmlns:p14="http://schemas.microsoft.com/office/powerpoint/2010/main" val="1839501326"/>
                  </p:ext>
                </p:extLst>
              </p:nvPr>
            </p:nvGraphicFramePr>
            <p:xfrm>
              <a:off x="457200" y="23926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a</a:t>
                          </a:r>
                        </a:p>
                      </a:txBody>
                      <a:tcPr/>
                    </a:tc>
                    <a:tc>
                      <a:txBody>
                        <a:bodyPr/>
                        <a:lstStyle/>
                        <a:p>
                          <a:pPr algn="ctr">
                            <a:defRPr sz="1800" b="1"/>
                          </a:pPr>
                          <a:r>
                            <a:t>a</a:t>
                          </a:r>
                        </a:p>
                      </a:txBody>
                      <a:tcPr/>
                    </a:tc>
                    <a:tc>
                      <a:txBody>
                        <a:bodyPr/>
                        <a:lstStyle/>
                        <a:p>
                          <a:pPr algn="ctr">
                            <a:defRPr sz="1800" b="1"/>
                          </a:pPr>
                          <a14:m>
                            <m:oMath xmlns:m="http://schemas.openxmlformats.org/officeDocument/2006/math">
                              <m:r>
                                <a:rPr sz="1800">
                                  <a:latin typeface="Cambria Math" panose="02040503050406030204" pitchFamily="18" charset="0"/>
                                </a:rPr>
                                <m:t>𝑎</m:t>
                              </m:r>
                            </m:oMath>
                          </a14:m>
                          <a:r>
                            <a:rPr sz="1800" dirty="0"/>
                            <a:t> ∨ </a:t>
                          </a:r>
                          <a14:m>
                            <m:oMath xmlns:m="http://schemas.openxmlformats.org/officeDocument/2006/math">
                              <m:r>
                                <a:rPr sz="1800">
                                  <a:latin typeface="Cambria Math" panose="02040503050406030204" pitchFamily="18" charset="0"/>
                                </a:rPr>
                                <m:t>𝑎</m:t>
                              </m:r>
                            </m:oMath>
                          </a14:m>
                          <a:endParaRPr sz="1800" dirty="0"/>
                        </a:p>
                      </a:txBody>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rPr dirty="0"/>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rPr dirty="0"/>
                            <a:t>F</a:t>
                          </a:r>
                        </a:p>
                      </a:txBody>
                      <a:tcPr/>
                    </a:tc>
                    <a:tc>
                      <a:txBody>
                        <a:bodyPr/>
                        <a:lstStyle/>
                        <a:p>
                          <a:pPr algn="ctr">
                            <a:defRPr sz="1800"/>
                          </a:pPr>
                          <a:r>
                            <a:rPr dirty="0"/>
                            <a:t>F</a:t>
                          </a:r>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3 columns and 2 rows. The columns are labeled: a, a, and a or a.&#10;&#10;Row 1: a is True, a is True, a or a is True.&#10;Row 2: a is False, a is False, a or a is False.">
                <a:extLst>
                  <a:ext uri="{FF2B5EF4-FFF2-40B4-BE49-F238E27FC236}">
                    <a16:creationId xmlns:a16="http://schemas.microsoft.com/office/drawing/2014/main" id="{548D07B9-0309-4875-B1C1-FD6E3AC6CB58}"/>
                  </a:ext>
                </a:extLst>
              </p:cNvPr>
              <p:cNvGraphicFramePr>
                <a:graphicFrameLocks/>
              </p:cNvGraphicFramePr>
              <p:nvPr>
                <p:extLst>
                  <p:ext uri="{D42A27DB-BD31-4B8C-83A1-F6EECF244321}">
                    <p14:modId xmlns:p14="http://schemas.microsoft.com/office/powerpoint/2010/main" val="1839501326"/>
                  </p:ext>
                </p:extLst>
              </p:nvPr>
            </p:nvGraphicFramePr>
            <p:xfrm>
              <a:off x="457200" y="23926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a</a:t>
                          </a:r>
                        </a:p>
                      </a:txBody>
                      <a:tcPr/>
                    </a:tc>
                    <a:tc>
                      <a:txBody>
                        <a:bodyPr/>
                        <a:lstStyle/>
                        <a:p>
                          <a:pPr algn="ctr">
                            <a:defRPr sz="1800" b="1"/>
                          </a:pPr>
                          <a:r>
                            <a:t>a</a:t>
                          </a:r>
                        </a:p>
                      </a:txBody>
                      <a:tcPr/>
                    </a:tc>
                    <a:tc>
                      <a:txBody>
                        <a:bodyPr/>
                        <a:lstStyle/>
                        <a:p>
                          <a:endParaRPr lang="en-US"/>
                        </a:p>
                      </a:txBody>
                      <a:tcPr>
                        <a:blipFill>
                          <a:blip r:embed="rId4"/>
                          <a:stretch>
                            <a:fillRect l="-200444" t="-11475" r="-667" b="-224590"/>
                          </a:stretch>
                        </a:blipFill>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rPr dirty="0"/>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rPr dirty="0"/>
                            <a:t>F</a:t>
                          </a:r>
                        </a:p>
                      </a:txBody>
                      <a:tcPr/>
                    </a:tc>
                    <a:tc>
                      <a:txBody>
                        <a:bodyPr/>
                        <a:lstStyle/>
                        <a:p>
                          <a:pPr algn="ctr">
                            <a:defRPr sz="1800"/>
                          </a:pPr>
                          <a:r>
                            <a:rPr dirty="0"/>
                            <a:t>F</a:t>
                          </a:r>
                        </a:p>
                      </a:txBody>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377953443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DAE9126-4985-4427-AC9F-F9068A36B364}"/>
</file>

<file path=customXml/itemProps2.xml><?xml version="1.0" encoding="utf-8"?>
<ds:datastoreItem xmlns:ds="http://schemas.openxmlformats.org/officeDocument/2006/customXml" ds:itemID="{EB8F1269-EB7B-4EE6-9F36-00B42B8BF7F5}"/>
</file>

<file path=customXml/itemProps3.xml><?xml version="1.0" encoding="utf-8"?>
<ds:datastoreItem xmlns:ds="http://schemas.openxmlformats.org/officeDocument/2006/customXml" ds:itemID="{C8657B43-813E-4BC3-A019-264D881971B4}"/>
</file>

<file path=docProps/app.xml><?xml version="1.0" encoding="utf-8"?>
<Properties xmlns="http://schemas.openxmlformats.org/officeDocument/2006/extended-properties" xmlns:vt="http://schemas.openxmlformats.org/officeDocument/2006/docPropsVTypes">
  <TotalTime>2112</TotalTime>
  <Words>2233</Words>
  <Application>Microsoft Office PowerPoint</Application>
  <PresentationFormat>On-screen Show (4:3)</PresentationFormat>
  <Paragraphs>294</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Calibri</vt:lpstr>
      <vt:lpstr>Arial</vt:lpstr>
      <vt:lpstr>Cambria Math</vt:lpstr>
      <vt:lpstr>Courier New</vt:lpstr>
      <vt:lpstr>Office Theme</vt:lpstr>
      <vt:lpstr>Section 3.3</vt:lpstr>
      <vt:lpstr>Definition: Logically Equivalent Statements</vt:lpstr>
      <vt:lpstr>Example 1: Determining Logical  Equivalence—Slide 1</vt:lpstr>
      <vt:lpstr>Example 1: Determining Logical  Equivalence—Slide 2</vt:lpstr>
      <vt:lpstr>Example 2: Determining Logical  Equivalence—Slide 1</vt:lpstr>
      <vt:lpstr>Example 2: Determining Logical Equivalence—Slide 2</vt:lpstr>
      <vt:lpstr>Example 2: Determining Logical  Equivalence—Slide 3</vt:lpstr>
      <vt:lpstr>Helpful Hint 1</vt:lpstr>
      <vt:lpstr>Skill Check 1</vt:lpstr>
      <vt:lpstr>Example 3: Determining Logical  Equivalence—Slide 1</vt:lpstr>
      <vt:lpstr>Example 3: Determining Logical  Equivalence—Slide 2</vt:lpstr>
      <vt:lpstr>Example 3: Determining Logical  Equivalence—Slide 3</vt:lpstr>
      <vt:lpstr>Example 3: Determining Logical  Equivalence—Slide 4</vt:lpstr>
      <vt:lpstr>Example 3: Determining Logical  Equivalence—Slide 5</vt:lpstr>
      <vt:lpstr>Definition: De Morgan's Laws</vt:lpstr>
      <vt:lpstr>Helpful Hint 2</vt:lpstr>
      <vt:lpstr>Example 4: Applying De Morgan's Laws—Slide 1</vt:lpstr>
      <vt:lpstr>Example 4: Applying De Morgan's Laws—Slide 2</vt:lpstr>
      <vt:lpstr>Example 5: Applying De Morgan's Laws—Slide 1</vt:lpstr>
      <vt:lpstr>Example 5: Applying De Morgan's Laws—Slide 2</vt:lpstr>
      <vt:lpstr>Example 5: Applying De Morgan's Laws—Slide 3</vt:lpstr>
      <vt:lpstr>Definition: Negation of Conditional Statements</vt:lpstr>
      <vt:lpstr>Example 6: Negating a Conditional Statement</vt:lpstr>
      <vt:lpstr>Skill Check 2</vt:lpstr>
      <vt:lpstr>Example 7: Negating a Conditional Statement Symbolically—Slide 1</vt:lpstr>
      <vt:lpstr>Example 7: Negating a Conditional Statement Symbolically—Slide 2</vt:lpstr>
      <vt:lpstr>Variations on Conditional Statement—Slide 1</vt:lpstr>
      <vt:lpstr>Variations on Conditional Statement—Slide 2</vt:lpstr>
      <vt:lpstr>Example 8: Writing Variations of a Conditional Statement—Slide 1</vt:lpstr>
      <vt:lpstr>Example 8: Writing Variations of a Conditional Statement—Slide 2</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254</cp:revision>
  <dcterms:created xsi:type="dcterms:W3CDTF">2013-04-26T14:43:13Z</dcterms:created>
  <dcterms:modified xsi:type="dcterms:W3CDTF">2025-09-15T13:49:34Z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