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Masters/slideMaster1.xml" ContentType="application/vnd.openxmlformats-officedocument.presentationml.slideMaster+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5"/>
  </p:notesMasterIdLst>
  <p:handoutMasterIdLst>
    <p:handoutMasterId r:id="rId36"/>
  </p:handoutMasterIdLst>
  <p:sldIdLst>
    <p:sldId id="256" r:id="rId2"/>
    <p:sldId id="257" r:id="rId3"/>
    <p:sldId id="258" r:id="rId4"/>
    <p:sldId id="259" r:id="rId5"/>
    <p:sldId id="260" r:id="rId6"/>
    <p:sldId id="299" r:id="rId7"/>
    <p:sldId id="262" r:id="rId8"/>
    <p:sldId id="263" r:id="rId9"/>
    <p:sldId id="264" r:id="rId10"/>
    <p:sldId id="265" r:id="rId11"/>
    <p:sldId id="266" r:id="rId12"/>
    <p:sldId id="267" r:id="rId13"/>
    <p:sldId id="303" r:id="rId14"/>
    <p:sldId id="304" r:id="rId15"/>
    <p:sldId id="272" r:id="rId16"/>
    <p:sldId id="273" r:id="rId17"/>
    <p:sldId id="274" r:id="rId18"/>
    <p:sldId id="305" r:id="rId19"/>
    <p:sldId id="306" r:id="rId20"/>
    <p:sldId id="280" r:id="rId21"/>
    <p:sldId id="281" r:id="rId22"/>
    <p:sldId id="282" r:id="rId23"/>
    <p:sldId id="308" r:id="rId24"/>
    <p:sldId id="284" r:id="rId25"/>
    <p:sldId id="329" r:id="rId26"/>
    <p:sldId id="286" r:id="rId27"/>
    <p:sldId id="287" r:id="rId28"/>
    <p:sldId id="288" r:id="rId29"/>
    <p:sldId id="289" r:id="rId30"/>
    <p:sldId id="290" r:id="rId31"/>
    <p:sldId id="325" r:id="rId32"/>
    <p:sldId id="327" r:id="rId33"/>
    <p:sldId id="328" r:id="rId34"/>
  </p:sldIdLst>
  <p:sldSz cx="9144000" cy="6858000" type="screen4x3"/>
  <p:notesSz cx="6858000" cy="9144000"/>
  <p:embeddedFontLst>
    <p:embeddedFont>
      <p:font typeface="Cambria Math" panose="02040503050406030204" pitchFamily="18" charset="0"/>
      <p:regular r:id="rId3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000000"/>
    <a:srgbClr val="2D7D9F"/>
    <a:srgbClr val="0000FF"/>
    <a:srgbClr val="000099"/>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853" autoAdjust="0"/>
    <p:restoredTop sz="94673" autoAdjust="0"/>
  </p:normalViewPr>
  <p:slideViewPr>
    <p:cSldViewPr>
      <p:cViewPr varScale="1">
        <p:scale>
          <a:sx n="101" d="100"/>
          <a:sy n="101" d="100"/>
        </p:scale>
        <p:origin x="1050"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font" Target="fonts/font1.fntdata"/><Relationship Id="rId40" Type="http://schemas.openxmlformats.org/officeDocument/2006/relationships/viewProps" Target="viewProps.xml"/><Relationship Id="rId45"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43" Type="http://schemas.openxmlformats.org/officeDocument/2006/relationships/customXml" Target="../customXml/item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commentAuthors" Target="commentAuthors.xml"/><Relationship Id="rId20" Type="http://schemas.openxmlformats.org/officeDocument/2006/relationships/slide" Target="slides/slide19.xml"/><Relationship Id="rId41"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9/16/2025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9/16/2025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3.xml"/><Relationship Id="rId4" Type="http://schemas.openxmlformats.org/officeDocument/2006/relationships/image" Target="../media/image5.emf"/></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emf"/><Relationship Id="rId1" Type="http://schemas.openxmlformats.org/officeDocument/2006/relationships/slideLayout" Target="../slideLayouts/slideLayout3.xml"/><Relationship Id="rId4" Type="http://schemas.openxmlformats.org/officeDocument/2006/relationships/image" Target="../media/image11.svg"/></Relationships>
</file>

<file path=ppt/slides/_rels/slide1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emf"/><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3.xml"/><Relationship Id="rId4" Type="http://schemas.openxmlformats.org/officeDocument/2006/relationships/image" Target="../media/image16.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t>Valid Arguments and Fallacies</a:t>
            </a:r>
          </a:p>
        </p:txBody>
      </p:sp>
      <p:sp>
        <p:nvSpPr>
          <p:cNvPr id="3" name="Title 2"/>
          <p:cNvSpPr>
            <a:spLocks noGrp="1"/>
          </p:cNvSpPr>
          <p:nvPr>
            <p:ph type="title"/>
          </p:nvPr>
        </p:nvSpPr>
        <p:spPr/>
        <p:txBody>
          <a:bodyPr/>
          <a:lstStyle/>
          <a:p>
            <a:r>
              <a:t>Section 3.4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Using a Truth Table to Determine the Validity of an Argument</a:t>
            </a:r>
          </a:p>
        </p:txBody>
      </p:sp>
      <p:sp>
        <p:nvSpPr>
          <p:cNvPr id="3" name="Text Placeholder 2"/>
          <p:cNvSpPr>
            <a:spLocks noGrp="1"/>
          </p:cNvSpPr>
          <p:nvPr>
            <p:ph type="body" sz="quarter" idx="10"/>
          </p:nvPr>
        </p:nvSpPr>
        <p:spPr>
          <a:xfrm>
            <a:off x="457200" y="1082078"/>
            <a:ext cx="8229600" cy="4785322"/>
          </a:xfrm>
        </p:spPr>
        <p:txBody>
          <a:bodyPr>
            <a:normAutofit/>
          </a:bodyPr>
          <a:lstStyle/>
          <a:p>
            <a:pPr marL="538163" indent="-538163">
              <a:defRPr sz="2800"/>
            </a:pPr>
            <a:r>
              <a:rPr lang="en-US" dirty="0"/>
              <a:t>1.	</a:t>
            </a:r>
            <a:r>
              <a:rPr lang="en-US" sz="2400" dirty="0"/>
              <a:t>Express the argument in symbolic form as an </a:t>
            </a:r>
            <a:r>
              <a:rPr lang="en-US" sz="2400" b="1" i="1" dirty="0"/>
              <a:t>if-then</a:t>
            </a:r>
            <a:r>
              <a:rPr lang="en-US" sz="2400" dirty="0"/>
              <a:t> statement. The </a:t>
            </a:r>
            <a:r>
              <a:rPr lang="en-US" sz="2400" b="1" i="1" dirty="0"/>
              <a:t>if</a:t>
            </a:r>
            <a:r>
              <a:rPr lang="en-US" sz="2400" dirty="0"/>
              <a:t> portion will consist of the premises joined together with conjunctions. The </a:t>
            </a:r>
            <a:r>
              <a:rPr lang="en-US" sz="2400" b="1" i="1" dirty="0"/>
              <a:t>then</a:t>
            </a:r>
            <a:r>
              <a:rPr lang="en-US" sz="2400" dirty="0"/>
              <a:t> portion is the conclusion. For example, if there are </a:t>
            </a:r>
            <a:r>
              <a:rPr lang="en-US" sz="2400" i="1" dirty="0"/>
              <a:t>n</a:t>
            </a:r>
            <a:r>
              <a:rPr lang="en-US" sz="2400" dirty="0"/>
              <a:t> premises, the statement will be of the form</a:t>
            </a:r>
          </a:p>
          <a:p>
            <a:pPr algn="ctr">
              <a:defRPr sz="2800"/>
            </a:pPr>
            <a:r>
              <a:rPr lang="en-US" sz="2400" dirty="0"/>
              <a:t>​</a:t>
            </a:r>
            <a:endParaRPr sz="2400" dirty="0"/>
          </a:p>
        </p:txBody>
      </p:sp>
      <p:pic>
        <p:nvPicPr>
          <p:cNvPr id="6" name="Picture 5" descr="premise 1 and premise 2 and so on and  premise n implies conclusion.">
            <a:extLst>
              <a:ext uri="{FF2B5EF4-FFF2-40B4-BE49-F238E27FC236}">
                <a16:creationId xmlns:a16="http://schemas.microsoft.com/office/drawing/2014/main" id="{80F62A20-086D-B161-2168-1B11D30BD088}"/>
              </a:ext>
            </a:extLst>
          </p:cNvPr>
          <p:cNvPicPr>
            <a:picLocks noChangeAspect="1"/>
          </p:cNvPicPr>
          <p:nvPr/>
        </p:nvPicPr>
        <p:blipFill>
          <a:blip r:embed="rId2"/>
          <a:stretch>
            <a:fillRect/>
          </a:stretch>
        </p:blipFill>
        <p:spPr>
          <a:xfrm>
            <a:off x="936000" y="3007359"/>
            <a:ext cx="7272000" cy="476709"/>
          </a:xfrm>
          <a:prstGeom prst="rect">
            <a:avLst/>
          </a:prstGeom>
        </p:spPr>
      </p:pic>
      <p:sp>
        <p:nvSpPr>
          <p:cNvPr id="5" name="TextBox 4">
            <a:extLst>
              <a:ext uri="{FF2B5EF4-FFF2-40B4-BE49-F238E27FC236}">
                <a16:creationId xmlns:a16="http://schemas.microsoft.com/office/drawing/2014/main" id="{FBD3859C-CB89-DAE7-A36E-9E58328BE262}"/>
              </a:ext>
            </a:extLst>
          </p:cNvPr>
          <p:cNvSpPr txBox="1"/>
          <p:nvPr/>
        </p:nvSpPr>
        <p:spPr>
          <a:xfrm>
            <a:off x="457200" y="3484068"/>
            <a:ext cx="7086600" cy="461665"/>
          </a:xfrm>
          <a:prstGeom prst="rect">
            <a:avLst/>
          </a:prstGeom>
          <a:noFill/>
        </p:spPr>
        <p:txBody>
          <a:bodyPr wrap="square">
            <a:spAutoFit/>
          </a:bodyPr>
          <a:lstStyle/>
          <a:p>
            <a:pPr marL="539750" indent="-539750"/>
            <a:r>
              <a:rPr kumimoji="0" lang="en-US" sz="2400" b="0" i="0" u="none" strike="noStrike" kern="1200" cap="none" spc="0" normalizeH="0" baseline="0" noProof="0" dirty="0">
                <a:ln>
                  <a:noFill/>
                </a:ln>
                <a:solidFill>
                  <a:srgbClr val="000000"/>
                </a:solidFill>
                <a:effectLst/>
                <a:uLnTx/>
                <a:uFillTx/>
                <a:latin typeface="Calibri"/>
                <a:ea typeface="+mn-ea"/>
                <a:cs typeface="+mn-cs"/>
              </a:rPr>
              <a:t>2.	Construct a truth table for the </a:t>
            </a:r>
            <a:r>
              <a:rPr kumimoji="0" lang="en-US" sz="2400" b="1" i="1" u="none" strike="noStrike" kern="1200" cap="none" spc="0" normalizeH="0" baseline="0" noProof="0" dirty="0">
                <a:ln>
                  <a:noFill/>
                </a:ln>
                <a:solidFill>
                  <a:srgbClr val="000000"/>
                </a:solidFill>
                <a:effectLst/>
                <a:uLnTx/>
                <a:uFillTx/>
                <a:latin typeface="Calibri"/>
                <a:ea typeface="+mn-ea"/>
                <a:cs typeface="+mn-cs"/>
              </a:rPr>
              <a:t>if-then</a:t>
            </a:r>
            <a:r>
              <a:rPr kumimoji="0" lang="en-US" sz="2400" b="0" i="0" u="none" strike="noStrike" kern="1200" cap="none" spc="0" normalizeH="0" baseline="0" noProof="0" dirty="0">
                <a:ln>
                  <a:noFill/>
                </a:ln>
                <a:solidFill>
                  <a:srgbClr val="000000"/>
                </a:solidFill>
                <a:effectLst/>
                <a:uLnTx/>
                <a:uFillTx/>
                <a:latin typeface="Calibri"/>
                <a:ea typeface="+mn-ea"/>
                <a:cs typeface="+mn-cs"/>
              </a:rPr>
              <a:t> statement.</a:t>
            </a:r>
            <a:endParaRPr lang="en-IN" dirty="0"/>
          </a:p>
        </p:txBody>
      </p:sp>
      <p:sp>
        <p:nvSpPr>
          <p:cNvPr id="7" name="TextBox 6">
            <a:extLst>
              <a:ext uri="{FF2B5EF4-FFF2-40B4-BE49-F238E27FC236}">
                <a16:creationId xmlns:a16="http://schemas.microsoft.com/office/drawing/2014/main" id="{7638DE51-4D42-B252-9CE6-165D407151CB}"/>
              </a:ext>
            </a:extLst>
          </p:cNvPr>
          <p:cNvSpPr txBox="1"/>
          <p:nvPr/>
        </p:nvSpPr>
        <p:spPr>
          <a:xfrm>
            <a:off x="457200" y="3914775"/>
            <a:ext cx="8229600" cy="830997"/>
          </a:xfrm>
          <a:prstGeom prst="rect">
            <a:avLst/>
          </a:prstGeom>
          <a:noFill/>
        </p:spPr>
        <p:txBody>
          <a:bodyPr wrap="square">
            <a:spAutoFit/>
          </a:bodyPr>
          <a:lstStyle/>
          <a:p>
            <a:pPr marL="542925" indent="-542925"/>
            <a:r>
              <a:rPr kumimoji="0" lang="en-US" sz="2400" b="0" i="0" u="none" strike="noStrike" kern="1200" cap="none" spc="0" normalizeH="0" baseline="0" noProof="0" dirty="0">
                <a:ln>
                  <a:noFill/>
                </a:ln>
                <a:solidFill>
                  <a:srgbClr val="000000"/>
                </a:solidFill>
                <a:effectLst/>
                <a:uLnTx/>
                <a:uFillTx/>
                <a:latin typeface="Calibri"/>
                <a:ea typeface="+mn-ea"/>
                <a:cs typeface="+mn-cs"/>
              </a:rPr>
              <a:t>3.	​If the implication is a tautology, then the argument is valid, otherwise the argument is invalid.</a:t>
            </a:r>
            <a:endParaRPr lang="en-IN"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2</a:t>
            </a:r>
            <a:r>
              <a:rPr dirty="0"/>
              <a:t>: Determining the Validity of an Argument</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p:sp>
        <p:nvSpPr>
          <p:cNvPr id="3" name="Text Placeholder 2"/>
          <p:cNvSpPr>
            <a:spLocks noGrp="1"/>
          </p:cNvSpPr>
          <p:nvPr>
            <p:ph type="body" sz="quarter" idx="10"/>
          </p:nvPr>
        </p:nvSpPr>
        <p:spPr/>
        <p:txBody>
          <a:bodyPr>
            <a:normAutofit/>
          </a:bodyPr>
          <a:lstStyle/>
          <a:p>
            <a:r>
              <a:rPr sz="2400" dirty="0"/>
              <a:t>Decide if the following argument is valid by using a truth table.</a:t>
            </a:r>
          </a:p>
          <a:p>
            <a:pPr marL="457200" lvl="1" indent="0">
              <a:buNone/>
            </a:pPr>
            <a:r>
              <a:rPr sz="2400" dirty="0"/>
              <a:t>If someone lives in the city of Phoenix, Arizona, then they live in the Mountain Standard Time Zone. Sebastian does not live in the Mountain Standard Time Zone. Therefore, Sebastian does not live in the city of Phoenix, Arizona.</a:t>
            </a:r>
          </a:p>
        </p:txBody>
      </p:sp>
      <p:sp>
        <p:nvSpPr>
          <p:cNvPr id="5" name="TextBox 4">
            <a:extLst>
              <a:ext uri="{FF2B5EF4-FFF2-40B4-BE49-F238E27FC236}">
                <a16:creationId xmlns:a16="http://schemas.microsoft.com/office/drawing/2014/main" id="{63BC3E88-EE7C-4002-B9E3-5927103610F0}"/>
              </a:ext>
            </a:extLst>
          </p:cNvPr>
          <p:cNvSpPr txBox="1"/>
          <p:nvPr/>
        </p:nvSpPr>
        <p:spPr>
          <a:xfrm>
            <a:off x="533400" y="3200400"/>
            <a:ext cx="8229600" cy="2308324"/>
          </a:xfrm>
          <a:prstGeom prst="rect">
            <a:avLst/>
          </a:prstGeom>
          <a:noFill/>
        </p:spPr>
        <p:txBody>
          <a:bodyPr wrap="square">
            <a:spAutoFit/>
          </a:bodyPr>
          <a:lstStyle/>
          <a:p>
            <a:r>
              <a:rPr lang="en-US" sz="2400" b="1" dirty="0"/>
              <a:t>Solution</a:t>
            </a:r>
          </a:p>
          <a:p>
            <a:r>
              <a:rPr lang="en-US" sz="2400" dirty="0"/>
              <a:t>We begin by identifying the premises and conclusion.</a:t>
            </a:r>
          </a:p>
          <a:p>
            <a:pPr marL="457200" lvl="1" indent="0">
              <a:buNone/>
            </a:pPr>
            <a:r>
              <a:rPr lang="en-US" sz="2400" dirty="0"/>
              <a:t>Premise 1: If someone lives in the city of Phoenix, Arizona, then they live in the Mountain Standard Time Zone.</a:t>
            </a:r>
          </a:p>
          <a:p>
            <a:pPr marL="457200" lvl="1" indent="0">
              <a:buNone/>
            </a:pPr>
            <a:r>
              <a:rPr lang="en-US" sz="2400" dirty="0"/>
              <a:t>Premise 2: Sebastian does not live in the Mountain Standard Time Zone.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2</a:t>
            </a:r>
            <a:r>
              <a:rPr dirty="0"/>
              <a:t>: Determining the Validity of an Argument</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p:sp>
        <p:nvSpPr>
          <p:cNvPr id="3" name="Text Placeholder 2"/>
          <p:cNvSpPr>
            <a:spLocks noGrp="1"/>
          </p:cNvSpPr>
          <p:nvPr>
            <p:ph type="body" sz="quarter" idx="10"/>
          </p:nvPr>
        </p:nvSpPr>
        <p:spPr/>
        <p:txBody>
          <a:bodyPr>
            <a:normAutofit/>
          </a:bodyPr>
          <a:lstStyle/>
          <a:p>
            <a:pPr marL="457200" lvl="1" indent="0">
              <a:buNone/>
            </a:pPr>
            <a:r>
              <a:rPr sz="2400" dirty="0"/>
              <a:t>Conclusion: Sebastian does not live in the city of Phoenix, Arizona.</a:t>
            </a:r>
          </a:p>
          <a:p>
            <a:r>
              <a:rPr sz="2400" dirty="0"/>
              <a:t>Next, we will represent the simple statements with letters so that we can write the argument symbolically.</a:t>
            </a:r>
          </a:p>
          <a:p>
            <a:pPr marL="457200" lvl="1" indent="0">
              <a:buNone/>
            </a:pPr>
            <a:r>
              <a:rPr lang="en-US" sz="2400" i="1" dirty="0"/>
              <a:t>p</a:t>
            </a:r>
            <a:r>
              <a:rPr sz="2400" dirty="0"/>
              <a:t>: Someone lives in Phoenix, Arizona.</a:t>
            </a:r>
          </a:p>
          <a:p>
            <a:pPr marL="457200" lvl="1" indent="0">
              <a:buNone/>
            </a:pPr>
            <a:r>
              <a:rPr lang="en-US" sz="2400" i="1" dirty="0"/>
              <a:t>q</a:t>
            </a:r>
            <a:r>
              <a:rPr sz="2400" dirty="0"/>
              <a:t>: They live in the Mountain Standard Time Zone.</a:t>
            </a:r>
          </a:p>
        </p:txBody>
      </p:sp>
      <p:sp>
        <p:nvSpPr>
          <p:cNvPr id="5" name="TextBox 4">
            <a:extLst>
              <a:ext uri="{FF2B5EF4-FFF2-40B4-BE49-F238E27FC236}">
                <a16:creationId xmlns:a16="http://schemas.microsoft.com/office/drawing/2014/main" id="{FC610697-DC9A-4F74-8B47-490F9DE50182}"/>
              </a:ext>
            </a:extLst>
          </p:cNvPr>
          <p:cNvSpPr txBox="1"/>
          <p:nvPr/>
        </p:nvSpPr>
        <p:spPr>
          <a:xfrm>
            <a:off x="533400" y="3657600"/>
            <a:ext cx="3019425" cy="861774"/>
          </a:xfrm>
          <a:prstGeom prst="rect">
            <a:avLst/>
          </a:prstGeom>
          <a:noFill/>
        </p:spPr>
        <p:txBody>
          <a:bodyPr wrap="square">
            <a:spAutoFit/>
          </a:bodyPr>
          <a:lstStyle/>
          <a:p>
            <a:r>
              <a:rPr lang="en-US" sz="2500" dirty="0"/>
              <a:t>Therefore,</a:t>
            </a:r>
          </a:p>
          <a:p>
            <a:pPr marL="457200" lvl="1" indent="0">
              <a:buNone/>
              <a:defRPr sz="2800"/>
            </a:pPr>
            <a:r>
              <a:rPr lang="en-US" sz="2500" dirty="0"/>
              <a:t>Premise 1 is</a:t>
            </a:r>
          </a:p>
        </p:txBody>
      </p:sp>
      <p:pic>
        <p:nvPicPr>
          <p:cNvPr id="6" name="Picture 5" descr="p implies q.">
            <a:extLst>
              <a:ext uri="{FF2B5EF4-FFF2-40B4-BE49-F238E27FC236}">
                <a16:creationId xmlns:a16="http://schemas.microsoft.com/office/drawing/2014/main" id="{8BBDFE0F-BB7F-34CA-50D6-EC037DB93F43}"/>
              </a:ext>
            </a:extLst>
          </p:cNvPr>
          <p:cNvPicPr>
            <a:picLocks noChangeAspect="1"/>
          </p:cNvPicPr>
          <p:nvPr/>
        </p:nvPicPr>
        <p:blipFill>
          <a:blip r:embed="rId2"/>
          <a:stretch>
            <a:fillRect/>
          </a:stretch>
        </p:blipFill>
        <p:spPr>
          <a:xfrm>
            <a:off x="2667000" y="4168408"/>
            <a:ext cx="885825" cy="304800"/>
          </a:xfrm>
          <a:prstGeom prst="rect">
            <a:avLst/>
          </a:prstGeom>
        </p:spPr>
      </p:pic>
      <p:sp>
        <p:nvSpPr>
          <p:cNvPr id="12" name="TextBox 11">
            <a:extLst>
              <a:ext uri="{FF2B5EF4-FFF2-40B4-BE49-F238E27FC236}">
                <a16:creationId xmlns:a16="http://schemas.microsoft.com/office/drawing/2014/main" id="{6F2AAB9C-C11E-823B-CCDF-0007333FE189}"/>
              </a:ext>
            </a:extLst>
          </p:cNvPr>
          <p:cNvSpPr txBox="1"/>
          <p:nvPr/>
        </p:nvSpPr>
        <p:spPr>
          <a:xfrm>
            <a:off x="992980" y="4418409"/>
            <a:ext cx="1752600" cy="477054"/>
          </a:xfrm>
          <a:prstGeom prst="rect">
            <a:avLst/>
          </a:prstGeom>
          <a:noFill/>
        </p:spPr>
        <p:txBody>
          <a:bodyPr wrap="square">
            <a:spAutoFit/>
          </a:bodyPr>
          <a:lstStyle/>
          <a:p>
            <a:r>
              <a:rPr kumimoji="0" lang="en-US" sz="2500" b="0" i="0" u="none" strike="noStrike" kern="1200" cap="none" spc="0" normalizeH="0" baseline="0" noProof="0" dirty="0">
                <a:ln>
                  <a:noFill/>
                </a:ln>
                <a:solidFill>
                  <a:srgbClr val="366092"/>
                </a:solidFill>
                <a:effectLst/>
                <a:uLnTx/>
                <a:uFillTx/>
                <a:latin typeface="Calibri"/>
                <a:ea typeface="+mn-ea"/>
                <a:cs typeface="+mn-cs"/>
              </a:rPr>
              <a:t>Premise 2 is</a:t>
            </a:r>
            <a:endParaRPr lang="en-IN" dirty="0"/>
          </a:p>
        </p:txBody>
      </p:sp>
      <p:pic>
        <p:nvPicPr>
          <p:cNvPr id="8" name="Picture 7" descr="Not q.">
            <a:extLst>
              <a:ext uri="{FF2B5EF4-FFF2-40B4-BE49-F238E27FC236}">
                <a16:creationId xmlns:a16="http://schemas.microsoft.com/office/drawing/2014/main" id="{E558C81B-D75C-15CB-9F86-3AFD20A4264D}"/>
              </a:ext>
            </a:extLst>
          </p:cNvPr>
          <p:cNvPicPr>
            <a:picLocks noChangeAspect="1"/>
          </p:cNvPicPr>
          <p:nvPr/>
        </p:nvPicPr>
        <p:blipFill>
          <a:blip r:embed="rId3"/>
          <a:stretch>
            <a:fillRect/>
          </a:stretch>
        </p:blipFill>
        <p:spPr>
          <a:xfrm>
            <a:off x="2683667" y="4564307"/>
            <a:ext cx="523875" cy="295275"/>
          </a:xfrm>
          <a:prstGeom prst="rect">
            <a:avLst/>
          </a:prstGeom>
        </p:spPr>
      </p:pic>
      <p:sp>
        <p:nvSpPr>
          <p:cNvPr id="14" name="TextBox 13">
            <a:extLst>
              <a:ext uri="{FF2B5EF4-FFF2-40B4-BE49-F238E27FC236}">
                <a16:creationId xmlns:a16="http://schemas.microsoft.com/office/drawing/2014/main" id="{B0986DA3-8A15-7C22-3610-AB9F985D3628}"/>
              </a:ext>
            </a:extLst>
          </p:cNvPr>
          <p:cNvSpPr txBox="1"/>
          <p:nvPr/>
        </p:nvSpPr>
        <p:spPr>
          <a:xfrm>
            <a:off x="990599" y="4800751"/>
            <a:ext cx="1905000" cy="477054"/>
          </a:xfrm>
          <a:prstGeom prst="rect">
            <a:avLst/>
          </a:prstGeom>
          <a:noFill/>
        </p:spPr>
        <p:txBody>
          <a:bodyPr wrap="square">
            <a:spAutoFit/>
          </a:bodyPr>
          <a:lstStyle/>
          <a:p>
            <a:r>
              <a:rPr kumimoji="0" lang="en-US" sz="2500" b="0" i="0" u="none" strike="noStrike" kern="1200" cap="none" spc="0" normalizeH="0" baseline="0" noProof="0" dirty="0">
                <a:ln>
                  <a:noFill/>
                </a:ln>
                <a:solidFill>
                  <a:srgbClr val="366092"/>
                </a:solidFill>
                <a:effectLst/>
                <a:uLnTx/>
                <a:uFillTx/>
                <a:latin typeface="Calibri"/>
                <a:ea typeface="+mn-ea"/>
                <a:cs typeface="+mn-cs"/>
              </a:rPr>
              <a:t>Conclusion is</a:t>
            </a:r>
            <a:endParaRPr lang="en-IN" dirty="0"/>
          </a:p>
        </p:txBody>
      </p:sp>
      <p:pic>
        <p:nvPicPr>
          <p:cNvPr id="10" name="Picture 9" descr="Not p.">
            <a:extLst>
              <a:ext uri="{FF2B5EF4-FFF2-40B4-BE49-F238E27FC236}">
                <a16:creationId xmlns:a16="http://schemas.microsoft.com/office/drawing/2014/main" id="{52915F4B-6E8D-04BC-312A-6A55F1FCA36D}"/>
              </a:ext>
            </a:extLst>
          </p:cNvPr>
          <p:cNvPicPr>
            <a:picLocks noChangeAspect="1"/>
          </p:cNvPicPr>
          <p:nvPr/>
        </p:nvPicPr>
        <p:blipFill>
          <a:blip r:embed="rId4"/>
          <a:stretch>
            <a:fillRect/>
          </a:stretch>
        </p:blipFill>
        <p:spPr>
          <a:xfrm>
            <a:off x="2824162" y="4948299"/>
            <a:ext cx="523875" cy="295275"/>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2</a:t>
            </a:r>
            <a:r>
              <a:rPr dirty="0"/>
              <a:t>: Determining the Validity of an Argument</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3</a:t>
            </a:r>
            <a:endParaRPr dirty="0"/>
          </a:p>
        </p:txBody>
      </p:sp>
      <p:sp>
        <p:nvSpPr>
          <p:cNvPr id="3" name="Text Placeholder 2"/>
          <p:cNvSpPr>
            <a:spLocks noGrp="1"/>
          </p:cNvSpPr>
          <p:nvPr>
            <p:ph type="body" sz="quarter" idx="10"/>
          </p:nvPr>
        </p:nvSpPr>
        <p:spPr/>
        <p:txBody>
          <a:bodyPr>
            <a:normAutofit/>
          </a:bodyPr>
          <a:lstStyle/>
          <a:p>
            <a:r>
              <a:rPr sz="2500" dirty="0"/>
              <a:t>To write the argument symbolically, we write a conditional statement where we join the premises together as a conjunction that implies the conclusion. Thus, the argument is written in the following way.</a:t>
            </a:r>
          </a:p>
        </p:txBody>
      </p:sp>
      <p:pic>
        <p:nvPicPr>
          <p:cNvPr id="5" name="Picture 4" descr="A conditional argument. Open parenthesis open parenthesis p implies q close parenthesis and not q close parenthesis implies not p. Open parentheses p implies q close parentheses&#10;&#10;  is labeled premise 1. The term not q&#10;  is labeled premise 2, and the term not p&#10;  is labeled conclusion.">
            <a:extLst>
              <a:ext uri="{FF2B5EF4-FFF2-40B4-BE49-F238E27FC236}">
                <a16:creationId xmlns:a16="http://schemas.microsoft.com/office/drawing/2014/main" id="{CA644F05-6984-4206-A0CE-FE08A05F79A3}"/>
              </a:ext>
            </a:extLst>
          </p:cNvPr>
          <p:cNvPicPr>
            <a:picLocks noChangeAspect="1"/>
          </p:cNvPicPr>
          <p:nvPr/>
        </p:nvPicPr>
        <p:blipFill>
          <a:blip r:embed="rId2"/>
          <a:stretch>
            <a:fillRect/>
          </a:stretch>
        </p:blipFill>
        <p:spPr>
          <a:xfrm>
            <a:off x="3095064" y="2819400"/>
            <a:ext cx="2953871" cy="1725435"/>
          </a:xfrm>
          <a:prstGeom prst="rect">
            <a:avLst/>
          </a:prstGeom>
        </p:spPr>
      </p:pic>
    </p:spTree>
    <p:extLst>
      <p:ext uri="{BB962C8B-B14F-4D97-AF65-F5344CB8AC3E}">
        <p14:creationId xmlns:p14="http://schemas.microsoft.com/office/powerpoint/2010/main" val="19317935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2</a:t>
            </a:r>
            <a:r>
              <a:rPr dirty="0"/>
              <a:t>: Determining the Validity of an Argument</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4</a:t>
            </a:r>
            <a:endParaRPr dirty="0"/>
          </a:p>
        </p:txBody>
      </p:sp>
      <p:sp>
        <p:nvSpPr>
          <p:cNvPr id="3" name="Text Placeholder 2"/>
          <p:cNvSpPr>
            <a:spLocks noGrp="1"/>
          </p:cNvSpPr>
          <p:nvPr>
            <p:ph type="body" sz="quarter" idx="10"/>
          </p:nvPr>
        </p:nvSpPr>
        <p:spPr/>
        <p:txBody>
          <a:bodyPr>
            <a:normAutofit/>
          </a:bodyPr>
          <a:lstStyle/>
          <a:p>
            <a:r>
              <a:rPr lang="en-US" sz="2400" dirty="0"/>
              <a:t>We can now construct the truth table for the argument.</a:t>
            </a:r>
            <a:endParaRPr sz="2400" dirty="0"/>
          </a:p>
        </p:txBody>
      </p:sp>
      <p:pic>
        <p:nvPicPr>
          <p:cNvPr id="8" name="Picture 7" descr="Table 2: Truth Table for open parentheses open parentheses p implies q close parentheses and not q close parentheses implies not p">
            <a:extLst>
              <a:ext uri="{FF2B5EF4-FFF2-40B4-BE49-F238E27FC236}">
                <a16:creationId xmlns:a16="http://schemas.microsoft.com/office/drawing/2014/main" id="{DE4759A4-45E6-E09E-D608-E651F05DE391}"/>
              </a:ext>
            </a:extLst>
          </p:cNvPr>
          <p:cNvPicPr>
            <a:picLocks noChangeAspect="1"/>
          </p:cNvPicPr>
          <p:nvPr/>
        </p:nvPicPr>
        <p:blipFill>
          <a:blip r:embed="rId2"/>
          <a:stretch>
            <a:fillRect/>
          </a:stretch>
        </p:blipFill>
        <p:spPr>
          <a:xfrm>
            <a:off x="2497090" y="1602565"/>
            <a:ext cx="4149817" cy="360000"/>
          </a:xfrm>
          <a:prstGeom prst="rect">
            <a:avLst/>
          </a:prstGeom>
        </p:spPr>
      </p:pic>
      <p:graphicFrame>
        <p:nvGraphicFramePr>
          <p:cNvPr id="6" name="Table 4" descr="The table contains 7 columns and 4 rows. The columns are labeled:&#10;p, q, p implies q , not q, open parentheses p implies q close parentheses and not q , not p , and open parentheses open parentheses p implies q close parentheses and not q close parntheses implies not p&#10;&#10;Row 1:&#10;p is True, q is True, p implies q is True, not q is False, p implies q and not q is False, not p is False, &#10;p implies q and not q implies not p is True.&#10;&#10;Row 2:&#10;p is True, q is False, p implies q is False, not q is True, p implies q and not q is False, not p is False,&#10;p implies q and not q implies not p is True.&#10;&#10;Row 3:&#10;p is False, q is True, p implies q is True, not q is False, p implies q and not q is False, not p is True,&#10;p implies q and not q implies not p is True.&#10;&#10;Row 4:&#10;p is False, q is False, p implies  q is True, not q is True, p implies q and not q is True, not p is True,&#10;p implies q and not q implies not p is True.">
            <a:extLst>
              <a:ext uri="{FF2B5EF4-FFF2-40B4-BE49-F238E27FC236}">
                <a16:creationId xmlns:a16="http://schemas.microsoft.com/office/drawing/2014/main" id="{01EA3E29-1644-4AED-AFEA-9F84BCB49434}"/>
              </a:ext>
            </a:extLst>
          </p:cNvPr>
          <p:cNvGraphicFramePr>
            <a:graphicFrameLocks noGrp="1"/>
          </p:cNvGraphicFramePr>
          <p:nvPr>
            <p:extLst>
              <p:ext uri="{D42A27DB-BD31-4B8C-83A1-F6EECF244321}">
                <p14:modId xmlns:p14="http://schemas.microsoft.com/office/powerpoint/2010/main" val="355425638"/>
              </p:ext>
            </p:extLst>
          </p:nvPr>
        </p:nvGraphicFramePr>
        <p:xfrm>
          <a:off x="495301" y="1981200"/>
          <a:ext cx="8153397" cy="1828800"/>
        </p:xfrm>
        <a:graphic>
          <a:graphicData uri="http://schemas.openxmlformats.org/drawingml/2006/table">
            <a:tbl>
              <a:tblPr firstRow="1" bandRow="1">
                <a:tableStyleId>{5940675A-B579-460E-94D1-54222C63F5DA}</a:tableStyleId>
              </a:tblPr>
              <a:tblGrid>
                <a:gridCol w="650838">
                  <a:extLst>
                    <a:ext uri="{9D8B030D-6E8A-4147-A177-3AD203B41FA5}">
                      <a16:colId xmlns:a16="http://schemas.microsoft.com/office/drawing/2014/main" val="1463603600"/>
                    </a:ext>
                  </a:extLst>
                </a:gridCol>
                <a:gridCol w="685800">
                  <a:extLst>
                    <a:ext uri="{9D8B030D-6E8A-4147-A177-3AD203B41FA5}">
                      <a16:colId xmlns:a16="http://schemas.microsoft.com/office/drawing/2014/main" val="1143942137"/>
                    </a:ext>
                  </a:extLst>
                </a:gridCol>
                <a:gridCol w="990600">
                  <a:extLst>
                    <a:ext uri="{9D8B030D-6E8A-4147-A177-3AD203B41FA5}">
                      <a16:colId xmlns:a16="http://schemas.microsoft.com/office/drawing/2014/main" val="393947612"/>
                    </a:ext>
                  </a:extLst>
                </a:gridCol>
                <a:gridCol w="838200">
                  <a:extLst>
                    <a:ext uri="{9D8B030D-6E8A-4147-A177-3AD203B41FA5}">
                      <a16:colId xmlns:a16="http://schemas.microsoft.com/office/drawing/2014/main" val="1629315281"/>
                    </a:ext>
                  </a:extLst>
                </a:gridCol>
                <a:gridCol w="1600200">
                  <a:extLst>
                    <a:ext uri="{9D8B030D-6E8A-4147-A177-3AD203B41FA5}">
                      <a16:colId xmlns:a16="http://schemas.microsoft.com/office/drawing/2014/main" val="259073438"/>
                    </a:ext>
                  </a:extLst>
                </a:gridCol>
                <a:gridCol w="990600">
                  <a:extLst>
                    <a:ext uri="{9D8B030D-6E8A-4147-A177-3AD203B41FA5}">
                      <a16:colId xmlns:a16="http://schemas.microsoft.com/office/drawing/2014/main" val="4185069242"/>
                    </a:ext>
                  </a:extLst>
                </a:gridCol>
                <a:gridCol w="2397159">
                  <a:extLst>
                    <a:ext uri="{9D8B030D-6E8A-4147-A177-3AD203B41FA5}">
                      <a16:colId xmlns:a16="http://schemas.microsoft.com/office/drawing/2014/main" val="212146227"/>
                    </a:ext>
                  </a:extLst>
                </a:gridCol>
              </a:tblGrid>
              <a:tr h="328930">
                <a:tc>
                  <a:txBody>
                    <a:bodyPr/>
                    <a:lstStyle/>
                    <a:p>
                      <a:pPr algn="ctr"/>
                      <a:r>
                        <a:rPr lang="en-IN" dirty="0"/>
                        <a:t>𝑝</a:t>
                      </a:r>
                    </a:p>
                  </a:txBody>
                  <a:tcPr/>
                </a:tc>
                <a:tc>
                  <a:txBody>
                    <a:bodyPr/>
                    <a:lstStyle/>
                    <a:p>
                      <a:pPr algn="ctr"/>
                      <a:r>
                        <a:rPr lang="en-IN" dirty="0"/>
                        <a:t>𝑞</a:t>
                      </a:r>
                    </a:p>
                  </a:txBody>
                  <a:tcPr/>
                </a:tc>
                <a:tc>
                  <a:txBody>
                    <a:bodyPr/>
                    <a:lstStyle/>
                    <a:p>
                      <a:pPr algn="ctr"/>
                      <a:r>
                        <a:rPr lang="en-IN" dirty="0"/>
                        <a:t>𝑝 </a:t>
                      </a:r>
                      <a:r>
                        <a:rPr lang="en-IN" sz="1800" kern="1200" dirty="0">
                          <a:solidFill>
                            <a:schemeClr val="dk1"/>
                          </a:solidFill>
                        </a:rPr>
                        <a:t>⇒</a:t>
                      </a:r>
                      <a:r>
                        <a:rPr lang="en-IN" sz="1800" b="0" u="none" strike="noStrike" kern="1200" baseline="0" dirty="0">
                          <a:solidFill>
                            <a:schemeClr val="lt1"/>
                          </a:solidFill>
                        </a:rPr>
                        <a:t> </a:t>
                      </a:r>
                      <a:r>
                        <a:rPr lang="en-IN" dirty="0"/>
                        <a:t>𝑞</a:t>
                      </a:r>
                    </a:p>
                  </a:txBody>
                  <a:tcPr/>
                </a:tc>
                <a:tc>
                  <a:txBody>
                    <a:bodyPr/>
                    <a:lstStyle/>
                    <a:p>
                      <a:pPr algn="ctr"/>
                      <a:r>
                        <a:rPr lang="en-IN" sz="1800" b="0" u="none" strike="noStrike" kern="1200" baseline="0" dirty="0">
                          <a:solidFill>
                            <a:schemeClr val="lt1"/>
                          </a:solidFill>
                        </a:rPr>
                        <a:t> ~</a:t>
                      </a:r>
                      <a:r>
                        <a:rPr lang="en-IN" sz="1800" kern="1200" dirty="0">
                          <a:solidFill>
                            <a:schemeClr val="dk1"/>
                          </a:solidFill>
                        </a:rPr>
                        <a:t> </a:t>
                      </a:r>
                      <a:r>
                        <a:rPr lang="en-US" dirty="0"/>
                        <a:t>̴</a:t>
                      </a:r>
                      <a:r>
                        <a:rPr lang="en-US" sz="1800" kern="1200" dirty="0">
                          <a:solidFill>
                            <a:schemeClr val="dk1"/>
                          </a:solidFill>
                        </a:rPr>
                        <a:t> </a:t>
                      </a:r>
                      <a:r>
                        <a:rPr lang="en-IN" dirty="0"/>
                        <a:t>𝑞</a:t>
                      </a:r>
                    </a:p>
                  </a:txBody>
                  <a:tcPr/>
                </a:tc>
                <a:tc>
                  <a:txBody>
                    <a:bodyPr/>
                    <a:lstStyle/>
                    <a:p>
                      <a:pPr algn="ctr"/>
                      <a:r>
                        <a:rPr lang="en-US" dirty="0"/>
                        <a:t>(</a:t>
                      </a:r>
                      <a:r>
                        <a:rPr lang="en-IN" sz="1800" kern="1200" dirty="0">
                          <a:solidFill>
                            <a:schemeClr val="dk1"/>
                          </a:solidFill>
                        </a:rPr>
                        <a:t>𝑝 ⇒</a:t>
                      </a:r>
                      <a:r>
                        <a:rPr lang="en-IN" sz="1800" b="0" u="none" strike="noStrike" kern="1200" baseline="0" dirty="0">
                          <a:solidFill>
                            <a:schemeClr val="lt1"/>
                          </a:solidFill>
                        </a:rPr>
                        <a:t> </a:t>
                      </a:r>
                      <a:r>
                        <a:rPr lang="en-IN" dirty="0"/>
                        <a:t>𝑞) </a:t>
                      </a:r>
                      <a:r>
                        <a:rPr lang="en-IN" sz="1800" kern="1200" dirty="0">
                          <a:solidFill>
                            <a:schemeClr val="dk1"/>
                          </a:solidFill>
                        </a:rPr>
                        <a:t>∧ </a:t>
                      </a:r>
                      <a:r>
                        <a:rPr lang="en-IN" dirty="0"/>
                        <a:t>~</a:t>
                      </a:r>
                      <a:r>
                        <a:rPr lang="en-US" dirty="0"/>
                        <a:t> </a:t>
                      </a:r>
                      <a:r>
                        <a:rPr lang="en-IN" dirty="0"/>
                        <a:t>𝑞 </a:t>
                      </a:r>
                    </a:p>
                  </a:txBody>
                  <a:tcPr/>
                </a:tc>
                <a:tc>
                  <a:txBody>
                    <a:bodyPr/>
                    <a:lstStyle/>
                    <a:p>
                      <a:pPr algn="ctr"/>
                      <a:r>
                        <a:rPr lang="en-IN" sz="1800" b="0" u="none" strike="noStrike" kern="1200" baseline="0" dirty="0">
                          <a:solidFill>
                            <a:schemeClr val="lt1"/>
                          </a:solidFill>
                        </a:rPr>
                        <a:t> </a:t>
                      </a:r>
                      <a:r>
                        <a:rPr lang="en-US" dirty="0"/>
                        <a:t>̴~ </a:t>
                      </a:r>
                      <a:r>
                        <a:rPr lang="en-IN" sz="1800" kern="1200" dirty="0">
                          <a:solidFill>
                            <a:schemeClr val="dk1"/>
                          </a:solidFill>
                        </a:rPr>
                        <a:t>𝑝</a:t>
                      </a:r>
                      <a:endParaRPr lang="en-IN" dirty="0"/>
                    </a:p>
                  </a:txBody>
                  <a:tcPr/>
                </a:tc>
                <a:tc>
                  <a:txBody>
                    <a:bodyPr/>
                    <a:lstStyle/>
                    <a:p>
                      <a:pPr algn="ctr"/>
                      <a:r>
                        <a:rPr lang="en-US" dirty="0"/>
                        <a:t>((</a:t>
                      </a:r>
                      <a:r>
                        <a:rPr lang="en-IN" sz="1800" kern="1200" dirty="0">
                          <a:solidFill>
                            <a:schemeClr val="dk1"/>
                          </a:solidFill>
                        </a:rPr>
                        <a:t>𝑝 ⇒ 𝑞) ∧  </a:t>
                      </a:r>
                      <a:r>
                        <a:rPr lang="en-US" sz="1800" kern="1200" dirty="0">
                          <a:solidFill>
                            <a:schemeClr val="dk1"/>
                          </a:solidFill>
                        </a:rPr>
                        <a:t>̴ </a:t>
                      </a:r>
                      <a:r>
                        <a:rPr lang="en-IN" sz="1800" kern="1200" dirty="0">
                          <a:solidFill>
                            <a:schemeClr val="dk1"/>
                          </a:solidFill>
                        </a:rPr>
                        <a:t>𝑞) ⇒  </a:t>
                      </a:r>
                      <a:r>
                        <a:rPr lang="en-US" sz="1800" kern="1200" dirty="0">
                          <a:solidFill>
                            <a:schemeClr val="dk1"/>
                          </a:solidFill>
                        </a:rPr>
                        <a:t>̴ </a:t>
                      </a:r>
                      <a:r>
                        <a:rPr lang="en-IN" sz="1800" kern="1200" dirty="0">
                          <a:solidFill>
                            <a:schemeClr val="dk1"/>
                          </a:solidFill>
                        </a:rPr>
                        <a:t>𝑝</a:t>
                      </a:r>
                      <a:endParaRPr lang="en-IN" sz="1800" kern="1200" dirty="0">
                        <a:solidFill>
                          <a:schemeClr val="dk1"/>
                        </a:solidFill>
                        <a:latin typeface="+mn-lt"/>
                        <a:ea typeface="+mn-ea"/>
                        <a:cs typeface="+mn-cs"/>
                      </a:endParaRPr>
                    </a:p>
                  </a:txBody>
                  <a:tcPr/>
                </a:tc>
                <a:extLst>
                  <a:ext uri="{0D108BD9-81ED-4DB2-BD59-A6C34878D82A}">
                    <a16:rowId xmlns:a16="http://schemas.microsoft.com/office/drawing/2014/main" val="3652678846"/>
                  </a:ext>
                </a:extLst>
              </a:tr>
              <a:tr h="328930">
                <a:tc>
                  <a:txBody>
                    <a:bodyPr/>
                    <a:lstStyle/>
                    <a:p>
                      <a:pPr algn="ctr"/>
                      <a:r>
                        <a:rPr lang="en-US" dirty="0"/>
                        <a:t>T</a:t>
                      </a:r>
                      <a:endParaRPr lang="en-IN" dirty="0"/>
                    </a:p>
                  </a:txBody>
                  <a:tcPr/>
                </a:tc>
                <a:tc>
                  <a:txBody>
                    <a:bodyPr/>
                    <a:lstStyle/>
                    <a:p>
                      <a:pPr algn="ctr"/>
                      <a:r>
                        <a:rPr lang="en-US" dirty="0"/>
                        <a:t>T</a:t>
                      </a:r>
                      <a:endParaRPr lang="en-IN" dirty="0"/>
                    </a:p>
                  </a:txBody>
                  <a:tcPr/>
                </a:tc>
                <a:tc>
                  <a:txBody>
                    <a:bodyPr/>
                    <a:lstStyle/>
                    <a:p>
                      <a:pPr algn="ctr"/>
                      <a:r>
                        <a:rPr lang="en-US" dirty="0"/>
                        <a:t>T</a:t>
                      </a:r>
                      <a:endParaRPr lang="en-IN" dirty="0"/>
                    </a:p>
                  </a:txBody>
                  <a:tcPr/>
                </a:tc>
                <a:tc>
                  <a:txBody>
                    <a:bodyPr/>
                    <a:lstStyle/>
                    <a:p>
                      <a:pPr algn="ctr"/>
                      <a:r>
                        <a:rPr lang="en-US" dirty="0"/>
                        <a:t>F</a:t>
                      </a:r>
                      <a:endParaRPr lang="en-IN"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u="none" strike="noStrike" kern="1200" cap="none" spc="0" normalizeH="0" baseline="0" noProof="0" dirty="0">
                          <a:ln>
                            <a:noFill/>
                          </a:ln>
                          <a:solidFill>
                            <a:srgbClr val="366092"/>
                          </a:solidFill>
                          <a:effectLst/>
                          <a:uLnTx/>
                          <a:uFillTx/>
                        </a:rPr>
                        <a:t>F</a:t>
                      </a:r>
                      <a:endParaRPr kumimoji="0" lang="en-IN" sz="1800" b="0" i="0" u="none" strike="noStrike" kern="1200" cap="none" spc="0" normalizeH="0" baseline="0" noProof="0" dirty="0">
                        <a:ln>
                          <a:noFill/>
                        </a:ln>
                        <a:solidFill>
                          <a:srgbClr val="366092"/>
                        </a:solidFill>
                        <a:effectLst/>
                        <a:uLnTx/>
                        <a:uFillTx/>
                        <a:latin typeface="Calibri"/>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u="none" strike="noStrike" kern="1200" cap="none" spc="0" normalizeH="0" baseline="0" noProof="0">
                          <a:ln>
                            <a:noFill/>
                          </a:ln>
                          <a:solidFill>
                            <a:srgbClr val="366092"/>
                          </a:solidFill>
                          <a:effectLst/>
                          <a:uLnTx/>
                          <a:uFillTx/>
                        </a:rPr>
                        <a:t>F</a:t>
                      </a:r>
                      <a:endParaRPr kumimoji="0" lang="en-IN" sz="1800" b="0" i="0" u="none" strike="noStrike" kern="1200" cap="none" spc="0" normalizeH="0" baseline="0" noProof="0" dirty="0">
                        <a:ln>
                          <a:noFill/>
                        </a:ln>
                        <a:solidFill>
                          <a:srgbClr val="366092"/>
                        </a:solidFill>
                        <a:effectLst/>
                        <a:uLnTx/>
                        <a:uFillTx/>
                        <a:latin typeface="Calibri"/>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u="none" strike="noStrike" kern="1200" cap="none" spc="0" normalizeH="0" baseline="0" noProof="0">
                          <a:ln>
                            <a:noFill/>
                          </a:ln>
                          <a:solidFill>
                            <a:srgbClr val="366092"/>
                          </a:solidFill>
                          <a:effectLst/>
                          <a:uLnTx/>
                          <a:uFillTx/>
                        </a:rPr>
                        <a:t>T</a:t>
                      </a:r>
                      <a:endParaRPr kumimoji="0" lang="en-IN" sz="1800" b="0" i="0" u="none" strike="noStrike" kern="1200" cap="none" spc="0" normalizeH="0" baseline="0" noProof="0" dirty="0">
                        <a:ln>
                          <a:noFill/>
                        </a:ln>
                        <a:solidFill>
                          <a:srgbClr val="366092"/>
                        </a:solidFill>
                        <a:effectLst/>
                        <a:uLnTx/>
                        <a:uFillTx/>
                        <a:latin typeface="Calibri"/>
                        <a:ea typeface="+mn-ea"/>
                        <a:cs typeface="+mn-cs"/>
                      </a:endParaRPr>
                    </a:p>
                  </a:txBody>
                  <a:tcPr/>
                </a:tc>
                <a:extLst>
                  <a:ext uri="{0D108BD9-81ED-4DB2-BD59-A6C34878D82A}">
                    <a16:rowId xmlns:a16="http://schemas.microsoft.com/office/drawing/2014/main" val="1488412623"/>
                  </a:ext>
                </a:extLst>
              </a:tr>
              <a:tr h="328930">
                <a:tc>
                  <a:txBody>
                    <a:bodyPr/>
                    <a:lstStyle/>
                    <a:p>
                      <a:pPr algn="ctr"/>
                      <a:r>
                        <a:rPr lang="en-US" dirty="0"/>
                        <a:t>T</a:t>
                      </a:r>
                      <a:endParaRPr lang="en-IN" dirty="0"/>
                    </a:p>
                  </a:txBody>
                  <a:tcPr/>
                </a:tc>
                <a:tc>
                  <a:txBody>
                    <a:bodyPr/>
                    <a:lstStyle/>
                    <a:p>
                      <a:pPr algn="ctr"/>
                      <a:r>
                        <a:rPr lang="en-US" dirty="0"/>
                        <a:t>F</a:t>
                      </a:r>
                      <a:endParaRPr lang="en-IN" dirty="0"/>
                    </a:p>
                  </a:txBody>
                  <a:tcPr/>
                </a:tc>
                <a:tc>
                  <a:txBody>
                    <a:bodyPr/>
                    <a:lstStyle/>
                    <a:p>
                      <a:pPr algn="ctr"/>
                      <a:r>
                        <a:rPr lang="en-US" dirty="0"/>
                        <a:t>F</a:t>
                      </a:r>
                      <a:endParaRPr lang="en-IN" dirty="0"/>
                    </a:p>
                  </a:txBody>
                  <a:tcPr/>
                </a:tc>
                <a:tc>
                  <a:txBody>
                    <a:bodyPr/>
                    <a:lstStyle/>
                    <a:p>
                      <a:pPr algn="ctr"/>
                      <a:r>
                        <a:rPr lang="en-US" dirty="0"/>
                        <a:t>T</a:t>
                      </a:r>
                      <a:endParaRPr lang="en-IN"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u="none" strike="noStrike" kern="1200" cap="none" spc="0" normalizeH="0" baseline="0" noProof="0">
                          <a:ln>
                            <a:noFill/>
                          </a:ln>
                          <a:solidFill>
                            <a:srgbClr val="366092"/>
                          </a:solidFill>
                          <a:effectLst/>
                          <a:uLnTx/>
                          <a:uFillTx/>
                        </a:rPr>
                        <a:t>F</a:t>
                      </a:r>
                      <a:endParaRPr kumimoji="0" lang="en-IN" sz="1800" b="0" i="0" u="none" strike="noStrike" kern="1200" cap="none" spc="0" normalizeH="0" baseline="0" noProof="0" dirty="0">
                        <a:ln>
                          <a:noFill/>
                        </a:ln>
                        <a:solidFill>
                          <a:srgbClr val="366092"/>
                        </a:solidFill>
                        <a:effectLst/>
                        <a:uLnTx/>
                        <a:uFillTx/>
                        <a:latin typeface="Calibri"/>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u="none" strike="noStrike" kern="1200" cap="none" spc="0" normalizeH="0" baseline="0" noProof="0" dirty="0">
                          <a:ln>
                            <a:noFill/>
                          </a:ln>
                          <a:solidFill>
                            <a:srgbClr val="366092"/>
                          </a:solidFill>
                          <a:effectLst/>
                          <a:uLnTx/>
                          <a:uFillTx/>
                        </a:rPr>
                        <a:t>F</a:t>
                      </a:r>
                      <a:endParaRPr kumimoji="0" lang="en-IN" sz="1800" b="0" i="0" u="none" strike="noStrike" kern="1200" cap="none" spc="0" normalizeH="0" baseline="0" noProof="0" dirty="0">
                        <a:ln>
                          <a:noFill/>
                        </a:ln>
                        <a:solidFill>
                          <a:srgbClr val="366092"/>
                        </a:solidFill>
                        <a:effectLst/>
                        <a:uLnTx/>
                        <a:uFillTx/>
                        <a:latin typeface="Calibri"/>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u="none" strike="noStrike" kern="1200" cap="none" spc="0" normalizeH="0" baseline="0" noProof="0">
                          <a:ln>
                            <a:noFill/>
                          </a:ln>
                          <a:solidFill>
                            <a:srgbClr val="366092"/>
                          </a:solidFill>
                          <a:effectLst/>
                          <a:uLnTx/>
                          <a:uFillTx/>
                        </a:rPr>
                        <a:t>T</a:t>
                      </a:r>
                      <a:endParaRPr kumimoji="0" lang="en-IN" sz="1800" b="0" i="0" u="none" strike="noStrike" kern="1200" cap="none" spc="0" normalizeH="0" baseline="0" noProof="0" dirty="0">
                        <a:ln>
                          <a:noFill/>
                        </a:ln>
                        <a:solidFill>
                          <a:srgbClr val="366092"/>
                        </a:solidFill>
                        <a:effectLst/>
                        <a:uLnTx/>
                        <a:uFillTx/>
                        <a:latin typeface="Calibri"/>
                        <a:ea typeface="+mn-ea"/>
                        <a:cs typeface="+mn-cs"/>
                      </a:endParaRPr>
                    </a:p>
                  </a:txBody>
                  <a:tcPr/>
                </a:tc>
                <a:extLst>
                  <a:ext uri="{0D108BD9-81ED-4DB2-BD59-A6C34878D82A}">
                    <a16:rowId xmlns:a16="http://schemas.microsoft.com/office/drawing/2014/main" val="401063126"/>
                  </a:ext>
                </a:extLst>
              </a:tr>
              <a:tr h="328930">
                <a:tc>
                  <a:txBody>
                    <a:bodyPr/>
                    <a:lstStyle/>
                    <a:p>
                      <a:pPr algn="ctr"/>
                      <a:r>
                        <a:rPr lang="en-US" dirty="0"/>
                        <a:t>F</a:t>
                      </a:r>
                      <a:endParaRPr lang="en-IN" dirty="0"/>
                    </a:p>
                  </a:txBody>
                  <a:tcPr/>
                </a:tc>
                <a:tc>
                  <a:txBody>
                    <a:bodyPr/>
                    <a:lstStyle/>
                    <a:p>
                      <a:pPr algn="ctr"/>
                      <a:r>
                        <a:rPr lang="en-US" dirty="0"/>
                        <a:t>T</a:t>
                      </a:r>
                      <a:endParaRPr lang="en-IN" dirty="0"/>
                    </a:p>
                  </a:txBody>
                  <a:tcPr/>
                </a:tc>
                <a:tc>
                  <a:txBody>
                    <a:bodyPr/>
                    <a:lstStyle/>
                    <a:p>
                      <a:pPr algn="ctr"/>
                      <a:r>
                        <a:rPr lang="en-US" dirty="0"/>
                        <a:t>T</a:t>
                      </a:r>
                      <a:endParaRPr lang="en-IN" dirty="0"/>
                    </a:p>
                  </a:txBody>
                  <a:tcPr/>
                </a:tc>
                <a:tc>
                  <a:txBody>
                    <a:bodyPr/>
                    <a:lstStyle/>
                    <a:p>
                      <a:pPr algn="ctr"/>
                      <a:r>
                        <a:rPr lang="en-US" dirty="0"/>
                        <a:t>F</a:t>
                      </a:r>
                      <a:endParaRPr lang="en-IN"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u="none" strike="noStrike" kern="1200" cap="none" spc="0" normalizeH="0" baseline="0" noProof="0" dirty="0">
                          <a:ln>
                            <a:noFill/>
                          </a:ln>
                          <a:solidFill>
                            <a:srgbClr val="366092"/>
                          </a:solidFill>
                          <a:effectLst/>
                          <a:uLnTx/>
                          <a:uFillTx/>
                        </a:rPr>
                        <a:t>F</a:t>
                      </a:r>
                      <a:endParaRPr kumimoji="0" lang="en-IN" sz="1800" b="0" i="0" u="none" strike="noStrike" kern="1200" cap="none" spc="0" normalizeH="0" baseline="0" noProof="0" dirty="0">
                        <a:ln>
                          <a:noFill/>
                        </a:ln>
                        <a:solidFill>
                          <a:srgbClr val="366092"/>
                        </a:solidFill>
                        <a:effectLst/>
                        <a:uLnTx/>
                        <a:uFillTx/>
                        <a:latin typeface="Calibri"/>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u="none" strike="noStrike" kern="1200" cap="none" spc="0" normalizeH="0" baseline="0" noProof="0">
                          <a:ln>
                            <a:noFill/>
                          </a:ln>
                          <a:solidFill>
                            <a:srgbClr val="366092"/>
                          </a:solidFill>
                          <a:effectLst/>
                          <a:uLnTx/>
                          <a:uFillTx/>
                        </a:rPr>
                        <a:t>T</a:t>
                      </a:r>
                      <a:endParaRPr kumimoji="0" lang="en-IN" sz="1800" b="0" i="0" u="none" strike="noStrike" kern="1200" cap="none" spc="0" normalizeH="0" baseline="0" noProof="0" dirty="0">
                        <a:ln>
                          <a:noFill/>
                        </a:ln>
                        <a:solidFill>
                          <a:srgbClr val="366092"/>
                        </a:solidFill>
                        <a:effectLst/>
                        <a:uLnTx/>
                        <a:uFillTx/>
                        <a:latin typeface="Calibri"/>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u="none" strike="noStrike" kern="1200" cap="none" spc="0" normalizeH="0" baseline="0" noProof="0">
                          <a:ln>
                            <a:noFill/>
                          </a:ln>
                          <a:solidFill>
                            <a:srgbClr val="366092"/>
                          </a:solidFill>
                          <a:effectLst/>
                          <a:uLnTx/>
                          <a:uFillTx/>
                        </a:rPr>
                        <a:t>T</a:t>
                      </a:r>
                      <a:endParaRPr kumimoji="0" lang="en-IN" sz="1800" b="0" i="0" u="none" strike="noStrike" kern="1200" cap="none" spc="0" normalizeH="0" baseline="0" noProof="0" dirty="0">
                        <a:ln>
                          <a:noFill/>
                        </a:ln>
                        <a:solidFill>
                          <a:srgbClr val="366092"/>
                        </a:solidFill>
                        <a:effectLst/>
                        <a:uLnTx/>
                        <a:uFillTx/>
                        <a:latin typeface="Calibri"/>
                        <a:ea typeface="+mn-ea"/>
                        <a:cs typeface="+mn-cs"/>
                      </a:endParaRPr>
                    </a:p>
                  </a:txBody>
                  <a:tcPr/>
                </a:tc>
                <a:extLst>
                  <a:ext uri="{0D108BD9-81ED-4DB2-BD59-A6C34878D82A}">
                    <a16:rowId xmlns:a16="http://schemas.microsoft.com/office/drawing/2014/main" val="3940929775"/>
                  </a:ext>
                </a:extLst>
              </a:tr>
              <a:tr h="328930">
                <a:tc>
                  <a:txBody>
                    <a:bodyPr/>
                    <a:lstStyle/>
                    <a:p>
                      <a:pPr algn="ctr"/>
                      <a:r>
                        <a:rPr lang="en-US" dirty="0"/>
                        <a:t>F</a:t>
                      </a:r>
                      <a:endParaRPr lang="en-IN" dirty="0"/>
                    </a:p>
                  </a:txBody>
                  <a:tcPr/>
                </a:tc>
                <a:tc>
                  <a:txBody>
                    <a:bodyPr/>
                    <a:lstStyle/>
                    <a:p>
                      <a:pPr algn="ctr"/>
                      <a:r>
                        <a:rPr lang="en-US" dirty="0"/>
                        <a:t>F</a:t>
                      </a:r>
                      <a:endParaRPr lang="en-IN"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T</a:t>
                      </a:r>
                      <a:endParaRPr lang="en-IN" dirty="0"/>
                    </a:p>
                  </a:txBody>
                  <a:tcPr/>
                </a:tc>
                <a:tc>
                  <a:txBody>
                    <a:bodyPr/>
                    <a:lstStyle/>
                    <a:p>
                      <a:pPr algn="ctr"/>
                      <a:r>
                        <a:rPr lang="en-US" dirty="0"/>
                        <a:t>T</a:t>
                      </a:r>
                      <a:endParaRPr lang="en-IN"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T</a:t>
                      </a:r>
                      <a:endParaRPr lang="en-IN"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u="none" strike="noStrike" kern="1200" cap="none" spc="0" normalizeH="0" baseline="0" noProof="0" dirty="0">
                          <a:ln>
                            <a:noFill/>
                          </a:ln>
                          <a:solidFill>
                            <a:srgbClr val="366092"/>
                          </a:solidFill>
                          <a:effectLst/>
                          <a:uLnTx/>
                          <a:uFillTx/>
                        </a:rPr>
                        <a:t>T</a:t>
                      </a:r>
                      <a:endParaRPr kumimoji="0" lang="en-IN" sz="1800" b="0" i="0" u="none" strike="noStrike" kern="1200" cap="none" spc="0" normalizeH="0" baseline="0" noProof="0" dirty="0">
                        <a:ln>
                          <a:noFill/>
                        </a:ln>
                        <a:solidFill>
                          <a:srgbClr val="366092"/>
                        </a:solidFill>
                        <a:effectLst/>
                        <a:uLnTx/>
                        <a:uFillTx/>
                        <a:latin typeface="Calibri"/>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u="none" strike="noStrike" kern="1200" cap="none" spc="0" normalizeH="0" baseline="0" noProof="0" dirty="0">
                          <a:ln>
                            <a:noFill/>
                          </a:ln>
                          <a:solidFill>
                            <a:srgbClr val="366092"/>
                          </a:solidFill>
                          <a:effectLst/>
                          <a:uLnTx/>
                          <a:uFillTx/>
                        </a:rPr>
                        <a:t>T</a:t>
                      </a:r>
                      <a:endParaRPr kumimoji="0" lang="en-IN" sz="1800" b="0" i="0" u="none" strike="noStrike" kern="1200" cap="none" spc="0" normalizeH="0" baseline="0" noProof="0" dirty="0">
                        <a:ln>
                          <a:noFill/>
                        </a:ln>
                        <a:solidFill>
                          <a:srgbClr val="366092"/>
                        </a:solidFill>
                        <a:effectLst/>
                        <a:uLnTx/>
                        <a:uFillTx/>
                        <a:latin typeface="Calibri"/>
                        <a:ea typeface="+mn-ea"/>
                        <a:cs typeface="+mn-cs"/>
                      </a:endParaRPr>
                    </a:p>
                  </a:txBody>
                  <a:tcPr/>
                </a:tc>
                <a:extLst>
                  <a:ext uri="{0D108BD9-81ED-4DB2-BD59-A6C34878D82A}">
                    <a16:rowId xmlns:a16="http://schemas.microsoft.com/office/drawing/2014/main" val="748843744"/>
                  </a:ext>
                </a:extLst>
              </a:tr>
            </a:tbl>
          </a:graphicData>
        </a:graphic>
      </p:graphicFrame>
      <p:sp>
        <p:nvSpPr>
          <p:cNvPr id="5" name="TextBox 4">
            <a:extLst>
              <a:ext uri="{FF2B5EF4-FFF2-40B4-BE49-F238E27FC236}">
                <a16:creationId xmlns:a16="http://schemas.microsoft.com/office/drawing/2014/main" id="{DCCC4F11-912A-578A-D065-FC9715FF99F3}"/>
              </a:ext>
            </a:extLst>
          </p:cNvPr>
          <p:cNvSpPr txBox="1"/>
          <p:nvPr/>
        </p:nvSpPr>
        <p:spPr>
          <a:xfrm>
            <a:off x="457199" y="4026096"/>
            <a:ext cx="8229600" cy="1200329"/>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Notice that the final column is true in every case, meaning it is a tautology. Therefore, the argument is valid, which means that the conclusion follows from the premises.</a:t>
            </a:r>
            <a:endParaRPr lang="en-IN" dirty="0"/>
          </a:p>
        </p:txBody>
      </p:sp>
    </p:spTree>
    <p:extLst>
      <p:ext uri="{BB962C8B-B14F-4D97-AF65-F5344CB8AC3E}">
        <p14:creationId xmlns:p14="http://schemas.microsoft.com/office/powerpoint/2010/main" val="39072360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2</a:t>
            </a:r>
            <a:endParaRPr dirty="0"/>
          </a:p>
        </p:txBody>
      </p:sp>
      <p:sp>
        <p:nvSpPr>
          <p:cNvPr id="3" name="Text Placeholder 2"/>
          <p:cNvSpPr>
            <a:spLocks noGrp="1"/>
          </p:cNvSpPr>
          <p:nvPr>
            <p:ph type="body" sz="quarter" idx="10"/>
          </p:nvPr>
        </p:nvSpPr>
        <p:spPr/>
        <p:txBody>
          <a:bodyPr>
            <a:normAutofit/>
          </a:bodyPr>
          <a:lstStyle/>
          <a:p>
            <a:r>
              <a:rPr sz="2400" dirty="0"/>
              <a:t>The following notation is also used to represent logical arguments.</a:t>
            </a:r>
          </a:p>
        </p:txBody>
      </p:sp>
      <p:pic>
        <p:nvPicPr>
          <p:cNvPr id="7" name="Picture 6" descr="p implies q and not q.&#10;&#10;Therefore: not p">
            <a:extLst>
              <a:ext uri="{FF2B5EF4-FFF2-40B4-BE49-F238E27FC236}">
                <a16:creationId xmlns:a16="http://schemas.microsoft.com/office/drawing/2014/main" id="{A186CB10-485F-CB48-219F-526D75227011}"/>
              </a:ext>
            </a:extLst>
          </p:cNvPr>
          <p:cNvPicPr>
            <a:picLocks noChangeAspect="1"/>
          </p:cNvPicPr>
          <p:nvPr/>
        </p:nvPicPr>
        <p:blipFill>
          <a:blip r:embed="rId2"/>
          <a:stretch>
            <a:fillRect/>
          </a:stretch>
        </p:blipFill>
        <p:spPr>
          <a:xfrm>
            <a:off x="4133850" y="2248542"/>
            <a:ext cx="876300" cy="1333500"/>
          </a:xfrm>
          <a:prstGeom prst="rect">
            <a:avLst/>
          </a:prstGeom>
        </p:spPr>
      </p:pic>
      <p:sp>
        <p:nvSpPr>
          <p:cNvPr id="5" name="TextBox 4">
            <a:extLst>
              <a:ext uri="{FF2B5EF4-FFF2-40B4-BE49-F238E27FC236}">
                <a16:creationId xmlns:a16="http://schemas.microsoft.com/office/drawing/2014/main" id="{CC73151A-465C-B2E1-B343-D77C100D695B}"/>
              </a:ext>
            </a:extLst>
          </p:cNvPr>
          <p:cNvSpPr txBox="1"/>
          <p:nvPr/>
        </p:nvSpPr>
        <p:spPr>
          <a:xfrm>
            <a:off x="457200" y="3942708"/>
            <a:ext cx="8229600" cy="830997"/>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The premises are listed above the line and the conclusion is listed below the line. The ∴ means </a:t>
            </a:r>
            <a:r>
              <a:rPr kumimoji="0" lang="en-US" sz="2400" b="1" i="1" u="none" strike="noStrike" kern="1200" cap="none" spc="0" normalizeH="0" baseline="0" noProof="0" dirty="0">
                <a:ln>
                  <a:noFill/>
                </a:ln>
                <a:solidFill>
                  <a:srgbClr val="366092"/>
                </a:solidFill>
                <a:effectLst/>
                <a:uLnTx/>
                <a:uFillTx/>
                <a:latin typeface="Calibri"/>
                <a:ea typeface="+mn-ea"/>
                <a:cs typeface="+mn-cs"/>
              </a:rPr>
              <a:t>therefore</a:t>
            </a:r>
            <a:r>
              <a:rPr kumimoji="0" lang="en-US" sz="2400" b="0" i="0" u="none" strike="noStrike" kern="1200" cap="none" spc="0" normalizeH="0" baseline="0" noProof="0" dirty="0">
                <a:ln>
                  <a:noFill/>
                </a:ln>
                <a:solidFill>
                  <a:srgbClr val="366092"/>
                </a:solidFill>
                <a:effectLst/>
                <a:uLnTx/>
                <a:uFillTx/>
                <a:latin typeface="Calibri"/>
                <a:ea typeface="+mn-ea"/>
                <a:cs typeface="+mn-cs"/>
              </a:rPr>
              <a:t>.</a:t>
            </a:r>
            <a:endParaRPr lang="en-IN"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3</a:t>
            </a:r>
            <a:r>
              <a:rPr dirty="0"/>
              <a:t>: Determining the Validity of an Argument</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p:sp>
        <p:nvSpPr>
          <p:cNvPr id="3" name="Text Placeholder 2"/>
          <p:cNvSpPr>
            <a:spLocks noGrp="1"/>
          </p:cNvSpPr>
          <p:nvPr>
            <p:ph type="body" sz="quarter" idx="10"/>
          </p:nvPr>
        </p:nvSpPr>
        <p:spPr/>
        <p:txBody>
          <a:bodyPr>
            <a:normAutofit/>
          </a:bodyPr>
          <a:lstStyle/>
          <a:p>
            <a:r>
              <a:rPr sz="2400" dirty="0"/>
              <a:t>Decide if the following argument is valid by using a truth table.</a:t>
            </a:r>
          </a:p>
          <a:p>
            <a:pPr marL="457200" lvl="1" indent="0">
              <a:buNone/>
            </a:pPr>
            <a:r>
              <a:rPr sz="2400" dirty="0"/>
              <a:t>If you work hard, you will succeed. You succeeded, so you must have worked hard.</a:t>
            </a:r>
            <a:endParaRPr lang="en-US" sz="2400" dirty="0"/>
          </a:p>
          <a:p>
            <a:r>
              <a:rPr lang="en-US" sz="2400" b="1" dirty="0"/>
              <a:t>Solution</a:t>
            </a:r>
          </a:p>
          <a:p>
            <a:r>
              <a:rPr lang="en-US" sz="2400" dirty="0"/>
              <a:t>Begin by identifying the premises and conclusion.</a:t>
            </a:r>
          </a:p>
          <a:p>
            <a:pPr marL="457200" lvl="1" indent="0">
              <a:buNone/>
            </a:pPr>
            <a:r>
              <a:rPr lang="en-US" sz="2400" dirty="0"/>
              <a:t>Premise 1: If you work hard, you will succeed.</a:t>
            </a:r>
          </a:p>
          <a:p>
            <a:pPr marL="457200" lvl="1" indent="0">
              <a:buNone/>
            </a:pPr>
            <a:r>
              <a:rPr lang="en-US" sz="2400" dirty="0"/>
              <a:t>Premise 2: You succeeded.</a:t>
            </a:r>
          </a:p>
          <a:p>
            <a:pPr marL="457200" lvl="1" indent="0">
              <a:buNone/>
            </a:pPr>
            <a:r>
              <a:rPr lang="en-US" sz="2400" dirty="0"/>
              <a:t>Conclusion: You worked hard.</a:t>
            </a:r>
          </a:p>
        </p:txBody>
      </p:sp>
      <p:sp>
        <p:nvSpPr>
          <p:cNvPr id="5" name="TextBox 4">
            <a:extLst>
              <a:ext uri="{FF2B5EF4-FFF2-40B4-BE49-F238E27FC236}">
                <a16:creationId xmlns:a16="http://schemas.microsoft.com/office/drawing/2014/main" id="{7C55D2D5-035D-471B-A8BB-8758F831C9F1}"/>
              </a:ext>
            </a:extLst>
          </p:cNvPr>
          <p:cNvSpPr txBox="1"/>
          <p:nvPr/>
        </p:nvSpPr>
        <p:spPr>
          <a:xfrm>
            <a:off x="457200" y="4451254"/>
            <a:ext cx="8229600" cy="1569660"/>
          </a:xfrm>
          <a:prstGeom prst="rect">
            <a:avLst/>
          </a:prstGeom>
          <a:noFill/>
        </p:spPr>
        <p:txBody>
          <a:bodyPr wrap="square">
            <a:spAutoFit/>
          </a:bodyPr>
          <a:lstStyle/>
          <a:p>
            <a:pPr indent="-285750"/>
            <a:r>
              <a:rPr lang="en-US" sz="2400" dirty="0"/>
              <a:t>Next, we will represent the simple statements with letters so that we can write the argument symbolically.</a:t>
            </a:r>
          </a:p>
          <a:p>
            <a:pPr marL="457200" lvl="1" indent="0">
              <a:buNone/>
            </a:pPr>
            <a:r>
              <a:rPr lang="en-US" sz="2400" i="1" dirty="0"/>
              <a:t>a</a:t>
            </a:r>
            <a:r>
              <a:rPr lang="en-US" sz="2400" dirty="0"/>
              <a:t>: You work hard.</a:t>
            </a:r>
          </a:p>
          <a:p>
            <a:pPr marL="457200" lvl="1" indent="0">
              <a:buNone/>
            </a:pPr>
            <a:r>
              <a:rPr lang="en-US" sz="2400" i="1" dirty="0"/>
              <a:t>b</a:t>
            </a:r>
            <a:r>
              <a:rPr lang="en-US" sz="2400" dirty="0"/>
              <a:t>: You succeeded.</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3</a:t>
            </a:r>
            <a:r>
              <a:rPr dirty="0"/>
              <a:t>: Determining the Validity of an Argument</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p:sp>
        <p:nvSpPr>
          <p:cNvPr id="3" name="Text Placeholder 2"/>
          <p:cNvSpPr>
            <a:spLocks noGrp="1"/>
          </p:cNvSpPr>
          <p:nvPr>
            <p:ph type="body" sz="quarter" idx="10"/>
          </p:nvPr>
        </p:nvSpPr>
        <p:spPr/>
        <p:txBody>
          <a:bodyPr>
            <a:normAutofit/>
          </a:bodyPr>
          <a:lstStyle/>
          <a:p>
            <a:r>
              <a:rPr sz="2400" dirty="0"/>
              <a:t>Therefore,</a:t>
            </a:r>
          </a:p>
          <a:p>
            <a:pPr marL="457200" lvl="1" indent="0">
              <a:buNone/>
              <a:defRPr sz="2800"/>
            </a:pPr>
            <a:r>
              <a:rPr sz="2400" dirty="0"/>
              <a:t>Premise 1 is</a:t>
            </a:r>
          </a:p>
        </p:txBody>
      </p:sp>
      <p:pic>
        <p:nvPicPr>
          <p:cNvPr id="12" name="Picture 11" descr="a implies b.">
            <a:extLst>
              <a:ext uri="{FF2B5EF4-FFF2-40B4-BE49-F238E27FC236}">
                <a16:creationId xmlns:a16="http://schemas.microsoft.com/office/drawing/2014/main" id="{2E7D7397-B783-3B01-1A1B-671624320C4D}"/>
              </a:ext>
            </a:extLst>
          </p:cNvPr>
          <p:cNvPicPr>
            <a:picLocks noChangeAspect="1"/>
          </p:cNvPicPr>
          <p:nvPr/>
        </p:nvPicPr>
        <p:blipFill>
          <a:blip r:embed="rId2"/>
          <a:stretch>
            <a:fillRect/>
          </a:stretch>
        </p:blipFill>
        <p:spPr>
          <a:xfrm>
            <a:off x="2590800" y="1545347"/>
            <a:ext cx="876300" cy="304800"/>
          </a:xfrm>
          <a:prstGeom prst="rect">
            <a:avLst/>
          </a:prstGeom>
        </p:spPr>
      </p:pic>
      <p:sp>
        <p:nvSpPr>
          <p:cNvPr id="14" name="TextBox 13">
            <a:extLst>
              <a:ext uri="{FF2B5EF4-FFF2-40B4-BE49-F238E27FC236}">
                <a16:creationId xmlns:a16="http://schemas.microsoft.com/office/drawing/2014/main" id="{FBD6A41F-A6C2-4D51-F981-98ECF4B5860E}"/>
              </a:ext>
            </a:extLst>
          </p:cNvPr>
          <p:cNvSpPr txBox="1"/>
          <p:nvPr/>
        </p:nvSpPr>
        <p:spPr>
          <a:xfrm>
            <a:off x="457200" y="1922410"/>
            <a:ext cx="2667000" cy="904863"/>
          </a:xfrm>
          <a:prstGeom prst="rect">
            <a:avLst/>
          </a:prstGeom>
          <a:noFill/>
        </p:spPr>
        <p:txBody>
          <a:bodyPr wrap="square">
            <a:spAutoFit/>
          </a:bodyPr>
          <a:lstStyle/>
          <a:p>
            <a:pPr marL="457200" marR="0" lvl="1"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400" b="0" i="0" u="none" strike="noStrike" kern="1200" cap="none" spc="0" normalizeH="0" baseline="0" noProof="0" dirty="0">
                <a:ln>
                  <a:noFill/>
                </a:ln>
                <a:solidFill>
                  <a:srgbClr val="366092"/>
                </a:solidFill>
                <a:effectLst/>
                <a:uLnTx/>
                <a:uFillTx/>
                <a:latin typeface="Calibri"/>
                <a:ea typeface="+mn-ea"/>
                <a:cs typeface="+mn-cs"/>
              </a:rPr>
              <a:t>Premise 2 is </a:t>
            </a:r>
            <a:r>
              <a:rPr kumimoji="0" lang="en-US" sz="2400" b="0" i="1" u="none" strike="noStrike" kern="1200" cap="none" spc="0" normalizeH="0" baseline="0" noProof="0" dirty="0">
                <a:ln>
                  <a:noFill/>
                </a:ln>
                <a:solidFill>
                  <a:srgbClr val="366092"/>
                </a:solidFill>
                <a:effectLst/>
                <a:uLnTx/>
                <a:uFillTx/>
                <a:latin typeface="Calibri"/>
                <a:ea typeface="+mn-ea"/>
                <a:cs typeface="+mn-cs"/>
              </a:rPr>
              <a:t>b</a:t>
            </a:r>
            <a:r>
              <a:rPr kumimoji="0" lang="en-US" sz="2400" b="0" i="0" u="none" strike="noStrike" kern="1200" cap="none" spc="0" normalizeH="0" baseline="0" noProof="0" dirty="0">
                <a:ln>
                  <a:noFill/>
                </a:ln>
                <a:solidFill>
                  <a:srgbClr val="366092"/>
                </a:solidFill>
                <a:effectLst/>
                <a:uLnTx/>
                <a:uFillTx/>
                <a:latin typeface="Calibri"/>
                <a:ea typeface="+mn-ea"/>
                <a:cs typeface="+mn-cs"/>
              </a:rPr>
              <a:t>.</a:t>
            </a:r>
          </a:p>
          <a:p>
            <a:pPr marL="457200" marR="0" lvl="1"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400" b="0" i="0" u="none" strike="noStrike" kern="1200" cap="none" spc="0" normalizeH="0" baseline="0" noProof="0" dirty="0">
                <a:ln>
                  <a:noFill/>
                </a:ln>
                <a:solidFill>
                  <a:srgbClr val="366092"/>
                </a:solidFill>
                <a:effectLst/>
                <a:uLnTx/>
                <a:uFillTx/>
                <a:latin typeface="Calibri"/>
                <a:ea typeface="+mn-ea"/>
                <a:cs typeface="+mn-cs"/>
              </a:rPr>
              <a:t>Conclusion is </a:t>
            </a:r>
            <a:r>
              <a:rPr kumimoji="0" lang="en-US" sz="2400" b="0" i="1" u="none" strike="noStrike" kern="1200" cap="none" spc="0" normalizeH="0" baseline="0" noProof="0" dirty="0">
                <a:ln>
                  <a:noFill/>
                </a:ln>
                <a:solidFill>
                  <a:srgbClr val="366092"/>
                </a:solidFill>
                <a:effectLst/>
                <a:uLnTx/>
                <a:uFillTx/>
                <a:latin typeface="Calibri"/>
                <a:ea typeface="+mn-ea"/>
                <a:cs typeface="+mn-cs"/>
              </a:rPr>
              <a:t>a</a:t>
            </a:r>
            <a:r>
              <a:rPr kumimoji="0" lang="en-US" sz="2400" b="0" i="0" u="none" strike="noStrike" kern="1200" cap="none" spc="0" normalizeH="0" baseline="0" noProof="0" dirty="0">
                <a:ln>
                  <a:noFill/>
                </a:ln>
                <a:solidFill>
                  <a:srgbClr val="366092"/>
                </a:solidFill>
                <a:effectLst/>
                <a:uLnTx/>
                <a:uFillTx/>
                <a:latin typeface="Calibri"/>
                <a:ea typeface="+mn-ea"/>
                <a:cs typeface="+mn-cs"/>
              </a:rPr>
              <a:t>.</a:t>
            </a:r>
            <a:endParaRPr lang="en-IN" dirty="0"/>
          </a:p>
        </p:txBody>
      </p:sp>
      <p:sp>
        <p:nvSpPr>
          <p:cNvPr id="5" name="TextBox 4">
            <a:extLst>
              <a:ext uri="{FF2B5EF4-FFF2-40B4-BE49-F238E27FC236}">
                <a16:creationId xmlns:a16="http://schemas.microsoft.com/office/drawing/2014/main" id="{599BE1A7-B7D9-B4E1-F6EF-9E96AFE242D5}"/>
              </a:ext>
            </a:extLst>
          </p:cNvPr>
          <p:cNvSpPr txBox="1"/>
          <p:nvPr/>
        </p:nvSpPr>
        <p:spPr>
          <a:xfrm>
            <a:off x="533400" y="2971800"/>
            <a:ext cx="6781800" cy="461665"/>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Thus, the argument is written symbolically as follows.</a:t>
            </a:r>
            <a:endParaRPr lang="en-IN" dirty="0"/>
          </a:p>
        </p:txBody>
      </p:sp>
      <p:pic>
        <p:nvPicPr>
          <p:cNvPr id="10" name="Content Placeholder 4" descr="A conditional argument. open parentheses open parentheses a implies b and b close parentheses implies a. &#10;&#10;Open parentheses a implies b close parentheses is labeled premise 1. The term b is labeled premise 2, and the term a is labeled conclusion.">
            <a:extLst>
              <a:ext uri="{FF2B5EF4-FFF2-40B4-BE49-F238E27FC236}">
                <a16:creationId xmlns:a16="http://schemas.microsoft.com/office/drawing/2014/main" id="{DA89F6CB-8EA5-45E8-B314-09CCBA5503D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817706" y="3486038"/>
            <a:ext cx="3508587" cy="1973580"/>
          </a:xfrm>
          <a:prstGeom prst="rect">
            <a:avLst/>
          </a:prstGeom>
        </p:spPr>
      </p:pic>
      <p:sp>
        <p:nvSpPr>
          <p:cNvPr id="9" name="TextBox 8">
            <a:extLst>
              <a:ext uri="{FF2B5EF4-FFF2-40B4-BE49-F238E27FC236}">
                <a16:creationId xmlns:a16="http://schemas.microsoft.com/office/drawing/2014/main" id="{9B77379C-99CB-57FA-9BD5-F8F4ED105F77}"/>
              </a:ext>
            </a:extLst>
          </p:cNvPr>
          <p:cNvSpPr txBox="1"/>
          <p:nvPr/>
        </p:nvSpPr>
        <p:spPr>
          <a:xfrm>
            <a:off x="533400" y="5530122"/>
            <a:ext cx="6248400" cy="461665"/>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Next, construct the truth table for the argument.</a:t>
            </a:r>
            <a:endParaRPr lang="en-IN"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3</a:t>
            </a:r>
            <a:r>
              <a:rPr dirty="0"/>
              <a:t>: Determining the Validity of an Argument</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3</a:t>
            </a:r>
            <a:endParaRPr dirty="0"/>
          </a:p>
        </p:txBody>
      </p:sp>
      <p:pic>
        <p:nvPicPr>
          <p:cNvPr id="8" name="Picture 7" descr="Table 3: Truth Table for open parentheses open parentheses a implies b close parentheses and b close parentheses implies a">
            <a:extLst>
              <a:ext uri="{FF2B5EF4-FFF2-40B4-BE49-F238E27FC236}">
                <a16:creationId xmlns:a16="http://schemas.microsoft.com/office/drawing/2014/main" id="{5C81AD3C-5948-3956-43C4-8B37567F8F92}"/>
              </a:ext>
            </a:extLst>
          </p:cNvPr>
          <p:cNvPicPr>
            <a:picLocks noChangeAspect="1"/>
          </p:cNvPicPr>
          <p:nvPr/>
        </p:nvPicPr>
        <p:blipFill>
          <a:blip r:embed="rId2"/>
          <a:stretch>
            <a:fillRect/>
          </a:stretch>
        </p:blipFill>
        <p:spPr>
          <a:xfrm>
            <a:off x="2486245" y="1199744"/>
            <a:ext cx="4190401" cy="396000"/>
          </a:xfrm>
          <a:prstGeom prst="rect">
            <a:avLst/>
          </a:prstGeom>
        </p:spPr>
      </p:pic>
      <mc:AlternateContent xmlns:mc="http://schemas.openxmlformats.org/markup-compatibility/2006">
        <mc:Choice xmlns:a14="http://schemas.microsoft.com/office/drawing/2010/main" Requires="a14">
          <p:graphicFrame>
            <p:nvGraphicFramePr>
              <p:cNvPr id="5" name="Table Placeholder 2" descr="The table contains 5 columns and 4 rows. The columns are labeled: a, b, a implies b , (a implies b) and b , and ((a implies b) and b) implies a.&#10;&#10;Row 1:&#10;a is True, b is True, a implies b is True, (a implies b) and b is True, &#10;((a implies b) and b) implies a is True.&#10;&#10;Row 2:&#10;a is True, b is False, a implies b is False, (a implies b) and b is False,&#10;((a implies b) and b) implies a is True.&#10;&#10;Row 3:&#10;a is False, b is True, a implies b is True, (a implies b) and b is True, &#10;((a implies b) and b) implies a is False.&#10;&#10;Row 4:&#10;a is False, b is False, a implies b is True, (a implies b) and b is False,&#10;((a implies b) and b) implies a is True.&#10;">
                <a:extLst>
                  <a:ext uri="{FF2B5EF4-FFF2-40B4-BE49-F238E27FC236}">
                    <a16:creationId xmlns:a16="http://schemas.microsoft.com/office/drawing/2014/main" id="{088980B9-D0E1-44C2-A414-2177785EC1DB}"/>
                  </a:ext>
                </a:extLst>
              </p:cNvPr>
              <p:cNvGraphicFramePr>
                <a:graphicFrameLocks/>
              </p:cNvGraphicFramePr>
              <p:nvPr>
                <p:extLst>
                  <p:ext uri="{D42A27DB-BD31-4B8C-83A1-F6EECF244321}">
                    <p14:modId xmlns:p14="http://schemas.microsoft.com/office/powerpoint/2010/main" val="4208763251"/>
                  </p:ext>
                </p:extLst>
              </p:nvPr>
            </p:nvGraphicFramePr>
            <p:xfrm>
              <a:off x="466646" y="1651000"/>
              <a:ext cx="8229600" cy="1854200"/>
            </p:xfrm>
            <a:graphic>
              <a:graphicData uri="http://schemas.openxmlformats.org/drawingml/2006/table">
                <a:tbl>
                  <a:tblPr firstRow="1" bandRow="1">
                    <a:tableStyleId>{5940675A-B579-460E-94D1-54222C63F5DA}</a:tableStyleId>
                  </a:tblPr>
                  <a:tblGrid>
                    <a:gridCol w="1376082">
                      <a:extLst>
                        <a:ext uri="{9D8B030D-6E8A-4147-A177-3AD203B41FA5}">
                          <a16:colId xmlns:a16="http://schemas.microsoft.com/office/drawing/2014/main" val="20000"/>
                        </a:ext>
                      </a:extLst>
                    </a:gridCol>
                    <a:gridCol w="1524000">
                      <a:extLst>
                        <a:ext uri="{9D8B030D-6E8A-4147-A177-3AD203B41FA5}">
                          <a16:colId xmlns:a16="http://schemas.microsoft.com/office/drawing/2014/main" val="20001"/>
                        </a:ext>
                      </a:extLst>
                    </a:gridCol>
                    <a:gridCol w="1600200">
                      <a:extLst>
                        <a:ext uri="{9D8B030D-6E8A-4147-A177-3AD203B41FA5}">
                          <a16:colId xmlns:a16="http://schemas.microsoft.com/office/drawing/2014/main" val="20002"/>
                        </a:ext>
                      </a:extLst>
                    </a:gridCol>
                    <a:gridCol w="1828800">
                      <a:extLst>
                        <a:ext uri="{9D8B030D-6E8A-4147-A177-3AD203B41FA5}">
                          <a16:colId xmlns:a16="http://schemas.microsoft.com/office/drawing/2014/main" val="20003"/>
                        </a:ext>
                      </a:extLst>
                    </a:gridCol>
                    <a:gridCol w="1900518">
                      <a:extLst>
                        <a:ext uri="{9D8B030D-6E8A-4147-A177-3AD203B41FA5}">
                          <a16:colId xmlns:a16="http://schemas.microsoft.com/office/drawing/2014/main" val="20004"/>
                        </a:ext>
                      </a:extLst>
                    </a:gridCol>
                  </a:tblGrid>
                  <a:tr h="370840">
                    <a:tc>
                      <a:txBody>
                        <a:bodyPr/>
                        <a:lstStyle/>
                        <a:p>
                          <a:pPr algn="ctr">
                            <a:defRPr sz="1600" b="1"/>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𝑎</m:t>
                                </m:r>
                              </m:oMath>
                            </m:oMathPara>
                          </a14:m>
                          <a:endParaRPr dirty="0"/>
                        </a:p>
                      </a:txBody>
                      <a:tcPr/>
                    </a:tc>
                    <a:tc>
                      <a:txBody>
                        <a:bodyPr/>
                        <a:lstStyle/>
                        <a:p>
                          <a:pPr algn="ctr">
                            <a:defRPr sz="1600" b="1"/>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𝑏</m:t>
                                </m:r>
                              </m:oMath>
                            </m:oMathPara>
                          </a14:m>
                          <a:endParaRPr/>
                        </a:p>
                      </a:txBody>
                      <a:tcPr/>
                    </a:tc>
                    <a:tc>
                      <a:txBody>
                        <a:bodyPr/>
                        <a:lstStyle/>
                        <a:p>
                          <a:pPr algn="ctr">
                            <a:defRPr sz="1600" b="1"/>
                          </a:pPr>
                          <a14:m>
                            <m:oMath xmlns:m="http://schemas.openxmlformats.org/officeDocument/2006/math">
                              <m:r>
                                <a:rPr sz="1600">
                                  <a:latin typeface="Cambria Math" panose="02040503050406030204" pitchFamily="18" charset="0"/>
                                </a:rPr>
                                <m:t>𝑎</m:t>
                              </m:r>
                            </m:oMath>
                          </a14:m>
                          <a:r>
                            <a:rPr sz="1600"/>
                            <a:t> ⇒ </a:t>
                          </a:r>
                          <a14:m>
                            <m:oMath xmlns:m="http://schemas.openxmlformats.org/officeDocument/2006/math">
                              <m:r>
                                <a:rPr sz="1600">
                                  <a:latin typeface="Cambria Math" panose="02040503050406030204" pitchFamily="18" charset="0"/>
                                </a:rPr>
                                <m:t>𝑏</m:t>
                              </m:r>
                            </m:oMath>
                          </a14:m>
                          <a:endParaRPr sz="1600"/>
                        </a:p>
                      </a:txBody>
                      <a:tcPr/>
                    </a:tc>
                    <a:tc>
                      <a:txBody>
                        <a:bodyPr/>
                        <a:lstStyle/>
                        <a:p>
                          <a:pPr algn="ctr">
                            <a:defRPr sz="1600" b="1"/>
                          </a:pPr>
                          <a:r>
                            <a:rPr sz="1600"/>
                            <a:t>(</a:t>
                          </a:r>
                          <a14:m>
                            <m:oMath xmlns:m="http://schemas.openxmlformats.org/officeDocument/2006/math">
                              <m:r>
                                <a:rPr sz="1600">
                                  <a:latin typeface="Cambria Math" panose="02040503050406030204" pitchFamily="18" charset="0"/>
                                </a:rPr>
                                <m:t>𝑎</m:t>
                              </m:r>
                            </m:oMath>
                          </a14:m>
                          <a:r>
                            <a:rPr sz="1600"/>
                            <a:t> ⇒ </a:t>
                          </a:r>
                          <a14:m>
                            <m:oMath xmlns:m="http://schemas.openxmlformats.org/officeDocument/2006/math">
                              <m:r>
                                <a:rPr sz="1600">
                                  <a:latin typeface="Cambria Math" panose="02040503050406030204" pitchFamily="18" charset="0"/>
                                </a:rPr>
                                <m:t>𝑏</m:t>
                              </m:r>
                            </m:oMath>
                          </a14:m>
                          <a:r>
                            <a:rPr sz="1600"/>
                            <a:t>) ∧ </a:t>
                          </a:r>
                          <a14:m>
                            <m:oMath xmlns:m="http://schemas.openxmlformats.org/officeDocument/2006/math">
                              <m:r>
                                <a:rPr sz="1600">
                                  <a:latin typeface="Cambria Math" panose="02040503050406030204" pitchFamily="18" charset="0"/>
                                </a:rPr>
                                <m:t>𝑏</m:t>
                              </m:r>
                            </m:oMath>
                          </a14:m>
                          <a:endParaRPr sz="1600"/>
                        </a:p>
                      </a:txBody>
                      <a:tcPr/>
                    </a:tc>
                    <a:tc>
                      <a:txBody>
                        <a:bodyPr/>
                        <a:lstStyle/>
                        <a:p>
                          <a:pPr algn="ctr">
                            <a:defRPr sz="1600" b="1"/>
                          </a:pPr>
                          <a:r>
                            <a:rPr sz="1600" dirty="0"/>
                            <a:t>((</a:t>
                          </a:r>
                          <a14:m>
                            <m:oMath xmlns:m="http://schemas.openxmlformats.org/officeDocument/2006/math">
                              <m:r>
                                <a:rPr sz="1600">
                                  <a:latin typeface="Cambria Math" panose="02040503050406030204" pitchFamily="18" charset="0"/>
                                </a:rPr>
                                <m:t>𝑎</m:t>
                              </m:r>
                            </m:oMath>
                          </a14:m>
                          <a:r>
                            <a:rPr sz="1600" dirty="0"/>
                            <a:t> ⇒ </a:t>
                          </a:r>
                          <a14:m>
                            <m:oMath xmlns:m="http://schemas.openxmlformats.org/officeDocument/2006/math">
                              <m:r>
                                <a:rPr sz="1600">
                                  <a:latin typeface="Cambria Math" panose="02040503050406030204" pitchFamily="18" charset="0"/>
                                </a:rPr>
                                <m:t>𝑏</m:t>
                              </m:r>
                            </m:oMath>
                          </a14:m>
                          <a:r>
                            <a:rPr sz="1600" dirty="0"/>
                            <a:t>) ∧ </a:t>
                          </a:r>
                          <a14:m>
                            <m:oMath xmlns:m="http://schemas.openxmlformats.org/officeDocument/2006/math">
                              <m:r>
                                <a:rPr sz="1600">
                                  <a:latin typeface="Cambria Math" panose="02040503050406030204" pitchFamily="18" charset="0"/>
                                </a:rPr>
                                <m:t>𝑏</m:t>
                              </m:r>
                            </m:oMath>
                          </a14:m>
                          <a:r>
                            <a:rPr sz="1600" dirty="0"/>
                            <a:t>) ⇒ </a:t>
                          </a:r>
                          <a14:m>
                            <m:oMath xmlns:m="http://schemas.openxmlformats.org/officeDocument/2006/math">
                              <m:r>
                                <a:rPr sz="1600">
                                  <a:latin typeface="Cambria Math" panose="02040503050406030204" pitchFamily="18" charset="0"/>
                                </a:rPr>
                                <m:t>𝑎</m:t>
                              </m:r>
                            </m:oMath>
                          </a14:m>
                          <a:endParaRPr sz="1600" dirty="0"/>
                        </a:p>
                      </a:txBody>
                      <a:tcPr/>
                    </a:tc>
                    <a:extLst>
                      <a:ext uri="{0D108BD9-81ED-4DB2-BD59-A6C34878D82A}">
                        <a16:rowId xmlns:a16="http://schemas.microsoft.com/office/drawing/2014/main" val="10001"/>
                      </a:ext>
                    </a:extLst>
                  </a:tr>
                  <a:tr h="370840">
                    <a:tc>
                      <a:txBody>
                        <a:bodyPr/>
                        <a:lstStyle/>
                        <a:p>
                          <a:pPr algn="ctr">
                            <a:defRPr sz="1600"/>
                          </a:pPr>
                          <a:r>
                            <a:t>T</a:t>
                          </a:r>
                        </a:p>
                      </a:txBody>
                      <a:tcPr/>
                    </a:tc>
                    <a:tc>
                      <a:txBody>
                        <a:bodyPr/>
                        <a:lstStyle/>
                        <a:p>
                          <a:pPr algn="ctr">
                            <a:defRPr sz="1600"/>
                          </a:pPr>
                          <a:r>
                            <a:t>T</a:t>
                          </a:r>
                        </a:p>
                      </a:txBody>
                      <a:tcPr/>
                    </a:tc>
                    <a:tc>
                      <a:txBody>
                        <a:bodyPr/>
                        <a:lstStyle/>
                        <a:p>
                          <a:pPr algn="ctr">
                            <a:defRPr sz="1600"/>
                          </a:pPr>
                          <a:r>
                            <a:t>T</a:t>
                          </a:r>
                        </a:p>
                      </a:txBody>
                      <a:tcPr/>
                    </a:tc>
                    <a:tc>
                      <a:txBody>
                        <a:bodyPr/>
                        <a:lstStyle/>
                        <a:p>
                          <a:pPr algn="ctr">
                            <a:defRPr sz="1600"/>
                          </a:pPr>
                          <a:r>
                            <a:t>T</a:t>
                          </a:r>
                        </a:p>
                      </a:txBody>
                      <a:tcPr/>
                    </a:tc>
                    <a:tc>
                      <a:txBody>
                        <a:bodyPr/>
                        <a:lstStyle/>
                        <a:p>
                          <a:pPr algn="ctr">
                            <a:defRPr sz="1600"/>
                          </a:pPr>
                          <a:r>
                            <a:t>T</a:t>
                          </a:r>
                        </a:p>
                      </a:txBody>
                      <a:tcPr/>
                    </a:tc>
                    <a:extLst>
                      <a:ext uri="{0D108BD9-81ED-4DB2-BD59-A6C34878D82A}">
                        <a16:rowId xmlns:a16="http://schemas.microsoft.com/office/drawing/2014/main" val="10002"/>
                      </a:ext>
                    </a:extLst>
                  </a:tr>
                  <a:tr h="370840">
                    <a:tc>
                      <a:txBody>
                        <a:bodyPr/>
                        <a:lstStyle/>
                        <a:p>
                          <a:pPr algn="ctr">
                            <a:defRPr sz="1600"/>
                          </a:pPr>
                          <a:r>
                            <a:t>T</a:t>
                          </a:r>
                        </a:p>
                      </a:txBody>
                      <a:tcPr/>
                    </a:tc>
                    <a:tc>
                      <a:txBody>
                        <a:bodyPr/>
                        <a:lstStyle/>
                        <a:p>
                          <a:pPr algn="ctr">
                            <a:defRPr sz="1600"/>
                          </a:pPr>
                          <a:r>
                            <a:t>F</a:t>
                          </a:r>
                        </a:p>
                      </a:txBody>
                      <a:tcPr/>
                    </a:tc>
                    <a:tc>
                      <a:txBody>
                        <a:bodyPr/>
                        <a:lstStyle/>
                        <a:p>
                          <a:pPr algn="ctr">
                            <a:defRPr sz="1600"/>
                          </a:pPr>
                          <a:r>
                            <a:t>F</a:t>
                          </a:r>
                        </a:p>
                      </a:txBody>
                      <a:tcPr/>
                    </a:tc>
                    <a:tc>
                      <a:txBody>
                        <a:bodyPr/>
                        <a:lstStyle/>
                        <a:p>
                          <a:pPr algn="ctr">
                            <a:defRPr sz="1600"/>
                          </a:pPr>
                          <a:r>
                            <a:t>F</a:t>
                          </a:r>
                        </a:p>
                      </a:txBody>
                      <a:tcPr/>
                    </a:tc>
                    <a:tc>
                      <a:txBody>
                        <a:bodyPr/>
                        <a:lstStyle/>
                        <a:p>
                          <a:pPr algn="ctr">
                            <a:defRPr sz="1600"/>
                          </a:pPr>
                          <a:r>
                            <a:t>T</a:t>
                          </a:r>
                        </a:p>
                      </a:txBody>
                      <a:tcPr/>
                    </a:tc>
                    <a:extLst>
                      <a:ext uri="{0D108BD9-81ED-4DB2-BD59-A6C34878D82A}">
                        <a16:rowId xmlns:a16="http://schemas.microsoft.com/office/drawing/2014/main" val="10003"/>
                      </a:ext>
                    </a:extLst>
                  </a:tr>
                  <a:tr h="370840">
                    <a:tc>
                      <a:txBody>
                        <a:bodyPr/>
                        <a:lstStyle/>
                        <a:p>
                          <a:pPr algn="ctr">
                            <a:defRPr sz="1600"/>
                          </a:pPr>
                          <a:r>
                            <a:t>F</a:t>
                          </a:r>
                        </a:p>
                      </a:txBody>
                      <a:tcPr/>
                    </a:tc>
                    <a:tc>
                      <a:txBody>
                        <a:bodyPr/>
                        <a:lstStyle/>
                        <a:p>
                          <a:pPr algn="ctr">
                            <a:defRPr sz="1600"/>
                          </a:pPr>
                          <a:r>
                            <a:rPr dirty="0"/>
                            <a:t>T</a:t>
                          </a:r>
                        </a:p>
                      </a:txBody>
                      <a:tcPr/>
                    </a:tc>
                    <a:tc>
                      <a:txBody>
                        <a:bodyPr/>
                        <a:lstStyle/>
                        <a:p>
                          <a:pPr algn="ctr">
                            <a:defRPr sz="1600"/>
                          </a:pPr>
                          <a:r>
                            <a:rPr dirty="0"/>
                            <a:t>T</a:t>
                          </a:r>
                        </a:p>
                      </a:txBody>
                      <a:tcPr/>
                    </a:tc>
                    <a:tc>
                      <a:txBody>
                        <a:bodyPr/>
                        <a:lstStyle/>
                        <a:p>
                          <a:pPr algn="ctr">
                            <a:defRPr sz="1600"/>
                          </a:pPr>
                          <a:r>
                            <a:t>T</a:t>
                          </a:r>
                        </a:p>
                      </a:txBody>
                      <a:tcPr/>
                    </a:tc>
                    <a:tc>
                      <a:txBody>
                        <a:bodyPr/>
                        <a:lstStyle/>
                        <a:p>
                          <a:pPr algn="ctr">
                            <a:defRPr sz="1600"/>
                          </a:pPr>
                          <a:r>
                            <a:t>F</a:t>
                          </a:r>
                        </a:p>
                      </a:txBody>
                      <a:tcPr/>
                    </a:tc>
                    <a:extLst>
                      <a:ext uri="{0D108BD9-81ED-4DB2-BD59-A6C34878D82A}">
                        <a16:rowId xmlns:a16="http://schemas.microsoft.com/office/drawing/2014/main" val="10004"/>
                      </a:ext>
                    </a:extLst>
                  </a:tr>
                  <a:tr h="370840">
                    <a:tc>
                      <a:txBody>
                        <a:bodyPr/>
                        <a:lstStyle/>
                        <a:p>
                          <a:pPr algn="ctr">
                            <a:defRPr sz="1600"/>
                          </a:pPr>
                          <a:r>
                            <a:t>F</a:t>
                          </a:r>
                        </a:p>
                      </a:txBody>
                      <a:tcPr/>
                    </a:tc>
                    <a:tc>
                      <a:txBody>
                        <a:bodyPr/>
                        <a:lstStyle/>
                        <a:p>
                          <a:pPr algn="ctr">
                            <a:defRPr sz="1600"/>
                          </a:pPr>
                          <a:r>
                            <a:t>F</a:t>
                          </a:r>
                        </a:p>
                      </a:txBody>
                      <a:tcPr/>
                    </a:tc>
                    <a:tc>
                      <a:txBody>
                        <a:bodyPr/>
                        <a:lstStyle/>
                        <a:p>
                          <a:pPr algn="ctr">
                            <a:defRPr sz="1600"/>
                          </a:pPr>
                          <a:r>
                            <a:t>T</a:t>
                          </a:r>
                        </a:p>
                      </a:txBody>
                      <a:tcPr/>
                    </a:tc>
                    <a:tc>
                      <a:txBody>
                        <a:bodyPr/>
                        <a:lstStyle/>
                        <a:p>
                          <a:pPr algn="ctr">
                            <a:defRPr sz="1600"/>
                          </a:pPr>
                          <a:r>
                            <a:t>F</a:t>
                          </a:r>
                        </a:p>
                      </a:txBody>
                      <a:tcPr/>
                    </a:tc>
                    <a:tc>
                      <a:txBody>
                        <a:bodyPr/>
                        <a:lstStyle/>
                        <a:p>
                          <a:pPr algn="ctr">
                            <a:defRPr sz="1600"/>
                          </a:pPr>
                          <a:r>
                            <a:rPr dirty="0"/>
                            <a:t>T</a:t>
                          </a:r>
                        </a:p>
                      </a:txBody>
                      <a:tcPr/>
                    </a:tc>
                    <a:extLst>
                      <a:ext uri="{0D108BD9-81ED-4DB2-BD59-A6C34878D82A}">
                        <a16:rowId xmlns:a16="http://schemas.microsoft.com/office/drawing/2014/main" val="10005"/>
                      </a:ext>
                    </a:extLst>
                  </a:tr>
                </a:tbl>
              </a:graphicData>
            </a:graphic>
          </p:graphicFrame>
        </mc:Choice>
        <mc:Fallback>
          <p:graphicFrame>
            <p:nvGraphicFramePr>
              <p:cNvPr id="5" name="Table Placeholder 2" descr="The table contains 5 columns and 4 rows. The columns are labeled: a, b, a implies b , (a implies b) and b , and ((a implies b) and b) implies a.&#10;&#10;Row 1:&#10;a is True, b is True, a implies b is True, (a implies b) and b is True, &#10;((a implies b) and b) implies a is True.&#10;&#10;Row 2:&#10;a is True, b is False, a implies b is False, (a implies b) and b is False,&#10;((a implies b) and b) implies a is True.&#10;&#10;Row 3:&#10;a is False, b is True, a implies b is True, (a implies b) and b is True, &#10;((a implies b) and b) implies a is False.&#10;&#10;Row 4:&#10;a is False, b is False, a implies b is True, (a implies b) and b is False,&#10;((a implies b) and b) implies a is True.&#10;">
                <a:extLst>
                  <a:ext uri="{FF2B5EF4-FFF2-40B4-BE49-F238E27FC236}">
                    <a16:creationId xmlns:a16="http://schemas.microsoft.com/office/drawing/2014/main" id="{088980B9-D0E1-44C2-A414-2177785EC1DB}"/>
                  </a:ext>
                </a:extLst>
              </p:cNvPr>
              <p:cNvGraphicFramePr>
                <a:graphicFrameLocks/>
              </p:cNvGraphicFramePr>
              <p:nvPr>
                <p:extLst>
                  <p:ext uri="{D42A27DB-BD31-4B8C-83A1-F6EECF244321}">
                    <p14:modId xmlns:p14="http://schemas.microsoft.com/office/powerpoint/2010/main" val="4208763251"/>
                  </p:ext>
                </p:extLst>
              </p:nvPr>
            </p:nvGraphicFramePr>
            <p:xfrm>
              <a:off x="466646" y="1651000"/>
              <a:ext cx="8229600" cy="1854200"/>
            </p:xfrm>
            <a:graphic>
              <a:graphicData uri="http://schemas.openxmlformats.org/drawingml/2006/table">
                <a:tbl>
                  <a:tblPr firstRow="1" bandRow="1">
                    <a:tableStyleId>{5940675A-B579-460E-94D1-54222C63F5DA}</a:tableStyleId>
                  </a:tblPr>
                  <a:tblGrid>
                    <a:gridCol w="1376082">
                      <a:extLst>
                        <a:ext uri="{9D8B030D-6E8A-4147-A177-3AD203B41FA5}">
                          <a16:colId xmlns:a16="http://schemas.microsoft.com/office/drawing/2014/main" val="20000"/>
                        </a:ext>
                      </a:extLst>
                    </a:gridCol>
                    <a:gridCol w="1524000">
                      <a:extLst>
                        <a:ext uri="{9D8B030D-6E8A-4147-A177-3AD203B41FA5}">
                          <a16:colId xmlns:a16="http://schemas.microsoft.com/office/drawing/2014/main" val="20001"/>
                        </a:ext>
                      </a:extLst>
                    </a:gridCol>
                    <a:gridCol w="1600200">
                      <a:extLst>
                        <a:ext uri="{9D8B030D-6E8A-4147-A177-3AD203B41FA5}">
                          <a16:colId xmlns:a16="http://schemas.microsoft.com/office/drawing/2014/main" val="20002"/>
                        </a:ext>
                      </a:extLst>
                    </a:gridCol>
                    <a:gridCol w="1828800">
                      <a:extLst>
                        <a:ext uri="{9D8B030D-6E8A-4147-A177-3AD203B41FA5}">
                          <a16:colId xmlns:a16="http://schemas.microsoft.com/office/drawing/2014/main" val="20003"/>
                        </a:ext>
                      </a:extLst>
                    </a:gridCol>
                    <a:gridCol w="1900518">
                      <a:extLst>
                        <a:ext uri="{9D8B030D-6E8A-4147-A177-3AD203B41FA5}">
                          <a16:colId xmlns:a16="http://schemas.microsoft.com/office/drawing/2014/main" val="20004"/>
                        </a:ext>
                      </a:extLst>
                    </a:gridCol>
                  </a:tblGrid>
                  <a:tr h="370840">
                    <a:tc>
                      <a:txBody>
                        <a:bodyPr/>
                        <a:lstStyle/>
                        <a:p>
                          <a:endParaRPr lang="en-US"/>
                        </a:p>
                      </a:txBody>
                      <a:tcPr>
                        <a:blipFill>
                          <a:blip r:embed="rId3"/>
                          <a:stretch>
                            <a:fillRect l="-442" t="-6557" r="-498673" b="-411475"/>
                          </a:stretch>
                        </a:blipFill>
                      </a:tcPr>
                    </a:tc>
                    <a:tc>
                      <a:txBody>
                        <a:bodyPr/>
                        <a:lstStyle/>
                        <a:p>
                          <a:endParaRPr lang="en-US"/>
                        </a:p>
                      </a:txBody>
                      <a:tcPr>
                        <a:blipFill>
                          <a:blip r:embed="rId3"/>
                          <a:stretch>
                            <a:fillRect l="-90800" t="-6557" r="-350800" b="-411475"/>
                          </a:stretch>
                        </a:blipFill>
                      </a:tcPr>
                    </a:tc>
                    <a:tc>
                      <a:txBody>
                        <a:bodyPr/>
                        <a:lstStyle/>
                        <a:p>
                          <a:endParaRPr lang="en-US"/>
                        </a:p>
                      </a:txBody>
                      <a:tcPr>
                        <a:blipFill>
                          <a:blip r:embed="rId3"/>
                          <a:stretch>
                            <a:fillRect l="-181369" t="-6557" r="-233460" b="-411475"/>
                          </a:stretch>
                        </a:blipFill>
                      </a:tcPr>
                    </a:tc>
                    <a:tc>
                      <a:txBody>
                        <a:bodyPr/>
                        <a:lstStyle/>
                        <a:p>
                          <a:endParaRPr lang="en-US"/>
                        </a:p>
                      </a:txBody>
                      <a:tcPr>
                        <a:blipFill>
                          <a:blip r:embed="rId3"/>
                          <a:stretch>
                            <a:fillRect l="-246667" t="-6557" r="-104667" b="-411475"/>
                          </a:stretch>
                        </a:blipFill>
                      </a:tcPr>
                    </a:tc>
                    <a:tc>
                      <a:txBody>
                        <a:bodyPr/>
                        <a:lstStyle/>
                        <a:p>
                          <a:endParaRPr lang="en-US"/>
                        </a:p>
                      </a:txBody>
                      <a:tcPr>
                        <a:blipFill>
                          <a:blip r:embed="rId3"/>
                          <a:stretch>
                            <a:fillRect l="-333333" t="-6557" r="-641" b="-411475"/>
                          </a:stretch>
                        </a:blipFill>
                      </a:tcPr>
                    </a:tc>
                    <a:extLst>
                      <a:ext uri="{0D108BD9-81ED-4DB2-BD59-A6C34878D82A}">
                        <a16:rowId xmlns:a16="http://schemas.microsoft.com/office/drawing/2014/main" val="10001"/>
                      </a:ext>
                    </a:extLst>
                  </a:tr>
                  <a:tr h="370840">
                    <a:tc>
                      <a:txBody>
                        <a:bodyPr/>
                        <a:lstStyle/>
                        <a:p>
                          <a:pPr algn="ctr">
                            <a:defRPr sz="1600"/>
                          </a:pPr>
                          <a:r>
                            <a:t>T</a:t>
                          </a:r>
                        </a:p>
                      </a:txBody>
                      <a:tcPr/>
                    </a:tc>
                    <a:tc>
                      <a:txBody>
                        <a:bodyPr/>
                        <a:lstStyle/>
                        <a:p>
                          <a:pPr algn="ctr">
                            <a:defRPr sz="1600"/>
                          </a:pPr>
                          <a:r>
                            <a:t>T</a:t>
                          </a:r>
                        </a:p>
                      </a:txBody>
                      <a:tcPr/>
                    </a:tc>
                    <a:tc>
                      <a:txBody>
                        <a:bodyPr/>
                        <a:lstStyle/>
                        <a:p>
                          <a:pPr algn="ctr">
                            <a:defRPr sz="1600"/>
                          </a:pPr>
                          <a:r>
                            <a:t>T</a:t>
                          </a:r>
                        </a:p>
                      </a:txBody>
                      <a:tcPr/>
                    </a:tc>
                    <a:tc>
                      <a:txBody>
                        <a:bodyPr/>
                        <a:lstStyle/>
                        <a:p>
                          <a:pPr algn="ctr">
                            <a:defRPr sz="1600"/>
                          </a:pPr>
                          <a:r>
                            <a:t>T</a:t>
                          </a:r>
                        </a:p>
                      </a:txBody>
                      <a:tcPr/>
                    </a:tc>
                    <a:tc>
                      <a:txBody>
                        <a:bodyPr/>
                        <a:lstStyle/>
                        <a:p>
                          <a:pPr algn="ctr">
                            <a:defRPr sz="1600"/>
                          </a:pPr>
                          <a:r>
                            <a:t>T</a:t>
                          </a:r>
                        </a:p>
                      </a:txBody>
                      <a:tcPr/>
                    </a:tc>
                    <a:extLst>
                      <a:ext uri="{0D108BD9-81ED-4DB2-BD59-A6C34878D82A}">
                        <a16:rowId xmlns:a16="http://schemas.microsoft.com/office/drawing/2014/main" val="10002"/>
                      </a:ext>
                    </a:extLst>
                  </a:tr>
                  <a:tr h="370840">
                    <a:tc>
                      <a:txBody>
                        <a:bodyPr/>
                        <a:lstStyle/>
                        <a:p>
                          <a:pPr algn="ctr">
                            <a:defRPr sz="1600"/>
                          </a:pPr>
                          <a:r>
                            <a:t>T</a:t>
                          </a:r>
                        </a:p>
                      </a:txBody>
                      <a:tcPr/>
                    </a:tc>
                    <a:tc>
                      <a:txBody>
                        <a:bodyPr/>
                        <a:lstStyle/>
                        <a:p>
                          <a:pPr algn="ctr">
                            <a:defRPr sz="1600"/>
                          </a:pPr>
                          <a:r>
                            <a:t>F</a:t>
                          </a:r>
                        </a:p>
                      </a:txBody>
                      <a:tcPr/>
                    </a:tc>
                    <a:tc>
                      <a:txBody>
                        <a:bodyPr/>
                        <a:lstStyle/>
                        <a:p>
                          <a:pPr algn="ctr">
                            <a:defRPr sz="1600"/>
                          </a:pPr>
                          <a:r>
                            <a:t>F</a:t>
                          </a:r>
                        </a:p>
                      </a:txBody>
                      <a:tcPr/>
                    </a:tc>
                    <a:tc>
                      <a:txBody>
                        <a:bodyPr/>
                        <a:lstStyle/>
                        <a:p>
                          <a:pPr algn="ctr">
                            <a:defRPr sz="1600"/>
                          </a:pPr>
                          <a:r>
                            <a:t>F</a:t>
                          </a:r>
                        </a:p>
                      </a:txBody>
                      <a:tcPr/>
                    </a:tc>
                    <a:tc>
                      <a:txBody>
                        <a:bodyPr/>
                        <a:lstStyle/>
                        <a:p>
                          <a:pPr algn="ctr">
                            <a:defRPr sz="1600"/>
                          </a:pPr>
                          <a:r>
                            <a:t>T</a:t>
                          </a:r>
                        </a:p>
                      </a:txBody>
                      <a:tcPr/>
                    </a:tc>
                    <a:extLst>
                      <a:ext uri="{0D108BD9-81ED-4DB2-BD59-A6C34878D82A}">
                        <a16:rowId xmlns:a16="http://schemas.microsoft.com/office/drawing/2014/main" val="10003"/>
                      </a:ext>
                    </a:extLst>
                  </a:tr>
                  <a:tr h="370840">
                    <a:tc>
                      <a:txBody>
                        <a:bodyPr/>
                        <a:lstStyle/>
                        <a:p>
                          <a:pPr algn="ctr">
                            <a:defRPr sz="1600"/>
                          </a:pPr>
                          <a:r>
                            <a:t>F</a:t>
                          </a:r>
                        </a:p>
                      </a:txBody>
                      <a:tcPr/>
                    </a:tc>
                    <a:tc>
                      <a:txBody>
                        <a:bodyPr/>
                        <a:lstStyle/>
                        <a:p>
                          <a:pPr algn="ctr">
                            <a:defRPr sz="1600"/>
                          </a:pPr>
                          <a:r>
                            <a:rPr dirty="0"/>
                            <a:t>T</a:t>
                          </a:r>
                        </a:p>
                      </a:txBody>
                      <a:tcPr/>
                    </a:tc>
                    <a:tc>
                      <a:txBody>
                        <a:bodyPr/>
                        <a:lstStyle/>
                        <a:p>
                          <a:pPr algn="ctr">
                            <a:defRPr sz="1600"/>
                          </a:pPr>
                          <a:r>
                            <a:rPr dirty="0"/>
                            <a:t>T</a:t>
                          </a:r>
                        </a:p>
                      </a:txBody>
                      <a:tcPr/>
                    </a:tc>
                    <a:tc>
                      <a:txBody>
                        <a:bodyPr/>
                        <a:lstStyle/>
                        <a:p>
                          <a:pPr algn="ctr">
                            <a:defRPr sz="1600"/>
                          </a:pPr>
                          <a:r>
                            <a:t>T</a:t>
                          </a:r>
                        </a:p>
                      </a:txBody>
                      <a:tcPr/>
                    </a:tc>
                    <a:tc>
                      <a:txBody>
                        <a:bodyPr/>
                        <a:lstStyle/>
                        <a:p>
                          <a:pPr algn="ctr">
                            <a:defRPr sz="1600"/>
                          </a:pPr>
                          <a:r>
                            <a:t>F</a:t>
                          </a:r>
                        </a:p>
                      </a:txBody>
                      <a:tcPr/>
                    </a:tc>
                    <a:extLst>
                      <a:ext uri="{0D108BD9-81ED-4DB2-BD59-A6C34878D82A}">
                        <a16:rowId xmlns:a16="http://schemas.microsoft.com/office/drawing/2014/main" val="10004"/>
                      </a:ext>
                    </a:extLst>
                  </a:tr>
                  <a:tr h="370840">
                    <a:tc>
                      <a:txBody>
                        <a:bodyPr/>
                        <a:lstStyle/>
                        <a:p>
                          <a:pPr algn="ctr">
                            <a:defRPr sz="1600"/>
                          </a:pPr>
                          <a:r>
                            <a:t>F</a:t>
                          </a:r>
                        </a:p>
                      </a:txBody>
                      <a:tcPr/>
                    </a:tc>
                    <a:tc>
                      <a:txBody>
                        <a:bodyPr/>
                        <a:lstStyle/>
                        <a:p>
                          <a:pPr algn="ctr">
                            <a:defRPr sz="1600"/>
                          </a:pPr>
                          <a:r>
                            <a:t>F</a:t>
                          </a:r>
                        </a:p>
                      </a:txBody>
                      <a:tcPr/>
                    </a:tc>
                    <a:tc>
                      <a:txBody>
                        <a:bodyPr/>
                        <a:lstStyle/>
                        <a:p>
                          <a:pPr algn="ctr">
                            <a:defRPr sz="1600"/>
                          </a:pPr>
                          <a:r>
                            <a:t>T</a:t>
                          </a:r>
                        </a:p>
                      </a:txBody>
                      <a:tcPr/>
                    </a:tc>
                    <a:tc>
                      <a:txBody>
                        <a:bodyPr/>
                        <a:lstStyle/>
                        <a:p>
                          <a:pPr algn="ctr">
                            <a:defRPr sz="1600"/>
                          </a:pPr>
                          <a:r>
                            <a:t>F</a:t>
                          </a:r>
                        </a:p>
                      </a:txBody>
                      <a:tcPr/>
                    </a:tc>
                    <a:tc>
                      <a:txBody>
                        <a:bodyPr/>
                        <a:lstStyle/>
                        <a:p>
                          <a:pPr algn="ctr">
                            <a:defRPr sz="1600"/>
                          </a:pPr>
                          <a:r>
                            <a:rPr dirty="0"/>
                            <a:t>T</a:t>
                          </a:r>
                        </a:p>
                      </a:txBody>
                      <a:tcPr/>
                    </a:tc>
                    <a:extLst>
                      <a:ext uri="{0D108BD9-81ED-4DB2-BD59-A6C34878D82A}">
                        <a16:rowId xmlns:a16="http://schemas.microsoft.com/office/drawing/2014/main" val="10005"/>
                      </a:ext>
                    </a:extLst>
                  </a:tr>
                </a:tbl>
              </a:graphicData>
            </a:graphic>
          </p:graphicFrame>
        </mc:Fallback>
      </mc:AlternateContent>
      <p:sp>
        <p:nvSpPr>
          <p:cNvPr id="6" name="TextBox 5">
            <a:extLst>
              <a:ext uri="{FF2B5EF4-FFF2-40B4-BE49-F238E27FC236}">
                <a16:creationId xmlns:a16="http://schemas.microsoft.com/office/drawing/2014/main" id="{3968FFD3-F506-C313-3BDD-37228D09A380}"/>
              </a:ext>
            </a:extLst>
          </p:cNvPr>
          <p:cNvSpPr txBox="1"/>
          <p:nvPr/>
        </p:nvSpPr>
        <p:spPr>
          <a:xfrm>
            <a:off x="457122" y="3573743"/>
            <a:ext cx="8229600" cy="1938992"/>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Notice that the final column is not true in every case. Row three has a false truth value. Therefore, the argument is invalid, which means that the conclusion does not follow from the premises. In other words, your success was not necessarily because you worked hard.</a:t>
            </a:r>
            <a:endParaRPr lang="en-IN" dirty="0"/>
          </a:p>
        </p:txBody>
      </p:sp>
    </p:spTree>
    <p:extLst>
      <p:ext uri="{BB962C8B-B14F-4D97-AF65-F5344CB8AC3E}">
        <p14:creationId xmlns:p14="http://schemas.microsoft.com/office/powerpoint/2010/main" val="21766413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2</a:t>
            </a:r>
          </a:p>
        </p:txBody>
      </p:sp>
      <p:sp>
        <p:nvSpPr>
          <p:cNvPr id="3" name="Text Placeholder 2"/>
          <p:cNvSpPr>
            <a:spLocks noGrp="1"/>
          </p:cNvSpPr>
          <p:nvPr>
            <p:ph type="body" sz="quarter" idx="10"/>
          </p:nvPr>
        </p:nvSpPr>
        <p:spPr/>
        <p:txBody>
          <a:bodyPr>
            <a:normAutofit/>
          </a:bodyPr>
          <a:lstStyle/>
          <a:p>
            <a:r>
              <a:rPr sz="2400" dirty="0"/>
              <a:t>Determine whether the following argument is valid.</a:t>
            </a:r>
          </a:p>
          <a:p>
            <a:r>
              <a:rPr sz="2400" dirty="0"/>
              <a:t>If my phone crashes</a:t>
            </a:r>
            <a:r>
              <a:rPr lang="en-US" sz="2400" dirty="0"/>
              <a:t>,</a:t>
            </a:r>
            <a:r>
              <a:rPr sz="2400" dirty="0"/>
              <a:t> then I will lose all my photos. My phone did not crash. Therefore</a:t>
            </a:r>
            <a:r>
              <a:rPr lang="en-US" sz="2400" dirty="0"/>
              <a:t>,</a:t>
            </a:r>
            <a:r>
              <a:rPr sz="2400" dirty="0"/>
              <a:t> I did not lose my photos.</a:t>
            </a:r>
            <a:endParaRPr lang="en-US" sz="2400" dirty="0"/>
          </a:p>
          <a:p>
            <a:endParaRPr lang="en-US" sz="2400" dirty="0"/>
          </a:p>
          <a:p>
            <a:endParaRPr sz="2400" dirty="0"/>
          </a:p>
          <a:p>
            <a:r>
              <a:rPr sz="2400" dirty="0"/>
              <a:t>Answer: Invalid</a:t>
            </a:r>
          </a:p>
        </p:txBody>
      </p:sp>
    </p:spTree>
    <p:extLst>
      <p:ext uri="{BB962C8B-B14F-4D97-AF65-F5344CB8AC3E}">
        <p14:creationId xmlns:p14="http://schemas.microsoft.com/office/powerpoint/2010/main" val="39969184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Logical Arguments</a:t>
            </a:r>
          </a:p>
        </p:txBody>
      </p:sp>
      <p:sp>
        <p:nvSpPr>
          <p:cNvPr id="3" name="Text Placeholder 2"/>
          <p:cNvSpPr>
            <a:spLocks noGrp="1"/>
          </p:cNvSpPr>
          <p:nvPr>
            <p:ph type="body" sz="quarter" idx="10"/>
          </p:nvPr>
        </p:nvSpPr>
        <p:spPr>
          <a:xfrm>
            <a:off x="457200" y="1082078"/>
            <a:ext cx="8229600" cy="4861522"/>
          </a:xfrm>
        </p:spPr>
        <p:txBody>
          <a:bodyPr>
            <a:normAutofit/>
          </a:bodyPr>
          <a:lstStyle/>
          <a:p>
            <a:pPr>
              <a:defRPr b="1"/>
            </a:pPr>
            <a:r>
              <a:rPr sz="2800" dirty="0"/>
              <a:t>Argument</a:t>
            </a:r>
          </a:p>
          <a:p>
            <a:r>
              <a:rPr sz="2800" dirty="0"/>
              <a:t>A logical </a:t>
            </a:r>
            <a:r>
              <a:rPr sz="2800" b="1" dirty="0"/>
              <a:t>argument</a:t>
            </a:r>
            <a:r>
              <a:rPr sz="2800" dirty="0"/>
              <a:t> consists of a series of logical statements.</a:t>
            </a:r>
          </a:p>
          <a:p>
            <a:pPr>
              <a:defRPr b="1"/>
            </a:pPr>
            <a:r>
              <a:rPr sz="2800" dirty="0"/>
              <a:t>Premise</a:t>
            </a:r>
          </a:p>
          <a:p>
            <a:r>
              <a:rPr sz="2800" dirty="0"/>
              <a:t>A </a:t>
            </a:r>
            <a:r>
              <a:rPr sz="2800" b="1" dirty="0"/>
              <a:t>premise</a:t>
            </a:r>
            <a:r>
              <a:rPr sz="2800" dirty="0"/>
              <a:t> is a statement at the beginning of an argument used to support a particular conclusion.</a:t>
            </a:r>
          </a:p>
          <a:p>
            <a:pPr>
              <a:defRPr b="1"/>
            </a:pPr>
            <a:r>
              <a:rPr sz="2800" dirty="0"/>
              <a:t>Conclusion</a:t>
            </a:r>
          </a:p>
          <a:p>
            <a:r>
              <a:rPr sz="2800" dirty="0"/>
              <a:t>A </a:t>
            </a:r>
            <a:r>
              <a:rPr sz="2800" b="1" dirty="0"/>
              <a:t>conclusion</a:t>
            </a:r>
            <a:r>
              <a:rPr sz="2800" dirty="0"/>
              <a:t> is the ending statement of an argument.</a:t>
            </a:r>
          </a:p>
          <a:p>
            <a:endParaRPr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Sound Argument</a:t>
            </a:r>
          </a:p>
        </p:txBody>
      </p:sp>
      <p:sp>
        <p:nvSpPr>
          <p:cNvPr id="3" name="Text Placeholder 2"/>
          <p:cNvSpPr>
            <a:spLocks noGrp="1"/>
          </p:cNvSpPr>
          <p:nvPr>
            <p:ph type="body" sz="quarter" idx="10"/>
          </p:nvPr>
        </p:nvSpPr>
        <p:spPr>
          <a:xfrm>
            <a:off x="457200" y="1082078"/>
            <a:ext cx="8229600" cy="4861522"/>
          </a:xfrm>
        </p:spPr>
        <p:txBody>
          <a:bodyPr>
            <a:normAutofit/>
          </a:bodyPr>
          <a:lstStyle/>
          <a:p>
            <a:r>
              <a:rPr sz="2800" dirty="0"/>
              <a:t>A </a:t>
            </a:r>
            <a:r>
              <a:rPr sz="2800" b="1" dirty="0"/>
              <a:t>sound argument</a:t>
            </a:r>
            <a:r>
              <a:rPr sz="2800" dirty="0"/>
              <a:t> is a valid argument using true premises.</a:t>
            </a:r>
          </a:p>
          <a:p>
            <a:endParaRPr sz="2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Determining If an Argument Is Sound</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p:sp>
        <p:nvSpPr>
          <p:cNvPr id="3" name="Text Placeholder 2"/>
          <p:cNvSpPr>
            <a:spLocks noGrp="1"/>
          </p:cNvSpPr>
          <p:nvPr>
            <p:ph type="body" sz="quarter" idx="10"/>
          </p:nvPr>
        </p:nvSpPr>
        <p:spPr/>
        <p:txBody>
          <a:bodyPr>
            <a:normAutofit/>
          </a:bodyPr>
          <a:lstStyle/>
          <a:p>
            <a:r>
              <a:rPr sz="2400" dirty="0"/>
              <a:t>Use a truth table to determine if the following is a sound argument.</a:t>
            </a:r>
          </a:p>
          <a:p>
            <a:pPr marL="457200" lvl="1" indent="0">
              <a:buNone/>
            </a:pPr>
            <a:r>
              <a:rPr sz="2400" dirty="0"/>
              <a:t>If the President of the United States is unable to carry out his or her constitutional role, then the Vice President becomes the President of the United States. In November 1963, President John F. Kennedy was fatally shot. Therefore, without an election, Vice President Lyndon Johnson became President of the United States.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Determining If an Argument Is Sound</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p:sp>
        <p:nvSpPr>
          <p:cNvPr id="3" name="Text Placeholder 2"/>
          <p:cNvSpPr>
            <a:spLocks noGrp="1"/>
          </p:cNvSpPr>
          <p:nvPr>
            <p:ph type="body" sz="quarter" idx="10"/>
          </p:nvPr>
        </p:nvSpPr>
        <p:spPr/>
        <p:txBody>
          <a:bodyPr>
            <a:normAutofit lnSpcReduction="10000"/>
          </a:bodyPr>
          <a:lstStyle/>
          <a:p>
            <a:r>
              <a:rPr sz="2400" b="1" dirty="0"/>
              <a:t>Solution</a:t>
            </a:r>
          </a:p>
          <a:p>
            <a:r>
              <a:rPr sz="2400" dirty="0"/>
              <a:t>Begin by identifying the premises and conclusion.</a:t>
            </a:r>
          </a:p>
          <a:p>
            <a:pPr marL="457200" lvl="1" indent="0">
              <a:buNone/>
            </a:pPr>
            <a:r>
              <a:rPr sz="2400" dirty="0"/>
              <a:t>Premise 1: If the President of the United States is unable to carry out his or her constitutional role, then the Vice President becomes the President of the United States.</a:t>
            </a:r>
          </a:p>
          <a:p>
            <a:pPr marL="457200" lvl="1" indent="0">
              <a:buNone/>
            </a:pPr>
            <a:r>
              <a:rPr sz="2400" dirty="0"/>
              <a:t>Premise 2: President John F. Kennedy was fatally shot.</a:t>
            </a:r>
          </a:p>
          <a:p>
            <a:pPr marL="457200" lvl="1" indent="0">
              <a:buNone/>
            </a:pPr>
            <a:r>
              <a:rPr sz="2400" dirty="0"/>
              <a:t>Conclusion: Vice President Lyndon Johnson became President of the United States.</a:t>
            </a:r>
          </a:p>
          <a:p>
            <a:r>
              <a:rPr sz="2400" dirty="0"/>
              <a:t>Next, represent the simple statements with letters.</a:t>
            </a:r>
            <a:endParaRPr lang="en-US" sz="2400" dirty="0"/>
          </a:p>
          <a:p>
            <a:pPr marL="457200" lvl="1" indent="0">
              <a:buNone/>
            </a:pPr>
            <a:r>
              <a:rPr lang="en-US" sz="2400" i="1" dirty="0"/>
              <a:t>p</a:t>
            </a:r>
            <a:r>
              <a:rPr lang="en-US" sz="2400" dirty="0"/>
              <a:t>: The President of the United States is unable to carry out his or her constitutional role.</a:t>
            </a:r>
          </a:p>
          <a:p>
            <a:pPr marL="457200" lvl="1" indent="0">
              <a:buNone/>
            </a:pPr>
            <a:r>
              <a:rPr lang="en-US" sz="2400" i="1" dirty="0"/>
              <a:t>q</a:t>
            </a:r>
            <a:r>
              <a:rPr lang="en-US" sz="2400" dirty="0"/>
              <a:t>: The Vice President becomes the President of the United States.</a:t>
            </a:r>
          </a:p>
          <a:p>
            <a:endParaRPr sz="24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Determining If an Argument Is Sound</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3</a:t>
            </a:r>
            <a:endParaRPr dirty="0"/>
          </a:p>
        </p:txBody>
      </p:sp>
      <p:sp>
        <p:nvSpPr>
          <p:cNvPr id="3" name="Text Placeholder 2"/>
          <p:cNvSpPr>
            <a:spLocks noGrp="1"/>
          </p:cNvSpPr>
          <p:nvPr>
            <p:ph type="body" sz="quarter" idx="10"/>
          </p:nvPr>
        </p:nvSpPr>
        <p:spPr/>
        <p:txBody>
          <a:bodyPr>
            <a:normAutofit/>
          </a:bodyPr>
          <a:lstStyle/>
          <a:p>
            <a:r>
              <a:rPr sz="2400" dirty="0"/>
              <a:t>Therefore,</a:t>
            </a:r>
          </a:p>
          <a:p>
            <a:pPr marL="457200" lvl="1" indent="0">
              <a:buNone/>
              <a:defRPr sz="2800"/>
            </a:pPr>
            <a:r>
              <a:rPr sz="2400" dirty="0"/>
              <a:t>Premise 1 is</a:t>
            </a:r>
          </a:p>
        </p:txBody>
      </p:sp>
      <p:pic>
        <p:nvPicPr>
          <p:cNvPr id="6" name="Picture 5" descr="p implies q.">
            <a:extLst>
              <a:ext uri="{FF2B5EF4-FFF2-40B4-BE49-F238E27FC236}">
                <a16:creationId xmlns:a16="http://schemas.microsoft.com/office/drawing/2014/main" id="{622CE26A-8476-A386-CC78-288DDB42639C}"/>
              </a:ext>
            </a:extLst>
          </p:cNvPr>
          <p:cNvPicPr>
            <a:picLocks noChangeAspect="1"/>
          </p:cNvPicPr>
          <p:nvPr/>
        </p:nvPicPr>
        <p:blipFill>
          <a:blip r:embed="rId2"/>
          <a:stretch>
            <a:fillRect/>
          </a:stretch>
        </p:blipFill>
        <p:spPr>
          <a:xfrm>
            <a:off x="2530475" y="1600787"/>
            <a:ext cx="885825" cy="304800"/>
          </a:xfrm>
          <a:prstGeom prst="rect">
            <a:avLst/>
          </a:prstGeom>
        </p:spPr>
      </p:pic>
      <p:sp>
        <p:nvSpPr>
          <p:cNvPr id="8" name="TextBox 7">
            <a:extLst>
              <a:ext uri="{FF2B5EF4-FFF2-40B4-BE49-F238E27FC236}">
                <a16:creationId xmlns:a16="http://schemas.microsoft.com/office/drawing/2014/main" id="{16A5D80C-BE60-C8B2-110C-BFC1460D4AB9}"/>
              </a:ext>
            </a:extLst>
          </p:cNvPr>
          <p:cNvSpPr txBox="1"/>
          <p:nvPr/>
        </p:nvSpPr>
        <p:spPr>
          <a:xfrm>
            <a:off x="457200" y="1910347"/>
            <a:ext cx="2590800" cy="904863"/>
          </a:xfrm>
          <a:prstGeom prst="rect">
            <a:avLst/>
          </a:prstGeom>
          <a:noFill/>
        </p:spPr>
        <p:txBody>
          <a:bodyPr wrap="square">
            <a:spAutoFit/>
          </a:bodyPr>
          <a:lstStyle/>
          <a:p>
            <a:pPr marL="457200" marR="0" lvl="1"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400" b="0" i="0" u="none" strike="noStrike" kern="1200" cap="none" spc="0" normalizeH="0" baseline="0" noProof="0" dirty="0">
                <a:ln>
                  <a:noFill/>
                </a:ln>
                <a:solidFill>
                  <a:srgbClr val="366092"/>
                </a:solidFill>
                <a:effectLst/>
                <a:uLnTx/>
                <a:uFillTx/>
                <a:latin typeface="Calibri"/>
                <a:ea typeface="+mn-ea"/>
                <a:cs typeface="+mn-cs"/>
              </a:rPr>
              <a:t>Premise 2 is </a:t>
            </a:r>
            <a:r>
              <a:rPr kumimoji="0" lang="en-US" sz="2400" b="0" i="1" u="none" strike="noStrike" kern="1200" cap="none" spc="0" normalizeH="0" baseline="0" noProof="0" dirty="0">
                <a:ln>
                  <a:noFill/>
                </a:ln>
                <a:solidFill>
                  <a:srgbClr val="366092"/>
                </a:solidFill>
                <a:effectLst/>
                <a:uLnTx/>
                <a:uFillTx/>
                <a:latin typeface="Calibri"/>
                <a:ea typeface="+mn-ea"/>
                <a:cs typeface="+mn-cs"/>
              </a:rPr>
              <a:t>p.</a:t>
            </a:r>
            <a:endParaRPr kumimoji="0" lang="en-US" sz="2400" b="0" i="0" u="none" strike="noStrike" kern="1200" cap="none" spc="0" normalizeH="0" baseline="0" noProof="0" dirty="0">
              <a:ln>
                <a:noFill/>
              </a:ln>
              <a:solidFill>
                <a:srgbClr val="366092"/>
              </a:solidFill>
              <a:effectLst/>
              <a:uLnTx/>
              <a:uFillTx/>
              <a:latin typeface="Calibri"/>
              <a:ea typeface="+mn-ea"/>
              <a:cs typeface="+mn-cs"/>
            </a:endParaRPr>
          </a:p>
          <a:p>
            <a:pPr marL="457200" marR="0" lvl="1"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400" b="0" i="0" u="none" strike="noStrike" kern="1200" cap="none" spc="0" normalizeH="0" baseline="0" noProof="0" dirty="0">
                <a:ln>
                  <a:noFill/>
                </a:ln>
                <a:solidFill>
                  <a:srgbClr val="366092"/>
                </a:solidFill>
                <a:effectLst/>
                <a:uLnTx/>
                <a:uFillTx/>
                <a:latin typeface="Calibri"/>
                <a:ea typeface="+mn-ea"/>
                <a:cs typeface="+mn-cs"/>
              </a:rPr>
              <a:t>Conclusion is </a:t>
            </a:r>
            <a:r>
              <a:rPr kumimoji="0" lang="en-US" sz="2400" b="0" i="1" u="none" strike="noStrike" kern="1200" cap="none" spc="0" normalizeH="0" baseline="0" noProof="0" dirty="0">
                <a:ln>
                  <a:noFill/>
                </a:ln>
                <a:solidFill>
                  <a:srgbClr val="366092"/>
                </a:solidFill>
                <a:effectLst/>
                <a:uLnTx/>
                <a:uFillTx/>
                <a:latin typeface="Calibri"/>
                <a:ea typeface="+mn-ea"/>
                <a:cs typeface="+mn-cs"/>
              </a:rPr>
              <a:t>q.</a:t>
            </a:r>
            <a:endParaRPr lang="en-IN" dirty="0"/>
          </a:p>
        </p:txBody>
      </p:sp>
      <p:sp>
        <p:nvSpPr>
          <p:cNvPr id="10" name="TextBox 9">
            <a:extLst>
              <a:ext uri="{FF2B5EF4-FFF2-40B4-BE49-F238E27FC236}">
                <a16:creationId xmlns:a16="http://schemas.microsoft.com/office/drawing/2014/main" id="{2A305352-386A-09E6-44FE-C8616C552617}"/>
              </a:ext>
            </a:extLst>
          </p:cNvPr>
          <p:cNvSpPr txBox="1"/>
          <p:nvPr/>
        </p:nvSpPr>
        <p:spPr>
          <a:xfrm>
            <a:off x="457200" y="2824735"/>
            <a:ext cx="8153400" cy="461665"/>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Thus, the argument is represented by </a:t>
            </a:r>
            <a:r>
              <a:rPr lang="en-US" sz="2400" dirty="0">
                <a:solidFill>
                  <a:srgbClr val="366092"/>
                </a:solidFill>
              </a:rPr>
              <a:t>truth table is as follows.</a:t>
            </a:r>
            <a:endParaRPr lang="en-IN" sz="2400" dirty="0"/>
          </a:p>
        </p:txBody>
      </p:sp>
      <p:pic>
        <p:nvPicPr>
          <p:cNvPr id="14" name="Picture 13" descr="Table 4: Truth Table for open parentheses open parentheses p implies q close parentheses and p close parentheses implies q">
            <a:extLst>
              <a:ext uri="{FF2B5EF4-FFF2-40B4-BE49-F238E27FC236}">
                <a16:creationId xmlns:a16="http://schemas.microsoft.com/office/drawing/2014/main" id="{4B5CF87A-81A2-E553-F783-B270E25B0035}"/>
              </a:ext>
            </a:extLst>
          </p:cNvPr>
          <p:cNvPicPr>
            <a:picLocks noChangeAspect="1"/>
          </p:cNvPicPr>
          <p:nvPr/>
        </p:nvPicPr>
        <p:blipFill>
          <a:blip r:embed="rId3"/>
          <a:stretch>
            <a:fillRect/>
          </a:stretch>
        </p:blipFill>
        <p:spPr>
          <a:xfrm>
            <a:off x="2462400" y="3381687"/>
            <a:ext cx="4219199" cy="396000"/>
          </a:xfrm>
          <a:prstGeom prst="rect">
            <a:avLst/>
          </a:prstGeom>
        </p:spPr>
      </p:pic>
      <mc:AlternateContent xmlns:mc="http://schemas.openxmlformats.org/markup-compatibility/2006">
        <mc:Choice xmlns:a14="http://schemas.microsoft.com/office/drawing/2010/main" Requires="a14">
          <p:graphicFrame>
            <p:nvGraphicFramePr>
              <p:cNvPr id="15" name="Table Placeholder 2" descr="The table contains 5 columns and 4 rows. The columns are labeled: p, q, p implies q , (p implies q) and p , and ((p implies q) and p) implies q&#10;&#10;Row 1:&#10;p is True, q is True, p implies q is True, (p implies q) and p is True, &#10;((p implies q) and p) implies q is True.&#10;&#10;Row 2:&#10;p is True, q is False, p implies q is False, (p implies q) and p is False,&#10;((p implies q) and p) implies q is True.&#10;&#10;&#10;Row 3:&#10;p is False, q is True, p implies q is True, (p implies q) and p is False,&#10;((p implies q) and p) implies q is True.&#10;&#10;&#10;Row 4:&#10;p is False, q is False, p implies q is True, (p implies q) and p is False,&#10;((p implies q) and p) implies q is True.">
                <a:extLst>
                  <a:ext uri="{FF2B5EF4-FFF2-40B4-BE49-F238E27FC236}">
                    <a16:creationId xmlns:a16="http://schemas.microsoft.com/office/drawing/2014/main" id="{44040512-CDBB-2BAD-A6AD-FC26D1ACE5C2}"/>
                  </a:ext>
                </a:extLst>
              </p:cNvPr>
              <p:cNvGraphicFramePr>
                <a:graphicFrameLocks/>
              </p:cNvGraphicFramePr>
              <p:nvPr>
                <p:extLst>
                  <p:ext uri="{D42A27DB-BD31-4B8C-83A1-F6EECF244321}">
                    <p14:modId xmlns:p14="http://schemas.microsoft.com/office/powerpoint/2010/main" val="45291416"/>
                  </p:ext>
                </p:extLst>
              </p:nvPr>
            </p:nvGraphicFramePr>
            <p:xfrm>
              <a:off x="457200" y="3784600"/>
              <a:ext cx="8229600" cy="1854200"/>
            </p:xfrm>
            <a:graphic>
              <a:graphicData uri="http://schemas.openxmlformats.org/drawingml/2006/table">
                <a:tbl>
                  <a:tblPr firstRow="1" bandRow="1">
                    <a:tableStyleId>{5940675A-B579-460E-94D1-54222C63F5DA}</a:tableStyleId>
                  </a:tblPr>
                  <a:tblGrid>
                    <a:gridCol w="1376082">
                      <a:extLst>
                        <a:ext uri="{9D8B030D-6E8A-4147-A177-3AD203B41FA5}">
                          <a16:colId xmlns:a16="http://schemas.microsoft.com/office/drawing/2014/main" val="20000"/>
                        </a:ext>
                      </a:extLst>
                    </a:gridCol>
                    <a:gridCol w="1524000">
                      <a:extLst>
                        <a:ext uri="{9D8B030D-6E8A-4147-A177-3AD203B41FA5}">
                          <a16:colId xmlns:a16="http://schemas.microsoft.com/office/drawing/2014/main" val="20001"/>
                        </a:ext>
                      </a:extLst>
                    </a:gridCol>
                    <a:gridCol w="1600200">
                      <a:extLst>
                        <a:ext uri="{9D8B030D-6E8A-4147-A177-3AD203B41FA5}">
                          <a16:colId xmlns:a16="http://schemas.microsoft.com/office/drawing/2014/main" val="20002"/>
                        </a:ext>
                      </a:extLst>
                    </a:gridCol>
                    <a:gridCol w="1828800">
                      <a:extLst>
                        <a:ext uri="{9D8B030D-6E8A-4147-A177-3AD203B41FA5}">
                          <a16:colId xmlns:a16="http://schemas.microsoft.com/office/drawing/2014/main" val="20003"/>
                        </a:ext>
                      </a:extLst>
                    </a:gridCol>
                    <a:gridCol w="1900518">
                      <a:extLst>
                        <a:ext uri="{9D8B030D-6E8A-4147-A177-3AD203B41FA5}">
                          <a16:colId xmlns:a16="http://schemas.microsoft.com/office/drawing/2014/main" val="20004"/>
                        </a:ext>
                      </a:extLst>
                    </a:gridCol>
                  </a:tblGrid>
                  <a:tr h="370840">
                    <a:tc>
                      <a:txBody>
                        <a:bodyPr/>
                        <a:lstStyle/>
                        <a:p>
                          <a:pPr algn="ctr">
                            <a:defRPr sz="1600" b="1"/>
                          </a:pPr>
                          <a14:m>
                            <m:oMathPara xmlns:m="http://schemas.openxmlformats.org/officeDocument/2006/math">
                              <m:oMathParaPr>
                                <m:jc m:val="centerGroup"/>
                              </m:oMathParaPr>
                              <m:oMath xmlns:m="http://schemas.openxmlformats.org/officeDocument/2006/math">
                                <m:r>
                                  <a:rPr lang="en-US" sz="1600" b="1" i="1" smtClean="0">
                                    <a:latin typeface="Cambria Math" panose="02040503050406030204" pitchFamily="18" charset="0"/>
                                  </a:rPr>
                                  <m:t>𝒑</m:t>
                                </m:r>
                              </m:oMath>
                            </m:oMathPara>
                          </a14:m>
                          <a:endParaRPr i="1" dirty="0"/>
                        </a:p>
                      </a:txBody>
                      <a:tcPr/>
                    </a:tc>
                    <a:tc>
                      <a:txBody>
                        <a:bodyPr/>
                        <a:lstStyle/>
                        <a:p>
                          <a:pPr algn="ctr">
                            <a:defRPr sz="1600" b="1"/>
                          </a:pPr>
                          <a14:m>
                            <m:oMathPara xmlns:m="http://schemas.openxmlformats.org/officeDocument/2006/math">
                              <m:oMathParaPr>
                                <m:jc m:val="centerGroup"/>
                              </m:oMathParaPr>
                              <m:oMath xmlns:m="http://schemas.openxmlformats.org/officeDocument/2006/math">
                                <m:r>
                                  <a:rPr lang="en-US" sz="1600" b="1" i="1" smtClean="0">
                                    <a:latin typeface="Cambria Math" panose="02040503050406030204" pitchFamily="18" charset="0"/>
                                  </a:rPr>
                                  <m:t>𝒒</m:t>
                                </m:r>
                              </m:oMath>
                            </m:oMathPara>
                          </a14:m>
                          <a:endParaRPr i="1" dirty="0"/>
                        </a:p>
                      </a:txBody>
                      <a:tcPr/>
                    </a:tc>
                    <a:tc>
                      <a:txBody>
                        <a:bodyPr/>
                        <a:lstStyle/>
                        <a:p>
                          <a:pPr algn="ctr">
                            <a:defRPr sz="1600" b="1"/>
                          </a:pPr>
                          <a14:m>
                            <m:oMath xmlns:m="http://schemas.openxmlformats.org/officeDocument/2006/math">
                              <m:r>
                                <a:rPr lang="en-US" sz="1600" b="1" i="1" smtClean="0">
                                  <a:latin typeface="Cambria Math" panose="02040503050406030204" pitchFamily="18" charset="0"/>
                                </a:rPr>
                                <m:t>𝒑</m:t>
                              </m:r>
                            </m:oMath>
                          </a14:m>
                          <a:r>
                            <a:rPr lang="en-US" sz="1600" dirty="0"/>
                            <a:t> ⇒ </a:t>
                          </a:r>
                          <a14:m>
                            <m:oMath xmlns:m="http://schemas.openxmlformats.org/officeDocument/2006/math">
                              <m:r>
                                <a:rPr lang="en-US" sz="1600" b="1" i="1" smtClean="0">
                                  <a:latin typeface="Cambria Math" panose="02040503050406030204" pitchFamily="18" charset="0"/>
                                </a:rPr>
                                <m:t>𝒒</m:t>
                              </m:r>
                            </m:oMath>
                          </a14:m>
                          <a:endParaRPr sz="1600" i="1" dirty="0"/>
                        </a:p>
                      </a:txBody>
                      <a:tcPr/>
                    </a:tc>
                    <a:tc>
                      <a:txBody>
                        <a:bodyPr/>
                        <a:lstStyle/>
                        <a:p>
                          <a:pPr algn="ctr">
                            <a:defRPr sz="1600" b="1"/>
                          </a:pPr>
                          <a:r>
                            <a:rPr lang="en-IN" sz="1600" dirty="0"/>
                            <a:t>(</a:t>
                          </a:r>
                          <a14:m>
                            <m:oMath xmlns:m="http://schemas.openxmlformats.org/officeDocument/2006/math">
                              <m:r>
                                <a:rPr lang="en-IN" sz="1600" b="1" i="1" smtClean="0">
                                  <a:latin typeface="Cambria Math" panose="02040503050406030204" pitchFamily="18" charset="0"/>
                                </a:rPr>
                                <m:t>𝒑</m:t>
                              </m:r>
                            </m:oMath>
                          </a14:m>
                          <a:r>
                            <a:rPr lang="en-IN" sz="1600" dirty="0"/>
                            <a:t> ⇒ </a:t>
                          </a:r>
                          <a14:m>
                            <m:oMath xmlns:m="http://schemas.openxmlformats.org/officeDocument/2006/math">
                              <m:r>
                                <a:rPr lang="en-US" sz="1600" b="1" i="1" smtClean="0">
                                  <a:latin typeface="Cambria Math" panose="02040503050406030204" pitchFamily="18" charset="0"/>
                                </a:rPr>
                                <m:t>𝒒</m:t>
                              </m:r>
                            </m:oMath>
                          </a14:m>
                          <a:r>
                            <a:rPr lang="en-IN" sz="1600" dirty="0"/>
                            <a:t>) ∧ </a:t>
                          </a:r>
                          <a14:m>
                            <m:oMath xmlns:m="http://schemas.openxmlformats.org/officeDocument/2006/math">
                              <m:r>
                                <a:rPr lang="en-US" sz="1600" b="1" i="1" smtClean="0">
                                  <a:latin typeface="Cambria Math" panose="02040503050406030204" pitchFamily="18" charset="0"/>
                                </a:rPr>
                                <m:t>𝒑</m:t>
                              </m:r>
                            </m:oMath>
                          </a14:m>
                          <a:endParaRPr sz="1600" i="1" dirty="0"/>
                        </a:p>
                      </a:txBody>
                      <a:tcPr/>
                    </a:tc>
                    <a:tc>
                      <a:txBody>
                        <a:bodyPr/>
                        <a:lstStyle/>
                        <a:p>
                          <a:pPr algn="ctr">
                            <a:defRPr sz="1600" b="1"/>
                          </a:pPr>
                          <a:r>
                            <a:rPr lang="en-IN" sz="1600" dirty="0"/>
                            <a:t>((</a:t>
                          </a:r>
                          <a14:m>
                            <m:oMath xmlns:m="http://schemas.openxmlformats.org/officeDocument/2006/math">
                              <m:r>
                                <a:rPr lang="en-IN" sz="1600" b="1" i="1" smtClean="0">
                                  <a:latin typeface="Cambria Math" panose="02040503050406030204" pitchFamily="18" charset="0"/>
                                </a:rPr>
                                <m:t>𝒑</m:t>
                              </m:r>
                            </m:oMath>
                          </a14:m>
                          <a:r>
                            <a:rPr lang="en-IN" sz="1600" dirty="0"/>
                            <a:t> ⇒ </a:t>
                          </a:r>
                          <a14:m>
                            <m:oMath xmlns:m="http://schemas.openxmlformats.org/officeDocument/2006/math">
                              <m:r>
                                <a:rPr lang="en-US" sz="1600" b="1" i="1" smtClean="0">
                                  <a:latin typeface="Cambria Math" panose="02040503050406030204" pitchFamily="18" charset="0"/>
                                </a:rPr>
                                <m:t>𝒒</m:t>
                              </m:r>
                            </m:oMath>
                          </a14:m>
                          <a:r>
                            <a:rPr lang="en-IN" sz="1600" dirty="0"/>
                            <a:t>) ∧ </a:t>
                          </a:r>
                          <a14:m>
                            <m:oMath xmlns:m="http://schemas.openxmlformats.org/officeDocument/2006/math">
                              <m:r>
                                <a:rPr lang="en-US" sz="1600" b="1" i="1" smtClean="0">
                                  <a:latin typeface="Cambria Math" panose="02040503050406030204" pitchFamily="18" charset="0"/>
                                </a:rPr>
                                <m:t>𝒑</m:t>
                              </m:r>
                            </m:oMath>
                          </a14:m>
                          <a:r>
                            <a:rPr lang="en-IN" sz="1600" dirty="0"/>
                            <a:t>) ⇒ </a:t>
                          </a:r>
                          <a14:m>
                            <m:oMath xmlns:m="http://schemas.openxmlformats.org/officeDocument/2006/math">
                              <m:r>
                                <a:rPr lang="en-US" sz="1600" b="1" i="1" smtClean="0">
                                  <a:latin typeface="Cambria Math" panose="02040503050406030204" pitchFamily="18" charset="0"/>
                                </a:rPr>
                                <m:t>𝒒</m:t>
                              </m:r>
                            </m:oMath>
                          </a14:m>
                          <a:endParaRPr sz="1600" i="1" dirty="0"/>
                        </a:p>
                      </a:txBody>
                      <a:tcPr/>
                    </a:tc>
                    <a:extLst>
                      <a:ext uri="{0D108BD9-81ED-4DB2-BD59-A6C34878D82A}">
                        <a16:rowId xmlns:a16="http://schemas.microsoft.com/office/drawing/2014/main" val="10001"/>
                      </a:ext>
                    </a:extLst>
                  </a:tr>
                  <a:tr h="370840">
                    <a:tc>
                      <a:txBody>
                        <a:bodyPr/>
                        <a:lstStyle/>
                        <a:p>
                          <a:pPr algn="ctr">
                            <a:defRPr sz="1600"/>
                          </a:pPr>
                          <a:r>
                            <a:t>T</a:t>
                          </a:r>
                        </a:p>
                      </a:txBody>
                      <a:tcPr/>
                    </a:tc>
                    <a:tc>
                      <a:txBody>
                        <a:bodyPr/>
                        <a:lstStyle/>
                        <a:p>
                          <a:pPr algn="ctr">
                            <a:defRPr sz="1600"/>
                          </a:pPr>
                          <a:r>
                            <a:t>T</a:t>
                          </a:r>
                        </a:p>
                      </a:txBody>
                      <a:tcPr/>
                    </a:tc>
                    <a:tc>
                      <a:txBody>
                        <a:bodyPr/>
                        <a:lstStyle/>
                        <a:p>
                          <a:pPr algn="ctr">
                            <a:defRPr sz="1600"/>
                          </a:pPr>
                          <a:r>
                            <a:t>T</a:t>
                          </a:r>
                        </a:p>
                      </a:txBody>
                      <a:tcPr/>
                    </a:tc>
                    <a:tc>
                      <a:txBody>
                        <a:bodyPr/>
                        <a:lstStyle/>
                        <a:p>
                          <a:pPr algn="ctr">
                            <a:defRPr sz="1600"/>
                          </a:pPr>
                          <a:r>
                            <a:t>T</a:t>
                          </a:r>
                        </a:p>
                      </a:txBody>
                      <a:tcPr/>
                    </a:tc>
                    <a:tc>
                      <a:txBody>
                        <a:bodyPr/>
                        <a:lstStyle/>
                        <a:p>
                          <a:pPr algn="ctr">
                            <a:defRPr sz="1600"/>
                          </a:pPr>
                          <a:r>
                            <a:t>T</a:t>
                          </a:r>
                        </a:p>
                      </a:txBody>
                      <a:tcPr/>
                    </a:tc>
                    <a:extLst>
                      <a:ext uri="{0D108BD9-81ED-4DB2-BD59-A6C34878D82A}">
                        <a16:rowId xmlns:a16="http://schemas.microsoft.com/office/drawing/2014/main" val="10002"/>
                      </a:ext>
                    </a:extLst>
                  </a:tr>
                  <a:tr h="370840">
                    <a:tc>
                      <a:txBody>
                        <a:bodyPr/>
                        <a:lstStyle/>
                        <a:p>
                          <a:pPr algn="ctr">
                            <a:defRPr sz="1600"/>
                          </a:pPr>
                          <a:r>
                            <a:t>T</a:t>
                          </a:r>
                        </a:p>
                      </a:txBody>
                      <a:tcPr/>
                    </a:tc>
                    <a:tc>
                      <a:txBody>
                        <a:bodyPr/>
                        <a:lstStyle/>
                        <a:p>
                          <a:pPr algn="ctr">
                            <a:defRPr sz="1600"/>
                          </a:pPr>
                          <a:r>
                            <a:t>F</a:t>
                          </a:r>
                        </a:p>
                      </a:txBody>
                      <a:tcPr/>
                    </a:tc>
                    <a:tc>
                      <a:txBody>
                        <a:bodyPr/>
                        <a:lstStyle/>
                        <a:p>
                          <a:pPr algn="ctr">
                            <a:defRPr sz="1600"/>
                          </a:pPr>
                          <a:r>
                            <a:t>F</a:t>
                          </a:r>
                        </a:p>
                      </a:txBody>
                      <a:tcPr/>
                    </a:tc>
                    <a:tc>
                      <a:txBody>
                        <a:bodyPr/>
                        <a:lstStyle/>
                        <a:p>
                          <a:pPr algn="ctr">
                            <a:defRPr sz="1600"/>
                          </a:pPr>
                          <a:r>
                            <a:t>F</a:t>
                          </a:r>
                        </a:p>
                      </a:txBody>
                      <a:tcPr/>
                    </a:tc>
                    <a:tc>
                      <a:txBody>
                        <a:bodyPr/>
                        <a:lstStyle/>
                        <a:p>
                          <a:pPr algn="ctr">
                            <a:defRPr sz="1600"/>
                          </a:pPr>
                          <a:r>
                            <a:t>T</a:t>
                          </a:r>
                        </a:p>
                      </a:txBody>
                      <a:tcPr/>
                    </a:tc>
                    <a:extLst>
                      <a:ext uri="{0D108BD9-81ED-4DB2-BD59-A6C34878D82A}">
                        <a16:rowId xmlns:a16="http://schemas.microsoft.com/office/drawing/2014/main" val="10003"/>
                      </a:ext>
                    </a:extLst>
                  </a:tr>
                  <a:tr h="370840">
                    <a:tc>
                      <a:txBody>
                        <a:bodyPr/>
                        <a:lstStyle/>
                        <a:p>
                          <a:pPr algn="ctr">
                            <a:defRPr sz="1600"/>
                          </a:pPr>
                          <a:r>
                            <a:t>F</a:t>
                          </a:r>
                        </a:p>
                      </a:txBody>
                      <a:tcPr/>
                    </a:tc>
                    <a:tc>
                      <a:txBody>
                        <a:bodyPr/>
                        <a:lstStyle/>
                        <a:p>
                          <a:pPr algn="ctr">
                            <a:defRPr sz="1600"/>
                          </a:pPr>
                          <a:r>
                            <a:rPr dirty="0"/>
                            <a:t>T</a:t>
                          </a:r>
                        </a:p>
                      </a:txBody>
                      <a:tcPr/>
                    </a:tc>
                    <a:tc>
                      <a:txBody>
                        <a:bodyPr/>
                        <a:lstStyle/>
                        <a:p>
                          <a:pPr algn="ctr">
                            <a:defRPr sz="1600"/>
                          </a:pPr>
                          <a:r>
                            <a:rPr dirty="0"/>
                            <a:t>T</a:t>
                          </a:r>
                        </a:p>
                      </a:txBody>
                      <a:tcPr/>
                    </a:tc>
                    <a:tc>
                      <a:txBody>
                        <a:bodyPr/>
                        <a:lstStyle/>
                        <a:p>
                          <a:pPr algn="ctr">
                            <a:defRPr sz="1600"/>
                          </a:pPr>
                          <a:r>
                            <a:rPr lang="en-US" dirty="0"/>
                            <a:t>F</a:t>
                          </a:r>
                          <a:endParaRPr dirty="0"/>
                        </a:p>
                      </a:txBody>
                      <a:tcPr/>
                    </a:tc>
                    <a:tc>
                      <a:txBody>
                        <a:bodyPr/>
                        <a:lstStyle/>
                        <a:p>
                          <a:pPr algn="ctr">
                            <a:defRPr sz="1600"/>
                          </a:pPr>
                          <a:r>
                            <a:rPr lang="en-US" dirty="0"/>
                            <a:t>T</a:t>
                          </a:r>
                          <a:endParaRPr dirty="0"/>
                        </a:p>
                      </a:txBody>
                      <a:tcPr/>
                    </a:tc>
                    <a:extLst>
                      <a:ext uri="{0D108BD9-81ED-4DB2-BD59-A6C34878D82A}">
                        <a16:rowId xmlns:a16="http://schemas.microsoft.com/office/drawing/2014/main" val="10004"/>
                      </a:ext>
                    </a:extLst>
                  </a:tr>
                  <a:tr h="370840">
                    <a:tc>
                      <a:txBody>
                        <a:bodyPr/>
                        <a:lstStyle/>
                        <a:p>
                          <a:pPr algn="ctr">
                            <a:defRPr sz="1600"/>
                          </a:pPr>
                          <a:r>
                            <a:t>F</a:t>
                          </a:r>
                        </a:p>
                      </a:txBody>
                      <a:tcPr/>
                    </a:tc>
                    <a:tc>
                      <a:txBody>
                        <a:bodyPr/>
                        <a:lstStyle/>
                        <a:p>
                          <a:pPr algn="ctr">
                            <a:defRPr sz="1600"/>
                          </a:pPr>
                          <a:r>
                            <a:t>F</a:t>
                          </a:r>
                        </a:p>
                      </a:txBody>
                      <a:tcPr/>
                    </a:tc>
                    <a:tc>
                      <a:txBody>
                        <a:bodyPr/>
                        <a:lstStyle/>
                        <a:p>
                          <a:pPr algn="ctr">
                            <a:defRPr sz="1600"/>
                          </a:pPr>
                          <a:r>
                            <a:t>T</a:t>
                          </a:r>
                        </a:p>
                      </a:txBody>
                      <a:tcPr/>
                    </a:tc>
                    <a:tc>
                      <a:txBody>
                        <a:bodyPr/>
                        <a:lstStyle/>
                        <a:p>
                          <a:pPr algn="ctr">
                            <a:defRPr sz="1600"/>
                          </a:pPr>
                          <a:r>
                            <a:t>F</a:t>
                          </a:r>
                        </a:p>
                      </a:txBody>
                      <a:tcPr/>
                    </a:tc>
                    <a:tc>
                      <a:txBody>
                        <a:bodyPr/>
                        <a:lstStyle/>
                        <a:p>
                          <a:pPr algn="ctr">
                            <a:defRPr sz="1600"/>
                          </a:pPr>
                          <a:r>
                            <a:rPr dirty="0"/>
                            <a:t>T</a:t>
                          </a:r>
                        </a:p>
                      </a:txBody>
                      <a:tcPr/>
                    </a:tc>
                    <a:extLst>
                      <a:ext uri="{0D108BD9-81ED-4DB2-BD59-A6C34878D82A}">
                        <a16:rowId xmlns:a16="http://schemas.microsoft.com/office/drawing/2014/main" val="10005"/>
                      </a:ext>
                    </a:extLst>
                  </a:tr>
                </a:tbl>
              </a:graphicData>
            </a:graphic>
          </p:graphicFrame>
        </mc:Choice>
        <mc:Fallback>
          <p:graphicFrame>
            <p:nvGraphicFramePr>
              <p:cNvPr id="15" name="Table Placeholder 2" descr="The table contains 5 columns and 4 rows. The columns are labeled: p, q, p implies q , (p implies q) and p , and ((p implies q) and p) implies q&#10;&#10;Row 1:&#10;p is True, q is True, p implies q is True, (p implies q) and p is True, &#10;((p implies q) and p) implies q is True.&#10;&#10;Row 2:&#10;p is True, q is False, p implies q is False, (p implies q) and p is False,&#10;((p implies q) and p) implies q is True.&#10;&#10;&#10;Row 3:&#10;p is False, q is True, p implies q is True, (p implies q) and p is False,&#10;((p implies q) and p) implies q is True.&#10;&#10;&#10;Row 4:&#10;p is False, q is False, p implies q is True, (p implies q) and p is False,&#10;((p implies q) and p) implies q is True.">
                <a:extLst>
                  <a:ext uri="{FF2B5EF4-FFF2-40B4-BE49-F238E27FC236}">
                    <a16:creationId xmlns:a16="http://schemas.microsoft.com/office/drawing/2014/main" id="{44040512-CDBB-2BAD-A6AD-FC26D1ACE5C2}"/>
                  </a:ext>
                </a:extLst>
              </p:cNvPr>
              <p:cNvGraphicFramePr>
                <a:graphicFrameLocks/>
              </p:cNvGraphicFramePr>
              <p:nvPr>
                <p:extLst>
                  <p:ext uri="{D42A27DB-BD31-4B8C-83A1-F6EECF244321}">
                    <p14:modId xmlns:p14="http://schemas.microsoft.com/office/powerpoint/2010/main" val="45291416"/>
                  </p:ext>
                </p:extLst>
              </p:nvPr>
            </p:nvGraphicFramePr>
            <p:xfrm>
              <a:off x="457200" y="3784600"/>
              <a:ext cx="8229600" cy="1854200"/>
            </p:xfrm>
            <a:graphic>
              <a:graphicData uri="http://schemas.openxmlformats.org/drawingml/2006/table">
                <a:tbl>
                  <a:tblPr firstRow="1" bandRow="1">
                    <a:tableStyleId>{5940675A-B579-460E-94D1-54222C63F5DA}</a:tableStyleId>
                  </a:tblPr>
                  <a:tblGrid>
                    <a:gridCol w="1376082">
                      <a:extLst>
                        <a:ext uri="{9D8B030D-6E8A-4147-A177-3AD203B41FA5}">
                          <a16:colId xmlns:a16="http://schemas.microsoft.com/office/drawing/2014/main" val="20000"/>
                        </a:ext>
                      </a:extLst>
                    </a:gridCol>
                    <a:gridCol w="1524000">
                      <a:extLst>
                        <a:ext uri="{9D8B030D-6E8A-4147-A177-3AD203B41FA5}">
                          <a16:colId xmlns:a16="http://schemas.microsoft.com/office/drawing/2014/main" val="20001"/>
                        </a:ext>
                      </a:extLst>
                    </a:gridCol>
                    <a:gridCol w="1600200">
                      <a:extLst>
                        <a:ext uri="{9D8B030D-6E8A-4147-A177-3AD203B41FA5}">
                          <a16:colId xmlns:a16="http://schemas.microsoft.com/office/drawing/2014/main" val="20002"/>
                        </a:ext>
                      </a:extLst>
                    </a:gridCol>
                    <a:gridCol w="1828800">
                      <a:extLst>
                        <a:ext uri="{9D8B030D-6E8A-4147-A177-3AD203B41FA5}">
                          <a16:colId xmlns:a16="http://schemas.microsoft.com/office/drawing/2014/main" val="20003"/>
                        </a:ext>
                      </a:extLst>
                    </a:gridCol>
                    <a:gridCol w="1900518">
                      <a:extLst>
                        <a:ext uri="{9D8B030D-6E8A-4147-A177-3AD203B41FA5}">
                          <a16:colId xmlns:a16="http://schemas.microsoft.com/office/drawing/2014/main" val="20004"/>
                        </a:ext>
                      </a:extLst>
                    </a:gridCol>
                  </a:tblGrid>
                  <a:tr h="370840">
                    <a:tc>
                      <a:txBody>
                        <a:bodyPr/>
                        <a:lstStyle/>
                        <a:p>
                          <a:endParaRPr lang="en-US"/>
                        </a:p>
                      </a:txBody>
                      <a:tcPr>
                        <a:blipFill>
                          <a:blip r:embed="rId4"/>
                          <a:stretch>
                            <a:fillRect l="-885" t="-6557" r="-498673" b="-411475"/>
                          </a:stretch>
                        </a:blipFill>
                      </a:tcPr>
                    </a:tc>
                    <a:tc>
                      <a:txBody>
                        <a:bodyPr/>
                        <a:lstStyle/>
                        <a:p>
                          <a:endParaRPr lang="en-US"/>
                        </a:p>
                      </a:txBody>
                      <a:tcPr>
                        <a:blipFill>
                          <a:blip r:embed="rId4"/>
                          <a:stretch>
                            <a:fillRect l="-91200" t="-6557" r="-350800" b="-411475"/>
                          </a:stretch>
                        </a:blipFill>
                      </a:tcPr>
                    </a:tc>
                    <a:tc>
                      <a:txBody>
                        <a:bodyPr/>
                        <a:lstStyle/>
                        <a:p>
                          <a:endParaRPr lang="en-US"/>
                        </a:p>
                      </a:txBody>
                      <a:tcPr>
                        <a:blipFill>
                          <a:blip r:embed="rId4"/>
                          <a:stretch>
                            <a:fillRect l="-182443" t="-6557" r="-234733" b="-411475"/>
                          </a:stretch>
                        </a:blipFill>
                      </a:tcPr>
                    </a:tc>
                    <a:tc>
                      <a:txBody>
                        <a:bodyPr/>
                        <a:lstStyle/>
                        <a:p>
                          <a:endParaRPr lang="en-US"/>
                        </a:p>
                      </a:txBody>
                      <a:tcPr>
                        <a:blipFill>
                          <a:blip r:embed="rId4"/>
                          <a:stretch>
                            <a:fillRect l="-246667" t="-6557" r="-105000" b="-411475"/>
                          </a:stretch>
                        </a:blipFill>
                      </a:tcPr>
                    </a:tc>
                    <a:tc>
                      <a:txBody>
                        <a:bodyPr/>
                        <a:lstStyle/>
                        <a:p>
                          <a:endParaRPr lang="en-US"/>
                        </a:p>
                      </a:txBody>
                      <a:tcPr>
                        <a:blipFill>
                          <a:blip r:embed="rId4"/>
                          <a:stretch>
                            <a:fillRect l="-333333" t="-6557" r="-962" b="-411475"/>
                          </a:stretch>
                        </a:blipFill>
                      </a:tcPr>
                    </a:tc>
                    <a:extLst>
                      <a:ext uri="{0D108BD9-81ED-4DB2-BD59-A6C34878D82A}">
                        <a16:rowId xmlns:a16="http://schemas.microsoft.com/office/drawing/2014/main" val="10001"/>
                      </a:ext>
                    </a:extLst>
                  </a:tr>
                  <a:tr h="370840">
                    <a:tc>
                      <a:txBody>
                        <a:bodyPr/>
                        <a:lstStyle/>
                        <a:p>
                          <a:pPr algn="ctr">
                            <a:defRPr sz="1600"/>
                          </a:pPr>
                          <a:r>
                            <a:t>T</a:t>
                          </a:r>
                        </a:p>
                      </a:txBody>
                      <a:tcPr/>
                    </a:tc>
                    <a:tc>
                      <a:txBody>
                        <a:bodyPr/>
                        <a:lstStyle/>
                        <a:p>
                          <a:pPr algn="ctr">
                            <a:defRPr sz="1600"/>
                          </a:pPr>
                          <a:r>
                            <a:t>T</a:t>
                          </a:r>
                        </a:p>
                      </a:txBody>
                      <a:tcPr/>
                    </a:tc>
                    <a:tc>
                      <a:txBody>
                        <a:bodyPr/>
                        <a:lstStyle/>
                        <a:p>
                          <a:pPr algn="ctr">
                            <a:defRPr sz="1600"/>
                          </a:pPr>
                          <a:r>
                            <a:t>T</a:t>
                          </a:r>
                        </a:p>
                      </a:txBody>
                      <a:tcPr/>
                    </a:tc>
                    <a:tc>
                      <a:txBody>
                        <a:bodyPr/>
                        <a:lstStyle/>
                        <a:p>
                          <a:pPr algn="ctr">
                            <a:defRPr sz="1600"/>
                          </a:pPr>
                          <a:r>
                            <a:t>T</a:t>
                          </a:r>
                        </a:p>
                      </a:txBody>
                      <a:tcPr/>
                    </a:tc>
                    <a:tc>
                      <a:txBody>
                        <a:bodyPr/>
                        <a:lstStyle/>
                        <a:p>
                          <a:pPr algn="ctr">
                            <a:defRPr sz="1600"/>
                          </a:pPr>
                          <a:r>
                            <a:t>T</a:t>
                          </a:r>
                        </a:p>
                      </a:txBody>
                      <a:tcPr/>
                    </a:tc>
                    <a:extLst>
                      <a:ext uri="{0D108BD9-81ED-4DB2-BD59-A6C34878D82A}">
                        <a16:rowId xmlns:a16="http://schemas.microsoft.com/office/drawing/2014/main" val="10002"/>
                      </a:ext>
                    </a:extLst>
                  </a:tr>
                  <a:tr h="370840">
                    <a:tc>
                      <a:txBody>
                        <a:bodyPr/>
                        <a:lstStyle/>
                        <a:p>
                          <a:pPr algn="ctr">
                            <a:defRPr sz="1600"/>
                          </a:pPr>
                          <a:r>
                            <a:t>T</a:t>
                          </a:r>
                        </a:p>
                      </a:txBody>
                      <a:tcPr/>
                    </a:tc>
                    <a:tc>
                      <a:txBody>
                        <a:bodyPr/>
                        <a:lstStyle/>
                        <a:p>
                          <a:pPr algn="ctr">
                            <a:defRPr sz="1600"/>
                          </a:pPr>
                          <a:r>
                            <a:t>F</a:t>
                          </a:r>
                        </a:p>
                      </a:txBody>
                      <a:tcPr/>
                    </a:tc>
                    <a:tc>
                      <a:txBody>
                        <a:bodyPr/>
                        <a:lstStyle/>
                        <a:p>
                          <a:pPr algn="ctr">
                            <a:defRPr sz="1600"/>
                          </a:pPr>
                          <a:r>
                            <a:t>F</a:t>
                          </a:r>
                        </a:p>
                      </a:txBody>
                      <a:tcPr/>
                    </a:tc>
                    <a:tc>
                      <a:txBody>
                        <a:bodyPr/>
                        <a:lstStyle/>
                        <a:p>
                          <a:pPr algn="ctr">
                            <a:defRPr sz="1600"/>
                          </a:pPr>
                          <a:r>
                            <a:t>F</a:t>
                          </a:r>
                        </a:p>
                      </a:txBody>
                      <a:tcPr/>
                    </a:tc>
                    <a:tc>
                      <a:txBody>
                        <a:bodyPr/>
                        <a:lstStyle/>
                        <a:p>
                          <a:pPr algn="ctr">
                            <a:defRPr sz="1600"/>
                          </a:pPr>
                          <a:r>
                            <a:t>T</a:t>
                          </a:r>
                        </a:p>
                      </a:txBody>
                      <a:tcPr/>
                    </a:tc>
                    <a:extLst>
                      <a:ext uri="{0D108BD9-81ED-4DB2-BD59-A6C34878D82A}">
                        <a16:rowId xmlns:a16="http://schemas.microsoft.com/office/drawing/2014/main" val="10003"/>
                      </a:ext>
                    </a:extLst>
                  </a:tr>
                  <a:tr h="370840">
                    <a:tc>
                      <a:txBody>
                        <a:bodyPr/>
                        <a:lstStyle/>
                        <a:p>
                          <a:pPr algn="ctr">
                            <a:defRPr sz="1600"/>
                          </a:pPr>
                          <a:r>
                            <a:t>F</a:t>
                          </a:r>
                        </a:p>
                      </a:txBody>
                      <a:tcPr/>
                    </a:tc>
                    <a:tc>
                      <a:txBody>
                        <a:bodyPr/>
                        <a:lstStyle/>
                        <a:p>
                          <a:pPr algn="ctr">
                            <a:defRPr sz="1600"/>
                          </a:pPr>
                          <a:r>
                            <a:rPr dirty="0"/>
                            <a:t>T</a:t>
                          </a:r>
                        </a:p>
                      </a:txBody>
                      <a:tcPr/>
                    </a:tc>
                    <a:tc>
                      <a:txBody>
                        <a:bodyPr/>
                        <a:lstStyle/>
                        <a:p>
                          <a:pPr algn="ctr">
                            <a:defRPr sz="1600"/>
                          </a:pPr>
                          <a:r>
                            <a:rPr dirty="0"/>
                            <a:t>T</a:t>
                          </a:r>
                        </a:p>
                      </a:txBody>
                      <a:tcPr/>
                    </a:tc>
                    <a:tc>
                      <a:txBody>
                        <a:bodyPr/>
                        <a:lstStyle/>
                        <a:p>
                          <a:pPr algn="ctr">
                            <a:defRPr sz="1600"/>
                          </a:pPr>
                          <a:r>
                            <a:rPr lang="en-US" dirty="0"/>
                            <a:t>F</a:t>
                          </a:r>
                          <a:endParaRPr dirty="0"/>
                        </a:p>
                      </a:txBody>
                      <a:tcPr/>
                    </a:tc>
                    <a:tc>
                      <a:txBody>
                        <a:bodyPr/>
                        <a:lstStyle/>
                        <a:p>
                          <a:pPr algn="ctr">
                            <a:defRPr sz="1600"/>
                          </a:pPr>
                          <a:r>
                            <a:rPr lang="en-US" dirty="0"/>
                            <a:t>T</a:t>
                          </a:r>
                          <a:endParaRPr dirty="0"/>
                        </a:p>
                      </a:txBody>
                      <a:tcPr/>
                    </a:tc>
                    <a:extLst>
                      <a:ext uri="{0D108BD9-81ED-4DB2-BD59-A6C34878D82A}">
                        <a16:rowId xmlns:a16="http://schemas.microsoft.com/office/drawing/2014/main" val="10004"/>
                      </a:ext>
                    </a:extLst>
                  </a:tr>
                  <a:tr h="370840">
                    <a:tc>
                      <a:txBody>
                        <a:bodyPr/>
                        <a:lstStyle/>
                        <a:p>
                          <a:pPr algn="ctr">
                            <a:defRPr sz="1600"/>
                          </a:pPr>
                          <a:r>
                            <a:t>F</a:t>
                          </a:r>
                        </a:p>
                      </a:txBody>
                      <a:tcPr/>
                    </a:tc>
                    <a:tc>
                      <a:txBody>
                        <a:bodyPr/>
                        <a:lstStyle/>
                        <a:p>
                          <a:pPr algn="ctr">
                            <a:defRPr sz="1600"/>
                          </a:pPr>
                          <a:r>
                            <a:t>F</a:t>
                          </a:r>
                        </a:p>
                      </a:txBody>
                      <a:tcPr/>
                    </a:tc>
                    <a:tc>
                      <a:txBody>
                        <a:bodyPr/>
                        <a:lstStyle/>
                        <a:p>
                          <a:pPr algn="ctr">
                            <a:defRPr sz="1600"/>
                          </a:pPr>
                          <a:r>
                            <a:t>T</a:t>
                          </a:r>
                        </a:p>
                      </a:txBody>
                      <a:tcPr/>
                    </a:tc>
                    <a:tc>
                      <a:txBody>
                        <a:bodyPr/>
                        <a:lstStyle/>
                        <a:p>
                          <a:pPr algn="ctr">
                            <a:defRPr sz="1600"/>
                          </a:pPr>
                          <a:r>
                            <a:t>F</a:t>
                          </a:r>
                        </a:p>
                      </a:txBody>
                      <a:tcPr/>
                    </a:tc>
                    <a:tc>
                      <a:txBody>
                        <a:bodyPr/>
                        <a:lstStyle/>
                        <a:p>
                          <a:pPr algn="ctr">
                            <a:defRPr sz="1600"/>
                          </a:pPr>
                          <a:r>
                            <a:rPr dirty="0"/>
                            <a:t>T</a:t>
                          </a:r>
                        </a:p>
                      </a:txBody>
                      <a:tcPr/>
                    </a:tc>
                    <a:extLst>
                      <a:ext uri="{0D108BD9-81ED-4DB2-BD59-A6C34878D82A}">
                        <a16:rowId xmlns:a16="http://schemas.microsoft.com/office/drawing/2014/main" val="10005"/>
                      </a:ext>
                    </a:extLst>
                  </a:tr>
                </a:tbl>
              </a:graphicData>
            </a:graphic>
          </p:graphicFrame>
        </mc:Fallback>
      </mc:AlternateContent>
    </p:spTree>
    <p:extLst>
      <p:ext uri="{BB962C8B-B14F-4D97-AF65-F5344CB8AC3E}">
        <p14:creationId xmlns:p14="http://schemas.microsoft.com/office/powerpoint/2010/main" val="25178697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Determining If an Argument Is Sound</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4</a:t>
            </a:r>
            <a:endParaRPr dirty="0"/>
          </a:p>
        </p:txBody>
      </p:sp>
      <p:sp>
        <p:nvSpPr>
          <p:cNvPr id="3" name="Text Placeholder 2"/>
          <p:cNvSpPr>
            <a:spLocks noGrp="1"/>
          </p:cNvSpPr>
          <p:nvPr>
            <p:ph type="body" sz="quarter" idx="10"/>
          </p:nvPr>
        </p:nvSpPr>
        <p:spPr/>
        <p:txBody>
          <a:bodyPr>
            <a:normAutofit/>
          </a:bodyPr>
          <a:lstStyle/>
          <a:p>
            <a:r>
              <a:rPr sz="2400" dirty="0"/>
              <a:t>You can see that the implication is a tautology, and thus valid.</a:t>
            </a:r>
            <a:endParaRPr lang="en-US" sz="2400" dirty="0"/>
          </a:p>
          <a:p>
            <a:endParaRPr sz="1000" dirty="0"/>
          </a:p>
          <a:p>
            <a:pPr>
              <a:defRPr sz="2800"/>
            </a:pPr>
            <a:r>
              <a:rPr sz="2400" dirty="0"/>
              <a:t>For the argument to be sound, we must start with a true statement. Therefore, we'll only consider the first two rows of the table. We can confirm (via history books or the internet) that in 1963, President John F. Kennedy was fatally shot. In other words, statement</a:t>
            </a:r>
            <a:r>
              <a:rPr lang="en-US" sz="2400" dirty="0"/>
              <a:t> </a:t>
            </a:r>
            <a:r>
              <a:rPr lang="en-US" sz="2400" i="1" dirty="0"/>
              <a:t>p</a:t>
            </a:r>
            <a:r>
              <a:rPr sz="2400" dirty="0"/>
              <a:t> is true (the President was unable to carry out his constitutional role). In the same manner, we know that statement</a:t>
            </a:r>
            <a:r>
              <a:rPr lang="en-US" sz="2400" dirty="0"/>
              <a:t> </a:t>
            </a:r>
            <a:r>
              <a:rPr lang="en-US" sz="2400" i="1" dirty="0"/>
              <a:t>q</a:t>
            </a:r>
            <a:r>
              <a:rPr sz="2400" dirty="0"/>
              <a:t> is true in this argument because the Vice President at the time, Lyndon Johnson, became President of the United States. Since we are starting with true statements, and this is a valid argument, we know that this argument is also sound.</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3</a:t>
            </a:r>
          </a:p>
        </p:txBody>
      </p:sp>
      <p:sp>
        <p:nvSpPr>
          <p:cNvPr id="3" name="Text Placeholder 2"/>
          <p:cNvSpPr>
            <a:spLocks noGrp="1"/>
          </p:cNvSpPr>
          <p:nvPr>
            <p:ph type="body" sz="quarter" idx="10"/>
          </p:nvPr>
        </p:nvSpPr>
        <p:spPr/>
        <p:txBody>
          <a:bodyPr>
            <a:normAutofit/>
          </a:bodyPr>
          <a:lstStyle/>
          <a:p>
            <a:r>
              <a:rPr sz="2400" dirty="0"/>
              <a:t>Determine whether the following is a sound argument.</a:t>
            </a:r>
          </a:p>
          <a:p>
            <a:r>
              <a:rPr sz="2400" dirty="0"/>
              <a:t>Marcy is very allergic to strawberries. Last week, she inadvertently drank some punch with strawberry puree in it. As a result, she had an allergic reaction and had to be taken to urgent care.</a:t>
            </a:r>
            <a:endParaRPr lang="en-US" sz="2400" dirty="0"/>
          </a:p>
          <a:p>
            <a:endParaRPr lang="en-US" sz="2400" dirty="0"/>
          </a:p>
          <a:p>
            <a:endParaRPr lang="en-US" sz="2400" dirty="0"/>
          </a:p>
          <a:p>
            <a:r>
              <a:rPr lang="en-US" sz="2400" dirty="0"/>
              <a:t>Answer: The argument is sound.</a:t>
            </a:r>
          </a:p>
          <a:p>
            <a:endParaRPr sz="2400" dirty="0"/>
          </a:p>
        </p:txBody>
      </p:sp>
    </p:spTree>
    <p:extLst>
      <p:ext uri="{BB962C8B-B14F-4D97-AF65-F5344CB8AC3E}">
        <p14:creationId xmlns:p14="http://schemas.microsoft.com/office/powerpoint/2010/main" val="2570918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Fallacy</a:t>
            </a:r>
          </a:p>
        </p:txBody>
      </p:sp>
      <p:sp>
        <p:nvSpPr>
          <p:cNvPr id="3" name="Text Placeholder 2"/>
          <p:cNvSpPr>
            <a:spLocks noGrp="1"/>
          </p:cNvSpPr>
          <p:nvPr>
            <p:ph type="body" sz="quarter" idx="10"/>
          </p:nvPr>
        </p:nvSpPr>
        <p:spPr>
          <a:xfrm>
            <a:off x="457200" y="1082078"/>
            <a:ext cx="8229600" cy="4861522"/>
          </a:xfrm>
        </p:spPr>
        <p:txBody>
          <a:bodyPr>
            <a:normAutofit/>
          </a:bodyPr>
          <a:lstStyle/>
          <a:p>
            <a:r>
              <a:rPr sz="2800" dirty="0"/>
              <a:t>A </a:t>
            </a:r>
            <a:r>
              <a:rPr sz="2800" b="1" dirty="0"/>
              <a:t>fallacy</a:t>
            </a:r>
            <a:r>
              <a:rPr sz="2800" dirty="0"/>
              <a:t> is an error in reasoning that leads to an invalid argument.</a:t>
            </a:r>
          </a:p>
          <a:p>
            <a:endParaRPr sz="28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Math Milestone</a:t>
            </a:r>
          </a:p>
        </p:txBody>
      </p:sp>
      <p:sp>
        <p:nvSpPr>
          <p:cNvPr id="3" name="Text Placeholder 2"/>
          <p:cNvSpPr>
            <a:spLocks noGrp="1"/>
          </p:cNvSpPr>
          <p:nvPr>
            <p:ph type="body" sz="quarter" idx="10"/>
          </p:nvPr>
        </p:nvSpPr>
        <p:spPr/>
        <p:txBody>
          <a:bodyPr>
            <a:normAutofit/>
          </a:bodyPr>
          <a:lstStyle/>
          <a:p>
            <a:r>
              <a:rPr sz="2400" dirty="0"/>
              <a:t>René Descartes was a famed philosopher who thought that science and mathematics could be used to explain everything in nature and wrote many works explaining his reasoning. At the age of </a:t>
            </a:r>
            <a:r>
              <a:rPr sz="2400" dirty="0">
                <a:latin typeface="Cambria Math"/>
              </a:rPr>
              <a:t>41</a:t>
            </a:r>
            <a:r>
              <a:rPr sz="2400" dirty="0"/>
              <a:t>, he published La </a:t>
            </a:r>
            <a:r>
              <a:rPr sz="2400" dirty="0" err="1"/>
              <a:t>Geométrie</a:t>
            </a:r>
            <a:r>
              <a:rPr sz="2400" dirty="0"/>
              <a:t>, which gave birth to Cartesian geometry that is widely studied today. Sadly, he died of pneumonia at the age of </a:t>
            </a:r>
            <a:r>
              <a:rPr sz="2400" dirty="0">
                <a:latin typeface="Cambria Math"/>
              </a:rPr>
              <a:t>54</a:t>
            </a:r>
            <a:r>
              <a:rPr sz="2400" dirty="0"/>
              <a:t>.</a:t>
            </a:r>
          </a:p>
        </p:txBody>
      </p:sp>
      <p:pic>
        <p:nvPicPr>
          <p:cNvPr id="5" name="Picture 4" descr="A painting of René Descartes.">
            <a:extLst>
              <a:ext uri="{FF2B5EF4-FFF2-40B4-BE49-F238E27FC236}">
                <a16:creationId xmlns:a16="http://schemas.microsoft.com/office/drawing/2014/main" id="{67F06064-110B-42AF-AD35-4BDCE136D505}"/>
              </a:ext>
            </a:extLst>
          </p:cNvPr>
          <p:cNvPicPr>
            <a:picLocks noChangeAspect="1"/>
          </p:cNvPicPr>
          <p:nvPr/>
        </p:nvPicPr>
        <p:blipFill>
          <a:blip r:embed="rId2"/>
          <a:srcRect t="-1206" b="11377"/>
          <a:stretch>
            <a:fillRect/>
          </a:stretch>
        </p:blipFill>
        <p:spPr>
          <a:xfrm>
            <a:off x="3672000" y="3374083"/>
            <a:ext cx="1800000" cy="2160000"/>
          </a:xfrm>
          <a:prstGeom prst="rect">
            <a:avLst/>
          </a:prstGeom>
        </p:spPr>
      </p:pic>
      <p:sp>
        <p:nvSpPr>
          <p:cNvPr id="6" name="TextBox 5">
            <a:extLst>
              <a:ext uri="{FF2B5EF4-FFF2-40B4-BE49-F238E27FC236}">
                <a16:creationId xmlns:a16="http://schemas.microsoft.com/office/drawing/2014/main" id="{3D24CC1C-0C4A-60E1-7CD5-0B9DF9663A14}"/>
              </a:ext>
            </a:extLst>
          </p:cNvPr>
          <p:cNvSpPr txBox="1"/>
          <p:nvPr/>
        </p:nvSpPr>
        <p:spPr>
          <a:xfrm>
            <a:off x="3962400" y="5503564"/>
            <a:ext cx="1219200" cy="430887"/>
          </a:xfrm>
          <a:prstGeom prst="rect">
            <a:avLst/>
          </a:prstGeom>
          <a:noFill/>
        </p:spPr>
        <p:txBody>
          <a:bodyPr wrap="square">
            <a:spAutoFit/>
          </a:bodyPr>
          <a:lstStyle/>
          <a:p>
            <a:r>
              <a:rPr kumimoji="0" lang="en-IN" sz="2200" b="0" i="0" u="none" strike="noStrike" kern="1200" cap="none" spc="0" normalizeH="0" baseline="0" noProof="0" dirty="0">
                <a:ln>
                  <a:noFill/>
                </a:ln>
                <a:solidFill>
                  <a:srgbClr val="366092"/>
                </a:solidFill>
                <a:effectLst/>
                <a:uLnTx/>
                <a:uFillTx/>
                <a:latin typeface="Calibri"/>
                <a:ea typeface="+mn-ea"/>
                <a:cs typeface="+mn-cs"/>
              </a:rPr>
              <a:t>Figure 1</a:t>
            </a:r>
            <a:endParaRPr lang="en-IN" sz="22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Fun Fact</a:t>
            </a:r>
          </a:p>
        </p:txBody>
      </p:sp>
      <p:sp>
        <p:nvSpPr>
          <p:cNvPr id="3" name="Text Placeholder 2"/>
          <p:cNvSpPr>
            <a:spLocks noGrp="1"/>
          </p:cNvSpPr>
          <p:nvPr>
            <p:ph type="body" sz="quarter" idx="10"/>
          </p:nvPr>
        </p:nvSpPr>
        <p:spPr/>
        <p:txBody>
          <a:bodyPr>
            <a:normAutofit/>
          </a:bodyPr>
          <a:lstStyle/>
          <a:p>
            <a:r>
              <a:rPr sz="2000" dirty="0"/>
              <a:t>Eldridge Cleaver ran as a candidate in the 1968 presidential election under the Peace and Freedom Party. He received </a:t>
            </a:r>
            <a:r>
              <a:rPr sz="2000" dirty="0">
                <a:latin typeface="Cambria Math"/>
              </a:rPr>
              <a:t>36,571</a:t>
            </a:r>
            <a:r>
              <a:rPr sz="2000" dirty="0"/>
              <a:t> votes, even though some states held that he did not meet the constitutional requirement for age and therefore could be excluded from the ballot. The Constitution requires that the </a:t>
            </a:r>
            <a:r>
              <a:rPr sz="2000" b="1" dirty="0"/>
              <a:t>US</a:t>
            </a:r>
            <a:r>
              <a:rPr sz="2000" dirty="0"/>
              <a:t> President be at least </a:t>
            </a:r>
            <a:r>
              <a:rPr sz="2000" dirty="0">
                <a:latin typeface="Cambria Math"/>
              </a:rPr>
              <a:t>35</a:t>
            </a:r>
            <a:r>
              <a:rPr sz="2000" dirty="0"/>
              <a:t> but does not specify when he must have reached that age. Cleaver would not have been </a:t>
            </a:r>
            <a:r>
              <a:rPr sz="2000" dirty="0">
                <a:latin typeface="Cambria Math"/>
              </a:rPr>
              <a:t>35</a:t>
            </a:r>
            <a:r>
              <a:rPr sz="2000" dirty="0"/>
              <a:t> until more than a year after the inauguration day in 1969.</a:t>
            </a:r>
          </a:p>
        </p:txBody>
      </p:sp>
      <p:pic>
        <p:nvPicPr>
          <p:cNvPr id="5" name="Picture 4" descr="A portrait of Eldridge Cleaver.">
            <a:extLst>
              <a:ext uri="{FF2B5EF4-FFF2-40B4-BE49-F238E27FC236}">
                <a16:creationId xmlns:a16="http://schemas.microsoft.com/office/drawing/2014/main" id="{99C970E6-82CF-4889-B9FD-47CEC43A1B5D}"/>
              </a:ext>
            </a:extLst>
          </p:cNvPr>
          <p:cNvPicPr>
            <a:picLocks noChangeAspect="1"/>
          </p:cNvPicPr>
          <p:nvPr/>
        </p:nvPicPr>
        <p:blipFill>
          <a:blip r:embed="rId2"/>
          <a:srcRect t="10558" b="10558"/>
          <a:stretch>
            <a:fillRect/>
          </a:stretch>
        </p:blipFill>
        <p:spPr>
          <a:xfrm>
            <a:off x="3507010" y="3429000"/>
            <a:ext cx="2129979" cy="1851342"/>
          </a:xfrm>
          <a:prstGeom prst="rect">
            <a:avLst/>
          </a:prstGeom>
        </p:spPr>
      </p:pic>
      <p:sp>
        <p:nvSpPr>
          <p:cNvPr id="4" name="TextBox 3">
            <a:extLst>
              <a:ext uri="{FF2B5EF4-FFF2-40B4-BE49-F238E27FC236}">
                <a16:creationId xmlns:a16="http://schemas.microsoft.com/office/drawing/2014/main" id="{CD5A60AF-3E74-5D23-679A-8F0C9E6D6263}"/>
              </a:ext>
            </a:extLst>
          </p:cNvPr>
          <p:cNvSpPr txBox="1"/>
          <p:nvPr/>
        </p:nvSpPr>
        <p:spPr>
          <a:xfrm>
            <a:off x="3962399" y="5352655"/>
            <a:ext cx="1219200" cy="430887"/>
          </a:xfrm>
          <a:prstGeom prst="rect">
            <a:avLst/>
          </a:prstGeom>
          <a:noFill/>
        </p:spPr>
        <p:txBody>
          <a:bodyPr wrap="square">
            <a:spAutoFit/>
          </a:bodyPr>
          <a:lstStyle/>
          <a:p>
            <a:r>
              <a:rPr kumimoji="0" lang="en-IN" sz="2200" b="0" i="0" u="none" strike="noStrike" kern="1200" cap="none" spc="0" normalizeH="0" baseline="0" noProof="0" dirty="0">
                <a:ln>
                  <a:noFill/>
                </a:ln>
                <a:solidFill>
                  <a:srgbClr val="366092"/>
                </a:solidFill>
                <a:effectLst/>
                <a:uLnTx/>
                <a:uFillTx/>
                <a:latin typeface="Calibri"/>
                <a:ea typeface="+mn-ea"/>
                <a:cs typeface="+mn-cs"/>
              </a:rPr>
              <a:t>Figure 2</a:t>
            </a:r>
            <a:endParaRPr lang="en-IN" sz="22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5</a:t>
            </a:r>
            <a:r>
              <a:rPr dirty="0"/>
              <a:t>: Identifying Fallacies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p:sp>
        <p:nvSpPr>
          <p:cNvPr id="3" name="Text Placeholder 2"/>
          <p:cNvSpPr>
            <a:spLocks noGrp="1"/>
          </p:cNvSpPr>
          <p:nvPr>
            <p:ph type="body" sz="quarter" idx="10"/>
          </p:nvPr>
        </p:nvSpPr>
        <p:spPr/>
        <p:txBody>
          <a:bodyPr>
            <a:normAutofit/>
          </a:bodyPr>
          <a:lstStyle/>
          <a:p>
            <a:r>
              <a:rPr sz="2400" dirty="0"/>
              <a:t>Identify the type of fallacy used in each of the following statements.</a:t>
            </a:r>
          </a:p>
          <a:p>
            <a:r>
              <a:rPr sz="2400" dirty="0"/>
              <a:t>a: If public spending is not reduced, our economy will collapse.</a:t>
            </a:r>
          </a:p>
          <a:p>
            <a:r>
              <a:rPr sz="2400" dirty="0"/>
              <a:t>b: Heather just had a new fuel pump put in her car. Forty-eight hours later, her car won't start. Heather's father thinks the mechanic must not have installed the fuel pump correctly.</a:t>
            </a:r>
            <a:endParaRPr lang="en-US" sz="2400" dirty="0"/>
          </a:p>
          <a:p>
            <a:r>
              <a:rPr lang="en-US" sz="2400" b="1" dirty="0"/>
              <a:t>Solution</a:t>
            </a:r>
          </a:p>
          <a:p>
            <a:r>
              <a:rPr lang="en-US" sz="2400" dirty="0"/>
              <a:t>a: This is a false dilemma. The argument makes it seem like there are only two options: either public spending decreases or the economy collapses. However, it is also possible that the economy can be strong while public spending remains the same.</a:t>
            </a:r>
          </a:p>
          <a:p>
            <a:endParaRPr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1</a:t>
            </a:r>
            <a:r>
              <a:rPr dirty="0"/>
              <a:t>: Identifying Premises and Conclusions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p:sp>
        <p:nvSpPr>
          <p:cNvPr id="3" name="Text Placeholder 2"/>
          <p:cNvSpPr>
            <a:spLocks noGrp="1"/>
          </p:cNvSpPr>
          <p:nvPr>
            <p:ph type="body" sz="quarter" idx="10"/>
          </p:nvPr>
        </p:nvSpPr>
        <p:spPr/>
        <p:txBody>
          <a:bodyPr>
            <a:normAutofit/>
          </a:bodyPr>
          <a:lstStyle/>
          <a:p>
            <a:r>
              <a:rPr sz="2800" dirty="0"/>
              <a:t>Identify the premises and conclusion in each of the following arguments.</a:t>
            </a:r>
          </a:p>
          <a:p>
            <a:pPr marL="538163" indent="-538163">
              <a:defRPr sz="2800"/>
            </a:pPr>
            <a:r>
              <a:rPr lang="en-US" sz="2800" dirty="0"/>
              <a:t>a.	</a:t>
            </a:r>
            <a:r>
              <a:rPr sz="2800" dirty="0"/>
              <a:t>If we update the technology, then we will have a better product and fewer complaints. Our technology was updated last month, so we will receive fewer complaints this month.</a:t>
            </a:r>
          </a:p>
          <a:p>
            <a:pPr marL="538163" indent="-538163">
              <a:defRPr sz="2800"/>
            </a:pPr>
            <a:r>
              <a:rPr lang="en-US" dirty="0"/>
              <a:t>b.	</a:t>
            </a:r>
            <a:r>
              <a:rPr dirty="0"/>
              <a:t>​</a:t>
            </a:r>
            <a:r>
              <a:rPr sz="2800" dirty="0"/>
              <a:t>The president of the United States must be younger than </a:t>
            </a:r>
            <a:r>
              <a:rPr sz="2800" dirty="0">
                <a:latin typeface="Cambria Math"/>
              </a:rPr>
              <a:t>40</a:t>
            </a:r>
            <a:r>
              <a:rPr sz="2800" dirty="0"/>
              <a:t>. Bruce Springsteen is president of the United States. Therefore, Bruce Springsteen must be younger than </a:t>
            </a:r>
            <a:r>
              <a:rPr sz="2800" dirty="0">
                <a:latin typeface="Cambria Math"/>
              </a:rPr>
              <a:t>40</a:t>
            </a:r>
            <a:r>
              <a:rPr sz="2800" dirty="0"/>
              <a:t>.</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5</a:t>
            </a:r>
            <a:r>
              <a:rPr dirty="0"/>
              <a:t>: Identifying Fallacies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p:sp>
        <p:nvSpPr>
          <p:cNvPr id="3" name="Text Placeholder 2"/>
          <p:cNvSpPr>
            <a:spLocks noGrp="1"/>
          </p:cNvSpPr>
          <p:nvPr>
            <p:ph type="body" sz="quarter" idx="10"/>
          </p:nvPr>
        </p:nvSpPr>
        <p:spPr/>
        <p:txBody>
          <a:bodyPr>
            <a:normAutofit/>
          </a:bodyPr>
          <a:lstStyle/>
          <a:p>
            <a:r>
              <a:rPr sz="2400" dirty="0"/>
              <a:t>b: This is </a:t>
            </a:r>
            <a:r>
              <a:rPr sz="2400" b="1" i="1" dirty="0"/>
              <a:t>post hoc, ergo propter hoc</a:t>
            </a:r>
            <a:r>
              <a:rPr sz="2400" b="1" dirty="0"/>
              <a:t>.</a:t>
            </a:r>
            <a:r>
              <a:rPr sz="2400" dirty="0"/>
              <a:t> There are many other things that could cause Heather's car to not start, including a lack of fuel! It is not unreasonable to consider that there might be a connection, but it is still a fallacy to assert that the one thing happening after the other is the </a:t>
            </a:r>
            <a:r>
              <a:rPr sz="2400" b="1" i="1" dirty="0"/>
              <a:t>only</a:t>
            </a:r>
            <a:r>
              <a:rPr sz="2400" dirty="0"/>
              <a:t> possible explanation.</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4</a:t>
            </a:r>
          </a:p>
        </p:txBody>
      </p:sp>
      <p:sp>
        <p:nvSpPr>
          <p:cNvPr id="3" name="Text Placeholder 2"/>
          <p:cNvSpPr>
            <a:spLocks noGrp="1"/>
          </p:cNvSpPr>
          <p:nvPr>
            <p:ph type="body" sz="quarter" idx="10"/>
          </p:nvPr>
        </p:nvSpPr>
        <p:spPr/>
        <p:txBody>
          <a:bodyPr>
            <a:normAutofit/>
          </a:bodyPr>
          <a:lstStyle/>
          <a:p>
            <a:r>
              <a:rPr sz="2800" dirty="0"/>
              <a:t>Identify the type of fallacy used in the following statement.</a:t>
            </a:r>
          </a:p>
          <a:p>
            <a:r>
              <a:rPr sz="2800" dirty="0"/>
              <a:t>Liam drives an expensive car. He must have money to spare!</a:t>
            </a:r>
            <a:endParaRPr lang="en-US" sz="2800" dirty="0"/>
          </a:p>
          <a:p>
            <a:endParaRPr sz="2800" dirty="0"/>
          </a:p>
          <a:p>
            <a:r>
              <a:rPr sz="2800" dirty="0"/>
              <a:t>Answer: </a:t>
            </a:r>
            <a:r>
              <a:rPr sz="2800" b="1" dirty="0"/>
              <a:t>Non sequitur</a:t>
            </a:r>
          </a:p>
        </p:txBody>
      </p:sp>
    </p:spTree>
    <p:extLst>
      <p:ext uri="{BB962C8B-B14F-4D97-AF65-F5344CB8AC3E}">
        <p14:creationId xmlns:p14="http://schemas.microsoft.com/office/powerpoint/2010/main" val="331883063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Summary of Fallacies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p:sp>
        <p:nvSpPr>
          <p:cNvPr id="5" name="TextBox 4">
            <a:extLst>
              <a:ext uri="{FF2B5EF4-FFF2-40B4-BE49-F238E27FC236}">
                <a16:creationId xmlns:a16="http://schemas.microsoft.com/office/drawing/2014/main" id="{4E7F0512-2880-BB52-7CCF-E48105E49259}"/>
              </a:ext>
            </a:extLst>
          </p:cNvPr>
          <p:cNvSpPr txBox="1"/>
          <p:nvPr/>
        </p:nvSpPr>
        <p:spPr>
          <a:xfrm>
            <a:off x="3086100" y="1227574"/>
            <a:ext cx="2971800" cy="369332"/>
          </a:xfrm>
          <a:prstGeom prst="rect">
            <a:avLst/>
          </a:prstGeom>
          <a:noFill/>
        </p:spPr>
        <p:txBody>
          <a:bodyPr wrap="square">
            <a:spAutoFit/>
          </a:bodyPr>
          <a:lstStyle/>
          <a:p>
            <a:r>
              <a:rPr kumimoji="0" lang="en-US" sz="1800" b="1" i="0" u="none" strike="noStrike" kern="1200" cap="none" spc="0" normalizeH="0" baseline="0" noProof="0" dirty="0">
                <a:ln>
                  <a:noFill/>
                </a:ln>
                <a:solidFill>
                  <a:srgbClr val="366092"/>
                </a:solidFill>
                <a:effectLst/>
                <a:uLnTx/>
                <a:uFillTx/>
                <a:latin typeface="Calibri"/>
                <a:ea typeface="+mn-ea"/>
                <a:cs typeface="+mn-cs"/>
              </a:rPr>
              <a:t>Table 5: Summary of Fallacies</a:t>
            </a:r>
            <a:endParaRPr lang="en-IN" dirty="0">
              <a:solidFill>
                <a:srgbClr val="366092"/>
              </a:solidFill>
            </a:endParaRPr>
          </a:p>
        </p:txBody>
      </p:sp>
      <p:graphicFrame>
        <p:nvGraphicFramePr>
          <p:cNvPr id="4" name="Table 4" descr="The table contains 2 columns and 5 rows. The columns are labeled: Type of Fallacy and Description.&#10;&#10;Row 1:&#10;Type of Fallacy: Post Hoc, Ergo Propter Hoc (After This, Therefore Because of This)&#10;Description: Because one thing happened first, it caused the other to happen.&#10;&#10;Row 2:&#10;Type of Fallacy: Dicto Simpliciter (Hasty Generalization)&#10;Description: Making broad, sweeping generalizations based on a few specific occurrences.&#10;&#10;Row 3:&#10;Type of Fallacy: Ad Hominem (Personal Attack)&#10;Description: Attacking someone's person, character, or motives instead of addressing the premise of the argument.&#10;&#10;Row 4:&#10;Type of Fallacy: Petito Principii (Circular Reasoning)&#10;Description: The premise and conclusion state the same thing.&#10;&#10;Row 5:&#10;Type of Fallacy: Non Sequitur (It Does Not Follow)&#10;Description: The conclusion does not logically follow from the premise; it follows a diversion.&#10;">
            <a:extLst>
              <a:ext uri="{FF2B5EF4-FFF2-40B4-BE49-F238E27FC236}">
                <a16:creationId xmlns:a16="http://schemas.microsoft.com/office/drawing/2014/main" id="{ED0C85F4-CB31-4FC5-9435-20898D10D72F}"/>
              </a:ext>
            </a:extLst>
          </p:cNvPr>
          <p:cNvGraphicFramePr>
            <a:graphicFrameLocks noGrp="1"/>
          </p:cNvGraphicFramePr>
          <p:nvPr>
            <p:extLst>
              <p:ext uri="{D42A27DB-BD31-4B8C-83A1-F6EECF244321}">
                <p14:modId xmlns:p14="http://schemas.microsoft.com/office/powerpoint/2010/main" val="1584935961"/>
              </p:ext>
            </p:extLst>
          </p:nvPr>
        </p:nvGraphicFramePr>
        <p:xfrm>
          <a:off x="457200" y="1600200"/>
          <a:ext cx="8229600" cy="384556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716347542"/>
                    </a:ext>
                  </a:extLst>
                </a:gridCol>
                <a:gridCol w="4114800">
                  <a:extLst>
                    <a:ext uri="{9D8B030D-6E8A-4147-A177-3AD203B41FA5}">
                      <a16:colId xmlns:a16="http://schemas.microsoft.com/office/drawing/2014/main" val="3471020790"/>
                    </a:ext>
                  </a:extLst>
                </a:gridCol>
              </a:tblGrid>
              <a:tr h="370840">
                <a:tc>
                  <a:txBody>
                    <a:bodyPr/>
                    <a:lstStyle/>
                    <a:p>
                      <a:pPr algn="ctr"/>
                      <a:r>
                        <a:rPr lang="en-US" b="1" dirty="0"/>
                        <a:t>Type of Fallacy</a:t>
                      </a:r>
                      <a:endParaRPr lang="en-IN" b="1" dirty="0"/>
                    </a:p>
                  </a:txBody>
                  <a:tcPr/>
                </a:tc>
                <a:tc>
                  <a:txBody>
                    <a:bodyPr/>
                    <a:lstStyle/>
                    <a:p>
                      <a:pPr algn="ctr"/>
                      <a:r>
                        <a:rPr lang="en-US" b="1" dirty="0"/>
                        <a:t>Description</a:t>
                      </a:r>
                      <a:endParaRPr lang="en-IN" b="1" dirty="0"/>
                    </a:p>
                  </a:txBody>
                  <a:tcPr/>
                </a:tc>
                <a:extLst>
                  <a:ext uri="{0D108BD9-81ED-4DB2-BD59-A6C34878D82A}">
                    <a16:rowId xmlns:a16="http://schemas.microsoft.com/office/drawing/2014/main" val="1622202305"/>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u="none" strike="noStrike" kern="1200" baseline="0" dirty="0">
                          <a:solidFill>
                            <a:schemeClr val="dk1"/>
                          </a:solidFill>
                        </a:rPr>
                        <a:t>Post Hoc, Ergo Propter Hoc (After This, Therefore Because of This) </a:t>
                      </a:r>
                      <a:endParaRPr lang="en-US" sz="1800" b="0" i="0" u="none" strike="noStrike" kern="1200" baseline="0" dirty="0">
                        <a:solidFill>
                          <a:schemeClr val="dk1"/>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u="none" strike="noStrike" kern="1200" baseline="0" dirty="0">
                          <a:solidFill>
                            <a:schemeClr val="dk1"/>
                          </a:solidFill>
                        </a:rPr>
                        <a:t>Because one thing happened first, it caused the other to happen. </a:t>
                      </a:r>
                      <a:endParaRPr lang="en-US" sz="1800" b="0" i="0" u="none" strike="noStrike" kern="1200" baseline="0" dirty="0">
                        <a:solidFill>
                          <a:schemeClr val="dk1"/>
                        </a:solidFill>
                        <a:latin typeface="+mn-lt"/>
                        <a:ea typeface="+mn-ea"/>
                        <a:cs typeface="+mn-cs"/>
                      </a:endParaRPr>
                    </a:p>
                  </a:txBody>
                  <a:tcPr/>
                </a:tc>
                <a:extLst>
                  <a:ext uri="{0D108BD9-81ED-4DB2-BD59-A6C34878D82A}">
                    <a16:rowId xmlns:a16="http://schemas.microsoft.com/office/drawing/2014/main" val="122955203"/>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1800" b="0" u="none" strike="noStrike" kern="1200" baseline="0" dirty="0">
                          <a:solidFill>
                            <a:schemeClr val="dk1"/>
                          </a:solidFill>
                        </a:rPr>
                        <a:t>Dicto Simpliciter (Hasty Generalization) </a:t>
                      </a:r>
                      <a:endParaRPr lang="en-IN" sz="1800" b="0" i="0" u="none" strike="noStrike" kern="1200" baseline="0" dirty="0">
                        <a:solidFill>
                          <a:schemeClr val="dk1"/>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u="none" strike="noStrike" kern="1200" baseline="0" dirty="0">
                          <a:solidFill>
                            <a:schemeClr val="dk1"/>
                          </a:solidFill>
                        </a:rPr>
                        <a:t>Making broad, sweeping generalizations based on a few specific occurrences. </a:t>
                      </a:r>
                      <a:endParaRPr lang="en-US" sz="1800" b="0" i="0" u="none" strike="noStrike" kern="1200" baseline="0" dirty="0">
                        <a:solidFill>
                          <a:schemeClr val="dk1"/>
                        </a:solidFill>
                        <a:latin typeface="+mn-lt"/>
                        <a:ea typeface="+mn-ea"/>
                        <a:cs typeface="+mn-cs"/>
                      </a:endParaRPr>
                    </a:p>
                  </a:txBody>
                  <a:tcPr/>
                </a:tc>
                <a:extLst>
                  <a:ext uri="{0D108BD9-81ED-4DB2-BD59-A6C34878D82A}">
                    <a16:rowId xmlns:a16="http://schemas.microsoft.com/office/drawing/2014/main" val="3864117709"/>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1800" b="0" u="none" strike="noStrike" kern="1200" baseline="0" dirty="0">
                          <a:solidFill>
                            <a:schemeClr val="dk1"/>
                          </a:solidFill>
                        </a:rPr>
                        <a:t>Ad Hominem (Personal Attack) </a:t>
                      </a:r>
                      <a:endParaRPr lang="en-IN" sz="1800" b="0" i="0" u="none" strike="noStrike" kern="1200" baseline="0" dirty="0">
                        <a:solidFill>
                          <a:schemeClr val="dk1"/>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u="none" strike="noStrike" kern="1200" baseline="0" dirty="0">
                          <a:solidFill>
                            <a:schemeClr val="dk1"/>
                          </a:solidFill>
                        </a:rPr>
                        <a:t>Attacking someone's person, character, or motives instead of addressing the premise of the argument.</a:t>
                      </a:r>
                      <a:endParaRPr lang="en-US" sz="1800" b="0" i="0" u="none" strike="noStrike" kern="1200" baseline="0" dirty="0">
                        <a:solidFill>
                          <a:schemeClr val="dk1"/>
                        </a:solidFill>
                        <a:latin typeface="+mn-lt"/>
                        <a:ea typeface="+mn-ea"/>
                        <a:cs typeface="+mn-cs"/>
                      </a:endParaRPr>
                    </a:p>
                  </a:txBody>
                  <a:tcPr/>
                </a:tc>
                <a:extLst>
                  <a:ext uri="{0D108BD9-81ED-4DB2-BD59-A6C34878D82A}">
                    <a16:rowId xmlns:a16="http://schemas.microsoft.com/office/drawing/2014/main" val="2358142944"/>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1800" b="0" u="none" strike="noStrike" kern="1200" baseline="0" dirty="0" err="1">
                          <a:solidFill>
                            <a:schemeClr val="dk1"/>
                          </a:solidFill>
                        </a:rPr>
                        <a:t>Petitio</a:t>
                      </a:r>
                      <a:r>
                        <a:rPr lang="en-IN" sz="1800" b="0" u="none" strike="noStrike" kern="1200" baseline="0" dirty="0">
                          <a:solidFill>
                            <a:schemeClr val="dk1"/>
                          </a:solidFill>
                        </a:rPr>
                        <a:t> Principii (Circular Reasoning)</a:t>
                      </a:r>
                      <a:endParaRPr lang="en-IN" sz="1800" b="0" i="0" u="none" strike="noStrike" kern="1200" baseline="0" dirty="0">
                        <a:solidFill>
                          <a:schemeClr val="dk1"/>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u="none" strike="noStrike" kern="1200" baseline="0" dirty="0">
                          <a:solidFill>
                            <a:schemeClr val="dk1"/>
                          </a:solidFill>
                        </a:rPr>
                        <a:t>The premise and conclusion state the same thing.</a:t>
                      </a:r>
                      <a:endParaRPr lang="en-US" sz="1800" b="0" i="0" u="none" strike="noStrike" kern="1200" baseline="0" dirty="0">
                        <a:solidFill>
                          <a:schemeClr val="dk1"/>
                        </a:solidFill>
                        <a:latin typeface="+mn-lt"/>
                        <a:ea typeface="+mn-ea"/>
                        <a:cs typeface="+mn-cs"/>
                      </a:endParaRPr>
                    </a:p>
                  </a:txBody>
                  <a:tcPr/>
                </a:tc>
                <a:extLst>
                  <a:ext uri="{0D108BD9-81ED-4DB2-BD59-A6C34878D82A}">
                    <a16:rowId xmlns:a16="http://schemas.microsoft.com/office/drawing/2014/main" val="3359098132"/>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u="none" strike="noStrike" kern="1200" baseline="0" dirty="0">
                          <a:solidFill>
                            <a:schemeClr val="dk1"/>
                          </a:solidFill>
                        </a:rPr>
                        <a:t>Non Sequitur (It Does Not Follow)</a:t>
                      </a:r>
                      <a:endParaRPr lang="en-US" sz="1800" b="0" i="0" u="none" strike="noStrike" kern="1200" baseline="0" dirty="0">
                        <a:solidFill>
                          <a:schemeClr val="dk1"/>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u="none" strike="noStrike" kern="1200" baseline="0" dirty="0">
                          <a:solidFill>
                            <a:schemeClr val="dk1"/>
                          </a:solidFill>
                        </a:rPr>
                        <a:t>The conclusion does not logically follow from the premise; it follows a diversion.</a:t>
                      </a:r>
                      <a:endParaRPr lang="en-US" sz="1800" b="0" i="0" u="none" strike="noStrike" kern="1200" baseline="0" dirty="0">
                        <a:solidFill>
                          <a:schemeClr val="dk1"/>
                        </a:solidFill>
                        <a:latin typeface="+mn-lt"/>
                        <a:ea typeface="+mn-ea"/>
                        <a:cs typeface="+mn-cs"/>
                      </a:endParaRPr>
                    </a:p>
                  </a:txBody>
                  <a:tcPr/>
                </a:tc>
                <a:extLst>
                  <a:ext uri="{0D108BD9-81ED-4DB2-BD59-A6C34878D82A}">
                    <a16:rowId xmlns:a16="http://schemas.microsoft.com/office/drawing/2014/main" val="2117813581"/>
                  </a:ext>
                </a:extLst>
              </a:tr>
            </a:tbl>
          </a:graphicData>
        </a:graphic>
      </p:graphicFrame>
    </p:spTree>
    <p:extLst>
      <p:ext uri="{BB962C8B-B14F-4D97-AF65-F5344CB8AC3E}">
        <p14:creationId xmlns:p14="http://schemas.microsoft.com/office/powerpoint/2010/main" val="74004015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Summary of Fallacies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lang="en-US" dirty="0"/>
          </a:p>
        </p:txBody>
      </p:sp>
      <p:sp>
        <p:nvSpPr>
          <p:cNvPr id="5" name="TextBox 4">
            <a:extLst>
              <a:ext uri="{FF2B5EF4-FFF2-40B4-BE49-F238E27FC236}">
                <a16:creationId xmlns:a16="http://schemas.microsoft.com/office/drawing/2014/main" id="{AA14070D-2E52-D44A-724A-5F3EF4E858CA}"/>
              </a:ext>
            </a:extLst>
          </p:cNvPr>
          <p:cNvSpPr txBox="1"/>
          <p:nvPr/>
        </p:nvSpPr>
        <p:spPr>
          <a:xfrm>
            <a:off x="2819400" y="1230868"/>
            <a:ext cx="3733800" cy="369332"/>
          </a:xfrm>
          <a:prstGeom prst="rect">
            <a:avLst/>
          </a:prstGeom>
          <a:noFill/>
        </p:spPr>
        <p:txBody>
          <a:bodyPr wrap="square">
            <a:spAutoFit/>
          </a:bodyPr>
          <a:lstStyle/>
          <a:p>
            <a:r>
              <a:rPr kumimoji="0" lang="en-US" sz="1800" b="1" i="0" u="none" strike="noStrike" kern="1200" cap="none" spc="0" normalizeH="0" baseline="0" noProof="0" dirty="0">
                <a:ln>
                  <a:noFill/>
                </a:ln>
                <a:solidFill>
                  <a:srgbClr val="366092"/>
                </a:solidFill>
                <a:effectLst/>
                <a:uLnTx/>
                <a:uFillTx/>
                <a:latin typeface="Calibri"/>
                <a:ea typeface="+mn-ea"/>
                <a:cs typeface="+mn-cs"/>
              </a:rPr>
              <a:t>Table 5: Summary of Fallacies (cont.)</a:t>
            </a:r>
            <a:endParaRPr lang="en-IN" dirty="0">
              <a:solidFill>
                <a:srgbClr val="366092"/>
              </a:solidFill>
            </a:endParaRPr>
          </a:p>
        </p:txBody>
      </p:sp>
      <p:graphicFrame>
        <p:nvGraphicFramePr>
          <p:cNvPr id="4" name="Table 4" descr="The table contains 2 columns and 5 rows. The columns are labeled: Type of Fallacy and Description.&#10;&#10;&#10;Row 1:&#10;Type of Fallacy: Straw Man (Exaggerated or Distorted View of the Opponent)&#10;Description: The distortion of someone's ideas or beliefs so that they can easily be knocked down.&#10;&#10;Row 2:&#10;Type of Fallacy: False Dilemma (Illusion of Limited Choice)&#10;Description: Argument that rests on the assumption that there are only two choices as a solution.&#10;&#10;Row 3:&#10;Type of Fallacy: Argumentum ad Populum (Appeal to the People)&#10;Description: Stating that the majority, or even just a large number, of people are doing something as the basis for supporting a conclusion.">
            <a:extLst>
              <a:ext uri="{FF2B5EF4-FFF2-40B4-BE49-F238E27FC236}">
                <a16:creationId xmlns:a16="http://schemas.microsoft.com/office/drawing/2014/main" id="{ED0C85F4-CB31-4FC5-9435-20898D10D72F}"/>
              </a:ext>
            </a:extLst>
          </p:cNvPr>
          <p:cNvGraphicFramePr>
            <a:graphicFrameLocks noGrp="1"/>
          </p:cNvGraphicFramePr>
          <p:nvPr>
            <p:extLst>
              <p:ext uri="{D42A27DB-BD31-4B8C-83A1-F6EECF244321}">
                <p14:modId xmlns:p14="http://schemas.microsoft.com/office/powerpoint/2010/main" val="3934570751"/>
              </p:ext>
            </p:extLst>
          </p:nvPr>
        </p:nvGraphicFramePr>
        <p:xfrm>
          <a:off x="457200" y="1676400"/>
          <a:ext cx="8229600" cy="338836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716347542"/>
                    </a:ext>
                  </a:extLst>
                </a:gridCol>
                <a:gridCol w="4114800">
                  <a:extLst>
                    <a:ext uri="{9D8B030D-6E8A-4147-A177-3AD203B41FA5}">
                      <a16:colId xmlns:a16="http://schemas.microsoft.com/office/drawing/2014/main" val="3471020790"/>
                    </a:ext>
                  </a:extLst>
                </a:gridCol>
              </a:tblGrid>
              <a:tr h="370840">
                <a:tc>
                  <a:txBody>
                    <a:bodyPr/>
                    <a:lstStyle/>
                    <a:p>
                      <a:pPr algn="ctr"/>
                      <a:r>
                        <a:rPr lang="en-US" b="1" dirty="0"/>
                        <a:t>Type of Fallacy</a:t>
                      </a:r>
                      <a:endParaRPr lang="en-IN" b="1" dirty="0"/>
                    </a:p>
                  </a:txBody>
                  <a:tcPr/>
                </a:tc>
                <a:tc>
                  <a:txBody>
                    <a:bodyPr/>
                    <a:lstStyle/>
                    <a:p>
                      <a:pPr algn="ctr"/>
                      <a:r>
                        <a:rPr lang="en-US" b="1" dirty="0"/>
                        <a:t>Description</a:t>
                      </a:r>
                      <a:endParaRPr lang="en-IN" b="1" dirty="0"/>
                    </a:p>
                  </a:txBody>
                  <a:tcPr/>
                </a:tc>
                <a:extLst>
                  <a:ext uri="{0D108BD9-81ED-4DB2-BD59-A6C34878D82A}">
                    <a16:rowId xmlns:a16="http://schemas.microsoft.com/office/drawing/2014/main" val="1622202305"/>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u="none" strike="noStrike" kern="1200" baseline="0" dirty="0">
                          <a:solidFill>
                            <a:schemeClr val="dk1"/>
                          </a:solidFill>
                        </a:rPr>
                        <a:t>Straw Man (Exaggerated or Distorted View of the Opponent)</a:t>
                      </a:r>
                      <a:endParaRPr lang="en-US" sz="1800" b="0" i="0" u="none" strike="noStrike" kern="1200" baseline="0" dirty="0">
                        <a:solidFill>
                          <a:schemeClr val="dk1"/>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u="none" strike="noStrike" kern="1200" baseline="0" dirty="0">
                          <a:solidFill>
                            <a:schemeClr val="dk1"/>
                          </a:solidFill>
                        </a:rPr>
                        <a:t>The distortion of someone's ideas or beliefs so that they can easily be knocked down.</a:t>
                      </a:r>
                      <a:endParaRPr lang="en-US" sz="1800" b="0" i="0" u="none" strike="noStrike" kern="1200" baseline="0" dirty="0">
                        <a:solidFill>
                          <a:schemeClr val="dk1"/>
                        </a:solidFill>
                        <a:latin typeface="+mn-lt"/>
                        <a:ea typeface="+mn-ea"/>
                        <a:cs typeface="+mn-cs"/>
                      </a:endParaRPr>
                    </a:p>
                  </a:txBody>
                  <a:tcPr/>
                </a:tc>
                <a:extLst>
                  <a:ext uri="{0D108BD9-81ED-4DB2-BD59-A6C34878D82A}">
                    <a16:rowId xmlns:a16="http://schemas.microsoft.com/office/drawing/2014/main" val="1279022947"/>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u="none" strike="noStrike" kern="1200" baseline="0" dirty="0">
                          <a:solidFill>
                            <a:schemeClr val="dk1"/>
                          </a:solidFill>
                        </a:rPr>
                        <a:t>False Dilemma (Illusion of Limited Choice)</a:t>
                      </a:r>
                      <a:endParaRPr lang="en-US" sz="1800" b="0" i="0" u="none" strike="noStrike" kern="1200" baseline="0" dirty="0">
                        <a:solidFill>
                          <a:schemeClr val="dk1"/>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u="none" strike="noStrike" kern="1200" baseline="0" dirty="0">
                          <a:solidFill>
                            <a:schemeClr val="dk1"/>
                          </a:solidFill>
                        </a:rPr>
                        <a:t>Argument that rests on the assumption that there are only two choices as a solution.</a:t>
                      </a:r>
                      <a:endParaRPr lang="en-US" sz="1800" b="0" i="0" u="none" strike="noStrike" kern="1200" baseline="0" dirty="0">
                        <a:solidFill>
                          <a:schemeClr val="dk1"/>
                        </a:solidFill>
                        <a:latin typeface="+mn-lt"/>
                        <a:ea typeface="+mn-ea"/>
                        <a:cs typeface="+mn-cs"/>
                      </a:endParaRPr>
                    </a:p>
                  </a:txBody>
                  <a:tcPr/>
                </a:tc>
                <a:extLst>
                  <a:ext uri="{0D108BD9-81ED-4DB2-BD59-A6C34878D82A}">
                    <a16:rowId xmlns:a16="http://schemas.microsoft.com/office/drawing/2014/main" val="1369785017"/>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u="none" strike="noStrike" kern="1200" baseline="0" dirty="0">
                          <a:solidFill>
                            <a:schemeClr val="dk1"/>
                          </a:solidFill>
                        </a:rPr>
                        <a:t>Argumentum ad Populum (Appeal to the People)</a:t>
                      </a:r>
                      <a:endParaRPr lang="en-US" sz="1800" b="0" i="0" u="none" strike="noStrike" kern="1200" baseline="0" dirty="0">
                        <a:solidFill>
                          <a:schemeClr val="dk1"/>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u="none" strike="noStrike" kern="1200" baseline="0" dirty="0">
                          <a:solidFill>
                            <a:schemeClr val="dk1"/>
                          </a:solidFill>
                        </a:rPr>
                        <a:t>Stating that the majority, or even just a large number, of people are doing something as the basis for supporting a conclusion.</a:t>
                      </a:r>
                      <a:endParaRPr lang="en-US" sz="1800" b="0" i="0" u="none" strike="noStrike" kern="1200" baseline="0" dirty="0">
                        <a:solidFill>
                          <a:schemeClr val="dk1"/>
                        </a:solidFill>
                        <a:latin typeface="+mn-lt"/>
                        <a:ea typeface="+mn-ea"/>
                        <a:cs typeface="+mn-cs"/>
                      </a:endParaRPr>
                    </a:p>
                  </a:txBody>
                  <a:tcPr/>
                </a:tc>
                <a:extLst>
                  <a:ext uri="{0D108BD9-81ED-4DB2-BD59-A6C34878D82A}">
                    <a16:rowId xmlns:a16="http://schemas.microsoft.com/office/drawing/2014/main" val="2241496201"/>
                  </a:ext>
                </a:extLst>
              </a:tr>
            </a:tbl>
          </a:graphicData>
        </a:graphic>
      </p:graphicFrame>
    </p:spTree>
    <p:extLst>
      <p:ext uri="{BB962C8B-B14F-4D97-AF65-F5344CB8AC3E}">
        <p14:creationId xmlns:p14="http://schemas.microsoft.com/office/powerpoint/2010/main" val="13390444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Identifying Premises and Conclusions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p:sp>
        <p:nvSpPr>
          <p:cNvPr id="3" name="Text Placeholder 2"/>
          <p:cNvSpPr>
            <a:spLocks noGrp="1"/>
          </p:cNvSpPr>
          <p:nvPr>
            <p:ph type="body" sz="quarter" idx="10"/>
          </p:nvPr>
        </p:nvSpPr>
        <p:spPr/>
        <p:txBody>
          <a:bodyPr>
            <a:normAutofit fontScale="92500" lnSpcReduction="20000"/>
          </a:bodyPr>
          <a:lstStyle/>
          <a:p>
            <a:r>
              <a:rPr sz="2800" b="1" dirty="0"/>
              <a:t>Solution</a:t>
            </a:r>
          </a:p>
          <a:p>
            <a:pPr marL="361950" indent="-361950">
              <a:defRPr sz="2800"/>
            </a:pPr>
            <a:r>
              <a:rPr lang="en-US" sz="2600" dirty="0"/>
              <a:t>a.	</a:t>
            </a:r>
            <a:r>
              <a:rPr sz="2600" dirty="0"/>
              <a:t>The premises in support of the conclusion come first in the argument. The conclusion is the last statement. Thus, we have the following.</a:t>
            </a:r>
          </a:p>
          <a:p>
            <a:pPr marL="857250" lvl="2" indent="0">
              <a:buNone/>
            </a:pPr>
            <a:r>
              <a:rPr sz="2600" dirty="0"/>
              <a:t>​Premise 1: If we update the technology, then we will have a better product and fewer complaints.</a:t>
            </a:r>
          </a:p>
          <a:p>
            <a:pPr marL="857250" lvl="2" indent="0">
              <a:buNone/>
            </a:pPr>
            <a:r>
              <a:rPr sz="2600" dirty="0"/>
              <a:t>​Premise 2: Our technology was updated last month.</a:t>
            </a:r>
          </a:p>
          <a:p>
            <a:pPr marL="857250" lvl="2" indent="0">
              <a:buNone/>
            </a:pPr>
            <a:r>
              <a:rPr sz="2600" dirty="0"/>
              <a:t>Conclusion: We will receive fewer complaints this month.</a:t>
            </a:r>
          </a:p>
          <a:p>
            <a:pPr marL="361950" indent="-361950">
              <a:defRPr sz="2800"/>
            </a:pPr>
            <a:r>
              <a:rPr lang="en-US" sz="2600" dirty="0"/>
              <a:t>b.	</a:t>
            </a:r>
            <a:r>
              <a:rPr sz="2600" dirty="0"/>
              <a:t>​This argument has two premises and a conclusion.</a:t>
            </a:r>
          </a:p>
          <a:p>
            <a:pPr marL="857250" lvl="2" indent="0">
              <a:buNone/>
            </a:pPr>
            <a:r>
              <a:rPr sz="2600" dirty="0"/>
              <a:t>​Premise 1: The president of the United States must be younger than </a:t>
            </a:r>
            <a:r>
              <a:rPr sz="2600" dirty="0">
                <a:latin typeface="Cambria Math"/>
              </a:rPr>
              <a:t>40</a:t>
            </a:r>
            <a:r>
              <a:rPr sz="2600" dirty="0"/>
              <a:t>.</a:t>
            </a:r>
          </a:p>
          <a:p>
            <a:pPr marL="857250" lvl="2" indent="0">
              <a:buNone/>
            </a:pPr>
            <a:r>
              <a:rPr sz="2600" dirty="0"/>
              <a:t>​Premise 2: Bruce Springsteen is president of the United States.</a:t>
            </a:r>
          </a:p>
          <a:p>
            <a:pPr marL="857250" lvl="2" indent="0">
              <a:buNone/>
            </a:pPr>
            <a:r>
              <a:rPr sz="2600" dirty="0"/>
              <a:t>​Conclusion: Bruce Springsteen must be younger than </a:t>
            </a:r>
            <a:r>
              <a:rPr sz="2600" dirty="0">
                <a:latin typeface="Cambria Math"/>
              </a:rPr>
              <a:t>40</a:t>
            </a:r>
            <a:r>
              <a:rPr sz="2600" dirty="0"/>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1</a:t>
            </a:r>
            <a:endParaRPr dirty="0"/>
          </a:p>
        </p:txBody>
      </p:sp>
      <p:sp>
        <p:nvSpPr>
          <p:cNvPr id="3" name="Text Placeholder 2"/>
          <p:cNvSpPr>
            <a:spLocks noGrp="1"/>
          </p:cNvSpPr>
          <p:nvPr>
            <p:ph type="body" sz="quarter" idx="10"/>
          </p:nvPr>
        </p:nvSpPr>
        <p:spPr/>
        <p:txBody>
          <a:bodyPr>
            <a:normAutofit/>
          </a:bodyPr>
          <a:lstStyle/>
          <a:p>
            <a:r>
              <a:rPr sz="2800"/>
              <a:t>If-then statements can be used in the premise of an argument. Be careful to correctly identify the conclusion in such cases.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1</a:t>
            </a:r>
          </a:p>
        </p:txBody>
      </p:sp>
      <p:sp>
        <p:nvSpPr>
          <p:cNvPr id="3" name="Text Placeholder 2"/>
          <p:cNvSpPr>
            <a:spLocks noGrp="1"/>
          </p:cNvSpPr>
          <p:nvPr>
            <p:ph type="body" sz="quarter" idx="10"/>
          </p:nvPr>
        </p:nvSpPr>
        <p:spPr/>
        <p:txBody>
          <a:bodyPr>
            <a:normAutofit/>
          </a:bodyPr>
          <a:lstStyle/>
          <a:p>
            <a:r>
              <a:rPr sz="2800"/>
              <a:t>Identify the premises and conclusion in the following argument.</a:t>
            </a:r>
          </a:p>
          <a:p>
            <a:r>
              <a:rPr sz="2800"/>
              <a:t>If the weather is warm, we will go the beach. We're at the beach, so it must be warm outside.</a:t>
            </a:r>
          </a:p>
          <a:p>
            <a:r>
              <a:rPr sz="2800"/>
              <a:t>Answer:</a:t>
            </a:r>
          </a:p>
          <a:p>
            <a:r>
              <a:rPr sz="2800"/>
              <a:t>Premise 1: If the weather is warm, we will go the beach.</a:t>
            </a:r>
          </a:p>
          <a:p>
            <a:r>
              <a:rPr sz="2800"/>
              <a:t>Premise 2: We're at the beach.</a:t>
            </a:r>
          </a:p>
          <a:p>
            <a:r>
              <a:rPr sz="2800"/>
              <a:t>Conclusion: It is warm outside.</a:t>
            </a:r>
          </a:p>
        </p:txBody>
      </p:sp>
    </p:spTree>
    <p:extLst>
      <p:ext uri="{BB962C8B-B14F-4D97-AF65-F5344CB8AC3E}">
        <p14:creationId xmlns:p14="http://schemas.microsoft.com/office/powerpoint/2010/main" val="36226945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Valid and Invalid Arguments</a:t>
            </a:r>
          </a:p>
        </p:txBody>
      </p:sp>
      <p:sp>
        <p:nvSpPr>
          <p:cNvPr id="3" name="Text Placeholder 2"/>
          <p:cNvSpPr>
            <a:spLocks noGrp="1"/>
          </p:cNvSpPr>
          <p:nvPr>
            <p:ph type="body" sz="quarter" idx="10"/>
          </p:nvPr>
        </p:nvSpPr>
        <p:spPr>
          <a:xfrm>
            <a:off x="457200" y="1082078"/>
            <a:ext cx="8229600" cy="4861522"/>
          </a:xfrm>
        </p:spPr>
        <p:txBody>
          <a:bodyPr>
            <a:normAutofit/>
          </a:bodyPr>
          <a:lstStyle/>
          <a:p>
            <a:pPr>
              <a:defRPr b="1"/>
            </a:pPr>
            <a:r>
              <a:rPr sz="2800" dirty="0"/>
              <a:t>Valid Argument</a:t>
            </a:r>
          </a:p>
          <a:p>
            <a:r>
              <a:rPr sz="2800" dirty="0"/>
              <a:t>A </a:t>
            </a:r>
            <a:r>
              <a:rPr sz="2800" b="1" dirty="0"/>
              <a:t>valid argument</a:t>
            </a:r>
            <a:r>
              <a:rPr sz="2800" dirty="0"/>
              <a:t> is a deductive argument where the conclusion is always guaranteed from the premises.</a:t>
            </a:r>
          </a:p>
          <a:p>
            <a:pPr>
              <a:defRPr b="1"/>
            </a:pPr>
            <a:r>
              <a:rPr sz="2800" dirty="0"/>
              <a:t>Invalid Argument</a:t>
            </a:r>
          </a:p>
          <a:p>
            <a:r>
              <a:rPr sz="2800" dirty="0"/>
              <a:t>An </a:t>
            </a:r>
            <a:r>
              <a:rPr sz="2800" b="1" dirty="0"/>
              <a:t>invalid argument</a:t>
            </a:r>
            <a:r>
              <a:rPr sz="2800" dirty="0"/>
              <a:t> is a deductive argument where the conclusion is </a:t>
            </a:r>
            <a:r>
              <a:rPr sz="2800" b="1" dirty="0"/>
              <a:t>not</a:t>
            </a:r>
            <a:r>
              <a:rPr sz="2800" dirty="0"/>
              <a:t> always guaranteed from the premises.</a:t>
            </a:r>
          </a:p>
          <a:p>
            <a:endParaRPr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Think Back</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p:sp>
        <p:nvSpPr>
          <p:cNvPr id="3" name="Text Placeholder 2"/>
          <p:cNvSpPr>
            <a:spLocks noGrp="1"/>
          </p:cNvSpPr>
          <p:nvPr>
            <p:ph type="body" sz="quarter" idx="10"/>
          </p:nvPr>
        </p:nvSpPr>
        <p:spPr/>
        <p:txBody>
          <a:bodyPr>
            <a:normAutofit/>
          </a:bodyPr>
          <a:lstStyle/>
          <a:p>
            <a:r>
              <a:rPr sz="2600" dirty="0"/>
              <a:t>Deductive reasoning uses statements that are commonly accepted as facts to make a case for a certain conclusion.</a:t>
            </a:r>
            <a:endParaRPr lang="en-US" sz="2600" dirty="0"/>
          </a:p>
          <a:p>
            <a:endParaRPr lang="en-IN" sz="2600" dirty="0"/>
          </a:p>
          <a:p>
            <a:endParaRPr lang="en-IN" sz="2600" dirty="0"/>
          </a:p>
          <a:p>
            <a:endParaRPr lang="en-IN" sz="2600" dirty="0"/>
          </a:p>
          <a:p>
            <a:endParaRPr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Think Back</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p:sp>
        <p:nvSpPr>
          <p:cNvPr id="3" name="Text Placeholder 2"/>
          <p:cNvSpPr>
            <a:spLocks noGrp="1"/>
          </p:cNvSpPr>
          <p:nvPr>
            <p:ph type="body" sz="quarter" idx="10"/>
          </p:nvPr>
        </p:nvSpPr>
        <p:spPr/>
        <p:txBody>
          <a:bodyPr>
            <a:normAutofit/>
          </a:bodyPr>
          <a:lstStyle/>
          <a:p>
            <a:r>
              <a:rPr sz="2800"/>
              <a:t>A tautology is a statement that is true in all possible circumstances.</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A10434F-086E-4C8D-8248-9B4221AE2944}"/>
</file>

<file path=customXml/itemProps2.xml><?xml version="1.0" encoding="utf-8"?>
<ds:datastoreItem xmlns:ds="http://schemas.openxmlformats.org/officeDocument/2006/customXml" ds:itemID="{ADBBEC5D-7E4E-4FE0-AC12-7B995A0571F5}"/>
</file>

<file path=customXml/itemProps3.xml><?xml version="1.0" encoding="utf-8"?>
<ds:datastoreItem xmlns:ds="http://schemas.openxmlformats.org/officeDocument/2006/customXml" ds:itemID="{6948674E-CD43-473B-A553-60F6D0B1962E}"/>
</file>

<file path=docProps/app.xml><?xml version="1.0" encoding="utf-8"?>
<Properties xmlns="http://schemas.openxmlformats.org/officeDocument/2006/extended-properties" xmlns:vt="http://schemas.openxmlformats.org/officeDocument/2006/docPropsVTypes">
  <TotalTime>1011</TotalTime>
  <Words>2401</Words>
  <Application>Microsoft Office PowerPoint</Application>
  <PresentationFormat>On-screen Show (4:3)</PresentationFormat>
  <Paragraphs>258</Paragraphs>
  <Slides>33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33</vt:i4>
      </vt:variant>
    </vt:vector>
  </HeadingPairs>
  <TitlesOfParts>
    <vt:vector size="38" baseType="lpstr">
      <vt:lpstr>Courier New</vt:lpstr>
      <vt:lpstr>Calibri</vt:lpstr>
      <vt:lpstr>Arial</vt:lpstr>
      <vt:lpstr>Cambria Math</vt:lpstr>
      <vt:lpstr>Office Theme</vt:lpstr>
      <vt:lpstr>Section 3.4</vt:lpstr>
      <vt:lpstr>Definition: Logical Arguments</vt:lpstr>
      <vt:lpstr>Example 1: Identifying Premises and Conclusions—Slide 1</vt:lpstr>
      <vt:lpstr>Example 1: Identifying Premises and Conclusions—Slide 2</vt:lpstr>
      <vt:lpstr>Helpful Hint 1</vt:lpstr>
      <vt:lpstr>Skill Check 1</vt:lpstr>
      <vt:lpstr>Definition: Valid and Invalid Arguments</vt:lpstr>
      <vt:lpstr>Think Back—Slide 1</vt:lpstr>
      <vt:lpstr>Think Back—Slide 2</vt:lpstr>
      <vt:lpstr>Using a Truth Table to Determine the Validity of an Argument</vt:lpstr>
      <vt:lpstr>Example 2: Determining the Validity of an Argument—Slide 1</vt:lpstr>
      <vt:lpstr>Example 2: Determining the Validity of an Argument—Slide 2</vt:lpstr>
      <vt:lpstr>Example 2: Determining the Validity of an Argument—Slide 3</vt:lpstr>
      <vt:lpstr>Example 2: Determining the Validity of an Argument—Slide 4</vt:lpstr>
      <vt:lpstr>Helpful Hint 2</vt:lpstr>
      <vt:lpstr>Example 3: Determining the Validity of an Argument—Slide 1</vt:lpstr>
      <vt:lpstr>Example 3: Determining the Validity of an Argument—Slide 2</vt:lpstr>
      <vt:lpstr>Example 3: Determining the Validity of an Argument—Slide 3</vt:lpstr>
      <vt:lpstr>Skill Check 2</vt:lpstr>
      <vt:lpstr>Definition: Sound Argument</vt:lpstr>
      <vt:lpstr>Example 4: Determining If an Argument Is Sound—Slide 1</vt:lpstr>
      <vt:lpstr>Example 4: Determining If an Argument Is Sound—Slide 2</vt:lpstr>
      <vt:lpstr>Example 4: Determining If an Argument Is Sound—Slide 3</vt:lpstr>
      <vt:lpstr>Example 4: Determining If an Argument Is Sound—Slide 4</vt:lpstr>
      <vt:lpstr>Skill Check 3</vt:lpstr>
      <vt:lpstr>Definition: Fallacy</vt:lpstr>
      <vt:lpstr>Math Milestone</vt:lpstr>
      <vt:lpstr>Fun Fact</vt:lpstr>
      <vt:lpstr>Example 5: Identifying Fallacies—Slide 1</vt:lpstr>
      <vt:lpstr>Example 5: Identifying Fallacies—Slide 2</vt:lpstr>
      <vt:lpstr>Skill Check 4</vt:lpstr>
      <vt:lpstr>Summary of Fallacies—Slide 1</vt:lpstr>
      <vt:lpstr>Summary of Fallacies—Slide 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2nd Edition</dc:title>
  <dc:creator>Hawkes Learning</dc:creator>
  <cp:lastModifiedBy>kanthi</cp:lastModifiedBy>
  <cp:revision>192</cp:revision>
  <dcterms:created xsi:type="dcterms:W3CDTF">2013-04-26T14:43:13Z</dcterms:created>
  <dcterms:modified xsi:type="dcterms:W3CDTF">2025-09-16T06:24:28Z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