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21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Review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Chapter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Conjunction Truth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/>
              <a:t>If </a:t>
            </a:r>
            <a:r>
              <a:rPr lang="en-US" sz="2400" i="1" dirty="0"/>
              <a:t>a</a:t>
            </a:r>
            <a:r>
              <a:rPr sz="2400" dirty="0"/>
              <a:t> and </a:t>
            </a:r>
            <a:r>
              <a:rPr lang="en-US" sz="2400" i="1" dirty="0"/>
              <a:t>b</a:t>
            </a:r>
            <a:r>
              <a:rPr sz="2400" dirty="0"/>
              <a:t> are statements, then the </a:t>
            </a:r>
            <a:r>
              <a:rPr sz="2400" b="1" dirty="0"/>
              <a:t>conjunction</a:t>
            </a:r>
            <a:r>
              <a:rPr sz="2400" dirty="0"/>
              <a:t> " </a:t>
            </a:r>
            <a:r>
              <a:rPr lang="en-US" sz="2400" i="1" dirty="0"/>
              <a:t>a</a:t>
            </a:r>
            <a:r>
              <a:rPr sz="2400" dirty="0"/>
              <a:t> and </a:t>
            </a:r>
            <a:r>
              <a:rPr lang="en-US" sz="2400" i="1" dirty="0"/>
              <a:t>b</a:t>
            </a:r>
            <a:r>
              <a:rPr sz="2400" dirty="0"/>
              <a:t> " is true only when both </a:t>
            </a:r>
            <a:r>
              <a:rPr lang="en-US" sz="2400" i="1" dirty="0"/>
              <a:t>a</a:t>
            </a:r>
            <a:r>
              <a:rPr sz="2400" dirty="0"/>
              <a:t> and </a:t>
            </a:r>
            <a:r>
              <a:rPr lang="en-US" sz="2400" i="1" dirty="0"/>
              <a:t>b</a:t>
            </a:r>
            <a:r>
              <a:rPr sz="2400" dirty="0"/>
              <a:t> are true; otherwise, the conjunction is false.</a:t>
            </a:r>
            <a:endParaRPr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Disjunction Truth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/>
              <a:t>If </a:t>
            </a:r>
            <a:r>
              <a:rPr lang="en-US" sz="2400" i="1" dirty="0"/>
              <a:t>a</a:t>
            </a:r>
            <a:r>
              <a:rPr sz="2400" dirty="0"/>
              <a:t> and </a:t>
            </a:r>
            <a:r>
              <a:rPr lang="en-US" sz="2400" i="1" dirty="0"/>
              <a:t>b</a:t>
            </a:r>
            <a:r>
              <a:rPr sz="2400" dirty="0"/>
              <a:t> are statements, then the </a:t>
            </a:r>
            <a:r>
              <a:rPr sz="2400" b="1" i="1" dirty="0"/>
              <a:t>disjunction</a:t>
            </a:r>
            <a:r>
              <a:rPr sz="2400" dirty="0"/>
              <a:t> " </a:t>
            </a:r>
            <a:r>
              <a:rPr lang="en-US" sz="2400" i="1" dirty="0"/>
              <a:t>a</a:t>
            </a:r>
            <a:r>
              <a:rPr sz="2400" dirty="0"/>
              <a:t> or </a:t>
            </a:r>
            <a:r>
              <a:rPr lang="en-US" sz="2400" i="1" dirty="0"/>
              <a:t>b</a:t>
            </a:r>
            <a:r>
              <a:rPr sz="2400" dirty="0"/>
              <a:t> " is always true unless </a:t>
            </a:r>
            <a:r>
              <a:rPr lang="en-US" sz="2400" i="1" dirty="0"/>
              <a:t>a</a:t>
            </a:r>
            <a:r>
              <a:rPr sz="2400" dirty="0"/>
              <a:t> and </a:t>
            </a:r>
            <a:r>
              <a:rPr lang="en-US" sz="2400" i="1" dirty="0"/>
              <a:t>b</a:t>
            </a:r>
            <a:r>
              <a:rPr sz="2400" dirty="0"/>
              <a:t> are both false.</a:t>
            </a:r>
            <a:endParaRPr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Conditional Truth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71854" y="1029287"/>
            <a:ext cx="8229600" cy="4914276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/>
              <a:t>If </a:t>
            </a:r>
            <a:r>
              <a:rPr lang="en-US" sz="2400" i="1" dirty="0"/>
              <a:t>a</a:t>
            </a:r>
            <a:r>
              <a:rPr sz="2400" dirty="0"/>
              <a:t> and </a:t>
            </a:r>
            <a:r>
              <a:rPr lang="en-US" sz="2400" i="1" dirty="0"/>
              <a:t>b</a:t>
            </a:r>
            <a:r>
              <a:rPr sz="2400" dirty="0"/>
              <a:t> are statements, then the </a:t>
            </a:r>
            <a:r>
              <a:rPr sz="2400" b="1" dirty="0"/>
              <a:t>conditional</a:t>
            </a:r>
            <a:r>
              <a:rPr sz="2400" dirty="0"/>
              <a:t> "if </a:t>
            </a:r>
            <a:r>
              <a:rPr lang="en-US" sz="2400" i="1" dirty="0"/>
              <a:t>a</a:t>
            </a:r>
            <a:r>
              <a:rPr sz="2400" dirty="0"/>
              <a:t>, then </a:t>
            </a:r>
            <a:r>
              <a:rPr lang="en-US" sz="2400" i="1" dirty="0"/>
              <a:t>b</a:t>
            </a:r>
            <a:r>
              <a:rPr sz="2400" dirty="0"/>
              <a:t> " is always true unless </a:t>
            </a:r>
            <a:r>
              <a:rPr lang="en-US" sz="2400" i="1" dirty="0"/>
              <a:t>a</a:t>
            </a:r>
            <a:r>
              <a:rPr sz="2400" dirty="0"/>
              <a:t> is true and </a:t>
            </a:r>
            <a:r>
              <a:rPr lang="en-US" sz="2400" i="1" dirty="0"/>
              <a:t>b</a:t>
            </a:r>
            <a:r>
              <a:rPr sz="2400" dirty="0"/>
              <a:t> is false.</a:t>
            </a:r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Biconditional Truth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/>
              <a:t>If </a:t>
            </a:r>
            <a:r>
              <a:rPr lang="en-US" sz="2400" i="1" dirty="0"/>
              <a:t>a</a:t>
            </a:r>
            <a:r>
              <a:rPr sz="2400" dirty="0"/>
              <a:t> and </a:t>
            </a:r>
            <a:r>
              <a:rPr lang="en-US" sz="2400" i="1" dirty="0"/>
              <a:t>b</a:t>
            </a:r>
            <a:r>
              <a:rPr sz="2400" dirty="0"/>
              <a:t> are statements, then the </a:t>
            </a:r>
            <a:r>
              <a:rPr sz="2400" b="1" dirty="0"/>
              <a:t>biconditional </a:t>
            </a:r>
            <a:r>
              <a:rPr sz="2400" dirty="0"/>
              <a:t>" </a:t>
            </a:r>
            <a:r>
              <a:rPr lang="en-US" sz="2400" i="1" dirty="0"/>
              <a:t>a</a:t>
            </a:r>
            <a:r>
              <a:rPr sz="2400" dirty="0"/>
              <a:t> if and only if </a:t>
            </a:r>
            <a:r>
              <a:rPr lang="en-US" sz="2400" i="1" dirty="0"/>
              <a:t>b</a:t>
            </a:r>
            <a:r>
              <a:rPr sz="2400" dirty="0"/>
              <a:t> " is true only if </a:t>
            </a:r>
            <a:r>
              <a:rPr lang="en-US" sz="2400" i="1" dirty="0"/>
              <a:t>a</a:t>
            </a:r>
            <a:r>
              <a:rPr sz="2400" dirty="0"/>
              <a:t> and </a:t>
            </a:r>
            <a:r>
              <a:rPr lang="en-US" sz="2400" i="1" dirty="0"/>
              <a:t>b</a:t>
            </a:r>
            <a:r>
              <a:rPr sz="2400" dirty="0"/>
              <a:t> have the same truth value; that is, either both are true or both are false.</a:t>
            </a:r>
            <a:endParaRPr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Tautology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A </a:t>
            </a:r>
            <a:r>
              <a:rPr sz="2400" b="1" dirty="0"/>
              <a:t>tautology</a:t>
            </a:r>
            <a:r>
              <a:rPr sz="2400" dirty="0"/>
              <a:t> is a statement that is true in all possible circumstances.</a:t>
            </a:r>
            <a:endParaRPr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Logically Equivalent Statements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b="1" dirty="0"/>
              <a:t>Logically equivalent statements </a:t>
            </a:r>
            <a:r>
              <a:rPr sz="2400" dirty="0"/>
              <a:t>are statements that have exactly the same truth values in all corresponding circumstances. Equivalence is denoted with the symbol</a:t>
            </a:r>
            <a:endParaRPr sz="2800" dirty="0"/>
          </a:p>
        </p:txBody>
      </p:sp>
      <p:pic>
        <p:nvPicPr>
          <p:cNvPr id="5" name="Picture 4" descr="Identical to.">
            <a:extLst>
              <a:ext uri="{FF2B5EF4-FFF2-40B4-BE49-F238E27FC236}">
                <a16:creationId xmlns:a16="http://schemas.microsoft.com/office/drawing/2014/main" id="{C27719B5-4E39-82DB-DED4-1D61A6766D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8305" y="1955007"/>
            <a:ext cx="423819" cy="252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De Morgan's Laws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marL="85725" lvl="1" indent="0">
              <a:buNone/>
              <a:defRPr sz="2800"/>
            </a:pPr>
            <a:endParaRPr lang="en-US" sz="2400" dirty="0">
              <a:solidFill>
                <a:srgbClr val="000000"/>
              </a:solidFill>
            </a:endParaRPr>
          </a:p>
          <a:p>
            <a:pPr marL="85725" lvl="1" indent="0">
              <a:buNone/>
              <a:defRPr sz="2800"/>
            </a:pPr>
            <a:r>
              <a:rPr lang="en-US" sz="2400" dirty="0">
                <a:solidFill>
                  <a:srgbClr val="000000"/>
                </a:solidFill>
              </a:rPr>
              <a:t>1.	</a:t>
            </a:r>
            <a:endParaRPr lang="ar-AE" sz="2400" dirty="0">
              <a:solidFill>
                <a:srgbClr val="000000"/>
              </a:solidFill>
            </a:endParaRPr>
          </a:p>
        </p:txBody>
      </p:sp>
      <p:pic>
        <p:nvPicPr>
          <p:cNvPr id="4" name="Picture 3" descr="Not open parenthesis p and q close parenthesis is equivalent to not p or not q">
            <a:extLst>
              <a:ext uri="{FF2B5EF4-FFF2-40B4-BE49-F238E27FC236}">
                <a16:creationId xmlns:a16="http://schemas.microsoft.com/office/drawing/2014/main" id="{7E908DB6-5F3E-463E-9A1A-20B9D50976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86164"/>
            <a:ext cx="2705142" cy="504000"/>
          </a:xfrm>
          <a:prstGeom prst="rect">
            <a:avLst/>
          </a:prstGeom>
        </p:spPr>
      </p:pic>
      <p:pic>
        <p:nvPicPr>
          <p:cNvPr id="5" name="Picture 4" descr="2. Not open parenthesis p or q close parenthesis is equivalent to not p and not q">
            <a:extLst>
              <a:ext uri="{FF2B5EF4-FFF2-40B4-BE49-F238E27FC236}">
                <a16:creationId xmlns:a16="http://schemas.microsoft.com/office/drawing/2014/main" id="{C215FBE6-C626-4B10-2AF0-050AE42434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1" y="2042955"/>
            <a:ext cx="3188571" cy="504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Negation of Conditional Statements</a:t>
            </a:r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endParaRPr lang="ar-AE" sz="2400" dirty="0">
              <a:latin typeface="Cambria Math" panose="02040503050406030204" pitchFamily="18" charset="0"/>
            </a:endParaRPr>
          </a:p>
          <a:p>
            <a:r>
              <a:rPr lang="en-US" sz="2400" dirty="0"/>
              <a:t>	</a:t>
            </a:r>
            <a:endParaRPr dirty="0"/>
          </a:p>
        </p:txBody>
      </p:sp>
      <p:pic>
        <p:nvPicPr>
          <p:cNvPr id="4" name="Picture 3" descr="Not open parenthesis p implies q close parenthesis is equivalent to p and not q">
            <a:extLst>
              <a:ext uri="{FF2B5EF4-FFF2-40B4-BE49-F238E27FC236}">
                <a16:creationId xmlns:a16="http://schemas.microsoft.com/office/drawing/2014/main" id="{A6673F51-431F-A090-866E-295326570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447800"/>
            <a:ext cx="2664000" cy="504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Argument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A logical </a:t>
            </a:r>
            <a:r>
              <a:rPr sz="2400" b="1" dirty="0"/>
              <a:t>argument</a:t>
            </a:r>
            <a:r>
              <a:rPr sz="2400" dirty="0"/>
              <a:t> consists of a series of logical statements.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Premise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premise</a:t>
            </a:r>
            <a:r>
              <a:rPr sz="2800" dirty="0"/>
              <a:t> is a statement at the beginning of an argument used to support a particular conclusion.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Statement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A mathematical </a:t>
            </a:r>
            <a:r>
              <a:rPr sz="2400" b="1" dirty="0"/>
              <a:t>statement</a:t>
            </a:r>
            <a:r>
              <a:rPr sz="2400" dirty="0"/>
              <a:t> is a complete sentence that asserts a claim which is either true or false, but not both at the same time.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Conclusion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conclusion</a:t>
            </a:r>
            <a:r>
              <a:rPr sz="2800" dirty="0"/>
              <a:t> is the ending statement of an argument.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Valid Argument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valid argument </a:t>
            </a:r>
            <a:r>
              <a:rPr sz="2800" dirty="0"/>
              <a:t>is a deductive argument where the conclusion is always guaranteed from the premises.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Invalid Argument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An </a:t>
            </a:r>
            <a:r>
              <a:rPr sz="2400" b="1" dirty="0"/>
              <a:t>invalid argument </a:t>
            </a:r>
            <a:r>
              <a:rPr sz="2400" dirty="0"/>
              <a:t>is a deductive argument where the conclusion is </a:t>
            </a:r>
            <a:r>
              <a:rPr sz="2400" i="1" dirty="0"/>
              <a:t>not</a:t>
            </a:r>
            <a:r>
              <a:rPr sz="2400" dirty="0"/>
              <a:t> always guaranteed from the premises.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Sound Argument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sound argument </a:t>
            </a:r>
            <a:r>
              <a:rPr sz="2800" dirty="0"/>
              <a:t>is a valid argument using true premises.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Fallacy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A </a:t>
            </a:r>
            <a:r>
              <a:rPr sz="2800" b="1" dirty="0"/>
              <a:t>fallacy</a:t>
            </a:r>
            <a:r>
              <a:rPr sz="2800" dirty="0"/>
              <a:t> is an error in reasoning that leads to an invalid argument.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Using a Truth Table to Determine the Validity of an Argument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785322"/>
          </a:xfrm>
        </p:spPr>
        <p:txBody>
          <a:bodyPr>
            <a:normAutofit/>
          </a:bodyPr>
          <a:lstStyle/>
          <a:p>
            <a:pPr marL="538163" indent="-538163">
              <a:defRPr sz="2800"/>
            </a:pPr>
            <a:r>
              <a:rPr lang="en-US" dirty="0"/>
              <a:t>1.	</a:t>
            </a:r>
            <a:r>
              <a:rPr lang="en-US" sz="2400" dirty="0"/>
              <a:t>Express the argument in symbolic form as an </a:t>
            </a:r>
            <a:r>
              <a:rPr lang="en-US" sz="2400" b="1" i="1" dirty="0"/>
              <a:t>if-then</a:t>
            </a:r>
            <a:r>
              <a:rPr lang="en-US" sz="2400" dirty="0"/>
              <a:t> statement. The </a:t>
            </a:r>
            <a:r>
              <a:rPr lang="en-US" sz="2400" b="1" i="1" dirty="0"/>
              <a:t>if</a:t>
            </a:r>
            <a:r>
              <a:rPr lang="en-US" sz="2400" dirty="0"/>
              <a:t> portion will consist of the premises joined together with conjunctions. The </a:t>
            </a:r>
            <a:r>
              <a:rPr lang="en-US" sz="2400" b="1" i="1" dirty="0"/>
              <a:t>then</a:t>
            </a:r>
            <a:r>
              <a:rPr lang="en-US" sz="2400" dirty="0"/>
              <a:t> portion is the conclusion. For example, if there are </a:t>
            </a:r>
            <a:r>
              <a:rPr lang="en-US" sz="2400" i="1" dirty="0"/>
              <a:t>n</a:t>
            </a:r>
            <a:r>
              <a:rPr lang="en-US" sz="2400" dirty="0"/>
              <a:t> premises, the statement will be of the form</a:t>
            </a:r>
          </a:p>
          <a:p>
            <a:pPr algn="ctr">
              <a:defRPr sz="2800"/>
            </a:pPr>
            <a:r>
              <a:rPr lang="en-US" sz="2400" dirty="0"/>
              <a:t>​</a:t>
            </a:r>
            <a:endParaRPr sz="2400" dirty="0"/>
          </a:p>
        </p:txBody>
      </p:sp>
      <p:pic>
        <p:nvPicPr>
          <p:cNvPr id="6" name="Picture 5" descr="premise 1 and premise 2 and so on and  premise n implies conclusion.">
            <a:extLst>
              <a:ext uri="{FF2B5EF4-FFF2-40B4-BE49-F238E27FC236}">
                <a16:creationId xmlns:a16="http://schemas.microsoft.com/office/drawing/2014/main" id="{80F62A20-086D-B161-2168-1B11D30BD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000" y="3007359"/>
            <a:ext cx="7272000" cy="4767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D3859C-CB89-DAE7-A36E-9E58328BE262}"/>
              </a:ext>
            </a:extLst>
          </p:cNvPr>
          <p:cNvSpPr txBox="1"/>
          <p:nvPr/>
        </p:nvSpPr>
        <p:spPr>
          <a:xfrm>
            <a:off x="457200" y="3484068"/>
            <a:ext cx="7086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/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2.	Construct a truth table for the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if-then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statement.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38DE51-4D42-B252-9CE6-165D407151CB}"/>
              </a:ext>
            </a:extLst>
          </p:cNvPr>
          <p:cNvSpPr txBox="1"/>
          <p:nvPr/>
        </p:nvSpPr>
        <p:spPr>
          <a:xfrm>
            <a:off x="457200" y="3914775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2925" indent="-542925"/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	​If the implication is a tautology, then the argument is valid, otherwise the argument is invalid.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Paradox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A </a:t>
            </a:r>
            <a:r>
              <a:rPr sz="2400" b="1" dirty="0"/>
              <a:t>paradox</a:t>
            </a:r>
            <a:r>
              <a:rPr sz="2400" dirty="0"/>
              <a:t> is a sentence that contradicts itself and therefore has no single truth value. A paradox cannot be a mathematical statement.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Negation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The </a:t>
            </a:r>
            <a:r>
              <a:rPr sz="2400" b="1" dirty="0"/>
              <a:t>negation</a:t>
            </a:r>
            <a:r>
              <a:rPr sz="2400" dirty="0"/>
              <a:t> of a statement is the logical opposite of that statement, or its denial. Negations always have the opposite truth value of the original statement. Negations are denoted by the symbol</a:t>
            </a:r>
          </a:p>
          <a:p>
            <a:endParaRPr sz="2800" dirty="0"/>
          </a:p>
        </p:txBody>
      </p:sp>
      <p:pic>
        <p:nvPicPr>
          <p:cNvPr id="5" name="Picture 4" descr="Negation">
            <a:extLst>
              <a:ext uri="{FF2B5EF4-FFF2-40B4-BE49-F238E27FC236}">
                <a16:creationId xmlns:a16="http://schemas.microsoft.com/office/drawing/2014/main" id="{4EA5AE06-01F7-8250-0734-8A4B6FE9B0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362200"/>
            <a:ext cx="370000" cy="18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Compound Statements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971862"/>
            <a:ext cx="8229600" cy="4914276"/>
          </a:xfrm>
        </p:spPr>
        <p:txBody>
          <a:bodyPr>
            <a:normAutofit/>
          </a:bodyPr>
          <a:lstStyle/>
          <a:p>
            <a:pPr algn="just"/>
            <a:r>
              <a:rPr sz="2400" dirty="0"/>
              <a:t>A </a:t>
            </a:r>
            <a:r>
              <a:rPr sz="2400" b="1" dirty="0"/>
              <a:t>compound statement </a:t>
            </a:r>
            <a:r>
              <a:rPr sz="2400" dirty="0"/>
              <a:t>is composed of two or more statements joined together by </a:t>
            </a:r>
            <a:r>
              <a:rPr lang="en-US" sz="2400" dirty="0"/>
              <a:t> </a:t>
            </a:r>
            <a:r>
              <a:rPr sz="2400" dirty="0"/>
              <a:t>connective words such as </a:t>
            </a:r>
            <a:r>
              <a:rPr sz="2400" i="1" dirty="0"/>
              <a:t>and</a:t>
            </a:r>
            <a:r>
              <a:rPr sz="2400" dirty="0"/>
              <a:t>, </a:t>
            </a:r>
            <a:r>
              <a:rPr sz="2400" i="1" dirty="0"/>
              <a:t>or</a:t>
            </a:r>
            <a:r>
              <a:rPr sz="2400" dirty="0"/>
              <a:t>, or </a:t>
            </a:r>
            <a:r>
              <a:rPr sz="2400" i="1" dirty="0"/>
              <a:t>implies</a:t>
            </a:r>
            <a:r>
              <a:rPr sz="24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Conjunction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/>
              <a:t>If </a:t>
            </a:r>
            <a:r>
              <a:rPr lang="en-US" sz="2400" i="1" dirty="0"/>
              <a:t>a</a:t>
            </a:r>
            <a:r>
              <a:rPr sz="2400" dirty="0"/>
              <a:t> and </a:t>
            </a:r>
            <a:r>
              <a:rPr lang="en-US" sz="2400" i="1" dirty="0"/>
              <a:t>b</a:t>
            </a:r>
            <a:r>
              <a:rPr sz="2400" dirty="0"/>
              <a:t> are statements, then " </a:t>
            </a:r>
            <a:r>
              <a:rPr lang="en-US" sz="2400" i="1" dirty="0"/>
              <a:t>a</a:t>
            </a:r>
            <a:r>
              <a:rPr sz="2400" dirty="0"/>
              <a:t> and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sz="2400" dirty="0"/>
              <a:t> " is a compound statement called a </a:t>
            </a:r>
            <a:r>
              <a:rPr sz="2400" b="1" dirty="0"/>
              <a:t>conjunction</a:t>
            </a:r>
            <a:r>
              <a:rPr sz="2400" dirty="0"/>
              <a:t>. The symbol</a:t>
            </a:r>
          </a:p>
          <a:p>
            <a:endParaRPr sz="2800" dirty="0"/>
          </a:p>
        </p:txBody>
      </p:sp>
      <p:pic>
        <p:nvPicPr>
          <p:cNvPr id="5" name="Picture 4" descr="and">
            <a:extLst>
              <a:ext uri="{FF2B5EF4-FFF2-40B4-BE49-F238E27FC236}">
                <a16:creationId xmlns:a16="http://schemas.microsoft.com/office/drawing/2014/main" id="{33BAADF2-98C6-1EBD-4E71-E2F40CC02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8651" y="1569232"/>
            <a:ext cx="309273" cy="25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DBEDE3-0879-7B2A-C51F-D41B07F410B6}"/>
              </a:ext>
            </a:extLst>
          </p:cNvPr>
          <p:cNvSpPr txBox="1"/>
          <p:nvPr/>
        </p:nvSpPr>
        <p:spPr>
          <a:xfrm>
            <a:off x="6213846" y="1454394"/>
            <a:ext cx="1371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used to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E1A535-76EB-7F03-62EA-71AB2E7257A9}"/>
              </a:ext>
            </a:extLst>
          </p:cNvPr>
          <p:cNvSpPr txBox="1"/>
          <p:nvPr/>
        </p:nvSpPr>
        <p:spPr>
          <a:xfrm>
            <a:off x="457202" y="1814303"/>
            <a:ext cx="3352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represent a conjunction.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Disjunction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/>
              <a:t>If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sz="2400" dirty="0"/>
              <a:t> and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sz="2400" dirty="0"/>
              <a:t> are statements, then " </a:t>
            </a:r>
            <a:r>
              <a:rPr lang="en-US" sz="2400" i="1" dirty="0"/>
              <a:t>a</a:t>
            </a:r>
            <a:r>
              <a:rPr sz="2400" dirty="0"/>
              <a:t> or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sz="2400" dirty="0"/>
              <a:t> " is a compound statement called a </a:t>
            </a:r>
            <a:r>
              <a:rPr sz="2400" b="1" dirty="0"/>
              <a:t>disjunction</a:t>
            </a:r>
            <a:r>
              <a:rPr sz="2400" dirty="0"/>
              <a:t>. The symbol</a:t>
            </a:r>
            <a:endParaRPr sz="2800" dirty="0"/>
          </a:p>
        </p:txBody>
      </p:sp>
      <p:pic>
        <p:nvPicPr>
          <p:cNvPr id="6" name="Picture 5" descr="or">
            <a:extLst>
              <a:ext uri="{FF2B5EF4-FFF2-40B4-BE49-F238E27FC236}">
                <a16:creationId xmlns:a16="http://schemas.microsoft.com/office/drawing/2014/main" id="{A04E4BDA-E120-9644-8C6E-B7A1CC94D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438" y="1601153"/>
            <a:ext cx="257175" cy="2095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F301A3F-CF06-53A9-760B-0FDAE960171D}"/>
              </a:ext>
            </a:extLst>
          </p:cNvPr>
          <p:cNvSpPr txBox="1"/>
          <p:nvPr/>
        </p:nvSpPr>
        <p:spPr>
          <a:xfrm>
            <a:off x="6124389" y="1448044"/>
            <a:ext cx="1371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used to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9A65C2-BDCF-E327-A58D-459CFBD5E969}"/>
              </a:ext>
            </a:extLst>
          </p:cNvPr>
          <p:cNvSpPr txBox="1"/>
          <p:nvPr/>
        </p:nvSpPr>
        <p:spPr>
          <a:xfrm>
            <a:off x="457200" y="1814514"/>
            <a:ext cx="3124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represent a disjunction.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Conditional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861522"/>
              </a:xfrm>
            </p:spPr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400" dirty="0"/>
                  <a:t>If </a:t>
                </a:r>
                <a:r>
                  <a:rPr lang="en-US" sz="2400" i="1" dirty="0"/>
                  <a:t>a</a:t>
                </a:r>
                <a:r>
                  <a:rPr sz="2400" dirty="0"/>
                  <a:t> and </a:t>
                </a:r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400" dirty="0"/>
                  <a:t> are statements, then "if </a:t>
                </a:r>
                <a:r>
                  <a:rPr lang="en-US" sz="2400" i="1" dirty="0"/>
                  <a:t>a</a:t>
                </a:r>
                <a:r>
                  <a:rPr sz="2400" dirty="0"/>
                  <a:t>, then </a:t>
                </a:r>
                <a:r>
                  <a:rPr lang="en-US" sz="2400" i="1" dirty="0"/>
                  <a:t>b</a:t>
                </a:r>
                <a:r>
                  <a:rPr sz="2400" dirty="0"/>
                  <a:t> " is a compound statement called a </a:t>
                </a:r>
                <a:r>
                  <a:rPr sz="2400" b="1" dirty="0"/>
                  <a:t>conditional</a:t>
                </a:r>
                <a:r>
                  <a:rPr sz="2400" dirty="0"/>
                  <a:t>. The symbol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861522"/>
              </a:xfrm>
              <a:blipFill>
                <a:blip r:embed="rId2"/>
                <a:stretch>
                  <a:fillRect l="-959" t="-74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 descr="Implies">
            <a:extLst>
              <a:ext uri="{FF2B5EF4-FFF2-40B4-BE49-F238E27FC236}">
                <a16:creationId xmlns:a16="http://schemas.microsoft.com/office/drawing/2014/main" id="{DC8F7D48-ADEB-AEA8-876E-F6153031AB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600200"/>
            <a:ext cx="253333" cy="18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8DB612F-E0DF-2E21-D13C-517F7BA0E42E}"/>
              </a:ext>
            </a:extLst>
          </p:cNvPr>
          <p:cNvSpPr txBox="1"/>
          <p:nvPr/>
        </p:nvSpPr>
        <p:spPr>
          <a:xfrm>
            <a:off x="6179343" y="1450425"/>
            <a:ext cx="1371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used to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163B01-71D1-CD91-2312-FFCF8A79F727}"/>
              </a:ext>
            </a:extLst>
          </p:cNvPr>
          <p:cNvSpPr txBox="1"/>
          <p:nvPr/>
        </p:nvSpPr>
        <p:spPr>
          <a:xfrm>
            <a:off x="457198" y="1814460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represent a conditional statement.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Biconditional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5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sz="2400" dirty="0"/>
              <a:t>If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sz="2400" dirty="0"/>
              <a:t> and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sz="2400" dirty="0"/>
              <a:t> are statements, then " </a:t>
            </a:r>
            <a:r>
              <a:rPr lang="en-US" sz="2400" i="1" dirty="0"/>
              <a:t>a</a:t>
            </a:r>
            <a:r>
              <a:rPr sz="2400" dirty="0"/>
              <a:t> if and only if </a:t>
            </a:r>
            <a:r>
              <a:rPr lang="en-US" sz="2400" i="1" dirty="0"/>
              <a:t>b</a:t>
            </a:r>
            <a:r>
              <a:rPr sz="2400" dirty="0"/>
              <a:t> " is a compound statement called a </a:t>
            </a:r>
            <a:r>
              <a:rPr sz="2400" b="1" dirty="0"/>
              <a:t>biconditional</a:t>
            </a:r>
            <a:r>
              <a:rPr sz="2400" dirty="0"/>
              <a:t>.</a:t>
            </a:r>
            <a:endParaRPr sz="2800" dirty="0"/>
          </a:p>
        </p:txBody>
      </p:sp>
      <p:pic>
        <p:nvPicPr>
          <p:cNvPr id="7" name="Picture 6" descr="The symbol if and only if is">
            <a:extLst>
              <a:ext uri="{FF2B5EF4-FFF2-40B4-BE49-F238E27FC236}">
                <a16:creationId xmlns:a16="http://schemas.microsoft.com/office/drawing/2014/main" id="{6076B565-21A3-497E-5CFE-FA33318214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4567" y="1543048"/>
            <a:ext cx="2157158" cy="324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6908D68-F7D3-BDF1-24C6-A65F64F0A8FB}"/>
              </a:ext>
            </a:extLst>
          </p:cNvPr>
          <p:cNvSpPr txBox="1"/>
          <p:nvPr/>
        </p:nvSpPr>
        <p:spPr>
          <a:xfrm>
            <a:off x="457200" y="1814514"/>
            <a:ext cx="5791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used to represent a biconditional statement.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230D154-A145-4931-9E06-A01FC3B627C1}"/>
</file>

<file path=customXml/itemProps2.xml><?xml version="1.0" encoding="utf-8"?>
<ds:datastoreItem xmlns:ds="http://schemas.openxmlformats.org/officeDocument/2006/customXml" ds:itemID="{C15B9296-A619-4E5B-96F4-72B4CE1693E8}"/>
</file>

<file path=customXml/itemProps3.xml><?xml version="1.0" encoding="utf-8"?>
<ds:datastoreItem xmlns:ds="http://schemas.openxmlformats.org/officeDocument/2006/customXml" ds:itemID="{9D676412-F260-4628-8811-FF265E9629DB}"/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687</Words>
  <Application>Microsoft Office PowerPoint</Application>
  <PresentationFormat>On-screen Show (4:3)</PresentationFormat>
  <Paragraphs>62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Courier New</vt:lpstr>
      <vt:lpstr>Calibri</vt:lpstr>
      <vt:lpstr>Arial</vt:lpstr>
      <vt:lpstr>Cambria Math</vt:lpstr>
      <vt:lpstr>Office Theme</vt:lpstr>
      <vt:lpstr>Chapter 3</vt:lpstr>
      <vt:lpstr>Definition: Statement</vt:lpstr>
      <vt:lpstr>Definition: Paradox</vt:lpstr>
      <vt:lpstr>Definition: Negation</vt:lpstr>
      <vt:lpstr>Definition: Compound Statements</vt:lpstr>
      <vt:lpstr>Definition: Conjunction</vt:lpstr>
      <vt:lpstr>Definition: Disjunction</vt:lpstr>
      <vt:lpstr>Definition: Conditional</vt:lpstr>
      <vt:lpstr>Definition: Biconditional</vt:lpstr>
      <vt:lpstr>Definition: Conjunction Truth Value</vt:lpstr>
      <vt:lpstr>Definition: Disjunction Truth Value</vt:lpstr>
      <vt:lpstr>Definition: Conditional Truth Value</vt:lpstr>
      <vt:lpstr>Definition: Biconditional Truth Value</vt:lpstr>
      <vt:lpstr>Definition: Tautology</vt:lpstr>
      <vt:lpstr>Definition: Logically Equivalent Statements</vt:lpstr>
      <vt:lpstr>De Morgan's Laws</vt:lpstr>
      <vt:lpstr>Negation of Conditional Statements</vt:lpstr>
      <vt:lpstr>Definition: Argument</vt:lpstr>
      <vt:lpstr>Definition: Premise</vt:lpstr>
      <vt:lpstr>Definition: Conclusion</vt:lpstr>
      <vt:lpstr>Definition: Valid Argument</vt:lpstr>
      <vt:lpstr>Definition: Invalid Argument</vt:lpstr>
      <vt:lpstr>Definition: Sound Argument</vt:lpstr>
      <vt:lpstr>Definition: Fallacy</vt:lpstr>
      <vt:lpstr>Using a Truth Table to Determine the Validity of an Argument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Mathematically, 2nd Edition</dc:title>
  <dc:creator>Hawkes Learning</dc:creator>
  <cp:lastModifiedBy>kanthi</cp:lastModifiedBy>
  <cp:revision>151</cp:revision>
  <dcterms:created xsi:type="dcterms:W3CDTF">2013-04-26T14:43:13Z</dcterms:created>
  <dcterms:modified xsi:type="dcterms:W3CDTF">2025-09-16T06:26:45Z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