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4" r:id="rId8"/>
    <p:sldId id="329" r:id="rId9"/>
    <p:sldId id="265" r:id="rId10"/>
    <p:sldId id="266" r:id="rId11"/>
    <p:sldId id="267" r:id="rId12"/>
    <p:sldId id="269" r:id="rId13"/>
    <p:sldId id="321" r:id="rId14"/>
    <p:sldId id="271" r:id="rId15"/>
    <p:sldId id="272" r:id="rId16"/>
    <p:sldId id="273" r:id="rId17"/>
    <p:sldId id="330" r:id="rId18"/>
    <p:sldId id="276" r:id="rId19"/>
    <p:sldId id="279" r:id="rId20"/>
    <p:sldId id="281" r:id="rId21"/>
    <p:sldId id="282" r:id="rId22"/>
    <p:sldId id="285" r:id="rId23"/>
    <p:sldId id="323" r:id="rId24"/>
    <p:sldId id="288" r:id="rId25"/>
    <p:sldId id="331" r:id="rId26"/>
    <p:sldId id="289" r:id="rId27"/>
    <p:sldId id="290" r:id="rId28"/>
    <p:sldId id="291" r:id="rId29"/>
    <p:sldId id="294" r:id="rId30"/>
    <p:sldId id="297" r:id="rId31"/>
    <p:sldId id="298" r:id="rId32"/>
    <p:sldId id="299" r:id="rId33"/>
    <p:sldId id="300" r:id="rId34"/>
    <p:sldId id="301" r:id="rId35"/>
    <p:sldId id="324" r:id="rId36"/>
    <p:sldId id="303" r:id="rId37"/>
    <p:sldId id="304" r:id="rId38"/>
    <p:sldId id="326" r:id="rId39"/>
    <p:sldId id="327" r:id="rId40"/>
    <p:sldId id="305" r:id="rId41"/>
    <p:sldId id="306" r:id="rId42"/>
    <p:sldId id="307" r:id="rId43"/>
    <p:sldId id="309" r:id="rId44"/>
    <p:sldId id="313" r:id="rId45"/>
    <p:sldId id="328" r:id="rId46"/>
    <p:sldId id="315" r:id="rId47"/>
    <p:sldId id="316" r:id="rId48"/>
    <p:sldId id="317" r:id="rId49"/>
    <p:sldId id="318" r:id="rId50"/>
    <p:sldId id="319" r:id="rId51"/>
    <p:sldId id="320" r:id="rId52"/>
  </p:sldIdLst>
  <p:sldSz cx="9144000" cy="6858000" type="screen4x3"/>
  <p:notesSz cx="6858000" cy="9144000"/>
  <p:embeddedFontLst>
    <p:embeddedFont>
      <p:font typeface="Cambria Math" panose="02040503050406030204" pitchFamily="18"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2D7D9F"/>
    <a:srgbClr val="000000"/>
    <a:srgbClr val="0000FF"/>
    <a:srgbClr val="000099"/>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31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2.emf"/><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Proportions, Percentages, and Ratios</a:t>
            </a:r>
          </a:p>
        </p:txBody>
      </p:sp>
      <p:sp>
        <p:nvSpPr>
          <p:cNvPr id="3" name="Title 2"/>
          <p:cNvSpPr>
            <a:spLocks noGrp="1"/>
          </p:cNvSpPr>
          <p:nvPr>
            <p:ph type="title"/>
          </p:nvPr>
        </p:nvSpPr>
        <p:spPr/>
        <p:txBody>
          <a:bodyPr/>
          <a:lstStyle/>
          <a:p>
            <a:r>
              <a:t>Section 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To convert a fraction to a percentage, divide the numerator by the denominator and multiply by </a:t>
                </a:r>
                <a14:m>
                  <m:oMath xmlns:m="http://schemas.openxmlformats.org/officeDocument/2006/math">
                    <m:r>
                      <a:rPr lang="en-IN">
                        <a:latin typeface="Cambria Math" panose="02040503050406030204" pitchFamily="18" charset="0"/>
                      </a:rPr>
                      <m:t>100</m:t>
                    </m:r>
                    <m:r>
                      <a:rPr lang="en-IN">
                        <a:latin typeface="Cambria Math" panose="02040503050406030204" pitchFamily="18" charset="0"/>
                      </a:rPr>
                      <m:t>%</m:t>
                    </m:r>
                  </m:oMath>
                </a14:m>
                <a:r>
                  <a:rPr lang="en-IN" sz="2800"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IN">
                    <a:noFill/>
                  </a:rPr>
                  <a:t> </a:t>
                </a:r>
              </a:p>
            </p:txBody>
          </p:sp>
        </mc:Fallback>
      </mc:AlternateContent>
      <p:pic>
        <p:nvPicPr>
          <p:cNvPr id="5" name="Picture 4" descr="3 divided by 8 equals 0.375 equals 37.5 percent">
            <a:extLst>
              <a:ext uri="{FF2B5EF4-FFF2-40B4-BE49-F238E27FC236}">
                <a16:creationId xmlns:a16="http://schemas.microsoft.com/office/drawing/2014/main" id="{AE22FEF4-5042-A4E6-C597-A4D8F4FCB4FD}"/>
              </a:ext>
            </a:extLst>
          </p:cNvPr>
          <p:cNvPicPr>
            <a:picLocks noChangeAspect="1"/>
          </p:cNvPicPr>
          <p:nvPr/>
        </p:nvPicPr>
        <p:blipFill>
          <a:blip r:embed="rId3"/>
          <a:stretch>
            <a:fillRect/>
          </a:stretch>
        </p:blipFill>
        <p:spPr>
          <a:xfrm>
            <a:off x="3162361" y="2421750"/>
            <a:ext cx="2819278" cy="936000"/>
          </a:xfrm>
          <a:prstGeom prst="rect">
            <a:avLst/>
          </a:prstGeom>
        </p:spPr>
      </p:pic>
      <p:sp>
        <p:nvSpPr>
          <p:cNvPr id="7" name="TextBox 6">
            <a:extLst>
              <a:ext uri="{FF2B5EF4-FFF2-40B4-BE49-F238E27FC236}">
                <a16:creationId xmlns:a16="http://schemas.microsoft.com/office/drawing/2014/main" id="{6790D0AC-1FE5-C815-52D6-E8D4AE02B46B}"/>
              </a:ext>
            </a:extLst>
          </p:cNvPr>
          <p:cNvSpPr txBox="1"/>
          <p:nvPr/>
        </p:nvSpPr>
        <p:spPr>
          <a:xfrm>
            <a:off x="2209800" y="3344303"/>
            <a:ext cx="47244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fraction  to  decimal to  percent</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Finding Proportions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500" dirty="0"/>
                  <a:t>A company is looking to open a new manufacturing plant in one of three possible communities. They know that to be a viable location for a new plant, the community needs to consist of at least </a:t>
                </a:r>
                <a14:m>
                  <m:oMath xmlns:m="http://schemas.openxmlformats.org/officeDocument/2006/math">
                    <m:r>
                      <a:rPr sz="2500">
                        <a:latin typeface="Cambria Math" panose="02040503050406030204" pitchFamily="18" charset="0"/>
                      </a:rPr>
                      <m:t>35%</m:t>
                    </m:r>
                  </m:oMath>
                </a14:m>
                <a:r>
                  <a:rPr sz="2500" dirty="0"/>
                  <a:t> of residents who hold a college degree. Table 3 shows the survey results of a sample of adults in each of the three communities. Determine which communities would meet the minimum requirement for degrees.</a:t>
                </a:r>
                <a:endParaRPr lang="en-US" sz="2500" dirty="0"/>
              </a:p>
              <a:p>
                <a:pPr>
                  <a:defRPr sz="2800"/>
                </a:pPr>
                <a:endParaRPr lang="en-US" sz="2500" dirty="0"/>
              </a:p>
              <a:p>
                <a:pPr>
                  <a:defRPr sz="2800"/>
                </a:pPr>
                <a:endParaRPr lang="en-IN" dirty="0"/>
              </a:p>
              <a:p>
                <a:pPr>
                  <a:defRPr sz="2800"/>
                </a:pPr>
                <a:endParaRPr lang="en-IN" sz="2800" dirty="0"/>
              </a:p>
              <a:p>
                <a:pPr>
                  <a:defRPr sz="2800"/>
                </a:pPr>
                <a:r>
                  <a:rPr lang="en-IN"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1718" r="-815"/>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DBC629E4-FAD7-D93F-00A6-CAA3F2110409}"/>
              </a:ext>
            </a:extLst>
          </p:cNvPr>
          <p:cNvSpPr txBox="1"/>
          <p:nvPr/>
        </p:nvSpPr>
        <p:spPr>
          <a:xfrm>
            <a:off x="2857500" y="3772363"/>
            <a:ext cx="34290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3: Random Sample of Adults</a:t>
            </a:r>
            <a:endParaRPr lang="en-IN" dirty="0">
              <a:solidFill>
                <a:srgbClr val="366092"/>
              </a:solidFill>
            </a:endParaRPr>
          </a:p>
        </p:txBody>
      </p:sp>
      <p:graphicFrame>
        <p:nvGraphicFramePr>
          <p:cNvPr id="4" name="Table Placeholder 2" descr="The table contains 4 columns and 3 rows. The columns are labeled: Community A, Community B, and Community C.&#10;&#10;Row 1:&#10;&#10;Category: Have a Degree&#10;Community A: 3,720&#10;Community B: 3,996&#10;Community C: 4,400&#10;&#10;Row 2:&#10;&#10;Category: Do Not Have a Degree&#10;Community A: 6,290&#10;Community B: 8,806&#10;Community C: 7,170&#10;&#10;Row 3:&#10;&#10;Category: Total&#10;Community A: 10,020&#10;Community B: 12,802&#10;Community C: 11,570">
            <a:extLst>
              <a:ext uri="{FF2B5EF4-FFF2-40B4-BE49-F238E27FC236}">
                <a16:creationId xmlns:a16="http://schemas.microsoft.com/office/drawing/2014/main" id="{05375C41-7A87-433D-9913-BC13B2CA7082}"/>
              </a:ext>
            </a:extLst>
          </p:cNvPr>
          <p:cNvGraphicFramePr>
            <a:graphicFrameLocks/>
          </p:cNvGraphicFramePr>
          <p:nvPr>
            <p:extLst>
              <p:ext uri="{D42A27DB-BD31-4B8C-83A1-F6EECF244321}">
                <p14:modId xmlns:p14="http://schemas.microsoft.com/office/powerpoint/2010/main" val="1595329973"/>
              </p:ext>
            </p:extLst>
          </p:nvPr>
        </p:nvGraphicFramePr>
        <p:xfrm>
          <a:off x="457200" y="4155440"/>
          <a:ext cx="8229600" cy="148336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defRPr b="1"/>
                      </a:pPr>
                      <a:endParaRPr dirty="0"/>
                    </a:p>
                  </a:txBody>
                  <a:tcPr/>
                </a:tc>
                <a:tc>
                  <a:txBody>
                    <a:bodyPr/>
                    <a:lstStyle/>
                    <a:p>
                      <a:pPr algn="ctr">
                        <a:defRPr sz="1600" b="1"/>
                      </a:pPr>
                      <a:r>
                        <a:t>Community A</a:t>
                      </a:r>
                    </a:p>
                  </a:txBody>
                  <a:tcPr/>
                </a:tc>
                <a:tc>
                  <a:txBody>
                    <a:bodyPr/>
                    <a:lstStyle/>
                    <a:p>
                      <a:pPr algn="ctr">
                        <a:defRPr sz="1600" b="1"/>
                      </a:pPr>
                      <a:r>
                        <a:t>Community B</a:t>
                      </a:r>
                    </a:p>
                  </a:txBody>
                  <a:tcPr/>
                </a:tc>
                <a:tc>
                  <a:txBody>
                    <a:bodyPr/>
                    <a:lstStyle/>
                    <a:p>
                      <a:pPr algn="ctr">
                        <a:defRPr sz="1600" b="1"/>
                      </a:pPr>
                      <a:r>
                        <a:rPr dirty="0"/>
                        <a:t>Community C</a:t>
                      </a:r>
                    </a:p>
                  </a:txBody>
                  <a:tcPr/>
                </a:tc>
                <a:extLst>
                  <a:ext uri="{0D108BD9-81ED-4DB2-BD59-A6C34878D82A}">
                    <a16:rowId xmlns:a16="http://schemas.microsoft.com/office/drawing/2014/main" val="10001"/>
                  </a:ext>
                </a:extLst>
              </a:tr>
              <a:tr h="370840">
                <a:tc>
                  <a:txBody>
                    <a:bodyPr/>
                    <a:lstStyle/>
                    <a:p>
                      <a:pPr algn="ctr">
                        <a:defRPr sz="1600" b="1"/>
                      </a:pPr>
                      <a:r>
                        <a:t>Have a Degree</a:t>
                      </a:r>
                    </a:p>
                  </a:txBody>
                  <a:tcPr/>
                </a:tc>
                <a:tc>
                  <a:txBody>
                    <a:bodyPr/>
                    <a:lstStyle/>
                    <a:p>
                      <a:pPr algn="ctr"/>
                      <a:r>
                        <a:rPr sz="1600"/>
                        <a:t>3720</a:t>
                      </a:r>
                      <a:endParaRPr sz="1600">
                        <a:latin typeface="Cambria Math"/>
                      </a:endParaRPr>
                    </a:p>
                  </a:txBody>
                  <a:tcPr/>
                </a:tc>
                <a:tc>
                  <a:txBody>
                    <a:bodyPr/>
                    <a:lstStyle/>
                    <a:p>
                      <a:pPr algn="ctr"/>
                      <a:r>
                        <a:rPr sz="1600"/>
                        <a:t>3996</a:t>
                      </a:r>
                      <a:endParaRPr sz="1600">
                        <a:latin typeface="Cambria Math"/>
                      </a:endParaRPr>
                    </a:p>
                  </a:txBody>
                  <a:tcPr/>
                </a:tc>
                <a:tc>
                  <a:txBody>
                    <a:bodyPr/>
                    <a:lstStyle/>
                    <a:p>
                      <a:pPr algn="ctr"/>
                      <a:r>
                        <a:rPr sz="1600"/>
                        <a:t>4400</a:t>
                      </a:r>
                      <a:endParaRPr sz="1600">
                        <a:latin typeface="Cambria Math"/>
                      </a:endParaRPr>
                    </a:p>
                  </a:txBody>
                  <a:tcPr/>
                </a:tc>
                <a:extLst>
                  <a:ext uri="{0D108BD9-81ED-4DB2-BD59-A6C34878D82A}">
                    <a16:rowId xmlns:a16="http://schemas.microsoft.com/office/drawing/2014/main" val="10002"/>
                  </a:ext>
                </a:extLst>
              </a:tr>
              <a:tr h="370840">
                <a:tc>
                  <a:txBody>
                    <a:bodyPr/>
                    <a:lstStyle/>
                    <a:p>
                      <a:pPr algn="ctr">
                        <a:defRPr sz="1600" b="1"/>
                      </a:pPr>
                      <a:r>
                        <a:t>Do Not Have a Degree</a:t>
                      </a:r>
                    </a:p>
                  </a:txBody>
                  <a:tcPr/>
                </a:tc>
                <a:tc>
                  <a:txBody>
                    <a:bodyPr/>
                    <a:lstStyle/>
                    <a:p>
                      <a:pPr algn="ctr"/>
                      <a:r>
                        <a:rPr sz="1600"/>
                        <a:t>6290</a:t>
                      </a:r>
                      <a:endParaRPr sz="1600">
                        <a:latin typeface="Cambria Math"/>
                      </a:endParaRPr>
                    </a:p>
                  </a:txBody>
                  <a:tcPr/>
                </a:tc>
                <a:tc>
                  <a:txBody>
                    <a:bodyPr/>
                    <a:lstStyle/>
                    <a:p>
                      <a:pPr algn="ctr"/>
                      <a:r>
                        <a:rPr sz="1600"/>
                        <a:t>8806</a:t>
                      </a:r>
                      <a:endParaRPr sz="1600">
                        <a:latin typeface="Cambria Math"/>
                      </a:endParaRPr>
                    </a:p>
                  </a:txBody>
                  <a:tcPr/>
                </a:tc>
                <a:tc>
                  <a:txBody>
                    <a:bodyPr/>
                    <a:lstStyle/>
                    <a:p>
                      <a:pPr algn="ctr"/>
                      <a:r>
                        <a:rPr sz="1600"/>
                        <a:t>7170</a:t>
                      </a:r>
                      <a:endParaRPr sz="1600">
                        <a:latin typeface="Cambria Math"/>
                      </a:endParaRPr>
                    </a:p>
                  </a:txBody>
                  <a:tcPr/>
                </a:tc>
                <a:extLst>
                  <a:ext uri="{0D108BD9-81ED-4DB2-BD59-A6C34878D82A}">
                    <a16:rowId xmlns:a16="http://schemas.microsoft.com/office/drawing/2014/main" val="10003"/>
                  </a:ext>
                </a:extLst>
              </a:tr>
              <a:tr h="370840">
                <a:tc>
                  <a:txBody>
                    <a:bodyPr/>
                    <a:lstStyle/>
                    <a:p>
                      <a:pPr algn="ctr">
                        <a:defRPr sz="1600" b="1"/>
                      </a:pPr>
                      <a:r>
                        <a:t>Total</a:t>
                      </a:r>
                    </a:p>
                  </a:txBody>
                  <a:tcPr/>
                </a:tc>
                <a:tc>
                  <a:txBody>
                    <a:bodyPr/>
                    <a:lstStyle/>
                    <a:p>
                      <a:pPr algn="ctr"/>
                      <a:r>
                        <a:rPr sz="1600"/>
                        <a:t>10,020</a:t>
                      </a:r>
                      <a:endParaRPr sz="1600">
                        <a:latin typeface="Cambria Math"/>
                      </a:endParaRPr>
                    </a:p>
                  </a:txBody>
                  <a:tcPr/>
                </a:tc>
                <a:tc>
                  <a:txBody>
                    <a:bodyPr/>
                    <a:lstStyle/>
                    <a:p>
                      <a:pPr algn="ctr"/>
                      <a:r>
                        <a:rPr sz="1600" dirty="0"/>
                        <a:t>12,802</a:t>
                      </a:r>
                      <a:endParaRPr sz="1600" dirty="0">
                        <a:latin typeface="Cambria Math"/>
                      </a:endParaRPr>
                    </a:p>
                  </a:txBody>
                  <a:tcPr/>
                </a:tc>
                <a:tc>
                  <a:txBody>
                    <a:bodyPr/>
                    <a:lstStyle/>
                    <a:p>
                      <a:pPr algn="ctr"/>
                      <a:r>
                        <a:rPr sz="1600" dirty="0"/>
                        <a:t>11,570</a:t>
                      </a:r>
                      <a:endParaRPr sz="1600" dirty="0">
                        <a:latin typeface="Cambria Math"/>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Finding Proportions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600" b="1" dirty="0"/>
                  <a:t>Solution</a:t>
                </a:r>
              </a:p>
              <a:p>
                <a:pPr>
                  <a:defRPr sz="2800"/>
                </a:pPr>
                <a:r>
                  <a:rPr sz="2600" dirty="0"/>
                  <a:t>For each community, calculate the proportion of adults who have a degree and then write it as a percentage to determine if it meets the </a:t>
                </a:r>
                <a14:m>
                  <m:oMath xmlns:m="http://schemas.openxmlformats.org/officeDocument/2006/math">
                    <m:r>
                      <a:rPr sz="2600">
                        <a:latin typeface="Cambria Math" panose="02040503050406030204" pitchFamily="18" charset="0"/>
                      </a:rPr>
                      <m:t>35%</m:t>
                    </m:r>
                  </m:oMath>
                </a14:m>
                <a:r>
                  <a:rPr sz="2600" dirty="0"/>
                  <a:t> cutoff.</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926"/>
                </a:stretch>
              </a:blipFill>
            </p:spPr>
            <p:txBody>
              <a:bodyPr/>
              <a:lstStyle/>
              <a:p>
                <a:r>
                  <a:rPr lang="en-IN">
                    <a:noFill/>
                  </a:rPr>
                  <a:t> </a:t>
                </a:r>
              </a:p>
            </p:txBody>
          </p:sp>
        </mc:Fallback>
      </mc:AlternateContent>
      <p:pic>
        <p:nvPicPr>
          <p:cNvPr id="7" name="Picture 6" descr="Community A: 3730 divided by 10,020 approximately equals 37.23%.&#10;&#10;Community B: 3996 divided by 12,802 approximately equals 31.21%.&#10;&#10;Community C: 4400 divided by 11,570 approximately equals 38.03%.">
            <a:extLst>
              <a:ext uri="{FF2B5EF4-FFF2-40B4-BE49-F238E27FC236}">
                <a16:creationId xmlns:a16="http://schemas.microsoft.com/office/drawing/2014/main" id="{6BA539FC-C65D-4FB7-95CA-31174DE8B58E}"/>
              </a:ext>
            </a:extLst>
          </p:cNvPr>
          <p:cNvPicPr>
            <a:picLocks noChangeAspect="1"/>
          </p:cNvPicPr>
          <p:nvPr/>
        </p:nvPicPr>
        <p:blipFill>
          <a:blip r:embed="rId3"/>
          <a:stretch>
            <a:fillRect/>
          </a:stretch>
        </p:blipFill>
        <p:spPr>
          <a:xfrm>
            <a:off x="1143000" y="2815200"/>
            <a:ext cx="3825617" cy="2376000"/>
          </a:xfrm>
          <a:prstGeom prst="rect">
            <a:avLst/>
          </a:prstGeom>
        </p:spPr>
      </p:pic>
      <p:sp>
        <p:nvSpPr>
          <p:cNvPr id="5" name="TextBox 4">
            <a:extLst>
              <a:ext uri="{FF2B5EF4-FFF2-40B4-BE49-F238E27FC236}">
                <a16:creationId xmlns:a16="http://schemas.microsoft.com/office/drawing/2014/main" id="{51A43DA7-CBAF-C704-05F1-6452FA79E763}"/>
              </a:ext>
            </a:extLst>
          </p:cNvPr>
          <p:cNvSpPr txBox="1"/>
          <p:nvPr/>
        </p:nvSpPr>
        <p:spPr>
          <a:xfrm>
            <a:off x="457200" y="5191200"/>
            <a:ext cx="8229600" cy="892552"/>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So both communities A and C meet the required minimum percentage.</a:t>
            </a:r>
            <a:endParaRPr lang="en-IN"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r>
              <a:rPr sz="2800" dirty="0"/>
              <a:t>In baseball and softball, a player's batting average is the proportion of the number of hits to the number of "at bats." What is Jessica's batting average if she had </a:t>
            </a:r>
            <a:r>
              <a:rPr sz="2800" dirty="0">
                <a:latin typeface="Cambria Math"/>
              </a:rPr>
              <a:t>5</a:t>
            </a:r>
            <a:r>
              <a:rPr sz="2800" dirty="0"/>
              <a:t> hits in a game with </a:t>
            </a:r>
            <a:r>
              <a:rPr sz="2800" dirty="0">
                <a:latin typeface="Cambria Math"/>
              </a:rPr>
              <a:t>12</a:t>
            </a:r>
            <a:r>
              <a:rPr sz="2800" dirty="0"/>
              <a:t> at bats? Express the answer as both a fraction and a percentage rounded to the nearest hundredth.</a:t>
            </a:r>
          </a:p>
          <a:p>
            <a:r>
              <a:rPr sz="2800" dirty="0"/>
              <a:t>Answer:</a:t>
            </a:r>
          </a:p>
        </p:txBody>
      </p:sp>
      <p:pic>
        <p:nvPicPr>
          <p:cNvPr id="6" name="Picture 5" descr="Five divided by twelve is approximately equal to forty-one point six seven percent">
            <a:extLst>
              <a:ext uri="{FF2B5EF4-FFF2-40B4-BE49-F238E27FC236}">
                <a16:creationId xmlns:a16="http://schemas.microsoft.com/office/drawing/2014/main" id="{FFD4E428-7C46-6754-9C61-40E2633D7E5B}"/>
              </a:ext>
            </a:extLst>
          </p:cNvPr>
          <p:cNvPicPr>
            <a:picLocks noChangeAspect="1"/>
          </p:cNvPicPr>
          <p:nvPr/>
        </p:nvPicPr>
        <p:blipFill>
          <a:blip r:embed="rId2"/>
          <a:stretch>
            <a:fillRect/>
          </a:stretch>
        </p:blipFill>
        <p:spPr>
          <a:xfrm>
            <a:off x="2286000" y="3581400"/>
            <a:ext cx="1676400" cy="781050"/>
          </a:xfrm>
          <a:prstGeom prst="rect">
            <a:avLst/>
          </a:prstGeom>
        </p:spPr>
      </p:pic>
    </p:spTree>
    <p:extLst>
      <p:ext uri="{BB962C8B-B14F-4D97-AF65-F5344CB8AC3E}">
        <p14:creationId xmlns:p14="http://schemas.microsoft.com/office/powerpoint/2010/main" val="393475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400" dirty="0"/>
                  <a:t>In the United States, </a:t>
                </a:r>
                <a14:m>
                  <m:oMath xmlns:m="http://schemas.openxmlformats.org/officeDocument/2006/math">
                    <m:r>
                      <a:rPr sz="2400">
                        <a:latin typeface="Cambria Math" panose="02040503050406030204" pitchFamily="18" charset="0"/>
                      </a:rPr>
                      <m:t>13.7%</m:t>
                    </m:r>
                  </m:oMath>
                </a14:m>
                <a:r>
                  <a:rPr sz="2400" dirty="0"/>
                  <a:t> of all students aged </a:t>
                </a:r>
                <a:r>
                  <a:rPr sz="2400" dirty="0">
                    <a:latin typeface="Cambria Math"/>
                  </a:rPr>
                  <a:t>3</a:t>
                </a:r>
                <a:r>
                  <a:rPr sz="2400" dirty="0"/>
                  <a:t> through </a:t>
                </a:r>
                <a:r>
                  <a:rPr sz="2400" dirty="0">
                    <a:latin typeface="Cambria Math"/>
                  </a:rPr>
                  <a:t>21</a:t>
                </a:r>
                <a:r>
                  <a:rPr sz="2400" dirty="0"/>
                  <a:t> received special education services in 2017–2018. The percentage per state varied from </a:t>
                </a:r>
                <a14:m>
                  <m:oMath xmlns:m="http://schemas.openxmlformats.org/officeDocument/2006/math">
                    <m:r>
                      <a:rPr sz="2400">
                        <a:latin typeface="Cambria Math" panose="02040503050406030204" pitchFamily="18" charset="0"/>
                      </a:rPr>
                      <m:t>9.2%</m:t>
                    </m:r>
                  </m:oMath>
                </a14:m>
                <a:r>
                  <a:rPr sz="2400" dirty="0"/>
                  <a:t> in Texas to </a:t>
                </a:r>
                <a14:m>
                  <m:oMath xmlns:m="http://schemas.openxmlformats.org/officeDocument/2006/math">
                    <m:r>
                      <a:rPr sz="2400">
                        <a:latin typeface="Cambria Math" panose="02040503050406030204" pitchFamily="18" charset="0"/>
                      </a:rPr>
                      <m:t>19.2%</m:t>
                    </m:r>
                  </m:oMath>
                </a14:m>
                <a:r>
                  <a:rPr sz="2400" dirty="0"/>
                  <a:t> in New York. Table 4 shows a sample of data from six states. The proportions of students in special education in the states as well as the overall numbers of students between ages </a:t>
                </a:r>
                <a:r>
                  <a:rPr sz="2400" dirty="0">
                    <a:latin typeface="Cambria Math"/>
                  </a:rPr>
                  <a:t>3</a:t>
                </a:r>
                <a:r>
                  <a:rPr sz="2400" dirty="0"/>
                  <a:t> and </a:t>
                </a:r>
                <a:r>
                  <a:rPr sz="2400" dirty="0">
                    <a:latin typeface="Cambria Math"/>
                  </a:rPr>
                  <a:t>21</a:t>
                </a:r>
                <a:r>
                  <a:rPr sz="2400" dirty="0"/>
                  <a:t> are given. The states are ordered, from lowest to highest, according to the proportion of students in special education in each state.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227" r="-1259"/>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6" name="TextBox 5">
            <a:extLst>
              <a:ext uri="{FF2B5EF4-FFF2-40B4-BE49-F238E27FC236}">
                <a16:creationId xmlns:a16="http://schemas.microsoft.com/office/drawing/2014/main" id="{A2702B6C-E2F1-EF2E-7337-EBF88BEA4B47}"/>
              </a:ext>
            </a:extLst>
          </p:cNvPr>
          <p:cNvSpPr txBox="1"/>
          <p:nvPr/>
        </p:nvSpPr>
        <p:spPr>
          <a:xfrm>
            <a:off x="663444" y="1066442"/>
            <a:ext cx="7880088" cy="646331"/>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366092"/>
                </a:solidFill>
                <a:effectLst/>
                <a:uLnTx/>
                <a:uFillTx/>
                <a:latin typeface="Calibri"/>
                <a:ea typeface="+mn-ea"/>
                <a:cs typeface="+mn-cs"/>
              </a:rPr>
              <a:t>Table 4: Sample of States by Proportion of Students Receiving Special Education Services</a:t>
            </a:r>
            <a:endParaRPr lang="en-IN" dirty="0">
              <a:solidFill>
                <a:srgbClr val="366092"/>
              </a:solidFill>
            </a:endParaRPr>
          </a:p>
        </p:txBody>
      </p:sp>
      <mc:AlternateContent xmlns:mc="http://schemas.openxmlformats.org/markup-compatibility/2006">
        <mc:Choice xmlns:a14="http://schemas.microsoft.com/office/drawing/2010/main" Requires="a14">
          <p:graphicFrame>
            <p:nvGraphicFramePr>
              <p:cNvPr id="3" name="Table Placeholder 2" descr="The table contains 3 columns and 6 rows. The columns are labeled: State, Proportion of Students in Special Education, and Students Aged 3–21.&#10;&#10;Row 1:&#10;State: Texas,&#10;Proportion of Students in Special Education: 9.2%,&#10;Students Aged 3–21: 7,769,439.&#10;&#10;Row 2:&#10;State: California,&#10;Proportion of Students in Special Education: 12.2%,&#10;Students Aged 3–21: 9,596,953.&#10;&#10;Row 3:&#10;State: Florida,&#10;Proportion of Students in Special Education: 13.7%,&#10;Students Aged 3–21: 4,512,312.&#10;&#10;Row 4:&#10;State: Wyoming,&#10;Proportion of Students in Special Education: 16.6%,&#10;Students Aged 3–21: 143,218.&#10;&#10;Row 5:&#10;State: Pennsylvania,&#10;Proportion of Students in Special Education: 18.6%,&#10;Students Aged 3–21: 2,907,692.&#10;&#10;Row 6:&#10;State: New York,&#10;Proportion of Students in Special Education: 19.2%,&#10;Students Aged 3–21: 4,384,186."/>
              <p:cNvGraphicFramePr>
                <a:graphicFrameLocks noGrp="1"/>
              </p:cNvGraphicFramePr>
              <p:nvPr>
                <p:ph type="tbl" sz="quarter" idx="10"/>
                <p:extLst>
                  <p:ext uri="{D42A27DB-BD31-4B8C-83A1-F6EECF244321}">
                    <p14:modId xmlns:p14="http://schemas.microsoft.com/office/powerpoint/2010/main" val="1945535057"/>
                  </p:ext>
                </p:extLst>
              </p:nvPr>
            </p:nvGraphicFramePr>
            <p:xfrm>
              <a:off x="488688" y="1668780"/>
              <a:ext cx="8229600" cy="286512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State</a:t>
                          </a:r>
                        </a:p>
                      </a:txBody>
                      <a:tcPr/>
                    </a:tc>
                    <a:tc>
                      <a:txBody>
                        <a:bodyPr/>
                        <a:lstStyle/>
                        <a:p>
                          <a:pPr algn="ctr">
                            <a:defRPr sz="1800" b="1"/>
                          </a:pPr>
                          <a:r>
                            <a:rPr dirty="0"/>
                            <a:t>Proportion of Students in Special Education</a:t>
                          </a:r>
                        </a:p>
                      </a:txBody>
                      <a:tcPr/>
                    </a:tc>
                    <a:tc>
                      <a:txBody>
                        <a:bodyPr/>
                        <a:lstStyle/>
                        <a:p>
                          <a:pPr algn="ctr">
                            <a:defRPr sz="1800" b="1"/>
                          </a:pPr>
                          <a:r>
                            <a:rPr dirty="0"/>
                            <a:t>Students Aged 3–21</a:t>
                          </a:r>
                        </a:p>
                      </a:txBody>
                      <a:tcPr/>
                    </a:tc>
                    <a:extLst>
                      <a:ext uri="{0D108BD9-81ED-4DB2-BD59-A6C34878D82A}">
                        <a16:rowId xmlns:a16="http://schemas.microsoft.com/office/drawing/2014/main" val="10001"/>
                      </a:ext>
                    </a:extLst>
                  </a:tr>
                  <a:tr h="370840">
                    <a:tc>
                      <a:txBody>
                        <a:bodyPr/>
                        <a:lstStyle/>
                        <a:p>
                          <a:pPr algn="ctr">
                            <a:defRPr sz="1800"/>
                          </a:pPr>
                          <a:r>
                            <a:rPr dirty="0"/>
                            <a:t>Texas</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9.2%</m:t>
                                </m:r>
                              </m:oMath>
                            </m:oMathPara>
                          </a14:m>
                          <a:endParaRPr/>
                        </a:p>
                      </a:txBody>
                      <a:tcPr/>
                    </a:tc>
                    <a:tc>
                      <a:txBody>
                        <a:bodyPr/>
                        <a:lstStyle/>
                        <a:p>
                          <a:pPr algn="ctr"/>
                          <a:r>
                            <a:rPr sz="1800"/>
                            <a:t>7,769,439</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California</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12.2%</m:t>
                                </m:r>
                              </m:oMath>
                            </m:oMathPara>
                          </a14:m>
                          <a:endParaRPr/>
                        </a:p>
                      </a:txBody>
                      <a:tcPr/>
                    </a:tc>
                    <a:tc>
                      <a:txBody>
                        <a:bodyPr/>
                        <a:lstStyle/>
                        <a:p>
                          <a:pPr algn="ctr"/>
                          <a:r>
                            <a:rPr sz="1800"/>
                            <a:t>9,596,953</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t>Florida</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13.7%</m:t>
                                </m:r>
                              </m:oMath>
                            </m:oMathPara>
                          </a14:m>
                          <a:endParaRPr/>
                        </a:p>
                      </a:txBody>
                      <a:tcPr/>
                    </a:tc>
                    <a:tc>
                      <a:txBody>
                        <a:bodyPr/>
                        <a:lstStyle/>
                        <a:p>
                          <a:pPr algn="ctr"/>
                          <a:r>
                            <a:rPr sz="1800"/>
                            <a:t>4,512,312</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Wyoming</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16.6%</m:t>
                                </m:r>
                              </m:oMath>
                            </m:oMathPara>
                          </a14:m>
                          <a:endParaRPr/>
                        </a:p>
                      </a:txBody>
                      <a:tcPr/>
                    </a:tc>
                    <a:tc>
                      <a:txBody>
                        <a:bodyPr/>
                        <a:lstStyle/>
                        <a:p>
                          <a:pPr algn="ctr"/>
                          <a:r>
                            <a:rPr sz="1800"/>
                            <a:t>143,218</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t>Pennsylvania</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18.6%</m:t>
                                </m:r>
                              </m:oMath>
                            </m:oMathPara>
                          </a14:m>
                          <a:endParaRPr/>
                        </a:p>
                      </a:txBody>
                      <a:tcPr/>
                    </a:tc>
                    <a:tc>
                      <a:txBody>
                        <a:bodyPr/>
                        <a:lstStyle/>
                        <a:p>
                          <a:pPr algn="ctr"/>
                          <a:r>
                            <a:rPr sz="1800"/>
                            <a:t>2,907,692</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t>New York</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19.2%</m:t>
                                </m:r>
                              </m:oMath>
                            </m:oMathPara>
                          </a14:m>
                          <a:endParaRPr/>
                        </a:p>
                      </a:txBody>
                      <a:tcPr/>
                    </a:tc>
                    <a:tc>
                      <a:txBody>
                        <a:bodyPr/>
                        <a:lstStyle/>
                        <a:p>
                          <a:pPr algn="ctr"/>
                          <a:r>
                            <a:rPr sz="1800" dirty="0"/>
                            <a:t>4,384,186</a:t>
                          </a:r>
                          <a:endParaRPr sz="1800" dirty="0">
                            <a:latin typeface="Cambria Math"/>
                          </a:endParaRPr>
                        </a:p>
                      </a:txBody>
                      <a:tcPr/>
                    </a:tc>
                    <a:extLst>
                      <a:ext uri="{0D108BD9-81ED-4DB2-BD59-A6C34878D82A}">
                        <a16:rowId xmlns:a16="http://schemas.microsoft.com/office/drawing/2014/main" val="10007"/>
                      </a:ext>
                    </a:extLst>
                  </a:tr>
                </a:tbl>
              </a:graphicData>
            </a:graphic>
          </p:graphicFrame>
        </mc:Choice>
        <mc:Fallback>
          <p:graphicFrame>
            <p:nvGraphicFramePr>
              <p:cNvPr id="3" name="Table Placeholder 2" descr="The table contains 3 columns and 6 rows. The columns are labeled: State, Proportion of Students in Special Education, and Students Aged 3–21.&#10;&#10;Row 1:&#10;State: Texas,&#10;Proportion of Students in Special Education: 9.2%,&#10;Students Aged 3–21: 7,769,439.&#10;&#10;Row 2:&#10;State: California,&#10;Proportion of Students in Special Education: 12.2%,&#10;Students Aged 3–21: 9,596,953.&#10;&#10;Row 3:&#10;State: Florida,&#10;Proportion of Students in Special Education: 13.7%,&#10;Students Aged 3–21: 4,512,312.&#10;&#10;Row 4:&#10;State: Wyoming,&#10;Proportion of Students in Special Education: 16.6%,&#10;Students Aged 3–21: 143,218.&#10;&#10;Row 5:&#10;State: Pennsylvania,&#10;Proportion of Students in Special Education: 18.6%,&#10;Students Aged 3–21: 2,907,692.&#10;&#10;Row 6:&#10;State: New York,&#10;Proportion of Students in Special Education: 19.2%,&#10;Students Aged 3–21: 4,384,186."/>
              <p:cNvGraphicFramePr>
                <a:graphicFrameLocks noGrp="1"/>
              </p:cNvGraphicFramePr>
              <p:nvPr>
                <p:ph type="tbl" sz="quarter" idx="10"/>
                <p:extLst>
                  <p:ext uri="{D42A27DB-BD31-4B8C-83A1-F6EECF244321}">
                    <p14:modId xmlns:p14="http://schemas.microsoft.com/office/powerpoint/2010/main" val="1945535057"/>
                  </p:ext>
                </p:extLst>
              </p:nvPr>
            </p:nvGraphicFramePr>
            <p:xfrm>
              <a:off x="488688" y="1668780"/>
              <a:ext cx="8229600" cy="286512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0080">
                    <a:tc>
                      <a:txBody>
                        <a:bodyPr/>
                        <a:lstStyle/>
                        <a:p>
                          <a:pPr algn="ctr">
                            <a:defRPr sz="1800" b="1"/>
                          </a:pPr>
                          <a:r>
                            <a:rPr dirty="0"/>
                            <a:t>State</a:t>
                          </a:r>
                        </a:p>
                      </a:txBody>
                      <a:tcPr/>
                    </a:tc>
                    <a:tc>
                      <a:txBody>
                        <a:bodyPr/>
                        <a:lstStyle/>
                        <a:p>
                          <a:pPr algn="ctr">
                            <a:defRPr sz="1800" b="1"/>
                          </a:pPr>
                          <a:r>
                            <a:rPr dirty="0"/>
                            <a:t>Proportion of Students in Special Education</a:t>
                          </a:r>
                        </a:p>
                      </a:txBody>
                      <a:tcPr/>
                    </a:tc>
                    <a:tc>
                      <a:txBody>
                        <a:bodyPr/>
                        <a:lstStyle/>
                        <a:p>
                          <a:pPr algn="ctr">
                            <a:defRPr sz="1800" b="1"/>
                          </a:pPr>
                          <a:r>
                            <a:rPr dirty="0"/>
                            <a:t>Students Aged 3–21</a:t>
                          </a:r>
                        </a:p>
                      </a:txBody>
                      <a:tcPr/>
                    </a:tc>
                    <a:extLst>
                      <a:ext uri="{0D108BD9-81ED-4DB2-BD59-A6C34878D82A}">
                        <a16:rowId xmlns:a16="http://schemas.microsoft.com/office/drawing/2014/main" val="10001"/>
                      </a:ext>
                    </a:extLst>
                  </a:tr>
                  <a:tr h="370840">
                    <a:tc>
                      <a:txBody>
                        <a:bodyPr/>
                        <a:lstStyle/>
                        <a:p>
                          <a:pPr algn="ctr">
                            <a:defRPr sz="1800"/>
                          </a:pPr>
                          <a:r>
                            <a:rPr dirty="0"/>
                            <a:t>Texas</a:t>
                          </a:r>
                        </a:p>
                      </a:txBody>
                      <a:tcPr/>
                    </a:tc>
                    <a:tc>
                      <a:txBody>
                        <a:bodyPr/>
                        <a:lstStyle/>
                        <a:p>
                          <a:endParaRPr lang="en-US"/>
                        </a:p>
                      </a:txBody>
                      <a:tcPr>
                        <a:blipFill>
                          <a:blip r:embed="rId2"/>
                          <a:stretch>
                            <a:fillRect l="-100000" t="-180328" r="-100222" b="-524590"/>
                          </a:stretch>
                        </a:blipFill>
                      </a:tcPr>
                    </a:tc>
                    <a:tc>
                      <a:txBody>
                        <a:bodyPr/>
                        <a:lstStyle/>
                        <a:p>
                          <a:pPr algn="ctr"/>
                          <a:r>
                            <a:rPr sz="1800"/>
                            <a:t>7,769,439</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California</a:t>
                          </a:r>
                        </a:p>
                      </a:txBody>
                      <a:tcPr/>
                    </a:tc>
                    <a:tc>
                      <a:txBody>
                        <a:bodyPr/>
                        <a:lstStyle/>
                        <a:p>
                          <a:endParaRPr lang="en-US"/>
                        </a:p>
                      </a:txBody>
                      <a:tcPr>
                        <a:blipFill>
                          <a:blip r:embed="rId2"/>
                          <a:stretch>
                            <a:fillRect l="-100000" t="-280328" r="-100222" b="-424590"/>
                          </a:stretch>
                        </a:blipFill>
                      </a:tcPr>
                    </a:tc>
                    <a:tc>
                      <a:txBody>
                        <a:bodyPr/>
                        <a:lstStyle/>
                        <a:p>
                          <a:pPr algn="ctr"/>
                          <a:r>
                            <a:rPr sz="1800"/>
                            <a:t>9,596,953</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t>Florida</a:t>
                          </a:r>
                        </a:p>
                      </a:txBody>
                      <a:tcPr/>
                    </a:tc>
                    <a:tc>
                      <a:txBody>
                        <a:bodyPr/>
                        <a:lstStyle/>
                        <a:p>
                          <a:endParaRPr lang="en-US"/>
                        </a:p>
                      </a:txBody>
                      <a:tcPr>
                        <a:blipFill>
                          <a:blip r:embed="rId2"/>
                          <a:stretch>
                            <a:fillRect l="-100000" t="-380328" r="-100222" b="-324590"/>
                          </a:stretch>
                        </a:blipFill>
                      </a:tcPr>
                    </a:tc>
                    <a:tc>
                      <a:txBody>
                        <a:bodyPr/>
                        <a:lstStyle/>
                        <a:p>
                          <a:pPr algn="ctr"/>
                          <a:r>
                            <a:rPr sz="1800"/>
                            <a:t>4,512,312</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Wyoming</a:t>
                          </a:r>
                        </a:p>
                      </a:txBody>
                      <a:tcPr/>
                    </a:tc>
                    <a:tc>
                      <a:txBody>
                        <a:bodyPr/>
                        <a:lstStyle/>
                        <a:p>
                          <a:endParaRPr lang="en-US"/>
                        </a:p>
                      </a:txBody>
                      <a:tcPr>
                        <a:blipFill>
                          <a:blip r:embed="rId2"/>
                          <a:stretch>
                            <a:fillRect l="-100000" t="-480328" r="-100222" b="-224590"/>
                          </a:stretch>
                        </a:blipFill>
                      </a:tcPr>
                    </a:tc>
                    <a:tc>
                      <a:txBody>
                        <a:bodyPr/>
                        <a:lstStyle/>
                        <a:p>
                          <a:pPr algn="ctr"/>
                          <a:r>
                            <a:rPr sz="1800"/>
                            <a:t>143,218</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t>Pennsylvania</a:t>
                          </a:r>
                        </a:p>
                      </a:txBody>
                      <a:tcPr/>
                    </a:tc>
                    <a:tc>
                      <a:txBody>
                        <a:bodyPr/>
                        <a:lstStyle/>
                        <a:p>
                          <a:endParaRPr lang="en-US"/>
                        </a:p>
                      </a:txBody>
                      <a:tcPr>
                        <a:blipFill>
                          <a:blip r:embed="rId2"/>
                          <a:stretch>
                            <a:fillRect l="-100000" t="-580328" r="-100222" b="-124590"/>
                          </a:stretch>
                        </a:blipFill>
                      </a:tcPr>
                    </a:tc>
                    <a:tc>
                      <a:txBody>
                        <a:bodyPr/>
                        <a:lstStyle/>
                        <a:p>
                          <a:pPr algn="ctr"/>
                          <a:r>
                            <a:rPr sz="1800"/>
                            <a:t>2,907,692</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t>New York</a:t>
                          </a:r>
                        </a:p>
                      </a:txBody>
                      <a:tcPr/>
                    </a:tc>
                    <a:tc>
                      <a:txBody>
                        <a:bodyPr/>
                        <a:lstStyle/>
                        <a:p>
                          <a:endParaRPr lang="en-US"/>
                        </a:p>
                      </a:txBody>
                      <a:tcPr>
                        <a:blipFill>
                          <a:blip r:embed="rId2"/>
                          <a:stretch>
                            <a:fillRect l="-100000" t="-680328" r="-100222" b="-24590"/>
                          </a:stretch>
                        </a:blipFill>
                      </a:tcPr>
                    </a:tc>
                    <a:tc>
                      <a:txBody>
                        <a:bodyPr/>
                        <a:lstStyle/>
                        <a:p>
                          <a:pPr algn="ctr"/>
                          <a:r>
                            <a:rPr sz="1800" dirty="0"/>
                            <a:t>4,384,186</a:t>
                          </a:r>
                          <a:endParaRPr sz="1800" dirty="0">
                            <a:latin typeface="Cambria Math"/>
                          </a:endParaRPr>
                        </a:p>
                      </a:txBody>
                      <a:tcPr/>
                    </a:tc>
                    <a:extLst>
                      <a:ext uri="{0D108BD9-81ED-4DB2-BD59-A6C34878D82A}">
                        <a16:rowId xmlns:a16="http://schemas.microsoft.com/office/drawing/2014/main" val="10007"/>
                      </a:ext>
                    </a:extLst>
                  </a:tr>
                </a:tbl>
              </a:graphicData>
            </a:graphic>
          </p:graphicFrame>
        </mc:Fallback>
      </mc:AlternateContent>
      <p:sp>
        <p:nvSpPr>
          <p:cNvPr id="5" name="TextBox 4">
            <a:extLst>
              <a:ext uri="{FF2B5EF4-FFF2-40B4-BE49-F238E27FC236}">
                <a16:creationId xmlns:a16="http://schemas.microsoft.com/office/drawing/2014/main" id="{CAB647E1-28C9-4F07-8BFF-C1792D0CB1D6}"/>
              </a:ext>
            </a:extLst>
          </p:cNvPr>
          <p:cNvSpPr txBox="1"/>
          <p:nvPr/>
        </p:nvSpPr>
        <p:spPr>
          <a:xfrm>
            <a:off x="1676400" y="4571642"/>
            <a:ext cx="7010400" cy="400110"/>
          </a:xfrm>
          <a:prstGeom prst="rect">
            <a:avLst/>
          </a:prstGeom>
          <a:noFill/>
        </p:spPr>
        <p:txBody>
          <a:bodyPr wrap="square">
            <a:spAutoFit/>
          </a:bodyPr>
          <a:lstStyle/>
          <a:p>
            <a:r>
              <a:rPr lang="en-US" sz="1000" dirty="0">
                <a:solidFill>
                  <a:srgbClr val="000000"/>
                </a:solidFill>
              </a:rPr>
              <a:t>Source: "Digest of Education Statistics: 2018," National Center for Education Statistics, last modified December 2019</a:t>
            </a:r>
            <a:r>
              <a:rPr lang="en-US" sz="1000" dirty="0"/>
              <a:t>, https://nces.ed.gov/programs/digest/d18/index.asp.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Autofit/>
          </a:bodyPr>
          <a:lstStyle/>
          <a:p>
            <a:pPr marL="538163" indent="-538163">
              <a:defRPr sz="2800"/>
            </a:pPr>
            <a:r>
              <a:rPr lang="en-US" sz="2600" dirty="0"/>
              <a:t>a.	Determine the number of students in special education in each of the states listed, and then use these numbers to order the states from highest to lowest. (Round your answer to the nearest whole number of students.)</a:t>
            </a:r>
          </a:p>
          <a:p>
            <a:pPr marL="538163" indent="-538163">
              <a:defRPr sz="2800"/>
            </a:pPr>
            <a:r>
              <a:rPr lang="en-US" sz="2600" dirty="0"/>
              <a:t>b.	Suppose that a new federal initiative to provide money to education departments across the states is in the planning stages. A committee is considering how to disperse federal funds to states based on their populations of students in special education. Discuss whether the committee should base its decision on the proportions of students or the number of students in special education from each state.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ECC38-3747-DD2A-8835-325DA7C21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3DCE3-9884-79FF-FB6F-B3F144E4A2ED}"/>
              </a:ext>
            </a:extLst>
          </p:cNvPr>
          <p:cNvSpPr>
            <a:spLocks noGrp="1"/>
          </p:cNvSpPr>
          <p:nvPr>
            <p:ph type="title"/>
          </p:nvPr>
        </p:nvSpPr>
        <p:spPr/>
        <p:txBody>
          <a:bodyPr>
            <a:normAutofit/>
          </a:bodyPr>
          <a:lstStyle/>
          <a:p>
            <a:pPr>
              <a:defRPr sz="3200"/>
            </a:pPr>
            <a:r>
              <a:rPr dirty="0"/>
              <a:t>Example 3: Using 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a:extLst>
              <a:ext uri="{FF2B5EF4-FFF2-40B4-BE49-F238E27FC236}">
                <a16:creationId xmlns:a16="http://schemas.microsoft.com/office/drawing/2014/main" id="{8396658A-867B-8A79-3A70-E8C606327A24}"/>
              </a:ext>
            </a:extLst>
          </p:cNvPr>
          <p:cNvSpPr>
            <a:spLocks noGrp="1"/>
          </p:cNvSpPr>
          <p:nvPr>
            <p:ph type="body" sz="quarter" idx="10"/>
          </p:nvPr>
        </p:nvSpPr>
        <p:spPr/>
        <p:txBody>
          <a:bodyPr>
            <a:normAutofit/>
          </a:bodyPr>
          <a:lstStyle/>
          <a:p>
            <a:r>
              <a:rPr lang="en-US" sz="2600" dirty="0"/>
              <a:t>​</a:t>
            </a:r>
            <a:r>
              <a:rPr lang="en-US" sz="2600" b="1" dirty="0"/>
              <a:t> Solution</a:t>
            </a:r>
          </a:p>
          <a:p>
            <a:pPr marL="627063" indent="-627063">
              <a:defRPr sz="2800"/>
            </a:pPr>
            <a:r>
              <a:rPr lang="en-US" sz="2600" dirty="0"/>
              <a:t>a.	To determine the number of students in special education in each state, multiply the percentage by the respective number of students aged 3–21 as shown in Table 5, ordering the states by number of students in special education, from lowest to highest.</a:t>
            </a:r>
          </a:p>
        </p:txBody>
      </p:sp>
    </p:spTree>
    <p:extLst>
      <p:ext uri="{BB962C8B-B14F-4D97-AF65-F5344CB8AC3E}">
        <p14:creationId xmlns:p14="http://schemas.microsoft.com/office/powerpoint/2010/main" val="470501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5" name="TextBox 4">
            <a:extLst>
              <a:ext uri="{FF2B5EF4-FFF2-40B4-BE49-F238E27FC236}">
                <a16:creationId xmlns:a16="http://schemas.microsoft.com/office/drawing/2014/main" id="{A959ECC7-4683-7B12-6642-CB0FB4C0C8A1}"/>
              </a:ext>
            </a:extLst>
          </p:cNvPr>
          <p:cNvSpPr txBox="1"/>
          <p:nvPr/>
        </p:nvSpPr>
        <p:spPr>
          <a:xfrm>
            <a:off x="1182437" y="1066800"/>
            <a:ext cx="6798174"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5: Ranking of States by Number of Students in Special Education</a:t>
            </a:r>
            <a:endParaRPr lang="en-IN" dirty="0">
              <a:solidFill>
                <a:srgbClr val="366092"/>
              </a:solidFill>
            </a:endParaRPr>
          </a:p>
        </p:txBody>
      </p:sp>
      <mc:AlternateContent xmlns:mc="http://schemas.openxmlformats.org/markup-compatibility/2006">
        <mc:Choice xmlns:a14="http://schemas.microsoft.com/office/drawing/2010/main" Requires="a14">
          <p:graphicFrame>
            <p:nvGraphicFramePr>
              <p:cNvPr id="3" name="Table Placeholder 2" descr="The table contains 5 columns and 6 rows. The columns are labeled: Rank, State, Proportion of Students in Special Education, Students Aged 3–21, and Number of Students in Special Education.&#10;&#10;Row 1:&#10;Rank: 1,&#10;State: Wyoming,&#10;Proportion of Students in Special Education: 16.6%,&#10;Students Aged 3–21: 143,218,&#10;Number of Students in Special Education: 0.166 times 143,218 equals 23,774.&#10;&#10;Row 2:&#10;Rank: 2,&#10;State: Pennsylvania,&#10;Proportion of Students in Special Education: 18.6%,&#10;Students Aged 3–21: 2,907,692,&#10;Number of Students in Special Education: 0.186 times 2,907,692 equals 540,831.&#10;&#10;Row 3:&#10;Rank: 3,&#10;State: Florida,&#10;Proportion of Students in Special Education: 13.7%,&#10;Students Aged 3–21: 4,512,312,&#10;Number of Students in Special Education: 0.137 times 4,512,312 equals 618,187.&#10;&#10;Row 4:&#10;Rank: 4,&#10;State: Texas,&#10;Proportion of Students in Special Education: 9.2%,&#10;Students Aged 3–21: 7,769,439,&#10;Number of Students in Special Education: 0.092 times 7,769,439 equals 714,788.&#10;&#10;Row 5:&#10;Rank: 5,&#10;State: New York,&#10;Proportion of Students in Special Education: 19.2%,&#10;Students Aged 3–21: 4,384,186,&#10;Number of Students in Special Education: 0.192 times 4,384,186 equals 841,764.&#10;&#10;Row 6:&#10;Rank: 6,&#10;State: California,&#10;Proportion of Students in Special Education: 12.2%,&#10;Students Aged 3–21: 9,596,953,&#10;Number of Students in Special Education: 0.122 times 9,596,953 equals 1,170,828."/>
              <p:cNvGraphicFramePr>
                <a:graphicFrameLocks noGrp="1"/>
              </p:cNvGraphicFramePr>
              <p:nvPr>
                <p:ph type="tbl" sz="quarter" idx="10"/>
                <p:extLst>
                  <p:ext uri="{D42A27DB-BD31-4B8C-83A1-F6EECF244321}">
                    <p14:modId xmlns:p14="http://schemas.microsoft.com/office/powerpoint/2010/main" val="325472148"/>
                  </p:ext>
                </p:extLst>
              </p:nvPr>
            </p:nvGraphicFramePr>
            <p:xfrm>
              <a:off x="459089" y="1456765"/>
              <a:ext cx="8229600" cy="286161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3124200">
                      <a:extLst>
                        <a:ext uri="{9D8B030D-6E8A-4147-A177-3AD203B41FA5}">
                          <a16:colId xmlns:a16="http://schemas.microsoft.com/office/drawing/2014/main" val="20004"/>
                        </a:ext>
                      </a:extLst>
                    </a:gridCol>
                  </a:tblGrid>
                  <a:tr h="804288">
                    <a:tc>
                      <a:txBody>
                        <a:bodyPr/>
                        <a:lstStyle/>
                        <a:p>
                          <a:pPr algn="ctr">
                            <a:defRPr b="1"/>
                          </a:pPr>
                          <a:endParaRPr dirty="0"/>
                        </a:p>
                      </a:txBody>
                      <a:tcPr/>
                    </a:tc>
                    <a:tc>
                      <a:txBody>
                        <a:bodyPr/>
                        <a:lstStyle/>
                        <a:p>
                          <a:pPr algn="ctr">
                            <a:defRPr sz="1600" b="1"/>
                          </a:pPr>
                          <a:r>
                            <a:t>State</a:t>
                          </a:r>
                        </a:p>
                      </a:txBody>
                      <a:tcPr/>
                    </a:tc>
                    <a:tc>
                      <a:txBody>
                        <a:bodyPr/>
                        <a:lstStyle/>
                        <a:p>
                          <a:pPr algn="ctr">
                            <a:defRPr sz="1600" b="1"/>
                          </a:pPr>
                          <a:r>
                            <a:t>Proportion of Students in Special Education</a:t>
                          </a:r>
                        </a:p>
                      </a:txBody>
                      <a:tcPr/>
                    </a:tc>
                    <a:tc>
                      <a:txBody>
                        <a:bodyPr/>
                        <a:lstStyle/>
                        <a:p>
                          <a:pPr algn="ctr">
                            <a:defRPr sz="1600" b="1"/>
                          </a:pPr>
                          <a:r>
                            <a:t>Students Aged 3–21</a:t>
                          </a:r>
                        </a:p>
                      </a:txBody>
                      <a:tcPr/>
                    </a:tc>
                    <a:tc>
                      <a:txBody>
                        <a:bodyPr/>
                        <a:lstStyle/>
                        <a:p>
                          <a:pPr algn="ctr">
                            <a:defRPr sz="1600" b="1"/>
                          </a:pPr>
                          <a:r>
                            <a:rPr dirty="0"/>
                            <a:t>Number of Students in Special Education</a:t>
                          </a:r>
                        </a:p>
                      </a:txBody>
                      <a:tcPr/>
                    </a:tc>
                    <a:extLst>
                      <a:ext uri="{0D108BD9-81ED-4DB2-BD59-A6C34878D82A}">
                        <a16:rowId xmlns:a16="http://schemas.microsoft.com/office/drawing/2014/main" val="10001"/>
                      </a:ext>
                    </a:extLst>
                  </a:tr>
                  <a:tr h="339775">
                    <a:tc>
                      <a:txBody>
                        <a:bodyPr/>
                        <a:lstStyle/>
                        <a:p>
                          <a:pPr algn="ctr">
                            <a:defRPr sz="1600"/>
                          </a:pPr>
                          <a:r>
                            <a:rPr b="1" dirty="0"/>
                            <a:t>1</a:t>
                          </a:r>
                        </a:p>
                      </a:txBody>
                      <a:tcPr/>
                    </a:tc>
                    <a:tc>
                      <a:txBody>
                        <a:bodyPr/>
                        <a:lstStyle/>
                        <a:p>
                          <a:pPr algn="ctr">
                            <a:defRPr sz="1600"/>
                          </a:pPr>
                          <a:r>
                            <a:t>Wyoming</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16.6%</m:t>
                                </m:r>
                              </m:oMath>
                            </m:oMathPara>
                          </a14:m>
                          <a:endParaRPr/>
                        </a:p>
                      </a:txBody>
                      <a:tcPr/>
                    </a:tc>
                    <a:tc>
                      <a:txBody>
                        <a:bodyPr/>
                        <a:lstStyle/>
                        <a:p>
                          <a:pPr algn="ctr"/>
                          <a:r>
                            <a:rPr sz="1600"/>
                            <a:t>143,218</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0.166⋅143,218=23,774</m:t>
                                </m:r>
                              </m:oMath>
                            </m:oMathPara>
                          </a14:m>
                          <a:endParaRPr/>
                        </a:p>
                      </a:txBody>
                      <a:tcPr/>
                    </a:tc>
                    <a:extLst>
                      <a:ext uri="{0D108BD9-81ED-4DB2-BD59-A6C34878D82A}">
                        <a16:rowId xmlns:a16="http://schemas.microsoft.com/office/drawing/2014/main" val="10002"/>
                      </a:ext>
                    </a:extLst>
                  </a:tr>
                  <a:tr h="339775">
                    <a:tc>
                      <a:txBody>
                        <a:bodyPr/>
                        <a:lstStyle/>
                        <a:p>
                          <a:pPr algn="ctr">
                            <a:defRPr sz="1600"/>
                          </a:pPr>
                          <a:r>
                            <a:rPr b="1" dirty="0"/>
                            <a:t>2</a:t>
                          </a:r>
                        </a:p>
                      </a:txBody>
                      <a:tcPr/>
                    </a:tc>
                    <a:tc>
                      <a:txBody>
                        <a:bodyPr/>
                        <a:lstStyle/>
                        <a:p>
                          <a:pPr algn="ctr">
                            <a:defRPr sz="1600"/>
                          </a:pPr>
                          <a:r>
                            <a:t>Pennsylvania</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18.6%</m:t>
                                </m:r>
                              </m:oMath>
                            </m:oMathPara>
                          </a14:m>
                          <a:endParaRPr/>
                        </a:p>
                      </a:txBody>
                      <a:tcPr/>
                    </a:tc>
                    <a:tc>
                      <a:txBody>
                        <a:bodyPr/>
                        <a:lstStyle/>
                        <a:p>
                          <a:pPr algn="ctr"/>
                          <a:r>
                            <a:rPr sz="1600" dirty="0"/>
                            <a:t>2,907,692</a:t>
                          </a:r>
                          <a:endParaRPr sz="16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0.186⋅2,907,692=540,831</m:t>
                                </m:r>
                              </m:oMath>
                            </m:oMathPara>
                          </a14:m>
                          <a:endParaRPr/>
                        </a:p>
                      </a:txBody>
                      <a:tcPr/>
                    </a:tc>
                    <a:extLst>
                      <a:ext uri="{0D108BD9-81ED-4DB2-BD59-A6C34878D82A}">
                        <a16:rowId xmlns:a16="http://schemas.microsoft.com/office/drawing/2014/main" val="10003"/>
                      </a:ext>
                    </a:extLst>
                  </a:tr>
                  <a:tr h="339775">
                    <a:tc>
                      <a:txBody>
                        <a:bodyPr/>
                        <a:lstStyle/>
                        <a:p>
                          <a:pPr algn="ctr">
                            <a:defRPr sz="1600"/>
                          </a:pPr>
                          <a:r>
                            <a:rPr b="1" dirty="0"/>
                            <a:t>3</a:t>
                          </a:r>
                        </a:p>
                      </a:txBody>
                      <a:tcPr/>
                    </a:tc>
                    <a:tc>
                      <a:txBody>
                        <a:bodyPr/>
                        <a:lstStyle/>
                        <a:p>
                          <a:pPr algn="ctr">
                            <a:defRPr sz="1600"/>
                          </a:pPr>
                          <a:r>
                            <a:rPr dirty="0"/>
                            <a:t>Florida</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13.7%</m:t>
                                </m:r>
                              </m:oMath>
                            </m:oMathPara>
                          </a14:m>
                          <a:endParaRPr/>
                        </a:p>
                      </a:txBody>
                      <a:tcPr/>
                    </a:tc>
                    <a:tc>
                      <a:txBody>
                        <a:bodyPr/>
                        <a:lstStyle/>
                        <a:p>
                          <a:pPr algn="ctr"/>
                          <a:r>
                            <a:rPr sz="1600"/>
                            <a:t>4,512,312</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0.137⋅4,512,312=618,187</m:t>
                                </m:r>
                              </m:oMath>
                            </m:oMathPara>
                          </a14:m>
                          <a:endParaRPr/>
                        </a:p>
                      </a:txBody>
                      <a:tcPr/>
                    </a:tc>
                    <a:extLst>
                      <a:ext uri="{0D108BD9-81ED-4DB2-BD59-A6C34878D82A}">
                        <a16:rowId xmlns:a16="http://schemas.microsoft.com/office/drawing/2014/main" val="10004"/>
                      </a:ext>
                    </a:extLst>
                  </a:tr>
                  <a:tr h="339775">
                    <a:tc>
                      <a:txBody>
                        <a:bodyPr/>
                        <a:lstStyle/>
                        <a:p>
                          <a:pPr algn="ctr">
                            <a:defRPr sz="1600"/>
                          </a:pPr>
                          <a:r>
                            <a:rPr b="1" dirty="0"/>
                            <a:t>4</a:t>
                          </a:r>
                        </a:p>
                      </a:txBody>
                      <a:tcPr/>
                    </a:tc>
                    <a:tc>
                      <a:txBody>
                        <a:bodyPr/>
                        <a:lstStyle/>
                        <a:p>
                          <a:pPr algn="ctr">
                            <a:defRPr sz="1600"/>
                          </a:pPr>
                          <a:r>
                            <a:t>Texas</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9.2%</m:t>
                                </m:r>
                              </m:oMath>
                            </m:oMathPara>
                          </a14:m>
                          <a:endParaRPr dirty="0"/>
                        </a:p>
                      </a:txBody>
                      <a:tcPr/>
                    </a:tc>
                    <a:tc>
                      <a:txBody>
                        <a:bodyPr/>
                        <a:lstStyle/>
                        <a:p>
                          <a:pPr algn="ctr"/>
                          <a:r>
                            <a:rPr sz="1600"/>
                            <a:t>7,769,439</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0.092⋅7,769,439=714,788</m:t>
                                </m:r>
                              </m:oMath>
                            </m:oMathPara>
                          </a14:m>
                          <a:endParaRPr/>
                        </a:p>
                      </a:txBody>
                      <a:tcPr/>
                    </a:tc>
                    <a:extLst>
                      <a:ext uri="{0D108BD9-81ED-4DB2-BD59-A6C34878D82A}">
                        <a16:rowId xmlns:a16="http://schemas.microsoft.com/office/drawing/2014/main" val="10005"/>
                      </a:ext>
                    </a:extLst>
                  </a:tr>
                  <a:tr h="339775">
                    <a:tc>
                      <a:txBody>
                        <a:bodyPr/>
                        <a:lstStyle/>
                        <a:p>
                          <a:pPr algn="ctr">
                            <a:defRPr sz="1600"/>
                          </a:pPr>
                          <a:r>
                            <a:rPr b="1" dirty="0"/>
                            <a:t>5</a:t>
                          </a:r>
                        </a:p>
                      </a:txBody>
                      <a:tcPr/>
                    </a:tc>
                    <a:tc>
                      <a:txBody>
                        <a:bodyPr/>
                        <a:lstStyle/>
                        <a:p>
                          <a:pPr algn="ctr">
                            <a:defRPr sz="1600"/>
                          </a:pPr>
                          <a:r>
                            <a:t>New York</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19.2%</m:t>
                                </m:r>
                              </m:oMath>
                            </m:oMathPara>
                          </a14:m>
                          <a:endParaRPr/>
                        </a:p>
                      </a:txBody>
                      <a:tcPr/>
                    </a:tc>
                    <a:tc>
                      <a:txBody>
                        <a:bodyPr/>
                        <a:lstStyle/>
                        <a:p>
                          <a:pPr algn="ctr"/>
                          <a:r>
                            <a:rPr sz="1600"/>
                            <a:t>4,384,186</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0.192⋅4,384,186=841,764</m:t>
                                </m:r>
                              </m:oMath>
                            </m:oMathPara>
                          </a14:m>
                          <a:endParaRPr/>
                        </a:p>
                      </a:txBody>
                      <a:tcPr/>
                    </a:tc>
                    <a:extLst>
                      <a:ext uri="{0D108BD9-81ED-4DB2-BD59-A6C34878D82A}">
                        <a16:rowId xmlns:a16="http://schemas.microsoft.com/office/drawing/2014/main" val="10006"/>
                      </a:ext>
                    </a:extLst>
                  </a:tr>
                  <a:tr h="339775">
                    <a:tc>
                      <a:txBody>
                        <a:bodyPr/>
                        <a:lstStyle/>
                        <a:p>
                          <a:pPr algn="ctr">
                            <a:defRPr sz="1600"/>
                          </a:pPr>
                          <a:r>
                            <a:rPr b="1" dirty="0"/>
                            <a:t>6</a:t>
                          </a:r>
                        </a:p>
                      </a:txBody>
                      <a:tcPr/>
                    </a:tc>
                    <a:tc>
                      <a:txBody>
                        <a:bodyPr/>
                        <a:lstStyle/>
                        <a:p>
                          <a:pPr algn="ctr">
                            <a:defRPr sz="1600"/>
                          </a:pPr>
                          <a:r>
                            <a:t>California</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12.2%</m:t>
                                </m:r>
                              </m:oMath>
                            </m:oMathPara>
                          </a14:m>
                          <a:endParaRPr/>
                        </a:p>
                      </a:txBody>
                      <a:tcPr/>
                    </a:tc>
                    <a:tc>
                      <a:txBody>
                        <a:bodyPr/>
                        <a:lstStyle/>
                        <a:p>
                          <a:pPr algn="ctr"/>
                          <a:r>
                            <a:rPr sz="1600"/>
                            <a:t>9,596,953</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0.122⋅9,596,953=1,170,828</m:t>
                                </m:r>
                              </m:oMath>
                            </m:oMathPara>
                          </a14:m>
                          <a:endParaRPr dirty="0"/>
                        </a:p>
                      </a:txBody>
                      <a:tcPr/>
                    </a:tc>
                    <a:extLst>
                      <a:ext uri="{0D108BD9-81ED-4DB2-BD59-A6C34878D82A}">
                        <a16:rowId xmlns:a16="http://schemas.microsoft.com/office/drawing/2014/main" val="10007"/>
                      </a:ext>
                    </a:extLst>
                  </a:tr>
                </a:tbl>
              </a:graphicData>
            </a:graphic>
          </p:graphicFrame>
        </mc:Choice>
        <mc:Fallback>
          <p:graphicFrame>
            <p:nvGraphicFramePr>
              <p:cNvPr id="3" name="Table Placeholder 2" descr="The table contains 5 columns and 6 rows. The columns are labeled: Rank, State, Proportion of Students in Special Education, Students Aged 3–21, and Number of Students in Special Education.&#10;&#10;Row 1:&#10;Rank: 1,&#10;State: Wyoming,&#10;Proportion of Students in Special Education: 16.6%,&#10;Students Aged 3–21: 143,218,&#10;Number of Students in Special Education: 0.166 times 143,218 equals 23,774.&#10;&#10;Row 2:&#10;Rank: 2,&#10;State: Pennsylvania,&#10;Proportion of Students in Special Education: 18.6%,&#10;Students Aged 3–21: 2,907,692,&#10;Number of Students in Special Education: 0.186 times 2,907,692 equals 540,831.&#10;&#10;Row 3:&#10;Rank: 3,&#10;State: Florida,&#10;Proportion of Students in Special Education: 13.7%,&#10;Students Aged 3–21: 4,512,312,&#10;Number of Students in Special Education: 0.137 times 4,512,312 equals 618,187.&#10;&#10;Row 4:&#10;Rank: 4,&#10;State: Texas,&#10;Proportion of Students in Special Education: 9.2%,&#10;Students Aged 3–21: 7,769,439,&#10;Number of Students in Special Education: 0.092 times 7,769,439 equals 714,788.&#10;&#10;Row 5:&#10;Rank: 5,&#10;State: New York,&#10;Proportion of Students in Special Education: 19.2%,&#10;Students Aged 3–21: 4,384,186,&#10;Number of Students in Special Education: 0.192 times 4,384,186 equals 841,764.&#10;&#10;Row 6:&#10;Rank: 6,&#10;State: California,&#10;Proportion of Students in Special Education: 12.2%,&#10;Students Aged 3–21: 9,596,953,&#10;Number of Students in Special Education: 0.122 times 9,596,953 equals 1,170,828."/>
              <p:cNvGraphicFramePr>
                <a:graphicFrameLocks noGrp="1"/>
              </p:cNvGraphicFramePr>
              <p:nvPr>
                <p:ph type="tbl" sz="quarter" idx="10"/>
                <p:extLst>
                  <p:ext uri="{D42A27DB-BD31-4B8C-83A1-F6EECF244321}">
                    <p14:modId xmlns:p14="http://schemas.microsoft.com/office/powerpoint/2010/main" val="325472148"/>
                  </p:ext>
                </p:extLst>
              </p:nvPr>
            </p:nvGraphicFramePr>
            <p:xfrm>
              <a:off x="459089" y="1456765"/>
              <a:ext cx="8229600" cy="286161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3124200">
                      <a:extLst>
                        <a:ext uri="{9D8B030D-6E8A-4147-A177-3AD203B41FA5}">
                          <a16:colId xmlns:a16="http://schemas.microsoft.com/office/drawing/2014/main" val="20004"/>
                        </a:ext>
                      </a:extLst>
                    </a:gridCol>
                  </a:tblGrid>
                  <a:tr h="822960">
                    <a:tc>
                      <a:txBody>
                        <a:bodyPr/>
                        <a:lstStyle/>
                        <a:p>
                          <a:pPr algn="ctr">
                            <a:defRPr b="1"/>
                          </a:pPr>
                          <a:endParaRPr dirty="0"/>
                        </a:p>
                      </a:txBody>
                      <a:tcPr/>
                    </a:tc>
                    <a:tc>
                      <a:txBody>
                        <a:bodyPr/>
                        <a:lstStyle/>
                        <a:p>
                          <a:pPr algn="ctr">
                            <a:defRPr sz="1600" b="1"/>
                          </a:pPr>
                          <a:r>
                            <a:t>State</a:t>
                          </a:r>
                        </a:p>
                      </a:txBody>
                      <a:tcPr/>
                    </a:tc>
                    <a:tc>
                      <a:txBody>
                        <a:bodyPr/>
                        <a:lstStyle/>
                        <a:p>
                          <a:pPr algn="ctr">
                            <a:defRPr sz="1600" b="1"/>
                          </a:pPr>
                          <a:r>
                            <a:t>Proportion of Students in Special Education</a:t>
                          </a:r>
                        </a:p>
                      </a:txBody>
                      <a:tcPr/>
                    </a:tc>
                    <a:tc>
                      <a:txBody>
                        <a:bodyPr/>
                        <a:lstStyle/>
                        <a:p>
                          <a:pPr algn="ctr">
                            <a:defRPr sz="1600" b="1"/>
                          </a:pPr>
                          <a:r>
                            <a:t>Students Aged 3–21</a:t>
                          </a:r>
                        </a:p>
                      </a:txBody>
                      <a:tcPr/>
                    </a:tc>
                    <a:tc>
                      <a:txBody>
                        <a:bodyPr/>
                        <a:lstStyle/>
                        <a:p>
                          <a:pPr algn="ctr">
                            <a:defRPr sz="1600" b="1"/>
                          </a:pPr>
                          <a:r>
                            <a:rPr dirty="0"/>
                            <a:t>Number of Students in Special Education</a:t>
                          </a:r>
                        </a:p>
                      </a:txBody>
                      <a:tcPr/>
                    </a:tc>
                    <a:extLst>
                      <a:ext uri="{0D108BD9-81ED-4DB2-BD59-A6C34878D82A}">
                        <a16:rowId xmlns:a16="http://schemas.microsoft.com/office/drawing/2014/main" val="10001"/>
                      </a:ext>
                    </a:extLst>
                  </a:tr>
                  <a:tr h="339775">
                    <a:tc>
                      <a:txBody>
                        <a:bodyPr/>
                        <a:lstStyle/>
                        <a:p>
                          <a:pPr algn="ctr">
                            <a:defRPr sz="1600"/>
                          </a:pPr>
                          <a:r>
                            <a:rPr b="1" dirty="0"/>
                            <a:t>1</a:t>
                          </a:r>
                        </a:p>
                      </a:txBody>
                      <a:tcPr/>
                    </a:tc>
                    <a:tc>
                      <a:txBody>
                        <a:bodyPr/>
                        <a:lstStyle/>
                        <a:p>
                          <a:pPr algn="ctr">
                            <a:defRPr sz="1600"/>
                          </a:pPr>
                          <a:r>
                            <a:t>Wyoming</a:t>
                          </a:r>
                        </a:p>
                      </a:txBody>
                      <a:tcPr/>
                    </a:tc>
                    <a:tc>
                      <a:txBody>
                        <a:bodyPr/>
                        <a:lstStyle/>
                        <a:p>
                          <a:endParaRPr lang="en-US"/>
                        </a:p>
                      </a:txBody>
                      <a:tcPr>
                        <a:blipFill>
                          <a:blip r:embed="rId2"/>
                          <a:stretch>
                            <a:fillRect l="-109455" t="-244643" r="-282909" b="-521429"/>
                          </a:stretch>
                        </a:blipFill>
                      </a:tcPr>
                    </a:tc>
                    <a:tc>
                      <a:txBody>
                        <a:bodyPr/>
                        <a:lstStyle/>
                        <a:p>
                          <a:pPr algn="ctr"/>
                          <a:r>
                            <a:rPr sz="1600"/>
                            <a:t>143,218</a:t>
                          </a:r>
                          <a:endParaRPr sz="1600">
                            <a:latin typeface="Cambria Math"/>
                          </a:endParaRPr>
                        </a:p>
                      </a:txBody>
                      <a:tcPr/>
                    </a:tc>
                    <a:tc>
                      <a:txBody>
                        <a:bodyPr/>
                        <a:lstStyle/>
                        <a:p>
                          <a:endParaRPr lang="en-US"/>
                        </a:p>
                      </a:txBody>
                      <a:tcPr>
                        <a:blipFill>
                          <a:blip r:embed="rId2"/>
                          <a:stretch>
                            <a:fillRect l="-163548" t="-244643" r="-390" b="-521429"/>
                          </a:stretch>
                        </a:blipFill>
                      </a:tcPr>
                    </a:tc>
                    <a:extLst>
                      <a:ext uri="{0D108BD9-81ED-4DB2-BD59-A6C34878D82A}">
                        <a16:rowId xmlns:a16="http://schemas.microsoft.com/office/drawing/2014/main" val="10002"/>
                      </a:ext>
                    </a:extLst>
                  </a:tr>
                  <a:tr h="339775">
                    <a:tc>
                      <a:txBody>
                        <a:bodyPr/>
                        <a:lstStyle/>
                        <a:p>
                          <a:pPr algn="ctr">
                            <a:defRPr sz="1600"/>
                          </a:pPr>
                          <a:r>
                            <a:rPr b="1" dirty="0"/>
                            <a:t>2</a:t>
                          </a:r>
                        </a:p>
                      </a:txBody>
                      <a:tcPr/>
                    </a:tc>
                    <a:tc>
                      <a:txBody>
                        <a:bodyPr/>
                        <a:lstStyle/>
                        <a:p>
                          <a:pPr algn="ctr">
                            <a:defRPr sz="1600"/>
                          </a:pPr>
                          <a:r>
                            <a:t>Pennsylvania</a:t>
                          </a:r>
                        </a:p>
                      </a:txBody>
                      <a:tcPr/>
                    </a:tc>
                    <a:tc>
                      <a:txBody>
                        <a:bodyPr/>
                        <a:lstStyle/>
                        <a:p>
                          <a:endParaRPr lang="en-US"/>
                        </a:p>
                      </a:txBody>
                      <a:tcPr>
                        <a:blipFill>
                          <a:blip r:embed="rId2"/>
                          <a:stretch>
                            <a:fillRect l="-109455" t="-344643" r="-282909" b="-421429"/>
                          </a:stretch>
                        </a:blipFill>
                      </a:tcPr>
                    </a:tc>
                    <a:tc>
                      <a:txBody>
                        <a:bodyPr/>
                        <a:lstStyle/>
                        <a:p>
                          <a:pPr algn="ctr"/>
                          <a:r>
                            <a:rPr sz="1600" dirty="0"/>
                            <a:t>2,907,692</a:t>
                          </a:r>
                          <a:endParaRPr sz="1600" dirty="0">
                            <a:latin typeface="Cambria Math"/>
                          </a:endParaRPr>
                        </a:p>
                      </a:txBody>
                      <a:tcPr/>
                    </a:tc>
                    <a:tc>
                      <a:txBody>
                        <a:bodyPr/>
                        <a:lstStyle/>
                        <a:p>
                          <a:endParaRPr lang="en-US"/>
                        </a:p>
                      </a:txBody>
                      <a:tcPr>
                        <a:blipFill>
                          <a:blip r:embed="rId2"/>
                          <a:stretch>
                            <a:fillRect l="-163548" t="-344643" r="-390" b="-421429"/>
                          </a:stretch>
                        </a:blipFill>
                      </a:tcPr>
                    </a:tc>
                    <a:extLst>
                      <a:ext uri="{0D108BD9-81ED-4DB2-BD59-A6C34878D82A}">
                        <a16:rowId xmlns:a16="http://schemas.microsoft.com/office/drawing/2014/main" val="10003"/>
                      </a:ext>
                    </a:extLst>
                  </a:tr>
                  <a:tr h="339775">
                    <a:tc>
                      <a:txBody>
                        <a:bodyPr/>
                        <a:lstStyle/>
                        <a:p>
                          <a:pPr algn="ctr">
                            <a:defRPr sz="1600"/>
                          </a:pPr>
                          <a:r>
                            <a:rPr b="1" dirty="0"/>
                            <a:t>3</a:t>
                          </a:r>
                        </a:p>
                      </a:txBody>
                      <a:tcPr/>
                    </a:tc>
                    <a:tc>
                      <a:txBody>
                        <a:bodyPr/>
                        <a:lstStyle/>
                        <a:p>
                          <a:pPr algn="ctr">
                            <a:defRPr sz="1600"/>
                          </a:pPr>
                          <a:r>
                            <a:rPr dirty="0"/>
                            <a:t>Florida</a:t>
                          </a:r>
                        </a:p>
                      </a:txBody>
                      <a:tcPr/>
                    </a:tc>
                    <a:tc>
                      <a:txBody>
                        <a:bodyPr/>
                        <a:lstStyle/>
                        <a:p>
                          <a:endParaRPr lang="en-US"/>
                        </a:p>
                      </a:txBody>
                      <a:tcPr>
                        <a:blipFill>
                          <a:blip r:embed="rId2"/>
                          <a:stretch>
                            <a:fillRect l="-109455" t="-444643" r="-282909" b="-321429"/>
                          </a:stretch>
                        </a:blipFill>
                      </a:tcPr>
                    </a:tc>
                    <a:tc>
                      <a:txBody>
                        <a:bodyPr/>
                        <a:lstStyle/>
                        <a:p>
                          <a:pPr algn="ctr"/>
                          <a:r>
                            <a:rPr sz="1600"/>
                            <a:t>4,512,312</a:t>
                          </a:r>
                          <a:endParaRPr sz="1600">
                            <a:latin typeface="Cambria Math"/>
                          </a:endParaRPr>
                        </a:p>
                      </a:txBody>
                      <a:tcPr/>
                    </a:tc>
                    <a:tc>
                      <a:txBody>
                        <a:bodyPr/>
                        <a:lstStyle/>
                        <a:p>
                          <a:endParaRPr lang="en-US"/>
                        </a:p>
                      </a:txBody>
                      <a:tcPr>
                        <a:blipFill>
                          <a:blip r:embed="rId2"/>
                          <a:stretch>
                            <a:fillRect l="-163548" t="-444643" r="-390" b="-321429"/>
                          </a:stretch>
                        </a:blipFill>
                      </a:tcPr>
                    </a:tc>
                    <a:extLst>
                      <a:ext uri="{0D108BD9-81ED-4DB2-BD59-A6C34878D82A}">
                        <a16:rowId xmlns:a16="http://schemas.microsoft.com/office/drawing/2014/main" val="10004"/>
                      </a:ext>
                    </a:extLst>
                  </a:tr>
                  <a:tr h="339775">
                    <a:tc>
                      <a:txBody>
                        <a:bodyPr/>
                        <a:lstStyle/>
                        <a:p>
                          <a:pPr algn="ctr">
                            <a:defRPr sz="1600"/>
                          </a:pPr>
                          <a:r>
                            <a:rPr b="1" dirty="0"/>
                            <a:t>4</a:t>
                          </a:r>
                        </a:p>
                      </a:txBody>
                      <a:tcPr/>
                    </a:tc>
                    <a:tc>
                      <a:txBody>
                        <a:bodyPr/>
                        <a:lstStyle/>
                        <a:p>
                          <a:pPr algn="ctr">
                            <a:defRPr sz="1600"/>
                          </a:pPr>
                          <a:r>
                            <a:t>Texas</a:t>
                          </a:r>
                        </a:p>
                      </a:txBody>
                      <a:tcPr/>
                    </a:tc>
                    <a:tc>
                      <a:txBody>
                        <a:bodyPr/>
                        <a:lstStyle/>
                        <a:p>
                          <a:endParaRPr lang="en-US"/>
                        </a:p>
                      </a:txBody>
                      <a:tcPr>
                        <a:blipFill>
                          <a:blip r:embed="rId2"/>
                          <a:stretch>
                            <a:fillRect l="-109455" t="-544643" r="-282909" b="-221429"/>
                          </a:stretch>
                        </a:blipFill>
                      </a:tcPr>
                    </a:tc>
                    <a:tc>
                      <a:txBody>
                        <a:bodyPr/>
                        <a:lstStyle/>
                        <a:p>
                          <a:pPr algn="ctr"/>
                          <a:r>
                            <a:rPr sz="1600"/>
                            <a:t>7,769,439</a:t>
                          </a:r>
                          <a:endParaRPr sz="1600">
                            <a:latin typeface="Cambria Math"/>
                          </a:endParaRPr>
                        </a:p>
                      </a:txBody>
                      <a:tcPr/>
                    </a:tc>
                    <a:tc>
                      <a:txBody>
                        <a:bodyPr/>
                        <a:lstStyle/>
                        <a:p>
                          <a:endParaRPr lang="en-US"/>
                        </a:p>
                      </a:txBody>
                      <a:tcPr>
                        <a:blipFill>
                          <a:blip r:embed="rId2"/>
                          <a:stretch>
                            <a:fillRect l="-163548" t="-544643" r="-390" b="-221429"/>
                          </a:stretch>
                        </a:blipFill>
                      </a:tcPr>
                    </a:tc>
                    <a:extLst>
                      <a:ext uri="{0D108BD9-81ED-4DB2-BD59-A6C34878D82A}">
                        <a16:rowId xmlns:a16="http://schemas.microsoft.com/office/drawing/2014/main" val="10005"/>
                      </a:ext>
                    </a:extLst>
                  </a:tr>
                  <a:tr h="339775">
                    <a:tc>
                      <a:txBody>
                        <a:bodyPr/>
                        <a:lstStyle/>
                        <a:p>
                          <a:pPr algn="ctr">
                            <a:defRPr sz="1600"/>
                          </a:pPr>
                          <a:r>
                            <a:rPr b="1" dirty="0"/>
                            <a:t>5</a:t>
                          </a:r>
                        </a:p>
                      </a:txBody>
                      <a:tcPr/>
                    </a:tc>
                    <a:tc>
                      <a:txBody>
                        <a:bodyPr/>
                        <a:lstStyle/>
                        <a:p>
                          <a:pPr algn="ctr">
                            <a:defRPr sz="1600"/>
                          </a:pPr>
                          <a:r>
                            <a:t>New York</a:t>
                          </a:r>
                        </a:p>
                      </a:txBody>
                      <a:tcPr/>
                    </a:tc>
                    <a:tc>
                      <a:txBody>
                        <a:bodyPr/>
                        <a:lstStyle/>
                        <a:p>
                          <a:endParaRPr lang="en-US"/>
                        </a:p>
                      </a:txBody>
                      <a:tcPr>
                        <a:blipFill>
                          <a:blip r:embed="rId2"/>
                          <a:stretch>
                            <a:fillRect l="-109455" t="-644643" r="-282909" b="-121429"/>
                          </a:stretch>
                        </a:blipFill>
                      </a:tcPr>
                    </a:tc>
                    <a:tc>
                      <a:txBody>
                        <a:bodyPr/>
                        <a:lstStyle/>
                        <a:p>
                          <a:pPr algn="ctr"/>
                          <a:r>
                            <a:rPr sz="1600"/>
                            <a:t>4,384,186</a:t>
                          </a:r>
                          <a:endParaRPr sz="1600">
                            <a:latin typeface="Cambria Math"/>
                          </a:endParaRPr>
                        </a:p>
                      </a:txBody>
                      <a:tcPr/>
                    </a:tc>
                    <a:tc>
                      <a:txBody>
                        <a:bodyPr/>
                        <a:lstStyle/>
                        <a:p>
                          <a:endParaRPr lang="en-US"/>
                        </a:p>
                      </a:txBody>
                      <a:tcPr>
                        <a:blipFill>
                          <a:blip r:embed="rId2"/>
                          <a:stretch>
                            <a:fillRect l="-163548" t="-644643" r="-390" b="-121429"/>
                          </a:stretch>
                        </a:blipFill>
                      </a:tcPr>
                    </a:tc>
                    <a:extLst>
                      <a:ext uri="{0D108BD9-81ED-4DB2-BD59-A6C34878D82A}">
                        <a16:rowId xmlns:a16="http://schemas.microsoft.com/office/drawing/2014/main" val="10006"/>
                      </a:ext>
                    </a:extLst>
                  </a:tr>
                  <a:tr h="339775">
                    <a:tc>
                      <a:txBody>
                        <a:bodyPr/>
                        <a:lstStyle/>
                        <a:p>
                          <a:pPr algn="ctr">
                            <a:defRPr sz="1600"/>
                          </a:pPr>
                          <a:r>
                            <a:rPr b="1" dirty="0"/>
                            <a:t>6</a:t>
                          </a:r>
                        </a:p>
                      </a:txBody>
                      <a:tcPr/>
                    </a:tc>
                    <a:tc>
                      <a:txBody>
                        <a:bodyPr/>
                        <a:lstStyle/>
                        <a:p>
                          <a:pPr algn="ctr">
                            <a:defRPr sz="1600"/>
                          </a:pPr>
                          <a:r>
                            <a:t>California</a:t>
                          </a:r>
                        </a:p>
                      </a:txBody>
                      <a:tcPr/>
                    </a:tc>
                    <a:tc>
                      <a:txBody>
                        <a:bodyPr/>
                        <a:lstStyle/>
                        <a:p>
                          <a:endParaRPr lang="en-US"/>
                        </a:p>
                      </a:txBody>
                      <a:tcPr>
                        <a:blipFill>
                          <a:blip r:embed="rId2"/>
                          <a:stretch>
                            <a:fillRect l="-109455" t="-744643" r="-282909" b="-21429"/>
                          </a:stretch>
                        </a:blipFill>
                      </a:tcPr>
                    </a:tc>
                    <a:tc>
                      <a:txBody>
                        <a:bodyPr/>
                        <a:lstStyle/>
                        <a:p>
                          <a:pPr algn="ctr"/>
                          <a:r>
                            <a:rPr sz="1600"/>
                            <a:t>9,596,953</a:t>
                          </a:r>
                          <a:endParaRPr sz="1600">
                            <a:latin typeface="Cambria Math"/>
                          </a:endParaRPr>
                        </a:p>
                      </a:txBody>
                      <a:tcPr/>
                    </a:tc>
                    <a:tc>
                      <a:txBody>
                        <a:bodyPr/>
                        <a:lstStyle/>
                        <a:p>
                          <a:endParaRPr lang="en-US"/>
                        </a:p>
                      </a:txBody>
                      <a:tcPr>
                        <a:blipFill>
                          <a:blip r:embed="rId2"/>
                          <a:stretch>
                            <a:fillRect l="-163548" t="-744643" r="-390" b="-21429"/>
                          </a:stretch>
                        </a:blipFill>
                      </a:tcPr>
                    </a:tc>
                    <a:extLst>
                      <a:ext uri="{0D108BD9-81ED-4DB2-BD59-A6C34878D82A}">
                        <a16:rowId xmlns:a16="http://schemas.microsoft.com/office/drawing/2014/main" val="10007"/>
                      </a:ext>
                    </a:extLst>
                  </a:tr>
                </a:tbl>
              </a:graphicData>
            </a:graphic>
          </p:graphicFrame>
        </mc:Fallback>
      </mc:AlternateContent>
      <p:sp>
        <p:nvSpPr>
          <p:cNvPr id="7" name="TextBox 6">
            <a:extLst>
              <a:ext uri="{FF2B5EF4-FFF2-40B4-BE49-F238E27FC236}">
                <a16:creationId xmlns:a16="http://schemas.microsoft.com/office/drawing/2014/main" id="{47778001-0121-44FE-AE21-3B77E0750EB7}"/>
              </a:ext>
            </a:extLst>
          </p:cNvPr>
          <p:cNvSpPr txBox="1"/>
          <p:nvPr/>
        </p:nvSpPr>
        <p:spPr>
          <a:xfrm>
            <a:off x="440826" y="4402987"/>
            <a:ext cx="8229600" cy="1569660"/>
          </a:xfrm>
          <a:prstGeom prst="rect">
            <a:avLst/>
          </a:prstGeom>
          <a:noFill/>
        </p:spPr>
        <p:txBody>
          <a:bodyPr wrap="square">
            <a:spAutoFit/>
          </a:bodyPr>
          <a:lstStyle/>
          <a:p>
            <a:pPr marL="538163" indent="-538163">
              <a:defRPr sz="2800"/>
            </a:pPr>
            <a:r>
              <a:rPr lang="en-US" sz="1600" dirty="0"/>
              <a:t>b.	​Although the proportions give a sense of relative scale for each state, the initiative funding should be scaled according to the number of students in special education. Notice that although Wyoming is in the middle of the rankings proportionally, the actual number of students in special education is much, much smaller simply because Wyoming's population is smaller. On the other hand, Texas ranks lowest proportionally, but is in the top half for number of students in special education.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Finding Quantities from Proportions as Fractions</a:t>
            </a:r>
          </a:p>
        </p:txBody>
      </p:sp>
      <p:sp>
        <p:nvSpPr>
          <p:cNvPr id="3" name="Text Placeholder 2"/>
          <p:cNvSpPr>
            <a:spLocks noGrp="1"/>
          </p:cNvSpPr>
          <p:nvPr>
            <p:ph type="body" sz="quarter" idx="10"/>
          </p:nvPr>
        </p:nvSpPr>
        <p:spPr/>
        <p:txBody>
          <a:bodyPr>
            <a:noAutofit/>
          </a:bodyPr>
          <a:lstStyle/>
          <a:p>
            <a:pPr>
              <a:defRPr sz="2800"/>
            </a:pPr>
            <a:r>
              <a:rPr sz="2200" dirty="0"/>
              <a:t>Suppose that the proportion of people who are left-handed is approximately</a:t>
            </a:r>
            <a:endParaRPr lang="en-IN" sz="2200" dirty="0"/>
          </a:p>
        </p:txBody>
      </p:sp>
      <p:pic>
        <p:nvPicPr>
          <p:cNvPr id="15" name="Picture 14" descr="1 divided by 11.">
            <a:extLst>
              <a:ext uri="{FF2B5EF4-FFF2-40B4-BE49-F238E27FC236}">
                <a16:creationId xmlns:a16="http://schemas.microsoft.com/office/drawing/2014/main" id="{30D6CAF7-BF51-7269-1E70-71B12ADB0BF5}"/>
              </a:ext>
            </a:extLst>
          </p:cNvPr>
          <p:cNvPicPr>
            <a:picLocks noChangeAspect="1"/>
          </p:cNvPicPr>
          <p:nvPr/>
        </p:nvPicPr>
        <p:blipFill>
          <a:blip r:embed="rId2"/>
          <a:stretch>
            <a:fillRect/>
          </a:stretch>
        </p:blipFill>
        <p:spPr>
          <a:xfrm>
            <a:off x="2201135" y="1355753"/>
            <a:ext cx="313465" cy="504000"/>
          </a:xfrm>
          <a:prstGeom prst="rect">
            <a:avLst/>
          </a:prstGeom>
        </p:spPr>
      </p:pic>
      <p:sp>
        <p:nvSpPr>
          <p:cNvPr id="5" name="TextBox 4">
            <a:extLst>
              <a:ext uri="{FF2B5EF4-FFF2-40B4-BE49-F238E27FC236}">
                <a16:creationId xmlns:a16="http://schemas.microsoft.com/office/drawing/2014/main" id="{D28B568C-D81A-DCB3-3F4C-5402D20F50F9}"/>
              </a:ext>
            </a:extLst>
          </p:cNvPr>
          <p:cNvSpPr txBox="1"/>
          <p:nvPr/>
        </p:nvSpPr>
        <p:spPr>
          <a:xfrm>
            <a:off x="2478881" y="1360802"/>
            <a:ext cx="5903119"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If there are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45</a:t>
            </a:r>
            <a:r>
              <a:rPr kumimoji="0" lang="en-US" sz="2200" b="0" i="0" u="none" strike="noStrike" kern="1200" cap="none" spc="0" normalizeH="0" baseline="0" noProof="0" dirty="0">
                <a:ln>
                  <a:noFill/>
                </a:ln>
                <a:solidFill>
                  <a:srgbClr val="366092"/>
                </a:solidFill>
                <a:effectLst/>
                <a:uLnTx/>
                <a:uFillTx/>
                <a:latin typeface="Calibri"/>
                <a:ea typeface="+mn-ea"/>
                <a:cs typeface="+mn-cs"/>
              </a:rPr>
              <a:t> people in Room A and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74</a:t>
            </a:r>
            <a:r>
              <a:rPr kumimoji="0" lang="en-US" sz="2200" b="0" i="0" u="none" strike="noStrike" kern="1200" cap="none" spc="0" normalizeH="0" baseline="0" noProof="0" dirty="0">
                <a:ln>
                  <a:noFill/>
                </a:ln>
                <a:solidFill>
                  <a:srgbClr val="366092"/>
                </a:solidFill>
                <a:effectLst/>
                <a:uLnTx/>
                <a:uFillTx/>
                <a:latin typeface="Calibri"/>
                <a:ea typeface="+mn-ea"/>
                <a:cs typeface="+mn-cs"/>
              </a:rPr>
              <a:t> people in</a:t>
            </a:r>
            <a:endParaRPr lang="en-IN" dirty="0"/>
          </a:p>
        </p:txBody>
      </p:sp>
      <p:sp>
        <p:nvSpPr>
          <p:cNvPr id="7" name="TextBox 6">
            <a:extLst>
              <a:ext uri="{FF2B5EF4-FFF2-40B4-BE49-F238E27FC236}">
                <a16:creationId xmlns:a16="http://schemas.microsoft.com/office/drawing/2014/main" id="{95C8E632-F742-8D40-79C1-E0E181DB9EBA}"/>
              </a:ext>
            </a:extLst>
          </p:cNvPr>
          <p:cNvSpPr txBox="1"/>
          <p:nvPr/>
        </p:nvSpPr>
        <p:spPr>
          <a:xfrm>
            <a:off x="457200" y="1774151"/>
            <a:ext cx="77724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Room B, estimate how many left-handed people are in each room.</a:t>
            </a:r>
            <a:endParaRPr lang="en-IN" dirty="0"/>
          </a:p>
        </p:txBody>
      </p:sp>
      <p:sp>
        <p:nvSpPr>
          <p:cNvPr id="9" name="TextBox 8">
            <a:extLst>
              <a:ext uri="{FF2B5EF4-FFF2-40B4-BE49-F238E27FC236}">
                <a16:creationId xmlns:a16="http://schemas.microsoft.com/office/drawing/2014/main" id="{551D049F-3CEE-F381-197E-A65E6049CF7C}"/>
              </a:ext>
            </a:extLst>
          </p:cNvPr>
          <p:cNvSpPr txBox="1"/>
          <p:nvPr/>
        </p:nvSpPr>
        <p:spPr>
          <a:xfrm>
            <a:off x="457200" y="2199323"/>
            <a:ext cx="1219200" cy="430887"/>
          </a:xfrm>
          <a:prstGeom prst="rect">
            <a:avLst/>
          </a:prstGeom>
          <a:noFill/>
        </p:spPr>
        <p:txBody>
          <a:bodyPr wrap="square">
            <a:spAutoFit/>
          </a:bodyPr>
          <a:lstStyle/>
          <a:p>
            <a:r>
              <a:rPr kumimoji="0" lang="en-IN" sz="22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sp>
        <p:nvSpPr>
          <p:cNvPr id="11" name="TextBox 10">
            <a:extLst>
              <a:ext uri="{FF2B5EF4-FFF2-40B4-BE49-F238E27FC236}">
                <a16:creationId xmlns:a16="http://schemas.microsoft.com/office/drawing/2014/main" id="{152D93A1-7BD7-AFC4-DDE6-14F357EE6159}"/>
              </a:ext>
            </a:extLst>
          </p:cNvPr>
          <p:cNvSpPr txBox="1"/>
          <p:nvPr/>
        </p:nvSpPr>
        <p:spPr>
          <a:xfrm>
            <a:off x="457200" y="2613780"/>
            <a:ext cx="80772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To find the number of left-handed people in each room, multiply the</a:t>
            </a:r>
            <a:endParaRPr lang="en-IN" dirty="0"/>
          </a:p>
        </p:txBody>
      </p:sp>
      <p:sp>
        <p:nvSpPr>
          <p:cNvPr id="13" name="TextBox 12">
            <a:extLst>
              <a:ext uri="{FF2B5EF4-FFF2-40B4-BE49-F238E27FC236}">
                <a16:creationId xmlns:a16="http://schemas.microsoft.com/office/drawing/2014/main" id="{F9D35A15-D64E-DD24-5E18-E2DED2BAC1D1}"/>
              </a:ext>
            </a:extLst>
          </p:cNvPr>
          <p:cNvSpPr txBox="1"/>
          <p:nvPr/>
        </p:nvSpPr>
        <p:spPr>
          <a:xfrm>
            <a:off x="458627" y="3018715"/>
            <a:ext cx="14478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proportion</a:t>
            </a:r>
            <a:endParaRPr lang="en-IN" dirty="0"/>
          </a:p>
        </p:txBody>
      </p:sp>
      <p:pic>
        <p:nvPicPr>
          <p:cNvPr id="17" name="Picture 16" descr="1 divided by 11">
            <a:extLst>
              <a:ext uri="{FF2B5EF4-FFF2-40B4-BE49-F238E27FC236}">
                <a16:creationId xmlns:a16="http://schemas.microsoft.com/office/drawing/2014/main" id="{99475E15-2754-AF3B-BDEC-E808BB613347}"/>
              </a:ext>
            </a:extLst>
          </p:cNvPr>
          <p:cNvPicPr>
            <a:picLocks noChangeAspect="1"/>
          </p:cNvPicPr>
          <p:nvPr/>
        </p:nvPicPr>
        <p:blipFill>
          <a:blip r:embed="rId3"/>
          <a:stretch>
            <a:fillRect/>
          </a:stretch>
        </p:blipFill>
        <p:spPr>
          <a:xfrm>
            <a:off x="1819240" y="2949333"/>
            <a:ext cx="295025" cy="576000"/>
          </a:xfrm>
          <a:prstGeom prst="rect">
            <a:avLst/>
          </a:prstGeom>
        </p:spPr>
      </p:pic>
      <p:sp>
        <p:nvSpPr>
          <p:cNvPr id="19" name="TextBox 18">
            <a:extLst>
              <a:ext uri="{FF2B5EF4-FFF2-40B4-BE49-F238E27FC236}">
                <a16:creationId xmlns:a16="http://schemas.microsoft.com/office/drawing/2014/main" id="{86F5A5DE-C698-A3F5-F26D-6E7B162C9EF7}"/>
              </a:ext>
            </a:extLst>
          </p:cNvPr>
          <p:cNvSpPr txBox="1"/>
          <p:nvPr/>
        </p:nvSpPr>
        <p:spPr>
          <a:xfrm>
            <a:off x="2062198" y="3017532"/>
            <a:ext cx="5264943"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by the total number of people in each room.</a:t>
            </a:r>
            <a:endParaRPr lang="en-IN" dirty="0"/>
          </a:p>
        </p:txBody>
      </p:sp>
      <p:sp>
        <p:nvSpPr>
          <p:cNvPr id="21" name="TextBox 20">
            <a:extLst>
              <a:ext uri="{FF2B5EF4-FFF2-40B4-BE49-F238E27FC236}">
                <a16:creationId xmlns:a16="http://schemas.microsoft.com/office/drawing/2014/main" id="{8838679E-9861-45EB-6839-D61D40D28804}"/>
              </a:ext>
            </a:extLst>
          </p:cNvPr>
          <p:cNvSpPr txBox="1"/>
          <p:nvPr/>
        </p:nvSpPr>
        <p:spPr>
          <a:xfrm>
            <a:off x="592930" y="3571149"/>
            <a:ext cx="6265069"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Estimated Number of Left-Handed People in Room A:</a:t>
            </a:r>
            <a:endParaRPr lang="en-IN" dirty="0"/>
          </a:p>
        </p:txBody>
      </p:sp>
      <p:pic>
        <p:nvPicPr>
          <p:cNvPr id="25" name="Picture 24" descr="One divided by eleven multiplied by forty-five equals four point zero nine repeating">
            <a:extLst>
              <a:ext uri="{FF2B5EF4-FFF2-40B4-BE49-F238E27FC236}">
                <a16:creationId xmlns:a16="http://schemas.microsoft.com/office/drawing/2014/main" id="{35979A91-B22E-BD80-4C5F-9E3E90557CCA}"/>
              </a:ext>
            </a:extLst>
          </p:cNvPr>
          <p:cNvPicPr>
            <a:picLocks noChangeAspect="1"/>
          </p:cNvPicPr>
          <p:nvPr/>
        </p:nvPicPr>
        <p:blipFill>
          <a:blip r:embed="rId4"/>
          <a:stretch>
            <a:fillRect/>
          </a:stretch>
        </p:blipFill>
        <p:spPr>
          <a:xfrm>
            <a:off x="6781800" y="3498592"/>
            <a:ext cx="1278440" cy="576000"/>
          </a:xfrm>
          <a:prstGeom prst="rect">
            <a:avLst/>
          </a:prstGeom>
        </p:spPr>
      </p:pic>
      <p:sp>
        <p:nvSpPr>
          <p:cNvPr id="27" name="TextBox 26">
            <a:extLst>
              <a:ext uri="{FF2B5EF4-FFF2-40B4-BE49-F238E27FC236}">
                <a16:creationId xmlns:a16="http://schemas.microsoft.com/office/drawing/2014/main" id="{B092B460-388D-053A-8D7A-459851B1F7BB}"/>
              </a:ext>
            </a:extLst>
          </p:cNvPr>
          <p:cNvSpPr txBox="1"/>
          <p:nvPr/>
        </p:nvSpPr>
        <p:spPr>
          <a:xfrm>
            <a:off x="457199" y="4019801"/>
            <a:ext cx="8228173" cy="779454"/>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Therefore, we would expect there to be about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4</a:t>
            </a:r>
            <a:r>
              <a:rPr kumimoji="0" lang="en-IN" sz="2200" b="0" i="0" u="none" strike="noStrike" kern="1200" cap="none" spc="0" normalizeH="0" baseline="0" noProof="0" dirty="0">
                <a:ln>
                  <a:noFill/>
                </a:ln>
                <a:solidFill>
                  <a:srgbClr val="366092"/>
                </a:solidFill>
                <a:effectLst/>
                <a:uLnTx/>
                <a:uFillTx/>
                <a:latin typeface="Calibri"/>
                <a:ea typeface="+mn-ea"/>
                <a:cs typeface="+mn-cs"/>
              </a:rPr>
              <a:t> left-handed people in a room of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45</a:t>
            </a:r>
            <a:r>
              <a:rPr kumimoji="0" lang="en-IN" sz="22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
        <p:nvSpPr>
          <p:cNvPr id="29" name="TextBox 28">
            <a:extLst>
              <a:ext uri="{FF2B5EF4-FFF2-40B4-BE49-F238E27FC236}">
                <a16:creationId xmlns:a16="http://schemas.microsoft.com/office/drawing/2014/main" id="{95893C12-7274-9902-1FFC-2B4980A88254}"/>
              </a:ext>
            </a:extLst>
          </p:cNvPr>
          <p:cNvSpPr txBox="1"/>
          <p:nvPr/>
        </p:nvSpPr>
        <p:spPr>
          <a:xfrm>
            <a:off x="597691" y="4795169"/>
            <a:ext cx="626507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Estimated Number of Left-Handed People in Room B:</a:t>
            </a:r>
            <a:endParaRPr lang="en-IN" dirty="0"/>
          </a:p>
        </p:txBody>
      </p:sp>
      <p:pic>
        <p:nvPicPr>
          <p:cNvPr id="23" name="Picture 22" descr="One divided by eleven multiplied by seventy-four equals six point seven two repeating">
            <a:extLst>
              <a:ext uri="{FF2B5EF4-FFF2-40B4-BE49-F238E27FC236}">
                <a16:creationId xmlns:a16="http://schemas.microsoft.com/office/drawing/2014/main" id="{4CB8BF4D-B1D4-18BA-B53B-2DE54502F87D}"/>
              </a:ext>
            </a:extLst>
          </p:cNvPr>
          <p:cNvPicPr>
            <a:picLocks noChangeAspect="1"/>
          </p:cNvPicPr>
          <p:nvPr/>
        </p:nvPicPr>
        <p:blipFill>
          <a:blip r:embed="rId5"/>
          <a:stretch>
            <a:fillRect/>
          </a:stretch>
        </p:blipFill>
        <p:spPr>
          <a:xfrm>
            <a:off x="6763041" y="4719900"/>
            <a:ext cx="1278440" cy="576000"/>
          </a:xfrm>
          <a:prstGeom prst="rect">
            <a:avLst/>
          </a:prstGeom>
        </p:spPr>
      </p:pic>
      <p:sp>
        <p:nvSpPr>
          <p:cNvPr id="31" name="TextBox 30">
            <a:extLst>
              <a:ext uri="{FF2B5EF4-FFF2-40B4-BE49-F238E27FC236}">
                <a16:creationId xmlns:a16="http://schemas.microsoft.com/office/drawing/2014/main" id="{E4E59491-A09A-A8A2-BCA4-982C5910A044}"/>
              </a:ext>
            </a:extLst>
          </p:cNvPr>
          <p:cNvSpPr txBox="1"/>
          <p:nvPr/>
        </p:nvSpPr>
        <p:spPr>
          <a:xfrm>
            <a:off x="457199" y="5303520"/>
            <a:ext cx="8228173" cy="769441"/>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Therefore, we would expect there to be about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7</a:t>
            </a:r>
            <a:r>
              <a:rPr kumimoji="0" lang="en-IN" sz="2200" b="0" i="0" u="none" strike="noStrike" kern="1200" cap="none" spc="0" normalizeH="0" baseline="0" noProof="0" dirty="0">
                <a:ln>
                  <a:noFill/>
                </a:ln>
                <a:solidFill>
                  <a:srgbClr val="366092"/>
                </a:solidFill>
                <a:effectLst/>
                <a:uLnTx/>
                <a:uFillTx/>
                <a:latin typeface="Calibri"/>
                <a:ea typeface="+mn-ea"/>
                <a:cs typeface="+mn-cs"/>
              </a:rPr>
              <a:t> left-handed people in a room of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74</a:t>
            </a:r>
            <a:r>
              <a:rPr kumimoji="0" lang="en-IN" sz="22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Fun Fact</a:t>
            </a:r>
          </a:p>
        </p:txBody>
      </p:sp>
      <p:sp>
        <p:nvSpPr>
          <p:cNvPr id="3" name="Text Placeholder 2"/>
          <p:cNvSpPr>
            <a:spLocks noGrp="1"/>
          </p:cNvSpPr>
          <p:nvPr>
            <p:ph type="body" sz="quarter" idx="10"/>
          </p:nvPr>
        </p:nvSpPr>
        <p:spPr/>
        <p:txBody>
          <a:bodyPr>
            <a:normAutofit/>
          </a:bodyPr>
          <a:lstStyle/>
          <a:p>
            <a:r>
              <a:rPr sz="2800"/>
              <a:t>Have you been "ratioed" on Twitter? If the number of comments your tweet receives is smaller than the number of likes or retweets, indicating that the tweet is more disliked than liked, you've been ratioed!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Think Back</a:t>
            </a:r>
          </a:p>
        </p:txBody>
      </p:sp>
      <p:sp>
        <p:nvSpPr>
          <p:cNvPr id="3" name="Text Placeholder 2"/>
          <p:cNvSpPr>
            <a:spLocks noGrp="1"/>
          </p:cNvSpPr>
          <p:nvPr>
            <p:ph type="body" sz="quarter" idx="10"/>
          </p:nvPr>
        </p:nvSpPr>
        <p:spPr/>
        <p:txBody>
          <a:bodyPr>
            <a:normAutofit/>
          </a:bodyPr>
          <a:lstStyle/>
          <a:p>
            <a:r>
              <a:rPr dirty="0"/>
              <a:t>A vinculum is a horizontal line placed above a number or group of numbers in a decimal and is used to indicate unending repetition.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Using Proportions and </a:t>
            </a:r>
            <a:br>
              <a:rPr lang="en-US" dirty="0"/>
            </a:br>
            <a:r>
              <a:rPr dirty="0"/>
              <a:t>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458200" cy="4967067"/>
              </a:xfrm>
            </p:spPr>
            <p:txBody>
              <a:bodyPr>
                <a:normAutofit/>
              </a:bodyPr>
              <a:lstStyle/>
              <a:p>
                <a:pPr>
                  <a:defRPr sz="2800"/>
                </a:pPr>
                <a:r>
                  <a:rPr sz="2400" dirty="0"/>
                  <a:t>Earth consists of three parts: crust, mantle and core. </a:t>
                </a:r>
                <a:r>
                  <a:rPr lang="en-US" sz="2400" dirty="0"/>
                  <a:t>Earth’s</a:t>
                </a:r>
                <a:r>
                  <a:rPr sz="2400" dirty="0"/>
                  <a:t> core makes up </a:t>
                </a:r>
                <a14:m>
                  <m:oMath xmlns:m="http://schemas.openxmlformats.org/officeDocument/2006/math">
                    <m:r>
                      <a:rPr sz="2400">
                        <a:latin typeface="Cambria Math" panose="02040503050406030204" pitchFamily="18" charset="0"/>
                      </a:rPr>
                      <m:t>31.5%</m:t>
                    </m:r>
                  </m:oMath>
                </a14:m>
                <a:r>
                  <a:rPr sz="2400" dirty="0"/>
                  <a:t> of Earth's mass. The mantle makes up </a:t>
                </a:r>
                <a14:m>
                  <m:oMath xmlns:m="http://schemas.openxmlformats.org/officeDocument/2006/math">
                    <m:r>
                      <a:rPr sz="2400">
                        <a:latin typeface="Cambria Math" panose="02040503050406030204" pitchFamily="18" charset="0"/>
                      </a:rPr>
                      <m:t>68.1%</m:t>
                    </m:r>
                  </m:oMath>
                </a14:m>
                <a:r>
                  <a:rPr sz="2400" dirty="0"/>
                  <a:t> of its mass. Although </a:t>
                </a:r>
                <a:r>
                  <a:rPr sz="2400" dirty="0">
                    <a:latin typeface="Cambria Math"/>
                  </a:rPr>
                  <a:t>20</a:t>
                </a:r>
                <a:r>
                  <a:rPr sz="2400" dirty="0"/>
                  <a:t> to </a:t>
                </a:r>
                <a:r>
                  <a:rPr sz="2400" dirty="0">
                    <a:latin typeface="Cambria Math"/>
                  </a:rPr>
                  <a:t>30</a:t>
                </a:r>
                <a:r>
                  <a:rPr sz="2400" dirty="0"/>
                  <a:t> miles thick, the crust only makes up a small proportion of its mass—the remaining </a:t>
                </a:r>
                <a14:m>
                  <m:oMath xmlns:m="http://schemas.openxmlformats.org/officeDocument/2006/math">
                    <m:r>
                      <a:rPr sz="2400">
                        <a:latin typeface="Cambria Math" panose="02040503050406030204" pitchFamily="18" charset="0"/>
                      </a:rPr>
                      <m:t>0.4%</m:t>
                    </m:r>
                  </m:oMath>
                </a14:m>
                <a:r>
                  <a:rPr sz="2400" dirty="0"/>
                  <a:t>. If the total mass of Earth is</a:t>
                </a:r>
                <a:endParaRPr lang="en-US"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081" t="-982"/>
                </a:stretch>
              </a:blipFill>
            </p:spPr>
            <p:txBody>
              <a:bodyPr/>
              <a:lstStyle/>
              <a:p>
                <a:r>
                  <a:rPr lang="en-IN">
                    <a:noFill/>
                  </a:rPr>
                  <a:t> </a:t>
                </a:r>
              </a:p>
            </p:txBody>
          </p:sp>
        </mc:Fallback>
      </mc:AlternateContent>
      <p:pic>
        <p:nvPicPr>
          <p:cNvPr id="11" name="Picture 10" descr="Five point nine seven four two times ten to the power of twenty-four kilograms">
            <a:extLst>
              <a:ext uri="{FF2B5EF4-FFF2-40B4-BE49-F238E27FC236}">
                <a16:creationId xmlns:a16="http://schemas.microsoft.com/office/drawing/2014/main" id="{A3E89391-04C6-B1A4-C440-B62FE1CCE061}"/>
              </a:ext>
            </a:extLst>
          </p:cNvPr>
          <p:cNvPicPr>
            <a:picLocks noChangeAspect="1"/>
          </p:cNvPicPr>
          <p:nvPr/>
        </p:nvPicPr>
        <p:blipFill>
          <a:blip r:embed="rId3"/>
          <a:stretch>
            <a:fillRect/>
          </a:stretch>
        </p:blipFill>
        <p:spPr>
          <a:xfrm>
            <a:off x="2533649" y="2507515"/>
            <a:ext cx="2181225" cy="428625"/>
          </a:xfrm>
          <a:prstGeom prst="rect">
            <a:avLst/>
          </a:prstGeom>
        </p:spPr>
      </p:pic>
      <p:sp>
        <p:nvSpPr>
          <p:cNvPr id="7" name="TextBox 6">
            <a:extLst>
              <a:ext uri="{FF2B5EF4-FFF2-40B4-BE49-F238E27FC236}">
                <a16:creationId xmlns:a16="http://schemas.microsoft.com/office/drawing/2014/main" id="{71412258-6ED2-BA26-3491-E8A37F0B1B6A}"/>
              </a:ext>
            </a:extLst>
          </p:cNvPr>
          <p:cNvSpPr txBox="1"/>
          <p:nvPr/>
        </p:nvSpPr>
        <p:spPr>
          <a:xfrm>
            <a:off x="4724400" y="2495608"/>
            <a:ext cx="46482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what is the mass of Earth’s </a:t>
            </a:r>
            <a:r>
              <a:rPr lang="en-IN" sz="2400" dirty="0">
                <a:solidFill>
                  <a:srgbClr val="366092"/>
                </a:solidFill>
              </a:rPr>
              <a:t>crust?</a:t>
            </a:r>
            <a:endParaRPr lang="en-IN" sz="2400" dirty="0"/>
          </a:p>
        </p:txBody>
      </p:sp>
      <p:pic>
        <p:nvPicPr>
          <p:cNvPr id="4" name="Picture 3" descr="Cutaway view of the Earth with the following labels: Crust 0.4% , Mantle 68.1% , and Core 31.5%">
            <a:extLst>
              <a:ext uri="{FF2B5EF4-FFF2-40B4-BE49-F238E27FC236}">
                <a16:creationId xmlns:a16="http://schemas.microsoft.com/office/drawing/2014/main" id="{5FC5F5FD-15D7-4371-986F-2A3FA7492550}"/>
              </a:ext>
            </a:extLst>
          </p:cNvPr>
          <p:cNvPicPr>
            <a:picLocks noChangeAspect="1"/>
          </p:cNvPicPr>
          <p:nvPr/>
        </p:nvPicPr>
        <p:blipFill>
          <a:blip r:embed="rId4"/>
          <a:srcRect b="12543"/>
          <a:stretch>
            <a:fillRect/>
          </a:stretch>
        </p:blipFill>
        <p:spPr>
          <a:xfrm>
            <a:off x="2133600" y="3095763"/>
            <a:ext cx="4305678" cy="2386638"/>
          </a:xfrm>
          <a:prstGeom prst="rect">
            <a:avLst/>
          </a:prstGeom>
        </p:spPr>
      </p:pic>
      <p:sp>
        <p:nvSpPr>
          <p:cNvPr id="5" name="TextBox 4">
            <a:extLst>
              <a:ext uri="{FF2B5EF4-FFF2-40B4-BE49-F238E27FC236}">
                <a16:creationId xmlns:a16="http://schemas.microsoft.com/office/drawing/2014/main" id="{D7EC8FA3-C97D-803C-1E58-0F65E9733E43}"/>
              </a:ext>
            </a:extLst>
          </p:cNvPr>
          <p:cNvSpPr txBox="1"/>
          <p:nvPr/>
        </p:nvSpPr>
        <p:spPr>
          <a:xfrm>
            <a:off x="4191000" y="5542379"/>
            <a:ext cx="1371600"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Figure 2</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Proportions and </a:t>
            </a:r>
            <a:br>
              <a:rPr lang="en-US" dirty="0"/>
            </a:br>
            <a:r>
              <a:rPr dirty="0"/>
              <a:t>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400" b="1" dirty="0"/>
              <a:t>Solution</a:t>
            </a:r>
          </a:p>
          <a:p>
            <a:pPr>
              <a:defRPr sz="2800"/>
            </a:pPr>
            <a:r>
              <a:rPr sz="2400" dirty="0"/>
              <a:t>We are given the fact that Earth has a total mass of</a:t>
            </a:r>
          </a:p>
        </p:txBody>
      </p:sp>
      <p:pic>
        <p:nvPicPr>
          <p:cNvPr id="4" name="Picture 3" descr="Five point nine seven four two times ten to the power of twenty-four kilograms">
            <a:extLst>
              <a:ext uri="{FF2B5EF4-FFF2-40B4-BE49-F238E27FC236}">
                <a16:creationId xmlns:a16="http://schemas.microsoft.com/office/drawing/2014/main" id="{8A073EBB-8D5C-3245-919F-6F3F57047718}"/>
              </a:ext>
            </a:extLst>
          </p:cNvPr>
          <p:cNvPicPr>
            <a:picLocks noChangeAspect="1"/>
          </p:cNvPicPr>
          <p:nvPr/>
        </p:nvPicPr>
        <p:blipFill>
          <a:blip r:embed="rId2"/>
          <a:stretch>
            <a:fillRect/>
          </a:stretch>
        </p:blipFill>
        <p:spPr>
          <a:xfrm>
            <a:off x="533400" y="1916058"/>
            <a:ext cx="2181225" cy="42862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21846F8-61ED-2B61-F1E4-1C151F646372}"/>
                  </a:ext>
                </a:extLst>
              </p:cNvPr>
              <p:cNvSpPr txBox="1"/>
              <p:nvPr/>
            </p:nvSpPr>
            <p:spPr>
              <a:xfrm>
                <a:off x="2670175" y="1912985"/>
                <a:ext cx="5214938"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and its crust is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0.4%</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of the overall mass.</a:t>
                </a:r>
                <a:endParaRPr lang="en-IN" dirty="0"/>
              </a:p>
            </p:txBody>
          </p:sp>
        </mc:Choice>
        <mc:Fallback xmlns="">
          <p:sp>
            <p:nvSpPr>
              <p:cNvPr id="6" name="TextBox 5">
                <a:extLst>
                  <a:ext uri="{FF2B5EF4-FFF2-40B4-BE49-F238E27FC236}">
                    <a16:creationId xmlns:a16="http://schemas.microsoft.com/office/drawing/2014/main" id="{521846F8-61ED-2B61-F1E4-1C151F646372}"/>
                  </a:ext>
                </a:extLst>
              </p:cNvPr>
              <p:cNvSpPr txBox="1">
                <a:spLocks noRot="1" noChangeAspect="1" noMove="1" noResize="1" noEditPoints="1" noAdjustHandles="1" noChangeArrowheads="1" noChangeShapeType="1" noTextEdit="1"/>
              </p:cNvSpPr>
              <p:nvPr/>
            </p:nvSpPr>
            <p:spPr>
              <a:xfrm>
                <a:off x="2670175" y="1912985"/>
                <a:ext cx="5214938" cy="461665"/>
              </a:xfrm>
              <a:prstGeom prst="rect">
                <a:avLst/>
              </a:prstGeom>
              <a:blipFill>
                <a:blip r:embed="rId3"/>
                <a:stretch>
                  <a:fillRect l="-1754" t="-10526" r="-1053" b="-28947"/>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F5058E92-38D6-4A37-C453-6B1126BC7F35}"/>
              </a:ext>
            </a:extLst>
          </p:cNvPr>
          <p:cNvSpPr txBox="1"/>
          <p:nvPr/>
        </p:nvSpPr>
        <p:spPr>
          <a:xfrm>
            <a:off x="457200" y="2344683"/>
            <a:ext cx="8229600" cy="1569660"/>
          </a:xfrm>
          <a:prstGeom prst="rect">
            <a:avLst/>
          </a:prstGeom>
          <a:noFill/>
        </p:spPr>
        <p:txBody>
          <a:bodyPr wrap="square">
            <a:spAutoFit/>
          </a:bodyPr>
          <a:lstStyle/>
          <a:p>
            <a:r>
              <a:rPr lang="en-US" sz="2400" dirty="0">
                <a:solidFill>
                  <a:srgbClr val="366092"/>
                </a:solidFill>
              </a:rPr>
              <a:t>We simply </a:t>
            </a:r>
            <a:r>
              <a:rPr kumimoji="0" lang="en-US" sz="2400" b="0" i="0" u="none" strike="noStrike" kern="1200" cap="none" spc="0" normalizeH="0" baseline="0" noProof="0" dirty="0">
                <a:ln>
                  <a:noFill/>
                </a:ln>
                <a:solidFill>
                  <a:srgbClr val="366092"/>
                </a:solidFill>
                <a:effectLst/>
                <a:uLnTx/>
                <a:uFillTx/>
                <a:latin typeface="Calibri"/>
                <a:ea typeface="+mn-ea"/>
                <a:cs typeface="+mn-cs"/>
              </a:rPr>
              <a:t>need to multiply the two quantities together to find the amount of mass that is crust. Because we are given the proportion of crust as a percentage, we need to first write it as a decimal before multiplying the two together.</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Proportions and </a:t>
            </a:r>
            <a:br>
              <a:rPr lang="en-US" dirty="0"/>
            </a:br>
            <a:r>
              <a:rPr dirty="0"/>
              <a:t>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pic>
        <p:nvPicPr>
          <p:cNvPr id="11" name="Picture 10" descr="Line 1: Open parentheses 5.9742 times 10 to the power of 24 kilograms close parentheses&#10;times Open parentheses 0.4 percent close parentheses&#10;By changing the percent to a decimal equals&#10;Open parentheses 5.9742 times 10 to the power of 24 kilograms close parentheses&#10;times 0.004.&#10;Line 2: By changing the decimal to scientific notation, equals&#10;Open parentheses 5.9742 times 10 to the power of 24 kilograms close parentheses&#10;times&#10;Open parentheses 4 times 10 to the power of minus 3 close parentheses.&#10;Line 3: By regrouping the products, equals&#10;Open parentheses 5.9742 multiplied by 4 close parentheses&#10;times&#10;Open parentheses 10 to the power of 24 multiplied by 10 to the power of negative 3 close parentheses.&#10;Line 4: By Multiplying gives&#10;23.8968 times 10 to the power of 21 kilograms.&#10;Line 5: Adjusting the decimal for scientific notation, gives&#10;2.38968 times 10 to the power of 22 kilograms">
            <a:extLst>
              <a:ext uri="{FF2B5EF4-FFF2-40B4-BE49-F238E27FC236}">
                <a16:creationId xmlns:a16="http://schemas.microsoft.com/office/drawing/2014/main" id="{48D409CD-12A4-D289-BA54-452741855D44}"/>
              </a:ext>
            </a:extLst>
          </p:cNvPr>
          <p:cNvPicPr>
            <a:picLocks noChangeAspect="1"/>
          </p:cNvPicPr>
          <p:nvPr/>
        </p:nvPicPr>
        <p:blipFill>
          <a:blip r:embed="rId2"/>
          <a:stretch>
            <a:fillRect/>
          </a:stretch>
        </p:blipFill>
        <p:spPr>
          <a:xfrm>
            <a:off x="361574" y="1351185"/>
            <a:ext cx="8420852" cy="1872000"/>
          </a:xfrm>
          <a:prstGeom prst="rect">
            <a:avLst/>
          </a:prstGeom>
        </p:spPr>
      </p:pic>
      <p:sp>
        <p:nvSpPr>
          <p:cNvPr id="13" name="TextBox 12">
            <a:extLst>
              <a:ext uri="{FF2B5EF4-FFF2-40B4-BE49-F238E27FC236}">
                <a16:creationId xmlns:a16="http://schemas.microsoft.com/office/drawing/2014/main" id="{8C814CDE-2FD9-AE61-60FF-DCD763A5B5E9}"/>
              </a:ext>
            </a:extLst>
          </p:cNvPr>
          <p:cNvSpPr txBox="1"/>
          <p:nvPr/>
        </p:nvSpPr>
        <p:spPr>
          <a:xfrm>
            <a:off x="361574" y="3698543"/>
            <a:ext cx="32766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So the mass of Earth's crust is</a:t>
            </a:r>
            <a:endParaRPr lang="en-IN" dirty="0"/>
          </a:p>
        </p:txBody>
      </p:sp>
      <p:pic>
        <p:nvPicPr>
          <p:cNvPr id="15" name="Picture 14" descr="Two point three eight nine six eight times ten to the power of twenty-two kilograms.">
            <a:extLst>
              <a:ext uri="{FF2B5EF4-FFF2-40B4-BE49-F238E27FC236}">
                <a16:creationId xmlns:a16="http://schemas.microsoft.com/office/drawing/2014/main" id="{91F8760E-F8AA-23B6-80D3-5DC67871B830}"/>
              </a:ext>
            </a:extLst>
          </p:cNvPr>
          <p:cNvPicPr>
            <a:picLocks noChangeAspect="1"/>
          </p:cNvPicPr>
          <p:nvPr/>
        </p:nvPicPr>
        <p:blipFill>
          <a:blip r:embed="rId3"/>
          <a:stretch>
            <a:fillRect/>
          </a:stretch>
        </p:blipFill>
        <p:spPr>
          <a:xfrm>
            <a:off x="3549650" y="3714750"/>
            <a:ext cx="1952000" cy="360000"/>
          </a:xfrm>
          <a:prstGeom prst="rect">
            <a:avLst/>
          </a:prstGeom>
        </p:spPr>
      </p:pic>
    </p:spTree>
    <p:extLst>
      <p:ext uri="{BB962C8B-B14F-4D97-AF65-F5344CB8AC3E}">
        <p14:creationId xmlns:p14="http://schemas.microsoft.com/office/powerpoint/2010/main" val="342334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4</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defRPr sz="2800"/>
            </a:pPr>
            <a:r>
              <a:rPr dirty="0"/>
              <a:t>For very large or very small numbers, an alternative method to express decimals, called scientific notation, is often used. Scientific notation requires that we rewrite a number to be between </a:t>
            </a:r>
            <a:r>
              <a:rPr dirty="0">
                <a:latin typeface="Cambria Math"/>
              </a:rPr>
              <a:t>1</a:t>
            </a:r>
            <a:r>
              <a:rPr dirty="0"/>
              <a:t> and </a:t>
            </a:r>
            <a:r>
              <a:rPr dirty="0">
                <a:latin typeface="Cambria Math"/>
              </a:rPr>
              <a:t>10</a:t>
            </a:r>
            <a:r>
              <a:rPr dirty="0"/>
              <a:t> and then multiply the number by a power of </a:t>
            </a:r>
            <a:r>
              <a:rPr dirty="0">
                <a:latin typeface="Cambria Math"/>
              </a:rPr>
              <a:t>10</a:t>
            </a:r>
            <a:r>
              <a:rPr dirty="0"/>
              <a:t> equal to the number of decimal places represented. So, </a:t>
            </a:r>
            <a:r>
              <a:rPr dirty="0">
                <a:latin typeface="Cambria Math"/>
              </a:rPr>
              <a:t>3,658,000,000,000,000</a:t>
            </a:r>
            <a:r>
              <a:rPr dirty="0"/>
              <a:t> can be rewritten in scientific notation as</a:t>
            </a:r>
          </a:p>
        </p:txBody>
      </p:sp>
      <p:pic>
        <p:nvPicPr>
          <p:cNvPr id="5" name="Picture 4" descr="Three point six five eight times ten to the power of fifteen.">
            <a:extLst>
              <a:ext uri="{FF2B5EF4-FFF2-40B4-BE49-F238E27FC236}">
                <a16:creationId xmlns:a16="http://schemas.microsoft.com/office/drawing/2014/main" id="{E2C6708F-79E0-DF6C-036B-7B72689529C7}"/>
              </a:ext>
            </a:extLst>
          </p:cNvPr>
          <p:cNvPicPr>
            <a:picLocks noChangeAspect="1"/>
          </p:cNvPicPr>
          <p:nvPr/>
        </p:nvPicPr>
        <p:blipFill>
          <a:blip r:embed="rId2"/>
          <a:stretch>
            <a:fillRect/>
          </a:stretch>
        </p:blipFill>
        <p:spPr>
          <a:xfrm>
            <a:off x="2235200" y="4064000"/>
            <a:ext cx="1992000" cy="468000"/>
          </a:xfrm>
          <a:prstGeom prst="rect">
            <a:avLst/>
          </a:prstGeom>
        </p:spPr>
      </p:pic>
      <p:sp>
        <p:nvSpPr>
          <p:cNvPr id="7" name="TextBox 6">
            <a:extLst>
              <a:ext uri="{FF2B5EF4-FFF2-40B4-BE49-F238E27FC236}">
                <a16:creationId xmlns:a16="http://schemas.microsoft.com/office/drawing/2014/main" id="{1C895C0E-ACD7-CC23-4E9C-1D7CA98AE9BC}"/>
              </a:ext>
            </a:extLst>
          </p:cNvPr>
          <p:cNvSpPr txBox="1"/>
          <p:nvPr/>
        </p:nvSpPr>
        <p:spPr>
          <a:xfrm>
            <a:off x="4307114" y="4076700"/>
            <a:ext cx="4024086"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Small numbers less than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a:t>
            </a:r>
            <a:endParaRPr lang="en-IN" dirty="0"/>
          </a:p>
        </p:txBody>
      </p:sp>
      <p:sp>
        <p:nvSpPr>
          <p:cNvPr id="9" name="TextBox 8">
            <a:extLst>
              <a:ext uri="{FF2B5EF4-FFF2-40B4-BE49-F238E27FC236}">
                <a16:creationId xmlns:a16="http://schemas.microsoft.com/office/drawing/2014/main" id="{089A82EB-ECDD-B8E1-F67C-819CD53CB427}"/>
              </a:ext>
            </a:extLst>
          </p:cNvPr>
          <p:cNvSpPr txBox="1"/>
          <p:nvPr/>
        </p:nvSpPr>
        <p:spPr>
          <a:xfrm>
            <a:off x="457200" y="4501813"/>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will have negative powers of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800" b="0" i="0" u="none" strike="noStrike" kern="1200" cap="none" spc="0" normalizeH="0" baseline="0" noProof="0" dirty="0">
                <a:ln>
                  <a:noFill/>
                </a:ln>
                <a:solidFill>
                  <a:srgbClr val="366092"/>
                </a:solidFill>
                <a:effectLst/>
                <a:uLnTx/>
                <a:uFillTx/>
                <a:latin typeface="Calibri"/>
                <a:ea typeface="+mn-ea"/>
                <a:cs typeface="+mn-cs"/>
              </a:rPr>
              <a:t>. For example,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0.0000223</a:t>
            </a:r>
            <a:r>
              <a:rPr kumimoji="0" lang="en-US" sz="2800" b="0" i="0" u="none" strike="noStrike" kern="1200" cap="none" spc="0" normalizeH="0" baseline="0" noProof="0" dirty="0">
                <a:ln>
                  <a:noFill/>
                </a:ln>
                <a:solidFill>
                  <a:srgbClr val="366092"/>
                </a:solidFill>
                <a:effectLst/>
                <a:uLnTx/>
                <a:uFillTx/>
                <a:latin typeface="Calibri"/>
                <a:ea typeface="+mn-ea"/>
                <a:cs typeface="+mn-cs"/>
              </a:rPr>
              <a:t> is written</a:t>
            </a:r>
            <a:endParaRPr lang="en-IN" dirty="0"/>
          </a:p>
        </p:txBody>
      </p:sp>
      <p:pic>
        <p:nvPicPr>
          <p:cNvPr id="11" name="Picture 10" descr="Two point two three times ten to the power of negative five">
            <a:extLst>
              <a:ext uri="{FF2B5EF4-FFF2-40B4-BE49-F238E27FC236}">
                <a16:creationId xmlns:a16="http://schemas.microsoft.com/office/drawing/2014/main" id="{672F3E78-BB08-D531-0EE6-7FC46EE508DA}"/>
              </a:ext>
            </a:extLst>
          </p:cNvPr>
          <p:cNvPicPr>
            <a:picLocks noChangeAspect="1"/>
          </p:cNvPicPr>
          <p:nvPr/>
        </p:nvPicPr>
        <p:blipFill>
          <a:blip r:embed="rId3"/>
          <a:stretch>
            <a:fillRect/>
          </a:stretch>
        </p:blipFill>
        <p:spPr>
          <a:xfrm>
            <a:off x="3702843" y="4902991"/>
            <a:ext cx="1800001" cy="46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96AD-A6B9-4C53-D9CD-62F5CE9EF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4EF26-EC46-2976-D2D0-F3482AA5E8DD}"/>
              </a:ext>
            </a:extLst>
          </p:cNvPr>
          <p:cNvSpPr>
            <a:spLocks noGrp="1"/>
          </p:cNvSpPr>
          <p:nvPr>
            <p:ph type="title"/>
          </p:nvPr>
        </p:nvSpPr>
        <p:spPr/>
        <p:txBody>
          <a:bodyPr>
            <a:normAutofit/>
          </a:bodyPr>
          <a:lstStyle/>
          <a:p>
            <a:r>
              <a:rPr dirty="0"/>
              <a:t>Think Back</a:t>
            </a:r>
            <a:r>
              <a:rPr lang="en-US" dirty="0"/>
              <a:t> 4</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a:extLst>
              <a:ext uri="{FF2B5EF4-FFF2-40B4-BE49-F238E27FC236}">
                <a16:creationId xmlns:a16="http://schemas.microsoft.com/office/drawing/2014/main" id="{2EA8E34F-4B6A-3538-27FD-08707D5928CD}"/>
              </a:ext>
            </a:extLst>
          </p:cNvPr>
          <p:cNvSpPr>
            <a:spLocks noGrp="1"/>
          </p:cNvSpPr>
          <p:nvPr>
            <p:ph type="body" sz="quarter" idx="10"/>
          </p:nvPr>
        </p:nvSpPr>
        <p:spPr/>
        <p:txBody>
          <a:bodyPr>
            <a:normAutofit/>
          </a:bodyPr>
          <a:lstStyle/>
          <a:p>
            <a:r>
              <a:rPr dirty="0"/>
              <a:t>Numbers in scientific notation can be multiplied by multiplying the respective parts of the notation together and using the product rule for exponents.</a:t>
            </a:r>
            <a:endParaRPr lang="en-US" dirty="0"/>
          </a:p>
          <a:p>
            <a:endParaRPr dirty="0"/>
          </a:p>
          <a:p>
            <a:r>
              <a:rPr dirty="0"/>
              <a:t>For example, the two numbers above are multiplied together as follows.</a:t>
            </a:r>
          </a:p>
        </p:txBody>
      </p:sp>
      <p:pic>
        <p:nvPicPr>
          <p:cNvPr id="5" name="Picture 4" descr="Open parentheses three point six five eight times ten to the power of fifteen close parentheses&#10;multiplied by&#10;open parentheses two point two three times ten to the power of negative five close parentheses&#10;&#10;Equals&#10;open parentheses three point six five eight multiplied by two point two three close parentheses&#10;times&#10;open parentheses ten to the power of fifteen multiplied by ten to the power of negative five close parentheses&#10;&#10;Equals&#10;eight point one five seven three four times ten to the power of ten">
            <a:extLst>
              <a:ext uri="{FF2B5EF4-FFF2-40B4-BE49-F238E27FC236}">
                <a16:creationId xmlns:a16="http://schemas.microsoft.com/office/drawing/2014/main" id="{5A1F50FF-501C-DCB9-C7C4-EEB8DEFB7740}"/>
              </a:ext>
            </a:extLst>
          </p:cNvPr>
          <p:cNvPicPr>
            <a:picLocks noChangeAspect="1"/>
          </p:cNvPicPr>
          <p:nvPr/>
        </p:nvPicPr>
        <p:blipFill>
          <a:blip r:embed="rId2"/>
          <a:stretch>
            <a:fillRect/>
          </a:stretch>
        </p:blipFill>
        <p:spPr>
          <a:xfrm>
            <a:off x="2819400" y="3962400"/>
            <a:ext cx="3933741" cy="1728000"/>
          </a:xfrm>
          <a:prstGeom prst="rect">
            <a:avLst/>
          </a:prstGeom>
        </p:spPr>
      </p:pic>
    </p:spTree>
    <p:extLst>
      <p:ext uri="{BB962C8B-B14F-4D97-AF65-F5344CB8AC3E}">
        <p14:creationId xmlns:p14="http://schemas.microsoft.com/office/powerpoint/2010/main" val="3787671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Ratio</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sz="2800"/>
            </a:pPr>
            <a:r>
              <a:rPr sz="2800" dirty="0"/>
              <a:t>A </a:t>
            </a:r>
            <a:r>
              <a:rPr sz="2800" b="1" dirty="0"/>
              <a:t>ratio</a:t>
            </a:r>
            <a:r>
              <a:rPr sz="2800" dirty="0"/>
              <a:t> is a comparison of measured quantities whose units are of the same type. It is most often written with a colon between quantities; for </a:t>
            </a:r>
            <a:r>
              <a:rPr sz="2800" dirty="0" err="1"/>
              <a:t>exampl</a:t>
            </a:r>
            <a:r>
              <a:rPr lang="en-IN" sz="2800" dirty="0"/>
              <a:t>e, </a:t>
            </a:r>
            <a:endParaRPr sz="2800" dirty="0"/>
          </a:p>
        </p:txBody>
      </p:sp>
      <p:pic>
        <p:nvPicPr>
          <p:cNvPr id="7" name="Picture 6" descr="a colon b.">
            <a:extLst>
              <a:ext uri="{FF2B5EF4-FFF2-40B4-BE49-F238E27FC236}">
                <a16:creationId xmlns:a16="http://schemas.microsoft.com/office/drawing/2014/main" id="{7D60F82D-B0A6-556F-B168-AB1AA2E23A4B}"/>
              </a:ext>
            </a:extLst>
          </p:cNvPr>
          <p:cNvPicPr>
            <a:picLocks noChangeAspect="1"/>
          </p:cNvPicPr>
          <p:nvPr/>
        </p:nvPicPr>
        <p:blipFill>
          <a:blip r:embed="rId2"/>
          <a:stretch>
            <a:fillRect/>
          </a:stretch>
        </p:blipFill>
        <p:spPr>
          <a:xfrm>
            <a:off x="6519000" y="2007739"/>
            <a:ext cx="720000" cy="35446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Helpful Hint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Ratios are written with words, </a:t>
                </a:r>
                <a:r>
                  <a:rPr sz="2800" dirty="0">
                    <a:latin typeface="Cambria Math"/>
                  </a:rPr>
                  <a:t>1</a:t>
                </a:r>
                <a:r>
                  <a:rPr sz="2800" dirty="0"/>
                  <a:t> to </a:t>
                </a:r>
                <a:r>
                  <a:rPr sz="2800" dirty="0">
                    <a:latin typeface="Cambria Math"/>
                  </a:rPr>
                  <a:t>2</a:t>
                </a:r>
                <a:r>
                  <a:rPr sz="2800" dirty="0"/>
                  <a:t>, or with a colon, </a:t>
                </a:r>
                <a14:m>
                  <m:oMath xmlns:m="http://schemas.openxmlformats.org/officeDocument/2006/math">
                    <m:r>
                      <a:rPr>
                        <a:latin typeface="Cambria Math" panose="02040503050406030204" pitchFamily="18" charset="0"/>
                      </a:rPr>
                      <m:t>1:2</m:t>
                    </m:r>
                  </m:oMath>
                </a14:m>
                <a:r>
                  <a:rPr sz="2800" dirty="0"/>
                  <a:t>, read "one to two."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372"/>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Interpreting 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10000"/>
              </a:bodyPr>
              <a:lstStyle/>
              <a:p>
                <a:pPr>
                  <a:defRPr sz="2800"/>
                </a:pPr>
                <a:r>
                  <a:rPr lang="en-US" sz="2800" dirty="0"/>
                  <a:t>One cooking website claims that the essential ratio for the weights of the main ingredients for the ultimate sugar cookie is </a:t>
                </a:r>
                <a14:m>
                  <m:oMath xmlns:m="http://schemas.openxmlformats.org/officeDocument/2006/math">
                    <m:r>
                      <a:rPr lang="en-US">
                        <a:latin typeface="Cambria Math" panose="02040503050406030204" pitchFamily="18" charset="0"/>
                      </a:rPr>
                      <m:t>3:2:1</m:t>
                    </m:r>
                  </m:oMath>
                </a14:m>
                <a:r>
                  <a:rPr lang="en-US" sz="2800" dirty="0"/>
                  <a:t> — </a:t>
                </a:r>
                <a14:m>
                  <m:oMath xmlns:m="http://schemas.openxmlformats.org/officeDocument/2006/math">
                    <m:r>
                      <m:rPr>
                        <m:nor/>
                      </m:rPr>
                      <a:rPr lang="en-US"/>
                      <m:t>flour</m:t>
                    </m:r>
                    <m:r>
                      <a:rPr lang="en-US" b="0" i="0" smtClean="0">
                        <a:latin typeface="Cambria Math" panose="02040503050406030204" pitchFamily="18" charset="0"/>
                      </a:rPr>
                      <m:t> </m:t>
                    </m:r>
                    <m:r>
                      <a:rPr lang="en-US">
                        <a:latin typeface="Cambria Math" panose="02040503050406030204" pitchFamily="18" charset="0"/>
                      </a:rPr>
                      <m:t>:</m:t>
                    </m:r>
                    <m:r>
                      <m:rPr>
                        <m:nor/>
                      </m:rPr>
                      <a:rPr lang="en-US"/>
                      <m:t>fat</m:t>
                    </m:r>
                    <m:r>
                      <m:rPr>
                        <m:nor/>
                      </m:rPr>
                      <a:rPr lang="en-US" b="0" i="0" smtClean="0"/>
                      <m:t> </m:t>
                    </m:r>
                    <m:r>
                      <a:rPr lang="en-US">
                        <a:latin typeface="Cambria Math" panose="02040503050406030204" pitchFamily="18" charset="0"/>
                      </a:rPr>
                      <m:t>:</m:t>
                    </m:r>
                    <m:r>
                      <m:rPr>
                        <m:nor/>
                      </m:rPr>
                      <a:rPr lang="en-US"/>
                      <m:t>sugar</m:t>
                    </m:r>
                  </m:oMath>
                </a14:m>
                <a:r>
                  <a:rPr lang="en-US" sz="2800" dirty="0"/>
                  <a:t>.</a:t>
                </a:r>
              </a:p>
              <a:p>
                <a:pPr marL="538163" indent="-538163">
                  <a:defRPr sz="2800"/>
                </a:pPr>
                <a:r>
                  <a:rPr lang="en-US" dirty="0"/>
                  <a:t>a.	​</a:t>
                </a:r>
                <a:r>
                  <a:rPr lang="en-US" sz="2800" dirty="0"/>
                  <a:t>Write the fractions to represent the following relationships between flour, fat, and sugar as indicated by the ratio.</a:t>
                </a:r>
              </a:p>
              <a:p>
                <a:pPr>
                  <a:defRPr sz="2800"/>
                </a:pPr>
                <a:r>
                  <a:rPr lang="en-US" sz="2800" dirty="0"/>
                  <a:t>   </a:t>
                </a:r>
              </a:p>
              <a:p>
                <a:pPr>
                  <a:defRPr sz="2800"/>
                </a:pPr>
                <a:r>
                  <a:rPr lang="en-US" sz="2800" dirty="0"/>
                  <a:t>	flour to fat	flour to sugar	   flour to whole</a:t>
                </a:r>
              </a:p>
              <a:p>
                <a:pPr>
                  <a:defRPr sz="2800"/>
                </a:pPr>
                <a:r>
                  <a:rPr lang="en-US" sz="2800" dirty="0"/>
                  <a:t>	flour to whole	  fat to sugar	  sugar to whole</a:t>
                </a:r>
              </a:p>
              <a:p>
                <a:pPr marL="514350" indent="-514350">
                  <a:buFont typeface="+mj-lt"/>
                  <a:buAutoNum type="alphaLcPeriod"/>
                  <a:defRPr sz="2800"/>
                </a:pPr>
                <a:endParaRPr lang="en-US" sz="2800" dirty="0"/>
              </a:p>
              <a:p>
                <a:pPr marL="538163" indent="-538163">
                  <a:defRPr sz="2800"/>
                </a:pPr>
                <a:r>
                  <a:rPr lang="en-US" dirty="0"/>
                  <a:t>b.	​</a:t>
                </a:r>
                <a:r>
                  <a:rPr lang="en-US" sz="2800" dirty="0"/>
                  <a:t>If a recipe calls for </a:t>
                </a:r>
                <a:r>
                  <a:rPr lang="en-US" sz="2800" dirty="0">
                    <a:latin typeface="Cambria Math"/>
                  </a:rPr>
                  <a:t>226</a:t>
                </a:r>
                <a:r>
                  <a:rPr lang="en-US" sz="2800" dirty="0"/>
                  <a:t> grams of fat, how much sugar should be used to make the ultimate sugar cookie?</a:t>
                </a:r>
              </a:p>
              <a:p>
                <a:pPr marL="514350" indent="-514350">
                  <a:buFont typeface="+mj-lt"/>
                  <a:buAutoNum type="alphaLcPeriod" startAt="2"/>
                  <a:defRPr sz="2800"/>
                </a:pPr>
                <a:endParaRPr lang="en-US" sz="2800" dirty="0"/>
              </a:p>
              <a:p>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963" b="-2577"/>
                </a:stretch>
              </a:blipFill>
            </p:spPr>
            <p:txBody>
              <a:bodyPr/>
              <a:lstStyle/>
              <a:p>
                <a:r>
                  <a:rPr lang="en-IN">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Interpreting 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dirty="0"/>
                  <a:t>a.	</a:t>
                </a:r>
                <a:r>
                  <a:rPr sz="2400" dirty="0"/>
                  <a:t>First note that there are </a:t>
                </a:r>
                <a:r>
                  <a:rPr sz="2400" dirty="0">
                    <a:latin typeface="Cambria Math"/>
                  </a:rPr>
                  <a:t>6</a:t>
                </a:r>
                <a:r>
                  <a:rPr sz="2400" dirty="0"/>
                  <a:t> parts in the whole. The fractions associated with the recipe ratio </a:t>
                </a:r>
                <a14:m>
                  <m:oMath xmlns:m="http://schemas.openxmlformats.org/officeDocument/2006/math">
                    <m:r>
                      <a:rPr sz="2400">
                        <a:latin typeface="Cambria Math" panose="02040503050406030204" pitchFamily="18" charset="0"/>
                      </a:rPr>
                      <m:t>3</m:t>
                    </m:r>
                    <m:r>
                      <a:rPr sz="2400">
                        <a:latin typeface="Cambria Math" panose="02040503050406030204" pitchFamily="18" charset="0"/>
                      </a:rPr>
                      <m:t>:</m:t>
                    </m:r>
                    <m:r>
                      <a:rPr sz="2400">
                        <a:latin typeface="Cambria Math" panose="02040503050406030204" pitchFamily="18" charset="0"/>
                      </a:rPr>
                      <m:t>2</m:t>
                    </m:r>
                    <m:r>
                      <a:rPr sz="2400">
                        <a:latin typeface="Cambria Math" panose="02040503050406030204" pitchFamily="18" charset="0"/>
                      </a:rPr>
                      <m:t>:</m:t>
                    </m:r>
                    <m:r>
                      <a:rPr sz="2400">
                        <a:latin typeface="Cambria Math" panose="02040503050406030204" pitchFamily="18" charset="0"/>
                      </a:rPr>
                      <m:t>1</m:t>
                    </m:r>
                  </m:oMath>
                </a14:m>
                <a:r>
                  <a:rPr sz="2400" dirty="0"/>
                  <a:t> are as follows.</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7" name="Picture 6" descr="Flour to Fat equals three divided by two.&#10;&#10;Flour to Sugar equals three divided by one.&#10;&#10;Flour to Whole equals three divided by six.&#10;&#10;Fat to Sugar equals two divided by one.&#10;&#10;Fat to Whole equals two divided by six.&#10;&#10;Sugar to Whole equals one divided by six.&#10;">
            <a:extLst>
              <a:ext uri="{FF2B5EF4-FFF2-40B4-BE49-F238E27FC236}">
                <a16:creationId xmlns:a16="http://schemas.microsoft.com/office/drawing/2014/main" id="{35FDC60C-EBAF-1721-DD4B-5104F45FF79E}"/>
              </a:ext>
            </a:extLst>
          </p:cNvPr>
          <p:cNvPicPr>
            <a:picLocks noChangeAspect="1"/>
          </p:cNvPicPr>
          <p:nvPr/>
        </p:nvPicPr>
        <p:blipFill>
          <a:blip r:embed="rId3"/>
          <a:stretch>
            <a:fillRect/>
          </a:stretch>
        </p:blipFill>
        <p:spPr>
          <a:xfrm>
            <a:off x="823033" y="2667000"/>
            <a:ext cx="7497933" cy="1440000"/>
          </a:xfrm>
          <a:prstGeom prst="rect">
            <a:avLst/>
          </a:prstGeom>
        </p:spPr>
      </p:pic>
      <p:sp>
        <p:nvSpPr>
          <p:cNvPr id="5" name="TextBox 4">
            <a:extLst>
              <a:ext uri="{FF2B5EF4-FFF2-40B4-BE49-F238E27FC236}">
                <a16:creationId xmlns:a16="http://schemas.microsoft.com/office/drawing/2014/main" id="{9FE7692F-1428-C2F8-9A12-E1B243EF101D}"/>
              </a:ext>
            </a:extLst>
          </p:cNvPr>
          <p:cNvSpPr txBox="1"/>
          <p:nvPr/>
        </p:nvSpPr>
        <p:spPr>
          <a:xfrm>
            <a:off x="457200" y="4343400"/>
            <a:ext cx="8229600" cy="1200329"/>
          </a:xfrm>
          <a:prstGeom prst="rect">
            <a:avLst/>
          </a:prstGeom>
          <a:noFill/>
        </p:spPr>
        <p:txBody>
          <a:bodyPr wrap="square">
            <a:spAutoFit/>
          </a:bodyPr>
          <a:lstStyle/>
          <a:p>
            <a:pPr marL="447675" indent="-447675"/>
            <a:r>
              <a:rPr kumimoji="0" lang="en-US" sz="2400" b="0" i="0" u="none" strike="noStrike" kern="1200" cap="none" spc="0" normalizeH="0" baseline="0" noProof="0" dirty="0">
                <a:ln>
                  <a:noFill/>
                </a:ln>
                <a:solidFill>
                  <a:srgbClr val="366092"/>
                </a:solidFill>
                <a:effectLst/>
                <a:uLnTx/>
                <a:uFillTx/>
                <a:latin typeface="Calibri"/>
                <a:ea typeface="+mn-ea"/>
                <a:cs typeface="+mn-cs"/>
              </a:rPr>
              <a:t>b.	The fractions from part a. tell us that the fat to sugar ratio is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2</a:t>
            </a:r>
            <a:r>
              <a:rPr kumimoji="0" lang="en-US" sz="2400" b="0" i="0" u="none" strike="noStrike" kern="1200" cap="none" spc="0" normalizeH="0" baseline="0" noProof="0" dirty="0">
                <a:ln>
                  <a:noFill/>
                </a:ln>
                <a:solidFill>
                  <a:srgbClr val="366092"/>
                </a:solidFill>
                <a:effectLst/>
                <a:uLnTx/>
                <a:uFillTx/>
                <a:latin typeface="Calibri"/>
                <a:ea typeface="+mn-ea"/>
                <a:cs typeface="+mn-cs"/>
              </a:rPr>
              <a:t> to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a:t>
            </a:r>
            <a:r>
              <a:rPr kumimoji="0" lang="en-US" sz="2400" b="0" i="0" u="none" strike="noStrike" kern="1200" cap="none" spc="0" normalizeH="0" baseline="0" noProof="0" dirty="0">
                <a:ln>
                  <a:noFill/>
                </a:ln>
                <a:solidFill>
                  <a:srgbClr val="366092"/>
                </a:solidFill>
                <a:effectLst/>
                <a:uLnTx/>
                <a:uFillTx/>
                <a:latin typeface="Calibri"/>
                <a:ea typeface="+mn-ea"/>
                <a:cs typeface="+mn-cs"/>
              </a:rPr>
              <a:t>, so there will be twice as much fat as sugar. If there are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226</a:t>
            </a:r>
            <a:r>
              <a:rPr kumimoji="0" lang="en-US" sz="2400" b="0" i="0" u="none" strike="noStrike" kern="1200" cap="none" spc="0" normalizeH="0" baseline="0" noProof="0" dirty="0">
                <a:ln>
                  <a:noFill/>
                </a:ln>
                <a:solidFill>
                  <a:srgbClr val="366092"/>
                </a:solidFill>
                <a:effectLst/>
                <a:uLnTx/>
                <a:uFillTx/>
                <a:latin typeface="Calibri"/>
                <a:ea typeface="+mn-ea"/>
                <a:cs typeface="+mn-cs"/>
              </a:rPr>
              <a:t> grams of fat, we need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113</a:t>
            </a:r>
            <a:r>
              <a:rPr kumimoji="0" lang="en-US" sz="2400" b="0" i="0" u="none" strike="noStrike" kern="1200" cap="none" spc="0" normalizeH="0" baseline="0" noProof="0" dirty="0">
                <a:ln>
                  <a:noFill/>
                </a:ln>
                <a:solidFill>
                  <a:srgbClr val="366092"/>
                </a:solidFill>
                <a:effectLst/>
                <a:uLnTx/>
                <a:uFillTx/>
                <a:latin typeface="Calibri"/>
                <a:ea typeface="+mn-ea"/>
                <a:cs typeface="+mn-cs"/>
              </a:rPr>
              <a:t> grams of sugar.</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Proportion</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800" dirty="0"/>
              <a:t>A </a:t>
            </a:r>
            <a:r>
              <a:rPr sz="2800" b="1" i="1" dirty="0"/>
              <a:t>proportion</a:t>
            </a:r>
            <a:r>
              <a:rPr sz="2800" dirty="0"/>
              <a:t> is a fraction of a whole.</a:t>
            </a:r>
          </a:p>
          <a:p>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Writing 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dirty="0"/>
              <a:t>On a university campus, the fall enrollment data shows that the new freshman class consists of </a:t>
            </a:r>
            <a:r>
              <a:rPr dirty="0">
                <a:latin typeface="Cambria Math"/>
              </a:rPr>
              <a:t>214</a:t>
            </a:r>
            <a:r>
              <a:rPr dirty="0"/>
              <a:t> out-of-state residents and </a:t>
            </a:r>
            <a:r>
              <a:rPr dirty="0">
                <a:latin typeface="Cambria Math"/>
              </a:rPr>
              <a:t>321</a:t>
            </a:r>
            <a:r>
              <a:rPr dirty="0"/>
              <a:t> in-state residents. Write the ratio of in-state residents to out-of-state residents and determine the number of students in the freshman class.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Writing 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b="1" dirty="0"/>
                  <a:t>Solution</a:t>
                </a:r>
              </a:p>
              <a:p>
                <a:r>
                  <a:rPr dirty="0"/>
                  <a:t>Since the ratio we are interested in is </a:t>
                </a:r>
                <a:r>
                  <a:rPr b="1" i="1" dirty="0"/>
                  <a:t>in-state residents</a:t>
                </a:r>
                <a:r>
                  <a:rPr dirty="0"/>
                  <a:t>: </a:t>
                </a:r>
                <a:r>
                  <a:rPr b="1" i="1" dirty="0"/>
                  <a:t>out-of-state residents</a:t>
                </a:r>
                <a:r>
                  <a:rPr dirty="0"/>
                  <a:t>, the number of in-state residents must come first. So, the ratio of in-state to out-of-state is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321:214</m:t>
                      </m:r>
                    </m:oMath>
                  </m:oMathPara>
                </a14:m>
                <a:endParaRPr dirty="0"/>
              </a:p>
              <a:p>
                <a:r>
                  <a:rPr dirty="0"/>
                  <a:t>The number of students in the freshman class will consist of both the in-state and out-of-state residents. Adding these together we have the following equation.</a:t>
                </a:r>
                <a:endParaRPr lang="en-US" dirty="0"/>
              </a:p>
              <a:p>
                <a:r>
                  <a:rPr lang="en-US" dirty="0"/>
                  <a:t>Number of Students in the Freshman Class = 214 + 321 = 535</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370"/>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Equivalent Ratios</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800" b="1" dirty="0"/>
              <a:t>Equivalent ratios</a:t>
            </a:r>
            <a:r>
              <a:rPr sz="2800" dirty="0"/>
              <a:t> are ratios that express the same relationship.</a:t>
            </a:r>
          </a:p>
          <a:p>
            <a:endParaRP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Writing Equivalent 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r>
                  <a:rPr lang="en-US" sz="2400" dirty="0"/>
                  <a:t>For each ratio, write two equivalent ratios, one of which is in the lowest terms possible.</a:t>
                </a:r>
              </a:p>
              <a:p>
                <a:pPr marL="538163" indent="-538163">
                  <a:defRPr sz="2800"/>
                </a:pPr>
                <a:r>
                  <a:rPr lang="en-US" sz="2400" dirty="0"/>
                  <a:t>a.	 </a:t>
                </a:r>
                <a14:m>
                  <m:oMath xmlns:m="http://schemas.openxmlformats.org/officeDocument/2006/math">
                    <m:r>
                      <a:rPr lang="en-US" sz="2400">
                        <a:latin typeface="Cambria Math" panose="02040503050406030204" pitchFamily="18" charset="0"/>
                      </a:rPr>
                      <m:t>90:120</m:t>
                    </m:r>
                  </m:oMath>
                </a14:m>
                <a:endParaRPr lang="en-US" sz="2400" dirty="0"/>
              </a:p>
              <a:p>
                <a:pPr marL="538163" indent="-538163">
                  <a:defRPr sz="2800"/>
                </a:pPr>
                <a:r>
                  <a:rPr lang="en-US" sz="2400" dirty="0"/>
                  <a:t>b.	</a:t>
                </a:r>
                <a:r>
                  <a:rPr lang="en-IN" sz="2400" dirty="0"/>
                  <a:t> </a:t>
                </a:r>
                <a14:m>
                  <m:oMath xmlns:m="http://schemas.openxmlformats.org/officeDocument/2006/math">
                    <m:r>
                      <a:rPr lang="en-IN" sz="2400">
                        <a:latin typeface="Cambria Math" panose="02040503050406030204" pitchFamily="18" charset="0"/>
                      </a:rPr>
                      <m:t>5:15:10</m:t>
                    </m:r>
                  </m:oMath>
                </a14:m>
                <a:endParaRPr lang="en-US" sz="2400" dirty="0"/>
              </a:p>
              <a:p>
                <a:pPr>
                  <a:defRPr sz="2800"/>
                </a:pPr>
                <a:endParaRPr lang="en-US" sz="1000" dirty="0"/>
              </a:p>
              <a:p>
                <a:r>
                  <a:rPr lang="en-US" sz="2400" b="1" dirty="0"/>
                  <a:t>Solution</a:t>
                </a:r>
              </a:p>
              <a:p>
                <a:pPr marL="538163" indent="-538163">
                  <a:defRPr sz="2800"/>
                </a:pPr>
                <a:r>
                  <a:rPr lang="en-US" sz="2400" dirty="0"/>
                  <a:t>a.	The ratio in lowest terms is found by dividing both components of the ratio by the greatest common factor, </a:t>
                </a:r>
                <a:r>
                  <a:rPr lang="en-US" sz="2400" dirty="0">
                    <a:latin typeface="Cambria Math"/>
                  </a:rPr>
                  <a:t>30</a:t>
                </a:r>
                <a:r>
                  <a:rPr lang="en-US" sz="2400" dirty="0"/>
                  <a:t>.</a:t>
                </a:r>
              </a:p>
              <a:p>
                <a:pPr marL="457200" lvl="1" indent="0">
                  <a:buNone/>
                  <a:defRPr sz="2800"/>
                </a:pPr>
                <a:r>
                  <a:rPr lang="en-US" sz="2400" dirty="0"/>
                  <a:t>		</a:t>
                </a:r>
                <a14:m>
                  <m:oMath xmlns:m="http://schemas.openxmlformats.org/officeDocument/2006/math">
                    <m:r>
                      <a:rPr lang="en-US" sz="2400">
                        <a:latin typeface="Cambria Math" panose="02040503050406030204" pitchFamily="18" charset="0"/>
                      </a:rPr>
                      <m:t>90:120</m:t>
                    </m:r>
                  </m:oMath>
                </a14:m>
                <a:r>
                  <a:rPr lang="en-US" sz="2400" dirty="0"/>
                  <a:t> is equivalent to </a:t>
                </a:r>
                <a14:m>
                  <m:oMath xmlns:m="http://schemas.openxmlformats.org/officeDocument/2006/math">
                    <m:r>
                      <a:rPr lang="en-US" sz="2400">
                        <a:latin typeface="Cambria Math" panose="02040503050406030204" pitchFamily="18" charset="0"/>
                      </a:rPr>
                      <m:t>3:4</m:t>
                    </m:r>
                  </m:oMath>
                </a14:m>
                <a:endParaRPr lang="en-US" sz="2400" dirty="0"/>
              </a:p>
              <a:p>
                <a:r>
                  <a:rPr lang="en-US" sz="2400" dirty="0"/>
                  <a:t>​We can scale up a ratio by multiplying by any number. In this case, we will use </a:t>
                </a:r>
                <a:r>
                  <a:rPr lang="en-US" sz="2400" dirty="0">
                    <a:latin typeface="Cambria Math"/>
                  </a:rPr>
                  <a:t>2</a:t>
                </a:r>
                <a:r>
                  <a:rPr lang="en-US" sz="2400" dirty="0"/>
                  <a:t>.</a:t>
                </a:r>
              </a:p>
              <a:p>
                <a:pPr>
                  <a:defRPr sz="2800"/>
                </a:pPr>
                <a:r>
                  <a:rPr lang="en-US" sz="2400" dirty="0"/>
                  <a:t>​		</a:t>
                </a:r>
                <a14:m>
                  <m:oMath xmlns:m="http://schemas.openxmlformats.org/officeDocument/2006/math">
                    <m:r>
                      <a:rPr lang="en-US" sz="2400">
                        <a:latin typeface="Cambria Math" panose="02040503050406030204" pitchFamily="18" charset="0"/>
                      </a:rPr>
                      <m:t>90:120</m:t>
                    </m:r>
                  </m:oMath>
                </a14:m>
                <a:r>
                  <a:rPr lang="en-US" sz="2400" dirty="0"/>
                  <a:t> is equivalent to </a:t>
                </a:r>
                <a14:m>
                  <m:oMath xmlns:m="http://schemas.openxmlformats.org/officeDocument/2006/math">
                    <m:r>
                      <a:rPr lang="en-US" sz="2400">
                        <a:latin typeface="Cambria Math" panose="02040503050406030204" pitchFamily="18" charset="0"/>
                      </a:rPr>
                      <m:t>180:240</m:t>
                    </m:r>
                  </m:oMath>
                </a14:m>
                <a:endParaRPr lang="en-US" sz="24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741"/>
                </a:stretch>
              </a:blipFill>
            </p:spPr>
            <p:txBody>
              <a:bodyPr/>
              <a:lstStyle/>
              <a:p>
                <a:r>
                  <a:rPr lang="en-IN">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Writing Equivalent 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pPr marL="627063" indent="-627063">
              <a:defRPr sz="2800"/>
            </a:pPr>
            <a:r>
              <a:rPr lang="en-US" dirty="0"/>
              <a:t>b.	​</a:t>
            </a:r>
            <a:r>
              <a:rPr lang="en-US" sz="2400" dirty="0"/>
              <a:t>The ratio in lowest terms is found by dividing all three components of the ratio by the greatest common factor, </a:t>
            </a:r>
            <a:r>
              <a:rPr lang="en-US" sz="2400" dirty="0">
                <a:latin typeface="Cambria Math"/>
              </a:rPr>
              <a:t>5</a:t>
            </a:r>
            <a:r>
              <a:rPr lang="en-US" sz="2400" dirty="0"/>
              <a:t>.</a:t>
            </a:r>
          </a:p>
          <a:p>
            <a:pPr>
              <a:defRPr sz="2800"/>
            </a:pPr>
            <a:r>
              <a:rPr lang="en-US" sz="2400" dirty="0"/>
              <a:t>​		</a:t>
            </a:r>
            <a:endParaRPr sz="2400" dirty="0"/>
          </a:p>
        </p:txBody>
      </p:sp>
      <p:pic>
        <p:nvPicPr>
          <p:cNvPr id="7" name="Picture 6" descr="5 colon15 colon 10 is equivalent to 1 colon 3 colon 2">
            <a:extLst>
              <a:ext uri="{FF2B5EF4-FFF2-40B4-BE49-F238E27FC236}">
                <a16:creationId xmlns:a16="http://schemas.microsoft.com/office/drawing/2014/main" id="{600AEE09-40B3-6F69-E7B6-34D7E6767180}"/>
              </a:ext>
            </a:extLst>
          </p:cNvPr>
          <p:cNvPicPr>
            <a:picLocks noChangeAspect="1"/>
          </p:cNvPicPr>
          <p:nvPr/>
        </p:nvPicPr>
        <p:blipFill>
          <a:blip r:embed="rId2"/>
          <a:stretch>
            <a:fillRect/>
          </a:stretch>
        </p:blipFill>
        <p:spPr>
          <a:xfrm>
            <a:off x="2428875" y="2108639"/>
            <a:ext cx="4133850" cy="390525"/>
          </a:xfrm>
          <a:prstGeom prst="rect">
            <a:avLst/>
          </a:prstGeom>
        </p:spPr>
      </p:pic>
      <p:sp>
        <p:nvSpPr>
          <p:cNvPr id="5" name="TextBox 4">
            <a:extLst>
              <a:ext uri="{FF2B5EF4-FFF2-40B4-BE49-F238E27FC236}">
                <a16:creationId xmlns:a16="http://schemas.microsoft.com/office/drawing/2014/main" id="{86A1092D-F522-A63E-5F9A-8DD7C5B6A032}"/>
              </a:ext>
            </a:extLst>
          </p:cNvPr>
          <p:cNvSpPr txBox="1"/>
          <p:nvPr/>
        </p:nvSpPr>
        <p:spPr>
          <a:xfrm>
            <a:off x="1143000" y="2560155"/>
            <a:ext cx="7391400"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66092"/>
                </a:solidFill>
                <a:effectLst/>
                <a:uLnTx/>
                <a:uFillTx/>
                <a:latin typeface="Calibri"/>
                <a:ea typeface="+mn-ea"/>
                <a:cs typeface="+mn-cs"/>
              </a:rPr>
              <a:t>​We can scale up a ratio by multiplying by any number. In this case, we will use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3</a:t>
            </a:r>
            <a:r>
              <a:rPr kumimoji="0" lang="en-US" sz="2400" b="0" i="0" u="none" strike="noStrike" kern="1200" cap="none" spc="0" normalizeH="0" baseline="0" noProof="0" dirty="0">
                <a:ln>
                  <a:noFill/>
                </a:ln>
                <a:solidFill>
                  <a:srgbClr val="366092"/>
                </a:solidFill>
                <a:effectLst/>
                <a:uLnTx/>
                <a:uFillTx/>
                <a:latin typeface="Calibri"/>
                <a:ea typeface="+mn-ea"/>
                <a:cs typeface="+mn-cs"/>
              </a:rPr>
              <a:t>.</a:t>
            </a:r>
          </a:p>
        </p:txBody>
      </p:sp>
      <p:pic>
        <p:nvPicPr>
          <p:cNvPr id="9" name="Picture 8" descr="5 colon15 colon 10 is equivalent to 15 colon 45 colon 30">
            <a:extLst>
              <a:ext uri="{FF2B5EF4-FFF2-40B4-BE49-F238E27FC236}">
                <a16:creationId xmlns:a16="http://schemas.microsoft.com/office/drawing/2014/main" id="{29645474-6166-8187-9382-419124CCFFF1}"/>
              </a:ext>
            </a:extLst>
          </p:cNvPr>
          <p:cNvPicPr>
            <a:picLocks noChangeAspect="1"/>
          </p:cNvPicPr>
          <p:nvPr/>
        </p:nvPicPr>
        <p:blipFill>
          <a:blip r:embed="rId3"/>
          <a:stretch>
            <a:fillRect/>
          </a:stretch>
        </p:blipFill>
        <p:spPr>
          <a:xfrm>
            <a:off x="2446804" y="3639507"/>
            <a:ext cx="4629150" cy="3905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State law requires that a day care have a maximum class size of </a:t>
                </a:r>
                <a:r>
                  <a:rPr lang="en-US" sz="2800" dirty="0">
                    <a:latin typeface="Cambria Math"/>
                  </a:rPr>
                  <a:t>30</a:t>
                </a:r>
                <a:r>
                  <a:rPr lang="en-US" sz="2800" dirty="0"/>
                  <a:t> children for every </a:t>
                </a:r>
                <a:r>
                  <a:rPr lang="en-US" sz="2800" dirty="0">
                    <a:latin typeface="Cambria Math"/>
                  </a:rPr>
                  <a:t>2</a:t>
                </a:r>
                <a:r>
                  <a:rPr lang="en-US" sz="2800" dirty="0"/>
                  <a:t> providers. Write the ratio of children to providers in lowest terms.</a:t>
                </a:r>
              </a:p>
              <a:p>
                <a:endParaRPr lang="en-US" dirty="0"/>
              </a:p>
              <a:p>
                <a:r>
                  <a:rPr lang="en-US" sz="2800" dirty="0"/>
                  <a:t>Answer :	</a:t>
                </a:r>
                <a:r>
                  <a:rPr lang="en-US" dirty="0"/>
                  <a:t> </a:t>
                </a:r>
                <a14:m>
                  <m:oMath xmlns:m="http://schemas.openxmlformats.org/officeDocument/2006/math">
                    <m:r>
                      <a:rPr lang="en-US" b="0" i="0" smtClean="0">
                        <a:latin typeface="Cambria Math" panose="02040503050406030204" pitchFamily="18" charset="0"/>
                      </a:rPr>
                      <m:t>15</m:t>
                    </m:r>
                    <m:r>
                      <a:rPr lang="en-US">
                        <a:latin typeface="Cambria Math" panose="02040503050406030204" pitchFamily="18" charset="0"/>
                      </a:rPr>
                      <m:t>:1</m:t>
                    </m:r>
                    <m:r>
                      <a:rPr lang="en-US" i="1">
                        <a:latin typeface="Cambria Math" panose="02040503050406030204" pitchFamily="18" charset="0"/>
                      </a:rPr>
                      <m:t> </m:t>
                    </m:r>
                  </m:oMath>
                </a14:m>
                <a:r>
                  <a:rPr lang="en-US" sz="2800" dirty="0"/>
                  <a:t>children to providers</a:t>
                </a:r>
              </a:p>
              <a:p>
                <a:r>
                  <a:rPr lang="en-US" dirty="0"/>
                  <a:t>​</a:t>
                </a:r>
              </a:p>
              <a:p>
                <a:pPr algn="l"/>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spTree>
    <p:extLst>
      <p:ext uri="{BB962C8B-B14F-4D97-AF65-F5344CB8AC3E}">
        <p14:creationId xmlns:p14="http://schemas.microsoft.com/office/powerpoint/2010/main" val="3896256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Finding Equivalent Ratios with Proportional Equations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sz="2800" dirty="0"/>
              <a:t>The local elementary school is taking its first graders on a field trip to an aquarium. Aquarium guidelines state that a ratio of </a:t>
            </a:r>
            <a:r>
              <a:rPr sz="2800" dirty="0">
                <a:latin typeface="Cambria Math"/>
              </a:rPr>
              <a:t>3</a:t>
            </a:r>
            <a:r>
              <a:rPr sz="2800" dirty="0"/>
              <a:t> adult chaperones for every </a:t>
            </a:r>
            <a:r>
              <a:rPr sz="2800" dirty="0">
                <a:latin typeface="Cambria Math"/>
              </a:rPr>
              <a:t>10</a:t>
            </a:r>
            <a:r>
              <a:rPr sz="2800" dirty="0"/>
              <a:t> students must be maintained.</a:t>
            </a:r>
          </a:p>
          <a:p>
            <a:pPr marL="538163" indent="-538163">
              <a:defRPr sz="2800"/>
            </a:pPr>
            <a:r>
              <a:rPr lang="en-US" sz="2800" dirty="0"/>
              <a:t>a.	</a:t>
            </a:r>
            <a:r>
              <a:rPr sz="2800" dirty="0"/>
              <a:t>If </a:t>
            </a:r>
            <a:r>
              <a:rPr sz="2800" dirty="0">
                <a:latin typeface="Cambria Math"/>
              </a:rPr>
              <a:t>90</a:t>
            </a:r>
            <a:r>
              <a:rPr sz="2800" dirty="0"/>
              <a:t> students plan to go to the aquarium, how many adult chaperones are needed?</a:t>
            </a:r>
          </a:p>
          <a:p>
            <a:pPr marL="538163" indent="-538163">
              <a:defRPr sz="2800"/>
            </a:pPr>
            <a:r>
              <a:rPr lang="en-US" sz="2800" dirty="0"/>
              <a:t>b.	</a:t>
            </a:r>
            <a:r>
              <a:rPr sz="2800" dirty="0"/>
              <a:t>If </a:t>
            </a:r>
            <a:r>
              <a:rPr sz="2800" dirty="0">
                <a:latin typeface="Cambria Math"/>
              </a:rPr>
              <a:t>143</a:t>
            </a:r>
            <a:r>
              <a:rPr sz="2800" dirty="0"/>
              <a:t> people go on the field trip, how many of the attendees are adults?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Finding Equivalent Ratios with Proportional Equations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lang="en-US" b="1" dirty="0"/>
              <a:t>Solution</a:t>
            </a:r>
          </a:p>
          <a:p>
            <a:pPr>
              <a:defRPr sz="2800"/>
            </a:pPr>
            <a:r>
              <a:rPr lang="en-US" dirty="0"/>
              <a:t>Since the ratio of adults to children is</a:t>
            </a:r>
          </a:p>
        </p:txBody>
      </p:sp>
      <p:pic>
        <p:nvPicPr>
          <p:cNvPr id="10" name="Picture 9" descr="3 colon 10,">
            <a:extLst>
              <a:ext uri="{FF2B5EF4-FFF2-40B4-BE49-F238E27FC236}">
                <a16:creationId xmlns:a16="http://schemas.microsoft.com/office/drawing/2014/main" id="{A2D94870-4983-7C0E-5047-5C2E66D7DFEE}"/>
              </a:ext>
            </a:extLst>
          </p:cNvPr>
          <p:cNvPicPr>
            <a:picLocks noChangeAspect="1"/>
          </p:cNvPicPr>
          <p:nvPr/>
        </p:nvPicPr>
        <p:blipFill>
          <a:blip r:embed="rId2"/>
          <a:stretch>
            <a:fillRect/>
          </a:stretch>
        </p:blipFill>
        <p:spPr>
          <a:xfrm>
            <a:off x="6010274" y="1667125"/>
            <a:ext cx="792000" cy="342222"/>
          </a:xfrm>
          <a:prstGeom prst="rect">
            <a:avLst/>
          </a:prstGeom>
        </p:spPr>
      </p:pic>
      <p:sp>
        <p:nvSpPr>
          <p:cNvPr id="6" name="TextBox 5">
            <a:extLst>
              <a:ext uri="{FF2B5EF4-FFF2-40B4-BE49-F238E27FC236}">
                <a16:creationId xmlns:a16="http://schemas.microsoft.com/office/drawing/2014/main" id="{9F6A5FB5-592A-1092-07BD-FD45D2A2CB38}"/>
              </a:ext>
            </a:extLst>
          </p:cNvPr>
          <p:cNvSpPr txBox="1"/>
          <p:nvPr/>
        </p:nvSpPr>
        <p:spPr>
          <a:xfrm>
            <a:off x="457200" y="1967805"/>
            <a:ext cx="8153400" cy="138499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we know that each group of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13</a:t>
            </a:r>
            <a:r>
              <a:rPr kumimoji="0" lang="en-US" sz="2800" b="0" i="0" u="none" strike="noStrike" kern="1200" cap="none" spc="0" normalizeH="0" baseline="0" noProof="0" dirty="0">
                <a:ln>
                  <a:noFill/>
                </a:ln>
                <a:solidFill>
                  <a:srgbClr val="366092"/>
                </a:solidFill>
                <a:effectLst/>
                <a:uLnTx/>
                <a:uFillTx/>
                <a:latin typeface="Calibri"/>
                <a:ea typeface="+mn-ea"/>
                <a:cs typeface="+mn-cs"/>
              </a:rPr>
              <a:t> attendees should consist of, on average,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3</a:t>
            </a:r>
            <a:r>
              <a:rPr kumimoji="0" lang="en-US" sz="2800" b="0" i="0" u="none" strike="noStrike" kern="1200" cap="none" spc="0" normalizeH="0" baseline="0" noProof="0" dirty="0">
                <a:ln>
                  <a:noFill/>
                </a:ln>
                <a:solidFill>
                  <a:srgbClr val="366092"/>
                </a:solidFill>
                <a:effectLst/>
                <a:uLnTx/>
                <a:uFillTx/>
                <a:latin typeface="Calibri"/>
                <a:ea typeface="+mn-ea"/>
                <a:cs typeface="+mn-cs"/>
              </a:rPr>
              <a:t> adults and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800" b="0" i="0" u="none" strike="noStrike" kern="1200" cap="none" spc="0" normalizeH="0" baseline="0" noProof="0" dirty="0">
                <a:ln>
                  <a:noFill/>
                </a:ln>
                <a:solidFill>
                  <a:srgbClr val="366092"/>
                </a:solidFill>
                <a:effectLst/>
                <a:uLnTx/>
                <a:uFillTx/>
                <a:latin typeface="Calibri"/>
                <a:ea typeface="+mn-ea"/>
                <a:cs typeface="+mn-cs"/>
              </a:rPr>
              <a:t> children. This means that the fraction of adults to attendees is</a:t>
            </a:r>
          </a:p>
        </p:txBody>
      </p:sp>
      <p:pic>
        <p:nvPicPr>
          <p:cNvPr id="11" name="Picture 10" descr="3 divided by 13">
            <a:extLst>
              <a:ext uri="{FF2B5EF4-FFF2-40B4-BE49-F238E27FC236}">
                <a16:creationId xmlns:a16="http://schemas.microsoft.com/office/drawing/2014/main" id="{CD91F3FC-F577-FCCA-6BB4-397B9AF9FD2C}"/>
              </a:ext>
            </a:extLst>
          </p:cNvPr>
          <p:cNvPicPr>
            <a:picLocks noChangeAspect="1"/>
          </p:cNvPicPr>
          <p:nvPr/>
        </p:nvPicPr>
        <p:blipFill>
          <a:blip r:embed="rId3"/>
          <a:stretch>
            <a:fillRect/>
          </a:stretch>
        </p:blipFill>
        <p:spPr>
          <a:xfrm>
            <a:off x="7614722" y="2828961"/>
            <a:ext cx="327903" cy="648000"/>
          </a:xfrm>
          <a:prstGeom prst="rect">
            <a:avLst/>
          </a:prstGeom>
        </p:spPr>
      </p:pic>
      <p:sp>
        <p:nvSpPr>
          <p:cNvPr id="7" name="TextBox 6">
            <a:extLst>
              <a:ext uri="{FF2B5EF4-FFF2-40B4-BE49-F238E27FC236}">
                <a16:creationId xmlns:a16="http://schemas.microsoft.com/office/drawing/2014/main" id="{32D711ED-187D-648D-F8C8-98219F70933E}"/>
              </a:ext>
            </a:extLst>
          </p:cNvPr>
          <p:cNvSpPr txBox="1"/>
          <p:nvPr/>
        </p:nvSpPr>
        <p:spPr>
          <a:xfrm>
            <a:off x="459301" y="3486206"/>
            <a:ext cx="6398699" cy="523220"/>
          </a:xfrm>
          <a:prstGeom prst="rect">
            <a:avLst/>
          </a:prstGeom>
          <a:noFill/>
        </p:spPr>
        <p:txBody>
          <a:bodyPr wrap="square">
            <a:spAutoFit/>
          </a:bodyPr>
          <a:lstStyle/>
          <a:p>
            <a:r>
              <a:rPr lang="en-IN" sz="2800" dirty="0">
                <a:solidFill>
                  <a:srgbClr val="366092"/>
                </a:solidFill>
              </a:rPr>
              <a:t>and the fraction of </a:t>
            </a:r>
            <a:r>
              <a:rPr kumimoji="0" lang="en-IN" sz="2800" b="0" i="0" u="none" strike="noStrike" kern="1200" cap="none" spc="0" normalizeH="0" baseline="0" noProof="0" dirty="0">
                <a:ln>
                  <a:noFill/>
                </a:ln>
                <a:solidFill>
                  <a:srgbClr val="366092"/>
                </a:solidFill>
                <a:effectLst/>
                <a:uLnTx/>
                <a:uFillTx/>
                <a:latin typeface="Calibri"/>
                <a:ea typeface="+mn-ea"/>
                <a:cs typeface="+mn-cs"/>
              </a:rPr>
              <a:t>children to attendees is</a:t>
            </a:r>
            <a:endParaRPr lang="en-IN" dirty="0"/>
          </a:p>
        </p:txBody>
      </p:sp>
      <p:pic>
        <p:nvPicPr>
          <p:cNvPr id="13" name="Picture 12" descr="10 divided by 13.">
            <a:extLst>
              <a:ext uri="{FF2B5EF4-FFF2-40B4-BE49-F238E27FC236}">
                <a16:creationId xmlns:a16="http://schemas.microsoft.com/office/drawing/2014/main" id="{CC6F8F79-8FB4-AF03-018D-578527C078CA}"/>
              </a:ext>
            </a:extLst>
          </p:cNvPr>
          <p:cNvPicPr>
            <a:picLocks noChangeAspect="1"/>
          </p:cNvPicPr>
          <p:nvPr/>
        </p:nvPicPr>
        <p:blipFill>
          <a:blip r:embed="rId4"/>
          <a:stretch>
            <a:fillRect/>
          </a:stretch>
        </p:blipFill>
        <p:spPr>
          <a:xfrm>
            <a:off x="6781800" y="3429000"/>
            <a:ext cx="405977" cy="648000"/>
          </a:xfrm>
          <a:prstGeom prst="rect">
            <a:avLst/>
          </a:prstGeom>
        </p:spPr>
      </p:pic>
      <p:sp>
        <p:nvSpPr>
          <p:cNvPr id="9" name="TextBox 8">
            <a:extLst>
              <a:ext uri="{FF2B5EF4-FFF2-40B4-BE49-F238E27FC236}">
                <a16:creationId xmlns:a16="http://schemas.microsoft.com/office/drawing/2014/main" id="{1C47BFB9-38B4-6C4C-E366-03E4B3C10439}"/>
              </a:ext>
            </a:extLst>
          </p:cNvPr>
          <p:cNvSpPr txBox="1"/>
          <p:nvPr/>
        </p:nvSpPr>
        <p:spPr>
          <a:xfrm>
            <a:off x="457200" y="4114800"/>
            <a:ext cx="8229600" cy="954107"/>
          </a:xfrm>
          <a:prstGeom prst="rect">
            <a:avLst/>
          </a:prstGeom>
          <a:noFill/>
        </p:spPr>
        <p:txBody>
          <a:bodyPr wrap="square">
            <a:spAutoFit/>
          </a:bodyPr>
          <a:lstStyle/>
          <a:p>
            <a:pPr marL="541338" indent="-541338"/>
            <a:r>
              <a:rPr kumimoji="0" lang="en-US" sz="2800" b="0" i="0" u="none" strike="noStrike" kern="1200" cap="none" spc="0" normalizeH="0" baseline="0" noProof="0" dirty="0">
                <a:ln>
                  <a:noFill/>
                </a:ln>
                <a:solidFill>
                  <a:srgbClr val="366092"/>
                </a:solidFill>
                <a:effectLst/>
                <a:uLnTx/>
                <a:uFillTx/>
                <a:latin typeface="Calibri"/>
                <a:ea typeface="+mn-ea"/>
                <a:cs typeface="+mn-cs"/>
              </a:rPr>
              <a:t>a.	We've been asked to find the number of adults needed if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90</a:t>
            </a:r>
            <a:r>
              <a:rPr kumimoji="0" lang="en-US" sz="2800" b="0" i="0" u="none" strike="noStrike" kern="1200" cap="none" spc="0" normalizeH="0" baseline="0" noProof="0" dirty="0">
                <a:ln>
                  <a:noFill/>
                </a:ln>
                <a:solidFill>
                  <a:srgbClr val="366092"/>
                </a:solidFill>
                <a:effectLst/>
                <a:uLnTx/>
                <a:uFillTx/>
                <a:latin typeface="Calibri"/>
                <a:ea typeface="+mn-ea"/>
                <a:cs typeface="+mn-cs"/>
              </a:rPr>
              <a:t> students attend. This ratio can be</a:t>
            </a:r>
            <a:endParaRPr lang="en-IN" dirty="0"/>
          </a:p>
        </p:txBody>
      </p:sp>
      <p:pic>
        <p:nvPicPr>
          <p:cNvPr id="14" name="Picture 13" descr="described by x colon 90 and is equivalent to 3 colon10.">
            <a:extLst>
              <a:ext uri="{FF2B5EF4-FFF2-40B4-BE49-F238E27FC236}">
                <a16:creationId xmlns:a16="http://schemas.microsoft.com/office/drawing/2014/main" id="{AA2D7E37-CE58-D769-29A1-2DF146879387}"/>
              </a:ext>
            </a:extLst>
          </p:cNvPr>
          <p:cNvPicPr>
            <a:picLocks noChangeAspect="1"/>
          </p:cNvPicPr>
          <p:nvPr/>
        </p:nvPicPr>
        <p:blipFill>
          <a:blip r:embed="rId5"/>
          <a:stretch>
            <a:fillRect/>
          </a:stretch>
        </p:blipFill>
        <p:spPr>
          <a:xfrm>
            <a:off x="1066800" y="5106707"/>
            <a:ext cx="6372000" cy="38495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9: Finding Equivalent Ratios with Proportional Equations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r>
              <a:rPr lang="en-IN" sz="2800" dirty="0"/>
              <a:t>We can use these ratios to set up the proportional equation</a:t>
            </a:r>
            <a:endParaRPr dirty="0"/>
          </a:p>
        </p:txBody>
      </p:sp>
      <p:pic>
        <p:nvPicPr>
          <p:cNvPr id="9" name="Picture 8" descr="x divided by 90 equals 3 divided by 10 ,">
            <a:extLst>
              <a:ext uri="{FF2B5EF4-FFF2-40B4-BE49-F238E27FC236}">
                <a16:creationId xmlns:a16="http://schemas.microsoft.com/office/drawing/2014/main" id="{373B84B2-52CE-2336-85E9-DE17631006CA}"/>
              </a:ext>
            </a:extLst>
          </p:cNvPr>
          <p:cNvPicPr>
            <a:picLocks noChangeAspect="1"/>
          </p:cNvPicPr>
          <p:nvPr/>
        </p:nvPicPr>
        <p:blipFill>
          <a:blip r:embed="rId2"/>
          <a:stretch>
            <a:fillRect/>
          </a:stretch>
        </p:blipFill>
        <p:spPr>
          <a:xfrm>
            <a:off x="1905000" y="1390840"/>
            <a:ext cx="1084337" cy="720000"/>
          </a:xfrm>
          <a:prstGeom prst="rect">
            <a:avLst/>
          </a:prstGeom>
        </p:spPr>
      </p:pic>
      <p:sp>
        <p:nvSpPr>
          <p:cNvPr id="11" name="TextBox 10">
            <a:extLst>
              <a:ext uri="{FF2B5EF4-FFF2-40B4-BE49-F238E27FC236}">
                <a16:creationId xmlns:a16="http://schemas.microsoft.com/office/drawing/2014/main" id="{17D720F4-C1E6-BEE8-DED4-817A96FCBEA5}"/>
              </a:ext>
            </a:extLst>
          </p:cNvPr>
          <p:cNvSpPr txBox="1"/>
          <p:nvPr/>
        </p:nvSpPr>
        <p:spPr>
          <a:xfrm>
            <a:off x="2997833" y="1451130"/>
            <a:ext cx="3165402"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and then solve for </a:t>
            </a:r>
            <a:r>
              <a:rPr kumimoji="0" lang="en-IN" sz="2800" b="0" i="1" u="none" strike="noStrike" kern="1200" cap="none" spc="0" normalizeH="0" baseline="0" noProof="0" dirty="0">
                <a:ln>
                  <a:noFill/>
                </a:ln>
                <a:solidFill>
                  <a:srgbClr val="366092"/>
                </a:solidFill>
                <a:effectLst/>
                <a:uLnTx/>
                <a:uFillTx/>
                <a:latin typeface="Calibri"/>
                <a:ea typeface="+mn-ea"/>
                <a:cs typeface="+mn-cs"/>
              </a:rPr>
              <a:t>x</a:t>
            </a:r>
            <a:r>
              <a:rPr kumimoji="0" lang="en-IN"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pic>
        <p:nvPicPr>
          <p:cNvPr id="7" name="Picture 6" descr="Line 1: x divided by ninety equals three divided by ten.&#10;&#10;Line 2: Multiply both sides by ninety:&#10;open parentheses x divided by ninety close parentheses times ninety equals open parentheses three divided by ten close parentheses times ninety.&#10;&#10;On the left side, ninety cancels out, leaving x,&#10;On the right side, ninety divided by ten equals nine.&#10;&#10;So the equation becomes:&#10;x equals three times nine.&#10;&#10;Line 3: x equals twenty-seven.">
            <a:extLst>
              <a:ext uri="{FF2B5EF4-FFF2-40B4-BE49-F238E27FC236}">
                <a16:creationId xmlns:a16="http://schemas.microsoft.com/office/drawing/2014/main" id="{4FFB71C0-23AB-8EE0-BB52-56258581E249}"/>
              </a:ext>
            </a:extLst>
          </p:cNvPr>
          <p:cNvPicPr>
            <a:picLocks noChangeAspect="1"/>
          </p:cNvPicPr>
          <p:nvPr/>
        </p:nvPicPr>
        <p:blipFill>
          <a:blip r:embed="rId3"/>
          <a:stretch>
            <a:fillRect/>
          </a:stretch>
        </p:blipFill>
        <p:spPr>
          <a:xfrm>
            <a:off x="3421903" y="2074722"/>
            <a:ext cx="2300193" cy="2016000"/>
          </a:xfrm>
          <a:prstGeom prst="rect">
            <a:avLst/>
          </a:prstGeom>
        </p:spPr>
      </p:pic>
      <p:sp>
        <p:nvSpPr>
          <p:cNvPr id="5" name="TextBox 4">
            <a:extLst>
              <a:ext uri="{FF2B5EF4-FFF2-40B4-BE49-F238E27FC236}">
                <a16:creationId xmlns:a16="http://schemas.microsoft.com/office/drawing/2014/main" id="{8D7075AB-03B5-A945-4C8B-D21D8D413A3C}"/>
              </a:ext>
            </a:extLst>
          </p:cNvPr>
          <p:cNvSpPr txBox="1"/>
          <p:nvPr/>
        </p:nvSpPr>
        <p:spPr>
          <a:xfrm>
            <a:off x="457200" y="4196655"/>
            <a:ext cx="4905375"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This gives the equivalent ratio of</a:t>
            </a:r>
          </a:p>
        </p:txBody>
      </p:sp>
      <p:pic>
        <p:nvPicPr>
          <p:cNvPr id="10" name="Picture 9" descr="27 colon 90,">
            <a:extLst>
              <a:ext uri="{FF2B5EF4-FFF2-40B4-BE49-F238E27FC236}">
                <a16:creationId xmlns:a16="http://schemas.microsoft.com/office/drawing/2014/main" id="{C89B38CE-1D67-870B-48D3-EFB1F4A48BAD}"/>
              </a:ext>
            </a:extLst>
          </p:cNvPr>
          <p:cNvPicPr>
            <a:picLocks noChangeAspect="1"/>
          </p:cNvPicPr>
          <p:nvPr/>
        </p:nvPicPr>
        <p:blipFill>
          <a:blip r:embed="rId4"/>
          <a:stretch>
            <a:fillRect/>
          </a:stretch>
        </p:blipFill>
        <p:spPr>
          <a:xfrm>
            <a:off x="5362574" y="4322806"/>
            <a:ext cx="1008000" cy="356363"/>
          </a:xfrm>
          <a:prstGeom prst="rect">
            <a:avLst/>
          </a:prstGeom>
        </p:spPr>
      </p:pic>
      <p:sp>
        <p:nvSpPr>
          <p:cNvPr id="6" name="TextBox 5">
            <a:extLst>
              <a:ext uri="{FF2B5EF4-FFF2-40B4-BE49-F238E27FC236}">
                <a16:creationId xmlns:a16="http://schemas.microsoft.com/office/drawing/2014/main" id="{A1CDCA36-A548-6039-78C5-CE985760C83D}"/>
              </a:ext>
            </a:extLst>
          </p:cNvPr>
          <p:cNvSpPr txBox="1"/>
          <p:nvPr/>
        </p:nvSpPr>
        <p:spPr>
          <a:xfrm>
            <a:off x="457200" y="4629288"/>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which means that 27 adults would need to chaperone the field trip if 90 students attend.</a:t>
            </a:r>
            <a:endParaRPr lang="en-IN" dirty="0"/>
          </a:p>
        </p:txBody>
      </p:sp>
    </p:spTree>
    <p:extLst>
      <p:ext uri="{BB962C8B-B14F-4D97-AF65-F5344CB8AC3E}">
        <p14:creationId xmlns:p14="http://schemas.microsoft.com/office/powerpoint/2010/main" val="2080879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Finding Equivalent Ratios with Proportional Equations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p:txBody>
          <a:bodyPr>
            <a:normAutofit/>
          </a:bodyPr>
          <a:lstStyle/>
          <a:p>
            <a:pPr marL="627063" indent="-627063">
              <a:defRPr sz="2800"/>
            </a:pPr>
            <a:r>
              <a:rPr lang="en-US" dirty="0"/>
              <a:t>b.	</a:t>
            </a:r>
            <a:r>
              <a:rPr sz="2800" dirty="0"/>
              <a:t>Here we are asked to find the number of adults in a group of </a:t>
            </a:r>
            <a:r>
              <a:rPr sz="2800" dirty="0">
                <a:latin typeface="Cambria Math"/>
              </a:rPr>
              <a:t>143</a:t>
            </a:r>
            <a:r>
              <a:rPr sz="2800" dirty="0"/>
              <a:t> attendees. We need to use the fractions that we derived from the ratio. This fraction can be described by</a:t>
            </a:r>
          </a:p>
        </p:txBody>
      </p:sp>
      <p:pic>
        <p:nvPicPr>
          <p:cNvPr id="5" name="Picture 4" descr="x divided by 143">
            <a:extLst>
              <a:ext uri="{FF2B5EF4-FFF2-40B4-BE49-F238E27FC236}">
                <a16:creationId xmlns:a16="http://schemas.microsoft.com/office/drawing/2014/main" id="{3EAEBF66-A1E0-1712-4210-E088CEAB462B}"/>
              </a:ext>
            </a:extLst>
          </p:cNvPr>
          <p:cNvPicPr>
            <a:picLocks noChangeAspect="1"/>
          </p:cNvPicPr>
          <p:nvPr/>
        </p:nvPicPr>
        <p:blipFill>
          <a:blip r:embed="rId2"/>
          <a:stretch>
            <a:fillRect/>
          </a:stretch>
        </p:blipFill>
        <p:spPr>
          <a:xfrm>
            <a:off x="5305425" y="2261790"/>
            <a:ext cx="460628" cy="648000"/>
          </a:xfrm>
          <a:prstGeom prst="rect">
            <a:avLst/>
          </a:prstGeom>
        </p:spPr>
      </p:pic>
      <p:sp>
        <p:nvSpPr>
          <p:cNvPr id="7" name="TextBox 6">
            <a:extLst>
              <a:ext uri="{FF2B5EF4-FFF2-40B4-BE49-F238E27FC236}">
                <a16:creationId xmlns:a16="http://schemas.microsoft.com/office/drawing/2014/main" id="{654A7ECD-D1C4-10D2-F177-77989750853F}"/>
              </a:ext>
            </a:extLst>
          </p:cNvPr>
          <p:cNvSpPr txBox="1"/>
          <p:nvPr/>
        </p:nvSpPr>
        <p:spPr>
          <a:xfrm>
            <a:off x="5759450" y="2311480"/>
            <a:ext cx="2667000"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and is equivalent</a:t>
            </a:r>
            <a:endParaRPr lang="en-IN" dirty="0"/>
          </a:p>
        </p:txBody>
      </p:sp>
      <p:pic>
        <p:nvPicPr>
          <p:cNvPr id="9" name="Picture 8" descr="to 3 divided by 13.">
            <a:extLst>
              <a:ext uri="{FF2B5EF4-FFF2-40B4-BE49-F238E27FC236}">
                <a16:creationId xmlns:a16="http://schemas.microsoft.com/office/drawing/2014/main" id="{B1CFE5C2-2D97-8926-AF48-10A5BBDCF300}"/>
              </a:ext>
            </a:extLst>
          </p:cNvPr>
          <p:cNvPicPr>
            <a:picLocks noChangeAspect="1"/>
          </p:cNvPicPr>
          <p:nvPr/>
        </p:nvPicPr>
        <p:blipFill>
          <a:blip r:embed="rId3"/>
          <a:stretch>
            <a:fillRect/>
          </a:stretch>
        </p:blipFill>
        <p:spPr>
          <a:xfrm>
            <a:off x="1164429" y="2848775"/>
            <a:ext cx="798072" cy="720000"/>
          </a:xfrm>
          <a:prstGeom prst="rect">
            <a:avLst/>
          </a:prstGeom>
        </p:spPr>
      </p:pic>
      <p:sp>
        <p:nvSpPr>
          <p:cNvPr id="13" name="TextBox 12">
            <a:extLst>
              <a:ext uri="{FF2B5EF4-FFF2-40B4-BE49-F238E27FC236}">
                <a16:creationId xmlns:a16="http://schemas.microsoft.com/office/drawing/2014/main" id="{5EDBB5E3-EEFB-6F52-0B2A-346C053ACE10}"/>
              </a:ext>
            </a:extLst>
          </p:cNvPr>
          <p:cNvSpPr txBox="1"/>
          <p:nvPr/>
        </p:nvSpPr>
        <p:spPr>
          <a:xfrm>
            <a:off x="457200" y="3648639"/>
            <a:ext cx="82296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We can use these fractions to set up the proportional</a:t>
            </a:r>
            <a:endParaRPr lang="en-IN" dirty="0"/>
          </a:p>
        </p:txBody>
      </p:sp>
      <p:pic>
        <p:nvPicPr>
          <p:cNvPr id="11" name="Picture 10" descr="equation x divided by 143 equals 3 divided by 13,">
            <a:extLst>
              <a:ext uri="{FF2B5EF4-FFF2-40B4-BE49-F238E27FC236}">
                <a16:creationId xmlns:a16="http://schemas.microsoft.com/office/drawing/2014/main" id="{37F840A4-F044-3D81-E36A-F911472AA784}"/>
              </a:ext>
            </a:extLst>
          </p:cNvPr>
          <p:cNvPicPr>
            <a:picLocks noChangeAspect="1"/>
          </p:cNvPicPr>
          <p:nvPr/>
        </p:nvPicPr>
        <p:blipFill>
          <a:blip r:embed="rId4"/>
          <a:stretch>
            <a:fillRect/>
          </a:stretch>
        </p:blipFill>
        <p:spPr>
          <a:xfrm>
            <a:off x="542926" y="4053254"/>
            <a:ext cx="2609850" cy="790575"/>
          </a:xfrm>
          <a:prstGeom prst="rect">
            <a:avLst/>
          </a:prstGeom>
        </p:spPr>
      </p:pic>
      <p:sp>
        <p:nvSpPr>
          <p:cNvPr id="15" name="TextBox 14">
            <a:extLst>
              <a:ext uri="{FF2B5EF4-FFF2-40B4-BE49-F238E27FC236}">
                <a16:creationId xmlns:a16="http://schemas.microsoft.com/office/drawing/2014/main" id="{C8A59103-CBB4-12F3-6F4B-216CAC8687ED}"/>
              </a:ext>
            </a:extLst>
          </p:cNvPr>
          <p:cNvSpPr txBox="1"/>
          <p:nvPr/>
        </p:nvSpPr>
        <p:spPr>
          <a:xfrm>
            <a:off x="3214687" y="4160738"/>
            <a:ext cx="31242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and then solve for </a:t>
            </a:r>
            <a:r>
              <a:rPr kumimoji="0" lang="en-US" sz="2800" b="0" i="1" u="none" strike="noStrike" kern="1200" cap="none" spc="0" normalizeH="0" baseline="0" noProof="0" dirty="0">
                <a:ln>
                  <a:noFill/>
                </a:ln>
                <a:solidFill>
                  <a:srgbClr val="366092"/>
                </a:solidFill>
                <a:effectLst/>
                <a:uLnTx/>
                <a:uFillTx/>
                <a:latin typeface="Calibri"/>
                <a:ea typeface="+mn-ea"/>
                <a:cs typeface="+mn-cs"/>
              </a:rPr>
              <a:t>x</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extLst>
      <p:ext uri="{BB962C8B-B14F-4D97-AF65-F5344CB8AC3E}">
        <p14:creationId xmlns:p14="http://schemas.microsoft.com/office/powerpoint/2010/main" val="189510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1</a:t>
            </a:r>
            <a:endParaRPr dirty="0"/>
          </a:p>
        </p:txBody>
      </p:sp>
      <p:sp>
        <p:nvSpPr>
          <p:cNvPr id="3" name="Text Placeholder 2"/>
          <p:cNvSpPr>
            <a:spLocks noGrp="1"/>
          </p:cNvSpPr>
          <p:nvPr>
            <p:ph type="body" sz="quarter" idx="10"/>
          </p:nvPr>
        </p:nvSpPr>
        <p:spPr/>
        <p:txBody>
          <a:bodyPr>
            <a:normAutofit/>
          </a:bodyPr>
          <a:lstStyle/>
          <a:p>
            <a:pPr>
              <a:defRPr sz="2800"/>
            </a:pPr>
            <a:endParaRPr lang="en-US" sz="2800" dirty="0"/>
          </a:p>
          <a:p>
            <a:pPr>
              <a:defRPr sz="2800"/>
            </a:pPr>
            <a:r>
              <a:rPr sz="2800" dirty="0"/>
              <a:t>Recall that fractions are of the form</a:t>
            </a:r>
            <a:endParaRPr lang="en-US" sz="2800" dirty="0"/>
          </a:p>
          <a:p>
            <a:pPr>
              <a:defRPr sz="2800"/>
            </a:pPr>
            <a:endParaRPr lang="en-IN" dirty="0"/>
          </a:p>
          <a:p>
            <a:pPr>
              <a:defRPr sz="2800"/>
            </a:pPr>
            <a:endParaRPr sz="2800" dirty="0"/>
          </a:p>
        </p:txBody>
      </p:sp>
      <p:pic>
        <p:nvPicPr>
          <p:cNvPr id="5" name="Picture 4" descr="Numerator divided by Denominator.">
            <a:extLst>
              <a:ext uri="{FF2B5EF4-FFF2-40B4-BE49-F238E27FC236}">
                <a16:creationId xmlns:a16="http://schemas.microsoft.com/office/drawing/2014/main" id="{BB21D39B-B04D-9A24-1EB8-3D07C7880C8F}"/>
              </a:ext>
            </a:extLst>
          </p:cNvPr>
          <p:cNvPicPr>
            <a:picLocks noChangeAspect="1"/>
          </p:cNvPicPr>
          <p:nvPr/>
        </p:nvPicPr>
        <p:blipFill>
          <a:blip r:embed="rId2"/>
          <a:stretch>
            <a:fillRect/>
          </a:stretch>
        </p:blipFill>
        <p:spPr>
          <a:xfrm>
            <a:off x="5723965" y="1483660"/>
            <a:ext cx="1937060" cy="792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Finding Equivalent Ratios with Proportional Equations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pic>
        <p:nvPicPr>
          <p:cNvPr id="9" name="Picture 8" descr="Line 1: x divided by one hundred forty-three equals three divided by thirteen.&#10;&#10;Line 2: Multiply both sides by one hundred forty-three:&#10;&#10;open parentheses x divided by one hundred forty-three close parentheses times one hundred forty-three equals open parentheses three divided by thirteen close parentheses times one hundred forty-three.&#10;&#10;On the left side, one hundred forty-three cancels out, leaving x,&#10;On the right side, one hundred forty-three divided by thirteen equals eleven.&#10;&#10;So the equation becomes:&#10;x equals three times eleven.&#10;&#10;Line 3: x equals thirty-three.">
            <a:extLst>
              <a:ext uri="{FF2B5EF4-FFF2-40B4-BE49-F238E27FC236}">
                <a16:creationId xmlns:a16="http://schemas.microsoft.com/office/drawing/2014/main" id="{58B8E9EC-028E-3EDB-DDD2-85E7D4CFAB38}"/>
              </a:ext>
            </a:extLst>
          </p:cNvPr>
          <p:cNvPicPr>
            <a:picLocks noChangeAspect="1"/>
          </p:cNvPicPr>
          <p:nvPr/>
        </p:nvPicPr>
        <p:blipFill>
          <a:blip r:embed="rId2"/>
          <a:stretch>
            <a:fillRect/>
          </a:stretch>
        </p:blipFill>
        <p:spPr>
          <a:xfrm>
            <a:off x="3124200" y="1439955"/>
            <a:ext cx="2886075" cy="2162175"/>
          </a:xfrm>
          <a:prstGeom prst="rect">
            <a:avLst/>
          </a:prstGeom>
        </p:spPr>
      </p:pic>
      <p:sp>
        <p:nvSpPr>
          <p:cNvPr id="7" name="TextBox 6">
            <a:extLst>
              <a:ext uri="{FF2B5EF4-FFF2-40B4-BE49-F238E27FC236}">
                <a16:creationId xmlns:a16="http://schemas.microsoft.com/office/drawing/2014/main" id="{6560D2A7-724B-60BC-9FF1-2CCE3989F9CC}"/>
              </a:ext>
            </a:extLst>
          </p:cNvPr>
          <p:cNvSpPr txBox="1"/>
          <p:nvPr/>
        </p:nvSpPr>
        <p:spPr>
          <a:xfrm>
            <a:off x="457200" y="3712930"/>
            <a:ext cx="5334000" cy="523220"/>
          </a:xfrm>
          <a:prstGeom prst="rect">
            <a:avLst/>
          </a:prstGeom>
          <a:noFill/>
        </p:spPr>
        <p:txBody>
          <a:bodyPr wrap="square">
            <a:spAutoFit/>
          </a:bodyPr>
          <a:lstStyle/>
          <a:p>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a:t>
            </a:r>
            <a:r>
              <a:rPr kumimoji="0" lang="en-IN" sz="2800" b="0" i="0" u="none" strike="noStrike" kern="1200" cap="none" spc="0" normalizeH="0" baseline="0" noProof="0" dirty="0">
                <a:ln>
                  <a:noFill/>
                </a:ln>
                <a:solidFill>
                  <a:srgbClr val="366092"/>
                </a:solidFill>
                <a:effectLst/>
                <a:uLnTx/>
                <a:uFillTx/>
                <a:latin typeface="Calibri"/>
                <a:ea typeface="+mn-ea"/>
                <a:cs typeface="+mn-cs"/>
              </a:rPr>
              <a:t>This gives the equivalent fraction of</a:t>
            </a:r>
            <a:endParaRPr lang="en-IN" dirty="0"/>
          </a:p>
        </p:txBody>
      </p:sp>
      <p:pic>
        <p:nvPicPr>
          <p:cNvPr id="11" name="Picture 10" descr="33 divided by 143 , which means">
            <a:extLst>
              <a:ext uri="{FF2B5EF4-FFF2-40B4-BE49-F238E27FC236}">
                <a16:creationId xmlns:a16="http://schemas.microsoft.com/office/drawing/2014/main" id="{D62DD8FA-A34D-5B2E-934F-03790FF241F2}"/>
              </a:ext>
            </a:extLst>
          </p:cNvPr>
          <p:cNvPicPr>
            <a:picLocks noChangeAspect="1"/>
          </p:cNvPicPr>
          <p:nvPr/>
        </p:nvPicPr>
        <p:blipFill>
          <a:blip r:embed="rId3"/>
          <a:stretch>
            <a:fillRect/>
          </a:stretch>
        </p:blipFill>
        <p:spPr>
          <a:xfrm>
            <a:off x="5715000" y="3626950"/>
            <a:ext cx="2290121" cy="720000"/>
          </a:xfrm>
          <a:prstGeom prst="rect">
            <a:avLst/>
          </a:prstGeom>
        </p:spPr>
      </p:pic>
      <p:sp>
        <p:nvSpPr>
          <p:cNvPr id="5" name="TextBox 4">
            <a:extLst>
              <a:ext uri="{FF2B5EF4-FFF2-40B4-BE49-F238E27FC236}">
                <a16:creationId xmlns:a16="http://schemas.microsoft.com/office/drawing/2014/main" id="{94813198-CF99-2C0D-D63B-51BA0471A266}"/>
              </a:ext>
            </a:extLst>
          </p:cNvPr>
          <p:cNvSpPr txBox="1"/>
          <p:nvPr/>
        </p:nvSpPr>
        <p:spPr>
          <a:xfrm>
            <a:off x="457200" y="4231975"/>
            <a:ext cx="8229600" cy="954107"/>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mbria Math"/>
                <a:ea typeface="+mn-ea"/>
                <a:cs typeface="+mn-cs"/>
              </a:rPr>
              <a:t>33</a:t>
            </a:r>
            <a:r>
              <a:rPr kumimoji="0" lang="en-IN" sz="2800" b="0" i="0" u="none" strike="noStrike" kern="1200" cap="none" spc="0" normalizeH="0" baseline="0" noProof="0" dirty="0">
                <a:ln>
                  <a:noFill/>
                </a:ln>
                <a:solidFill>
                  <a:srgbClr val="366092"/>
                </a:solidFill>
                <a:effectLst/>
                <a:uLnTx/>
                <a:uFillTx/>
                <a:latin typeface="Calibri"/>
                <a:ea typeface="+mn-ea"/>
                <a:cs typeface="+mn-cs"/>
              </a:rPr>
              <a:t> of the attendees are adults if the group consists of </a:t>
            </a:r>
            <a:r>
              <a:rPr kumimoji="0" lang="en-IN" sz="2800" b="0" i="0" u="none" strike="noStrike" kern="1200" cap="none" spc="0" normalizeH="0" baseline="0" noProof="0" dirty="0">
                <a:ln>
                  <a:noFill/>
                </a:ln>
                <a:solidFill>
                  <a:srgbClr val="366092"/>
                </a:solidFill>
                <a:effectLst/>
                <a:uLnTx/>
                <a:uFillTx/>
                <a:latin typeface="Cambria Math"/>
                <a:ea typeface="+mn-ea"/>
                <a:cs typeface="+mn-cs"/>
              </a:rPr>
              <a:t>143</a:t>
            </a:r>
            <a:r>
              <a:rPr kumimoji="0" lang="en-IN" sz="2800" b="0" i="0" u="none" strike="noStrike" kern="1200" cap="none" spc="0" normalizeH="0" baseline="0" noProof="0" dirty="0">
                <a:ln>
                  <a:noFill/>
                </a:ln>
                <a:solidFill>
                  <a:srgbClr val="366092"/>
                </a:solidFill>
                <a:effectLst/>
                <a:uLnTx/>
                <a:uFillTx/>
                <a:latin typeface="Calibri"/>
                <a:ea typeface="+mn-ea"/>
                <a:cs typeface="+mn-cs"/>
              </a:rPr>
              <a:t> people.</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1</a:t>
            </a:r>
            <a:r>
              <a:rPr dirty="0"/>
              <a:t>0: Writing and Interpreting </a:t>
            </a:r>
            <a:br>
              <a:rPr lang="en-US" dirty="0"/>
            </a:br>
            <a:r>
              <a:rPr dirty="0"/>
              <a:t>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sz="2800"/>
                </a:pPr>
                <a:r>
                  <a:rPr sz="2800" dirty="0"/>
                  <a:t>A study by an online health journal claims that although fish has long been a food of choice for helping to control heart disease because it is high in omega fatty acids, farm-raised tilapia might actually be dangerous to the heart. That is to say, not all omega fatty acids are beneficial. The omega fatty acid ratios in farm-raised tilapia actually give undesirable amounts of omega-6 acids. In farm-raised tilapia, the ratio of these potentially detrimental long-chain omega‑6 fatty acids (</a:t>
                </a:r>
                <a:r>
                  <a:rPr lang="en-US" dirty="0"/>
                  <a:t>ω</a:t>
                </a:r>
                <a:r>
                  <a:rPr sz="2800" dirty="0"/>
                  <a:t>-6) to the beneficial long-chain omega-3 fatty acids (</a:t>
                </a:r>
                <a:r>
                  <a:rPr lang="en-US" dirty="0"/>
                  <a:t>ω</a:t>
                </a:r>
                <a:r>
                  <a:rPr sz="2800" dirty="0"/>
                  <a:t>-3) averaged about </a:t>
                </a:r>
                <a14:m>
                  <m:oMath xmlns:m="http://schemas.openxmlformats.org/officeDocument/2006/math">
                    <m:r>
                      <a:rPr>
                        <a:latin typeface="Cambria Math" panose="02040503050406030204" pitchFamily="18" charset="0"/>
                      </a:rPr>
                      <m:t>11:1</m:t>
                    </m:r>
                  </m:oMath>
                </a14:m>
                <a:r>
                  <a:rPr sz="2800" dirty="0"/>
                  <a:t>. Table 6 shows a sample of the amounts of</a:t>
                </a:r>
                <a:r>
                  <a:rPr lang="en-US" sz="2800" dirty="0"/>
                  <a:t> ω</a:t>
                </a:r>
                <a:r>
                  <a:rPr sz="2800" dirty="0"/>
                  <a:t>-6 and </a:t>
                </a:r>
                <a:r>
                  <a:rPr lang="en-US" dirty="0"/>
                  <a:t>ω</a:t>
                </a:r>
                <a:r>
                  <a:rPr sz="2800" dirty="0"/>
                  <a:t>-3 fatty acids in a tablespoon of different types of fish oil.</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74" b="-736"/>
                </a:stretch>
              </a:blipFill>
            </p:spPr>
            <p:txBody>
              <a:bodyPr/>
              <a:lstStyle/>
              <a:p>
                <a:r>
                  <a:rPr lang="en-IN">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0: Writing and Interpreting </a:t>
            </a:r>
            <a:br>
              <a:rPr lang="en-US" dirty="0"/>
            </a:br>
            <a:r>
              <a:rPr dirty="0"/>
              <a:t>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7" name="TextBox 6">
            <a:extLst>
              <a:ext uri="{FF2B5EF4-FFF2-40B4-BE49-F238E27FC236}">
                <a16:creationId xmlns:a16="http://schemas.microsoft.com/office/drawing/2014/main" id="{E19F2D84-C155-6A2E-84B8-8C95978D9F54}"/>
              </a:ext>
            </a:extLst>
          </p:cNvPr>
          <p:cNvSpPr txBox="1"/>
          <p:nvPr/>
        </p:nvSpPr>
        <p:spPr>
          <a:xfrm>
            <a:off x="1527175" y="1086594"/>
            <a:ext cx="63246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6: Omega Fatty Acids in a Tablespoon of Various Fish Oils</a:t>
            </a:r>
            <a:endParaRPr lang="en-IN" dirty="0">
              <a:solidFill>
                <a:srgbClr val="366092"/>
              </a:solidFill>
            </a:endParaRPr>
          </a:p>
        </p:txBody>
      </p:sp>
      <mc:AlternateContent xmlns:mc="http://schemas.openxmlformats.org/markup-compatibility/2006">
        <mc:Choice xmlns:a14="http://schemas.microsoft.com/office/drawing/2010/main" Requires="a14">
          <p:graphicFrame>
            <p:nvGraphicFramePr>
              <p:cNvPr id="3" name="Table Placeholder 2" descr="The table contains 3 columns and 5 rows. The columns are labeled: Fish Oil, Long-Chain Omega-6 Fatty Acids (ω-6) in milligrams, and Long-Chain Omega-3 Fatty Acids (ω-3) in milligrams.&#10;&#10;Row 1:&#10;Fish Oil: Herring,&#10;Omega-6 (ω-6): 39 mg,&#10;Omega-3 (ω-3): 1509 mg.&#10;&#10;Row 2:&#10;Fish Oil: Salmon,&#10;Omega-6 (ω-6): 92 mg,&#10;Omega-3 (ω-3): 4657 mg.&#10;&#10;Row 3:&#10;Fish Oil: Sardine,&#10;Omega-6 (ω-6): 239 mg,&#10;Omega-3 (ω-3): 3096 mg.&#10;&#10;Row 4:&#10;Fish Oil: Cod Liver,&#10;Omega-6 (ω-6): 127 mg,&#10;Omega-3 (ω-3): 2557 mg.&#10;&#10;Row 5:&#10;Fish Oil: Menhaden,&#10;Omega-6 (ω-6): 159 mg,&#10;Omega-3 (ω-3): 3624 mg."/>
              <p:cNvGraphicFramePr>
                <a:graphicFrameLocks noGrp="1"/>
              </p:cNvGraphicFramePr>
              <p:nvPr>
                <p:ph type="tbl" sz="quarter" idx="10"/>
                <p:extLst>
                  <p:ext uri="{D42A27DB-BD31-4B8C-83A1-F6EECF244321}">
                    <p14:modId xmlns:p14="http://schemas.microsoft.com/office/powerpoint/2010/main" val="2666950216"/>
                  </p:ext>
                </p:extLst>
              </p:nvPr>
            </p:nvGraphicFramePr>
            <p:xfrm>
              <a:off x="647700" y="1474470"/>
              <a:ext cx="7848600" cy="2468880"/>
            </p:xfrm>
            <a:graphic>
              <a:graphicData uri="http://schemas.openxmlformats.org/drawingml/2006/table">
                <a:tbl>
                  <a:tblPr firstRow="1" bandRow="1">
                    <a:tableStyleId>{5940675A-B579-460E-94D1-54222C63F5DA}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559069">
                    <a:tc>
                      <a:txBody>
                        <a:bodyPr/>
                        <a:lstStyle/>
                        <a:p>
                          <a:pPr algn="ctr">
                            <a:defRPr sz="1800" b="1"/>
                          </a:pPr>
                          <a:r>
                            <a:rPr dirty="0"/>
                            <a:t>Fish Oil</a:t>
                          </a:r>
                        </a:p>
                      </a:txBody>
                      <a:tcPr/>
                    </a:tc>
                    <a:tc>
                      <a:txBody>
                        <a:bodyPr/>
                        <a:lstStyle/>
                        <a:p>
                          <a:pPr algn="ctr">
                            <a:defRPr sz="1800" b="1"/>
                          </a:pPr>
                          <a:r>
                            <a:rPr sz="1800"/>
                            <a:t>Long-Chain Omega-6 Fatty Acids (</a:t>
                          </a:r>
                          <a14:m>
                            <m:oMath xmlns:m="http://schemas.openxmlformats.org/officeDocument/2006/math">
                              <m:r>
                                <a:rPr sz="1800">
                                  <a:latin typeface="Cambria Math" panose="02040503050406030204" pitchFamily="18" charset="0"/>
                                </a:rPr>
                                <m:t>𝜔</m:t>
                              </m:r>
                            </m:oMath>
                          </a14:m>
                          <a:r>
                            <a:rPr sz="1800"/>
                            <a:t>-6) (mg)</a:t>
                          </a:r>
                        </a:p>
                      </a:txBody>
                      <a:tcPr/>
                    </a:tc>
                    <a:tc>
                      <a:txBody>
                        <a:bodyPr/>
                        <a:lstStyle/>
                        <a:p>
                          <a:pPr algn="ctr">
                            <a:defRPr sz="1800" b="1"/>
                          </a:pPr>
                          <a:r>
                            <a:rPr sz="1800" dirty="0"/>
                            <a:t>Long-Chain Omega-3 Fatty Acids (</a:t>
                          </a:r>
                          <a14:m>
                            <m:oMath xmlns:m="http://schemas.openxmlformats.org/officeDocument/2006/math">
                              <m:r>
                                <a:rPr sz="1800">
                                  <a:latin typeface="Cambria Math" panose="02040503050406030204" pitchFamily="18" charset="0"/>
                                </a:rPr>
                                <m:t>𝜔</m:t>
                              </m:r>
                            </m:oMath>
                          </a14:m>
                          <a:r>
                            <a:rPr sz="1800" dirty="0"/>
                            <a:t>-3) (mg)</a:t>
                          </a:r>
                        </a:p>
                      </a:txBody>
                      <a:tcPr/>
                    </a:tc>
                    <a:extLst>
                      <a:ext uri="{0D108BD9-81ED-4DB2-BD59-A6C34878D82A}">
                        <a16:rowId xmlns:a16="http://schemas.microsoft.com/office/drawing/2014/main" val="10001"/>
                      </a:ext>
                    </a:extLst>
                  </a:tr>
                  <a:tr h="319468">
                    <a:tc>
                      <a:txBody>
                        <a:bodyPr/>
                        <a:lstStyle/>
                        <a:p>
                          <a:pPr algn="ctr">
                            <a:defRPr sz="1800" b="1"/>
                          </a:pPr>
                          <a:r>
                            <a:rPr b="0" dirty="0"/>
                            <a:t>Herring</a:t>
                          </a:r>
                        </a:p>
                      </a:txBody>
                      <a:tcPr/>
                    </a:tc>
                    <a:tc>
                      <a:txBody>
                        <a:bodyPr/>
                        <a:lstStyle/>
                        <a:p>
                          <a:pPr algn="ctr"/>
                          <a:r>
                            <a:rPr sz="1800"/>
                            <a:t>39</a:t>
                          </a:r>
                          <a:endParaRPr sz="1800">
                            <a:latin typeface="Cambria Math"/>
                          </a:endParaRPr>
                        </a:p>
                      </a:txBody>
                      <a:tcPr/>
                    </a:tc>
                    <a:tc>
                      <a:txBody>
                        <a:bodyPr/>
                        <a:lstStyle/>
                        <a:p>
                          <a:pPr algn="ctr"/>
                          <a:r>
                            <a:rPr sz="1800"/>
                            <a:t>1509</a:t>
                          </a:r>
                          <a:endParaRPr sz="1800">
                            <a:latin typeface="Cambria Math"/>
                          </a:endParaRPr>
                        </a:p>
                      </a:txBody>
                      <a:tcPr/>
                    </a:tc>
                    <a:extLst>
                      <a:ext uri="{0D108BD9-81ED-4DB2-BD59-A6C34878D82A}">
                        <a16:rowId xmlns:a16="http://schemas.microsoft.com/office/drawing/2014/main" val="10002"/>
                      </a:ext>
                    </a:extLst>
                  </a:tr>
                  <a:tr h="319468">
                    <a:tc>
                      <a:txBody>
                        <a:bodyPr/>
                        <a:lstStyle/>
                        <a:p>
                          <a:pPr algn="ctr">
                            <a:defRPr sz="1800" b="1"/>
                          </a:pPr>
                          <a:r>
                            <a:rPr b="0"/>
                            <a:t>Salmon</a:t>
                          </a:r>
                        </a:p>
                      </a:txBody>
                      <a:tcPr/>
                    </a:tc>
                    <a:tc>
                      <a:txBody>
                        <a:bodyPr/>
                        <a:lstStyle/>
                        <a:p>
                          <a:pPr algn="ctr"/>
                          <a:r>
                            <a:rPr sz="1800"/>
                            <a:t>92</a:t>
                          </a:r>
                          <a:endParaRPr sz="1800">
                            <a:latin typeface="Cambria Math"/>
                          </a:endParaRPr>
                        </a:p>
                      </a:txBody>
                      <a:tcPr/>
                    </a:tc>
                    <a:tc>
                      <a:txBody>
                        <a:bodyPr/>
                        <a:lstStyle/>
                        <a:p>
                          <a:pPr algn="ctr"/>
                          <a:r>
                            <a:rPr sz="1800"/>
                            <a:t>4657</a:t>
                          </a:r>
                          <a:endParaRPr sz="1800">
                            <a:latin typeface="Cambria Math"/>
                          </a:endParaRPr>
                        </a:p>
                      </a:txBody>
                      <a:tcPr/>
                    </a:tc>
                    <a:extLst>
                      <a:ext uri="{0D108BD9-81ED-4DB2-BD59-A6C34878D82A}">
                        <a16:rowId xmlns:a16="http://schemas.microsoft.com/office/drawing/2014/main" val="10003"/>
                      </a:ext>
                    </a:extLst>
                  </a:tr>
                  <a:tr h="319468">
                    <a:tc>
                      <a:txBody>
                        <a:bodyPr/>
                        <a:lstStyle/>
                        <a:p>
                          <a:pPr algn="ctr">
                            <a:defRPr sz="1800" b="1"/>
                          </a:pPr>
                          <a:r>
                            <a:rPr b="0" dirty="0"/>
                            <a:t>Sardine</a:t>
                          </a:r>
                        </a:p>
                      </a:txBody>
                      <a:tcPr/>
                    </a:tc>
                    <a:tc>
                      <a:txBody>
                        <a:bodyPr/>
                        <a:lstStyle/>
                        <a:p>
                          <a:pPr algn="ctr"/>
                          <a:r>
                            <a:rPr sz="1800" dirty="0"/>
                            <a:t>239</a:t>
                          </a:r>
                          <a:endParaRPr sz="1800" dirty="0">
                            <a:latin typeface="Cambria Math"/>
                          </a:endParaRPr>
                        </a:p>
                      </a:txBody>
                      <a:tcPr/>
                    </a:tc>
                    <a:tc>
                      <a:txBody>
                        <a:bodyPr/>
                        <a:lstStyle/>
                        <a:p>
                          <a:pPr algn="ctr"/>
                          <a:r>
                            <a:rPr sz="1800"/>
                            <a:t>3096</a:t>
                          </a:r>
                          <a:endParaRPr sz="1800">
                            <a:latin typeface="Cambria Math"/>
                          </a:endParaRPr>
                        </a:p>
                      </a:txBody>
                      <a:tcPr/>
                    </a:tc>
                    <a:extLst>
                      <a:ext uri="{0D108BD9-81ED-4DB2-BD59-A6C34878D82A}">
                        <a16:rowId xmlns:a16="http://schemas.microsoft.com/office/drawing/2014/main" val="10004"/>
                      </a:ext>
                    </a:extLst>
                  </a:tr>
                  <a:tr h="319468">
                    <a:tc>
                      <a:txBody>
                        <a:bodyPr/>
                        <a:lstStyle/>
                        <a:p>
                          <a:pPr algn="ctr">
                            <a:defRPr sz="1800" b="1"/>
                          </a:pPr>
                          <a:r>
                            <a:rPr b="0" dirty="0"/>
                            <a:t>Cod Liver</a:t>
                          </a:r>
                        </a:p>
                      </a:txBody>
                      <a:tcPr/>
                    </a:tc>
                    <a:tc>
                      <a:txBody>
                        <a:bodyPr/>
                        <a:lstStyle/>
                        <a:p>
                          <a:pPr algn="ctr"/>
                          <a:r>
                            <a:rPr sz="1800"/>
                            <a:t>127</a:t>
                          </a:r>
                          <a:endParaRPr sz="1800">
                            <a:latin typeface="Cambria Math"/>
                          </a:endParaRPr>
                        </a:p>
                      </a:txBody>
                      <a:tcPr/>
                    </a:tc>
                    <a:tc>
                      <a:txBody>
                        <a:bodyPr/>
                        <a:lstStyle/>
                        <a:p>
                          <a:pPr algn="ctr"/>
                          <a:r>
                            <a:rPr sz="1800"/>
                            <a:t>2557</a:t>
                          </a:r>
                          <a:endParaRPr sz="1800">
                            <a:latin typeface="Cambria Math"/>
                          </a:endParaRPr>
                        </a:p>
                      </a:txBody>
                      <a:tcPr/>
                    </a:tc>
                    <a:extLst>
                      <a:ext uri="{0D108BD9-81ED-4DB2-BD59-A6C34878D82A}">
                        <a16:rowId xmlns:a16="http://schemas.microsoft.com/office/drawing/2014/main" val="10005"/>
                      </a:ext>
                    </a:extLst>
                  </a:tr>
                  <a:tr h="319468">
                    <a:tc>
                      <a:txBody>
                        <a:bodyPr/>
                        <a:lstStyle/>
                        <a:p>
                          <a:pPr algn="ctr">
                            <a:defRPr sz="1800" b="1"/>
                          </a:pPr>
                          <a:r>
                            <a:rPr b="0" dirty="0"/>
                            <a:t>Menhaden</a:t>
                          </a:r>
                        </a:p>
                      </a:txBody>
                      <a:tcPr/>
                    </a:tc>
                    <a:tc>
                      <a:txBody>
                        <a:bodyPr/>
                        <a:lstStyle/>
                        <a:p>
                          <a:pPr algn="ctr"/>
                          <a:r>
                            <a:rPr sz="1800"/>
                            <a:t>159</a:t>
                          </a:r>
                          <a:endParaRPr sz="1800">
                            <a:latin typeface="Cambria Math"/>
                          </a:endParaRPr>
                        </a:p>
                      </a:txBody>
                      <a:tcPr/>
                    </a:tc>
                    <a:tc>
                      <a:txBody>
                        <a:bodyPr/>
                        <a:lstStyle/>
                        <a:p>
                          <a:pPr algn="ctr"/>
                          <a:r>
                            <a:rPr sz="1800" dirty="0"/>
                            <a:t>3624</a:t>
                          </a:r>
                          <a:endParaRPr sz="1800" dirty="0">
                            <a:latin typeface="Cambria Math"/>
                          </a:endParaRPr>
                        </a:p>
                      </a:txBody>
                      <a:tcPr/>
                    </a:tc>
                    <a:extLst>
                      <a:ext uri="{0D108BD9-81ED-4DB2-BD59-A6C34878D82A}">
                        <a16:rowId xmlns:a16="http://schemas.microsoft.com/office/drawing/2014/main" val="10006"/>
                      </a:ext>
                    </a:extLst>
                  </a:tr>
                </a:tbl>
              </a:graphicData>
            </a:graphic>
          </p:graphicFrame>
        </mc:Choice>
        <mc:Fallback>
          <p:graphicFrame>
            <p:nvGraphicFramePr>
              <p:cNvPr id="3" name="Table Placeholder 2" descr="The table contains 3 columns and 5 rows. The columns are labeled: Fish Oil, Long-Chain Omega-6 Fatty Acids (ω-6) in milligrams, and Long-Chain Omega-3 Fatty Acids (ω-3) in milligrams.&#10;&#10;Row 1:&#10;Fish Oil: Herring,&#10;Omega-6 (ω-6): 39 mg,&#10;Omega-3 (ω-3): 1509 mg.&#10;&#10;Row 2:&#10;Fish Oil: Salmon,&#10;Omega-6 (ω-6): 92 mg,&#10;Omega-3 (ω-3): 4657 mg.&#10;&#10;Row 3:&#10;Fish Oil: Sardine,&#10;Omega-6 (ω-6): 239 mg,&#10;Omega-3 (ω-3): 3096 mg.&#10;&#10;Row 4:&#10;Fish Oil: Cod Liver,&#10;Omega-6 (ω-6): 127 mg,&#10;Omega-3 (ω-3): 2557 mg.&#10;&#10;Row 5:&#10;Fish Oil: Menhaden,&#10;Omega-6 (ω-6): 159 mg,&#10;Omega-3 (ω-3): 3624 mg."/>
              <p:cNvGraphicFramePr>
                <a:graphicFrameLocks noGrp="1"/>
              </p:cNvGraphicFramePr>
              <p:nvPr>
                <p:ph type="tbl" sz="quarter" idx="10"/>
                <p:extLst>
                  <p:ext uri="{D42A27DB-BD31-4B8C-83A1-F6EECF244321}">
                    <p14:modId xmlns:p14="http://schemas.microsoft.com/office/powerpoint/2010/main" val="2666950216"/>
                  </p:ext>
                </p:extLst>
              </p:nvPr>
            </p:nvGraphicFramePr>
            <p:xfrm>
              <a:off x="647700" y="1474470"/>
              <a:ext cx="7848600" cy="2468880"/>
            </p:xfrm>
            <a:graphic>
              <a:graphicData uri="http://schemas.openxmlformats.org/drawingml/2006/table">
                <a:tbl>
                  <a:tblPr firstRow="1" bandRow="1">
                    <a:tableStyleId>{5940675A-B579-460E-94D1-54222C63F5DA}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640080">
                    <a:tc>
                      <a:txBody>
                        <a:bodyPr/>
                        <a:lstStyle/>
                        <a:p>
                          <a:pPr algn="ctr">
                            <a:defRPr sz="1800" b="1"/>
                          </a:pPr>
                          <a:r>
                            <a:rPr dirty="0"/>
                            <a:t>Fish Oil</a:t>
                          </a:r>
                        </a:p>
                      </a:txBody>
                      <a:tcPr/>
                    </a:tc>
                    <a:tc>
                      <a:txBody>
                        <a:bodyPr/>
                        <a:lstStyle/>
                        <a:p>
                          <a:endParaRPr lang="en-US"/>
                        </a:p>
                      </a:txBody>
                      <a:tcPr>
                        <a:blipFill>
                          <a:blip r:embed="rId2"/>
                          <a:stretch>
                            <a:fillRect l="-100000" t="-4762" r="-100233" b="-301905"/>
                          </a:stretch>
                        </a:blipFill>
                      </a:tcPr>
                    </a:tc>
                    <a:tc>
                      <a:txBody>
                        <a:bodyPr/>
                        <a:lstStyle/>
                        <a:p>
                          <a:endParaRPr lang="en-US"/>
                        </a:p>
                      </a:txBody>
                      <a:tcPr>
                        <a:blipFill>
                          <a:blip r:embed="rId2"/>
                          <a:stretch>
                            <a:fillRect l="-200466" t="-4762" r="-466" b="-301905"/>
                          </a:stretch>
                        </a:blipFill>
                      </a:tcPr>
                    </a:tc>
                    <a:extLst>
                      <a:ext uri="{0D108BD9-81ED-4DB2-BD59-A6C34878D82A}">
                        <a16:rowId xmlns:a16="http://schemas.microsoft.com/office/drawing/2014/main" val="10001"/>
                      </a:ext>
                    </a:extLst>
                  </a:tr>
                  <a:tr h="365760">
                    <a:tc>
                      <a:txBody>
                        <a:bodyPr/>
                        <a:lstStyle/>
                        <a:p>
                          <a:pPr algn="ctr">
                            <a:defRPr sz="1800" b="1"/>
                          </a:pPr>
                          <a:r>
                            <a:rPr b="0" dirty="0"/>
                            <a:t>Herring</a:t>
                          </a:r>
                        </a:p>
                      </a:txBody>
                      <a:tcPr/>
                    </a:tc>
                    <a:tc>
                      <a:txBody>
                        <a:bodyPr/>
                        <a:lstStyle/>
                        <a:p>
                          <a:pPr algn="ctr"/>
                          <a:r>
                            <a:rPr sz="1800"/>
                            <a:t>39</a:t>
                          </a:r>
                          <a:endParaRPr sz="1800">
                            <a:latin typeface="Cambria Math"/>
                          </a:endParaRPr>
                        </a:p>
                      </a:txBody>
                      <a:tcPr/>
                    </a:tc>
                    <a:tc>
                      <a:txBody>
                        <a:bodyPr/>
                        <a:lstStyle/>
                        <a:p>
                          <a:pPr algn="ctr"/>
                          <a:r>
                            <a:rPr sz="1800"/>
                            <a:t>1509</a:t>
                          </a:r>
                          <a:endParaRPr sz="1800">
                            <a:latin typeface="Cambria Math"/>
                          </a:endParaRPr>
                        </a:p>
                      </a:txBody>
                      <a:tcPr/>
                    </a:tc>
                    <a:extLst>
                      <a:ext uri="{0D108BD9-81ED-4DB2-BD59-A6C34878D82A}">
                        <a16:rowId xmlns:a16="http://schemas.microsoft.com/office/drawing/2014/main" val="10002"/>
                      </a:ext>
                    </a:extLst>
                  </a:tr>
                  <a:tr h="365760">
                    <a:tc>
                      <a:txBody>
                        <a:bodyPr/>
                        <a:lstStyle/>
                        <a:p>
                          <a:pPr algn="ctr">
                            <a:defRPr sz="1800" b="1"/>
                          </a:pPr>
                          <a:r>
                            <a:rPr b="0"/>
                            <a:t>Salmon</a:t>
                          </a:r>
                        </a:p>
                      </a:txBody>
                      <a:tcPr/>
                    </a:tc>
                    <a:tc>
                      <a:txBody>
                        <a:bodyPr/>
                        <a:lstStyle/>
                        <a:p>
                          <a:pPr algn="ctr"/>
                          <a:r>
                            <a:rPr sz="1800"/>
                            <a:t>92</a:t>
                          </a:r>
                          <a:endParaRPr sz="1800">
                            <a:latin typeface="Cambria Math"/>
                          </a:endParaRPr>
                        </a:p>
                      </a:txBody>
                      <a:tcPr/>
                    </a:tc>
                    <a:tc>
                      <a:txBody>
                        <a:bodyPr/>
                        <a:lstStyle/>
                        <a:p>
                          <a:pPr algn="ctr"/>
                          <a:r>
                            <a:rPr sz="1800"/>
                            <a:t>4657</a:t>
                          </a:r>
                          <a:endParaRPr sz="1800">
                            <a:latin typeface="Cambria Math"/>
                          </a:endParaRPr>
                        </a:p>
                      </a:txBody>
                      <a:tcPr/>
                    </a:tc>
                    <a:extLst>
                      <a:ext uri="{0D108BD9-81ED-4DB2-BD59-A6C34878D82A}">
                        <a16:rowId xmlns:a16="http://schemas.microsoft.com/office/drawing/2014/main" val="10003"/>
                      </a:ext>
                    </a:extLst>
                  </a:tr>
                  <a:tr h="365760">
                    <a:tc>
                      <a:txBody>
                        <a:bodyPr/>
                        <a:lstStyle/>
                        <a:p>
                          <a:pPr algn="ctr">
                            <a:defRPr sz="1800" b="1"/>
                          </a:pPr>
                          <a:r>
                            <a:rPr b="0" dirty="0"/>
                            <a:t>Sardine</a:t>
                          </a:r>
                        </a:p>
                      </a:txBody>
                      <a:tcPr/>
                    </a:tc>
                    <a:tc>
                      <a:txBody>
                        <a:bodyPr/>
                        <a:lstStyle/>
                        <a:p>
                          <a:pPr algn="ctr"/>
                          <a:r>
                            <a:rPr sz="1800" dirty="0"/>
                            <a:t>239</a:t>
                          </a:r>
                          <a:endParaRPr sz="1800" dirty="0">
                            <a:latin typeface="Cambria Math"/>
                          </a:endParaRPr>
                        </a:p>
                      </a:txBody>
                      <a:tcPr/>
                    </a:tc>
                    <a:tc>
                      <a:txBody>
                        <a:bodyPr/>
                        <a:lstStyle/>
                        <a:p>
                          <a:pPr algn="ctr"/>
                          <a:r>
                            <a:rPr sz="1800"/>
                            <a:t>3096</a:t>
                          </a:r>
                          <a:endParaRPr sz="1800">
                            <a:latin typeface="Cambria Math"/>
                          </a:endParaRPr>
                        </a:p>
                      </a:txBody>
                      <a:tcPr/>
                    </a:tc>
                    <a:extLst>
                      <a:ext uri="{0D108BD9-81ED-4DB2-BD59-A6C34878D82A}">
                        <a16:rowId xmlns:a16="http://schemas.microsoft.com/office/drawing/2014/main" val="10004"/>
                      </a:ext>
                    </a:extLst>
                  </a:tr>
                  <a:tr h="365760">
                    <a:tc>
                      <a:txBody>
                        <a:bodyPr/>
                        <a:lstStyle/>
                        <a:p>
                          <a:pPr algn="ctr">
                            <a:defRPr sz="1800" b="1"/>
                          </a:pPr>
                          <a:r>
                            <a:rPr b="0" dirty="0"/>
                            <a:t>Cod Liver</a:t>
                          </a:r>
                        </a:p>
                      </a:txBody>
                      <a:tcPr/>
                    </a:tc>
                    <a:tc>
                      <a:txBody>
                        <a:bodyPr/>
                        <a:lstStyle/>
                        <a:p>
                          <a:pPr algn="ctr"/>
                          <a:r>
                            <a:rPr sz="1800"/>
                            <a:t>127</a:t>
                          </a:r>
                          <a:endParaRPr sz="1800">
                            <a:latin typeface="Cambria Math"/>
                          </a:endParaRPr>
                        </a:p>
                      </a:txBody>
                      <a:tcPr/>
                    </a:tc>
                    <a:tc>
                      <a:txBody>
                        <a:bodyPr/>
                        <a:lstStyle/>
                        <a:p>
                          <a:pPr algn="ctr"/>
                          <a:r>
                            <a:rPr sz="1800"/>
                            <a:t>2557</a:t>
                          </a:r>
                          <a:endParaRPr sz="1800">
                            <a:latin typeface="Cambria Math"/>
                          </a:endParaRPr>
                        </a:p>
                      </a:txBody>
                      <a:tcPr/>
                    </a:tc>
                    <a:extLst>
                      <a:ext uri="{0D108BD9-81ED-4DB2-BD59-A6C34878D82A}">
                        <a16:rowId xmlns:a16="http://schemas.microsoft.com/office/drawing/2014/main" val="10005"/>
                      </a:ext>
                    </a:extLst>
                  </a:tr>
                  <a:tr h="365760">
                    <a:tc>
                      <a:txBody>
                        <a:bodyPr/>
                        <a:lstStyle/>
                        <a:p>
                          <a:pPr algn="ctr">
                            <a:defRPr sz="1800" b="1"/>
                          </a:pPr>
                          <a:r>
                            <a:rPr b="0" dirty="0"/>
                            <a:t>Menhaden</a:t>
                          </a:r>
                        </a:p>
                      </a:txBody>
                      <a:tcPr/>
                    </a:tc>
                    <a:tc>
                      <a:txBody>
                        <a:bodyPr/>
                        <a:lstStyle/>
                        <a:p>
                          <a:pPr algn="ctr"/>
                          <a:r>
                            <a:rPr sz="1800"/>
                            <a:t>159</a:t>
                          </a:r>
                          <a:endParaRPr sz="1800">
                            <a:latin typeface="Cambria Math"/>
                          </a:endParaRPr>
                        </a:p>
                      </a:txBody>
                      <a:tcPr/>
                    </a:tc>
                    <a:tc>
                      <a:txBody>
                        <a:bodyPr/>
                        <a:lstStyle/>
                        <a:p>
                          <a:pPr algn="ctr"/>
                          <a:r>
                            <a:rPr sz="1800" dirty="0"/>
                            <a:t>3624</a:t>
                          </a:r>
                          <a:endParaRPr sz="1800" dirty="0">
                            <a:latin typeface="Cambria Math"/>
                          </a:endParaRPr>
                        </a:p>
                      </a:txBody>
                      <a:tcPr/>
                    </a:tc>
                    <a:extLst>
                      <a:ext uri="{0D108BD9-81ED-4DB2-BD59-A6C34878D82A}">
                        <a16:rowId xmlns:a16="http://schemas.microsoft.com/office/drawing/2014/main" val="10006"/>
                      </a:ext>
                    </a:extLst>
                  </a:tr>
                </a:tbl>
              </a:graphicData>
            </a:graphic>
          </p:graphicFrame>
        </mc:Fallback>
      </mc:AlternateContent>
      <p:sp>
        <p:nvSpPr>
          <p:cNvPr id="5" name="TextBox 4">
            <a:extLst>
              <a:ext uri="{FF2B5EF4-FFF2-40B4-BE49-F238E27FC236}">
                <a16:creationId xmlns:a16="http://schemas.microsoft.com/office/drawing/2014/main" id="{61735553-BA20-4BCA-8EF3-93CC683E492F}"/>
              </a:ext>
            </a:extLst>
          </p:cNvPr>
          <p:cNvSpPr txBox="1"/>
          <p:nvPr/>
        </p:nvSpPr>
        <p:spPr>
          <a:xfrm>
            <a:off x="647700" y="3959648"/>
            <a:ext cx="8229600" cy="276999"/>
          </a:xfrm>
          <a:prstGeom prst="rect">
            <a:avLst/>
          </a:prstGeom>
          <a:noFill/>
        </p:spPr>
        <p:txBody>
          <a:bodyPr wrap="square">
            <a:spAutoFit/>
          </a:bodyPr>
          <a:lstStyle/>
          <a:p>
            <a:r>
              <a:rPr lang="en-US" sz="1200" b="1" dirty="0">
                <a:solidFill>
                  <a:srgbClr val="000000"/>
                </a:solidFill>
              </a:rPr>
              <a:t>Source</a:t>
            </a:r>
            <a:r>
              <a:rPr lang="en-US" sz="1200" dirty="0">
                <a:solidFill>
                  <a:srgbClr val="000000"/>
                </a:solidFill>
              </a:rPr>
              <a:t>: </a:t>
            </a:r>
            <a:r>
              <a:rPr lang="en-US" sz="1200" dirty="0" err="1">
                <a:solidFill>
                  <a:srgbClr val="000000"/>
                </a:solidFill>
              </a:rPr>
              <a:t>FoodData</a:t>
            </a:r>
            <a:r>
              <a:rPr lang="en-US" sz="1200" dirty="0">
                <a:solidFill>
                  <a:srgbClr val="000000"/>
                </a:solidFill>
              </a:rPr>
              <a:t> Central, U.S. Department of Agriculture, accessed February 16, 2021, </a:t>
            </a:r>
            <a:r>
              <a:rPr lang="en-US" sz="1200" dirty="0">
                <a:solidFill>
                  <a:srgbClr val="2D7D9F"/>
                </a:solidFill>
              </a:rPr>
              <a:t>https://fdc.nal.usda.gov/index.html.</a:t>
            </a:r>
          </a:p>
        </p:txBody>
      </p:sp>
      <p:sp>
        <p:nvSpPr>
          <p:cNvPr id="6" name="TextBox 5">
            <a:extLst>
              <a:ext uri="{FF2B5EF4-FFF2-40B4-BE49-F238E27FC236}">
                <a16:creationId xmlns:a16="http://schemas.microsoft.com/office/drawing/2014/main" id="{8FF39A30-1C96-4D39-9E19-7CDBB74E7EA2}"/>
              </a:ext>
            </a:extLst>
          </p:cNvPr>
          <p:cNvSpPr txBox="1"/>
          <p:nvPr/>
        </p:nvSpPr>
        <p:spPr>
          <a:xfrm>
            <a:off x="381000" y="4419600"/>
            <a:ext cx="8610600" cy="1477328"/>
          </a:xfrm>
          <a:prstGeom prst="rect">
            <a:avLst/>
          </a:prstGeom>
          <a:noFill/>
        </p:spPr>
        <p:txBody>
          <a:bodyPr wrap="square">
            <a:spAutoFit/>
          </a:bodyPr>
          <a:lstStyle/>
          <a:p>
            <a:pPr marL="542925" indent="-542925">
              <a:defRPr sz="2800"/>
            </a:pPr>
            <a:r>
              <a:rPr lang="en-US" sz="1800" dirty="0"/>
              <a:t>a.	Write a ratio for each fish oil so that it can be compared to the given ratio for farm‑raised tilapia.</a:t>
            </a:r>
          </a:p>
          <a:p>
            <a:pPr marL="542925" indent="-542925">
              <a:defRPr sz="2800"/>
            </a:pPr>
            <a:r>
              <a:rPr lang="en-US" sz="1800" dirty="0"/>
              <a:t>b.	Write an equivalent ratio for the fatty acids in each fish oil so that you can more easily compare it to the tilapia. Round to the nearest ten-thousandth, if necessary. Explain how the ratios of fatty acids in the fish oil compare to that of the tilapia.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0: Writing and Interpreting </a:t>
            </a:r>
            <a:br>
              <a:rPr lang="en-US" dirty="0"/>
            </a:br>
            <a:r>
              <a:rPr dirty="0"/>
              <a:t>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marL="628650" indent="-628650">
                  <a:defRPr sz="2800"/>
                </a:pPr>
                <a:r>
                  <a:rPr lang="en-US" sz="2800" dirty="0"/>
                  <a:t>a.	</a:t>
                </a:r>
                <a:r>
                  <a:rPr sz="2800" dirty="0"/>
                  <a:t>In the information given, we were told that the ratio </a:t>
                </a:r>
                <a14:m>
                  <m:oMath xmlns:m="http://schemas.openxmlformats.org/officeDocument/2006/math">
                    <m:r>
                      <a:rPr>
                        <a:latin typeface="Cambria Math" panose="02040503050406030204" pitchFamily="18" charset="0"/>
                      </a:rPr>
                      <m:t>11:1</m:t>
                    </m:r>
                  </m:oMath>
                </a14:m>
                <a:r>
                  <a:rPr sz="2800" dirty="0"/>
                  <a:t> for farm-raised tilapia was the ratio of</a:t>
                </a:r>
                <a:r>
                  <a:rPr lang="en-US" sz="2800" dirty="0"/>
                  <a:t> ω</a:t>
                </a:r>
                <a:r>
                  <a:rPr sz="2800" dirty="0"/>
                  <a:t>-6 to </a:t>
                </a:r>
                <a:r>
                  <a:rPr lang="en-US" dirty="0"/>
                  <a:t>ω</a:t>
                </a:r>
                <a:r>
                  <a:rPr sz="2800" dirty="0"/>
                  <a:t>-3. So, for comparison we need to list the </a:t>
                </a:r>
                <a:r>
                  <a:rPr lang="en-US" dirty="0"/>
                  <a:t>ω</a:t>
                </a:r>
                <a:r>
                  <a:rPr sz="2800" dirty="0"/>
                  <a:t>-6 fatty acids first in each of the new ratios. For each ratio, write the numbers in the order they appear in the table, since the </a:t>
                </a:r>
                <a:r>
                  <a:rPr lang="en-US" dirty="0"/>
                  <a:t>ω</a:t>
                </a:r>
                <a:r>
                  <a:rPr sz="2800" dirty="0"/>
                  <a:t>-6 values are listed first.</a:t>
                </a:r>
                <a:endParaRPr lang="en-US" sz="2800" dirty="0"/>
              </a:p>
              <a:p>
                <a:pPr marL="514350" indent="-514350">
                  <a:buFont typeface="+mj-lt"/>
                  <a:buAutoNum type="alphaLcPeriod"/>
                  <a:defRPr sz="2800"/>
                </a:pPr>
                <a:endParaRPr lang="en-IN" dirty="0"/>
              </a:p>
              <a:p>
                <a:pPr marL="514350" indent="-514350">
                  <a:buFont typeface="+mj-lt"/>
                  <a:buAutoNum type="alphaLcPeriod"/>
                  <a:defRPr sz="2800"/>
                </a:pPr>
                <a:endParaRPr lang="en-IN" sz="2800" dirty="0"/>
              </a:p>
              <a:p>
                <a:pPr marL="514350" indent="-514350">
                  <a:buFont typeface="+mj-lt"/>
                  <a:buAutoNum type="alphaLcPeriod"/>
                  <a:defRPr sz="2800"/>
                </a:pPr>
                <a:endParaRPr lang="en-US" sz="2800" dirty="0"/>
              </a:p>
              <a:p>
                <a:pPr>
                  <a:defRPr sz="2800"/>
                </a:pPr>
                <a:endParaRPr lang="en-US" sz="2800" dirty="0"/>
              </a:p>
              <a:p>
                <a:pPr>
                  <a:defRPr sz="2800"/>
                </a:pPr>
                <a:endParaRPr lang="en-US" sz="2800" dirty="0"/>
              </a:p>
              <a:p>
                <a:pPr>
                  <a:defRPr sz="2800"/>
                </a:pPr>
                <a:endParaRPr lang="en-US" sz="2800" dirty="0"/>
              </a:p>
              <a:p>
                <a:pPr>
                  <a:defRPr sz="2800"/>
                </a:pPr>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593"/>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D82B87F8-260A-6300-F47D-A408D926B965}"/>
              </a:ext>
            </a:extLst>
          </p:cNvPr>
          <p:cNvSpPr txBox="1"/>
          <p:nvPr/>
        </p:nvSpPr>
        <p:spPr>
          <a:xfrm>
            <a:off x="2044401" y="3059668"/>
            <a:ext cx="51054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7: Ratio of ω-6 to </a:t>
            </a:r>
            <a:r>
              <a:rPr lang="en-US" b="1" dirty="0">
                <a:solidFill>
                  <a:srgbClr val="366092"/>
                </a:solidFill>
              </a:rPr>
              <a:t>ω</a:t>
            </a:r>
            <a:r>
              <a:rPr kumimoji="0" lang="en-US" sz="1800" b="1" i="0" u="none" strike="noStrike" kern="1200" cap="none" spc="0" normalizeH="0" baseline="0" noProof="0" dirty="0">
                <a:ln>
                  <a:noFill/>
                </a:ln>
                <a:solidFill>
                  <a:srgbClr val="366092"/>
                </a:solidFill>
                <a:effectLst/>
                <a:uLnTx/>
                <a:uFillTx/>
                <a:latin typeface="Calibri"/>
                <a:ea typeface="+mn-ea"/>
                <a:cs typeface="+mn-cs"/>
              </a:rPr>
              <a:t>-3 in Various Fish Oils</a:t>
            </a:r>
            <a:endParaRPr lang="en-IN" dirty="0">
              <a:solidFill>
                <a:srgbClr val="366092"/>
              </a:solidFill>
            </a:endParaRPr>
          </a:p>
        </p:txBody>
      </p:sp>
      <mc:AlternateContent xmlns:mc="http://schemas.openxmlformats.org/markup-compatibility/2006">
        <mc:Choice xmlns:a14="http://schemas.microsoft.com/office/drawing/2010/main" Requires="a14">
          <p:graphicFrame>
            <p:nvGraphicFramePr>
              <p:cNvPr id="4" name="Table Placeholder 2" descr="The table contains 4 columns and 5 rows. The columns are labeled: Fish Oil, Long-Chain Omega-6 Fatty Acids (ω-6) in milligrams, Long-Chain Omega-3 Fatty Acids (ω-3) in milligrams, and Ratio of ω-6 to ω-3.&#10;&#10;Row 1:&#10;Fish Oil: Herring,&#10;Omega-6 (ω-6): 39 mg,&#10;Omega-3 (ω-3): 1509 mg,&#10;Ratio: 39:1509.&#10;&#10;Row 2:&#10;Fish Oil: Salmon,&#10;Omega-6 (ω-6): 92 mg,&#10;Omega-3 (ω-3): 4657 mg,&#10;Ratio: 92:4657.&#10;&#10;Row 3:&#10;Fish Oil: Sardine,&#10;Omega-6 (ω-6): 239 mg,&#10;Omega-3 (ω-3): 3096 mg,&#10;Ratio: 239:3096.&#10;&#10;Row 4:&#10;Fish Oil: Cod Liver,&#10;Omega-6 (ω-6): 127 mg,&#10;Omega-3 (ω-3): 2557 mg,&#10;Ratio: 127:2557.&#10;&#10;Row 5:&#10;Fish Oil: Menhaden,&#10;Omega-6 (ω-6): 159 mg,&#10;Omega-3 (ω-3): 3624 mg,&#10;Ratio: 159:3624.">
                <a:extLst>
                  <a:ext uri="{FF2B5EF4-FFF2-40B4-BE49-F238E27FC236}">
                    <a16:creationId xmlns:a16="http://schemas.microsoft.com/office/drawing/2014/main" id="{23242DD0-D749-438B-A189-02FE879C8A28}"/>
                  </a:ext>
                </a:extLst>
              </p:cNvPr>
              <p:cNvGraphicFramePr>
                <a:graphicFrameLocks/>
              </p:cNvGraphicFramePr>
              <p:nvPr>
                <p:extLst>
                  <p:ext uri="{D42A27DB-BD31-4B8C-83A1-F6EECF244321}">
                    <p14:modId xmlns:p14="http://schemas.microsoft.com/office/powerpoint/2010/main" val="2161927074"/>
                  </p:ext>
                </p:extLst>
              </p:nvPr>
            </p:nvGraphicFramePr>
            <p:xfrm>
              <a:off x="482301" y="3429000"/>
              <a:ext cx="8229600" cy="243332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defRPr sz="1600" b="1"/>
                          </a:pPr>
                          <a:r>
                            <a:rPr dirty="0"/>
                            <a:t>Fish Oil</a:t>
                          </a:r>
                        </a:p>
                      </a:txBody>
                      <a:tcPr/>
                    </a:tc>
                    <a:tc>
                      <a:txBody>
                        <a:bodyPr/>
                        <a:lstStyle/>
                        <a:p>
                          <a:pPr algn="ctr">
                            <a:defRPr sz="1600" b="1"/>
                          </a:pPr>
                          <a:r>
                            <a:rPr sz="1600" dirty="0"/>
                            <a:t>Long-Chain Omega-6 Fatty Acids (</a:t>
                          </a:r>
                          <a14:m>
                            <m:oMath xmlns:m="http://schemas.openxmlformats.org/officeDocument/2006/math">
                              <m:r>
                                <a:rPr sz="1600">
                                  <a:latin typeface="Cambria Math" panose="02040503050406030204" pitchFamily="18" charset="0"/>
                                </a:rPr>
                                <m:t>𝜔</m:t>
                              </m:r>
                            </m:oMath>
                          </a14:m>
                          <a:r>
                            <a:rPr sz="1600" dirty="0"/>
                            <a:t>-6) (mg)</a:t>
                          </a:r>
                        </a:p>
                      </a:txBody>
                      <a:tcPr/>
                    </a:tc>
                    <a:tc>
                      <a:txBody>
                        <a:bodyPr/>
                        <a:lstStyle/>
                        <a:p>
                          <a:pPr algn="ctr">
                            <a:defRPr sz="1600" b="1"/>
                          </a:pPr>
                          <a:r>
                            <a:rPr sz="1600"/>
                            <a:t>Long-Chain Omega-3 Fatty Acids (</a:t>
                          </a:r>
                          <a14:m>
                            <m:oMath xmlns:m="http://schemas.openxmlformats.org/officeDocument/2006/math">
                              <m:r>
                                <a:rPr sz="1600">
                                  <a:latin typeface="Cambria Math" panose="02040503050406030204" pitchFamily="18" charset="0"/>
                                </a:rPr>
                                <m:t>𝜔</m:t>
                              </m:r>
                            </m:oMath>
                          </a14:m>
                          <a:r>
                            <a:rPr sz="1600"/>
                            <a:t>-3) (mg)</a:t>
                          </a:r>
                        </a:p>
                      </a:txBody>
                      <a:tcPr/>
                    </a:tc>
                    <a:tc>
                      <a:txBody>
                        <a:bodyPr/>
                        <a:lstStyle/>
                        <a:p>
                          <a:pPr algn="ctr">
                            <a:defRPr sz="1600" b="1"/>
                          </a:pPr>
                          <a:r>
                            <a:rPr dirty="0"/>
                            <a:t>Ratio</a:t>
                          </a:r>
                        </a:p>
                      </a:txBody>
                      <a:tcPr/>
                    </a:tc>
                    <a:extLst>
                      <a:ext uri="{0D108BD9-81ED-4DB2-BD59-A6C34878D82A}">
                        <a16:rowId xmlns:a16="http://schemas.microsoft.com/office/drawing/2014/main" val="10001"/>
                      </a:ext>
                    </a:extLst>
                  </a:tr>
                  <a:tr h="370840">
                    <a:tc>
                      <a:txBody>
                        <a:bodyPr/>
                        <a:lstStyle/>
                        <a:p>
                          <a:pPr algn="ctr">
                            <a:defRPr sz="1600" b="1"/>
                          </a:pPr>
                          <a:r>
                            <a:rPr b="0" dirty="0"/>
                            <a:t>Herring</a:t>
                          </a:r>
                        </a:p>
                      </a:txBody>
                      <a:tcPr/>
                    </a:tc>
                    <a:tc>
                      <a:txBody>
                        <a:bodyPr/>
                        <a:lstStyle/>
                        <a:p>
                          <a:pPr algn="ctr"/>
                          <a:r>
                            <a:rPr sz="1600" dirty="0"/>
                            <a:t>39</a:t>
                          </a:r>
                          <a:endParaRPr sz="1600" dirty="0">
                            <a:latin typeface="Cambria Math"/>
                          </a:endParaRPr>
                        </a:p>
                      </a:txBody>
                      <a:tcPr/>
                    </a:tc>
                    <a:tc>
                      <a:txBody>
                        <a:bodyPr/>
                        <a:lstStyle/>
                        <a:p>
                          <a:pPr algn="ctr"/>
                          <a:r>
                            <a:rPr sz="1600" dirty="0"/>
                            <a:t>1509</a:t>
                          </a:r>
                          <a:endParaRPr sz="16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39:1509</m:t>
                                </m:r>
                              </m:oMath>
                            </m:oMathPara>
                          </a14:m>
                          <a:endParaRPr/>
                        </a:p>
                      </a:txBody>
                      <a:tcPr/>
                    </a:tc>
                    <a:extLst>
                      <a:ext uri="{0D108BD9-81ED-4DB2-BD59-A6C34878D82A}">
                        <a16:rowId xmlns:a16="http://schemas.microsoft.com/office/drawing/2014/main" val="10002"/>
                      </a:ext>
                    </a:extLst>
                  </a:tr>
                  <a:tr h="370840">
                    <a:tc>
                      <a:txBody>
                        <a:bodyPr/>
                        <a:lstStyle/>
                        <a:p>
                          <a:pPr algn="ctr">
                            <a:defRPr sz="1600" b="1"/>
                          </a:pPr>
                          <a:r>
                            <a:rPr b="0" dirty="0"/>
                            <a:t>Salmon</a:t>
                          </a:r>
                        </a:p>
                      </a:txBody>
                      <a:tcPr/>
                    </a:tc>
                    <a:tc>
                      <a:txBody>
                        <a:bodyPr/>
                        <a:lstStyle/>
                        <a:p>
                          <a:pPr algn="ctr"/>
                          <a:r>
                            <a:rPr sz="1600" dirty="0"/>
                            <a:t>92</a:t>
                          </a:r>
                          <a:endParaRPr sz="1600" dirty="0">
                            <a:latin typeface="Cambria Math"/>
                          </a:endParaRPr>
                        </a:p>
                      </a:txBody>
                      <a:tcPr/>
                    </a:tc>
                    <a:tc>
                      <a:txBody>
                        <a:bodyPr/>
                        <a:lstStyle/>
                        <a:p>
                          <a:pPr algn="ctr"/>
                          <a:r>
                            <a:rPr sz="1600" dirty="0"/>
                            <a:t>4657</a:t>
                          </a:r>
                          <a:endParaRPr sz="16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92:4657</m:t>
                                </m:r>
                              </m:oMath>
                            </m:oMathPara>
                          </a14:m>
                          <a:endParaRPr/>
                        </a:p>
                      </a:txBody>
                      <a:tcPr/>
                    </a:tc>
                    <a:extLst>
                      <a:ext uri="{0D108BD9-81ED-4DB2-BD59-A6C34878D82A}">
                        <a16:rowId xmlns:a16="http://schemas.microsoft.com/office/drawing/2014/main" val="10003"/>
                      </a:ext>
                    </a:extLst>
                  </a:tr>
                  <a:tr h="370840">
                    <a:tc>
                      <a:txBody>
                        <a:bodyPr/>
                        <a:lstStyle/>
                        <a:p>
                          <a:pPr algn="ctr">
                            <a:defRPr sz="1600" b="1"/>
                          </a:pPr>
                          <a:r>
                            <a:rPr b="0" dirty="0"/>
                            <a:t>Sardine</a:t>
                          </a:r>
                        </a:p>
                      </a:txBody>
                      <a:tcPr/>
                    </a:tc>
                    <a:tc>
                      <a:txBody>
                        <a:bodyPr/>
                        <a:lstStyle/>
                        <a:p>
                          <a:pPr algn="ctr"/>
                          <a:r>
                            <a:rPr sz="1600" dirty="0"/>
                            <a:t>239</a:t>
                          </a:r>
                          <a:endParaRPr sz="1600" dirty="0">
                            <a:latin typeface="Cambria Math"/>
                          </a:endParaRPr>
                        </a:p>
                      </a:txBody>
                      <a:tcPr/>
                    </a:tc>
                    <a:tc>
                      <a:txBody>
                        <a:bodyPr/>
                        <a:lstStyle/>
                        <a:p>
                          <a:pPr algn="ctr"/>
                          <a:r>
                            <a:rPr sz="1600"/>
                            <a:t>3096</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239:3096</m:t>
                                </m:r>
                              </m:oMath>
                            </m:oMathPara>
                          </a14:m>
                          <a:endParaRPr/>
                        </a:p>
                      </a:txBody>
                      <a:tcPr/>
                    </a:tc>
                    <a:extLst>
                      <a:ext uri="{0D108BD9-81ED-4DB2-BD59-A6C34878D82A}">
                        <a16:rowId xmlns:a16="http://schemas.microsoft.com/office/drawing/2014/main" val="10004"/>
                      </a:ext>
                    </a:extLst>
                  </a:tr>
                  <a:tr h="370840">
                    <a:tc>
                      <a:txBody>
                        <a:bodyPr/>
                        <a:lstStyle/>
                        <a:p>
                          <a:pPr algn="ctr">
                            <a:defRPr sz="1600" b="1"/>
                          </a:pPr>
                          <a:r>
                            <a:rPr b="0" dirty="0"/>
                            <a:t>Cod Liver</a:t>
                          </a:r>
                        </a:p>
                      </a:txBody>
                      <a:tcPr/>
                    </a:tc>
                    <a:tc>
                      <a:txBody>
                        <a:bodyPr/>
                        <a:lstStyle/>
                        <a:p>
                          <a:pPr algn="ctr"/>
                          <a:r>
                            <a:rPr sz="1600" dirty="0"/>
                            <a:t>127</a:t>
                          </a:r>
                          <a:endParaRPr sz="1600" dirty="0">
                            <a:latin typeface="Cambria Math"/>
                          </a:endParaRPr>
                        </a:p>
                      </a:txBody>
                      <a:tcPr/>
                    </a:tc>
                    <a:tc>
                      <a:txBody>
                        <a:bodyPr/>
                        <a:lstStyle/>
                        <a:p>
                          <a:pPr algn="ctr"/>
                          <a:r>
                            <a:rPr sz="1600"/>
                            <a:t>2557</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127:2557</m:t>
                                </m:r>
                              </m:oMath>
                            </m:oMathPara>
                          </a14:m>
                          <a:endParaRPr/>
                        </a:p>
                      </a:txBody>
                      <a:tcPr/>
                    </a:tc>
                    <a:extLst>
                      <a:ext uri="{0D108BD9-81ED-4DB2-BD59-A6C34878D82A}">
                        <a16:rowId xmlns:a16="http://schemas.microsoft.com/office/drawing/2014/main" val="10005"/>
                      </a:ext>
                    </a:extLst>
                  </a:tr>
                  <a:tr h="370840">
                    <a:tc>
                      <a:txBody>
                        <a:bodyPr/>
                        <a:lstStyle/>
                        <a:p>
                          <a:pPr algn="ctr">
                            <a:defRPr sz="1600" b="1"/>
                          </a:pPr>
                          <a:r>
                            <a:rPr b="0" dirty="0"/>
                            <a:t>Menhaden</a:t>
                          </a:r>
                        </a:p>
                      </a:txBody>
                      <a:tcPr/>
                    </a:tc>
                    <a:tc>
                      <a:txBody>
                        <a:bodyPr/>
                        <a:lstStyle/>
                        <a:p>
                          <a:pPr algn="ctr"/>
                          <a:r>
                            <a:rPr sz="1600" dirty="0"/>
                            <a:t>159</a:t>
                          </a:r>
                          <a:endParaRPr sz="1600" dirty="0">
                            <a:latin typeface="Cambria Math"/>
                          </a:endParaRPr>
                        </a:p>
                      </a:txBody>
                      <a:tcPr/>
                    </a:tc>
                    <a:tc>
                      <a:txBody>
                        <a:bodyPr/>
                        <a:lstStyle/>
                        <a:p>
                          <a:pPr algn="ctr"/>
                          <a:r>
                            <a:rPr sz="1600"/>
                            <a:t>3624</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159:3624</m:t>
                                </m:r>
                              </m:oMath>
                            </m:oMathPara>
                          </a14:m>
                          <a:endParaRPr dirty="0"/>
                        </a:p>
                      </a:txBody>
                      <a:tcPr/>
                    </a:tc>
                    <a:extLst>
                      <a:ext uri="{0D108BD9-81ED-4DB2-BD59-A6C34878D82A}">
                        <a16:rowId xmlns:a16="http://schemas.microsoft.com/office/drawing/2014/main" val="10006"/>
                      </a:ext>
                    </a:extLst>
                  </a:tr>
                </a:tbl>
              </a:graphicData>
            </a:graphic>
          </p:graphicFrame>
        </mc:Choice>
        <mc:Fallback>
          <p:graphicFrame>
            <p:nvGraphicFramePr>
              <p:cNvPr id="4" name="Table Placeholder 2" descr="The table contains 4 columns and 5 rows. The columns are labeled: Fish Oil, Long-Chain Omega-6 Fatty Acids (ω-6) in milligrams, Long-Chain Omega-3 Fatty Acids (ω-3) in milligrams, and Ratio of ω-6 to ω-3.&#10;&#10;Row 1:&#10;Fish Oil: Herring,&#10;Omega-6 (ω-6): 39 mg,&#10;Omega-3 (ω-3): 1509 mg,&#10;Ratio: 39:1509.&#10;&#10;Row 2:&#10;Fish Oil: Salmon,&#10;Omega-6 (ω-6): 92 mg,&#10;Omega-3 (ω-3): 4657 mg,&#10;Ratio: 92:4657.&#10;&#10;Row 3:&#10;Fish Oil: Sardine,&#10;Omega-6 (ω-6): 239 mg,&#10;Omega-3 (ω-3): 3096 mg,&#10;Ratio: 239:3096.&#10;&#10;Row 4:&#10;Fish Oil: Cod Liver,&#10;Omega-6 (ω-6): 127 mg,&#10;Omega-3 (ω-3): 2557 mg,&#10;Ratio: 127:2557.&#10;&#10;Row 5:&#10;Fish Oil: Menhaden,&#10;Omega-6 (ω-6): 159 mg,&#10;Omega-3 (ω-3): 3624 mg,&#10;Ratio: 159:3624.">
                <a:extLst>
                  <a:ext uri="{FF2B5EF4-FFF2-40B4-BE49-F238E27FC236}">
                    <a16:creationId xmlns:a16="http://schemas.microsoft.com/office/drawing/2014/main" id="{23242DD0-D749-438B-A189-02FE879C8A28}"/>
                  </a:ext>
                </a:extLst>
              </p:cNvPr>
              <p:cNvGraphicFramePr>
                <a:graphicFrameLocks/>
              </p:cNvGraphicFramePr>
              <p:nvPr>
                <p:extLst>
                  <p:ext uri="{D42A27DB-BD31-4B8C-83A1-F6EECF244321}">
                    <p14:modId xmlns:p14="http://schemas.microsoft.com/office/powerpoint/2010/main" val="2161927074"/>
                  </p:ext>
                </p:extLst>
              </p:nvPr>
            </p:nvGraphicFramePr>
            <p:xfrm>
              <a:off x="482301" y="3429000"/>
              <a:ext cx="8229600" cy="243332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79120">
                    <a:tc>
                      <a:txBody>
                        <a:bodyPr/>
                        <a:lstStyle/>
                        <a:p>
                          <a:pPr algn="ctr">
                            <a:defRPr sz="1600" b="1"/>
                          </a:pPr>
                          <a:r>
                            <a:rPr dirty="0"/>
                            <a:t>Fish Oil</a:t>
                          </a:r>
                        </a:p>
                      </a:txBody>
                      <a:tcPr/>
                    </a:tc>
                    <a:tc>
                      <a:txBody>
                        <a:bodyPr/>
                        <a:lstStyle/>
                        <a:p>
                          <a:endParaRPr lang="en-US"/>
                        </a:p>
                      </a:txBody>
                      <a:tcPr>
                        <a:blipFill>
                          <a:blip r:embed="rId3"/>
                          <a:stretch>
                            <a:fillRect l="-100296" t="-2105" r="-200296" b="-328421"/>
                          </a:stretch>
                        </a:blipFill>
                      </a:tcPr>
                    </a:tc>
                    <a:tc>
                      <a:txBody>
                        <a:bodyPr/>
                        <a:lstStyle/>
                        <a:p>
                          <a:endParaRPr lang="en-US"/>
                        </a:p>
                      </a:txBody>
                      <a:tcPr>
                        <a:blipFill>
                          <a:blip r:embed="rId3"/>
                          <a:stretch>
                            <a:fillRect l="-200890" t="-2105" r="-100890" b="-328421"/>
                          </a:stretch>
                        </a:blipFill>
                      </a:tcPr>
                    </a:tc>
                    <a:tc>
                      <a:txBody>
                        <a:bodyPr/>
                        <a:lstStyle/>
                        <a:p>
                          <a:pPr algn="ctr">
                            <a:defRPr sz="1600" b="1"/>
                          </a:pPr>
                          <a:r>
                            <a:rPr dirty="0"/>
                            <a:t>Ratio</a:t>
                          </a:r>
                        </a:p>
                      </a:txBody>
                      <a:tcPr/>
                    </a:tc>
                    <a:extLst>
                      <a:ext uri="{0D108BD9-81ED-4DB2-BD59-A6C34878D82A}">
                        <a16:rowId xmlns:a16="http://schemas.microsoft.com/office/drawing/2014/main" val="10001"/>
                      </a:ext>
                    </a:extLst>
                  </a:tr>
                  <a:tr h="370840">
                    <a:tc>
                      <a:txBody>
                        <a:bodyPr/>
                        <a:lstStyle/>
                        <a:p>
                          <a:pPr algn="ctr">
                            <a:defRPr sz="1600" b="1"/>
                          </a:pPr>
                          <a:r>
                            <a:rPr b="0" dirty="0"/>
                            <a:t>Herring</a:t>
                          </a:r>
                        </a:p>
                      </a:txBody>
                      <a:tcPr/>
                    </a:tc>
                    <a:tc>
                      <a:txBody>
                        <a:bodyPr/>
                        <a:lstStyle/>
                        <a:p>
                          <a:pPr algn="ctr"/>
                          <a:r>
                            <a:rPr sz="1600" dirty="0"/>
                            <a:t>39</a:t>
                          </a:r>
                          <a:endParaRPr sz="1600" dirty="0">
                            <a:latin typeface="Cambria Math"/>
                          </a:endParaRPr>
                        </a:p>
                      </a:txBody>
                      <a:tcPr/>
                    </a:tc>
                    <a:tc>
                      <a:txBody>
                        <a:bodyPr/>
                        <a:lstStyle/>
                        <a:p>
                          <a:pPr algn="ctr"/>
                          <a:r>
                            <a:rPr sz="1600" dirty="0"/>
                            <a:t>1509</a:t>
                          </a:r>
                          <a:endParaRPr sz="1600" dirty="0">
                            <a:latin typeface="Cambria Math"/>
                          </a:endParaRPr>
                        </a:p>
                      </a:txBody>
                      <a:tcPr/>
                    </a:tc>
                    <a:tc>
                      <a:txBody>
                        <a:bodyPr/>
                        <a:lstStyle/>
                        <a:p>
                          <a:endParaRPr lang="en-US"/>
                        </a:p>
                      </a:txBody>
                      <a:tcPr>
                        <a:blipFill>
                          <a:blip r:embed="rId3"/>
                          <a:stretch>
                            <a:fillRect l="-300000" t="-159016" r="-592" b="-411475"/>
                          </a:stretch>
                        </a:blipFill>
                      </a:tcPr>
                    </a:tc>
                    <a:extLst>
                      <a:ext uri="{0D108BD9-81ED-4DB2-BD59-A6C34878D82A}">
                        <a16:rowId xmlns:a16="http://schemas.microsoft.com/office/drawing/2014/main" val="10002"/>
                      </a:ext>
                    </a:extLst>
                  </a:tr>
                  <a:tr h="370840">
                    <a:tc>
                      <a:txBody>
                        <a:bodyPr/>
                        <a:lstStyle/>
                        <a:p>
                          <a:pPr algn="ctr">
                            <a:defRPr sz="1600" b="1"/>
                          </a:pPr>
                          <a:r>
                            <a:rPr b="0" dirty="0"/>
                            <a:t>Salmon</a:t>
                          </a:r>
                        </a:p>
                      </a:txBody>
                      <a:tcPr/>
                    </a:tc>
                    <a:tc>
                      <a:txBody>
                        <a:bodyPr/>
                        <a:lstStyle/>
                        <a:p>
                          <a:pPr algn="ctr"/>
                          <a:r>
                            <a:rPr sz="1600" dirty="0"/>
                            <a:t>92</a:t>
                          </a:r>
                          <a:endParaRPr sz="1600" dirty="0">
                            <a:latin typeface="Cambria Math"/>
                          </a:endParaRPr>
                        </a:p>
                      </a:txBody>
                      <a:tcPr/>
                    </a:tc>
                    <a:tc>
                      <a:txBody>
                        <a:bodyPr/>
                        <a:lstStyle/>
                        <a:p>
                          <a:pPr algn="ctr"/>
                          <a:r>
                            <a:rPr sz="1600" dirty="0"/>
                            <a:t>4657</a:t>
                          </a:r>
                          <a:endParaRPr sz="1600" dirty="0">
                            <a:latin typeface="Cambria Math"/>
                          </a:endParaRPr>
                        </a:p>
                      </a:txBody>
                      <a:tcPr/>
                    </a:tc>
                    <a:tc>
                      <a:txBody>
                        <a:bodyPr/>
                        <a:lstStyle/>
                        <a:p>
                          <a:endParaRPr lang="en-US"/>
                        </a:p>
                      </a:txBody>
                      <a:tcPr>
                        <a:blipFill>
                          <a:blip r:embed="rId3"/>
                          <a:stretch>
                            <a:fillRect l="-300000" t="-259016" r="-592" b="-311475"/>
                          </a:stretch>
                        </a:blipFill>
                      </a:tcPr>
                    </a:tc>
                    <a:extLst>
                      <a:ext uri="{0D108BD9-81ED-4DB2-BD59-A6C34878D82A}">
                        <a16:rowId xmlns:a16="http://schemas.microsoft.com/office/drawing/2014/main" val="10003"/>
                      </a:ext>
                    </a:extLst>
                  </a:tr>
                  <a:tr h="370840">
                    <a:tc>
                      <a:txBody>
                        <a:bodyPr/>
                        <a:lstStyle/>
                        <a:p>
                          <a:pPr algn="ctr">
                            <a:defRPr sz="1600" b="1"/>
                          </a:pPr>
                          <a:r>
                            <a:rPr b="0" dirty="0"/>
                            <a:t>Sardine</a:t>
                          </a:r>
                        </a:p>
                      </a:txBody>
                      <a:tcPr/>
                    </a:tc>
                    <a:tc>
                      <a:txBody>
                        <a:bodyPr/>
                        <a:lstStyle/>
                        <a:p>
                          <a:pPr algn="ctr"/>
                          <a:r>
                            <a:rPr sz="1600" dirty="0"/>
                            <a:t>239</a:t>
                          </a:r>
                          <a:endParaRPr sz="1600" dirty="0">
                            <a:latin typeface="Cambria Math"/>
                          </a:endParaRPr>
                        </a:p>
                      </a:txBody>
                      <a:tcPr/>
                    </a:tc>
                    <a:tc>
                      <a:txBody>
                        <a:bodyPr/>
                        <a:lstStyle/>
                        <a:p>
                          <a:pPr algn="ctr"/>
                          <a:r>
                            <a:rPr sz="1600"/>
                            <a:t>3096</a:t>
                          </a:r>
                          <a:endParaRPr sz="1600">
                            <a:latin typeface="Cambria Math"/>
                          </a:endParaRPr>
                        </a:p>
                      </a:txBody>
                      <a:tcPr/>
                    </a:tc>
                    <a:tc>
                      <a:txBody>
                        <a:bodyPr/>
                        <a:lstStyle/>
                        <a:p>
                          <a:endParaRPr lang="en-US"/>
                        </a:p>
                      </a:txBody>
                      <a:tcPr>
                        <a:blipFill>
                          <a:blip r:embed="rId3"/>
                          <a:stretch>
                            <a:fillRect l="-300000" t="-359016" r="-592" b="-211475"/>
                          </a:stretch>
                        </a:blipFill>
                      </a:tcPr>
                    </a:tc>
                    <a:extLst>
                      <a:ext uri="{0D108BD9-81ED-4DB2-BD59-A6C34878D82A}">
                        <a16:rowId xmlns:a16="http://schemas.microsoft.com/office/drawing/2014/main" val="10004"/>
                      </a:ext>
                    </a:extLst>
                  </a:tr>
                  <a:tr h="370840">
                    <a:tc>
                      <a:txBody>
                        <a:bodyPr/>
                        <a:lstStyle/>
                        <a:p>
                          <a:pPr algn="ctr">
                            <a:defRPr sz="1600" b="1"/>
                          </a:pPr>
                          <a:r>
                            <a:rPr b="0" dirty="0"/>
                            <a:t>Cod Liver</a:t>
                          </a:r>
                        </a:p>
                      </a:txBody>
                      <a:tcPr/>
                    </a:tc>
                    <a:tc>
                      <a:txBody>
                        <a:bodyPr/>
                        <a:lstStyle/>
                        <a:p>
                          <a:pPr algn="ctr"/>
                          <a:r>
                            <a:rPr sz="1600" dirty="0"/>
                            <a:t>127</a:t>
                          </a:r>
                          <a:endParaRPr sz="1600" dirty="0">
                            <a:latin typeface="Cambria Math"/>
                          </a:endParaRPr>
                        </a:p>
                      </a:txBody>
                      <a:tcPr/>
                    </a:tc>
                    <a:tc>
                      <a:txBody>
                        <a:bodyPr/>
                        <a:lstStyle/>
                        <a:p>
                          <a:pPr algn="ctr"/>
                          <a:r>
                            <a:rPr sz="1600"/>
                            <a:t>2557</a:t>
                          </a:r>
                          <a:endParaRPr sz="1600">
                            <a:latin typeface="Cambria Math"/>
                          </a:endParaRPr>
                        </a:p>
                      </a:txBody>
                      <a:tcPr/>
                    </a:tc>
                    <a:tc>
                      <a:txBody>
                        <a:bodyPr/>
                        <a:lstStyle/>
                        <a:p>
                          <a:endParaRPr lang="en-US"/>
                        </a:p>
                      </a:txBody>
                      <a:tcPr>
                        <a:blipFill>
                          <a:blip r:embed="rId3"/>
                          <a:stretch>
                            <a:fillRect l="-300000" t="-459016" r="-592" b="-111475"/>
                          </a:stretch>
                        </a:blipFill>
                      </a:tcPr>
                    </a:tc>
                    <a:extLst>
                      <a:ext uri="{0D108BD9-81ED-4DB2-BD59-A6C34878D82A}">
                        <a16:rowId xmlns:a16="http://schemas.microsoft.com/office/drawing/2014/main" val="10005"/>
                      </a:ext>
                    </a:extLst>
                  </a:tr>
                  <a:tr h="370840">
                    <a:tc>
                      <a:txBody>
                        <a:bodyPr/>
                        <a:lstStyle/>
                        <a:p>
                          <a:pPr algn="ctr">
                            <a:defRPr sz="1600" b="1"/>
                          </a:pPr>
                          <a:r>
                            <a:rPr b="0" dirty="0"/>
                            <a:t>Menhaden</a:t>
                          </a:r>
                        </a:p>
                      </a:txBody>
                      <a:tcPr/>
                    </a:tc>
                    <a:tc>
                      <a:txBody>
                        <a:bodyPr/>
                        <a:lstStyle/>
                        <a:p>
                          <a:pPr algn="ctr"/>
                          <a:r>
                            <a:rPr sz="1600" dirty="0"/>
                            <a:t>159</a:t>
                          </a:r>
                          <a:endParaRPr sz="1600" dirty="0">
                            <a:latin typeface="Cambria Math"/>
                          </a:endParaRPr>
                        </a:p>
                      </a:txBody>
                      <a:tcPr/>
                    </a:tc>
                    <a:tc>
                      <a:txBody>
                        <a:bodyPr/>
                        <a:lstStyle/>
                        <a:p>
                          <a:pPr algn="ctr"/>
                          <a:r>
                            <a:rPr sz="1600"/>
                            <a:t>3624</a:t>
                          </a:r>
                          <a:endParaRPr sz="1600">
                            <a:latin typeface="Cambria Math"/>
                          </a:endParaRPr>
                        </a:p>
                      </a:txBody>
                      <a:tcPr/>
                    </a:tc>
                    <a:tc>
                      <a:txBody>
                        <a:bodyPr/>
                        <a:lstStyle/>
                        <a:p>
                          <a:endParaRPr lang="en-US"/>
                        </a:p>
                      </a:txBody>
                      <a:tcPr>
                        <a:blipFill>
                          <a:blip r:embed="rId3"/>
                          <a:stretch>
                            <a:fillRect l="-300000" t="-559016" r="-592" b="-11475"/>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0: Writing and Interpreting </a:t>
            </a:r>
            <a:br>
              <a:rPr lang="en-US" dirty="0"/>
            </a:br>
            <a:r>
              <a:rPr dirty="0"/>
              <a:t>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5" name="TextBox 4">
            <a:extLst>
              <a:ext uri="{FF2B5EF4-FFF2-40B4-BE49-F238E27FC236}">
                <a16:creationId xmlns:a16="http://schemas.microsoft.com/office/drawing/2014/main" id="{4E8F9AE0-E653-4CD1-9CEA-0A2D13498859}"/>
              </a:ext>
            </a:extLst>
          </p:cNvPr>
          <p:cNvSpPr txBox="1"/>
          <p:nvPr/>
        </p:nvSpPr>
        <p:spPr>
          <a:xfrm>
            <a:off x="381000" y="996583"/>
            <a:ext cx="8229600" cy="1200329"/>
          </a:xfrm>
          <a:prstGeom prst="rect">
            <a:avLst/>
          </a:prstGeom>
          <a:noFill/>
        </p:spPr>
        <p:txBody>
          <a:bodyPr wrap="square">
            <a:spAutoFit/>
          </a:bodyPr>
          <a:lstStyle/>
          <a:p>
            <a:pPr marL="628650" indent="-628650">
              <a:defRPr sz="2800"/>
            </a:pPr>
            <a:r>
              <a:rPr lang="en-US" sz="1800" dirty="0"/>
              <a:t>b.	​In order to compare the ratios of fatty acids, we can create equivalent ratios so that they all have a common form. Since the farm-raised tilapia has a </a:t>
            </a:r>
            <a:r>
              <a:rPr lang="en-US" sz="1800" dirty="0">
                <a:latin typeface="Cambria Math"/>
              </a:rPr>
              <a:t>1</a:t>
            </a:r>
            <a:r>
              <a:rPr lang="en-US" sz="1800" dirty="0"/>
              <a:t> on the right side of the ratio, we'll divide each ratio by the right-hand number so that it also will have a </a:t>
            </a:r>
            <a:r>
              <a:rPr lang="en-US" sz="1800" dirty="0">
                <a:latin typeface="Cambria Math"/>
              </a:rPr>
              <a:t>1</a:t>
            </a:r>
            <a:r>
              <a:rPr lang="en-US" sz="1800" dirty="0"/>
              <a:t>.</a:t>
            </a:r>
          </a:p>
        </p:txBody>
      </p:sp>
      <p:sp>
        <p:nvSpPr>
          <p:cNvPr id="6" name="TextBox 5">
            <a:extLst>
              <a:ext uri="{FF2B5EF4-FFF2-40B4-BE49-F238E27FC236}">
                <a16:creationId xmlns:a16="http://schemas.microsoft.com/office/drawing/2014/main" id="{B1BEA2E4-4497-D746-37AD-8A3987DACD94}"/>
              </a:ext>
            </a:extLst>
          </p:cNvPr>
          <p:cNvSpPr txBox="1"/>
          <p:nvPr/>
        </p:nvSpPr>
        <p:spPr>
          <a:xfrm>
            <a:off x="2190750" y="2164318"/>
            <a:ext cx="46101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8: Ratio of ω-6 to </a:t>
            </a:r>
            <a:r>
              <a:rPr lang="en-US" b="1" dirty="0">
                <a:solidFill>
                  <a:srgbClr val="366092"/>
                </a:solidFill>
              </a:rPr>
              <a:t>ω</a:t>
            </a:r>
            <a:r>
              <a:rPr kumimoji="0" lang="en-US" sz="1800" b="1" i="0" u="none" strike="noStrike" kern="1200" cap="none" spc="0" normalizeH="0" baseline="0" noProof="0" dirty="0">
                <a:ln>
                  <a:noFill/>
                </a:ln>
                <a:solidFill>
                  <a:srgbClr val="366092"/>
                </a:solidFill>
                <a:effectLst/>
                <a:uLnTx/>
                <a:uFillTx/>
                <a:latin typeface="Calibri"/>
                <a:ea typeface="+mn-ea"/>
                <a:cs typeface="+mn-cs"/>
              </a:rPr>
              <a:t>-3 in Various Fish Oils</a:t>
            </a:r>
            <a:endParaRPr lang="en-IN" dirty="0">
              <a:solidFill>
                <a:srgbClr val="366092"/>
              </a:solidFill>
            </a:endParaRPr>
          </a:p>
        </p:txBody>
      </p:sp>
      <mc:AlternateContent xmlns:mc="http://schemas.openxmlformats.org/markup-compatibility/2006">
        <mc:Choice xmlns:a14="http://schemas.microsoft.com/office/drawing/2010/main" Requires="a14">
          <p:graphicFrame>
            <p:nvGraphicFramePr>
              <p:cNvPr id="3" name="Table Placeholder 2" descr="The table contains 4 columns and 6 rows. The columns are labeled: Fish Oil, Ratio , Division , and Equivalent Ratio.&#10;&#10;Row 1:&#10;Fish Oil: Herring,&#10;Ratio: 39:1509,&#10;Division: 39 divided by 1509 colon 1509 divided by 1509,&#10;Equivalent Ratio: 0.0258:1.&#10;&#10;Row 2:&#10;Fish Oil: Salmon,&#10;Ratio: 92:4657,&#10;Division: 92 divided by 4657 colon 4657 divided by 4657,&#10;Equivalent Ratio: 0.0198:1.&#10;&#10;Row 3:&#10;Fish Oil: Sardine,&#10;Ratio: 239:3096,&#10;Division: 239 divided by 3096 colon 3096 divided by 3096,&#10;Equivalent Ratio: 0.0772:1.&#10;&#10;Row 4:&#10;Fish Oil: Cod Liver,&#10;Ratio: 127:2557,&#10;Division: 127 divided by 2557 colon 2557 divided by 2557,&#10;Equivalent Ratio: 0.0497:1.&#10;&#10;Row 5:&#10;Fish Oil: Menhaden,&#10;Ratio: 159:3624,&#10;Division: 159 divided by 3624 colon 3624 divided by 3624,&#10;Equivalent Ratio: 0.0439:1.&#10;&#10;Row 6:&#10;Fish Oil: Tilapia,&#10;Ratio: &#10;Division:&#10;Equivalent Ratio: 11:1."/>
              <p:cNvGraphicFramePr>
                <a:graphicFrameLocks noGrp="1"/>
              </p:cNvGraphicFramePr>
              <p:nvPr>
                <p:ph type="tbl" sz="quarter" idx="10"/>
                <p:extLst>
                  <p:ext uri="{D42A27DB-BD31-4B8C-83A1-F6EECF244321}">
                    <p14:modId xmlns:p14="http://schemas.microsoft.com/office/powerpoint/2010/main" val="1878559362"/>
                  </p:ext>
                </p:extLst>
              </p:nvPr>
            </p:nvGraphicFramePr>
            <p:xfrm>
              <a:off x="533400" y="2514600"/>
              <a:ext cx="7924800" cy="3468817"/>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19085">
                    <a:tc>
                      <a:txBody>
                        <a:bodyPr/>
                        <a:lstStyle/>
                        <a:p>
                          <a:pPr algn="ctr">
                            <a:defRPr sz="1600" b="1"/>
                          </a:pPr>
                          <a:r>
                            <a:rPr dirty="0"/>
                            <a:t>Fish Oil</a:t>
                          </a:r>
                        </a:p>
                      </a:txBody>
                      <a:tcPr/>
                    </a:tc>
                    <a:tc>
                      <a:txBody>
                        <a:bodyPr/>
                        <a:lstStyle/>
                        <a:p>
                          <a:pPr algn="ctr">
                            <a:defRPr sz="1600" b="1"/>
                          </a:pPr>
                          <a:r>
                            <a:t>Ratio</a:t>
                          </a:r>
                        </a:p>
                      </a:txBody>
                      <a:tcPr/>
                    </a:tc>
                    <a:tc>
                      <a:txBody>
                        <a:bodyPr/>
                        <a:lstStyle/>
                        <a:p>
                          <a:pPr algn="ctr">
                            <a:defRPr sz="1600" b="1"/>
                          </a:pPr>
                          <a:r>
                            <a:t>Division</a:t>
                          </a:r>
                        </a:p>
                      </a:txBody>
                      <a:tcPr/>
                    </a:tc>
                    <a:tc>
                      <a:txBody>
                        <a:bodyPr/>
                        <a:lstStyle/>
                        <a:p>
                          <a:pPr algn="ctr">
                            <a:defRPr sz="1600" b="1"/>
                          </a:pPr>
                          <a:r>
                            <a:rPr dirty="0"/>
                            <a:t>Equivalent Ratio</a:t>
                          </a:r>
                        </a:p>
                      </a:txBody>
                      <a:tcPr/>
                    </a:tc>
                    <a:extLst>
                      <a:ext uri="{0D108BD9-81ED-4DB2-BD59-A6C34878D82A}">
                        <a16:rowId xmlns:a16="http://schemas.microsoft.com/office/drawing/2014/main" val="10001"/>
                      </a:ext>
                    </a:extLst>
                  </a:tr>
                  <a:tr h="527760">
                    <a:tc>
                      <a:txBody>
                        <a:bodyPr/>
                        <a:lstStyle/>
                        <a:p>
                          <a:pPr algn="ctr">
                            <a:defRPr sz="1600" b="1"/>
                          </a:pPr>
                          <a:r>
                            <a:rPr b="0" dirty="0"/>
                            <a:t>Herring</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39:1509</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39</m:t>
                                    </m:r>
                                  </m:num>
                                  <m:den>
                                    <m:r>
                                      <a:rPr sz="1600">
                                        <a:latin typeface="Cambria Math" panose="02040503050406030204" pitchFamily="18" charset="0"/>
                                      </a:rPr>
                                      <m:t>1509</m:t>
                                    </m:r>
                                  </m:den>
                                </m:f>
                                <m:r>
                                  <a:rPr sz="1600">
                                    <a:latin typeface="Cambria Math" panose="02040503050406030204" pitchFamily="18" charset="0"/>
                                  </a:rPr>
                                  <m:t>:</m:t>
                                </m:r>
                                <m:f>
                                  <m:fPr>
                                    <m:ctrlPr>
                                      <a:rPr sz="1600" i="1">
                                        <a:latin typeface="Cambria Math" panose="02040503050406030204" pitchFamily="18" charset="0"/>
                                      </a:rPr>
                                    </m:ctrlPr>
                                  </m:fPr>
                                  <m:num>
                                    <m:r>
                                      <a:rPr sz="1600">
                                        <a:latin typeface="Cambria Math" panose="02040503050406030204" pitchFamily="18" charset="0"/>
                                      </a:rPr>
                                      <m:t>1509</m:t>
                                    </m:r>
                                  </m:num>
                                  <m:den>
                                    <m:r>
                                      <a:rPr sz="1600">
                                        <a:latin typeface="Cambria Math" panose="02040503050406030204" pitchFamily="18" charset="0"/>
                                      </a:rPr>
                                      <m:t>1509</m:t>
                                    </m:r>
                                  </m:den>
                                </m:f>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0.0258:1</m:t>
                                </m:r>
                              </m:oMath>
                            </m:oMathPara>
                          </a14:m>
                          <a:endParaRPr/>
                        </a:p>
                      </a:txBody>
                      <a:tcPr/>
                    </a:tc>
                    <a:extLst>
                      <a:ext uri="{0D108BD9-81ED-4DB2-BD59-A6C34878D82A}">
                        <a16:rowId xmlns:a16="http://schemas.microsoft.com/office/drawing/2014/main" val="10002"/>
                      </a:ext>
                    </a:extLst>
                  </a:tr>
                  <a:tr h="527760">
                    <a:tc>
                      <a:txBody>
                        <a:bodyPr/>
                        <a:lstStyle/>
                        <a:p>
                          <a:pPr algn="ctr">
                            <a:defRPr sz="1600" b="1"/>
                          </a:pPr>
                          <a:r>
                            <a:rPr b="0" dirty="0"/>
                            <a:t>Salmon</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92:4657</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92</m:t>
                                    </m:r>
                                  </m:num>
                                  <m:den>
                                    <m:r>
                                      <a:rPr sz="1600">
                                        <a:latin typeface="Cambria Math" panose="02040503050406030204" pitchFamily="18" charset="0"/>
                                      </a:rPr>
                                      <m:t>4657</m:t>
                                    </m:r>
                                  </m:den>
                                </m:f>
                                <m:r>
                                  <a:rPr sz="1600">
                                    <a:latin typeface="Cambria Math" panose="02040503050406030204" pitchFamily="18" charset="0"/>
                                  </a:rPr>
                                  <m:t>:</m:t>
                                </m:r>
                                <m:f>
                                  <m:fPr>
                                    <m:ctrlPr>
                                      <a:rPr sz="1600" i="1">
                                        <a:latin typeface="Cambria Math" panose="02040503050406030204" pitchFamily="18" charset="0"/>
                                      </a:rPr>
                                    </m:ctrlPr>
                                  </m:fPr>
                                  <m:num>
                                    <m:r>
                                      <a:rPr sz="1600">
                                        <a:latin typeface="Cambria Math" panose="02040503050406030204" pitchFamily="18" charset="0"/>
                                      </a:rPr>
                                      <m:t>4657</m:t>
                                    </m:r>
                                  </m:num>
                                  <m:den>
                                    <m:r>
                                      <a:rPr sz="1600">
                                        <a:latin typeface="Cambria Math" panose="02040503050406030204" pitchFamily="18" charset="0"/>
                                      </a:rPr>
                                      <m:t>4657</m:t>
                                    </m:r>
                                  </m:den>
                                </m:f>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0.0198:1</m:t>
                                </m:r>
                              </m:oMath>
                            </m:oMathPara>
                          </a14:m>
                          <a:endParaRPr/>
                        </a:p>
                      </a:txBody>
                      <a:tcPr/>
                    </a:tc>
                    <a:extLst>
                      <a:ext uri="{0D108BD9-81ED-4DB2-BD59-A6C34878D82A}">
                        <a16:rowId xmlns:a16="http://schemas.microsoft.com/office/drawing/2014/main" val="10003"/>
                      </a:ext>
                    </a:extLst>
                  </a:tr>
                  <a:tr h="523046">
                    <a:tc>
                      <a:txBody>
                        <a:bodyPr/>
                        <a:lstStyle/>
                        <a:p>
                          <a:pPr algn="ctr">
                            <a:defRPr sz="1600" b="1"/>
                          </a:pPr>
                          <a:r>
                            <a:rPr b="0" dirty="0"/>
                            <a:t>Sardine</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239:3096</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239</m:t>
                                    </m:r>
                                  </m:num>
                                  <m:den>
                                    <m:r>
                                      <a:rPr sz="1600">
                                        <a:latin typeface="Cambria Math" panose="02040503050406030204" pitchFamily="18" charset="0"/>
                                      </a:rPr>
                                      <m:t>3096</m:t>
                                    </m:r>
                                  </m:den>
                                </m:f>
                                <m:r>
                                  <a:rPr sz="1600">
                                    <a:latin typeface="Cambria Math" panose="02040503050406030204" pitchFamily="18" charset="0"/>
                                  </a:rPr>
                                  <m:t>:</m:t>
                                </m:r>
                                <m:f>
                                  <m:fPr>
                                    <m:ctrlPr>
                                      <a:rPr sz="1600" i="1">
                                        <a:latin typeface="Cambria Math" panose="02040503050406030204" pitchFamily="18" charset="0"/>
                                      </a:rPr>
                                    </m:ctrlPr>
                                  </m:fPr>
                                  <m:num>
                                    <m:r>
                                      <a:rPr sz="1600">
                                        <a:latin typeface="Cambria Math" panose="02040503050406030204" pitchFamily="18" charset="0"/>
                                      </a:rPr>
                                      <m:t>3096</m:t>
                                    </m:r>
                                  </m:num>
                                  <m:den>
                                    <m:r>
                                      <a:rPr sz="1600">
                                        <a:latin typeface="Cambria Math" panose="02040503050406030204" pitchFamily="18" charset="0"/>
                                      </a:rPr>
                                      <m:t>3096</m:t>
                                    </m:r>
                                  </m:den>
                                </m:f>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0.0772:1</m:t>
                                </m:r>
                              </m:oMath>
                            </m:oMathPara>
                          </a14:m>
                          <a:endParaRPr/>
                        </a:p>
                      </a:txBody>
                      <a:tcPr/>
                    </a:tc>
                    <a:extLst>
                      <a:ext uri="{0D108BD9-81ED-4DB2-BD59-A6C34878D82A}">
                        <a16:rowId xmlns:a16="http://schemas.microsoft.com/office/drawing/2014/main" val="10004"/>
                      </a:ext>
                    </a:extLst>
                  </a:tr>
                  <a:tr h="527760">
                    <a:tc>
                      <a:txBody>
                        <a:bodyPr/>
                        <a:lstStyle/>
                        <a:p>
                          <a:pPr algn="ctr">
                            <a:defRPr sz="1600" b="1"/>
                          </a:pPr>
                          <a:r>
                            <a:rPr b="0" dirty="0"/>
                            <a:t>Cod Liver</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127:2557</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127</m:t>
                                    </m:r>
                                  </m:num>
                                  <m:den>
                                    <m:r>
                                      <a:rPr sz="1600">
                                        <a:latin typeface="Cambria Math" panose="02040503050406030204" pitchFamily="18" charset="0"/>
                                      </a:rPr>
                                      <m:t>2557</m:t>
                                    </m:r>
                                  </m:den>
                                </m:f>
                                <m:r>
                                  <a:rPr sz="1600">
                                    <a:latin typeface="Cambria Math" panose="02040503050406030204" pitchFamily="18" charset="0"/>
                                  </a:rPr>
                                  <m:t>:</m:t>
                                </m:r>
                                <m:f>
                                  <m:fPr>
                                    <m:ctrlPr>
                                      <a:rPr sz="1600" i="1">
                                        <a:latin typeface="Cambria Math" panose="02040503050406030204" pitchFamily="18" charset="0"/>
                                      </a:rPr>
                                    </m:ctrlPr>
                                  </m:fPr>
                                  <m:num>
                                    <m:r>
                                      <a:rPr sz="1600">
                                        <a:latin typeface="Cambria Math" panose="02040503050406030204" pitchFamily="18" charset="0"/>
                                      </a:rPr>
                                      <m:t>2557</m:t>
                                    </m:r>
                                  </m:num>
                                  <m:den>
                                    <m:r>
                                      <a:rPr sz="1600">
                                        <a:latin typeface="Cambria Math" panose="02040503050406030204" pitchFamily="18" charset="0"/>
                                      </a:rPr>
                                      <m:t>2557</m:t>
                                    </m:r>
                                  </m:den>
                                </m:f>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0.0497:1</m:t>
                                </m:r>
                              </m:oMath>
                            </m:oMathPara>
                          </a14:m>
                          <a:endParaRPr/>
                        </a:p>
                      </a:txBody>
                      <a:tcPr/>
                    </a:tc>
                    <a:extLst>
                      <a:ext uri="{0D108BD9-81ED-4DB2-BD59-A6C34878D82A}">
                        <a16:rowId xmlns:a16="http://schemas.microsoft.com/office/drawing/2014/main" val="10005"/>
                      </a:ext>
                    </a:extLst>
                  </a:tr>
                  <a:tr h="527760">
                    <a:tc>
                      <a:txBody>
                        <a:bodyPr/>
                        <a:lstStyle/>
                        <a:p>
                          <a:pPr algn="ctr">
                            <a:defRPr sz="1600" b="1"/>
                          </a:pPr>
                          <a:r>
                            <a:rPr b="0" dirty="0"/>
                            <a:t>Menhaden</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159:3624</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159</m:t>
                                    </m:r>
                                  </m:num>
                                  <m:den>
                                    <m:r>
                                      <a:rPr sz="1600">
                                        <a:latin typeface="Cambria Math" panose="02040503050406030204" pitchFamily="18" charset="0"/>
                                      </a:rPr>
                                      <m:t>3624</m:t>
                                    </m:r>
                                  </m:den>
                                </m:f>
                                <m:r>
                                  <a:rPr sz="1600">
                                    <a:latin typeface="Cambria Math" panose="02040503050406030204" pitchFamily="18" charset="0"/>
                                  </a:rPr>
                                  <m:t>:</m:t>
                                </m:r>
                                <m:f>
                                  <m:fPr>
                                    <m:ctrlPr>
                                      <a:rPr sz="1600" i="1">
                                        <a:latin typeface="Cambria Math" panose="02040503050406030204" pitchFamily="18" charset="0"/>
                                      </a:rPr>
                                    </m:ctrlPr>
                                  </m:fPr>
                                  <m:num>
                                    <m:r>
                                      <a:rPr sz="1600">
                                        <a:latin typeface="Cambria Math" panose="02040503050406030204" pitchFamily="18" charset="0"/>
                                      </a:rPr>
                                      <m:t>3624</m:t>
                                    </m:r>
                                  </m:num>
                                  <m:den>
                                    <m:r>
                                      <a:rPr sz="1600">
                                        <a:latin typeface="Cambria Math" panose="02040503050406030204" pitchFamily="18" charset="0"/>
                                      </a:rPr>
                                      <m:t>3624</m:t>
                                    </m:r>
                                  </m:den>
                                </m:f>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0.0439:1</m:t>
                                </m:r>
                              </m:oMath>
                            </m:oMathPara>
                          </a14:m>
                          <a:endParaRPr dirty="0"/>
                        </a:p>
                      </a:txBody>
                      <a:tcPr/>
                    </a:tc>
                    <a:extLst>
                      <a:ext uri="{0D108BD9-81ED-4DB2-BD59-A6C34878D82A}">
                        <a16:rowId xmlns:a16="http://schemas.microsoft.com/office/drawing/2014/main" val="10006"/>
                      </a:ext>
                    </a:extLst>
                  </a:tr>
                  <a:tr h="348093">
                    <a:tc>
                      <a:txBody>
                        <a:bodyPr/>
                        <a:lstStyle/>
                        <a:p>
                          <a:pPr algn="ctr">
                            <a:defRPr sz="1600" b="1"/>
                          </a:pPr>
                          <a:r>
                            <a:rPr b="0" dirty="0">
                              <a:solidFill>
                                <a:srgbClr val="FF0000"/>
                              </a:solidFill>
                            </a:rPr>
                            <a:t>Tilapia</a:t>
                          </a:r>
                        </a:p>
                      </a:txBody>
                      <a:tcPr/>
                    </a:tc>
                    <a:tc>
                      <a:txBody>
                        <a:bodyPr/>
                        <a:lstStyle/>
                        <a:p>
                          <a:pPr algn="ctr"/>
                          <a:endParaRPr/>
                        </a:p>
                      </a:txBody>
                      <a:tcPr/>
                    </a:tc>
                    <a:tc>
                      <a:txBody>
                        <a:bodyPr/>
                        <a:lstStyle/>
                        <a:p>
                          <a:pPr algn="ctr"/>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lang="en-IN" sz="1600" smtClean="0">
                                    <a:solidFill>
                                      <a:srgbClr val="FF0000"/>
                                    </a:solidFill>
                                    <a:latin typeface="Cambria Math" panose="02040503050406030204" pitchFamily="18" charset="0"/>
                                  </a:rPr>
                                  <m:t>11:1</m:t>
                                </m:r>
                              </m:oMath>
                            </m:oMathPara>
                          </a14:m>
                          <a:endParaRPr lang="en-IN" dirty="0">
                            <a:solidFill>
                              <a:srgbClr val="FF0000"/>
                            </a:solidFill>
                          </a:endParaRPr>
                        </a:p>
                      </a:txBody>
                      <a:tcPr/>
                    </a:tc>
                    <a:extLst>
                      <a:ext uri="{0D108BD9-81ED-4DB2-BD59-A6C34878D82A}">
                        <a16:rowId xmlns:a16="http://schemas.microsoft.com/office/drawing/2014/main" val="10007"/>
                      </a:ext>
                    </a:extLst>
                  </a:tr>
                </a:tbl>
              </a:graphicData>
            </a:graphic>
          </p:graphicFrame>
        </mc:Choice>
        <mc:Fallback>
          <p:graphicFrame>
            <p:nvGraphicFramePr>
              <p:cNvPr id="3" name="Table Placeholder 2" descr="The table contains 4 columns and 6 rows. The columns are labeled: Fish Oil, Ratio , Division , and Equivalent Ratio.&#10;&#10;Row 1:&#10;Fish Oil: Herring,&#10;Ratio: 39:1509,&#10;Division: 39 divided by 1509 colon 1509 divided by 1509,&#10;Equivalent Ratio: 0.0258:1.&#10;&#10;Row 2:&#10;Fish Oil: Salmon,&#10;Ratio: 92:4657,&#10;Division: 92 divided by 4657 colon 4657 divided by 4657,&#10;Equivalent Ratio: 0.0198:1.&#10;&#10;Row 3:&#10;Fish Oil: Sardine,&#10;Ratio: 239:3096,&#10;Division: 239 divided by 3096 colon 3096 divided by 3096,&#10;Equivalent Ratio: 0.0772:1.&#10;&#10;Row 4:&#10;Fish Oil: Cod Liver,&#10;Ratio: 127:2557,&#10;Division: 127 divided by 2557 colon 2557 divided by 2557,&#10;Equivalent Ratio: 0.0497:1.&#10;&#10;Row 5:&#10;Fish Oil: Menhaden,&#10;Ratio: 159:3624,&#10;Division: 159 divided by 3624 colon 3624 divided by 3624,&#10;Equivalent Ratio: 0.0439:1.&#10;&#10;Row 6:&#10;Fish Oil: Tilapia,&#10;Ratio: &#10;Division:&#10;Equivalent Ratio: 11:1."/>
              <p:cNvGraphicFramePr>
                <a:graphicFrameLocks noGrp="1"/>
              </p:cNvGraphicFramePr>
              <p:nvPr>
                <p:ph type="tbl" sz="quarter" idx="10"/>
                <p:extLst>
                  <p:ext uri="{D42A27DB-BD31-4B8C-83A1-F6EECF244321}">
                    <p14:modId xmlns:p14="http://schemas.microsoft.com/office/powerpoint/2010/main" val="1878559362"/>
                  </p:ext>
                </p:extLst>
              </p:nvPr>
            </p:nvGraphicFramePr>
            <p:xfrm>
              <a:off x="533400" y="2514600"/>
              <a:ext cx="7924800" cy="3468817"/>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35280">
                    <a:tc>
                      <a:txBody>
                        <a:bodyPr/>
                        <a:lstStyle/>
                        <a:p>
                          <a:pPr algn="ctr">
                            <a:defRPr sz="1600" b="1"/>
                          </a:pPr>
                          <a:r>
                            <a:rPr dirty="0"/>
                            <a:t>Fish Oil</a:t>
                          </a:r>
                        </a:p>
                      </a:txBody>
                      <a:tcPr/>
                    </a:tc>
                    <a:tc>
                      <a:txBody>
                        <a:bodyPr/>
                        <a:lstStyle/>
                        <a:p>
                          <a:pPr algn="ctr">
                            <a:defRPr sz="1600" b="1"/>
                          </a:pPr>
                          <a:r>
                            <a:t>Ratio</a:t>
                          </a:r>
                        </a:p>
                      </a:txBody>
                      <a:tcPr/>
                    </a:tc>
                    <a:tc>
                      <a:txBody>
                        <a:bodyPr/>
                        <a:lstStyle/>
                        <a:p>
                          <a:pPr algn="ctr">
                            <a:defRPr sz="1600" b="1"/>
                          </a:pPr>
                          <a:r>
                            <a:t>Division</a:t>
                          </a:r>
                        </a:p>
                      </a:txBody>
                      <a:tcPr/>
                    </a:tc>
                    <a:tc>
                      <a:txBody>
                        <a:bodyPr/>
                        <a:lstStyle/>
                        <a:p>
                          <a:pPr algn="ctr">
                            <a:defRPr sz="1600" b="1"/>
                          </a:pPr>
                          <a:r>
                            <a:rPr dirty="0"/>
                            <a:t>Equivalent Ratio</a:t>
                          </a:r>
                        </a:p>
                      </a:txBody>
                      <a:tcPr/>
                    </a:tc>
                    <a:extLst>
                      <a:ext uri="{0D108BD9-81ED-4DB2-BD59-A6C34878D82A}">
                        <a16:rowId xmlns:a16="http://schemas.microsoft.com/office/drawing/2014/main" val="10001"/>
                      </a:ext>
                    </a:extLst>
                  </a:tr>
                  <a:tr h="554546">
                    <a:tc>
                      <a:txBody>
                        <a:bodyPr/>
                        <a:lstStyle/>
                        <a:p>
                          <a:pPr algn="ctr">
                            <a:defRPr sz="1600" b="1"/>
                          </a:pPr>
                          <a:r>
                            <a:rPr b="0" dirty="0"/>
                            <a:t>Herring</a:t>
                          </a:r>
                        </a:p>
                      </a:txBody>
                      <a:tcPr/>
                    </a:tc>
                    <a:tc>
                      <a:txBody>
                        <a:bodyPr/>
                        <a:lstStyle/>
                        <a:p>
                          <a:endParaRPr lang="en-US"/>
                        </a:p>
                      </a:txBody>
                      <a:tcPr>
                        <a:blipFill>
                          <a:blip r:embed="rId2"/>
                          <a:stretch>
                            <a:fillRect l="-100000" t="-62637" r="-200000" b="-474725"/>
                          </a:stretch>
                        </a:blipFill>
                      </a:tcPr>
                    </a:tc>
                    <a:tc>
                      <a:txBody>
                        <a:bodyPr/>
                        <a:lstStyle/>
                        <a:p>
                          <a:endParaRPr lang="en-US"/>
                        </a:p>
                      </a:txBody>
                      <a:tcPr>
                        <a:blipFill>
                          <a:blip r:embed="rId2"/>
                          <a:stretch>
                            <a:fillRect l="-200615" t="-62637" r="-100615" b="-474725"/>
                          </a:stretch>
                        </a:blipFill>
                      </a:tcPr>
                    </a:tc>
                    <a:tc>
                      <a:txBody>
                        <a:bodyPr/>
                        <a:lstStyle/>
                        <a:p>
                          <a:endParaRPr lang="en-US"/>
                        </a:p>
                      </a:txBody>
                      <a:tcPr>
                        <a:blipFill>
                          <a:blip r:embed="rId2"/>
                          <a:stretch>
                            <a:fillRect l="-300615" t="-62637" r="-615" b="-474725"/>
                          </a:stretch>
                        </a:blipFill>
                      </a:tcPr>
                    </a:tc>
                    <a:extLst>
                      <a:ext uri="{0D108BD9-81ED-4DB2-BD59-A6C34878D82A}">
                        <a16:rowId xmlns:a16="http://schemas.microsoft.com/office/drawing/2014/main" val="10002"/>
                      </a:ext>
                    </a:extLst>
                  </a:tr>
                  <a:tr h="554546">
                    <a:tc>
                      <a:txBody>
                        <a:bodyPr/>
                        <a:lstStyle/>
                        <a:p>
                          <a:pPr algn="ctr">
                            <a:defRPr sz="1600" b="1"/>
                          </a:pPr>
                          <a:r>
                            <a:rPr b="0" dirty="0"/>
                            <a:t>Salmon</a:t>
                          </a:r>
                        </a:p>
                      </a:txBody>
                      <a:tcPr/>
                    </a:tc>
                    <a:tc>
                      <a:txBody>
                        <a:bodyPr/>
                        <a:lstStyle/>
                        <a:p>
                          <a:endParaRPr lang="en-US"/>
                        </a:p>
                      </a:txBody>
                      <a:tcPr>
                        <a:blipFill>
                          <a:blip r:embed="rId2"/>
                          <a:stretch>
                            <a:fillRect l="-100000" t="-162637" r="-200000" b="-374725"/>
                          </a:stretch>
                        </a:blipFill>
                      </a:tcPr>
                    </a:tc>
                    <a:tc>
                      <a:txBody>
                        <a:bodyPr/>
                        <a:lstStyle/>
                        <a:p>
                          <a:endParaRPr lang="en-US"/>
                        </a:p>
                      </a:txBody>
                      <a:tcPr>
                        <a:blipFill>
                          <a:blip r:embed="rId2"/>
                          <a:stretch>
                            <a:fillRect l="-200615" t="-162637" r="-100615" b="-374725"/>
                          </a:stretch>
                        </a:blipFill>
                      </a:tcPr>
                    </a:tc>
                    <a:tc>
                      <a:txBody>
                        <a:bodyPr/>
                        <a:lstStyle/>
                        <a:p>
                          <a:endParaRPr lang="en-US"/>
                        </a:p>
                      </a:txBody>
                      <a:tcPr>
                        <a:blipFill>
                          <a:blip r:embed="rId2"/>
                          <a:stretch>
                            <a:fillRect l="-300615" t="-162637" r="-615" b="-374725"/>
                          </a:stretch>
                        </a:blipFill>
                      </a:tcPr>
                    </a:tc>
                    <a:extLst>
                      <a:ext uri="{0D108BD9-81ED-4DB2-BD59-A6C34878D82A}">
                        <a16:rowId xmlns:a16="http://schemas.microsoft.com/office/drawing/2014/main" val="10003"/>
                      </a:ext>
                    </a:extLst>
                  </a:tr>
                  <a:tr h="549593">
                    <a:tc>
                      <a:txBody>
                        <a:bodyPr/>
                        <a:lstStyle/>
                        <a:p>
                          <a:pPr algn="ctr">
                            <a:defRPr sz="1600" b="1"/>
                          </a:pPr>
                          <a:r>
                            <a:rPr b="0" dirty="0"/>
                            <a:t>Sardine</a:t>
                          </a:r>
                        </a:p>
                      </a:txBody>
                      <a:tcPr/>
                    </a:tc>
                    <a:tc>
                      <a:txBody>
                        <a:bodyPr/>
                        <a:lstStyle/>
                        <a:p>
                          <a:endParaRPr lang="en-US"/>
                        </a:p>
                      </a:txBody>
                      <a:tcPr>
                        <a:blipFill>
                          <a:blip r:embed="rId2"/>
                          <a:stretch>
                            <a:fillRect l="-100000" t="-262637" r="-200000" b="-274725"/>
                          </a:stretch>
                        </a:blipFill>
                      </a:tcPr>
                    </a:tc>
                    <a:tc>
                      <a:txBody>
                        <a:bodyPr/>
                        <a:lstStyle/>
                        <a:p>
                          <a:endParaRPr lang="en-US"/>
                        </a:p>
                      </a:txBody>
                      <a:tcPr>
                        <a:blipFill>
                          <a:blip r:embed="rId2"/>
                          <a:stretch>
                            <a:fillRect l="-200615" t="-262637" r="-100615" b="-274725"/>
                          </a:stretch>
                        </a:blipFill>
                      </a:tcPr>
                    </a:tc>
                    <a:tc>
                      <a:txBody>
                        <a:bodyPr/>
                        <a:lstStyle/>
                        <a:p>
                          <a:endParaRPr lang="en-US"/>
                        </a:p>
                      </a:txBody>
                      <a:tcPr>
                        <a:blipFill>
                          <a:blip r:embed="rId2"/>
                          <a:stretch>
                            <a:fillRect l="-300615" t="-262637" r="-615" b="-274725"/>
                          </a:stretch>
                        </a:blipFill>
                      </a:tcPr>
                    </a:tc>
                    <a:extLst>
                      <a:ext uri="{0D108BD9-81ED-4DB2-BD59-A6C34878D82A}">
                        <a16:rowId xmlns:a16="http://schemas.microsoft.com/office/drawing/2014/main" val="10004"/>
                      </a:ext>
                    </a:extLst>
                  </a:tr>
                  <a:tr h="554546">
                    <a:tc>
                      <a:txBody>
                        <a:bodyPr/>
                        <a:lstStyle/>
                        <a:p>
                          <a:pPr algn="ctr">
                            <a:defRPr sz="1600" b="1"/>
                          </a:pPr>
                          <a:r>
                            <a:rPr b="0" dirty="0"/>
                            <a:t>Cod Liver</a:t>
                          </a:r>
                        </a:p>
                      </a:txBody>
                      <a:tcPr/>
                    </a:tc>
                    <a:tc>
                      <a:txBody>
                        <a:bodyPr/>
                        <a:lstStyle/>
                        <a:p>
                          <a:endParaRPr lang="en-US"/>
                        </a:p>
                      </a:txBody>
                      <a:tcPr>
                        <a:blipFill>
                          <a:blip r:embed="rId2"/>
                          <a:stretch>
                            <a:fillRect l="-100000" t="-362637" r="-200000" b="-174725"/>
                          </a:stretch>
                        </a:blipFill>
                      </a:tcPr>
                    </a:tc>
                    <a:tc>
                      <a:txBody>
                        <a:bodyPr/>
                        <a:lstStyle/>
                        <a:p>
                          <a:endParaRPr lang="en-US"/>
                        </a:p>
                      </a:txBody>
                      <a:tcPr>
                        <a:blipFill>
                          <a:blip r:embed="rId2"/>
                          <a:stretch>
                            <a:fillRect l="-200615" t="-362637" r="-100615" b="-174725"/>
                          </a:stretch>
                        </a:blipFill>
                      </a:tcPr>
                    </a:tc>
                    <a:tc>
                      <a:txBody>
                        <a:bodyPr/>
                        <a:lstStyle/>
                        <a:p>
                          <a:endParaRPr lang="en-US"/>
                        </a:p>
                      </a:txBody>
                      <a:tcPr>
                        <a:blipFill>
                          <a:blip r:embed="rId2"/>
                          <a:stretch>
                            <a:fillRect l="-300615" t="-362637" r="-615" b="-174725"/>
                          </a:stretch>
                        </a:blipFill>
                      </a:tcPr>
                    </a:tc>
                    <a:extLst>
                      <a:ext uri="{0D108BD9-81ED-4DB2-BD59-A6C34878D82A}">
                        <a16:rowId xmlns:a16="http://schemas.microsoft.com/office/drawing/2014/main" val="10005"/>
                      </a:ext>
                    </a:extLst>
                  </a:tr>
                  <a:tr h="554546">
                    <a:tc>
                      <a:txBody>
                        <a:bodyPr/>
                        <a:lstStyle/>
                        <a:p>
                          <a:pPr algn="ctr">
                            <a:defRPr sz="1600" b="1"/>
                          </a:pPr>
                          <a:r>
                            <a:rPr b="0" dirty="0"/>
                            <a:t>Menhaden</a:t>
                          </a:r>
                        </a:p>
                      </a:txBody>
                      <a:tcPr/>
                    </a:tc>
                    <a:tc>
                      <a:txBody>
                        <a:bodyPr/>
                        <a:lstStyle/>
                        <a:p>
                          <a:endParaRPr lang="en-US"/>
                        </a:p>
                      </a:txBody>
                      <a:tcPr>
                        <a:blipFill>
                          <a:blip r:embed="rId2"/>
                          <a:stretch>
                            <a:fillRect l="-100000" t="-462637" r="-200000" b="-74725"/>
                          </a:stretch>
                        </a:blipFill>
                      </a:tcPr>
                    </a:tc>
                    <a:tc>
                      <a:txBody>
                        <a:bodyPr/>
                        <a:lstStyle/>
                        <a:p>
                          <a:endParaRPr lang="en-US"/>
                        </a:p>
                      </a:txBody>
                      <a:tcPr>
                        <a:blipFill>
                          <a:blip r:embed="rId2"/>
                          <a:stretch>
                            <a:fillRect l="-200615" t="-462637" r="-100615" b="-74725"/>
                          </a:stretch>
                        </a:blipFill>
                      </a:tcPr>
                    </a:tc>
                    <a:tc>
                      <a:txBody>
                        <a:bodyPr/>
                        <a:lstStyle/>
                        <a:p>
                          <a:endParaRPr lang="en-US"/>
                        </a:p>
                      </a:txBody>
                      <a:tcPr>
                        <a:blipFill>
                          <a:blip r:embed="rId2"/>
                          <a:stretch>
                            <a:fillRect l="-300615" t="-462637" r="-615" b="-74725"/>
                          </a:stretch>
                        </a:blipFill>
                      </a:tcPr>
                    </a:tc>
                    <a:extLst>
                      <a:ext uri="{0D108BD9-81ED-4DB2-BD59-A6C34878D82A}">
                        <a16:rowId xmlns:a16="http://schemas.microsoft.com/office/drawing/2014/main" val="10006"/>
                      </a:ext>
                    </a:extLst>
                  </a:tr>
                  <a:tr h="365760">
                    <a:tc>
                      <a:txBody>
                        <a:bodyPr/>
                        <a:lstStyle/>
                        <a:p>
                          <a:pPr algn="ctr">
                            <a:defRPr sz="1600" b="1"/>
                          </a:pPr>
                          <a:r>
                            <a:rPr b="0" dirty="0">
                              <a:solidFill>
                                <a:srgbClr val="FF0000"/>
                              </a:solidFill>
                            </a:rPr>
                            <a:t>Tilapia</a:t>
                          </a:r>
                        </a:p>
                      </a:txBody>
                      <a:tcPr/>
                    </a:tc>
                    <a:tc>
                      <a:txBody>
                        <a:bodyPr/>
                        <a:lstStyle/>
                        <a:p>
                          <a:pPr algn="ctr"/>
                          <a:endParaRPr/>
                        </a:p>
                      </a:txBody>
                      <a:tcPr/>
                    </a:tc>
                    <a:tc>
                      <a:txBody>
                        <a:bodyPr/>
                        <a:lstStyle/>
                        <a:p>
                          <a:pPr algn="ctr"/>
                          <a:endParaRPr/>
                        </a:p>
                      </a:txBody>
                      <a:tcPr/>
                    </a:tc>
                    <a:tc>
                      <a:txBody>
                        <a:bodyPr/>
                        <a:lstStyle/>
                        <a:p>
                          <a:endParaRPr lang="en-US"/>
                        </a:p>
                      </a:txBody>
                      <a:tcPr>
                        <a:blipFill>
                          <a:blip r:embed="rId2"/>
                          <a:stretch>
                            <a:fillRect l="-300615" t="-853333" r="-615" b="-13333"/>
                          </a:stretch>
                        </a:blipFill>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0: Writing and Interpreting </a:t>
            </a:r>
            <a:br>
              <a:rPr lang="en-US" dirty="0"/>
            </a:br>
            <a:r>
              <a:rPr dirty="0"/>
              <a:t>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pPr>
              <a:defRPr sz="2800"/>
            </a:pPr>
            <a:r>
              <a:rPr sz="2000" dirty="0"/>
              <a:t>Now that all the ratios are in a common form, we can see that the other fish have much lower ratios of omega-6 fatty acid (</a:t>
            </a:r>
            <a:r>
              <a:rPr lang="en-US" sz="2000" dirty="0"/>
              <a:t>ω</a:t>
            </a:r>
            <a:r>
              <a:rPr sz="2000" dirty="0"/>
              <a:t>-6) to omega-3 fatty acid</a:t>
            </a:r>
            <a:br>
              <a:rPr lang="en-US" sz="2000" dirty="0"/>
            </a:br>
            <a:r>
              <a:rPr sz="2000" dirty="0"/>
              <a:t>(</a:t>
            </a:r>
            <a:r>
              <a:rPr lang="en-US" sz="2000" dirty="0"/>
              <a:t>ω </a:t>
            </a:r>
            <a:r>
              <a:rPr sz="2000" dirty="0"/>
              <a:t>-6) than tilapia. The closest ratio is that of sardines, and it has more than a hundredfold difference!</a:t>
            </a:r>
          </a:p>
        </p:txBody>
      </p:sp>
    </p:spTree>
    <p:extLst>
      <p:ext uri="{BB962C8B-B14F-4D97-AF65-F5344CB8AC3E}">
        <p14:creationId xmlns:p14="http://schemas.microsoft.com/office/powerpoint/2010/main" val="3633178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1</a:t>
            </a:r>
            <a:r>
              <a:rPr dirty="0"/>
              <a:t>1: Using Proportions to Express a Ratio</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A mixing ratio for automotive paint is given as </a:t>
                </a:r>
                <a14:m>
                  <m:oMath xmlns:m="http://schemas.openxmlformats.org/officeDocument/2006/math">
                    <m:r>
                      <a:rPr>
                        <a:latin typeface="Cambria Math" panose="02040503050406030204" pitchFamily="18" charset="0"/>
                      </a:rPr>
                      <m:t>4:2:1</m:t>
                    </m:r>
                  </m:oMath>
                </a14:m>
                <a:r>
                  <a:rPr sz="2800" dirty="0"/>
                  <a:t> — </a:t>
                </a:r>
                <a14:m>
                  <m:oMath xmlns:m="http://schemas.openxmlformats.org/officeDocument/2006/math">
                    <m:r>
                      <m:rPr>
                        <m:nor/>
                      </m:rPr>
                      <a:rPr/>
                      <m:t>base</m:t>
                    </m:r>
                    <m:r>
                      <m:rPr>
                        <m:nor/>
                      </m:rPr>
                      <a:rPr/>
                      <m:t> </m:t>
                    </m:r>
                    <m:r>
                      <m:rPr>
                        <m:nor/>
                      </m:rPr>
                      <a:rPr/>
                      <m:t>product</m:t>
                    </m:r>
                    <m:r>
                      <a:rPr>
                        <a:latin typeface="Cambria Math" panose="02040503050406030204" pitchFamily="18" charset="0"/>
                      </a:rPr>
                      <m:t>:</m:t>
                    </m:r>
                    <m:r>
                      <m:rPr>
                        <m:nor/>
                      </m:rPr>
                      <a:rPr/>
                      <m:t>thinner</m:t>
                    </m:r>
                    <m:r>
                      <a:rPr>
                        <a:latin typeface="Cambria Math" panose="02040503050406030204" pitchFamily="18" charset="0"/>
                      </a:rPr>
                      <m:t>:</m:t>
                    </m:r>
                    <m:r>
                      <m:rPr>
                        <m:nor/>
                      </m:rPr>
                      <a:rPr/>
                      <m:t>hardener</m:t>
                    </m:r>
                  </m:oMath>
                </a14:m>
                <a:r>
                  <a:rPr sz="2800" dirty="0"/>
                  <a:t>. The thinner is added to aid in the flow of the paint through the spray gun and incorrect amounts can result in runs or dry patches in the paintwork. The hardener is to help with faster drying times, but too much or too little of it can alter suggested curing periods.</a:t>
                </a:r>
              </a:p>
              <a:p>
                <a:pPr marL="542925" indent="-542925">
                  <a:defRPr sz="2800"/>
                </a:pPr>
                <a:r>
                  <a:rPr lang="en-US" sz="2800" dirty="0"/>
                  <a:t>a.	</a:t>
                </a:r>
                <a:r>
                  <a:rPr sz="2800" dirty="0"/>
                  <a:t>Express the proportion of each component of the mixture as a fraction compared to the whole.</a:t>
                </a:r>
              </a:p>
              <a:p>
                <a:pPr marL="542925" indent="-542925">
                  <a:defRPr sz="2800"/>
                </a:pPr>
                <a:r>
                  <a:rPr lang="en-US" sz="2800" dirty="0"/>
                  <a:t>b.	</a:t>
                </a:r>
                <a:r>
                  <a:rPr sz="2800" dirty="0"/>
                  <a:t>Determine how much of each component is needed if you want to make </a:t>
                </a:r>
                <a:r>
                  <a:rPr sz="2800" dirty="0">
                    <a:latin typeface="Cambria Math"/>
                  </a:rPr>
                  <a:t>1.5</a:t>
                </a:r>
                <a:r>
                  <a:rPr sz="2800" dirty="0"/>
                  <a:t> gallons of paint. Round to the nearest thousandth.</a:t>
                </a:r>
              </a:p>
              <a:p>
                <a:pPr marL="542925" indent="-542925">
                  <a:defRPr sz="2800"/>
                </a:pPr>
                <a:r>
                  <a:rPr lang="en-US" sz="2800" dirty="0"/>
                  <a:t>c.	</a:t>
                </a:r>
                <a:r>
                  <a:rPr sz="2800" dirty="0"/>
                  <a:t>Determine the best way for a painter to accurately create </a:t>
                </a:r>
                <a:r>
                  <a:rPr sz="2800" dirty="0">
                    <a:latin typeface="Cambria Math"/>
                  </a:rPr>
                  <a:t>1.5</a:t>
                </a:r>
                <a:r>
                  <a:rPr sz="2800" dirty="0"/>
                  <a:t> gallons of mixed paint.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926" b="-3190"/>
                </a:stretch>
              </a:blipFill>
            </p:spPr>
            <p:txBody>
              <a:bodyPr/>
              <a:lstStyle/>
              <a:p>
                <a:r>
                  <a:rPr lang="en-IN">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1: Using Proportions to Express a Ratio</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a:xfrm>
            <a:off x="381000" y="1143001"/>
            <a:ext cx="8382000" cy="4724400"/>
          </a:xfrm>
        </p:spPr>
        <p:txBody>
          <a:bodyPr>
            <a:normAutofit/>
          </a:bodyPr>
          <a:lstStyle/>
          <a:p>
            <a:r>
              <a:rPr lang="en-IN" sz="2400" b="1" dirty="0"/>
              <a:t>Solution</a:t>
            </a:r>
          </a:p>
          <a:p>
            <a:pPr marL="358775" indent="-358775">
              <a:defRPr sz="2800"/>
            </a:pPr>
            <a:r>
              <a:rPr lang="en-IN" sz="2400" dirty="0"/>
              <a:t>a.	The proportion of each component will be a fraction of the total amount of product. First, notice that there are seven equal parts in this ratio:</a:t>
            </a:r>
          </a:p>
          <a:p>
            <a:pPr>
              <a:defRPr sz="2800"/>
            </a:pPr>
            <a:r>
              <a:rPr lang="en-IN" sz="2400" dirty="0"/>
              <a:t>	4 base product + 2 thinner + 1 hardener = 7 total.</a:t>
            </a:r>
          </a:p>
          <a:p>
            <a:pPr>
              <a:defRPr sz="2800"/>
            </a:pPr>
            <a:r>
              <a:rPr lang="en-IN" sz="2400" dirty="0"/>
              <a:t>Therefore, the proportions are as follows.</a:t>
            </a:r>
            <a:endParaRPr sz="2400" dirty="0"/>
          </a:p>
        </p:txBody>
      </p:sp>
      <p:pic>
        <p:nvPicPr>
          <p:cNvPr id="5" name="Picture 4" descr="Base Product: four divided by seven.&#10;Thinner: two divided by seven.&#10;Hardener: one divided by seven.">
            <a:extLst>
              <a:ext uri="{FF2B5EF4-FFF2-40B4-BE49-F238E27FC236}">
                <a16:creationId xmlns:a16="http://schemas.microsoft.com/office/drawing/2014/main" id="{D06B45BC-B9D9-4134-E0C8-C521AFA57896}"/>
              </a:ext>
            </a:extLst>
          </p:cNvPr>
          <p:cNvPicPr>
            <a:picLocks noChangeAspect="1"/>
          </p:cNvPicPr>
          <p:nvPr/>
        </p:nvPicPr>
        <p:blipFill>
          <a:blip r:embed="rId2"/>
          <a:stretch>
            <a:fillRect/>
          </a:stretch>
        </p:blipFill>
        <p:spPr>
          <a:xfrm>
            <a:off x="3519831" y="3733800"/>
            <a:ext cx="1951938" cy="2232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1: Using Proportions to Express a Ratio</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a:xfrm>
            <a:off x="304800" y="1029287"/>
            <a:ext cx="8534400" cy="4967067"/>
          </a:xfrm>
        </p:spPr>
        <p:txBody>
          <a:bodyPr>
            <a:normAutofit/>
          </a:bodyPr>
          <a:lstStyle/>
          <a:p>
            <a:pPr marL="627063" indent="-627063">
              <a:defRPr sz="2800"/>
            </a:pPr>
            <a:r>
              <a:rPr lang="en-US" sz="2800" dirty="0"/>
              <a:t>b.	Altogether, we want to have </a:t>
            </a:r>
            <a:r>
              <a:rPr lang="en-US" sz="2800" dirty="0">
                <a:latin typeface="Cambria Math"/>
              </a:rPr>
              <a:t>1.5</a:t>
            </a:r>
            <a:r>
              <a:rPr lang="en-US" sz="2800" dirty="0"/>
              <a:t> gallons of paint, so we need to know how much of each component we should mix in. In order to determine the amount of each component needed for </a:t>
            </a:r>
            <a:r>
              <a:rPr lang="en-US" sz="2800" dirty="0">
                <a:latin typeface="Cambria Math"/>
              </a:rPr>
              <a:t>1.5</a:t>
            </a:r>
            <a:r>
              <a:rPr lang="en-US" sz="2800" dirty="0"/>
              <a:t> gallons of paint, we multiply each proportion by the total amount of paint needed.</a:t>
            </a:r>
            <a:endParaRPr sz="2800" dirty="0"/>
          </a:p>
        </p:txBody>
      </p:sp>
      <p:pic>
        <p:nvPicPr>
          <p:cNvPr id="5" name="Picture 4" descr="Amount of Base Product: open parentheses 4 divided by 7 close parentheses times 1.5 gallons approximately equals to 0.857 gallons.&#10;&#10;Amount of Thinner: open parentheses 2 divided by 7 close parentheses times 1.5 gallons approximately equals to 0.429 gallons.&#10;&#10;Amount of Hardener: open parentheses 1 divided by 7 close parentheses times 1.5 gallons approximately equals to 0.214 gallons.">
            <a:extLst>
              <a:ext uri="{FF2B5EF4-FFF2-40B4-BE49-F238E27FC236}">
                <a16:creationId xmlns:a16="http://schemas.microsoft.com/office/drawing/2014/main" id="{9E669539-6AFD-4695-1FB7-04F563C572FF}"/>
              </a:ext>
            </a:extLst>
          </p:cNvPr>
          <p:cNvPicPr>
            <a:picLocks noChangeAspect="1"/>
          </p:cNvPicPr>
          <p:nvPr/>
        </p:nvPicPr>
        <p:blipFill>
          <a:blip r:embed="rId2"/>
          <a:stretch>
            <a:fillRect/>
          </a:stretch>
        </p:blipFill>
        <p:spPr>
          <a:xfrm>
            <a:off x="1071240" y="3620354"/>
            <a:ext cx="7001520" cy="2376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1: Using Proportions to Express a Ratio</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a:xfrm>
            <a:off x="228600" y="1029287"/>
            <a:ext cx="8534400" cy="2399713"/>
          </a:xfrm>
        </p:spPr>
        <p:txBody>
          <a:bodyPr>
            <a:noAutofit/>
          </a:bodyPr>
          <a:lstStyle/>
          <a:p>
            <a:pPr marL="717550" indent="-717550">
              <a:tabLst>
                <a:tab pos="717550" algn="l"/>
              </a:tabLst>
              <a:defRPr sz="2800"/>
            </a:pPr>
            <a:r>
              <a:rPr lang="en-US" sz="2200" dirty="0"/>
              <a:t>c.	</a:t>
            </a:r>
            <a:r>
              <a:rPr sz="2200" dirty="0"/>
              <a:t>​Let's take a moment to notice that the decimal amounts found in part b. of each component required for </a:t>
            </a:r>
            <a:r>
              <a:rPr sz="2200" dirty="0">
                <a:latin typeface="Cambria Math"/>
              </a:rPr>
              <a:t>1.5</a:t>
            </a:r>
            <a:r>
              <a:rPr sz="2200" dirty="0"/>
              <a:t> gallons of paint will need to be measured with great precision to ensure that there are no problems painting the car. In reality, that would be very difficult to achieve. To avoid this situation, a painter could choose to mix the paint using the ratios rather than the estimated decimals so that measuring is easier.</a:t>
            </a:r>
            <a:r>
              <a:rPr lang="en-US" sz="2200" dirty="0"/>
              <a:t>         </a:t>
            </a:r>
            <a:r>
              <a:rPr sz="2200" dirty="0"/>
              <a:t>​</a:t>
            </a:r>
          </a:p>
        </p:txBody>
      </p:sp>
      <p:sp>
        <p:nvSpPr>
          <p:cNvPr id="5" name="TextBox 4">
            <a:extLst>
              <a:ext uri="{FF2B5EF4-FFF2-40B4-BE49-F238E27FC236}">
                <a16:creationId xmlns:a16="http://schemas.microsoft.com/office/drawing/2014/main" id="{88B7107B-9DCB-4C28-A293-BDA8760EB558}"/>
              </a:ext>
            </a:extLst>
          </p:cNvPr>
          <p:cNvSpPr txBox="1"/>
          <p:nvPr/>
        </p:nvSpPr>
        <p:spPr>
          <a:xfrm>
            <a:off x="914400" y="3505200"/>
            <a:ext cx="7848600" cy="2462213"/>
          </a:xfrm>
          <a:prstGeom prst="rect">
            <a:avLst/>
          </a:prstGeom>
          <a:noFill/>
        </p:spPr>
        <p:txBody>
          <a:bodyPr wrap="square">
            <a:spAutoFit/>
          </a:bodyPr>
          <a:lstStyle/>
          <a:p>
            <a:r>
              <a:rPr lang="en-US" sz="2200" dirty="0"/>
              <a:t>If we start with </a:t>
            </a:r>
            <a:r>
              <a:rPr lang="en-US" sz="2200" dirty="0">
                <a:latin typeface="Cambria Math"/>
              </a:rPr>
              <a:t>1</a:t>
            </a:r>
            <a:r>
              <a:rPr lang="en-US" sz="2200" dirty="0"/>
              <a:t> gallon of base product, we know that the amount of  thinner will need to be half of that, or </a:t>
            </a:r>
            <a:r>
              <a:rPr lang="en-US" sz="2200" dirty="0">
                <a:latin typeface="Cambria Math"/>
              </a:rPr>
              <a:t>0.5</a:t>
            </a:r>
            <a:r>
              <a:rPr lang="en-US" sz="2200" dirty="0"/>
              <a:t> gallons, and the amount of hardener will be half of the thinner amount, or </a:t>
            </a:r>
            <a:r>
              <a:rPr lang="en-US" sz="2200" dirty="0">
                <a:latin typeface="Cambria Math"/>
              </a:rPr>
              <a:t>0.25</a:t>
            </a:r>
            <a:r>
              <a:rPr lang="en-US" sz="2200" dirty="0"/>
              <a:t> gallons. Take a moment and verify that these amounts are still in the correct ratio given originally. Using this method, the painter will end up with </a:t>
            </a:r>
            <a:r>
              <a:rPr lang="en-US" sz="2200" dirty="0">
                <a:latin typeface="Cambria Math"/>
              </a:rPr>
              <a:t>1.75</a:t>
            </a:r>
            <a:r>
              <a:rPr lang="en-US" sz="2200" dirty="0"/>
              <a:t> gallons of paint that is accurately mixed, from which it's easy to measure out the </a:t>
            </a:r>
            <a:r>
              <a:rPr lang="en-US" sz="2200" dirty="0">
                <a:latin typeface="Cambria Math"/>
              </a:rPr>
              <a:t>1.5</a:t>
            </a:r>
            <a:r>
              <a:rPr lang="en-US" sz="2200" dirty="0"/>
              <a:t> gallons needed.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2</a:t>
            </a:r>
            <a:endParaRPr dirty="0"/>
          </a:p>
        </p:txBody>
      </p:sp>
      <p:sp>
        <p:nvSpPr>
          <p:cNvPr id="3" name="Text Placeholder 2"/>
          <p:cNvSpPr>
            <a:spLocks noGrp="1"/>
          </p:cNvSpPr>
          <p:nvPr>
            <p:ph type="body" sz="quarter" idx="10"/>
          </p:nvPr>
        </p:nvSpPr>
        <p:spPr/>
        <p:txBody>
          <a:bodyPr>
            <a:normAutofit/>
          </a:bodyPr>
          <a:lstStyle/>
          <a:p>
            <a:r>
              <a:rPr sz="2800" dirty="0"/>
              <a:t>The greatest common divisor (</a:t>
            </a:r>
            <a:r>
              <a:rPr sz="2800" b="1" dirty="0"/>
              <a:t>GCD</a:t>
            </a:r>
            <a:r>
              <a:rPr sz="2800" dirty="0"/>
              <a:t>)—also called the greatest common factor (</a:t>
            </a:r>
            <a:r>
              <a:rPr sz="2800" b="1" dirty="0"/>
              <a:t>GCF</a:t>
            </a:r>
            <a:r>
              <a:rPr sz="2800" dirty="0"/>
              <a:t>)—is the largest integer that divides two numbers without a remainder.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1</a:t>
            </a:r>
            <a:r>
              <a:rPr dirty="0"/>
              <a:t>2: Finding Proportions and </a:t>
            </a:r>
            <a:br>
              <a:rPr lang="en-US" dirty="0"/>
            </a:br>
            <a:r>
              <a:rPr dirty="0"/>
              <a:t>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200" dirty="0"/>
                  <a:t>Suppose you earned a B on your last History 102 test by getting </a:t>
                </a:r>
                <a14:m>
                  <m:oMath xmlns:m="http://schemas.openxmlformats.org/officeDocument/2006/math">
                    <m:r>
                      <a:rPr sz="2200">
                        <a:latin typeface="Cambria Math" panose="02040503050406030204" pitchFamily="18" charset="0"/>
                      </a:rPr>
                      <m:t>80</m:t>
                    </m:r>
                    <m:r>
                      <a:rPr sz="2200">
                        <a:latin typeface="Cambria Math" panose="02040503050406030204" pitchFamily="18" charset="0"/>
                      </a:rPr>
                      <m:t>%</m:t>
                    </m:r>
                  </m:oMath>
                </a14:m>
                <a:r>
                  <a:rPr sz="2200" dirty="0"/>
                  <a:t> of the questions correct.</a:t>
                </a:r>
              </a:p>
              <a:p>
                <a:pPr marL="358775" indent="-358775">
                  <a:defRPr sz="2800"/>
                </a:pPr>
                <a:r>
                  <a:rPr lang="en-US" sz="2200" dirty="0"/>
                  <a:t>a.	</a:t>
                </a:r>
                <a:r>
                  <a:rPr sz="2200" dirty="0"/>
                  <a:t>​If there were </a:t>
                </a:r>
                <a:r>
                  <a:rPr sz="2200" dirty="0">
                    <a:latin typeface="Cambria Math"/>
                  </a:rPr>
                  <a:t>60</a:t>
                </a:r>
                <a:r>
                  <a:rPr sz="2200" dirty="0"/>
                  <a:t> equally weighted questions on the test, how many did you answer correctly?</a:t>
                </a:r>
              </a:p>
              <a:p>
                <a:pPr marL="358775" indent="-358775">
                  <a:defRPr sz="2800"/>
                </a:pPr>
                <a:r>
                  <a:rPr lang="en-US" sz="2200" dirty="0"/>
                  <a:t>b.	</a:t>
                </a:r>
                <a:r>
                  <a:rPr sz="2200" dirty="0"/>
                  <a:t>​What was your ratio of correct to incorrect answers on the test?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741"/>
                </a:stretch>
              </a:blipFill>
            </p:spPr>
            <p:txBody>
              <a:bodyPr/>
              <a:lstStyle/>
              <a:p>
                <a:r>
                  <a:rPr lang="en-IN">
                    <a:noFill/>
                  </a:rPr>
                  <a:t> </a:t>
                </a:r>
              </a:p>
            </p:txBody>
          </p:sp>
        </mc:Fallback>
      </mc:AlternateContent>
      <p:sp>
        <p:nvSpPr>
          <p:cNvPr id="16" name="TextBox 15">
            <a:extLst>
              <a:ext uri="{FF2B5EF4-FFF2-40B4-BE49-F238E27FC236}">
                <a16:creationId xmlns:a16="http://schemas.microsoft.com/office/drawing/2014/main" id="{DC10A746-A506-CFED-564D-FDE379BB6253}"/>
              </a:ext>
            </a:extLst>
          </p:cNvPr>
          <p:cNvSpPr txBox="1"/>
          <p:nvPr/>
        </p:nvSpPr>
        <p:spPr>
          <a:xfrm>
            <a:off x="447675" y="2971987"/>
            <a:ext cx="1219200" cy="430887"/>
          </a:xfrm>
          <a:prstGeom prst="rect">
            <a:avLst/>
          </a:prstGeom>
          <a:noFill/>
        </p:spPr>
        <p:txBody>
          <a:bodyPr wrap="square">
            <a:spAutoFit/>
          </a:bodyPr>
          <a:lstStyle/>
          <a:p>
            <a:r>
              <a:rPr kumimoji="0" lang="en-IN" sz="22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sp>
        <p:nvSpPr>
          <p:cNvPr id="12" name="TextBox 11">
            <a:extLst>
              <a:ext uri="{FF2B5EF4-FFF2-40B4-BE49-F238E27FC236}">
                <a16:creationId xmlns:a16="http://schemas.microsoft.com/office/drawing/2014/main" id="{C202DBA6-A742-BCB4-9B47-BB57CDDD118E}"/>
              </a:ext>
            </a:extLst>
          </p:cNvPr>
          <p:cNvSpPr txBox="1"/>
          <p:nvPr/>
        </p:nvSpPr>
        <p:spPr>
          <a:xfrm>
            <a:off x="420765" y="3378315"/>
            <a:ext cx="5065635" cy="430887"/>
          </a:xfrm>
          <a:prstGeom prst="rect">
            <a:avLst/>
          </a:prstGeom>
          <a:noFill/>
        </p:spPr>
        <p:txBody>
          <a:bodyPr wrap="square">
            <a:spAutoFit/>
          </a:bodyPr>
          <a:lstStyle/>
          <a:p>
            <a:pPr marL="541338" indent="-541338"/>
            <a:r>
              <a:rPr kumimoji="0" lang="en-IN" sz="2200" b="0" i="0" u="none" strike="noStrike" kern="1200" cap="none" spc="0" normalizeH="0" baseline="0" noProof="0" dirty="0">
                <a:ln>
                  <a:noFill/>
                </a:ln>
                <a:solidFill>
                  <a:srgbClr val="366092"/>
                </a:solidFill>
                <a:effectLst/>
                <a:uLnTx/>
                <a:uFillTx/>
                <a:latin typeface="Calibri"/>
                <a:ea typeface="+mn-ea"/>
                <a:cs typeface="+mn-cs"/>
              </a:rPr>
              <a:t>a.	We know that you correctly answered</a:t>
            </a:r>
            <a:endParaRPr lang="en-IN" dirty="0"/>
          </a:p>
        </p:txBody>
      </p:sp>
      <p:pic>
        <p:nvPicPr>
          <p:cNvPr id="14" name="Picture 13" descr="80 percent , or 80 divided by 100 , of the">
            <a:extLst>
              <a:ext uri="{FF2B5EF4-FFF2-40B4-BE49-F238E27FC236}">
                <a16:creationId xmlns:a16="http://schemas.microsoft.com/office/drawing/2014/main" id="{90680DD9-7ABB-94E3-3622-533AD52BC41E}"/>
              </a:ext>
            </a:extLst>
          </p:cNvPr>
          <p:cNvPicPr>
            <a:picLocks noChangeAspect="1"/>
          </p:cNvPicPr>
          <p:nvPr/>
        </p:nvPicPr>
        <p:blipFill>
          <a:blip r:embed="rId3"/>
          <a:stretch>
            <a:fillRect/>
          </a:stretch>
        </p:blipFill>
        <p:spPr>
          <a:xfrm>
            <a:off x="5412734" y="3288987"/>
            <a:ext cx="2162601" cy="648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6E8BD0-26D6-D3BA-4D3D-A579DA4C4637}"/>
                  </a:ext>
                </a:extLst>
              </p:cNvPr>
              <p:cNvSpPr txBox="1"/>
              <p:nvPr/>
            </p:nvSpPr>
            <p:spPr>
              <a:xfrm>
                <a:off x="963611" y="3821109"/>
                <a:ext cx="7696200" cy="769441"/>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questions. We can find </a:t>
                </a:r>
                <a14:m>
                  <m:oMath xmlns:m="http://schemas.openxmlformats.org/officeDocument/2006/math">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80</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IN" sz="2200" b="0" i="0" u="none" strike="noStrike" kern="1200" cap="none" spc="0" normalizeH="0" baseline="0" noProof="0" dirty="0">
                    <a:ln>
                      <a:noFill/>
                    </a:ln>
                    <a:solidFill>
                      <a:srgbClr val="366092"/>
                    </a:solidFill>
                    <a:effectLst/>
                    <a:uLnTx/>
                    <a:uFillTx/>
                    <a:latin typeface="Calibri"/>
                    <a:ea typeface="+mn-ea"/>
                    <a:cs typeface="+mn-cs"/>
                  </a:rPr>
                  <a:t> of the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60</a:t>
                </a:r>
                <a:r>
                  <a:rPr kumimoji="0" lang="en-IN" sz="2200" b="0" i="0" u="none" strike="noStrike" kern="1200" cap="none" spc="0" normalizeH="0" baseline="0" noProof="0" dirty="0">
                    <a:ln>
                      <a:noFill/>
                    </a:ln>
                    <a:solidFill>
                      <a:srgbClr val="366092"/>
                    </a:solidFill>
                    <a:effectLst/>
                    <a:uLnTx/>
                    <a:uFillTx/>
                    <a:latin typeface="Calibri"/>
                    <a:ea typeface="+mn-ea"/>
                    <a:cs typeface="+mn-cs"/>
                  </a:rPr>
                  <a:t> questions by multiplying the two numbers together as shown.</a:t>
                </a:r>
                <a:endParaRPr lang="en-IN" dirty="0"/>
              </a:p>
            </p:txBody>
          </p:sp>
        </mc:Choice>
        <mc:Fallback xmlns="">
          <p:sp>
            <p:nvSpPr>
              <p:cNvPr id="8" name="TextBox 7">
                <a:extLst>
                  <a:ext uri="{FF2B5EF4-FFF2-40B4-BE49-F238E27FC236}">
                    <a16:creationId xmlns:a16="http://schemas.microsoft.com/office/drawing/2014/main" id="{A06E8BD0-26D6-D3BA-4D3D-A579DA4C4637}"/>
                  </a:ext>
                </a:extLst>
              </p:cNvPr>
              <p:cNvSpPr txBox="1">
                <a:spLocks noRot="1" noChangeAspect="1" noMove="1" noResize="1" noEditPoints="1" noAdjustHandles="1" noChangeArrowheads="1" noChangeShapeType="1" noTextEdit="1"/>
              </p:cNvSpPr>
              <p:nvPr/>
            </p:nvSpPr>
            <p:spPr>
              <a:xfrm>
                <a:off x="963611" y="3821109"/>
                <a:ext cx="7696200" cy="769441"/>
              </a:xfrm>
              <a:prstGeom prst="rect">
                <a:avLst/>
              </a:prstGeom>
              <a:blipFill>
                <a:blip r:embed="rId4"/>
                <a:stretch>
                  <a:fillRect l="-1029" t="-7143" b="-15079"/>
                </a:stretch>
              </a:blipFill>
            </p:spPr>
            <p:txBody>
              <a:bodyPr/>
              <a:lstStyle/>
              <a:p>
                <a:r>
                  <a:rPr lang="en-IN">
                    <a:noFill/>
                  </a:rPr>
                  <a:t> </a:t>
                </a:r>
              </a:p>
            </p:txBody>
          </p:sp>
        </mc:Fallback>
      </mc:AlternateContent>
      <p:pic>
        <p:nvPicPr>
          <p:cNvPr id="6" name="Picture 5" descr="Open parentheses 80 divided by 100 close parentheses  times 60 equals 48">
            <a:extLst>
              <a:ext uri="{FF2B5EF4-FFF2-40B4-BE49-F238E27FC236}">
                <a16:creationId xmlns:a16="http://schemas.microsoft.com/office/drawing/2014/main" id="{51D5A5B1-D2C5-24D8-FF13-20A95259C1D4}"/>
              </a:ext>
            </a:extLst>
          </p:cNvPr>
          <p:cNvPicPr>
            <a:picLocks noChangeAspect="1"/>
          </p:cNvPicPr>
          <p:nvPr/>
        </p:nvPicPr>
        <p:blipFill>
          <a:blip r:embed="rId5"/>
          <a:stretch>
            <a:fillRect/>
          </a:stretch>
        </p:blipFill>
        <p:spPr>
          <a:xfrm>
            <a:off x="3884963" y="4670188"/>
            <a:ext cx="1374073" cy="648000"/>
          </a:xfrm>
          <a:prstGeom prst="rect">
            <a:avLst/>
          </a:prstGeom>
        </p:spPr>
      </p:pic>
      <p:sp>
        <p:nvSpPr>
          <p:cNvPr id="11" name="TextBox 10">
            <a:extLst>
              <a:ext uri="{FF2B5EF4-FFF2-40B4-BE49-F238E27FC236}">
                <a16:creationId xmlns:a16="http://schemas.microsoft.com/office/drawing/2014/main" id="{D7A1D03D-7A63-43B7-800A-6B7C4354B75D}"/>
              </a:ext>
            </a:extLst>
          </p:cNvPr>
          <p:cNvSpPr txBox="1"/>
          <p:nvPr/>
        </p:nvSpPr>
        <p:spPr>
          <a:xfrm>
            <a:off x="1066800" y="5397826"/>
            <a:ext cx="7381954" cy="430887"/>
          </a:xfrm>
          <a:prstGeom prst="rect">
            <a:avLst/>
          </a:prstGeom>
          <a:noFill/>
        </p:spPr>
        <p:txBody>
          <a:bodyPr wrap="square">
            <a:spAutoFit/>
          </a:bodyPr>
          <a:lstStyle/>
          <a:p>
            <a:r>
              <a:rPr lang="en-IN" sz="2200" dirty="0"/>
              <a:t>Therefore, you correctly answered </a:t>
            </a:r>
            <a:r>
              <a:rPr lang="en-IN" sz="2200" dirty="0">
                <a:latin typeface="Cambria Math"/>
              </a:rPr>
              <a:t>48</a:t>
            </a:r>
            <a:r>
              <a:rPr lang="en-IN" sz="2200" dirty="0"/>
              <a:t> questions on the test.</a:t>
            </a:r>
            <a:endParaRPr lang="en-US"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2: Finding Proportions and </a:t>
            </a:r>
            <a:br>
              <a:rPr lang="en-US" dirty="0"/>
            </a:br>
            <a:r>
              <a:rPr dirty="0"/>
              <a:t>Ratios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4967067"/>
              </a:xfrm>
            </p:spPr>
            <p:txBody>
              <a:bodyPr>
                <a:normAutofit/>
              </a:bodyPr>
              <a:lstStyle/>
              <a:p>
                <a:pPr marL="622300" indent="-622300"/>
                <a:r>
                  <a:rPr lang="en-US" sz="2200" dirty="0"/>
                  <a:t>b.	Since we know from part a. that you correctly answered 48 questions, we can subtract this from the total number of questions to find the number of questions that you answered incorrectly.</a:t>
                </a:r>
              </a:p>
              <a:p>
                <a:pPr algn="ctr"/>
                <a:endParaRPr lang="en-US" sz="2200" dirty="0"/>
              </a:p>
              <a:p>
                <a:pPr algn="ctr"/>
                <a:r>
                  <a:rPr lang="en-US" sz="2200" dirty="0"/>
                  <a:t>60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t> 48 = 12 incorrect answers.</a:t>
                </a:r>
                <a:endParaRPr lang="en-IN" sz="2200" dirty="0"/>
              </a:p>
              <a:p>
                <a:pPr algn="ctr">
                  <a:defRPr sz="2800"/>
                </a:pPr>
                <a:r>
                  <a:rPr lang="en-IN" sz="2200" dirty="0"/>
                  <a:t>​</a:t>
                </a:r>
              </a:p>
              <a:p>
                <a:pPr>
                  <a:defRPr sz="2800"/>
                </a:pPr>
                <a:r>
                  <a:rPr lang="en-US" sz="2200" dirty="0"/>
                  <a:t>Therefore, the ratio of correct to incorrect answers would be written as 48:12, or 4:1.</a:t>
                </a:r>
                <a:endParaRPr sz="22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963" t="-859"/>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1</a:t>
            </a:r>
            <a:r>
              <a:rPr dirty="0"/>
              <a:t>: Finding Proportions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sz="2000" dirty="0"/>
              <a:t>The pie chart shows the number of years it takes for students to graduate with a bachelor's degree for a certain state college system. Use the pie chart to determine the proportions of students earning a bachelors who graduate within</a:t>
            </a:r>
          </a:p>
          <a:p>
            <a:pPr marL="538163" indent="-538163">
              <a:defRPr sz="2800"/>
            </a:pPr>
            <a:r>
              <a:rPr lang="en-US" sz="2000" dirty="0"/>
              <a:t>a.	</a:t>
            </a:r>
            <a:r>
              <a:rPr sz="2000" dirty="0"/>
              <a:t>4 years,</a:t>
            </a:r>
          </a:p>
          <a:p>
            <a:pPr marL="538163" indent="-538163">
              <a:defRPr sz="2800"/>
            </a:pPr>
            <a:r>
              <a:rPr lang="en-US" sz="2000" dirty="0"/>
              <a:t>b.	</a:t>
            </a:r>
            <a:r>
              <a:rPr sz="2000" dirty="0"/>
              <a:t>5 years, and</a:t>
            </a:r>
          </a:p>
          <a:p>
            <a:pPr marL="538163" indent="-538163">
              <a:defRPr sz="2800"/>
            </a:pPr>
            <a:r>
              <a:rPr lang="en-US" sz="2000" dirty="0"/>
              <a:t>c.	</a:t>
            </a:r>
            <a:r>
              <a:rPr sz="2000" dirty="0"/>
              <a:t>6 years.</a:t>
            </a:r>
          </a:p>
          <a:p>
            <a:r>
              <a:rPr sz="2000" dirty="0"/>
              <a:t>Write each proportion as a fraction </a:t>
            </a:r>
            <a:endParaRPr lang="en-US" sz="2000" dirty="0"/>
          </a:p>
          <a:p>
            <a:r>
              <a:rPr sz="2000" dirty="0"/>
              <a:t>of the total number of students.</a:t>
            </a:r>
          </a:p>
        </p:txBody>
      </p:sp>
      <p:pic>
        <p:nvPicPr>
          <p:cNvPr id="4" name="Picture 3" descr="A pie chart titled, number of years to graduation. The values are as follows. The largest section represents 6 years, 16,324. The second-largest section represents 5 years, 7124. The third-largest section represents 4 years, 5639. And the smallest section represents Other, 594.&#10;">
            <a:extLst>
              <a:ext uri="{FF2B5EF4-FFF2-40B4-BE49-F238E27FC236}">
                <a16:creationId xmlns:a16="http://schemas.microsoft.com/office/drawing/2014/main" id="{CBC145F6-9683-4C99-AF3E-824878E9F087}"/>
              </a:ext>
            </a:extLst>
          </p:cNvPr>
          <p:cNvPicPr>
            <a:picLocks noChangeAspect="1"/>
          </p:cNvPicPr>
          <p:nvPr/>
        </p:nvPicPr>
        <p:blipFill>
          <a:blip r:embed="rId2"/>
          <a:srcRect b="14951"/>
          <a:stretch>
            <a:fillRect/>
          </a:stretch>
        </p:blipFill>
        <p:spPr>
          <a:xfrm>
            <a:off x="4545106" y="2107086"/>
            <a:ext cx="3810000" cy="3348119"/>
          </a:xfrm>
          <a:prstGeom prst="rect">
            <a:avLst/>
          </a:prstGeom>
        </p:spPr>
      </p:pic>
      <p:sp>
        <p:nvSpPr>
          <p:cNvPr id="6" name="TextBox 5">
            <a:extLst>
              <a:ext uri="{FF2B5EF4-FFF2-40B4-BE49-F238E27FC236}">
                <a16:creationId xmlns:a16="http://schemas.microsoft.com/office/drawing/2014/main" id="{4BCD02EC-7B1A-2746-3AEA-7FC3D6FF361A}"/>
              </a:ext>
            </a:extLst>
          </p:cNvPr>
          <p:cNvSpPr txBox="1"/>
          <p:nvPr/>
        </p:nvSpPr>
        <p:spPr>
          <a:xfrm>
            <a:off x="5764306" y="5482098"/>
            <a:ext cx="1371600"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Figure 1</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 1</a:t>
            </a:r>
            <a:r>
              <a:rPr dirty="0"/>
              <a:t>: Finding Proportions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fontScale="92500"/>
          </a:bodyPr>
          <a:lstStyle/>
          <a:p>
            <a:r>
              <a:rPr sz="2800" b="1" dirty="0"/>
              <a:t>Solution</a:t>
            </a:r>
          </a:p>
          <a:p>
            <a:r>
              <a:rPr sz="2800" dirty="0"/>
              <a:t>Since a proportion is a fraction of the whole, first we need to know the total number of students by adding all of the categories in the pie chart.</a:t>
            </a:r>
            <a:endParaRPr lang="en-US" sz="2800" dirty="0"/>
          </a:p>
          <a:p>
            <a:endParaRPr sz="1400" dirty="0"/>
          </a:p>
          <a:p>
            <a:pPr>
              <a:defRPr sz="2800"/>
            </a:pPr>
            <a:r>
              <a:rPr sz="2600" dirty="0"/>
              <a:t>Total Number of Students:</a:t>
            </a:r>
            <a:r>
              <a:rPr lang="en-US" sz="2600" dirty="0"/>
              <a:t> 5639 + 7124 + 16,324 + 594 = 29,681</a:t>
            </a:r>
          </a:p>
          <a:p>
            <a:pPr algn="ctr">
              <a:defRPr sz="2800"/>
            </a:pPr>
            <a:endParaRPr sz="1600" dirty="0"/>
          </a:p>
          <a:p>
            <a:r>
              <a:rPr sz="2800" dirty="0"/>
              <a:t>Each proportion is found by creating a fraction with the respective numbers for each category. We are only asked to find the proportions of 4-, 5-, and 6-year graduates. So we will not need to determine the proportion of "other" students.</a:t>
            </a:r>
            <a:endParaRPr lang="en-I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4126-A12B-11FE-21F4-A0A5AFF1A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1660D-928D-A0A3-B4A2-E25DBFFF5748}"/>
              </a:ext>
            </a:extLst>
          </p:cNvPr>
          <p:cNvSpPr>
            <a:spLocks noGrp="1"/>
          </p:cNvSpPr>
          <p:nvPr>
            <p:ph type="title"/>
          </p:nvPr>
        </p:nvSpPr>
        <p:spPr/>
        <p:txBody>
          <a:bodyPr>
            <a:normAutofit/>
          </a:bodyPr>
          <a:lstStyle/>
          <a:p>
            <a:pPr>
              <a:defRPr sz="3200"/>
            </a:pPr>
            <a:r>
              <a:rPr lang="en-IN" dirty="0"/>
              <a:t>Example 1</a:t>
            </a:r>
            <a:r>
              <a:rPr dirty="0"/>
              <a:t>: Finding Proportions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a:extLst>
              <a:ext uri="{FF2B5EF4-FFF2-40B4-BE49-F238E27FC236}">
                <a16:creationId xmlns:a16="http://schemas.microsoft.com/office/drawing/2014/main" id="{D807A9B5-DC9E-D051-66CC-C5C18EF01591}"/>
              </a:ext>
            </a:extLst>
          </p:cNvPr>
          <p:cNvSpPr>
            <a:spLocks noGrp="1"/>
          </p:cNvSpPr>
          <p:nvPr>
            <p:ph type="body" sz="quarter" idx="10"/>
          </p:nvPr>
        </p:nvSpPr>
        <p:spPr/>
        <p:txBody>
          <a:bodyPr>
            <a:normAutofit/>
          </a:bodyPr>
          <a:lstStyle/>
          <a:p>
            <a:pPr>
              <a:defRPr sz="2800"/>
            </a:pPr>
            <a:r>
              <a:rPr sz="2600" dirty="0"/>
              <a:t>​</a:t>
            </a:r>
            <a:endParaRPr lang="en-US" sz="2600" dirty="0"/>
          </a:p>
          <a:p>
            <a:pPr marL="538163" indent="-538163">
              <a:defRPr sz="2800"/>
            </a:pPr>
            <a:r>
              <a:rPr lang="en-US" sz="2600" dirty="0"/>
              <a:t>a.	</a:t>
            </a:r>
            <a:r>
              <a:rPr sz="2600" dirty="0"/>
              <a:t>Proportion of Students Who Graduate in 4 Years</a:t>
            </a:r>
          </a:p>
        </p:txBody>
      </p:sp>
      <p:pic>
        <p:nvPicPr>
          <p:cNvPr id="5" name="Picture 4" descr="equals 5639 divided by 29,681">
            <a:extLst>
              <a:ext uri="{FF2B5EF4-FFF2-40B4-BE49-F238E27FC236}">
                <a16:creationId xmlns:a16="http://schemas.microsoft.com/office/drawing/2014/main" id="{9203772C-060C-2D5D-2FDF-FC996F8A0AA6}"/>
              </a:ext>
            </a:extLst>
          </p:cNvPr>
          <p:cNvPicPr>
            <a:picLocks noChangeAspect="1"/>
          </p:cNvPicPr>
          <p:nvPr/>
        </p:nvPicPr>
        <p:blipFill>
          <a:blip r:embed="rId2"/>
          <a:stretch>
            <a:fillRect/>
          </a:stretch>
        </p:blipFill>
        <p:spPr>
          <a:xfrm>
            <a:off x="7642411" y="1374729"/>
            <a:ext cx="1223182" cy="828000"/>
          </a:xfrm>
          <a:prstGeom prst="rect">
            <a:avLst/>
          </a:prstGeom>
        </p:spPr>
      </p:pic>
      <p:sp>
        <p:nvSpPr>
          <p:cNvPr id="11" name="TextBox 10">
            <a:extLst>
              <a:ext uri="{FF2B5EF4-FFF2-40B4-BE49-F238E27FC236}">
                <a16:creationId xmlns:a16="http://schemas.microsoft.com/office/drawing/2014/main" id="{6D8CE7B7-36B2-3D3E-75E0-83EF9E92A038}"/>
              </a:ext>
            </a:extLst>
          </p:cNvPr>
          <p:cNvSpPr txBox="1"/>
          <p:nvPr/>
        </p:nvSpPr>
        <p:spPr>
          <a:xfrm>
            <a:off x="457200" y="2438400"/>
            <a:ext cx="7185211" cy="492443"/>
          </a:xfrm>
          <a:prstGeom prst="rect">
            <a:avLst/>
          </a:prstGeom>
          <a:noFill/>
        </p:spPr>
        <p:txBody>
          <a:bodyPr wrap="square">
            <a:spAutoFit/>
          </a:bodyPr>
          <a:lstStyle/>
          <a:p>
            <a:pPr marL="538163" indent="-538163"/>
            <a:r>
              <a:rPr kumimoji="0" lang="en-US" sz="2600" b="0" i="0" u="none" strike="noStrike" kern="1200" cap="none" spc="0" normalizeH="0" baseline="0" noProof="0" dirty="0">
                <a:ln>
                  <a:noFill/>
                </a:ln>
                <a:solidFill>
                  <a:srgbClr val="366092"/>
                </a:solidFill>
                <a:effectLst/>
                <a:uLnTx/>
                <a:uFillTx/>
                <a:latin typeface="Calibri"/>
                <a:ea typeface="+mn-ea"/>
                <a:cs typeface="+mn-cs"/>
              </a:rPr>
              <a:t>b.	Proportion of Students Who Graduate in 5 Years</a:t>
            </a:r>
            <a:endParaRPr lang="en-IN" sz="2600" dirty="0"/>
          </a:p>
        </p:txBody>
      </p:sp>
      <p:pic>
        <p:nvPicPr>
          <p:cNvPr id="9" name="Picture 8" descr="equals 7124 divided by 29,681">
            <a:extLst>
              <a:ext uri="{FF2B5EF4-FFF2-40B4-BE49-F238E27FC236}">
                <a16:creationId xmlns:a16="http://schemas.microsoft.com/office/drawing/2014/main" id="{308EDAC8-7D23-6A07-A6D6-97D58DCADD61}"/>
              </a:ext>
            </a:extLst>
          </p:cNvPr>
          <p:cNvPicPr>
            <a:picLocks noChangeAspect="1"/>
          </p:cNvPicPr>
          <p:nvPr/>
        </p:nvPicPr>
        <p:blipFill>
          <a:blip r:embed="rId3"/>
          <a:stretch>
            <a:fillRect/>
          </a:stretch>
        </p:blipFill>
        <p:spPr>
          <a:xfrm>
            <a:off x="7641418" y="2317750"/>
            <a:ext cx="1223182" cy="828000"/>
          </a:xfrm>
          <a:prstGeom prst="rect">
            <a:avLst/>
          </a:prstGeom>
        </p:spPr>
      </p:pic>
      <p:sp>
        <p:nvSpPr>
          <p:cNvPr id="13" name="TextBox 12">
            <a:extLst>
              <a:ext uri="{FF2B5EF4-FFF2-40B4-BE49-F238E27FC236}">
                <a16:creationId xmlns:a16="http://schemas.microsoft.com/office/drawing/2014/main" id="{D7587EA1-AFC2-926E-3C04-FB5B556763C9}"/>
              </a:ext>
            </a:extLst>
          </p:cNvPr>
          <p:cNvSpPr txBox="1"/>
          <p:nvPr/>
        </p:nvSpPr>
        <p:spPr>
          <a:xfrm>
            <a:off x="457200" y="3469957"/>
            <a:ext cx="7184218" cy="492443"/>
          </a:xfrm>
          <a:prstGeom prst="rect">
            <a:avLst/>
          </a:prstGeom>
          <a:noFill/>
        </p:spPr>
        <p:txBody>
          <a:bodyPr wrap="square">
            <a:spAutoFit/>
          </a:bodyPr>
          <a:lstStyle/>
          <a:p>
            <a:pPr marL="538163" indent="-538163"/>
            <a:r>
              <a:rPr kumimoji="0" lang="en-US" sz="2600" b="0" i="0" u="none" strike="noStrike" kern="1200" cap="none" spc="0" normalizeH="0" baseline="0" noProof="0" dirty="0">
                <a:ln>
                  <a:noFill/>
                </a:ln>
                <a:solidFill>
                  <a:srgbClr val="366092"/>
                </a:solidFill>
                <a:effectLst/>
                <a:uLnTx/>
                <a:uFillTx/>
                <a:latin typeface="Calibri"/>
                <a:ea typeface="+mn-ea"/>
                <a:cs typeface="+mn-cs"/>
              </a:rPr>
              <a:t>c.	​Proportion of Students Who Graduate in 6 Years</a:t>
            </a:r>
            <a:endParaRPr lang="en-IN" sz="2600" dirty="0"/>
          </a:p>
        </p:txBody>
      </p:sp>
      <p:pic>
        <p:nvPicPr>
          <p:cNvPr id="15" name="Picture 14" descr="equals 16,324 divided by 29,681">
            <a:extLst>
              <a:ext uri="{FF2B5EF4-FFF2-40B4-BE49-F238E27FC236}">
                <a16:creationId xmlns:a16="http://schemas.microsoft.com/office/drawing/2014/main" id="{FAF8A0A0-2D4F-1A4D-EE5F-2F77AF08A6EC}"/>
              </a:ext>
            </a:extLst>
          </p:cNvPr>
          <p:cNvPicPr>
            <a:picLocks noChangeAspect="1"/>
          </p:cNvPicPr>
          <p:nvPr/>
        </p:nvPicPr>
        <p:blipFill>
          <a:blip r:embed="rId4"/>
          <a:stretch>
            <a:fillRect/>
          </a:stretch>
        </p:blipFill>
        <p:spPr>
          <a:xfrm>
            <a:off x="7641418" y="3313752"/>
            <a:ext cx="1242000" cy="828000"/>
          </a:xfrm>
          <a:prstGeom prst="rect">
            <a:avLst/>
          </a:prstGeom>
        </p:spPr>
      </p:pic>
      <p:sp>
        <p:nvSpPr>
          <p:cNvPr id="7" name="TextBox 6">
            <a:extLst>
              <a:ext uri="{FF2B5EF4-FFF2-40B4-BE49-F238E27FC236}">
                <a16:creationId xmlns:a16="http://schemas.microsoft.com/office/drawing/2014/main" id="{B2F9205C-DA1B-F86A-A265-8F352E3F5064}"/>
              </a:ext>
            </a:extLst>
          </p:cNvPr>
          <p:cNvSpPr txBox="1"/>
          <p:nvPr/>
        </p:nvSpPr>
        <p:spPr>
          <a:xfrm>
            <a:off x="457200" y="4455460"/>
            <a:ext cx="8229600" cy="1292662"/>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Note that we will not reduce the fractional answers here since we were asked to give each proportion as a fraction of the total number of students.</a:t>
            </a:r>
            <a:endParaRPr lang="en-IN" sz="2600" dirty="0"/>
          </a:p>
        </p:txBody>
      </p:sp>
    </p:spTree>
    <p:extLst>
      <p:ext uri="{BB962C8B-B14F-4D97-AF65-F5344CB8AC3E}">
        <p14:creationId xmlns:p14="http://schemas.microsoft.com/office/powerpoint/2010/main" val="396817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Percentage</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800" dirty="0"/>
              <a:t>A </a:t>
            </a:r>
            <a:r>
              <a:rPr sz="2800" b="1" i="1" dirty="0"/>
              <a:t>percentage</a:t>
            </a:r>
            <a:r>
              <a:rPr sz="2800" dirty="0"/>
              <a:t> is an amount per </a:t>
            </a:r>
            <a:r>
              <a:rPr sz="2800" dirty="0">
                <a:latin typeface="Cambria Math"/>
              </a:rPr>
              <a:t>100</a:t>
            </a:r>
            <a:r>
              <a:rPr sz="2800" dirty="0"/>
              <a:t>, expressed using a percent sign, </a:t>
            </a:r>
            <a:r>
              <a:rPr sz="2800" dirty="0">
                <a:latin typeface="Cambria Math"/>
              </a:rPr>
              <a:t>%</a:t>
            </a:r>
            <a:r>
              <a:rPr sz="2800" dirty="0"/>
              <a:t>.</a:t>
            </a:r>
          </a:p>
          <a:p>
            <a:endParaRPr sz="28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F29CA1-79DB-44CB-92D4-CA4B93233163}"/>
</file>

<file path=customXml/itemProps2.xml><?xml version="1.0" encoding="utf-8"?>
<ds:datastoreItem xmlns:ds="http://schemas.openxmlformats.org/officeDocument/2006/customXml" ds:itemID="{06F5F066-077E-4006-B0FA-1BE4088A650C}"/>
</file>

<file path=customXml/itemProps3.xml><?xml version="1.0" encoding="utf-8"?>
<ds:datastoreItem xmlns:ds="http://schemas.openxmlformats.org/officeDocument/2006/customXml" ds:itemID="{B256C9DA-9ADA-43A5-9A8F-51A6B2DDAB74}"/>
</file>

<file path=docProps/app.xml><?xml version="1.0" encoding="utf-8"?>
<Properties xmlns="http://schemas.openxmlformats.org/officeDocument/2006/extended-properties" xmlns:vt="http://schemas.openxmlformats.org/officeDocument/2006/docPropsVTypes">
  <TotalTime>2269</TotalTime>
  <Words>3942</Words>
  <Application>Microsoft Office PowerPoint</Application>
  <PresentationFormat>On-screen Show (4:3)</PresentationFormat>
  <Paragraphs>359</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Courier New</vt:lpstr>
      <vt:lpstr>Calibri</vt:lpstr>
      <vt:lpstr>Arial</vt:lpstr>
      <vt:lpstr>Cambria Math</vt:lpstr>
      <vt:lpstr>Office Theme</vt:lpstr>
      <vt:lpstr>Section 4.1</vt:lpstr>
      <vt:lpstr>Fun Fact</vt:lpstr>
      <vt:lpstr>Definition: Proportion</vt:lpstr>
      <vt:lpstr>Think Back 1</vt:lpstr>
      <vt:lpstr>Think Back 2</vt:lpstr>
      <vt:lpstr>Example 1: Finding Proportions—Slide 1</vt:lpstr>
      <vt:lpstr>Example 1: Finding Proportions—Slide 2</vt:lpstr>
      <vt:lpstr>Example 1: Finding Proportions—Slide 3</vt:lpstr>
      <vt:lpstr>Definition: Percentage</vt:lpstr>
      <vt:lpstr>Think Back 3</vt:lpstr>
      <vt:lpstr>Example 2: Finding Proportions—Slide 1</vt:lpstr>
      <vt:lpstr>Example 2: Finding Proportions—Slide 2</vt:lpstr>
      <vt:lpstr>Skill Check 1</vt:lpstr>
      <vt:lpstr>Example 3: Using Percentages—Slide 1</vt:lpstr>
      <vt:lpstr>Example 3: Using Percentages—Slide 2</vt:lpstr>
      <vt:lpstr>Example 3: Using Percentages—Slide 3</vt:lpstr>
      <vt:lpstr>Example 3: Using Percentages—Slide 4</vt:lpstr>
      <vt:lpstr>Example 3: Using Percentages—Slide 5</vt:lpstr>
      <vt:lpstr>Example 4: Finding Quantities from Proportions as Fractions</vt:lpstr>
      <vt:lpstr>Think Back</vt:lpstr>
      <vt:lpstr>Example 5: Using Proportions and  Percentages—Slide 1</vt:lpstr>
      <vt:lpstr>Example 5: Using Proportions and  Percentages—Slide 2</vt:lpstr>
      <vt:lpstr>Example 5: Using Proportions and  Percentages—Slide 3</vt:lpstr>
      <vt:lpstr>Think Back 4—Slide 1</vt:lpstr>
      <vt:lpstr>Think Back 4—Slide 2</vt:lpstr>
      <vt:lpstr>Definition: Ratio</vt:lpstr>
      <vt:lpstr>Helpful Hint</vt:lpstr>
      <vt:lpstr>Example 6: Interpreting Ratios—Slide 1</vt:lpstr>
      <vt:lpstr>Example 6: Interpreting Ratios—Slide 2</vt:lpstr>
      <vt:lpstr>Example 7: Writing Ratios—Slide 1</vt:lpstr>
      <vt:lpstr>Example 7: Writing Ratios—Slide 2</vt:lpstr>
      <vt:lpstr>Definition: Equivalent Ratios</vt:lpstr>
      <vt:lpstr>Example 8: Writing Equivalent Ratios—Slide 1</vt:lpstr>
      <vt:lpstr>Example 8: Writing Equivalent Ratios—Slide 2</vt:lpstr>
      <vt:lpstr>Skill Check 2</vt:lpstr>
      <vt:lpstr>Example 9: Finding Equivalent Ratios with Proportional Equations—Slide 1</vt:lpstr>
      <vt:lpstr>Example 9: Finding Equivalent Ratios with Proportional Equations—Slide 2</vt:lpstr>
      <vt:lpstr>Example 9: Finding Equivalent Ratios with Proportional Equations—Slide 3</vt:lpstr>
      <vt:lpstr>Example 9: Finding Equivalent Ratios with Proportional Equations—Slide 4</vt:lpstr>
      <vt:lpstr>Example 9: Finding Equivalent Ratios with Proportional Equations—Slide 5</vt:lpstr>
      <vt:lpstr>Example 10: Writing and Interpreting  Ratios—Slide 1</vt:lpstr>
      <vt:lpstr>Example 10: Writing and Interpreting  Ratios—Slide 2</vt:lpstr>
      <vt:lpstr>Example 10: Writing and Interpreting  Ratios—Slide 3</vt:lpstr>
      <vt:lpstr>Example 10: Writing and Interpreting  Ratios—Slide 4</vt:lpstr>
      <vt:lpstr>Example 10: Writing and Interpreting  Ratios—Slide 5</vt:lpstr>
      <vt:lpstr>Example 11: Using Proportions to Express a Ratio—Slide 1</vt:lpstr>
      <vt:lpstr>Example 11: Using Proportions to Express a Ratio—Slide 2</vt:lpstr>
      <vt:lpstr>Example 11: Using Proportions to Express a Ratio—Slide 3</vt:lpstr>
      <vt:lpstr>Example 11: Using Proportions to Express a Ratio—Slide 4</vt:lpstr>
      <vt:lpstr>Example 12: Finding Proportions and  Ratios—Slide 1</vt:lpstr>
      <vt:lpstr>Example 12: Finding Proportions and  Ratios—Slide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262</cp:revision>
  <dcterms:created xsi:type="dcterms:W3CDTF">2013-04-26T14:43:13Z</dcterms:created>
  <dcterms:modified xsi:type="dcterms:W3CDTF">2025-09-16T09:37:55Z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