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1" r:id="rId6"/>
    <p:sldId id="300" r:id="rId7"/>
    <p:sldId id="293" r:id="rId8"/>
    <p:sldId id="263" r:id="rId9"/>
    <p:sldId id="264" r:id="rId10"/>
    <p:sldId id="265" r:id="rId11"/>
    <p:sldId id="294" r:id="rId12"/>
    <p:sldId id="267" r:id="rId13"/>
    <p:sldId id="268" r:id="rId14"/>
    <p:sldId id="269" r:id="rId15"/>
    <p:sldId id="270" r:id="rId16"/>
    <p:sldId id="271" r:id="rId17"/>
    <p:sldId id="295" r:id="rId18"/>
    <p:sldId id="273" r:id="rId19"/>
    <p:sldId id="274" r:id="rId20"/>
    <p:sldId id="275" r:id="rId21"/>
    <p:sldId id="276" r:id="rId22"/>
    <p:sldId id="296" r:id="rId23"/>
    <p:sldId id="278" r:id="rId24"/>
    <p:sldId id="279" r:id="rId25"/>
    <p:sldId id="280" r:id="rId26"/>
    <p:sldId id="281" r:id="rId27"/>
    <p:sldId id="282" r:id="rId28"/>
    <p:sldId id="283" r:id="rId29"/>
    <p:sldId id="284" r:id="rId30"/>
    <p:sldId id="297" r:id="rId31"/>
    <p:sldId id="286" r:id="rId32"/>
    <p:sldId id="287" r:id="rId33"/>
    <p:sldId id="288" r:id="rId34"/>
    <p:sldId id="298" r:id="rId35"/>
    <p:sldId id="299" r:id="rId36"/>
    <p:sldId id="290" r:id="rId37"/>
    <p:sldId id="292" r:id="rId38"/>
  </p:sldIdLst>
  <p:sldSz cx="9144000" cy="6858000" type="screen4x3"/>
  <p:notesSz cx="6858000" cy="9144000"/>
  <p:embeddedFontLs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2D7D9F"/>
    <a:srgbClr val="0000FF"/>
    <a:srgbClr val="000099"/>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73" autoAdjust="0"/>
  </p:normalViewPr>
  <p:slideViewPr>
    <p:cSldViewPr>
      <p:cViewPr varScale="1">
        <p:scale>
          <a:sx n="101" d="100"/>
          <a:sy n="101" d="100"/>
        </p:scale>
        <p:origin x="1212"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Using Percentages</a:t>
            </a:r>
          </a:p>
        </p:txBody>
      </p:sp>
      <p:sp>
        <p:nvSpPr>
          <p:cNvPr id="3" name="Title 2"/>
          <p:cNvSpPr>
            <a:spLocks noGrp="1"/>
          </p:cNvSpPr>
          <p:nvPr>
            <p:ph type="title"/>
          </p:nvPr>
        </p:nvSpPr>
        <p:spPr/>
        <p:txBody>
          <a:bodyPr/>
          <a:lstStyle/>
          <a:p>
            <a:r>
              <a:t>Section 4.2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Sale Price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pPr>
                  <a:defRPr sz="2800"/>
                </a:pPr>
                <a:r>
                  <a:rPr sz="2200" dirty="0"/>
                  <a:t>Begin by calculating the first discount. Convert the percentage to a decimal and multiply by the list price. We will first round the cost of the item from </a:t>
                </a:r>
                <a14:m>
                  <m:oMath xmlns:m="http://schemas.openxmlformats.org/officeDocument/2006/math">
                    <m:r>
                      <a:rPr sz="2200">
                        <a:latin typeface="Cambria Math" panose="02040503050406030204" pitchFamily="18" charset="0"/>
                      </a:rPr>
                      <m:t>$42.99</m:t>
                    </m:r>
                  </m:oMath>
                </a14:m>
                <a:r>
                  <a:rPr sz="2200" dirty="0"/>
                  <a:t> to </a:t>
                </a:r>
                <a14:m>
                  <m:oMath xmlns:m="http://schemas.openxmlformats.org/officeDocument/2006/math">
                    <m:r>
                      <a:rPr sz="2200">
                        <a:latin typeface="Cambria Math" panose="02040503050406030204" pitchFamily="18" charset="0"/>
                      </a:rPr>
                      <m:t>$43.00</m:t>
                    </m:r>
                  </m:oMath>
                </a14:m>
                <a:r>
                  <a:rPr sz="2200" dirty="0"/>
                  <a:t>.</a:t>
                </a:r>
                <a:endParaRPr lang="en-US" sz="2200" dirty="0"/>
              </a:p>
              <a:p>
                <a:pPr algn="ctr">
                  <a:defRPr sz="2800"/>
                </a:pPr>
                <a:r>
                  <a:rPr lang="en-US" sz="2200" dirty="0"/>
                  <a:t>$43.00 </a:t>
                </a:r>
                <a:r>
                  <a:rPr lang="en-US" sz="2200" dirty="0">
                    <a:latin typeface="Cambria Math" panose="02040503050406030204" pitchFamily="18" charset="0"/>
                    <a:ea typeface="Cambria Math" panose="02040503050406030204" pitchFamily="18" charset="0"/>
                  </a:rPr>
                  <a:t>⋅</a:t>
                </a:r>
                <a:r>
                  <a:rPr lang="en-US" sz="2200" dirty="0"/>
                  <a:t> 0.50 = $21.50</a:t>
                </a:r>
              </a:p>
              <a:p>
                <a:pPr>
                  <a:defRPr sz="2800"/>
                </a:pPr>
                <a:r>
                  <a:rPr sz="2200" dirty="0"/>
                  <a:t>Because the percentage is exactly </a:t>
                </a:r>
                <a14:m>
                  <m:oMath xmlns:m="http://schemas.openxmlformats.org/officeDocument/2006/math">
                    <m:r>
                      <a:rPr sz="2200">
                        <a:latin typeface="Cambria Math" panose="02040503050406030204" pitchFamily="18" charset="0"/>
                      </a:rPr>
                      <m:t>50%</m:t>
                    </m:r>
                  </m:oMath>
                </a14:m>
                <a:r>
                  <a:rPr sz="2200" dirty="0"/>
                  <a:t>, there is no need to subtract the discount from the list price.</a:t>
                </a:r>
                <a:endParaRPr lang="en-US" sz="2200" dirty="0"/>
              </a:p>
              <a:p>
                <a:pPr>
                  <a:defRPr sz="2800"/>
                </a:pPr>
                <a:r>
                  <a:rPr sz="2200" dirty="0"/>
                  <a:t>Now we apply the additional </a:t>
                </a:r>
                <a14:m>
                  <m:oMath xmlns:m="http://schemas.openxmlformats.org/officeDocument/2006/math">
                    <m:r>
                      <a:rPr sz="2200">
                        <a:latin typeface="Cambria Math" panose="02040503050406030204" pitchFamily="18" charset="0"/>
                      </a:rPr>
                      <m:t>50%</m:t>
                    </m:r>
                  </m:oMath>
                </a14:m>
                <a:r>
                  <a:rPr sz="2200" dirty="0"/>
                  <a:t> discount in the same manner. Convert the percentage to a decimal and multiply by the discounted price.</a:t>
                </a:r>
                <a:endParaRPr lang="en-US" sz="2200" dirty="0"/>
              </a:p>
              <a:p>
                <a:pPr algn="ctr">
                  <a:defRPr sz="2800"/>
                </a:pPr>
                <a:r>
                  <a:rPr lang="en-US" sz="2200" dirty="0"/>
                  <a:t>$21.50 </a:t>
                </a:r>
                <a:r>
                  <a:rPr lang="en-US" sz="2200" dirty="0">
                    <a:latin typeface="Cambria Math" panose="02040503050406030204" pitchFamily="18" charset="0"/>
                    <a:ea typeface="Cambria Math" panose="02040503050406030204" pitchFamily="18" charset="0"/>
                  </a:rPr>
                  <a:t>⋅</a:t>
                </a:r>
                <a:r>
                  <a:rPr lang="en-US" sz="2200" dirty="0"/>
                  <a:t> 0.50 = $10.75</a:t>
                </a:r>
                <a:endParaRPr sz="2200" dirty="0"/>
              </a:p>
              <a:p>
                <a:pPr>
                  <a:defRPr sz="2800"/>
                </a:pPr>
                <a:r>
                  <a:rPr sz="2200" dirty="0"/>
                  <a:t>Although the item is not free, it will cost only </a:t>
                </a:r>
                <a14:m>
                  <m:oMath xmlns:m="http://schemas.openxmlformats.org/officeDocument/2006/math">
                    <m:r>
                      <a:rPr sz="2200">
                        <a:latin typeface="Cambria Math" panose="02040503050406030204" pitchFamily="18" charset="0"/>
                      </a:rPr>
                      <m:t>$10.75</m:t>
                    </m:r>
                  </m:oMath>
                </a14:m>
                <a:r>
                  <a:rPr sz="2200" dirty="0"/>
                  <a:t> —a considerable reduction in price!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r="-222"/>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p:sp>
        <p:nvSpPr>
          <p:cNvPr id="3" name="Text Placeholder 2"/>
          <p:cNvSpPr>
            <a:spLocks noGrp="1"/>
          </p:cNvSpPr>
          <p:nvPr>
            <p:ph type="body" sz="quarter" idx="10"/>
          </p:nvPr>
        </p:nvSpPr>
        <p:spPr/>
        <p:txBody>
          <a:bodyPr>
            <a:normAutofit/>
          </a:bodyPr>
          <a:lstStyle/>
          <a:p>
            <a:pPr>
              <a:defRPr sz="2800"/>
            </a:pPr>
            <a:r>
              <a:rPr sz="2800" dirty="0"/>
              <a:t>Find the sale price of a new sweater that is</a:t>
            </a:r>
            <a:r>
              <a:rPr lang="en-US" sz="2800" dirty="0"/>
              <a:t> 40%</a:t>
            </a:r>
            <a:r>
              <a:rPr sz="2800" dirty="0"/>
              <a:t> off the list price of</a:t>
            </a:r>
            <a:r>
              <a:rPr lang="en-US" sz="2800" dirty="0"/>
              <a:t> $88.00.</a:t>
            </a:r>
          </a:p>
          <a:p>
            <a:pPr>
              <a:defRPr sz="2800"/>
            </a:pPr>
            <a:endParaRPr sz="2800" dirty="0"/>
          </a:p>
          <a:p>
            <a:r>
              <a:rPr sz="2800" dirty="0"/>
              <a:t>Answer:</a:t>
            </a:r>
            <a:r>
              <a:rPr lang="en-US" sz="2800" dirty="0"/>
              <a:t> $52.80</a:t>
            </a:r>
            <a:endParaRPr sz="2800" dirty="0"/>
          </a:p>
        </p:txBody>
      </p:sp>
    </p:spTree>
    <p:extLst>
      <p:ext uri="{BB962C8B-B14F-4D97-AF65-F5344CB8AC3E}">
        <p14:creationId xmlns:p14="http://schemas.microsoft.com/office/powerpoint/2010/main" val="367112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Sales Tax</a:t>
            </a:r>
          </a:p>
        </p:txBody>
      </p:sp>
      <p:sp>
        <p:nvSpPr>
          <p:cNvPr id="3" name="Text Placeholder 2"/>
          <p:cNvSpPr>
            <a:spLocks noGrp="1"/>
          </p:cNvSpPr>
          <p:nvPr>
            <p:ph type="body" sz="quarter" idx="10"/>
          </p:nvPr>
        </p:nvSpPr>
        <p:spPr>
          <a:xfrm>
            <a:off x="457200" y="1082078"/>
            <a:ext cx="8229600" cy="4861522"/>
          </a:xfrm>
        </p:spPr>
        <p:txBody>
          <a:bodyPr>
            <a:normAutofit/>
          </a:bodyPr>
          <a:lstStyle/>
          <a:p>
            <a:r>
              <a:rPr sz="2400" dirty="0"/>
              <a:t>A charge collected by the government for the sale of goods is called a </a:t>
            </a:r>
            <a:r>
              <a:rPr sz="2400" b="1" dirty="0"/>
              <a:t>sales tax</a:t>
            </a:r>
            <a:r>
              <a:rPr sz="2400" dirty="0"/>
              <a:t>.</a:t>
            </a:r>
            <a:endParaRPr lang="en-US" sz="2400" dirty="0"/>
          </a:p>
          <a:p>
            <a:pPr algn="ctr"/>
            <a:endParaRPr lang="en-IN" sz="2400" dirty="0"/>
          </a:p>
          <a:p>
            <a:pPr algn="ctr"/>
            <a:r>
              <a:rPr lang="en-IN" sz="2400" dirty="0"/>
              <a:t>Sales Tax = (Selling Price) </a:t>
            </a:r>
            <a:r>
              <a:rPr lang="en-IN" sz="2400" dirty="0">
                <a:latin typeface="Cambria Math" panose="02040503050406030204" pitchFamily="18" charset="0"/>
                <a:ea typeface="Cambria Math" panose="02040503050406030204" pitchFamily="18" charset="0"/>
              </a:rPr>
              <a:t>⋅</a:t>
            </a:r>
            <a:r>
              <a:rPr lang="en-IN" sz="2400" dirty="0"/>
              <a:t> (Sales Tax Percentage as a Decimal)</a:t>
            </a:r>
            <a:endParaRPr lang="en-US" sz="2400" dirty="0"/>
          </a:p>
          <a:p>
            <a:endParaRPr sz="2400" dirty="0"/>
          </a:p>
          <a:p>
            <a:pPr algn="ctr">
              <a:defRPr sz="2800"/>
            </a:pPr>
            <a:endParaRPr sz="2400" dirty="0"/>
          </a:p>
          <a:p>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Calculating Cost with Sales </a:t>
            </a:r>
            <a:br>
              <a:rPr lang="en-US" dirty="0"/>
            </a:br>
            <a:r>
              <a:rPr dirty="0"/>
              <a:t>Tax</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A car is priced at </a:t>
                </a:r>
                <a14:m>
                  <m:oMath xmlns:m="http://schemas.openxmlformats.org/officeDocument/2006/math">
                    <m:r>
                      <a:rPr>
                        <a:latin typeface="Cambria Math" panose="02040503050406030204" pitchFamily="18" charset="0"/>
                      </a:rPr>
                      <m:t>$10,988</m:t>
                    </m:r>
                  </m:oMath>
                </a14:m>
                <a:r>
                  <a:rPr sz="2800" dirty="0"/>
                  <a:t> and the state sales tax rate is </a:t>
                </a:r>
                <a14:m>
                  <m:oMath xmlns:m="http://schemas.openxmlformats.org/officeDocument/2006/math">
                    <m:r>
                      <a:rPr>
                        <a:latin typeface="Cambria Math" panose="02040503050406030204" pitchFamily="18" charset="0"/>
                      </a:rPr>
                      <m:t>7.2%</m:t>
                    </m:r>
                  </m:oMath>
                </a14:m>
                <a:r>
                  <a:rPr sz="2800" dirty="0"/>
                  <a:t>. The county also collects an additional tax at a rate of </a:t>
                </a:r>
                <a14:m>
                  <m:oMath xmlns:m="http://schemas.openxmlformats.org/officeDocument/2006/math">
                    <m:r>
                      <a:rPr>
                        <a:latin typeface="Cambria Math" panose="02040503050406030204" pitchFamily="18" charset="0"/>
                      </a:rPr>
                      <m:t>1.6%</m:t>
                    </m:r>
                  </m:oMath>
                </a14:m>
                <a:r>
                  <a:rPr sz="2800" dirty="0"/>
                  <a:t>.</a:t>
                </a:r>
              </a:p>
              <a:p>
                <a:pPr marL="542925" indent="-542925">
                  <a:defRPr sz="2800"/>
                </a:pPr>
                <a:r>
                  <a:rPr lang="en-US" sz="2800" dirty="0"/>
                  <a:t>a.	</a:t>
                </a:r>
                <a:r>
                  <a:rPr sz="2800" dirty="0"/>
                  <a:t>Determine the total price of the car including both taxes using the first method of calculating the sales tax and then adding it onto the list price.</a:t>
                </a:r>
              </a:p>
              <a:p>
                <a:pPr marL="542925" indent="-542925">
                  <a:defRPr sz="2800"/>
                </a:pPr>
                <a:r>
                  <a:rPr lang="en-US" sz="2800" dirty="0"/>
                  <a:t>b.	</a:t>
                </a:r>
                <a:r>
                  <a:rPr sz="2800" dirty="0"/>
                  <a:t>Use a multiplier to find the cost of the car with both taxes included.</a:t>
                </a:r>
              </a:p>
              <a:p>
                <a:pPr marL="542925" indent="-542925">
                  <a:defRPr sz="2800"/>
                </a:pPr>
                <a:r>
                  <a:rPr lang="en-US" sz="2800" dirty="0"/>
                  <a:t>c.	</a:t>
                </a:r>
                <a:r>
                  <a:rPr sz="2800" dirty="0"/>
                  <a:t>The dealership offers to either pay your sales taxes or give you a 10% discount on the list price of the car. Which is the better deal for you?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296"/>
                </a:stretch>
              </a:blipFill>
            </p:spPr>
            <p:txBody>
              <a:bodyPr/>
              <a:lstStyle/>
              <a:p>
                <a:r>
                  <a:rPr lang="en-IN">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Cost with Sales </a:t>
            </a:r>
            <a:br>
              <a:rPr lang="en-US" dirty="0"/>
            </a:br>
            <a:r>
              <a:rPr dirty="0"/>
              <a:t>Tax</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marL="714375" indent="-714375">
                  <a:defRPr sz="2800"/>
                </a:pPr>
                <a:r>
                  <a:rPr lang="en-US" sz="2800" dirty="0"/>
                  <a:t>a.	To find the total price of the car we will calculate the sales tax for each of the tax rates and then add the taxes to the list price.</a:t>
                </a:r>
              </a:p>
              <a:p>
                <a:pPr>
                  <a:defRPr sz="2800"/>
                </a:pPr>
                <a:r>
                  <a:rPr lang="en-US" dirty="0"/>
                  <a:t>	​</a:t>
                </a:r>
                <a:r>
                  <a:rPr lang="en-US" sz="2800" dirty="0"/>
                  <a:t>Tax at </a:t>
                </a:r>
                <a14:m>
                  <m:oMath xmlns:m="http://schemas.openxmlformats.org/officeDocument/2006/math">
                    <m:r>
                      <a:rPr lang="en-US">
                        <a:latin typeface="Cambria Math" panose="02040503050406030204" pitchFamily="18" charset="0"/>
                      </a:rPr>
                      <m:t>7.2%</m:t>
                    </m:r>
                  </m:oMath>
                </a14:m>
                <a:r>
                  <a:rPr lang="en-US" sz="2800" dirty="0"/>
                  <a:t>: </a:t>
                </a:r>
                <a14:m>
                  <m:oMath xmlns:m="http://schemas.openxmlformats.org/officeDocument/2006/math">
                    <m:r>
                      <a:rPr lang="en-US">
                        <a:latin typeface="Cambria Math" panose="02040503050406030204" pitchFamily="18" charset="0"/>
                      </a:rPr>
                      <m:t>$10,988⋅0.072≈$791.14</m:t>
                    </m:r>
                  </m:oMath>
                </a14:m>
                <a:r>
                  <a:rPr lang="en-US" sz="2800" dirty="0"/>
                  <a:t>.</a:t>
                </a:r>
              </a:p>
              <a:p>
                <a:pPr>
                  <a:defRPr sz="2800"/>
                </a:pPr>
                <a:r>
                  <a:rPr lang="en-US" dirty="0"/>
                  <a:t>​	</a:t>
                </a:r>
                <a:r>
                  <a:rPr lang="en-US" sz="2800" dirty="0"/>
                  <a:t>Tax at </a:t>
                </a:r>
                <a14:m>
                  <m:oMath xmlns:m="http://schemas.openxmlformats.org/officeDocument/2006/math">
                    <m:r>
                      <a:rPr lang="en-US">
                        <a:latin typeface="Cambria Math" panose="02040503050406030204" pitchFamily="18" charset="0"/>
                      </a:rPr>
                      <m:t>1.6%</m:t>
                    </m:r>
                  </m:oMath>
                </a14:m>
                <a:r>
                  <a:rPr lang="en-US" sz="2800" dirty="0"/>
                  <a:t>: </a:t>
                </a:r>
                <a14:m>
                  <m:oMath xmlns:m="http://schemas.openxmlformats.org/officeDocument/2006/math">
                    <m:r>
                      <a:rPr lang="en-US">
                        <a:latin typeface="Cambria Math" panose="02040503050406030204" pitchFamily="18" charset="0"/>
                      </a:rPr>
                      <m:t>$10,988⋅0.016≈$175.81</m:t>
                    </m:r>
                    <m:r>
                      <a:rPr lang="en-US" b="0" i="0" smtClean="0">
                        <a:latin typeface="Cambria Math" panose="02040503050406030204" pitchFamily="18" charset="0"/>
                      </a:rPr>
                      <m:t>.</m:t>
                    </m:r>
                  </m:oMath>
                </a14:m>
                <a:endParaRPr lang="en-US" sz="2800" dirty="0"/>
              </a:p>
              <a:p>
                <a:pPr>
                  <a:defRPr sz="2800"/>
                </a:pPr>
                <a:r>
                  <a:rPr lang="en-US" dirty="0"/>
                  <a:t>​</a:t>
                </a:r>
                <a:r>
                  <a:rPr lang="en-US" sz="2800" dirty="0"/>
                  <a:t>Price of the Car with Taxes: </a:t>
                </a:r>
                <a:endParaRPr lang="en-US" dirty="0">
                  <a:latin typeface="Cambria Math" panose="02040503050406030204" pitchFamily="18" charset="0"/>
                </a:endParaRPr>
              </a:p>
              <a:p>
                <a:pP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$10,988+$791.14+$175.81=$11,954.95</m:t>
                      </m:r>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Cost with Sales </a:t>
            </a:r>
            <a:br>
              <a:rPr lang="en-US" dirty="0"/>
            </a:br>
            <a:r>
              <a:rPr dirty="0"/>
              <a:t>Tax</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42925" indent="-542925">
                  <a:defRPr sz="2800"/>
                </a:pPr>
                <a:r>
                  <a:rPr lang="en-US" sz="2600" dirty="0"/>
                  <a:t>b.	</a:t>
                </a:r>
                <a:r>
                  <a:rPr sz="2600" dirty="0"/>
                  <a:t>Because both tax percentages are being applied to the same quantity (i.e., the list price of the car), we can find the multiplier by adding both of the sales tax percentages to </a:t>
                </a:r>
                <a14:m>
                  <m:oMath xmlns:m="http://schemas.openxmlformats.org/officeDocument/2006/math">
                    <m:r>
                      <a:rPr sz="2600">
                        <a:latin typeface="Cambria Math" panose="02040503050406030204" pitchFamily="18" charset="0"/>
                      </a:rPr>
                      <m:t>100%</m:t>
                    </m:r>
                  </m:oMath>
                </a14:m>
                <a:r>
                  <a:rPr sz="2600" dirty="0"/>
                  <a:t> and then converting to a decimal.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704"/>
                </a:stretch>
              </a:blipFill>
            </p:spPr>
            <p:txBody>
              <a:bodyPr/>
              <a:lstStyle/>
              <a:p>
                <a:r>
                  <a:rPr lang="en-IN">
                    <a:noFill/>
                  </a:rPr>
                  <a:t> </a:t>
                </a:r>
              </a:p>
            </p:txBody>
          </p:sp>
        </mc:Fallback>
      </mc:AlternateContent>
      <p:pic>
        <p:nvPicPr>
          <p:cNvPr id="5" name="Picture 4" descr="Open parentheses one hundred percent plus seven point two percent plus one point six percent close parentheses divided by one hundred percent equals one hundred eight point eight percent divided by one hundred percent equals one point zero eight eight.">
            <a:extLst>
              <a:ext uri="{FF2B5EF4-FFF2-40B4-BE49-F238E27FC236}">
                <a16:creationId xmlns:a16="http://schemas.microsoft.com/office/drawing/2014/main" id="{B3F8521C-7198-7769-DC95-0541CE0C1572}"/>
              </a:ext>
            </a:extLst>
          </p:cNvPr>
          <p:cNvPicPr>
            <a:picLocks noChangeAspect="1"/>
          </p:cNvPicPr>
          <p:nvPr/>
        </p:nvPicPr>
        <p:blipFill>
          <a:blip r:embed="rId3"/>
          <a:stretch>
            <a:fillRect/>
          </a:stretch>
        </p:blipFill>
        <p:spPr>
          <a:xfrm>
            <a:off x="2135980" y="2888480"/>
            <a:ext cx="4933950" cy="790575"/>
          </a:xfrm>
          <a:prstGeom prst="rect">
            <a:avLst/>
          </a:prstGeom>
        </p:spPr>
      </p:pic>
      <p:sp>
        <p:nvSpPr>
          <p:cNvPr id="7" name="TextBox 6">
            <a:extLst>
              <a:ext uri="{FF2B5EF4-FFF2-40B4-BE49-F238E27FC236}">
                <a16:creationId xmlns:a16="http://schemas.microsoft.com/office/drawing/2014/main" id="{E3D36879-D2CF-5145-7B27-2AD32CACAFEF}"/>
              </a:ext>
            </a:extLst>
          </p:cNvPr>
          <p:cNvSpPr txBox="1"/>
          <p:nvPr/>
        </p:nvSpPr>
        <p:spPr>
          <a:xfrm>
            <a:off x="997744" y="3700903"/>
            <a:ext cx="8229600" cy="1372683"/>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a:ln>
                  <a:noFill/>
                </a:ln>
                <a:solidFill>
                  <a:srgbClr val="366092"/>
                </a:solidFill>
                <a:effectLst/>
                <a:uLnTx/>
                <a:uFillTx/>
                <a:latin typeface="Calibri"/>
                <a:ea typeface="+mn-ea"/>
                <a:cs typeface="+mn-cs"/>
              </a:rPr>
              <a:t>Our multiplier is </a:t>
            </a:r>
            <a:r>
              <a:rPr kumimoji="0" lang="en-US" sz="2600" b="0" i="0" u="none" strike="noStrike" kern="1200" cap="none" spc="0" normalizeH="0" baseline="0" noProof="0" dirty="0">
                <a:ln>
                  <a:noFill/>
                </a:ln>
                <a:solidFill>
                  <a:srgbClr val="366092"/>
                </a:solidFill>
                <a:effectLst/>
                <a:uLnTx/>
                <a:uFillTx/>
                <a:latin typeface="Cambria Math"/>
                <a:ea typeface="+mn-ea"/>
                <a:cs typeface="+mn-cs"/>
              </a:rPr>
              <a:t>1.088</a:t>
            </a:r>
            <a:r>
              <a:rPr kumimoji="0" lang="en-US" sz="26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a:ln>
                  <a:noFill/>
                </a:ln>
                <a:solidFill>
                  <a:srgbClr val="366092"/>
                </a:solidFill>
                <a:effectLst/>
                <a:uLnTx/>
                <a:uFillTx/>
                <a:latin typeface="Calibri"/>
                <a:ea typeface="+mn-ea"/>
                <a:cs typeface="+mn-cs"/>
              </a:rPr>
              <a:t>​Multiplying by the list price determines the total cost including both sales taxes.</a:t>
            </a:r>
            <a:endParaRPr lang="en-IN" sz="2600"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180661F-3CDB-AE12-358D-4C2FEA4F7E76}"/>
                  </a:ext>
                </a:extLst>
              </p:cNvPr>
              <p:cNvSpPr txBox="1"/>
              <p:nvPr/>
            </p:nvSpPr>
            <p:spPr>
              <a:xfrm>
                <a:off x="997743" y="5095434"/>
                <a:ext cx="7210425" cy="892552"/>
              </a:xfrm>
              <a:prstGeom prst="rect">
                <a:avLst/>
              </a:prstGeom>
              <a:noFill/>
            </p:spPr>
            <p:txBody>
              <a:bodyPr wrap="square">
                <a:spAutoFit/>
              </a:bodyPr>
              <a:lstStyle/>
              <a:p>
                <a:r>
                  <a:rPr kumimoji="0" lang="en-US" sz="2600" b="0" i="0" u="none" strike="noStrike" kern="1200" cap="none" spc="0" normalizeH="0" baseline="0" noProof="0" dirty="0">
                    <a:ln>
                      <a:noFill/>
                    </a:ln>
                    <a:solidFill>
                      <a:srgbClr val="366092"/>
                    </a:solidFill>
                    <a:effectLst/>
                    <a:uLnTx/>
                    <a:uFillTx/>
                    <a:latin typeface="Calibri"/>
                  </a:rPr>
                  <a:t>Price of the Car with Taxes:</a:t>
                </a:r>
              </a:p>
              <a:p>
                <a14:m>
                  <m:oMathPara xmlns:m="http://schemas.openxmlformats.org/officeDocument/2006/math">
                    <m:oMathParaPr>
                      <m:jc m:val="centerGroup"/>
                    </m:oMathParaPr>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rPr>
                        <m:t>$10,988⋅$1.088≈$11,954.94</m:t>
                      </m:r>
                    </m:oMath>
                  </m:oMathPara>
                </a14:m>
                <a:endParaRPr lang="en-IN" sz="2600" dirty="0"/>
              </a:p>
            </p:txBody>
          </p:sp>
        </mc:Choice>
        <mc:Fallback>
          <p:sp>
            <p:nvSpPr>
              <p:cNvPr id="9" name="TextBox 8">
                <a:extLst>
                  <a:ext uri="{FF2B5EF4-FFF2-40B4-BE49-F238E27FC236}">
                    <a16:creationId xmlns:a16="http://schemas.microsoft.com/office/drawing/2014/main" id="{8180661F-3CDB-AE12-358D-4C2FEA4F7E76}"/>
                  </a:ext>
                </a:extLst>
              </p:cNvPr>
              <p:cNvSpPr txBox="1">
                <a:spLocks noRot="1" noChangeAspect="1" noMove="1" noResize="1" noEditPoints="1" noAdjustHandles="1" noChangeArrowheads="1" noChangeShapeType="1" noTextEdit="1"/>
              </p:cNvSpPr>
              <p:nvPr/>
            </p:nvSpPr>
            <p:spPr>
              <a:xfrm>
                <a:off x="997743" y="5095434"/>
                <a:ext cx="7210425" cy="892552"/>
              </a:xfrm>
              <a:prstGeom prst="rect">
                <a:avLst/>
              </a:prstGeom>
              <a:blipFill>
                <a:blip r:embed="rId4"/>
                <a:stretch>
                  <a:fillRect l="-1523" t="-5479"/>
                </a:stretch>
              </a:blipFill>
            </p:spPr>
            <p:txBody>
              <a:bodyPr/>
              <a:lstStyle/>
              <a:p>
                <a:r>
                  <a:rPr lang="en-IN">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Cost with Sales </a:t>
            </a:r>
            <a:br>
              <a:rPr lang="en-US" dirty="0"/>
            </a:br>
            <a:r>
              <a:rPr dirty="0"/>
              <a:t>Tax</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534460" cy="4967067"/>
              </a:xfrm>
            </p:spPr>
            <p:txBody>
              <a:bodyPr>
                <a:noAutofit/>
              </a:bodyPr>
              <a:lstStyle/>
              <a:p>
                <a:pPr marL="514350" indent="-514350">
                  <a:buFont typeface="+mj-lt"/>
                  <a:buAutoNum type="alphaLcPeriod" startAt="3"/>
                  <a:defRPr sz="2800"/>
                </a:pPr>
                <a:r>
                  <a:rPr sz="2400" dirty="0"/>
                  <a:t>​First, if the dealership pays the taxes owed on the car, you end up buying the car for the list price only, which is </a:t>
                </a:r>
                <a14:m>
                  <m:oMath xmlns:m="http://schemas.openxmlformats.org/officeDocument/2006/math">
                    <m:r>
                      <a:rPr sz="2400">
                        <a:latin typeface="Cambria Math" panose="02040503050406030204" pitchFamily="18" charset="0"/>
                      </a:rPr>
                      <m:t>$10,988</m:t>
                    </m:r>
                  </m:oMath>
                </a14:m>
                <a:r>
                  <a:rPr sz="2400" dirty="0"/>
                  <a:t>.</a:t>
                </a:r>
              </a:p>
              <a:p>
                <a:pPr>
                  <a:defRPr sz="2800"/>
                </a:pPr>
                <a:r>
                  <a:rPr sz="2400" dirty="0"/>
                  <a:t>​</a:t>
                </a:r>
                <a:r>
                  <a:rPr lang="en-US" sz="2400" dirty="0"/>
                  <a:t>        </a:t>
                </a:r>
                <a:r>
                  <a:rPr sz="2400" dirty="0"/>
                  <a:t>The second option is a </a:t>
                </a:r>
                <a14:m>
                  <m:oMath xmlns:m="http://schemas.openxmlformats.org/officeDocument/2006/math">
                    <m:r>
                      <a:rPr sz="2400">
                        <a:latin typeface="Cambria Math" panose="02040503050406030204" pitchFamily="18" charset="0"/>
                      </a:rPr>
                      <m:t>10%</m:t>
                    </m:r>
                  </m:oMath>
                </a14:m>
                <a:r>
                  <a:rPr sz="2400" dirty="0"/>
                  <a:t> discount. We will calculate the </a:t>
                </a:r>
                <a:r>
                  <a:rPr lang="en-US" sz="2400" dirty="0"/>
                  <a:t>   </a:t>
                </a:r>
              </a:p>
              <a:p>
                <a:pPr>
                  <a:defRPr sz="2800"/>
                </a:pPr>
                <a:r>
                  <a:rPr lang="en-US" sz="2400" dirty="0"/>
                  <a:t>        discounted price by using a multiplier, which is </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534460" cy="4967067"/>
              </a:xfrm>
              <a:blipFill>
                <a:blip r:embed="rId2"/>
                <a:stretch>
                  <a:fillRect l="-1143" t="-1104"/>
                </a:stretch>
              </a:blipFill>
            </p:spPr>
            <p:txBody>
              <a:bodyPr/>
              <a:lstStyle/>
              <a:p>
                <a:r>
                  <a:rPr lang="en-IN">
                    <a:noFill/>
                  </a:rPr>
                  <a:t> </a:t>
                </a:r>
              </a:p>
            </p:txBody>
          </p:sp>
        </mc:Fallback>
      </mc:AlternateContent>
      <p:pic>
        <p:nvPicPr>
          <p:cNvPr id="15" name="Picture 14" descr="100 percent minus 10 percent whole divided by 100 percent equals 0.90.">
            <a:extLst>
              <a:ext uri="{FF2B5EF4-FFF2-40B4-BE49-F238E27FC236}">
                <a16:creationId xmlns:a16="http://schemas.microsoft.com/office/drawing/2014/main" id="{492FC102-8243-7F04-EA25-6D8FC5D022F4}"/>
              </a:ext>
            </a:extLst>
          </p:cNvPr>
          <p:cNvPicPr>
            <a:picLocks noChangeAspect="1"/>
          </p:cNvPicPr>
          <p:nvPr/>
        </p:nvPicPr>
        <p:blipFill>
          <a:blip r:embed="rId3"/>
          <a:stretch>
            <a:fillRect/>
          </a:stretch>
        </p:blipFill>
        <p:spPr>
          <a:xfrm>
            <a:off x="6902423" y="2234179"/>
            <a:ext cx="1866794" cy="576000"/>
          </a:xfrm>
          <a:prstGeom prst="rect">
            <a:avLst/>
          </a:prstGeom>
        </p:spPr>
      </p:pic>
      <p:sp>
        <p:nvSpPr>
          <p:cNvPr id="7" name="TextBox 6">
            <a:extLst>
              <a:ext uri="{FF2B5EF4-FFF2-40B4-BE49-F238E27FC236}">
                <a16:creationId xmlns:a16="http://schemas.microsoft.com/office/drawing/2014/main" id="{576CCFEB-79DC-135B-02A5-6F906A671375}"/>
              </a:ext>
            </a:extLst>
          </p:cNvPr>
          <p:cNvSpPr txBox="1"/>
          <p:nvPr/>
        </p:nvSpPr>
        <p:spPr>
          <a:xfrm>
            <a:off x="1832168" y="2901349"/>
            <a:ext cx="5784524"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Discounted Price: $10,988 </a:t>
            </a:r>
            <a:r>
              <a:rPr kumimoji="0" lang="en-US" sz="240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cs typeface="+mn-cs"/>
              </a:rPr>
              <a:t>⋅</a:t>
            </a:r>
            <a:r>
              <a:rPr kumimoji="0" lang="en-US" sz="2400" b="0" i="0" u="none" strike="noStrike" kern="1200" cap="none" spc="0" normalizeH="0" baseline="0" noProof="0" dirty="0">
                <a:ln>
                  <a:noFill/>
                </a:ln>
                <a:solidFill>
                  <a:srgbClr val="366092"/>
                </a:solidFill>
                <a:effectLst/>
                <a:uLnTx/>
                <a:uFillTx/>
                <a:latin typeface="Calibri"/>
                <a:ea typeface="+mn-ea"/>
                <a:cs typeface="+mn-cs"/>
              </a:rPr>
              <a:t> 0.90 = $9,889.20</a:t>
            </a:r>
            <a:endParaRPr lang="en-IN" sz="2400" dirty="0"/>
          </a:p>
        </p:txBody>
      </p:sp>
      <p:sp>
        <p:nvSpPr>
          <p:cNvPr id="9" name="TextBox 8">
            <a:extLst>
              <a:ext uri="{FF2B5EF4-FFF2-40B4-BE49-F238E27FC236}">
                <a16:creationId xmlns:a16="http://schemas.microsoft.com/office/drawing/2014/main" id="{BE5D6CE0-D5F8-4CBB-5D2E-664755DBFC98}"/>
              </a:ext>
            </a:extLst>
          </p:cNvPr>
          <p:cNvSpPr txBox="1"/>
          <p:nvPr/>
        </p:nvSpPr>
        <p:spPr>
          <a:xfrm>
            <a:off x="914400" y="3473848"/>
            <a:ext cx="7854817" cy="830997"/>
          </a:xfrm>
          <a:prstGeom prst="rect">
            <a:avLst/>
          </a:prstGeom>
          <a:noFill/>
        </p:spPr>
        <p:txBody>
          <a:bodyPr wrap="square">
            <a:spAutoFit/>
          </a:bodyPr>
          <a:lstStyle/>
          <a:p>
            <a:pPr lvl="0">
              <a:spcBef>
                <a:spcPct val="20000"/>
              </a:spcBef>
              <a:defRPr/>
            </a:pPr>
            <a:r>
              <a:rPr lang="en-US" sz="2400" dirty="0">
                <a:solidFill>
                  <a:srgbClr val="366092"/>
                </a:solidFill>
              </a:rPr>
              <a:t>We now need to calculate the cost with taxes on this discounted price using the multiplier we calculated in part b.</a:t>
            </a:r>
            <a:endParaRPr lang="en-IN" sz="2400" dirty="0"/>
          </a:p>
        </p:txBody>
      </p:sp>
      <p:sp>
        <p:nvSpPr>
          <p:cNvPr id="11" name="TextBox 10">
            <a:extLst>
              <a:ext uri="{FF2B5EF4-FFF2-40B4-BE49-F238E27FC236}">
                <a16:creationId xmlns:a16="http://schemas.microsoft.com/office/drawing/2014/main" id="{04C590D7-F682-8C4B-C810-A81FA74AC586}"/>
              </a:ext>
            </a:extLst>
          </p:cNvPr>
          <p:cNvSpPr txBox="1"/>
          <p:nvPr/>
        </p:nvSpPr>
        <p:spPr>
          <a:xfrm>
            <a:off x="990600" y="4458102"/>
            <a:ext cx="7854817"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 Discounted price with Taxes: $9,889.20 </a:t>
            </a:r>
            <a:r>
              <a:rPr kumimoji="0" lang="en-US" sz="2400" b="0" i="0"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cs typeface="+mn-cs"/>
              </a:rPr>
              <a:t>⋅</a:t>
            </a:r>
            <a:r>
              <a:rPr kumimoji="0" lang="en-US" sz="2400" b="0" i="0" u="none" strike="noStrike" kern="1200" cap="none" spc="0" normalizeH="0" baseline="0" noProof="0" dirty="0">
                <a:ln>
                  <a:noFill/>
                </a:ln>
                <a:solidFill>
                  <a:srgbClr val="366092"/>
                </a:solidFill>
                <a:effectLst/>
                <a:uLnTx/>
                <a:uFillTx/>
                <a:latin typeface="Calibri"/>
                <a:ea typeface="+mn-ea"/>
                <a:cs typeface="+mn-cs"/>
              </a:rPr>
              <a:t> 1.088 ≈ $10,759.45</a:t>
            </a:r>
            <a:endParaRPr lang="en-IN" sz="24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D459439-C10A-DEB3-E501-719FD6196A66}"/>
                  </a:ext>
                </a:extLst>
              </p:cNvPr>
              <p:cNvSpPr txBox="1"/>
              <p:nvPr/>
            </p:nvSpPr>
            <p:spPr>
              <a:xfrm>
                <a:off x="1146108" y="5073024"/>
                <a:ext cx="7391400"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rPr>
                  <a:t>Therefore, the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rPr>
                      <m:t>10%</m:t>
                    </m:r>
                  </m:oMath>
                </a14:m>
                <a:r>
                  <a:rPr kumimoji="0" lang="en-US" sz="2400" b="0" i="0" u="none" strike="noStrike" kern="1200" cap="none" spc="0" normalizeH="0" baseline="0" noProof="0" dirty="0">
                    <a:ln>
                      <a:noFill/>
                    </a:ln>
                    <a:solidFill>
                      <a:srgbClr val="366092"/>
                    </a:solidFill>
                    <a:effectLst/>
                    <a:uLnTx/>
                    <a:uFillTx/>
                    <a:latin typeface="Calibri"/>
                  </a:rPr>
                  <a:t> discount is the better deal for the car.</a:t>
                </a:r>
                <a:endParaRPr lang="en-IN" sz="2400" dirty="0"/>
              </a:p>
            </p:txBody>
          </p:sp>
        </mc:Choice>
        <mc:Fallback xmlns="">
          <p:sp>
            <p:nvSpPr>
              <p:cNvPr id="13" name="TextBox 12">
                <a:extLst>
                  <a:ext uri="{FF2B5EF4-FFF2-40B4-BE49-F238E27FC236}">
                    <a16:creationId xmlns:a16="http://schemas.microsoft.com/office/drawing/2014/main" id="{BD459439-C10A-DEB3-E501-719FD6196A66}"/>
                  </a:ext>
                </a:extLst>
              </p:cNvPr>
              <p:cNvSpPr txBox="1">
                <a:spLocks noRot="1" noChangeAspect="1" noMove="1" noResize="1" noEditPoints="1" noAdjustHandles="1" noChangeArrowheads="1" noChangeShapeType="1" noTextEdit="1"/>
              </p:cNvSpPr>
              <p:nvPr/>
            </p:nvSpPr>
            <p:spPr>
              <a:xfrm>
                <a:off x="1146108" y="5073024"/>
                <a:ext cx="7391400" cy="461665"/>
              </a:xfrm>
              <a:prstGeom prst="rect">
                <a:avLst/>
              </a:prstGeom>
              <a:blipFill>
                <a:blip r:embed="rId4"/>
                <a:stretch>
                  <a:fillRect l="-1237" t="-10526" r="-412" b="-28947"/>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IN" sz="2800" dirty="0"/>
                  <a:t>Find the total price of a new </a:t>
                </a:r>
                <a14:m>
                  <m:oMath xmlns:m="http://schemas.openxmlformats.org/officeDocument/2006/math">
                    <m:r>
                      <a:rPr lang="ar-AE">
                        <a:latin typeface="Cambria Math" panose="02040503050406030204" pitchFamily="18" charset="0"/>
                      </a:rPr>
                      <m:t>32</m:t>
                    </m:r>
                    <m:r>
                      <a:rPr lang="en-US">
                        <a:latin typeface="Cambria Math" panose="02040503050406030204" pitchFamily="18" charset="0"/>
                      </a:rPr>
                      <m:t> </m:t>
                    </m:r>
                    <m:r>
                      <m:rPr>
                        <m:sty m:val="p"/>
                      </m:rPr>
                      <a:rPr lang="en-US">
                        <a:latin typeface="Cambria Math" panose="02040503050406030204" pitchFamily="18" charset="0"/>
                      </a:rPr>
                      <m:t>in</m:t>
                    </m:r>
                    <m:r>
                      <a:rPr lang="en-US">
                        <a:latin typeface="Cambria Math" panose="02040503050406030204" pitchFamily="18" charset="0"/>
                      </a:rPr>
                      <m:t>.</m:t>
                    </m:r>
                    <m:r>
                      <a:rPr lang="en-US" i="1">
                        <a:latin typeface="Cambria Math" panose="02040503050406030204" pitchFamily="18" charset="0"/>
                      </a:rPr>
                      <m:t> </m:t>
                    </m:r>
                  </m:oMath>
                </a14:m>
                <a:r>
                  <a:rPr lang="en-IN" sz="2800" dirty="0"/>
                  <a:t>TV that sells for </a:t>
                </a:r>
                <a14:m>
                  <m:oMath xmlns:m="http://schemas.openxmlformats.org/officeDocument/2006/math">
                    <m:r>
                      <a:rPr lang="en-IN">
                        <a:latin typeface="Cambria Math" panose="02040503050406030204" pitchFamily="18" charset="0"/>
                      </a:rPr>
                      <m:t>$</m:t>
                    </m:r>
                    <m:r>
                      <a:rPr lang="en-IN">
                        <a:latin typeface="Cambria Math" panose="02040503050406030204" pitchFamily="18" charset="0"/>
                      </a:rPr>
                      <m:t>219</m:t>
                    </m:r>
                    <m:r>
                      <a:rPr lang="en-IN">
                        <a:latin typeface="Cambria Math" panose="02040503050406030204" pitchFamily="18" charset="0"/>
                      </a:rPr>
                      <m:t>.</m:t>
                    </m:r>
                    <m:r>
                      <a:rPr lang="en-IN">
                        <a:latin typeface="Cambria Math" panose="02040503050406030204" pitchFamily="18" charset="0"/>
                      </a:rPr>
                      <m:t>99</m:t>
                    </m:r>
                  </m:oMath>
                </a14:m>
                <a:r>
                  <a:rPr lang="en-IN" sz="2800" dirty="0"/>
                  <a:t> if purchased in New York, where the sales tax is </a:t>
                </a:r>
                <a14:m>
                  <m:oMath xmlns:m="http://schemas.openxmlformats.org/officeDocument/2006/math">
                    <m:r>
                      <a:rPr lang="en-IN">
                        <a:latin typeface="Cambria Math" panose="02040503050406030204" pitchFamily="18" charset="0"/>
                      </a:rPr>
                      <m:t>4</m:t>
                    </m:r>
                    <m:r>
                      <a:rPr lang="en-IN">
                        <a:latin typeface="Cambria Math" panose="02040503050406030204" pitchFamily="18" charset="0"/>
                      </a:rPr>
                      <m:t>%</m:t>
                    </m:r>
                  </m:oMath>
                </a14:m>
                <a:r>
                  <a:rPr lang="en-IN" sz="2800" dirty="0"/>
                  <a:t>, and if it is purchased in South Carolina, where the sales tax is </a:t>
                </a:r>
                <a14:m>
                  <m:oMath xmlns:m="http://schemas.openxmlformats.org/officeDocument/2006/math">
                    <m:r>
                      <a:rPr lang="en-IN">
                        <a:latin typeface="Cambria Math" panose="02040503050406030204" pitchFamily="18" charset="0"/>
                      </a:rPr>
                      <m:t>6</m:t>
                    </m:r>
                    <m:r>
                      <a:rPr lang="en-IN">
                        <a:latin typeface="Cambria Math" panose="02040503050406030204" pitchFamily="18" charset="0"/>
                      </a:rPr>
                      <m:t>%</m:t>
                    </m:r>
                  </m:oMath>
                </a14:m>
                <a:r>
                  <a:rPr lang="en-IN" sz="2800" dirty="0"/>
                  <a:t>.</a:t>
                </a:r>
              </a:p>
              <a:p>
                <a:r>
                  <a:rPr lang="en-IN" sz="2800" dirty="0"/>
                  <a:t>Answers:</a:t>
                </a:r>
              </a:p>
              <a:p>
                <a:pPr>
                  <a:defRPr sz="2800"/>
                </a:pPr>
                <a:r>
                  <a:rPr lang="en-IN" sz="2800" dirty="0"/>
                  <a:t>Total New York Price = $228.79</a:t>
                </a:r>
                <a:endParaRPr lang="ar-AE" sz="2800" dirty="0"/>
              </a:p>
              <a:p>
                <a:pPr>
                  <a:defRPr sz="2800"/>
                </a:pPr>
                <a:r>
                  <a:rPr lang="en-IN" sz="2800" dirty="0"/>
                  <a:t>Total South Carolina Price = $233.19</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371571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Absolute Change and Percentage Change</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b="1"/>
            </a:pPr>
            <a:r>
              <a:rPr sz="2400" dirty="0"/>
              <a:t>Absolute Change</a:t>
            </a:r>
          </a:p>
          <a:p>
            <a:r>
              <a:rPr sz="2400" dirty="0"/>
              <a:t>The </a:t>
            </a:r>
            <a:r>
              <a:rPr sz="2400" b="1" dirty="0"/>
              <a:t>absolute change</a:t>
            </a:r>
            <a:r>
              <a:rPr sz="2400" dirty="0"/>
              <a:t> between two amounts is the absolute value of the difference between the two numbers.</a:t>
            </a:r>
            <a:endParaRPr sz="2800" dirty="0"/>
          </a:p>
        </p:txBody>
      </p:sp>
      <p:pic>
        <p:nvPicPr>
          <p:cNvPr id="5" name="Picture 4" descr="Absolute change equals the absolute value of New Amount minus Original Amount">
            <a:extLst>
              <a:ext uri="{FF2B5EF4-FFF2-40B4-BE49-F238E27FC236}">
                <a16:creationId xmlns:a16="http://schemas.microsoft.com/office/drawing/2014/main" id="{9AED47C6-5159-1C05-AF48-19AD9CDC8A00}"/>
              </a:ext>
            </a:extLst>
          </p:cNvPr>
          <p:cNvPicPr>
            <a:picLocks noChangeAspect="1"/>
          </p:cNvPicPr>
          <p:nvPr/>
        </p:nvPicPr>
        <p:blipFill>
          <a:blip r:embed="rId2"/>
          <a:stretch>
            <a:fillRect/>
          </a:stretch>
        </p:blipFill>
        <p:spPr>
          <a:xfrm>
            <a:off x="1305549" y="2555839"/>
            <a:ext cx="6532898" cy="432000"/>
          </a:xfrm>
          <a:prstGeom prst="rect">
            <a:avLst/>
          </a:prstGeom>
        </p:spPr>
      </p:pic>
      <p:sp>
        <p:nvSpPr>
          <p:cNvPr id="9" name="TextBox 8">
            <a:extLst>
              <a:ext uri="{FF2B5EF4-FFF2-40B4-BE49-F238E27FC236}">
                <a16:creationId xmlns:a16="http://schemas.microsoft.com/office/drawing/2014/main" id="{0196B17F-F8EF-6266-C5C3-900D61AA1489}"/>
              </a:ext>
            </a:extLst>
          </p:cNvPr>
          <p:cNvSpPr txBox="1"/>
          <p:nvPr/>
        </p:nvSpPr>
        <p:spPr>
          <a:xfrm>
            <a:off x="457199" y="3050155"/>
            <a:ext cx="8229600" cy="1274195"/>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400" b="1" i="0" u="none" strike="noStrike" kern="1200" cap="none" spc="0" normalizeH="0" baseline="0" noProof="0" dirty="0">
                <a:ln>
                  <a:noFill/>
                </a:ln>
                <a:solidFill>
                  <a:srgbClr val="000000"/>
                </a:solidFill>
                <a:effectLst/>
                <a:uLnTx/>
                <a:uFillTx/>
                <a:latin typeface="Calibri"/>
                <a:ea typeface="+mn-ea"/>
                <a:cs typeface="+mn-cs"/>
              </a:rPr>
              <a:t>Percentage Change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The </a:t>
            </a:r>
            <a:r>
              <a:rPr kumimoji="0" lang="en-US" sz="2400" b="1" i="0" u="none" strike="noStrike" kern="1200" cap="none" spc="0" normalizeH="0" baseline="0" noProof="0" dirty="0">
                <a:ln>
                  <a:noFill/>
                </a:ln>
                <a:solidFill>
                  <a:srgbClr val="000000"/>
                </a:solidFill>
                <a:effectLst/>
                <a:uLnTx/>
                <a:uFillTx/>
                <a:latin typeface="Calibri"/>
                <a:ea typeface="+mn-ea"/>
                <a:cs typeface="+mn-cs"/>
              </a:rPr>
              <a:t>percentage</a:t>
            </a:r>
            <a:r>
              <a:rPr kumimoji="0" lang="en-US" sz="2400" b="0" i="0" u="none" strike="noStrike" kern="1200" cap="none" spc="0" normalizeH="0" baseline="0" noProof="0" dirty="0">
                <a:ln>
                  <a:noFill/>
                </a:ln>
                <a:solidFill>
                  <a:srgbClr val="000000"/>
                </a:solidFill>
                <a:effectLst/>
                <a:uLnTx/>
                <a:uFillTx/>
                <a:latin typeface="Calibri"/>
                <a:ea typeface="+mn-ea"/>
                <a:cs typeface="+mn-cs"/>
              </a:rPr>
              <a:t> </a:t>
            </a:r>
            <a:r>
              <a:rPr kumimoji="0" lang="en-US" sz="2400" b="1" i="0" u="none" strike="noStrike" kern="1200" cap="none" spc="0" normalizeH="0" baseline="0" noProof="0" dirty="0">
                <a:ln>
                  <a:noFill/>
                </a:ln>
                <a:solidFill>
                  <a:srgbClr val="000000"/>
                </a:solidFill>
                <a:effectLst/>
                <a:uLnTx/>
                <a:uFillTx/>
                <a:latin typeface="Calibri"/>
                <a:ea typeface="+mn-ea"/>
                <a:cs typeface="+mn-cs"/>
              </a:rPr>
              <a:t>change</a:t>
            </a:r>
            <a:r>
              <a:rPr kumimoji="0" lang="en-US" sz="2400" b="0" i="0" u="none" strike="noStrike" kern="1200" cap="none" spc="0" normalizeH="0" baseline="0" noProof="0" dirty="0">
                <a:ln>
                  <a:noFill/>
                </a:ln>
                <a:solidFill>
                  <a:srgbClr val="000000"/>
                </a:solidFill>
                <a:effectLst/>
                <a:uLnTx/>
                <a:uFillTx/>
                <a:latin typeface="Calibri"/>
                <a:ea typeface="+mn-ea"/>
                <a:cs typeface="+mn-cs"/>
              </a:rPr>
              <a:t> between two amounts is the absolute change expressed as a percentage of the original value.</a:t>
            </a:r>
            <a:endParaRPr lang="en-IN" dirty="0"/>
          </a:p>
        </p:txBody>
      </p:sp>
      <p:pic>
        <p:nvPicPr>
          <p:cNvPr id="7" name="Picture 6" descr="Percentage Change equals open parentheses Absolute Change divided by Original Amount close parentheses times one hundred percent">
            <a:extLst>
              <a:ext uri="{FF2B5EF4-FFF2-40B4-BE49-F238E27FC236}">
                <a16:creationId xmlns:a16="http://schemas.microsoft.com/office/drawing/2014/main" id="{D1B18F37-6F61-047E-D534-EBC848B6EF12}"/>
              </a:ext>
            </a:extLst>
          </p:cNvPr>
          <p:cNvPicPr>
            <a:picLocks noChangeAspect="1"/>
          </p:cNvPicPr>
          <p:nvPr/>
        </p:nvPicPr>
        <p:blipFill>
          <a:blip r:embed="rId3"/>
          <a:stretch>
            <a:fillRect/>
          </a:stretch>
        </p:blipFill>
        <p:spPr>
          <a:xfrm>
            <a:off x="1711009" y="4726252"/>
            <a:ext cx="5721977" cy="792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 2</a:t>
            </a:r>
            <a:endParaRPr dirty="0"/>
          </a:p>
        </p:txBody>
      </p:sp>
      <p:sp>
        <p:nvSpPr>
          <p:cNvPr id="3" name="Text Placeholder 2"/>
          <p:cNvSpPr>
            <a:spLocks noGrp="1"/>
          </p:cNvSpPr>
          <p:nvPr>
            <p:ph type="body" sz="quarter" idx="10"/>
          </p:nvPr>
        </p:nvSpPr>
        <p:spPr/>
        <p:txBody>
          <a:bodyPr>
            <a:normAutofit/>
          </a:bodyPr>
          <a:lstStyle/>
          <a:p>
            <a:pPr>
              <a:defRPr sz="2800"/>
            </a:pPr>
            <a:r>
              <a:rPr sz="2800" dirty="0"/>
              <a:t>The absolute value of any number is the distance that number lies from zero without regard to sign. For example, the absolute value of </a:t>
            </a:r>
            <a:r>
              <a:rPr sz="2800" dirty="0">
                <a:latin typeface="Cambria Math"/>
              </a:rPr>
              <a:t>8</a:t>
            </a:r>
            <a:r>
              <a:rPr sz="2800" dirty="0"/>
              <a:t> is </a:t>
            </a:r>
            <a:r>
              <a:rPr sz="2800" dirty="0">
                <a:latin typeface="Cambria Math"/>
              </a:rPr>
              <a:t>8</a:t>
            </a:r>
            <a:r>
              <a:rPr sz="2800" dirty="0"/>
              <a:t>, and the absolute value of </a:t>
            </a:r>
            <a:r>
              <a:rPr lang="en-IN" sz="2800" dirty="0">
                <a:latin typeface="Calibri" panose="020F0502020204030204" pitchFamily="34" charset="0"/>
                <a:ea typeface="Calibri" panose="020F0502020204030204" pitchFamily="34" charset="0"/>
                <a:cs typeface="Calibri" panose="020F0502020204030204" pitchFamily="34" charset="0"/>
              </a:rPr>
              <a:t>−8</a:t>
            </a:r>
            <a:r>
              <a:rPr sz="2800" dirty="0"/>
              <a:t> is also</a:t>
            </a:r>
            <a:r>
              <a:rPr lang="en-US" sz="2800" dirty="0"/>
              <a:t> 8.</a:t>
            </a:r>
            <a:r>
              <a:rPr sz="2800" dirty="0"/>
              <a:t> To indicate absolute value symbolically, we use a vertical bar on both sides of the number; that is,</a:t>
            </a:r>
          </a:p>
        </p:txBody>
      </p:sp>
      <p:pic>
        <p:nvPicPr>
          <p:cNvPr id="5" name="Picture 4" descr="The absolute value of eight equals eight and he absolute value of negative eight equals eight.">
            <a:extLst>
              <a:ext uri="{FF2B5EF4-FFF2-40B4-BE49-F238E27FC236}">
                <a16:creationId xmlns:a16="http://schemas.microsoft.com/office/drawing/2014/main" id="{84920CEC-253A-4F65-FB7C-DBD49CD9C5A7}"/>
              </a:ext>
            </a:extLst>
          </p:cNvPr>
          <p:cNvPicPr>
            <a:picLocks noChangeAspect="1"/>
          </p:cNvPicPr>
          <p:nvPr/>
        </p:nvPicPr>
        <p:blipFill>
          <a:blip r:embed="rId2"/>
          <a:stretch>
            <a:fillRect/>
          </a:stretch>
        </p:blipFill>
        <p:spPr>
          <a:xfrm>
            <a:off x="2971800" y="3233294"/>
            <a:ext cx="2854286" cy="54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Remember, to find </a:t>
                </a:r>
                <a14:m>
                  <m:oMath xmlns:m="http://schemas.openxmlformats.org/officeDocument/2006/math">
                    <m:r>
                      <a:rPr>
                        <a:latin typeface="Cambria Math" panose="02040503050406030204" pitchFamily="18" charset="0"/>
                      </a:rPr>
                      <m:t>10%</m:t>
                    </m:r>
                  </m:oMath>
                </a14:m>
                <a:r>
                  <a:rPr sz="2800"/>
                  <a:t> of an amount, move the decimal point one place to the left.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Determining a Discount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400" dirty="0"/>
                  <a:t>Andrea bought a stereo on sale for </a:t>
                </a:r>
                <a14:m>
                  <m:oMath xmlns:m="http://schemas.openxmlformats.org/officeDocument/2006/math">
                    <m:r>
                      <a:rPr sz="2400">
                        <a:latin typeface="Cambria Math" panose="02040503050406030204" pitchFamily="18" charset="0"/>
                      </a:rPr>
                      <m:t>$198.45</m:t>
                    </m:r>
                  </m:oMath>
                </a14:m>
                <a:r>
                  <a:rPr sz="2400" dirty="0"/>
                  <a:t>. The list price of the stereo was </a:t>
                </a:r>
                <a14:m>
                  <m:oMath xmlns:m="http://schemas.openxmlformats.org/officeDocument/2006/math">
                    <m:r>
                      <a:rPr sz="2400">
                        <a:latin typeface="Cambria Math" panose="02040503050406030204" pitchFamily="18" charset="0"/>
                      </a:rPr>
                      <m:t>$330.75</m:t>
                    </m:r>
                  </m:oMath>
                </a14:m>
                <a:r>
                  <a:rPr sz="2400" dirty="0"/>
                  <a:t>. What percentage discount did Andrea receive?</a:t>
                </a:r>
                <a:endParaRPr lang="en-US" sz="2400" dirty="0"/>
              </a:p>
              <a:p>
                <a:r>
                  <a:rPr lang="en-IN" sz="2400" b="1" dirty="0"/>
                  <a:t>Solution</a:t>
                </a:r>
              </a:p>
              <a:p>
                <a:r>
                  <a:rPr lang="en-IN" sz="2400" dirty="0"/>
                  <a:t>Before we can determine the percentage of the discount, or the percentage change, we need to know the actual dollar amount of the discount, or the absolute change. Since absolute change is an absolute value, the order of the subtraction does not make a difference.</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185"/>
                </a:stretch>
              </a:blipFill>
            </p:spPr>
            <p:txBody>
              <a:bodyPr/>
              <a:lstStyle/>
              <a:p>
                <a:r>
                  <a:rPr lang="en-IN">
                    <a:noFill/>
                  </a:rPr>
                  <a:t> </a:t>
                </a:r>
              </a:p>
            </p:txBody>
          </p:sp>
        </mc:Fallback>
      </mc:AlternateContent>
      <p:pic>
        <p:nvPicPr>
          <p:cNvPr id="5" name="Picture 4" descr="Absolute change equals the absolute value of New Amount minus Original Amount&#10;&#10;Equals the absolute value of one hundred ninety-eight dollars and forty-five cents minus three hundred thirty dollars and seventy-five cents&#10;&#10;Equals one hundred thirty-two dollars and thirty cents">
            <a:extLst>
              <a:ext uri="{FF2B5EF4-FFF2-40B4-BE49-F238E27FC236}">
                <a16:creationId xmlns:a16="http://schemas.microsoft.com/office/drawing/2014/main" id="{3FBBB938-1870-9B8C-B9C6-67C714D7F8FB}"/>
              </a:ext>
            </a:extLst>
          </p:cNvPr>
          <p:cNvPicPr>
            <a:picLocks noChangeAspect="1"/>
          </p:cNvPicPr>
          <p:nvPr/>
        </p:nvPicPr>
        <p:blipFill>
          <a:blip r:embed="rId3"/>
          <a:stretch>
            <a:fillRect/>
          </a:stretch>
        </p:blipFill>
        <p:spPr>
          <a:xfrm>
            <a:off x="1131276" y="4563779"/>
            <a:ext cx="6881448" cy="1404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Determining a Discount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sz="2800" dirty="0"/>
              <a:t>To determine what percentage change this is, divide the absolute change (or discount amount) by the list price, or original amount, as follows.</a:t>
            </a:r>
          </a:p>
        </p:txBody>
      </p:sp>
      <p:pic>
        <p:nvPicPr>
          <p:cNvPr id="5" name="Picture 4" descr="Percentage Change equals open parentheses Absolute Change divided by Original Amount close parentheses times one hundred percent&#10;Equals open parentheses one hundred thirty-two dollars and thirty cents divided by three hundred thirty dollars and seventy-five cents close parentheses times one hundred percent&#10;Equals forty percent">
            <a:extLst>
              <a:ext uri="{FF2B5EF4-FFF2-40B4-BE49-F238E27FC236}">
                <a16:creationId xmlns:a16="http://schemas.microsoft.com/office/drawing/2014/main" id="{497B33D6-2F11-D85D-FE12-52B8AD189E33}"/>
              </a:ext>
            </a:extLst>
          </p:cNvPr>
          <p:cNvPicPr>
            <a:picLocks noChangeAspect="1"/>
          </p:cNvPicPr>
          <p:nvPr/>
        </p:nvPicPr>
        <p:blipFill>
          <a:blip r:embed="rId2"/>
          <a:stretch>
            <a:fillRect/>
          </a:stretch>
        </p:blipFill>
        <p:spPr>
          <a:xfrm>
            <a:off x="1433511" y="2436495"/>
            <a:ext cx="6124575" cy="215265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CB5753-75BE-1A4E-8919-CCB377AC16A0}"/>
                  </a:ext>
                </a:extLst>
              </p:cNvPr>
              <p:cNvSpPr txBox="1"/>
              <p:nvPr/>
            </p:nvSpPr>
            <p:spPr>
              <a:xfrm>
                <a:off x="457199" y="4562475"/>
                <a:ext cx="8077201"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So the list price of the stereo was discounted by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xmlns="">
          <p:sp>
            <p:nvSpPr>
              <p:cNvPr id="7" name="TextBox 6">
                <a:extLst>
                  <a:ext uri="{FF2B5EF4-FFF2-40B4-BE49-F238E27FC236}">
                    <a16:creationId xmlns:a16="http://schemas.microsoft.com/office/drawing/2014/main" id="{85CB5753-75BE-1A4E-8919-CCB377AC16A0}"/>
                  </a:ext>
                </a:extLst>
              </p:cNvPr>
              <p:cNvSpPr txBox="1">
                <a:spLocks noRot="1" noChangeAspect="1" noMove="1" noResize="1" noEditPoints="1" noAdjustHandles="1" noChangeArrowheads="1" noChangeShapeType="1" noTextEdit="1"/>
              </p:cNvSpPr>
              <p:nvPr/>
            </p:nvSpPr>
            <p:spPr>
              <a:xfrm>
                <a:off x="457199" y="4562475"/>
                <a:ext cx="8077201" cy="523220"/>
              </a:xfrm>
              <a:prstGeom prst="rect">
                <a:avLst/>
              </a:prstGeom>
              <a:blipFill>
                <a:blip r:embed="rId3"/>
                <a:stretch>
                  <a:fillRect l="-1509" t="-10465" b="-32558"/>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4</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Max bought a computer on sale for </a:t>
                </a:r>
                <a14:m>
                  <m:oMath xmlns:m="http://schemas.openxmlformats.org/officeDocument/2006/math">
                    <m:r>
                      <a:rPr>
                        <a:latin typeface="Cambria Math" panose="02040503050406030204" pitchFamily="18" charset="0"/>
                      </a:rPr>
                      <m:t>$432</m:t>
                    </m:r>
                  </m:oMath>
                </a14:m>
                <a:r>
                  <a:rPr sz="2800" dirty="0"/>
                  <a:t>. The list price of the computer was </a:t>
                </a:r>
                <a14:m>
                  <m:oMath xmlns:m="http://schemas.openxmlformats.org/officeDocument/2006/math">
                    <m:r>
                      <a:rPr>
                        <a:latin typeface="Cambria Math" panose="02040503050406030204" pitchFamily="18" charset="0"/>
                      </a:rPr>
                      <m:t>$1200</m:t>
                    </m:r>
                  </m:oMath>
                </a14:m>
                <a:r>
                  <a:rPr sz="2800" dirty="0"/>
                  <a:t>. What percentage discount did Max receive?</a:t>
                </a:r>
              </a:p>
              <a:p>
                <a:r>
                  <a:rPr sz="2800" dirty="0"/>
                  <a:t>Answer:</a:t>
                </a:r>
                <a:r>
                  <a:rPr lang="en-US" sz="2800" dirty="0"/>
                  <a:t> 64%</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IN">
                    <a:noFill/>
                  </a:rPr>
                  <a:t> </a:t>
                </a:r>
              </a:p>
            </p:txBody>
          </p:sp>
        </mc:Fallback>
      </mc:AlternateContent>
    </p:spTree>
    <p:extLst>
      <p:ext uri="{BB962C8B-B14F-4D97-AF65-F5344CB8AC3E}">
        <p14:creationId xmlns:p14="http://schemas.microsoft.com/office/powerpoint/2010/main" val="270531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Computing Percentage </a:t>
            </a:r>
            <a:br>
              <a:rPr lang="en-US" dirty="0"/>
            </a:br>
            <a:r>
              <a:rPr dirty="0"/>
              <a:t>Decrease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During the pandemic of 2020, the stock market recorded some of its biggest losses since the Great Depression. Shares for one Ohio-based bank hit a price of </a:t>
                </a:r>
                <a14:m>
                  <m:oMath xmlns:m="http://schemas.openxmlformats.org/officeDocument/2006/math">
                    <m:r>
                      <a:rPr>
                        <a:latin typeface="Cambria Math" panose="02040503050406030204" pitchFamily="18" charset="0"/>
                      </a:rPr>
                      <m:t>$14.50</m:t>
                    </m:r>
                  </m:oMath>
                </a14:m>
                <a:r>
                  <a:rPr sz="2800"/>
                  <a:t> in the middle of July. If the shares started the year off at a price of </a:t>
                </a:r>
                <a14:m>
                  <m:oMath xmlns:m="http://schemas.openxmlformats.org/officeDocument/2006/math">
                    <m:r>
                      <a:rPr>
                        <a:latin typeface="Cambria Math" panose="02040503050406030204" pitchFamily="18" charset="0"/>
                      </a:rPr>
                      <m:t>$19.33</m:t>
                    </m:r>
                  </m:oMath>
                </a14:m>
                <a:r>
                  <a:rPr sz="2800"/>
                  <a:t>, find the overall percentage decrease from January to July. Round your answer to the nearest whole percent.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Computing Percentage </a:t>
            </a:r>
            <a:br>
              <a:rPr lang="en-US" dirty="0"/>
            </a:br>
            <a:r>
              <a:rPr dirty="0"/>
              <a:t>Decrease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sz="2400" b="1" dirty="0"/>
              <a:t>Solution</a:t>
            </a:r>
          </a:p>
          <a:p>
            <a:r>
              <a:rPr sz="2400" dirty="0"/>
              <a:t>Just as in the previous example, to find the percentage decrease, or percentage change, we must calculate the absolute change and then divide that by the original amount. We can write this as one step instead of two as follows.</a:t>
            </a:r>
          </a:p>
        </p:txBody>
      </p:sp>
      <p:pic>
        <p:nvPicPr>
          <p:cNvPr id="5" name="Picture 4" descr="Percentage Change equals open parentheses the absolute value of New Amount minus Original Amount  divided by the absolute value of Original Amount close parentheses times one hundred percent&#10;Equals open parentheses the absolute value of Modulus of fourteen dollars and fifty cents minus nineteen dollars and thirty-three cents divided by the absolute value of nineteen dollars and thirty-three cents close parentheses times one hundred percent&#10;Approximately twenty-five percent">
            <a:extLst>
              <a:ext uri="{FF2B5EF4-FFF2-40B4-BE49-F238E27FC236}">
                <a16:creationId xmlns:a16="http://schemas.microsoft.com/office/drawing/2014/main" id="{277A93DA-CB18-375B-C1F5-1727A110F0D7}"/>
              </a:ext>
            </a:extLst>
          </p:cNvPr>
          <p:cNvPicPr>
            <a:picLocks noChangeAspect="1"/>
          </p:cNvPicPr>
          <p:nvPr/>
        </p:nvPicPr>
        <p:blipFill>
          <a:blip r:embed="rId2"/>
          <a:stretch>
            <a:fillRect/>
          </a:stretch>
        </p:blipFill>
        <p:spPr>
          <a:xfrm>
            <a:off x="1058055" y="3055807"/>
            <a:ext cx="7027889" cy="2016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5FDB2B-DB15-21F7-E100-4B8EF26DF48E}"/>
                  </a:ext>
                </a:extLst>
              </p:cNvPr>
              <p:cNvSpPr txBox="1"/>
              <p:nvPr/>
            </p:nvSpPr>
            <p:spPr>
              <a:xfrm>
                <a:off x="457200" y="5036551"/>
                <a:ext cx="8229600" cy="830997"/>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rPr>
                  <a:t>This indicates that the percentage decrease of the bank's share price was approximately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rPr>
                      <m:t>25%</m:t>
                    </m:r>
                  </m:oMath>
                </a14:m>
                <a:r>
                  <a:rPr kumimoji="0" lang="en-US" sz="2400" b="0" i="0" u="none" strike="noStrike" kern="1200" cap="none" spc="0" normalizeH="0" baseline="0" noProof="0" dirty="0">
                    <a:ln>
                      <a:noFill/>
                    </a:ln>
                    <a:solidFill>
                      <a:srgbClr val="366092"/>
                    </a:solidFill>
                    <a:effectLst/>
                    <a:uLnTx/>
                    <a:uFillTx/>
                    <a:latin typeface="Calibri"/>
                  </a:rPr>
                  <a:t> over the time period.</a:t>
                </a:r>
                <a:endParaRPr lang="en-IN" sz="2400" dirty="0"/>
              </a:p>
            </p:txBody>
          </p:sp>
        </mc:Choice>
        <mc:Fallback xmlns="">
          <p:sp>
            <p:nvSpPr>
              <p:cNvPr id="7" name="TextBox 6">
                <a:extLst>
                  <a:ext uri="{FF2B5EF4-FFF2-40B4-BE49-F238E27FC236}">
                    <a16:creationId xmlns:a16="http://schemas.microsoft.com/office/drawing/2014/main" id="{F35FDB2B-DB15-21F7-E100-4B8EF26DF48E}"/>
                  </a:ext>
                </a:extLst>
              </p:cNvPr>
              <p:cNvSpPr txBox="1">
                <a:spLocks noRot="1" noChangeAspect="1" noMove="1" noResize="1" noEditPoints="1" noAdjustHandles="1" noChangeArrowheads="1" noChangeShapeType="1" noTextEdit="1"/>
              </p:cNvSpPr>
              <p:nvPr/>
            </p:nvSpPr>
            <p:spPr>
              <a:xfrm>
                <a:off x="457200" y="5036551"/>
                <a:ext cx="8229600" cy="830997"/>
              </a:xfrm>
              <a:prstGeom prst="rect">
                <a:avLst/>
              </a:prstGeom>
              <a:blipFill>
                <a:blip r:embed="rId3"/>
                <a:stretch>
                  <a:fillRect l="-1111" t="-5839" b="-15328"/>
                </a:stretch>
              </a:blipFill>
            </p:spPr>
            <p:txBody>
              <a:bodyPr/>
              <a:lstStyle/>
              <a:p>
                <a:r>
                  <a:rPr lang="en-IN">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Finding Percentage Change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fontScale="92500" lnSpcReduction="20000"/>
          </a:bodyPr>
          <a:lstStyle/>
          <a:p>
            <a:r>
              <a:rPr sz="2800" dirty="0"/>
              <a:t>A student group is trying to increase its monthly attendance.</a:t>
            </a:r>
          </a:p>
          <a:p>
            <a:pPr marL="542925" indent="-542925">
              <a:defRPr sz="2800"/>
            </a:pPr>
            <a:r>
              <a:rPr lang="en-US" dirty="0"/>
              <a:t>a.	</a:t>
            </a:r>
            <a:r>
              <a:rPr dirty="0"/>
              <a:t>​</a:t>
            </a:r>
            <a:r>
              <a:rPr sz="2800" dirty="0"/>
              <a:t>If after a big recruiting push, the meeting attendance increased from </a:t>
            </a:r>
            <a:r>
              <a:rPr sz="2800" dirty="0">
                <a:latin typeface="Cambria Math"/>
              </a:rPr>
              <a:t>25</a:t>
            </a:r>
            <a:r>
              <a:rPr sz="2800" dirty="0"/>
              <a:t> to </a:t>
            </a:r>
            <a:r>
              <a:rPr sz="2800" dirty="0">
                <a:latin typeface="Cambria Math"/>
              </a:rPr>
              <a:t>38</a:t>
            </a:r>
            <a:r>
              <a:rPr sz="2800" dirty="0"/>
              <a:t> people, what was the percentage change in attendance?</a:t>
            </a:r>
          </a:p>
          <a:p>
            <a:pPr marL="542925" indent="-542925">
              <a:defRPr sz="2800"/>
            </a:pPr>
            <a:r>
              <a:rPr lang="en-US" sz="2800" dirty="0"/>
              <a:t>b.	</a:t>
            </a:r>
            <a:r>
              <a:rPr sz="2800" dirty="0"/>
              <a:t>During the third meeting, only </a:t>
            </a:r>
            <a:r>
              <a:rPr sz="2800" dirty="0">
                <a:latin typeface="Cambria Math"/>
              </a:rPr>
              <a:t>31</a:t>
            </a:r>
            <a:r>
              <a:rPr sz="2800" dirty="0"/>
              <a:t> people attended. What was the percentage change from the second meeting to the third? Round your answer to the nearest whole percent.</a:t>
            </a:r>
          </a:p>
          <a:p>
            <a:pPr marL="542925" indent="-542925">
              <a:defRPr sz="2800"/>
            </a:pPr>
            <a:r>
              <a:rPr lang="en-US" dirty="0"/>
              <a:t>c.	</a:t>
            </a:r>
            <a:r>
              <a:rPr dirty="0"/>
              <a:t>​</a:t>
            </a:r>
            <a:r>
              <a:rPr sz="2800" dirty="0"/>
              <a:t>For advertising purposes, the organization decides to promote the overall increase in attendance for the two-month span since it has increased from the original number of attendees. Calculate the percentage change from Meeting 1 to Meeting 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Finding Percentage Change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a:xfrm>
            <a:off x="457200" y="1029287"/>
            <a:ext cx="8229600" cy="4967067"/>
          </a:xfrm>
        </p:spPr>
        <p:txBody>
          <a:bodyPr>
            <a:normAutofit/>
          </a:bodyPr>
          <a:lstStyle/>
          <a:p>
            <a:r>
              <a:rPr sz="2600" b="1" dirty="0"/>
              <a:t>Solution</a:t>
            </a:r>
          </a:p>
          <a:p>
            <a:pPr marL="447675" indent="-447675">
              <a:defRPr sz="2800"/>
            </a:pPr>
            <a:r>
              <a:rPr lang="en-US" sz="2600" dirty="0"/>
              <a:t>a.	</a:t>
            </a:r>
            <a:r>
              <a:rPr sz="2600" dirty="0"/>
              <a:t>To find the percentage change, we need to know the absolute change in attendance between the first meeting and the second meeting. Use subtraction to find this value.</a:t>
            </a:r>
          </a:p>
        </p:txBody>
      </p:sp>
      <p:pic>
        <p:nvPicPr>
          <p:cNvPr id="7" name="Picture 6" descr="The absolute value of thirty eight minus twenty five equals thirteen">
            <a:extLst>
              <a:ext uri="{FF2B5EF4-FFF2-40B4-BE49-F238E27FC236}">
                <a16:creationId xmlns:a16="http://schemas.microsoft.com/office/drawing/2014/main" id="{82228584-DDAC-C4F1-D286-D311F76F5E58}"/>
              </a:ext>
            </a:extLst>
          </p:cNvPr>
          <p:cNvPicPr>
            <a:picLocks noChangeAspect="1"/>
          </p:cNvPicPr>
          <p:nvPr/>
        </p:nvPicPr>
        <p:blipFill>
          <a:blip r:embed="rId2"/>
          <a:stretch>
            <a:fillRect/>
          </a:stretch>
        </p:blipFill>
        <p:spPr>
          <a:xfrm>
            <a:off x="3048000" y="2747734"/>
            <a:ext cx="1800000" cy="504000"/>
          </a:xfrm>
          <a:prstGeom prst="rect">
            <a:avLst/>
          </a:prstGeom>
        </p:spPr>
      </p:pic>
      <p:sp>
        <p:nvSpPr>
          <p:cNvPr id="9" name="TextBox 8">
            <a:extLst>
              <a:ext uri="{FF2B5EF4-FFF2-40B4-BE49-F238E27FC236}">
                <a16:creationId xmlns:a16="http://schemas.microsoft.com/office/drawing/2014/main" id="{4C062901-9F45-A14F-BB8D-BF3A07D9D70F}"/>
              </a:ext>
            </a:extLst>
          </p:cNvPr>
          <p:cNvSpPr txBox="1"/>
          <p:nvPr/>
        </p:nvSpPr>
        <p:spPr>
          <a:xfrm>
            <a:off x="4853615" y="2732327"/>
            <a:ext cx="3680785" cy="492443"/>
          </a:xfrm>
          <a:prstGeom prst="rect">
            <a:avLst/>
          </a:prstGeom>
          <a:noFill/>
        </p:spPr>
        <p:txBody>
          <a:bodyPr wrap="square">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more people came to the</a:t>
            </a:r>
            <a:endParaRPr lang="en-IN" dirty="0"/>
          </a:p>
        </p:txBody>
      </p:sp>
      <p:sp>
        <p:nvSpPr>
          <p:cNvPr id="15" name="TextBox 14">
            <a:extLst>
              <a:ext uri="{FF2B5EF4-FFF2-40B4-BE49-F238E27FC236}">
                <a16:creationId xmlns:a16="http://schemas.microsoft.com/office/drawing/2014/main" id="{059D3CB6-E56A-0B3C-3CBC-30FC444A5B2E}"/>
              </a:ext>
            </a:extLst>
          </p:cNvPr>
          <p:cNvSpPr txBox="1"/>
          <p:nvPr/>
        </p:nvSpPr>
        <p:spPr>
          <a:xfrm>
            <a:off x="838200" y="3079766"/>
            <a:ext cx="2440781" cy="492443"/>
          </a:xfrm>
          <a:prstGeom prst="rect">
            <a:avLst/>
          </a:prstGeom>
          <a:noFill/>
        </p:spPr>
        <p:txBody>
          <a:bodyPr wrap="square">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 second meeting</a:t>
            </a:r>
            <a:endParaRPr lang="en-IN" dirty="0"/>
          </a:p>
        </p:txBody>
      </p:sp>
      <p:sp>
        <p:nvSpPr>
          <p:cNvPr id="11" name="TextBox 10">
            <a:extLst>
              <a:ext uri="{FF2B5EF4-FFF2-40B4-BE49-F238E27FC236}">
                <a16:creationId xmlns:a16="http://schemas.microsoft.com/office/drawing/2014/main" id="{EF3EB4BD-C006-586C-BACB-481F5EB2E779}"/>
              </a:ext>
            </a:extLst>
          </p:cNvPr>
          <p:cNvSpPr txBox="1"/>
          <p:nvPr/>
        </p:nvSpPr>
        <p:spPr>
          <a:xfrm>
            <a:off x="886794" y="3505902"/>
            <a:ext cx="7961706" cy="89255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Next, substitute the appropriate values into the equation to find the percentage change.</a:t>
            </a:r>
            <a:endParaRPr lang="en-IN" dirty="0"/>
          </a:p>
        </p:txBody>
      </p:sp>
      <p:pic>
        <p:nvPicPr>
          <p:cNvPr id="13" name="Picture 12" descr="Absolute Change divided by Original Amount times one hundred percent equals thirteen divided by twenty five times one hundred percent equals fifty two percent">
            <a:extLst>
              <a:ext uri="{FF2B5EF4-FFF2-40B4-BE49-F238E27FC236}">
                <a16:creationId xmlns:a16="http://schemas.microsoft.com/office/drawing/2014/main" id="{12D57930-6AC2-86EA-8E05-07AAC30AABA9}"/>
              </a:ext>
            </a:extLst>
          </p:cNvPr>
          <p:cNvPicPr>
            <a:picLocks noChangeAspect="1"/>
          </p:cNvPicPr>
          <p:nvPr/>
        </p:nvPicPr>
        <p:blipFill>
          <a:blip r:embed="rId3"/>
          <a:stretch>
            <a:fillRect/>
          </a:stretch>
        </p:blipFill>
        <p:spPr>
          <a:xfrm>
            <a:off x="1973528" y="4440116"/>
            <a:ext cx="5196944" cy="792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1DC4D62-8354-9C31-26A9-6EEE855381E2}"/>
                  </a:ext>
                </a:extLst>
              </p:cNvPr>
              <p:cNvSpPr txBox="1"/>
              <p:nvPr/>
            </p:nvSpPr>
            <p:spPr>
              <a:xfrm>
                <a:off x="847500" y="5156591"/>
                <a:ext cx="8001000" cy="89255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Since the attendance had an increase from the original      amount, we say there was a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52%</m:t>
                    </m:r>
                  </m:oMath>
                </a14:m>
                <a:r>
                  <a:rPr kumimoji="0" lang="en-US" sz="2600" b="0" i="0" u="none" strike="noStrike" kern="1200" cap="none" spc="0" normalizeH="0" baseline="0" noProof="0" dirty="0">
                    <a:ln>
                      <a:noFill/>
                    </a:ln>
                    <a:solidFill>
                      <a:srgbClr val="366092"/>
                    </a:solidFill>
                    <a:effectLst/>
                    <a:uLnTx/>
                    <a:uFillTx/>
                    <a:latin typeface="Calibri"/>
                    <a:ea typeface="+mn-ea"/>
                    <a:cs typeface="+mn-cs"/>
                  </a:rPr>
                  <a:t> increase in attendance.</a:t>
                </a:r>
                <a:endParaRPr lang="en-IN" dirty="0"/>
              </a:p>
            </p:txBody>
          </p:sp>
        </mc:Choice>
        <mc:Fallback xmlns="">
          <p:sp>
            <p:nvSpPr>
              <p:cNvPr id="5" name="TextBox 4">
                <a:extLst>
                  <a:ext uri="{FF2B5EF4-FFF2-40B4-BE49-F238E27FC236}">
                    <a16:creationId xmlns:a16="http://schemas.microsoft.com/office/drawing/2014/main" id="{C1DC4D62-8354-9C31-26A9-6EEE855381E2}"/>
                  </a:ext>
                </a:extLst>
              </p:cNvPr>
              <p:cNvSpPr txBox="1">
                <a:spLocks noRot="1" noChangeAspect="1" noMove="1" noResize="1" noEditPoints="1" noAdjustHandles="1" noChangeArrowheads="1" noChangeShapeType="1" noTextEdit="1"/>
              </p:cNvSpPr>
              <p:nvPr/>
            </p:nvSpPr>
            <p:spPr>
              <a:xfrm>
                <a:off x="847500" y="5156591"/>
                <a:ext cx="8001000" cy="892552"/>
              </a:xfrm>
              <a:prstGeom prst="rect">
                <a:avLst/>
              </a:prstGeom>
              <a:blipFill>
                <a:blip r:embed="rId4"/>
                <a:stretch>
                  <a:fillRect l="-1371" t="-5479" b="-17123"/>
                </a:stretch>
              </a:blipFill>
            </p:spPr>
            <p:txBody>
              <a:bodyPr/>
              <a:lstStyle/>
              <a:p>
                <a:r>
                  <a:rPr lang="en-IN">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Finding Percentage Change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a:xfrm>
            <a:off x="228600" y="1029287"/>
            <a:ext cx="8534400" cy="4967067"/>
          </a:xfrm>
        </p:spPr>
        <p:txBody>
          <a:bodyPr>
            <a:normAutofit/>
          </a:bodyPr>
          <a:lstStyle/>
          <a:p>
            <a:pPr marL="542925" indent="-542925">
              <a:defRPr sz="2800"/>
            </a:pPr>
            <a:r>
              <a:rPr lang="en-US" sz="2400" dirty="0"/>
              <a:t>b.	</a:t>
            </a:r>
            <a:r>
              <a:rPr sz="2400" dirty="0"/>
              <a:t>Now, if at the next meeting only </a:t>
            </a:r>
            <a:r>
              <a:rPr sz="2400" dirty="0">
                <a:latin typeface="Cambria Math"/>
              </a:rPr>
              <a:t>31</a:t>
            </a:r>
            <a:r>
              <a:rPr sz="2400" dirty="0"/>
              <a:t> people attend, what is the percentage change from Meeting 2 to Meeting 3?</a:t>
            </a:r>
          </a:p>
          <a:p>
            <a:r>
              <a:rPr lang="en-US" sz="2400" dirty="0"/>
              <a:t>        </a:t>
            </a:r>
            <a:r>
              <a:rPr sz="2400" dirty="0"/>
              <a:t>​This time, the absolute change in attendance is as follows.</a:t>
            </a:r>
          </a:p>
        </p:txBody>
      </p:sp>
      <p:pic>
        <p:nvPicPr>
          <p:cNvPr id="13" name="Picture 12" descr="Absolute Change equals the absolute value of open parentheses Meeting three minus Meeting two close parentheses&#10;Equals the absolute value of open parentheses thirty-one minus thirty-eight close parentheses&#10;Equals seven">
            <a:extLst>
              <a:ext uri="{FF2B5EF4-FFF2-40B4-BE49-F238E27FC236}">
                <a16:creationId xmlns:a16="http://schemas.microsoft.com/office/drawing/2014/main" id="{5C25D7BA-539C-6164-AFB1-502142AF0D6E}"/>
              </a:ext>
            </a:extLst>
          </p:cNvPr>
          <p:cNvPicPr>
            <a:picLocks noChangeAspect="1"/>
          </p:cNvPicPr>
          <p:nvPr/>
        </p:nvPicPr>
        <p:blipFill>
          <a:blip r:embed="rId2"/>
          <a:stretch>
            <a:fillRect/>
          </a:stretch>
        </p:blipFill>
        <p:spPr>
          <a:xfrm>
            <a:off x="1066249" y="2440212"/>
            <a:ext cx="6859102" cy="432000"/>
          </a:xfrm>
          <a:prstGeom prst="rect">
            <a:avLst/>
          </a:prstGeom>
        </p:spPr>
      </p:pic>
      <p:sp>
        <p:nvSpPr>
          <p:cNvPr id="5" name="TextBox 4">
            <a:extLst>
              <a:ext uri="{FF2B5EF4-FFF2-40B4-BE49-F238E27FC236}">
                <a16:creationId xmlns:a16="http://schemas.microsoft.com/office/drawing/2014/main" id="{7228F8C7-6795-B6E3-EE8D-B1D43217089D}"/>
              </a:ext>
            </a:extLst>
          </p:cNvPr>
          <p:cNvSpPr txBox="1"/>
          <p:nvPr/>
        </p:nvSpPr>
        <p:spPr>
          <a:xfrm>
            <a:off x="876300" y="2986929"/>
            <a:ext cx="7810500" cy="830997"/>
          </a:xfrm>
          <a:prstGeom prst="rect">
            <a:avLst/>
          </a:prstGeom>
          <a:noFill/>
        </p:spPr>
        <p:txBody>
          <a:bodyPr wrap="square">
            <a:spAutoFit/>
          </a:bodyPr>
          <a:lstStyle/>
          <a:p>
            <a:r>
              <a:rPr kumimoji="0" lang="ar-AE" sz="24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a:t>
            </a:r>
            <a:r>
              <a:rPr kumimoji="0" lang="en-US" sz="2400" b="0" i="0" u="none" strike="noStrike" kern="1200" cap="none" spc="0" normalizeH="0" baseline="0" noProof="0" dirty="0">
                <a:ln>
                  <a:noFill/>
                </a:ln>
                <a:solidFill>
                  <a:srgbClr val="366092"/>
                </a:solidFill>
                <a:effectLst/>
                <a:uLnTx/>
                <a:uFillTx/>
                <a:latin typeface="Calibri"/>
                <a:ea typeface="+mn-ea"/>
                <a:cs typeface="+mn-cs"/>
              </a:rPr>
              <a:t>Substituting this into our formula, we calculate the percentage change as follows.</a:t>
            </a:r>
            <a:endParaRPr lang="en-IN" dirty="0"/>
          </a:p>
        </p:txBody>
      </p:sp>
      <p:pic>
        <p:nvPicPr>
          <p:cNvPr id="9" name="Picture 8" descr="Seven divided by thirty eight times one hundred percent is approximately eighteen point four two percent">
            <a:extLst>
              <a:ext uri="{FF2B5EF4-FFF2-40B4-BE49-F238E27FC236}">
                <a16:creationId xmlns:a16="http://schemas.microsoft.com/office/drawing/2014/main" id="{5CF0553A-48EA-1B3D-0EDF-CBBB232FD4FB}"/>
              </a:ext>
            </a:extLst>
          </p:cNvPr>
          <p:cNvPicPr>
            <a:picLocks noChangeAspect="1"/>
          </p:cNvPicPr>
          <p:nvPr/>
        </p:nvPicPr>
        <p:blipFill>
          <a:blip r:embed="rId3"/>
          <a:stretch>
            <a:fillRect/>
          </a:stretch>
        </p:blipFill>
        <p:spPr>
          <a:xfrm>
            <a:off x="3271836" y="3911688"/>
            <a:ext cx="2600325" cy="79057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9A814F8-5A05-87E9-2EE5-FAB159C66C6A}"/>
                  </a:ext>
                </a:extLst>
              </p:cNvPr>
              <p:cNvSpPr txBox="1"/>
              <p:nvPr/>
            </p:nvSpPr>
            <p:spPr>
              <a:xfrm>
                <a:off x="876300" y="4796025"/>
                <a:ext cx="7924800" cy="1200329"/>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Since this was a decline in attendance, we say there was         approximately an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18</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42</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decrease from Meeting 2 to        Meeting 3.</a:t>
                </a:r>
                <a:endParaRPr lang="en-IN" dirty="0"/>
              </a:p>
            </p:txBody>
          </p:sp>
        </mc:Choice>
        <mc:Fallback xmlns="">
          <p:sp>
            <p:nvSpPr>
              <p:cNvPr id="11" name="TextBox 10">
                <a:extLst>
                  <a:ext uri="{FF2B5EF4-FFF2-40B4-BE49-F238E27FC236}">
                    <a16:creationId xmlns:a16="http://schemas.microsoft.com/office/drawing/2014/main" id="{79A814F8-5A05-87E9-2EE5-FAB159C66C6A}"/>
                  </a:ext>
                </a:extLst>
              </p:cNvPr>
              <p:cNvSpPr txBox="1">
                <a:spLocks noRot="1" noChangeAspect="1" noMove="1" noResize="1" noEditPoints="1" noAdjustHandles="1" noChangeArrowheads="1" noChangeShapeType="1" noTextEdit="1"/>
              </p:cNvSpPr>
              <p:nvPr/>
            </p:nvSpPr>
            <p:spPr>
              <a:xfrm>
                <a:off x="876300" y="4796025"/>
                <a:ext cx="7924800" cy="1200329"/>
              </a:xfrm>
              <a:prstGeom prst="rect">
                <a:avLst/>
              </a:prstGeom>
              <a:blipFill>
                <a:blip r:embed="rId4"/>
                <a:stretch>
                  <a:fillRect l="-1231" t="-4061" b="-10660"/>
                </a:stretch>
              </a:blipFill>
            </p:spPr>
            <p:txBody>
              <a:bodyPr/>
              <a:lstStyle/>
              <a:p>
                <a:r>
                  <a:rPr lang="en-IN">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Finding Percentage Change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3" name="Text Placeholder 2"/>
          <p:cNvSpPr>
            <a:spLocks noGrp="1"/>
          </p:cNvSpPr>
          <p:nvPr>
            <p:ph type="body" sz="quarter" idx="10"/>
          </p:nvPr>
        </p:nvSpPr>
        <p:spPr>
          <a:xfrm>
            <a:off x="461608" y="1029287"/>
            <a:ext cx="8229600" cy="4967067"/>
          </a:xfrm>
        </p:spPr>
        <p:txBody>
          <a:bodyPr>
            <a:normAutofit/>
          </a:bodyPr>
          <a:lstStyle/>
          <a:p>
            <a:pPr marL="542925" indent="-542925">
              <a:defRPr sz="2800"/>
            </a:pPr>
            <a:r>
              <a:rPr lang="en-US" sz="2400" dirty="0"/>
              <a:t>c.	</a:t>
            </a:r>
            <a:r>
              <a:rPr sz="2400" dirty="0"/>
              <a:t>Recall that, in Meeting 1, there were </a:t>
            </a:r>
            <a:r>
              <a:rPr sz="2400" dirty="0">
                <a:latin typeface="Cambria Math"/>
              </a:rPr>
              <a:t>25</a:t>
            </a:r>
            <a:r>
              <a:rPr sz="2400" dirty="0"/>
              <a:t> people in attendance and in Meeting 3, there were </a:t>
            </a:r>
            <a:r>
              <a:rPr sz="2400" dirty="0">
                <a:latin typeface="Cambria Math"/>
              </a:rPr>
              <a:t>31</a:t>
            </a:r>
            <a:r>
              <a:rPr sz="2400" dirty="0"/>
              <a:t> people. We need to subtract these numbers to find the absolute change in attendance.</a:t>
            </a:r>
          </a:p>
        </p:txBody>
      </p:sp>
      <p:pic>
        <p:nvPicPr>
          <p:cNvPr id="5" name="Picture 4" descr="Absolute Change equals the absolute value of open parentheses Meeting three minus Meeting one close parentheses&#10;Equals the absolute value of open parentheses thirty-one minus twenty-five close parentheses&#10;Equals six">
            <a:extLst>
              <a:ext uri="{FF2B5EF4-FFF2-40B4-BE49-F238E27FC236}">
                <a16:creationId xmlns:a16="http://schemas.microsoft.com/office/drawing/2014/main" id="{208A9609-117E-327B-68E1-DC841D07CC5F}"/>
              </a:ext>
            </a:extLst>
          </p:cNvPr>
          <p:cNvPicPr>
            <a:picLocks noChangeAspect="1"/>
          </p:cNvPicPr>
          <p:nvPr/>
        </p:nvPicPr>
        <p:blipFill>
          <a:blip r:embed="rId2"/>
          <a:stretch>
            <a:fillRect/>
          </a:stretch>
        </p:blipFill>
        <p:spPr>
          <a:xfrm>
            <a:off x="1396355" y="2801702"/>
            <a:ext cx="6850286" cy="432000"/>
          </a:xfrm>
          <a:prstGeom prst="rect">
            <a:avLst/>
          </a:prstGeom>
        </p:spPr>
      </p:pic>
      <p:sp>
        <p:nvSpPr>
          <p:cNvPr id="7" name="TextBox 6">
            <a:extLst>
              <a:ext uri="{FF2B5EF4-FFF2-40B4-BE49-F238E27FC236}">
                <a16:creationId xmlns:a16="http://schemas.microsoft.com/office/drawing/2014/main" id="{44EF22E1-6B67-F1E9-EF39-EBD23D65AF4A}"/>
              </a:ext>
            </a:extLst>
          </p:cNvPr>
          <p:cNvSpPr txBox="1"/>
          <p:nvPr/>
        </p:nvSpPr>
        <p:spPr>
          <a:xfrm>
            <a:off x="961316" y="3371849"/>
            <a:ext cx="5029200"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So our percentage change is as follows.</a:t>
            </a:r>
            <a:endParaRPr lang="en-IN" dirty="0"/>
          </a:p>
        </p:txBody>
      </p:sp>
      <p:pic>
        <p:nvPicPr>
          <p:cNvPr id="11" name="Picture 10" descr="Six divided by twenty-five times one hundred percent equals twenty-four percent">
            <a:extLst>
              <a:ext uri="{FF2B5EF4-FFF2-40B4-BE49-F238E27FC236}">
                <a16:creationId xmlns:a16="http://schemas.microsoft.com/office/drawing/2014/main" id="{D4FB4E32-74BE-8140-92DF-143275EE95E4}"/>
              </a:ext>
            </a:extLst>
          </p:cNvPr>
          <p:cNvPicPr>
            <a:picLocks noChangeAspect="1"/>
          </p:cNvPicPr>
          <p:nvPr/>
        </p:nvPicPr>
        <p:blipFill>
          <a:blip r:embed="rId3"/>
          <a:stretch>
            <a:fillRect/>
          </a:stretch>
        </p:blipFill>
        <p:spPr>
          <a:xfrm>
            <a:off x="3858607" y="3916427"/>
            <a:ext cx="1925783" cy="7200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CA20270-BD08-9F83-8EAB-2047979009B7}"/>
                  </a:ext>
                </a:extLst>
              </p:cNvPr>
              <p:cNvSpPr txBox="1"/>
              <p:nvPr/>
            </p:nvSpPr>
            <p:spPr>
              <a:xfrm>
                <a:off x="951791" y="4719340"/>
                <a:ext cx="7739417" cy="904863"/>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Since this was an increase in attendance from   Meeting 1 to</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Meeting 3, we say there was a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24</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increase overall.</a:t>
                </a:r>
                <a:endParaRPr lang="en-IN" dirty="0"/>
              </a:p>
            </p:txBody>
          </p:sp>
        </mc:Choice>
        <mc:Fallback xmlns="">
          <p:sp>
            <p:nvSpPr>
              <p:cNvPr id="9" name="TextBox 8">
                <a:extLst>
                  <a:ext uri="{FF2B5EF4-FFF2-40B4-BE49-F238E27FC236}">
                    <a16:creationId xmlns:a16="http://schemas.microsoft.com/office/drawing/2014/main" id="{1CA20270-BD08-9F83-8EAB-2047979009B7}"/>
                  </a:ext>
                </a:extLst>
              </p:cNvPr>
              <p:cNvSpPr txBox="1">
                <a:spLocks noRot="1" noChangeAspect="1" noMove="1" noResize="1" noEditPoints="1" noAdjustHandles="1" noChangeArrowheads="1" noChangeShapeType="1" noTextEdit="1"/>
              </p:cNvSpPr>
              <p:nvPr/>
            </p:nvSpPr>
            <p:spPr>
              <a:xfrm>
                <a:off x="951791" y="4719340"/>
                <a:ext cx="7739417" cy="904863"/>
              </a:xfrm>
              <a:prstGeom prst="rect">
                <a:avLst/>
              </a:prstGeom>
              <a:blipFill>
                <a:blip r:embed="rId4"/>
                <a:stretch>
                  <a:fillRect l="-1181" t="-5369" b="-14094"/>
                </a:stretch>
              </a:blipFill>
            </p:spPr>
            <p:txBody>
              <a:bodyPr/>
              <a:lstStyle/>
              <a:p>
                <a:r>
                  <a:rPr lang="en-IN">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Avoiding Percentage Misuse—Different-Sized Populations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200" dirty="0"/>
                  <a:t>A recent headline claimed that </a:t>
                </a:r>
                <a14:m>
                  <m:oMath xmlns:m="http://schemas.openxmlformats.org/officeDocument/2006/math">
                    <m:r>
                      <a:rPr sz="2200">
                        <a:latin typeface="Cambria Math" panose="02040503050406030204" pitchFamily="18" charset="0"/>
                      </a:rPr>
                      <m:t>75%</m:t>
                    </m:r>
                  </m:oMath>
                </a14:m>
                <a:r>
                  <a:rPr sz="2200" dirty="0"/>
                  <a:t> of people living in Alaska favor free skis for schoolchildren while only </a:t>
                </a:r>
                <a14:m>
                  <m:oMath xmlns:m="http://schemas.openxmlformats.org/officeDocument/2006/math">
                    <m:r>
                      <a:rPr sz="2200">
                        <a:latin typeface="Cambria Math" panose="02040503050406030204" pitchFamily="18" charset="0"/>
                      </a:rPr>
                      <m:t>40%</m:t>
                    </m:r>
                  </m:oMath>
                </a14:m>
                <a:r>
                  <a:rPr sz="2200" dirty="0"/>
                  <a:t> of Californians do. If the population of Alaska is around </a:t>
                </a:r>
                <a:r>
                  <a:rPr sz="2200" dirty="0">
                    <a:latin typeface="Cambria Math"/>
                  </a:rPr>
                  <a:t>736,000</a:t>
                </a:r>
                <a:r>
                  <a:rPr sz="2200" dirty="0"/>
                  <a:t> and the population of California is roughly </a:t>
                </a:r>
                <a:r>
                  <a:rPr sz="2200" dirty="0">
                    <a:latin typeface="Cambria Math"/>
                  </a:rPr>
                  <a:t>39,000,000</a:t>
                </a:r>
                <a:r>
                  <a:rPr sz="2200" dirty="0"/>
                  <a:t>, is it fair to say that the number of Alaskans who are in favor of the free skis is almost twice that of the </a:t>
                </a:r>
                <a:endParaRPr lang="en-US" sz="2200" dirty="0"/>
              </a:p>
              <a:p>
                <a:pPr>
                  <a:defRPr sz="2800"/>
                </a:pPr>
                <a:r>
                  <a:rPr sz="2200" dirty="0"/>
                  <a:t>number of Californians?</a:t>
                </a:r>
                <a:endParaRPr lang="en-US" sz="2200" dirty="0"/>
              </a:p>
              <a:p>
                <a:pPr>
                  <a:defRPr sz="2800"/>
                </a:pPr>
                <a:endParaRPr lang="en-US" sz="1000" dirty="0"/>
              </a:p>
              <a:p>
                <a:r>
                  <a:rPr lang="en-US" sz="2200" b="1" dirty="0"/>
                  <a:t>Solution</a:t>
                </a:r>
              </a:p>
              <a:p>
                <a:pPr>
                  <a:defRPr sz="2800"/>
                </a:pPr>
                <a:r>
                  <a:rPr lang="en-US" sz="2200" dirty="0"/>
                  <a:t>Although the percentage of Alaskans (</a:t>
                </a:r>
                <a14:m>
                  <m:oMath xmlns:m="http://schemas.openxmlformats.org/officeDocument/2006/math">
                    <m:r>
                      <a:rPr lang="en-US" sz="2200">
                        <a:latin typeface="Cambria Math" panose="02040503050406030204" pitchFamily="18" charset="0"/>
                      </a:rPr>
                      <m:t>75%</m:t>
                    </m:r>
                  </m:oMath>
                </a14:m>
                <a:r>
                  <a:rPr lang="en-US" sz="2200" dirty="0"/>
                  <a:t>) who favor free skis is almost double that of the percentage of Californians (</a:t>
                </a:r>
                <a14:m>
                  <m:oMath xmlns:m="http://schemas.openxmlformats.org/officeDocument/2006/math">
                    <m:r>
                      <a:rPr lang="en-US" sz="2200">
                        <a:latin typeface="Cambria Math" panose="02040503050406030204" pitchFamily="18" charset="0"/>
                      </a:rPr>
                      <m:t>40%</m:t>
                    </m:r>
                  </m:oMath>
                </a14:m>
                <a:r>
                  <a:rPr lang="en-US" sz="2200" dirty="0"/>
                  <a:t>), we need to look at the sizes of the populations to determine if the number of people in favor is actually double.</a:t>
                </a:r>
              </a:p>
              <a:p>
                <a:r>
                  <a:rPr lang="en-US" sz="2200" dirty="0"/>
                  <a:t>Alaska's population is around </a:t>
                </a:r>
                <a:r>
                  <a:rPr lang="en-US" sz="2200" dirty="0">
                    <a:latin typeface="Cambria Math"/>
                  </a:rPr>
                  <a:t>736,000</a:t>
                </a:r>
                <a:r>
                  <a:rPr lang="en-US" sz="2200" dirty="0"/>
                  <a:t>, while California's population is roughly </a:t>
                </a:r>
                <a:r>
                  <a:rPr lang="en-US" sz="2200" dirty="0">
                    <a:latin typeface="Cambria Math"/>
                  </a:rPr>
                  <a:t>39,000,000</a:t>
                </a:r>
                <a:r>
                  <a:rPr lang="en-US" sz="2200" dirty="0"/>
                  <a:t>. Given that information, we can find the actual number of people in favor of free skis in each state.</a:t>
                </a:r>
              </a:p>
              <a:p>
                <a:pPr>
                  <a:defRPr sz="2800"/>
                </a:pPr>
                <a:endParaRPr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1472" r="-370"/>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a:t>
                </a:r>
                <a14:m>
                  <m:oMath xmlns:m="http://schemas.openxmlformats.org/officeDocument/2006/math">
                    <m:r>
                      <a:rPr>
                        <a:latin typeface="Cambria Math" panose="02040503050406030204" pitchFamily="18" charset="0"/>
                      </a:rPr>
                      <m:t>10%</m:t>
                    </m:r>
                  </m:oMath>
                </a14:m>
                <a:r>
                  <a:rPr sz="2800"/>
                  <a:t> of the pretax bill by moving the decimal one place to the left. Use multiples of </a:t>
                </a:r>
                <a14:m>
                  <m:oMath xmlns:m="http://schemas.openxmlformats.org/officeDocument/2006/math">
                    <m:r>
                      <a:rPr>
                        <a:latin typeface="Cambria Math" panose="02040503050406030204" pitchFamily="18" charset="0"/>
                      </a:rPr>
                      <m:t>10%</m:t>
                    </m:r>
                  </m:oMath>
                </a14:m>
                <a:r>
                  <a:rPr sz="2800"/>
                  <a:t> to calculate the desired tip amount.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48"/>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Avoiding Percentage Misuse—Different-Sized Populations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pic>
        <p:nvPicPr>
          <p:cNvPr id="7" name="Picture 6" descr="Alaska: 75% of 736,000 equals (0.75) times (736,000) equals 552,000.&#10;&#10;California: 40% of 39,000,000 equals (0.40) times (39,000,000) equals 15,600,000">
            <a:extLst>
              <a:ext uri="{FF2B5EF4-FFF2-40B4-BE49-F238E27FC236}">
                <a16:creationId xmlns:a16="http://schemas.microsoft.com/office/drawing/2014/main" id="{E0EE2AA3-316E-6AE1-859D-478F1E344F54}"/>
              </a:ext>
            </a:extLst>
          </p:cNvPr>
          <p:cNvPicPr>
            <a:picLocks noChangeAspect="1"/>
          </p:cNvPicPr>
          <p:nvPr/>
        </p:nvPicPr>
        <p:blipFill>
          <a:blip r:embed="rId2"/>
          <a:stretch>
            <a:fillRect/>
          </a:stretch>
        </p:blipFill>
        <p:spPr>
          <a:xfrm>
            <a:off x="609600" y="1219200"/>
            <a:ext cx="8100000" cy="9404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A5F6A9-DF2D-EC6C-00BD-4F416D7F6A1C}"/>
                  </a:ext>
                </a:extLst>
              </p:cNvPr>
              <p:cNvSpPr txBox="1"/>
              <p:nvPr/>
            </p:nvSpPr>
            <p:spPr>
              <a:xfrm>
                <a:off x="533400" y="2182505"/>
                <a:ext cx="8229600" cy="2492990"/>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rPr>
                  <a:t>We can now see that </a:t>
                </a:r>
                <a14:m>
                  <m:oMath xmlns:m="http://schemas.openxmlformats.org/officeDocument/2006/math">
                    <m:r>
                      <a:rPr kumimoji="0" lang="en-IN" sz="2600" b="0" i="0" u="none" strike="noStrike" kern="1200" cap="none" spc="0" normalizeH="0" baseline="0" noProof="0">
                        <a:ln>
                          <a:noFill/>
                        </a:ln>
                        <a:solidFill>
                          <a:srgbClr val="366092"/>
                        </a:solidFill>
                        <a:effectLst/>
                        <a:uLnTx/>
                        <a:uFillTx/>
                        <a:latin typeface="Cambria Math" panose="02040503050406030204" pitchFamily="18" charset="0"/>
                      </a:rPr>
                      <m:t>75%</m:t>
                    </m:r>
                  </m:oMath>
                </a14:m>
                <a:r>
                  <a:rPr kumimoji="0" lang="en-IN" sz="2600" b="0" i="0" u="none" strike="noStrike" kern="1200" cap="none" spc="0" normalizeH="0" baseline="0" noProof="0" dirty="0">
                    <a:ln>
                      <a:noFill/>
                    </a:ln>
                    <a:solidFill>
                      <a:srgbClr val="366092"/>
                    </a:solidFill>
                    <a:effectLst/>
                    <a:uLnTx/>
                    <a:uFillTx/>
                    <a:latin typeface="Calibri"/>
                  </a:rPr>
                  <a:t> of Alaskans is a much, much smaller number than </a:t>
                </a:r>
                <a14:m>
                  <m:oMath xmlns:m="http://schemas.openxmlformats.org/officeDocument/2006/math">
                    <m:r>
                      <a:rPr kumimoji="0" lang="en-IN" sz="2600" b="0" i="0" u="none" strike="noStrike" kern="1200" cap="none" spc="0" normalizeH="0" baseline="0" noProof="0">
                        <a:ln>
                          <a:noFill/>
                        </a:ln>
                        <a:solidFill>
                          <a:srgbClr val="366092"/>
                        </a:solidFill>
                        <a:effectLst/>
                        <a:uLnTx/>
                        <a:uFillTx/>
                        <a:latin typeface="Cambria Math" panose="02040503050406030204" pitchFamily="18" charset="0"/>
                      </a:rPr>
                      <m:t>40%</m:t>
                    </m:r>
                  </m:oMath>
                </a14:m>
                <a:r>
                  <a:rPr kumimoji="0" lang="en-IN" sz="2600" b="0" i="0" u="none" strike="noStrike" kern="1200" cap="none" spc="0" normalizeH="0" baseline="0" noProof="0" dirty="0">
                    <a:ln>
                      <a:noFill/>
                    </a:ln>
                    <a:solidFill>
                      <a:srgbClr val="366092"/>
                    </a:solidFill>
                    <a:effectLst/>
                    <a:uLnTx/>
                    <a:uFillTx/>
                    <a:latin typeface="Calibri"/>
                  </a:rPr>
                  <a:t> of Californians. Comparing </a:t>
                </a:r>
                <a14:m>
                  <m:oMath xmlns:m="http://schemas.openxmlformats.org/officeDocument/2006/math">
                    <m:r>
                      <a:rPr kumimoji="0" lang="en-IN" sz="2600" b="0" i="0" u="none" strike="noStrike" kern="1200" cap="none" spc="0" normalizeH="0" baseline="0" noProof="0">
                        <a:ln>
                          <a:noFill/>
                        </a:ln>
                        <a:solidFill>
                          <a:srgbClr val="366092"/>
                        </a:solidFill>
                        <a:effectLst/>
                        <a:uLnTx/>
                        <a:uFillTx/>
                        <a:latin typeface="Cambria Math" panose="02040503050406030204" pitchFamily="18" charset="0"/>
                      </a:rPr>
                      <m:t>40%</m:t>
                    </m:r>
                  </m:oMath>
                </a14:m>
                <a:r>
                  <a:rPr kumimoji="0" lang="en-IN" sz="2600" b="0" i="0" u="none" strike="noStrike" kern="1200" cap="none" spc="0" normalizeH="0" baseline="0" noProof="0" dirty="0">
                    <a:ln>
                      <a:noFill/>
                    </a:ln>
                    <a:solidFill>
                      <a:srgbClr val="366092"/>
                    </a:solidFill>
                    <a:effectLst/>
                    <a:uLnTx/>
                    <a:uFillTx/>
                    <a:latin typeface="Calibri"/>
                  </a:rPr>
                  <a:t> to </a:t>
                </a:r>
                <a14:m>
                  <m:oMath xmlns:m="http://schemas.openxmlformats.org/officeDocument/2006/math">
                    <m:r>
                      <a:rPr kumimoji="0" lang="en-IN" sz="2600" b="0" i="0" u="none" strike="noStrike" kern="1200" cap="none" spc="0" normalizeH="0" baseline="0" noProof="0">
                        <a:ln>
                          <a:noFill/>
                        </a:ln>
                        <a:solidFill>
                          <a:srgbClr val="366092"/>
                        </a:solidFill>
                        <a:effectLst/>
                        <a:uLnTx/>
                        <a:uFillTx/>
                        <a:latin typeface="Cambria Math" panose="02040503050406030204" pitchFamily="18" charset="0"/>
                      </a:rPr>
                      <m:t>75%</m:t>
                    </m:r>
                  </m:oMath>
                </a14:m>
                <a:r>
                  <a:rPr kumimoji="0" lang="en-IN" sz="2600" b="0" i="0" u="none" strike="noStrike" kern="1200" cap="none" spc="0" normalizeH="0" baseline="0" noProof="0" dirty="0">
                    <a:ln>
                      <a:noFill/>
                    </a:ln>
                    <a:solidFill>
                      <a:srgbClr val="366092"/>
                    </a:solidFill>
                    <a:effectLst/>
                    <a:uLnTx/>
                    <a:uFillTx/>
                    <a:latin typeface="Calibri"/>
                  </a:rPr>
                  <a:t> when the populations are not even in the same ballpark is misleading, to say the least. In fact, just </a:t>
                </a:r>
                <a14:m>
                  <m:oMath xmlns:m="http://schemas.openxmlformats.org/officeDocument/2006/math">
                    <m:r>
                      <a:rPr kumimoji="0" lang="en-IN" sz="2600" b="0" i="0" u="none" strike="noStrike" kern="1200" cap="none" spc="0" normalizeH="0" baseline="0" noProof="0">
                        <a:ln>
                          <a:noFill/>
                        </a:ln>
                        <a:solidFill>
                          <a:srgbClr val="366092"/>
                        </a:solidFill>
                        <a:effectLst/>
                        <a:uLnTx/>
                        <a:uFillTx/>
                        <a:latin typeface="Cambria Math" panose="02040503050406030204" pitchFamily="18" charset="0"/>
                      </a:rPr>
                      <m:t>2%</m:t>
                    </m:r>
                  </m:oMath>
                </a14:m>
                <a:r>
                  <a:rPr kumimoji="0" lang="en-IN" sz="2600" b="0" i="0" u="none" strike="noStrike" kern="1200" cap="none" spc="0" normalizeH="0" baseline="0" noProof="0" dirty="0">
                    <a:ln>
                      <a:noFill/>
                    </a:ln>
                    <a:solidFill>
                      <a:srgbClr val="366092"/>
                    </a:solidFill>
                    <a:effectLst/>
                    <a:uLnTx/>
                    <a:uFillTx/>
                    <a:latin typeface="Calibri"/>
                  </a:rPr>
                  <a:t> of California's population is greater than the entire population of Alaska.</a:t>
                </a:r>
                <a:endParaRPr lang="en-IN" sz="2600" dirty="0"/>
              </a:p>
            </p:txBody>
          </p:sp>
        </mc:Choice>
        <mc:Fallback xmlns="">
          <p:sp>
            <p:nvSpPr>
              <p:cNvPr id="5" name="TextBox 4">
                <a:extLst>
                  <a:ext uri="{FF2B5EF4-FFF2-40B4-BE49-F238E27FC236}">
                    <a16:creationId xmlns:a16="http://schemas.microsoft.com/office/drawing/2014/main" id="{48A5F6A9-DF2D-EC6C-00BD-4F416D7F6A1C}"/>
                  </a:ext>
                </a:extLst>
              </p:cNvPr>
              <p:cNvSpPr txBox="1">
                <a:spLocks noRot="1" noChangeAspect="1" noMove="1" noResize="1" noEditPoints="1" noAdjustHandles="1" noChangeArrowheads="1" noChangeShapeType="1" noTextEdit="1"/>
              </p:cNvSpPr>
              <p:nvPr/>
            </p:nvSpPr>
            <p:spPr>
              <a:xfrm>
                <a:off x="533400" y="2182505"/>
                <a:ext cx="8229600" cy="2492990"/>
              </a:xfrm>
              <a:prstGeom prst="rect">
                <a:avLst/>
              </a:prstGeom>
              <a:blipFill>
                <a:blip r:embed="rId3"/>
                <a:stretch>
                  <a:fillRect l="-1333" t="-1956" r="-1111" b="-5623"/>
                </a:stretch>
              </a:blipFill>
            </p:spPr>
            <p:txBody>
              <a:bodyPr/>
              <a:lstStyle/>
              <a:p>
                <a:r>
                  <a:rPr lang="en-IN">
                    <a:noFill/>
                  </a:rPr>
                  <a:t> </a:t>
                </a:r>
              </a:p>
            </p:txBody>
          </p:sp>
        </mc:Fallback>
      </mc:AlternateContent>
    </p:spTree>
    <p:extLst>
      <p:ext uri="{BB962C8B-B14F-4D97-AF65-F5344CB8AC3E}">
        <p14:creationId xmlns:p14="http://schemas.microsoft.com/office/powerpoint/2010/main" val="2552860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ski example is another situation where we should avoid adding percentages together. If we add the percentages of people in both states who favor free skis it would appear that </a:t>
                </a:r>
                <a14:m>
                  <m:oMath xmlns:m="http://schemas.openxmlformats.org/officeDocument/2006/math">
                    <m:r>
                      <a:rPr>
                        <a:latin typeface="Cambria Math" panose="02040503050406030204" pitchFamily="18" charset="0"/>
                      </a:rPr>
                      <m:t>115%</m:t>
                    </m:r>
                  </m:oMath>
                </a14:m>
                <a:r>
                  <a:rPr sz="2800"/>
                  <a:t> of people favor the idea!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2140"/>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Avoiding Percentage Misuse—Averaging Percentages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400" dirty="0"/>
                  <a:t>Consider our previous example about approval for free skis to schoolchildren in Alaska and California. Calculate the percentage of people in both states who favor the idea. (Round your answers to the nearest tenth of a percent, if necessary.) Then, compare that to the incorrect method of adding the two percentages together and dividing by </a:t>
                </a:r>
                <a:r>
                  <a:rPr sz="2400" dirty="0">
                    <a:latin typeface="Cambria Math"/>
                  </a:rPr>
                  <a:t>2</a:t>
                </a:r>
                <a:r>
                  <a:rPr sz="2400" dirty="0"/>
                  <a:t>. We've listed the statistics once again for your reference.</a:t>
                </a:r>
              </a:p>
              <a:p>
                <a:pPr marL="514350" indent="-514350">
                  <a:buFont typeface="+mj-lt"/>
                  <a:buChar char="•"/>
                  <a:defRPr sz="2800"/>
                </a:pPr>
                <a:r>
                  <a:rPr sz="2400" dirty="0"/>
                  <a:t>Alaska has a population of </a:t>
                </a:r>
                <a:r>
                  <a:rPr sz="2400" dirty="0">
                    <a:latin typeface="Cambria Math"/>
                  </a:rPr>
                  <a:t>736,000</a:t>
                </a:r>
                <a:r>
                  <a:rPr sz="2400" dirty="0"/>
                  <a:t> and </a:t>
                </a:r>
                <a14:m>
                  <m:oMath xmlns:m="http://schemas.openxmlformats.org/officeDocument/2006/math">
                    <m:r>
                      <a:rPr sz="2400">
                        <a:latin typeface="Cambria Math" panose="02040503050406030204" pitchFamily="18" charset="0"/>
                      </a:rPr>
                      <m:t>75%</m:t>
                    </m:r>
                  </m:oMath>
                </a14:m>
                <a:r>
                  <a:rPr sz="2400" dirty="0"/>
                  <a:t>, or </a:t>
                </a:r>
                <a:r>
                  <a:rPr sz="2400" dirty="0">
                    <a:latin typeface="Cambria Math"/>
                  </a:rPr>
                  <a:t>552,000</a:t>
                </a:r>
                <a:r>
                  <a:rPr sz="2400" dirty="0"/>
                  <a:t> people, favor free skis for schoolchildren.</a:t>
                </a:r>
              </a:p>
              <a:p>
                <a:pPr marL="514350" indent="-514350">
                  <a:buFont typeface="+mj-lt"/>
                  <a:buChar char="•"/>
                  <a:defRPr sz="2800"/>
                </a:pPr>
                <a:r>
                  <a:rPr sz="2400" dirty="0"/>
                  <a:t>​California has a population of </a:t>
                </a:r>
                <a:r>
                  <a:rPr sz="2400" dirty="0">
                    <a:latin typeface="Cambria Math"/>
                  </a:rPr>
                  <a:t>39,000,000</a:t>
                </a:r>
                <a:r>
                  <a:rPr sz="2400" dirty="0"/>
                  <a:t> and </a:t>
                </a:r>
                <a14:m>
                  <m:oMath xmlns:m="http://schemas.openxmlformats.org/officeDocument/2006/math">
                    <m:r>
                      <a:rPr sz="2400">
                        <a:latin typeface="Cambria Math" panose="02040503050406030204" pitchFamily="18" charset="0"/>
                      </a:rPr>
                      <m:t>40%</m:t>
                    </m:r>
                  </m:oMath>
                </a14:m>
                <a:r>
                  <a:rPr sz="2400" dirty="0"/>
                  <a:t>, or </a:t>
                </a:r>
                <a:r>
                  <a:rPr sz="2400" dirty="0">
                    <a:latin typeface="Cambria Math"/>
                  </a:rPr>
                  <a:t>15,600,000</a:t>
                </a:r>
                <a:r>
                  <a:rPr sz="2400" dirty="0"/>
                  <a:t> people, favor free skis for schoolchildren.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982" r="-815"/>
                </a:stretch>
              </a:blipFill>
            </p:spPr>
            <p:txBody>
              <a:bodyPr/>
              <a:lstStyle/>
              <a:p>
                <a:r>
                  <a:rPr lang="en-IN">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Avoiding Percentage Misuse—Averaging Percentages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sz="2400" b="1" dirty="0"/>
              <a:t>Solution</a:t>
            </a:r>
          </a:p>
          <a:p>
            <a:r>
              <a:rPr sz="2400" dirty="0"/>
              <a:t>To calculate the percentage of people who are in favor of the idea from both states, add the number of votes in favor in the numerator and add the total populations in the denominator.</a:t>
            </a:r>
          </a:p>
          <a:p>
            <a:pPr algn="ctr"/>
            <a:r>
              <a:rPr sz="2400" dirty="0"/>
              <a:t>Correct Method to Determine Percentage of Votes in Favor:</a:t>
            </a:r>
          </a:p>
        </p:txBody>
      </p:sp>
      <p:pic>
        <p:nvPicPr>
          <p:cNvPr id="5" name="Picture 4" descr="Numerator: Alaska Population in Favor plus California Population in Favor &#10;&#10;Denominator: Alaska Population plus California Population">
            <a:extLst>
              <a:ext uri="{FF2B5EF4-FFF2-40B4-BE49-F238E27FC236}">
                <a16:creationId xmlns:a16="http://schemas.microsoft.com/office/drawing/2014/main" id="{C5519A67-8468-F813-5AF8-31FAECA58343}"/>
              </a:ext>
            </a:extLst>
          </p:cNvPr>
          <p:cNvPicPr>
            <a:picLocks noChangeAspect="1"/>
          </p:cNvPicPr>
          <p:nvPr/>
        </p:nvPicPr>
        <p:blipFill>
          <a:blip r:embed="rId2"/>
          <a:stretch>
            <a:fillRect/>
          </a:stretch>
        </p:blipFill>
        <p:spPr>
          <a:xfrm>
            <a:off x="1285875" y="3236237"/>
            <a:ext cx="6572250" cy="847725"/>
          </a:xfrm>
          <a:prstGeom prst="rect">
            <a:avLst/>
          </a:prstGeom>
        </p:spPr>
      </p:pic>
      <p:sp>
        <p:nvSpPr>
          <p:cNvPr id="9" name="TextBox 8">
            <a:extLst>
              <a:ext uri="{FF2B5EF4-FFF2-40B4-BE49-F238E27FC236}">
                <a16:creationId xmlns:a16="http://schemas.microsoft.com/office/drawing/2014/main" id="{8E04B071-3884-6F7A-CD77-299F2C276168}"/>
              </a:ext>
            </a:extLst>
          </p:cNvPr>
          <p:cNvSpPr txBox="1"/>
          <p:nvPr/>
        </p:nvSpPr>
        <p:spPr>
          <a:xfrm>
            <a:off x="533400" y="4167365"/>
            <a:ext cx="8229600" cy="830997"/>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The combined percentage of people in both states in favor of free skis is calculated as shown.</a:t>
            </a:r>
            <a:endParaRPr lang="en-IN" sz="2400" dirty="0"/>
          </a:p>
        </p:txBody>
      </p:sp>
      <p:pic>
        <p:nvPicPr>
          <p:cNvPr id="7" name="Picture 6" descr="Open fraction. Numerator: 552,000 plus 15,600,000. Whole divided by Denominator: 736,000 plus 39,000,000. Close fraction.&#10;Equals 16,152,000 divided by 39,736,000, approximately 0.40648, approximately 0.406 or 40.6 percent">
            <a:extLst>
              <a:ext uri="{FF2B5EF4-FFF2-40B4-BE49-F238E27FC236}">
                <a16:creationId xmlns:a16="http://schemas.microsoft.com/office/drawing/2014/main" id="{4BC223F9-BAEF-8766-7B90-B8D179E10413}"/>
              </a:ext>
            </a:extLst>
          </p:cNvPr>
          <p:cNvPicPr>
            <a:picLocks noChangeAspect="1"/>
          </p:cNvPicPr>
          <p:nvPr/>
        </p:nvPicPr>
        <p:blipFill>
          <a:blip r:embed="rId3"/>
          <a:stretch>
            <a:fillRect/>
          </a:stretch>
        </p:blipFill>
        <p:spPr>
          <a:xfrm>
            <a:off x="931091" y="5159300"/>
            <a:ext cx="7281818" cy="720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Avoiding Percentage Misuse—Averaging Percentages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r>
              <a:rPr lang="en-IN" sz="2400" dirty="0"/>
              <a:t>The following is an </a:t>
            </a:r>
            <a:r>
              <a:rPr lang="en-IN" sz="2400" b="1" i="1" dirty="0"/>
              <a:t>incorrect</a:t>
            </a:r>
            <a:r>
              <a:rPr lang="en-IN" sz="2400" i="1" dirty="0"/>
              <a:t> </a:t>
            </a:r>
            <a:r>
              <a:rPr lang="en-IN" sz="2400" dirty="0"/>
              <a:t>method to find the average of the percentages.</a:t>
            </a:r>
            <a:endParaRPr sz="2400" dirty="0"/>
          </a:p>
        </p:txBody>
      </p:sp>
      <p:pic>
        <p:nvPicPr>
          <p:cNvPr id="5" name="Picture 4" descr="Incorrect Averaging of Percentages:&#10;Open parentheses 75% plus 40% close parentheses whole divided by 2 equals 115% divided by 2, approximately 57.5%">
            <a:extLst>
              <a:ext uri="{FF2B5EF4-FFF2-40B4-BE49-F238E27FC236}">
                <a16:creationId xmlns:a16="http://schemas.microsoft.com/office/drawing/2014/main" id="{5CFE752F-71DF-63C5-59E5-343D34A430B5}"/>
              </a:ext>
            </a:extLst>
          </p:cNvPr>
          <p:cNvPicPr>
            <a:picLocks noChangeAspect="1"/>
          </p:cNvPicPr>
          <p:nvPr/>
        </p:nvPicPr>
        <p:blipFill>
          <a:blip r:embed="rId2"/>
          <a:stretch>
            <a:fillRect/>
          </a:stretch>
        </p:blipFill>
        <p:spPr>
          <a:xfrm>
            <a:off x="609600" y="1905000"/>
            <a:ext cx="7452000" cy="688131"/>
          </a:xfrm>
          <a:prstGeom prst="rect">
            <a:avLst/>
          </a:prstGeom>
        </p:spPr>
      </p:pic>
      <p:sp>
        <p:nvSpPr>
          <p:cNvPr id="7" name="TextBox 6">
            <a:extLst>
              <a:ext uri="{FF2B5EF4-FFF2-40B4-BE49-F238E27FC236}">
                <a16:creationId xmlns:a16="http://schemas.microsoft.com/office/drawing/2014/main" id="{BC78EF91-D303-EE6E-01BF-FFEAA00C51A1}"/>
              </a:ext>
            </a:extLst>
          </p:cNvPr>
          <p:cNvSpPr txBox="1"/>
          <p:nvPr/>
        </p:nvSpPr>
        <p:spPr>
          <a:xfrm>
            <a:off x="457199" y="2708833"/>
            <a:ext cx="8229600" cy="830997"/>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Because the sizes of the populations are not the same, we cannot simply average the two percentages as shown.</a:t>
            </a:r>
            <a:endParaRPr lang="en-IN" dirty="0"/>
          </a:p>
        </p:txBody>
      </p:sp>
    </p:spTree>
    <p:extLst>
      <p:ext uri="{BB962C8B-B14F-4D97-AF65-F5344CB8AC3E}">
        <p14:creationId xmlns:p14="http://schemas.microsoft.com/office/powerpoint/2010/main" val="2089078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5</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A survey of </a:t>
                </a:r>
                <a:r>
                  <a:rPr lang="en-IN" sz="2800" dirty="0">
                    <a:latin typeface="Cambria Math"/>
                  </a:rPr>
                  <a:t>50</a:t>
                </a:r>
                <a:r>
                  <a:rPr lang="en-IN" sz="2800" dirty="0"/>
                  <a:t> adults aged </a:t>
                </a:r>
                <a:r>
                  <a:rPr lang="en-IN" sz="2800" dirty="0">
                    <a:latin typeface="Cambria Math"/>
                  </a:rPr>
                  <a:t>21</a:t>
                </a:r>
                <a:r>
                  <a:rPr lang="en-IN" sz="2800" dirty="0"/>
                  <a:t> – </a:t>
                </a:r>
                <a:r>
                  <a:rPr lang="en-IN" sz="2800" dirty="0">
                    <a:latin typeface="Cambria Math"/>
                  </a:rPr>
                  <a:t>30</a:t>
                </a:r>
                <a:r>
                  <a:rPr lang="en-IN" sz="2800" dirty="0"/>
                  <a:t> indicated that </a:t>
                </a:r>
                <a14:m>
                  <m:oMath xmlns:m="http://schemas.openxmlformats.org/officeDocument/2006/math">
                    <m:r>
                      <a:rPr lang="en-IN">
                        <a:latin typeface="Cambria Math" panose="02040503050406030204" pitchFamily="18" charset="0"/>
                      </a:rPr>
                      <m:t>62%</m:t>
                    </m:r>
                  </m:oMath>
                </a14:m>
                <a:r>
                  <a:rPr lang="en-IN" sz="2800" dirty="0"/>
                  <a:t> preferred the beach over the mountains. An additional </a:t>
                </a:r>
                <a:r>
                  <a:rPr lang="en-IN" sz="2800" dirty="0">
                    <a:latin typeface="Cambria Math"/>
                  </a:rPr>
                  <a:t>500</a:t>
                </a:r>
                <a:r>
                  <a:rPr lang="en-IN" sz="2800" dirty="0"/>
                  <a:t> adults aged </a:t>
                </a:r>
                <a:r>
                  <a:rPr lang="en-IN" sz="2800" dirty="0">
                    <a:latin typeface="Cambria Math"/>
                  </a:rPr>
                  <a:t>31</a:t>
                </a:r>
                <a:r>
                  <a:rPr lang="en-IN" sz="2800" dirty="0"/>
                  <a:t> – </a:t>
                </a:r>
                <a:r>
                  <a:rPr lang="en-IN" sz="2800" dirty="0">
                    <a:latin typeface="Cambria Math"/>
                  </a:rPr>
                  <a:t>40</a:t>
                </a:r>
                <a:r>
                  <a:rPr lang="en-IN" sz="2800" dirty="0"/>
                  <a:t> were surveyed and </a:t>
                </a:r>
                <a14:m>
                  <m:oMath xmlns:m="http://schemas.openxmlformats.org/officeDocument/2006/math">
                    <m:r>
                      <a:rPr lang="en-IN">
                        <a:latin typeface="Cambria Math" panose="02040503050406030204" pitchFamily="18" charset="0"/>
                      </a:rPr>
                      <m:t>42%</m:t>
                    </m:r>
                  </m:oMath>
                </a14:m>
                <a:r>
                  <a:rPr lang="en-IN" sz="2800" dirty="0"/>
                  <a:t> said they also prefer the beach over the mountains. What is the combined percentage of </a:t>
                </a:r>
                <a:r>
                  <a:rPr lang="en-IN" sz="2800" dirty="0">
                    <a:latin typeface="Cambria Math"/>
                  </a:rPr>
                  <a:t>21</a:t>
                </a:r>
                <a:r>
                  <a:rPr lang="en-IN" sz="2800" dirty="0"/>
                  <a:t>- to </a:t>
                </a:r>
                <a:r>
                  <a:rPr lang="en-IN" sz="2800" dirty="0">
                    <a:latin typeface="Cambria Math"/>
                  </a:rPr>
                  <a:t>40</a:t>
                </a:r>
                <a:r>
                  <a:rPr lang="en-IN" sz="2800" dirty="0"/>
                  <a:t>-year-olds surveyed who prefer the beach over the mountains?</a:t>
                </a:r>
              </a:p>
              <a:p>
                <a:pPr>
                  <a:defRPr sz="2800"/>
                </a:pPr>
                <a:r>
                  <a:rPr lang="en-IN" sz="2800" dirty="0"/>
                  <a:t>Answer: = 43.8</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185"/>
                </a:stretch>
              </a:blipFill>
            </p:spPr>
            <p:txBody>
              <a:bodyPr/>
              <a:lstStyle/>
              <a:p>
                <a:r>
                  <a:rPr lang="en-IN">
                    <a:noFill/>
                  </a:rPr>
                  <a:t> </a:t>
                </a:r>
              </a:p>
            </p:txBody>
          </p:sp>
        </mc:Fallback>
      </mc:AlternateContent>
    </p:spTree>
    <p:extLst>
      <p:ext uri="{BB962C8B-B14F-4D97-AF65-F5344CB8AC3E}">
        <p14:creationId xmlns:p14="http://schemas.microsoft.com/office/powerpoint/2010/main" val="3443842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Avoiding Percentage Misuse—Shifting Reference Points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600" dirty="0"/>
                  <a:t>Campus police are proud to report that car break-ins on campus decreased by </a:t>
                </a:r>
                <a14:m>
                  <m:oMath xmlns:m="http://schemas.openxmlformats.org/officeDocument/2006/math">
                    <m:r>
                      <a:rPr sz="2600">
                        <a:latin typeface="Cambria Math" panose="02040503050406030204" pitchFamily="18" charset="0"/>
                      </a:rPr>
                      <m:t>25</m:t>
                    </m:r>
                    <m:r>
                      <a:rPr sz="2600">
                        <a:latin typeface="Cambria Math" panose="02040503050406030204" pitchFamily="18" charset="0"/>
                      </a:rPr>
                      <m:t>%</m:t>
                    </m:r>
                  </m:oMath>
                </a14:m>
                <a:r>
                  <a:rPr sz="2600" dirty="0"/>
                  <a:t> this year compared to only a </a:t>
                </a:r>
                <a14:m>
                  <m:oMath xmlns:m="http://schemas.openxmlformats.org/officeDocument/2006/math">
                    <m:r>
                      <a:rPr sz="2600">
                        <a:latin typeface="Cambria Math" panose="02040503050406030204" pitchFamily="18" charset="0"/>
                      </a:rPr>
                      <m:t>20</m:t>
                    </m:r>
                    <m:r>
                      <a:rPr sz="2600">
                        <a:latin typeface="Cambria Math" panose="02040503050406030204" pitchFamily="18" charset="0"/>
                      </a:rPr>
                      <m:t>%</m:t>
                    </m:r>
                  </m:oMath>
                </a14:m>
                <a:r>
                  <a:rPr sz="2600" dirty="0"/>
                  <a:t> decline the previous year. They promoted the fact that their law enforcement efforts reduced the number of break-ins more this year than in the previous year. Use Table 2 to determine if their claim is justified.</a:t>
                </a:r>
                <a:endParaRPr lang="en-US"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778"/>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8B3CBF79-6811-11D6-4627-345C79F68362}"/>
              </a:ext>
            </a:extLst>
          </p:cNvPr>
          <p:cNvSpPr txBox="1"/>
          <p:nvPr/>
        </p:nvSpPr>
        <p:spPr>
          <a:xfrm>
            <a:off x="2667000" y="3581401"/>
            <a:ext cx="3810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kumimoji="0" lang="en-US" sz="1800" b="1" i="0" u="none" strike="noStrike" kern="1200" cap="none" spc="0" normalizeH="0" baseline="0" noProof="0" dirty="0">
                <a:ln>
                  <a:noFill/>
                </a:ln>
                <a:solidFill>
                  <a:srgbClr val="366092"/>
                </a:solidFill>
                <a:effectLst/>
                <a:uLnTx/>
                <a:uFillTx/>
                <a:latin typeface="Calibri"/>
                <a:ea typeface="+mn-ea"/>
                <a:cs typeface="+mn-cs"/>
              </a:rPr>
              <a:t>Table 2: Campus Car Break-In Report</a:t>
            </a:r>
          </a:p>
        </p:txBody>
      </p:sp>
      <mc:AlternateContent xmlns:mc="http://schemas.openxmlformats.org/markup-compatibility/2006">
        <mc:Choice xmlns:a14="http://schemas.microsoft.com/office/drawing/2010/main" Requires="a14">
          <p:graphicFrame>
            <p:nvGraphicFramePr>
              <p:cNvPr id="4" name="Table Placeholder 2" descr="The table contains 3 columns and 3 rows. The columns are labeled: Report Year, Number of Car Break-Ins, and Year-to-Year Percentage Change.&#10;&#10;Row 1:&#10;Report Year: 2020,&#10;Number of Car Break-Ins: 10,&#10;Year-to-Year Percentage Change: Not applicable.&#10;&#10;Row 2:&#10;Report Year: 2021,&#10;Number of Car Break-Ins: 8,&#10;Year-to-Year Percentage Change: 20% decrease.&#10;&#10;Row 3:&#10;Report Year: 2022,&#10;Number of Car Break-Ins: 6,&#10;Year-to-Year Percentage Change: 25% decrease.">
                <a:extLst>
                  <a:ext uri="{FF2B5EF4-FFF2-40B4-BE49-F238E27FC236}">
                    <a16:creationId xmlns:a16="http://schemas.microsoft.com/office/drawing/2014/main" id="{B6F15426-B397-48A7-BD41-BA325136F36D}"/>
                  </a:ext>
                </a:extLst>
              </p:cNvPr>
              <p:cNvGraphicFramePr>
                <a:graphicFrameLocks/>
              </p:cNvGraphicFramePr>
              <p:nvPr>
                <p:extLst>
                  <p:ext uri="{D42A27DB-BD31-4B8C-83A1-F6EECF244321}">
                    <p14:modId xmlns:p14="http://schemas.microsoft.com/office/powerpoint/2010/main" val="2992183114"/>
                  </p:ext>
                </p:extLst>
              </p:nvPr>
            </p:nvGraphicFramePr>
            <p:xfrm>
              <a:off x="457200" y="3962400"/>
              <a:ext cx="8229600" cy="17526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Report Year</a:t>
                          </a:r>
                        </a:p>
                      </a:txBody>
                      <a:tcPr/>
                    </a:tc>
                    <a:tc>
                      <a:txBody>
                        <a:bodyPr/>
                        <a:lstStyle/>
                        <a:p>
                          <a:pPr algn="ctr">
                            <a:defRPr sz="1800" b="1"/>
                          </a:pPr>
                          <a:r>
                            <a:t># of Car Break-Ins</a:t>
                          </a:r>
                        </a:p>
                      </a:txBody>
                      <a:tcPr/>
                    </a:tc>
                    <a:tc>
                      <a:txBody>
                        <a:bodyPr/>
                        <a:lstStyle/>
                        <a:p>
                          <a:pPr algn="ctr">
                            <a:defRPr sz="1800" b="1"/>
                          </a:pPr>
                          <a:r>
                            <a:rPr dirty="0"/>
                            <a:t>Year-to-Year Percentage Change</a:t>
                          </a:r>
                        </a:p>
                      </a:txBody>
                      <a:tcPr/>
                    </a:tc>
                    <a:extLst>
                      <a:ext uri="{0D108BD9-81ED-4DB2-BD59-A6C34878D82A}">
                        <a16:rowId xmlns:a16="http://schemas.microsoft.com/office/drawing/2014/main" val="10001"/>
                      </a:ext>
                    </a:extLst>
                  </a:tr>
                  <a:tr h="370840">
                    <a:tc>
                      <a:txBody>
                        <a:bodyPr/>
                        <a:lstStyle/>
                        <a:p>
                          <a:pPr algn="ctr">
                            <a:defRPr sz="1800" b="1"/>
                          </a:pPr>
                          <a:r>
                            <a:t>2020</a:t>
                          </a:r>
                        </a:p>
                      </a:txBody>
                      <a:tcPr/>
                    </a:tc>
                    <a:tc>
                      <a:txBody>
                        <a:bodyPr/>
                        <a:lstStyle/>
                        <a:p>
                          <a:pPr algn="ctr"/>
                          <a:r>
                            <a:rPr sz="1800"/>
                            <a:t>10</a:t>
                          </a:r>
                          <a:endParaRPr sz="1800">
                            <a:latin typeface="Cambria Math"/>
                          </a:endParaRPr>
                        </a:p>
                      </a:txBody>
                      <a:tcPr/>
                    </a:tc>
                    <a:tc>
                      <a:txBody>
                        <a:bodyPr/>
                        <a:lstStyle/>
                        <a:p>
                          <a:pPr algn="ctr"/>
                          <a:endParaRPr dirty="0"/>
                        </a:p>
                      </a:txBody>
                      <a:tcPr/>
                    </a:tc>
                    <a:extLst>
                      <a:ext uri="{0D108BD9-81ED-4DB2-BD59-A6C34878D82A}">
                        <a16:rowId xmlns:a16="http://schemas.microsoft.com/office/drawing/2014/main" val="10002"/>
                      </a:ext>
                    </a:extLst>
                  </a:tr>
                  <a:tr h="370840">
                    <a:tc>
                      <a:txBody>
                        <a:bodyPr/>
                        <a:lstStyle/>
                        <a:p>
                          <a:pPr algn="ctr">
                            <a:defRPr sz="1800" b="1"/>
                          </a:pPr>
                          <a:r>
                            <a:rPr dirty="0"/>
                            <a:t>2021</a:t>
                          </a:r>
                        </a:p>
                      </a:txBody>
                      <a:tcPr/>
                    </a:tc>
                    <a:tc>
                      <a:txBody>
                        <a:bodyPr/>
                        <a:lstStyle/>
                        <a:p>
                          <a:pPr algn="ctr"/>
                          <a:r>
                            <a:rPr sz="1800"/>
                            <a:t>8</a:t>
                          </a:r>
                          <a:endParaRPr sz="1800">
                            <a:latin typeface="Cambria Math"/>
                          </a:endParaRPr>
                        </a:p>
                      </a:txBody>
                      <a:tcPr/>
                    </a:tc>
                    <a:tc>
                      <a:txBody>
                        <a:bodyPr/>
                        <a:lstStyle/>
                        <a:p>
                          <a:pPr algn="ctr">
                            <a:defRPr sz="1800"/>
                          </a:pPr>
                          <a14:m>
                            <m:oMath xmlns:m="http://schemas.openxmlformats.org/officeDocument/2006/math">
                              <m:r>
                                <a:rPr sz="1800">
                                  <a:latin typeface="Cambria Math" panose="02040503050406030204" pitchFamily="18" charset="0"/>
                                </a:rPr>
                                <m:t>20</m:t>
                              </m:r>
                              <m:r>
                                <a:rPr sz="1800">
                                  <a:latin typeface="Cambria Math" panose="02040503050406030204" pitchFamily="18" charset="0"/>
                                </a:rPr>
                                <m:t>%</m:t>
                              </m:r>
                            </m:oMath>
                          </a14:m>
                          <a:r>
                            <a:rPr sz="1800"/>
                            <a:t> decrease</a:t>
                          </a:r>
                        </a:p>
                      </a:txBody>
                      <a:tcPr/>
                    </a:tc>
                    <a:extLst>
                      <a:ext uri="{0D108BD9-81ED-4DB2-BD59-A6C34878D82A}">
                        <a16:rowId xmlns:a16="http://schemas.microsoft.com/office/drawing/2014/main" val="10003"/>
                      </a:ext>
                    </a:extLst>
                  </a:tr>
                  <a:tr h="370840">
                    <a:tc>
                      <a:txBody>
                        <a:bodyPr/>
                        <a:lstStyle/>
                        <a:p>
                          <a:pPr algn="ctr">
                            <a:defRPr sz="1800" b="1"/>
                          </a:pPr>
                          <a:r>
                            <a:t>2022</a:t>
                          </a:r>
                        </a:p>
                      </a:txBody>
                      <a:tcPr/>
                    </a:tc>
                    <a:tc>
                      <a:txBody>
                        <a:bodyPr/>
                        <a:lstStyle/>
                        <a:p>
                          <a:pPr algn="ctr"/>
                          <a:r>
                            <a:rPr sz="1800"/>
                            <a:t>6</a:t>
                          </a:r>
                          <a:endParaRPr sz="1800">
                            <a:latin typeface="Cambria Math"/>
                          </a:endParaRPr>
                        </a:p>
                      </a:txBody>
                      <a:tcPr/>
                    </a:tc>
                    <a:tc>
                      <a:txBody>
                        <a:bodyPr/>
                        <a:lstStyle/>
                        <a:p>
                          <a:pPr algn="ctr">
                            <a:defRPr sz="1800"/>
                          </a:pPr>
                          <a14:m>
                            <m:oMath xmlns:m="http://schemas.openxmlformats.org/officeDocument/2006/math">
                              <m:r>
                                <a:rPr sz="1800">
                                  <a:latin typeface="Cambria Math" panose="02040503050406030204" pitchFamily="18" charset="0"/>
                                </a:rPr>
                                <m:t>25</m:t>
                              </m:r>
                              <m:r>
                                <a:rPr sz="1800">
                                  <a:latin typeface="Cambria Math" panose="02040503050406030204" pitchFamily="18" charset="0"/>
                                </a:rPr>
                                <m:t>%</m:t>
                              </m:r>
                            </m:oMath>
                          </a14:m>
                          <a:r>
                            <a:rPr sz="1800" dirty="0"/>
                            <a:t> decrease</a:t>
                          </a:r>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descr="The table contains 3 columns and 3 rows. The columns are labeled: Report Year, Number of Car Break-Ins, and Year-to-Year Percentage Change.&#10;&#10;Row 1:&#10;Report Year: 2020,&#10;Number of Car Break-Ins: 10,&#10;Year-to-Year Percentage Change: Not applicable.&#10;&#10;Row 2:&#10;Report Year: 2021,&#10;Number of Car Break-Ins: 8,&#10;Year-to-Year Percentage Change: 20% decrease.&#10;&#10;Row 3:&#10;Report Year: 2022,&#10;Number of Car Break-Ins: 6,&#10;Year-to-Year Percentage Change: 25% decrease.">
                <a:extLst>
                  <a:ext uri="{FF2B5EF4-FFF2-40B4-BE49-F238E27FC236}">
                    <a16:creationId xmlns:a16="http://schemas.microsoft.com/office/drawing/2014/main" id="{B6F15426-B397-48A7-BD41-BA325136F36D}"/>
                  </a:ext>
                </a:extLst>
              </p:cNvPr>
              <p:cNvGraphicFramePr>
                <a:graphicFrameLocks/>
              </p:cNvGraphicFramePr>
              <p:nvPr>
                <p:extLst>
                  <p:ext uri="{D42A27DB-BD31-4B8C-83A1-F6EECF244321}">
                    <p14:modId xmlns:p14="http://schemas.microsoft.com/office/powerpoint/2010/main" val="2992183114"/>
                  </p:ext>
                </p:extLst>
              </p:nvPr>
            </p:nvGraphicFramePr>
            <p:xfrm>
              <a:off x="457200" y="3962400"/>
              <a:ext cx="8229600" cy="17526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40080">
                    <a:tc>
                      <a:txBody>
                        <a:bodyPr/>
                        <a:lstStyle/>
                        <a:p>
                          <a:pPr algn="ctr">
                            <a:defRPr sz="1800" b="1"/>
                          </a:pPr>
                          <a:r>
                            <a:rPr dirty="0"/>
                            <a:t>Report Year</a:t>
                          </a:r>
                        </a:p>
                      </a:txBody>
                      <a:tcPr/>
                    </a:tc>
                    <a:tc>
                      <a:txBody>
                        <a:bodyPr/>
                        <a:lstStyle/>
                        <a:p>
                          <a:pPr algn="ctr">
                            <a:defRPr sz="1800" b="1"/>
                          </a:pPr>
                          <a:r>
                            <a:t># of Car Break-Ins</a:t>
                          </a:r>
                        </a:p>
                      </a:txBody>
                      <a:tcPr/>
                    </a:tc>
                    <a:tc>
                      <a:txBody>
                        <a:bodyPr/>
                        <a:lstStyle/>
                        <a:p>
                          <a:pPr algn="ctr">
                            <a:defRPr sz="1800" b="1"/>
                          </a:pPr>
                          <a:r>
                            <a:rPr dirty="0"/>
                            <a:t>Year-to-Year Percentage Change</a:t>
                          </a:r>
                        </a:p>
                      </a:txBody>
                      <a:tcPr/>
                    </a:tc>
                    <a:extLst>
                      <a:ext uri="{0D108BD9-81ED-4DB2-BD59-A6C34878D82A}">
                        <a16:rowId xmlns:a16="http://schemas.microsoft.com/office/drawing/2014/main" val="10001"/>
                      </a:ext>
                    </a:extLst>
                  </a:tr>
                  <a:tr h="370840">
                    <a:tc>
                      <a:txBody>
                        <a:bodyPr/>
                        <a:lstStyle/>
                        <a:p>
                          <a:pPr algn="ctr">
                            <a:defRPr sz="1800" b="1"/>
                          </a:pPr>
                          <a:r>
                            <a:t>2020</a:t>
                          </a:r>
                        </a:p>
                      </a:txBody>
                      <a:tcPr/>
                    </a:tc>
                    <a:tc>
                      <a:txBody>
                        <a:bodyPr/>
                        <a:lstStyle/>
                        <a:p>
                          <a:pPr algn="ctr"/>
                          <a:r>
                            <a:rPr sz="1800"/>
                            <a:t>10</a:t>
                          </a:r>
                          <a:endParaRPr sz="1800">
                            <a:latin typeface="Cambria Math"/>
                          </a:endParaRPr>
                        </a:p>
                      </a:txBody>
                      <a:tcPr/>
                    </a:tc>
                    <a:tc>
                      <a:txBody>
                        <a:bodyPr/>
                        <a:lstStyle/>
                        <a:p>
                          <a:pPr algn="ctr"/>
                          <a:endParaRPr dirty="0"/>
                        </a:p>
                      </a:txBody>
                      <a:tcPr/>
                    </a:tc>
                    <a:extLst>
                      <a:ext uri="{0D108BD9-81ED-4DB2-BD59-A6C34878D82A}">
                        <a16:rowId xmlns:a16="http://schemas.microsoft.com/office/drawing/2014/main" val="10002"/>
                      </a:ext>
                    </a:extLst>
                  </a:tr>
                  <a:tr h="370840">
                    <a:tc>
                      <a:txBody>
                        <a:bodyPr/>
                        <a:lstStyle/>
                        <a:p>
                          <a:pPr algn="ctr">
                            <a:defRPr sz="1800" b="1"/>
                          </a:pPr>
                          <a:r>
                            <a:rPr dirty="0"/>
                            <a:t>2021</a:t>
                          </a:r>
                        </a:p>
                      </a:txBody>
                      <a:tcPr/>
                    </a:tc>
                    <a:tc>
                      <a:txBody>
                        <a:bodyPr/>
                        <a:lstStyle/>
                        <a:p>
                          <a:pPr algn="ctr"/>
                          <a:r>
                            <a:rPr sz="1800"/>
                            <a:t>8</a:t>
                          </a:r>
                          <a:endParaRPr sz="1800">
                            <a:latin typeface="Cambria Math"/>
                          </a:endParaRPr>
                        </a:p>
                      </a:txBody>
                      <a:tcPr/>
                    </a:tc>
                    <a:tc>
                      <a:txBody>
                        <a:bodyPr/>
                        <a:lstStyle/>
                        <a:p>
                          <a:endParaRPr lang="en-US"/>
                        </a:p>
                      </a:txBody>
                      <a:tcPr>
                        <a:blipFill>
                          <a:blip r:embed="rId3"/>
                          <a:stretch>
                            <a:fillRect l="-200444" t="-280328" r="-667" b="-124590"/>
                          </a:stretch>
                        </a:blipFill>
                      </a:tcPr>
                    </a:tc>
                    <a:extLst>
                      <a:ext uri="{0D108BD9-81ED-4DB2-BD59-A6C34878D82A}">
                        <a16:rowId xmlns:a16="http://schemas.microsoft.com/office/drawing/2014/main" val="10003"/>
                      </a:ext>
                    </a:extLst>
                  </a:tr>
                  <a:tr h="370840">
                    <a:tc>
                      <a:txBody>
                        <a:bodyPr/>
                        <a:lstStyle/>
                        <a:p>
                          <a:pPr algn="ctr">
                            <a:defRPr sz="1800" b="1"/>
                          </a:pPr>
                          <a:r>
                            <a:t>2022</a:t>
                          </a:r>
                        </a:p>
                      </a:txBody>
                      <a:tcPr/>
                    </a:tc>
                    <a:tc>
                      <a:txBody>
                        <a:bodyPr/>
                        <a:lstStyle/>
                        <a:p>
                          <a:pPr algn="ctr"/>
                          <a:r>
                            <a:rPr sz="1800"/>
                            <a:t>6</a:t>
                          </a:r>
                          <a:endParaRPr sz="1800">
                            <a:latin typeface="Cambria Math"/>
                          </a:endParaRPr>
                        </a:p>
                      </a:txBody>
                      <a:tcPr/>
                    </a:tc>
                    <a:tc>
                      <a:txBody>
                        <a:bodyPr/>
                        <a:lstStyle/>
                        <a:p>
                          <a:endParaRPr lang="en-US"/>
                        </a:p>
                      </a:txBody>
                      <a:tcPr>
                        <a:blipFill>
                          <a:blip r:embed="rId3"/>
                          <a:stretch>
                            <a:fillRect l="-200444" t="-380328" r="-667" b="-24590"/>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Avoiding Percentage Misuse—Shifting Reference Points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pPr>
                  <a:defRPr sz="2800"/>
                </a:pPr>
                <a:r>
                  <a:rPr sz="2800" dirty="0"/>
                  <a:t>In the last column of Table 2, we can see that, just as the police department claims, car break ins are decreasing by a larger percentage each year— </a:t>
                </a:r>
                <a14:m>
                  <m:oMath xmlns:m="http://schemas.openxmlformats.org/officeDocument/2006/math">
                    <m:r>
                      <a:rPr>
                        <a:latin typeface="Cambria Math" panose="02040503050406030204" pitchFamily="18" charset="0"/>
                      </a:rPr>
                      <m:t>20%</m:t>
                    </m:r>
                  </m:oMath>
                </a14:m>
                <a:r>
                  <a:rPr sz="2800" dirty="0"/>
                  <a:t> the first year, </a:t>
                </a:r>
                <a14:m>
                  <m:oMath xmlns:m="http://schemas.openxmlformats.org/officeDocument/2006/math">
                    <m:r>
                      <a:rPr>
                        <a:latin typeface="Cambria Math" panose="02040503050406030204" pitchFamily="18" charset="0"/>
                      </a:rPr>
                      <m:t>25%</m:t>
                    </m:r>
                  </m:oMath>
                </a14:m>
                <a:r>
                  <a:rPr sz="2800" dirty="0"/>
                  <a:t> the second year. However, notice that the absolute reduction in the number of car break‑ins remains exactly 2 fewer each year. In 2021, a reduction of </a:t>
                </a:r>
                <a:r>
                  <a:rPr sz="2800" dirty="0">
                    <a:latin typeface="Cambria Math"/>
                  </a:rPr>
                  <a:t>2</a:t>
                </a:r>
                <a:r>
                  <a:rPr sz="2800" dirty="0"/>
                  <a:t> break-ins equates to a </a:t>
                </a:r>
                <a14:m>
                  <m:oMath xmlns:m="http://schemas.openxmlformats.org/officeDocument/2006/math">
                    <m:r>
                      <a:rPr>
                        <a:latin typeface="Cambria Math" panose="02040503050406030204" pitchFamily="18" charset="0"/>
                      </a:rPr>
                      <m:t>20%</m:t>
                    </m:r>
                  </m:oMath>
                </a14:m>
                <a:r>
                  <a:rPr sz="2800" dirty="0"/>
                  <a:t> decrease, but in 2022 a reduction of </a:t>
                </a:r>
                <a:r>
                  <a:rPr sz="2800" dirty="0">
                    <a:latin typeface="Cambria Math"/>
                  </a:rPr>
                  <a:t>2</a:t>
                </a:r>
                <a:r>
                  <a:rPr sz="2800" dirty="0"/>
                  <a:t> break-ins is a </a:t>
                </a:r>
                <a14:m>
                  <m:oMath xmlns:m="http://schemas.openxmlformats.org/officeDocument/2006/math">
                    <m:r>
                      <a:rPr>
                        <a:latin typeface="Cambria Math" panose="02040503050406030204" pitchFamily="18" charset="0"/>
                      </a:rPr>
                      <m:t>25%</m:t>
                    </m:r>
                  </m:oMath>
                </a14:m>
                <a:r>
                  <a:rPr sz="2800" dirty="0"/>
                  <a:t> decrease. Even though the number of break-ins reduces by the same amount from year to year, the absolute difference of </a:t>
                </a:r>
                <a:r>
                  <a:rPr sz="2800" dirty="0">
                    <a:latin typeface="Cambria Math"/>
                  </a:rPr>
                  <a:t>2</a:t>
                </a:r>
                <a:r>
                  <a:rPr sz="2800" dirty="0"/>
                  <a:t> becomes a larger percentage of the shrinking overall number of break-ins. In other words, the reference point changes each year, causing the percentage decrease from year to year to become larger. You'll need to decide for yourself the validity of the department's claims since they are correct in saying that break-ins decreased by a larger </a:t>
                </a:r>
                <a:r>
                  <a:rPr sz="2800" b="1" i="1" dirty="0"/>
                  <a:t>percentage</a:t>
                </a:r>
                <a:r>
                  <a:rPr sz="2800" dirty="0"/>
                  <a:t> in 2022, although the </a:t>
                </a:r>
                <a:r>
                  <a:rPr sz="2800" b="1" i="1" dirty="0"/>
                  <a:t>number</a:t>
                </a:r>
                <a:r>
                  <a:rPr sz="2800" dirty="0"/>
                  <a:t> of break-ins decreased by the same amount for both years</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1556"/>
                </a:stretch>
              </a:blipFill>
            </p:spPr>
            <p:txBody>
              <a:bodyPr/>
              <a:lstStyle/>
              <a:p>
                <a:r>
                  <a:rPr lang="en-IN">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Finding Tip Amounts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r>
              <a:rPr sz="2800"/>
              <a:t>The following are suggested tipping percentages from the "Worldwide Tipping Guide." Find each suggested tip amount based on the pretax bill total without using a calculator.</a:t>
            </a:r>
          </a:p>
        </p:txBody>
      </p:sp>
      <p:sp>
        <p:nvSpPr>
          <p:cNvPr id="6" name="TextBox 5">
            <a:extLst>
              <a:ext uri="{FF2B5EF4-FFF2-40B4-BE49-F238E27FC236}">
                <a16:creationId xmlns:a16="http://schemas.microsoft.com/office/drawing/2014/main" id="{4E3DC4F7-8DE7-3AD3-782C-0284A0D65A47}"/>
              </a:ext>
            </a:extLst>
          </p:cNvPr>
          <p:cNvSpPr txBox="1"/>
          <p:nvPr/>
        </p:nvSpPr>
        <p:spPr>
          <a:xfrm>
            <a:off x="2590800" y="3143488"/>
            <a:ext cx="3962400"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366092"/>
                </a:solidFill>
                <a:effectLst/>
                <a:uLnTx/>
                <a:uFillTx/>
                <a:latin typeface="Calibri"/>
                <a:ea typeface="+mn-ea"/>
                <a:cs typeface="+mn-cs"/>
              </a:rPr>
              <a:t>Table 1: Suggested Tipping Percentages</a:t>
            </a:r>
            <a:endParaRPr lang="en-IN" dirty="0">
              <a:solidFill>
                <a:srgbClr val="366092"/>
              </a:solidFill>
            </a:endParaRPr>
          </a:p>
        </p:txBody>
      </p:sp>
      <mc:AlternateContent xmlns:mc="http://schemas.openxmlformats.org/markup-compatibility/2006">
        <mc:Choice xmlns:a14="http://schemas.microsoft.com/office/drawing/2010/main" Requires="a14">
          <p:graphicFrame>
            <p:nvGraphicFramePr>
              <p:cNvPr id="4" name="Table Placeholder 2" descr="The table contains 3 columns and 3 rows. The columns are labeled: Service, Suggested Tipping Percentage, and Pretax Bill Amount.&#10;&#10;Row 1:&#10;Service: Buffet Wait Service,&#10;Suggested Tipping Percentage: 10%,&#10;Pretax Bill Amount: $16.87.&#10;&#10;Row 2:&#10;Service: Hair Salon,&#10;Suggested Tipping Percentage: 15%,&#10;Pretax Bill Amount: $43.00.&#10;&#10;Row 3:&#10;Service: Tattoo Artist,&#10;Suggested Tipping Percentage: 20%,&#10;Pretax Bill Amount: $125.00.">
                <a:extLst>
                  <a:ext uri="{FF2B5EF4-FFF2-40B4-BE49-F238E27FC236}">
                    <a16:creationId xmlns:a16="http://schemas.microsoft.com/office/drawing/2014/main" id="{EFDE5753-58FB-4F16-9812-D0265E7D111A}"/>
                  </a:ext>
                </a:extLst>
              </p:cNvPr>
              <p:cNvGraphicFramePr>
                <a:graphicFrameLocks/>
              </p:cNvGraphicFramePr>
              <p:nvPr>
                <p:extLst>
                  <p:ext uri="{D42A27DB-BD31-4B8C-83A1-F6EECF244321}">
                    <p14:modId xmlns:p14="http://schemas.microsoft.com/office/powerpoint/2010/main" val="2232303134"/>
                  </p:ext>
                </p:extLst>
              </p:nvPr>
            </p:nvGraphicFramePr>
            <p:xfrm>
              <a:off x="457200" y="3545840"/>
              <a:ext cx="8229600" cy="148336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Service</a:t>
                          </a:r>
                        </a:p>
                      </a:txBody>
                      <a:tcPr/>
                    </a:tc>
                    <a:tc>
                      <a:txBody>
                        <a:bodyPr/>
                        <a:lstStyle/>
                        <a:p>
                          <a:pPr algn="ctr">
                            <a:defRPr sz="1800" b="1"/>
                          </a:pPr>
                          <a:r>
                            <a:t>Suggested Tipping %</a:t>
                          </a:r>
                        </a:p>
                      </a:txBody>
                      <a:tcPr/>
                    </a:tc>
                    <a:tc>
                      <a:txBody>
                        <a:bodyPr/>
                        <a:lstStyle/>
                        <a:p>
                          <a:pPr algn="ctr">
                            <a:defRPr sz="1800" b="1"/>
                          </a:pPr>
                          <a:r>
                            <a:rPr dirty="0"/>
                            <a:t>Pretax Bill Amount</a:t>
                          </a:r>
                        </a:p>
                      </a:txBody>
                      <a:tcPr/>
                    </a:tc>
                    <a:extLst>
                      <a:ext uri="{0D108BD9-81ED-4DB2-BD59-A6C34878D82A}">
                        <a16:rowId xmlns:a16="http://schemas.microsoft.com/office/drawing/2014/main" val="10001"/>
                      </a:ext>
                    </a:extLst>
                  </a:tr>
                  <a:tr h="370840">
                    <a:tc>
                      <a:txBody>
                        <a:bodyPr/>
                        <a:lstStyle/>
                        <a:p>
                          <a:pPr algn="ctr">
                            <a:defRPr sz="1800" b="1"/>
                          </a:pPr>
                          <a:r>
                            <a:rPr b="0" dirty="0"/>
                            <a:t>a. Buffet Wait Service</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$16.87</m:t>
                                </m:r>
                              </m:oMath>
                            </m:oMathPara>
                          </a14:m>
                          <a:endParaRPr/>
                        </a:p>
                      </a:txBody>
                      <a:tcPr/>
                    </a:tc>
                    <a:extLst>
                      <a:ext uri="{0D108BD9-81ED-4DB2-BD59-A6C34878D82A}">
                        <a16:rowId xmlns:a16="http://schemas.microsoft.com/office/drawing/2014/main" val="10002"/>
                      </a:ext>
                    </a:extLst>
                  </a:tr>
                  <a:tr h="370840">
                    <a:tc>
                      <a:txBody>
                        <a:bodyPr/>
                        <a:lstStyle/>
                        <a:p>
                          <a:pPr algn="ctr">
                            <a:defRPr sz="1800" b="1"/>
                          </a:pPr>
                          <a:r>
                            <a:rPr b="0" dirty="0"/>
                            <a:t>b. Hair Salon</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15%</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$43.00</m:t>
                                </m:r>
                              </m:oMath>
                            </m:oMathPara>
                          </a14:m>
                          <a:endParaRPr/>
                        </a:p>
                      </a:txBody>
                      <a:tcPr/>
                    </a:tc>
                    <a:extLst>
                      <a:ext uri="{0D108BD9-81ED-4DB2-BD59-A6C34878D82A}">
                        <a16:rowId xmlns:a16="http://schemas.microsoft.com/office/drawing/2014/main" val="10003"/>
                      </a:ext>
                    </a:extLst>
                  </a:tr>
                  <a:tr h="370840">
                    <a:tc>
                      <a:txBody>
                        <a:bodyPr/>
                        <a:lstStyle/>
                        <a:p>
                          <a:pPr algn="ctr">
                            <a:defRPr sz="1800" b="1"/>
                          </a:pPr>
                          <a:r>
                            <a:rPr b="0" dirty="0"/>
                            <a:t>c. Tattoo Artist</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20%</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$125.00</m:t>
                                </m:r>
                              </m:oMath>
                            </m:oMathPara>
                          </a14:m>
                          <a:endParaRPr dirty="0"/>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descr="The table contains 3 columns and 3 rows. The columns are labeled: Service, Suggested Tipping Percentage, and Pretax Bill Amount.&#10;&#10;Row 1:&#10;Service: Buffet Wait Service,&#10;Suggested Tipping Percentage: 10%,&#10;Pretax Bill Amount: $16.87.&#10;&#10;Row 2:&#10;Service: Hair Salon,&#10;Suggested Tipping Percentage: 15%,&#10;Pretax Bill Amount: $43.00.&#10;&#10;Row 3:&#10;Service: Tattoo Artist,&#10;Suggested Tipping Percentage: 20%,&#10;Pretax Bill Amount: $125.00.">
                <a:extLst>
                  <a:ext uri="{FF2B5EF4-FFF2-40B4-BE49-F238E27FC236}">
                    <a16:creationId xmlns:a16="http://schemas.microsoft.com/office/drawing/2014/main" id="{EFDE5753-58FB-4F16-9812-D0265E7D111A}"/>
                  </a:ext>
                </a:extLst>
              </p:cNvPr>
              <p:cNvGraphicFramePr>
                <a:graphicFrameLocks/>
              </p:cNvGraphicFramePr>
              <p:nvPr>
                <p:extLst>
                  <p:ext uri="{D42A27DB-BD31-4B8C-83A1-F6EECF244321}">
                    <p14:modId xmlns:p14="http://schemas.microsoft.com/office/powerpoint/2010/main" val="2232303134"/>
                  </p:ext>
                </p:extLst>
              </p:nvPr>
            </p:nvGraphicFramePr>
            <p:xfrm>
              <a:off x="457200" y="3545840"/>
              <a:ext cx="8229600" cy="148336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Service</a:t>
                          </a:r>
                        </a:p>
                      </a:txBody>
                      <a:tcPr/>
                    </a:tc>
                    <a:tc>
                      <a:txBody>
                        <a:bodyPr/>
                        <a:lstStyle/>
                        <a:p>
                          <a:pPr algn="ctr">
                            <a:defRPr sz="1800" b="1"/>
                          </a:pPr>
                          <a:r>
                            <a:t>Suggested Tipping %</a:t>
                          </a:r>
                        </a:p>
                      </a:txBody>
                      <a:tcPr/>
                    </a:tc>
                    <a:tc>
                      <a:txBody>
                        <a:bodyPr/>
                        <a:lstStyle/>
                        <a:p>
                          <a:pPr algn="ctr">
                            <a:defRPr sz="1800" b="1"/>
                          </a:pPr>
                          <a:r>
                            <a:rPr dirty="0"/>
                            <a:t>Pretax Bill Amount</a:t>
                          </a:r>
                        </a:p>
                      </a:txBody>
                      <a:tcPr/>
                    </a:tc>
                    <a:extLst>
                      <a:ext uri="{0D108BD9-81ED-4DB2-BD59-A6C34878D82A}">
                        <a16:rowId xmlns:a16="http://schemas.microsoft.com/office/drawing/2014/main" val="10001"/>
                      </a:ext>
                    </a:extLst>
                  </a:tr>
                  <a:tr h="370840">
                    <a:tc>
                      <a:txBody>
                        <a:bodyPr/>
                        <a:lstStyle/>
                        <a:p>
                          <a:pPr algn="ctr">
                            <a:defRPr sz="1800" b="1"/>
                          </a:pPr>
                          <a:r>
                            <a:rPr b="0" dirty="0"/>
                            <a:t>a. Buffet Wait Service</a:t>
                          </a:r>
                        </a:p>
                      </a:txBody>
                      <a:tcPr/>
                    </a:tc>
                    <a:tc>
                      <a:txBody>
                        <a:bodyPr/>
                        <a:lstStyle/>
                        <a:p>
                          <a:endParaRPr lang="en-US"/>
                        </a:p>
                      </a:txBody>
                      <a:tcPr>
                        <a:blipFill>
                          <a:blip r:embed="rId2"/>
                          <a:stretch>
                            <a:fillRect l="-100444" t="-108197" r="-100667" b="-224590"/>
                          </a:stretch>
                        </a:blipFill>
                      </a:tcPr>
                    </a:tc>
                    <a:tc>
                      <a:txBody>
                        <a:bodyPr/>
                        <a:lstStyle/>
                        <a:p>
                          <a:endParaRPr lang="en-US"/>
                        </a:p>
                      </a:txBody>
                      <a:tcPr>
                        <a:blipFill>
                          <a:blip r:embed="rId2"/>
                          <a:stretch>
                            <a:fillRect l="-200444" t="-108197" r="-667" b="-224590"/>
                          </a:stretch>
                        </a:blipFill>
                      </a:tcPr>
                    </a:tc>
                    <a:extLst>
                      <a:ext uri="{0D108BD9-81ED-4DB2-BD59-A6C34878D82A}">
                        <a16:rowId xmlns:a16="http://schemas.microsoft.com/office/drawing/2014/main" val="10002"/>
                      </a:ext>
                    </a:extLst>
                  </a:tr>
                  <a:tr h="370840">
                    <a:tc>
                      <a:txBody>
                        <a:bodyPr/>
                        <a:lstStyle/>
                        <a:p>
                          <a:pPr algn="ctr">
                            <a:defRPr sz="1800" b="1"/>
                          </a:pPr>
                          <a:r>
                            <a:rPr b="0" dirty="0"/>
                            <a:t>b. Hair Salon</a:t>
                          </a:r>
                        </a:p>
                      </a:txBody>
                      <a:tcPr/>
                    </a:tc>
                    <a:tc>
                      <a:txBody>
                        <a:bodyPr/>
                        <a:lstStyle/>
                        <a:p>
                          <a:endParaRPr lang="en-US"/>
                        </a:p>
                      </a:txBody>
                      <a:tcPr>
                        <a:blipFill>
                          <a:blip r:embed="rId2"/>
                          <a:stretch>
                            <a:fillRect l="-100444" t="-208197" r="-100667" b="-124590"/>
                          </a:stretch>
                        </a:blipFill>
                      </a:tcPr>
                    </a:tc>
                    <a:tc>
                      <a:txBody>
                        <a:bodyPr/>
                        <a:lstStyle/>
                        <a:p>
                          <a:endParaRPr lang="en-US"/>
                        </a:p>
                      </a:txBody>
                      <a:tcPr>
                        <a:blipFill>
                          <a:blip r:embed="rId2"/>
                          <a:stretch>
                            <a:fillRect l="-200444" t="-208197" r="-667" b="-124590"/>
                          </a:stretch>
                        </a:blipFill>
                      </a:tcPr>
                    </a:tc>
                    <a:extLst>
                      <a:ext uri="{0D108BD9-81ED-4DB2-BD59-A6C34878D82A}">
                        <a16:rowId xmlns:a16="http://schemas.microsoft.com/office/drawing/2014/main" val="10003"/>
                      </a:ext>
                    </a:extLst>
                  </a:tr>
                  <a:tr h="370840">
                    <a:tc>
                      <a:txBody>
                        <a:bodyPr/>
                        <a:lstStyle/>
                        <a:p>
                          <a:pPr algn="ctr">
                            <a:defRPr sz="1800" b="1"/>
                          </a:pPr>
                          <a:r>
                            <a:rPr b="0" dirty="0"/>
                            <a:t>c. Tattoo Artist</a:t>
                          </a:r>
                        </a:p>
                      </a:txBody>
                      <a:tcPr/>
                    </a:tc>
                    <a:tc>
                      <a:txBody>
                        <a:bodyPr/>
                        <a:lstStyle/>
                        <a:p>
                          <a:endParaRPr lang="en-US"/>
                        </a:p>
                      </a:txBody>
                      <a:tcPr>
                        <a:blipFill>
                          <a:blip r:embed="rId2"/>
                          <a:stretch>
                            <a:fillRect l="-100444" t="-308197" r="-100667" b="-24590"/>
                          </a:stretch>
                        </a:blipFill>
                      </a:tcPr>
                    </a:tc>
                    <a:tc>
                      <a:txBody>
                        <a:bodyPr/>
                        <a:lstStyle/>
                        <a:p>
                          <a:endParaRPr lang="en-US"/>
                        </a:p>
                      </a:txBody>
                      <a:tcPr>
                        <a:blipFill>
                          <a:blip r:embed="rId2"/>
                          <a:stretch>
                            <a:fillRect l="-200444" t="-308197" r="-667" b="-24590"/>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Finding Tip Amounts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pPr marL="542925" indent="-542925">
              <a:defRPr sz="2800"/>
            </a:pPr>
            <a:r>
              <a:rPr lang="en-US" sz="2800" dirty="0"/>
              <a:t>a.	Buffet Wait Service</a:t>
            </a:r>
          </a:p>
          <a:p>
            <a:pPr marL="542925">
              <a:defRPr sz="2800"/>
            </a:pPr>
            <a:r>
              <a:rPr lang="en-US" dirty="0"/>
              <a:t>​to find a 10% tip on the service, simply move the decimal one place to the left.</a:t>
            </a:r>
          </a:p>
          <a:p>
            <a:pPr algn="ctr">
              <a:defRPr sz="2800"/>
            </a:pPr>
            <a:r>
              <a:rPr lang="en-US" dirty="0"/>
              <a:t>10% of $16.87 = $1.687 ≈ $1.69.</a:t>
            </a:r>
          </a:p>
          <a:p>
            <a:pPr marL="542925" indent="-542925">
              <a:defRPr sz="2800"/>
            </a:pPr>
            <a:r>
              <a:rPr lang="en-US" sz="2800" dirty="0"/>
              <a:t>b.	Hair Salon</a:t>
            </a:r>
          </a:p>
          <a:p>
            <a:pPr marL="542925">
              <a:defRPr sz="2800"/>
            </a:pPr>
            <a:r>
              <a:rPr lang="en-US" dirty="0"/>
              <a:t>​</a:t>
            </a:r>
            <a:r>
              <a:rPr lang="en-US" sz="2800" dirty="0"/>
              <a:t>To find a 15% tip on the service, begin by finding 10% in the same way as in part a.</a:t>
            </a:r>
          </a:p>
          <a:p>
            <a:pPr algn="ctr">
              <a:defRPr sz="2800"/>
            </a:pPr>
            <a:r>
              <a:rPr lang="en-US" dirty="0"/>
              <a:t>10% of $43.00 = $4.300 = $4.30</a:t>
            </a:r>
          </a:p>
          <a:p>
            <a:pPr>
              <a:defRPr sz="2800"/>
            </a:pPr>
            <a:r>
              <a:rPr lang="en-US" dirty="0"/>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F9830-C7F0-AA32-BF6E-414614A005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CC560-A22E-5F26-2918-4AAC4DB7D29B}"/>
              </a:ext>
            </a:extLst>
          </p:cNvPr>
          <p:cNvSpPr>
            <a:spLocks noGrp="1"/>
          </p:cNvSpPr>
          <p:nvPr>
            <p:ph type="title"/>
          </p:nvPr>
        </p:nvSpPr>
        <p:spPr/>
        <p:txBody>
          <a:bodyPr>
            <a:normAutofit/>
          </a:bodyPr>
          <a:lstStyle/>
          <a:p>
            <a:pPr>
              <a:defRPr sz="3200"/>
            </a:pPr>
            <a:r>
              <a:rPr dirty="0"/>
              <a:t>Example 1: Finding Tip Amounts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a:extLst>
              <a:ext uri="{FF2B5EF4-FFF2-40B4-BE49-F238E27FC236}">
                <a16:creationId xmlns:a16="http://schemas.microsoft.com/office/drawing/2014/main" id="{906C8126-03E0-31A9-E3A2-B9A7AF5B1C86}"/>
              </a:ext>
            </a:extLst>
          </p:cNvPr>
          <p:cNvSpPr>
            <a:spLocks noGrp="1"/>
          </p:cNvSpPr>
          <p:nvPr>
            <p:ph type="body" sz="quarter" idx="10"/>
          </p:nvPr>
        </p:nvSpPr>
        <p:spPr/>
        <p:txBody>
          <a:bodyPr>
            <a:normAutofit/>
          </a:bodyPr>
          <a:lstStyle/>
          <a:p>
            <a:pPr marL="542925">
              <a:defRPr sz="2800"/>
            </a:pPr>
            <a:r>
              <a:rPr lang="en-US" dirty="0"/>
              <a:t>​</a:t>
            </a:r>
            <a:r>
              <a:rPr lang="en-US" sz="2800" dirty="0"/>
              <a:t>Then add on half of the 10%.</a:t>
            </a:r>
          </a:p>
          <a:p>
            <a:pPr algn="ctr">
              <a:defRPr sz="2800"/>
            </a:pPr>
            <a:r>
              <a:rPr lang="en-US" dirty="0"/>
              <a:t>15% of $43.00 = $4.30 + $2.15 = $6.45.</a:t>
            </a:r>
          </a:p>
          <a:p>
            <a:pPr marL="628650" indent="-628650">
              <a:defRPr sz="2800"/>
            </a:pPr>
            <a:r>
              <a:rPr lang="en-US" sz="2800" dirty="0"/>
              <a:t>c.	Tattoo Artist</a:t>
            </a:r>
          </a:p>
          <a:p>
            <a:pPr marL="542925">
              <a:defRPr sz="2800"/>
            </a:pPr>
            <a:r>
              <a:rPr lang="en-US" dirty="0"/>
              <a:t>​</a:t>
            </a:r>
            <a:r>
              <a:rPr lang="en-US" sz="2800" dirty="0"/>
              <a:t>To find 20% tip on the service, begin by finding 10%, and then double it.</a:t>
            </a:r>
          </a:p>
          <a:p>
            <a:pPr algn="ctr">
              <a:defRPr sz="2800"/>
            </a:pPr>
            <a:r>
              <a:rPr lang="en-US" dirty="0"/>
              <a:t>10% of $125.00 = $12.50.</a:t>
            </a:r>
          </a:p>
          <a:p>
            <a:pPr algn="ctr">
              <a:defRPr sz="2800"/>
            </a:pPr>
            <a:r>
              <a:rPr lang="en-US" dirty="0"/>
              <a:t>20% of $125.00 = $12.50 </a:t>
            </a:r>
            <a:r>
              <a:rPr lang="en-US" dirty="0">
                <a:latin typeface="Cambria Math" panose="02040503050406030204" pitchFamily="18" charset="0"/>
                <a:ea typeface="Cambria Math" panose="02040503050406030204" pitchFamily="18" charset="0"/>
              </a:rPr>
              <a:t>⋅</a:t>
            </a:r>
            <a:r>
              <a:rPr lang="en-US" dirty="0"/>
              <a:t> 2 = $25.00 ​</a:t>
            </a:r>
            <a:endParaRPr dirty="0"/>
          </a:p>
        </p:txBody>
      </p:sp>
    </p:spTree>
    <p:extLst>
      <p:ext uri="{BB962C8B-B14F-4D97-AF65-F5344CB8AC3E}">
        <p14:creationId xmlns:p14="http://schemas.microsoft.com/office/powerpoint/2010/main" val="222018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Suppose your lunch bill is </a:t>
                </a:r>
                <a14:m>
                  <m:oMath xmlns:m="http://schemas.openxmlformats.org/officeDocument/2006/math">
                    <m:r>
                      <a:rPr>
                        <a:latin typeface="Cambria Math" panose="02040503050406030204" pitchFamily="18" charset="0"/>
                      </a:rPr>
                      <m:t>$9.84</m:t>
                    </m:r>
                  </m:oMath>
                </a14:m>
                <a:r>
                  <a:rPr sz="2800" dirty="0"/>
                  <a:t>. Approximately how much would a </a:t>
                </a:r>
                <a14:m>
                  <m:oMath xmlns:m="http://schemas.openxmlformats.org/officeDocument/2006/math">
                    <m:r>
                      <a:rPr>
                        <a:latin typeface="Cambria Math" panose="02040503050406030204" pitchFamily="18" charset="0"/>
                      </a:rPr>
                      <m:t>15%</m:t>
                    </m:r>
                  </m:oMath>
                </a14:m>
                <a:r>
                  <a:rPr sz="2800" dirty="0"/>
                  <a:t> tip be? </a:t>
                </a:r>
                <a14:m>
                  <m:oMath xmlns:m="http://schemas.openxmlformats.org/officeDocument/2006/math">
                    <m:r>
                      <a:rPr>
                        <a:latin typeface="Cambria Math" panose="02040503050406030204" pitchFamily="18" charset="0"/>
                      </a:rPr>
                      <m:t>20%</m:t>
                    </m:r>
                  </m:oMath>
                </a14:m>
                <a:r>
                  <a:rPr sz="2800" dirty="0"/>
                  <a:t>?</a:t>
                </a:r>
                <a:endParaRPr lang="en-US" sz="2800" dirty="0"/>
              </a:p>
              <a:p>
                <a:endParaRPr lang="en-US" sz="2800" dirty="0"/>
              </a:p>
              <a:p>
                <a:r>
                  <a:rPr sz="2800" dirty="0"/>
                  <a:t>Answers:</a:t>
                </a:r>
              </a:p>
              <a:p>
                <a:pPr marL="542925" indent="-542925">
                  <a:defRPr sz="2800"/>
                </a:pPr>
                <a:r>
                  <a:rPr lang="en-US" dirty="0"/>
                  <a:t>1.	</a:t>
                </a:r>
                <a:r>
                  <a:rPr dirty="0"/>
                  <a:t>​</a:t>
                </a:r>
                <a:r>
                  <a:rPr lang="en-US" dirty="0"/>
                  <a:t>15%</a:t>
                </a:r>
                <a:r>
                  <a:rPr sz="2800" dirty="0"/>
                  <a:t> tip: </a:t>
                </a:r>
                <a:r>
                  <a:rPr lang="en-US" sz="2800" dirty="0"/>
                  <a:t> $1.50.</a:t>
                </a:r>
                <a:endParaRPr sz="2800" dirty="0"/>
              </a:p>
              <a:p>
                <a:pPr marL="542925" indent="-542925">
                  <a:defRPr sz="2800"/>
                </a:pPr>
                <a:r>
                  <a:rPr lang="en-US" dirty="0"/>
                  <a:t>2.	20%</a:t>
                </a:r>
                <a:r>
                  <a:rPr sz="2800" dirty="0"/>
                  <a:t> tip:</a:t>
                </a:r>
                <a:r>
                  <a:rPr lang="en-US" sz="2800" dirty="0"/>
                  <a:t> $2.00.</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160457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List Price, Discount, and Sale Price</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b="1"/>
            </a:pPr>
            <a:r>
              <a:rPr sz="2400" dirty="0"/>
              <a:t>List Price</a:t>
            </a:r>
          </a:p>
          <a:p>
            <a:r>
              <a:rPr sz="2400" dirty="0"/>
              <a:t>The price of an item as it is listed for public sale is the </a:t>
            </a:r>
            <a:r>
              <a:rPr sz="2400" b="1" dirty="0"/>
              <a:t>list price</a:t>
            </a:r>
            <a:r>
              <a:rPr sz="2400" dirty="0"/>
              <a:t>.</a:t>
            </a:r>
          </a:p>
          <a:p>
            <a:pPr>
              <a:defRPr b="1"/>
            </a:pPr>
            <a:r>
              <a:rPr sz="2400" dirty="0"/>
              <a:t>Discount</a:t>
            </a:r>
          </a:p>
          <a:p>
            <a:r>
              <a:rPr sz="2400" dirty="0"/>
              <a:t>A </a:t>
            </a:r>
            <a:r>
              <a:rPr sz="2400" b="1" dirty="0"/>
              <a:t>discount</a:t>
            </a:r>
            <a:r>
              <a:rPr sz="2400" dirty="0"/>
              <a:t> is a reduction made from the list price. This is often given as a percentage of the list price.</a:t>
            </a:r>
          </a:p>
          <a:p>
            <a:pPr>
              <a:defRPr b="1"/>
            </a:pPr>
            <a:r>
              <a:rPr sz="2400" dirty="0"/>
              <a:t>Sale Price</a:t>
            </a:r>
          </a:p>
          <a:p>
            <a:r>
              <a:rPr sz="2400" dirty="0"/>
              <a:t>The </a:t>
            </a:r>
            <a:r>
              <a:rPr sz="2400" b="1" dirty="0"/>
              <a:t>sale price</a:t>
            </a:r>
            <a:r>
              <a:rPr sz="2400" dirty="0"/>
              <a:t>, also called the </a:t>
            </a:r>
            <a:r>
              <a:rPr sz="2400" b="1" dirty="0"/>
              <a:t>net price</a:t>
            </a:r>
            <a:r>
              <a:rPr sz="2400" dirty="0"/>
              <a:t>, is the actual cost of an item after any discounts are subtracted.</a:t>
            </a:r>
            <a:endParaRPr lang="en-US" sz="2400" dirty="0"/>
          </a:p>
          <a:p>
            <a:endParaRPr sz="1000" dirty="0"/>
          </a:p>
          <a:p>
            <a:pPr algn="ctr">
              <a:defRPr sz="2800"/>
            </a:pPr>
            <a:r>
              <a:rPr lang="en-US" sz="2400" dirty="0"/>
              <a:t>Sale Price = List Price </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t> Discount</a:t>
            </a:r>
            <a:endParaRPr sz="2400" dirty="0"/>
          </a:p>
          <a:p>
            <a:endParaRP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Calculating Sale Price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sz="2800"/>
                </a:pPr>
                <a:r>
                  <a:rPr sz="2600" dirty="0"/>
                  <a:t>A clothing store is having a </a:t>
                </a:r>
                <a14:m>
                  <m:oMath xmlns:m="http://schemas.openxmlformats.org/officeDocument/2006/math">
                    <m:r>
                      <a:rPr sz="2600">
                        <a:latin typeface="Cambria Math" panose="02040503050406030204" pitchFamily="18" charset="0"/>
                      </a:rPr>
                      <m:t>50</m:t>
                    </m:r>
                    <m:r>
                      <a:rPr sz="2600">
                        <a:latin typeface="Cambria Math" panose="02040503050406030204" pitchFamily="18" charset="0"/>
                      </a:rPr>
                      <m:t>%</m:t>
                    </m:r>
                  </m:oMath>
                </a14:m>
                <a:r>
                  <a:rPr sz="2600" dirty="0"/>
                  <a:t> off sale and then offered you an additional </a:t>
                </a:r>
                <a14:m>
                  <m:oMath xmlns:m="http://schemas.openxmlformats.org/officeDocument/2006/math">
                    <m:r>
                      <a:rPr sz="2600">
                        <a:latin typeface="Cambria Math" panose="02040503050406030204" pitchFamily="18" charset="0"/>
                      </a:rPr>
                      <m:t>50</m:t>
                    </m:r>
                    <m:r>
                      <a:rPr sz="2600">
                        <a:latin typeface="Cambria Math" panose="02040503050406030204" pitchFamily="18" charset="0"/>
                      </a:rPr>
                      <m:t>%</m:t>
                    </m:r>
                  </m:oMath>
                </a14:m>
                <a:r>
                  <a:rPr sz="2600" dirty="0"/>
                  <a:t> off any one sale item. Suppose you are interested in an item that has a listed price of </a:t>
                </a:r>
                <a14:m>
                  <m:oMath xmlns:m="http://schemas.openxmlformats.org/officeDocument/2006/math">
                    <m:r>
                      <a:rPr sz="2600">
                        <a:latin typeface="Cambria Math" panose="02040503050406030204" pitchFamily="18" charset="0"/>
                      </a:rPr>
                      <m:t>$</m:t>
                    </m:r>
                    <m:r>
                      <a:rPr sz="2600">
                        <a:latin typeface="Cambria Math" panose="02040503050406030204" pitchFamily="18" charset="0"/>
                      </a:rPr>
                      <m:t>42</m:t>
                    </m:r>
                    <m:r>
                      <a:rPr sz="2600">
                        <a:latin typeface="Cambria Math" panose="02040503050406030204" pitchFamily="18" charset="0"/>
                      </a:rPr>
                      <m:t>.</m:t>
                    </m:r>
                    <m:r>
                      <a:rPr sz="2600">
                        <a:latin typeface="Cambria Math" panose="02040503050406030204" pitchFamily="18" charset="0"/>
                      </a:rPr>
                      <m:t>99</m:t>
                    </m:r>
                  </m:oMath>
                </a14:m>
                <a:r>
                  <a:rPr sz="2600" dirty="0"/>
                  <a:t>. Show that the additional </a:t>
                </a:r>
                <a14:m>
                  <m:oMath xmlns:m="http://schemas.openxmlformats.org/officeDocument/2006/math">
                    <m:r>
                      <a:rPr sz="2600">
                        <a:latin typeface="Cambria Math" panose="02040503050406030204" pitchFamily="18" charset="0"/>
                      </a:rPr>
                      <m:t>50</m:t>
                    </m:r>
                    <m:r>
                      <a:rPr sz="2600">
                        <a:latin typeface="Cambria Math" panose="02040503050406030204" pitchFamily="18" charset="0"/>
                      </a:rPr>
                      <m:t>%</m:t>
                    </m:r>
                  </m:oMath>
                </a14:m>
                <a:r>
                  <a:rPr sz="2600" dirty="0"/>
                  <a:t> off does not mean that you get that item for free.</a:t>
                </a:r>
                <a:endParaRPr lang="en-US" sz="2600" dirty="0"/>
              </a:p>
              <a:p>
                <a:r>
                  <a:rPr lang="en-US" sz="2600" b="1" dirty="0"/>
                  <a:t>Solution</a:t>
                </a:r>
              </a:p>
              <a:p>
                <a:pPr>
                  <a:defRPr sz="2800"/>
                </a:pPr>
                <a:r>
                  <a:rPr lang="en-US" sz="2600" dirty="0"/>
                  <a:t>This scenario points to a common error with percentages. In order to add percentages together, they must apply to the same quantity. In this case, the first </a:t>
                </a:r>
                <a14:m>
                  <m:oMath xmlns:m="http://schemas.openxmlformats.org/officeDocument/2006/math">
                    <m:r>
                      <a:rPr lang="en-US" sz="2600">
                        <a:latin typeface="Cambria Math" panose="02040503050406030204" pitchFamily="18" charset="0"/>
                      </a:rPr>
                      <m:t>50</m:t>
                    </m:r>
                    <m:r>
                      <a:rPr lang="en-US" sz="2600">
                        <a:latin typeface="Cambria Math" panose="02040503050406030204" pitchFamily="18" charset="0"/>
                      </a:rPr>
                      <m:t>%</m:t>
                    </m:r>
                  </m:oMath>
                </a14:m>
                <a:r>
                  <a:rPr lang="en-US" sz="2600" dirty="0"/>
                  <a:t> is taken off the list price, but the second </a:t>
                </a:r>
                <a14:m>
                  <m:oMath xmlns:m="http://schemas.openxmlformats.org/officeDocument/2006/math">
                    <m:r>
                      <a:rPr lang="en-US" sz="2600">
                        <a:latin typeface="Cambria Math" panose="02040503050406030204" pitchFamily="18" charset="0"/>
                      </a:rPr>
                      <m:t>50</m:t>
                    </m:r>
                    <m:r>
                      <a:rPr lang="en-US" sz="2600">
                        <a:latin typeface="Cambria Math" panose="02040503050406030204" pitchFamily="18" charset="0"/>
                      </a:rPr>
                      <m:t>%</m:t>
                    </m:r>
                  </m:oMath>
                </a14:m>
                <a:r>
                  <a:rPr lang="en-US" sz="2600" dirty="0"/>
                  <a:t> is taken off the already reduced price. So we cannot add them together. The calculation requires two steps.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b="-3926"/>
                </a:stretch>
              </a:blipFill>
            </p:spPr>
            <p:txBody>
              <a:bodyPr/>
              <a:lstStyle/>
              <a:p>
                <a:r>
                  <a:rPr lang="en-IN">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C7AE13-2106-4D43-B9E8-760A162379E8}"/>
</file>

<file path=customXml/itemProps2.xml><?xml version="1.0" encoding="utf-8"?>
<ds:datastoreItem xmlns:ds="http://schemas.openxmlformats.org/officeDocument/2006/customXml" ds:itemID="{36B8349B-3F3C-446A-BB1A-1B8BED74BA91}"/>
</file>

<file path=customXml/itemProps3.xml><?xml version="1.0" encoding="utf-8"?>
<ds:datastoreItem xmlns:ds="http://schemas.openxmlformats.org/officeDocument/2006/customXml" ds:itemID="{E835174F-745C-4054-BC3F-4CEC1161BF81}"/>
</file>

<file path=docProps/app.xml><?xml version="1.0" encoding="utf-8"?>
<Properties xmlns="http://schemas.openxmlformats.org/officeDocument/2006/extended-properties" xmlns:vt="http://schemas.openxmlformats.org/officeDocument/2006/docPropsVTypes">
  <TotalTime>1059</TotalTime>
  <Words>2999</Words>
  <Application>Microsoft Office PowerPoint</Application>
  <PresentationFormat>On-screen Show (4:3)</PresentationFormat>
  <Paragraphs>191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Courier New</vt:lpstr>
      <vt:lpstr>Calibri</vt:lpstr>
      <vt:lpstr>Arial</vt:lpstr>
      <vt:lpstr>Cambria Math</vt:lpstr>
      <vt:lpstr>Office Theme</vt:lpstr>
      <vt:lpstr>Section 4.2</vt:lpstr>
      <vt:lpstr>Think Back 1</vt:lpstr>
      <vt:lpstr>Helpful Hint 1</vt:lpstr>
      <vt:lpstr>Example 1: Finding Tip Amounts—Slide 1</vt:lpstr>
      <vt:lpstr>Example 1: Finding Tip Amounts—Slide 2</vt:lpstr>
      <vt:lpstr>Example 1: Finding Tip Amounts—Slide 3</vt:lpstr>
      <vt:lpstr>Skill Check 1</vt:lpstr>
      <vt:lpstr>Definition: List Price, Discount, and Sale Price</vt:lpstr>
      <vt:lpstr>Example 2: Calculating Sale Price—Slide 1</vt:lpstr>
      <vt:lpstr>Example 2: Calculating Sale Price—Slide 2</vt:lpstr>
      <vt:lpstr>Skill Check 2</vt:lpstr>
      <vt:lpstr>Definition: Sales Tax</vt:lpstr>
      <vt:lpstr>Example 3: Calculating Cost with Sales  Tax—Slide 1</vt:lpstr>
      <vt:lpstr>Example 3: Calculating Cost with Sales  Tax—Slide 2</vt:lpstr>
      <vt:lpstr>Example 3: Calculating Cost with Sales  Tax—Slide 3</vt:lpstr>
      <vt:lpstr>Example 3: Calculating Cost with Sales  Tax—Slide 4</vt:lpstr>
      <vt:lpstr>Skill Check 3</vt:lpstr>
      <vt:lpstr>Definition: Absolute Change and Percentage Change</vt:lpstr>
      <vt:lpstr>Think Back 2</vt:lpstr>
      <vt:lpstr>Example 4: Determining a Discount—Slide 1</vt:lpstr>
      <vt:lpstr>Example 4: Determining a Discount—Slide 2</vt:lpstr>
      <vt:lpstr>Skill Check 4</vt:lpstr>
      <vt:lpstr>Example 5: Computing Percentage  Decrease—Slide 1</vt:lpstr>
      <vt:lpstr>Example 5: Computing Percentage  Decrease—Slide 2</vt:lpstr>
      <vt:lpstr>Example 6: Finding Percentage Change—Slide 1</vt:lpstr>
      <vt:lpstr>Example 6: Finding Percentage Change—Slide 2</vt:lpstr>
      <vt:lpstr>Example 6: Finding Percentage Change—Slide 3</vt:lpstr>
      <vt:lpstr>Example 6: Finding Percentage Change—Slide 4</vt:lpstr>
      <vt:lpstr>Example 7: Avoiding Percentage Misuse—Different-Sized Populations—Slide 1</vt:lpstr>
      <vt:lpstr>Example 7: Avoiding Percentage Misuse—Different-Sized Populations—Slide 2</vt:lpstr>
      <vt:lpstr>Helpful Hint 2</vt:lpstr>
      <vt:lpstr>Example 8: Avoiding Percentage Misuse—Averaging Percentages—Slide 1</vt:lpstr>
      <vt:lpstr>Example 8: Avoiding Percentage Misuse—Averaging Percentages—Slide 2</vt:lpstr>
      <vt:lpstr>Example 8: Avoiding Percentage Misuse—Averaging Percentages—Slide 3</vt:lpstr>
      <vt:lpstr>Skill Check 5</vt:lpstr>
      <vt:lpstr>Example 9: Avoiding Percentage Misuse—Shifting Reference Points—Slide 1</vt:lpstr>
      <vt:lpstr>Example 9: Avoiding Percentage Misuse—Shifting Reference Points—Slide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kanthi</cp:lastModifiedBy>
  <cp:revision>227</cp:revision>
  <dcterms:created xsi:type="dcterms:W3CDTF">2013-04-26T14:43:13Z</dcterms:created>
  <dcterms:modified xsi:type="dcterms:W3CDTF">2025-09-16T11:23:54Z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