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0"/>
  </p:notesMasterIdLst>
  <p:handoutMasterIdLst>
    <p:handoutMasterId r:id="rId51"/>
  </p:handoutMasterIdLst>
  <p:sldIdLst>
    <p:sldId id="256" r:id="rId2"/>
    <p:sldId id="257" r:id="rId3"/>
    <p:sldId id="258" r:id="rId4"/>
    <p:sldId id="259" r:id="rId5"/>
    <p:sldId id="261" r:id="rId6"/>
    <p:sldId id="264" r:id="rId7"/>
    <p:sldId id="265" r:id="rId8"/>
    <p:sldId id="266" r:id="rId9"/>
    <p:sldId id="267" r:id="rId10"/>
    <p:sldId id="268" r:id="rId11"/>
    <p:sldId id="269" r:id="rId12"/>
    <p:sldId id="270" r:id="rId13"/>
    <p:sldId id="271" r:id="rId14"/>
    <p:sldId id="272" r:id="rId15"/>
    <p:sldId id="273" r:id="rId16"/>
    <p:sldId id="274" r:id="rId17"/>
    <p:sldId id="315" r:id="rId18"/>
    <p:sldId id="275" r:id="rId19"/>
    <p:sldId id="313" r:id="rId20"/>
    <p:sldId id="277" r:id="rId21"/>
    <p:sldId id="278" r:id="rId22"/>
    <p:sldId id="279" r:id="rId23"/>
    <p:sldId id="280" r:id="rId24"/>
    <p:sldId id="281" r:id="rId25"/>
    <p:sldId id="282" r:id="rId26"/>
    <p:sldId id="284" r:id="rId27"/>
    <p:sldId id="285" r:id="rId28"/>
    <p:sldId id="287" r:id="rId29"/>
    <p:sldId id="289" r:id="rId30"/>
    <p:sldId id="290" r:id="rId31"/>
    <p:sldId id="291" r:id="rId32"/>
    <p:sldId id="292" r:id="rId33"/>
    <p:sldId id="316" r:id="rId34"/>
    <p:sldId id="293" r:id="rId35"/>
    <p:sldId id="294" r:id="rId36"/>
    <p:sldId id="295" r:id="rId37"/>
    <p:sldId id="296" r:id="rId38"/>
    <p:sldId id="298" r:id="rId39"/>
    <p:sldId id="299" r:id="rId40"/>
    <p:sldId id="300" r:id="rId41"/>
    <p:sldId id="301" r:id="rId42"/>
    <p:sldId id="302" r:id="rId43"/>
    <p:sldId id="304" r:id="rId44"/>
    <p:sldId id="305" r:id="rId45"/>
    <p:sldId id="306" r:id="rId46"/>
    <p:sldId id="308" r:id="rId47"/>
    <p:sldId id="310" r:id="rId48"/>
    <p:sldId id="311" r:id="rId49"/>
  </p:sldIdLst>
  <p:sldSz cx="9144000" cy="6858000" type="screen4x3"/>
  <p:notesSz cx="6858000" cy="9144000"/>
  <p:embeddedFontLst>
    <p:embeddedFont>
      <p:font typeface="Cambria Math" panose="02040503050406030204" pitchFamily="18" charset="0"/>
      <p:regular r:id="rId5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8" Type="http://schemas.openxmlformats.org/officeDocument/2006/relationships/customXml" Target="../customXml/item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1.fntdata"/><Relationship Id="rId60"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5" Type="http://schemas.openxmlformats.org/officeDocument/2006/relationships/image" Target="../media/image14.emf"/><Relationship Id="rId4" Type="http://schemas.openxmlformats.org/officeDocument/2006/relationships/image" Target="../media/image13.emf"/></Relationships>
</file>

<file path=ppt/slides/_rels/slide1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1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24.emf"/><Relationship Id="rId1" Type="http://schemas.openxmlformats.org/officeDocument/2006/relationships/slideLayout" Target="../slideLayouts/slideLayout3.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25.emf"/></Relationships>
</file>

<file path=ppt/slides/_rels/slide24.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30.emf"/><Relationship Id="rId1" Type="http://schemas.openxmlformats.org/officeDocument/2006/relationships/slideLayout" Target="../slideLayouts/slideLayout3.xml"/><Relationship Id="rId5" Type="http://schemas.openxmlformats.org/officeDocument/2006/relationships/image" Target="../media/image44.png"/><Relationship Id="rId4" Type="http://schemas.openxmlformats.org/officeDocument/2006/relationships/image" Target="../media/image31.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3.xml"/><Relationship Id="rId4" Type="http://schemas.openxmlformats.org/officeDocument/2006/relationships/image" Target="../media/image34.emf"/></Relationships>
</file>

<file path=ppt/slides/_rels/slide34.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57.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62.png"/><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image" Target="../media/image6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3.xml"/><Relationship Id="rId5" Type="http://schemas.openxmlformats.org/officeDocument/2006/relationships/image" Target="../media/image50.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7.emf"/><Relationship Id="rId1" Type="http://schemas.openxmlformats.org/officeDocument/2006/relationships/slideLayout" Target="../slideLayouts/slideLayout3.x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Rates, Unit Rates, and Rates of Change</a:t>
            </a:r>
          </a:p>
        </p:txBody>
      </p:sp>
      <p:sp>
        <p:nvSpPr>
          <p:cNvPr id="3" name="Title 2"/>
          <p:cNvSpPr>
            <a:spLocks noGrp="1"/>
          </p:cNvSpPr>
          <p:nvPr>
            <p:ph type="title"/>
          </p:nvPr>
        </p:nvSpPr>
        <p:spPr/>
        <p:txBody>
          <a:bodyPr/>
          <a:lstStyle/>
          <a:p>
            <a:r>
              <a:t>Section 4.3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sz="2400" dirty="0"/>
              <a:t>b.	</a:t>
            </a:r>
            <a:r>
              <a:rPr sz="2400" dirty="0"/>
              <a:t>If the patient receives the solution </a:t>
            </a:r>
            <a:r>
              <a:rPr sz="2400" dirty="0">
                <a:latin typeface="Cambria Math"/>
              </a:rPr>
              <a:t>4</a:t>
            </a:r>
            <a:r>
              <a:rPr sz="2400" dirty="0"/>
              <a:t> times a day, multiply the sugar content in one dose of fluids by </a:t>
            </a:r>
            <a:r>
              <a:rPr sz="2400" dirty="0">
                <a:latin typeface="Cambria Math"/>
              </a:rPr>
              <a:t>4</a:t>
            </a:r>
            <a:r>
              <a:rPr sz="2400" dirty="0"/>
              <a:t> to find how much sugar is delivered per day.</a:t>
            </a:r>
          </a:p>
        </p:txBody>
      </p:sp>
      <p:pic>
        <p:nvPicPr>
          <p:cNvPr id="9" name="Picture 8" descr="Sugar Content in 4 Doses equals 75 grams times 4, equals 300 grams">
            <a:extLst>
              <a:ext uri="{FF2B5EF4-FFF2-40B4-BE49-F238E27FC236}">
                <a16:creationId xmlns:a16="http://schemas.microsoft.com/office/drawing/2014/main" id="{865C9F4E-AB0E-9727-38D1-F7FC33450BA0}"/>
              </a:ext>
            </a:extLst>
          </p:cNvPr>
          <p:cNvPicPr>
            <a:picLocks noChangeAspect="1"/>
          </p:cNvPicPr>
          <p:nvPr/>
        </p:nvPicPr>
        <p:blipFill>
          <a:blip r:embed="rId2"/>
          <a:stretch>
            <a:fillRect/>
          </a:stretch>
        </p:blipFill>
        <p:spPr>
          <a:xfrm>
            <a:off x="1901188" y="2340262"/>
            <a:ext cx="5341622" cy="324000"/>
          </a:xfrm>
          <a:prstGeom prst="rect">
            <a:avLst/>
          </a:prstGeom>
        </p:spPr>
      </p:pic>
      <p:sp>
        <p:nvSpPr>
          <p:cNvPr id="7" name="TextBox 6">
            <a:extLst>
              <a:ext uri="{FF2B5EF4-FFF2-40B4-BE49-F238E27FC236}">
                <a16:creationId xmlns:a16="http://schemas.microsoft.com/office/drawing/2014/main" id="{5D42EA2F-07C1-871F-C4EB-F73E97322E70}"/>
              </a:ext>
            </a:extLst>
          </p:cNvPr>
          <p:cNvSpPr txBox="1"/>
          <p:nvPr/>
        </p:nvSpPr>
        <p:spPr>
          <a:xfrm>
            <a:off x="1004889" y="2743200"/>
            <a:ext cx="61722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Thus,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300</a:t>
            </a:r>
            <a:r>
              <a:rPr kumimoji="0" lang="en-US" sz="2400" b="0" i="0" u="none" strike="noStrike" kern="1200" cap="none" spc="0" normalizeH="0" baseline="0" noProof="0" dirty="0">
                <a:ln>
                  <a:noFill/>
                </a:ln>
                <a:solidFill>
                  <a:srgbClr val="366092"/>
                </a:solidFill>
                <a:effectLst/>
                <a:uLnTx/>
                <a:uFillTx/>
                <a:latin typeface="Calibri"/>
                <a:ea typeface="+mn-ea"/>
                <a:cs typeface="+mn-cs"/>
              </a:rPr>
              <a:t> grams of sugar are delivered per day.</a:t>
            </a:r>
            <a:endParaRPr lang="en-IN" dirty="0"/>
          </a:p>
        </p:txBody>
      </p:sp>
      <p:sp>
        <p:nvSpPr>
          <p:cNvPr id="11" name="TextBox 10">
            <a:extLst>
              <a:ext uri="{FF2B5EF4-FFF2-40B4-BE49-F238E27FC236}">
                <a16:creationId xmlns:a16="http://schemas.microsoft.com/office/drawing/2014/main" id="{69015A72-451F-8D51-C3D1-B182E57F17A5}"/>
              </a:ext>
            </a:extLst>
          </p:cNvPr>
          <p:cNvSpPr txBox="1"/>
          <p:nvPr/>
        </p:nvSpPr>
        <p:spPr>
          <a:xfrm>
            <a:off x="434816" y="3283803"/>
            <a:ext cx="8229600" cy="830997"/>
          </a:xfrm>
          <a:prstGeom prst="rect">
            <a:avLst/>
          </a:prstGeom>
          <a:noFill/>
        </p:spPr>
        <p:txBody>
          <a:bodyPr wrap="square">
            <a:spAutoFit/>
          </a:bodyPr>
          <a:lstStyle/>
          <a:p>
            <a:pPr marL="541338" indent="-541338"/>
            <a:r>
              <a:rPr kumimoji="0" lang="en-US" sz="2400" b="0" i="0" u="none" strike="noStrike" kern="1200" cap="none" spc="0" normalizeH="0" baseline="0" noProof="0" dirty="0">
                <a:ln>
                  <a:noFill/>
                </a:ln>
                <a:solidFill>
                  <a:srgbClr val="366092"/>
                </a:solidFill>
                <a:effectLst/>
                <a:uLnTx/>
                <a:uFillTx/>
                <a:latin typeface="Calibri"/>
                <a:ea typeface="+mn-ea"/>
                <a:cs typeface="+mn-cs"/>
              </a:rPr>
              <a:t>c.	The calories delivered in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4</a:t>
            </a:r>
            <a:r>
              <a:rPr kumimoji="0" lang="en-US" sz="2400" b="0" i="0" u="none" strike="noStrike" kern="1200" cap="none" spc="0" normalizeH="0" baseline="0" noProof="0" dirty="0">
                <a:ln>
                  <a:noFill/>
                </a:ln>
                <a:solidFill>
                  <a:srgbClr val="366092"/>
                </a:solidFill>
                <a:effectLst/>
                <a:uLnTx/>
                <a:uFillTx/>
                <a:latin typeface="Calibri"/>
                <a:ea typeface="+mn-ea"/>
                <a:cs typeface="+mn-cs"/>
              </a:rPr>
              <a:t> dosages can be calculated as follows.</a:t>
            </a:r>
            <a:endParaRPr lang="en-IN" dirty="0"/>
          </a:p>
        </p:txBody>
      </p:sp>
      <p:pic>
        <p:nvPicPr>
          <p:cNvPr id="13" name="Picture 12" descr="Calories in 4 Doses equals 300 grams times numerator 4 calories divided by denominator 1 gram, equals 1200 calories">
            <a:extLst>
              <a:ext uri="{FF2B5EF4-FFF2-40B4-BE49-F238E27FC236}">
                <a16:creationId xmlns:a16="http://schemas.microsoft.com/office/drawing/2014/main" id="{4153E518-BA1A-1C8A-A775-AEA5AA8FE210}"/>
              </a:ext>
            </a:extLst>
          </p:cNvPr>
          <p:cNvPicPr>
            <a:picLocks noChangeAspect="1"/>
          </p:cNvPicPr>
          <p:nvPr/>
        </p:nvPicPr>
        <p:blipFill>
          <a:blip r:embed="rId3"/>
          <a:stretch>
            <a:fillRect/>
          </a:stretch>
        </p:blipFill>
        <p:spPr>
          <a:xfrm>
            <a:off x="1111304" y="4082781"/>
            <a:ext cx="6921391" cy="864000"/>
          </a:xfrm>
          <a:prstGeom prst="rect">
            <a:avLst/>
          </a:prstGeom>
        </p:spPr>
      </p:pic>
      <p:sp>
        <p:nvSpPr>
          <p:cNvPr id="5" name="TextBox 4">
            <a:extLst>
              <a:ext uri="{FF2B5EF4-FFF2-40B4-BE49-F238E27FC236}">
                <a16:creationId xmlns:a16="http://schemas.microsoft.com/office/drawing/2014/main" id="{87C79C38-2A31-3EF4-13B7-E38A9ACBA96A}"/>
              </a:ext>
            </a:extLst>
          </p:cNvPr>
          <p:cNvSpPr txBox="1"/>
          <p:nvPr/>
        </p:nvSpPr>
        <p:spPr>
          <a:xfrm>
            <a:off x="1009652" y="5024735"/>
            <a:ext cx="5867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Therefore,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1200</a:t>
            </a:r>
            <a:r>
              <a:rPr kumimoji="0" lang="en-US" sz="2400" b="0" i="0" u="none" strike="noStrike" kern="1200" cap="none" spc="0" normalizeH="0" baseline="0" noProof="0" dirty="0">
                <a:ln>
                  <a:noFill/>
                </a:ln>
                <a:solidFill>
                  <a:srgbClr val="366092"/>
                </a:solidFill>
                <a:effectLst/>
                <a:uLnTx/>
                <a:uFillTx/>
                <a:latin typeface="Calibri"/>
                <a:ea typeface="+mn-ea"/>
                <a:cs typeface="+mn-cs"/>
              </a:rPr>
              <a:t> calories are being delivered.</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Using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pPr>
              <a:defRPr sz="2800"/>
            </a:pPr>
            <a:r>
              <a:rPr sz="2400" dirty="0"/>
              <a:t>Gold is relatively heavy when compared to other metals. It has a density of</a:t>
            </a:r>
          </a:p>
        </p:txBody>
      </p:sp>
      <p:pic>
        <p:nvPicPr>
          <p:cNvPr id="13" name="Picture 12" descr="19.3 grams per cubic centimeter,">
            <a:extLst>
              <a:ext uri="{FF2B5EF4-FFF2-40B4-BE49-F238E27FC236}">
                <a16:creationId xmlns:a16="http://schemas.microsoft.com/office/drawing/2014/main" id="{C59C8F1A-061D-213F-4929-5CCE939E6973}"/>
              </a:ext>
            </a:extLst>
          </p:cNvPr>
          <p:cNvPicPr>
            <a:picLocks noChangeAspect="1"/>
          </p:cNvPicPr>
          <p:nvPr/>
        </p:nvPicPr>
        <p:blipFill>
          <a:blip r:embed="rId2"/>
          <a:stretch>
            <a:fillRect/>
          </a:stretch>
        </p:blipFill>
        <p:spPr>
          <a:xfrm>
            <a:off x="1841601" y="1406049"/>
            <a:ext cx="1552575" cy="428625"/>
          </a:xfrm>
          <a:prstGeom prst="rect">
            <a:avLst/>
          </a:prstGeom>
        </p:spPr>
      </p:pic>
      <p:sp>
        <p:nvSpPr>
          <p:cNvPr id="5" name="TextBox 4">
            <a:extLst>
              <a:ext uri="{FF2B5EF4-FFF2-40B4-BE49-F238E27FC236}">
                <a16:creationId xmlns:a16="http://schemas.microsoft.com/office/drawing/2014/main" id="{9E11C5B2-7AAB-92CE-77EF-E9DC6EC94E8C}"/>
              </a:ext>
            </a:extLst>
          </p:cNvPr>
          <p:cNvSpPr txBox="1"/>
          <p:nvPr/>
        </p:nvSpPr>
        <p:spPr>
          <a:xfrm>
            <a:off x="3304222" y="1392556"/>
            <a:ext cx="38862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whereas lead has a density of</a:t>
            </a:r>
            <a:endParaRPr lang="en-IN" dirty="0"/>
          </a:p>
        </p:txBody>
      </p:sp>
      <p:pic>
        <p:nvPicPr>
          <p:cNvPr id="15" name="Picture 14" descr="11.4 grams per cubic centimeter">
            <a:extLst>
              <a:ext uri="{FF2B5EF4-FFF2-40B4-BE49-F238E27FC236}">
                <a16:creationId xmlns:a16="http://schemas.microsoft.com/office/drawing/2014/main" id="{C3FAD9C0-2BB8-E257-71E6-3AC3BAE631DD}"/>
              </a:ext>
            </a:extLst>
          </p:cNvPr>
          <p:cNvPicPr>
            <a:picLocks noChangeAspect="1"/>
          </p:cNvPicPr>
          <p:nvPr/>
        </p:nvPicPr>
        <p:blipFill>
          <a:blip r:embed="rId3"/>
          <a:stretch>
            <a:fillRect/>
          </a:stretch>
        </p:blipFill>
        <p:spPr>
          <a:xfrm>
            <a:off x="7128508" y="1395300"/>
            <a:ext cx="1571625" cy="428625"/>
          </a:xfrm>
          <a:prstGeom prst="rect">
            <a:avLst/>
          </a:prstGeom>
        </p:spPr>
      </p:pic>
      <p:sp>
        <p:nvSpPr>
          <p:cNvPr id="11" name="TextBox 10">
            <a:extLst>
              <a:ext uri="{FF2B5EF4-FFF2-40B4-BE49-F238E27FC236}">
                <a16:creationId xmlns:a16="http://schemas.microsoft.com/office/drawing/2014/main" id="{C15A0B02-E331-15C1-CD92-DC454C917BE5}"/>
              </a:ext>
            </a:extLst>
          </p:cNvPr>
          <p:cNvSpPr txBox="1"/>
          <p:nvPr/>
        </p:nvSpPr>
        <p:spPr>
          <a:xfrm>
            <a:off x="470237" y="1788189"/>
            <a:ext cx="34290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and aluminum's density is</a:t>
            </a:r>
            <a:endParaRPr lang="en-IN" dirty="0"/>
          </a:p>
        </p:txBody>
      </p:sp>
      <p:pic>
        <p:nvPicPr>
          <p:cNvPr id="17" name="Picture 16" descr="2.7 grams per cubic centimeter">
            <a:extLst>
              <a:ext uri="{FF2B5EF4-FFF2-40B4-BE49-F238E27FC236}">
                <a16:creationId xmlns:a16="http://schemas.microsoft.com/office/drawing/2014/main" id="{AA8DDDAF-EEF5-B1B9-EDDF-A2012129E212}"/>
              </a:ext>
            </a:extLst>
          </p:cNvPr>
          <p:cNvPicPr>
            <a:picLocks noChangeAspect="1"/>
          </p:cNvPicPr>
          <p:nvPr/>
        </p:nvPicPr>
        <p:blipFill>
          <a:blip r:embed="rId4"/>
          <a:stretch>
            <a:fillRect/>
          </a:stretch>
        </p:blipFill>
        <p:spPr>
          <a:xfrm>
            <a:off x="3838930" y="1804028"/>
            <a:ext cx="1390650" cy="428625"/>
          </a:xfrm>
          <a:prstGeom prst="rect">
            <a:avLst/>
          </a:prstGeom>
        </p:spPr>
      </p:pic>
      <p:sp>
        <p:nvSpPr>
          <p:cNvPr id="19" name="TextBox 18">
            <a:extLst>
              <a:ext uri="{FF2B5EF4-FFF2-40B4-BE49-F238E27FC236}">
                <a16:creationId xmlns:a16="http://schemas.microsoft.com/office/drawing/2014/main" id="{D6514206-F09C-525D-B92C-2B0B9C853DCF}"/>
              </a:ext>
            </a:extLst>
          </p:cNvPr>
          <p:cNvSpPr txBox="1"/>
          <p:nvPr/>
        </p:nvSpPr>
        <p:spPr>
          <a:xfrm>
            <a:off x="5206720" y="1812605"/>
            <a:ext cx="370868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If a gold bar has a volume of</a:t>
            </a:r>
            <a:endParaRPr lang="en-IN" dirty="0"/>
          </a:p>
        </p:txBody>
      </p:sp>
      <p:pic>
        <p:nvPicPr>
          <p:cNvPr id="7" name="Picture 6" descr="51.15 cubic centimeters,">
            <a:extLst>
              <a:ext uri="{FF2B5EF4-FFF2-40B4-BE49-F238E27FC236}">
                <a16:creationId xmlns:a16="http://schemas.microsoft.com/office/drawing/2014/main" id="{B48FEC96-3D01-B69C-3C52-E8A0EE4C549C}"/>
              </a:ext>
            </a:extLst>
          </p:cNvPr>
          <p:cNvPicPr>
            <a:picLocks noChangeAspect="1"/>
          </p:cNvPicPr>
          <p:nvPr/>
        </p:nvPicPr>
        <p:blipFill>
          <a:blip r:embed="rId5"/>
          <a:stretch>
            <a:fillRect/>
          </a:stretch>
        </p:blipFill>
        <p:spPr>
          <a:xfrm>
            <a:off x="533400" y="2211436"/>
            <a:ext cx="1457325" cy="419100"/>
          </a:xfrm>
          <a:prstGeom prst="rect">
            <a:avLst/>
          </a:prstGeom>
        </p:spPr>
      </p:pic>
      <p:sp>
        <p:nvSpPr>
          <p:cNvPr id="23" name="TextBox 22">
            <a:extLst>
              <a:ext uri="{FF2B5EF4-FFF2-40B4-BE49-F238E27FC236}">
                <a16:creationId xmlns:a16="http://schemas.microsoft.com/office/drawing/2014/main" id="{7C2D78A7-18A8-7497-B609-235EA9DBBBC7}"/>
              </a:ext>
            </a:extLst>
          </p:cNvPr>
          <p:cNvSpPr txBox="1"/>
          <p:nvPr/>
        </p:nvSpPr>
        <p:spPr>
          <a:xfrm>
            <a:off x="1943100" y="2217405"/>
            <a:ext cx="24384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what is its mass?</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Using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a:xfrm>
            <a:off x="588942" y="1029287"/>
            <a:ext cx="8555058" cy="4967067"/>
          </a:xfrm>
        </p:spPr>
        <p:txBody>
          <a:bodyPr>
            <a:normAutofit/>
          </a:bodyPr>
          <a:lstStyle/>
          <a:p>
            <a:r>
              <a:rPr lang="en-IN" sz="2400" b="1" dirty="0"/>
              <a:t>Solution</a:t>
            </a:r>
          </a:p>
          <a:p>
            <a:pPr>
              <a:defRPr sz="2800"/>
            </a:pPr>
            <a:r>
              <a:rPr lang="en-IN" sz="2400" dirty="0"/>
              <a:t>Density is a rate of mass to volume,</a:t>
            </a:r>
            <a:endParaRPr sz="2400" dirty="0"/>
          </a:p>
        </p:txBody>
      </p:sp>
      <p:pic>
        <p:nvPicPr>
          <p:cNvPr id="13" name="Picture 12" descr="Mass divided by Volume ,">
            <a:extLst>
              <a:ext uri="{FF2B5EF4-FFF2-40B4-BE49-F238E27FC236}">
                <a16:creationId xmlns:a16="http://schemas.microsoft.com/office/drawing/2014/main" id="{9D9EE268-0A77-7D4C-5776-CF4F569209E6}"/>
              </a:ext>
            </a:extLst>
          </p:cNvPr>
          <p:cNvPicPr>
            <a:picLocks noChangeAspect="1"/>
          </p:cNvPicPr>
          <p:nvPr/>
        </p:nvPicPr>
        <p:blipFill>
          <a:blip r:embed="rId2"/>
          <a:stretch>
            <a:fillRect/>
          </a:stretch>
        </p:blipFill>
        <p:spPr>
          <a:xfrm>
            <a:off x="5104690" y="1426373"/>
            <a:ext cx="951180" cy="612000"/>
          </a:xfrm>
          <a:prstGeom prst="rect">
            <a:avLst/>
          </a:prstGeom>
        </p:spPr>
      </p:pic>
      <p:sp>
        <p:nvSpPr>
          <p:cNvPr id="9" name="TextBox 8">
            <a:extLst>
              <a:ext uri="{FF2B5EF4-FFF2-40B4-BE49-F238E27FC236}">
                <a16:creationId xmlns:a16="http://schemas.microsoft.com/office/drawing/2014/main" id="{5B674F4F-CC03-9458-2D78-54142B394B52}"/>
              </a:ext>
            </a:extLst>
          </p:cNvPr>
          <p:cNvSpPr txBox="1"/>
          <p:nvPr/>
        </p:nvSpPr>
        <p:spPr>
          <a:xfrm>
            <a:off x="6019800" y="1470322"/>
            <a:ext cx="28194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and we are given the</a:t>
            </a:r>
            <a:endParaRPr lang="en-IN" dirty="0"/>
          </a:p>
        </p:txBody>
      </p:sp>
      <p:sp>
        <p:nvSpPr>
          <p:cNvPr id="11" name="TextBox 10">
            <a:extLst>
              <a:ext uri="{FF2B5EF4-FFF2-40B4-BE49-F238E27FC236}">
                <a16:creationId xmlns:a16="http://schemas.microsoft.com/office/drawing/2014/main" id="{C30860D2-189D-623F-9350-D53F588F13B0}"/>
              </a:ext>
            </a:extLst>
          </p:cNvPr>
          <p:cNvSpPr txBox="1"/>
          <p:nvPr/>
        </p:nvSpPr>
        <p:spPr>
          <a:xfrm>
            <a:off x="609600" y="1997667"/>
            <a:ext cx="2133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density of gold.</a:t>
            </a:r>
            <a:endParaRPr lang="en-IN" dirty="0"/>
          </a:p>
        </p:txBody>
      </p:sp>
      <p:pic>
        <p:nvPicPr>
          <p:cNvPr id="15" name="Picture 14" descr="Density of Gold equals Mass divided by Volume, equals 19.3 grams divided by 1 cubic centimeter">
            <a:extLst>
              <a:ext uri="{FF2B5EF4-FFF2-40B4-BE49-F238E27FC236}">
                <a16:creationId xmlns:a16="http://schemas.microsoft.com/office/drawing/2014/main" id="{2378CDDA-61A4-77F3-FE7B-BC269E1C51A1}"/>
              </a:ext>
            </a:extLst>
          </p:cNvPr>
          <p:cNvPicPr>
            <a:picLocks noChangeAspect="1"/>
          </p:cNvPicPr>
          <p:nvPr/>
        </p:nvPicPr>
        <p:blipFill>
          <a:blip r:embed="rId3"/>
          <a:stretch>
            <a:fillRect/>
          </a:stretch>
        </p:blipFill>
        <p:spPr>
          <a:xfrm>
            <a:off x="2574947" y="2451346"/>
            <a:ext cx="4146506" cy="720000"/>
          </a:xfrm>
          <a:prstGeom prst="rect">
            <a:avLst/>
          </a:prstGeom>
        </p:spPr>
      </p:pic>
      <p:sp>
        <p:nvSpPr>
          <p:cNvPr id="7" name="TextBox 6">
            <a:extLst>
              <a:ext uri="{FF2B5EF4-FFF2-40B4-BE49-F238E27FC236}">
                <a16:creationId xmlns:a16="http://schemas.microsoft.com/office/drawing/2014/main" id="{9F3FC653-7646-9547-FB6C-EE2D3EE18887}"/>
              </a:ext>
            </a:extLst>
          </p:cNvPr>
          <p:cNvSpPr txBox="1"/>
          <p:nvPr/>
        </p:nvSpPr>
        <p:spPr>
          <a:xfrm>
            <a:off x="609600" y="3277732"/>
            <a:ext cx="8534400" cy="830997"/>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Now, we need to multiply the numerator and denominator by the required volume.</a:t>
            </a:r>
            <a:endParaRPr lang="en-IN" dirty="0"/>
          </a:p>
        </p:txBody>
      </p:sp>
      <p:pic>
        <p:nvPicPr>
          <p:cNvPr id="17" name="Picture 16" descr="Density of a Gold Bar with Volume 51.15 cubic centimeters equals 19.3 grams times 51.15 whole divided by 1 cubic centimeter times 51.15, approximately equals 987.20 grams divided by 51.15 cubic centimeters">
            <a:extLst>
              <a:ext uri="{FF2B5EF4-FFF2-40B4-BE49-F238E27FC236}">
                <a16:creationId xmlns:a16="http://schemas.microsoft.com/office/drawing/2014/main" id="{3DFBD955-10EF-71C1-A0E2-8F454388BC8C}"/>
              </a:ext>
            </a:extLst>
          </p:cNvPr>
          <p:cNvPicPr>
            <a:picLocks noChangeAspect="1"/>
          </p:cNvPicPr>
          <p:nvPr/>
        </p:nvPicPr>
        <p:blipFill>
          <a:blip r:embed="rId4"/>
          <a:stretch>
            <a:fillRect/>
          </a:stretch>
        </p:blipFill>
        <p:spPr>
          <a:xfrm>
            <a:off x="685800" y="4117776"/>
            <a:ext cx="8299564" cy="756000"/>
          </a:xfrm>
          <a:prstGeom prst="rect">
            <a:avLst/>
          </a:prstGeom>
        </p:spPr>
      </p:pic>
      <p:sp>
        <p:nvSpPr>
          <p:cNvPr id="5" name="TextBox 4">
            <a:extLst>
              <a:ext uri="{FF2B5EF4-FFF2-40B4-BE49-F238E27FC236}">
                <a16:creationId xmlns:a16="http://schemas.microsoft.com/office/drawing/2014/main" id="{3B13ECAA-E7D4-BDC9-F878-67DE217370AF}"/>
              </a:ext>
            </a:extLst>
          </p:cNvPr>
          <p:cNvSpPr txBox="1"/>
          <p:nvPr/>
        </p:nvSpPr>
        <p:spPr>
          <a:xfrm>
            <a:off x="609600" y="4900613"/>
            <a:ext cx="68580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This tells us the mass of the gold bar is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987.20</a:t>
            </a:r>
            <a:r>
              <a:rPr kumimoji="0" lang="en-IN" sz="2400" b="0" i="0" u="none" strike="noStrike" kern="1200" cap="none" spc="0" normalizeH="0" baseline="0" noProof="0" dirty="0">
                <a:ln>
                  <a:noFill/>
                </a:ln>
                <a:solidFill>
                  <a:srgbClr val="366092"/>
                </a:solidFill>
                <a:effectLst/>
                <a:uLnTx/>
                <a:uFillTx/>
                <a:latin typeface="Calibri"/>
                <a:ea typeface="+mn-ea"/>
                <a:cs typeface="+mn-cs"/>
              </a:rPr>
              <a:t> grams.</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   Density is a rate of mass to volume and is represented</a:t>
            </a:r>
          </a:p>
          <a:p>
            <a:pPr>
              <a:defRPr sz="2800"/>
            </a:pPr>
            <a:r>
              <a:rPr lang="en-US" dirty="0"/>
              <a:t>   </a:t>
            </a:r>
            <a:r>
              <a:rPr lang="en-US" sz="2800" dirty="0"/>
              <a:t>by the Greek letter </a:t>
            </a:r>
            <a:r>
              <a:rPr lang="el-GR" sz="2800" dirty="0">
                <a:latin typeface="Calibri" panose="020F0502020204030204" pitchFamily="34" charset="0"/>
                <a:ea typeface="Calibri" panose="020F0502020204030204" pitchFamily="34" charset="0"/>
                <a:cs typeface="Calibri" panose="020F0502020204030204" pitchFamily="34" charset="0"/>
              </a:rPr>
              <a:t>ρ</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dirty="0">
                <a:solidFill>
                  <a:srgbClr val="366092"/>
                </a:solidFill>
              </a:rPr>
              <a:t>pronounced “rho.”</a:t>
            </a:r>
            <a:endParaRPr lang="en-IN" dirty="0"/>
          </a:p>
          <a:p>
            <a:pPr>
              <a:defRPr sz="2800"/>
            </a:pPr>
            <a:endParaRPr sz="2800" dirty="0"/>
          </a:p>
        </p:txBody>
      </p:sp>
      <p:pic>
        <p:nvPicPr>
          <p:cNvPr id="5" name="Picture 4" descr="Density, rho equals mass divided by volume">
            <a:extLst>
              <a:ext uri="{FF2B5EF4-FFF2-40B4-BE49-F238E27FC236}">
                <a16:creationId xmlns:a16="http://schemas.microsoft.com/office/drawing/2014/main" id="{85F9D6D8-1D67-2429-400B-6024EFCBE575}"/>
              </a:ext>
            </a:extLst>
          </p:cNvPr>
          <p:cNvPicPr>
            <a:picLocks noChangeAspect="1"/>
          </p:cNvPicPr>
          <p:nvPr/>
        </p:nvPicPr>
        <p:blipFill>
          <a:blip r:embed="rId2"/>
          <a:stretch>
            <a:fillRect/>
          </a:stretch>
        </p:blipFill>
        <p:spPr>
          <a:xfrm>
            <a:off x="838200" y="2362200"/>
            <a:ext cx="1759229" cy="864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5</a:t>
            </a:r>
            <a:endParaRPr dirty="0"/>
          </a:p>
        </p:txBody>
      </p:sp>
      <p:sp>
        <p:nvSpPr>
          <p:cNvPr id="3" name="Text Placeholder 2"/>
          <p:cNvSpPr>
            <a:spLocks noGrp="1"/>
          </p:cNvSpPr>
          <p:nvPr>
            <p:ph type="body" sz="quarter" idx="10"/>
          </p:nvPr>
        </p:nvSpPr>
        <p:spPr/>
        <p:txBody>
          <a:bodyPr>
            <a:normAutofit/>
          </a:bodyPr>
          <a:lstStyle/>
          <a:p>
            <a:r>
              <a:rPr sz="2800"/>
              <a:t>When written out, the word "per" indicates that the denominator amount of a rate is about to follow.</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Working with Miles per </a:t>
            </a:r>
            <a:br>
              <a:rPr lang="en-US" dirty="0"/>
            </a:br>
            <a:r>
              <a:rPr dirty="0"/>
              <a:t>Gallon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dirty="0"/>
              <a:t>As a college graduation present, Katie's parents helped her buy her first new vehicle. She chose one that claims a fuel efficiency of </a:t>
            </a:r>
            <a:r>
              <a:rPr sz="2800" dirty="0">
                <a:latin typeface="Cambria Math"/>
              </a:rPr>
              <a:t>29</a:t>
            </a:r>
            <a:r>
              <a:rPr sz="2800" dirty="0"/>
              <a:t> miles per gallon (mpg) on the highway.</a:t>
            </a:r>
          </a:p>
          <a:p>
            <a:pPr marL="538163" indent="-538163">
              <a:defRPr sz="2800"/>
            </a:pPr>
            <a:r>
              <a:rPr lang="en-US" sz="2800" dirty="0"/>
              <a:t>a.	</a:t>
            </a:r>
            <a:r>
              <a:rPr sz="2800" dirty="0"/>
              <a:t>Check how close the fuel consumption on Katie's new car is to the manufacturer's claim if she drove </a:t>
            </a:r>
            <a:r>
              <a:rPr sz="2800" dirty="0">
                <a:latin typeface="Cambria Math"/>
              </a:rPr>
              <a:t>309</a:t>
            </a:r>
            <a:r>
              <a:rPr sz="2800" dirty="0"/>
              <a:t> miles on </a:t>
            </a:r>
            <a:r>
              <a:rPr sz="2800" dirty="0">
                <a:latin typeface="Cambria Math"/>
              </a:rPr>
              <a:t>11</a:t>
            </a:r>
            <a:r>
              <a:rPr sz="2800" dirty="0"/>
              <a:t> gallons of gas. Round your answer to the nearest hundredth.</a:t>
            </a:r>
          </a:p>
          <a:p>
            <a:pPr marL="538163" indent="-538163">
              <a:defRPr sz="2800"/>
            </a:pPr>
            <a:r>
              <a:rPr lang="en-US" sz="2800" dirty="0"/>
              <a:t>b.	</a:t>
            </a:r>
            <a:r>
              <a:rPr sz="2800" dirty="0"/>
              <a:t>What might explain any discrepancies between the manufacturer's rate and Katie's car performance? Should she return the car to the dealer?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Working with Miles per </a:t>
            </a:r>
            <a:br>
              <a:rPr lang="en-US" dirty="0"/>
            </a:br>
            <a:r>
              <a:rPr dirty="0"/>
              <a:t>Gallon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a:xfrm>
            <a:off x="304800" y="1029287"/>
            <a:ext cx="8610600" cy="4967067"/>
          </a:xfrm>
        </p:spPr>
        <p:txBody>
          <a:bodyPr>
            <a:normAutofit/>
          </a:bodyPr>
          <a:lstStyle/>
          <a:p>
            <a:r>
              <a:rPr lang="en-IN" sz="2600" b="1" dirty="0"/>
              <a:t>Solution</a:t>
            </a:r>
          </a:p>
          <a:p>
            <a:pPr marL="514350" indent="-514350">
              <a:buFont typeface="+mj-lt"/>
              <a:buAutoNum type="alphaLcPeriod"/>
              <a:defRPr sz="2800"/>
            </a:pPr>
            <a:r>
              <a:rPr lang="en-IN" sz="2600" dirty="0"/>
              <a:t>​Begin by setting up the rate of miles per gallons,</a:t>
            </a:r>
            <a:endParaRPr sz="2600" dirty="0"/>
          </a:p>
        </p:txBody>
      </p:sp>
      <p:pic>
        <p:nvPicPr>
          <p:cNvPr id="19" name="Picture 18" descr="miles divided by gallons">
            <a:extLst>
              <a:ext uri="{FF2B5EF4-FFF2-40B4-BE49-F238E27FC236}">
                <a16:creationId xmlns:a16="http://schemas.microsoft.com/office/drawing/2014/main" id="{A5784539-2A7B-E965-C7BB-6F08CD4BD8DA}"/>
              </a:ext>
            </a:extLst>
          </p:cNvPr>
          <p:cNvPicPr>
            <a:picLocks noChangeAspect="1"/>
          </p:cNvPicPr>
          <p:nvPr/>
        </p:nvPicPr>
        <p:blipFill>
          <a:blip r:embed="rId2"/>
          <a:stretch>
            <a:fillRect/>
          </a:stretch>
        </p:blipFill>
        <p:spPr>
          <a:xfrm>
            <a:off x="7409688" y="1418977"/>
            <a:ext cx="954612" cy="720000"/>
          </a:xfrm>
          <a:prstGeom prst="rect">
            <a:avLst/>
          </a:prstGeom>
        </p:spPr>
      </p:pic>
      <p:sp>
        <p:nvSpPr>
          <p:cNvPr id="7" name="TextBox 6">
            <a:extLst>
              <a:ext uri="{FF2B5EF4-FFF2-40B4-BE49-F238E27FC236}">
                <a16:creationId xmlns:a16="http://schemas.microsoft.com/office/drawing/2014/main" id="{253930FF-A06C-DE84-F076-4E6936ECB0C9}"/>
              </a:ext>
            </a:extLst>
          </p:cNvPr>
          <p:cNvSpPr txBox="1"/>
          <p:nvPr/>
        </p:nvSpPr>
        <p:spPr>
          <a:xfrm>
            <a:off x="734166" y="2138977"/>
            <a:ext cx="6019800" cy="492443"/>
          </a:xfrm>
          <a:prstGeom prst="rect">
            <a:avLst/>
          </a:prstGeom>
          <a:noFill/>
        </p:spPr>
        <p:txBody>
          <a:bodyPr wrap="square">
            <a:spAutoFit/>
          </a:bodyPr>
          <a:lstStyle/>
          <a:p>
            <a:r>
              <a:rPr lang="en-IN" sz="2600" dirty="0">
                <a:solidFill>
                  <a:srgbClr val="366092"/>
                </a:solidFill>
              </a:rPr>
              <a:t> Katie drove </a:t>
            </a:r>
            <a:r>
              <a:rPr lang="en-IN" sz="2600" dirty="0">
                <a:solidFill>
                  <a:srgbClr val="366092"/>
                </a:solidFill>
                <a:latin typeface="Cambria Math"/>
              </a:rPr>
              <a:t>309</a:t>
            </a:r>
            <a:r>
              <a:rPr lang="en-IN" sz="2600" dirty="0">
                <a:solidFill>
                  <a:srgbClr val="366092"/>
                </a:solidFill>
              </a:rPr>
              <a:t> miles on</a:t>
            </a:r>
            <a:r>
              <a:rPr kumimoji="0" lang="en-IN" sz="2600" b="0" i="0" u="none" strike="noStrike" kern="1200" cap="none" spc="0" normalizeH="0" baseline="0" noProof="0" dirty="0">
                <a:ln>
                  <a:noFill/>
                </a:ln>
                <a:solidFill>
                  <a:srgbClr val="366092"/>
                </a:solidFill>
                <a:effectLst/>
                <a:uLnTx/>
                <a:uFillTx/>
                <a:latin typeface="Cambria Math"/>
                <a:ea typeface="+mn-ea"/>
                <a:cs typeface="+mn-cs"/>
              </a:rPr>
              <a:t> 11</a:t>
            </a:r>
            <a:r>
              <a:rPr kumimoji="0" lang="en-IN" sz="2600" b="0" i="0" u="none" strike="noStrike" kern="1200" cap="none" spc="0" normalizeH="0" baseline="0" noProof="0" dirty="0">
                <a:ln>
                  <a:noFill/>
                </a:ln>
                <a:solidFill>
                  <a:srgbClr val="366092"/>
                </a:solidFill>
                <a:effectLst/>
                <a:uLnTx/>
                <a:uFillTx/>
                <a:latin typeface="Calibri"/>
                <a:ea typeface="+mn-ea"/>
                <a:cs typeface="+mn-cs"/>
              </a:rPr>
              <a:t> gallons of gas.</a:t>
            </a:r>
            <a:endParaRPr lang="en-IN" sz="2600" dirty="0"/>
          </a:p>
        </p:txBody>
      </p:sp>
      <p:sp>
        <p:nvSpPr>
          <p:cNvPr id="9" name="TextBox 8">
            <a:extLst>
              <a:ext uri="{FF2B5EF4-FFF2-40B4-BE49-F238E27FC236}">
                <a16:creationId xmlns:a16="http://schemas.microsoft.com/office/drawing/2014/main" id="{B0660F85-0076-86CD-4852-482FC5FCECA8}"/>
              </a:ext>
            </a:extLst>
          </p:cNvPr>
          <p:cNvSpPr txBox="1"/>
          <p:nvPr/>
        </p:nvSpPr>
        <p:spPr>
          <a:xfrm>
            <a:off x="740262" y="2744737"/>
            <a:ext cx="7870338" cy="129266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0" i="0" u="none" strike="noStrike" kern="1200" cap="none" spc="0" normalizeH="0" baseline="0" noProof="0" dirty="0">
                <a:ln>
                  <a:noFill/>
                </a:ln>
                <a:solidFill>
                  <a:srgbClr val="366092"/>
                </a:solidFill>
                <a:effectLst/>
                <a:uLnTx/>
                <a:uFillTx/>
                <a:latin typeface="Calibri"/>
                <a:ea typeface="+mn-ea"/>
                <a:cs typeface="+mn-cs"/>
              </a:rPr>
              <a:t>Notice that the number of miles will be in the numerator and the number of gallons will be in the denominator of the rate.</a:t>
            </a:r>
          </a:p>
        </p:txBody>
      </p:sp>
      <p:pic>
        <p:nvPicPr>
          <p:cNvPr id="11" name="Picture 10" descr="Katie's Record Rate of Fuel Consumption equals 309 miles divided by 11 gallons">
            <a:extLst>
              <a:ext uri="{FF2B5EF4-FFF2-40B4-BE49-F238E27FC236}">
                <a16:creationId xmlns:a16="http://schemas.microsoft.com/office/drawing/2014/main" id="{7DD6997E-1287-415A-9C79-3104C00BB5DB}"/>
              </a:ext>
            </a:extLst>
          </p:cNvPr>
          <p:cNvPicPr>
            <a:picLocks noChangeAspect="1"/>
          </p:cNvPicPr>
          <p:nvPr/>
        </p:nvPicPr>
        <p:blipFill>
          <a:blip r:embed="rId3"/>
          <a:stretch>
            <a:fillRect/>
          </a:stretch>
        </p:blipFill>
        <p:spPr>
          <a:xfrm>
            <a:off x="1092521" y="4152876"/>
            <a:ext cx="6958958" cy="864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D3FF1-8C32-798D-F2EF-F672FACC1B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71DE96-9034-3AA3-5DBB-FE6D38F3F0CD}"/>
              </a:ext>
            </a:extLst>
          </p:cNvPr>
          <p:cNvSpPr>
            <a:spLocks noGrp="1"/>
          </p:cNvSpPr>
          <p:nvPr>
            <p:ph type="title"/>
          </p:nvPr>
        </p:nvSpPr>
        <p:spPr/>
        <p:txBody>
          <a:bodyPr>
            <a:normAutofit/>
          </a:bodyPr>
          <a:lstStyle/>
          <a:p>
            <a:pPr>
              <a:defRPr sz="3200"/>
            </a:pPr>
            <a:r>
              <a:rPr dirty="0"/>
              <a:t>Example 5: Working with Miles per </a:t>
            </a:r>
            <a:br>
              <a:rPr lang="en-US" dirty="0"/>
            </a:br>
            <a:r>
              <a:rPr dirty="0"/>
              <a:t>Gallon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13" name="TextBox 12">
            <a:extLst>
              <a:ext uri="{FF2B5EF4-FFF2-40B4-BE49-F238E27FC236}">
                <a16:creationId xmlns:a16="http://schemas.microsoft.com/office/drawing/2014/main" id="{D5364ADB-7656-D55E-FAD6-7CC8DEFDAC87}"/>
              </a:ext>
            </a:extLst>
          </p:cNvPr>
          <p:cNvSpPr txBox="1"/>
          <p:nvPr/>
        </p:nvSpPr>
        <p:spPr>
          <a:xfrm>
            <a:off x="457200" y="1193256"/>
            <a:ext cx="8229600" cy="1692771"/>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0" i="0" u="none" strike="noStrike" kern="1200" cap="none" spc="0" normalizeH="0" baseline="0" noProof="0" dirty="0">
                <a:ln>
                  <a:noFill/>
                </a:ln>
                <a:solidFill>
                  <a:srgbClr val="366092"/>
                </a:solidFill>
                <a:effectLst/>
                <a:uLnTx/>
                <a:uFillTx/>
                <a:latin typeface="Calibri"/>
                <a:ea typeface="+mn-ea"/>
                <a:cs typeface="+mn-cs"/>
              </a:rPr>
              <a:t>To compare Katie's fuel consumption rate to that of the manufacturer’s claim, we need to divide the numerator and denominator by </a:t>
            </a:r>
            <a:r>
              <a:rPr kumimoji="0" lang="en-IN" sz="2600" b="0" i="0" u="none" strike="noStrike" kern="1200" cap="none" spc="0" normalizeH="0" baseline="0" noProof="0" dirty="0">
                <a:ln>
                  <a:noFill/>
                </a:ln>
                <a:solidFill>
                  <a:srgbClr val="366092"/>
                </a:solidFill>
                <a:effectLst/>
                <a:uLnTx/>
                <a:uFillTx/>
                <a:latin typeface="Cambria Math"/>
                <a:ea typeface="+mn-ea"/>
                <a:cs typeface="+mn-cs"/>
              </a:rPr>
              <a:t>11</a:t>
            </a:r>
            <a:r>
              <a:rPr kumimoji="0" lang="en-IN" sz="2600" b="0" i="0" u="none" strike="noStrike" kern="1200" cap="none" spc="0" normalizeH="0" baseline="0" noProof="0" dirty="0">
                <a:ln>
                  <a:noFill/>
                </a:ln>
                <a:solidFill>
                  <a:srgbClr val="366092"/>
                </a:solidFill>
                <a:effectLst/>
                <a:uLnTx/>
                <a:uFillTx/>
                <a:latin typeface="Calibri"/>
                <a:ea typeface="+mn-ea"/>
                <a:cs typeface="+mn-cs"/>
              </a:rPr>
              <a:t>, so that the new denominator is </a:t>
            </a:r>
            <a:r>
              <a:rPr kumimoji="0" lang="en-IN" sz="2600" b="0" i="0" u="none" strike="noStrike" kern="1200" cap="none" spc="0" normalizeH="0" baseline="0" noProof="0" dirty="0">
                <a:ln>
                  <a:noFill/>
                </a:ln>
                <a:solidFill>
                  <a:srgbClr val="366092"/>
                </a:solidFill>
                <a:effectLst/>
                <a:uLnTx/>
                <a:uFillTx/>
                <a:latin typeface="Cambria Math"/>
                <a:ea typeface="+mn-ea"/>
                <a:cs typeface="+mn-cs"/>
              </a:rPr>
              <a:t>1</a:t>
            </a:r>
            <a:r>
              <a:rPr kumimoji="0" lang="en-IN" sz="2600" b="0" i="0" u="none" strike="noStrike" kern="1200" cap="none" spc="0" normalizeH="0" baseline="0" noProof="0" dirty="0">
                <a:ln>
                  <a:noFill/>
                </a:ln>
                <a:solidFill>
                  <a:srgbClr val="366092"/>
                </a:solidFill>
                <a:effectLst/>
                <a:uLnTx/>
                <a:uFillTx/>
                <a:latin typeface="Calibri"/>
                <a:ea typeface="+mn-ea"/>
                <a:cs typeface="+mn-cs"/>
              </a:rPr>
              <a:t> gallon.</a:t>
            </a:r>
            <a:endParaRPr lang="en-IN" sz="2600" dirty="0"/>
          </a:p>
        </p:txBody>
      </p:sp>
      <p:pic>
        <p:nvPicPr>
          <p:cNvPr id="6" name="Picture 5" descr="Katie's Recorded Rate of Fuel Consumption equals 309 miles divided by 11, whole divided by 11 gallons divided by 11, approximately equals 28.09 miles divided by 1 gallon, equals 28.09 miles per gallon">
            <a:extLst>
              <a:ext uri="{FF2B5EF4-FFF2-40B4-BE49-F238E27FC236}">
                <a16:creationId xmlns:a16="http://schemas.microsoft.com/office/drawing/2014/main" id="{9FB17A1C-8368-6885-AB34-ECFB57E2ADA0}"/>
              </a:ext>
            </a:extLst>
          </p:cNvPr>
          <p:cNvPicPr>
            <a:picLocks noChangeAspect="1"/>
          </p:cNvPicPr>
          <p:nvPr/>
        </p:nvPicPr>
        <p:blipFill>
          <a:blip r:embed="rId2"/>
          <a:stretch>
            <a:fillRect/>
          </a:stretch>
        </p:blipFill>
        <p:spPr>
          <a:xfrm>
            <a:off x="545143" y="2962192"/>
            <a:ext cx="8053714" cy="1080000"/>
          </a:xfrm>
          <a:prstGeom prst="rect">
            <a:avLst/>
          </a:prstGeom>
        </p:spPr>
      </p:pic>
      <p:sp>
        <p:nvSpPr>
          <p:cNvPr id="15" name="TextBox 14">
            <a:extLst>
              <a:ext uri="{FF2B5EF4-FFF2-40B4-BE49-F238E27FC236}">
                <a16:creationId xmlns:a16="http://schemas.microsoft.com/office/drawing/2014/main" id="{AE433C51-6EAD-E02E-9FE4-9D0205FD86F6}"/>
              </a:ext>
            </a:extLst>
          </p:cNvPr>
          <p:cNvSpPr txBox="1"/>
          <p:nvPr/>
        </p:nvSpPr>
        <p:spPr>
          <a:xfrm>
            <a:off x="457200" y="4118358"/>
            <a:ext cx="7858124" cy="892552"/>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Therefore, Katie registered approximately </a:t>
            </a:r>
            <a:r>
              <a:rPr kumimoji="0" lang="en-IN" sz="2600" b="0" i="0" u="none" strike="noStrike" kern="1200" cap="none" spc="0" normalizeH="0" baseline="0" noProof="0" dirty="0">
                <a:ln>
                  <a:noFill/>
                </a:ln>
                <a:solidFill>
                  <a:srgbClr val="366092"/>
                </a:solidFill>
                <a:effectLst/>
                <a:uLnTx/>
                <a:uFillTx/>
                <a:latin typeface="Cambria Math"/>
                <a:ea typeface="+mn-ea"/>
                <a:cs typeface="+mn-cs"/>
              </a:rPr>
              <a:t>1</a:t>
            </a:r>
            <a:r>
              <a:rPr kumimoji="0" lang="en-IN" sz="2600" b="0" i="0" u="none" strike="noStrike" kern="1200" cap="none" spc="0" normalizeH="0" baseline="0" noProof="0" dirty="0">
                <a:ln>
                  <a:noFill/>
                </a:ln>
                <a:solidFill>
                  <a:srgbClr val="366092"/>
                </a:solidFill>
                <a:effectLst/>
                <a:uLnTx/>
                <a:uFillTx/>
                <a:latin typeface="Calibri"/>
                <a:ea typeface="+mn-ea"/>
                <a:cs typeface="+mn-cs"/>
              </a:rPr>
              <a:t> mile per gallon less than was claimed.</a:t>
            </a:r>
            <a:endParaRPr lang="en-IN" sz="2600" dirty="0"/>
          </a:p>
        </p:txBody>
      </p:sp>
    </p:spTree>
    <p:extLst>
      <p:ext uri="{BB962C8B-B14F-4D97-AF65-F5344CB8AC3E}">
        <p14:creationId xmlns:p14="http://schemas.microsoft.com/office/powerpoint/2010/main" val="260877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Working with Miles per </a:t>
            </a:r>
            <a:br>
              <a:rPr lang="en-US" dirty="0"/>
            </a:br>
            <a:r>
              <a:rPr dirty="0"/>
              <a:t>Gallon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a:xfrm>
            <a:off x="457200" y="1029287"/>
            <a:ext cx="8305800" cy="4967067"/>
          </a:xfrm>
        </p:spPr>
        <p:txBody>
          <a:bodyPr>
            <a:normAutofit/>
          </a:bodyPr>
          <a:lstStyle/>
          <a:p>
            <a:pPr marL="627063" indent="-627063">
              <a:buAutoNum type="alphaLcPeriod" startAt="2"/>
              <a:defRPr sz="2800"/>
            </a:pPr>
            <a:r>
              <a:rPr lang="en-IN" sz="2600" dirty="0"/>
              <a:t>One possible explanation is that Katie did not drive all </a:t>
            </a:r>
            <a:r>
              <a:rPr lang="en-IN" sz="2600" dirty="0">
                <a:latin typeface="Cambria Math"/>
              </a:rPr>
              <a:t>309</a:t>
            </a:r>
            <a:r>
              <a:rPr lang="en-IN" sz="2600" dirty="0"/>
              <a:t> miles on the highway. We are not told the specifics of her journey.</a:t>
            </a:r>
          </a:p>
          <a:p>
            <a:pPr marL="627063">
              <a:defRPr sz="2800"/>
            </a:pPr>
            <a:r>
              <a:rPr lang="en-IN" sz="2600" dirty="0"/>
              <a:t>It also might be a case of accuracy on Katie's end. Suppose she actually used 10.6 gallons to drive for </a:t>
            </a:r>
            <a:r>
              <a:rPr lang="en-IN" sz="2600" dirty="0">
                <a:latin typeface="Cambria Math"/>
              </a:rPr>
              <a:t>309.2</a:t>
            </a:r>
            <a:r>
              <a:rPr lang="en-IN" sz="2600" dirty="0"/>
              <a:t> miles. Then the mpg is</a:t>
            </a:r>
            <a:endParaRPr sz="2600" dirty="0"/>
          </a:p>
        </p:txBody>
      </p:sp>
      <p:pic>
        <p:nvPicPr>
          <p:cNvPr id="7" name="Picture 6" descr="309.2 miles divided by 10.6,&#10;whole divided by 10.6 gallons divided by 10.6,&#10;approximately equals 29.17 miles divided by 1 gallon,&#10;equals 29.17 miles per gallon">
            <a:extLst>
              <a:ext uri="{FF2B5EF4-FFF2-40B4-BE49-F238E27FC236}">
                <a16:creationId xmlns:a16="http://schemas.microsoft.com/office/drawing/2014/main" id="{1A9AC641-3094-69F9-24A1-F1CDEAB3A2EB}"/>
              </a:ext>
            </a:extLst>
          </p:cNvPr>
          <p:cNvPicPr>
            <a:picLocks noChangeAspect="1"/>
          </p:cNvPicPr>
          <p:nvPr/>
        </p:nvPicPr>
        <p:blipFill>
          <a:blip r:embed="rId2"/>
          <a:stretch>
            <a:fillRect/>
          </a:stretch>
        </p:blipFill>
        <p:spPr>
          <a:xfrm>
            <a:off x="1911163" y="3892220"/>
            <a:ext cx="5962650" cy="876300"/>
          </a:xfrm>
          <a:prstGeom prst="rect">
            <a:avLst/>
          </a:prstGeom>
        </p:spPr>
      </p:pic>
      <p:sp>
        <p:nvSpPr>
          <p:cNvPr id="5" name="TextBox 4">
            <a:extLst>
              <a:ext uri="{FF2B5EF4-FFF2-40B4-BE49-F238E27FC236}">
                <a16:creationId xmlns:a16="http://schemas.microsoft.com/office/drawing/2014/main" id="{2F3B2626-AB10-D1B7-1F81-6A5155DA266A}"/>
              </a:ext>
            </a:extLst>
          </p:cNvPr>
          <p:cNvSpPr txBox="1"/>
          <p:nvPr/>
        </p:nvSpPr>
        <p:spPr>
          <a:xfrm>
            <a:off x="1044388" y="4936161"/>
            <a:ext cx="7696200" cy="892552"/>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This does not seem to warrant Katie returning the new car.</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If rice costs </a:t>
                </a:r>
                <a14:m>
                  <m:oMath xmlns:m="http://schemas.openxmlformats.org/officeDocument/2006/math">
                    <m:r>
                      <a:rPr>
                        <a:latin typeface="Cambria Math" panose="02040503050406030204" pitchFamily="18" charset="0"/>
                      </a:rPr>
                      <m:t>$7.99</m:t>
                    </m:r>
                  </m:oMath>
                </a14:m>
                <a:r>
                  <a:rPr sz="2800" dirty="0"/>
                  <a:t> for a </a:t>
                </a:r>
                <a:r>
                  <a:rPr sz="2800" dirty="0">
                    <a:latin typeface="Cambria Math"/>
                  </a:rPr>
                  <a:t>5</a:t>
                </a:r>
                <a:r>
                  <a:rPr sz="2800" dirty="0"/>
                  <a:t>-pound bag, determine the cost per pound of the rice. Round your answer to the nearest cent.</a:t>
                </a:r>
              </a:p>
              <a:p>
                <a:r>
                  <a:rPr sz="2800" dirty="0"/>
                  <a:t>Answer:</a:t>
                </a:r>
                <a:r>
                  <a:rPr lang="en-US" sz="2800" dirty="0"/>
                  <a:t> $1.60 per pound</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IN">
                    <a:noFill/>
                  </a:rPr>
                  <a:t> </a:t>
                </a:r>
              </a:p>
            </p:txBody>
          </p:sp>
        </mc:Fallback>
      </mc:AlternateContent>
    </p:spTree>
    <p:extLst>
      <p:ext uri="{BB962C8B-B14F-4D97-AF65-F5344CB8AC3E}">
        <p14:creationId xmlns:p14="http://schemas.microsoft.com/office/powerpoint/2010/main" val="4042037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r>
              <a:rPr sz="2800" dirty="0"/>
              <a:t>Notice that </a:t>
            </a:r>
            <a:r>
              <a:rPr sz="2800" dirty="0">
                <a:latin typeface="Cambria Math"/>
              </a:rPr>
              <a:t>8</a:t>
            </a:r>
            <a:r>
              <a:rPr sz="2800" dirty="0"/>
              <a:t> cents per dollar is</a:t>
            </a:r>
          </a:p>
        </p:txBody>
      </p:sp>
      <p:pic>
        <p:nvPicPr>
          <p:cNvPr id="5" name="Picture 4" descr="8 divided by 100 ,">
            <a:extLst>
              <a:ext uri="{FF2B5EF4-FFF2-40B4-BE49-F238E27FC236}">
                <a16:creationId xmlns:a16="http://schemas.microsoft.com/office/drawing/2014/main" id="{EF20D7B9-6F7D-6BE7-3B6E-79A2930543E8}"/>
              </a:ext>
            </a:extLst>
          </p:cNvPr>
          <p:cNvPicPr>
            <a:picLocks noChangeAspect="1"/>
          </p:cNvPicPr>
          <p:nvPr/>
        </p:nvPicPr>
        <p:blipFill>
          <a:blip r:embed="rId2"/>
          <a:stretch>
            <a:fillRect/>
          </a:stretch>
        </p:blipFill>
        <p:spPr>
          <a:xfrm>
            <a:off x="5117193" y="1504950"/>
            <a:ext cx="615904" cy="720000"/>
          </a:xfrm>
          <a:prstGeom prst="rect">
            <a:avLst/>
          </a:prstGeom>
        </p:spPr>
      </p:pic>
      <p:sp>
        <p:nvSpPr>
          <p:cNvPr id="7" name="TextBox 6">
            <a:extLst>
              <a:ext uri="{FF2B5EF4-FFF2-40B4-BE49-F238E27FC236}">
                <a16:creationId xmlns:a16="http://schemas.microsoft.com/office/drawing/2014/main" id="{24466950-3429-5CEC-FE51-4CCF888B6670}"/>
              </a:ext>
            </a:extLst>
          </p:cNvPr>
          <p:cNvSpPr txBox="1"/>
          <p:nvPr/>
        </p:nvSpPr>
        <p:spPr>
          <a:xfrm>
            <a:off x="5715000" y="1595403"/>
            <a:ext cx="20574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which is 8%.</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Unit Rate</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a:t>
            </a:r>
            <a:r>
              <a:rPr sz="2800" b="1" dirty="0"/>
              <a:t>unit rate</a:t>
            </a:r>
            <a:r>
              <a:rPr sz="2800" dirty="0"/>
              <a:t> is a rate comparing two measured quantities, one of which is a single unit written in the denominator of the fraction.</a:t>
            </a:r>
          </a:p>
          <a:p>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r>
              <a:rPr sz="2800"/>
              <a:t>To convert rate to a unit rate, divide the numerator of the fraction by the denominator and keep the units.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Finding Unit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533400" y="1029287"/>
                <a:ext cx="8153400" cy="4967067"/>
              </a:xfrm>
            </p:spPr>
            <p:txBody>
              <a:bodyPr>
                <a:noAutofit/>
              </a:bodyPr>
              <a:lstStyle/>
              <a:p>
                <a:r>
                  <a:rPr sz="2200" dirty="0"/>
                  <a:t>Determine which type of wood mulch is the least expensive per cubic foot.</a:t>
                </a:r>
              </a:p>
              <a:p>
                <a:pPr>
                  <a:defRPr sz="2800"/>
                </a:pPr>
                <a:r>
                  <a:rPr sz="2200" dirty="0"/>
                  <a:t>Option A: Pine bark mulch at </a:t>
                </a:r>
                <a14:m>
                  <m:oMath xmlns:m="http://schemas.openxmlformats.org/officeDocument/2006/math">
                    <m:r>
                      <a:rPr sz="2200">
                        <a:latin typeface="Cambria Math" panose="02040503050406030204" pitchFamily="18" charset="0"/>
                      </a:rPr>
                      <m:t>$3.77</m:t>
                    </m:r>
                  </m:oMath>
                </a14:m>
                <a:r>
                  <a:rPr sz="2200" dirty="0"/>
                  <a:t> for </a:t>
                </a:r>
                <a:r>
                  <a:rPr sz="2200" dirty="0">
                    <a:latin typeface="Cambria Math"/>
                  </a:rPr>
                  <a:t>3</a:t>
                </a:r>
                <a:r>
                  <a:rPr sz="2200" dirty="0"/>
                  <a:t> cubic feet</a:t>
                </a:r>
              </a:p>
              <a:p>
                <a:pPr>
                  <a:defRPr sz="2800"/>
                </a:pPr>
                <a:r>
                  <a:rPr sz="2200" dirty="0"/>
                  <a:t>Option B: Aromatic cedar mulch at </a:t>
                </a:r>
                <a14:m>
                  <m:oMath xmlns:m="http://schemas.openxmlformats.org/officeDocument/2006/math">
                    <m:r>
                      <a:rPr sz="2200">
                        <a:latin typeface="Cambria Math" panose="02040503050406030204" pitchFamily="18" charset="0"/>
                      </a:rPr>
                      <m:t>$3.98</m:t>
                    </m:r>
                  </m:oMath>
                </a14:m>
                <a:r>
                  <a:rPr sz="2200" dirty="0"/>
                  <a:t> for </a:t>
                </a:r>
                <a:r>
                  <a:rPr sz="2200" dirty="0">
                    <a:latin typeface="Cambria Math"/>
                  </a:rPr>
                  <a:t>2</a:t>
                </a:r>
                <a:r>
                  <a:rPr sz="2200" dirty="0"/>
                  <a:t> cubic feet</a:t>
                </a:r>
              </a:p>
              <a:p>
                <a:pPr>
                  <a:defRPr sz="2800"/>
                </a:pPr>
                <a:r>
                  <a:rPr sz="2200" dirty="0"/>
                  <a:t>Option C: Evergreen red mulch at </a:t>
                </a:r>
                <a14:m>
                  <m:oMath xmlns:m="http://schemas.openxmlformats.org/officeDocument/2006/math">
                    <m:r>
                      <a:rPr sz="2200">
                        <a:latin typeface="Cambria Math" panose="02040503050406030204" pitchFamily="18" charset="0"/>
                      </a:rPr>
                      <m:t>$3.33</m:t>
                    </m:r>
                  </m:oMath>
                </a14:m>
                <a:r>
                  <a:rPr sz="2200" dirty="0"/>
                  <a:t> for </a:t>
                </a:r>
                <a:r>
                  <a:rPr sz="2200" dirty="0">
                    <a:latin typeface="Cambria Math"/>
                  </a:rPr>
                  <a:t>2</a:t>
                </a:r>
                <a:r>
                  <a:rPr sz="2200" dirty="0"/>
                  <a:t> cubic feet</a:t>
                </a:r>
                <a:endParaRPr lang="en-US" sz="2200" dirty="0"/>
              </a:p>
              <a:p>
                <a:r>
                  <a:rPr lang="en-IN" sz="2200" b="1" dirty="0"/>
                  <a:t>Solution</a:t>
                </a:r>
              </a:p>
              <a:p>
                <a:pPr>
                  <a:defRPr sz="2800"/>
                </a:pPr>
                <a:r>
                  <a:rPr lang="en-IN" sz="2200" dirty="0"/>
                  <a:t>Let's begin by noticing that we can immediately tell that Option B is more expensive than Option C, so we really only need to compare Options A and C. To do this, we can use the unit rates of each type of mulch to determine which is the least expensive. To find the unit rates for each mulch, begin by writing each rate as a fraction; that is, write each as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533400" y="1029287"/>
                <a:ext cx="8153400" cy="4967067"/>
              </a:xfrm>
              <a:blipFill>
                <a:blip r:embed="rId2"/>
                <a:stretch>
                  <a:fillRect l="-972" t="-859" r="-1197"/>
                </a:stretch>
              </a:blipFill>
            </p:spPr>
            <p:txBody>
              <a:bodyPr/>
              <a:lstStyle/>
              <a:p>
                <a:r>
                  <a:rPr lang="en-IN">
                    <a:noFill/>
                  </a:rPr>
                  <a:t> </a:t>
                </a:r>
              </a:p>
            </p:txBody>
          </p:sp>
        </mc:Fallback>
      </mc:AlternateContent>
      <p:pic>
        <p:nvPicPr>
          <p:cNvPr id="7" name="Picture 6" descr="Price divided by Volume .">
            <a:extLst>
              <a:ext uri="{FF2B5EF4-FFF2-40B4-BE49-F238E27FC236}">
                <a16:creationId xmlns:a16="http://schemas.microsoft.com/office/drawing/2014/main" id="{27CCA872-38C3-3D9C-416D-2B105A2CC27F}"/>
              </a:ext>
            </a:extLst>
          </p:cNvPr>
          <p:cNvPicPr>
            <a:picLocks noChangeAspect="1"/>
          </p:cNvPicPr>
          <p:nvPr/>
        </p:nvPicPr>
        <p:blipFill>
          <a:blip r:embed="rId3"/>
          <a:stretch>
            <a:fillRect/>
          </a:stretch>
        </p:blipFill>
        <p:spPr>
          <a:xfrm>
            <a:off x="1524000" y="5022200"/>
            <a:ext cx="888290" cy="576000"/>
          </a:xfrm>
          <a:prstGeom prst="rect">
            <a:avLst/>
          </a:prstGeom>
        </p:spPr>
      </p:pic>
      <p:sp>
        <p:nvSpPr>
          <p:cNvPr id="5" name="TextBox 4">
            <a:extLst>
              <a:ext uri="{FF2B5EF4-FFF2-40B4-BE49-F238E27FC236}">
                <a16:creationId xmlns:a16="http://schemas.microsoft.com/office/drawing/2014/main" id="{FDD73C4C-9236-3A63-ED13-D19F765B4CB4}"/>
              </a:ext>
            </a:extLst>
          </p:cNvPr>
          <p:cNvSpPr txBox="1"/>
          <p:nvPr/>
        </p:nvSpPr>
        <p:spPr>
          <a:xfrm>
            <a:off x="2380457" y="5056188"/>
            <a:ext cx="5845968" cy="430887"/>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Then convert each to a unit rate using division.</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Finding Unit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pic>
        <p:nvPicPr>
          <p:cNvPr id="13" name="Picture 12" descr="Option A:&#10;&#10;3.77 dollars divided by 3 cubic feet equals 3.77 dollars divided by 3 whole divided by 3 cubic feet divided by 3 approximately equals to 1.26 dollars divided by 1 cubic foot">
            <a:extLst>
              <a:ext uri="{FF2B5EF4-FFF2-40B4-BE49-F238E27FC236}">
                <a16:creationId xmlns:a16="http://schemas.microsoft.com/office/drawing/2014/main" id="{3147E613-EF88-24D4-C8ED-32A73B424064}"/>
              </a:ext>
            </a:extLst>
          </p:cNvPr>
          <p:cNvPicPr>
            <a:picLocks noChangeAspect="1"/>
          </p:cNvPicPr>
          <p:nvPr/>
        </p:nvPicPr>
        <p:blipFill>
          <a:blip r:embed="rId2"/>
          <a:stretch>
            <a:fillRect/>
          </a:stretch>
        </p:blipFill>
        <p:spPr>
          <a:xfrm>
            <a:off x="581025" y="1092858"/>
            <a:ext cx="7067550" cy="8763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5BAF8106-869F-DF10-9515-7119C4D79587}"/>
                  </a:ext>
                </a:extLst>
              </p:cNvPr>
              <p:cNvSpPr txBox="1"/>
              <p:nvPr/>
            </p:nvSpPr>
            <p:spPr>
              <a:xfrm>
                <a:off x="555625" y="2057400"/>
                <a:ext cx="3559175"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or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$1.26</m:t>
                    </m:r>
                  </m:oMath>
                </a14:m>
                <a:r>
                  <a:rPr kumimoji="0" lang="en-IN" sz="2800" b="0" i="0" u="none" strike="noStrike" kern="1200" cap="none" spc="0" normalizeH="0" baseline="0" noProof="0" dirty="0">
                    <a:ln>
                      <a:noFill/>
                    </a:ln>
                    <a:solidFill>
                      <a:srgbClr val="366092"/>
                    </a:solidFill>
                    <a:effectLst/>
                    <a:uLnTx/>
                    <a:uFillTx/>
                    <a:latin typeface="Calibri"/>
                    <a:ea typeface="+mn-ea"/>
                    <a:cs typeface="+mn-cs"/>
                  </a:rPr>
                  <a:t> per cubic foot</a:t>
                </a:r>
                <a:endParaRPr lang="en-IN" dirty="0"/>
              </a:p>
            </p:txBody>
          </p:sp>
        </mc:Choice>
        <mc:Fallback xmlns="">
          <p:sp>
            <p:nvSpPr>
              <p:cNvPr id="5" name="TextBox 4">
                <a:extLst>
                  <a:ext uri="{FF2B5EF4-FFF2-40B4-BE49-F238E27FC236}">
                    <a16:creationId xmlns:a16="http://schemas.microsoft.com/office/drawing/2014/main" id="{5BAF8106-869F-DF10-9515-7119C4D79587}"/>
                  </a:ext>
                </a:extLst>
              </p:cNvPr>
              <p:cNvSpPr txBox="1">
                <a:spLocks noRot="1" noChangeAspect="1" noMove="1" noResize="1" noEditPoints="1" noAdjustHandles="1" noChangeArrowheads="1" noChangeShapeType="1" noTextEdit="1"/>
              </p:cNvSpPr>
              <p:nvPr/>
            </p:nvSpPr>
            <p:spPr>
              <a:xfrm>
                <a:off x="555625" y="2057400"/>
                <a:ext cx="3559175" cy="523220"/>
              </a:xfrm>
              <a:prstGeom prst="rect">
                <a:avLst/>
              </a:prstGeom>
              <a:blipFill>
                <a:blip r:embed="rId3"/>
                <a:stretch>
                  <a:fillRect l="-3425" t="-11765" r="-1884" b="-32941"/>
                </a:stretch>
              </a:blipFill>
            </p:spPr>
            <p:txBody>
              <a:bodyPr/>
              <a:lstStyle/>
              <a:p>
                <a:r>
                  <a:rPr lang="en-IN">
                    <a:noFill/>
                  </a:rPr>
                  <a:t> </a:t>
                </a:r>
              </a:p>
            </p:txBody>
          </p:sp>
        </mc:Fallback>
      </mc:AlternateContent>
      <p:pic>
        <p:nvPicPr>
          <p:cNvPr id="15" name="Picture 14" descr="Option C&#10;3.33 dollars divided by 2 cubic feet equals&#10;3.33 dollars divided by 2&#10;whole divided by 2 cubic feet divided by 2&#10;approximately equals 1.67 dollars divided by 1 cubic foot">
            <a:extLst>
              <a:ext uri="{FF2B5EF4-FFF2-40B4-BE49-F238E27FC236}">
                <a16:creationId xmlns:a16="http://schemas.microsoft.com/office/drawing/2014/main" id="{A55F8ABC-36B3-AF2F-8958-0CBBE7728B74}"/>
              </a:ext>
            </a:extLst>
          </p:cNvPr>
          <p:cNvPicPr>
            <a:picLocks noChangeAspect="1"/>
          </p:cNvPicPr>
          <p:nvPr/>
        </p:nvPicPr>
        <p:blipFill>
          <a:blip r:embed="rId4"/>
          <a:stretch>
            <a:fillRect/>
          </a:stretch>
        </p:blipFill>
        <p:spPr>
          <a:xfrm>
            <a:off x="555625" y="2705100"/>
            <a:ext cx="7058025" cy="87630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554A91B-3436-2832-93FA-4A75AE5E2068}"/>
                  </a:ext>
                </a:extLst>
              </p:cNvPr>
              <p:cNvSpPr txBox="1"/>
              <p:nvPr/>
            </p:nvSpPr>
            <p:spPr>
              <a:xfrm>
                <a:off x="457199" y="3591580"/>
                <a:ext cx="3559175" cy="523220"/>
              </a:xfrm>
              <a:prstGeom prst="rect">
                <a:avLst/>
              </a:prstGeom>
              <a:noFill/>
            </p:spPr>
            <p:txBody>
              <a:bodyPr wrap="square">
                <a:spAutoFit/>
              </a:bodyPr>
              <a:lstStyle/>
              <a:p>
                <a:r>
                  <a:rPr lang="en-IN" sz="2800" dirty="0">
                    <a:solidFill>
                      <a:srgbClr val="366092"/>
                    </a:solidFill>
                  </a:rPr>
                  <a:t>or </a:t>
                </a:r>
                <a14:m>
                  <m:oMath xmlns:m="http://schemas.openxmlformats.org/officeDocument/2006/math">
                    <m:r>
                      <a:rPr kumimoji="0" lang="en-IN" sz="28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$1.67</m:t>
                    </m:r>
                  </m:oMath>
                </a14:m>
                <a:r>
                  <a:rPr kumimoji="0" lang="en-IN" sz="2800" b="0" i="0" u="none" strike="noStrike" kern="1200" cap="none" spc="0" normalizeH="0" baseline="0" noProof="0" dirty="0">
                    <a:ln>
                      <a:noFill/>
                    </a:ln>
                    <a:solidFill>
                      <a:srgbClr val="366092"/>
                    </a:solidFill>
                    <a:effectLst/>
                    <a:uLnTx/>
                    <a:uFillTx/>
                    <a:latin typeface="Calibri"/>
                    <a:ea typeface="+mn-ea"/>
                    <a:cs typeface="+mn-cs"/>
                  </a:rPr>
                  <a:t> per cubic foot</a:t>
                </a:r>
                <a:endParaRPr lang="en-IN" dirty="0"/>
              </a:p>
            </p:txBody>
          </p:sp>
        </mc:Choice>
        <mc:Fallback xmlns="">
          <p:sp>
            <p:nvSpPr>
              <p:cNvPr id="7" name="TextBox 6">
                <a:extLst>
                  <a:ext uri="{FF2B5EF4-FFF2-40B4-BE49-F238E27FC236}">
                    <a16:creationId xmlns:a16="http://schemas.microsoft.com/office/drawing/2014/main" id="{1554A91B-3436-2832-93FA-4A75AE5E2068}"/>
                  </a:ext>
                </a:extLst>
              </p:cNvPr>
              <p:cNvSpPr txBox="1">
                <a:spLocks noRot="1" noChangeAspect="1" noMove="1" noResize="1" noEditPoints="1" noAdjustHandles="1" noChangeArrowheads="1" noChangeShapeType="1" noTextEdit="1"/>
              </p:cNvSpPr>
              <p:nvPr/>
            </p:nvSpPr>
            <p:spPr>
              <a:xfrm>
                <a:off x="457199" y="3591580"/>
                <a:ext cx="3559175" cy="523220"/>
              </a:xfrm>
              <a:prstGeom prst="rect">
                <a:avLst/>
              </a:prstGeom>
              <a:blipFill>
                <a:blip r:embed="rId5"/>
                <a:stretch>
                  <a:fillRect l="-3425" t="-10465" r="-1712" b="-32558"/>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13ACDC71-D7A8-E60E-C88A-F0C3F1D1BFAC}"/>
                  </a:ext>
                </a:extLst>
              </p:cNvPr>
              <p:cNvSpPr txBox="1"/>
              <p:nvPr/>
            </p:nvSpPr>
            <p:spPr>
              <a:xfrm>
                <a:off x="457200" y="4267200"/>
                <a:ext cx="8229600" cy="1384995"/>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Once converted to unit rates, we can see that Option A, the pine bark mulch, is the least expensive mulch in our list at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$1.26</m:t>
                    </m:r>
                  </m:oMath>
                </a14:m>
                <a:r>
                  <a:rPr kumimoji="0" lang="en-IN" sz="2800" b="0" i="0" u="none" strike="noStrike" kern="1200" cap="none" spc="0" normalizeH="0" baseline="0" noProof="0" dirty="0">
                    <a:ln>
                      <a:noFill/>
                    </a:ln>
                    <a:solidFill>
                      <a:srgbClr val="366092"/>
                    </a:solidFill>
                    <a:effectLst/>
                    <a:uLnTx/>
                    <a:uFillTx/>
                    <a:latin typeface="Calibri"/>
                    <a:ea typeface="+mn-ea"/>
                    <a:cs typeface="+mn-cs"/>
                  </a:rPr>
                  <a:t> per cubic foot.</a:t>
                </a:r>
                <a:endParaRPr lang="en-IN" dirty="0"/>
              </a:p>
            </p:txBody>
          </p:sp>
        </mc:Choice>
        <mc:Fallback xmlns="">
          <p:sp>
            <p:nvSpPr>
              <p:cNvPr id="9" name="TextBox 8">
                <a:extLst>
                  <a:ext uri="{FF2B5EF4-FFF2-40B4-BE49-F238E27FC236}">
                    <a16:creationId xmlns:a16="http://schemas.microsoft.com/office/drawing/2014/main" id="{13ACDC71-D7A8-E60E-C88A-F0C3F1D1BFAC}"/>
                  </a:ext>
                </a:extLst>
              </p:cNvPr>
              <p:cNvSpPr txBox="1">
                <a:spLocks noRot="1" noChangeAspect="1" noMove="1" noResize="1" noEditPoints="1" noAdjustHandles="1" noChangeArrowheads="1" noChangeShapeType="1" noTextEdit="1"/>
              </p:cNvSpPr>
              <p:nvPr/>
            </p:nvSpPr>
            <p:spPr>
              <a:xfrm>
                <a:off x="457200" y="4267200"/>
                <a:ext cx="8229600" cy="1384995"/>
              </a:xfrm>
              <a:prstGeom prst="rect">
                <a:avLst/>
              </a:prstGeom>
              <a:blipFill>
                <a:blip r:embed="rId6"/>
                <a:stretch>
                  <a:fillRect l="-1481" t="-3965" r="-2148" b="-11894"/>
                </a:stretch>
              </a:blipFill>
            </p:spPr>
            <p:txBody>
              <a:bodyPr/>
              <a:lstStyle/>
              <a:p>
                <a:r>
                  <a:rPr lang="en-IN">
                    <a:noFill/>
                  </a:rPr>
                  <a:t> </a:t>
                </a:r>
              </a:p>
            </p:txBody>
          </p:sp>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pPr>
              <a:defRPr sz="2800"/>
            </a:pPr>
            <a:r>
              <a:rPr sz="2800" dirty="0"/>
              <a:t>Helium gas (H</a:t>
            </a:r>
            <a:r>
              <a:rPr lang="en-US" sz="300" dirty="0"/>
              <a:t> </a:t>
            </a:r>
            <a:r>
              <a:rPr sz="2800" dirty="0"/>
              <a:t>e) was placed in a container fitted with a porous membrane. The helium effused, or passed, through the membrane at the rate of</a:t>
            </a:r>
          </a:p>
        </p:txBody>
      </p:sp>
      <p:pic>
        <p:nvPicPr>
          <p:cNvPr id="5" name="Picture 4" descr="1.5 liters divided by 24 hours. Find the">
            <a:extLst>
              <a:ext uri="{FF2B5EF4-FFF2-40B4-BE49-F238E27FC236}">
                <a16:creationId xmlns:a16="http://schemas.microsoft.com/office/drawing/2014/main" id="{6E7233CC-3FA2-27ED-6976-9BC8D9F85EF0}"/>
              </a:ext>
            </a:extLst>
          </p:cNvPr>
          <p:cNvPicPr>
            <a:picLocks noChangeAspect="1"/>
          </p:cNvPicPr>
          <p:nvPr/>
        </p:nvPicPr>
        <p:blipFill>
          <a:blip r:embed="rId2"/>
          <a:srcRect r="54378"/>
          <a:stretch>
            <a:fillRect/>
          </a:stretch>
        </p:blipFill>
        <p:spPr>
          <a:xfrm>
            <a:off x="6019801" y="1925604"/>
            <a:ext cx="792000" cy="665196"/>
          </a:xfrm>
          <a:prstGeom prst="rect">
            <a:avLst/>
          </a:prstGeom>
        </p:spPr>
      </p:pic>
      <p:sp>
        <p:nvSpPr>
          <p:cNvPr id="7" name="TextBox 6">
            <a:extLst>
              <a:ext uri="{FF2B5EF4-FFF2-40B4-BE49-F238E27FC236}">
                <a16:creationId xmlns:a16="http://schemas.microsoft.com/office/drawing/2014/main" id="{EC17C90A-0C65-49B8-8126-6D400A58A0DE}"/>
              </a:ext>
            </a:extLst>
          </p:cNvPr>
          <p:cNvSpPr txBox="1"/>
          <p:nvPr/>
        </p:nvSpPr>
        <p:spPr>
          <a:xfrm>
            <a:off x="457200" y="2498725"/>
            <a:ext cx="82296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Find the unit rate of effusion per hour for the helium.</a:t>
            </a:r>
            <a:endParaRPr lang="en-IN" dirty="0"/>
          </a:p>
        </p:txBody>
      </p:sp>
      <p:pic>
        <p:nvPicPr>
          <p:cNvPr id="9" name="Picture 8" descr="Answer: 1.5 liters divided by 24 hours whole divided by 24 hours divided by 24 equals 0.0625 liters divided by 1 hour">
            <a:extLst>
              <a:ext uri="{FF2B5EF4-FFF2-40B4-BE49-F238E27FC236}">
                <a16:creationId xmlns:a16="http://schemas.microsoft.com/office/drawing/2014/main" id="{EB93A4AF-F6D5-0564-B032-E2EFD24B1008}"/>
              </a:ext>
            </a:extLst>
          </p:cNvPr>
          <p:cNvPicPr>
            <a:picLocks noChangeAspect="1"/>
          </p:cNvPicPr>
          <p:nvPr/>
        </p:nvPicPr>
        <p:blipFill>
          <a:blip r:embed="rId3"/>
          <a:stretch>
            <a:fillRect/>
          </a:stretch>
        </p:blipFill>
        <p:spPr>
          <a:xfrm>
            <a:off x="609600" y="3152820"/>
            <a:ext cx="3872195" cy="7200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Using Unit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dirty="0"/>
              <a:t>Emma is traveling to Italy for spring break and is checking the exchange rate between dollars and euros (</a:t>
            </a:r>
            <a:r>
              <a:rPr lang="en-US" sz="2800" dirty="0"/>
              <a:t>€</a:t>
            </a:r>
            <a:r>
              <a:rPr sz="2800" dirty="0"/>
              <a:t>). Table 3 shows a certain section of the exchange rates that Emma found listed on the internet</a:t>
            </a:r>
          </a:p>
        </p:txBody>
      </p:sp>
      <p:sp>
        <p:nvSpPr>
          <p:cNvPr id="6" name="TextBox 5">
            <a:extLst>
              <a:ext uri="{FF2B5EF4-FFF2-40B4-BE49-F238E27FC236}">
                <a16:creationId xmlns:a16="http://schemas.microsoft.com/office/drawing/2014/main" id="{8629539F-2786-8878-B59D-3C9D73AB5B40}"/>
              </a:ext>
            </a:extLst>
          </p:cNvPr>
          <p:cNvSpPr txBox="1"/>
          <p:nvPr/>
        </p:nvSpPr>
        <p:spPr>
          <a:xfrm>
            <a:off x="3114675" y="2895600"/>
            <a:ext cx="3438525"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3: Euro Exchange Rates</a:t>
            </a:r>
            <a:endParaRPr lang="en-IN" dirty="0">
              <a:solidFill>
                <a:srgbClr val="366092"/>
              </a:solidFill>
            </a:endParaRPr>
          </a:p>
        </p:txBody>
      </p:sp>
      <p:graphicFrame>
        <p:nvGraphicFramePr>
          <p:cNvPr id="4" name="Table Placeholder 2" descr="The table contains 3 columns and 5 rows. The columns are labeled:&#10;Currency Name, Units per EUR, and EUR per Unit.&#10;&#10;Row 1:&#10;Currency Name: US Dollar (USD),&#10;Units per EUR: 1.139700,&#10;EUR per Unit: 0.877448.&#10;&#10;Row 2:&#10;Currency Name: Argentine Peso,&#10;Units per EUR: 81.189972,&#10;EUR per Unit: 0.012317.&#10;&#10;Row 3:&#10;Currency Name: Brazilian Real,&#10;Units per EUR: 6.119143,&#10;EUR per Unit: 0.163422.&#10;&#10;Row 4:&#10;Currency Name: British Pound,&#10;Units per EUR: 0.907733,&#10;EUR per Unit: 1.101645.&#10;&#10;Row 5:&#10;Currency Name: Canadian Dollar,&#10;Units per EUR: 1.551809,&#10;EUR per Unit: 0.644409.">
            <a:extLst>
              <a:ext uri="{FF2B5EF4-FFF2-40B4-BE49-F238E27FC236}">
                <a16:creationId xmlns:a16="http://schemas.microsoft.com/office/drawing/2014/main" id="{479B9122-9C60-4146-8E80-0C37BFFAE1A3}"/>
              </a:ext>
            </a:extLst>
          </p:cNvPr>
          <p:cNvGraphicFramePr>
            <a:graphicFrameLocks/>
          </p:cNvGraphicFramePr>
          <p:nvPr>
            <p:extLst>
              <p:ext uri="{D42A27DB-BD31-4B8C-83A1-F6EECF244321}">
                <p14:modId xmlns:p14="http://schemas.microsoft.com/office/powerpoint/2010/main" val="2678577826"/>
              </p:ext>
            </p:extLst>
          </p:nvPr>
        </p:nvGraphicFramePr>
        <p:xfrm>
          <a:off x="467061" y="3276600"/>
          <a:ext cx="8229600" cy="22250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Currency Name</a:t>
                      </a:r>
                    </a:p>
                  </a:txBody>
                  <a:tcPr/>
                </a:tc>
                <a:tc>
                  <a:txBody>
                    <a:bodyPr/>
                    <a:lstStyle/>
                    <a:p>
                      <a:pPr algn="ctr">
                        <a:defRPr sz="1800" b="1"/>
                      </a:pPr>
                      <a:r>
                        <a:t>Units per EUR</a:t>
                      </a:r>
                    </a:p>
                  </a:txBody>
                  <a:tcPr/>
                </a:tc>
                <a:tc>
                  <a:txBody>
                    <a:bodyPr/>
                    <a:lstStyle/>
                    <a:p>
                      <a:pPr algn="ctr">
                        <a:defRPr sz="1800" b="1"/>
                      </a:pPr>
                      <a:r>
                        <a:rPr dirty="0"/>
                        <a:t>EUR per Unit</a:t>
                      </a:r>
                    </a:p>
                  </a:txBody>
                  <a:tcPr/>
                </a:tc>
                <a:extLst>
                  <a:ext uri="{0D108BD9-81ED-4DB2-BD59-A6C34878D82A}">
                    <a16:rowId xmlns:a16="http://schemas.microsoft.com/office/drawing/2014/main" val="10001"/>
                  </a:ext>
                </a:extLst>
              </a:tr>
              <a:tr h="370840">
                <a:tc>
                  <a:txBody>
                    <a:bodyPr/>
                    <a:lstStyle/>
                    <a:p>
                      <a:pPr algn="ctr">
                        <a:defRPr sz="1800" b="1"/>
                      </a:pPr>
                      <a:r>
                        <a:t>US Dollar (USD)</a:t>
                      </a:r>
                    </a:p>
                  </a:txBody>
                  <a:tcPr/>
                </a:tc>
                <a:tc>
                  <a:txBody>
                    <a:bodyPr/>
                    <a:lstStyle/>
                    <a:p>
                      <a:pPr algn="ctr"/>
                      <a:r>
                        <a:rPr sz="1800"/>
                        <a:t>1.139700</a:t>
                      </a:r>
                      <a:endParaRPr sz="1800">
                        <a:latin typeface="Cambria Math"/>
                      </a:endParaRPr>
                    </a:p>
                  </a:txBody>
                  <a:tcPr/>
                </a:tc>
                <a:tc>
                  <a:txBody>
                    <a:bodyPr/>
                    <a:lstStyle/>
                    <a:p>
                      <a:pPr algn="ctr"/>
                      <a:r>
                        <a:rPr sz="1800"/>
                        <a:t>0.877448</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Argentine Peso</a:t>
                      </a:r>
                    </a:p>
                  </a:txBody>
                  <a:tcPr/>
                </a:tc>
                <a:tc>
                  <a:txBody>
                    <a:bodyPr/>
                    <a:lstStyle/>
                    <a:p>
                      <a:pPr algn="ctr"/>
                      <a:r>
                        <a:rPr sz="1800"/>
                        <a:t>81.189972</a:t>
                      </a:r>
                      <a:endParaRPr sz="1800">
                        <a:latin typeface="Cambria Math"/>
                      </a:endParaRPr>
                    </a:p>
                  </a:txBody>
                  <a:tcPr/>
                </a:tc>
                <a:tc>
                  <a:txBody>
                    <a:bodyPr/>
                    <a:lstStyle/>
                    <a:p>
                      <a:pPr algn="ctr"/>
                      <a:r>
                        <a:rPr sz="1800"/>
                        <a:t>0.012317</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b="1"/>
                      </a:pPr>
                      <a:r>
                        <a:t>Brazilian Real</a:t>
                      </a:r>
                    </a:p>
                  </a:txBody>
                  <a:tcPr/>
                </a:tc>
                <a:tc>
                  <a:txBody>
                    <a:bodyPr/>
                    <a:lstStyle/>
                    <a:p>
                      <a:pPr algn="ctr"/>
                      <a:r>
                        <a:rPr sz="1800"/>
                        <a:t>6.119143</a:t>
                      </a:r>
                      <a:endParaRPr sz="1800">
                        <a:latin typeface="Cambria Math"/>
                      </a:endParaRPr>
                    </a:p>
                  </a:txBody>
                  <a:tcPr/>
                </a:tc>
                <a:tc>
                  <a:txBody>
                    <a:bodyPr/>
                    <a:lstStyle/>
                    <a:p>
                      <a:pPr algn="ctr"/>
                      <a:r>
                        <a:rPr sz="1800"/>
                        <a:t>0.163422</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b="1"/>
                      </a:pPr>
                      <a:r>
                        <a:t>British Pound</a:t>
                      </a:r>
                    </a:p>
                  </a:txBody>
                  <a:tcPr/>
                </a:tc>
                <a:tc>
                  <a:txBody>
                    <a:bodyPr/>
                    <a:lstStyle/>
                    <a:p>
                      <a:pPr algn="ctr"/>
                      <a:r>
                        <a:rPr sz="1800"/>
                        <a:t>0.907733</a:t>
                      </a:r>
                      <a:endParaRPr sz="1800">
                        <a:latin typeface="Cambria Math"/>
                      </a:endParaRPr>
                    </a:p>
                  </a:txBody>
                  <a:tcPr/>
                </a:tc>
                <a:tc>
                  <a:txBody>
                    <a:bodyPr/>
                    <a:lstStyle/>
                    <a:p>
                      <a:pPr algn="ctr"/>
                      <a:r>
                        <a:rPr sz="1800"/>
                        <a:t>1.101645</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b="1"/>
                      </a:pPr>
                      <a:r>
                        <a:t>Canadian Dollar</a:t>
                      </a:r>
                    </a:p>
                  </a:txBody>
                  <a:tcPr/>
                </a:tc>
                <a:tc>
                  <a:txBody>
                    <a:bodyPr/>
                    <a:lstStyle/>
                    <a:p>
                      <a:pPr algn="ctr"/>
                      <a:r>
                        <a:rPr sz="1800"/>
                        <a:t>1.551809</a:t>
                      </a:r>
                      <a:endParaRPr sz="1800">
                        <a:latin typeface="Cambria Math"/>
                      </a:endParaRPr>
                    </a:p>
                  </a:txBody>
                  <a:tcPr/>
                </a:tc>
                <a:tc>
                  <a:txBody>
                    <a:bodyPr/>
                    <a:lstStyle/>
                    <a:p>
                      <a:pPr algn="ctr"/>
                      <a:r>
                        <a:rPr sz="1800" dirty="0"/>
                        <a:t>0.644409</a:t>
                      </a:r>
                      <a:endParaRPr sz="1800"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Unit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pPr marL="542925" indent="-542925">
                  <a:defRPr sz="2800"/>
                </a:pPr>
                <a:r>
                  <a:rPr lang="en-US" sz="2800" dirty="0"/>
                  <a:t>a.	</a:t>
                </a:r>
                <a:r>
                  <a:rPr sz="2800" dirty="0"/>
                  <a:t>What is the unit exchange rate of US dollars to euros?</a:t>
                </a:r>
              </a:p>
              <a:p>
                <a:pPr marL="542925" indent="-542925">
                  <a:defRPr sz="2800"/>
                </a:pPr>
                <a:r>
                  <a:rPr lang="en-US" sz="2800" dirty="0"/>
                  <a:t>b.	</a:t>
                </a:r>
                <a:r>
                  <a:rPr sz="2800" dirty="0"/>
                  <a:t>What is the unit exchange rate of euros to US dollars?</a:t>
                </a:r>
              </a:p>
              <a:p>
                <a:pPr marL="542925" indent="-542925">
                  <a:defRPr sz="2800"/>
                </a:pPr>
                <a:r>
                  <a:rPr lang="en-US" sz="2800" dirty="0"/>
                  <a:t>c.	</a:t>
                </a:r>
                <a:r>
                  <a:rPr sz="2800" dirty="0"/>
                  <a:t>Which is worth more, a US dollar or a euro?</a:t>
                </a:r>
              </a:p>
              <a:p>
                <a:pPr marL="542925" indent="-542925">
                  <a:defRPr sz="2800"/>
                </a:pPr>
                <a:r>
                  <a:rPr lang="en-US" dirty="0"/>
                  <a:t>d.	</a:t>
                </a:r>
                <a:r>
                  <a:rPr sz="2800" dirty="0"/>
                  <a:t>If Emma is considering taking </a:t>
                </a:r>
                <a14:m>
                  <m:oMath xmlns:m="http://schemas.openxmlformats.org/officeDocument/2006/math">
                    <m:r>
                      <a:rPr>
                        <a:latin typeface="Cambria Math" panose="02040503050406030204" pitchFamily="18" charset="0"/>
                      </a:rPr>
                      <m:t>$200</m:t>
                    </m:r>
                  </m:oMath>
                </a14:m>
                <a:r>
                  <a:rPr sz="2800" dirty="0"/>
                  <a:t> for spending money, approximately how many euros will she have to spend?</a:t>
                </a:r>
              </a:p>
              <a:p>
                <a:pPr marL="542925" indent="-542925">
                  <a:defRPr sz="2800"/>
                </a:pPr>
                <a:r>
                  <a:rPr lang="en-US" dirty="0"/>
                  <a:t>e.	</a:t>
                </a:r>
                <a:r>
                  <a:rPr sz="2800" dirty="0"/>
                  <a:t>Once in Italy, Emma falls in love with a leather bag priced at </a:t>
                </a:r>
                <a14:m>
                  <m:oMath xmlns:m="http://schemas.openxmlformats.org/officeDocument/2006/math">
                    <m:r>
                      <m:rPr>
                        <m:nor/>
                      </m:rPr>
                      <a:rPr/>
                      <m:t> </m:t>
                    </m:r>
                    <m:r>
                      <a:rPr>
                        <a:latin typeface="Cambria Math" panose="02040503050406030204" pitchFamily="18" charset="0"/>
                      </a:rPr>
                      <m:t>€150</m:t>
                    </m:r>
                  </m:oMath>
                </a14:m>
                <a:r>
                  <a:rPr sz="2800" dirty="0"/>
                  <a:t>. Use the exchange rate to find out approximately how much the bag would cost in US dollars, rounded to the nearest dollar.</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2148"/>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Unit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r>
              <a:rPr sz="2400" b="1" dirty="0"/>
              <a:t>Solution</a:t>
            </a:r>
            <a:endParaRPr lang="en-US" sz="2400" b="1" dirty="0"/>
          </a:p>
          <a:p>
            <a:pPr marL="542925" indent="-542925">
              <a:defRPr sz="2800"/>
            </a:pPr>
            <a:r>
              <a:rPr lang="en-US" sz="2000" dirty="0"/>
              <a:t>a.	The format of this table is very similar to many others you will find    </a:t>
            </a:r>
          </a:p>
          <a:p>
            <a:pPr marL="542925" indent="-542925">
              <a:defRPr sz="2800"/>
            </a:pPr>
            <a:r>
              <a:rPr lang="en-US" sz="2000" dirty="0"/>
              <a:t>           online. Reading it correctly is half the battle. The column labeled </a:t>
            </a:r>
          </a:p>
          <a:p>
            <a:pPr marL="542925" indent="-542925">
              <a:defRPr sz="2800"/>
            </a:pPr>
            <a:r>
              <a:rPr lang="en-US" sz="2000" dirty="0"/>
              <a:t>           “Units per </a:t>
            </a:r>
            <a:r>
              <a:rPr sz="2000" dirty="0"/>
              <a:t>EUR” shows the amount of corresponding currency that is </a:t>
            </a:r>
            <a:endParaRPr lang="en-US" sz="2000" dirty="0"/>
          </a:p>
          <a:p>
            <a:pPr marL="542925" indent="-542925">
              <a:defRPr sz="2800"/>
            </a:pPr>
            <a:r>
              <a:rPr lang="en-US" sz="2000" dirty="0"/>
              <a:t>           equivalent to one euro. For example, approximately </a:t>
            </a:r>
            <a:r>
              <a:rPr lang="en-US" sz="2000" dirty="0">
                <a:latin typeface="Cambria Math"/>
              </a:rPr>
              <a:t>81</a:t>
            </a:r>
            <a:r>
              <a:rPr lang="en-US" sz="2000" dirty="0"/>
              <a:t> Argentine </a:t>
            </a:r>
          </a:p>
          <a:p>
            <a:pPr marL="542925" indent="-542925">
              <a:defRPr sz="2800"/>
            </a:pPr>
            <a:r>
              <a:rPr lang="en-US" sz="2000" dirty="0"/>
              <a:t>           pesos </a:t>
            </a:r>
            <a:r>
              <a:rPr sz="2000" dirty="0"/>
              <a:t>equals </a:t>
            </a:r>
            <a:r>
              <a:rPr sz="2000" dirty="0">
                <a:latin typeface="Cambria Math"/>
              </a:rPr>
              <a:t>1</a:t>
            </a:r>
            <a:r>
              <a:rPr sz="2000" dirty="0"/>
              <a:t> euro. If we want a rate of US dollars to euros, the unit </a:t>
            </a:r>
            <a:endParaRPr lang="en-US" sz="2000" dirty="0"/>
          </a:p>
          <a:p>
            <a:pPr marL="542925" indent="-542925">
              <a:defRPr sz="2800"/>
            </a:pPr>
            <a:r>
              <a:rPr lang="en-US" sz="2000" dirty="0"/>
              <a:t>           rate for euros should be in the denominator. Reading across the first </a:t>
            </a:r>
          </a:p>
          <a:p>
            <a:pPr marL="542925" indent="-542925">
              <a:defRPr sz="2800"/>
            </a:pPr>
            <a:r>
              <a:rPr lang="en-US" sz="2000" dirty="0"/>
              <a:t>           row, we see that there are </a:t>
            </a:r>
            <a:r>
              <a:rPr lang="en-US" sz="2000" dirty="0">
                <a:latin typeface="Cambria Math"/>
              </a:rPr>
              <a:t>1.1397</a:t>
            </a:r>
            <a:r>
              <a:rPr lang="en-US" sz="2000" dirty="0"/>
              <a:t> US dollars to each euro.</a:t>
            </a:r>
            <a:endParaRPr sz="2000" dirty="0"/>
          </a:p>
        </p:txBody>
      </p:sp>
      <p:pic>
        <p:nvPicPr>
          <p:cNvPr id="8" name="Picture 7" descr="US Dollars to Euros Rate equals US Dollar divided by Euro equals dollar 1.139700 divided by Euro 1">
            <a:extLst>
              <a:ext uri="{FF2B5EF4-FFF2-40B4-BE49-F238E27FC236}">
                <a16:creationId xmlns:a16="http://schemas.microsoft.com/office/drawing/2014/main" id="{920F9665-033E-7955-1809-C3154C6923D0}"/>
              </a:ext>
            </a:extLst>
          </p:cNvPr>
          <p:cNvPicPr>
            <a:picLocks noChangeAspect="1"/>
          </p:cNvPicPr>
          <p:nvPr/>
        </p:nvPicPr>
        <p:blipFill>
          <a:blip r:embed="rId2"/>
          <a:stretch>
            <a:fillRect/>
          </a:stretch>
        </p:blipFill>
        <p:spPr>
          <a:xfrm>
            <a:off x="2140048" y="4038300"/>
            <a:ext cx="4863903" cy="648000"/>
          </a:xfrm>
          <a:prstGeom prst="rect">
            <a:avLst/>
          </a:prstGeom>
        </p:spPr>
      </p:pic>
      <p:sp>
        <p:nvSpPr>
          <p:cNvPr id="5" name="TextBox 4">
            <a:extLst>
              <a:ext uri="{FF2B5EF4-FFF2-40B4-BE49-F238E27FC236}">
                <a16:creationId xmlns:a16="http://schemas.microsoft.com/office/drawing/2014/main" id="{41039C05-7D62-4F03-8436-599EB302606D}"/>
              </a:ext>
            </a:extLst>
          </p:cNvPr>
          <p:cNvSpPr txBox="1"/>
          <p:nvPr/>
        </p:nvSpPr>
        <p:spPr>
          <a:xfrm>
            <a:off x="457200" y="4648200"/>
            <a:ext cx="8229600" cy="1015663"/>
          </a:xfrm>
          <a:prstGeom prst="rect">
            <a:avLst/>
          </a:prstGeom>
          <a:noFill/>
        </p:spPr>
        <p:txBody>
          <a:bodyPr wrap="square">
            <a:spAutoFit/>
          </a:bodyPr>
          <a:lstStyle/>
          <a:p>
            <a:pPr marL="628650" indent="-628650">
              <a:defRPr sz="2800"/>
            </a:pPr>
            <a:r>
              <a:rPr lang="en-US" sz="2000" dirty="0"/>
              <a:t>b.	This time we need the rate for euros to US dollars, so the dollar amount </a:t>
            </a:r>
          </a:p>
          <a:p>
            <a:pPr marL="628650" indent="-628650">
              <a:defRPr sz="2800"/>
            </a:pPr>
            <a:r>
              <a:rPr lang="en-US" sz="2000" dirty="0"/>
              <a:t>           will be in the denominator. The column labeled “EUR per Unit” provides </a:t>
            </a:r>
          </a:p>
          <a:p>
            <a:pPr marL="628650" indent="-628650">
              <a:defRPr sz="2800"/>
            </a:pPr>
            <a:r>
              <a:rPr lang="en-US" sz="2000" dirty="0"/>
              <a:t>           the number of euros equivalent to one unit of the currency listed</a:t>
            </a:r>
            <a:r>
              <a:rPr lang="en-US" sz="1800"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Unit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pic>
        <p:nvPicPr>
          <p:cNvPr id="11" name="Picture 10" descr="Euros to US Dollars Rate equals Euros divided by US Dollars equals 0.877448 Euros divided by One Dolla">
            <a:extLst>
              <a:ext uri="{FF2B5EF4-FFF2-40B4-BE49-F238E27FC236}">
                <a16:creationId xmlns:a16="http://schemas.microsoft.com/office/drawing/2014/main" id="{FD01E187-AA4B-1CD8-B948-9DA62C2954E7}"/>
              </a:ext>
            </a:extLst>
          </p:cNvPr>
          <p:cNvPicPr>
            <a:picLocks noChangeAspect="1"/>
          </p:cNvPicPr>
          <p:nvPr/>
        </p:nvPicPr>
        <p:blipFill>
          <a:blip r:embed="rId2"/>
          <a:stretch>
            <a:fillRect/>
          </a:stretch>
        </p:blipFill>
        <p:spPr>
          <a:xfrm>
            <a:off x="1572907" y="1348567"/>
            <a:ext cx="5998186" cy="828000"/>
          </a:xfrm>
          <a:prstGeom prst="rect">
            <a:avLst/>
          </a:prstGeom>
        </p:spPr>
      </p:pic>
      <p:sp>
        <p:nvSpPr>
          <p:cNvPr id="7" name="TextBox 6">
            <a:extLst>
              <a:ext uri="{FF2B5EF4-FFF2-40B4-BE49-F238E27FC236}">
                <a16:creationId xmlns:a16="http://schemas.microsoft.com/office/drawing/2014/main" id="{380DB94E-DE07-C418-AFE7-BF2B5C978D19}"/>
              </a:ext>
            </a:extLst>
          </p:cNvPr>
          <p:cNvSpPr txBox="1"/>
          <p:nvPr/>
        </p:nvSpPr>
        <p:spPr>
          <a:xfrm>
            <a:off x="457200" y="2495848"/>
            <a:ext cx="8229600" cy="2923877"/>
          </a:xfrm>
          <a:prstGeom prst="rect">
            <a:avLst/>
          </a:prstGeom>
          <a:noFill/>
        </p:spPr>
        <p:txBody>
          <a:bodyPr wrap="square">
            <a:spAutoFit/>
          </a:bodyPr>
          <a:lstStyle/>
          <a:p>
            <a:pPr marL="542925" marR="0" lvl="0" indent="-54292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000" b="0" i="0" u="none" strike="noStrike" kern="1200" cap="none" spc="0" normalizeH="0" baseline="0" noProof="0" dirty="0">
                <a:ln>
                  <a:noFill/>
                </a:ln>
                <a:solidFill>
                  <a:srgbClr val="366092"/>
                </a:solidFill>
                <a:effectLst/>
                <a:uLnTx/>
                <a:uFillTx/>
                <a:latin typeface="Calibri"/>
                <a:ea typeface="+mn-ea"/>
                <a:cs typeface="+mn-cs"/>
              </a:rPr>
              <a:t>c.	Notice that both of the rates we found in parts a. and b. express the relationship between US dollars and euros. We just need to think carefully about what they are saying. The US dollars to euro rate in part a. says that each euro is worth </a:t>
            </a:r>
            <a:r>
              <a:rPr kumimoji="0" lang="en-US" sz="2000" b="0" i="0" u="none" strike="noStrike" kern="1200" cap="none" spc="0" normalizeH="0" baseline="0" noProof="0" dirty="0">
                <a:ln>
                  <a:noFill/>
                </a:ln>
                <a:solidFill>
                  <a:srgbClr val="366092"/>
                </a:solidFill>
                <a:effectLst/>
                <a:uLnTx/>
                <a:uFillTx/>
                <a:latin typeface="Cambria Math"/>
                <a:ea typeface="+mn-ea"/>
                <a:cs typeface="+mn-cs"/>
              </a:rPr>
              <a:t>1.14</a:t>
            </a:r>
            <a:r>
              <a:rPr kumimoji="0" lang="en-US" sz="2000" b="0" i="0" u="none" strike="noStrike" kern="1200" cap="none" spc="0" normalizeH="0" baseline="0" noProof="0" dirty="0">
                <a:ln>
                  <a:noFill/>
                </a:ln>
                <a:solidFill>
                  <a:srgbClr val="366092"/>
                </a:solidFill>
                <a:effectLst/>
                <a:uLnTx/>
                <a:uFillTx/>
                <a:latin typeface="Calibri"/>
                <a:ea typeface="+mn-ea"/>
                <a:cs typeface="+mn-cs"/>
              </a:rPr>
              <a:t> US dollars. Therefore, because it costs more than one dollar to buy one euro, we say the euro is worth more than the dollar. Similarly, the euros to dollars rate in part b. says that each US dollar is worth </a:t>
            </a:r>
            <a:r>
              <a:rPr kumimoji="0" lang="en-US" sz="2000" b="0" i="0" u="none" strike="noStrike" kern="1200" cap="none" spc="0" normalizeH="0" baseline="0" noProof="0" dirty="0">
                <a:ln>
                  <a:noFill/>
                </a:ln>
                <a:solidFill>
                  <a:srgbClr val="366092"/>
                </a:solidFill>
                <a:effectLst/>
                <a:uLnTx/>
                <a:uFillTx/>
                <a:latin typeface="Cambria Math"/>
                <a:ea typeface="+mn-ea"/>
                <a:cs typeface="+mn-cs"/>
              </a:rPr>
              <a:t>0.88</a:t>
            </a:r>
            <a:r>
              <a:rPr kumimoji="0" lang="en-US" sz="2000" b="0" i="0" u="none" strike="noStrike" kern="1200" cap="none" spc="0" normalizeH="0" baseline="0" noProof="0" dirty="0">
                <a:ln>
                  <a:noFill/>
                </a:ln>
                <a:solidFill>
                  <a:srgbClr val="366092"/>
                </a:solidFill>
                <a:effectLst/>
                <a:uLnTx/>
                <a:uFillTx/>
                <a:latin typeface="Calibri"/>
                <a:ea typeface="+mn-ea"/>
                <a:cs typeface="+mn-cs"/>
              </a:rPr>
              <a:t> euros; that is, less than </a:t>
            </a:r>
            <a:r>
              <a:rPr kumimoji="0" lang="en-US" sz="2000" b="0" i="0" u="none" strike="noStrike" kern="1200" cap="none" spc="0" normalizeH="0" baseline="0" noProof="0" dirty="0">
                <a:ln>
                  <a:noFill/>
                </a:ln>
                <a:solidFill>
                  <a:srgbClr val="366092"/>
                </a:solidFill>
                <a:effectLst/>
                <a:uLnTx/>
                <a:uFillTx/>
                <a:latin typeface="Cambria Math"/>
                <a:ea typeface="+mn-ea"/>
                <a:cs typeface="+mn-cs"/>
              </a:rPr>
              <a:t>1</a:t>
            </a:r>
            <a:r>
              <a:rPr kumimoji="0" lang="en-US" sz="2000" b="0" i="0" u="none" strike="noStrike" kern="1200" cap="none" spc="0" normalizeH="0" baseline="0" noProof="0" dirty="0">
                <a:ln>
                  <a:noFill/>
                </a:ln>
                <a:solidFill>
                  <a:srgbClr val="366092"/>
                </a:solidFill>
                <a:effectLst/>
                <a:uLnTx/>
                <a:uFillTx/>
                <a:latin typeface="Calibri"/>
                <a:ea typeface="+mn-ea"/>
                <a:cs typeface="+mn-cs"/>
              </a:rPr>
              <a:t> euro.</a:t>
            </a:r>
          </a:p>
          <a:p>
            <a:pPr marL="542925" marR="0" lvl="0" indent="-54292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000" b="0" i="0" u="none" strike="noStrike" kern="1200" cap="none" spc="0" normalizeH="0" baseline="0" noProof="0" dirty="0">
                <a:ln>
                  <a:noFill/>
                </a:ln>
                <a:solidFill>
                  <a:srgbClr val="366092"/>
                </a:solidFill>
                <a:effectLst/>
                <a:uLnTx/>
                <a:uFillTx/>
                <a:latin typeface="Calibri"/>
                <a:ea typeface="+mn-ea"/>
                <a:cs typeface="+mn-cs"/>
              </a:rPr>
              <a:t>d.	To change US dollars to euros, we can multiply by the rate we just found in part b. so that dollars will cancel, and we'll be left with euros.</a:t>
            </a:r>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Unit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pic>
        <p:nvPicPr>
          <p:cNvPr id="13" name="Picture 12" descr="Changing US Dollars to Euros:&#10;200 dollars times numerator 0.877448 euros divided by denominator 1 dollar,&#10;both the dollars are cancelled,&#10;equals 175.4896 euros">
            <a:extLst>
              <a:ext uri="{FF2B5EF4-FFF2-40B4-BE49-F238E27FC236}">
                <a16:creationId xmlns:a16="http://schemas.microsoft.com/office/drawing/2014/main" id="{A7E35B52-8944-1E6B-29CE-447D5404D7A8}"/>
              </a:ext>
            </a:extLst>
          </p:cNvPr>
          <p:cNvPicPr>
            <a:picLocks noChangeAspect="1"/>
          </p:cNvPicPr>
          <p:nvPr/>
        </p:nvPicPr>
        <p:blipFill>
          <a:blip r:embed="rId2"/>
          <a:stretch>
            <a:fillRect/>
          </a:stretch>
        </p:blipFill>
        <p:spPr>
          <a:xfrm>
            <a:off x="973935" y="1086152"/>
            <a:ext cx="7196129" cy="79200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31B7CD8F-87C6-8723-BC61-78C1C3050D66}"/>
                  </a:ext>
                </a:extLst>
              </p:cNvPr>
              <p:cNvSpPr txBox="1"/>
              <p:nvPr/>
            </p:nvSpPr>
            <p:spPr>
              <a:xfrm>
                <a:off x="904874" y="1905000"/>
                <a:ext cx="7781925"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Therefore, Emma's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$200</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USD will give her approximately €175 to spend.</a:t>
                </a:r>
                <a:endParaRPr lang="en-IN" dirty="0"/>
              </a:p>
            </p:txBody>
          </p:sp>
        </mc:Choice>
        <mc:Fallback xmlns="">
          <p:sp>
            <p:nvSpPr>
              <p:cNvPr id="9" name="TextBox 8">
                <a:extLst>
                  <a:ext uri="{FF2B5EF4-FFF2-40B4-BE49-F238E27FC236}">
                    <a16:creationId xmlns:a16="http://schemas.microsoft.com/office/drawing/2014/main" id="{31B7CD8F-87C6-8723-BC61-78C1C3050D66}"/>
                  </a:ext>
                </a:extLst>
              </p:cNvPr>
              <p:cNvSpPr txBox="1">
                <a:spLocks noRot="1" noChangeAspect="1" noMove="1" noResize="1" noEditPoints="1" noAdjustHandles="1" noChangeArrowheads="1" noChangeShapeType="1" noTextEdit="1"/>
              </p:cNvSpPr>
              <p:nvPr/>
            </p:nvSpPr>
            <p:spPr>
              <a:xfrm>
                <a:off x="904874" y="1905000"/>
                <a:ext cx="7781925" cy="830997"/>
              </a:xfrm>
              <a:prstGeom prst="rect">
                <a:avLst/>
              </a:prstGeom>
              <a:blipFill>
                <a:blip r:embed="rId3"/>
                <a:stretch>
                  <a:fillRect l="-1175" t="-5882" b="-15441"/>
                </a:stretch>
              </a:blipFill>
            </p:spPr>
            <p:txBody>
              <a:bodyPr/>
              <a:lstStyle/>
              <a:p>
                <a:r>
                  <a:rPr lang="en-IN">
                    <a:noFill/>
                  </a:rPr>
                  <a:t> </a:t>
                </a:r>
              </a:p>
            </p:txBody>
          </p:sp>
        </mc:Fallback>
      </mc:AlternateContent>
      <p:sp>
        <p:nvSpPr>
          <p:cNvPr id="15" name="TextBox 14">
            <a:extLst>
              <a:ext uri="{FF2B5EF4-FFF2-40B4-BE49-F238E27FC236}">
                <a16:creationId xmlns:a16="http://schemas.microsoft.com/office/drawing/2014/main" id="{16B8B169-B55C-FB3C-E39A-D3A9F7B764DA}"/>
              </a:ext>
            </a:extLst>
          </p:cNvPr>
          <p:cNvSpPr txBox="1"/>
          <p:nvPr/>
        </p:nvSpPr>
        <p:spPr>
          <a:xfrm>
            <a:off x="457200" y="2771881"/>
            <a:ext cx="8458200" cy="1200329"/>
          </a:xfrm>
          <a:prstGeom prst="rect">
            <a:avLst/>
          </a:prstGeom>
          <a:noFill/>
        </p:spPr>
        <p:txBody>
          <a:bodyPr wrap="square">
            <a:spAutoFit/>
          </a:bodyPr>
          <a:lstStyle/>
          <a:p>
            <a:pPr marL="447675" marR="0" lvl="0" indent="-44767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e.	To change euros to US dollars, we will use the rate we found in part a. so that euros will cancel and leave dollars in the numerator.</a:t>
            </a:r>
            <a:endParaRPr lang="en-IN" dirty="0"/>
          </a:p>
        </p:txBody>
      </p:sp>
      <p:pic>
        <p:nvPicPr>
          <p:cNvPr id="19" name="Picture 18" descr="Changing Euros to US Dollars:&#10;150 euros times numerator 1.1397 dollars divided by denominator 1 euro,&#10;both the euros are cancelled,&#10;equals 170.955 dollars">
            <a:extLst>
              <a:ext uri="{FF2B5EF4-FFF2-40B4-BE49-F238E27FC236}">
                <a16:creationId xmlns:a16="http://schemas.microsoft.com/office/drawing/2014/main" id="{4AF21FE0-D455-625F-2ECF-9FA168343AAF}"/>
              </a:ext>
            </a:extLst>
          </p:cNvPr>
          <p:cNvPicPr>
            <a:picLocks noChangeAspect="1"/>
          </p:cNvPicPr>
          <p:nvPr/>
        </p:nvPicPr>
        <p:blipFill>
          <a:blip r:embed="rId4"/>
          <a:stretch>
            <a:fillRect/>
          </a:stretch>
        </p:blipFill>
        <p:spPr>
          <a:xfrm>
            <a:off x="1122154" y="4015210"/>
            <a:ext cx="7047910" cy="792000"/>
          </a:xfrm>
          <a:prstGeom prst="rect">
            <a:avLst/>
          </a:prstGeom>
        </p:spPr>
      </p:pic>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08AFC72D-A2B9-743F-AF07-DE64A3AF5820}"/>
                  </a:ext>
                </a:extLst>
              </p:cNvPr>
              <p:cNvSpPr txBox="1"/>
              <p:nvPr/>
            </p:nvSpPr>
            <p:spPr>
              <a:xfrm>
                <a:off x="973935" y="4953000"/>
                <a:ext cx="7712864"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This means that the leather bag will cost approximately </a:t>
                </a:r>
                <a14:m>
                  <m:oMath xmlns:m="http://schemas.openxmlformats.org/officeDocument/2006/math">
                    <m:r>
                      <a:rPr kumimoji="0" lang="en-US" sz="26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$171</m:t>
                    </m:r>
                  </m:oMath>
                </a14:m>
                <a:r>
                  <a:rPr kumimoji="0" lang="en-US" sz="26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21" name="TextBox 20">
                <a:extLst>
                  <a:ext uri="{FF2B5EF4-FFF2-40B4-BE49-F238E27FC236}">
                    <a16:creationId xmlns:a16="http://schemas.microsoft.com/office/drawing/2014/main" id="{08AFC72D-A2B9-743F-AF07-DE64A3AF5820}"/>
                  </a:ext>
                </a:extLst>
              </p:cNvPr>
              <p:cNvSpPr txBox="1">
                <a:spLocks noRot="1" noChangeAspect="1" noMove="1" noResize="1" noEditPoints="1" noAdjustHandles="1" noChangeArrowheads="1" noChangeShapeType="1" noTextEdit="1"/>
              </p:cNvSpPr>
              <p:nvPr/>
            </p:nvSpPr>
            <p:spPr>
              <a:xfrm>
                <a:off x="973935" y="4953000"/>
                <a:ext cx="7712864" cy="892552"/>
              </a:xfrm>
              <a:prstGeom prst="rect">
                <a:avLst/>
              </a:prstGeom>
              <a:blipFill>
                <a:blip r:embed="rId5"/>
                <a:stretch>
                  <a:fillRect l="-1423" t="-6164" r="-711" b="-17123"/>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Rate</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a:t>
            </a:r>
            <a:r>
              <a:rPr sz="2800" b="1" dirty="0"/>
              <a:t>rate</a:t>
            </a:r>
            <a:r>
              <a:rPr sz="2800" dirty="0"/>
              <a:t> is a fraction used to compare two quantities that are not necessarily in the same units.</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r>
              <a:rPr sz="2800"/>
              <a:t>Exchange rates are fluid; that is, they are subject to change at any time. Because financial markets around the world are functioning 24-7, rates are constantly being updated.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Using Rates for Comparison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20000"/>
              </a:bodyPr>
              <a:lstStyle/>
              <a:p>
                <a:r>
                  <a:rPr sz="2800" dirty="0"/>
                  <a:t>You and your friends are deciding what you should do together Friday night. Here are the options that you've come up with:</a:t>
                </a:r>
              </a:p>
              <a:p>
                <a:pPr marL="542925" indent="-542925">
                  <a:defRPr sz="2800"/>
                </a:pPr>
                <a:r>
                  <a:rPr lang="en-US" dirty="0"/>
                  <a:t>1.	</a:t>
                </a:r>
                <a:r>
                  <a:rPr dirty="0"/>
                  <a:t>​</a:t>
                </a:r>
                <a:r>
                  <a:rPr sz="2800" dirty="0"/>
                  <a:t>Laser tag: </a:t>
                </a:r>
                <a14:m>
                  <m:oMath xmlns:m="http://schemas.openxmlformats.org/officeDocument/2006/math">
                    <m:r>
                      <a:rPr>
                        <a:latin typeface="Cambria Math" panose="02040503050406030204" pitchFamily="18" charset="0"/>
                      </a:rPr>
                      <m:t>$13.00</m:t>
                    </m:r>
                  </m:oMath>
                </a14:m>
                <a:r>
                  <a:rPr sz="2800" dirty="0"/>
                  <a:t> per person for </a:t>
                </a:r>
                <a:r>
                  <a:rPr sz="2800" dirty="0">
                    <a:latin typeface="Cambria Math"/>
                  </a:rPr>
                  <a:t>2</a:t>
                </a:r>
                <a:r>
                  <a:rPr sz="2800" dirty="0"/>
                  <a:t> games</a:t>
                </a:r>
              </a:p>
              <a:p>
                <a:pPr marL="542925" indent="-542925">
                  <a:defRPr sz="2800"/>
                </a:pPr>
                <a:r>
                  <a:rPr lang="en-US" dirty="0"/>
                  <a:t>2.	</a:t>
                </a:r>
                <a:r>
                  <a:rPr sz="2800" dirty="0"/>
                  <a:t>Laser tag: </a:t>
                </a:r>
                <a14:m>
                  <m:oMath xmlns:m="http://schemas.openxmlformats.org/officeDocument/2006/math">
                    <m:r>
                      <a:rPr>
                        <a:latin typeface="Cambria Math" panose="02040503050406030204" pitchFamily="18" charset="0"/>
                      </a:rPr>
                      <m:t>$18.00</m:t>
                    </m:r>
                  </m:oMath>
                </a14:m>
                <a:r>
                  <a:rPr sz="2800" dirty="0"/>
                  <a:t> per person for </a:t>
                </a:r>
                <a:r>
                  <a:rPr sz="2800" dirty="0">
                    <a:latin typeface="Cambria Math"/>
                  </a:rPr>
                  <a:t>3</a:t>
                </a:r>
                <a:r>
                  <a:rPr sz="2800" dirty="0"/>
                  <a:t> games</a:t>
                </a:r>
              </a:p>
              <a:p>
                <a:pPr marL="542925" indent="-542925">
                  <a:defRPr sz="2800"/>
                </a:pPr>
                <a:r>
                  <a:rPr lang="en-US" sz="2800" dirty="0"/>
                  <a:t>3.	</a:t>
                </a:r>
                <a:r>
                  <a:rPr sz="2800" dirty="0"/>
                  <a:t>County Fair: </a:t>
                </a:r>
                <a14:m>
                  <m:oMath xmlns:m="http://schemas.openxmlformats.org/officeDocument/2006/math">
                    <m:r>
                      <a:rPr>
                        <a:latin typeface="Cambria Math" panose="02040503050406030204" pitchFamily="18" charset="0"/>
                      </a:rPr>
                      <m:t>$20.00</m:t>
                    </m:r>
                  </m:oMath>
                </a14:m>
                <a:r>
                  <a:rPr sz="2800" dirty="0"/>
                  <a:t> wristbands allowing all-you-can-ride access for the night.</a:t>
                </a:r>
              </a:p>
              <a:p>
                <a:r>
                  <a:rPr sz="2800" dirty="0"/>
                  <a:t>To make the decision easier, present your friends with rates for the evening's options based on the amount of time each option would take.</a:t>
                </a:r>
              </a:p>
              <a:p>
                <a:pPr marL="542925" indent="-542925">
                  <a:defRPr sz="2800"/>
                </a:pPr>
                <a:r>
                  <a:rPr lang="en-US" sz="2800" dirty="0"/>
                  <a:t>a.	</a:t>
                </a:r>
                <a:r>
                  <a:rPr sz="2800" dirty="0"/>
                  <a:t>Write down a rate for each option if it takes 30 minutes to play a game of laser tag and you would stay at the fair from 8 p.m. until 10 p.m.</a:t>
                </a:r>
              </a:p>
              <a:p>
                <a:pPr marL="542925" indent="-542925">
                  <a:defRPr sz="2800"/>
                </a:pPr>
                <a:r>
                  <a:rPr lang="en-US" sz="2800" dirty="0"/>
                  <a:t>b.	</a:t>
                </a:r>
                <a:r>
                  <a:rPr sz="2800" dirty="0"/>
                  <a:t>Discuss whether it would be useful to convert the rates from part a. into unit rates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2331" r="-1407"/>
                </a:stretch>
              </a:blipFill>
            </p:spPr>
            <p:txBody>
              <a:bodyPr/>
              <a:lstStyle/>
              <a:p>
                <a:r>
                  <a:rPr lang="en-IN">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Using Rates for Comparison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a:xfrm>
            <a:off x="304800" y="1029287"/>
            <a:ext cx="8229600" cy="4967067"/>
          </a:xfrm>
        </p:spPr>
        <p:txBody>
          <a:bodyPr>
            <a:normAutofit/>
          </a:bodyPr>
          <a:lstStyle/>
          <a:p>
            <a:r>
              <a:rPr sz="2800" b="1" dirty="0"/>
              <a:t>Solution</a:t>
            </a:r>
          </a:p>
          <a:p>
            <a:pPr marL="542925" indent="-542925">
              <a:defRPr sz="2800"/>
            </a:pPr>
            <a:r>
              <a:rPr lang="en-US" sz="2800" dirty="0"/>
              <a:t>a.	</a:t>
            </a:r>
            <a:r>
              <a:rPr sz="2800" dirty="0"/>
              <a:t>Since we are asked to write rates based on cost and time, we will write each option as a fraction with cost in the numerator of the fraction and time in the denominator.</a:t>
            </a:r>
          </a:p>
          <a:p>
            <a:pPr marL="542925"/>
            <a:r>
              <a:rPr sz="2800" dirty="0"/>
              <a:t>We are given the costs for </a:t>
            </a:r>
            <a:r>
              <a:rPr sz="2800" dirty="0">
                <a:latin typeface="Cambria Math"/>
              </a:rPr>
              <a:t>2</a:t>
            </a:r>
            <a:r>
              <a:rPr sz="2800" dirty="0"/>
              <a:t> options of laser tag. Since it </a:t>
            </a:r>
            <a:r>
              <a:rPr lang="en-US" sz="2800" dirty="0"/>
              <a:t>takes </a:t>
            </a:r>
            <a:r>
              <a:rPr lang="en-US" sz="2800" dirty="0">
                <a:latin typeface="Cambria Math"/>
              </a:rPr>
              <a:t>30</a:t>
            </a:r>
            <a:r>
              <a:rPr lang="en-US" sz="2800" dirty="0"/>
              <a:t> minutes to play one game of laser tag, the denominator </a:t>
            </a:r>
            <a:r>
              <a:rPr sz="2800" dirty="0"/>
              <a:t>is calculated by multiplying the number of games played by </a:t>
            </a:r>
            <a:r>
              <a:rPr sz="2800" dirty="0">
                <a:latin typeface="Cambria Math"/>
              </a:rPr>
              <a:t>30</a:t>
            </a:r>
            <a:r>
              <a:rPr lang="en-US" sz="2800" dirty="0">
                <a:latin typeface="Cambria Math"/>
              </a:rPr>
              <a:t> </a:t>
            </a:r>
            <a:r>
              <a:rPr lang="en-US" sz="2800" dirty="0"/>
              <a:t>minutes.</a:t>
            </a:r>
            <a:endParaRPr sz="2800" dirty="0"/>
          </a:p>
          <a:p>
            <a:pPr algn="ctr">
              <a:defRPr sz="2800"/>
            </a:pPr>
            <a:endParaRPr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645EB-B2B2-8A34-92E7-765E4F32E3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1A3260-908E-3A8B-9499-8C3A4C4E7CA3}"/>
              </a:ext>
            </a:extLst>
          </p:cNvPr>
          <p:cNvSpPr>
            <a:spLocks noGrp="1"/>
          </p:cNvSpPr>
          <p:nvPr>
            <p:ph type="title"/>
          </p:nvPr>
        </p:nvSpPr>
        <p:spPr/>
        <p:txBody>
          <a:bodyPr>
            <a:normAutofit/>
          </a:bodyPr>
          <a:lstStyle/>
          <a:p>
            <a:pPr>
              <a:defRPr sz="3200"/>
            </a:pPr>
            <a:r>
              <a:rPr dirty="0"/>
              <a:t>Example 8: Using Rates for Comparison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pic>
        <p:nvPicPr>
          <p:cNvPr id="5" name="Picture 4" descr="Option 1 – Laser Tag:&#10;open fraction 13.00 dollars divided by 2 times 30 minutes close fraction equals&#10;13.00 dollars divided by 60 minutes">
            <a:extLst>
              <a:ext uri="{FF2B5EF4-FFF2-40B4-BE49-F238E27FC236}">
                <a16:creationId xmlns:a16="http://schemas.microsoft.com/office/drawing/2014/main" id="{2A1B22E2-57EE-6E13-778E-E1BA0EEAF017}"/>
              </a:ext>
            </a:extLst>
          </p:cNvPr>
          <p:cNvPicPr>
            <a:picLocks noChangeAspect="1"/>
          </p:cNvPicPr>
          <p:nvPr/>
        </p:nvPicPr>
        <p:blipFill>
          <a:blip r:embed="rId2"/>
          <a:stretch>
            <a:fillRect/>
          </a:stretch>
        </p:blipFill>
        <p:spPr>
          <a:xfrm>
            <a:off x="1843087" y="1057862"/>
            <a:ext cx="5457825" cy="790575"/>
          </a:xfrm>
          <a:prstGeom prst="rect">
            <a:avLst/>
          </a:prstGeom>
        </p:spPr>
      </p:pic>
      <p:pic>
        <p:nvPicPr>
          <p:cNvPr id="7" name="Picture 6" descr="Option 2 – Laser Tag:&#10;open fraction 18.00 dollars divided by 3 times 30 minutes close fraction equals&#10;18.00 dollars divided by 90 minutes">
            <a:extLst>
              <a:ext uri="{FF2B5EF4-FFF2-40B4-BE49-F238E27FC236}">
                <a16:creationId xmlns:a16="http://schemas.microsoft.com/office/drawing/2014/main" id="{8502B4BF-4760-5CA7-3B6B-39479CFD15F3}"/>
              </a:ext>
            </a:extLst>
          </p:cNvPr>
          <p:cNvPicPr>
            <a:picLocks noChangeAspect="1"/>
          </p:cNvPicPr>
          <p:nvPr/>
        </p:nvPicPr>
        <p:blipFill>
          <a:blip r:embed="rId3"/>
          <a:stretch>
            <a:fillRect/>
          </a:stretch>
        </p:blipFill>
        <p:spPr>
          <a:xfrm>
            <a:off x="1833562" y="2053811"/>
            <a:ext cx="5467350" cy="790575"/>
          </a:xfrm>
          <a:prstGeom prst="rect">
            <a:avLst/>
          </a:prstGeom>
        </p:spPr>
      </p:pic>
      <p:sp>
        <p:nvSpPr>
          <p:cNvPr id="11" name="TextBox 10">
            <a:extLst>
              <a:ext uri="{FF2B5EF4-FFF2-40B4-BE49-F238E27FC236}">
                <a16:creationId xmlns:a16="http://schemas.microsoft.com/office/drawing/2014/main" id="{69D365F7-87F3-42E3-0167-D5E35B1C7465}"/>
              </a:ext>
            </a:extLst>
          </p:cNvPr>
          <p:cNvSpPr txBox="1"/>
          <p:nvPr/>
        </p:nvSpPr>
        <p:spPr>
          <a:xfrm>
            <a:off x="1114424" y="3029537"/>
            <a:ext cx="7724775"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​For the fair option, the rate is based on staying at the fair from 8 p.m. until 10 p.m., which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a:t>
            </a:r>
            <a:r>
              <a:rPr kumimoji="0" lang="en-US" sz="2800" b="0" i="0" u="none" strike="noStrike" kern="1200" cap="none" spc="0" normalizeH="0" baseline="0" noProof="0" dirty="0">
                <a:ln>
                  <a:noFill/>
                </a:ln>
                <a:solidFill>
                  <a:srgbClr val="366092"/>
                </a:solidFill>
                <a:effectLst/>
                <a:uLnTx/>
                <a:uFillTx/>
                <a:latin typeface="Calibri"/>
                <a:ea typeface="+mn-ea"/>
                <a:cs typeface="+mn-cs"/>
              </a:rPr>
              <a:t> hours of unlimited rides.</a:t>
            </a:r>
            <a:endParaRPr lang="en-IN" dirty="0"/>
          </a:p>
        </p:txBody>
      </p:sp>
      <p:pic>
        <p:nvPicPr>
          <p:cNvPr id="9" name="Picture 8" descr="Option 3 – Laser Tag:&#10;20.00 dollars divided by 2 hours&#10;">
            <a:extLst>
              <a:ext uri="{FF2B5EF4-FFF2-40B4-BE49-F238E27FC236}">
                <a16:creationId xmlns:a16="http://schemas.microsoft.com/office/drawing/2014/main" id="{5859465D-6A7B-6DEC-84DF-8D96CA96C4BC}"/>
              </a:ext>
            </a:extLst>
          </p:cNvPr>
          <p:cNvPicPr>
            <a:picLocks noChangeAspect="1"/>
          </p:cNvPicPr>
          <p:nvPr/>
        </p:nvPicPr>
        <p:blipFill>
          <a:blip r:embed="rId4"/>
          <a:stretch>
            <a:fillRect/>
          </a:stretch>
        </p:blipFill>
        <p:spPr>
          <a:xfrm>
            <a:off x="3033711" y="4438039"/>
            <a:ext cx="3886200" cy="781050"/>
          </a:xfrm>
          <a:prstGeom prst="rect">
            <a:avLst/>
          </a:prstGeom>
        </p:spPr>
      </p:pic>
    </p:spTree>
    <p:extLst>
      <p:ext uri="{BB962C8B-B14F-4D97-AF65-F5344CB8AC3E}">
        <p14:creationId xmlns:p14="http://schemas.microsoft.com/office/powerpoint/2010/main" val="40386433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Using Rates for Comparison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42925" indent="-542925">
                  <a:defRPr sz="2800"/>
                </a:pPr>
                <a:r>
                  <a:rPr lang="en-US" dirty="0"/>
                  <a:t>b.	</a:t>
                </a:r>
                <a:r>
                  <a:rPr dirty="0"/>
                  <a:t>Technically, we can find the rate per hour for each of the three options. However, it would be misleading to present them to your friends because each option is not available at the unit rate. For instance, although the fair costs </a:t>
                </a:r>
                <a14:m>
                  <m:oMath xmlns:m="http://schemas.openxmlformats.org/officeDocument/2006/math">
                    <m:r>
                      <a:rPr>
                        <a:latin typeface="Cambria Math" panose="02040503050406030204" pitchFamily="18" charset="0"/>
                      </a:rPr>
                      <m:t>$10</m:t>
                    </m:r>
                  </m:oMath>
                </a14:m>
                <a:r>
                  <a:rPr dirty="0"/>
                  <a:t> per hour of rides, an hour of unlimited rides is not offered as an option. So the mixed rates are the best to use to decide which entertainment to choose for Friday night.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000"/>
                </a:stretch>
              </a:blipFill>
            </p:spPr>
            <p:txBody>
              <a:bodyPr/>
              <a:lstStyle/>
              <a:p>
                <a:r>
                  <a:rPr lang="en-IN">
                    <a:noFill/>
                  </a:rPr>
                  <a:t> </a:t>
                </a:r>
              </a:p>
            </p:txBody>
          </p:sp>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Rate of Change</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The </a:t>
            </a:r>
            <a:r>
              <a:rPr sz="2800" b="1" dirty="0"/>
              <a:t>rate of change</a:t>
            </a:r>
            <a:r>
              <a:rPr sz="2800" dirty="0"/>
              <a:t> of one quantity with respect to another is how much the first quantity changes for each unit change of the second quantity.</a:t>
            </a:r>
          </a:p>
        </p:txBody>
      </p:sp>
      <p:pic>
        <p:nvPicPr>
          <p:cNvPr id="5" name="Picture 4" descr="Rate of Change equals Change in 1st Quantity divided by Change in 2nd Quantity">
            <a:extLst>
              <a:ext uri="{FF2B5EF4-FFF2-40B4-BE49-F238E27FC236}">
                <a16:creationId xmlns:a16="http://schemas.microsoft.com/office/drawing/2014/main" id="{8AE03473-1E35-2A6C-E334-89912B04892D}"/>
              </a:ext>
            </a:extLst>
          </p:cNvPr>
          <p:cNvPicPr>
            <a:picLocks noChangeAspect="1"/>
          </p:cNvPicPr>
          <p:nvPr/>
        </p:nvPicPr>
        <p:blipFill>
          <a:blip r:embed="rId2"/>
          <a:stretch>
            <a:fillRect/>
          </a:stretch>
        </p:blipFill>
        <p:spPr>
          <a:xfrm>
            <a:off x="1809750" y="2819400"/>
            <a:ext cx="5524500" cy="84772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4</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pPr algn="ctr">
              <a:defRPr sz="2800"/>
            </a:pPr>
            <a:r>
              <a:rPr lang="en-US" dirty="0"/>
              <a:t>	</a:t>
            </a:r>
            <a:endParaRPr dirty="0"/>
          </a:p>
        </p:txBody>
      </p:sp>
      <p:pic>
        <p:nvPicPr>
          <p:cNvPr id="7" name="Picture 6" descr="Acceleration equals Change in Velocity divided by Change in Time">
            <a:extLst>
              <a:ext uri="{FF2B5EF4-FFF2-40B4-BE49-F238E27FC236}">
                <a16:creationId xmlns:a16="http://schemas.microsoft.com/office/drawing/2014/main" id="{65345FC6-528B-7506-A88A-E86F62FA6351}"/>
              </a:ext>
            </a:extLst>
          </p:cNvPr>
          <p:cNvPicPr>
            <a:picLocks noChangeAspect="1"/>
          </p:cNvPicPr>
          <p:nvPr/>
        </p:nvPicPr>
        <p:blipFill>
          <a:blip r:embed="rId2"/>
          <a:stretch>
            <a:fillRect/>
          </a:stretch>
        </p:blipFill>
        <p:spPr>
          <a:xfrm>
            <a:off x="2084764" y="1752600"/>
            <a:ext cx="4974472" cy="93600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9: Calculating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lang="en-US" sz="2800" dirty="0"/>
              <a:t>Table </a:t>
            </a:r>
            <a:r>
              <a:rPr lang="en-US" dirty="0"/>
              <a:t>4 </a:t>
            </a:r>
            <a:r>
              <a:rPr sz="2800" dirty="0"/>
              <a:t>shows the speed of racers at various times during a game of Mario Kart.</a:t>
            </a:r>
          </a:p>
        </p:txBody>
      </p:sp>
      <p:sp>
        <p:nvSpPr>
          <p:cNvPr id="6" name="TextBox 5">
            <a:extLst>
              <a:ext uri="{FF2B5EF4-FFF2-40B4-BE49-F238E27FC236}">
                <a16:creationId xmlns:a16="http://schemas.microsoft.com/office/drawing/2014/main" id="{610F9608-8C3D-5DF7-C9F4-89F1E78F35AC}"/>
              </a:ext>
            </a:extLst>
          </p:cNvPr>
          <p:cNvSpPr txBox="1"/>
          <p:nvPr/>
        </p:nvSpPr>
        <p:spPr>
          <a:xfrm>
            <a:off x="2286000" y="1992868"/>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1"/>
            </a:pPr>
            <a:r>
              <a:rPr kumimoji="0" lang="en-US" sz="1800" b="1" i="0" u="none" strike="noStrike" kern="1200" cap="none" spc="0" normalizeH="0" baseline="0" noProof="0" dirty="0">
                <a:ln>
                  <a:noFill/>
                </a:ln>
                <a:solidFill>
                  <a:srgbClr val="366092"/>
                </a:solidFill>
                <a:effectLst/>
                <a:uLnTx/>
                <a:uFillTx/>
                <a:latin typeface="Calibri"/>
                <a:ea typeface="+mn-ea"/>
                <a:cs typeface="+mn-cs"/>
              </a:rPr>
              <a:t>Table 4: Speed of Racers at Various Times</a:t>
            </a:r>
          </a:p>
        </p:txBody>
      </p:sp>
      <p:sp>
        <p:nvSpPr>
          <p:cNvPr id="8" name="TextBox 7">
            <a:extLst>
              <a:ext uri="{FF2B5EF4-FFF2-40B4-BE49-F238E27FC236}">
                <a16:creationId xmlns:a16="http://schemas.microsoft.com/office/drawing/2014/main" id="{C6466008-D82F-3C5C-3F0B-004902688F8B}"/>
              </a:ext>
            </a:extLst>
          </p:cNvPr>
          <p:cNvSpPr txBox="1"/>
          <p:nvPr/>
        </p:nvSpPr>
        <p:spPr>
          <a:xfrm>
            <a:off x="5214939" y="2362023"/>
            <a:ext cx="2057400" cy="338554"/>
          </a:xfrm>
          <a:prstGeom prst="rect">
            <a:avLst/>
          </a:prstGeom>
          <a:noFill/>
        </p:spPr>
        <p:txBody>
          <a:bodyPr wrap="square">
            <a:spAutoFit/>
          </a:bodyPr>
          <a:lstStyle/>
          <a:p>
            <a:r>
              <a:rPr kumimoji="0" lang="en-IN" sz="1600" b="1" i="0" u="none" strike="noStrike" kern="1200" cap="none" spc="0" normalizeH="0" baseline="0" noProof="0" dirty="0">
                <a:ln>
                  <a:noFill/>
                </a:ln>
                <a:solidFill>
                  <a:srgbClr val="366092"/>
                </a:solidFill>
                <a:effectLst/>
                <a:uLnTx/>
                <a:uFillTx/>
                <a:latin typeface="Calibri"/>
                <a:ea typeface="+mn-ea"/>
                <a:cs typeface="+mn-cs"/>
              </a:rPr>
              <a:t>Velocity at Time Mark</a:t>
            </a:r>
            <a:endParaRPr lang="en-IN" sz="1600" b="1" dirty="0"/>
          </a:p>
        </p:txBody>
      </p:sp>
      <mc:AlternateContent xmlns:mc="http://schemas.openxmlformats.org/markup-compatibility/2006">
        <mc:Choice xmlns:a14="http://schemas.microsoft.com/office/drawing/2010/main" Requires="a14">
          <p:graphicFrame>
            <p:nvGraphicFramePr>
              <p:cNvPr id="4" name="Table Placeholder 2" descr="The table contains 4 columns and 5 rows. The columns are labeled:&#10;Time, Mario (Velocity at Time Mark), Luigi (Velocity at Time Mark), and Peach (Velocity at Time Mark).&#10;&#10;Row 1 (Start):&#10;Time: 00:00:00.00,&#10;Mario: 0 meters per second,&#10;Luigi: 0 meters per second,&#10;Peach: 0 meters per second.&#10;&#10;Row 2 (Time 1):&#10;Time: 00:00:25.00,&#10;Mario: 35 meters per second,&#10;Luigi: 30 meters per second,&#10;Peach: 25 meters per second.&#10;&#10;Row 3 (Time 2):&#10;Time: 00:00:50.25,&#10;Mario: 12 meters per second,&#10;Luigi: 15 meters per second,&#10;Peach: 11 meters per second.&#10;&#10;Row 4 (Time 3):&#10;Time: 00:01:01.02,&#10;Mario: 55 meters per second,&#10;Luigi: 58 meters per second,&#10;Peach: 785 meters per second.&#10;&#10;Row 5 (Time 4):&#10;Time: 00:01:01.20,&#10;Mario: 7 meters per second,&#10;Luigi: 42 meters per second,&#10;Peach: 50 meters per second.">
                <a:extLst>
                  <a:ext uri="{FF2B5EF4-FFF2-40B4-BE49-F238E27FC236}">
                    <a16:creationId xmlns:a16="http://schemas.microsoft.com/office/drawing/2014/main" id="{09E583C5-9996-430E-8C72-C32EB08EE873}"/>
                  </a:ext>
                </a:extLst>
              </p:cNvPr>
              <p:cNvGraphicFramePr>
                <a:graphicFrameLocks/>
              </p:cNvGraphicFramePr>
              <p:nvPr>
                <p:extLst>
                  <p:ext uri="{D42A27DB-BD31-4B8C-83A1-F6EECF244321}">
                    <p14:modId xmlns:p14="http://schemas.microsoft.com/office/powerpoint/2010/main" val="1205424024"/>
                  </p:ext>
                </p:extLst>
              </p:nvPr>
            </p:nvGraphicFramePr>
            <p:xfrm>
              <a:off x="457200" y="2783840"/>
              <a:ext cx="8229600" cy="23977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b="1"/>
                          </a:pPr>
                          <a:endParaRPr lang="en-IN" dirty="0"/>
                        </a:p>
                      </a:txBody>
                      <a:tcPr/>
                    </a:tc>
                    <a:tc>
                      <a:txBody>
                        <a:bodyPr/>
                        <a:lstStyle/>
                        <a:p>
                          <a:pPr algn="ctr">
                            <a:defRPr sz="1600" b="1"/>
                          </a:pPr>
                          <a:r>
                            <a:rPr dirty="0"/>
                            <a:t>Time</a:t>
                          </a:r>
                          <a:endParaRPr lang="en-US" dirty="0"/>
                        </a:p>
                        <a:p>
                          <a:pPr marL="0" marR="0" lvl="0" indent="0" algn="ctr" defTabSz="914400" rtl="0" eaLnBrk="1" fontAlgn="auto" latinLnBrk="0" hangingPunct="1">
                            <a:lnSpc>
                              <a:spcPct val="100000"/>
                            </a:lnSpc>
                            <a:spcBef>
                              <a:spcPts val="0"/>
                            </a:spcBef>
                            <a:spcAft>
                              <a:spcPts val="0"/>
                            </a:spcAft>
                            <a:buClrTx/>
                            <a:buSzTx/>
                            <a:buFontTx/>
                            <a:buNone/>
                            <a:tabLst/>
                            <a:defRPr sz="1600" b="1"/>
                          </a:pPr>
                          <a:endParaRPr lang="en-IN" dirty="0"/>
                        </a:p>
                      </a:txBody>
                      <a:tcPr/>
                    </a:tc>
                    <a:tc>
                      <a:txBody>
                        <a:bodyPr/>
                        <a:lstStyle/>
                        <a:p>
                          <a:pPr algn="ctr">
                            <a:defRPr sz="1600" b="1"/>
                          </a:pPr>
                          <a:r>
                            <a:rPr b="1" dirty="0"/>
                            <a:t>Mario</a:t>
                          </a:r>
                          <a:endParaRPr lang="en-US" b="1" dirty="0"/>
                        </a:p>
                        <a:p>
                          <a:pPr marL="0" marR="0" lvl="0" indent="0" algn="ctr" defTabSz="914400" rtl="0" eaLnBrk="1" fontAlgn="auto" latinLnBrk="0" hangingPunct="1">
                            <a:lnSpc>
                              <a:spcPct val="100000"/>
                            </a:lnSpc>
                            <a:spcBef>
                              <a:spcPts val="0"/>
                            </a:spcBef>
                            <a:spcAft>
                              <a:spcPts val="0"/>
                            </a:spcAft>
                            <a:buClrTx/>
                            <a:buSzTx/>
                            <a:buFontTx/>
                            <a:buNone/>
                            <a:tabLst/>
                            <a:defRPr sz="1600" b="1"/>
                          </a:pPr>
                          <a:endParaRPr lang="en-IN" b="1" dirty="0"/>
                        </a:p>
                      </a:txBody>
                      <a:tcPr/>
                    </a:tc>
                    <a:tc>
                      <a:txBody>
                        <a:bodyPr/>
                        <a:lstStyle/>
                        <a:p>
                          <a:pPr algn="ctr">
                            <a:defRPr sz="1600" b="1"/>
                          </a:pPr>
                          <a:r>
                            <a:rPr b="1" dirty="0"/>
                            <a:t>Luigi</a:t>
                          </a:r>
                          <a:endParaRPr lang="en-US" b="1" dirty="0"/>
                        </a:p>
                        <a:p>
                          <a:pPr marL="0" marR="0" lvl="0" indent="0" algn="ctr" defTabSz="914400" rtl="0" eaLnBrk="1" fontAlgn="auto" latinLnBrk="0" hangingPunct="1">
                            <a:lnSpc>
                              <a:spcPct val="100000"/>
                            </a:lnSpc>
                            <a:spcBef>
                              <a:spcPts val="0"/>
                            </a:spcBef>
                            <a:spcAft>
                              <a:spcPts val="0"/>
                            </a:spcAft>
                            <a:buClrTx/>
                            <a:buSzTx/>
                            <a:buFontTx/>
                            <a:buNone/>
                            <a:tabLst/>
                            <a:defRPr sz="1600" b="1"/>
                          </a:pPr>
                          <a:endParaRPr lang="en-IN" b="1" dirty="0"/>
                        </a:p>
                      </a:txBody>
                      <a:tcPr/>
                    </a:tc>
                    <a:tc>
                      <a:txBody>
                        <a:bodyPr/>
                        <a:lstStyle/>
                        <a:p>
                          <a:pPr algn="ctr">
                            <a:defRPr sz="1600" b="1"/>
                          </a:pPr>
                          <a:r>
                            <a:rPr b="1" dirty="0"/>
                            <a:t>Peach</a:t>
                          </a:r>
                          <a:endParaRPr lang="en-US" b="1" dirty="0"/>
                        </a:p>
                        <a:p>
                          <a:pPr marL="0" marR="0" lvl="0" indent="0" algn="ctr" defTabSz="914400" rtl="0" eaLnBrk="1" fontAlgn="auto" latinLnBrk="0" hangingPunct="1">
                            <a:lnSpc>
                              <a:spcPct val="100000"/>
                            </a:lnSpc>
                            <a:spcBef>
                              <a:spcPts val="0"/>
                            </a:spcBef>
                            <a:spcAft>
                              <a:spcPts val="0"/>
                            </a:spcAft>
                            <a:buClrTx/>
                            <a:buSzTx/>
                            <a:buFontTx/>
                            <a:buNone/>
                            <a:tabLst/>
                            <a:defRPr sz="1600" b="1"/>
                          </a:pPr>
                          <a:endParaRPr lang="en-IN" b="1" dirty="0"/>
                        </a:p>
                      </a:txBody>
                      <a:tcPr/>
                    </a:tc>
                    <a:extLst>
                      <a:ext uri="{0D108BD9-81ED-4DB2-BD59-A6C34878D82A}">
                        <a16:rowId xmlns:a16="http://schemas.microsoft.com/office/drawing/2014/main" val="10002"/>
                      </a:ext>
                    </a:extLst>
                  </a:tr>
                  <a:tr h="335280">
                    <a:tc>
                      <a:txBody>
                        <a:bodyPr/>
                        <a:lstStyle/>
                        <a:p>
                          <a:pPr marL="0" algn="ctr" defTabSz="914400" rtl="0" eaLnBrk="1" latinLnBrk="0" hangingPunct="1">
                            <a:defRPr sz="1600" b="1"/>
                          </a:pPr>
                          <a:r>
                            <a:rPr lang="en-IN" sz="1600" b="1" kern="1200" dirty="0">
                              <a:solidFill>
                                <a:schemeClr val="tx1"/>
                              </a:solidFill>
                              <a:latin typeface="+mn-lt"/>
                              <a:ea typeface="+mn-ea"/>
                              <a:cs typeface="+mn-cs"/>
                            </a:rPr>
                            <a:t>Start</a:t>
                          </a:r>
                        </a:p>
                      </a:txBody>
                      <a:tcPr/>
                    </a:tc>
                    <a:tc>
                      <a:txBody>
                        <a:bodyPr/>
                        <a:lstStyle/>
                        <a:p>
                          <a:pPr marL="0" algn="ctr" defTabSz="914400" rtl="0" eaLnBrk="1" latinLnBrk="0" hangingPunct="1">
                            <a:defRPr sz="1600"/>
                          </a:pPr>
                          <a:r>
                            <a:rPr lang="en-IN" sz="1600" b="1" kern="1200" dirty="0">
                              <a:solidFill>
                                <a:schemeClr val="tx1"/>
                              </a:solidFill>
                              <a:latin typeface="+mn-lt"/>
                              <a:ea typeface="+mn-ea"/>
                              <a:cs typeface="+mn-cs"/>
                            </a:rPr>
                            <a:t>00:00:00.00</a:t>
                          </a:r>
                        </a:p>
                      </a:txBody>
                      <a:tcPr/>
                    </a:tc>
                    <a:tc>
                      <a:txBody>
                        <a:bodyPr/>
                        <a:lstStyle/>
                        <a:p>
                          <a:pPr algn="ctr"/>
                          <a:r>
                            <a:rPr lang="en-IN" sz="1600" b="1" dirty="0"/>
                            <a:t>0 m/s</a:t>
                          </a:r>
                          <a:endParaRPr lang="en-IN"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nor/>
                                  </m:rPr>
                                  <a:rPr lang="en-IN" sz="1600" b="1" dirty="0" smtClean="0"/>
                                  <m:t>0 </m:t>
                                </m:r>
                                <m:r>
                                  <m:rPr>
                                    <m:nor/>
                                  </m:rPr>
                                  <a:rPr lang="en-IN" sz="1600" b="1" dirty="0" smtClean="0"/>
                                  <m:t>m</m:t>
                                </m:r>
                                <m:r>
                                  <m:rPr>
                                    <m:nor/>
                                  </m:rPr>
                                  <a:rPr lang="en-IN" sz="1600" b="1" dirty="0" smtClean="0"/>
                                  <m:t>/</m:t>
                                </m:r>
                                <m:r>
                                  <m:rPr>
                                    <m:nor/>
                                  </m:rPr>
                                  <a:rPr lang="en-IN" sz="1600" b="1" dirty="0" smtClean="0"/>
                                  <m:t>s</m:t>
                                </m:r>
                              </m:oMath>
                            </m:oMathPara>
                          </a14:m>
                          <a:endParaRPr lang="en-IN"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1600" b="1"/>
                          </a:pPr>
                          <a14:m>
                            <m:oMathPara xmlns:m="http://schemas.openxmlformats.org/officeDocument/2006/math">
                              <m:oMathParaPr>
                                <m:jc m:val="centerGroup"/>
                              </m:oMathParaPr>
                              <m:oMath xmlns:m="http://schemas.openxmlformats.org/officeDocument/2006/math">
                                <m:r>
                                  <m:rPr>
                                    <m:nor/>
                                  </m:rPr>
                                  <a:rPr lang="en-IN" sz="1600" b="1" dirty="0" smtClean="0"/>
                                  <m:t>0 </m:t>
                                </m:r>
                                <m:r>
                                  <m:rPr>
                                    <m:nor/>
                                  </m:rPr>
                                  <a:rPr lang="en-IN" sz="1600" b="1" dirty="0" smtClean="0"/>
                                  <m:t>m</m:t>
                                </m:r>
                                <m:r>
                                  <m:rPr>
                                    <m:nor/>
                                  </m:rPr>
                                  <a:rPr lang="en-IN" sz="1600" b="1" dirty="0" smtClean="0"/>
                                  <m:t>/</m:t>
                                </m:r>
                                <m:r>
                                  <m:rPr>
                                    <m:nor/>
                                  </m:rPr>
                                  <a:rPr lang="en-IN" sz="1600" b="1" dirty="0" smtClean="0"/>
                                  <m:t>s</m:t>
                                </m:r>
                              </m:oMath>
                            </m:oMathPara>
                          </a14:m>
                          <a:endParaRPr lang="en-IN" b="1" dirty="0"/>
                        </a:p>
                      </a:txBody>
                      <a:tcPr/>
                    </a:tc>
                    <a:extLst>
                      <a:ext uri="{0D108BD9-81ED-4DB2-BD59-A6C34878D82A}">
                        <a16:rowId xmlns:a16="http://schemas.microsoft.com/office/drawing/2014/main" val="2221400764"/>
                      </a:ext>
                    </a:extLst>
                  </a:tr>
                  <a:tr h="370840">
                    <a:tc>
                      <a:txBody>
                        <a:bodyPr/>
                        <a:lstStyle/>
                        <a:p>
                          <a:pPr algn="ctr">
                            <a:defRPr sz="1600" b="1"/>
                          </a:pPr>
                          <a:r>
                            <a:rPr b="0" dirty="0"/>
                            <a:t>Time 1</a:t>
                          </a:r>
                        </a:p>
                      </a:txBody>
                      <a:tcPr/>
                    </a:tc>
                    <a:tc>
                      <a:txBody>
                        <a:bodyPr/>
                        <a:lstStyle/>
                        <a:p>
                          <a:pPr algn="ctr">
                            <a:defRPr sz="1600"/>
                          </a:pPr>
                          <a:r>
                            <a:rPr dirty="0"/>
                            <a:t>00:00:25.00</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35</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30</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25</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dirty="0"/>
                        </a:p>
                      </a:txBody>
                      <a:tcPr/>
                    </a:tc>
                    <a:extLst>
                      <a:ext uri="{0D108BD9-81ED-4DB2-BD59-A6C34878D82A}">
                        <a16:rowId xmlns:a16="http://schemas.microsoft.com/office/drawing/2014/main" val="10004"/>
                      </a:ext>
                    </a:extLst>
                  </a:tr>
                  <a:tr h="370840">
                    <a:tc>
                      <a:txBody>
                        <a:bodyPr/>
                        <a:lstStyle/>
                        <a:p>
                          <a:pPr algn="ctr">
                            <a:defRPr sz="1600" b="1"/>
                          </a:pPr>
                          <a:r>
                            <a:rPr b="0" dirty="0"/>
                            <a:t>Time 2</a:t>
                          </a:r>
                        </a:p>
                      </a:txBody>
                      <a:tcPr/>
                    </a:tc>
                    <a:tc>
                      <a:txBody>
                        <a:bodyPr/>
                        <a:lstStyle/>
                        <a:p>
                          <a:pPr algn="ctr">
                            <a:defRPr sz="1600"/>
                          </a:pPr>
                          <a:r>
                            <a:t>00:00:50.25</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12</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15</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11</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a:p>
                      </a:txBody>
                      <a:tcPr/>
                    </a:tc>
                    <a:extLst>
                      <a:ext uri="{0D108BD9-81ED-4DB2-BD59-A6C34878D82A}">
                        <a16:rowId xmlns:a16="http://schemas.microsoft.com/office/drawing/2014/main" val="10005"/>
                      </a:ext>
                    </a:extLst>
                  </a:tr>
                  <a:tr h="370840">
                    <a:tc>
                      <a:txBody>
                        <a:bodyPr/>
                        <a:lstStyle/>
                        <a:p>
                          <a:pPr algn="ctr">
                            <a:defRPr sz="1600" b="1"/>
                          </a:pPr>
                          <a:r>
                            <a:rPr b="0" dirty="0"/>
                            <a:t>Time 3</a:t>
                          </a:r>
                        </a:p>
                      </a:txBody>
                      <a:tcPr/>
                    </a:tc>
                    <a:tc>
                      <a:txBody>
                        <a:bodyPr/>
                        <a:lstStyle/>
                        <a:p>
                          <a:pPr algn="ctr">
                            <a:defRPr sz="1600"/>
                          </a:pPr>
                          <a:r>
                            <a:t>00:01:01.02</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55</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58</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785</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a:p>
                      </a:txBody>
                      <a:tcPr/>
                    </a:tc>
                    <a:extLst>
                      <a:ext uri="{0D108BD9-81ED-4DB2-BD59-A6C34878D82A}">
                        <a16:rowId xmlns:a16="http://schemas.microsoft.com/office/drawing/2014/main" val="10006"/>
                      </a:ext>
                    </a:extLst>
                  </a:tr>
                  <a:tr h="370840">
                    <a:tc>
                      <a:txBody>
                        <a:bodyPr/>
                        <a:lstStyle/>
                        <a:p>
                          <a:pPr algn="ctr">
                            <a:defRPr sz="1600" b="1"/>
                          </a:pPr>
                          <a:r>
                            <a:rPr b="0" dirty="0"/>
                            <a:t>Time 4</a:t>
                          </a:r>
                        </a:p>
                      </a:txBody>
                      <a:tcPr/>
                    </a:tc>
                    <a:tc>
                      <a:txBody>
                        <a:bodyPr/>
                        <a:lstStyle/>
                        <a:p>
                          <a:pPr algn="ctr">
                            <a:defRPr sz="1600"/>
                          </a:pPr>
                          <a:r>
                            <a:t>00:01:01.20</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7</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42</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50</m:t>
                                </m:r>
                                <m:r>
                                  <m:rPr>
                                    <m:nor/>
                                  </m:rPr>
                                  <a:rPr sz="1600"/>
                                  <m:t> </m:t>
                                </m:r>
                                <m:r>
                                  <m:rPr>
                                    <m:sty m:val="p"/>
                                  </m:rPr>
                                  <a:rPr sz="1600">
                                    <a:latin typeface="Cambria Math" panose="02040503050406030204" pitchFamily="18" charset="0"/>
                                  </a:rPr>
                                  <m:t>m</m:t>
                                </m:r>
                                <m:r>
                                  <a:rPr sz="1600">
                                    <a:latin typeface="Cambria Math" panose="02040503050406030204" pitchFamily="18" charset="0"/>
                                  </a:rPr>
                                  <m:t>/</m:t>
                                </m:r>
                                <m:r>
                                  <m:rPr>
                                    <m:sty m:val="p"/>
                                  </m:rPr>
                                  <a:rPr sz="1600">
                                    <a:latin typeface="Cambria Math" panose="02040503050406030204" pitchFamily="18" charset="0"/>
                                  </a:rPr>
                                  <m:t>s</m:t>
                                </m:r>
                              </m:oMath>
                            </m:oMathPara>
                          </a14:m>
                          <a:endParaRPr dirty="0"/>
                        </a:p>
                      </a:txBody>
                      <a:tcPr/>
                    </a:tc>
                    <a:extLst>
                      <a:ext uri="{0D108BD9-81ED-4DB2-BD59-A6C34878D82A}">
                        <a16:rowId xmlns:a16="http://schemas.microsoft.com/office/drawing/2014/main" val="10007"/>
                      </a:ext>
                    </a:extLst>
                  </a:tr>
                </a:tbl>
              </a:graphicData>
            </a:graphic>
          </p:graphicFrame>
        </mc:Choice>
        <mc:Fallback>
          <p:graphicFrame>
            <p:nvGraphicFramePr>
              <p:cNvPr id="4" name="Table Placeholder 2" descr="The table contains 4 columns and 5 rows. The columns are labeled:&#10;Time, Mario (Velocity at Time Mark), Luigi (Velocity at Time Mark), and Peach (Velocity at Time Mark).&#10;&#10;Row 1 (Start):&#10;Time: 00:00:00.00,&#10;Mario: 0 meters per second,&#10;Luigi: 0 meters per second,&#10;Peach: 0 meters per second.&#10;&#10;Row 2 (Time 1):&#10;Time: 00:00:25.00,&#10;Mario: 35 meters per second,&#10;Luigi: 30 meters per second,&#10;Peach: 25 meters per second.&#10;&#10;Row 3 (Time 2):&#10;Time: 00:00:50.25,&#10;Mario: 12 meters per second,&#10;Luigi: 15 meters per second,&#10;Peach: 11 meters per second.&#10;&#10;Row 4 (Time 3):&#10;Time: 00:01:01.02,&#10;Mario: 55 meters per second,&#10;Luigi: 58 meters per second,&#10;Peach: 785 meters per second.&#10;&#10;Row 5 (Time 4):&#10;Time: 00:01:01.20,&#10;Mario: 7 meters per second,&#10;Luigi: 42 meters per second,&#10;Peach: 50 meters per second.">
                <a:extLst>
                  <a:ext uri="{FF2B5EF4-FFF2-40B4-BE49-F238E27FC236}">
                    <a16:creationId xmlns:a16="http://schemas.microsoft.com/office/drawing/2014/main" id="{09E583C5-9996-430E-8C72-C32EB08EE873}"/>
                  </a:ext>
                </a:extLst>
              </p:cNvPr>
              <p:cNvGraphicFramePr>
                <a:graphicFrameLocks/>
              </p:cNvGraphicFramePr>
              <p:nvPr>
                <p:extLst>
                  <p:ext uri="{D42A27DB-BD31-4B8C-83A1-F6EECF244321}">
                    <p14:modId xmlns:p14="http://schemas.microsoft.com/office/powerpoint/2010/main" val="1205424024"/>
                  </p:ext>
                </p:extLst>
              </p:nvPr>
            </p:nvGraphicFramePr>
            <p:xfrm>
              <a:off x="457200" y="2783840"/>
              <a:ext cx="8229600" cy="23977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579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b="1"/>
                          </a:pPr>
                          <a:endParaRPr lang="en-IN" dirty="0"/>
                        </a:p>
                      </a:txBody>
                      <a:tcPr/>
                    </a:tc>
                    <a:tc>
                      <a:txBody>
                        <a:bodyPr/>
                        <a:lstStyle/>
                        <a:p>
                          <a:pPr algn="ctr">
                            <a:defRPr sz="1600" b="1"/>
                          </a:pPr>
                          <a:r>
                            <a:rPr dirty="0"/>
                            <a:t>Time</a:t>
                          </a:r>
                          <a:endParaRPr lang="en-US" dirty="0"/>
                        </a:p>
                        <a:p>
                          <a:pPr marL="0" marR="0" lvl="0" indent="0" algn="ctr" defTabSz="914400" rtl="0" eaLnBrk="1" fontAlgn="auto" latinLnBrk="0" hangingPunct="1">
                            <a:lnSpc>
                              <a:spcPct val="100000"/>
                            </a:lnSpc>
                            <a:spcBef>
                              <a:spcPts val="0"/>
                            </a:spcBef>
                            <a:spcAft>
                              <a:spcPts val="0"/>
                            </a:spcAft>
                            <a:buClrTx/>
                            <a:buSzTx/>
                            <a:buFontTx/>
                            <a:buNone/>
                            <a:tabLst/>
                            <a:defRPr sz="1600" b="1"/>
                          </a:pPr>
                          <a:endParaRPr lang="en-IN" dirty="0"/>
                        </a:p>
                      </a:txBody>
                      <a:tcPr/>
                    </a:tc>
                    <a:tc>
                      <a:txBody>
                        <a:bodyPr/>
                        <a:lstStyle/>
                        <a:p>
                          <a:pPr algn="ctr">
                            <a:defRPr sz="1600" b="1"/>
                          </a:pPr>
                          <a:r>
                            <a:rPr b="1" dirty="0"/>
                            <a:t>Mario</a:t>
                          </a:r>
                          <a:endParaRPr lang="en-US" b="1" dirty="0"/>
                        </a:p>
                        <a:p>
                          <a:pPr marL="0" marR="0" lvl="0" indent="0" algn="ctr" defTabSz="914400" rtl="0" eaLnBrk="1" fontAlgn="auto" latinLnBrk="0" hangingPunct="1">
                            <a:lnSpc>
                              <a:spcPct val="100000"/>
                            </a:lnSpc>
                            <a:spcBef>
                              <a:spcPts val="0"/>
                            </a:spcBef>
                            <a:spcAft>
                              <a:spcPts val="0"/>
                            </a:spcAft>
                            <a:buClrTx/>
                            <a:buSzTx/>
                            <a:buFontTx/>
                            <a:buNone/>
                            <a:tabLst/>
                            <a:defRPr sz="1600" b="1"/>
                          </a:pPr>
                          <a:endParaRPr lang="en-IN" b="1" dirty="0"/>
                        </a:p>
                      </a:txBody>
                      <a:tcPr/>
                    </a:tc>
                    <a:tc>
                      <a:txBody>
                        <a:bodyPr/>
                        <a:lstStyle/>
                        <a:p>
                          <a:pPr algn="ctr">
                            <a:defRPr sz="1600" b="1"/>
                          </a:pPr>
                          <a:r>
                            <a:rPr b="1" dirty="0"/>
                            <a:t>Luigi</a:t>
                          </a:r>
                          <a:endParaRPr lang="en-US" b="1" dirty="0"/>
                        </a:p>
                        <a:p>
                          <a:pPr marL="0" marR="0" lvl="0" indent="0" algn="ctr" defTabSz="914400" rtl="0" eaLnBrk="1" fontAlgn="auto" latinLnBrk="0" hangingPunct="1">
                            <a:lnSpc>
                              <a:spcPct val="100000"/>
                            </a:lnSpc>
                            <a:spcBef>
                              <a:spcPts val="0"/>
                            </a:spcBef>
                            <a:spcAft>
                              <a:spcPts val="0"/>
                            </a:spcAft>
                            <a:buClrTx/>
                            <a:buSzTx/>
                            <a:buFontTx/>
                            <a:buNone/>
                            <a:tabLst/>
                            <a:defRPr sz="1600" b="1"/>
                          </a:pPr>
                          <a:endParaRPr lang="en-IN" b="1" dirty="0"/>
                        </a:p>
                      </a:txBody>
                      <a:tcPr/>
                    </a:tc>
                    <a:tc>
                      <a:txBody>
                        <a:bodyPr/>
                        <a:lstStyle/>
                        <a:p>
                          <a:pPr algn="ctr">
                            <a:defRPr sz="1600" b="1"/>
                          </a:pPr>
                          <a:r>
                            <a:rPr b="1" dirty="0"/>
                            <a:t>Peach</a:t>
                          </a:r>
                          <a:endParaRPr lang="en-US" b="1" dirty="0"/>
                        </a:p>
                        <a:p>
                          <a:pPr marL="0" marR="0" lvl="0" indent="0" algn="ctr" defTabSz="914400" rtl="0" eaLnBrk="1" fontAlgn="auto" latinLnBrk="0" hangingPunct="1">
                            <a:lnSpc>
                              <a:spcPct val="100000"/>
                            </a:lnSpc>
                            <a:spcBef>
                              <a:spcPts val="0"/>
                            </a:spcBef>
                            <a:spcAft>
                              <a:spcPts val="0"/>
                            </a:spcAft>
                            <a:buClrTx/>
                            <a:buSzTx/>
                            <a:buFontTx/>
                            <a:buNone/>
                            <a:tabLst/>
                            <a:defRPr sz="1600" b="1"/>
                          </a:pPr>
                          <a:endParaRPr lang="en-IN" b="1" dirty="0"/>
                        </a:p>
                      </a:txBody>
                      <a:tcPr/>
                    </a:tc>
                    <a:extLst>
                      <a:ext uri="{0D108BD9-81ED-4DB2-BD59-A6C34878D82A}">
                        <a16:rowId xmlns:a16="http://schemas.microsoft.com/office/drawing/2014/main" val="10002"/>
                      </a:ext>
                    </a:extLst>
                  </a:tr>
                  <a:tr h="335280">
                    <a:tc>
                      <a:txBody>
                        <a:bodyPr/>
                        <a:lstStyle/>
                        <a:p>
                          <a:pPr marL="0" algn="ctr" defTabSz="914400" rtl="0" eaLnBrk="1" latinLnBrk="0" hangingPunct="1">
                            <a:defRPr sz="1600" b="1"/>
                          </a:pPr>
                          <a:r>
                            <a:rPr lang="en-IN" sz="1600" b="1" kern="1200" dirty="0">
                              <a:solidFill>
                                <a:schemeClr val="tx1"/>
                              </a:solidFill>
                              <a:latin typeface="+mn-lt"/>
                              <a:ea typeface="+mn-ea"/>
                              <a:cs typeface="+mn-cs"/>
                            </a:rPr>
                            <a:t>Start</a:t>
                          </a:r>
                        </a:p>
                      </a:txBody>
                      <a:tcPr/>
                    </a:tc>
                    <a:tc>
                      <a:txBody>
                        <a:bodyPr/>
                        <a:lstStyle/>
                        <a:p>
                          <a:pPr marL="0" algn="ctr" defTabSz="914400" rtl="0" eaLnBrk="1" latinLnBrk="0" hangingPunct="1">
                            <a:defRPr sz="1600"/>
                          </a:pPr>
                          <a:r>
                            <a:rPr lang="en-IN" sz="1600" b="1" kern="1200" dirty="0">
                              <a:solidFill>
                                <a:schemeClr val="tx1"/>
                              </a:solidFill>
                              <a:latin typeface="+mn-lt"/>
                              <a:ea typeface="+mn-ea"/>
                              <a:cs typeface="+mn-cs"/>
                            </a:rPr>
                            <a:t>00:00:00.00</a:t>
                          </a:r>
                        </a:p>
                      </a:txBody>
                      <a:tcPr/>
                    </a:tc>
                    <a:tc>
                      <a:txBody>
                        <a:bodyPr/>
                        <a:lstStyle/>
                        <a:p>
                          <a:pPr algn="ctr"/>
                          <a:r>
                            <a:rPr lang="en-IN" sz="1600" b="1" dirty="0"/>
                            <a:t>0 m/s</a:t>
                          </a:r>
                          <a:endParaRPr lang="en-IN" b="1" dirty="0"/>
                        </a:p>
                      </a:txBody>
                      <a:tcPr/>
                    </a:tc>
                    <a:tc>
                      <a:txBody>
                        <a:bodyPr/>
                        <a:lstStyle/>
                        <a:p>
                          <a:endParaRPr lang="en-US"/>
                        </a:p>
                      </a:txBody>
                      <a:tcPr>
                        <a:blipFill>
                          <a:blip r:embed="rId2"/>
                          <a:stretch>
                            <a:fillRect l="-300741" t="-176364" r="-101111" b="-456364"/>
                          </a:stretch>
                        </a:blipFill>
                      </a:tcPr>
                    </a:tc>
                    <a:tc>
                      <a:txBody>
                        <a:bodyPr/>
                        <a:lstStyle/>
                        <a:p>
                          <a:endParaRPr lang="en-US"/>
                        </a:p>
                      </a:txBody>
                      <a:tcPr>
                        <a:blipFill>
                          <a:blip r:embed="rId2"/>
                          <a:stretch>
                            <a:fillRect l="-400741" t="-176364" r="-1111" b="-456364"/>
                          </a:stretch>
                        </a:blipFill>
                      </a:tcPr>
                    </a:tc>
                    <a:extLst>
                      <a:ext uri="{0D108BD9-81ED-4DB2-BD59-A6C34878D82A}">
                        <a16:rowId xmlns:a16="http://schemas.microsoft.com/office/drawing/2014/main" val="2221400764"/>
                      </a:ext>
                    </a:extLst>
                  </a:tr>
                  <a:tr h="370840">
                    <a:tc>
                      <a:txBody>
                        <a:bodyPr/>
                        <a:lstStyle/>
                        <a:p>
                          <a:pPr algn="ctr">
                            <a:defRPr sz="1600" b="1"/>
                          </a:pPr>
                          <a:r>
                            <a:rPr b="0" dirty="0"/>
                            <a:t>Time 1</a:t>
                          </a:r>
                        </a:p>
                      </a:txBody>
                      <a:tcPr/>
                    </a:tc>
                    <a:tc>
                      <a:txBody>
                        <a:bodyPr/>
                        <a:lstStyle/>
                        <a:p>
                          <a:pPr algn="ctr">
                            <a:defRPr sz="1600"/>
                          </a:pPr>
                          <a:r>
                            <a:rPr dirty="0"/>
                            <a:t>00:00:25.00</a:t>
                          </a:r>
                        </a:p>
                      </a:txBody>
                      <a:tcPr/>
                    </a:tc>
                    <a:tc>
                      <a:txBody>
                        <a:bodyPr/>
                        <a:lstStyle/>
                        <a:p>
                          <a:endParaRPr lang="en-US"/>
                        </a:p>
                      </a:txBody>
                      <a:tcPr>
                        <a:blipFill>
                          <a:blip r:embed="rId2"/>
                          <a:stretch>
                            <a:fillRect l="-200741" t="-249180" r="-201111" b="-311475"/>
                          </a:stretch>
                        </a:blipFill>
                      </a:tcPr>
                    </a:tc>
                    <a:tc>
                      <a:txBody>
                        <a:bodyPr/>
                        <a:lstStyle/>
                        <a:p>
                          <a:endParaRPr lang="en-US"/>
                        </a:p>
                      </a:txBody>
                      <a:tcPr>
                        <a:blipFill>
                          <a:blip r:embed="rId2"/>
                          <a:stretch>
                            <a:fillRect l="-300741" t="-249180" r="-101111" b="-311475"/>
                          </a:stretch>
                        </a:blipFill>
                      </a:tcPr>
                    </a:tc>
                    <a:tc>
                      <a:txBody>
                        <a:bodyPr/>
                        <a:lstStyle/>
                        <a:p>
                          <a:endParaRPr lang="en-US"/>
                        </a:p>
                      </a:txBody>
                      <a:tcPr>
                        <a:blipFill>
                          <a:blip r:embed="rId2"/>
                          <a:stretch>
                            <a:fillRect l="-400741" t="-249180" r="-1111" b="-311475"/>
                          </a:stretch>
                        </a:blipFill>
                      </a:tcPr>
                    </a:tc>
                    <a:extLst>
                      <a:ext uri="{0D108BD9-81ED-4DB2-BD59-A6C34878D82A}">
                        <a16:rowId xmlns:a16="http://schemas.microsoft.com/office/drawing/2014/main" val="10004"/>
                      </a:ext>
                    </a:extLst>
                  </a:tr>
                  <a:tr h="370840">
                    <a:tc>
                      <a:txBody>
                        <a:bodyPr/>
                        <a:lstStyle/>
                        <a:p>
                          <a:pPr algn="ctr">
                            <a:defRPr sz="1600" b="1"/>
                          </a:pPr>
                          <a:r>
                            <a:rPr b="0" dirty="0"/>
                            <a:t>Time 2</a:t>
                          </a:r>
                        </a:p>
                      </a:txBody>
                      <a:tcPr/>
                    </a:tc>
                    <a:tc>
                      <a:txBody>
                        <a:bodyPr/>
                        <a:lstStyle/>
                        <a:p>
                          <a:pPr algn="ctr">
                            <a:defRPr sz="1600"/>
                          </a:pPr>
                          <a:r>
                            <a:t>00:00:50.25</a:t>
                          </a:r>
                        </a:p>
                      </a:txBody>
                      <a:tcPr/>
                    </a:tc>
                    <a:tc>
                      <a:txBody>
                        <a:bodyPr/>
                        <a:lstStyle/>
                        <a:p>
                          <a:endParaRPr lang="en-US"/>
                        </a:p>
                      </a:txBody>
                      <a:tcPr>
                        <a:blipFill>
                          <a:blip r:embed="rId2"/>
                          <a:stretch>
                            <a:fillRect l="-200741" t="-349180" r="-201111" b="-211475"/>
                          </a:stretch>
                        </a:blipFill>
                      </a:tcPr>
                    </a:tc>
                    <a:tc>
                      <a:txBody>
                        <a:bodyPr/>
                        <a:lstStyle/>
                        <a:p>
                          <a:endParaRPr lang="en-US"/>
                        </a:p>
                      </a:txBody>
                      <a:tcPr>
                        <a:blipFill>
                          <a:blip r:embed="rId2"/>
                          <a:stretch>
                            <a:fillRect l="-300741" t="-349180" r="-101111" b="-211475"/>
                          </a:stretch>
                        </a:blipFill>
                      </a:tcPr>
                    </a:tc>
                    <a:tc>
                      <a:txBody>
                        <a:bodyPr/>
                        <a:lstStyle/>
                        <a:p>
                          <a:endParaRPr lang="en-US"/>
                        </a:p>
                      </a:txBody>
                      <a:tcPr>
                        <a:blipFill>
                          <a:blip r:embed="rId2"/>
                          <a:stretch>
                            <a:fillRect l="-400741" t="-349180" r="-1111" b="-211475"/>
                          </a:stretch>
                        </a:blipFill>
                      </a:tcPr>
                    </a:tc>
                    <a:extLst>
                      <a:ext uri="{0D108BD9-81ED-4DB2-BD59-A6C34878D82A}">
                        <a16:rowId xmlns:a16="http://schemas.microsoft.com/office/drawing/2014/main" val="10005"/>
                      </a:ext>
                    </a:extLst>
                  </a:tr>
                  <a:tr h="370840">
                    <a:tc>
                      <a:txBody>
                        <a:bodyPr/>
                        <a:lstStyle/>
                        <a:p>
                          <a:pPr algn="ctr">
                            <a:defRPr sz="1600" b="1"/>
                          </a:pPr>
                          <a:r>
                            <a:rPr b="0" dirty="0"/>
                            <a:t>Time 3</a:t>
                          </a:r>
                        </a:p>
                      </a:txBody>
                      <a:tcPr/>
                    </a:tc>
                    <a:tc>
                      <a:txBody>
                        <a:bodyPr/>
                        <a:lstStyle/>
                        <a:p>
                          <a:pPr algn="ctr">
                            <a:defRPr sz="1600"/>
                          </a:pPr>
                          <a:r>
                            <a:t>00:01:01.02</a:t>
                          </a:r>
                        </a:p>
                      </a:txBody>
                      <a:tcPr/>
                    </a:tc>
                    <a:tc>
                      <a:txBody>
                        <a:bodyPr/>
                        <a:lstStyle/>
                        <a:p>
                          <a:endParaRPr lang="en-US"/>
                        </a:p>
                      </a:txBody>
                      <a:tcPr>
                        <a:blipFill>
                          <a:blip r:embed="rId2"/>
                          <a:stretch>
                            <a:fillRect l="-200741" t="-449180" r="-201111" b="-111475"/>
                          </a:stretch>
                        </a:blipFill>
                      </a:tcPr>
                    </a:tc>
                    <a:tc>
                      <a:txBody>
                        <a:bodyPr/>
                        <a:lstStyle/>
                        <a:p>
                          <a:endParaRPr lang="en-US"/>
                        </a:p>
                      </a:txBody>
                      <a:tcPr>
                        <a:blipFill>
                          <a:blip r:embed="rId2"/>
                          <a:stretch>
                            <a:fillRect l="-300741" t="-449180" r="-101111" b="-111475"/>
                          </a:stretch>
                        </a:blipFill>
                      </a:tcPr>
                    </a:tc>
                    <a:tc>
                      <a:txBody>
                        <a:bodyPr/>
                        <a:lstStyle/>
                        <a:p>
                          <a:endParaRPr lang="en-US"/>
                        </a:p>
                      </a:txBody>
                      <a:tcPr>
                        <a:blipFill>
                          <a:blip r:embed="rId2"/>
                          <a:stretch>
                            <a:fillRect l="-400741" t="-449180" r="-1111" b="-111475"/>
                          </a:stretch>
                        </a:blipFill>
                      </a:tcPr>
                    </a:tc>
                    <a:extLst>
                      <a:ext uri="{0D108BD9-81ED-4DB2-BD59-A6C34878D82A}">
                        <a16:rowId xmlns:a16="http://schemas.microsoft.com/office/drawing/2014/main" val="10006"/>
                      </a:ext>
                    </a:extLst>
                  </a:tr>
                  <a:tr h="370840">
                    <a:tc>
                      <a:txBody>
                        <a:bodyPr/>
                        <a:lstStyle/>
                        <a:p>
                          <a:pPr algn="ctr">
                            <a:defRPr sz="1600" b="1"/>
                          </a:pPr>
                          <a:r>
                            <a:rPr b="0" dirty="0"/>
                            <a:t>Time 4</a:t>
                          </a:r>
                        </a:p>
                      </a:txBody>
                      <a:tcPr/>
                    </a:tc>
                    <a:tc>
                      <a:txBody>
                        <a:bodyPr/>
                        <a:lstStyle/>
                        <a:p>
                          <a:pPr algn="ctr">
                            <a:defRPr sz="1600"/>
                          </a:pPr>
                          <a:r>
                            <a:t>00:01:01.20</a:t>
                          </a:r>
                        </a:p>
                      </a:txBody>
                      <a:tcPr/>
                    </a:tc>
                    <a:tc>
                      <a:txBody>
                        <a:bodyPr/>
                        <a:lstStyle/>
                        <a:p>
                          <a:endParaRPr lang="en-US"/>
                        </a:p>
                      </a:txBody>
                      <a:tcPr>
                        <a:blipFill>
                          <a:blip r:embed="rId2"/>
                          <a:stretch>
                            <a:fillRect l="-200741" t="-549180" r="-201111" b="-11475"/>
                          </a:stretch>
                        </a:blipFill>
                      </a:tcPr>
                    </a:tc>
                    <a:tc>
                      <a:txBody>
                        <a:bodyPr/>
                        <a:lstStyle/>
                        <a:p>
                          <a:endParaRPr lang="en-US"/>
                        </a:p>
                      </a:txBody>
                      <a:tcPr>
                        <a:blipFill>
                          <a:blip r:embed="rId2"/>
                          <a:stretch>
                            <a:fillRect l="-300741" t="-549180" r="-101111" b="-11475"/>
                          </a:stretch>
                        </a:blipFill>
                      </a:tcPr>
                    </a:tc>
                    <a:tc>
                      <a:txBody>
                        <a:bodyPr/>
                        <a:lstStyle/>
                        <a:p>
                          <a:endParaRPr lang="en-US"/>
                        </a:p>
                      </a:txBody>
                      <a:tcPr>
                        <a:blipFill>
                          <a:blip r:embed="rId2"/>
                          <a:stretch>
                            <a:fillRect l="-400741" t="-549180" r="-1111" b="-11475"/>
                          </a:stretch>
                        </a:blipFill>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Calculating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IN" sz="2600" dirty="0"/>
              <a:t>a.	​What is Mario's acceleration between the start and Time 1</a:t>
            </a:r>
          </a:p>
          <a:p>
            <a:pPr marL="538163" indent="-538163">
              <a:defRPr sz="2800"/>
            </a:pPr>
            <a:r>
              <a:rPr lang="en-IN" sz="2600" dirty="0"/>
              <a:t>b.	Does Luigi or Peach decelerate more between Times 1 and 2?</a:t>
            </a:r>
          </a:p>
          <a:p>
            <a:pPr marL="538163" indent="-538163">
              <a:defRPr sz="2800"/>
            </a:pPr>
            <a:r>
              <a:rPr lang="en-IN" sz="2600" dirty="0"/>
              <a:t>c.	​One of the characters gets shrunk, and consequently is not able to travel as fast, right before Time 4. Which one do you think it is?</a:t>
            </a:r>
          </a:p>
          <a:p>
            <a:pPr marL="538163" indent="-538163">
              <a:defRPr sz="2800"/>
            </a:pPr>
            <a:r>
              <a:rPr lang="en-IN" sz="2600" dirty="0"/>
              <a:t>d.	The human body reacts adversely to high levels of acceleration, with loss of consciousness for accelerations over</a:t>
            </a:r>
            <a:endParaRPr sz="2600" dirty="0"/>
          </a:p>
        </p:txBody>
      </p:sp>
      <p:pic>
        <p:nvPicPr>
          <p:cNvPr id="9" name="Picture 8" descr="60 meters per second squared">
            <a:extLst>
              <a:ext uri="{FF2B5EF4-FFF2-40B4-BE49-F238E27FC236}">
                <a16:creationId xmlns:a16="http://schemas.microsoft.com/office/drawing/2014/main" id="{A9896D9D-F68B-0FE8-288E-F2587306959F}"/>
              </a:ext>
            </a:extLst>
          </p:cNvPr>
          <p:cNvPicPr>
            <a:picLocks noChangeAspect="1"/>
          </p:cNvPicPr>
          <p:nvPr/>
        </p:nvPicPr>
        <p:blipFill>
          <a:blip r:embed="rId2"/>
          <a:stretch>
            <a:fillRect/>
          </a:stretch>
        </p:blipFill>
        <p:spPr>
          <a:xfrm>
            <a:off x="3581400" y="4865076"/>
            <a:ext cx="1162050" cy="419100"/>
          </a:xfrm>
          <a:prstGeom prst="rect">
            <a:avLst/>
          </a:prstGeom>
        </p:spPr>
      </p:pic>
      <p:sp>
        <p:nvSpPr>
          <p:cNvPr id="7" name="TextBox 6">
            <a:extLst>
              <a:ext uri="{FF2B5EF4-FFF2-40B4-BE49-F238E27FC236}">
                <a16:creationId xmlns:a16="http://schemas.microsoft.com/office/drawing/2014/main" id="{EC0265DD-C133-9064-BB97-59D43EB3E369}"/>
              </a:ext>
            </a:extLst>
          </p:cNvPr>
          <p:cNvSpPr txBox="1"/>
          <p:nvPr/>
        </p:nvSpPr>
        <p:spPr>
          <a:xfrm>
            <a:off x="4724400" y="4845073"/>
            <a:ext cx="32766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Is it feasible for human</a:t>
            </a:r>
            <a:endParaRPr lang="en-IN" sz="2600" dirty="0"/>
          </a:p>
        </p:txBody>
      </p:sp>
      <p:sp>
        <p:nvSpPr>
          <p:cNvPr id="5" name="TextBox 4">
            <a:extLst>
              <a:ext uri="{FF2B5EF4-FFF2-40B4-BE49-F238E27FC236}">
                <a16:creationId xmlns:a16="http://schemas.microsoft.com/office/drawing/2014/main" id="{52519963-337E-6FEF-7E77-15BFFA27898D}"/>
              </a:ext>
            </a:extLst>
          </p:cNvPr>
          <p:cNvSpPr txBox="1"/>
          <p:nvPr/>
        </p:nvSpPr>
        <p:spPr>
          <a:xfrm>
            <a:off x="990600" y="5196523"/>
            <a:ext cx="7696200" cy="892552"/>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drivers to safely experience Peach's acceleration between Times 2 and 3 when she had a speed boost?</a:t>
            </a:r>
            <a:endParaRPr lang="en-IN" sz="26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Calculating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r>
              <a:rPr sz="2600" b="1" dirty="0"/>
              <a:t>Solution</a:t>
            </a:r>
          </a:p>
          <a:p>
            <a:pPr marL="538163" indent="-538163">
              <a:defRPr sz="2800"/>
            </a:pPr>
            <a:r>
              <a:rPr lang="en-US" sz="2600" dirty="0"/>
              <a:t>a.	</a:t>
            </a:r>
            <a:r>
              <a:rPr sz="2600" dirty="0"/>
              <a:t>Acceleration is the rate of change between velocity and time. To calculate acceleration, the change in velocity will be in the numerator and the change in time will be in the denominator.</a:t>
            </a:r>
          </a:p>
          <a:p>
            <a:r>
              <a:rPr sz="2600" dirty="0"/>
              <a:t>​</a:t>
            </a:r>
            <a:r>
              <a:rPr lang="en-US" sz="2600" dirty="0"/>
              <a:t>       </a:t>
            </a:r>
            <a:r>
              <a:rPr sz="2600" dirty="0"/>
              <a:t>Mario's acceleration between the start and Time 1 </a:t>
            </a:r>
            <a:endParaRPr lang="en-US" sz="2600" dirty="0"/>
          </a:p>
          <a:p>
            <a:r>
              <a:rPr lang="en-US" sz="2600" dirty="0"/>
              <a:t>       is calculated as follows.</a:t>
            </a:r>
            <a:endParaRPr sz="2600" dirty="0"/>
          </a:p>
        </p:txBody>
      </p:sp>
      <p:pic>
        <p:nvPicPr>
          <p:cNvPr id="7" name="Picture 6" descr="Mario's Acceleration:&#10;open fraction 35 meters per second minus 0 meters per second whole divided by 25 seconds minus 0 seconds close fraction equals&#10;35 meters per second divided by 25 seconds equals&#10;1.4 meters per second squared">
            <a:extLst>
              <a:ext uri="{FF2B5EF4-FFF2-40B4-BE49-F238E27FC236}">
                <a16:creationId xmlns:a16="http://schemas.microsoft.com/office/drawing/2014/main" id="{DF88F67E-7D35-EC81-5255-8BCA2A9E6588}"/>
              </a:ext>
            </a:extLst>
          </p:cNvPr>
          <p:cNvPicPr>
            <a:picLocks noChangeAspect="1"/>
          </p:cNvPicPr>
          <p:nvPr/>
        </p:nvPicPr>
        <p:blipFill>
          <a:blip r:embed="rId2"/>
          <a:stretch>
            <a:fillRect/>
          </a:stretch>
        </p:blipFill>
        <p:spPr>
          <a:xfrm>
            <a:off x="1364483" y="4026813"/>
            <a:ext cx="6948433" cy="720000"/>
          </a:xfrm>
          <a:prstGeom prst="rect">
            <a:avLst/>
          </a:prstGeom>
        </p:spPr>
      </p:pic>
      <p:sp>
        <p:nvSpPr>
          <p:cNvPr id="5" name="TextBox 4">
            <a:extLst>
              <a:ext uri="{FF2B5EF4-FFF2-40B4-BE49-F238E27FC236}">
                <a16:creationId xmlns:a16="http://schemas.microsoft.com/office/drawing/2014/main" id="{C0545084-FB67-7C1F-0A70-95FF0FCE9D1E}"/>
              </a:ext>
            </a:extLst>
          </p:cNvPr>
          <p:cNvSpPr txBox="1"/>
          <p:nvPr/>
        </p:nvSpPr>
        <p:spPr>
          <a:xfrm>
            <a:off x="990600" y="4746813"/>
            <a:ext cx="76962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Notice that acceleration is measured in meters per second per second, which we refer to as “meters per second squared.”</a:t>
            </a:r>
            <a:endParaRPr lang="en-IN"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Writing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The click-through rate (</a:t>
            </a:r>
            <a:r>
              <a:rPr sz="2400" b="1" dirty="0"/>
              <a:t>CTR</a:t>
            </a:r>
            <a:r>
              <a:rPr sz="2400" dirty="0"/>
              <a:t>) in internet marketing is the rate at which ads are being viewed by potential customers. The rate is calculated by dividing the total number of clicks on the ad by the total number of people who view the ad (impressions). </a:t>
            </a:r>
            <a:r>
              <a:rPr lang="en-US" sz="2400" dirty="0"/>
              <a:t>T</a:t>
            </a:r>
            <a:r>
              <a:rPr sz="2400" dirty="0"/>
              <a:t>able</a:t>
            </a:r>
            <a:r>
              <a:rPr lang="en-US" sz="2400" dirty="0"/>
              <a:t> 1 </a:t>
            </a:r>
            <a:r>
              <a:rPr sz="2400" dirty="0"/>
              <a:t>gives the number of impressions and clicks for three different versions of an ad for a start-up company. Write the click-through rate for each version and then change it to a percentage by dividing</a:t>
            </a:r>
            <a:r>
              <a:rPr lang="en-IN" sz="2400" dirty="0"/>
              <a:t>.</a:t>
            </a:r>
          </a:p>
        </p:txBody>
      </p:sp>
      <p:sp>
        <p:nvSpPr>
          <p:cNvPr id="6" name="TextBox 5">
            <a:extLst>
              <a:ext uri="{FF2B5EF4-FFF2-40B4-BE49-F238E27FC236}">
                <a16:creationId xmlns:a16="http://schemas.microsoft.com/office/drawing/2014/main" id="{AB4EC960-7CFD-6579-4915-FDF8635AE621}"/>
              </a:ext>
            </a:extLst>
          </p:cNvPr>
          <p:cNvSpPr txBox="1"/>
          <p:nvPr/>
        </p:nvSpPr>
        <p:spPr>
          <a:xfrm>
            <a:off x="2933700" y="4038600"/>
            <a:ext cx="30480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1: Impressions vs. Clicks</a:t>
            </a:r>
            <a:endParaRPr lang="en-IN" dirty="0">
              <a:solidFill>
                <a:srgbClr val="366092"/>
              </a:solidFill>
            </a:endParaRPr>
          </a:p>
        </p:txBody>
      </p:sp>
      <p:graphicFrame>
        <p:nvGraphicFramePr>
          <p:cNvPr id="4" name="Table Placeholder 2" descr="The table contains 3 columns and 3 rows. The columns are labeled:&#10;Ad, Impressions (Views), and Clicks.&#10;&#10;Row 1:&#10;Ad: Ad A,&#10;Impressions: 34,271,&#10;Clicks: 592.&#10;&#10;Row 2:&#10;Ad: Ad B,&#10;Impressions: 36,859,&#10;Clicks: 471.&#10;&#10;Row 3:&#10;Ad: Ad C,&#10;Impressions: 31,022,&#10;Clicks: 519.">
            <a:extLst>
              <a:ext uri="{FF2B5EF4-FFF2-40B4-BE49-F238E27FC236}">
                <a16:creationId xmlns:a16="http://schemas.microsoft.com/office/drawing/2014/main" id="{C577C410-A1BC-4323-B0E4-AFA3F66F8A8B}"/>
              </a:ext>
            </a:extLst>
          </p:cNvPr>
          <p:cNvGraphicFramePr>
            <a:graphicFrameLocks/>
          </p:cNvGraphicFramePr>
          <p:nvPr>
            <p:extLst>
              <p:ext uri="{D42A27DB-BD31-4B8C-83A1-F6EECF244321}">
                <p14:modId xmlns:p14="http://schemas.microsoft.com/office/powerpoint/2010/main" val="2931015067"/>
              </p:ext>
            </p:extLst>
          </p:nvPr>
        </p:nvGraphicFramePr>
        <p:xfrm>
          <a:off x="533400" y="4384040"/>
          <a:ext cx="7848600" cy="1483360"/>
        </p:xfrm>
        <a:graphic>
          <a:graphicData uri="http://schemas.openxmlformats.org/drawingml/2006/table">
            <a:tbl>
              <a:tblPr firstRow="1" bandRow="1">
                <a:tableStyleId>{5940675A-B579-460E-94D1-54222C63F5DA}</a:tableStyleId>
              </a:tblPr>
              <a:tblGrid>
                <a:gridCol w="2616200">
                  <a:extLst>
                    <a:ext uri="{9D8B030D-6E8A-4147-A177-3AD203B41FA5}">
                      <a16:colId xmlns:a16="http://schemas.microsoft.com/office/drawing/2014/main" val="20000"/>
                    </a:ext>
                  </a:extLst>
                </a:gridCol>
                <a:gridCol w="2616200">
                  <a:extLst>
                    <a:ext uri="{9D8B030D-6E8A-4147-A177-3AD203B41FA5}">
                      <a16:colId xmlns:a16="http://schemas.microsoft.com/office/drawing/2014/main" val="20001"/>
                    </a:ext>
                  </a:extLst>
                </a:gridCol>
                <a:gridCol w="2616200">
                  <a:extLst>
                    <a:ext uri="{9D8B030D-6E8A-4147-A177-3AD203B41FA5}">
                      <a16:colId xmlns:a16="http://schemas.microsoft.com/office/drawing/2014/main" val="20002"/>
                    </a:ext>
                  </a:extLst>
                </a:gridCol>
              </a:tblGrid>
              <a:tr h="370840">
                <a:tc>
                  <a:txBody>
                    <a:bodyPr/>
                    <a:lstStyle/>
                    <a:p>
                      <a:pPr algn="ctr">
                        <a:defRPr b="1"/>
                      </a:pPr>
                      <a:endParaRPr dirty="0"/>
                    </a:p>
                  </a:txBody>
                  <a:tcPr/>
                </a:tc>
                <a:tc>
                  <a:txBody>
                    <a:bodyPr/>
                    <a:lstStyle/>
                    <a:p>
                      <a:pPr algn="ctr">
                        <a:defRPr sz="1800" b="1"/>
                      </a:pPr>
                      <a:r>
                        <a:rPr dirty="0"/>
                        <a:t>Impressions (Views)</a:t>
                      </a:r>
                    </a:p>
                  </a:txBody>
                  <a:tcPr/>
                </a:tc>
                <a:tc>
                  <a:txBody>
                    <a:bodyPr/>
                    <a:lstStyle/>
                    <a:p>
                      <a:pPr algn="ctr">
                        <a:defRPr sz="1800" b="1"/>
                      </a:pPr>
                      <a:r>
                        <a:rPr dirty="0"/>
                        <a:t>Clicks</a:t>
                      </a:r>
                    </a:p>
                  </a:txBody>
                  <a:tcPr/>
                </a:tc>
                <a:extLst>
                  <a:ext uri="{0D108BD9-81ED-4DB2-BD59-A6C34878D82A}">
                    <a16:rowId xmlns:a16="http://schemas.microsoft.com/office/drawing/2014/main" val="10001"/>
                  </a:ext>
                </a:extLst>
              </a:tr>
              <a:tr h="370840">
                <a:tc>
                  <a:txBody>
                    <a:bodyPr/>
                    <a:lstStyle/>
                    <a:p>
                      <a:pPr algn="ctr">
                        <a:defRPr sz="1800" b="1"/>
                      </a:pPr>
                      <a:r>
                        <a:rPr dirty="0"/>
                        <a:t>Ad A</a:t>
                      </a:r>
                    </a:p>
                  </a:txBody>
                  <a:tcPr/>
                </a:tc>
                <a:tc>
                  <a:txBody>
                    <a:bodyPr/>
                    <a:lstStyle/>
                    <a:p>
                      <a:pPr algn="ctr"/>
                      <a:r>
                        <a:rPr sz="1800" dirty="0"/>
                        <a:t>34,271</a:t>
                      </a:r>
                      <a:endParaRPr sz="1800" dirty="0">
                        <a:latin typeface="Cambria Math"/>
                      </a:endParaRPr>
                    </a:p>
                  </a:txBody>
                  <a:tcPr/>
                </a:tc>
                <a:tc>
                  <a:txBody>
                    <a:bodyPr/>
                    <a:lstStyle/>
                    <a:p>
                      <a:pPr algn="ctr"/>
                      <a:r>
                        <a:rPr sz="1800"/>
                        <a:t>592</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Ad B</a:t>
                      </a:r>
                    </a:p>
                  </a:txBody>
                  <a:tcPr/>
                </a:tc>
                <a:tc>
                  <a:txBody>
                    <a:bodyPr/>
                    <a:lstStyle/>
                    <a:p>
                      <a:pPr algn="ctr"/>
                      <a:r>
                        <a:rPr sz="1800" dirty="0"/>
                        <a:t>36,859</a:t>
                      </a:r>
                      <a:endParaRPr sz="1800" dirty="0">
                        <a:latin typeface="Cambria Math"/>
                      </a:endParaRPr>
                    </a:p>
                  </a:txBody>
                  <a:tcPr/>
                </a:tc>
                <a:tc>
                  <a:txBody>
                    <a:bodyPr/>
                    <a:lstStyle/>
                    <a:p>
                      <a:pPr algn="ctr"/>
                      <a:r>
                        <a:rPr sz="1800"/>
                        <a:t>471</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b="1"/>
                      </a:pPr>
                      <a:r>
                        <a:t>Ad C</a:t>
                      </a:r>
                    </a:p>
                  </a:txBody>
                  <a:tcPr/>
                </a:tc>
                <a:tc>
                  <a:txBody>
                    <a:bodyPr/>
                    <a:lstStyle/>
                    <a:p>
                      <a:pPr algn="ctr"/>
                      <a:r>
                        <a:rPr sz="1800" dirty="0"/>
                        <a:t>31,022</a:t>
                      </a:r>
                      <a:endParaRPr sz="1800" dirty="0">
                        <a:latin typeface="Cambria Math"/>
                      </a:endParaRPr>
                    </a:p>
                  </a:txBody>
                  <a:tcPr/>
                </a:tc>
                <a:tc>
                  <a:txBody>
                    <a:bodyPr/>
                    <a:lstStyle/>
                    <a:p>
                      <a:pPr algn="ctr"/>
                      <a:r>
                        <a:rPr sz="1800" dirty="0"/>
                        <a:t>519</a:t>
                      </a:r>
                      <a:endParaRPr sz="1800" dirty="0">
                        <a:latin typeface="Cambria Math"/>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Calculating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sz="2600" dirty="0"/>
              <a:t>b.	</a:t>
            </a:r>
            <a:r>
              <a:rPr sz="2600" dirty="0"/>
              <a:t>In order to find out who decelerates more, we need to calculate the change in velocity between Times 1 and 2 for both Luigi and Peach.</a:t>
            </a:r>
          </a:p>
        </p:txBody>
      </p:sp>
      <p:pic>
        <p:nvPicPr>
          <p:cNvPr id="7" name="Picture 6" descr="Luigi's Acceleration:&#10;open fraction 15 meters per second minus 30 meters per second whole divided by 50.25 seconds minus 25 seconds close fraction equals&#10;negative 15 meters per second divided by 25.25 seconds equals&#10;negative 0.59 meters per second squared">
            <a:extLst>
              <a:ext uri="{FF2B5EF4-FFF2-40B4-BE49-F238E27FC236}">
                <a16:creationId xmlns:a16="http://schemas.microsoft.com/office/drawing/2014/main" id="{A01DED9F-E470-C885-421B-9A9815720961}"/>
              </a:ext>
            </a:extLst>
          </p:cNvPr>
          <p:cNvPicPr>
            <a:picLocks noChangeAspect="1"/>
          </p:cNvPicPr>
          <p:nvPr/>
        </p:nvPicPr>
        <p:blipFill>
          <a:blip r:embed="rId2"/>
          <a:stretch>
            <a:fillRect/>
          </a:stretch>
        </p:blipFill>
        <p:spPr>
          <a:xfrm>
            <a:off x="1024205" y="2341553"/>
            <a:ext cx="7373494" cy="720000"/>
          </a:xfrm>
          <a:prstGeom prst="rect">
            <a:avLst/>
          </a:prstGeom>
        </p:spPr>
      </p:pic>
      <p:pic>
        <p:nvPicPr>
          <p:cNvPr id="9" name="Picture 8" descr="Peach's Acceleration:&#10;open fraction 11 meters per second minus 25 meters per second whole divided by 50.25 seconds minus 25 seconds close fraction equals&#10;negative 14 meters per second divided by 25.25 seconds equals&#10;negative 0.55 meters per second squared">
            <a:extLst>
              <a:ext uri="{FF2B5EF4-FFF2-40B4-BE49-F238E27FC236}">
                <a16:creationId xmlns:a16="http://schemas.microsoft.com/office/drawing/2014/main" id="{8026AFED-DC6F-2C5A-E151-952C67AB0F4B}"/>
              </a:ext>
            </a:extLst>
          </p:cNvPr>
          <p:cNvPicPr>
            <a:picLocks noChangeAspect="1"/>
          </p:cNvPicPr>
          <p:nvPr/>
        </p:nvPicPr>
        <p:blipFill>
          <a:blip r:embed="rId3"/>
          <a:stretch>
            <a:fillRect/>
          </a:stretch>
        </p:blipFill>
        <p:spPr>
          <a:xfrm>
            <a:off x="1024205" y="3312294"/>
            <a:ext cx="7573012" cy="720000"/>
          </a:xfrm>
          <a:prstGeom prst="rect">
            <a:avLst/>
          </a:prstGeom>
        </p:spPr>
      </p:pic>
      <p:sp>
        <p:nvSpPr>
          <p:cNvPr id="5" name="TextBox 4">
            <a:extLst>
              <a:ext uri="{FF2B5EF4-FFF2-40B4-BE49-F238E27FC236}">
                <a16:creationId xmlns:a16="http://schemas.microsoft.com/office/drawing/2014/main" id="{F4751D7D-B2A7-F18E-C6F6-8E73B95787A7}"/>
              </a:ext>
            </a:extLst>
          </p:cNvPr>
          <p:cNvSpPr txBox="1"/>
          <p:nvPr/>
        </p:nvSpPr>
        <p:spPr>
          <a:xfrm>
            <a:off x="990600" y="4153871"/>
            <a:ext cx="7696200" cy="1692771"/>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So Luigi decelerates at a faster rate than Peach between Times 1 and 2. Notice that even though Peach is going slower at Time 2, Luigi had the bigger change in velocity.</a:t>
            </a:r>
            <a:endParaRPr lang="en-IN"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Calculating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382000" cy="4967067"/>
              </a:xfrm>
            </p:spPr>
            <p:txBody>
              <a:bodyPr>
                <a:normAutofit/>
              </a:bodyPr>
              <a:lstStyle/>
              <a:p>
                <a:pPr marL="538163" indent="-538163">
                  <a:defRPr sz="2800"/>
                </a:pPr>
                <a:r>
                  <a:rPr lang="en-US" dirty="0"/>
                  <a:t>c.	</a:t>
                </a:r>
                <a:r>
                  <a:rPr dirty="0"/>
                  <a:t>​</a:t>
                </a:r>
                <a:r>
                  <a:rPr sz="2600" dirty="0"/>
                  <a:t>If we consider the velocity of each racer at Time 4, we can see that Mario is going the slowest at </a:t>
                </a:r>
                <a14:m>
                  <m:oMath xmlns:m="http://schemas.openxmlformats.org/officeDocument/2006/math">
                    <m:r>
                      <a:rPr sz="2600">
                        <a:latin typeface="Cambria Math" panose="02040503050406030204" pitchFamily="18" charset="0"/>
                      </a:rPr>
                      <m:t>7</m:t>
                    </m:r>
                    <m:r>
                      <m:rPr>
                        <m:nor/>
                      </m:rPr>
                      <a:rPr sz="2600"/>
                      <m:t> </m:t>
                    </m:r>
                    <m:r>
                      <m:rPr>
                        <m:sty m:val="p"/>
                      </m:rPr>
                      <a:rPr sz="2600">
                        <a:latin typeface="Cambria Math" panose="02040503050406030204" pitchFamily="18" charset="0"/>
                      </a:rPr>
                      <m:t>m</m:t>
                    </m:r>
                    <m:r>
                      <a:rPr sz="2600">
                        <a:latin typeface="Cambria Math" panose="02040503050406030204" pitchFamily="18" charset="0"/>
                      </a:rPr>
                      <m:t>/</m:t>
                    </m:r>
                    <m:r>
                      <m:rPr>
                        <m:sty m:val="p"/>
                      </m:rPr>
                      <a:rPr sz="2600">
                        <a:latin typeface="Cambria Math" panose="02040503050406030204" pitchFamily="18" charset="0"/>
                      </a:rPr>
                      <m:t>s</m:t>
                    </m:r>
                  </m:oMath>
                </a14:m>
                <a:r>
                  <a:rPr sz="2600" dirty="0"/>
                  <a:t>, so he is most likely to have been shrunk. We do not have to consider acceleration here</a:t>
                </a:r>
                <a:r>
                  <a:rPr lang="en-US" sz="2600" dirty="0"/>
                  <a:t>.</a:t>
                </a:r>
                <a:endParaRPr sz="2600" dirty="0"/>
              </a:p>
              <a:p>
                <a:pPr marL="538163" indent="-538163">
                  <a:defRPr sz="2800"/>
                </a:pPr>
                <a:r>
                  <a:rPr lang="en-US" sz="2600" dirty="0"/>
                  <a:t>d.	</a:t>
                </a:r>
                <a:r>
                  <a:rPr sz="2600" dirty="0"/>
                  <a:t>​Peach's acceleration between Times 2 and 3 is calculated as follows.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382000" cy="4967067"/>
              </a:xfrm>
              <a:blipFill>
                <a:blip r:embed="rId2"/>
                <a:stretch>
                  <a:fillRect l="-1455" t="-1227" r="-1600"/>
                </a:stretch>
              </a:blipFill>
            </p:spPr>
            <p:txBody>
              <a:bodyPr/>
              <a:lstStyle/>
              <a:p>
                <a:r>
                  <a:rPr lang="en-IN">
                    <a:noFill/>
                  </a:rPr>
                  <a:t> </a:t>
                </a:r>
              </a:p>
            </p:txBody>
          </p:sp>
        </mc:Fallback>
      </mc:AlternateContent>
      <p:pic>
        <p:nvPicPr>
          <p:cNvPr id="7" name="Picture 6" descr="Peach's Acceleration:&#10;open fraction 785 meters per second minus 11 meters per second whole divided by 61.02 seconds minus 50.25 seconds close fraction equals&#10;open fraction 774 meters per second divided by 10.77 seconds close fraction equals&#10;71.87 meters per second squared">
            <a:extLst>
              <a:ext uri="{FF2B5EF4-FFF2-40B4-BE49-F238E27FC236}">
                <a16:creationId xmlns:a16="http://schemas.microsoft.com/office/drawing/2014/main" id="{3EEF68CC-6480-54BB-20C1-11522D56F13A}"/>
              </a:ext>
            </a:extLst>
          </p:cNvPr>
          <p:cNvPicPr>
            <a:picLocks noChangeAspect="1"/>
          </p:cNvPicPr>
          <p:nvPr/>
        </p:nvPicPr>
        <p:blipFill>
          <a:blip r:embed="rId3"/>
          <a:stretch>
            <a:fillRect/>
          </a:stretch>
        </p:blipFill>
        <p:spPr>
          <a:xfrm>
            <a:off x="1087764" y="3660108"/>
            <a:ext cx="7599036" cy="720000"/>
          </a:xfrm>
          <a:prstGeom prst="rect">
            <a:avLst/>
          </a:prstGeom>
        </p:spPr>
      </p:pic>
      <p:sp>
        <p:nvSpPr>
          <p:cNvPr id="5" name="TextBox 4">
            <a:extLst>
              <a:ext uri="{FF2B5EF4-FFF2-40B4-BE49-F238E27FC236}">
                <a16:creationId xmlns:a16="http://schemas.microsoft.com/office/drawing/2014/main" id="{C29A34F5-7FA5-E4F7-DE4E-7060465DBADA}"/>
              </a:ext>
            </a:extLst>
          </p:cNvPr>
          <p:cNvSpPr txBox="1"/>
          <p:nvPr/>
        </p:nvSpPr>
        <p:spPr>
          <a:xfrm>
            <a:off x="990600" y="4477308"/>
            <a:ext cx="762000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Therefore, human drivers could not safely experience this acceleration.</a:t>
            </a:r>
            <a:endParaRPr lang="en-IN"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 Calculating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dirty="0"/>
              <a:t>The Rock 'n' Roll Marathon in Nashville, Tennessee, is known to be a hilly racecourse. Figure 2 shows the average change in elevation along the </a:t>
            </a:r>
            <a:r>
              <a:rPr dirty="0">
                <a:latin typeface="Cambria Math"/>
              </a:rPr>
              <a:t>42.195</a:t>
            </a:r>
            <a:r>
              <a:rPr dirty="0"/>
              <a:t>-kilometer route. Use the chart to answer the following questions</a:t>
            </a:r>
            <a:r>
              <a:rPr sz="2400" dirty="0"/>
              <a:t>.</a:t>
            </a:r>
          </a:p>
        </p:txBody>
      </p:sp>
      <p:pic>
        <p:nvPicPr>
          <p:cNvPr id="8" name="Picture 7" descr="Elevation chart with the vertical axis labeled from 120m to 200m in increments of 20m. The horizontal axis is labeled from 0.0km to 40.0km in increments of 5.0km. The elevation line starts at (0.0,150.0) and rises and falls before coming to (5.0,180.0). The chart peaks at (6.0,190.0) then fluctuates again to point (10.0,180.0). The line fluctuates downwards to the point (15.0,140.0). The line rises and then dips to (20.0,123.0) where the graph stays level until (22.5,123). The line then increases to (23.0,145.0) and then dips to (25.0,130.0) . The line fluctuates upwards to the point  (30.0,150.0). The line continues up to increase to (31.0,160.0) and then fluctuates downwards to (35.0,125.0). The line fluctuates slightly but is nearly constant until the point (40.0,125.0). All the values are estimated.">
            <a:extLst>
              <a:ext uri="{FF2B5EF4-FFF2-40B4-BE49-F238E27FC236}">
                <a16:creationId xmlns:a16="http://schemas.microsoft.com/office/drawing/2014/main" id="{EB01BF97-7863-4DF3-AEE4-46F5B18071CE}"/>
              </a:ext>
            </a:extLst>
          </p:cNvPr>
          <p:cNvPicPr>
            <a:picLocks noChangeAspect="1"/>
          </p:cNvPicPr>
          <p:nvPr/>
        </p:nvPicPr>
        <p:blipFill>
          <a:blip r:embed="rId2"/>
          <a:srcRect b="20869"/>
          <a:stretch>
            <a:fillRect/>
          </a:stretch>
        </p:blipFill>
        <p:spPr>
          <a:xfrm>
            <a:off x="633905" y="3429000"/>
            <a:ext cx="7876190" cy="1371600"/>
          </a:xfrm>
          <a:prstGeom prst="rect">
            <a:avLst/>
          </a:prstGeom>
        </p:spPr>
      </p:pic>
      <p:sp>
        <p:nvSpPr>
          <p:cNvPr id="5" name="TextBox 4">
            <a:extLst>
              <a:ext uri="{FF2B5EF4-FFF2-40B4-BE49-F238E27FC236}">
                <a16:creationId xmlns:a16="http://schemas.microsoft.com/office/drawing/2014/main" id="{F577439D-406F-81F3-B939-53FBCAAC7B1A}"/>
              </a:ext>
            </a:extLst>
          </p:cNvPr>
          <p:cNvSpPr txBox="1"/>
          <p:nvPr/>
        </p:nvSpPr>
        <p:spPr>
          <a:xfrm>
            <a:off x="914400" y="4876800"/>
            <a:ext cx="7315200"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Figure 2: 2019 Rock ‘n’ Roll Nashville Marathon Elevation Chart</a:t>
            </a:r>
            <a:endParaRPr lang="en-IN" sz="2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Calculating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a.	</a:t>
            </a:r>
            <a:r>
              <a:rPr dirty="0"/>
              <a:t>​</a:t>
            </a:r>
            <a:r>
              <a:rPr sz="2600" dirty="0"/>
              <a:t>At what point in the race are runners at the highest elevation on the course?</a:t>
            </a:r>
          </a:p>
          <a:p>
            <a:pPr marL="542925" indent="-542925">
              <a:defRPr sz="2800"/>
            </a:pPr>
            <a:r>
              <a:rPr lang="en-US" sz="2600" dirty="0"/>
              <a:t>b.	</a:t>
            </a:r>
            <a:r>
              <a:rPr sz="2600" dirty="0"/>
              <a:t>​What is rate of change of elevation over the first </a:t>
            </a:r>
            <a:r>
              <a:rPr sz="2600" dirty="0">
                <a:latin typeface="Cambria Math"/>
              </a:rPr>
              <a:t>5</a:t>
            </a:r>
            <a:r>
              <a:rPr sz="2600" dirty="0"/>
              <a:t> kilometers?</a:t>
            </a:r>
          </a:p>
          <a:p>
            <a:pPr marL="542925" indent="-542925">
              <a:defRPr sz="2800"/>
            </a:pPr>
            <a:r>
              <a:rPr lang="en-US" sz="2600" dirty="0"/>
              <a:t>c.	</a:t>
            </a:r>
            <a:r>
              <a:rPr sz="2600" dirty="0"/>
              <a:t>Explain if there is a level section of the course where runners are neither going up a hill or down one.</a:t>
            </a:r>
          </a:p>
          <a:p>
            <a:pPr marL="542925" indent="-542925">
              <a:defRPr sz="2800"/>
            </a:pPr>
            <a:r>
              <a:rPr lang="en-US" sz="2600" dirty="0"/>
              <a:t>d.	</a:t>
            </a:r>
            <a:r>
              <a:rPr sz="2600" dirty="0"/>
              <a:t>How would you determine where the steepest incline and steepest decline are likely to be along the course based on the chart?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Calculating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r>
              <a:rPr sz="2600" b="1" dirty="0"/>
              <a:t>Solution</a:t>
            </a:r>
          </a:p>
          <a:p>
            <a:pPr marL="542925" indent="-542925">
              <a:defRPr sz="2800"/>
            </a:pPr>
            <a:r>
              <a:rPr lang="en-US" sz="2600" dirty="0"/>
              <a:t>a.	</a:t>
            </a:r>
            <a:r>
              <a:rPr sz="2600" dirty="0"/>
              <a:t>The runners will be at the course's highest elevation when the line graph is at the highest point on the chart. This appears to be around the </a:t>
            </a:r>
            <a:r>
              <a:rPr sz="2600" dirty="0">
                <a:latin typeface="Cambria Math"/>
              </a:rPr>
              <a:t>6</a:t>
            </a:r>
            <a:r>
              <a:rPr sz="2600" dirty="0"/>
              <a:t>-kilometer marker.</a:t>
            </a:r>
          </a:p>
          <a:p>
            <a:pPr marL="542925" indent="-542925">
              <a:defRPr sz="2800"/>
            </a:pPr>
            <a:r>
              <a:rPr lang="en-US" sz="2600" dirty="0"/>
              <a:t>b.	</a:t>
            </a:r>
            <a:r>
              <a:rPr sz="2600" dirty="0"/>
              <a:t>To find the rate of change we find the difference in elevation from the starting point to the </a:t>
            </a:r>
            <a:r>
              <a:rPr sz="2600" dirty="0">
                <a:latin typeface="Cambria Math"/>
              </a:rPr>
              <a:t>5</a:t>
            </a:r>
            <a:r>
              <a:rPr sz="2600" dirty="0"/>
              <a:t>-kilometer marker in the numerator and the distance covered in the denominator.</a:t>
            </a:r>
            <a:endParaRPr dirty="0"/>
          </a:p>
        </p:txBody>
      </p:sp>
      <p:pic>
        <p:nvPicPr>
          <p:cNvPr id="7" name="Picture 6" descr="Rate of Change of Elevation over First 5 Kilometers:&#10;open fraction 180 meters minus 150 meters whole divided by 5 kilometers minus 0 kilometers close fraction equals&#10;30 meters divided by 5 kilometers equals&#10;6 meters per kilometer">
            <a:extLst>
              <a:ext uri="{FF2B5EF4-FFF2-40B4-BE49-F238E27FC236}">
                <a16:creationId xmlns:a16="http://schemas.microsoft.com/office/drawing/2014/main" id="{06699939-7F9F-45F9-306E-2D47614C636B}"/>
              </a:ext>
            </a:extLst>
          </p:cNvPr>
          <p:cNvPicPr>
            <a:picLocks noChangeAspect="1"/>
          </p:cNvPicPr>
          <p:nvPr/>
        </p:nvPicPr>
        <p:blipFill>
          <a:blip r:embed="rId2"/>
          <a:stretch>
            <a:fillRect/>
          </a:stretch>
        </p:blipFill>
        <p:spPr>
          <a:xfrm>
            <a:off x="1171575" y="4571413"/>
            <a:ext cx="6800850" cy="125730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Calculating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lnSpcReduction="10000"/>
          </a:bodyPr>
          <a:lstStyle/>
          <a:p>
            <a:pPr marL="542925" indent="-542925">
              <a:defRPr sz="2800"/>
            </a:pPr>
            <a:r>
              <a:rPr lang="en-US" sz="2800" dirty="0"/>
              <a:t>c.	</a:t>
            </a:r>
            <a:r>
              <a:rPr sz="2800" dirty="0"/>
              <a:t>When the course is level, the elevation is constant as the distance changes. We can see that from about the </a:t>
            </a:r>
            <a:r>
              <a:rPr sz="2800" dirty="0">
                <a:latin typeface="Cambria Math"/>
              </a:rPr>
              <a:t>20</a:t>
            </a:r>
            <a:r>
              <a:rPr sz="2800" dirty="0"/>
              <a:t>-kilometer marker to approximately the </a:t>
            </a:r>
            <a:r>
              <a:rPr sz="2800" dirty="0">
                <a:latin typeface="Cambria Math"/>
              </a:rPr>
              <a:t>22.5</a:t>
            </a:r>
            <a:r>
              <a:rPr sz="2800" dirty="0"/>
              <a:t>-kilometer marker the elevation remains at </a:t>
            </a:r>
            <a:r>
              <a:rPr sz="2800" dirty="0">
                <a:latin typeface="Cambria Math"/>
              </a:rPr>
              <a:t>123</a:t>
            </a:r>
            <a:r>
              <a:rPr sz="2800" dirty="0"/>
              <a:t> meters and therefore the course is flat.</a:t>
            </a:r>
            <a:endParaRPr lang="en-US" dirty="0"/>
          </a:p>
          <a:p>
            <a:pPr marL="542925" indent="-542925">
              <a:defRPr sz="2800"/>
            </a:pPr>
            <a:r>
              <a:rPr lang="en-US" sz="2800" dirty="0"/>
              <a:t>d.	Steep inclines and declines occur when the change in elevation happens quickly, not necessarily at the highest or lowest elevations along the route. Therefore, steep inclines or declines will occur at the places along the chart where the rate of change is the greatest; that is, the elevation has a large jump over a short distance.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 Drawing Conclusions from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dirty="0"/>
              <a:t>The following chart shows the United States population growth rates from 1960 to 2019.</a:t>
            </a:r>
            <a:r>
              <a:rPr lang="en-US" sz="2400" baseline="30000" dirty="0"/>
              <a:t>3</a:t>
            </a:r>
            <a:endParaRPr sz="2800" baseline="30000" dirty="0"/>
          </a:p>
        </p:txBody>
      </p:sp>
      <p:pic>
        <p:nvPicPr>
          <p:cNvPr id="5" name="Picture 4" descr="A line graph titled, US population growth 1960–2019. The horizontal axis ranges from 1960 to 2020, in increments of 10 years. The vertical axis is labeled % and ranges from 0.0 to 2.0, in increments of 0.2. The line graph starts from (1961,1.7) , dips through (1965,1.25) to (1969,1.0) , rises through (1970,1.2) to (1971,1.3) , dips to (1974,0.9) , rises to (1979,1.1) , dips then rises to (1990,1.13) , (1992,1.39) , dips and fluctuates through (2000,1.1) , (2005,0.9) , (2010,0.8) , (2015,0.75) , and exits at (2019,0.45). All the values are estimated.">
            <a:extLst>
              <a:ext uri="{FF2B5EF4-FFF2-40B4-BE49-F238E27FC236}">
                <a16:creationId xmlns:a16="http://schemas.microsoft.com/office/drawing/2014/main" id="{4A285372-20DC-4414-A1D0-76944C31B07E}"/>
              </a:ext>
            </a:extLst>
          </p:cNvPr>
          <p:cNvPicPr>
            <a:picLocks noChangeAspect="1"/>
          </p:cNvPicPr>
          <p:nvPr/>
        </p:nvPicPr>
        <p:blipFill>
          <a:blip r:embed="rId2"/>
          <a:srcRect b="11591"/>
          <a:stretch>
            <a:fillRect/>
          </a:stretch>
        </p:blipFill>
        <p:spPr>
          <a:xfrm>
            <a:off x="2704839" y="1981201"/>
            <a:ext cx="3734321" cy="3200400"/>
          </a:xfrm>
          <a:prstGeom prst="rect">
            <a:avLst/>
          </a:prstGeom>
        </p:spPr>
      </p:pic>
      <p:sp>
        <p:nvSpPr>
          <p:cNvPr id="6" name="TextBox 5">
            <a:extLst>
              <a:ext uri="{FF2B5EF4-FFF2-40B4-BE49-F238E27FC236}">
                <a16:creationId xmlns:a16="http://schemas.microsoft.com/office/drawing/2014/main" id="{518974B9-B27E-4B79-AFDA-0106B6B4A96E}"/>
              </a:ext>
            </a:extLst>
          </p:cNvPr>
          <p:cNvSpPr txBox="1"/>
          <p:nvPr/>
        </p:nvSpPr>
        <p:spPr>
          <a:xfrm>
            <a:off x="457200" y="5181601"/>
            <a:ext cx="6553200" cy="461665"/>
          </a:xfrm>
          <a:prstGeom prst="rect">
            <a:avLst/>
          </a:prstGeom>
          <a:noFill/>
        </p:spPr>
        <p:txBody>
          <a:bodyPr wrap="square">
            <a:spAutoFit/>
          </a:bodyPr>
          <a:lstStyle/>
          <a:p>
            <a:pPr marL="228600" indent="-228600">
              <a:buAutoNum type="arabicPlain" startAt="3"/>
            </a:pPr>
            <a:r>
              <a:rPr lang="en-US" sz="1200" dirty="0">
                <a:solidFill>
                  <a:srgbClr val="000000"/>
                </a:solidFill>
              </a:rPr>
              <a:t>Source: “Population growth (annual % ) – United States”, The World Bank, accessed February 17,</a:t>
            </a:r>
          </a:p>
          <a:p>
            <a:r>
              <a:rPr lang="en-US" sz="1200" dirty="0">
                <a:solidFill>
                  <a:srgbClr val="000000"/>
                </a:solidFill>
              </a:rPr>
              <a:t>      2021,  </a:t>
            </a:r>
            <a:r>
              <a:rPr lang="en-US" sz="1200" dirty="0">
                <a:solidFill>
                  <a:srgbClr val="0070C0"/>
                </a:solidFill>
              </a:rPr>
              <a:t>https://data.worldbank.org/indicator/SP.POP.GROW?locations=US</a:t>
            </a:r>
          </a:p>
        </p:txBody>
      </p:sp>
      <p:sp>
        <p:nvSpPr>
          <p:cNvPr id="7" name="TextBox 6">
            <a:extLst>
              <a:ext uri="{FF2B5EF4-FFF2-40B4-BE49-F238E27FC236}">
                <a16:creationId xmlns:a16="http://schemas.microsoft.com/office/drawing/2014/main" id="{3AB94C86-AE1F-A053-E3EB-C974CE636576}"/>
              </a:ext>
            </a:extLst>
          </p:cNvPr>
          <p:cNvSpPr txBox="1"/>
          <p:nvPr/>
        </p:nvSpPr>
        <p:spPr>
          <a:xfrm>
            <a:off x="3886199" y="5526323"/>
            <a:ext cx="13716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Figure 3</a:t>
            </a:r>
            <a:endParaRPr lang="en-IN" sz="26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 Drawing Conclusions from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400" dirty="0"/>
                  <a:t>The population of the United States changes continuously, with people being born, immigrating, emigrating, and dying every second. The chart above shows not the size of the population over time, but the rates at which the population was changing. Determine if the following statements are true or false. Explain.</a:t>
                </a:r>
              </a:p>
              <a:p>
                <a:pPr marL="542925" indent="-542925">
                  <a:defRPr sz="2800"/>
                </a:pPr>
                <a:r>
                  <a:rPr lang="en-US" sz="2400" dirty="0"/>
                  <a:t>a.	</a:t>
                </a:r>
                <a:r>
                  <a:rPr sz="2400" dirty="0"/>
                  <a:t>The US population had an annual increase of approximately </a:t>
                </a:r>
                <a14:m>
                  <m:oMath xmlns:m="http://schemas.openxmlformats.org/officeDocument/2006/math">
                    <m:r>
                      <a:rPr sz="2400">
                        <a:latin typeface="Cambria Math" panose="02040503050406030204" pitchFamily="18" charset="0"/>
                      </a:rPr>
                      <m:t>0.8%</m:t>
                    </m:r>
                  </m:oMath>
                </a14:m>
                <a:r>
                  <a:rPr sz="2400" dirty="0"/>
                  <a:t> in 2010.</a:t>
                </a:r>
              </a:p>
              <a:p>
                <a:pPr marL="542925" indent="-542925">
                  <a:defRPr sz="2800"/>
                </a:pPr>
                <a:r>
                  <a:rPr lang="en-US" sz="2400" dirty="0"/>
                  <a:t>b.	</a:t>
                </a:r>
                <a:r>
                  <a:rPr sz="2400" dirty="0"/>
                  <a:t>​The population of the US in 1970 was a little more than </a:t>
                </a:r>
                <a:r>
                  <a:rPr sz="2400" dirty="0">
                    <a:latin typeface="Cambria Math"/>
                  </a:rPr>
                  <a:t>120</a:t>
                </a:r>
                <a:r>
                  <a:rPr sz="2400" dirty="0"/>
                  <a:t> million.</a:t>
                </a:r>
              </a:p>
              <a:p>
                <a:pPr marL="542925" indent="-542925">
                  <a:defRPr sz="2800"/>
                </a:pPr>
                <a:r>
                  <a:rPr lang="en-US" sz="2400" dirty="0"/>
                  <a:t>c.	</a:t>
                </a:r>
                <a:r>
                  <a:rPr sz="2400" dirty="0"/>
                  <a:t>The rate of change in the population of the US between 1990 and 1992 was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48"/>
                </a:stretch>
              </a:blipFill>
            </p:spPr>
            <p:txBody>
              <a:bodyPr/>
              <a:lstStyle/>
              <a:p>
                <a:r>
                  <a:rPr lang="en-IN">
                    <a:noFill/>
                  </a:rPr>
                  <a:t> </a:t>
                </a:r>
              </a:p>
            </p:txBody>
          </p:sp>
        </mc:Fallback>
      </mc:AlternateContent>
      <p:pic>
        <p:nvPicPr>
          <p:cNvPr id="5" name="Picture 4" descr="1.39 minus 1.13 whole divided by 2">
            <a:extLst>
              <a:ext uri="{FF2B5EF4-FFF2-40B4-BE49-F238E27FC236}">
                <a16:creationId xmlns:a16="http://schemas.microsoft.com/office/drawing/2014/main" id="{7D3E1AE1-FDAA-7E91-B131-E6B84D17091A}"/>
              </a:ext>
            </a:extLst>
          </p:cNvPr>
          <p:cNvPicPr>
            <a:picLocks noChangeAspect="1"/>
          </p:cNvPicPr>
          <p:nvPr/>
        </p:nvPicPr>
        <p:blipFill>
          <a:blip r:embed="rId3"/>
          <a:stretch>
            <a:fillRect/>
          </a:stretch>
        </p:blipFill>
        <p:spPr>
          <a:xfrm>
            <a:off x="3527424" y="4953000"/>
            <a:ext cx="1001853" cy="504000"/>
          </a:xfrm>
          <a:prstGeom prst="rect">
            <a:avLst/>
          </a:prstGeom>
        </p:spPr>
      </p:pic>
      <p:sp>
        <p:nvSpPr>
          <p:cNvPr id="7" name="TextBox 6">
            <a:extLst>
              <a:ext uri="{FF2B5EF4-FFF2-40B4-BE49-F238E27FC236}">
                <a16:creationId xmlns:a16="http://schemas.microsoft.com/office/drawing/2014/main" id="{A56F105C-F956-C68B-F81B-7C74D75F2BDB}"/>
              </a:ext>
            </a:extLst>
          </p:cNvPr>
          <p:cNvSpPr txBox="1"/>
          <p:nvPr/>
        </p:nvSpPr>
        <p:spPr>
          <a:xfrm>
            <a:off x="457200" y="5417107"/>
            <a:ext cx="7772400" cy="461665"/>
          </a:xfrm>
          <a:prstGeom prst="rect">
            <a:avLst/>
          </a:prstGeom>
          <a:noFill/>
        </p:spPr>
        <p:txBody>
          <a:bodyPr wrap="square">
            <a:spAutoFit/>
          </a:bodyPr>
          <a:lstStyle/>
          <a:p>
            <a:pPr marL="541338" indent="-541338"/>
            <a:r>
              <a:rPr kumimoji="0" lang="en-US" sz="2400" b="0" i="0" u="none" strike="noStrike" kern="1200" cap="none" spc="0" normalizeH="0" baseline="0" noProof="0" dirty="0">
                <a:ln>
                  <a:noFill/>
                </a:ln>
                <a:solidFill>
                  <a:srgbClr val="366092"/>
                </a:solidFill>
                <a:effectLst/>
                <a:uLnTx/>
                <a:uFillTx/>
                <a:latin typeface="Calibri"/>
                <a:ea typeface="+mn-ea"/>
                <a:cs typeface="+mn-cs"/>
              </a:rPr>
              <a:t>d.	The US population has been declining since the 1990s.</a:t>
            </a:r>
            <a:endParaRPr lang="en-IN"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 Drawing Conclusions from Rate of Change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r>
                  <a:rPr sz="2200" b="1" dirty="0"/>
                  <a:t>Solution</a:t>
                </a:r>
              </a:p>
              <a:p>
                <a:pPr marL="542925" indent="-542925">
                  <a:defRPr sz="2800"/>
                </a:pPr>
                <a:r>
                  <a:rPr lang="en-US" sz="2200" dirty="0"/>
                  <a:t>a.	</a:t>
                </a:r>
                <a:r>
                  <a:rPr sz="2200" dirty="0"/>
                  <a:t>True. The chart gives the percentage increase for the US population for each year over the previous year. In 2010, the population grew by about </a:t>
                </a:r>
                <a14:m>
                  <m:oMath xmlns:m="http://schemas.openxmlformats.org/officeDocument/2006/math">
                    <m:r>
                      <a:rPr sz="2200">
                        <a:latin typeface="Cambria Math" panose="02040503050406030204" pitchFamily="18" charset="0"/>
                      </a:rPr>
                      <m:t>0.8%</m:t>
                    </m:r>
                  </m:oMath>
                </a14:m>
                <a:r>
                  <a:rPr sz="2200" dirty="0"/>
                  <a:t> over 2009.</a:t>
                </a:r>
              </a:p>
              <a:p>
                <a:pPr marL="542925" indent="-542925">
                  <a:defRPr sz="2800"/>
                </a:pPr>
                <a:r>
                  <a:rPr lang="en-US" sz="2200" dirty="0"/>
                  <a:t>b.	</a:t>
                </a:r>
                <a:r>
                  <a:rPr sz="2200" dirty="0"/>
                  <a:t>​False. The chart does not provide any information about the actual size of the US population at any point in history. However, the population growth was about </a:t>
                </a:r>
                <a14:m>
                  <m:oMath xmlns:m="http://schemas.openxmlformats.org/officeDocument/2006/math">
                    <m:r>
                      <a:rPr sz="2200">
                        <a:latin typeface="Cambria Math" panose="02040503050406030204" pitchFamily="18" charset="0"/>
                      </a:rPr>
                      <m:t>1.2%</m:t>
                    </m:r>
                  </m:oMath>
                </a14:m>
                <a:r>
                  <a:rPr sz="2200" dirty="0"/>
                  <a:t> in 1970.</a:t>
                </a:r>
              </a:p>
              <a:p>
                <a:pPr marL="542925" indent="-542925">
                  <a:defRPr sz="2800"/>
                </a:pPr>
                <a:r>
                  <a:rPr lang="en-US" sz="2200" dirty="0"/>
                  <a:t>c.	</a:t>
                </a:r>
                <a:r>
                  <a:rPr sz="2200" dirty="0"/>
                  <a:t>False. The calculation shows the rate of change in the US population growth rate percentage, not the rate of change of the actual population</a:t>
                </a:r>
                <a:endParaRPr lang="en-US" sz="2200" dirty="0"/>
              </a:p>
              <a:p>
                <a:pPr marL="542925" indent="-542925">
                  <a:defRPr sz="2800"/>
                </a:pPr>
                <a:r>
                  <a:rPr lang="en-US" sz="2200" dirty="0"/>
                  <a:t>d.	​False. The US population increased in every year on the chart. It has just been increasing at a slower rate since 1990. For the population to be decreasing, the growth rate would need to drop below </a:t>
                </a:r>
                <a14:m>
                  <m:oMath xmlns:m="http://schemas.openxmlformats.org/officeDocument/2006/math">
                    <m:r>
                      <a:rPr lang="en-US" sz="2200">
                        <a:latin typeface="Cambria Math" panose="02040503050406030204" pitchFamily="18" charset="0"/>
                      </a:rPr>
                      <m:t>0%</m:t>
                    </m:r>
                  </m:oMath>
                </a14:m>
                <a:r>
                  <a:rPr lang="en-US" sz="22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r="-74" b="-4172"/>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Writing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lang="en-US" sz="1800" b="1" dirty="0"/>
              <a:t>Solution</a:t>
            </a:r>
          </a:p>
          <a:p>
            <a:pPr>
              <a:defRPr sz="2800"/>
            </a:pPr>
            <a:r>
              <a:rPr lang="en-US" sz="1800" dirty="0"/>
              <a:t>We are told that the click-through rate is the number of clicks divided by the number of views:</a:t>
            </a:r>
            <a:endParaRPr sz="2800" dirty="0"/>
          </a:p>
        </p:txBody>
      </p:sp>
      <p:pic>
        <p:nvPicPr>
          <p:cNvPr id="9" name="Picture 8" descr="CTR equals clicks divided by views.">
            <a:extLst>
              <a:ext uri="{FF2B5EF4-FFF2-40B4-BE49-F238E27FC236}">
                <a16:creationId xmlns:a16="http://schemas.microsoft.com/office/drawing/2014/main" id="{A8D10051-EC26-ED39-7BDB-D132ADADB1D2}"/>
              </a:ext>
            </a:extLst>
          </p:cNvPr>
          <p:cNvPicPr>
            <a:picLocks noChangeAspect="1"/>
          </p:cNvPicPr>
          <p:nvPr/>
        </p:nvPicPr>
        <p:blipFill>
          <a:blip r:embed="rId2"/>
          <a:stretch>
            <a:fillRect/>
          </a:stretch>
        </p:blipFill>
        <p:spPr>
          <a:xfrm>
            <a:off x="1425546" y="1634171"/>
            <a:ext cx="952482" cy="432000"/>
          </a:xfrm>
          <a:prstGeom prst="rect">
            <a:avLst/>
          </a:prstGeom>
        </p:spPr>
      </p:pic>
      <p:sp>
        <p:nvSpPr>
          <p:cNvPr id="11" name="TextBox 10">
            <a:extLst>
              <a:ext uri="{FF2B5EF4-FFF2-40B4-BE49-F238E27FC236}">
                <a16:creationId xmlns:a16="http://schemas.microsoft.com/office/drawing/2014/main" id="{7C52C486-5F40-E3FB-F320-F8E8E07D2435}"/>
              </a:ext>
            </a:extLst>
          </p:cNvPr>
          <p:cNvSpPr txBox="1"/>
          <p:nvPr/>
        </p:nvSpPr>
        <p:spPr>
          <a:xfrm>
            <a:off x="2357437" y="1639073"/>
            <a:ext cx="5715000" cy="369332"/>
          </a:xfrm>
          <a:prstGeom prst="rect">
            <a:avLst/>
          </a:prstGeom>
          <a:noFill/>
        </p:spPr>
        <p:txBody>
          <a:bodyPr wrap="square">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Once found, divide the numerator by the denominator and</a:t>
            </a:r>
            <a:endParaRPr lang="en-IN" dirty="0"/>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362A2AA8-3064-78D1-699C-84F21582D15D}"/>
                  </a:ext>
                </a:extLst>
              </p:cNvPr>
              <p:cNvSpPr txBox="1"/>
              <p:nvPr/>
            </p:nvSpPr>
            <p:spPr>
              <a:xfrm>
                <a:off x="457200" y="2031801"/>
                <a:ext cx="4876800" cy="369332"/>
              </a:xfrm>
              <a:prstGeom prst="rect">
                <a:avLst/>
              </a:prstGeom>
              <a:noFill/>
            </p:spPr>
            <p:txBody>
              <a:bodyPr wrap="square">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multiply by </a:t>
                </a:r>
                <a14:m>
                  <m:oMath xmlns:m="http://schemas.openxmlformats.org/officeDocument/2006/math">
                    <m:r>
                      <a:rPr kumimoji="0" lang="en-US" sz="1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100%</m:t>
                    </m:r>
                  </m:oMath>
                </a14:m>
                <a:r>
                  <a:rPr kumimoji="0" lang="en-US" sz="1800" b="0" i="0" u="none" strike="noStrike" kern="1200" cap="none" spc="0" normalizeH="0" baseline="0" noProof="0" dirty="0">
                    <a:ln>
                      <a:noFill/>
                    </a:ln>
                    <a:solidFill>
                      <a:srgbClr val="366092"/>
                    </a:solidFill>
                    <a:effectLst/>
                    <a:uLnTx/>
                    <a:uFillTx/>
                    <a:latin typeface="Calibri"/>
                    <a:ea typeface="+mn-ea"/>
                    <a:cs typeface="+mn-cs"/>
                  </a:rPr>
                  <a:t> to get the rate as a percentage.</a:t>
                </a:r>
                <a:endParaRPr lang="en-IN" dirty="0"/>
              </a:p>
            </p:txBody>
          </p:sp>
        </mc:Choice>
        <mc:Fallback xmlns="">
          <p:sp>
            <p:nvSpPr>
              <p:cNvPr id="13" name="TextBox 12">
                <a:extLst>
                  <a:ext uri="{FF2B5EF4-FFF2-40B4-BE49-F238E27FC236}">
                    <a16:creationId xmlns:a16="http://schemas.microsoft.com/office/drawing/2014/main" id="{362A2AA8-3064-78D1-699C-84F21582D15D}"/>
                  </a:ext>
                </a:extLst>
              </p:cNvPr>
              <p:cNvSpPr txBox="1">
                <a:spLocks noRot="1" noChangeAspect="1" noMove="1" noResize="1" noEditPoints="1" noAdjustHandles="1" noChangeArrowheads="1" noChangeShapeType="1" noTextEdit="1"/>
              </p:cNvSpPr>
              <p:nvPr/>
            </p:nvSpPr>
            <p:spPr>
              <a:xfrm>
                <a:off x="457200" y="2031801"/>
                <a:ext cx="4876800" cy="369332"/>
              </a:xfrm>
              <a:prstGeom prst="rect">
                <a:avLst/>
              </a:prstGeom>
              <a:blipFill>
                <a:blip r:embed="rId3"/>
                <a:stretch>
                  <a:fillRect l="-1000" t="-8197" b="-24590"/>
                </a:stretch>
              </a:blipFill>
            </p:spPr>
            <p:txBody>
              <a:bodyPr/>
              <a:lstStyle/>
              <a:p>
                <a:r>
                  <a:rPr lang="en-IN">
                    <a:noFill/>
                  </a:rPr>
                  <a:t> </a:t>
                </a:r>
              </a:p>
            </p:txBody>
          </p:sp>
        </mc:Fallback>
      </mc:AlternateContent>
      <p:sp>
        <p:nvSpPr>
          <p:cNvPr id="7" name="TextBox 6">
            <a:extLst>
              <a:ext uri="{FF2B5EF4-FFF2-40B4-BE49-F238E27FC236}">
                <a16:creationId xmlns:a16="http://schemas.microsoft.com/office/drawing/2014/main" id="{F754615C-E624-FD4B-8A31-AC24F634E516}"/>
              </a:ext>
            </a:extLst>
          </p:cNvPr>
          <p:cNvSpPr txBox="1"/>
          <p:nvPr/>
        </p:nvSpPr>
        <p:spPr>
          <a:xfrm>
            <a:off x="3155950" y="2438400"/>
            <a:ext cx="28956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2: Click-Through Rates</a:t>
            </a:r>
            <a:endParaRPr lang="en-IN" dirty="0">
              <a:solidFill>
                <a:srgbClr val="366092"/>
              </a:solidFill>
            </a:endParaRPr>
          </a:p>
        </p:txBody>
      </p:sp>
      <mc:AlternateContent xmlns:mc="http://schemas.openxmlformats.org/markup-compatibility/2006" xmlns:a14="http://schemas.microsoft.com/office/drawing/2010/main">
        <mc:Choice Requires="a14">
          <p:graphicFrame>
            <p:nvGraphicFramePr>
              <p:cNvPr id="4" name="Table Placeholder 2" descr="The table contains 5 columns and 3 rows. The columns are labeled: Ad, Impressions (Views), Clicks, CTR (Click-Through Rate), and CTR as a Percentage.&#10;&#10;Row 1:&#10;Ad: Ad A,&#10;Impressions: 34,271,&#10;Clicks: 592,&#10;CTR: 592 divided by 34,271,&#10;CTR as a Percentage: 1.73%.&#10;&#10;Row 2:&#10;Ad: Ad B,&#10;Impressions: 36,859,&#10;Clicks: 471,&#10;CTR: 471 divided by 36,859,&#10;CTR as a Percentage: 1.28%.&#10;&#10;Row 3:&#10;Ad: Ad C,&#10;Impressions: 31,022,&#10;Clicks: 519,&#10;CTR: 519 divided by 31,022,&#10;CTR as a Percentage: 1.67%.">
                <a:extLst>
                  <a:ext uri="{FF2B5EF4-FFF2-40B4-BE49-F238E27FC236}">
                    <a16:creationId xmlns:a16="http://schemas.microsoft.com/office/drawing/2014/main" id="{4C7689BD-63E6-4810-B0DD-A22B6D90AF4E}"/>
                  </a:ext>
                </a:extLst>
              </p:cNvPr>
              <p:cNvGraphicFramePr>
                <a:graphicFrameLocks/>
              </p:cNvGraphicFramePr>
              <p:nvPr>
                <p:extLst>
                  <p:ext uri="{D42A27DB-BD31-4B8C-83A1-F6EECF244321}">
                    <p14:modId xmlns:p14="http://schemas.microsoft.com/office/powerpoint/2010/main" val="1542512167"/>
                  </p:ext>
                </p:extLst>
              </p:nvPr>
            </p:nvGraphicFramePr>
            <p:xfrm>
              <a:off x="457200" y="2819400"/>
              <a:ext cx="8229600" cy="2315148"/>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b="1"/>
                          </a:pPr>
                          <a:endParaRPr b="1" dirty="0"/>
                        </a:p>
                      </a:txBody>
                      <a:tcPr/>
                    </a:tc>
                    <a:tc>
                      <a:txBody>
                        <a:bodyPr/>
                        <a:lstStyle/>
                        <a:p>
                          <a:pPr algn="ctr">
                            <a:defRPr sz="1600" b="1"/>
                          </a:pPr>
                          <a:r>
                            <a:rPr b="1"/>
                            <a:t>Impressions (Views)</a:t>
                          </a:r>
                        </a:p>
                      </a:txBody>
                      <a:tcPr/>
                    </a:tc>
                    <a:tc>
                      <a:txBody>
                        <a:bodyPr/>
                        <a:lstStyle/>
                        <a:p>
                          <a:pPr algn="ctr">
                            <a:defRPr sz="1600" b="1"/>
                          </a:pPr>
                          <a:r>
                            <a:rPr b="1"/>
                            <a:t>Clicks</a:t>
                          </a:r>
                        </a:p>
                      </a:txBody>
                      <a:tcPr/>
                    </a:tc>
                    <a:tc>
                      <a:txBody>
                        <a:bodyPr/>
                        <a:lstStyle/>
                        <a:p>
                          <a:pPr algn="ctr">
                            <a:defRPr sz="1600" b="1"/>
                          </a:pPr>
                          <a:r>
                            <a:rPr b="1"/>
                            <a:t>CTR</a:t>
                          </a:r>
                        </a:p>
                      </a:txBody>
                      <a:tcPr/>
                    </a:tc>
                    <a:tc>
                      <a:txBody>
                        <a:bodyPr/>
                        <a:lstStyle/>
                        <a:p>
                          <a:pPr algn="ctr">
                            <a:defRPr sz="1600" b="1"/>
                          </a:pPr>
                          <a:r>
                            <a:rPr b="1" dirty="0"/>
                            <a:t>CTR as a Percentage</a:t>
                          </a:r>
                        </a:p>
                      </a:txBody>
                      <a:tcPr/>
                    </a:tc>
                    <a:extLst>
                      <a:ext uri="{0D108BD9-81ED-4DB2-BD59-A6C34878D82A}">
                        <a16:rowId xmlns:a16="http://schemas.microsoft.com/office/drawing/2014/main" val="10001"/>
                      </a:ext>
                    </a:extLst>
                  </a:tr>
                  <a:tr h="370840">
                    <a:tc>
                      <a:txBody>
                        <a:bodyPr/>
                        <a:lstStyle/>
                        <a:p>
                          <a:pPr algn="ctr">
                            <a:defRPr sz="1600" b="1"/>
                          </a:pPr>
                          <a:r>
                            <a:rPr b="1"/>
                            <a:t>Ad A</a:t>
                          </a:r>
                        </a:p>
                      </a:txBody>
                      <a:tcPr/>
                    </a:tc>
                    <a:tc>
                      <a:txBody>
                        <a:bodyPr/>
                        <a:lstStyle/>
                        <a:p>
                          <a:pPr algn="ctr"/>
                          <a:r>
                            <a:rPr sz="1600" b="1"/>
                            <a:t>34,271</a:t>
                          </a:r>
                          <a:endParaRPr sz="1600" b="1">
                            <a:latin typeface="Cambria Math"/>
                          </a:endParaRPr>
                        </a:p>
                      </a:txBody>
                      <a:tcPr/>
                    </a:tc>
                    <a:tc>
                      <a:txBody>
                        <a:bodyPr/>
                        <a:lstStyle/>
                        <a:p>
                          <a:pPr algn="ctr"/>
                          <a:r>
                            <a:rPr sz="1600" b="1"/>
                            <a:t>592</a:t>
                          </a:r>
                          <a:endParaRPr sz="1600" b="1">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b="1" i="1">
                                        <a:latin typeface="Cambria Math" panose="02040503050406030204" pitchFamily="18" charset="0"/>
                                      </a:rPr>
                                    </m:ctrlPr>
                                  </m:fPr>
                                  <m:num>
                                    <m:r>
                                      <a:rPr sz="1600" b="1">
                                        <a:latin typeface="Cambria Math" panose="02040503050406030204" pitchFamily="18" charset="0"/>
                                      </a:rPr>
                                      <m:t>𝟓𝟗𝟐</m:t>
                                    </m:r>
                                  </m:num>
                                  <m:den>
                                    <m:r>
                                      <a:rPr sz="1600" b="1">
                                        <a:latin typeface="Cambria Math" panose="02040503050406030204" pitchFamily="18" charset="0"/>
                                      </a:rPr>
                                      <m:t>𝟑𝟒</m:t>
                                    </m:r>
                                    <m:r>
                                      <a:rPr sz="1600" b="1">
                                        <a:latin typeface="Cambria Math" panose="02040503050406030204" pitchFamily="18" charset="0"/>
                                      </a:rPr>
                                      <m:t>,</m:t>
                                    </m:r>
                                    <m:r>
                                      <a:rPr sz="1600" b="1">
                                        <a:latin typeface="Cambria Math" panose="02040503050406030204" pitchFamily="18" charset="0"/>
                                      </a:rPr>
                                      <m:t>𝟐𝟕𝟏</m:t>
                                    </m:r>
                                  </m:den>
                                </m:f>
                              </m:oMath>
                            </m:oMathPara>
                          </a14:m>
                          <a:endParaRPr b="1"/>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𝟏</m:t>
                                </m:r>
                                <m:r>
                                  <a:rPr sz="1600" b="1">
                                    <a:latin typeface="Cambria Math" panose="02040503050406030204" pitchFamily="18" charset="0"/>
                                  </a:rPr>
                                  <m:t>.</m:t>
                                </m:r>
                                <m:r>
                                  <a:rPr sz="1600" b="1">
                                    <a:latin typeface="Cambria Math" panose="02040503050406030204" pitchFamily="18" charset="0"/>
                                  </a:rPr>
                                  <m:t>𝟕𝟑</m:t>
                                </m:r>
                                <m:r>
                                  <a:rPr sz="1600" b="1">
                                    <a:latin typeface="Cambria Math" panose="02040503050406030204" pitchFamily="18" charset="0"/>
                                  </a:rPr>
                                  <m:t>%</m:t>
                                </m:r>
                              </m:oMath>
                            </m:oMathPara>
                          </a14:m>
                          <a:endParaRPr b="1"/>
                        </a:p>
                      </a:txBody>
                      <a:tcPr/>
                    </a:tc>
                    <a:extLst>
                      <a:ext uri="{0D108BD9-81ED-4DB2-BD59-A6C34878D82A}">
                        <a16:rowId xmlns:a16="http://schemas.microsoft.com/office/drawing/2014/main" val="10002"/>
                      </a:ext>
                    </a:extLst>
                  </a:tr>
                  <a:tr h="370840">
                    <a:tc>
                      <a:txBody>
                        <a:bodyPr/>
                        <a:lstStyle/>
                        <a:p>
                          <a:pPr algn="ctr">
                            <a:defRPr sz="1600" b="1"/>
                          </a:pPr>
                          <a:r>
                            <a:rPr b="1"/>
                            <a:t>Ad B</a:t>
                          </a:r>
                        </a:p>
                      </a:txBody>
                      <a:tcPr/>
                    </a:tc>
                    <a:tc>
                      <a:txBody>
                        <a:bodyPr/>
                        <a:lstStyle/>
                        <a:p>
                          <a:pPr algn="ctr"/>
                          <a:r>
                            <a:rPr sz="1600" b="1" dirty="0"/>
                            <a:t>36,859</a:t>
                          </a:r>
                          <a:endParaRPr sz="1600" b="1" dirty="0">
                            <a:latin typeface="Cambria Math"/>
                          </a:endParaRPr>
                        </a:p>
                      </a:txBody>
                      <a:tcPr/>
                    </a:tc>
                    <a:tc>
                      <a:txBody>
                        <a:bodyPr/>
                        <a:lstStyle/>
                        <a:p>
                          <a:pPr algn="ctr"/>
                          <a:r>
                            <a:rPr sz="1600" b="1" dirty="0"/>
                            <a:t>471</a:t>
                          </a:r>
                          <a:endParaRPr sz="1600" b="1" dirty="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b="1" i="1">
                                        <a:latin typeface="Cambria Math" panose="02040503050406030204" pitchFamily="18" charset="0"/>
                                      </a:rPr>
                                    </m:ctrlPr>
                                  </m:fPr>
                                  <m:num>
                                    <m:r>
                                      <a:rPr sz="1600" b="1">
                                        <a:latin typeface="Cambria Math" panose="02040503050406030204" pitchFamily="18" charset="0"/>
                                      </a:rPr>
                                      <m:t>𝟒𝟕𝟏</m:t>
                                    </m:r>
                                  </m:num>
                                  <m:den>
                                    <m:r>
                                      <a:rPr sz="1600" b="1">
                                        <a:latin typeface="Cambria Math" panose="02040503050406030204" pitchFamily="18" charset="0"/>
                                      </a:rPr>
                                      <m:t>𝟑𝟔</m:t>
                                    </m:r>
                                    <m:r>
                                      <a:rPr sz="1600" b="1">
                                        <a:latin typeface="Cambria Math" panose="02040503050406030204" pitchFamily="18" charset="0"/>
                                      </a:rPr>
                                      <m:t>,</m:t>
                                    </m:r>
                                    <m:r>
                                      <a:rPr sz="1600" b="1">
                                        <a:latin typeface="Cambria Math" panose="02040503050406030204" pitchFamily="18" charset="0"/>
                                      </a:rPr>
                                      <m:t>𝟖𝟓𝟗</m:t>
                                    </m:r>
                                  </m:den>
                                </m:f>
                              </m:oMath>
                            </m:oMathPara>
                          </a14:m>
                          <a:endParaRPr b="1"/>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𝟏</m:t>
                                </m:r>
                                <m:r>
                                  <a:rPr sz="1600" b="1">
                                    <a:latin typeface="Cambria Math" panose="02040503050406030204" pitchFamily="18" charset="0"/>
                                  </a:rPr>
                                  <m:t>.</m:t>
                                </m:r>
                                <m:r>
                                  <a:rPr sz="1600" b="1">
                                    <a:latin typeface="Cambria Math" panose="02040503050406030204" pitchFamily="18" charset="0"/>
                                  </a:rPr>
                                  <m:t>𝟐𝟖</m:t>
                                </m:r>
                                <m:r>
                                  <a:rPr sz="1600" b="1">
                                    <a:latin typeface="Cambria Math" panose="02040503050406030204" pitchFamily="18" charset="0"/>
                                  </a:rPr>
                                  <m:t>%</m:t>
                                </m:r>
                              </m:oMath>
                            </m:oMathPara>
                          </a14:m>
                          <a:endParaRPr b="1"/>
                        </a:p>
                      </a:txBody>
                      <a:tcPr/>
                    </a:tc>
                    <a:extLst>
                      <a:ext uri="{0D108BD9-81ED-4DB2-BD59-A6C34878D82A}">
                        <a16:rowId xmlns:a16="http://schemas.microsoft.com/office/drawing/2014/main" val="10003"/>
                      </a:ext>
                    </a:extLst>
                  </a:tr>
                  <a:tr h="370840">
                    <a:tc>
                      <a:txBody>
                        <a:bodyPr/>
                        <a:lstStyle/>
                        <a:p>
                          <a:pPr algn="ctr">
                            <a:defRPr sz="1600" b="1"/>
                          </a:pPr>
                          <a:r>
                            <a:rPr b="1"/>
                            <a:t>Ad C</a:t>
                          </a:r>
                        </a:p>
                      </a:txBody>
                      <a:tcPr/>
                    </a:tc>
                    <a:tc>
                      <a:txBody>
                        <a:bodyPr/>
                        <a:lstStyle/>
                        <a:p>
                          <a:pPr algn="ctr"/>
                          <a:r>
                            <a:rPr sz="1600" b="1"/>
                            <a:t>31,022</a:t>
                          </a:r>
                          <a:endParaRPr sz="1600" b="1">
                            <a:latin typeface="Cambria Math"/>
                          </a:endParaRPr>
                        </a:p>
                      </a:txBody>
                      <a:tcPr/>
                    </a:tc>
                    <a:tc>
                      <a:txBody>
                        <a:bodyPr/>
                        <a:lstStyle/>
                        <a:p>
                          <a:pPr algn="ctr"/>
                          <a:r>
                            <a:rPr sz="1600" b="1"/>
                            <a:t>519</a:t>
                          </a:r>
                          <a:endParaRPr sz="1600" b="1">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b="1" i="1">
                                        <a:latin typeface="Cambria Math" panose="02040503050406030204" pitchFamily="18" charset="0"/>
                                      </a:rPr>
                                    </m:ctrlPr>
                                  </m:fPr>
                                  <m:num>
                                    <m:r>
                                      <a:rPr sz="1600" b="1">
                                        <a:latin typeface="Cambria Math" panose="02040503050406030204" pitchFamily="18" charset="0"/>
                                      </a:rPr>
                                      <m:t>𝟓𝟏𝟗</m:t>
                                    </m:r>
                                  </m:num>
                                  <m:den>
                                    <m:r>
                                      <a:rPr sz="1600" b="1">
                                        <a:latin typeface="Cambria Math" panose="02040503050406030204" pitchFamily="18" charset="0"/>
                                      </a:rPr>
                                      <m:t>𝟑𝟏</m:t>
                                    </m:r>
                                    <m:r>
                                      <a:rPr sz="1600" b="1">
                                        <a:latin typeface="Cambria Math" panose="02040503050406030204" pitchFamily="18" charset="0"/>
                                      </a:rPr>
                                      <m:t>,</m:t>
                                    </m:r>
                                    <m:r>
                                      <a:rPr sz="1600" b="1">
                                        <a:latin typeface="Cambria Math" panose="02040503050406030204" pitchFamily="18" charset="0"/>
                                      </a:rPr>
                                      <m:t>𝟎𝟐𝟐</m:t>
                                    </m:r>
                                  </m:den>
                                </m:f>
                              </m:oMath>
                            </m:oMathPara>
                          </a14:m>
                          <a:endParaRPr b="1" dirty="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𝟏</m:t>
                                </m:r>
                                <m:r>
                                  <a:rPr sz="1600" b="1">
                                    <a:latin typeface="Cambria Math" panose="02040503050406030204" pitchFamily="18" charset="0"/>
                                  </a:rPr>
                                  <m:t>.</m:t>
                                </m:r>
                                <m:r>
                                  <a:rPr sz="1600" b="1">
                                    <a:latin typeface="Cambria Math" panose="02040503050406030204" pitchFamily="18" charset="0"/>
                                  </a:rPr>
                                  <m:t>𝟔𝟕</m:t>
                                </m:r>
                                <m:r>
                                  <a:rPr sz="1600" b="1">
                                    <a:latin typeface="Cambria Math" panose="02040503050406030204" pitchFamily="18" charset="0"/>
                                  </a:rPr>
                                  <m:t>%</m:t>
                                </m:r>
                              </m:oMath>
                            </m:oMathPara>
                          </a14:m>
                          <a:endParaRPr b="1"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The table contains 5 columns and 3 rows. The columns are labeled: Ad, Impressions (Views), Clicks, CTR (Click-Through Rate), and CTR as a Percentage.&#10;&#10;Row 1:&#10;Ad: Ad A,&#10;Impressions: 34,271,&#10;Clicks: 592,&#10;CTR: 592 divided by 34,271,&#10;CTR as a Percentage: 1.73%.&#10;&#10;Row 2:&#10;Ad: Ad B,&#10;Impressions: 36,859,&#10;Clicks: 471,&#10;CTR: 471 divided by 36,859,&#10;CTR as a Percentage: 1.28%.&#10;&#10;Row 3:&#10;Ad: Ad C,&#10;Impressions: 31,022,&#10;Clicks: 519,&#10;CTR: 519 divided by 31,022,&#10;CTR as a Percentage: 1.67%.">
                <a:extLst>
                  <a:ext uri="{FF2B5EF4-FFF2-40B4-BE49-F238E27FC236}">
                    <a16:creationId xmlns:a16="http://schemas.microsoft.com/office/drawing/2014/main" id="{4C7689BD-63E6-4810-B0DD-A22B6D90AF4E}"/>
                  </a:ext>
                </a:extLst>
              </p:cNvPr>
              <p:cNvGraphicFramePr>
                <a:graphicFrameLocks/>
              </p:cNvGraphicFramePr>
              <p:nvPr>
                <p:extLst>
                  <p:ext uri="{D42A27DB-BD31-4B8C-83A1-F6EECF244321}">
                    <p14:modId xmlns:p14="http://schemas.microsoft.com/office/powerpoint/2010/main" val="1542512167"/>
                  </p:ext>
                </p:extLst>
              </p:nvPr>
            </p:nvGraphicFramePr>
            <p:xfrm>
              <a:off x="457200" y="2819400"/>
              <a:ext cx="8229600" cy="2315148"/>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579120">
                    <a:tc>
                      <a:txBody>
                        <a:bodyPr/>
                        <a:lstStyle/>
                        <a:p>
                          <a:pPr algn="ctr">
                            <a:defRPr b="1"/>
                          </a:pPr>
                          <a:endParaRPr b="1" dirty="0"/>
                        </a:p>
                      </a:txBody>
                      <a:tcPr/>
                    </a:tc>
                    <a:tc>
                      <a:txBody>
                        <a:bodyPr/>
                        <a:lstStyle/>
                        <a:p>
                          <a:pPr algn="ctr">
                            <a:defRPr sz="1600" b="1"/>
                          </a:pPr>
                          <a:r>
                            <a:rPr b="1"/>
                            <a:t>Impressions (Views)</a:t>
                          </a:r>
                        </a:p>
                      </a:txBody>
                      <a:tcPr/>
                    </a:tc>
                    <a:tc>
                      <a:txBody>
                        <a:bodyPr/>
                        <a:lstStyle/>
                        <a:p>
                          <a:pPr algn="ctr">
                            <a:defRPr sz="1600" b="1"/>
                          </a:pPr>
                          <a:r>
                            <a:rPr b="1"/>
                            <a:t>Clicks</a:t>
                          </a:r>
                        </a:p>
                      </a:txBody>
                      <a:tcPr/>
                    </a:tc>
                    <a:tc>
                      <a:txBody>
                        <a:bodyPr/>
                        <a:lstStyle/>
                        <a:p>
                          <a:pPr algn="ctr">
                            <a:defRPr sz="1600" b="1"/>
                          </a:pPr>
                          <a:r>
                            <a:rPr b="1"/>
                            <a:t>CTR</a:t>
                          </a:r>
                        </a:p>
                      </a:txBody>
                      <a:tcPr/>
                    </a:tc>
                    <a:tc>
                      <a:txBody>
                        <a:bodyPr/>
                        <a:lstStyle/>
                        <a:p>
                          <a:pPr algn="ctr">
                            <a:defRPr sz="1600" b="1"/>
                          </a:pPr>
                          <a:r>
                            <a:rPr b="1" dirty="0"/>
                            <a:t>CTR as a Percentage</a:t>
                          </a:r>
                        </a:p>
                      </a:txBody>
                      <a:tcPr/>
                    </a:tc>
                    <a:extLst>
                      <a:ext uri="{0D108BD9-81ED-4DB2-BD59-A6C34878D82A}">
                        <a16:rowId xmlns:a16="http://schemas.microsoft.com/office/drawing/2014/main" val="10001"/>
                      </a:ext>
                    </a:extLst>
                  </a:tr>
                  <a:tr h="580327">
                    <a:tc>
                      <a:txBody>
                        <a:bodyPr/>
                        <a:lstStyle/>
                        <a:p>
                          <a:pPr algn="ctr">
                            <a:defRPr sz="1600" b="1"/>
                          </a:pPr>
                          <a:r>
                            <a:rPr b="1"/>
                            <a:t>Ad A</a:t>
                          </a:r>
                        </a:p>
                      </a:txBody>
                      <a:tcPr/>
                    </a:tc>
                    <a:tc>
                      <a:txBody>
                        <a:bodyPr/>
                        <a:lstStyle/>
                        <a:p>
                          <a:pPr algn="ctr"/>
                          <a:r>
                            <a:rPr sz="1600" b="1"/>
                            <a:t>34,271</a:t>
                          </a:r>
                          <a:endParaRPr sz="1600" b="1">
                            <a:latin typeface="Cambria Math"/>
                          </a:endParaRPr>
                        </a:p>
                      </a:txBody>
                      <a:tcPr/>
                    </a:tc>
                    <a:tc>
                      <a:txBody>
                        <a:bodyPr/>
                        <a:lstStyle/>
                        <a:p>
                          <a:pPr algn="ctr"/>
                          <a:r>
                            <a:rPr sz="1600" b="1"/>
                            <a:t>592</a:t>
                          </a:r>
                          <a:endParaRPr sz="1600" b="1">
                            <a:latin typeface="Cambria Math"/>
                          </a:endParaRPr>
                        </a:p>
                      </a:txBody>
                      <a:tcPr/>
                    </a:tc>
                    <a:tc>
                      <a:txBody>
                        <a:bodyPr/>
                        <a:lstStyle/>
                        <a:p>
                          <a:endParaRPr lang="en-US"/>
                        </a:p>
                      </a:txBody>
                      <a:tcPr>
                        <a:blipFill>
                          <a:blip r:embed="rId4"/>
                          <a:stretch>
                            <a:fillRect l="-300741" t="-101042" r="-101111" b="-200000"/>
                          </a:stretch>
                        </a:blipFill>
                      </a:tcPr>
                    </a:tc>
                    <a:tc>
                      <a:txBody>
                        <a:bodyPr/>
                        <a:lstStyle/>
                        <a:p>
                          <a:endParaRPr lang="en-US"/>
                        </a:p>
                      </a:txBody>
                      <a:tcPr>
                        <a:blipFill>
                          <a:blip r:embed="rId4"/>
                          <a:stretch>
                            <a:fillRect l="-400741" t="-101042" r="-1111" b="-200000"/>
                          </a:stretch>
                        </a:blipFill>
                      </a:tcPr>
                    </a:tc>
                    <a:extLst>
                      <a:ext uri="{0D108BD9-81ED-4DB2-BD59-A6C34878D82A}">
                        <a16:rowId xmlns:a16="http://schemas.microsoft.com/office/drawing/2014/main" val="10002"/>
                      </a:ext>
                    </a:extLst>
                  </a:tr>
                  <a:tr h="575374">
                    <a:tc>
                      <a:txBody>
                        <a:bodyPr/>
                        <a:lstStyle/>
                        <a:p>
                          <a:pPr algn="ctr">
                            <a:defRPr sz="1600" b="1"/>
                          </a:pPr>
                          <a:r>
                            <a:rPr b="1"/>
                            <a:t>Ad B</a:t>
                          </a:r>
                        </a:p>
                      </a:txBody>
                      <a:tcPr/>
                    </a:tc>
                    <a:tc>
                      <a:txBody>
                        <a:bodyPr/>
                        <a:lstStyle/>
                        <a:p>
                          <a:pPr algn="ctr"/>
                          <a:r>
                            <a:rPr sz="1600" b="1" dirty="0"/>
                            <a:t>36,859</a:t>
                          </a:r>
                          <a:endParaRPr sz="1600" b="1" dirty="0">
                            <a:latin typeface="Cambria Math"/>
                          </a:endParaRPr>
                        </a:p>
                      </a:txBody>
                      <a:tcPr/>
                    </a:tc>
                    <a:tc>
                      <a:txBody>
                        <a:bodyPr/>
                        <a:lstStyle/>
                        <a:p>
                          <a:pPr algn="ctr"/>
                          <a:r>
                            <a:rPr sz="1600" b="1" dirty="0"/>
                            <a:t>471</a:t>
                          </a:r>
                          <a:endParaRPr sz="1600" b="1" dirty="0">
                            <a:latin typeface="Cambria Math"/>
                          </a:endParaRPr>
                        </a:p>
                      </a:txBody>
                      <a:tcPr/>
                    </a:tc>
                    <a:tc>
                      <a:txBody>
                        <a:bodyPr/>
                        <a:lstStyle/>
                        <a:p>
                          <a:endParaRPr lang="en-US"/>
                        </a:p>
                      </a:txBody>
                      <a:tcPr>
                        <a:blipFill>
                          <a:blip r:embed="rId4"/>
                          <a:stretch>
                            <a:fillRect l="-300741" t="-205319" r="-101111" b="-104255"/>
                          </a:stretch>
                        </a:blipFill>
                      </a:tcPr>
                    </a:tc>
                    <a:tc>
                      <a:txBody>
                        <a:bodyPr/>
                        <a:lstStyle/>
                        <a:p>
                          <a:endParaRPr lang="en-US"/>
                        </a:p>
                      </a:txBody>
                      <a:tcPr>
                        <a:blipFill>
                          <a:blip r:embed="rId4"/>
                          <a:stretch>
                            <a:fillRect l="-400741" t="-205319" r="-1111" b="-104255"/>
                          </a:stretch>
                        </a:blipFill>
                      </a:tcPr>
                    </a:tc>
                    <a:extLst>
                      <a:ext uri="{0D108BD9-81ED-4DB2-BD59-A6C34878D82A}">
                        <a16:rowId xmlns:a16="http://schemas.microsoft.com/office/drawing/2014/main" val="10003"/>
                      </a:ext>
                    </a:extLst>
                  </a:tr>
                  <a:tr h="580327">
                    <a:tc>
                      <a:txBody>
                        <a:bodyPr/>
                        <a:lstStyle/>
                        <a:p>
                          <a:pPr algn="ctr">
                            <a:defRPr sz="1600" b="1"/>
                          </a:pPr>
                          <a:r>
                            <a:rPr b="1"/>
                            <a:t>Ad C</a:t>
                          </a:r>
                        </a:p>
                      </a:txBody>
                      <a:tcPr/>
                    </a:tc>
                    <a:tc>
                      <a:txBody>
                        <a:bodyPr/>
                        <a:lstStyle/>
                        <a:p>
                          <a:pPr algn="ctr"/>
                          <a:r>
                            <a:rPr sz="1600" b="1"/>
                            <a:t>31,022</a:t>
                          </a:r>
                          <a:endParaRPr sz="1600" b="1">
                            <a:latin typeface="Cambria Math"/>
                          </a:endParaRPr>
                        </a:p>
                      </a:txBody>
                      <a:tcPr/>
                    </a:tc>
                    <a:tc>
                      <a:txBody>
                        <a:bodyPr/>
                        <a:lstStyle/>
                        <a:p>
                          <a:pPr algn="ctr"/>
                          <a:r>
                            <a:rPr sz="1600" b="1"/>
                            <a:t>519</a:t>
                          </a:r>
                          <a:endParaRPr sz="1600" b="1">
                            <a:latin typeface="Cambria Math"/>
                          </a:endParaRPr>
                        </a:p>
                      </a:txBody>
                      <a:tcPr/>
                    </a:tc>
                    <a:tc>
                      <a:txBody>
                        <a:bodyPr/>
                        <a:lstStyle/>
                        <a:p>
                          <a:endParaRPr lang="en-US"/>
                        </a:p>
                      </a:txBody>
                      <a:tcPr>
                        <a:blipFill>
                          <a:blip r:embed="rId4"/>
                          <a:stretch>
                            <a:fillRect l="-300741" t="-298958" r="-101111" b="-2083"/>
                          </a:stretch>
                        </a:blipFill>
                      </a:tcPr>
                    </a:tc>
                    <a:tc>
                      <a:txBody>
                        <a:bodyPr/>
                        <a:lstStyle/>
                        <a:p>
                          <a:endParaRPr lang="en-US"/>
                        </a:p>
                      </a:txBody>
                      <a:tcPr>
                        <a:blipFill>
                          <a:blip r:embed="rId4"/>
                          <a:stretch>
                            <a:fillRect l="-400741" t="-298958" r="-1111" b="-2083"/>
                          </a:stretch>
                        </a:blipFill>
                      </a:tcPr>
                    </a:tc>
                    <a:extLst>
                      <a:ext uri="{0D108BD9-81ED-4DB2-BD59-A6C34878D82A}">
                        <a16:rowId xmlns:a16="http://schemas.microsoft.com/office/drawing/2014/main" val="10004"/>
                      </a:ext>
                    </a:extLst>
                  </a:tr>
                </a:tbl>
              </a:graphicData>
            </a:graphic>
          </p:graphicFrame>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868685A-F502-4564-B97E-859619975266}"/>
                  </a:ext>
                </a:extLst>
              </p:cNvPr>
              <p:cNvSpPr txBox="1"/>
              <p:nvPr/>
            </p:nvSpPr>
            <p:spPr>
              <a:xfrm>
                <a:off x="419100" y="5301238"/>
                <a:ext cx="8305800" cy="646331"/>
              </a:xfrm>
              <a:prstGeom prst="rect">
                <a:avLst/>
              </a:prstGeom>
              <a:noFill/>
            </p:spPr>
            <p:txBody>
              <a:bodyPr wrap="square">
                <a:spAutoFit/>
              </a:bodyPr>
              <a:lstStyle/>
              <a:p>
                <a:pPr>
                  <a:defRPr sz="2800"/>
                </a:pPr>
                <a:r>
                  <a:rPr lang="en-US" sz="1800" dirty="0"/>
                  <a:t>While defining what makes a good click-through rate is still a highly debated topic, it is generally considered that a </a:t>
                </a:r>
                <a14:m>
                  <m:oMath xmlns:m="http://schemas.openxmlformats.org/officeDocument/2006/math">
                    <m:r>
                      <a:rPr lang="en-US" sz="1800">
                        <a:latin typeface="Cambria Math" panose="02040503050406030204" pitchFamily="18" charset="0"/>
                      </a:rPr>
                      <m:t>2%</m:t>
                    </m:r>
                  </m:oMath>
                </a14:m>
                <a:r>
                  <a:rPr lang="en-US" sz="1800" dirty="0"/>
                  <a:t> rate is successful.</a:t>
                </a:r>
              </a:p>
            </p:txBody>
          </p:sp>
        </mc:Choice>
        <mc:Fallback xmlns="">
          <p:sp>
            <p:nvSpPr>
              <p:cNvPr id="6" name="TextBox 5">
                <a:extLst>
                  <a:ext uri="{FF2B5EF4-FFF2-40B4-BE49-F238E27FC236}">
                    <a16:creationId xmlns:a16="http://schemas.microsoft.com/office/drawing/2014/main" id="{F868685A-F502-4564-B97E-859619975266}"/>
                  </a:ext>
                </a:extLst>
              </p:cNvPr>
              <p:cNvSpPr txBox="1">
                <a:spLocks noRot="1" noChangeAspect="1" noMove="1" noResize="1" noEditPoints="1" noAdjustHandles="1" noChangeArrowheads="1" noChangeShapeType="1" noTextEdit="1"/>
              </p:cNvSpPr>
              <p:nvPr/>
            </p:nvSpPr>
            <p:spPr>
              <a:xfrm>
                <a:off x="419100" y="5301238"/>
                <a:ext cx="8305800" cy="646331"/>
              </a:xfrm>
              <a:prstGeom prst="rect">
                <a:avLst/>
              </a:prstGeom>
              <a:blipFill>
                <a:blip r:embed="rId5"/>
                <a:stretch>
                  <a:fillRect l="-661" t="-5660" b="-14151"/>
                </a:stretch>
              </a:blipFill>
            </p:spPr>
            <p:txBody>
              <a:bodyPr/>
              <a:lstStyle/>
              <a:p>
                <a:r>
                  <a:rPr lang="en-US">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Identifying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err="1"/>
                  <a:t>BuyinBulk</a:t>
                </a:r>
                <a:r>
                  <a:rPr sz="2800" dirty="0"/>
                  <a:t> offers </a:t>
                </a:r>
                <a:r>
                  <a:rPr sz="2800" dirty="0">
                    <a:latin typeface="Cambria Math"/>
                  </a:rPr>
                  <a:t>30</a:t>
                </a:r>
                <a:r>
                  <a:rPr sz="2800" dirty="0"/>
                  <a:t> pounds of candy for </a:t>
                </a:r>
                <a14:m>
                  <m:oMath xmlns:m="http://schemas.openxmlformats.org/officeDocument/2006/math">
                    <m:r>
                      <a:rPr>
                        <a:latin typeface="Cambria Math" panose="02040503050406030204" pitchFamily="18" charset="0"/>
                      </a:rPr>
                      <m:t>$64.49</m:t>
                    </m:r>
                  </m:oMath>
                </a14:m>
                <a:r>
                  <a:rPr sz="2800" dirty="0"/>
                  <a:t> on its website. Which of the following fractions represents the rate given by their website?</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IN">
                    <a:noFill/>
                  </a:rPr>
                  <a:t> </a:t>
                </a:r>
              </a:p>
            </p:txBody>
          </p:sp>
        </mc:Fallback>
      </mc:AlternateContent>
      <p:pic>
        <p:nvPicPr>
          <p:cNvPr id="7" name="Picture 6" descr="a. 1 divided by 64 dollars 49 cents.&#10;b. 30 pounds divided by 64 dollars 49 cents.&#10;c. 30 pounds divided by 1.&#10;d. 64 dollars 49 cents divided by 30 pounds.">
            <a:extLst>
              <a:ext uri="{FF2B5EF4-FFF2-40B4-BE49-F238E27FC236}">
                <a16:creationId xmlns:a16="http://schemas.microsoft.com/office/drawing/2014/main" id="{4945B165-2E7A-5BAC-0EE2-098D02F7541A}"/>
              </a:ext>
            </a:extLst>
          </p:cNvPr>
          <p:cNvPicPr>
            <a:picLocks noChangeAspect="1"/>
          </p:cNvPicPr>
          <p:nvPr/>
        </p:nvPicPr>
        <p:blipFill>
          <a:blip r:embed="rId3"/>
          <a:stretch>
            <a:fillRect/>
          </a:stretch>
        </p:blipFill>
        <p:spPr>
          <a:xfrm>
            <a:off x="609600" y="2438400"/>
            <a:ext cx="1362375" cy="3240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Identifying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600" b="1" dirty="0"/>
              <a:t>Solution</a:t>
            </a:r>
          </a:p>
          <a:p>
            <a:r>
              <a:rPr sz="2600" dirty="0"/>
              <a:t>There are actually two correct ways to write the rate from the website: answers b. and d.</a:t>
            </a:r>
          </a:p>
          <a:p>
            <a:r>
              <a:rPr sz="2600" dirty="0"/>
              <a:t>Choice b. provides pounds per dollars.</a:t>
            </a:r>
          </a:p>
        </p:txBody>
      </p:sp>
      <p:pic>
        <p:nvPicPr>
          <p:cNvPr id="9" name="Picture 8" descr="30 pounds divided by 64 dollars 49 cents">
            <a:extLst>
              <a:ext uri="{FF2B5EF4-FFF2-40B4-BE49-F238E27FC236}">
                <a16:creationId xmlns:a16="http://schemas.microsoft.com/office/drawing/2014/main" id="{F6527FAF-6868-754C-27F8-7258394FCDF3}"/>
              </a:ext>
            </a:extLst>
          </p:cNvPr>
          <p:cNvPicPr>
            <a:picLocks noChangeAspect="1"/>
          </p:cNvPicPr>
          <p:nvPr/>
        </p:nvPicPr>
        <p:blipFill>
          <a:blip r:embed="rId2"/>
          <a:stretch>
            <a:fillRect/>
          </a:stretch>
        </p:blipFill>
        <p:spPr>
          <a:xfrm>
            <a:off x="4081462" y="2837147"/>
            <a:ext cx="981075" cy="819150"/>
          </a:xfrm>
          <a:prstGeom prst="rect">
            <a:avLst/>
          </a:prstGeom>
        </p:spPr>
      </p:pic>
      <p:sp>
        <p:nvSpPr>
          <p:cNvPr id="7" name="TextBox 6">
            <a:extLst>
              <a:ext uri="{FF2B5EF4-FFF2-40B4-BE49-F238E27FC236}">
                <a16:creationId xmlns:a16="http://schemas.microsoft.com/office/drawing/2014/main" id="{2ED89FCA-7378-08C4-12AC-1CA3D133B986}"/>
              </a:ext>
            </a:extLst>
          </p:cNvPr>
          <p:cNvSpPr txBox="1"/>
          <p:nvPr/>
        </p:nvSpPr>
        <p:spPr>
          <a:xfrm>
            <a:off x="459581" y="3625746"/>
            <a:ext cx="56388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Choice d. provides price per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30</a:t>
            </a:r>
            <a:r>
              <a:rPr kumimoji="0" lang="en-US" sz="2600" b="0" i="0" u="none" strike="noStrike" kern="1200" cap="none" spc="0" normalizeH="0" baseline="0" noProof="0" dirty="0">
                <a:ln>
                  <a:noFill/>
                </a:ln>
                <a:solidFill>
                  <a:srgbClr val="366092"/>
                </a:solidFill>
                <a:effectLst/>
                <a:uLnTx/>
                <a:uFillTx/>
                <a:latin typeface="Calibri"/>
                <a:ea typeface="+mn-ea"/>
                <a:cs typeface="+mn-cs"/>
              </a:rPr>
              <a:t> pounds.</a:t>
            </a:r>
            <a:endParaRPr lang="en-IN" sz="2600" dirty="0"/>
          </a:p>
        </p:txBody>
      </p:sp>
      <p:pic>
        <p:nvPicPr>
          <p:cNvPr id="15" name="Picture 14" descr="64 dollars 49 cents divided by 30 pounds">
            <a:extLst>
              <a:ext uri="{FF2B5EF4-FFF2-40B4-BE49-F238E27FC236}">
                <a16:creationId xmlns:a16="http://schemas.microsoft.com/office/drawing/2014/main" id="{5671BA6B-0F2D-6001-3B15-17B2AE270DA7}"/>
              </a:ext>
            </a:extLst>
          </p:cNvPr>
          <p:cNvPicPr>
            <a:picLocks noChangeAspect="1"/>
          </p:cNvPicPr>
          <p:nvPr/>
        </p:nvPicPr>
        <p:blipFill>
          <a:blip r:embed="rId3"/>
          <a:stretch>
            <a:fillRect/>
          </a:stretch>
        </p:blipFill>
        <p:spPr>
          <a:xfrm>
            <a:off x="4081461" y="4086813"/>
            <a:ext cx="981075" cy="876300"/>
          </a:xfrm>
          <a:prstGeom prst="rect">
            <a:avLst/>
          </a:prstGeom>
        </p:spPr>
      </p:pic>
      <p:sp>
        <p:nvSpPr>
          <p:cNvPr id="5" name="TextBox 4">
            <a:extLst>
              <a:ext uri="{FF2B5EF4-FFF2-40B4-BE49-F238E27FC236}">
                <a16:creationId xmlns:a16="http://schemas.microsoft.com/office/drawing/2014/main" id="{5C5A4690-C2E0-596E-DC74-25E184FAAC51}"/>
              </a:ext>
            </a:extLst>
          </p:cNvPr>
          <p:cNvSpPr txBox="1"/>
          <p:nvPr/>
        </p:nvSpPr>
        <p:spPr>
          <a:xfrm>
            <a:off x="457200" y="4876238"/>
            <a:ext cx="822960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Both a. and c. are incorrect because neither fraction compares the amount of candy to the price of the candy.</a:t>
            </a:r>
            <a:endParaRPr lang="en-IN"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Using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A patient in a hospital is prescribed IV fluids with a rate of </a:t>
                </a:r>
                <a:r>
                  <a:rPr sz="2800" dirty="0">
                    <a:latin typeface="Cambria Math"/>
                  </a:rPr>
                  <a:t>5</a:t>
                </a:r>
                <a:r>
                  <a:rPr sz="2800" dirty="0"/>
                  <a:t> grams (g) of sugar per </a:t>
                </a:r>
                <a:r>
                  <a:rPr sz="2800" dirty="0">
                    <a:latin typeface="Cambria Math"/>
                  </a:rPr>
                  <a:t>100</a:t>
                </a:r>
                <a:r>
                  <a:rPr sz="2800" dirty="0"/>
                  <a:t> milliliters (mL) of water.</a:t>
                </a:r>
              </a:p>
              <a:p>
                <a:pPr marL="538163" indent="-538163">
                  <a:defRPr sz="2800"/>
                </a:pPr>
                <a:r>
                  <a:rPr lang="en-US" dirty="0"/>
                  <a:t>a.	</a:t>
                </a:r>
                <a:r>
                  <a:rPr dirty="0"/>
                  <a:t>​</a:t>
                </a:r>
                <a:r>
                  <a:rPr sz="2800" dirty="0"/>
                  <a:t>If the patient is prescribed </a:t>
                </a:r>
                <a14:m>
                  <m:oMath xmlns:m="http://schemas.openxmlformats.org/officeDocument/2006/math">
                    <m:r>
                      <a:rPr>
                        <a:latin typeface="Cambria Math" panose="02040503050406030204" pitchFamily="18" charset="0"/>
                      </a:rPr>
                      <m:t>1500</m:t>
                    </m:r>
                    <m:r>
                      <m:rPr>
                        <m:nor/>
                      </m:rPr>
                      <a:rPr/>
                      <m:t> </m:t>
                    </m:r>
                    <m:r>
                      <m:rPr>
                        <m:sty m:val="p"/>
                      </m:rPr>
                      <a:rPr>
                        <a:latin typeface="Cambria Math" panose="02040503050406030204" pitchFamily="18" charset="0"/>
                      </a:rPr>
                      <m:t>mL</m:t>
                    </m:r>
                  </m:oMath>
                </a14:m>
                <a:r>
                  <a:rPr sz="2800" dirty="0"/>
                  <a:t> of fluids, how many grams of sugar will be delivered?</a:t>
                </a:r>
              </a:p>
              <a:p>
                <a:pPr marL="538163" indent="-538163">
                  <a:defRPr sz="2800"/>
                </a:pPr>
                <a:r>
                  <a:rPr lang="en-US" dirty="0"/>
                  <a:t>b.	</a:t>
                </a:r>
                <a:r>
                  <a:rPr dirty="0"/>
                  <a:t>​</a:t>
                </a:r>
                <a:r>
                  <a:rPr sz="2800" dirty="0"/>
                  <a:t>If the patient receives the fluids </a:t>
                </a:r>
                <a:r>
                  <a:rPr sz="2800" dirty="0">
                    <a:latin typeface="Cambria Math"/>
                  </a:rPr>
                  <a:t>4</a:t>
                </a:r>
                <a:r>
                  <a:rPr sz="2800" dirty="0"/>
                  <a:t> times a day at the dosage in part a., how much sugar is delivered per day from the fluids?</a:t>
                </a:r>
              </a:p>
              <a:p>
                <a:pPr marL="538163" indent="-538163">
                  <a:defRPr sz="2800"/>
                </a:pPr>
                <a:r>
                  <a:rPr lang="en-US" dirty="0"/>
                  <a:t>c.	</a:t>
                </a:r>
                <a:r>
                  <a:rPr dirty="0"/>
                  <a:t>​</a:t>
                </a:r>
                <a:r>
                  <a:rPr sz="2800" dirty="0"/>
                  <a:t>If each gram of sugar contains </a:t>
                </a:r>
                <a:r>
                  <a:rPr sz="2800" dirty="0">
                    <a:latin typeface="Cambria Math"/>
                  </a:rPr>
                  <a:t>4</a:t>
                </a:r>
                <a:r>
                  <a:rPr sz="2800" dirty="0"/>
                  <a:t> calories, how many calories are being delivered each day from the fluids the patient receives at the dosage in part b.?</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Rates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a:xfrm>
            <a:off x="457200" y="1029287"/>
            <a:ext cx="8610600" cy="4967067"/>
          </a:xfrm>
        </p:spPr>
        <p:txBody>
          <a:bodyPr>
            <a:normAutofit/>
          </a:bodyPr>
          <a:lstStyle/>
          <a:p>
            <a:r>
              <a:rPr sz="2400" b="1" dirty="0"/>
              <a:t>Solution</a:t>
            </a:r>
          </a:p>
          <a:p>
            <a:pPr marL="538163" indent="-538163">
              <a:defRPr sz="2800"/>
            </a:pPr>
            <a:r>
              <a:rPr lang="en-US" sz="2400" dirty="0"/>
              <a:t>a.	</a:t>
            </a:r>
            <a:r>
              <a:rPr sz="2400" dirty="0"/>
              <a:t>Begin by writing down the rate of sugar delivered in the I</a:t>
            </a:r>
            <a:r>
              <a:rPr lang="en-US" sz="500" dirty="0"/>
              <a:t> </a:t>
            </a:r>
            <a:r>
              <a:rPr sz="2400" dirty="0"/>
              <a:t>V fluids</a:t>
            </a:r>
            <a:r>
              <a:rPr lang="en-IN" sz="2400" dirty="0"/>
              <a:t>.</a:t>
            </a:r>
          </a:p>
        </p:txBody>
      </p:sp>
      <p:pic>
        <p:nvPicPr>
          <p:cNvPr id="5" name="Picture 4" descr="Sugar to Water Rate of I V Solution equals 5 grams divided by 100 milliliters">
            <a:extLst>
              <a:ext uri="{FF2B5EF4-FFF2-40B4-BE49-F238E27FC236}">
                <a16:creationId xmlns:a16="http://schemas.microsoft.com/office/drawing/2014/main" id="{DE660910-C309-E175-95FE-AC30BAF15AF6}"/>
              </a:ext>
            </a:extLst>
          </p:cNvPr>
          <p:cNvPicPr>
            <a:picLocks noChangeAspect="1"/>
          </p:cNvPicPr>
          <p:nvPr/>
        </p:nvPicPr>
        <p:blipFill>
          <a:blip r:embed="rId2"/>
          <a:stretch>
            <a:fillRect/>
          </a:stretch>
        </p:blipFill>
        <p:spPr>
          <a:xfrm>
            <a:off x="2090693" y="1979968"/>
            <a:ext cx="5343614" cy="72000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DFBBB85-F072-ECD0-BC5F-3173DDEF6BCD}"/>
                  </a:ext>
                </a:extLst>
              </p:cNvPr>
              <p:cNvSpPr txBox="1"/>
              <p:nvPr/>
            </p:nvSpPr>
            <p:spPr>
              <a:xfrm>
                <a:off x="1002505" y="2699968"/>
                <a:ext cx="8229599" cy="1569660"/>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rPr>
                  <a:t>Since we want to know the amount of sugar contained in </a:t>
                </a:r>
                <a14:m>
                  <m:oMath xmlns:m="http://schemas.openxmlformats.org/officeDocument/2006/math">
                    <m:r>
                      <a:rPr kumimoji="0" lang="en-US" sz="2400" b="0" i="0" u="none" strike="noStrike" kern="1200" cap="none" spc="0" normalizeH="0" baseline="0" noProof="0" smtClean="0">
                        <a:ln>
                          <a:noFill/>
                        </a:ln>
                        <a:solidFill>
                          <a:srgbClr val="366092"/>
                        </a:solidFill>
                        <a:effectLst/>
                        <a:uLnTx/>
                        <a:uFillTx/>
                        <a:latin typeface="Cambria Math" panose="02040503050406030204" pitchFamily="18" charset="0"/>
                      </a:rPr>
                      <m:t>1500</m:t>
                    </m:r>
                    <m:r>
                      <m:rPr>
                        <m:nor/>
                      </m:rPr>
                      <a:rPr kumimoji="0" lang="en-US" sz="2400" b="0" i="0" u="none" strike="noStrike" kern="1200" cap="none" spc="0" normalizeH="0" baseline="0" noProof="0">
                        <a:ln>
                          <a:noFill/>
                        </a:ln>
                        <a:solidFill>
                          <a:srgbClr val="366092"/>
                        </a:solidFill>
                        <a:effectLst/>
                        <a:uLnTx/>
                        <a:uFillTx/>
                        <a:latin typeface="Calibri"/>
                      </a:rPr>
                      <m:t> </m:t>
                    </m:r>
                    <m:r>
                      <m:rPr>
                        <m:sty m:val="p"/>
                      </m:rPr>
                      <a:rPr kumimoji="0" lang="en-US" sz="2400" b="0" i="0" u="none" strike="noStrike" kern="1200" cap="none" spc="0" normalizeH="0" baseline="0" noProof="0">
                        <a:ln>
                          <a:noFill/>
                        </a:ln>
                        <a:solidFill>
                          <a:srgbClr val="366092"/>
                        </a:solidFill>
                        <a:effectLst/>
                        <a:uLnTx/>
                        <a:uFillTx/>
                        <a:latin typeface="Cambria Math" panose="02040503050406030204" pitchFamily="18" charset="0"/>
                      </a:rPr>
                      <m:t>mL</m:t>
                    </m:r>
                  </m:oMath>
                </a14:m>
                <a:r>
                  <a:rPr kumimoji="0" lang="en-US" sz="2400" b="0" i="0" u="none" strike="noStrike" kern="1200" cap="none" spc="0" normalizeH="0" baseline="0" noProof="0" dirty="0">
                    <a:ln>
                      <a:noFill/>
                    </a:ln>
                    <a:solidFill>
                      <a:srgbClr val="366092"/>
                    </a:solidFill>
                    <a:effectLst/>
                    <a:uLnTx/>
                    <a:uFillTx/>
                    <a:latin typeface="Calibri"/>
                  </a:rPr>
                  <a:t> of fluids, we need to scale up the rate so that the denominator will have the prescribed amount of fluids. We can do this by multiplying the numerator and denominator by </a:t>
                </a:r>
                <a:r>
                  <a:rPr kumimoji="0" lang="en-US" sz="2400" b="0" i="0" u="none" strike="noStrike" kern="1200" cap="none" spc="0" normalizeH="0" baseline="0" noProof="0" dirty="0">
                    <a:ln>
                      <a:noFill/>
                    </a:ln>
                    <a:solidFill>
                      <a:srgbClr val="366092"/>
                    </a:solidFill>
                    <a:effectLst/>
                    <a:uLnTx/>
                    <a:uFillTx/>
                    <a:latin typeface="Cambria Math"/>
                  </a:rPr>
                  <a:t>15</a:t>
                </a:r>
                <a:r>
                  <a:rPr kumimoji="0" lang="en-US" sz="2400" b="0" i="0" u="none" strike="noStrike" kern="1200" cap="none" spc="0" normalizeH="0" baseline="0" noProof="0" dirty="0">
                    <a:ln>
                      <a:noFill/>
                    </a:ln>
                    <a:solidFill>
                      <a:srgbClr val="366092"/>
                    </a:solidFill>
                    <a:effectLst/>
                    <a:uLnTx/>
                    <a:uFillTx/>
                    <a:latin typeface="Calibri"/>
                  </a:rPr>
                  <a:t>.</a:t>
                </a:r>
                <a:endParaRPr lang="en-IN" sz="2400" dirty="0"/>
              </a:p>
            </p:txBody>
          </p:sp>
        </mc:Choice>
        <mc:Fallback xmlns="">
          <p:sp>
            <p:nvSpPr>
              <p:cNvPr id="9" name="TextBox 8">
                <a:extLst>
                  <a:ext uri="{FF2B5EF4-FFF2-40B4-BE49-F238E27FC236}">
                    <a16:creationId xmlns:a16="http://schemas.microsoft.com/office/drawing/2014/main" id="{8DFBBB85-F072-ECD0-BC5F-3173DDEF6BCD}"/>
                  </a:ext>
                </a:extLst>
              </p:cNvPr>
              <p:cNvSpPr txBox="1">
                <a:spLocks noRot="1" noChangeAspect="1" noMove="1" noResize="1" noEditPoints="1" noAdjustHandles="1" noChangeArrowheads="1" noChangeShapeType="1" noTextEdit="1"/>
              </p:cNvSpPr>
              <p:nvPr/>
            </p:nvSpPr>
            <p:spPr>
              <a:xfrm>
                <a:off x="1002505" y="2699968"/>
                <a:ext cx="8229599" cy="1569660"/>
              </a:xfrm>
              <a:prstGeom prst="rect">
                <a:avLst/>
              </a:prstGeom>
              <a:blipFill>
                <a:blip r:embed="rId3"/>
                <a:stretch>
                  <a:fillRect l="-1111" t="-3113" b="-8171"/>
                </a:stretch>
              </a:blipFill>
            </p:spPr>
            <p:txBody>
              <a:bodyPr/>
              <a:lstStyle/>
              <a:p>
                <a:r>
                  <a:rPr lang="en-IN">
                    <a:noFill/>
                  </a:rPr>
                  <a:t> </a:t>
                </a:r>
              </a:p>
            </p:txBody>
          </p:sp>
        </mc:Fallback>
      </mc:AlternateContent>
      <p:pic>
        <p:nvPicPr>
          <p:cNvPr id="13" name="Picture 12" descr="Sugar to Water Rate of I V Solution with 1500 milliliters of water equals&#10;5 grams times 15 divided by 100 milliliters times 15 equals 75 grams divided by 1500 milliliters">
            <a:extLst>
              <a:ext uri="{FF2B5EF4-FFF2-40B4-BE49-F238E27FC236}">
                <a16:creationId xmlns:a16="http://schemas.microsoft.com/office/drawing/2014/main" id="{FCD7C33A-7303-67A3-F7E2-998B0D1C065B}"/>
              </a:ext>
            </a:extLst>
          </p:cNvPr>
          <p:cNvPicPr>
            <a:picLocks noChangeAspect="1"/>
          </p:cNvPicPr>
          <p:nvPr/>
        </p:nvPicPr>
        <p:blipFill>
          <a:blip r:embed="rId4"/>
          <a:stretch>
            <a:fillRect/>
          </a:stretch>
        </p:blipFill>
        <p:spPr>
          <a:xfrm>
            <a:off x="1249772" y="4339347"/>
            <a:ext cx="7025455" cy="1152000"/>
          </a:xfrm>
          <a:prstGeom prst="rect">
            <a:avLst/>
          </a:prstGeom>
        </p:spPr>
      </p:pic>
      <p:sp>
        <p:nvSpPr>
          <p:cNvPr id="7" name="TextBox 6">
            <a:extLst>
              <a:ext uri="{FF2B5EF4-FFF2-40B4-BE49-F238E27FC236}">
                <a16:creationId xmlns:a16="http://schemas.microsoft.com/office/drawing/2014/main" id="{84F12B27-F8B9-667E-893C-E4820D0A9574}"/>
              </a:ext>
            </a:extLst>
          </p:cNvPr>
          <p:cNvSpPr txBox="1"/>
          <p:nvPr/>
        </p:nvSpPr>
        <p:spPr>
          <a:xfrm>
            <a:off x="1002505" y="5561066"/>
            <a:ext cx="5343614"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Therefore,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75</a:t>
            </a:r>
            <a:r>
              <a:rPr kumimoji="0" lang="en-US" sz="2400" b="0" i="0" u="none" strike="noStrike" kern="1200" cap="none" spc="0" normalizeH="0" baseline="0" noProof="0" dirty="0">
                <a:ln>
                  <a:noFill/>
                </a:ln>
                <a:solidFill>
                  <a:srgbClr val="366092"/>
                </a:solidFill>
                <a:effectLst/>
                <a:uLnTx/>
                <a:uFillTx/>
                <a:latin typeface="Calibri"/>
                <a:ea typeface="+mn-ea"/>
                <a:cs typeface="+mn-cs"/>
              </a:rPr>
              <a:t> grams of sugar is delivered.</a:t>
            </a:r>
            <a:endParaRPr lang="en-IN" sz="24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3F34CA1-68E9-4B22-84E5-07FEE72C0389}"/>
</file>

<file path=customXml/itemProps2.xml><?xml version="1.0" encoding="utf-8"?>
<ds:datastoreItem xmlns:ds="http://schemas.openxmlformats.org/officeDocument/2006/customXml" ds:itemID="{6CC2C1B7-049D-4CA6-A557-581C5EE58AD0}"/>
</file>

<file path=customXml/itemProps3.xml><?xml version="1.0" encoding="utf-8"?>
<ds:datastoreItem xmlns:ds="http://schemas.openxmlformats.org/officeDocument/2006/customXml" ds:itemID="{3768A28F-2BD3-4E37-8687-8A36DDD649CC}"/>
</file>

<file path=docProps/app.xml><?xml version="1.0" encoding="utf-8"?>
<Properties xmlns="http://schemas.openxmlformats.org/officeDocument/2006/extended-properties" xmlns:vt="http://schemas.openxmlformats.org/officeDocument/2006/docPropsVTypes">
  <TotalTime>1219</TotalTime>
  <Words>3760</Words>
  <Application>Microsoft Office PowerPoint</Application>
  <PresentationFormat>On-screen Show (4:3)</PresentationFormat>
  <Paragraphs>280</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Cambria Math</vt:lpstr>
      <vt:lpstr>Courier New</vt:lpstr>
      <vt:lpstr>Calibri</vt:lpstr>
      <vt:lpstr>Office Theme</vt:lpstr>
      <vt:lpstr>Section 4.3</vt:lpstr>
      <vt:lpstr>Helpful Hint 1</vt:lpstr>
      <vt:lpstr>Definition: Rate</vt:lpstr>
      <vt:lpstr>Example 1: Writing Rates—Slide 1</vt:lpstr>
      <vt:lpstr>Example 1: Writing Rates—Slide 2</vt:lpstr>
      <vt:lpstr>Example 2: Identifying Rates—Slide 1</vt:lpstr>
      <vt:lpstr>Example 2: Identifying Rates—Slide 2</vt:lpstr>
      <vt:lpstr>Example 3: Using Rates—Slide 1</vt:lpstr>
      <vt:lpstr>Example 3: Using Rates—Slide 2</vt:lpstr>
      <vt:lpstr>Example 3: Using Rates—Slide 3</vt:lpstr>
      <vt:lpstr>Example 4: Using Rates—Slide 1</vt:lpstr>
      <vt:lpstr>Example 4: Using Rates—Slide 2</vt:lpstr>
      <vt:lpstr>Helpful Hint 2</vt:lpstr>
      <vt:lpstr>Helpful Hint 5</vt:lpstr>
      <vt:lpstr>Example 5: Working with Miles per  Gallon—Slide 1</vt:lpstr>
      <vt:lpstr>Example 5: Working with Miles per  Gallon—Slide 2</vt:lpstr>
      <vt:lpstr>Example 5: Working with Miles per  Gallon—Slide 3</vt:lpstr>
      <vt:lpstr>Example 5: Working with Miles per  Gallon—Slide 4</vt:lpstr>
      <vt:lpstr>Skill Check 1</vt:lpstr>
      <vt:lpstr>Definition: Unit Rate</vt:lpstr>
      <vt:lpstr>Helpful Hint 3</vt:lpstr>
      <vt:lpstr>Example 6: Finding Unit Rates—Slide 1</vt:lpstr>
      <vt:lpstr>Example 6: Finding Unit Rates—Slide 2</vt:lpstr>
      <vt:lpstr>Skill Check 2</vt:lpstr>
      <vt:lpstr>Example 7: Using Unit Rates—Slide 1</vt:lpstr>
      <vt:lpstr>Example 7: Using Unit Rates—Slide 2</vt:lpstr>
      <vt:lpstr>Example 7: Using Unit Rates—Slide 3</vt:lpstr>
      <vt:lpstr>Example 7: Using Unit Rates—Slide 4</vt:lpstr>
      <vt:lpstr>Example 7: Using Unit Rates—Slide 5</vt:lpstr>
      <vt:lpstr>Fun Fact</vt:lpstr>
      <vt:lpstr>Example 8: Using Rates for Comparison—Slide 1</vt:lpstr>
      <vt:lpstr>Example 8: Using Rates for Comparison—Slide 2</vt:lpstr>
      <vt:lpstr>Example 8: Using Rates for Comparison—Slide 3</vt:lpstr>
      <vt:lpstr>Example 8: Using Rates for Comparison—Slide 4</vt:lpstr>
      <vt:lpstr>Definition: Rate of Change</vt:lpstr>
      <vt:lpstr>Helpful Hint 4</vt:lpstr>
      <vt:lpstr>Example 9: Calculating Rate of Change—Slide 1</vt:lpstr>
      <vt:lpstr>Example 9: Calculating Rate of Change—Slide 2</vt:lpstr>
      <vt:lpstr>Example 9: Calculating Rate of Change—Slide 3</vt:lpstr>
      <vt:lpstr>Example 9: Calculating Rate of Change—Slide 4</vt:lpstr>
      <vt:lpstr>Example 9: Calculating Rate of Change—Slide 5</vt:lpstr>
      <vt:lpstr>Example 10: Calculating Rate of Change—Slide 1</vt:lpstr>
      <vt:lpstr>Example 10: Calculating Rate of Change—Slide 2</vt:lpstr>
      <vt:lpstr>Example 10: Calculating Rate of Change—Slide 3</vt:lpstr>
      <vt:lpstr>Example 10: Calculating Rate of Change—Slide 4</vt:lpstr>
      <vt:lpstr>Example 11: Drawing Conclusions from Rate of Change—Slide 1</vt:lpstr>
      <vt:lpstr>Example 11: Drawing Conclusions from Rate of Change—Slide 2</vt:lpstr>
      <vt:lpstr>Example 11: Drawing Conclusions from Rate of Change—Slide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264</cp:revision>
  <dcterms:created xsi:type="dcterms:W3CDTF">2013-04-26T14:43:13Z</dcterms:created>
  <dcterms:modified xsi:type="dcterms:W3CDTF">2025-09-16T13:46:10Z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