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Masters/slideMaster1.xml" ContentType="application/vnd.openxmlformats-officedocument.presentationml.slideMaster+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9"/>
  </p:notesMasterIdLst>
  <p:handoutMasterIdLst>
    <p:handoutMasterId r:id="rId30"/>
  </p:handoutMasterIdLst>
  <p:sldIdLst>
    <p:sldId id="256" r:id="rId2"/>
    <p:sldId id="257" r:id="rId3"/>
    <p:sldId id="261" r:id="rId4"/>
    <p:sldId id="258" r:id="rId5"/>
    <p:sldId id="259" r:id="rId6"/>
    <p:sldId id="276" r:id="rId7"/>
    <p:sldId id="278" r:id="rId8"/>
    <p:sldId id="279" r:id="rId9"/>
    <p:sldId id="265" r:id="rId10"/>
    <p:sldId id="263" r:id="rId11"/>
    <p:sldId id="264" r:id="rId12"/>
    <p:sldId id="266" r:id="rId13"/>
    <p:sldId id="267" r:id="rId14"/>
    <p:sldId id="281" r:id="rId15"/>
    <p:sldId id="268" r:id="rId16"/>
    <p:sldId id="269" r:id="rId17"/>
    <p:sldId id="270" r:id="rId18"/>
    <p:sldId id="286" r:id="rId19"/>
    <p:sldId id="283" r:id="rId20"/>
    <p:sldId id="285" r:id="rId21"/>
    <p:sldId id="287" r:id="rId22"/>
    <p:sldId id="272" r:id="rId23"/>
    <p:sldId id="288" r:id="rId24"/>
    <p:sldId id="273" r:id="rId25"/>
    <p:sldId id="274" r:id="rId26"/>
    <p:sldId id="289" r:id="rId27"/>
    <p:sldId id="275" r:id="rId28"/>
  </p:sldIdLst>
  <p:sldSz cx="9144000" cy="6858000" type="screen4x3"/>
  <p:notesSz cx="6858000" cy="9144000"/>
  <p:embeddedFontLst>
    <p:embeddedFont>
      <p:font typeface="Cambria Math" panose="02040503050406030204" pitchFamily="18" charset="0"/>
      <p:regular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p:scale>
          <a:sx n="110" d="100"/>
          <a:sy n="110" d="100"/>
        </p:scale>
        <p:origin x="1044"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3.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37"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3.xml"/><Relationship Id="rId5" Type="http://schemas.openxmlformats.org/officeDocument/2006/relationships/image" Target="../media/image11.png"/><Relationship Id="rId4" Type="http://schemas.openxmlformats.org/officeDocument/2006/relationships/image" Target="../media/image11.emf"/></Relationships>
</file>

<file path=ppt/slides/_rels/slide1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3.png"/><Relationship Id="rId1" Type="http://schemas.openxmlformats.org/officeDocument/2006/relationships/slideLayout" Target="../slideLayouts/slideLayout3.xml"/><Relationship Id="rId4" Type="http://schemas.openxmlformats.org/officeDocument/2006/relationships/image" Target="../media/image13.emf"/></Relationships>
</file>

<file path=ppt/slides/_rels/slide13.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3.xml"/><Relationship Id="rId4" Type="http://schemas.openxmlformats.org/officeDocument/2006/relationships/image" Target="../media/image18.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3.xml"/><Relationship Id="rId4" Type="http://schemas.openxmlformats.org/officeDocument/2006/relationships/image" Target="../media/image22.emf"/></Relationships>
</file>

<file path=ppt/slides/_rels/slide19.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3.xml"/><Relationship Id="rId4" Type="http://schemas.openxmlformats.org/officeDocument/2006/relationships/image" Target="../media/image2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3.xml"/><Relationship Id="rId4" Type="http://schemas.openxmlformats.org/officeDocument/2006/relationships/image" Target="../media/image28.png"/></Relationships>
</file>

<file path=ppt/slides/_rels/slide22.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3.xml"/><Relationship Id="rId4" Type="http://schemas.openxmlformats.org/officeDocument/2006/relationships/image" Target="../media/image31.emf"/></Relationships>
</file>

<file path=ppt/slides/_rels/slide23.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2.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4.emf"/><Relationship Id="rId1" Type="http://schemas.openxmlformats.org/officeDocument/2006/relationships/slideLayout" Target="../slideLayouts/slideLayout3.xml"/><Relationship Id="rId4" Type="http://schemas.openxmlformats.org/officeDocument/2006/relationships/image" Target="../media/image38.png"/></Relationships>
</file>

<file path=ppt/slides/_rels/slide27.x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Using Rates for Dimensional Analysis</a:t>
            </a:r>
          </a:p>
        </p:txBody>
      </p:sp>
      <p:sp>
        <p:nvSpPr>
          <p:cNvPr id="3" name="Title 2"/>
          <p:cNvSpPr>
            <a:spLocks noGrp="1"/>
          </p:cNvSpPr>
          <p:nvPr>
            <p:ph type="title"/>
          </p:nvPr>
        </p:nvSpPr>
        <p:spPr/>
        <p:txBody>
          <a:bodyPr/>
          <a:lstStyle/>
          <a:p>
            <a:r>
              <a:t>Section 4.4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Using Dimensional Analysis with One Conversion Factor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400" dirty="0"/>
              <a:t>A pesticide label recommends using its product at a rate of </a:t>
            </a:r>
            <a:r>
              <a:rPr sz="2400" dirty="0">
                <a:latin typeface="Cambria Math"/>
              </a:rPr>
              <a:t>10</a:t>
            </a:r>
            <a:r>
              <a:rPr sz="2400" dirty="0"/>
              <a:t> milliliters concentrate per </a:t>
            </a:r>
            <a:r>
              <a:rPr sz="2400" dirty="0">
                <a:latin typeface="Cambria Math"/>
              </a:rPr>
              <a:t>5</a:t>
            </a:r>
            <a:r>
              <a:rPr sz="2400" dirty="0"/>
              <a:t> liters of water to cover an area of </a:t>
            </a:r>
            <a:r>
              <a:rPr sz="2400" dirty="0">
                <a:latin typeface="Cambria Math"/>
              </a:rPr>
              <a:t>40</a:t>
            </a:r>
            <a:r>
              <a:rPr sz="2400" dirty="0"/>
              <a:t> square meters. A </a:t>
            </a:r>
            <a:r>
              <a:rPr sz="2400" dirty="0">
                <a:latin typeface="Cambria Math"/>
              </a:rPr>
              <a:t>5</a:t>
            </a:r>
            <a:r>
              <a:rPr sz="2400" dirty="0"/>
              <a:t>-gallon sprayer is being used for the mixture. How many milliliters of concentrate should be added if the sprayer’s container is filled with water to the </a:t>
            </a:r>
            <a:r>
              <a:rPr sz="2400" dirty="0">
                <a:latin typeface="Cambria Math"/>
              </a:rPr>
              <a:t>5</a:t>
            </a:r>
            <a:r>
              <a:rPr sz="2400" dirty="0"/>
              <a:t>-gallon mark? Recall that </a:t>
            </a:r>
            <a:r>
              <a:rPr sz="2400" dirty="0">
                <a:latin typeface="Cambria Math"/>
              </a:rPr>
              <a:t>1</a:t>
            </a:r>
            <a:r>
              <a:rPr sz="2400" dirty="0"/>
              <a:t> gallon is approximately </a:t>
            </a:r>
            <a:r>
              <a:rPr sz="2400" dirty="0">
                <a:latin typeface="Cambria Math"/>
              </a:rPr>
              <a:t>3.785</a:t>
            </a:r>
            <a:r>
              <a:rPr sz="2400" dirty="0"/>
              <a:t> liters.</a:t>
            </a:r>
          </a:p>
        </p:txBody>
      </p:sp>
      <p:sp>
        <p:nvSpPr>
          <p:cNvPr id="7" name="TextBox 6">
            <a:extLst>
              <a:ext uri="{FF2B5EF4-FFF2-40B4-BE49-F238E27FC236}">
                <a16:creationId xmlns:a16="http://schemas.microsoft.com/office/drawing/2014/main" id="{4FC8B018-DEEE-4F87-8CED-C064218B42A4}"/>
              </a:ext>
            </a:extLst>
          </p:cNvPr>
          <p:cNvSpPr txBox="1"/>
          <p:nvPr/>
        </p:nvSpPr>
        <p:spPr>
          <a:xfrm>
            <a:off x="457200" y="3581400"/>
            <a:ext cx="8229600" cy="1569660"/>
          </a:xfrm>
          <a:prstGeom prst="rect">
            <a:avLst/>
          </a:prstGeom>
          <a:noFill/>
        </p:spPr>
        <p:txBody>
          <a:bodyPr wrap="square">
            <a:spAutoFit/>
          </a:bodyPr>
          <a:lstStyle/>
          <a:p>
            <a:r>
              <a:rPr lang="en-US" sz="2400" b="1" dirty="0"/>
              <a:t>Solution</a:t>
            </a:r>
          </a:p>
          <a:p>
            <a:r>
              <a:rPr lang="en-US" sz="2400" dirty="0"/>
              <a:t>Begin by writing both the recommended rate of concentrate to water (which is given), as well as the conversion factor for gallons to liters.</a:t>
            </a:r>
          </a:p>
        </p:txBody>
      </p:sp>
      <p:pic>
        <p:nvPicPr>
          <p:cNvPr id="5" name="Picture 4" descr="Recommended Pesticide Rate:&#10;&#10;10 milliliters of concentrate divided by 5 liters of water">
            <a:extLst>
              <a:ext uri="{FF2B5EF4-FFF2-40B4-BE49-F238E27FC236}">
                <a16:creationId xmlns:a16="http://schemas.microsoft.com/office/drawing/2014/main" id="{E1DC4F8C-3D52-FDBF-BDD1-72612CDD9C1C}"/>
              </a:ext>
            </a:extLst>
          </p:cNvPr>
          <p:cNvPicPr>
            <a:picLocks noChangeAspect="1"/>
          </p:cNvPicPr>
          <p:nvPr/>
        </p:nvPicPr>
        <p:blipFill>
          <a:blip r:embed="rId2"/>
          <a:stretch>
            <a:fillRect/>
          </a:stretch>
        </p:blipFill>
        <p:spPr>
          <a:xfrm>
            <a:off x="1252537" y="5086622"/>
            <a:ext cx="6638925" cy="8763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Dimensional Analysis with One Conversion Factor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pic>
        <p:nvPicPr>
          <p:cNvPr id="10" name="Picture 9" descr="Conversion Factors Using Gallons and Liters:&#10;&#10;1 gallon divided by 3.785 liters,&#10;or&#10;3.785 liters divided by 1 gallon.">
            <a:extLst>
              <a:ext uri="{FF2B5EF4-FFF2-40B4-BE49-F238E27FC236}">
                <a16:creationId xmlns:a16="http://schemas.microsoft.com/office/drawing/2014/main" id="{340A06E2-E1FD-3640-1958-670DA8B42602}"/>
              </a:ext>
            </a:extLst>
          </p:cNvPr>
          <p:cNvPicPr>
            <a:picLocks noChangeAspect="1"/>
          </p:cNvPicPr>
          <p:nvPr/>
        </p:nvPicPr>
        <p:blipFill>
          <a:blip r:embed="rId2"/>
          <a:stretch>
            <a:fillRect/>
          </a:stretch>
        </p:blipFill>
        <p:spPr>
          <a:xfrm>
            <a:off x="895800" y="1148929"/>
            <a:ext cx="7200000" cy="720000"/>
          </a:xfrm>
          <a:prstGeom prst="rect">
            <a:avLst/>
          </a:prstGeom>
        </p:spPr>
      </p:pic>
      <p:sp>
        <p:nvSpPr>
          <p:cNvPr id="7" name="TextBox 6">
            <a:extLst>
              <a:ext uri="{FF2B5EF4-FFF2-40B4-BE49-F238E27FC236}">
                <a16:creationId xmlns:a16="http://schemas.microsoft.com/office/drawing/2014/main" id="{7A55AEA8-8DAB-AD33-3F07-2996E39463C5}"/>
              </a:ext>
            </a:extLst>
          </p:cNvPr>
          <p:cNvSpPr txBox="1"/>
          <p:nvPr/>
        </p:nvSpPr>
        <p:spPr>
          <a:xfrm>
            <a:off x="322730" y="1948442"/>
            <a:ext cx="65532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We wish to find the rate of milliliters to gallons, or </a:t>
            </a:r>
            <a:endParaRPr lang="en-IN" dirty="0"/>
          </a:p>
        </p:txBody>
      </p:sp>
      <p:pic>
        <p:nvPicPr>
          <p:cNvPr id="12" name="Picture 11" descr="Milliliters divided by gallons.">
            <a:extLst>
              <a:ext uri="{FF2B5EF4-FFF2-40B4-BE49-F238E27FC236}">
                <a16:creationId xmlns:a16="http://schemas.microsoft.com/office/drawing/2014/main" id="{AAE1421E-EE39-BC80-1879-05B843C9852F}"/>
              </a:ext>
            </a:extLst>
          </p:cNvPr>
          <p:cNvPicPr>
            <a:picLocks noChangeAspect="1"/>
          </p:cNvPicPr>
          <p:nvPr/>
        </p:nvPicPr>
        <p:blipFill>
          <a:blip r:embed="rId3"/>
          <a:stretch>
            <a:fillRect/>
          </a:stretch>
        </p:blipFill>
        <p:spPr>
          <a:xfrm>
            <a:off x="6637804" y="1828800"/>
            <a:ext cx="954608" cy="720000"/>
          </a:xfrm>
          <a:prstGeom prst="rect">
            <a:avLst/>
          </a:prstGeom>
        </p:spPr>
      </p:pic>
      <p:sp>
        <p:nvSpPr>
          <p:cNvPr id="15" name="TextBox 14">
            <a:extLst>
              <a:ext uri="{FF2B5EF4-FFF2-40B4-BE49-F238E27FC236}">
                <a16:creationId xmlns:a16="http://schemas.microsoft.com/office/drawing/2014/main" id="{22F75C7E-F354-FCDC-4E6B-F4CFB3B0311F}"/>
              </a:ext>
            </a:extLst>
          </p:cNvPr>
          <p:cNvSpPr txBox="1"/>
          <p:nvPr/>
        </p:nvSpPr>
        <p:spPr>
          <a:xfrm>
            <a:off x="304800" y="2514600"/>
            <a:ext cx="8382000" cy="830997"/>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So we will use the second form of the conversion factor, which has gallons in the denominator, in our multiplication.</a:t>
            </a:r>
            <a:endParaRPr lang="en-IN" sz="2400" dirty="0"/>
          </a:p>
        </p:txBody>
      </p:sp>
      <p:pic>
        <p:nvPicPr>
          <p:cNvPr id="9" name="Picture 8" descr="Pesticide Conversion to Gallons:&#10;Open fraction 10 milliliters concentrate divided by 5 liters water, close fraction,&#10;times open fraction 3.785 liters divided by 1 gallon, Convert liters to gallons, close fraction,&#10;equals open fraction 37.85 milliliters concentrate divided by 5 gallons water, close fraction.">
            <a:extLst>
              <a:ext uri="{FF2B5EF4-FFF2-40B4-BE49-F238E27FC236}">
                <a16:creationId xmlns:a16="http://schemas.microsoft.com/office/drawing/2014/main" id="{41432FF5-06B9-1202-D77A-8C9141AC6A70}"/>
              </a:ext>
            </a:extLst>
          </p:cNvPr>
          <p:cNvPicPr>
            <a:picLocks noChangeAspect="1"/>
          </p:cNvPicPr>
          <p:nvPr/>
        </p:nvPicPr>
        <p:blipFill>
          <a:blip r:embed="rId4"/>
          <a:stretch>
            <a:fillRect/>
          </a:stretch>
        </p:blipFill>
        <p:spPr>
          <a:xfrm>
            <a:off x="1523359" y="3467955"/>
            <a:ext cx="6009174" cy="1368000"/>
          </a:xfrm>
          <a:prstGeom prst="rect">
            <a:avLst/>
          </a:prstGeom>
        </p:spPr>
      </p:pic>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2D1B9137-455F-4AA8-BEEA-1173C5276311}"/>
                  </a:ext>
                </a:extLst>
              </p:cNvPr>
              <p:cNvSpPr txBox="1"/>
              <p:nvPr/>
            </p:nvSpPr>
            <p:spPr>
              <a:xfrm>
                <a:off x="322730" y="4819471"/>
                <a:ext cx="8534400" cy="1200329"/>
              </a:xfrm>
              <a:prstGeom prst="rect">
                <a:avLst/>
              </a:prstGeom>
              <a:noFill/>
            </p:spPr>
            <p:txBody>
              <a:bodyPr wrap="square">
                <a:spAutoFit/>
              </a:bodyPr>
              <a:lstStyle/>
              <a:p>
                <a:r>
                  <a:rPr lang="en-US" sz="2400" dirty="0"/>
                  <a:t>Since the units are now milliliters per </a:t>
                </a:r>
                <a:r>
                  <a:rPr lang="en-US" sz="2400" dirty="0">
                    <a:latin typeface="Cambria Math"/>
                  </a:rPr>
                  <a:t>5</a:t>
                </a:r>
                <a:r>
                  <a:rPr lang="en-US" sz="2400" dirty="0"/>
                  <a:t> gallons, we are finished. Thus, </a:t>
                </a:r>
                <a14:m>
                  <m:oMath xmlns:m="http://schemas.openxmlformats.org/officeDocument/2006/math">
                    <m:r>
                      <a:rPr lang="en-US" sz="2400">
                        <a:latin typeface="Cambria Math" panose="02040503050406030204" pitchFamily="18" charset="0"/>
                      </a:rPr>
                      <m:t>37</m:t>
                    </m:r>
                    <m:r>
                      <a:rPr lang="en-US" sz="2400">
                        <a:latin typeface="Cambria Math" panose="02040503050406030204" pitchFamily="18" charset="0"/>
                      </a:rPr>
                      <m:t>.</m:t>
                    </m:r>
                    <m:r>
                      <a:rPr lang="en-US" sz="2400">
                        <a:latin typeface="Cambria Math" panose="02040503050406030204" pitchFamily="18" charset="0"/>
                      </a:rPr>
                      <m:t>85</m:t>
                    </m:r>
                    <m:r>
                      <m:rPr>
                        <m:nor/>
                      </m:rPr>
                      <a:rPr lang="en-US" sz="2400"/>
                      <m:t> </m:t>
                    </m:r>
                    <m:r>
                      <m:rPr>
                        <m:sty m:val="p"/>
                      </m:rPr>
                      <a:rPr lang="en-US" sz="2400">
                        <a:latin typeface="Cambria Math" panose="02040503050406030204" pitchFamily="18" charset="0"/>
                      </a:rPr>
                      <m:t>mL</m:t>
                    </m:r>
                  </m:oMath>
                </a14:m>
                <a:r>
                  <a:rPr lang="en-US" sz="2400" dirty="0"/>
                  <a:t> of concentrate should be used in the </a:t>
                </a:r>
                <a:r>
                  <a:rPr lang="en-US" sz="2400" dirty="0">
                    <a:latin typeface="Cambria Math"/>
                  </a:rPr>
                  <a:t>5</a:t>
                </a:r>
                <a:r>
                  <a:rPr lang="en-US" sz="2400" dirty="0"/>
                  <a:t>-gallon sprayer.</a:t>
                </a:r>
              </a:p>
            </p:txBody>
          </p:sp>
        </mc:Choice>
        <mc:Fallback xmlns="">
          <p:sp>
            <p:nvSpPr>
              <p:cNvPr id="14" name="TextBox 13">
                <a:extLst>
                  <a:ext uri="{FF2B5EF4-FFF2-40B4-BE49-F238E27FC236}">
                    <a16:creationId xmlns:a16="http://schemas.microsoft.com/office/drawing/2014/main" id="{2D1B9137-455F-4AA8-BEEA-1173C5276311}"/>
                  </a:ext>
                </a:extLst>
              </p:cNvPr>
              <p:cNvSpPr txBox="1">
                <a:spLocks noRot="1" noChangeAspect="1" noMove="1" noResize="1" noEditPoints="1" noAdjustHandles="1" noChangeArrowheads="1" noChangeShapeType="1" noTextEdit="1"/>
              </p:cNvSpPr>
              <p:nvPr/>
            </p:nvSpPr>
            <p:spPr>
              <a:xfrm>
                <a:off x="322730" y="4819471"/>
                <a:ext cx="8534400" cy="1200329"/>
              </a:xfrm>
              <a:prstGeom prst="rect">
                <a:avLst/>
              </a:prstGeom>
              <a:blipFill>
                <a:blip r:embed="rId5"/>
                <a:stretch>
                  <a:fillRect l="-1143" t="-5076" b="-10660"/>
                </a:stretch>
              </a:blipFill>
            </p:spPr>
            <p:txBody>
              <a:bodyPr/>
              <a:lstStyle/>
              <a:p>
                <a:r>
                  <a:rPr lang="en-IN">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Using Dimensional Analysis with More Than One Conversion Factor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200" dirty="0"/>
                  <a:t>The density of mercury is given as a rate of </a:t>
                </a:r>
                <a14:m>
                  <m:oMath xmlns:m="http://schemas.openxmlformats.org/officeDocument/2006/math">
                    <m:r>
                      <a:rPr sz="2200">
                        <a:latin typeface="Cambria Math" panose="02040503050406030204" pitchFamily="18" charset="0"/>
                      </a:rPr>
                      <m:t>13.6</m:t>
                    </m:r>
                    <m:r>
                      <m:rPr>
                        <m:nor/>
                      </m:rPr>
                      <a:rPr sz="2200"/>
                      <m:t> </m:t>
                    </m:r>
                    <m:r>
                      <m:rPr>
                        <m:sty m:val="p"/>
                      </m:rPr>
                      <a:rPr sz="2200">
                        <a:latin typeface="Cambria Math" panose="02040503050406030204" pitchFamily="18" charset="0"/>
                      </a:rPr>
                      <m:t>g</m:t>
                    </m:r>
                    <m:r>
                      <a:rPr sz="2200">
                        <a:latin typeface="Cambria Math" panose="02040503050406030204" pitchFamily="18" charset="0"/>
                      </a:rPr>
                      <m:t>/</m:t>
                    </m:r>
                    <m:r>
                      <m:rPr>
                        <m:sty m:val="p"/>
                      </m:rPr>
                      <a:rPr sz="2200">
                        <a:latin typeface="Cambria Math" panose="02040503050406030204" pitchFamily="18" charset="0"/>
                      </a:rPr>
                      <m:t>mL</m:t>
                    </m:r>
                  </m:oMath>
                </a14:m>
                <a:r>
                  <a:rPr sz="2200" dirty="0"/>
                  <a:t>. What is the density of mercury in pounds per liter if </a:t>
                </a:r>
                <a:r>
                  <a:rPr sz="2200" dirty="0">
                    <a:latin typeface="Cambria Math"/>
                  </a:rPr>
                  <a:t>1</a:t>
                </a:r>
                <a:r>
                  <a:rPr sz="2200" dirty="0"/>
                  <a:t> pound is equal to </a:t>
                </a:r>
                <a:r>
                  <a:rPr sz="2200" dirty="0">
                    <a:latin typeface="Cambria Math"/>
                  </a:rPr>
                  <a:t>0.454</a:t>
                </a:r>
                <a:r>
                  <a:rPr sz="2200" dirty="0"/>
                  <a:t> kilograms?</a:t>
                </a:r>
                <a:endParaRPr lang="en-US" sz="2200" dirty="0"/>
              </a:p>
              <a:p>
                <a:r>
                  <a:rPr lang="en-IN" sz="2200" b="1" dirty="0"/>
                  <a:t>Solution</a:t>
                </a:r>
              </a:p>
              <a:p>
                <a:r>
                  <a:rPr lang="en-IN" sz="2200" dirty="0"/>
                  <a:t>Begin by writing the rates that were given, the density of mercury as well as the conversion factor for pounds to kilograms.</a:t>
                </a:r>
                <a:endParaRPr sz="2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963" t="-859"/>
                </a:stretch>
              </a:blipFill>
            </p:spPr>
            <p:txBody>
              <a:bodyPr/>
              <a:lstStyle/>
              <a:p>
                <a:r>
                  <a:rPr lang="en-IN">
                    <a:noFill/>
                  </a:rPr>
                  <a:t> </a:t>
                </a:r>
              </a:p>
            </p:txBody>
          </p:sp>
        </mc:Fallback>
      </mc:AlternateContent>
      <p:pic>
        <p:nvPicPr>
          <p:cNvPr id="7" name="Picture 6" descr="Density of Mercury:&#10;&#10;13.6 grams divided by 1 milliliter">
            <a:extLst>
              <a:ext uri="{FF2B5EF4-FFF2-40B4-BE49-F238E27FC236}">
                <a16:creationId xmlns:a16="http://schemas.microsoft.com/office/drawing/2014/main" id="{271048A1-A630-F914-B0B6-55EE194B2821}"/>
              </a:ext>
            </a:extLst>
          </p:cNvPr>
          <p:cNvPicPr>
            <a:picLocks noChangeAspect="1"/>
          </p:cNvPicPr>
          <p:nvPr/>
        </p:nvPicPr>
        <p:blipFill>
          <a:blip r:embed="rId3"/>
          <a:stretch>
            <a:fillRect/>
          </a:stretch>
        </p:blipFill>
        <p:spPr>
          <a:xfrm>
            <a:off x="3240875" y="3249239"/>
            <a:ext cx="2662245" cy="576000"/>
          </a:xfrm>
          <a:prstGeom prst="rect">
            <a:avLst/>
          </a:prstGeom>
        </p:spPr>
      </p:pic>
      <p:sp>
        <p:nvSpPr>
          <p:cNvPr id="5" name="TextBox 4">
            <a:extLst>
              <a:ext uri="{FF2B5EF4-FFF2-40B4-BE49-F238E27FC236}">
                <a16:creationId xmlns:a16="http://schemas.microsoft.com/office/drawing/2014/main" id="{776689A8-01F3-523C-9AFF-A8D028B4D4F5}"/>
              </a:ext>
            </a:extLst>
          </p:cNvPr>
          <p:cNvSpPr txBox="1"/>
          <p:nvPr/>
        </p:nvSpPr>
        <p:spPr>
          <a:xfrm>
            <a:off x="457200" y="3810000"/>
            <a:ext cx="8229600" cy="1107996"/>
          </a:xfrm>
          <a:prstGeom prst="rect">
            <a:avLst/>
          </a:prstGeom>
          <a:noFill/>
        </p:spPr>
        <p:txBody>
          <a:bodyPr wrap="square">
            <a:spAutoFit/>
          </a:bodyPr>
          <a:lstStyle/>
          <a:p>
            <a:r>
              <a:rPr kumimoji="0" lang="en-IN" sz="2200" b="0" i="0" u="none" strike="noStrike" kern="1200" cap="none" spc="0" normalizeH="0" baseline="0" noProof="0" dirty="0">
                <a:ln>
                  <a:noFill/>
                </a:ln>
                <a:solidFill>
                  <a:srgbClr val="366092"/>
                </a:solidFill>
                <a:effectLst/>
                <a:uLnTx/>
                <a:uFillTx/>
                <a:latin typeface="Calibri"/>
                <a:ea typeface="+mn-ea"/>
                <a:cs typeface="+mn-cs"/>
              </a:rPr>
              <a:t>Note that we will need to change grams to pounds and milliliters to liters. The given density is in grams, which will need to change to kilograms before we can use the one conversion factor.</a:t>
            </a:r>
            <a:endParaRPr lang="en-IN" sz="2200" dirty="0"/>
          </a:p>
        </p:txBody>
      </p:sp>
      <p:pic>
        <p:nvPicPr>
          <p:cNvPr id="11" name="Picture 10" descr="Conversion Factors Using Pounds and Kilograms:&#10;&#10;1 pound divided by 0.454 kilograms,&#10;or&#10;0.454 kilograms divided by 1 pound">
            <a:extLst>
              <a:ext uri="{FF2B5EF4-FFF2-40B4-BE49-F238E27FC236}">
                <a16:creationId xmlns:a16="http://schemas.microsoft.com/office/drawing/2014/main" id="{142FADBB-DF8E-128D-5FFC-6DF2AA361217}"/>
              </a:ext>
            </a:extLst>
          </p:cNvPr>
          <p:cNvPicPr>
            <a:picLocks noChangeAspect="1"/>
          </p:cNvPicPr>
          <p:nvPr/>
        </p:nvPicPr>
        <p:blipFill>
          <a:blip r:embed="rId4"/>
          <a:stretch>
            <a:fillRect/>
          </a:stretch>
        </p:blipFill>
        <p:spPr>
          <a:xfrm>
            <a:off x="2081428" y="4974757"/>
            <a:ext cx="4981137" cy="10080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Using Dimensional Analysis with More Than One Conversion Factor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pPr>
              <a:defRPr sz="2800"/>
            </a:pPr>
            <a:r>
              <a:rPr sz="2400" dirty="0"/>
              <a:t>Notice that the first form of the conversion factor has pounds in the numerator, so we will use that one. The final form should have liters in the denominator, so we will need to use a second conversion factor to transpose milliliters into liters. There are </a:t>
            </a:r>
            <a:r>
              <a:rPr sz="2400" dirty="0">
                <a:latin typeface="Cambria Math"/>
              </a:rPr>
              <a:t>1000</a:t>
            </a:r>
            <a:r>
              <a:rPr sz="2400" dirty="0"/>
              <a:t> milliliters in </a:t>
            </a:r>
            <a:r>
              <a:rPr sz="2400" dirty="0">
                <a:latin typeface="Cambria Math"/>
              </a:rPr>
              <a:t>1</a:t>
            </a:r>
            <a:r>
              <a:rPr sz="2400" dirty="0"/>
              <a:t> liter, so the conversion factors are</a:t>
            </a:r>
            <a:endParaRPr lang="en-US" sz="2400" dirty="0"/>
          </a:p>
        </p:txBody>
      </p:sp>
      <p:pic>
        <p:nvPicPr>
          <p:cNvPr id="11" name="Picture 10" descr="1000 milliliters divided by 1 liter or">
            <a:extLst>
              <a:ext uri="{FF2B5EF4-FFF2-40B4-BE49-F238E27FC236}">
                <a16:creationId xmlns:a16="http://schemas.microsoft.com/office/drawing/2014/main" id="{ED8A73D6-9C3E-1298-078C-B69A9B8B657A}"/>
              </a:ext>
            </a:extLst>
          </p:cNvPr>
          <p:cNvPicPr>
            <a:picLocks noChangeAspect="1"/>
          </p:cNvPicPr>
          <p:nvPr/>
        </p:nvPicPr>
        <p:blipFill>
          <a:blip r:embed="rId2"/>
          <a:stretch>
            <a:fillRect/>
          </a:stretch>
        </p:blipFill>
        <p:spPr>
          <a:xfrm>
            <a:off x="7239000" y="2480281"/>
            <a:ext cx="1194147" cy="576000"/>
          </a:xfrm>
          <a:prstGeom prst="rect">
            <a:avLst/>
          </a:prstGeom>
        </p:spPr>
      </p:pic>
      <p:pic>
        <p:nvPicPr>
          <p:cNvPr id="13" name="Picture 12" descr="1 liter divided by 1000 milliliters">
            <a:extLst>
              <a:ext uri="{FF2B5EF4-FFF2-40B4-BE49-F238E27FC236}">
                <a16:creationId xmlns:a16="http://schemas.microsoft.com/office/drawing/2014/main" id="{062F1808-AA1F-B141-AC0A-9BFAB6EB4161}"/>
              </a:ext>
            </a:extLst>
          </p:cNvPr>
          <p:cNvPicPr>
            <a:picLocks noChangeAspect="1"/>
          </p:cNvPicPr>
          <p:nvPr/>
        </p:nvPicPr>
        <p:blipFill>
          <a:blip r:embed="rId3"/>
          <a:stretch>
            <a:fillRect/>
          </a:stretch>
        </p:blipFill>
        <p:spPr>
          <a:xfrm>
            <a:off x="550347" y="2919415"/>
            <a:ext cx="957688" cy="576000"/>
          </a:xfrm>
          <a:prstGeom prst="rect">
            <a:avLst/>
          </a:prstGeom>
        </p:spPr>
      </p:pic>
      <p:sp>
        <p:nvSpPr>
          <p:cNvPr id="9" name="TextBox 8">
            <a:extLst>
              <a:ext uri="{FF2B5EF4-FFF2-40B4-BE49-F238E27FC236}">
                <a16:creationId xmlns:a16="http://schemas.microsoft.com/office/drawing/2014/main" id="{DB1AF6B2-6DD2-34AF-AAA9-4540F19DEC19}"/>
              </a:ext>
            </a:extLst>
          </p:cNvPr>
          <p:cNvSpPr txBox="1"/>
          <p:nvPr/>
        </p:nvSpPr>
        <p:spPr>
          <a:xfrm>
            <a:off x="1524000" y="2965536"/>
            <a:ext cx="73914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Again, we will use the first form since we need to end up</a:t>
            </a:r>
            <a:endParaRPr lang="en-IN" dirty="0"/>
          </a:p>
        </p:txBody>
      </p:sp>
      <p:sp>
        <p:nvSpPr>
          <p:cNvPr id="7" name="TextBox 6">
            <a:extLst>
              <a:ext uri="{FF2B5EF4-FFF2-40B4-BE49-F238E27FC236}">
                <a16:creationId xmlns:a16="http://schemas.microsoft.com/office/drawing/2014/main" id="{E9E97065-6F8A-FDEB-740F-44A8C43320E4}"/>
              </a:ext>
            </a:extLst>
          </p:cNvPr>
          <p:cNvSpPr txBox="1"/>
          <p:nvPr/>
        </p:nvSpPr>
        <p:spPr>
          <a:xfrm>
            <a:off x="457200" y="3520442"/>
            <a:ext cx="401955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with liters in the denominator.</a:t>
            </a:r>
            <a:endParaRPr lang="en-IN" dirty="0"/>
          </a:p>
        </p:txBody>
      </p:sp>
      <p:sp>
        <p:nvSpPr>
          <p:cNvPr id="5" name="TextBox 4">
            <a:extLst>
              <a:ext uri="{FF2B5EF4-FFF2-40B4-BE49-F238E27FC236}">
                <a16:creationId xmlns:a16="http://schemas.microsoft.com/office/drawing/2014/main" id="{371CE24B-FDB1-11F9-CDD9-9D72B1F4C979}"/>
              </a:ext>
            </a:extLst>
          </p:cNvPr>
          <p:cNvSpPr txBox="1"/>
          <p:nvPr/>
        </p:nvSpPr>
        <p:spPr>
          <a:xfrm>
            <a:off x="457200" y="3981450"/>
            <a:ext cx="8229600" cy="1200329"/>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Multiplying each conversion factor by the original rate, remembering that the order of multiplication is flexible, we have the following.</a:t>
            </a: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Using Dimensional Analysis with More Than One Conversion Factor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pic>
        <p:nvPicPr>
          <p:cNvPr id="7" name="Picture 6" descr="Density Conversion to Pounds per Liter:&#10;&#10;Open fraction 13.6 grams divided by 1 milliliter, close fraction,&#10;times open fraction 1000 milliliters divided by 1 liter, Convert liter to milliliters, close fraction,&#10;times open fraction 1 kilogram divided by 1000 grams, Convert grams to kilograms, close fraction,&#10;times open fraction 1 pound divided by 0.454 kilograms, Convert kilograms to pounds, close fraction,&#10;equals 13,600 pounds divided by 454 liters.">
            <a:extLst>
              <a:ext uri="{FF2B5EF4-FFF2-40B4-BE49-F238E27FC236}">
                <a16:creationId xmlns:a16="http://schemas.microsoft.com/office/drawing/2014/main" id="{63DC9B62-6949-C00C-6C59-8469C9C0BC18}"/>
              </a:ext>
            </a:extLst>
          </p:cNvPr>
          <p:cNvPicPr>
            <a:picLocks noChangeAspect="1"/>
          </p:cNvPicPr>
          <p:nvPr/>
        </p:nvPicPr>
        <p:blipFill>
          <a:blip r:embed="rId2"/>
          <a:stretch>
            <a:fillRect/>
          </a:stretch>
        </p:blipFill>
        <p:spPr>
          <a:xfrm>
            <a:off x="864530" y="1098527"/>
            <a:ext cx="7567339" cy="1512000"/>
          </a:xfrm>
          <a:prstGeom prst="rect">
            <a:avLst/>
          </a:prstGeom>
        </p:spPr>
      </p:pic>
      <p:sp>
        <p:nvSpPr>
          <p:cNvPr id="16" name="TextBox 15">
            <a:extLst>
              <a:ext uri="{FF2B5EF4-FFF2-40B4-BE49-F238E27FC236}">
                <a16:creationId xmlns:a16="http://schemas.microsoft.com/office/drawing/2014/main" id="{11E9D77D-D24E-05CA-548E-5A614A8A0723}"/>
              </a:ext>
            </a:extLst>
          </p:cNvPr>
          <p:cNvSpPr txBox="1"/>
          <p:nvPr/>
        </p:nvSpPr>
        <p:spPr>
          <a:xfrm>
            <a:off x="457200" y="3079750"/>
            <a:ext cx="45720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So the density of mercury is</a:t>
            </a:r>
            <a:endParaRPr lang="en-IN" dirty="0"/>
          </a:p>
        </p:txBody>
      </p:sp>
      <p:pic>
        <p:nvPicPr>
          <p:cNvPr id="14" name="Picture 13" descr="13,600 pounds divided by 454 liters">
            <a:extLst>
              <a:ext uri="{FF2B5EF4-FFF2-40B4-BE49-F238E27FC236}">
                <a16:creationId xmlns:a16="http://schemas.microsoft.com/office/drawing/2014/main" id="{F44CB541-7D1F-E5DD-6904-35D0F4CFF232}"/>
              </a:ext>
            </a:extLst>
          </p:cNvPr>
          <p:cNvPicPr>
            <a:picLocks noChangeAspect="1"/>
          </p:cNvPicPr>
          <p:nvPr/>
        </p:nvPicPr>
        <p:blipFill>
          <a:blip r:embed="rId3"/>
          <a:stretch>
            <a:fillRect/>
          </a:stretch>
        </p:blipFill>
        <p:spPr>
          <a:xfrm>
            <a:off x="4648200" y="3048968"/>
            <a:ext cx="1155469" cy="648000"/>
          </a:xfrm>
          <a:prstGeom prst="rect">
            <a:avLst/>
          </a:prstGeom>
        </p:spPr>
      </p:pic>
      <p:sp>
        <p:nvSpPr>
          <p:cNvPr id="6" name="TextBox 5">
            <a:extLst>
              <a:ext uri="{FF2B5EF4-FFF2-40B4-BE49-F238E27FC236}">
                <a16:creationId xmlns:a16="http://schemas.microsoft.com/office/drawing/2014/main" id="{79CC7937-B769-E838-BC13-D894806EF3B7}"/>
              </a:ext>
            </a:extLst>
          </p:cNvPr>
          <p:cNvSpPr txBox="1"/>
          <p:nvPr/>
        </p:nvSpPr>
        <p:spPr>
          <a:xfrm>
            <a:off x="5873750" y="3085958"/>
            <a:ext cx="24384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We can reduce</a:t>
            </a:r>
            <a:endParaRPr lang="en-IN" dirty="0"/>
          </a:p>
        </p:txBody>
      </p:sp>
      <p:sp>
        <p:nvSpPr>
          <p:cNvPr id="8" name="TextBox 7">
            <a:extLst>
              <a:ext uri="{FF2B5EF4-FFF2-40B4-BE49-F238E27FC236}">
                <a16:creationId xmlns:a16="http://schemas.microsoft.com/office/drawing/2014/main" id="{17CD8BD6-B87F-F4FB-6BFF-D9F73A1C06D6}"/>
              </a:ext>
            </a:extLst>
          </p:cNvPr>
          <p:cNvSpPr txBox="1"/>
          <p:nvPr/>
        </p:nvSpPr>
        <p:spPr>
          <a:xfrm>
            <a:off x="457200" y="3657192"/>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this to lowest terms by dividing both the numerator and denominator by the greatest common factor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2</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pic>
        <p:nvPicPr>
          <p:cNvPr id="10" name="Picture 9" descr="Reduced to Lowest Terms:&#10;&#10;Numerator 13,600 pounds divided by 2 whole divided by denominator 454 liters divided by 2 equals to  6,800 pounds divided by 227 liters">
            <a:extLst>
              <a:ext uri="{FF2B5EF4-FFF2-40B4-BE49-F238E27FC236}">
                <a16:creationId xmlns:a16="http://schemas.microsoft.com/office/drawing/2014/main" id="{733EFB32-F060-8C51-BFF4-7BE6E704EB90}"/>
              </a:ext>
            </a:extLst>
          </p:cNvPr>
          <p:cNvPicPr>
            <a:picLocks noChangeAspect="1"/>
          </p:cNvPicPr>
          <p:nvPr/>
        </p:nvPicPr>
        <p:blipFill>
          <a:blip r:embed="rId4"/>
          <a:stretch>
            <a:fillRect/>
          </a:stretch>
        </p:blipFill>
        <p:spPr>
          <a:xfrm>
            <a:off x="1238250" y="4817352"/>
            <a:ext cx="6667500" cy="790575"/>
          </a:xfrm>
          <a:prstGeom prst="rect">
            <a:avLst/>
          </a:prstGeom>
        </p:spPr>
      </p:pic>
    </p:spTree>
    <p:extLst>
      <p:ext uri="{BB962C8B-B14F-4D97-AF65-F5344CB8AC3E}">
        <p14:creationId xmlns:p14="http://schemas.microsoft.com/office/powerpoint/2010/main" val="5178824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p:sp>
        <p:nvSpPr>
          <p:cNvPr id="3" name="Text Placeholder 2"/>
          <p:cNvSpPr>
            <a:spLocks noGrp="1"/>
          </p:cNvSpPr>
          <p:nvPr>
            <p:ph type="body" sz="quarter" idx="10"/>
          </p:nvPr>
        </p:nvSpPr>
        <p:spPr/>
        <p:txBody>
          <a:bodyPr>
            <a:normAutofit/>
          </a:bodyPr>
          <a:lstStyle/>
          <a:p>
            <a:r>
              <a:rPr sz="2800" dirty="0"/>
              <a:t>Determine how many minutes are in three weeks.</a:t>
            </a:r>
          </a:p>
          <a:p>
            <a:r>
              <a:rPr sz="2800" dirty="0"/>
              <a:t>Answer:</a:t>
            </a:r>
            <a:r>
              <a:rPr lang="en-US" sz="2800" dirty="0"/>
              <a:t> 30,240</a:t>
            </a:r>
          </a:p>
          <a:p>
            <a:endParaRPr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Using Dimensional Analysis with More Than One Conversion Factor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a:xfrm>
                <a:off x="457200" y="1029287"/>
                <a:ext cx="8305800" cy="4967067"/>
              </a:xfrm>
            </p:spPr>
            <p:txBody>
              <a:bodyPr>
                <a:normAutofit fontScale="85000" lnSpcReduction="20000"/>
              </a:bodyPr>
              <a:lstStyle/>
              <a:p>
                <a:pPr>
                  <a:defRPr sz="2800"/>
                </a:pPr>
                <a:r>
                  <a:rPr sz="2800" dirty="0"/>
                  <a:t>In medical fields, the drip factor for a liquid administered through an I</a:t>
                </a:r>
                <a:r>
                  <a:rPr lang="en-US" sz="400" dirty="0"/>
                  <a:t> </a:t>
                </a:r>
                <a:r>
                  <a:rPr sz="2800" dirty="0"/>
                  <a:t>V is given in </a:t>
                </a:r>
                <a14:m>
                  <m:oMath xmlns:m="http://schemas.openxmlformats.org/officeDocument/2006/math">
                    <m:r>
                      <m:rPr>
                        <m:sty m:val="p"/>
                      </m:rPr>
                      <a:rPr>
                        <a:latin typeface="Cambria Math" panose="02040503050406030204" pitchFamily="18" charset="0"/>
                      </a:rPr>
                      <m:t>gtt</m:t>
                    </m:r>
                    <m:r>
                      <a:rPr>
                        <a:latin typeface="Cambria Math" panose="02040503050406030204" pitchFamily="18" charset="0"/>
                      </a:rPr>
                      <m:t>/</m:t>
                    </m:r>
                    <m:r>
                      <m:rPr>
                        <m:sty m:val="p"/>
                      </m:rPr>
                      <a:rPr>
                        <a:latin typeface="Cambria Math" panose="02040503050406030204" pitchFamily="18" charset="0"/>
                      </a:rPr>
                      <m:t>mL</m:t>
                    </m:r>
                  </m:oMath>
                </a14:m>
                <a:r>
                  <a:rPr sz="2800" dirty="0"/>
                  <a:t>. The flow rate of an I</a:t>
                </a:r>
                <a:r>
                  <a:rPr lang="en-US" sz="400" dirty="0"/>
                  <a:t> </a:t>
                </a:r>
                <a:r>
                  <a:rPr sz="2800" dirty="0"/>
                  <a:t>V is measured in</a:t>
                </a:r>
                <a:endParaRPr lang="en-US" sz="2800" dirty="0"/>
              </a:p>
              <a:p>
                <a:pPr>
                  <a:defRPr sz="2800"/>
                </a:pPr>
                <a14:m>
                  <m:oMath xmlns:m="http://schemas.openxmlformats.org/officeDocument/2006/math">
                    <m:r>
                      <m:rPr>
                        <m:sty m:val="p"/>
                      </m:rPr>
                      <a:rPr>
                        <a:latin typeface="Cambria Math" panose="02040503050406030204" pitchFamily="18" charset="0"/>
                      </a:rPr>
                      <m:t>gtt</m:t>
                    </m:r>
                    <m:r>
                      <a:rPr>
                        <a:latin typeface="Cambria Math" panose="02040503050406030204" pitchFamily="18" charset="0"/>
                      </a:rPr>
                      <m:t>/</m:t>
                    </m:r>
                    <m:r>
                      <m:rPr>
                        <m:sty m:val="p"/>
                      </m:rPr>
                      <a:rPr>
                        <a:latin typeface="Cambria Math" panose="02040503050406030204" pitchFamily="18" charset="0"/>
                      </a:rPr>
                      <m:t>min</m:t>
                    </m:r>
                  </m:oMath>
                </a14:m>
                <a:r>
                  <a:rPr sz="2800" dirty="0"/>
                  <a:t>. For each of the following situations, use the doctor’s orders to determine how many drops per minute (in whole numbers) the doctor is requesting. (Note: The abbreviation </a:t>
                </a:r>
                <a14:m>
                  <m:oMath xmlns:m="http://schemas.openxmlformats.org/officeDocument/2006/math">
                    <m:r>
                      <m:rPr>
                        <m:sty m:val="p"/>
                      </m:rPr>
                      <a:rPr>
                        <a:latin typeface="Cambria Math" panose="02040503050406030204" pitchFamily="18" charset="0"/>
                      </a:rPr>
                      <m:t>gtt</m:t>
                    </m:r>
                  </m:oMath>
                </a14:m>
                <a:r>
                  <a:rPr sz="2800" dirty="0"/>
                  <a:t> comes from the Latin word guttae, which means “drops.”)</a:t>
                </a:r>
                <a:endParaRPr lang="en-US" sz="2800" dirty="0"/>
              </a:p>
              <a:p>
                <a:pPr>
                  <a:defRPr sz="2800"/>
                </a:pPr>
                <a:endParaRPr sz="1200" dirty="0"/>
              </a:p>
              <a:p>
                <a:pPr marL="542925" indent="-542925">
                  <a:defRPr sz="2800"/>
                </a:pPr>
                <a:r>
                  <a:rPr lang="en-US" dirty="0"/>
                  <a:t>a.	</a:t>
                </a:r>
                <a:r>
                  <a:rPr sz="2800" dirty="0"/>
                  <a:t>A doctor’s order calls for an infusion of </a:t>
                </a:r>
                <a14:m>
                  <m:oMath xmlns:m="http://schemas.openxmlformats.org/officeDocument/2006/math">
                    <m:r>
                      <a:rPr>
                        <a:latin typeface="Cambria Math" panose="02040503050406030204" pitchFamily="18" charset="0"/>
                      </a:rPr>
                      <m:t>1500</m:t>
                    </m:r>
                    <m:r>
                      <m:rPr>
                        <m:nor/>
                      </m:rPr>
                      <a:rPr/>
                      <m:t> </m:t>
                    </m:r>
                    <m:r>
                      <m:rPr>
                        <m:sty m:val="p"/>
                      </m:rPr>
                      <a:rPr>
                        <a:latin typeface="Cambria Math" panose="02040503050406030204" pitchFamily="18" charset="0"/>
                      </a:rPr>
                      <m:t>mL</m:t>
                    </m:r>
                  </m:oMath>
                </a14:m>
                <a:r>
                  <a:rPr sz="2800" dirty="0"/>
                  <a:t> of a solution over </a:t>
                </a:r>
                <a:r>
                  <a:rPr sz="2800" dirty="0">
                    <a:latin typeface="Cambria Math"/>
                  </a:rPr>
                  <a:t>12</a:t>
                </a:r>
                <a:r>
                  <a:rPr sz="2800" dirty="0"/>
                  <a:t> hours with a drip factor of </a:t>
                </a:r>
                <a14:m>
                  <m:oMath xmlns:m="http://schemas.openxmlformats.org/officeDocument/2006/math">
                    <m:r>
                      <a:rPr>
                        <a:latin typeface="Cambria Math" panose="02040503050406030204" pitchFamily="18" charset="0"/>
                      </a:rPr>
                      <m:t>15</m:t>
                    </m:r>
                  </m:oMath>
                </a14:m>
                <a:r>
                  <a:rPr lang="en-US" sz="2800" dirty="0"/>
                  <a:t> </a:t>
                </a:r>
                <a14:m>
                  <m:oMath xmlns:m="http://schemas.openxmlformats.org/officeDocument/2006/math">
                    <m:r>
                      <m:rPr>
                        <m:sty m:val="p"/>
                      </m:rPr>
                      <a:rPr lang="en-IN">
                        <a:latin typeface="Cambria Math" panose="02040503050406030204" pitchFamily="18" charset="0"/>
                      </a:rPr>
                      <m:t>gtt</m:t>
                    </m:r>
                    <m:r>
                      <a:rPr lang="en-IN">
                        <a:latin typeface="Cambria Math" panose="02040503050406030204" pitchFamily="18" charset="0"/>
                      </a:rPr>
                      <m:t>/</m:t>
                    </m:r>
                    <m:r>
                      <m:rPr>
                        <m:sty m:val="p"/>
                      </m:rPr>
                      <a:rPr lang="en-IN">
                        <a:latin typeface="Cambria Math" panose="02040503050406030204" pitchFamily="18" charset="0"/>
                      </a:rPr>
                      <m:t>mL</m:t>
                    </m:r>
                  </m:oMath>
                </a14:m>
                <a:r>
                  <a:rPr sz="2800" dirty="0"/>
                  <a:t>.</a:t>
                </a:r>
              </a:p>
              <a:p>
                <a:pPr marL="542925" indent="-542925">
                  <a:defRPr sz="2800"/>
                </a:pPr>
                <a:r>
                  <a:rPr lang="en-US" dirty="0"/>
                  <a:t>b.	</a:t>
                </a:r>
                <a:r>
                  <a:rPr dirty="0"/>
                  <a:t>​</a:t>
                </a:r>
                <a:r>
                  <a:rPr sz="2800" dirty="0"/>
                  <a:t>A doctor’s order instructs the infusion of </a:t>
                </a:r>
                <a14:m>
                  <m:oMath xmlns:m="http://schemas.openxmlformats.org/officeDocument/2006/math">
                    <m:r>
                      <a:rPr>
                        <a:latin typeface="Cambria Math" panose="02040503050406030204" pitchFamily="18" charset="0"/>
                      </a:rPr>
                      <m:t>300</m:t>
                    </m:r>
                    <m:r>
                      <m:rPr>
                        <m:nor/>
                      </m:rPr>
                      <a:rPr/>
                      <m:t> </m:t>
                    </m:r>
                    <m:r>
                      <m:rPr>
                        <m:sty m:val="p"/>
                      </m:rPr>
                      <a:rPr>
                        <a:latin typeface="Cambria Math" panose="02040503050406030204" pitchFamily="18" charset="0"/>
                      </a:rPr>
                      <m:t>mL</m:t>
                    </m:r>
                  </m:oMath>
                </a14:m>
                <a:r>
                  <a:rPr sz="2800" dirty="0"/>
                  <a:t> of ampicillin sodium over </a:t>
                </a:r>
                <a:r>
                  <a:rPr sz="2800" dirty="0">
                    <a:latin typeface="Cambria Math"/>
                  </a:rPr>
                  <a:t>40</a:t>
                </a:r>
                <a:r>
                  <a:rPr sz="2800" dirty="0"/>
                  <a:t> minutes with a drip factor of </a:t>
                </a:r>
                <a:br>
                  <a:rPr lang="en-US" dirty="0">
                    <a:latin typeface="Cambria Math" panose="02040503050406030204" pitchFamily="18" charset="0"/>
                  </a:rPr>
                </a:br>
                <a14:m>
                  <m:oMath xmlns:m="http://schemas.openxmlformats.org/officeDocument/2006/math">
                    <m:r>
                      <a:rPr>
                        <a:latin typeface="Cambria Math" panose="02040503050406030204" pitchFamily="18" charset="0"/>
                      </a:rPr>
                      <m:t>20</m:t>
                    </m:r>
                  </m:oMath>
                </a14:m>
                <a:r>
                  <a:rPr lang="en-US" sz="2800" dirty="0"/>
                  <a:t> </a:t>
                </a:r>
                <a14:m>
                  <m:oMath xmlns:m="http://schemas.openxmlformats.org/officeDocument/2006/math">
                    <m:r>
                      <m:rPr>
                        <m:sty m:val="p"/>
                      </m:rPr>
                      <a:rPr lang="en-IN">
                        <a:latin typeface="Cambria Math" panose="02040503050406030204" pitchFamily="18" charset="0"/>
                      </a:rPr>
                      <m:t>gtt</m:t>
                    </m:r>
                    <m:r>
                      <a:rPr lang="en-IN">
                        <a:latin typeface="Cambria Math" panose="02040503050406030204" pitchFamily="18" charset="0"/>
                      </a:rPr>
                      <m:t>/</m:t>
                    </m:r>
                    <m:r>
                      <m:rPr>
                        <m:sty m:val="p"/>
                      </m:rPr>
                      <a:rPr lang="en-IN">
                        <a:latin typeface="Cambria Math" panose="02040503050406030204" pitchFamily="18" charset="0"/>
                      </a:rPr>
                      <m:t>mL</m:t>
                    </m:r>
                  </m:oMath>
                </a14:m>
                <a:r>
                  <a:rPr sz="2800" dirty="0"/>
                  <a:t>.</a:t>
                </a:r>
              </a:p>
              <a:p>
                <a:pPr marL="542925" indent="-542925">
                  <a:defRPr sz="2800"/>
                </a:pPr>
                <a:r>
                  <a:rPr lang="en-US" sz="2800" dirty="0"/>
                  <a:t>c.	</a:t>
                </a:r>
                <a:r>
                  <a:rPr sz="2800" dirty="0"/>
                  <a:t>A doctor’s order instructs the infusion of </a:t>
                </a:r>
                <a14:m>
                  <m:oMath xmlns:m="http://schemas.openxmlformats.org/officeDocument/2006/math">
                    <m:r>
                      <a:rPr>
                        <a:latin typeface="Cambria Math" panose="02040503050406030204" pitchFamily="18" charset="0"/>
                      </a:rPr>
                      <m:t>250</m:t>
                    </m:r>
                    <m:r>
                      <m:rPr>
                        <m:nor/>
                      </m:rPr>
                      <a:rPr/>
                      <m:t> </m:t>
                    </m:r>
                    <m:r>
                      <m:rPr>
                        <m:sty m:val="p"/>
                      </m:rPr>
                      <a:rPr>
                        <a:latin typeface="Cambria Math" panose="02040503050406030204" pitchFamily="18" charset="0"/>
                      </a:rPr>
                      <m:t>mL</m:t>
                    </m:r>
                  </m:oMath>
                </a14:m>
                <a:r>
                  <a:rPr sz="2800" dirty="0"/>
                  <a:t> of red blood cells, twice over </a:t>
                </a:r>
                <a:r>
                  <a:rPr sz="2800" dirty="0">
                    <a:latin typeface="Cambria Math"/>
                  </a:rPr>
                  <a:t>4</a:t>
                </a:r>
                <a:r>
                  <a:rPr sz="2800" dirty="0"/>
                  <a:t> hours with a drip factor of </a:t>
                </a:r>
                <a:br>
                  <a:rPr lang="en-US" dirty="0">
                    <a:latin typeface="Cambria Math" panose="02040503050406030204" pitchFamily="18" charset="0"/>
                  </a:rPr>
                </a:br>
                <a14:m>
                  <m:oMath xmlns:m="http://schemas.openxmlformats.org/officeDocument/2006/math">
                    <m:r>
                      <a:rPr>
                        <a:latin typeface="Cambria Math" panose="02040503050406030204" pitchFamily="18" charset="0"/>
                      </a:rPr>
                      <m:t>15</m:t>
                    </m:r>
                  </m:oMath>
                </a14:m>
                <a:r>
                  <a:rPr lang="en-US" sz="2800" dirty="0"/>
                  <a:t> </a:t>
                </a:r>
                <a14:m>
                  <m:oMath xmlns:m="http://schemas.openxmlformats.org/officeDocument/2006/math">
                    <m:r>
                      <m:rPr>
                        <m:sty m:val="p"/>
                      </m:rPr>
                      <a:rPr lang="en-IN">
                        <a:latin typeface="Cambria Math" panose="02040503050406030204" pitchFamily="18" charset="0"/>
                      </a:rPr>
                      <m:t>gtt</m:t>
                    </m:r>
                    <m:r>
                      <a:rPr lang="en-IN">
                        <a:latin typeface="Cambria Math" panose="02040503050406030204" pitchFamily="18" charset="0"/>
                      </a:rPr>
                      <m:t>/</m:t>
                    </m:r>
                    <m:r>
                      <m:rPr>
                        <m:sty m:val="p"/>
                      </m:rPr>
                      <a:rPr lang="en-IN">
                        <a:latin typeface="Cambria Math" panose="02040503050406030204" pitchFamily="18" charset="0"/>
                      </a:rPr>
                      <m:t>mL</m:t>
                    </m:r>
                  </m:oMath>
                </a14:m>
                <a:r>
                  <a:rPr sz="2800" dirty="0"/>
                  <a:t>.</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29287"/>
                <a:ext cx="8305800" cy="4967067"/>
              </a:xfrm>
              <a:blipFill>
                <a:blip r:embed="rId2"/>
                <a:stretch>
                  <a:fillRect l="-1101" t="-2331" r="-1321"/>
                </a:stretch>
              </a:blipFill>
            </p:spPr>
            <p:txBody>
              <a:bodyPr/>
              <a:lstStyle/>
              <a:p>
                <a:r>
                  <a:rPr lang="en-IN">
                    <a:noFill/>
                  </a:rPr>
                  <a:t> </a:t>
                </a:r>
              </a:p>
            </p:txBody>
          </p:sp>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Using Dimensional Analysis with More Than One Conversion Factor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r>
              <a:rPr lang="en-US" sz="2600" dirty="0"/>
              <a:t>In each case, the doctor’s order is given in milliliters over a period of time. Since we are asked to find drops per minute, we need to use conversion factors to make sure the time unit is in minutes (if it’s not already in minutes) and the amount of liquid is in number of drops instead of milliliters. We begin by writing the doctor’s order as a rate and determining what conversion factors we need to multiply by.</a:t>
            </a:r>
            <a:endParaRPr lang="en-US"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8544F0-992A-C905-8022-A3F11EB303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37DC91-6B5B-8202-0005-A4F2DCBE6B9E}"/>
              </a:ext>
            </a:extLst>
          </p:cNvPr>
          <p:cNvSpPr>
            <a:spLocks noGrp="1"/>
          </p:cNvSpPr>
          <p:nvPr>
            <p:ph type="title"/>
          </p:nvPr>
        </p:nvSpPr>
        <p:spPr/>
        <p:txBody>
          <a:bodyPr>
            <a:normAutofit/>
          </a:bodyPr>
          <a:lstStyle/>
          <a:p>
            <a:pPr>
              <a:defRPr sz="3200"/>
            </a:pPr>
            <a:r>
              <a:rPr dirty="0"/>
              <a:t>Example 4: Using Dimensional Analysis with More Than One Conversion Factor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3" name="Text Placeholder 2">
            <a:extLst>
              <a:ext uri="{FF2B5EF4-FFF2-40B4-BE49-F238E27FC236}">
                <a16:creationId xmlns:a16="http://schemas.microsoft.com/office/drawing/2014/main" id="{F51DEAE3-D21A-ADE4-EF77-6FCE5CA8F2C5}"/>
              </a:ext>
            </a:extLst>
          </p:cNvPr>
          <p:cNvSpPr>
            <a:spLocks noGrp="1"/>
          </p:cNvSpPr>
          <p:nvPr>
            <p:ph type="body" sz="quarter" idx="10"/>
          </p:nvPr>
        </p:nvSpPr>
        <p:spPr/>
        <p:txBody>
          <a:bodyPr>
            <a:normAutofit/>
          </a:bodyPr>
          <a:lstStyle/>
          <a:p>
            <a:pPr>
              <a:tabLst>
                <a:tab pos="541338" algn="l"/>
              </a:tabLst>
              <a:defRPr sz="2800"/>
            </a:pPr>
            <a:r>
              <a:rPr lang="en-US" sz="2400" dirty="0"/>
              <a:t>a.	The rate in this doctor’s order is given as</a:t>
            </a:r>
          </a:p>
        </p:txBody>
      </p:sp>
      <p:pic>
        <p:nvPicPr>
          <p:cNvPr id="7" name="Picture 6" descr="1500 milliliters divided by 12 hours. ">
            <a:extLst>
              <a:ext uri="{FF2B5EF4-FFF2-40B4-BE49-F238E27FC236}">
                <a16:creationId xmlns:a16="http://schemas.microsoft.com/office/drawing/2014/main" id="{931FFE33-97F9-B8FE-7C12-916B2307E0AC}"/>
              </a:ext>
            </a:extLst>
          </p:cNvPr>
          <p:cNvPicPr>
            <a:picLocks noChangeAspect="1"/>
          </p:cNvPicPr>
          <p:nvPr/>
        </p:nvPicPr>
        <p:blipFill>
          <a:blip r:embed="rId2"/>
          <a:srcRect r="39299"/>
          <a:stretch>
            <a:fillRect/>
          </a:stretch>
        </p:blipFill>
        <p:spPr>
          <a:xfrm>
            <a:off x="6293364" y="997490"/>
            <a:ext cx="1021836" cy="648000"/>
          </a:xfrm>
          <a:prstGeom prst="rect">
            <a:avLst/>
          </a:prstGeom>
        </p:spPr>
      </p:pic>
      <p:sp>
        <p:nvSpPr>
          <p:cNvPr id="9" name="TextBox 8">
            <a:extLst>
              <a:ext uri="{FF2B5EF4-FFF2-40B4-BE49-F238E27FC236}">
                <a16:creationId xmlns:a16="http://schemas.microsoft.com/office/drawing/2014/main" id="{0B2A6EDA-066E-A7E8-AA98-E73C143964EC}"/>
              </a:ext>
            </a:extLst>
          </p:cNvPr>
          <p:cNvSpPr txBox="1"/>
          <p:nvPr/>
        </p:nvSpPr>
        <p:spPr>
          <a:xfrm>
            <a:off x="1076324" y="1569945"/>
            <a:ext cx="7762875" cy="1200329"/>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Notice that we will need to change hours to minutes and milliliters to drops. The conversion factor comparing hours to </a:t>
            </a:r>
          </a:p>
          <a:p>
            <a:r>
              <a:rPr kumimoji="0" lang="en-US" sz="2400" b="0" i="0" u="none" strike="noStrike" kern="1200" cap="none" spc="0" normalizeH="0" baseline="0" noProof="0" dirty="0">
                <a:ln>
                  <a:noFill/>
                </a:ln>
                <a:solidFill>
                  <a:srgbClr val="366092"/>
                </a:solidFill>
                <a:effectLst/>
                <a:uLnTx/>
                <a:uFillTx/>
                <a:latin typeface="Calibri"/>
                <a:ea typeface="+mn-ea"/>
                <a:cs typeface="+mn-cs"/>
              </a:rPr>
              <a:t>minutes is either</a:t>
            </a:r>
            <a:endParaRPr lang="en-IN" dirty="0"/>
          </a:p>
        </p:txBody>
      </p:sp>
      <p:pic>
        <p:nvPicPr>
          <p:cNvPr id="11" name="Picture 10" descr="60 minutes divided by 1 hour, or 1 hour divided by 60 minutes.">
            <a:extLst>
              <a:ext uri="{FF2B5EF4-FFF2-40B4-BE49-F238E27FC236}">
                <a16:creationId xmlns:a16="http://schemas.microsoft.com/office/drawing/2014/main" id="{B7B1DC11-FD2D-1A01-CAAC-DCB024E4E3D6}"/>
              </a:ext>
            </a:extLst>
          </p:cNvPr>
          <p:cNvPicPr>
            <a:picLocks noChangeAspect="1"/>
          </p:cNvPicPr>
          <p:nvPr/>
        </p:nvPicPr>
        <p:blipFill>
          <a:blip r:embed="rId3"/>
          <a:srcRect l="30973"/>
          <a:stretch>
            <a:fillRect/>
          </a:stretch>
        </p:blipFill>
        <p:spPr>
          <a:xfrm>
            <a:off x="3276600" y="2284188"/>
            <a:ext cx="2124000" cy="658233"/>
          </a:xfrm>
          <a:prstGeom prst="rect">
            <a:avLst/>
          </a:prstGeom>
        </p:spPr>
      </p:pic>
      <p:sp>
        <p:nvSpPr>
          <p:cNvPr id="15" name="TextBox 14">
            <a:extLst>
              <a:ext uri="{FF2B5EF4-FFF2-40B4-BE49-F238E27FC236}">
                <a16:creationId xmlns:a16="http://schemas.microsoft.com/office/drawing/2014/main" id="{DDBCA4F5-9FBE-7575-45E2-AF043AC29C58}"/>
              </a:ext>
            </a:extLst>
          </p:cNvPr>
          <p:cNvSpPr txBox="1"/>
          <p:nvPr/>
        </p:nvSpPr>
        <p:spPr>
          <a:xfrm>
            <a:off x="1076324" y="2971800"/>
            <a:ext cx="7610476" cy="1569660"/>
          </a:xfrm>
          <a:prstGeom prst="rect">
            <a:avLst/>
          </a:prstGeom>
          <a:noFill/>
        </p:spPr>
        <p:txBody>
          <a:bodyPr wrap="square">
            <a:spAutoFit/>
          </a:bodyPr>
          <a:lstStyle/>
          <a:p>
            <a:r>
              <a:rPr lang="en-US" sz="2400" dirty="0">
                <a:solidFill>
                  <a:srgbClr val="366092"/>
                </a:solidFill>
              </a:rPr>
              <a:t>Because we need to cancel the </a:t>
            </a:r>
            <a:r>
              <a:rPr kumimoji="0" lang="en-US" sz="2400" b="0" i="0" u="none" strike="noStrike" kern="1200" cap="none" spc="0" normalizeH="0" baseline="0" noProof="0" dirty="0">
                <a:ln>
                  <a:noFill/>
                </a:ln>
                <a:solidFill>
                  <a:srgbClr val="366092"/>
                </a:solidFill>
                <a:effectLst/>
                <a:uLnTx/>
                <a:uFillTx/>
                <a:latin typeface="Calibri"/>
                <a:ea typeface="+mn-ea"/>
                <a:cs typeface="+mn-cs"/>
              </a:rPr>
              <a:t>hours out of the denominator of the rate, we need to use the second conversion factor, which has hours in the numerator. We will also use the drip factor, which was given as</a:t>
            </a:r>
            <a:endParaRPr lang="en-IN" dirty="0"/>
          </a:p>
        </p:txBody>
      </p:sp>
      <p:pic>
        <p:nvPicPr>
          <p:cNvPr id="17" name="Picture 16" descr="15 gtt divided by 1 milliliter.">
            <a:extLst>
              <a:ext uri="{FF2B5EF4-FFF2-40B4-BE49-F238E27FC236}">
                <a16:creationId xmlns:a16="http://schemas.microsoft.com/office/drawing/2014/main" id="{E442502B-68AD-A74A-8F06-E0CD9E64F65C}"/>
              </a:ext>
            </a:extLst>
          </p:cNvPr>
          <p:cNvPicPr>
            <a:picLocks noChangeAspect="1"/>
          </p:cNvPicPr>
          <p:nvPr/>
        </p:nvPicPr>
        <p:blipFill>
          <a:blip r:embed="rId4"/>
          <a:srcRect l="24973"/>
          <a:stretch>
            <a:fillRect/>
          </a:stretch>
        </p:blipFill>
        <p:spPr>
          <a:xfrm>
            <a:off x="6980400" y="4048161"/>
            <a:ext cx="792000" cy="622744"/>
          </a:xfrm>
          <a:prstGeom prst="rect">
            <a:avLst/>
          </a:prstGeom>
        </p:spPr>
      </p:pic>
      <p:sp>
        <p:nvSpPr>
          <p:cNvPr id="19" name="TextBox 18">
            <a:extLst>
              <a:ext uri="{FF2B5EF4-FFF2-40B4-BE49-F238E27FC236}">
                <a16:creationId xmlns:a16="http://schemas.microsoft.com/office/drawing/2014/main" id="{9A1D9DFE-15D3-5C0B-1950-4DEF8BBA3BDA}"/>
              </a:ext>
            </a:extLst>
          </p:cNvPr>
          <p:cNvSpPr txBox="1"/>
          <p:nvPr/>
        </p:nvSpPr>
        <p:spPr>
          <a:xfrm>
            <a:off x="1068479" y="4966758"/>
            <a:ext cx="7512320" cy="830997"/>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Multiplying the original rate by both conversion factors, we have</a:t>
            </a:r>
            <a:endParaRPr lang="en-IN" dirty="0"/>
          </a:p>
        </p:txBody>
      </p:sp>
    </p:spTree>
    <p:extLst>
      <p:ext uri="{BB962C8B-B14F-4D97-AF65-F5344CB8AC3E}">
        <p14:creationId xmlns:p14="http://schemas.microsoft.com/office/powerpoint/2010/main" val="6379305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Using Dimensional Analysis with More Than One Conversion Factor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dirty="0"/>
          </a:p>
        </p:txBody>
      </p:sp>
      <p:pic>
        <p:nvPicPr>
          <p:cNvPr id="5" name="Picture 4" descr="1500 milliliters divided by 12 hours,&#10;multiplied by 1 hour divided by 60 minutes,&#10;multiplied by 15 drops divided by 1 milliliter.&#10;&#10;The &quot;hours&quot; unit in the numerator and denominator cancels out.&#10;The &quot;milliliters&quot; unit in the numerator and denominator cancels out.&#10;&#10;This equals 22,500 drops divided by 720 minutes.">
            <a:extLst>
              <a:ext uri="{FF2B5EF4-FFF2-40B4-BE49-F238E27FC236}">
                <a16:creationId xmlns:a16="http://schemas.microsoft.com/office/drawing/2014/main" id="{D1A4EC0B-087C-CE1D-687E-1F782A33BCCC}"/>
              </a:ext>
            </a:extLst>
          </p:cNvPr>
          <p:cNvPicPr>
            <a:picLocks noChangeAspect="1"/>
          </p:cNvPicPr>
          <p:nvPr/>
        </p:nvPicPr>
        <p:blipFill>
          <a:blip r:embed="rId2"/>
          <a:stretch>
            <a:fillRect/>
          </a:stretch>
        </p:blipFill>
        <p:spPr>
          <a:xfrm>
            <a:off x="2520421" y="1310760"/>
            <a:ext cx="4331755" cy="792000"/>
          </a:xfrm>
          <a:prstGeom prst="rect">
            <a:avLst/>
          </a:prstGeom>
        </p:spPr>
      </p:pic>
      <p:sp>
        <p:nvSpPr>
          <p:cNvPr id="10" name="TextBox 9">
            <a:extLst>
              <a:ext uri="{FF2B5EF4-FFF2-40B4-BE49-F238E27FC236}">
                <a16:creationId xmlns:a16="http://schemas.microsoft.com/office/drawing/2014/main" id="{D15A8E32-2EED-B38C-6E20-7175FBBD0769}"/>
              </a:ext>
            </a:extLst>
          </p:cNvPr>
          <p:cNvSpPr txBox="1"/>
          <p:nvPr/>
        </p:nvSpPr>
        <p:spPr>
          <a:xfrm>
            <a:off x="762000" y="2181889"/>
            <a:ext cx="8082868" cy="124341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200" b="0" i="0" u="none" strike="noStrike" kern="1200" cap="none" spc="0" normalizeH="0" baseline="0" noProof="0" dirty="0">
                <a:ln>
                  <a:noFill/>
                </a:ln>
                <a:solidFill>
                  <a:srgbClr val="366092"/>
                </a:solidFill>
                <a:effectLst/>
                <a:uLnTx/>
                <a:uFillTx/>
                <a:latin typeface="Calibri"/>
                <a:ea typeface="+mn-ea"/>
                <a:cs typeface="+mn-cs"/>
              </a:rPr>
              <a:t>After multiplying, we have a rate showing the number of drops over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200" b="0" i="0" u="none" strike="noStrike" kern="1200" cap="none" spc="0" normalizeH="0" baseline="0" noProof="0" dirty="0">
                <a:ln>
                  <a:noFill/>
                </a:ln>
                <a:solidFill>
                  <a:srgbClr val="366092"/>
                </a:solidFill>
                <a:effectLst/>
                <a:uLnTx/>
                <a:uFillTx/>
                <a:latin typeface="Cambria Math"/>
                <a:ea typeface="+mn-ea"/>
                <a:cs typeface="+mn-cs"/>
              </a:rPr>
              <a:t>720</a:t>
            </a:r>
            <a:r>
              <a:rPr kumimoji="0" lang="en-US" sz="2200" b="0" i="0" u="none" strike="noStrike" kern="1200" cap="none" spc="0" normalizeH="0" baseline="0" noProof="0" dirty="0">
                <a:ln>
                  <a:noFill/>
                </a:ln>
                <a:solidFill>
                  <a:srgbClr val="366092"/>
                </a:solidFill>
                <a:effectLst/>
                <a:uLnTx/>
                <a:uFillTx/>
                <a:latin typeface="Calibri"/>
                <a:ea typeface="+mn-ea"/>
                <a:cs typeface="+mn-cs"/>
              </a:rPr>
              <a:t> minutes. Since we want the unit rate per minute, we need to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200" b="0" i="0" u="none" strike="noStrike" kern="1200" cap="none" spc="0" normalizeH="0" baseline="0" noProof="0" dirty="0">
                <a:ln>
                  <a:noFill/>
                </a:ln>
                <a:solidFill>
                  <a:srgbClr val="366092"/>
                </a:solidFill>
                <a:effectLst/>
                <a:uLnTx/>
                <a:uFillTx/>
                <a:latin typeface="Calibri"/>
                <a:ea typeface="+mn-ea"/>
                <a:cs typeface="+mn-cs"/>
              </a:rPr>
              <a:t>divide both the numerator and denominator by </a:t>
            </a:r>
            <a:r>
              <a:rPr kumimoji="0" lang="en-US" sz="2200" b="0" i="0" u="none" strike="noStrike" kern="1200" cap="none" spc="0" normalizeH="0" baseline="0" noProof="0" dirty="0">
                <a:ln>
                  <a:noFill/>
                </a:ln>
                <a:solidFill>
                  <a:srgbClr val="366092"/>
                </a:solidFill>
                <a:effectLst/>
                <a:uLnTx/>
                <a:uFillTx/>
                <a:latin typeface="Cambria Math"/>
                <a:ea typeface="+mn-ea"/>
                <a:cs typeface="+mn-cs"/>
              </a:rPr>
              <a:t>720</a:t>
            </a:r>
            <a:r>
              <a:rPr kumimoji="0" lang="en-US" sz="22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pic>
        <p:nvPicPr>
          <p:cNvPr id="12" name="Picture 11" descr="Numerator 22,500 drops divided by 720 whole divided by denominator &#10;&#10;720 minutes divided by 720.&#10;&#10;equals to 31.25 drops divided by 1 minute">
            <a:extLst>
              <a:ext uri="{FF2B5EF4-FFF2-40B4-BE49-F238E27FC236}">
                <a16:creationId xmlns:a16="http://schemas.microsoft.com/office/drawing/2014/main" id="{412CFF1B-A6B0-57A5-EDF5-408FA5CFD150}"/>
              </a:ext>
            </a:extLst>
          </p:cNvPr>
          <p:cNvPicPr>
            <a:picLocks noChangeAspect="1"/>
          </p:cNvPicPr>
          <p:nvPr/>
        </p:nvPicPr>
        <p:blipFill>
          <a:blip r:embed="rId3"/>
          <a:stretch>
            <a:fillRect/>
          </a:stretch>
        </p:blipFill>
        <p:spPr>
          <a:xfrm>
            <a:off x="2986057" y="3657600"/>
            <a:ext cx="3400482" cy="720000"/>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6BDAB6B7-B722-4532-8EFA-3B7AD05817A8}"/>
                  </a:ext>
                </a:extLst>
              </p:cNvPr>
              <p:cNvSpPr txBox="1"/>
              <p:nvPr/>
            </p:nvSpPr>
            <p:spPr>
              <a:xfrm>
                <a:off x="762000" y="4577908"/>
                <a:ext cx="7543800" cy="1107996"/>
              </a:xfrm>
              <a:prstGeom prst="rect">
                <a:avLst/>
              </a:prstGeom>
              <a:noFill/>
            </p:spPr>
            <p:txBody>
              <a:bodyPr wrap="square">
                <a:spAutoFit/>
              </a:bodyPr>
              <a:lstStyle/>
              <a:p>
                <a:pPr>
                  <a:defRPr sz="2800"/>
                </a:pPr>
                <a:r>
                  <a:rPr lang="en-US" sz="2200" dirty="0"/>
                  <a:t>Therefore, the doctor is ordering approximately </a:t>
                </a:r>
                <a:r>
                  <a:rPr lang="en-US" sz="2200" dirty="0">
                    <a:latin typeface="Cambria Math"/>
                  </a:rPr>
                  <a:t>31</a:t>
                </a:r>
                <a:r>
                  <a:rPr lang="en-US" sz="2200" dirty="0"/>
                  <a:t> drops per minute (</a:t>
                </a:r>
                <a14:m>
                  <m:oMath xmlns:m="http://schemas.openxmlformats.org/officeDocument/2006/math">
                    <m:r>
                      <m:rPr>
                        <m:sty m:val="p"/>
                      </m:rPr>
                      <a:rPr lang="en-US" sz="2200">
                        <a:latin typeface="Cambria Math" panose="02040503050406030204" pitchFamily="18" charset="0"/>
                      </a:rPr>
                      <m:t>gtt</m:t>
                    </m:r>
                    <m:r>
                      <a:rPr lang="en-US" sz="2200">
                        <a:latin typeface="Cambria Math" panose="02040503050406030204" pitchFamily="18" charset="0"/>
                      </a:rPr>
                      <m:t>/</m:t>
                    </m:r>
                    <m:r>
                      <m:rPr>
                        <m:sty m:val="p"/>
                      </m:rPr>
                      <a:rPr lang="en-US" sz="2200">
                        <a:latin typeface="Cambria Math" panose="02040503050406030204" pitchFamily="18" charset="0"/>
                      </a:rPr>
                      <m:t>min</m:t>
                    </m:r>
                  </m:oMath>
                </a14:m>
                <a:r>
                  <a:rPr lang="en-US" sz="2200" dirty="0"/>
                  <a:t>), rounded to the nearest whole number of drops.</a:t>
                </a:r>
              </a:p>
            </p:txBody>
          </p:sp>
        </mc:Choice>
        <mc:Fallback xmlns="">
          <p:sp>
            <p:nvSpPr>
              <p:cNvPr id="7" name="TextBox 6">
                <a:extLst>
                  <a:ext uri="{FF2B5EF4-FFF2-40B4-BE49-F238E27FC236}">
                    <a16:creationId xmlns:a16="http://schemas.microsoft.com/office/drawing/2014/main" id="{6BDAB6B7-B722-4532-8EFA-3B7AD05817A8}"/>
                  </a:ext>
                </a:extLst>
              </p:cNvPr>
              <p:cNvSpPr txBox="1">
                <a:spLocks noRot="1" noChangeAspect="1" noMove="1" noResize="1" noEditPoints="1" noAdjustHandles="1" noChangeArrowheads="1" noChangeShapeType="1" noTextEdit="1"/>
              </p:cNvSpPr>
              <p:nvPr/>
            </p:nvSpPr>
            <p:spPr>
              <a:xfrm>
                <a:off x="762000" y="4577908"/>
                <a:ext cx="7543800" cy="1107996"/>
              </a:xfrm>
              <a:prstGeom prst="rect">
                <a:avLst/>
              </a:prstGeom>
              <a:blipFill>
                <a:blip r:embed="rId4"/>
                <a:stretch>
                  <a:fillRect l="-1050" t="-4945" b="-9890"/>
                </a:stretch>
              </a:blipFill>
            </p:spPr>
            <p:txBody>
              <a:bodyPr/>
              <a:lstStyle/>
              <a:p>
                <a:r>
                  <a:rPr lang="en-IN">
                    <a:noFill/>
                  </a:rPr>
                  <a:t> </a:t>
                </a:r>
              </a:p>
            </p:txBody>
          </p:sp>
        </mc:Fallback>
      </mc:AlternateContent>
    </p:spTree>
    <p:extLst>
      <p:ext uri="{BB962C8B-B14F-4D97-AF65-F5344CB8AC3E}">
        <p14:creationId xmlns:p14="http://schemas.microsoft.com/office/powerpoint/2010/main" val="3531256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Conversion Factor and Dimensional Analysis</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b="1"/>
            </a:pPr>
            <a:r>
              <a:rPr sz="2800" dirty="0"/>
              <a:t>Conversion Factor</a:t>
            </a:r>
          </a:p>
          <a:p>
            <a:r>
              <a:rPr sz="2800" dirty="0"/>
              <a:t>A </a:t>
            </a:r>
            <a:r>
              <a:rPr sz="2800" b="1" dirty="0"/>
              <a:t>conversion factor</a:t>
            </a:r>
            <a:r>
              <a:rPr sz="2800" dirty="0"/>
              <a:t> is a fraction that is equal to </a:t>
            </a:r>
            <a:r>
              <a:rPr sz="2800" dirty="0">
                <a:latin typeface="Cambria Math"/>
              </a:rPr>
              <a:t>1</a:t>
            </a:r>
            <a:r>
              <a:rPr sz="2800" dirty="0"/>
              <a:t> but contains different units of measurement in the numerator and denominator.</a:t>
            </a:r>
            <a:endParaRPr lang="en-US" sz="2800" dirty="0"/>
          </a:p>
          <a:p>
            <a:endParaRPr sz="1800" dirty="0"/>
          </a:p>
          <a:p>
            <a:pPr>
              <a:defRPr b="1"/>
            </a:pPr>
            <a:r>
              <a:rPr sz="2800" dirty="0"/>
              <a:t>Dimensional Analysis</a:t>
            </a:r>
          </a:p>
          <a:p>
            <a:r>
              <a:rPr sz="2800" b="1" dirty="0"/>
              <a:t>Dimensional analysis</a:t>
            </a:r>
            <a:r>
              <a:rPr sz="2800" dirty="0"/>
              <a:t> is a method of using conversion factors to change from one unit of measurement to another.</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Using Dimensional Analysis with More Than One Conversion Factor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5</a:t>
            </a:r>
            <a:endParaRPr dirty="0"/>
          </a:p>
        </p:txBody>
      </p:sp>
      <p:sp>
        <p:nvSpPr>
          <p:cNvPr id="9" name="TextBox 8">
            <a:extLst>
              <a:ext uri="{FF2B5EF4-FFF2-40B4-BE49-F238E27FC236}">
                <a16:creationId xmlns:a16="http://schemas.microsoft.com/office/drawing/2014/main" id="{4589BBDD-A926-5681-780E-AE66214BED23}"/>
              </a:ext>
            </a:extLst>
          </p:cNvPr>
          <p:cNvSpPr txBox="1"/>
          <p:nvPr/>
        </p:nvSpPr>
        <p:spPr>
          <a:xfrm>
            <a:off x="461682" y="1056181"/>
            <a:ext cx="8229600" cy="954107"/>
          </a:xfrm>
          <a:prstGeom prst="rect">
            <a:avLst/>
          </a:prstGeom>
          <a:noFill/>
        </p:spPr>
        <p:txBody>
          <a:bodyPr wrap="square">
            <a:spAutoFit/>
          </a:bodyPr>
          <a:lstStyle/>
          <a:p>
            <a:pPr marL="627063" marR="0" lvl="0" indent="-627063"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366092"/>
                </a:solidFill>
                <a:effectLst/>
                <a:uLnTx/>
                <a:uFillTx/>
                <a:latin typeface="Calibri"/>
                <a:ea typeface="+mn-ea"/>
              </a:rPr>
              <a:t>b.	​</a:t>
            </a:r>
            <a:r>
              <a:rPr kumimoji="0" lang="en-IN" sz="2800" b="0" i="0" u="none" strike="noStrike" kern="1200" cap="none" spc="0" normalizeH="0" baseline="0" noProof="0" dirty="0">
                <a:ln>
                  <a:noFill/>
                </a:ln>
                <a:solidFill>
                  <a:srgbClr val="366092"/>
                </a:solidFill>
                <a:effectLst/>
                <a:uLnTx/>
                <a:uFillTx/>
                <a:latin typeface="Calibri"/>
                <a:ea typeface="+mn-ea"/>
              </a:rPr>
              <a:t>​We will follow the same procedure as we did in part a. The doctor’s order gives an overall rate of</a:t>
            </a:r>
          </a:p>
        </p:txBody>
      </p:sp>
      <p:pic>
        <p:nvPicPr>
          <p:cNvPr id="15" name="Picture 14" descr="300 milliliters divided by 40 minutes.">
            <a:extLst>
              <a:ext uri="{FF2B5EF4-FFF2-40B4-BE49-F238E27FC236}">
                <a16:creationId xmlns:a16="http://schemas.microsoft.com/office/drawing/2014/main" id="{4A856CEF-D2C4-7684-FAED-61B54AA8816B}"/>
              </a:ext>
            </a:extLst>
          </p:cNvPr>
          <p:cNvPicPr>
            <a:picLocks noChangeAspect="1"/>
          </p:cNvPicPr>
          <p:nvPr/>
        </p:nvPicPr>
        <p:blipFill>
          <a:blip r:embed="rId2"/>
          <a:stretch>
            <a:fillRect/>
          </a:stretch>
        </p:blipFill>
        <p:spPr>
          <a:xfrm>
            <a:off x="1157289" y="1947862"/>
            <a:ext cx="944674" cy="648000"/>
          </a:xfrm>
          <a:prstGeom prst="rect">
            <a:avLst/>
          </a:prstGeom>
        </p:spPr>
      </p:pic>
      <p:sp>
        <p:nvSpPr>
          <p:cNvPr id="17" name="TextBox 16">
            <a:extLst>
              <a:ext uri="{FF2B5EF4-FFF2-40B4-BE49-F238E27FC236}">
                <a16:creationId xmlns:a16="http://schemas.microsoft.com/office/drawing/2014/main" id="{B38E885C-C3BC-1A45-303D-1ABFBFEFDA44}"/>
              </a:ext>
            </a:extLst>
          </p:cNvPr>
          <p:cNvSpPr txBox="1"/>
          <p:nvPr/>
        </p:nvSpPr>
        <p:spPr>
          <a:xfrm>
            <a:off x="2182682" y="2018922"/>
            <a:ext cx="6405282"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Notice that the order is already in minutes,</a:t>
            </a:r>
            <a:endParaRPr lang="en-IN" dirty="0"/>
          </a:p>
        </p:txBody>
      </p:sp>
      <p:sp>
        <p:nvSpPr>
          <p:cNvPr id="19" name="TextBox 18">
            <a:extLst>
              <a:ext uri="{FF2B5EF4-FFF2-40B4-BE49-F238E27FC236}">
                <a16:creationId xmlns:a16="http://schemas.microsoft.com/office/drawing/2014/main" id="{3E81E242-B212-B8C1-9C23-199CB8E2CEAB}"/>
              </a:ext>
            </a:extLst>
          </p:cNvPr>
          <p:cNvSpPr txBox="1"/>
          <p:nvPr/>
        </p:nvSpPr>
        <p:spPr>
          <a:xfrm>
            <a:off x="1089025" y="2524543"/>
            <a:ext cx="7624482" cy="954107"/>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so there is no need for a time conversion factor. However, we still need a drip factor in order to</a:t>
            </a:r>
            <a:endParaRPr lang="en-IN" dirty="0"/>
          </a:p>
        </p:txBody>
      </p:sp>
      <p:sp>
        <p:nvSpPr>
          <p:cNvPr id="21" name="TextBox 20">
            <a:extLst>
              <a:ext uri="{FF2B5EF4-FFF2-40B4-BE49-F238E27FC236}">
                <a16:creationId xmlns:a16="http://schemas.microsoft.com/office/drawing/2014/main" id="{0209D01C-1992-C06F-80F0-10398E85F6A9}"/>
              </a:ext>
            </a:extLst>
          </p:cNvPr>
          <p:cNvSpPr txBox="1"/>
          <p:nvPr/>
        </p:nvSpPr>
        <p:spPr>
          <a:xfrm>
            <a:off x="1089117" y="3465791"/>
            <a:ext cx="5849845"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change milliliters to drops. It is given as</a:t>
            </a:r>
            <a:endParaRPr lang="en-IN" dirty="0"/>
          </a:p>
        </p:txBody>
      </p:sp>
      <p:pic>
        <p:nvPicPr>
          <p:cNvPr id="23" name="Picture 22" descr="20 drops divided by 1 milliliter">
            <a:extLst>
              <a:ext uri="{FF2B5EF4-FFF2-40B4-BE49-F238E27FC236}">
                <a16:creationId xmlns:a16="http://schemas.microsoft.com/office/drawing/2014/main" id="{A6867A3B-E8DA-953A-B494-3CD22A814150}"/>
              </a:ext>
            </a:extLst>
          </p:cNvPr>
          <p:cNvPicPr>
            <a:picLocks noChangeAspect="1"/>
          </p:cNvPicPr>
          <p:nvPr/>
        </p:nvPicPr>
        <p:blipFill>
          <a:blip r:embed="rId3"/>
          <a:stretch>
            <a:fillRect/>
          </a:stretch>
        </p:blipFill>
        <p:spPr>
          <a:xfrm>
            <a:off x="6929438" y="3409831"/>
            <a:ext cx="782343" cy="648000"/>
          </a:xfrm>
          <a:prstGeom prst="rect">
            <a:avLst/>
          </a:prstGeom>
        </p:spPr>
      </p:pic>
      <p:sp>
        <p:nvSpPr>
          <p:cNvPr id="25" name="TextBox 24">
            <a:extLst>
              <a:ext uri="{FF2B5EF4-FFF2-40B4-BE49-F238E27FC236}">
                <a16:creationId xmlns:a16="http://schemas.microsoft.com/office/drawing/2014/main" id="{30229B61-8ACA-AC8B-80EC-78A0CC33F6F0}"/>
              </a:ext>
            </a:extLst>
          </p:cNvPr>
          <p:cNvSpPr txBox="1"/>
          <p:nvPr/>
        </p:nvSpPr>
        <p:spPr>
          <a:xfrm>
            <a:off x="1089213" y="3958553"/>
            <a:ext cx="7624294" cy="954107"/>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Multiplying, we get the following rate in drops over minutes.</a:t>
            </a:r>
            <a:endParaRPr lang="en-IN" dirty="0"/>
          </a:p>
        </p:txBody>
      </p:sp>
    </p:spTree>
    <p:extLst>
      <p:ext uri="{BB962C8B-B14F-4D97-AF65-F5344CB8AC3E}">
        <p14:creationId xmlns:p14="http://schemas.microsoft.com/office/powerpoint/2010/main" val="4638420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202A07-7CFA-97B9-69D1-69E59EC64D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C289AE-4F11-301B-2503-000616F2D6CD}"/>
              </a:ext>
            </a:extLst>
          </p:cNvPr>
          <p:cNvSpPr>
            <a:spLocks noGrp="1"/>
          </p:cNvSpPr>
          <p:nvPr>
            <p:ph type="title"/>
          </p:nvPr>
        </p:nvSpPr>
        <p:spPr/>
        <p:txBody>
          <a:bodyPr>
            <a:normAutofit/>
          </a:bodyPr>
          <a:lstStyle/>
          <a:p>
            <a:pPr>
              <a:defRPr sz="3200"/>
            </a:pPr>
            <a:r>
              <a:rPr dirty="0"/>
              <a:t>Example 4: Using Dimensional Analysis with More Than One Conversion Factor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6</a:t>
            </a:r>
            <a:endParaRPr dirty="0"/>
          </a:p>
        </p:txBody>
      </p:sp>
      <p:pic>
        <p:nvPicPr>
          <p:cNvPr id="4" name="Picture 3" descr="300 milliliters divided by 40 minutes,&#10;multiplied by 20 drops divided by 1 milliliter.&#10;The &quot;milliliters&quot; unit in the numerator and denominator cancels out.&#10;This equals 6000 drops divided by 40 minutes.">
            <a:extLst>
              <a:ext uri="{FF2B5EF4-FFF2-40B4-BE49-F238E27FC236}">
                <a16:creationId xmlns:a16="http://schemas.microsoft.com/office/drawing/2014/main" id="{92C48E43-C40A-91C5-AD24-A7273F2AE034}"/>
              </a:ext>
            </a:extLst>
          </p:cNvPr>
          <p:cNvPicPr>
            <a:picLocks noChangeAspect="1"/>
          </p:cNvPicPr>
          <p:nvPr/>
        </p:nvPicPr>
        <p:blipFill>
          <a:blip r:embed="rId2"/>
          <a:stretch>
            <a:fillRect/>
          </a:stretch>
        </p:blipFill>
        <p:spPr>
          <a:xfrm>
            <a:off x="3139578" y="1416424"/>
            <a:ext cx="2864843" cy="720000"/>
          </a:xfrm>
          <a:prstGeom prst="rect">
            <a:avLst/>
          </a:prstGeom>
        </p:spPr>
      </p:pic>
      <p:sp>
        <p:nvSpPr>
          <p:cNvPr id="8" name="TextBox 7">
            <a:extLst>
              <a:ext uri="{FF2B5EF4-FFF2-40B4-BE49-F238E27FC236}">
                <a16:creationId xmlns:a16="http://schemas.microsoft.com/office/drawing/2014/main" id="{DF983E04-A274-5BB0-BDCF-6DFAB8A0A7C4}"/>
              </a:ext>
            </a:extLst>
          </p:cNvPr>
          <p:cNvSpPr txBox="1"/>
          <p:nvPr/>
        </p:nvSpPr>
        <p:spPr>
          <a:xfrm>
            <a:off x="914400" y="2362200"/>
            <a:ext cx="7848600" cy="769441"/>
          </a:xfrm>
          <a:prstGeom prst="rect">
            <a:avLst/>
          </a:prstGeom>
          <a:noFill/>
        </p:spPr>
        <p:txBody>
          <a:bodyPr wrap="square">
            <a:spAutoFit/>
          </a:bodyPr>
          <a:lstStyle/>
          <a:p>
            <a:pPr>
              <a:defRPr sz="2800"/>
            </a:pPr>
            <a:r>
              <a:rPr lang="en-US" sz="2200" dirty="0"/>
              <a:t>Finally, we change to a unit rate per minute by dividing the numerator and denominator by </a:t>
            </a:r>
            <a:r>
              <a:rPr lang="en-US" sz="2200" dirty="0">
                <a:latin typeface="Cambria Math"/>
              </a:rPr>
              <a:t>40</a:t>
            </a:r>
            <a:r>
              <a:rPr lang="en-US" sz="2200" dirty="0"/>
              <a:t>.</a:t>
            </a:r>
          </a:p>
        </p:txBody>
      </p:sp>
      <p:pic>
        <p:nvPicPr>
          <p:cNvPr id="7" name="Picture 6" descr="6000 drops divided by 40, whole divided by 40 minutes divided by 40&#10;&#10;equals 150 drops divided by 1 minute">
            <a:extLst>
              <a:ext uri="{FF2B5EF4-FFF2-40B4-BE49-F238E27FC236}">
                <a16:creationId xmlns:a16="http://schemas.microsoft.com/office/drawing/2014/main" id="{37E3C250-FE7A-A95D-D6B6-BC2185FB44A4}"/>
              </a:ext>
            </a:extLst>
          </p:cNvPr>
          <p:cNvPicPr>
            <a:picLocks noChangeAspect="1"/>
          </p:cNvPicPr>
          <p:nvPr/>
        </p:nvPicPr>
        <p:blipFill>
          <a:blip r:embed="rId3"/>
          <a:stretch>
            <a:fillRect/>
          </a:stretch>
        </p:blipFill>
        <p:spPr>
          <a:xfrm>
            <a:off x="3221899" y="3393445"/>
            <a:ext cx="2504349" cy="720000"/>
          </a:xfrm>
          <a:prstGeom prst="rect">
            <a:avLst/>
          </a:prstGeom>
        </p:spPr>
      </p:pic>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2F3418B3-185D-D9D2-A71A-E3D1644095F4}"/>
                  </a:ext>
                </a:extLst>
              </p:cNvPr>
              <p:cNvSpPr txBox="1"/>
              <p:nvPr/>
            </p:nvSpPr>
            <p:spPr>
              <a:xfrm>
                <a:off x="879765" y="4343400"/>
                <a:ext cx="7502236" cy="430887"/>
              </a:xfrm>
              <a:prstGeom prst="rect">
                <a:avLst/>
              </a:prstGeom>
              <a:noFill/>
            </p:spPr>
            <p:txBody>
              <a:bodyPr wrap="square">
                <a:spAutoFit/>
              </a:bodyPr>
              <a:lstStyle/>
              <a:p>
                <a:r>
                  <a:rPr lang="en-US" sz="2200" dirty="0"/>
                  <a:t>Therefore, the doctor is ordering </a:t>
                </a:r>
                <a:r>
                  <a:rPr lang="en-US" sz="2200" dirty="0">
                    <a:latin typeface="Cambria Math"/>
                  </a:rPr>
                  <a:t>150</a:t>
                </a:r>
                <a:r>
                  <a:rPr lang="en-US" sz="2200" dirty="0"/>
                  <a:t> drops per min (</a:t>
                </a:r>
                <a14:m>
                  <m:oMath xmlns:m="http://schemas.openxmlformats.org/officeDocument/2006/math">
                    <m:r>
                      <m:rPr>
                        <m:sty m:val="p"/>
                      </m:rPr>
                      <a:rPr lang="en-US" sz="2200">
                        <a:latin typeface="Cambria Math" panose="02040503050406030204" pitchFamily="18" charset="0"/>
                      </a:rPr>
                      <m:t>gtt</m:t>
                    </m:r>
                    <m:r>
                      <a:rPr lang="en-US" sz="2200">
                        <a:latin typeface="Cambria Math" panose="02040503050406030204" pitchFamily="18" charset="0"/>
                      </a:rPr>
                      <m:t>/</m:t>
                    </m:r>
                    <m:r>
                      <m:rPr>
                        <m:sty m:val="p"/>
                      </m:rPr>
                      <a:rPr lang="en-US" sz="2200">
                        <a:latin typeface="Cambria Math" panose="02040503050406030204" pitchFamily="18" charset="0"/>
                      </a:rPr>
                      <m:t>min</m:t>
                    </m:r>
                  </m:oMath>
                </a14:m>
                <a:r>
                  <a:rPr lang="en-US" sz="2200" dirty="0"/>
                  <a:t>).</a:t>
                </a:r>
              </a:p>
            </p:txBody>
          </p:sp>
        </mc:Choice>
        <mc:Fallback xmlns="">
          <p:sp>
            <p:nvSpPr>
              <p:cNvPr id="12" name="TextBox 11">
                <a:extLst>
                  <a:ext uri="{FF2B5EF4-FFF2-40B4-BE49-F238E27FC236}">
                    <a16:creationId xmlns:a16="http://schemas.microsoft.com/office/drawing/2014/main" id="{2F3418B3-185D-D9D2-A71A-E3D1644095F4}"/>
                  </a:ext>
                </a:extLst>
              </p:cNvPr>
              <p:cNvSpPr txBox="1">
                <a:spLocks noRot="1" noChangeAspect="1" noMove="1" noResize="1" noEditPoints="1" noAdjustHandles="1" noChangeArrowheads="1" noChangeShapeType="1" noTextEdit="1"/>
              </p:cNvSpPr>
              <p:nvPr/>
            </p:nvSpPr>
            <p:spPr>
              <a:xfrm>
                <a:off x="879765" y="4343400"/>
                <a:ext cx="7502236" cy="430887"/>
              </a:xfrm>
              <a:prstGeom prst="rect">
                <a:avLst/>
              </a:prstGeom>
              <a:blipFill>
                <a:blip r:embed="rId4"/>
                <a:stretch>
                  <a:fillRect l="-1056" t="-12857" b="-28571"/>
                </a:stretch>
              </a:blipFill>
            </p:spPr>
            <p:txBody>
              <a:bodyPr/>
              <a:lstStyle/>
              <a:p>
                <a:r>
                  <a:rPr lang="en-IN">
                    <a:noFill/>
                  </a:rPr>
                  <a:t> </a:t>
                </a:r>
              </a:p>
            </p:txBody>
          </p:sp>
        </mc:Fallback>
      </mc:AlternateContent>
    </p:spTree>
    <p:extLst>
      <p:ext uri="{BB962C8B-B14F-4D97-AF65-F5344CB8AC3E}">
        <p14:creationId xmlns:p14="http://schemas.microsoft.com/office/powerpoint/2010/main" val="10349786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Using Dimensional Analysis with More Than One Conversion Factor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7</a:t>
            </a:r>
            <a:endParaRPr dirty="0"/>
          </a:p>
        </p:txBody>
      </p:sp>
      <p:sp>
        <p:nvSpPr>
          <p:cNvPr id="3" name="Text Placeholder 2"/>
          <p:cNvSpPr>
            <a:spLocks noGrp="1"/>
          </p:cNvSpPr>
          <p:nvPr>
            <p:ph type="body" sz="quarter" idx="10"/>
          </p:nvPr>
        </p:nvSpPr>
        <p:spPr>
          <a:xfrm>
            <a:off x="381000" y="1029287"/>
            <a:ext cx="8229600" cy="4967067"/>
          </a:xfrm>
        </p:spPr>
        <p:txBody>
          <a:bodyPr>
            <a:normAutofit/>
          </a:bodyPr>
          <a:lstStyle/>
          <a:p>
            <a:pPr marL="538163" indent="-538163">
              <a:defRPr sz="2800"/>
            </a:pPr>
            <a:r>
              <a:rPr lang="en-US" sz="2600" dirty="0"/>
              <a:t>c.	In the last scenario, the doctor’s instructions ask for</a:t>
            </a:r>
            <a:br>
              <a:rPr lang="en-US" sz="2600" dirty="0"/>
            </a:br>
            <a:r>
              <a:rPr lang="en-US" sz="2600" dirty="0"/>
              <a:t>250 mL to be given twice over 4 hours. Thus, the overall rate is</a:t>
            </a:r>
            <a:endParaRPr sz="2600" dirty="0"/>
          </a:p>
        </p:txBody>
      </p:sp>
      <p:pic>
        <p:nvPicPr>
          <p:cNvPr id="9" name="Picture 8" descr="2 multiplied by 250 milliliters,&#10;divided by 4 hours equals 500 milliliters divided by 4 hours">
            <a:extLst>
              <a:ext uri="{FF2B5EF4-FFF2-40B4-BE49-F238E27FC236}">
                <a16:creationId xmlns:a16="http://schemas.microsoft.com/office/drawing/2014/main" id="{6D64C263-4C13-648A-0CDF-2BD3AA8CA836}"/>
              </a:ext>
            </a:extLst>
          </p:cNvPr>
          <p:cNvPicPr>
            <a:picLocks noChangeAspect="1"/>
          </p:cNvPicPr>
          <p:nvPr/>
        </p:nvPicPr>
        <p:blipFill>
          <a:blip r:embed="rId2"/>
          <a:stretch>
            <a:fillRect/>
          </a:stretch>
        </p:blipFill>
        <p:spPr>
          <a:xfrm>
            <a:off x="1981200" y="1827793"/>
            <a:ext cx="1987902" cy="576000"/>
          </a:xfrm>
          <a:prstGeom prst="rect">
            <a:avLst/>
          </a:prstGeom>
        </p:spPr>
      </p:pic>
      <p:sp>
        <p:nvSpPr>
          <p:cNvPr id="5" name="TextBox 4">
            <a:extLst>
              <a:ext uri="{FF2B5EF4-FFF2-40B4-BE49-F238E27FC236}">
                <a16:creationId xmlns:a16="http://schemas.microsoft.com/office/drawing/2014/main" id="{94A191E3-D829-1187-A2E1-4E613277D704}"/>
              </a:ext>
            </a:extLst>
          </p:cNvPr>
          <p:cNvSpPr txBox="1"/>
          <p:nvPr/>
        </p:nvSpPr>
        <p:spPr>
          <a:xfrm>
            <a:off x="3978272" y="1823079"/>
            <a:ext cx="4632328"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Again, we will need to change</a:t>
            </a:r>
            <a:endParaRPr lang="en-IN" dirty="0"/>
          </a:p>
        </p:txBody>
      </p:sp>
      <p:sp>
        <p:nvSpPr>
          <p:cNvPr id="7" name="TextBox 6">
            <a:extLst>
              <a:ext uri="{FF2B5EF4-FFF2-40B4-BE49-F238E27FC236}">
                <a16:creationId xmlns:a16="http://schemas.microsoft.com/office/drawing/2014/main" id="{027575B6-8671-5556-1021-941FC98677FA}"/>
              </a:ext>
            </a:extLst>
          </p:cNvPr>
          <p:cNvSpPr txBox="1"/>
          <p:nvPr/>
        </p:nvSpPr>
        <p:spPr>
          <a:xfrm>
            <a:off x="923925" y="2407466"/>
            <a:ext cx="327025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hours to minutes using</a:t>
            </a:r>
            <a:endParaRPr lang="en-IN" dirty="0"/>
          </a:p>
        </p:txBody>
      </p:sp>
      <p:pic>
        <p:nvPicPr>
          <p:cNvPr id="23" name="Picture 22" descr="one hour divided by 60 minutes">
            <a:extLst>
              <a:ext uri="{FF2B5EF4-FFF2-40B4-BE49-F238E27FC236}">
                <a16:creationId xmlns:a16="http://schemas.microsoft.com/office/drawing/2014/main" id="{0A2CAFAF-D563-983A-8BBE-02D11F53928A}"/>
              </a:ext>
            </a:extLst>
          </p:cNvPr>
          <p:cNvPicPr>
            <a:picLocks noChangeAspect="1"/>
          </p:cNvPicPr>
          <p:nvPr/>
        </p:nvPicPr>
        <p:blipFill>
          <a:blip r:embed="rId3"/>
          <a:stretch>
            <a:fillRect/>
          </a:stretch>
        </p:blipFill>
        <p:spPr>
          <a:xfrm>
            <a:off x="4159393" y="2352098"/>
            <a:ext cx="790434" cy="720000"/>
          </a:xfrm>
          <a:prstGeom prst="rect">
            <a:avLst/>
          </a:prstGeom>
        </p:spPr>
      </p:pic>
      <p:sp>
        <p:nvSpPr>
          <p:cNvPr id="21" name="TextBox 20">
            <a:extLst>
              <a:ext uri="{FF2B5EF4-FFF2-40B4-BE49-F238E27FC236}">
                <a16:creationId xmlns:a16="http://schemas.microsoft.com/office/drawing/2014/main" id="{71E93679-5F57-F02F-4415-7022D77A0EC9}"/>
              </a:ext>
            </a:extLst>
          </p:cNvPr>
          <p:cNvSpPr txBox="1"/>
          <p:nvPr/>
        </p:nvSpPr>
        <p:spPr>
          <a:xfrm>
            <a:off x="4953000" y="2405423"/>
            <a:ext cx="3611565"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 and change milliliters to</a:t>
            </a:r>
            <a:endParaRPr lang="en-IN" dirty="0"/>
          </a:p>
        </p:txBody>
      </p:sp>
      <p:sp>
        <p:nvSpPr>
          <p:cNvPr id="14" name="TextBox 13">
            <a:extLst>
              <a:ext uri="{FF2B5EF4-FFF2-40B4-BE49-F238E27FC236}">
                <a16:creationId xmlns:a16="http://schemas.microsoft.com/office/drawing/2014/main" id="{7F06F519-07C8-C5CF-7A29-FB574C7B5E2D}"/>
              </a:ext>
            </a:extLst>
          </p:cNvPr>
          <p:cNvSpPr txBox="1"/>
          <p:nvPr/>
        </p:nvSpPr>
        <p:spPr>
          <a:xfrm>
            <a:off x="920750" y="2983700"/>
            <a:ext cx="494665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drops using the drip factor given as</a:t>
            </a:r>
            <a:endParaRPr lang="en-IN" dirty="0"/>
          </a:p>
        </p:txBody>
      </p:sp>
      <p:pic>
        <p:nvPicPr>
          <p:cNvPr id="19" name="Picture 18" descr="15 drops divided by 1 milliliter.">
            <a:extLst>
              <a:ext uri="{FF2B5EF4-FFF2-40B4-BE49-F238E27FC236}">
                <a16:creationId xmlns:a16="http://schemas.microsoft.com/office/drawing/2014/main" id="{75FB79B2-48CD-6041-A49A-91185D703640}"/>
              </a:ext>
            </a:extLst>
          </p:cNvPr>
          <p:cNvPicPr>
            <a:picLocks noChangeAspect="1"/>
          </p:cNvPicPr>
          <p:nvPr/>
        </p:nvPicPr>
        <p:blipFill>
          <a:blip r:embed="rId4"/>
          <a:stretch>
            <a:fillRect/>
          </a:stretch>
        </p:blipFill>
        <p:spPr>
          <a:xfrm>
            <a:off x="5845462" y="2886301"/>
            <a:ext cx="860488" cy="720000"/>
          </a:xfrm>
          <a:prstGeom prst="rect">
            <a:avLst/>
          </a:prstGeom>
        </p:spPr>
      </p:pic>
      <p:sp>
        <p:nvSpPr>
          <p:cNvPr id="17" name="TextBox 16">
            <a:extLst>
              <a:ext uri="{FF2B5EF4-FFF2-40B4-BE49-F238E27FC236}">
                <a16:creationId xmlns:a16="http://schemas.microsoft.com/office/drawing/2014/main" id="{24DDC391-B159-C814-5B23-58B42DCDFEA7}"/>
              </a:ext>
            </a:extLst>
          </p:cNvPr>
          <p:cNvSpPr txBox="1"/>
          <p:nvPr/>
        </p:nvSpPr>
        <p:spPr>
          <a:xfrm>
            <a:off x="920750" y="3533775"/>
            <a:ext cx="7689850" cy="892552"/>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We will also condense steps and divide at the end so that we have a unit rate per minute.</a:t>
            </a:r>
            <a:endParaRPr lang="en-IN"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041C1-DD38-829E-CAFE-5AB3648EB8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32E916-B92E-36EB-16D6-88E2D2129812}"/>
              </a:ext>
            </a:extLst>
          </p:cNvPr>
          <p:cNvSpPr>
            <a:spLocks noGrp="1"/>
          </p:cNvSpPr>
          <p:nvPr>
            <p:ph type="title"/>
          </p:nvPr>
        </p:nvSpPr>
        <p:spPr/>
        <p:txBody>
          <a:bodyPr>
            <a:normAutofit/>
          </a:bodyPr>
          <a:lstStyle/>
          <a:p>
            <a:pPr>
              <a:defRPr sz="3200"/>
            </a:pPr>
            <a:r>
              <a:rPr dirty="0"/>
              <a:t>Example 4: Using Dimensional Analysis with More Than One Conversion Factor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8</a:t>
            </a:r>
            <a:endParaRPr dirty="0"/>
          </a:p>
        </p:txBody>
      </p:sp>
      <p:pic>
        <p:nvPicPr>
          <p:cNvPr id="13" name="Picture 12" descr="500 milliliters divided by 4 hours,&#10;multiplied by 1 hour divided by 60 minutes,&#10;multiplied by 15 drops divided by 1 milliliter.&#10;&#10;The &quot;hours&quot; unit in the numerator and denominator cancels out.&#10;The &quot;milliliters&quot; unit in the numerator and denominator cancels out.&#10;&#10;This equals 7500 drops divided by 240 minutes.&#10;&#10;Equals open fraction  7500 drops divided by 240 whole divided by &#10;240 minutes divided by 240.&#10;&#10;This simplifies to 31.25 drops divided by 1 minute">
            <a:extLst>
              <a:ext uri="{FF2B5EF4-FFF2-40B4-BE49-F238E27FC236}">
                <a16:creationId xmlns:a16="http://schemas.microsoft.com/office/drawing/2014/main" id="{5F466469-56EC-872B-E64B-8F19F6360E33}"/>
              </a:ext>
            </a:extLst>
          </p:cNvPr>
          <p:cNvPicPr>
            <a:picLocks noChangeAspect="1"/>
          </p:cNvPicPr>
          <p:nvPr/>
        </p:nvPicPr>
        <p:blipFill>
          <a:blip r:embed="rId2"/>
          <a:stretch>
            <a:fillRect/>
          </a:stretch>
        </p:blipFill>
        <p:spPr>
          <a:xfrm>
            <a:off x="2139189" y="1155873"/>
            <a:ext cx="4865622" cy="2016000"/>
          </a:xfrm>
          <a:prstGeom prst="rect">
            <a:avLst/>
          </a:prstGeom>
        </p:spPr>
      </p:pic>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192338D6-1E3C-3059-CA2D-45538FFFB596}"/>
                  </a:ext>
                </a:extLst>
              </p:cNvPr>
              <p:cNvSpPr txBox="1"/>
              <p:nvPr/>
            </p:nvSpPr>
            <p:spPr>
              <a:xfrm>
                <a:off x="778754" y="3171873"/>
                <a:ext cx="7908046" cy="1292662"/>
              </a:xfrm>
              <a:prstGeom prst="rect">
                <a:avLst/>
              </a:prstGeom>
              <a:noFill/>
            </p:spPr>
            <p:txBody>
              <a:bodyPr wrap="square">
                <a:spAutoFit/>
              </a:bodyPr>
              <a:lstStyle/>
              <a:p>
                <a:r>
                  <a:rPr lang="en-US" sz="2600" dirty="0"/>
                  <a:t>Therefore, the doctor is ordering approximately 31 drops per min (</a:t>
                </a:r>
                <a14:m>
                  <m:oMath xmlns:m="http://schemas.openxmlformats.org/officeDocument/2006/math">
                    <m:r>
                      <m:rPr>
                        <m:sty m:val="p"/>
                      </m:rPr>
                      <a:rPr lang="en-US" sz="2600">
                        <a:latin typeface="Cambria Math" panose="02040503050406030204" pitchFamily="18" charset="0"/>
                      </a:rPr>
                      <m:t>gtt</m:t>
                    </m:r>
                    <m:r>
                      <a:rPr lang="en-US" sz="2600">
                        <a:latin typeface="Cambria Math" panose="02040503050406030204" pitchFamily="18" charset="0"/>
                      </a:rPr>
                      <m:t>/</m:t>
                    </m:r>
                    <m:r>
                      <m:rPr>
                        <m:sty m:val="p"/>
                      </m:rPr>
                      <a:rPr lang="en-US" sz="2600">
                        <a:latin typeface="Cambria Math" panose="02040503050406030204" pitchFamily="18" charset="0"/>
                      </a:rPr>
                      <m:t>min</m:t>
                    </m:r>
                  </m:oMath>
                </a14:m>
                <a:r>
                  <a:rPr lang="en-US" sz="2600" dirty="0"/>
                  <a:t>), rounded to the nearest whole number of drops.</a:t>
                </a:r>
              </a:p>
            </p:txBody>
          </p:sp>
        </mc:Choice>
        <mc:Fallback xmlns="">
          <p:sp>
            <p:nvSpPr>
              <p:cNvPr id="15" name="TextBox 14">
                <a:extLst>
                  <a:ext uri="{FF2B5EF4-FFF2-40B4-BE49-F238E27FC236}">
                    <a16:creationId xmlns:a16="http://schemas.microsoft.com/office/drawing/2014/main" id="{192338D6-1E3C-3059-CA2D-45538FFFB596}"/>
                  </a:ext>
                </a:extLst>
              </p:cNvPr>
              <p:cNvSpPr txBox="1">
                <a:spLocks noRot="1" noChangeAspect="1" noMove="1" noResize="1" noEditPoints="1" noAdjustHandles="1" noChangeArrowheads="1" noChangeShapeType="1" noTextEdit="1"/>
              </p:cNvSpPr>
              <p:nvPr/>
            </p:nvSpPr>
            <p:spPr>
              <a:xfrm>
                <a:off x="778754" y="3171873"/>
                <a:ext cx="7908046" cy="1292662"/>
              </a:xfrm>
              <a:prstGeom prst="rect">
                <a:avLst/>
              </a:prstGeom>
              <a:blipFill>
                <a:blip r:embed="rId3"/>
                <a:stretch>
                  <a:fillRect l="-1388" t="-3774" r="-2082" b="-11792"/>
                </a:stretch>
              </a:blipFill>
            </p:spPr>
            <p:txBody>
              <a:bodyPr/>
              <a:lstStyle/>
              <a:p>
                <a:r>
                  <a:rPr lang="en-IN">
                    <a:noFill/>
                  </a:rPr>
                  <a:t> </a:t>
                </a:r>
              </a:p>
            </p:txBody>
          </p:sp>
        </mc:Fallback>
      </mc:AlternateContent>
    </p:spTree>
    <p:extLst>
      <p:ext uri="{BB962C8B-B14F-4D97-AF65-F5344CB8AC3E}">
        <p14:creationId xmlns:p14="http://schemas.microsoft.com/office/powerpoint/2010/main" val="28698398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Investigating a Conversion </a:t>
            </a:r>
            <a:br>
              <a:rPr lang="en-US" dirty="0"/>
            </a:br>
            <a:r>
              <a:rPr dirty="0"/>
              <a:t>Error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000" dirty="0"/>
              <a:t>In 1983, Air Canada’s Boeing 767 jet famously ran out of fuel midflight in what became known as the “Gimli Glider” incident. Instead of calculating the number of liters needed to hit a required </a:t>
            </a:r>
            <a:r>
              <a:rPr sz="2000" dirty="0">
                <a:latin typeface="Cambria Math"/>
              </a:rPr>
              <a:t>22,300</a:t>
            </a:r>
            <a:r>
              <a:rPr sz="2000" dirty="0"/>
              <a:t> kilograms of fuel, the crew calculated how many liters were needed to hit </a:t>
            </a:r>
            <a:r>
              <a:rPr sz="2000" dirty="0">
                <a:latin typeface="Cambria Math"/>
              </a:rPr>
              <a:t>22,300</a:t>
            </a:r>
            <a:r>
              <a:rPr sz="2000" dirty="0"/>
              <a:t> pounds—just about half of the fuel required. In the end, the skilled pilots were able to land the plane by gliding the last </a:t>
            </a:r>
            <a:r>
              <a:rPr sz="2000" dirty="0">
                <a:latin typeface="Cambria Math"/>
              </a:rPr>
              <a:t>100</a:t>
            </a:r>
            <a:r>
              <a:rPr sz="2000" dirty="0"/>
              <a:t> kilometers, bringing all on board to safety</a:t>
            </a:r>
          </a:p>
          <a:p>
            <a:r>
              <a:rPr sz="2000" dirty="0"/>
              <a:t>Follow the given steps to correctly calculate how much fuel should have been loaded onto the plane. The fuel requirement for the plane to make the trip was </a:t>
            </a:r>
            <a:r>
              <a:rPr sz="2000" dirty="0">
                <a:latin typeface="Cambria Math"/>
              </a:rPr>
              <a:t>22,300</a:t>
            </a:r>
            <a:r>
              <a:rPr sz="2000" dirty="0"/>
              <a:t> kilograms. A float stick check indicated that the tanks contained </a:t>
            </a:r>
            <a:r>
              <a:rPr sz="2000" dirty="0">
                <a:latin typeface="Cambria Math"/>
              </a:rPr>
              <a:t>7682</a:t>
            </a:r>
            <a:r>
              <a:rPr sz="2000" dirty="0"/>
              <a:t> liters of fuel already.</a:t>
            </a:r>
          </a:p>
        </p:txBody>
      </p:sp>
      <p:sp>
        <p:nvSpPr>
          <p:cNvPr id="5" name="TextBox 4">
            <a:extLst>
              <a:ext uri="{FF2B5EF4-FFF2-40B4-BE49-F238E27FC236}">
                <a16:creationId xmlns:a16="http://schemas.microsoft.com/office/drawing/2014/main" id="{7AF0CDE6-F449-46AD-BF35-DABE723E28BA}"/>
              </a:ext>
            </a:extLst>
          </p:cNvPr>
          <p:cNvSpPr txBox="1"/>
          <p:nvPr/>
        </p:nvSpPr>
        <p:spPr>
          <a:xfrm>
            <a:off x="457200" y="4343400"/>
            <a:ext cx="8229600" cy="1323439"/>
          </a:xfrm>
          <a:prstGeom prst="rect">
            <a:avLst/>
          </a:prstGeom>
          <a:noFill/>
        </p:spPr>
        <p:txBody>
          <a:bodyPr wrap="square">
            <a:spAutoFit/>
          </a:bodyPr>
          <a:lstStyle/>
          <a:p>
            <a:pPr marL="538163" indent="-538163">
              <a:defRPr sz="2800"/>
            </a:pPr>
            <a:r>
              <a:rPr lang="en-US" sz="2000" dirty="0"/>
              <a:t>a.	Calculate the additional amount of fuel in kilograms that needed to be added to the fuel tanks in order to meet the requirement if the mass of </a:t>
            </a:r>
            <a:r>
              <a:rPr lang="en-US" sz="2000" dirty="0">
                <a:latin typeface="Cambria Math"/>
              </a:rPr>
              <a:t>1</a:t>
            </a:r>
            <a:r>
              <a:rPr lang="en-US" sz="2000" dirty="0"/>
              <a:t> liter of fuel in this situation was </a:t>
            </a:r>
            <a:r>
              <a:rPr lang="en-US" sz="2000" dirty="0">
                <a:latin typeface="Cambria Math"/>
              </a:rPr>
              <a:t>0.803</a:t>
            </a:r>
            <a:r>
              <a:rPr lang="en-US" sz="2000" dirty="0"/>
              <a:t> kilograms.</a:t>
            </a:r>
          </a:p>
          <a:p>
            <a:pPr marL="538163" indent="-538163">
              <a:defRPr sz="2800"/>
            </a:pPr>
            <a:r>
              <a:rPr lang="en-US" sz="2000" dirty="0"/>
              <a:t>b.	Convert the fuel amount found in part a. from kilograms to liters.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Investigating a Conversion </a:t>
            </a:r>
            <a:br>
              <a:rPr lang="en-US" dirty="0"/>
            </a:br>
            <a:r>
              <a:rPr dirty="0"/>
              <a:t>Error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r>
              <a:rPr sz="2700" b="1" dirty="0"/>
              <a:t>Solution</a:t>
            </a:r>
          </a:p>
          <a:p>
            <a:pPr marL="538163" indent="-538163">
              <a:defRPr sz="2800"/>
            </a:pPr>
            <a:r>
              <a:rPr lang="en-US" sz="2700" dirty="0"/>
              <a:t>a.	</a:t>
            </a:r>
            <a:r>
              <a:rPr sz="2700" dirty="0"/>
              <a:t>​The plane needs </a:t>
            </a:r>
            <a:r>
              <a:rPr sz="2700" dirty="0">
                <a:latin typeface="Cambria Math"/>
              </a:rPr>
              <a:t>22,300</a:t>
            </a:r>
            <a:r>
              <a:rPr sz="2700" dirty="0"/>
              <a:t> kilograms of fuel to make the trip. We are told there are </a:t>
            </a:r>
            <a:r>
              <a:rPr sz="2700" dirty="0">
                <a:latin typeface="Cambria Math"/>
              </a:rPr>
              <a:t>7682</a:t>
            </a:r>
            <a:r>
              <a:rPr sz="2700" dirty="0"/>
              <a:t> liters of fuel already on board. So we will need to subtract the amount of fuel that is already in the plane’s tanks from the amount required. Before we can subtract, we need to convert the fuel amount in the tanks from liters to kilograms. The volume of jet fuel varies with temperature. In this case, the mass of </a:t>
            </a:r>
            <a:r>
              <a:rPr sz="2700" dirty="0">
                <a:latin typeface="Cambria Math"/>
              </a:rPr>
              <a:t>1</a:t>
            </a:r>
            <a:r>
              <a:rPr sz="2700" dirty="0"/>
              <a:t> liter of fuel was </a:t>
            </a:r>
            <a:r>
              <a:rPr sz="2700" dirty="0">
                <a:latin typeface="Cambria Math"/>
              </a:rPr>
              <a:t>0.803</a:t>
            </a:r>
            <a:r>
              <a:rPr sz="2700" dirty="0"/>
              <a:t> kilograms. Therefore, we will use the conversion factor</a:t>
            </a:r>
          </a:p>
        </p:txBody>
      </p:sp>
      <p:pic>
        <p:nvPicPr>
          <p:cNvPr id="6" name="Picture 5" descr="0.803 kilograms divided by 1 liter.">
            <a:extLst>
              <a:ext uri="{FF2B5EF4-FFF2-40B4-BE49-F238E27FC236}">
                <a16:creationId xmlns:a16="http://schemas.microsoft.com/office/drawing/2014/main" id="{623DCC80-CDC6-AC48-682E-822CA0F9A0FE}"/>
              </a:ext>
            </a:extLst>
          </p:cNvPr>
          <p:cNvPicPr>
            <a:picLocks noChangeAspect="1"/>
          </p:cNvPicPr>
          <p:nvPr/>
        </p:nvPicPr>
        <p:blipFill>
          <a:blip r:embed="rId2"/>
          <a:stretch>
            <a:fillRect/>
          </a:stretch>
        </p:blipFill>
        <p:spPr>
          <a:xfrm>
            <a:off x="3571880" y="5243187"/>
            <a:ext cx="955319" cy="576000"/>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3E1386-8BBF-3649-21CD-1F59A5C9CB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BFC2BE-7D81-39ED-E46A-7D33F9535469}"/>
              </a:ext>
            </a:extLst>
          </p:cNvPr>
          <p:cNvSpPr>
            <a:spLocks noGrp="1"/>
          </p:cNvSpPr>
          <p:nvPr>
            <p:ph type="title"/>
          </p:nvPr>
        </p:nvSpPr>
        <p:spPr/>
        <p:txBody>
          <a:bodyPr>
            <a:normAutofit/>
          </a:bodyPr>
          <a:lstStyle/>
          <a:p>
            <a:pPr>
              <a:defRPr sz="3200"/>
            </a:pPr>
            <a:r>
              <a:rPr dirty="0"/>
              <a:t>Example 5: Investigating a Conversion </a:t>
            </a:r>
            <a:br>
              <a:rPr lang="en-US" dirty="0"/>
            </a:br>
            <a:r>
              <a:rPr dirty="0"/>
              <a:t>Error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3" name="Text Placeholder 2">
            <a:extLst>
              <a:ext uri="{FF2B5EF4-FFF2-40B4-BE49-F238E27FC236}">
                <a16:creationId xmlns:a16="http://schemas.microsoft.com/office/drawing/2014/main" id="{9AACAAEB-A967-AEF0-9D43-025619EFF33A}"/>
              </a:ext>
            </a:extLst>
          </p:cNvPr>
          <p:cNvSpPr>
            <a:spLocks noGrp="1"/>
          </p:cNvSpPr>
          <p:nvPr>
            <p:ph type="body" sz="quarter" idx="10"/>
          </p:nvPr>
        </p:nvSpPr>
        <p:spPr/>
        <p:txBody>
          <a:bodyPr>
            <a:normAutofit/>
          </a:bodyPr>
          <a:lstStyle/>
          <a:p>
            <a:endParaRPr lang="en-IN" sz="2400" dirty="0"/>
          </a:p>
          <a:p>
            <a:r>
              <a:rPr lang="en-IN" sz="2400" dirty="0"/>
              <a:t>Mass of Fuel Already in the Plane’s Tanks:</a:t>
            </a:r>
            <a:r>
              <a:rPr sz="2400" dirty="0"/>
              <a:t>​</a:t>
            </a:r>
          </a:p>
        </p:txBody>
      </p:sp>
      <p:pic>
        <p:nvPicPr>
          <p:cNvPr id="6" name="Picture 5" descr="7682 liters times numerator 0.803 kilograms divided by denominator 1 liter, which is approximately equal to 6169 kilograms.">
            <a:extLst>
              <a:ext uri="{FF2B5EF4-FFF2-40B4-BE49-F238E27FC236}">
                <a16:creationId xmlns:a16="http://schemas.microsoft.com/office/drawing/2014/main" id="{5CFCDC85-7D7F-006F-82DD-0FFD434EBB2C}"/>
              </a:ext>
            </a:extLst>
          </p:cNvPr>
          <p:cNvPicPr>
            <a:picLocks noChangeAspect="1"/>
          </p:cNvPicPr>
          <p:nvPr/>
        </p:nvPicPr>
        <p:blipFill>
          <a:blip r:embed="rId2"/>
          <a:stretch>
            <a:fillRect/>
          </a:stretch>
        </p:blipFill>
        <p:spPr>
          <a:xfrm>
            <a:off x="5759244" y="1374406"/>
            <a:ext cx="2963415" cy="648000"/>
          </a:xfrm>
          <a:prstGeom prst="rect">
            <a:avLst/>
          </a:prstGeom>
        </p:spPr>
      </p:pic>
      <p:sp>
        <p:nvSpPr>
          <p:cNvPr id="9" name="TextBox 8">
            <a:extLst>
              <a:ext uri="{FF2B5EF4-FFF2-40B4-BE49-F238E27FC236}">
                <a16:creationId xmlns:a16="http://schemas.microsoft.com/office/drawing/2014/main" id="{120AD025-1C0C-C85B-E57C-19B1F7E8C4CA}"/>
              </a:ext>
            </a:extLst>
          </p:cNvPr>
          <p:cNvSpPr txBox="1"/>
          <p:nvPr/>
        </p:nvSpPr>
        <p:spPr>
          <a:xfrm>
            <a:off x="457200" y="2001309"/>
            <a:ext cx="8229600" cy="461665"/>
          </a:xfrm>
          <a:prstGeom prst="rect">
            <a:avLst/>
          </a:prstGeom>
          <a:noFill/>
        </p:spPr>
        <p:txBody>
          <a:bodyPr wrap="square">
            <a:spAutoFit/>
          </a:bodyPr>
          <a:lstStyle/>
          <a:p>
            <a:r>
              <a:rPr lang="en-US" sz="2400" dirty="0"/>
              <a:t>Now we can subtract since both measurements are in kilograms.</a:t>
            </a:r>
          </a:p>
        </p:txBody>
      </p:sp>
      <mc:AlternateContent xmlns:mc="http://schemas.openxmlformats.org/markup-compatibility/2006">
        <mc:Choice xmlns:a14="http://schemas.microsoft.com/office/drawing/2010/main" Requires="a14">
          <p:sp>
            <p:nvSpPr>
              <p:cNvPr id="11" name="TextBox 10">
                <a:extLst>
                  <a:ext uri="{FF2B5EF4-FFF2-40B4-BE49-F238E27FC236}">
                    <a16:creationId xmlns:a16="http://schemas.microsoft.com/office/drawing/2014/main" id="{DD9A1D7C-8FC3-A0BF-34D3-F26E2C5D9EAD}"/>
                  </a:ext>
                </a:extLst>
              </p:cNvPr>
              <p:cNvSpPr txBox="1"/>
              <p:nvPr/>
            </p:nvSpPr>
            <p:spPr>
              <a:xfrm>
                <a:off x="457200" y="2438135"/>
                <a:ext cx="8458200" cy="461665"/>
              </a:xfrm>
              <a:prstGeom prst="rect">
                <a:avLst/>
              </a:prstGeom>
              <a:noFill/>
            </p:spPr>
            <p:txBody>
              <a:bodyPr wrap="square">
                <a:spAutoFit/>
              </a:bodyPr>
              <a:lstStyle/>
              <a:p>
                <a:r>
                  <a:rPr lang="en-US" sz="2400" dirty="0"/>
                  <a:t>Mass of Additional Fuel Required: 22,300 kg</a:t>
                </a:r>
                <a14:m>
                  <m:oMath xmlns:m="http://schemas.openxmlformats.org/officeDocument/2006/math">
                    <m:r>
                      <a:rPr lang="en-US" sz="2400" b="0" i="0" smtClean="0">
                        <a:latin typeface="Cambria Math" panose="02040503050406030204" pitchFamily="18" charset="0"/>
                        <a:ea typeface="Cambria Math" panose="02040503050406030204" pitchFamily="18" charset="0"/>
                      </a:rPr>
                      <m:t> </m:t>
                    </m:r>
                    <m:r>
                      <a:rPr lang="en-US" sz="2400" i="1" smtClean="0">
                        <a:latin typeface="Cambria Math" panose="02040503050406030204" pitchFamily="18" charset="0"/>
                        <a:ea typeface="Cambria Math" panose="02040503050406030204" pitchFamily="18" charset="0"/>
                      </a:rPr>
                      <m:t>−</m:t>
                    </m:r>
                  </m:oMath>
                </a14:m>
                <a:r>
                  <a:rPr lang="en-US" sz="2400" dirty="0"/>
                  <a:t> 6169 kg = 16,131 kg</a:t>
                </a:r>
              </a:p>
            </p:txBody>
          </p:sp>
        </mc:Choice>
        <mc:Fallback>
          <p:sp>
            <p:nvSpPr>
              <p:cNvPr id="11" name="TextBox 10">
                <a:extLst>
                  <a:ext uri="{FF2B5EF4-FFF2-40B4-BE49-F238E27FC236}">
                    <a16:creationId xmlns:a16="http://schemas.microsoft.com/office/drawing/2014/main" id="{DD9A1D7C-8FC3-A0BF-34D3-F26E2C5D9EAD}"/>
                  </a:ext>
                </a:extLst>
              </p:cNvPr>
              <p:cNvSpPr txBox="1">
                <a:spLocks noRot="1" noChangeAspect="1" noMove="1" noResize="1" noEditPoints="1" noAdjustHandles="1" noChangeArrowheads="1" noChangeShapeType="1" noTextEdit="1"/>
              </p:cNvSpPr>
              <p:nvPr/>
            </p:nvSpPr>
            <p:spPr>
              <a:xfrm>
                <a:off x="457200" y="2438135"/>
                <a:ext cx="8458200" cy="461665"/>
              </a:xfrm>
              <a:prstGeom prst="rect">
                <a:avLst/>
              </a:prstGeom>
              <a:blipFill>
                <a:blip r:embed="rId3"/>
                <a:stretch>
                  <a:fillRect l="-1081" t="-10526" r="-720" b="-28947"/>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CD114CE1-5432-85C6-6B2E-F0A48C9016E6}"/>
                  </a:ext>
                </a:extLst>
              </p:cNvPr>
              <p:cNvSpPr txBox="1"/>
              <p:nvPr/>
            </p:nvSpPr>
            <p:spPr>
              <a:xfrm>
                <a:off x="457199" y="2891120"/>
                <a:ext cx="8458199" cy="461665"/>
              </a:xfrm>
              <a:prstGeom prst="rect">
                <a:avLst/>
              </a:prstGeom>
              <a:noFill/>
            </p:spPr>
            <p:txBody>
              <a:bodyPr wrap="square">
                <a:spAutoFit/>
              </a:bodyPr>
              <a:lstStyle/>
              <a:p>
                <a:r>
                  <a:rPr lang="en-US" sz="2400" dirty="0"/>
                  <a:t>Therefore, </a:t>
                </a:r>
                <a14:m>
                  <m:oMath xmlns:m="http://schemas.openxmlformats.org/officeDocument/2006/math">
                    <m:r>
                      <a:rPr lang="en-US" sz="2400">
                        <a:latin typeface="Cambria Math" panose="02040503050406030204" pitchFamily="18" charset="0"/>
                      </a:rPr>
                      <m:t>16</m:t>
                    </m:r>
                    <m:r>
                      <a:rPr lang="en-US" sz="2400">
                        <a:latin typeface="Cambria Math" panose="02040503050406030204" pitchFamily="18" charset="0"/>
                      </a:rPr>
                      <m:t>,</m:t>
                    </m:r>
                    <m:r>
                      <a:rPr lang="en-US" sz="2400">
                        <a:latin typeface="Cambria Math" panose="02040503050406030204" pitchFamily="18" charset="0"/>
                      </a:rPr>
                      <m:t>131</m:t>
                    </m:r>
                    <m:r>
                      <m:rPr>
                        <m:nor/>
                      </m:rPr>
                      <a:rPr lang="en-US" sz="2400"/>
                      <m:t> </m:t>
                    </m:r>
                    <m:r>
                      <m:rPr>
                        <m:sty m:val="p"/>
                      </m:rPr>
                      <a:rPr lang="en-US" sz="2400">
                        <a:latin typeface="Cambria Math" panose="02040503050406030204" pitchFamily="18" charset="0"/>
                      </a:rPr>
                      <m:t>kg</m:t>
                    </m:r>
                  </m:oMath>
                </a14:m>
                <a:r>
                  <a:rPr lang="en-US" sz="2400" dirty="0"/>
                  <a:t> of fuel needed to be added to the fuel tanks.</a:t>
                </a:r>
              </a:p>
            </p:txBody>
          </p:sp>
        </mc:Choice>
        <mc:Fallback xmlns="">
          <p:sp>
            <p:nvSpPr>
              <p:cNvPr id="13" name="TextBox 12">
                <a:extLst>
                  <a:ext uri="{FF2B5EF4-FFF2-40B4-BE49-F238E27FC236}">
                    <a16:creationId xmlns:a16="http://schemas.microsoft.com/office/drawing/2014/main" id="{CD114CE1-5432-85C6-6B2E-F0A48C9016E6}"/>
                  </a:ext>
                </a:extLst>
              </p:cNvPr>
              <p:cNvSpPr txBox="1">
                <a:spLocks noRot="1" noChangeAspect="1" noMove="1" noResize="1" noEditPoints="1" noAdjustHandles="1" noChangeArrowheads="1" noChangeShapeType="1" noTextEdit="1"/>
              </p:cNvSpPr>
              <p:nvPr/>
            </p:nvSpPr>
            <p:spPr>
              <a:xfrm>
                <a:off x="457199" y="2891120"/>
                <a:ext cx="8458199" cy="461665"/>
              </a:xfrm>
              <a:prstGeom prst="rect">
                <a:avLst/>
              </a:prstGeom>
              <a:blipFill>
                <a:blip r:embed="rId4"/>
                <a:stretch>
                  <a:fillRect l="-1081" t="-10526" r="-649" b="-28947"/>
                </a:stretch>
              </a:blipFill>
            </p:spPr>
            <p:txBody>
              <a:bodyPr/>
              <a:lstStyle/>
              <a:p>
                <a:r>
                  <a:rPr lang="en-IN">
                    <a:noFill/>
                  </a:rPr>
                  <a:t> </a:t>
                </a:r>
              </a:p>
            </p:txBody>
          </p:sp>
        </mc:Fallback>
      </mc:AlternateContent>
    </p:spTree>
    <p:extLst>
      <p:ext uri="{BB962C8B-B14F-4D97-AF65-F5344CB8AC3E}">
        <p14:creationId xmlns:p14="http://schemas.microsoft.com/office/powerpoint/2010/main" val="931231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Investigating a Conversion </a:t>
            </a:r>
            <a:br>
              <a:rPr lang="en-US" dirty="0"/>
            </a:br>
            <a:r>
              <a:rPr dirty="0"/>
              <a:t>Error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dirty="0"/>
          </a:p>
        </p:txBody>
      </p:sp>
      <p:sp>
        <p:nvSpPr>
          <p:cNvPr id="3" name="Text Placeholder 2"/>
          <p:cNvSpPr>
            <a:spLocks noGrp="1"/>
          </p:cNvSpPr>
          <p:nvPr>
            <p:ph type="body" sz="quarter" idx="10"/>
          </p:nvPr>
        </p:nvSpPr>
        <p:spPr/>
        <p:txBody>
          <a:bodyPr>
            <a:noAutofit/>
          </a:bodyPr>
          <a:lstStyle/>
          <a:p>
            <a:pPr marL="627063" indent="-627063">
              <a:defRPr sz="2800"/>
            </a:pPr>
            <a:r>
              <a:rPr lang="en-US" sz="2400" dirty="0"/>
              <a:t>b.	</a:t>
            </a:r>
            <a:r>
              <a:rPr sz="2400" dirty="0"/>
              <a:t>Now we need to convert the required fuel amount, which is in kilograms, into a volume using liters. The conversion factor is the same, but with the numerator and denominator flipped.</a:t>
            </a:r>
          </a:p>
        </p:txBody>
      </p:sp>
      <p:pic>
        <p:nvPicPr>
          <p:cNvPr id="9" name="Picture 8" descr="Volume of Additional Fuel Required:&#10;16,131 kilograms times numerator 1 liter divided by denominator 0.803 kilograms, which is approximately equal to 20,088 liters.">
            <a:extLst>
              <a:ext uri="{FF2B5EF4-FFF2-40B4-BE49-F238E27FC236}">
                <a16:creationId xmlns:a16="http://schemas.microsoft.com/office/drawing/2014/main" id="{15C322B2-F456-7A95-3EE1-2C39F1D6D14E}"/>
              </a:ext>
            </a:extLst>
          </p:cNvPr>
          <p:cNvPicPr>
            <a:picLocks noChangeAspect="1"/>
          </p:cNvPicPr>
          <p:nvPr/>
        </p:nvPicPr>
        <p:blipFill>
          <a:blip r:embed="rId2"/>
          <a:stretch>
            <a:fillRect/>
          </a:stretch>
        </p:blipFill>
        <p:spPr>
          <a:xfrm>
            <a:off x="2293752" y="2676589"/>
            <a:ext cx="4556496" cy="1224000"/>
          </a:xfrm>
          <a:prstGeom prst="rect">
            <a:avLst/>
          </a:prstGeom>
        </p:spPr>
      </p:pic>
      <p:sp>
        <p:nvSpPr>
          <p:cNvPr id="5" name="TextBox 4">
            <a:extLst>
              <a:ext uri="{FF2B5EF4-FFF2-40B4-BE49-F238E27FC236}">
                <a16:creationId xmlns:a16="http://schemas.microsoft.com/office/drawing/2014/main" id="{7BF4C244-1DBC-B61B-1A13-01B0F8D8C5FE}"/>
              </a:ext>
            </a:extLst>
          </p:cNvPr>
          <p:cNvSpPr txBox="1"/>
          <p:nvPr/>
        </p:nvSpPr>
        <p:spPr>
          <a:xfrm>
            <a:off x="1143000" y="3905071"/>
            <a:ext cx="7696200" cy="1200329"/>
          </a:xfrm>
          <a:prstGeom prst="rect">
            <a:avLst/>
          </a:prstGeom>
          <a:noFill/>
        </p:spPr>
        <p:txBody>
          <a:bodyPr wrap="square">
            <a:spAutoFit/>
          </a:bodyPr>
          <a:lstStyle/>
          <a:p>
            <a:r>
              <a:rPr lang="en-US" sz="2400" dirty="0"/>
              <a:t>In comparison, using an incorrect conversion factor, the crew calculated that only 4,917 liters of fuel needed to be added to the plane’s tanks, which is why they ran out of gas!</a:t>
            </a:r>
            <a:endParaRPr lang="en-IN"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Helpful Hint</a:t>
            </a:r>
          </a:p>
        </p:txBody>
      </p:sp>
      <p:sp>
        <p:nvSpPr>
          <p:cNvPr id="3" name="Text Placeholder 2"/>
          <p:cNvSpPr>
            <a:spLocks noGrp="1"/>
          </p:cNvSpPr>
          <p:nvPr>
            <p:ph type="body" sz="quarter" idx="10"/>
          </p:nvPr>
        </p:nvSpPr>
        <p:spPr/>
        <p:txBody>
          <a:bodyPr>
            <a:normAutofit/>
          </a:bodyPr>
          <a:lstStyle/>
          <a:p>
            <a:r>
              <a:rPr sz="2800"/>
              <a:t>Recall that mpg means “miles per gallon.”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Using Dimensional Analysis with One Conversion Factor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38163" indent="-538163">
                  <a:defRPr sz="2800"/>
                </a:pPr>
                <a:r>
                  <a:rPr lang="en-US" dirty="0"/>
                  <a:t>a.	</a:t>
                </a:r>
                <a:r>
                  <a:rPr dirty="0"/>
                  <a:t>​</a:t>
                </a:r>
                <a:r>
                  <a:rPr sz="2800" dirty="0"/>
                  <a:t>A new hybrid car sold in the United States reports a fuel usage of </a:t>
                </a:r>
                <a14:m>
                  <m:oMath xmlns:m="http://schemas.openxmlformats.org/officeDocument/2006/math">
                    <m:r>
                      <a:rPr>
                        <a:latin typeface="Cambria Math" panose="02040503050406030204" pitchFamily="18" charset="0"/>
                      </a:rPr>
                      <m:t>51</m:t>
                    </m:r>
                    <m:r>
                      <m:rPr>
                        <m:nor/>
                      </m:rPr>
                      <a:rPr/>
                      <m:t> </m:t>
                    </m:r>
                    <m:r>
                      <m:rPr>
                        <m:sty m:val="p"/>
                      </m:rPr>
                      <a:rPr>
                        <a:latin typeface="Cambria Math" panose="02040503050406030204" pitchFamily="18" charset="0"/>
                      </a:rPr>
                      <m:t>mpg</m:t>
                    </m:r>
                  </m:oMath>
                </a14:m>
                <a:r>
                  <a:rPr sz="2800" dirty="0"/>
                  <a:t>. Determine how many kilometers per gallon this is equivalent to.</a:t>
                </a:r>
              </a:p>
              <a:p>
                <a:pPr marL="538163" indent="-538163">
                  <a:defRPr sz="2800"/>
                </a:pPr>
                <a:r>
                  <a:rPr lang="en-US" dirty="0"/>
                  <a:t>b.	</a:t>
                </a:r>
                <a:r>
                  <a:rPr sz="2800" dirty="0"/>
                  <a:t>If the fuel consumption standard for the European Union is approximately </a:t>
                </a:r>
                <a14:m>
                  <m:oMath xmlns:m="http://schemas.openxmlformats.org/officeDocument/2006/math">
                    <m:r>
                      <a:rPr>
                        <a:latin typeface="Cambria Math" panose="02040503050406030204" pitchFamily="18" charset="0"/>
                      </a:rPr>
                      <m:t>24.39</m:t>
                    </m:r>
                    <m:r>
                      <m:rPr>
                        <m:nor/>
                      </m:rPr>
                      <a:rPr/>
                      <m:t> </m:t>
                    </m:r>
                    <m:r>
                      <m:rPr>
                        <m:sty m:val="p"/>
                      </m:rPr>
                      <a:rPr>
                        <a:latin typeface="Cambria Math" panose="02040503050406030204" pitchFamily="18" charset="0"/>
                      </a:rPr>
                      <m:t>km</m:t>
                    </m:r>
                    <m:r>
                      <a:rPr>
                        <a:latin typeface="Cambria Math" panose="02040503050406030204" pitchFamily="18" charset="0"/>
                      </a:rPr>
                      <m:t>/</m:t>
                    </m:r>
                    <m:r>
                      <m:rPr>
                        <m:sty m:val="p"/>
                      </m:rPr>
                      <a:rPr>
                        <a:latin typeface="Cambria Math" panose="02040503050406030204" pitchFamily="18" charset="0"/>
                      </a:rPr>
                      <m:t>L</m:t>
                    </m:r>
                  </m:oMath>
                </a14:m>
                <a:r>
                  <a:rPr sz="2800" dirty="0"/>
                  <a:t>, does this car meet the standard?</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333"/>
                </a:stretch>
              </a:blipFill>
            </p:spPr>
            <p:txBody>
              <a:bodyPr/>
              <a:lstStyle/>
              <a:p>
                <a:r>
                  <a:rPr lang="en-IN">
                    <a:noFill/>
                  </a:rPr>
                  <a:t> </a:t>
                </a:r>
              </a:p>
            </p:txBody>
          </p:sp>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Using Dimensional Analysis with One Conversion Factor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r>
              <a:rPr sz="2800" dirty="0"/>
              <a:t>Let’s begin by writing the rate we were given as a fraction.</a:t>
            </a:r>
          </a:p>
        </p:txBody>
      </p:sp>
      <p:pic>
        <p:nvPicPr>
          <p:cNvPr id="7" name="Picture 6" descr="Fuel Usage Rate: Numerator 51 miles divided by denominator 1 gallon">
            <a:extLst>
              <a:ext uri="{FF2B5EF4-FFF2-40B4-BE49-F238E27FC236}">
                <a16:creationId xmlns:a16="http://schemas.microsoft.com/office/drawing/2014/main" id="{50C871F3-11FA-423C-5F29-181C7A73AA47}"/>
              </a:ext>
            </a:extLst>
          </p:cNvPr>
          <p:cNvPicPr>
            <a:picLocks noChangeAspect="1"/>
          </p:cNvPicPr>
          <p:nvPr/>
        </p:nvPicPr>
        <p:blipFill>
          <a:blip r:embed="rId2"/>
          <a:stretch>
            <a:fillRect/>
          </a:stretch>
        </p:blipFill>
        <p:spPr>
          <a:xfrm>
            <a:off x="3164478" y="2324820"/>
            <a:ext cx="2815043" cy="792000"/>
          </a:xfrm>
          <a:prstGeom prst="rect">
            <a:avLst/>
          </a:prstGeom>
        </p:spPr>
      </p:pic>
      <p:sp>
        <p:nvSpPr>
          <p:cNvPr id="5" name="TextBox 4">
            <a:extLst>
              <a:ext uri="{FF2B5EF4-FFF2-40B4-BE49-F238E27FC236}">
                <a16:creationId xmlns:a16="http://schemas.microsoft.com/office/drawing/2014/main" id="{B847EC39-C34A-45B1-8F1D-7EFBD3DAA91E}"/>
              </a:ext>
            </a:extLst>
          </p:cNvPr>
          <p:cNvSpPr txBox="1"/>
          <p:nvPr/>
        </p:nvSpPr>
        <p:spPr>
          <a:xfrm>
            <a:off x="914400" y="3077135"/>
            <a:ext cx="7772400" cy="1692771"/>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​Next, we need a conversion factor that relates miles and kilometers. Table 1 shows that </a:t>
            </a:r>
            <a:r>
              <a:rPr kumimoji="0" lang="en-US" sz="2600" b="0" i="0" u="none" strike="noStrike" kern="1200" cap="none" spc="0" normalizeH="0" baseline="0" noProof="0" dirty="0">
                <a:ln>
                  <a:noFill/>
                </a:ln>
                <a:solidFill>
                  <a:srgbClr val="366092"/>
                </a:solidFill>
                <a:effectLst/>
                <a:uLnTx/>
                <a:uFillTx/>
                <a:latin typeface="Cambria Math"/>
                <a:ea typeface="+mn-ea"/>
                <a:cs typeface="+mn-cs"/>
              </a:rPr>
              <a:t>1</a:t>
            </a:r>
            <a:r>
              <a:rPr kumimoji="0" lang="en-US" sz="2600" b="0" i="0" u="none" strike="noStrike" kern="1200" cap="none" spc="0" normalizeH="0" baseline="0" noProof="0" dirty="0">
                <a:ln>
                  <a:noFill/>
                </a:ln>
                <a:solidFill>
                  <a:srgbClr val="366092"/>
                </a:solidFill>
                <a:effectLst/>
                <a:uLnTx/>
                <a:uFillTx/>
                <a:latin typeface="Calibri"/>
                <a:ea typeface="+mn-ea"/>
                <a:cs typeface="+mn-cs"/>
              </a:rPr>
              <a:t> mile is approximately </a:t>
            </a:r>
            <a:r>
              <a:rPr kumimoji="0" lang="en-US" sz="2600" b="0" i="0" u="none" strike="noStrike" kern="1200" cap="none" spc="0" normalizeH="0" baseline="0" noProof="0" dirty="0">
                <a:ln>
                  <a:noFill/>
                </a:ln>
                <a:solidFill>
                  <a:srgbClr val="366092"/>
                </a:solidFill>
                <a:effectLst/>
                <a:uLnTx/>
                <a:uFillTx/>
                <a:latin typeface="Cambria Math"/>
                <a:ea typeface="+mn-ea"/>
                <a:cs typeface="+mn-cs"/>
              </a:rPr>
              <a:t>1.61</a:t>
            </a:r>
            <a:r>
              <a:rPr kumimoji="0" lang="en-US" sz="2600" b="0" i="0" u="none" strike="noStrike" kern="1200" cap="none" spc="0" normalizeH="0" baseline="0" noProof="0" dirty="0">
                <a:ln>
                  <a:noFill/>
                </a:ln>
                <a:solidFill>
                  <a:srgbClr val="366092"/>
                </a:solidFill>
                <a:effectLst/>
                <a:uLnTx/>
                <a:uFillTx/>
                <a:latin typeface="Calibri"/>
                <a:ea typeface="+mn-ea"/>
                <a:cs typeface="+mn-cs"/>
              </a:rPr>
              <a:t> kilometers, so the following fractions are both conversion factors.</a:t>
            </a:r>
            <a:endParaRPr lang="en-IN" sz="2600" dirty="0"/>
          </a:p>
        </p:txBody>
      </p:sp>
      <p:sp>
        <p:nvSpPr>
          <p:cNvPr id="9" name="TextBox 8">
            <a:extLst>
              <a:ext uri="{FF2B5EF4-FFF2-40B4-BE49-F238E27FC236}">
                <a16:creationId xmlns:a16="http://schemas.microsoft.com/office/drawing/2014/main" id="{A7FE5783-3B70-A618-0528-B36072D634BA}"/>
              </a:ext>
            </a:extLst>
          </p:cNvPr>
          <p:cNvSpPr txBox="1"/>
          <p:nvPr/>
        </p:nvSpPr>
        <p:spPr>
          <a:xfrm>
            <a:off x="1322295" y="4706312"/>
            <a:ext cx="65532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Conversion Factors Using Miles and Kilometers:</a:t>
            </a:r>
            <a:endParaRPr lang="en-IN" sz="2600" dirty="0"/>
          </a:p>
        </p:txBody>
      </p:sp>
      <p:pic>
        <p:nvPicPr>
          <p:cNvPr id="11" name="Picture 10" descr="One mile divided by one point six one kilometers&#10;And&#10;One point six one kilometers divided by one mile">
            <a:extLst>
              <a:ext uri="{FF2B5EF4-FFF2-40B4-BE49-F238E27FC236}">
                <a16:creationId xmlns:a16="http://schemas.microsoft.com/office/drawing/2014/main" id="{F00391D9-B3B4-D6D5-5F7A-941AD4184966}"/>
              </a:ext>
            </a:extLst>
          </p:cNvPr>
          <p:cNvPicPr>
            <a:picLocks noChangeAspect="1"/>
          </p:cNvPicPr>
          <p:nvPr/>
        </p:nvPicPr>
        <p:blipFill>
          <a:blip r:embed="rId3"/>
          <a:stretch>
            <a:fillRect/>
          </a:stretch>
        </p:blipFill>
        <p:spPr>
          <a:xfrm>
            <a:off x="3267329" y="5276354"/>
            <a:ext cx="2663132" cy="7200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Using Dimensional Analysis with One Conversion Factor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400" dirty="0"/>
              <a:t>The conversion factor is shown in both formats to emphasize the point that both are appropriate factors, but we want to choose the most useful one in this situation. We wish to know kilometers per gallon, or</a:t>
            </a:r>
            <a:endParaRPr sz="2800" dirty="0"/>
          </a:p>
        </p:txBody>
      </p:sp>
      <p:pic>
        <p:nvPicPr>
          <p:cNvPr id="12" name="Picture 11" descr="Kilometers divided by gallons">
            <a:extLst>
              <a:ext uri="{FF2B5EF4-FFF2-40B4-BE49-F238E27FC236}">
                <a16:creationId xmlns:a16="http://schemas.microsoft.com/office/drawing/2014/main" id="{9EA3EBA0-8445-51A6-2FA5-1B46E8280547}"/>
              </a:ext>
            </a:extLst>
          </p:cNvPr>
          <p:cNvPicPr>
            <a:picLocks noChangeAspect="1"/>
          </p:cNvPicPr>
          <p:nvPr/>
        </p:nvPicPr>
        <p:blipFill>
          <a:blip r:embed="rId2"/>
          <a:stretch>
            <a:fillRect/>
          </a:stretch>
        </p:blipFill>
        <p:spPr>
          <a:xfrm>
            <a:off x="3635324" y="2158347"/>
            <a:ext cx="381844" cy="576000"/>
          </a:xfrm>
          <a:prstGeom prst="rect">
            <a:avLst/>
          </a:prstGeom>
        </p:spPr>
      </p:pic>
      <p:sp>
        <p:nvSpPr>
          <p:cNvPr id="8" name="TextBox 7">
            <a:extLst>
              <a:ext uri="{FF2B5EF4-FFF2-40B4-BE49-F238E27FC236}">
                <a16:creationId xmlns:a16="http://schemas.microsoft.com/office/drawing/2014/main" id="{FB17591C-F7F2-7022-D170-D99F191748CB}"/>
              </a:ext>
            </a:extLst>
          </p:cNvPr>
          <p:cNvSpPr txBox="1"/>
          <p:nvPr/>
        </p:nvSpPr>
        <p:spPr>
          <a:xfrm>
            <a:off x="4031457" y="2186362"/>
            <a:ext cx="39624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Notice that we need to end up</a:t>
            </a:r>
            <a:endParaRPr lang="en-IN" dirty="0"/>
          </a:p>
        </p:txBody>
      </p:sp>
      <p:sp>
        <p:nvSpPr>
          <p:cNvPr id="10" name="TextBox 9">
            <a:extLst>
              <a:ext uri="{FF2B5EF4-FFF2-40B4-BE49-F238E27FC236}">
                <a16:creationId xmlns:a16="http://schemas.microsoft.com/office/drawing/2014/main" id="{1C4FA9B2-198D-326B-CA9C-D66C468967F6}"/>
              </a:ext>
            </a:extLst>
          </p:cNvPr>
          <p:cNvSpPr txBox="1"/>
          <p:nvPr/>
        </p:nvSpPr>
        <p:spPr>
          <a:xfrm>
            <a:off x="457200" y="2559032"/>
            <a:ext cx="8229600" cy="830997"/>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having kilometers in the numerator, so we will use the second form of the conversion factor in our multiplication.</a:t>
            </a:r>
            <a:endParaRPr lang="en-IN" dirty="0"/>
          </a:p>
        </p:txBody>
      </p:sp>
      <p:pic>
        <p:nvPicPr>
          <p:cNvPr id="14" name="Picture 13" descr="Miles to Kilometers Conversion:&#10;&#10;51 miles divided by 1 gallon, multiplied by 1.61 kilometers divided by 1 mile.&#10;The &quot;miles&quot; unit in the numerator and denominator cancels out.&#10;This equals 82.11 kilometers divided by 1 gallon.">
            <a:extLst>
              <a:ext uri="{FF2B5EF4-FFF2-40B4-BE49-F238E27FC236}">
                <a16:creationId xmlns:a16="http://schemas.microsoft.com/office/drawing/2014/main" id="{088B094A-853F-41AC-0CB4-47F25036808A}"/>
              </a:ext>
            </a:extLst>
          </p:cNvPr>
          <p:cNvPicPr>
            <a:picLocks noChangeAspect="1"/>
          </p:cNvPicPr>
          <p:nvPr/>
        </p:nvPicPr>
        <p:blipFill>
          <a:blip r:embed="rId3"/>
          <a:stretch>
            <a:fillRect/>
          </a:stretch>
        </p:blipFill>
        <p:spPr>
          <a:xfrm>
            <a:off x="1057604" y="3518250"/>
            <a:ext cx="6936253" cy="792000"/>
          </a:xfrm>
          <a:prstGeom prst="rect">
            <a:avLst/>
          </a:prstGeom>
        </p:spPr>
      </p:pic>
      <p:sp>
        <p:nvSpPr>
          <p:cNvPr id="5" name="TextBox 4">
            <a:extLst>
              <a:ext uri="{FF2B5EF4-FFF2-40B4-BE49-F238E27FC236}">
                <a16:creationId xmlns:a16="http://schemas.microsoft.com/office/drawing/2014/main" id="{6D5F2523-476F-328B-CB6E-014D3899FC08}"/>
              </a:ext>
            </a:extLst>
          </p:cNvPr>
          <p:cNvSpPr txBox="1"/>
          <p:nvPr/>
        </p:nvSpPr>
        <p:spPr>
          <a:xfrm>
            <a:off x="457200" y="4501224"/>
            <a:ext cx="8229600" cy="1200329"/>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Since the units are now kilometers per gallon, we are finished. This means that </a:t>
            </a:r>
            <a:r>
              <a:rPr kumimoji="0" lang="en-US" sz="2400" b="0" i="0" u="none" strike="noStrike" kern="1200" cap="none" spc="0" normalizeH="0" baseline="0" noProof="0" dirty="0">
                <a:ln>
                  <a:noFill/>
                </a:ln>
                <a:solidFill>
                  <a:srgbClr val="366092"/>
                </a:solidFill>
                <a:effectLst/>
                <a:uLnTx/>
                <a:uFillTx/>
                <a:latin typeface="Cambria Math"/>
                <a:ea typeface="+mn-ea"/>
                <a:cs typeface="+mn-cs"/>
              </a:rPr>
              <a:t>51</a:t>
            </a:r>
            <a:r>
              <a:rPr kumimoji="0" lang="en-US" sz="2400" b="0" i="0" u="none" strike="noStrike" kern="1200" cap="none" spc="0" normalizeH="0" baseline="0" noProof="0" dirty="0">
                <a:ln>
                  <a:noFill/>
                </a:ln>
                <a:solidFill>
                  <a:srgbClr val="366092"/>
                </a:solidFill>
                <a:effectLst/>
                <a:uLnTx/>
                <a:uFillTx/>
                <a:latin typeface="Calibri"/>
                <a:ea typeface="+mn-ea"/>
                <a:cs typeface="+mn-cs"/>
              </a:rPr>
              <a:t> miles per gallon are approximately </a:t>
            </a:r>
            <a:r>
              <a:rPr kumimoji="0" lang="en-US" sz="2400" b="0" i="0" u="none" strike="noStrike" kern="1200" cap="none" spc="0" normalizeH="0" baseline="0" noProof="0" dirty="0">
                <a:ln>
                  <a:noFill/>
                </a:ln>
                <a:solidFill>
                  <a:srgbClr val="366092"/>
                </a:solidFill>
                <a:effectLst/>
                <a:uLnTx/>
                <a:uFillTx/>
                <a:latin typeface="Cambria Math"/>
                <a:ea typeface="+mn-ea"/>
                <a:cs typeface="+mn-cs"/>
              </a:rPr>
              <a:t>82.11</a:t>
            </a:r>
            <a:r>
              <a:rPr kumimoji="0" lang="en-US" sz="2400" b="0" i="0" u="none" strike="noStrike" kern="1200" cap="none" spc="0" normalizeH="0" baseline="0" noProof="0" dirty="0">
                <a:ln>
                  <a:noFill/>
                </a:ln>
                <a:solidFill>
                  <a:srgbClr val="366092"/>
                </a:solidFill>
                <a:effectLst/>
                <a:uLnTx/>
                <a:uFillTx/>
                <a:latin typeface="Calibri"/>
                <a:ea typeface="+mn-ea"/>
                <a:cs typeface="+mn-cs"/>
              </a:rPr>
              <a:t> kilometers per gallon.</a:t>
            </a:r>
            <a:endParaRPr lang="en-IN" dirty="0"/>
          </a:p>
        </p:txBody>
      </p:sp>
    </p:spTree>
    <p:extLst>
      <p:ext uri="{BB962C8B-B14F-4D97-AF65-F5344CB8AC3E}">
        <p14:creationId xmlns:p14="http://schemas.microsoft.com/office/powerpoint/2010/main" val="2660853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Using Dimensional Analysis with One Conversion Factor</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dirty="0"/>
          </a:p>
        </p:txBody>
      </p:sp>
      <p:sp>
        <p:nvSpPr>
          <p:cNvPr id="3" name="Text Placeholder 2"/>
          <p:cNvSpPr>
            <a:spLocks noGrp="1"/>
          </p:cNvSpPr>
          <p:nvPr>
            <p:ph type="body" sz="quarter" idx="10"/>
          </p:nvPr>
        </p:nvSpPr>
        <p:spPr/>
        <p:txBody>
          <a:bodyPr>
            <a:normAutofit/>
          </a:bodyPr>
          <a:lstStyle/>
          <a:p>
            <a:pPr marL="538163" indent="-538163">
              <a:defRPr sz="2800"/>
            </a:pPr>
            <a:r>
              <a:rPr lang="en-US" sz="2400" dirty="0"/>
              <a:t>b.	</a:t>
            </a:r>
            <a:r>
              <a:rPr sz="2400" dirty="0"/>
              <a:t>To determine if the car meets the European Union standards, we need to change the rate we found in part a. from gallons to liters. Table 4.4.1 shows that </a:t>
            </a:r>
            <a:r>
              <a:rPr sz="2400" dirty="0">
                <a:latin typeface="Cambria Math"/>
              </a:rPr>
              <a:t>1</a:t>
            </a:r>
            <a:r>
              <a:rPr sz="2400" dirty="0"/>
              <a:t> gallon is approximately </a:t>
            </a:r>
            <a:r>
              <a:rPr sz="2400" dirty="0">
                <a:latin typeface="Cambria Math"/>
              </a:rPr>
              <a:t>3.785</a:t>
            </a:r>
            <a:r>
              <a:rPr sz="2400" dirty="0"/>
              <a:t> liters. Since we want to ultimately end up with liters in the denominator, the conversion factor should be written in the form</a:t>
            </a:r>
            <a:endParaRPr sz="2800" dirty="0"/>
          </a:p>
        </p:txBody>
      </p:sp>
      <p:pic>
        <p:nvPicPr>
          <p:cNvPr id="10" name="Picture 9" descr="1 gallon divided by 3.785 liters.">
            <a:extLst>
              <a:ext uri="{FF2B5EF4-FFF2-40B4-BE49-F238E27FC236}">
                <a16:creationId xmlns:a16="http://schemas.microsoft.com/office/drawing/2014/main" id="{976FB340-9A10-1E5A-4F8B-A609A1476D02}"/>
              </a:ext>
            </a:extLst>
          </p:cNvPr>
          <p:cNvPicPr>
            <a:picLocks noChangeAspect="1"/>
          </p:cNvPicPr>
          <p:nvPr/>
        </p:nvPicPr>
        <p:blipFill>
          <a:blip r:embed="rId2"/>
          <a:stretch>
            <a:fillRect/>
          </a:stretch>
        </p:blipFill>
        <p:spPr>
          <a:xfrm>
            <a:off x="4742630" y="2808890"/>
            <a:ext cx="825832" cy="576000"/>
          </a:xfrm>
          <a:prstGeom prst="rect">
            <a:avLst/>
          </a:prstGeom>
        </p:spPr>
      </p:pic>
      <p:sp>
        <p:nvSpPr>
          <p:cNvPr id="12" name="TextBox 11">
            <a:extLst>
              <a:ext uri="{FF2B5EF4-FFF2-40B4-BE49-F238E27FC236}">
                <a16:creationId xmlns:a16="http://schemas.microsoft.com/office/drawing/2014/main" id="{37CD7F68-DE89-0B9A-6891-B276C8D0A4A0}"/>
              </a:ext>
            </a:extLst>
          </p:cNvPr>
          <p:cNvSpPr txBox="1"/>
          <p:nvPr/>
        </p:nvSpPr>
        <p:spPr>
          <a:xfrm>
            <a:off x="5579595" y="2862541"/>
            <a:ext cx="2784475"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Using multiplication,</a:t>
            </a:r>
            <a:endParaRPr lang="en-IN" dirty="0"/>
          </a:p>
        </p:txBody>
      </p:sp>
      <p:sp>
        <p:nvSpPr>
          <p:cNvPr id="14" name="TextBox 13">
            <a:extLst>
              <a:ext uri="{FF2B5EF4-FFF2-40B4-BE49-F238E27FC236}">
                <a16:creationId xmlns:a16="http://schemas.microsoft.com/office/drawing/2014/main" id="{A5D8705F-CC2E-4754-3316-DF215E43BF3B}"/>
              </a:ext>
            </a:extLst>
          </p:cNvPr>
          <p:cNvSpPr txBox="1"/>
          <p:nvPr/>
        </p:nvSpPr>
        <p:spPr>
          <a:xfrm>
            <a:off x="1024145" y="3444129"/>
            <a:ext cx="440167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we have the following conversion.</a:t>
            </a:r>
            <a:endParaRPr lang="en-IN" dirty="0"/>
          </a:p>
        </p:txBody>
      </p:sp>
      <p:pic>
        <p:nvPicPr>
          <p:cNvPr id="8" name="Picture 7" descr="Miles to Kilometers Conversion:&#10;&#10;82.11 kilometers divided by 1 gallon, multiplied by 1 gallon divided by 3.785 liters.&#10;The &quot;gallon&quot; unit cancels out.&#10;This equals approximately 21.69 kilometers divided by 1 liter.">
            <a:extLst>
              <a:ext uri="{FF2B5EF4-FFF2-40B4-BE49-F238E27FC236}">
                <a16:creationId xmlns:a16="http://schemas.microsoft.com/office/drawing/2014/main" id="{BDDE5262-BE95-7A67-54C1-089114847E91}"/>
              </a:ext>
            </a:extLst>
          </p:cNvPr>
          <p:cNvPicPr>
            <a:picLocks noChangeAspect="1"/>
          </p:cNvPicPr>
          <p:nvPr/>
        </p:nvPicPr>
        <p:blipFill>
          <a:blip r:embed="rId3"/>
          <a:stretch>
            <a:fillRect/>
          </a:stretch>
        </p:blipFill>
        <p:spPr>
          <a:xfrm>
            <a:off x="1354491" y="4003008"/>
            <a:ext cx="6712778" cy="79200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5DAC4C3E-D11B-142F-74EE-B3A6BB3D3FB4}"/>
                  </a:ext>
                </a:extLst>
              </p:cNvPr>
              <p:cNvSpPr txBox="1"/>
              <p:nvPr/>
            </p:nvSpPr>
            <p:spPr>
              <a:xfrm>
                <a:off x="1024145" y="4986122"/>
                <a:ext cx="7373470" cy="83099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Since the European Union standard is </a:t>
                </a:r>
                <a14:m>
                  <m:oMath xmlns:m="http://schemas.openxmlformats.org/officeDocument/2006/math">
                    <m: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24</m:t>
                    </m:r>
                    <m: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39</m:t>
                    </m:r>
                    <m:r>
                      <m:rPr>
                        <m:nor/>
                      </m:rPr>
                      <a:rPr kumimoji="0" lang="en-US" sz="2400" b="0" i="0" u="none" strike="noStrike" kern="1200" cap="none" spc="0" normalizeH="0" baseline="0" noProof="0">
                        <a:ln>
                          <a:noFill/>
                        </a:ln>
                        <a:solidFill>
                          <a:srgbClr val="366092"/>
                        </a:solidFill>
                        <a:effectLst/>
                        <a:uLnTx/>
                        <a:uFillTx/>
                        <a:latin typeface="Calibri"/>
                        <a:ea typeface="+mn-ea"/>
                        <a:cs typeface="+mn-cs"/>
                      </a:rPr>
                      <m:t> </m:t>
                    </m:r>
                    <m:r>
                      <m:rPr>
                        <m:sty m:val="p"/>
                      </m:rP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km</m:t>
                    </m:r>
                    <m: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r>
                      <m:rPr>
                        <m:sty m:val="p"/>
                      </m:rP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L</m:t>
                    </m:r>
                  </m:oMath>
                </a14:m>
                <a:r>
                  <a:rPr kumimoji="0" lang="en-US" sz="2400" b="0" i="0" u="none" strike="noStrike" kern="1200" cap="none" spc="0" normalizeH="0" baseline="0" noProof="0" dirty="0">
                    <a:ln>
                      <a:noFill/>
                    </a:ln>
                    <a:solidFill>
                      <a:srgbClr val="366092"/>
                    </a:solidFill>
                    <a:effectLst/>
                    <a:uLnTx/>
                    <a:uFillTx/>
                    <a:latin typeface="Calibri"/>
                    <a:ea typeface="+mn-ea"/>
                    <a:cs typeface="+mn-cs"/>
                  </a:rPr>
                  <a:t>, the new hybrid does not quite meet the standard.</a:t>
                </a:r>
                <a:endParaRPr lang="en-IN" dirty="0"/>
              </a:p>
            </p:txBody>
          </p:sp>
        </mc:Choice>
        <mc:Fallback xmlns="">
          <p:sp>
            <p:nvSpPr>
              <p:cNvPr id="6" name="TextBox 5">
                <a:extLst>
                  <a:ext uri="{FF2B5EF4-FFF2-40B4-BE49-F238E27FC236}">
                    <a16:creationId xmlns:a16="http://schemas.microsoft.com/office/drawing/2014/main" id="{5DAC4C3E-D11B-142F-74EE-B3A6BB3D3FB4}"/>
                  </a:ext>
                </a:extLst>
              </p:cNvPr>
              <p:cNvSpPr txBox="1">
                <a:spLocks noRot="1" noChangeAspect="1" noMove="1" noResize="1" noEditPoints="1" noAdjustHandles="1" noChangeArrowheads="1" noChangeShapeType="1" noTextEdit="1"/>
              </p:cNvSpPr>
              <p:nvPr/>
            </p:nvSpPr>
            <p:spPr>
              <a:xfrm>
                <a:off x="1024145" y="4986122"/>
                <a:ext cx="7373470" cy="830997"/>
              </a:xfrm>
              <a:prstGeom prst="rect">
                <a:avLst/>
              </a:prstGeom>
              <a:blipFill>
                <a:blip r:embed="rId4"/>
                <a:stretch>
                  <a:fillRect l="-1240" t="-5882" b="-16176"/>
                </a:stretch>
              </a:blipFill>
            </p:spPr>
            <p:txBody>
              <a:bodyPr/>
              <a:lstStyle/>
              <a:p>
                <a:r>
                  <a:rPr lang="en-IN">
                    <a:noFill/>
                  </a:rPr>
                  <a:t> </a:t>
                </a:r>
              </a:p>
            </p:txBody>
          </p:sp>
        </mc:Fallback>
      </mc:AlternateContent>
    </p:spTree>
    <p:extLst>
      <p:ext uri="{BB962C8B-B14F-4D97-AF65-F5344CB8AC3E}">
        <p14:creationId xmlns:p14="http://schemas.microsoft.com/office/powerpoint/2010/main" val="3690576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normAutofit/>
          </a:bodyPr>
          <a:lstStyle/>
          <a:p>
            <a:r>
              <a:rPr sz="2800" dirty="0"/>
              <a:t>Convert </a:t>
            </a:r>
            <a:r>
              <a:rPr sz="2800" dirty="0">
                <a:latin typeface="Cambria Math"/>
              </a:rPr>
              <a:t>180</a:t>
            </a:r>
            <a:r>
              <a:rPr sz="2800" dirty="0"/>
              <a:t> centimeters to inches.</a:t>
            </a:r>
          </a:p>
          <a:p>
            <a:r>
              <a:rPr sz="2800" dirty="0"/>
              <a:t>Answer:</a:t>
            </a:r>
            <a:r>
              <a:rPr lang="en-US" sz="2800" dirty="0"/>
              <a:t> 70.87</a:t>
            </a:r>
            <a:endParaRPr sz="2800" dirty="0"/>
          </a:p>
        </p:txBody>
      </p:sp>
    </p:spTree>
    <p:extLst>
      <p:ext uri="{BB962C8B-B14F-4D97-AF65-F5344CB8AC3E}">
        <p14:creationId xmlns:p14="http://schemas.microsoft.com/office/powerpoint/2010/main" val="2530556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2</a:t>
            </a:r>
            <a:endParaRPr dirty="0"/>
          </a:p>
        </p:txBody>
      </p:sp>
      <p:sp>
        <p:nvSpPr>
          <p:cNvPr id="3" name="Text Placeholder 2"/>
          <p:cNvSpPr>
            <a:spLocks noGrp="1"/>
          </p:cNvSpPr>
          <p:nvPr>
            <p:ph type="body" sz="quarter" idx="10"/>
          </p:nvPr>
        </p:nvSpPr>
        <p:spPr/>
        <p:txBody>
          <a:bodyPr>
            <a:normAutofit/>
          </a:bodyPr>
          <a:lstStyle/>
          <a:p>
            <a:r>
              <a:rPr sz="2800"/>
              <a:t>When setting up a conversion factor, diagonal units should cancel so that you are left with the desired units in your answer.</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6FFBA4B-9A78-48CF-95B0-5B3F70A22D16}"/>
</file>

<file path=customXml/itemProps2.xml><?xml version="1.0" encoding="utf-8"?>
<ds:datastoreItem xmlns:ds="http://schemas.openxmlformats.org/officeDocument/2006/customXml" ds:itemID="{AC273CDA-E10F-4CD2-BCBF-7BDF00B62DC3}"/>
</file>

<file path=customXml/itemProps3.xml><?xml version="1.0" encoding="utf-8"?>
<ds:datastoreItem xmlns:ds="http://schemas.openxmlformats.org/officeDocument/2006/customXml" ds:itemID="{6B25C32B-8B6A-4F32-A1D1-F54A7058DBBE}"/>
</file>

<file path=docProps/app.xml><?xml version="1.0" encoding="utf-8"?>
<Properties xmlns="http://schemas.openxmlformats.org/officeDocument/2006/extended-properties" xmlns:vt="http://schemas.openxmlformats.org/officeDocument/2006/docPropsVTypes">
  <TotalTime>2537</TotalTime>
  <Words>2148</Words>
  <Application>Microsoft Office PowerPoint</Application>
  <PresentationFormat>On-screen Show (4:3)</PresentationFormat>
  <Paragraphs>114</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Cambria Math</vt:lpstr>
      <vt:lpstr>Courier New</vt:lpstr>
      <vt:lpstr>Calibri</vt:lpstr>
      <vt:lpstr>Arial</vt:lpstr>
      <vt:lpstr>Office Theme</vt:lpstr>
      <vt:lpstr>Section 4.4</vt:lpstr>
      <vt:lpstr>Definition: Conversion Factor and Dimensional Analysis</vt:lpstr>
      <vt:lpstr>Helpful Hint</vt:lpstr>
      <vt:lpstr>Example 1: Using Dimensional Analysis with One Conversion Factor—Slide 1</vt:lpstr>
      <vt:lpstr>Example 1: Using Dimensional Analysis with One Conversion Factor—Slide 2</vt:lpstr>
      <vt:lpstr>Example 1: Using Dimensional Analysis with One Conversion Factor—Slide 3</vt:lpstr>
      <vt:lpstr>Example 1: Using Dimensional Analysis with One Conversion Factor—Slide 4</vt:lpstr>
      <vt:lpstr>Skill Check 1</vt:lpstr>
      <vt:lpstr>Helpful Hint 2</vt:lpstr>
      <vt:lpstr>Example 2: Using Dimensional Analysis with One Conversion Factor—Slide 1</vt:lpstr>
      <vt:lpstr>Example 2: Using Dimensional Analysis with One Conversion Factor—Slide 2</vt:lpstr>
      <vt:lpstr>Example 3: Using Dimensional Analysis with More Than One Conversion Factor—Slide 1</vt:lpstr>
      <vt:lpstr>Example 3: Using Dimensional Analysis with More Than One Conversion Factor—Slide 2</vt:lpstr>
      <vt:lpstr>Example 3: Using Dimensional Analysis with More Than One Conversion Factor—Slide 3</vt:lpstr>
      <vt:lpstr>Skill Check 2</vt:lpstr>
      <vt:lpstr>Example 4: Using Dimensional Analysis with More Than One Conversion Factor—Slide 1</vt:lpstr>
      <vt:lpstr>Example 4: Using Dimensional Analysis with More Than One Conversion Factor—Slide 2</vt:lpstr>
      <vt:lpstr>Example 4: Using Dimensional Analysis with More Than One Conversion Factor—Slide 3</vt:lpstr>
      <vt:lpstr>Example 4: Using Dimensional Analysis with More Than One Conversion Factor—Slide 4</vt:lpstr>
      <vt:lpstr>Example 4: Using Dimensional Analysis with More Than One Conversion Factor—Slide 5</vt:lpstr>
      <vt:lpstr>Example 4: Using Dimensional Analysis with More Than One Conversion Factor—Slide 6</vt:lpstr>
      <vt:lpstr>Example 4: Using Dimensional Analysis with More Than One Conversion Factor—Slide 7</vt:lpstr>
      <vt:lpstr>Example 4: Using Dimensional Analysis with More Than One Conversion Factor—Slide 8</vt:lpstr>
      <vt:lpstr>Example 5: Investigating a Conversion  Error—Slide 1</vt:lpstr>
      <vt:lpstr>Example 5: Investigating a Conversion  Error—Slide 2</vt:lpstr>
      <vt:lpstr>Example 5: Investigating a Conversion  Error—Slide 3</vt:lpstr>
      <vt:lpstr>Example 5: Investigating a Conversion  Error—Slide 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215</cp:revision>
  <dcterms:created xsi:type="dcterms:W3CDTF">2013-04-26T14:43:13Z</dcterms:created>
  <dcterms:modified xsi:type="dcterms:W3CDTF">2025-09-17T05:44:50Z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