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07" d="100"/>
          <a:sy n="107" d="100"/>
        </p:scale>
        <p:origin x="105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Review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Chapter 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Absolute Change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The </a:t>
            </a:r>
            <a:r>
              <a:rPr sz="2400" b="1" dirty="0"/>
              <a:t>absolute change </a:t>
            </a:r>
            <a:r>
              <a:rPr sz="2400" dirty="0"/>
              <a:t>between two amounts is the absolute value of the difference between the two numbers.</a:t>
            </a:r>
            <a:endParaRPr sz="2800" dirty="0"/>
          </a:p>
        </p:txBody>
      </p:sp>
      <p:pic>
        <p:nvPicPr>
          <p:cNvPr id="4" name="Picture 3" descr="Absolute change equals the absolute value of New Amount minus Original Amount">
            <a:extLst>
              <a:ext uri="{FF2B5EF4-FFF2-40B4-BE49-F238E27FC236}">
                <a16:creationId xmlns:a16="http://schemas.microsoft.com/office/drawing/2014/main" id="{5FABF9A1-DA49-49F5-EE0B-C0EE7E999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5551" y="2438400"/>
            <a:ext cx="6532898" cy="432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Percentage Change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The </a:t>
            </a:r>
            <a:r>
              <a:rPr sz="2400" b="1" dirty="0"/>
              <a:t>percentage</a:t>
            </a:r>
            <a:r>
              <a:rPr sz="2400" dirty="0"/>
              <a:t> </a:t>
            </a:r>
            <a:r>
              <a:rPr sz="2400" b="1" dirty="0"/>
              <a:t>change</a:t>
            </a:r>
            <a:r>
              <a:rPr sz="2400" dirty="0"/>
              <a:t> between two amounts is the absolute change expressed as a percentage of the original value.</a:t>
            </a:r>
            <a:endParaRPr sz="2800" dirty="0"/>
          </a:p>
        </p:txBody>
      </p:sp>
      <p:pic>
        <p:nvPicPr>
          <p:cNvPr id="4" name="Picture 3" descr="Percentage Change equals open parentheses Absolute Change divided by Original Amount close parentheses times one hundred percent">
            <a:extLst>
              <a:ext uri="{FF2B5EF4-FFF2-40B4-BE49-F238E27FC236}">
                <a16:creationId xmlns:a16="http://schemas.microsoft.com/office/drawing/2014/main" id="{985396C9-8C0F-C8FE-5D6C-6FE5BDB17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011" y="2514600"/>
            <a:ext cx="5721977" cy="792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A </a:t>
            </a:r>
            <a:r>
              <a:rPr sz="2400" b="1" dirty="0"/>
              <a:t>rate</a:t>
            </a:r>
            <a:r>
              <a:rPr sz="2400" dirty="0"/>
              <a:t> is a fraction used to compare two quantities that are not necessarily in the same units.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Unit 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A </a:t>
            </a:r>
            <a:r>
              <a:rPr sz="2400" b="1" dirty="0"/>
              <a:t>unit rate </a:t>
            </a:r>
            <a:r>
              <a:rPr sz="2400" dirty="0"/>
              <a:t>is a rate comparing two measured quantities, one of which is a single unit written in the denominator of the fraction.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Rate of Change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The </a:t>
            </a:r>
            <a:r>
              <a:rPr sz="2400" b="1" dirty="0"/>
              <a:t>rate of change </a:t>
            </a:r>
            <a:r>
              <a:rPr sz="2400" dirty="0"/>
              <a:t>of one quantity with respect to another is how much the first quantity changes for each unit change of the second quantity.</a:t>
            </a:r>
            <a:endParaRPr sz="2800" dirty="0"/>
          </a:p>
        </p:txBody>
      </p:sp>
      <p:pic>
        <p:nvPicPr>
          <p:cNvPr id="4" name="Picture 3" descr="Rate of Change equals Change in 1st Quantity divided by Change in 2nd Quantity">
            <a:extLst>
              <a:ext uri="{FF2B5EF4-FFF2-40B4-BE49-F238E27FC236}">
                <a16:creationId xmlns:a16="http://schemas.microsoft.com/office/drawing/2014/main" id="{1F3ABD52-2D66-755C-19F9-CC8AC5E6F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0" y="2691491"/>
            <a:ext cx="5524500" cy="84772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Conversion Factor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3000"/>
            <a:ext cx="8229600" cy="4800600"/>
          </a:xfrm>
        </p:spPr>
        <p:txBody>
          <a:bodyPr>
            <a:normAutofit/>
          </a:bodyPr>
          <a:lstStyle/>
          <a:p>
            <a:r>
              <a:rPr sz="2400" dirty="0"/>
              <a:t>A </a:t>
            </a:r>
            <a:r>
              <a:rPr sz="2400" b="1" dirty="0"/>
              <a:t>conversion factor </a:t>
            </a:r>
            <a:r>
              <a:rPr sz="2400" dirty="0"/>
              <a:t>is a fraction that is equal to </a:t>
            </a:r>
            <a:r>
              <a:rPr sz="2400" dirty="0">
                <a:latin typeface="Cambria Math"/>
              </a:rPr>
              <a:t>1</a:t>
            </a:r>
            <a:r>
              <a:rPr sz="2400" dirty="0"/>
              <a:t> but contains different units of measurement in the numerator and denominator.</a:t>
            </a:r>
            <a:endParaRPr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Dimensional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b="1" dirty="0"/>
              <a:t>Dimensional analysis </a:t>
            </a:r>
            <a:r>
              <a:rPr sz="2400" dirty="0"/>
              <a:t>is a method of using conversion factors to change from one unit of measurement to another.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Proportional to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861522"/>
              </a:xfrm>
            </p:spPr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sz="2400" dirty="0"/>
                  <a:t>A variable quantity </a:t>
                </a:r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sz="2400" dirty="0"/>
                  <a:t> is </a:t>
                </a:r>
                <a:r>
                  <a:rPr sz="2400" b="1" dirty="0"/>
                  <a:t>proportional to</a:t>
                </a:r>
                <a:r>
                  <a:rPr sz="2400" dirty="0"/>
                  <a:t> a variable quantity</a:t>
                </a:r>
                <a:r>
                  <a:rPr lang="en-US" sz="2400" dirty="0"/>
                  <a:t> </a:t>
                </a:r>
                <a:r>
                  <a:rPr lang="en-US" sz="2400" i="1" dirty="0"/>
                  <a:t>B</a:t>
                </a:r>
                <a:r>
                  <a:rPr sz="2400" dirty="0"/>
                  <a:t> when there exists an invariant</a:t>
                </a:r>
                <a:r>
                  <a:rPr lang="en-US" sz="2400" dirty="0"/>
                  <a:t> </a:t>
                </a:r>
                <a:r>
                  <a:rPr lang="en-US" sz="2400" i="1" dirty="0"/>
                  <a:t>k</a:t>
                </a:r>
                <a:r>
                  <a:rPr sz="2400" dirty="0"/>
                  <a:t> (the constant of proportionality) such that</a:t>
                </a:r>
                <a:r>
                  <a:rPr lang="en-US" sz="2400" dirty="0"/>
                  <a:t> </a:t>
                </a:r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:r>
                  <a:rPr lang="en-US" sz="2400" i="1" dirty="0"/>
                  <a:t>kB</a:t>
                </a:r>
                <a:r>
                  <a:rPr lang="en-US" sz="2400" dirty="0"/>
                  <a:t>.</a:t>
                </a:r>
                <a:endParaRPr sz="2400" dirty="0"/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861522"/>
              </a:xfrm>
              <a:blipFill>
                <a:blip r:embed="rId2"/>
                <a:stretch>
                  <a:fillRect l="-959" t="-748" r="-8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Hooke's Law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The proportional relationship between the force applied to a spring and the length of the spring is given by</a:t>
            </a:r>
            <a:endParaRPr lang="en-US" sz="2400" dirty="0"/>
          </a:p>
          <a:p>
            <a:pPr algn="ctr"/>
            <a:endParaRPr lang="en-US" sz="2400" i="1" dirty="0"/>
          </a:p>
          <a:p>
            <a:pPr algn="ctr"/>
            <a:r>
              <a:rPr lang="en-US" sz="2400" i="1" dirty="0"/>
              <a:t>F</a:t>
            </a:r>
            <a:r>
              <a:rPr lang="en-US" sz="2400" dirty="0"/>
              <a:t> = </a:t>
            </a:r>
            <a:r>
              <a:rPr lang="en-US" sz="2400" i="1" dirty="0" err="1"/>
              <a:t>kx</a:t>
            </a:r>
            <a:r>
              <a:rPr lang="en-US" sz="2400" dirty="0"/>
              <a:t>,</a:t>
            </a:r>
            <a:endParaRPr sz="2400" dirty="0"/>
          </a:p>
          <a:p>
            <a:pPr algn="just">
              <a:defRPr sz="2800"/>
            </a:pPr>
            <a:endParaRPr lang="en-US" sz="2400" dirty="0"/>
          </a:p>
          <a:p>
            <a:pPr algn="just">
              <a:defRPr sz="2800"/>
            </a:pPr>
            <a:r>
              <a:rPr lang="en-IN" sz="2400" dirty="0"/>
              <a:t>w</a:t>
            </a:r>
            <a:r>
              <a:rPr sz="2400" dirty="0"/>
              <a:t>here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sz="2400" dirty="0"/>
              <a:t> is the force applied to a spring,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sz="2400" dirty="0"/>
              <a:t> is the displacement of the spring (either stretched or compressed), and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sz="2400" dirty="0"/>
              <a:t> is the spring constant.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Proportion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r>
              <a:rPr sz="2400" dirty="0"/>
              <a:t>A </a:t>
            </a:r>
            <a:r>
              <a:rPr sz="2400" b="1" dirty="0"/>
              <a:t>proportion</a:t>
            </a:r>
            <a:r>
              <a:rPr sz="2400" dirty="0"/>
              <a:t> is a fraction of a whole.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Percentage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percentage</a:t>
            </a:r>
            <a:r>
              <a:rPr sz="2800" dirty="0"/>
              <a:t> is an amount per </a:t>
            </a:r>
            <a:r>
              <a:rPr sz="2800" dirty="0">
                <a:latin typeface="Cambria Math"/>
              </a:rPr>
              <a:t>100</a:t>
            </a:r>
            <a:r>
              <a:rPr sz="2800" dirty="0"/>
              <a:t>, expressed using a percent sign, </a:t>
            </a:r>
            <a:r>
              <a:rPr sz="2800" dirty="0">
                <a:latin typeface="Cambria Math"/>
              </a:rPr>
              <a:t>%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Ratio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>
              <a:defRPr sz="2800"/>
            </a:pPr>
            <a:r>
              <a:rPr sz="2400" dirty="0"/>
              <a:t>A </a:t>
            </a:r>
            <a:r>
              <a:rPr sz="2400" b="1" dirty="0"/>
              <a:t>ratio</a:t>
            </a:r>
            <a:r>
              <a:rPr sz="2400" dirty="0"/>
              <a:t> is a comparison of measured quantities whose units are of the same type. It is most often written with a colon between quantities; for example,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: </a:t>
            </a:r>
            <a:r>
              <a:rPr lang="en-US" sz="2400" i="1" dirty="0"/>
              <a:t>b</a:t>
            </a:r>
            <a:r>
              <a:rPr lang="en-US" sz="2400" dirty="0"/>
              <a:t>.</a:t>
            </a:r>
            <a:endParaRPr sz="2400" dirty="0"/>
          </a:p>
          <a:p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Equivalent Ratios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b="1" dirty="0"/>
              <a:t>Equivalent ratios </a:t>
            </a:r>
            <a:r>
              <a:rPr sz="2800" dirty="0"/>
              <a:t>are ratios that express the same relationship.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List Price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price of an item as it is listed for public sale is the </a:t>
            </a:r>
            <a:r>
              <a:rPr sz="2800" b="1" dirty="0"/>
              <a:t>list price</a:t>
            </a:r>
            <a:r>
              <a:rPr sz="2800" i="1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Discount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discount</a:t>
            </a:r>
            <a:r>
              <a:rPr sz="2800" dirty="0"/>
              <a:t> is a reduction made from the list price. This is often given as a percentage of the list price.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Sale Price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The </a:t>
            </a:r>
            <a:r>
              <a:rPr sz="2400" b="1" dirty="0"/>
              <a:t>sale price</a:t>
            </a:r>
            <a:r>
              <a:rPr sz="2400" dirty="0"/>
              <a:t>, also called the </a:t>
            </a:r>
            <a:r>
              <a:rPr sz="2400" b="1" dirty="0"/>
              <a:t>net price</a:t>
            </a:r>
            <a:r>
              <a:rPr sz="2400" dirty="0"/>
              <a:t>, is the actual cost of an item after any discounts are subtracted.</a:t>
            </a:r>
            <a:endParaRPr lang="en-US" sz="2400" dirty="0"/>
          </a:p>
          <a:p>
            <a:pPr algn="ctr"/>
            <a:endParaRPr lang="en-IN" sz="2400" dirty="0"/>
          </a:p>
          <a:p>
            <a:pPr algn="ctr"/>
            <a:r>
              <a:rPr lang="en-IN" sz="2400" dirty="0"/>
              <a:t>Sale Price = List Price 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IN" sz="2400" dirty="0"/>
              <a:t> Discount</a:t>
            </a:r>
            <a:endParaRPr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Sales Tax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A charge collected by the government for the sale of goods is called a </a:t>
            </a:r>
            <a:r>
              <a:rPr sz="2400" b="1" dirty="0"/>
              <a:t>sales tax</a:t>
            </a:r>
            <a:r>
              <a:rPr sz="2400" dirty="0"/>
              <a:t>.</a:t>
            </a:r>
            <a:endParaRPr lang="en-US" sz="2400" dirty="0"/>
          </a:p>
          <a:p>
            <a:pPr algn="just"/>
            <a:endParaRPr lang="en-IN" sz="2400" dirty="0"/>
          </a:p>
          <a:p>
            <a:pPr algn="ctr"/>
            <a:r>
              <a:rPr lang="en-IN" sz="2400" dirty="0"/>
              <a:t>Sales Tax = (Selling Price) </a:t>
            </a:r>
            <a:r>
              <a:rPr lang="en-IN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⋅</a:t>
            </a:r>
            <a:r>
              <a:rPr lang="en-IN" sz="2400" dirty="0"/>
              <a:t> (Sales Tax Percentage as a Decimal)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8055555-9D4F-46ED-BEF3-2ADB077C20BB}"/>
</file>

<file path=customXml/itemProps2.xml><?xml version="1.0" encoding="utf-8"?>
<ds:datastoreItem xmlns:ds="http://schemas.openxmlformats.org/officeDocument/2006/customXml" ds:itemID="{E8E6D4A3-D79C-46A0-BFE7-CD1EA13235BD}"/>
</file>

<file path=customXml/itemProps3.xml><?xml version="1.0" encoding="utf-8"?>
<ds:datastoreItem xmlns:ds="http://schemas.openxmlformats.org/officeDocument/2006/customXml" ds:itemID="{F424D7A1-13C5-4842-8F70-25FFF88DDF38}"/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472</Words>
  <Application>Microsoft Office PowerPoint</Application>
  <PresentationFormat>On-screen Show (4:3)</PresentationFormat>
  <Paragraphs>44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Courier New</vt:lpstr>
      <vt:lpstr>Arial</vt:lpstr>
      <vt:lpstr>Cambria Math</vt:lpstr>
      <vt:lpstr>Office Theme</vt:lpstr>
      <vt:lpstr>Chapter 4</vt:lpstr>
      <vt:lpstr>Definition: Proportion</vt:lpstr>
      <vt:lpstr>Definition: Percentage</vt:lpstr>
      <vt:lpstr>Definition: Ratio</vt:lpstr>
      <vt:lpstr>Definition: Equivalent Ratios</vt:lpstr>
      <vt:lpstr>Definition: List Price</vt:lpstr>
      <vt:lpstr>Definition: Discount</vt:lpstr>
      <vt:lpstr>Definition: Sale Price</vt:lpstr>
      <vt:lpstr>Definition: Sales Tax</vt:lpstr>
      <vt:lpstr>Definition: Absolute Change</vt:lpstr>
      <vt:lpstr>Definition: Percentage Change</vt:lpstr>
      <vt:lpstr>Definition: Rate</vt:lpstr>
      <vt:lpstr>Definition: Unit Rate</vt:lpstr>
      <vt:lpstr>Definition: Rate of Change</vt:lpstr>
      <vt:lpstr>Definition: Conversion Factor</vt:lpstr>
      <vt:lpstr>Definition: Dimensional Analysis</vt:lpstr>
      <vt:lpstr>Definition: Proportional to</vt:lpstr>
      <vt:lpstr>Definition: Hooke's Law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Mathematically, 2nd Edition</dc:title>
  <dc:creator>Hawkes Learning</dc:creator>
  <cp:lastModifiedBy>anil</cp:lastModifiedBy>
  <cp:revision>134</cp:revision>
  <dcterms:created xsi:type="dcterms:W3CDTF">2013-04-26T14:43:13Z</dcterms:created>
  <dcterms:modified xsi:type="dcterms:W3CDTF">2025-08-26T11:55:05Z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