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3"/>
  </p:notesMasterIdLst>
  <p:handoutMasterIdLst>
    <p:handoutMasterId r:id="rId44"/>
  </p:handoutMasterIdLst>
  <p:sldIdLst>
    <p:sldId id="256" r:id="rId2"/>
    <p:sldId id="257" r:id="rId3"/>
    <p:sldId id="258" r:id="rId4"/>
    <p:sldId id="259" r:id="rId5"/>
    <p:sldId id="260" r:id="rId6"/>
    <p:sldId id="261" r:id="rId7"/>
    <p:sldId id="323" r:id="rId8"/>
    <p:sldId id="263" r:id="rId9"/>
    <p:sldId id="264" r:id="rId10"/>
    <p:sldId id="307" r:id="rId11"/>
    <p:sldId id="308" r:id="rId12"/>
    <p:sldId id="271" r:id="rId13"/>
    <p:sldId id="272" r:id="rId14"/>
    <p:sldId id="309" r:id="rId15"/>
    <p:sldId id="274" r:id="rId16"/>
    <p:sldId id="310" r:id="rId17"/>
    <p:sldId id="311" r:id="rId18"/>
    <p:sldId id="277" r:id="rId19"/>
    <p:sldId id="280" r:id="rId20"/>
    <p:sldId id="312" r:id="rId21"/>
    <p:sldId id="282" r:id="rId22"/>
    <p:sldId id="283" r:id="rId23"/>
    <p:sldId id="284" r:id="rId24"/>
    <p:sldId id="313" r:id="rId25"/>
    <p:sldId id="288" r:id="rId26"/>
    <p:sldId id="314" r:id="rId27"/>
    <p:sldId id="292" r:id="rId28"/>
    <p:sldId id="293" r:id="rId29"/>
    <p:sldId id="294" r:id="rId30"/>
    <p:sldId id="296" r:id="rId31"/>
    <p:sldId id="320" r:id="rId32"/>
    <p:sldId id="324" r:id="rId33"/>
    <p:sldId id="317" r:id="rId34"/>
    <p:sldId id="321" r:id="rId35"/>
    <p:sldId id="299" r:id="rId36"/>
    <p:sldId id="300" r:id="rId37"/>
    <p:sldId id="301" r:id="rId38"/>
    <p:sldId id="322" r:id="rId39"/>
    <p:sldId id="302" r:id="rId40"/>
    <p:sldId id="304" r:id="rId41"/>
    <p:sldId id="306" r:id="rId42"/>
  </p:sldIdLst>
  <p:sldSz cx="9144000" cy="6858000" type="screen4x3"/>
  <p:notesSz cx="6858000" cy="9144000"/>
  <p:embeddedFontLst>
    <p:embeddedFont>
      <p:font typeface="Cambria Math" panose="02040503050406030204" pitchFamily="18" charset="0"/>
      <p:regular r:id="rId4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ujana" initials="s" lastIdx="1" clrIdx="1">
    <p:extLst>
      <p:ext uri="{19B8F6BF-5375-455C-9EA6-DF929625EA0E}">
        <p15:presenceInfo xmlns:p15="http://schemas.microsoft.com/office/powerpoint/2012/main" userId="S-1-5-21-1666015839-3846122634-945917319-22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p:scale>
          <a:sx n="90" d="100"/>
          <a:sy n="90" d="100"/>
        </p:scale>
        <p:origin x="1512" y="33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1.fntdata"/><Relationship Id="rId53" Type="http://schemas.openxmlformats.org/officeDocument/2006/relationships/customXml" Target="../customXml/item3.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52"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customXml" Target="../customXml/item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3.xml"/><Relationship Id="rId4" Type="http://schemas.openxmlformats.org/officeDocument/2006/relationships/image" Target="../media/image6.emf"/></Relationships>
</file>

<file path=ppt/slides/_rels/slide1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oleObject" Target="../embeddings/oleObject2.bin"/><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3.bin"/><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3.xml"/><Relationship Id="rId6" Type="http://schemas.openxmlformats.org/officeDocument/2006/relationships/image" Target="../media/image25.emf"/><Relationship Id="rId5" Type="http://schemas.openxmlformats.org/officeDocument/2006/relationships/image" Target="../media/image24.emf"/><Relationship Id="rId10" Type="http://schemas.openxmlformats.org/officeDocument/2006/relationships/image" Target="../media/image27.emf"/><Relationship Id="rId4" Type="http://schemas.openxmlformats.org/officeDocument/2006/relationships/image" Target="../media/image23.emf"/><Relationship Id="rId9" Type="http://schemas.openxmlformats.org/officeDocument/2006/relationships/image" Target="../media/image26.emf"/></Relationships>
</file>

<file path=ppt/slides/_rels/slide29.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image" Target="../media/image28.emf"/><Relationship Id="rId7" Type="http://schemas.openxmlformats.org/officeDocument/2006/relationships/image" Target="../media/image30.emf"/><Relationship Id="rId2" Type="http://schemas.openxmlformats.org/officeDocument/2006/relationships/image" Target="../media/image28.png"/><Relationship Id="rId1" Type="http://schemas.openxmlformats.org/officeDocument/2006/relationships/slideLayout" Target="../slideLayouts/slideLayout3.xml"/><Relationship Id="rId6" Type="http://schemas.openxmlformats.org/officeDocument/2006/relationships/image" Target="../media/image32.png"/><Relationship Id="rId5" Type="http://schemas.openxmlformats.org/officeDocument/2006/relationships/image" Target="../media/image29.emf"/><Relationship Id="rId4" Type="http://schemas.openxmlformats.org/officeDocument/2006/relationships/image" Target="../media/image3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3.xml"/><Relationship Id="rId5" Type="http://schemas.openxmlformats.org/officeDocument/2006/relationships/image" Target="../media/image35.png"/><Relationship Id="rId4" Type="http://schemas.openxmlformats.org/officeDocument/2006/relationships/image" Target="../media/image34.emf"/></Relationships>
</file>

<file path=ppt/slides/_rels/slide31.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slideLayout" Target="../slideLayouts/slideLayout3.xml"/><Relationship Id="rId5" Type="http://schemas.openxmlformats.org/officeDocument/2006/relationships/image" Target="../media/image43.png"/><Relationship Id="rId4" Type="http://schemas.openxmlformats.org/officeDocument/2006/relationships/image" Target="../media/image42.e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image" Target="../media/image44.emf"/><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49.emf"/><Relationship Id="rId2" Type="http://schemas.openxmlformats.org/officeDocument/2006/relationships/image" Target="../media/image48.png"/><Relationship Id="rId1" Type="http://schemas.openxmlformats.org/officeDocument/2006/relationships/slideLayout" Target="../slideLayouts/slideLayout3.xml"/><Relationship Id="rId4" Type="http://schemas.openxmlformats.org/officeDocument/2006/relationships/image" Target="../media/image47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5.1</a:t>
            </a:r>
          </a:p>
        </p:txBody>
      </p:sp>
      <p:sp>
        <p:nvSpPr>
          <p:cNvPr id="2" name="Text Placeholder 1"/>
          <p:cNvSpPr>
            <a:spLocks noGrp="1"/>
          </p:cNvSpPr>
          <p:nvPr>
            <p:ph type="body" sz="quarter" idx="10"/>
          </p:nvPr>
        </p:nvSpPr>
        <p:spPr/>
        <p:txBody>
          <a:bodyPr/>
          <a:lstStyle/>
          <a:p>
            <a:pPr algn="ctr"/>
            <a:r>
              <a:t>Linear Equations and Functions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1</a:t>
            </a:r>
            <a:r>
              <a:rPr dirty="0"/>
              <a:t>: Solving a Linear Equation</a:t>
            </a:r>
            <a:r>
              <a:rPr lang="en-US" dirty="0"/>
              <a:t>—Slide 2</a:t>
            </a:r>
            <a:endParaRPr dirty="0"/>
          </a:p>
        </p:txBody>
      </p:sp>
      <p:graphicFrame>
        <p:nvGraphicFramePr>
          <p:cNvPr id="11" name="Object 10" descr="Line 1: Four thousand dollars equals twelve dollars and forty-five cents times x, plus thirteen hundred dollars. &#10;&#10;Line 2: Subtracting $1300 from both sides, Two thousand seven hundred dollars equals twelve dollars and forty-five cents times x.&#10;&#10;Line 3: Divide both sides by $13.45 to make the coefficient equal to one, x is approximately equal to two hundred sixteen point eight seven.">
            <a:extLst>
              <a:ext uri="{FF2B5EF4-FFF2-40B4-BE49-F238E27FC236}">
                <a16:creationId xmlns:a16="http://schemas.microsoft.com/office/drawing/2014/main" id="{4B2DA324-DE14-0042-D773-439064BCC7E6}"/>
              </a:ext>
            </a:extLst>
          </p:cNvPr>
          <p:cNvGraphicFramePr>
            <a:graphicFrameLocks noChangeAspect="1"/>
          </p:cNvGraphicFramePr>
          <p:nvPr>
            <p:extLst>
              <p:ext uri="{D42A27DB-BD31-4B8C-83A1-F6EECF244321}">
                <p14:modId xmlns:p14="http://schemas.microsoft.com/office/powerpoint/2010/main" val="1873962407"/>
              </p:ext>
            </p:extLst>
          </p:nvPr>
        </p:nvGraphicFramePr>
        <p:xfrm>
          <a:off x="719138" y="1285875"/>
          <a:ext cx="7785100" cy="2006600"/>
        </p:xfrm>
        <a:graphic>
          <a:graphicData uri="http://schemas.openxmlformats.org/presentationml/2006/ole">
            <mc:AlternateContent xmlns:mc="http://schemas.openxmlformats.org/markup-compatibility/2006">
              <mc:Choice xmlns:v="urn:schemas-microsoft-com:vml" Requires="v">
                <p:oleObj name="Equation" r:id="rId2" imgW="7785000" imgH="2006280" progId="Equation.DSMT4">
                  <p:embed/>
                </p:oleObj>
              </mc:Choice>
              <mc:Fallback>
                <p:oleObj name="Equation" r:id="rId2" imgW="7785000" imgH="2006280" progId="Equation.DSMT4">
                  <p:embed/>
                  <p:pic>
                    <p:nvPicPr>
                      <p:cNvPr id="0" name=""/>
                      <p:cNvPicPr/>
                      <p:nvPr/>
                    </p:nvPicPr>
                    <p:blipFill>
                      <a:blip r:embed="rId3"/>
                      <a:stretch>
                        <a:fillRect/>
                      </a:stretch>
                    </p:blipFill>
                    <p:spPr>
                      <a:xfrm>
                        <a:off x="719138" y="1285875"/>
                        <a:ext cx="7785100" cy="2006600"/>
                      </a:xfrm>
                      <a:prstGeom prst="rect">
                        <a:avLst/>
                      </a:prstGeom>
                    </p:spPr>
                  </p:pic>
                </p:oleObj>
              </mc:Fallback>
            </mc:AlternateContent>
          </a:graphicData>
        </a:graphic>
      </p:graphicFrame>
      <p:sp>
        <p:nvSpPr>
          <p:cNvPr id="15" name="TextBox 14">
            <a:extLst>
              <a:ext uri="{FF2B5EF4-FFF2-40B4-BE49-F238E27FC236}">
                <a16:creationId xmlns:a16="http://schemas.microsoft.com/office/drawing/2014/main" id="{42347FEE-0740-08C5-F350-98BFC1E37A74}"/>
              </a:ext>
            </a:extLst>
          </p:cNvPr>
          <p:cNvSpPr txBox="1"/>
          <p:nvPr/>
        </p:nvSpPr>
        <p:spPr>
          <a:xfrm>
            <a:off x="457200" y="3657600"/>
            <a:ext cx="8229600" cy="954107"/>
          </a:xfrm>
          <a:prstGeom prst="rect">
            <a:avLst/>
          </a:prstGeom>
          <a:noFill/>
        </p:spPr>
        <p:txBody>
          <a:bodyPr wrap="square">
            <a:spAutoFit/>
          </a:bodyPr>
          <a:lstStyle/>
          <a:p>
            <a:r>
              <a:rPr lang="en-US" sz="2800" dirty="0"/>
              <a:t>This tells us that Everett can have a maximum of 216 people attend the party and still not exceed his budget. </a:t>
            </a:r>
          </a:p>
        </p:txBody>
      </p:sp>
    </p:spTree>
    <p:extLst>
      <p:ext uri="{BB962C8B-B14F-4D97-AF65-F5344CB8AC3E}">
        <p14:creationId xmlns:p14="http://schemas.microsoft.com/office/powerpoint/2010/main" val="520928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Think Back—Slide 4</a:t>
            </a:r>
            <a:endParaRPr dirty="0"/>
          </a:p>
        </p:txBody>
      </p:sp>
      <p:sp>
        <p:nvSpPr>
          <p:cNvPr id="3" name="Text Placeholder 2"/>
          <p:cNvSpPr>
            <a:spLocks noGrp="1"/>
          </p:cNvSpPr>
          <p:nvPr>
            <p:ph type="body" sz="quarter" idx="10"/>
          </p:nvPr>
        </p:nvSpPr>
        <p:spPr/>
        <p:txBody>
          <a:bodyPr>
            <a:normAutofit/>
          </a:bodyPr>
          <a:lstStyle/>
          <a:p>
            <a:r>
              <a:rPr lang="en-US" dirty="0"/>
              <a:t>PEMDAS is a helpful way to remember the correct sequence of calculations when simplifying. </a:t>
            </a:r>
          </a:p>
          <a:p>
            <a:endParaRPr lang="en-US" dirty="0"/>
          </a:p>
          <a:p>
            <a:endParaRPr lang="en-US" dirty="0"/>
          </a:p>
          <a:p>
            <a:endParaRPr lang="en-US" dirty="0"/>
          </a:p>
          <a:p>
            <a:endParaRPr lang="en-US" dirty="0"/>
          </a:p>
        </p:txBody>
      </p:sp>
      <p:pic>
        <p:nvPicPr>
          <p:cNvPr id="5" name="Picture 4" descr="A mnemonic device representing the rules for order of operations is shown. The words, &quot;Please Excuse My Dear Aunt Sally&quot; are written at the top with the first letters of the word capitalized and highlighted, each representing the names of various operations. A downward arrow connects these words to a mathematical operation, in the order in which they are operated. The arrows connect &quot;Please&quot; to &quot;Parentheses,&quot; &quot;Excuse&quot; to &quot;Exponents,&quot; &quot;My&quot; to &quot;Multiplication,&quot; &quot;Dear&quot; to &quot;Division,&quot; &quot;Aunt&quot; to &quot;Addition,&quot; and &quot;Sally&quot; to &quot;Subtraction.&quot;">
            <a:extLst>
              <a:ext uri="{FF2B5EF4-FFF2-40B4-BE49-F238E27FC236}">
                <a16:creationId xmlns:a16="http://schemas.microsoft.com/office/drawing/2014/main" id="{34EFD4F3-FFA0-47B5-B510-E02ABACFF830}"/>
              </a:ext>
            </a:extLst>
          </p:cNvPr>
          <p:cNvPicPr>
            <a:picLocks noChangeAspect="1"/>
          </p:cNvPicPr>
          <p:nvPr/>
        </p:nvPicPr>
        <p:blipFill>
          <a:blip r:embed="rId2"/>
          <a:stretch>
            <a:fillRect/>
          </a:stretch>
        </p:blipFill>
        <p:spPr>
          <a:xfrm>
            <a:off x="1066800" y="2311998"/>
            <a:ext cx="6878783" cy="1143000"/>
          </a:xfrm>
          <a:prstGeom prst="rect">
            <a:avLst/>
          </a:prstGeom>
        </p:spPr>
      </p:pic>
      <p:sp>
        <p:nvSpPr>
          <p:cNvPr id="6" name="TextBox 5">
            <a:extLst>
              <a:ext uri="{FF2B5EF4-FFF2-40B4-BE49-F238E27FC236}">
                <a16:creationId xmlns:a16="http://schemas.microsoft.com/office/drawing/2014/main" id="{8238D960-CE8C-09D2-27F2-BB43B36C16EB}"/>
              </a:ext>
            </a:extLst>
          </p:cNvPr>
          <p:cNvSpPr txBox="1"/>
          <p:nvPr/>
        </p:nvSpPr>
        <p:spPr>
          <a:xfrm>
            <a:off x="457200" y="3769233"/>
            <a:ext cx="8229600" cy="1384995"/>
          </a:xfrm>
          <a:prstGeom prst="rect">
            <a:avLst/>
          </a:prstGeom>
          <a:noFill/>
        </p:spPr>
        <p:txBody>
          <a:bodyPr wrap="square">
            <a:spAutoFit/>
          </a:bodyPr>
          <a:lstStyle/>
          <a:p>
            <a:r>
              <a:rPr lang="en-US" sz="2800" dirty="0"/>
              <a:t>Perform the multiplication and division as it appears from left to right in the expression. Similarly, do the same with addition and subtraction. </a:t>
            </a:r>
          </a:p>
        </p:txBody>
      </p:sp>
    </p:spTree>
    <p:extLst>
      <p:ext uri="{BB962C8B-B14F-4D97-AF65-F5344CB8AC3E}">
        <p14:creationId xmlns:p14="http://schemas.microsoft.com/office/powerpoint/2010/main" val="3061852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Solving Linear Equations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For each equation, use the steps for solving linear equations to solve the given linear equation for </a:t>
            </a:r>
            <a:r>
              <a:rPr lang="en-US" sz="2800" i="1" dirty="0"/>
              <a:t>y</a:t>
            </a:r>
            <a:r>
              <a:rPr sz="2800" dirty="0"/>
              <a:t>. State if there is one solution, no solution, or infinitely many solutions.</a:t>
            </a:r>
          </a:p>
          <a:p>
            <a:pPr>
              <a:defRPr sz="2800"/>
            </a:pPr>
            <a:r>
              <a:rPr dirty="0"/>
              <a:t>​</a:t>
            </a:r>
            <a:endParaRPr lang="en-US" dirty="0"/>
          </a:p>
          <a:p>
            <a:pPr>
              <a:defRPr sz="2800"/>
            </a:pPr>
            <a:endParaRPr lang="en-US" dirty="0"/>
          </a:p>
          <a:p>
            <a:pPr>
              <a:defRPr sz="2800"/>
            </a:pPr>
            <a:endParaRPr dirty="0"/>
          </a:p>
        </p:txBody>
      </p:sp>
      <p:pic>
        <p:nvPicPr>
          <p:cNvPr id="6" name="Picture 5" descr="a. Four point one times y plus two point six times the quantity y plus four equals sixty-four.">
            <a:extLst>
              <a:ext uri="{FF2B5EF4-FFF2-40B4-BE49-F238E27FC236}">
                <a16:creationId xmlns:a16="http://schemas.microsoft.com/office/drawing/2014/main" id="{3F04E6DD-5C0F-683E-8E7C-BAE24A0726A0}"/>
              </a:ext>
            </a:extLst>
          </p:cNvPr>
          <p:cNvPicPr>
            <a:picLocks noChangeAspect="1"/>
          </p:cNvPicPr>
          <p:nvPr/>
        </p:nvPicPr>
        <p:blipFill>
          <a:blip r:embed="rId2"/>
          <a:stretch>
            <a:fillRect/>
          </a:stretch>
        </p:blipFill>
        <p:spPr>
          <a:xfrm>
            <a:off x="533400" y="2819400"/>
            <a:ext cx="3762375" cy="523875"/>
          </a:xfrm>
          <a:prstGeom prst="rect">
            <a:avLst/>
          </a:prstGeom>
        </p:spPr>
      </p:pic>
      <p:pic>
        <p:nvPicPr>
          <p:cNvPr id="9" name="Picture 8" descr="b. The quantity five w minus four divided by four, plus ten divided by eight, equals the quantity ten w plus two divided by eight.">
            <a:extLst>
              <a:ext uri="{FF2B5EF4-FFF2-40B4-BE49-F238E27FC236}">
                <a16:creationId xmlns:a16="http://schemas.microsoft.com/office/drawing/2014/main" id="{DF70876B-909A-C71B-212B-DDEBEAA861C5}"/>
              </a:ext>
            </a:extLst>
          </p:cNvPr>
          <p:cNvPicPr>
            <a:picLocks noChangeAspect="1"/>
          </p:cNvPicPr>
          <p:nvPr/>
        </p:nvPicPr>
        <p:blipFill>
          <a:blip r:embed="rId3"/>
          <a:stretch>
            <a:fillRect/>
          </a:stretch>
        </p:blipFill>
        <p:spPr>
          <a:xfrm>
            <a:off x="560294" y="3549492"/>
            <a:ext cx="3429000" cy="790575"/>
          </a:xfrm>
          <a:prstGeom prst="rect">
            <a:avLst/>
          </a:prstGeom>
        </p:spPr>
      </p:pic>
      <p:pic>
        <p:nvPicPr>
          <p:cNvPr id="13" name="Picture 12" descr="c. Zero point two eight t plus zero point five six times the quantity t minus three equals zero point eight four t minus one point eight six.">
            <a:extLst>
              <a:ext uri="{FF2B5EF4-FFF2-40B4-BE49-F238E27FC236}">
                <a16:creationId xmlns:a16="http://schemas.microsoft.com/office/drawing/2014/main" id="{CD253399-86BC-5842-97D4-DE20332849A4}"/>
              </a:ext>
            </a:extLst>
          </p:cNvPr>
          <p:cNvPicPr>
            <a:picLocks noChangeAspect="1"/>
          </p:cNvPicPr>
          <p:nvPr/>
        </p:nvPicPr>
        <p:blipFill>
          <a:blip r:embed="rId4"/>
          <a:stretch>
            <a:fillRect/>
          </a:stretch>
        </p:blipFill>
        <p:spPr>
          <a:xfrm>
            <a:off x="560294" y="4546284"/>
            <a:ext cx="5429250" cy="52387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a:t>
            </a:r>
            <a:r>
              <a:rPr lang="en-US" dirty="0"/>
              <a:t>—Slide 2</a:t>
            </a:r>
            <a:endParaRPr dirty="0"/>
          </a:p>
        </p:txBody>
      </p:sp>
      <p:sp>
        <p:nvSpPr>
          <p:cNvPr id="3" name="Text Placeholder 2"/>
          <p:cNvSpPr>
            <a:spLocks noGrp="1"/>
          </p:cNvSpPr>
          <p:nvPr>
            <p:ph type="body" sz="quarter" idx="10"/>
          </p:nvPr>
        </p:nvSpPr>
        <p:spPr/>
        <p:txBody>
          <a:bodyPr>
            <a:normAutofit/>
          </a:bodyPr>
          <a:lstStyle/>
          <a:p>
            <a:r>
              <a:rPr sz="2400" b="1" dirty="0"/>
              <a:t>Solution</a:t>
            </a:r>
          </a:p>
          <a:p>
            <a:pPr marL="538163" indent="-538163">
              <a:defRPr sz="2800"/>
            </a:pPr>
            <a:r>
              <a:rPr lang="en-US" sz="2400" dirty="0"/>
              <a:t>a.</a:t>
            </a:r>
            <a:r>
              <a:rPr sz="2400" dirty="0"/>
              <a:t>​</a:t>
            </a:r>
            <a:r>
              <a:rPr lang="en-US" sz="2400" dirty="0"/>
              <a:t>	</a:t>
            </a:r>
            <a:r>
              <a:rPr sz="2000" dirty="0"/>
              <a:t>The variable is </a:t>
            </a:r>
            <a:r>
              <a:rPr lang="en-US" sz="2000" i="1" dirty="0"/>
              <a:t>y</a:t>
            </a:r>
            <a:r>
              <a:rPr sz="2000" dirty="0"/>
              <a:t> this time rather than </a:t>
            </a:r>
            <a:r>
              <a:rPr lang="en-US" sz="2000" i="1" dirty="0"/>
              <a:t>x</a:t>
            </a:r>
            <a:r>
              <a:rPr sz="2000" dirty="0"/>
              <a:t> as we have seen before, but the variable </a:t>
            </a:r>
            <a:r>
              <a:rPr lang="en-US" sz="2000" i="1" dirty="0"/>
              <a:t>y</a:t>
            </a:r>
            <a:r>
              <a:rPr sz="2000" dirty="0"/>
              <a:t> only ever appears with an exponent of </a:t>
            </a:r>
            <a:r>
              <a:rPr sz="2000" dirty="0">
                <a:latin typeface="Cambria Math"/>
              </a:rPr>
              <a:t>1</a:t>
            </a:r>
            <a:r>
              <a:rPr sz="2000" dirty="0"/>
              <a:t>. So we know that </a:t>
            </a:r>
            <a:r>
              <a:rPr lang="en-US" sz="2000" dirty="0"/>
              <a:t>			 </a:t>
            </a:r>
          </a:p>
          <a:p>
            <a:pPr marL="538163" indent="-538163">
              <a:defRPr sz="2800"/>
            </a:pPr>
            <a:r>
              <a:rPr lang="en-US" sz="2000" dirty="0"/>
              <a:t>	</a:t>
            </a:r>
            <a:r>
              <a:rPr sz="2400" dirty="0"/>
              <a:t>​</a:t>
            </a:r>
          </a:p>
        </p:txBody>
      </p:sp>
      <p:pic>
        <p:nvPicPr>
          <p:cNvPr id="7" name="Picture 6" descr="Four point one y plus two point six times the quantity y plus four equals sixty four.">
            <a:extLst>
              <a:ext uri="{FF2B5EF4-FFF2-40B4-BE49-F238E27FC236}">
                <a16:creationId xmlns:a16="http://schemas.microsoft.com/office/drawing/2014/main" id="{6EA38CD6-7653-297C-7E40-2DB0CE83ED24}"/>
              </a:ext>
            </a:extLst>
          </p:cNvPr>
          <p:cNvPicPr>
            <a:picLocks noChangeAspect="1"/>
          </p:cNvPicPr>
          <p:nvPr/>
        </p:nvPicPr>
        <p:blipFill>
          <a:blip r:embed="rId2"/>
          <a:stretch>
            <a:fillRect/>
          </a:stretch>
        </p:blipFill>
        <p:spPr>
          <a:xfrm>
            <a:off x="1066800" y="2171700"/>
            <a:ext cx="2352675" cy="419100"/>
          </a:xfrm>
          <a:prstGeom prst="rect">
            <a:avLst/>
          </a:prstGeom>
        </p:spPr>
      </p:pic>
      <p:sp>
        <p:nvSpPr>
          <p:cNvPr id="9" name="TextBox 8">
            <a:extLst>
              <a:ext uri="{FF2B5EF4-FFF2-40B4-BE49-F238E27FC236}">
                <a16:creationId xmlns:a16="http://schemas.microsoft.com/office/drawing/2014/main" id="{BD16D2CE-786C-A008-F024-5A328C701B2A}"/>
              </a:ext>
            </a:extLst>
          </p:cNvPr>
          <p:cNvSpPr txBox="1"/>
          <p:nvPr/>
        </p:nvSpPr>
        <p:spPr>
          <a:xfrm>
            <a:off x="3352800" y="2152590"/>
            <a:ext cx="5334000" cy="400110"/>
          </a:xfrm>
          <a:prstGeom prst="rect">
            <a:avLst/>
          </a:prstGeom>
          <a:noFill/>
        </p:spPr>
        <p:txBody>
          <a:bodyPr wrap="square">
            <a:spAutoFit/>
          </a:bodyPr>
          <a:lstStyle/>
          <a:p>
            <a:r>
              <a:rPr lang="en-US" sz="2000" dirty="0"/>
              <a:t>is a linear equation. Notice that the numbers </a:t>
            </a:r>
            <a:r>
              <a:rPr lang="en-US" sz="2000" dirty="0">
                <a:latin typeface="Cambria Math"/>
              </a:rPr>
              <a:t>4.1</a:t>
            </a:r>
            <a:endParaRPr lang="en-IN" sz="2000" dirty="0"/>
          </a:p>
        </p:txBody>
      </p:sp>
      <p:sp>
        <p:nvSpPr>
          <p:cNvPr id="11" name="TextBox 10">
            <a:extLst>
              <a:ext uri="{FF2B5EF4-FFF2-40B4-BE49-F238E27FC236}">
                <a16:creationId xmlns:a16="http://schemas.microsoft.com/office/drawing/2014/main" id="{E05D20BE-A90A-A791-C87E-9D679FFF24F1}"/>
              </a:ext>
            </a:extLst>
          </p:cNvPr>
          <p:cNvSpPr txBox="1"/>
          <p:nvPr/>
        </p:nvSpPr>
        <p:spPr>
          <a:xfrm>
            <a:off x="475128" y="2438400"/>
            <a:ext cx="8211671" cy="1323439"/>
          </a:xfrm>
          <a:prstGeom prst="rect">
            <a:avLst/>
          </a:prstGeom>
          <a:noFill/>
        </p:spPr>
        <p:txBody>
          <a:bodyPr wrap="square">
            <a:spAutoFit/>
          </a:bodyPr>
          <a:lstStyle/>
          <a:p>
            <a:pPr marL="538163" indent="-538163">
              <a:defRPr sz="2800"/>
            </a:pPr>
            <a:r>
              <a:rPr lang="en-US" sz="2000" dirty="0"/>
              <a:t>	and </a:t>
            </a:r>
            <a:r>
              <a:rPr lang="en-US" sz="2000" dirty="0">
                <a:latin typeface="Cambria Math"/>
              </a:rPr>
              <a:t>2.6</a:t>
            </a:r>
            <a:r>
              <a:rPr lang="en-US" sz="2000" dirty="0"/>
              <a:t> contain tenths. We can multiply both sides of the equation by </a:t>
            </a:r>
            <a:r>
              <a:rPr lang="en-US" sz="2000" dirty="0">
                <a:latin typeface="Cambria Math"/>
              </a:rPr>
              <a:t>10</a:t>
            </a:r>
            <a:r>
              <a:rPr lang="en-US" sz="2000" dirty="0"/>
              <a:t> to eliminate the decimals. Afterward, we need to clear the equation of parentheses. That is, we need to distribute the number on the outside of the parentheses, multiplying it by everything on the inside.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a:t>
            </a:r>
            <a:r>
              <a:rPr lang="en-US" dirty="0"/>
              <a:t>—Slide 3</a:t>
            </a:r>
            <a:endParaRPr dirty="0"/>
          </a:p>
        </p:txBody>
      </p:sp>
      <p:pic>
        <p:nvPicPr>
          <p:cNvPr id="14" name="Picture 13" descr="Line 1: Four point one y plus two point six times the quantity y plus four equals sixty-four.&#10;&#10;Line 2: Step 1: Multiply both sides by 10 to eliminate the decimals.&#10;Forty-one y plus twenty-six times the quantity y plus four equals six hundred forty.&#10;&#10;Line 3: Step 2: Remove the parentheses by distributing 26. &#10;Forty-one y plus twenty-six y plus one hundred four equals six hundred forty.&#10;&#10;Line 4: Step 3: Combine like terms on the left-hand side of the equation.&#10;Sixty-seven y plus one hundred four equals six hundred forty.&#10;&#10;Line 5: Step 4: Subtract 104 from both sides to isolate the variable y. &#10;Sixty-seven y equals five hundred thirty-six.&#10;&#10;Line 6: Step 5: Divide both sides by 67 to make the coefficient equal to 1.&#10;y equals eight.&#10;">
            <a:extLst>
              <a:ext uri="{FF2B5EF4-FFF2-40B4-BE49-F238E27FC236}">
                <a16:creationId xmlns:a16="http://schemas.microsoft.com/office/drawing/2014/main" id="{1135C0ED-F689-7141-8965-978A8D31A0D2}"/>
              </a:ext>
            </a:extLst>
          </p:cNvPr>
          <p:cNvPicPr>
            <a:picLocks noChangeAspect="1"/>
          </p:cNvPicPr>
          <p:nvPr/>
        </p:nvPicPr>
        <p:blipFill>
          <a:blip r:embed="rId2"/>
          <a:stretch>
            <a:fillRect/>
          </a:stretch>
        </p:blipFill>
        <p:spPr>
          <a:xfrm>
            <a:off x="381000" y="1219200"/>
            <a:ext cx="8352000" cy="4241256"/>
          </a:xfrm>
          <a:prstGeom prst="rect">
            <a:avLst/>
          </a:prstGeom>
        </p:spPr>
      </p:pic>
    </p:spTree>
    <p:extLst>
      <p:ext uri="{BB962C8B-B14F-4D97-AF65-F5344CB8AC3E}">
        <p14:creationId xmlns:p14="http://schemas.microsoft.com/office/powerpoint/2010/main" val="1513558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a:t>
            </a:r>
            <a:r>
              <a:rPr lang="en-US" dirty="0"/>
              <a:t>—Slide 4</a:t>
            </a:r>
            <a:endParaRPr dirty="0"/>
          </a:p>
        </p:txBody>
      </p:sp>
      <p:sp>
        <p:nvSpPr>
          <p:cNvPr id="3" name="Text Placeholder 2"/>
          <p:cNvSpPr>
            <a:spLocks noGrp="1"/>
          </p:cNvSpPr>
          <p:nvPr>
            <p:ph type="body" sz="quarter" idx="10"/>
          </p:nvPr>
        </p:nvSpPr>
        <p:spPr/>
        <p:txBody>
          <a:bodyPr>
            <a:normAutofit/>
          </a:bodyPr>
          <a:lstStyle/>
          <a:p>
            <a:r>
              <a:rPr dirty="0"/>
              <a:t>​</a:t>
            </a:r>
            <a:r>
              <a:rPr sz="2800" dirty="0"/>
              <a:t>From this we know that only a single solution is possible. We'll take a moment to check that the solution does indeed solve the equation. To do this, we substitute the answer for the variable back into the original equation.</a:t>
            </a:r>
          </a:p>
        </p:txBody>
      </p:sp>
      <p:pic>
        <p:nvPicPr>
          <p:cNvPr id="7" name="Picture 6" descr="Line 1: Four point one y plus two point six times the quantity y plus four equals sixty-four.&#10;Line 2: Four point one times eight plus two point six times the quantity eight plus four equals sixty-four.&#10;Line 3: Four point one times eight plus two point six times twelve equals sixty-four.&#10;Line 4: Thirty-two point eight plus thirty-one point two equals sixty-four.&#10;Line 5: Sixty-four equals sixty-four.">
            <a:extLst>
              <a:ext uri="{FF2B5EF4-FFF2-40B4-BE49-F238E27FC236}">
                <a16:creationId xmlns:a16="http://schemas.microsoft.com/office/drawing/2014/main" id="{CF8D9FAA-7B8D-BAA4-73DA-9623EAB65779}"/>
              </a:ext>
            </a:extLst>
          </p:cNvPr>
          <p:cNvPicPr>
            <a:picLocks noChangeAspect="1"/>
          </p:cNvPicPr>
          <p:nvPr/>
        </p:nvPicPr>
        <p:blipFill>
          <a:blip r:embed="rId2"/>
          <a:stretch>
            <a:fillRect/>
          </a:stretch>
        </p:blipFill>
        <p:spPr>
          <a:xfrm>
            <a:off x="2895600" y="3276600"/>
            <a:ext cx="3057525" cy="244792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2</a:t>
            </a:r>
            <a:r>
              <a:rPr dirty="0"/>
              <a:t>: Solving Linear Equations</a:t>
            </a:r>
            <a:r>
              <a:rPr lang="en-US" dirty="0"/>
              <a:t>—Slide 5</a:t>
            </a:r>
            <a:endParaRPr dirty="0"/>
          </a:p>
        </p:txBody>
      </p:sp>
      <p:sp>
        <p:nvSpPr>
          <p:cNvPr id="3" name="Text Placeholder 2"/>
          <p:cNvSpPr>
            <a:spLocks noGrp="1"/>
          </p:cNvSpPr>
          <p:nvPr>
            <p:ph type="body" sz="quarter" idx="10"/>
          </p:nvPr>
        </p:nvSpPr>
        <p:spPr/>
        <p:txBody>
          <a:bodyPr>
            <a:normAutofit/>
          </a:bodyPr>
          <a:lstStyle/>
          <a:p>
            <a:pPr algn="l">
              <a:defRPr sz="2800"/>
            </a:pPr>
            <a:r>
              <a:rPr sz="2800" dirty="0"/>
              <a:t>Since the result is a true statement when we substitute the solution back into the original equation, we know that this equation has only one solution, </a:t>
            </a:r>
            <a:r>
              <a:rPr lang="en-US" sz="2800" i="1" dirty="0"/>
              <a:t>y</a:t>
            </a:r>
            <a:r>
              <a:rPr lang="en-US" sz="2800" dirty="0"/>
              <a:t> = 8.</a:t>
            </a:r>
            <a:endParaRPr sz="2800" dirty="0"/>
          </a:p>
          <a:p>
            <a:r>
              <a:rPr dirty="0"/>
              <a:t>​</a:t>
            </a:r>
            <a:r>
              <a:rPr sz="2800" dirty="0"/>
              <a:t>Note that it is never a bad idea to check your answers when solving an equation. We will leave that for you to practice on your own after each example for the remainder of the section.</a:t>
            </a:r>
            <a:endParaRPr lang="en-US" sz="2800" dirty="0"/>
          </a:p>
          <a:p>
            <a:pPr marL="538163" indent="-538163">
              <a:defRPr sz="2800"/>
            </a:pPr>
            <a:r>
              <a:rPr lang="en-IN" sz="2800" dirty="0"/>
              <a:t>b.	The equation 			        </a:t>
            </a:r>
          </a:p>
          <a:p>
            <a:pPr marL="538163" indent="-538163">
              <a:defRPr sz="2800"/>
            </a:pPr>
            <a:r>
              <a:rPr lang="en-IN" dirty="0"/>
              <a:t>	</a:t>
            </a:r>
            <a:endParaRPr lang="en-IN" sz="2800" dirty="0"/>
          </a:p>
        </p:txBody>
      </p:sp>
      <p:pic>
        <p:nvPicPr>
          <p:cNvPr id="7" name="Picture 6" descr="The quantity five w minus four divided by four, plus ten divided by eight, equals the quantity ten w plus two divided by eight.">
            <a:extLst>
              <a:ext uri="{FF2B5EF4-FFF2-40B4-BE49-F238E27FC236}">
                <a16:creationId xmlns:a16="http://schemas.microsoft.com/office/drawing/2014/main" id="{C242F765-3D45-27C4-5E7A-713CAF7A0B94}"/>
              </a:ext>
            </a:extLst>
          </p:cNvPr>
          <p:cNvPicPr>
            <a:picLocks noChangeAspect="1"/>
          </p:cNvPicPr>
          <p:nvPr/>
        </p:nvPicPr>
        <p:blipFill>
          <a:blip r:embed="rId2"/>
          <a:stretch>
            <a:fillRect/>
          </a:stretch>
        </p:blipFill>
        <p:spPr>
          <a:xfrm>
            <a:off x="3048000" y="4114800"/>
            <a:ext cx="2667000" cy="723900"/>
          </a:xfrm>
          <a:prstGeom prst="rect">
            <a:avLst/>
          </a:prstGeom>
        </p:spPr>
      </p:pic>
      <p:sp>
        <p:nvSpPr>
          <p:cNvPr id="11" name="TextBox 10">
            <a:extLst>
              <a:ext uri="{FF2B5EF4-FFF2-40B4-BE49-F238E27FC236}">
                <a16:creationId xmlns:a16="http://schemas.microsoft.com/office/drawing/2014/main" id="{A2E0CA3F-E22D-E6C1-C753-25BC10AD447C}"/>
              </a:ext>
            </a:extLst>
          </p:cNvPr>
          <p:cNvSpPr txBox="1"/>
          <p:nvPr/>
        </p:nvSpPr>
        <p:spPr>
          <a:xfrm>
            <a:off x="5701553" y="4128247"/>
            <a:ext cx="2971800" cy="523220"/>
          </a:xfrm>
          <a:prstGeom prst="rect">
            <a:avLst/>
          </a:prstGeom>
          <a:noFill/>
        </p:spPr>
        <p:txBody>
          <a:bodyPr wrap="square">
            <a:spAutoFit/>
          </a:bodyPr>
          <a:lstStyle/>
          <a:p>
            <a:r>
              <a:rPr lang="en-IN" sz="2800" dirty="0"/>
              <a:t>is a linear equation </a:t>
            </a:r>
          </a:p>
        </p:txBody>
      </p:sp>
      <p:sp>
        <p:nvSpPr>
          <p:cNvPr id="13" name="TextBox 12">
            <a:extLst>
              <a:ext uri="{FF2B5EF4-FFF2-40B4-BE49-F238E27FC236}">
                <a16:creationId xmlns:a16="http://schemas.microsoft.com/office/drawing/2014/main" id="{238599D9-B54F-8E14-973B-DBF6E1E20BA7}"/>
              </a:ext>
            </a:extLst>
          </p:cNvPr>
          <p:cNvSpPr txBox="1"/>
          <p:nvPr/>
        </p:nvSpPr>
        <p:spPr>
          <a:xfrm>
            <a:off x="1066800" y="4771195"/>
            <a:ext cx="7620000" cy="954107"/>
          </a:xfrm>
          <a:prstGeom prst="rect">
            <a:avLst/>
          </a:prstGeom>
          <a:noFill/>
        </p:spPr>
        <p:txBody>
          <a:bodyPr wrap="square">
            <a:spAutoFit/>
          </a:bodyPr>
          <a:lstStyle/>
          <a:p>
            <a:r>
              <a:rPr lang="en-IN" sz="2800" dirty="0"/>
              <a:t>in </a:t>
            </a:r>
            <a:r>
              <a:rPr lang="en-IN" sz="2800" i="1" dirty="0"/>
              <a:t>w</a:t>
            </a:r>
            <a:r>
              <a:rPr lang="en-IN" sz="2800" dirty="0"/>
              <a:t>, so we can follow the steps for solving a linear equation.</a:t>
            </a:r>
          </a:p>
        </p:txBody>
      </p:sp>
    </p:spTree>
    <p:extLst>
      <p:ext uri="{BB962C8B-B14F-4D97-AF65-F5344CB8AC3E}">
        <p14:creationId xmlns:p14="http://schemas.microsoft.com/office/powerpoint/2010/main" val="8234276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a:t>
            </a:r>
            <a:r>
              <a:rPr lang="en-US" dirty="0"/>
              <a:t>—Slide 6</a:t>
            </a:r>
            <a:endParaRPr dirty="0"/>
          </a:p>
        </p:txBody>
      </p:sp>
      <p:sp>
        <p:nvSpPr>
          <p:cNvPr id="3" name="Text Placeholder 2"/>
          <p:cNvSpPr>
            <a:spLocks noGrp="1"/>
          </p:cNvSpPr>
          <p:nvPr>
            <p:ph type="body" sz="quarter" idx="10"/>
          </p:nvPr>
        </p:nvSpPr>
        <p:spPr>
          <a:xfrm>
            <a:off x="457200" y="1029287"/>
            <a:ext cx="8153400" cy="4967067"/>
          </a:xfrm>
        </p:spPr>
        <p:txBody>
          <a:bodyPr>
            <a:normAutofit/>
          </a:bodyPr>
          <a:lstStyle/>
          <a:p>
            <a:r>
              <a:rPr lang="en-IN" sz="2400" dirty="0"/>
              <a:t>​The first step in our guidelines is to clear the equation of fractions or decimals. To do this, multiply both sides of the equation by the </a:t>
            </a:r>
            <a:r>
              <a:rPr lang="en-IN" sz="2400" b="1" dirty="0"/>
              <a:t>LCD</a:t>
            </a:r>
            <a:r>
              <a:rPr lang="en-IN" sz="2400" dirty="0"/>
              <a:t>, which is </a:t>
            </a:r>
            <a:r>
              <a:rPr lang="en-IN" sz="2400" dirty="0">
                <a:latin typeface="Cambria Math"/>
              </a:rPr>
              <a:t>8</a:t>
            </a:r>
            <a:r>
              <a:rPr lang="en-IN" sz="2400" dirty="0"/>
              <a:t> in this case.</a:t>
            </a:r>
          </a:p>
          <a:p>
            <a:endParaRPr lang="en-IN" sz="2400" dirty="0"/>
          </a:p>
          <a:p>
            <a:r>
              <a:rPr lang="en-IN" sz="2400" dirty="0"/>
              <a:t>                           </a:t>
            </a:r>
          </a:p>
          <a:p>
            <a:endParaRPr lang="en-US" sz="2400" dirty="0"/>
          </a:p>
          <a:p>
            <a:r>
              <a:rPr lang="en-IN" sz="2400" dirty="0"/>
              <a:t>     		</a:t>
            </a:r>
          </a:p>
          <a:p>
            <a:r>
              <a:rPr lang="en-IN" sz="2400" dirty="0"/>
              <a:t>	</a:t>
            </a:r>
          </a:p>
          <a:p>
            <a:endParaRPr lang="ar-AE" sz="2400" i="1" dirty="0">
              <a:latin typeface="Cambria Math" panose="02040503050406030204" pitchFamily="18" charset="0"/>
            </a:endParaRPr>
          </a:p>
          <a:p>
            <a:endParaRPr lang="en-IN" sz="2400" dirty="0"/>
          </a:p>
        </p:txBody>
      </p:sp>
      <p:graphicFrame>
        <p:nvGraphicFramePr>
          <p:cNvPr id="7" name="Object 6" descr="Line 1: Five w minus four divided by four, plus ten divided by eight, equals ten w plus two divided by eight.&#10;&#10;Line 2: Step 1: Remove the fractions by multiplying both sides by the LCD, 8. Eight times the quantity five w minus four divided by four, plus ten divided by eight, equals eight times the quantity ten w plus two over eight.&#10;&#10;Line 3: Step 2: Remove the parentheses by distributing 8. Ten w minus eight plus ten equals ten w plus two.&#10;&#10;Line 4: Step 3: Combine the like terms on each side. Ten w plus two equals ten w plus two.">
            <a:extLst>
              <a:ext uri="{FF2B5EF4-FFF2-40B4-BE49-F238E27FC236}">
                <a16:creationId xmlns:a16="http://schemas.microsoft.com/office/drawing/2014/main" id="{E999D9A4-2534-C72B-0861-BD6EE29F9520}"/>
              </a:ext>
            </a:extLst>
          </p:cNvPr>
          <p:cNvGraphicFramePr>
            <a:graphicFrameLocks noChangeAspect="1"/>
          </p:cNvGraphicFramePr>
          <p:nvPr>
            <p:extLst>
              <p:ext uri="{D42A27DB-BD31-4B8C-83A1-F6EECF244321}">
                <p14:modId xmlns:p14="http://schemas.microsoft.com/office/powerpoint/2010/main" val="538645880"/>
              </p:ext>
            </p:extLst>
          </p:nvPr>
        </p:nvGraphicFramePr>
        <p:xfrm>
          <a:off x="510988" y="2286000"/>
          <a:ext cx="8226425" cy="2992437"/>
        </p:xfrm>
        <a:graphic>
          <a:graphicData uri="http://schemas.openxmlformats.org/presentationml/2006/ole">
            <mc:AlternateContent xmlns:mc="http://schemas.openxmlformats.org/markup-compatibility/2006">
              <mc:Choice xmlns:v="urn:schemas-microsoft-com:vml" Requires="v">
                <p:oleObj name="Equation" r:id="rId2" imgW="8226911" imgH="2992442" progId="Equation.DSMT4">
                  <p:embed/>
                </p:oleObj>
              </mc:Choice>
              <mc:Fallback>
                <p:oleObj name="Equation" r:id="rId2" imgW="8226911" imgH="2992442" progId="Equation.DSMT4">
                  <p:embed/>
                  <p:pic>
                    <p:nvPicPr>
                      <p:cNvPr id="0" name=""/>
                      <p:cNvPicPr/>
                      <p:nvPr/>
                    </p:nvPicPr>
                    <p:blipFill>
                      <a:blip r:embed="rId3"/>
                      <a:stretch>
                        <a:fillRect/>
                      </a:stretch>
                    </p:blipFill>
                    <p:spPr>
                      <a:xfrm>
                        <a:off x="510988" y="2286000"/>
                        <a:ext cx="8226425" cy="2992437"/>
                      </a:xfrm>
                      <a:prstGeom prst="rect">
                        <a:avLst/>
                      </a:prstGeom>
                    </p:spPr>
                  </p:pic>
                </p:oleObj>
              </mc:Fallback>
            </mc:AlternateContent>
          </a:graphicData>
        </a:graphic>
      </p:graphicFrame>
    </p:spTree>
    <p:extLst>
      <p:ext uri="{BB962C8B-B14F-4D97-AF65-F5344CB8AC3E}">
        <p14:creationId xmlns:p14="http://schemas.microsoft.com/office/powerpoint/2010/main" val="16587268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a:t>
            </a:r>
            <a:r>
              <a:rPr lang="en-US" dirty="0"/>
              <a:t>—Slide 7</a:t>
            </a:r>
            <a:endParaRPr dirty="0"/>
          </a:p>
        </p:txBody>
      </p:sp>
      <p:sp>
        <p:nvSpPr>
          <p:cNvPr id="3" name="Text Placeholder 2"/>
          <p:cNvSpPr>
            <a:spLocks noGrp="1"/>
          </p:cNvSpPr>
          <p:nvPr>
            <p:ph type="body" sz="quarter" idx="10"/>
          </p:nvPr>
        </p:nvSpPr>
        <p:spPr/>
        <p:txBody>
          <a:bodyPr>
            <a:normAutofit/>
          </a:bodyPr>
          <a:lstStyle/>
          <a:p>
            <a:pPr>
              <a:defRPr sz="2800"/>
            </a:pPr>
            <a:r>
              <a:rPr sz="2600" dirty="0"/>
              <a:t>​When we reach a place where both sides of the equation are the same, we can stop. This signifies that the equation is always true. That is, any number we substitute in for </a:t>
            </a:r>
            <a:r>
              <a:rPr lang="en-US" sz="2600" i="1" dirty="0"/>
              <a:t>x</a:t>
            </a:r>
            <a:r>
              <a:rPr sz="2600" dirty="0"/>
              <a:t> will make the equation true.</a:t>
            </a:r>
          </a:p>
          <a:p>
            <a:r>
              <a:rPr sz="2600" dirty="0"/>
              <a:t>​Therefore, this equation has </a:t>
            </a:r>
            <a:r>
              <a:rPr sz="2600" i="1" dirty="0"/>
              <a:t>infinitely many solutions</a:t>
            </a:r>
            <a:r>
              <a:rPr sz="2600" dirty="0"/>
              <a:t>; that is, the solution set is all real numbers.</a:t>
            </a:r>
            <a:endParaRPr lang="en-US" sz="2600" dirty="0"/>
          </a:p>
          <a:p>
            <a:pPr marL="538163" indent="-538163">
              <a:defRPr sz="2800"/>
            </a:pPr>
            <a:r>
              <a:rPr lang="en-IN" sz="2600" dirty="0"/>
              <a:t>c.​	Again, notice that 					</a:t>
            </a:r>
          </a:p>
        </p:txBody>
      </p:sp>
      <p:pic>
        <p:nvPicPr>
          <p:cNvPr id="7" name="Picture 6" descr="Zero point two eight t plus zero point five six times the quantity t minus three equals zero point eight four t minus one point eight six.">
            <a:extLst>
              <a:ext uri="{FF2B5EF4-FFF2-40B4-BE49-F238E27FC236}">
                <a16:creationId xmlns:a16="http://schemas.microsoft.com/office/drawing/2014/main" id="{D3F20C35-5B67-4963-92AF-036C9212F6F4}"/>
              </a:ext>
            </a:extLst>
          </p:cNvPr>
          <p:cNvPicPr>
            <a:picLocks noChangeAspect="1"/>
          </p:cNvPicPr>
          <p:nvPr/>
        </p:nvPicPr>
        <p:blipFill>
          <a:blip r:embed="rId2"/>
          <a:stretch>
            <a:fillRect/>
          </a:stretch>
        </p:blipFill>
        <p:spPr>
          <a:xfrm>
            <a:off x="3581400" y="3581400"/>
            <a:ext cx="4176000" cy="468819"/>
          </a:xfrm>
          <a:prstGeom prst="rect">
            <a:avLst/>
          </a:prstGeom>
        </p:spPr>
      </p:pic>
      <p:sp>
        <p:nvSpPr>
          <p:cNvPr id="9" name="TextBox 8">
            <a:extLst>
              <a:ext uri="{FF2B5EF4-FFF2-40B4-BE49-F238E27FC236}">
                <a16:creationId xmlns:a16="http://schemas.microsoft.com/office/drawing/2014/main" id="{09772699-AFD8-E36B-7C09-702536242EC5}"/>
              </a:ext>
            </a:extLst>
          </p:cNvPr>
          <p:cNvSpPr txBox="1"/>
          <p:nvPr/>
        </p:nvSpPr>
        <p:spPr>
          <a:xfrm>
            <a:off x="457200" y="3926919"/>
            <a:ext cx="8305800" cy="2092881"/>
          </a:xfrm>
          <a:prstGeom prst="rect">
            <a:avLst/>
          </a:prstGeom>
          <a:noFill/>
        </p:spPr>
        <p:txBody>
          <a:bodyPr wrap="square">
            <a:spAutoFit/>
          </a:bodyPr>
          <a:lstStyle/>
          <a:p>
            <a:pPr marL="538163" indent="-538163">
              <a:defRPr sz="2800"/>
            </a:pPr>
            <a:r>
              <a:rPr lang="en-IN" sz="2600" dirty="0"/>
              <a:t>	is a linear equation in </a:t>
            </a:r>
            <a:r>
              <a:rPr lang="en-IN" sz="2600" i="1" dirty="0"/>
              <a:t>t</a:t>
            </a:r>
            <a:r>
              <a:rPr lang="en-IN" sz="2600" dirty="0"/>
              <a:t>, so we can follow the steps for solving a linear equation.</a:t>
            </a:r>
          </a:p>
          <a:p>
            <a:r>
              <a:rPr lang="en-IN" sz="2600" dirty="0"/>
              <a:t>​Step 1 says to eliminate any fractions or decimals. The decimal numbers all contain hundredths, so multiplying both sides of the equation by </a:t>
            </a:r>
            <a:r>
              <a:rPr lang="en-IN" sz="2600" dirty="0">
                <a:latin typeface="Cambria Math"/>
              </a:rPr>
              <a:t>100</a:t>
            </a:r>
            <a:r>
              <a:rPr lang="en-IN" sz="2600" dirty="0"/>
              <a:t> will remove the decimals.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a:t>
            </a:r>
            <a:r>
              <a:rPr lang="en-US" dirty="0"/>
              <a:t>—Slide 8</a:t>
            </a:r>
            <a:endParaRPr dirty="0"/>
          </a:p>
        </p:txBody>
      </p:sp>
      <p:graphicFrame>
        <p:nvGraphicFramePr>
          <p:cNvPr id="14" name="Object 13" descr="Line 1: Step 1: Remove the decimals by multiplying both sides by 100. &#10;Zero point two eight t plus zero point five six times the quantity t minus three equals zero point eight four t minus one point eight six.&#10;&#10;&#10;Line 2: Step 2: Clear the equation of parentheses by distributing 56.&#10;Twenty-eight t plus fifty-six times the quantity t minus three equals eighty-four t minus one hundred eighty-six.&#10;&#10;&#10;Line 3: Step 3: Combine like terms on each side of the equation. &#10;Twenty-eight t plus fifty-six t minus one hundred sixty-eight equals eighty-four t minus one hundred eighty-six.&#10;&#10;Line 4: Step 4: Subtract 84t from both sides. &#10;Eighty-four t minus one hundred sixty-eight equals eighty-four t minus one hundred eighty-six.&#10;&#10;Line 5:Negative one hundred sixty-eight equals negative one hundred eighty-six.">
            <a:extLst>
              <a:ext uri="{FF2B5EF4-FFF2-40B4-BE49-F238E27FC236}">
                <a16:creationId xmlns:a16="http://schemas.microsoft.com/office/drawing/2014/main" id="{D64C94A3-2C32-1DD5-03BF-8A3EF85EE105}"/>
              </a:ext>
            </a:extLst>
          </p:cNvPr>
          <p:cNvGraphicFramePr>
            <a:graphicFrameLocks noChangeAspect="1"/>
          </p:cNvGraphicFramePr>
          <p:nvPr>
            <p:extLst>
              <p:ext uri="{D42A27DB-BD31-4B8C-83A1-F6EECF244321}">
                <p14:modId xmlns:p14="http://schemas.microsoft.com/office/powerpoint/2010/main" val="1713372731"/>
              </p:ext>
            </p:extLst>
          </p:nvPr>
        </p:nvGraphicFramePr>
        <p:xfrm>
          <a:off x="754063" y="1246188"/>
          <a:ext cx="7670800" cy="3136900"/>
        </p:xfrm>
        <a:graphic>
          <a:graphicData uri="http://schemas.openxmlformats.org/presentationml/2006/ole">
            <mc:AlternateContent xmlns:mc="http://schemas.openxmlformats.org/markup-compatibility/2006">
              <mc:Choice xmlns:v="urn:schemas-microsoft-com:vml" Requires="v">
                <p:oleObj name="Equation" r:id="rId2" imgW="7670520" imgH="3136680" progId="Equation.DSMT4">
                  <p:embed/>
                </p:oleObj>
              </mc:Choice>
              <mc:Fallback>
                <p:oleObj name="Equation" r:id="rId2" imgW="7670520" imgH="3136680" progId="Equation.DSMT4">
                  <p:embed/>
                  <p:pic>
                    <p:nvPicPr>
                      <p:cNvPr id="0" name=""/>
                      <p:cNvPicPr/>
                      <p:nvPr/>
                    </p:nvPicPr>
                    <p:blipFill>
                      <a:blip r:embed="rId3"/>
                      <a:stretch>
                        <a:fillRect/>
                      </a:stretch>
                    </p:blipFill>
                    <p:spPr>
                      <a:xfrm>
                        <a:off x="754063" y="1246188"/>
                        <a:ext cx="7670800" cy="3136900"/>
                      </a:xfrm>
                      <a:prstGeom prst="rect">
                        <a:avLst/>
                      </a:prstGeom>
                    </p:spPr>
                  </p:pic>
                </p:oleObj>
              </mc:Fallback>
            </mc:AlternateContent>
          </a:graphicData>
        </a:graphic>
      </p:graphicFrame>
      <p:sp>
        <p:nvSpPr>
          <p:cNvPr id="10" name="TextBox 9">
            <a:extLst>
              <a:ext uri="{FF2B5EF4-FFF2-40B4-BE49-F238E27FC236}">
                <a16:creationId xmlns:a16="http://schemas.microsoft.com/office/drawing/2014/main" id="{356913A9-9337-5B8D-6D35-43E4E433DA93}"/>
              </a:ext>
            </a:extLst>
          </p:cNvPr>
          <p:cNvSpPr txBox="1"/>
          <p:nvPr/>
        </p:nvSpPr>
        <p:spPr>
          <a:xfrm>
            <a:off x="475128" y="4487863"/>
            <a:ext cx="8211671" cy="1569660"/>
          </a:xfrm>
          <a:prstGeom prst="rect">
            <a:avLst/>
          </a:prstGeom>
          <a:noFill/>
        </p:spPr>
        <p:txBody>
          <a:bodyPr wrap="square">
            <a:spAutoFit/>
          </a:bodyPr>
          <a:lstStyle/>
          <a:p>
            <a:pPr>
              <a:defRPr sz="2800"/>
            </a:pPr>
            <a:r>
              <a:rPr lang="en-US" sz="2400" dirty="0"/>
              <a:t>Notice that once we eliminated the variable </a:t>
            </a:r>
            <a:r>
              <a:rPr lang="en-US" sz="2400" i="1" dirty="0"/>
              <a:t>t</a:t>
            </a:r>
            <a:r>
              <a:rPr lang="en-US" sz="2400" dirty="0"/>
              <a:t>, we are left with a false statement. This indicates that our original equation does not have any solutions.</a:t>
            </a:r>
          </a:p>
          <a:p>
            <a:r>
              <a:rPr lang="en-US" sz="2400" dirty="0"/>
              <a:t>​Therefore, we say that there is </a:t>
            </a:r>
            <a:r>
              <a:rPr lang="en-US" sz="2400" i="1" dirty="0"/>
              <a:t>no solution </a:t>
            </a:r>
            <a:r>
              <a:rPr lang="en-US" sz="2400" dirty="0"/>
              <a:t>to this equation.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r>
              <a:rPr lang="en-US" dirty="0"/>
              <a:t>—Slide 1</a:t>
            </a:r>
            <a:endParaRPr dirty="0"/>
          </a:p>
        </p:txBody>
      </p:sp>
      <p:sp>
        <p:nvSpPr>
          <p:cNvPr id="3" name="Text Placeholder 2"/>
          <p:cNvSpPr>
            <a:spLocks noGrp="1"/>
          </p:cNvSpPr>
          <p:nvPr>
            <p:ph type="body" sz="quarter" idx="10"/>
          </p:nvPr>
        </p:nvSpPr>
        <p:spPr/>
        <p:txBody>
          <a:bodyPr>
            <a:normAutofit/>
          </a:bodyPr>
          <a:lstStyle/>
          <a:p>
            <a:r>
              <a:rPr sz="2800"/>
              <a:t>A variable is a symbol (often a letter) used to represent an unknown quantity.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a:t>
            </a:r>
            <a:r>
              <a:rPr lang="en-US" dirty="0"/>
              <a:t>1</a:t>
            </a:r>
            <a:endParaRPr dirty="0"/>
          </a:p>
        </p:txBody>
      </p:sp>
      <p:sp>
        <p:nvSpPr>
          <p:cNvPr id="3" name="Text Placeholder 2"/>
          <p:cNvSpPr>
            <a:spLocks noGrp="1"/>
          </p:cNvSpPr>
          <p:nvPr>
            <p:ph type="body" sz="quarter" idx="10"/>
          </p:nvPr>
        </p:nvSpPr>
        <p:spPr/>
        <p:txBody>
          <a:bodyPr>
            <a:normAutofit/>
          </a:bodyPr>
          <a:lstStyle/>
          <a:p>
            <a:r>
              <a:rPr lang="en-IN" sz="2800" dirty="0"/>
              <a:t>Solve the following linear equation.</a:t>
            </a:r>
          </a:p>
          <a:p>
            <a:pPr algn="ctr">
              <a:defRPr sz="2800"/>
            </a:pPr>
            <a:endParaRPr lang="en-US" dirty="0"/>
          </a:p>
          <a:p>
            <a:pPr algn="ctr">
              <a:defRPr sz="2800"/>
            </a:pPr>
            <a:endParaRPr lang="en-US" dirty="0"/>
          </a:p>
          <a:p>
            <a:pPr algn="ctr">
              <a:defRPr sz="2800"/>
            </a:pPr>
            <a:endParaRPr lang="ar-AE" sz="2800" dirty="0"/>
          </a:p>
          <a:p>
            <a:endParaRPr sz="2800" dirty="0"/>
          </a:p>
        </p:txBody>
      </p:sp>
      <p:pic>
        <p:nvPicPr>
          <p:cNvPr id="4" name="Picture 3" descr="Four over thirteen times the quantity x minus three, minus fifteen over thirteen, equals negative five.">
            <a:extLst>
              <a:ext uri="{FF2B5EF4-FFF2-40B4-BE49-F238E27FC236}">
                <a16:creationId xmlns:a16="http://schemas.microsoft.com/office/drawing/2014/main" id="{C4B5B106-0AE3-4CC5-4747-37997C3774F9}"/>
              </a:ext>
            </a:extLst>
          </p:cNvPr>
          <p:cNvPicPr>
            <a:picLocks noChangeAspect="1"/>
          </p:cNvPicPr>
          <p:nvPr/>
        </p:nvPicPr>
        <p:blipFill>
          <a:blip r:embed="rId2"/>
          <a:stretch>
            <a:fillRect/>
          </a:stretch>
        </p:blipFill>
        <p:spPr>
          <a:xfrm>
            <a:off x="2667000" y="1676400"/>
            <a:ext cx="2933700" cy="904875"/>
          </a:xfrm>
          <a:prstGeom prst="rect">
            <a:avLst/>
          </a:prstGeom>
        </p:spPr>
      </p:pic>
      <p:pic>
        <p:nvPicPr>
          <p:cNvPr id="8" name="Picture 7" descr="Answer: x equals negative nineteen divided by two.">
            <a:extLst>
              <a:ext uri="{FF2B5EF4-FFF2-40B4-BE49-F238E27FC236}">
                <a16:creationId xmlns:a16="http://schemas.microsoft.com/office/drawing/2014/main" id="{95FF91D5-7662-FE31-D841-4038428A42E1}"/>
              </a:ext>
            </a:extLst>
          </p:cNvPr>
          <p:cNvPicPr>
            <a:picLocks noChangeAspect="1"/>
          </p:cNvPicPr>
          <p:nvPr/>
        </p:nvPicPr>
        <p:blipFill>
          <a:blip r:embed="rId3"/>
          <a:stretch>
            <a:fillRect/>
          </a:stretch>
        </p:blipFill>
        <p:spPr>
          <a:xfrm>
            <a:off x="457200" y="3038475"/>
            <a:ext cx="2276475" cy="781050"/>
          </a:xfrm>
          <a:prstGeom prst="rect">
            <a:avLst/>
          </a:prstGeom>
        </p:spPr>
      </p:pic>
    </p:spTree>
    <p:extLst>
      <p:ext uri="{BB962C8B-B14F-4D97-AF65-F5344CB8AC3E}">
        <p14:creationId xmlns:p14="http://schemas.microsoft.com/office/powerpoint/2010/main" val="14108152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—Slide 2</a:t>
            </a:r>
            <a:endParaRPr dirty="0"/>
          </a:p>
        </p:txBody>
      </p:sp>
      <p:sp>
        <p:nvSpPr>
          <p:cNvPr id="3" name="Text Placeholder 2"/>
          <p:cNvSpPr>
            <a:spLocks noGrp="1"/>
          </p:cNvSpPr>
          <p:nvPr>
            <p:ph type="body" sz="quarter" idx="10"/>
          </p:nvPr>
        </p:nvSpPr>
        <p:spPr/>
        <p:txBody>
          <a:bodyPr>
            <a:normAutofit/>
          </a:bodyPr>
          <a:lstStyle/>
          <a:p>
            <a:r>
              <a:rPr sz="2800"/>
              <a:t>A </a:t>
            </a:r>
            <a:r>
              <a:rPr sz="2800" b="1"/>
              <a:t>rate</a:t>
            </a:r>
            <a:r>
              <a:rPr sz="2800"/>
              <a:t> is a fraction used to compare two quantities that are not necessarily in the same units.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000" dirty="0"/>
              <a:t>Example 3: Solving a Proportional Equation</a:t>
            </a:r>
            <a:r>
              <a:rPr lang="en-US" sz="3000" dirty="0"/>
              <a:t>—Slide 1</a:t>
            </a:r>
            <a:endParaRPr sz="3000" dirty="0"/>
          </a:p>
        </p:txBody>
      </p:sp>
      <p:sp>
        <p:nvSpPr>
          <p:cNvPr id="3" name="Text Placeholder 2"/>
          <p:cNvSpPr>
            <a:spLocks noGrp="1"/>
          </p:cNvSpPr>
          <p:nvPr>
            <p:ph type="body" sz="quarter" idx="10"/>
          </p:nvPr>
        </p:nvSpPr>
        <p:spPr/>
        <p:txBody>
          <a:bodyPr>
            <a:normAutofit/>
          </a:bodyPr>
          <a:lstStyle/>
          <a:p>
            <a:pPr>
              <a:defRPr sz="2800"/>
            </a:pPr>
            <a:r>
              <a:rPr sz="2800" dirty="0"/>
              <a:t>In chemistry, the law of definite proportions states that every chemical compound contains fixed and constant proportions (by mass) of its component elements. Specifically, any sample of pure water contains</a:t>
            </a:r>
            <a:r>
              <a:rPr lang="en-US" sz="2800" dirty="0"/>
              <a:t> 11.19%</a:t>
            </a:r>
            <a:r>
              <a:rPr sz="2800" dirty="0"/>
              <a:t> hydrogen and </a:t>
            </a:r>
            <a:r>
              <a:rPr lang="en-US" sz="2800" dirty="0"/>
              <a:t>88.81%</a:t>
            </a:r>
            <a:r>
              <a:rPr sz="2800" dirty="0"/>
              <a:t> oxygen by mass. Consider a sample of pure water that contains </a:t>
            </a:r>
            <a:r>
              <a:rPr sz="2800" dirty="0">
                <a:latin typeface="Cambria Math"/>
              </a:rPr>
              <a:t>2.5</a:t>
            </a:r>
            <a:r>
              <a:rPr sz="2800" dirty="0"/>
              <a:t> grams of hydrogen. Find </a:t>
            </a:r>
            <a:r>
              <a:rPr lang="en-US" sz="2800" i="1" dirty="0"/>
              <a:t>x</a:t>
            </a:r>
            <a:r>
              <a:rPr sz="2800" dirty="0"/>
              <a:t>, the amount of oxygen in the sample, given the following proportional equation.</a:t>
            </a:r>
          </a:p>
        </p:txBody>
      </p:sp>
      <p:pic>
        <p:nvPicPr>
          <p:cNvPr id="7" name="Picture 6" descr="Eleven point one nine divided by eighty-eight point eight one equals two point five divided by x.">
            <a:extLst>
              <a:ext uri="{FF2B5EF4-FFF2-40B4-BE49-F238E27FC236}">
                <a16:creationId xmlns:a16="http://schemas.microsoft.com/office/drawing/2014/main" id="{3328F856-4545-B773-935F-C583C9298472}"/>
              </a:ext>
            </a:extLst>
          </p:cNvPr>
          <p:cNvPicPr>
            <a:picLocks noChangeAspect="1"/>
          </p:cNvPicPr>
          <p:nvPr/>
        </p:nvPicPr>
        <p:blipFill>
          <a:blip r:embed="rId2"/>
          <a:stretch>
            <a:fillRect/>
          </a:stretch>
        </p:blipFill>
        <p:spPr>
          <a:xfrm>
            <a:off x="3429000" y="4724400"/>
            <a:ext cx="1800225" cy="90487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000" dirty="0"/>
              <a:t>Example 3: Solving a Proportional Equation—Slide 2</a:t>
            </a:r>
            <a:endParaRPr sz="3000" dirty="0"/>
          </a:p>
        </p:txBody>
      </p:sp>
      <p:sp>
        <p:nvSpPr>
          <p:cNvPr id="3" name="Text Placeholder 2"/>
          <p:cNvSpPr>
            <a:spLocks noGrp="1"/>
          </p:cNvSpPr>
          <p:nvPr>
            <p:ph type="body" sz="quarter" idx="10"/>
          </p:nvPr>
        </p:nvSpPr>
        <p:spPr>
          <a:xfrm>
            <a:off x="457200" y="1029287"/>
            <a:ext cx="8229600" cy="1409113"/>
          </a:xfrm>
        </p:spPr>
        <p:txBody>
          <a:bodyPr>
            <a:normAutofit lnSpcReduction="10000"/>
          </a:bodyPr>
          <a:lstStyle/>
          <a:p>
            <a:r>
              <a:rPr sz="2400" b="1" dirty="0"/>
              <a:t>Solution</a:t>
            </a:r>
          </a:p>
          <a:p>
            <a:r>
              <a:rPr sz="2000" dirty="0"/>
              <a:t>We'll continue to use the same steps as before to solve the equation. Notice that the left-hand side of the equation is simply a number, so we can go ahead and multiply both sides of the equation by the </a:t>
            </a:r>
            <a:r>
              <a:rPr sz="2000" b="1" dirty="0"/>
              <a:t>LCD</a:t>
            </a:r>
            <a:r>
              <a:rPr sz="2000" dirty="0"/>
              <a:t>.</a:t>
            </a:r>
            <a:endParaRPr lang="en-US" sz="2000" dirty="0"/>
          </a:p>
          <a:p>
            <a:endParaRPr lang="en-US" sz="2800" dirty="0"/>
          </a:p>
          <a:p>
            <a:endParaRPr lang="en-IN" dirty="0"/>
          </a:p>
          <a:p>
            <a:endParaRPr lang="en-IN" sz="2800" dirty="0"/>
          </a:p>
          <a:p>
            <a:endParaRPr lang="en-IN" dirty="0"/>
          </a:p>
          <a:p>
            <a:endParaRPr lang="en-US" sz="2800" dirty="0"/>
          </a:p>
          <a:p>
            <a:endParaRPr lang="en-US" sz="2800" dirty="0"/>
          </a:p>
          <a:p>
            <a:endParaRPr lang="en-IN" sz="2800" dirty="0"/>
          </a:p>
        </p:txBody>
      </p:sp>
      <p:pic>
        <p:nvPicPr>
          <p:cNvPr id="7" name="Picture 6" descr="Line 1: Eleven point one nine divided by eighty-eight point eight one equals two point five divided by x.&#10;&#10;Line 2: Step 1: Clear the equation of fractions by  multiplying both sides by the LCD, which is 88.81x.&#10;Eighty-eight point eight one times x times eleven point one nine divided by eighty-eight point eight one equals eighty-eight point eight one times x times two point five divided by x.&#10;&#10;&#10;Line 3: Step 2: Remove the parentheses by distributing the 88.81x. &#10;Eleven point one nine x equals two hundred twenty-two point zero two five.&#10;&#10;Line 4: Step 5: Make the coefficient equal to 1 by dividing both sides by 11.19.&#10;x is approximately equal to nineteen point eight four.">
            <a:extLst>
              <a:ext uri="{FF2B5EF4-FFF2-40B4-BE49-F238E27FC236}">
                <a16:creationId xmlns:a16="http://schemas.microsoft.com/office/drawing/2014/main" id="{B4E4A09E-05B7-4D5B-43C4-2CF381F16E66}"/>
              </a:ext>
            </a:extLst>
          </p:cNvPr>
          <p:cNvPicPr>
            <a:picLocks noChangeAspect="1"/>
          </p:cNvPicPr>
          <p:nvPr/>
        </p:nvPicPr>
        <p:blipFill>
          <a:blip r:embed="rId2"/>
          <a:stretch>
            <a:fillRect/>
          </a:stretch>
        </p:blipFill>
        <p:spPr>
          <a:xfrm>
            <a:off x="838200" y="2438400"/>
            <a:ext cx="7200000" cy="3013941"/>
          </a:xfrm>
          <a:prstGeom prst="rect">
            <a:avLst/>
          </a:prstGeom>
        </p:spPr>
      </p:pic>
      <p:sp>
        <p:nvSpPr>
          <p:cNvPr id="15" name="TextBox 14">
            <a:extLst>
              <a:ext uri="{FF2B5EF4-FFF2-40B4-BE49-F238E27FC236}">
                <a16:creationId xmlns:a16="http://schemas.microsoft.com/office/drawing/2014/main" id="{436E9D55-ABB7-887D-793F-EB557A9B377A}"/>
              </a:ext>
            </a:extLst>
          </p:cNvPr>
          <p:cNvSpPr txBox="1"/>
          <p:nvPr/>
        </p:nvSpPr>
        <p:spPr>
          <a:xfrm>
            <a:off x="457200" y="5591175"/>
            <a:ext cx="8229600" cy="369332"/>
          </a:xfrm>
          <a:prstGeom prst="rect">
            <a:avLst/>
          </a:prstGeom>
          <a:noFill/>
        </p:spPr>
        <p:txBody>
          <a:bodyPr wrap="square">
            <a:spAutoFit/>
          </a:bodyPr>
          <a:lstStyle/>
          <a:p>
            <a:r>
              <a:rPr lang="en-US" sz="1800" dirty="0"/>
              <a:t>So there are approximately </a:t>
            </a:r>
            <a:r>
              <a:rPr lang="en-US" sz="1800" dirty="0">
                <a:latin typeface="Cambria Math"/>
              </a:rPr>
              <a:t>19.84</a:t>
            </a:r>
            <a:r>
              <a:rPr lang="en-US" sz="1800" dirty="0"/>
              <a:t> grams of oxygen in the sample of water.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In October 2020, the following proportional equation represented the monetary value between Euros and American dollars. Solve the equation to determine the value of </a:t>
                </a:r>
                <a14:m>
                  <m:oMath xmlns:m="http://schemas.openxmlformats.org/officeDocument/2006/math">
                    <m:r>
                      <a:rPr>
                        <a:latin typeface="Cambria Math" panose="02040503050406030204" pitchFamily="18" charset="0"/>
                      </a:rPr>
                      <m:t>200</m:t>
                    </m:r>
                    <m:r>
                      <m:rPr>
                        <m:nor/>
                      </m:rPr>
                      <a:rPr/>
                      <m:t> </m:t>
                    </m:r>
                    <m:r>
                      <a:rPr>
                        <a:latin typeface="Cambria Math" panose="02040503050406030204" pitchFamily="18" charset="0"/>
                      </a:rPr>
                      <m:t>€</m:t>
                    </m:r>
                  </m:oMath>
                </a14:m>
                <a:r>
                  <a:rPr sz="2800" dirty="0"/>
                  <a:t> in American dollars at that time.</a:t>
                </a:r>
              </a:p>
              <a:p>
                <a:pPr algn="ctr">
                  <a:defRPr sz="2800"/>
                </a:pPr>
                <a:endParaRPr lang="en-US" sz="2800" dirty="0"/>
              </a:p>
              <a:p>
                <a:pPr algn="ctr">
                  <a:defRPr sz="2800"/>
                </a:pPr>
                <a:endParaRPr lang="en-US" dirty="0"/>
              </a:p>
              <a:p>
                <a:pPr algn="ct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4" name="Picture 3" descr="One euro divided by one dollar and eighteen cents equals two hundred euros divided by x.">
            <a:extLst>
              <a:ext uri="{FF2B5EF4-FFF2-40B4-BE49-F238E27FC236}">
                <a16:creationId xmlns:a16="http://schemas.microsoft.com/office/drawing/2014/main" id="{A1A545C3-9517-E474-AD61-3BE68216318F}"/>
              </a:ext>
            </a:extLst>
          </p:cNvPr>
          <p:cNvPicPr>
            <a:picLocks noChangeAspect="1"/>
          </p:cNvPicPr>
          <p:nvPr/>
        </p:nvPicPr>
        <p:blipFill>
          <a:blip r:embed="rId3"/>
          <a:stretch>
            <a:fillRect/>
          </a:stretch>
        </p:blipFill>
        <p:spPr>
          <a:xfrm>
            <a:off x="3124200" y="2997349"/>
            <a:ext cx="2209800" cy="942975"/>
          </a:xfrm>
          <a:prstGeom prst="rect">
            <a:avLst/>
          </a:prstGeom>
        </p:spPr>
      </p:pic>
      <p:sp>
        <p:nvSpPr>
          <p:cNvPr id="6" name="TextBox 5">
            <a:extLst>
              <a:ext uri="{FF2B5EF4-FFF2-40B4-BE49-F238E27FC236}">
                <a16:creationId xmlns:a16="http://schemas.microsoft.com/office/drawing/2014/main" id="{40A34D06-E9DE-9526-3432-520321526BD4}"/>
              </a:ext>
            </a:extLst>
          </p:cNvPr>
          <p:cNvSpPr txBox="1"/>
          <p:nvPr/>
        </p:nvSpPr>
        <p:spPr>
          <a:xfrm>
            <a:off x="457200" y="4427788"/>
            <a:ext cx="2438400" cy="523220"/>
          </a:xfrm>
          <a:prstGeom prst="rect">
            <a:avLst/>
          </a:prstGeom>
          <a:noFill/>
        </p:spPr>
        <p:txBody>
          <a:bodyPr wrap="square">
            <a:spAutoFit/>
          </a:bodyPr>
          <a:lstStyle/>
          <a:p>
            <a:r>
              <a:rPr lang="en-IN" sz="2800" dirty="0"/>
              <a:t>Answer: $236</a:t>
            </a:r>
          </a:p>
        </p:txBody>
      </p:sp>
    </p:spTree>
    <p:extLst>
      <p:ext uri="{BB962C8B-B14F-4D97-AF65-F5344CB8AC3E}">
        <p14:creationId xmlns:p14="http://schemas.microsoft.com/office/powerpoint/2010/main" val="25953054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Solving for a Variable</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400" dirty="0"/>
              <a:t>The formula for the perimeter of a rectangle is </a:t>
            </a:r>
            <a:r>
              <a:rPr lang="en-US" sz="2400" i="1" dirty="0"/>
              <a:t>P</a:t>
            </a:r>
            <a:r>
              <a:rPr lang="en-US" sz="2400" dirty="0"/>
              <a:t> = 2</a:t>
            </a:r>
            <a:r>
              <a:rPr lang="en-US" sz="2400" i="1" dirty="0"/>
              <a:t>l</a:t>
            </a:r>
            <a:r>
              <a:rPr lang="en-US" sz="2400" dirty="0"/>
              <a:t> + 2</a:t>
            </a:r>
            <a:r>
              <a:rPr lang="en-US" sz="2400" i="1" dirty="0"/>
              <a:t>w</a:t>
            </a:r>
            <a:r>
              <a:rPr lang="en-US" sz="2400" dirty="0"/>
              <a:t>,</a:t>
            </a:r>
            <a:r>
              <a:rPr sz="2400" dirty="0"/>
              <a:t> where </a:t>
            </a:r>
            <a:r>
              <a:rPr lang="en-US" sz="2400" i="1" dirty="0"/>
              <a:t>P</a:t>
            </a:r>
            <a:r>
              <a:rPr sz="2400" dirty="0"/>
              <a:t> is the perimeter, </a:t>
            </a:r>
            <a:r>
              <a:rPr lang="en-US" sz="2400" i="1" dirty="0"/>
              <a:t>l</a:t>
            </a:r>
            <a:r>
              <a:rPr sz="2400" dirty="0"/>
              <a:t> is the length, and </a:t>
            </a:r>
            <a:r>
              <a:rPr lang="en-US" sz="2400" i="1" dirty="0"/>
              <a:t>w</a:t>
            </a:r>
            <a:r>
              <a:rPr sz="2400" dirty="0"/>
              <a:t> is the width. Solve the formula for </a:t>
            </a:r>
            <a:r>
              <a:rPr lang="en-US" sz="2400" i="1" dirty="0"/>
              <a:t>w</a:t>
            </a:r>
            <a:r>
              <a:rPr sz="2400" dirty="0"/>
              <a:t>.</a:t>
            </a:r>
            <a:endParaRPr lang="en-US" sz="2400" dirty="0"/>
          </a:p>
          <a:p>
            <a:r>
              <a:rPr lang="en-US" sz="2400" b="1" dirty="0"/>
              <a:t>Solution</a:t>
            </a:r>
          </a:p>
          <a:p>
            <a:pPr>
              <a:defRPr sz="2800"/>
            </a:pPr>
            <a:r>
              <a:rPr lang="en-US" sz="2400" dirty="0"/>
              <a:t>Notice that there are three variables in this linear equation: </a:t>
            </a:r>
            <a:r>
              <a:rPr lang="en-US" sz="2400" i="1" dirty="0"/>
              <a:t>P</a:t>
            </a:r>
            <a:r>
              <a:rPr lang="en-US" sz="2400" dirty="0"/>
              <a:t>, </a:t>
            </a:r>
            <a:r>
              <a:rPr lang="en-US" sz="2400" i="1" dirty="0"/>
              <a:t>l</a:t>
            </a:r>
            <a:r>
              <a:rPr lang="en-US" sz="2400" dirty="0"/>
              <a:t>, and </a:t>
            </a:r>
            <a:r>
              <a:rPr lang="en-US" sz="2400" i="1" dirty="0"/>
              <a:t>w</a:t>
            </a:r>
            <a:r>
              <a:rPr lang="en-US" sz="2400" dirty="0"/>
              <a:t>. Since we want to solve for </a:t>
            </a:r>
            <a:r>
              <a:rPr lang="en-US" sz="2400" i="1" dirty="0"/>
              <a:t>w</a:t>
            </a:r>
            <a:r>
              <a:rPr lang="en-US" sz="2400" dirty="0"/>
              <a:t>, we will treat the other two variables as if they were numbers.</a:t>
            </a:r>
          </a:p>
          <a:p>
            <a:pPr>
              <a:defRPr sz="2800"/>
            </a:pPr>
            <a:endParaRPr sz="2400" dirty="0"/>
          </a:p>
        </p:txBody>
      </p:sp>
      <p:pic>
        <p:nvPicPr>
          <p:cNvPr id="8" name="Picture 7" descr="Line 1: P equals two l plus two w.&#10;&#10;Line 2: Step 4: Subtract the number 2l from both sides to isolate the variable w. &#10;P minus two l equals two w.&#10;&#10;Line 3: Step 5: Divide both sides by 2 to make the coefficient equal to 1. &#10;P minus two l whole divided by two equals w.">
            <a:extLst>
              <a:ext uri="{FF2B5EF4-FFF2-40B4-BE49-F238E27FC236}">
                <a16:creationId xmlns:a16="http://schemas.microsoft.com/office/drawing/2014/main" id="{3D6F6DBB-987B-F0D6-5C55-E6A9F865763C}"/>
              </a:ext>
            </a:extLst>
          </p:cNvPr>
          <p:cNvPicPr>
            <a:picLocks noChangeAspect="1"/>
          </p:cNvPicPr>
          <p:nvPr/>
        </p:nvPicPr>
        <p:blipFill>
          <a:blip r:embed="rId2"/>
          <a:stretch>
            <a:fillRect/>
          </a:stretch>
        </p:blipFill>
        <p:spPr>
          <a:xfrm>
            <a:off x="1490662" y="3891329"/>
            <a:ext cx="6162675" cy="2105025"/>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p:txBody>
          <a:bodyPr>
            <a:normAutofit/>
          </a:bodyPr>
          <a:lstStyle/>
          <a:p>
            <a:pPr>
              <a:defRPr sz="2800"/>
            </a:pPr>
            <a:r>
              <a:rPr sz="2800" dirty="0"/>
              <a:t>The volume of a cube </a:t>
            </a:r>
            <a:r>
              <a:rPr lang="en-US" sz="2800" i="1" dirty="0"/>
              <a:t>V</a:t>
            </a:r>
            <a:r>
              <a:rPr sz="2800" dirty="0"/>
              <a:t> is given by the formula </a:t>
            </a:r>
            <a:endParaRPr lang="en-US" sz="2800" dirty="0"/>
          </a:p>
          <a:p>
            <a:pPr>
              <a:defRPr sz="2800"/>
            </a:pPr>
            <a:r>
              <a:rPr lang="en-US" i="1" dirty="0"/>
              <a:t>V</a:t>
            </a:r>
            <a:r>
              <a:rPr lang="en-US" dirty="0"/>
              <a:t> = </a:t>
            </a:r>
            <a:r>
              <a:rPr lang="en-US" i="1" dirty="0" err="1"/>
              <a:t>lwh</a:t>
            </a:r>
            <a:r>
              <a:rPr sz="2800" dirty="0"/>
              <a:t>, where </a:t>
            </a:r>
            <a:r>
              <a:rPr lang="en-US" sz="2800" i="1" dirty="0"/>
              <a:t>l</a:t>
            </a:r>
            <a:r>
              <a:rPr sz="2800" dirty="0"/>
              <a:t> is the length, </a:t>
            </a:r>
            <a:r>
              <a:rPr lang="en-US" sz="2800" i="1" dirty="0"/>
              <a:t>w</a:t>
            </a:r>
            <a:r>
              <a:rPr sz="2800" dirty="0"/>
              <a:t> is the width, and </a:t>
            </a:r>
            <a:r>
              <a:rPr lang="en-US" sz="2800" i="1" dirty="0"/>
              <a:t>h</a:t>
            </a:r>
            <a:r>
              <a:rPr sz="2800" dirty="0"/>
              <a:t> is the height. Solve the equation for the width.</a:t>
            </a:r>
            <a:endParaRPr lang="en-US" sz="2800" dirty="0"/>
          </a:p>
          <a:p>
            <a:pPr>
              <a:defRPr sz="2800"/>
            </a:pPr>
            <a:endParaRPr sz="2800" dirty="0"/>
          </a:p>
          <a:p>
            <a:endParaRPr sz="2800" dirty="0"/>
          </a:p>
        </p:txBody>
      </p:sp>
      <p:pic>
        <p:nvPicPr>
          <p:cNvPr id="8" name="Picture 7" descr="Answer: w equals v divided by l times h.">
            <a:extLst>
              <a:ext uri="{FF2B5EF4-FFF2-40B4-BE49-F238E27FC236}">
                <a16:creationId xmlns:a16="http://schemas.microsoft.com/office/drawing/2014/main" id="{01519C8B-C386-E863-817E-D66122272C3F}"/>
              </a:ext>
            </a:extLst>
          </p:cNvPr>
          <p:cNvPicPr>
            <a:picLocks noChangeAspect="1"/>
          </p:cNvPicPr>
          <p:nvPr/>
        </p:nvPicPr>
        <p:blipFill>
          <a:blip r:embed="rId2"/>
          <a:stretch>
            <a:fillRect/>
          </a:stretch>
        </p:blipFill>
        <p:spPr>
          <a:xfrm>
            <a:off x="609600" y="2665095"/>
            <a:ext cx="2219325" cy="847725"/>
          </a:xfrm>
          <a:prstGeom prst="rect">
            <a:avLst/>
          </a:prstGeom>
        </p:spPr>
      </p:pic>
    </p:spTree>
    <p:extLst>
      <p:ext uri="{BB962C8B-B14F-4D97-AF65-F5344CB8AC3E}">
        <p14:creationId xmlns:p14="http://schemas.microsoft.com/office/powerpoint/2010/main" val="28186054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Function</a:t>
            </a:r>
          </a:p>
        </p:txBody>
      </p:sp>
      <p:sp>
        <p:nvSpPr>
          <p:cNvPr id="3" name="Text Placeholder 2"/>
          <p:cNvSpPr>
            <a:spLocks noGrp="1"/>
          </p:cNvSpPr>
          <p:nvPr>
            <p:ph type="body" sz="quarter" idx="10"/>
          </p:nvPr>
        </p:nvSpPr>
        <p:spPr/>
        <p:txBody>
          <a:bodyPr>
            <a:normAutofit/>
          </a:bodyPr>
          <a:lstStyle/>
          <a:p>
            <a:pPr>
              <a:defRPr sz="2800"/>
            </a:pPr>
            <a:r>
              <a:rPr sz="2800" dirty="0"/>
              <a:t>A </a:t>
            </a:r>
            <a:r>
              <a:rPr sz="2800" b="1" dirty="0"/>
              <a:t>function</a:t>
            </a:r>
            <a:r>
              <a:rPr sz="2800" dirty="0"/>
              <a:t> is a set of ordered pairs in the form </a:t>
            </a:r>
            <a:r>
              <a:rPr lang="en-US" sz="2800" dirty="0"/>
              <a:t>(</a:t>
            </a:r>
            <a:r>
              <a:rPr lang="en-US" sz="2800" i="1" dirty="0"/>
              <a:t>x</a:t>
            </a:r>
            <a:r>
              <a:rPr lang="en-US" sz="2800" dirty="0"/>
              <a:t>, </a:t>
            </a:r>
            <a:r>
              <a:rPr lang="en-US" sz="2800" i="1" dirty="0"/>
              <a:t>y</a:t>
            </a:r>
            <a:r>
              <a:rPr lang="en-US" sz="2800" dirty="0"/>
              <a:t>) </a:t>
            </a:r>
            <a:r>
              <a:rPr lang="en-US" dirty="0"/>
              <a:t>where each </a:t>
            </a:r>
            <a:r>
              <a:rPr lang="en-US" i="1" dirty="0"/>
              <a:t>x</a:t>
            </a:r>
            <a:r>
              <a:rPr lang="en-US" dirty="0"/>
              <a:t>-coordinate is associated with exactly one </a:t>
            </a:r>
            <a:r>
              <a:rPr lang="en-US" i="1" dirty="0"/>
              <a:t>y</a:t>
            </a:r>
            <a:r>
              <a:rPr lang="en-US" dirty="0"/>
              <a:t>-coordinate.</a:t>
            </a:r>
            <a:endParaRPr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Evaluating Functions</a:t>
            </a:r>
            <a:r>
              <a:rPr lang="en-US" dirty="0"/>
              <a:t>—Slide 1</a:t>
            </a:r>
            <a:endParaRPr dirty="0"/>
          </a:p>
        </p:txBody>
      </p:sp>
      <p:sp>
        <p:nvSpPr>
          <p:cNvPr id="3" name="Text Placeholder 2"/>
          <p:cNvSpPr>
            <a:spLocks noGrp="1"/>
          </p:cNvSpPr>
          <p:nvPr>
            <p:ph type="body" sz="quarter" idx="10"/>
          </p:nvPr>
        </p:nvSpPr>
        <p:spPr/>
        <p:txBody>
          <a:bodyPr>
            <a:normAutofit/>
          </a:bodyPr>
          <a:lstStyle/>
          <a:p>
            <a:r>
              <a:rPr lang="en-US" sz="2000" dirty="0"/>
              <a:t>Evaluate the following functions for the given values.</a:t>
            </a:r>
          </a:p>
          <a:p>
            <a:endParaRPr lang="en-US" sz="2000" b="1" dirty="0"/>
          </a:p>
          <a:p>
            <a:endParaRPr lang="en-US" sz="2000" b="1" dirty="0"/>
          </a:p>
          <a:p>
            <a:endParaRPr lang="en-US" sz="2000" b="1" dirty="0"/>
          </a:p>
          <a:p>
            <a:endParaRPr lang="en-US" sz="2000" b="1" dirty="0"/>
          </a:p>
          <a:p>
            <a:endParaRPr lang="en-US" sz="2000" b="1" dirty="0"/>
          </a:p>
          <a:p>
            <a:endParaRPr lang="en-US" sz="2000" dirty="0"/>
          </a:p>
          <a:p>
            <a:endParaRPr lang="en-US" sz="2000" dirty="0"/>
          </a:p>
          <a:p>
            <a:endParaRPr lang="en-US" sz="2000" dirty="0"/>
          </a:p>
          <a:p>
            <a:endParaRPr lang="en-US" sz="2000" dirty="0"/>
          </a:p>
          <a:p>
            <a:endParaRPr lang="en-US" sz="2000" dirty="0"/>
          </a:p>
          <a:p>
            <a:endParaRPr lang="en-US" sz="2000" dirty="0"/>
          </a:p>
          <a:p>
            <a:pPr marL="538163" indent="-538163">
              <a:defRPr sz="2800"/>
            </a:pPr>
            <a:r>
              <a:rPr lang="en-US" sz="2000" dirty="0"/>
              <a:t>			</a:t>
            </a:r>
            <a:endParaRPr lang="ar-AE" sz="2000" dirty="0"/>
          </a:p>
          <a:p>
            <a:pPr>
              <a:defRPr sz="2800"/>
            </a:pPr>
            <a:endParaRPr lang="en-US" sz="2000" dirty="0"/>
          </a:p>
        </p:txBody>
      </p:sp>
      <p:pic>
        <p:nvPicPr>
          <p:cNvPr id="9" name="Picture 8" descr="Part a: Find f of five, for f of x equals x cubed minus four.">
            <a:extLst>
              <a:ext uri="{FF2B5EF4-FFF2-40B4-BE49-F238E27FC236}">
                <a16:creationId xmlns:a16="http://schemas.microsoft.com/office/drawing/2014/main" id="{F304494F-B77C-18A8-4EC5-39E951F06DF4}"/>
              </a:ext>
            </a:extLst>
          </p:cNvPr>
          <p:cNvPicPr>
            <a:picLocks noChangeAspect="1"/>
          </p:cNvPicPr>
          <p:nvPr/>
        </p:nvPicPr>
        <p:blipFill>
          <a:blip r:embed="rId2"/>
          <a:stretch>
            <a:fillRect/>
          </a:stretch>
        </p:blipFill>
        <p:spPr>
          <a:xfrm>
            <a:off x="609600" y="1371600"/>
            <a:ext cx="3409950" cy="419100"/>
          </a:xfrm>
          <a:prstGeom prst="rect">
            <a:avLst/>
          </a:prstGeom>
        </p:spPr>
      </p:pic>
      <p:pic>
        <p:nvPicPr>
          <p:cNvPr id="12" name="Picture 11" descr="Part b: Find f of negative three, for f of t equals t squared minus two t minus five.">
            <a:extLst>
              <a:ext uri="{FF2B5EF4-FFF2-40B4-BE49-F238E27FC236}">
                <a16:creationId xmlns:a16="http://schemas.microsoft.com/office/drawing/2014/main" id="{90821105-EA95-69C2-F33C-513D9F74F111}"/>
              </a:ext>
            </a:extLst>
          </p:cNvPr>
          <p:cNvPicPr>
            <a:picLocks noChangeAspect="1"/>
          </p:cNvPicPr>
          <p:nvPr/>
        </p:nvPicPr>
        <p:blipFill>
          <a:blip r:embed="rId3"/>
          <a:stretch>
            <a:fillRect/>
          </a:stretch>
        </p:blipFill>
        <p:spPr>
          <a:xfrm>
            <a:off x="609600" y="1790700"/>
            <a:ext cx="3924300" cy="419100"/>
          </a:xfrm>
          <a:prstGeom prst="rect">
            <a:avLst/>
          </a:prstGeom>
        </p:spPr>
      </p:pic>
      <p:pic>
        <p:nvPicPr>
          <p:cNvPr id="18" name="Picture 17" descr="Part c: Find f of fifteen, for the function f of x equals: negative x, if x is less than zero; and x minus one, if x is greater than or equal to zero.">
            <a:extLst>
              <a:ext uri="{FF2B5EF4-FFF2-40B4-BE49-F238E27FC236}">
                <a16:creationId xmlns:a16="http://schemas.microsoft.com/office/drawing/2014/main" id="{4326E332-2531-2C7A-E7FF-3A14381B8D9D}"/>
              </a:ext>
            </a:extLst>
          </p:cNvPr>
          <p:cNvPicPr>
            <a:picLocks noChangeAspect="1"/>
          </p:cNvPicPr>
          <p:nvPr/>
        </p:nvPicPr>
        <p:blipFill>
          <a:blip r:embed="rId4"/>
          <a:stretch>
            <a:fillRect/>
          </a:stretch>
        </p:blipFill>
        <p:spPr>
          <a:xfrm>
            <a:off x="609600" y="2181225"/>
            <a:ext cx="4105275" cy="790575"/>
          </a:xfrm>
          <a:prstGeom prst="rect">
            <a:avLst/>
          </a:prstGeom>
        </p:spPr>
      </p:pic>
      <p:pic>
        <p:nvPicPr>
          <p:cNvPr id="21" name="Picture 20" descr="Part d: Find f of two, for f of x equals log of two x.">
            <a:extLst>
              <a:ext uri="{FF2B5EF4-FFF2-40B4-BE49-F238E27FC236}">
                <a16:creationId xmlns:a16="http://schemas.microsoft.com/office/drawing/2014/main" id="{82690F06-4006-FF78-FB68-ABFC2B7C9E3B}"/>
              </a:ext>
            </a:extLst>
          </p:cNvPr>
          <p:cNvPicPr>
            <a:picLocks noChangeAspect="1"/>
          </p:cNvPicPr>
          <p:nvPr/>
        </p:nvPicPr>
        <p:blipFill>
          <a:blip r:embed="rId5"/>
          <a:stretch>
            <a:fillRect/>
          </a:stretch>
        </p:blipFill>
        <p:spPr>
          <a:xfrm>
            <a:off x="619125" y="2895600"/>
            <a:ext cx="3400425" cy="419100"/>
          </a:xfrm>
          <a:prstGeom prst="rect">
            <a:avLst/>
          </a:prstGeom>
        </p:spPr>
      </p:pic>
      <p:sp>
        <p:nvSpPr>
          <p:cNvPr id="29" name="TextBox 28">
            <a:extLst>
              <a:ext uri="{FF2B5EF4-FFF2-40B4-BE49-F238E27FC236}">
                <a16:creationId xmlns:a16="http://schemas.microsoft.com/office/drawing/2014/main" id="{9D181C54-CD06-3B0D-20BA-561F5AB88D9B}"/>
              </a:ext>
            </a:extLst>
          </p:cNvPr>
          <p:cNvSpPr txBox="1"/>
          <p:nvPr/>
        </p:nvSpPr>
        <p:spPr>
          <a:xfrm>
            <a:off x="457200" y="3263637"/>
            <a:ext cx="8229600" cy="1631216"/>
          </a:xfrm>
          <a:prstGeom prst="rect">
            <a:avLst/>
          </a:prstGeom>
          <a:noFill/>
        </p:spPr>
        <p:txBody>
          <a:bodyPr wrap="square">
            <a:spAutoFit/>
          </a:bodyPr>
          <a:lstStyle/>
          <a:p>
            <a:r>
              <a:rPr lang="en-US" sz="2000" b="1" dirty="0"/>
              <a:t>Solution</a:t>
            </a:r>
          </a:p>
          <a:p>
            <a:pPr>
              <a:defRPr sz="2800"/>
            </a:pPr>
            <a:r>
              <a:rPr lang="en-US" sz="2000" dirty="0"/>
              <a:t>To find the solution, we need to evaluate each function at the given value; that is, substitute the appropriate number in for </a:t>
            </a:r>
            <a:r>
              <a:rPr lang="en-US" sz="2000" i="1" dirty="0"/>
              <a:t>x</a:t>
            </a:r>
            <a:r>
              <a:rPr lang="en-US" sz="2000" dirty="0"/>
              <a:t> in each function.</a:t>
            </a:r>
          </a:p>
          <a:p>
            <a:pPr>
              <a:defRPr sz="2800"/>
            </a:pPr>
            <a:endParaRPr lang="en-US" sz="2000" dirty="0"/>
          </a:p>
          <a:p>
            <a:pPr>
              <a:defRPr b="1"/>
            </a:pPr>
            <a:r>
              <a:rPr lang="en-US" sz="2000" dirty="0"/>
              <a:t>By Hand</a:t>
            </a:r>
            <a:endParaRPr lang="en-IN" sz="2000" dirty="0"/>
          </a:p>
        </p:txBody>
      </p:sp>
      <p:sp>
        <p:nvSpPr>
          <p:cNvPr id="31" name="TextBox 30">
            <a:extLst>
              <a:ext uri="{FF2B5EF4-FFF2-40B4-BE49-F238E27FC236}">
                <a16:creationId xmlns:a16="http://schemas.microsoft.com/office/drawing/2014/main" id="{E3F5FCAA-3243-D1F0-1DAB-3F8C3041FD95}"/>
              </a:ext>
            </a:extLst>
          </p:cNvPr>
          <p:cNvSpPr txBox="1"/>
          <p:nvPr/>
        </p:nvSpPr>
        <p:spPr>
          <a:xfrm>
            <a:off x="457200" y="4806040"/>
            <a:ext cx="2087656" cy="400110"/>
          </a:xfrm>
          <a:prstGeom prst="rect">
            <a:avLst/>
          </a:prstGeom>
          <a:noFill/>
        </p:spPr>
        <p:txBody>
          <a:bodyPr wrap="square">
            <a:spAutoFit/>
          </a:bodyPr>
          <a:lstStyle/>
          <a:p>
            <a:pPr marL="538163" indent="-538163"/>
            <a:r>
              <a:rPr lang="en-US" sz="2000" dirty="0"/>
              <a:t>a.	The notation</a:t>
            </a:r>
            <a:endParaRPr lang="en-IN" sz="2000" dirty="0"/>
          </a:p>
        </p:txBody>
      </p:sp>
      <p:pic>
        <p:nvPicPr>
          <p:cNvPr id="24" name="Picture 23" descr="f of 5">
            <a:extLst>
              <a:ext uri="{FF2B5EF4-FFF2-40B4-BE49-F238E27FC236}">
                <a16:creationId xmlns:a16="http://schemas.microsoft.com/office/drawing/2014/main" id="{B137E923-6031-6844-F75F-34EAAB465241}"/>
              </a:ext>
            </a:extLst>
          </p:cNvPr>
          <p:cNvPicPr>
            <a:picLocks noChangeAspect="1"/>
          </p:cNvPicPr>
          <p:nvPr/>
        </p:nvPicPr>
        <p:blipFill>
          <a:blip r:embed="rId6"/>
          <a:stretch>
            <a:fillRect/>
          </a:stretch>
        </p:blipFill>
        <p:spPr>
          <a:xfrm>
            <a:off x="2438400" y="4827391"/>
            <a:ext cx="561975" cy="419100"/>
          </a:xfrm>
          <a:prstGeom prst="rect">
            <a:avLst/>
          </a:prstGeom>
        </p:spPr>
      </p:pic>
      <mc:AlternateContent xmlns:mc="http://schemas.openxmlformats.org/markup-compatibility/2006" xmlns:a14="http://schemas.microsoft.com/office/drawing/2010/main">
        <mc:Choice Requires="a14">
          <p:sp>
            <p:nvSpPr>
              <p:cNvPr id="33" name="TextBox 32">
                <a:extLst>
                  <a:ext uri="{FF2B5EF4-FFF2-40B4-BE49-F238E27FC236}">
                    <a16:creationId xmlns:a16="http://schemas.microsoft.com/office/drawing/2014/main" id="{220A2005-798A-D8CF-9624-D0E9111AB85C}"/>
                  </a:ext>
                </a:extLst>
              </p:cNvPr>
              <p:cNvSpPr txBox="1"/>
              <p:nvPr/>
            </p:nvSpPr>
            <p:spPr>
              <a:xfrm>
                <a:off x="2895600" y="4800600"/>
                <a:ext cx="5791200" cy="400110"/>
              </a:xfrm>
              <a:prstGeom prst="rect">
                <a:avLst/>
              </a:prstGeom>
              <a:noFill/>
            </p:spPr>
            <p:txBody>
              <a:bodyPr wrap="square">
                <a:spAutoFit/>
              </a:bodyPr>
              <a:lstStyle/>
              <a:p>
                <a:r>
                  <a:rPr lang="en-US" sz="2000" dirty="0"/>
                  <a:t>indicates that </a:t>
                </a:r>
                <a:r>
                  <a:rPr lang="en-US" sz="2000" i="1" dirty="0"/>
                  <a:t>x</a:t>
                </a:r>
                <a:r>
                  <a:rPr lang="en-US" sz="2000" dirty="0"/>
                  <a:t> </a:t>
                </a:r>
                <a14:m>
                  <m:oMath xmlns:m="http://schemas.openxmlformats.org/officeDocument/2006/math">
                    <m:r>
                      <a:rPr lang="en-US" sz="2000">
                        <a:latin typeface="Cambria Math" panose="02040503050406030204" pitchFamily="18" charset="0"/>
                      </a:rPr>
                      <m:t>=5</m:t>
                    </m:r>
                  </m:oMath>
                </a14:m>
                <a:r>
                  <a:rPr lang="en-US" sz="2000" dirty="0"/>
                  <a:t>, so we substitute </a:t>
                </a:r>
                <a:r>
                  <a:rPr lang="en-US" sz="2000" dirty="0">
                    <a:latin typeface="Cambria Math"/>
                  </a:rPr>
                  <a:t>5</a:t>
                </a:r>
                <a:r>
                  <a:rPr lang="en-US" sz="2000" dirty="0"/>
                  <a:t> in for the</a:t>
                </a:r>
                <a:endParaRPr lang="en-IN" sz="2000" dirty="0"/>
              </a:p>
            </p:txBody>
          </p:sp>
        </mc:Choice>
        <mc:Fallback xmlns="">
          <p:sp>
            <p:nvSpPr>
              <p:cNvPr id="33" name="TextBox 32">
                <a:extLst>
                  <a:ext uri="{FF2B5EF4-FFF2-40B4-BE49-F238E27FC236}">
                    <a16:creationId xmlns:a16="http://schemas.microsoft.com/office/drawing/2014/main" id="{220A2005-798A-D8CF-9624-D0E9111AB85C}"/>
                  </a:ext>
                </a:extLst>
              </p:cNvPr>
              <p:cNvSpPr txBox="1">
                <a:spLocks noRot="1" noChangeAspect="1" noMove="1" noResize="1" noEditPoints="1" noAdjustHandles="1" noChangeArrowheads="1" noChangeShapeType="1" noTextEdit="1"/>
              </p:cNvSpPr>
              <p:nvPr/>
            </p:nvSpPr>
            <p:spPr>
              <a:xfrm>
                <a:off x="2895600" y="4800600"/>
                <a:ext cx="5791200" cy="400110"/>
              </a:xfrm>
              <a:prstGeom prst="rect">
                <a:avLst/>
              </a:prstGeom>
              <a:blipFill>
                <a:blip r:embed="rId8"/>
                <a:stretch>
                  <a:fillRect l="-1053" t="-12308" b="-26154"/>
                </a:stretch>
              </a:blipFill>
            </p:spPr>
            <p:txBody>
              <a:bodyPr/>
              <a:lstStyle/>
              <a:p>
                <a:r>
                  <a:rPr lang="en-IN">
                    <a:noFill/>
                  </a:rPr>
                  <a:t> </a:t>
                </a:r>
              </a:p>
            </p:txBody>
          </p:sp>
        </mc:Fallback>
      </mc:AlternateContent>
      <p:sp>
        <p:nvSpPr>
          <p:cNvPr id="35" name="TextBox 34">
            <a:extLst>
              <a:ext uri="{FF2B5EF4-FFF2-40B4-BE49-F238E27FC236}">
                <a16:creationId xmlns:a16="http://schemas.microsoft.com/office/drawing/2014/main" id="{9CEB8BC2-A408-53BC-45F2-F9B7D26AC1F5}"/>
              </a:ext>
            </a:extLst>
          </p:cNvPr>
          <p:cNvSpPr txBox="1"/>
          <p:nvPr/>
        </p:nvSpPr>
        <p:spPr>
          <a:xfrm>
            <a:off x="1019174" y="5089900"/>
            <a:ext cx="2838452" cy="400110"/>
          </a:xfrm>
          <a:prstGeom prst="rect">
            <a:avLst/>
          </a:prstGeom>
          <a:noFill/>
        </p:spPr>
        <p:txBody>
          <a:bodyPr wrap="square">
            <a:spAutoFit/>
          </a:bodyPr>
          <a:lstStyle/>
          <a:p>
            <a:r>
              <a:rPr lang="en-US" sz="2000" dirty="0"/>
              <a:t>variable </a:t>
            </a:r>
            <a:r>
              <a:rPr lang="en-US" sz="2000" i="1" dirty="0"/>
              <a:t>x</a:t>
            </a:r>
            <a:r>
              <a:rPr lang="en-US" sz="2000" dirty="0"/>
              <a:t> in the function</a:t>
            </a:r>
            <a:endParaRPr lang="en-IN" sz="2000" dirty="0"/>
          </a:p>
        </p:txBody>
      </p:sp>
      <p:pic>
        <p:nvPicPr>
          <p:cNvPr id="27" name="Picture 26" descr="f of x equals x cubed minus four.">
            <a:extLst>
              <a:ext uri="{FF2B5EF4-FFF2-40B4-BE49-F238E27FC236}">
                <a16:creationId xmlns:a16="http://schemas.microsoft.com/office/drawing/2014/main" id="{298FE038-999E-E231-619D-980127C8E20F}"/>
              </a:ext>
            </a:extLst>
          </p:cNvPr>
          <p:cNvPicPr>
            <a:picLocks noChangeAspect="1"/>
          </p:cNvPicPr>
          <p:nvPr/>
        </p:nvPicPr>
        <p:blipFill>
          <a:blip r:embed="rId9"/>
          <a:stretch>
            <a:fillRect/>
          </a:stretch>
        </p:blipFill>
        <p:spPr>
          <a:xfrm>
            <a:off x="3657600" y="5105400"/>
            <a:ext cx="1504950" cy="419100"/>
          </a:xfrm>
          <a:prstGeom prst="rect">
            <a:avLst/>
          </a:prstGeom>
        </p:spPr>
      </p:pic>
      <p:pic>
        <p:nvPicPr>
          <p:cNvPr id="38" name="Picture 37" descr="f of five equals five cubed minus four, which equals one hundred twenty-five minus four, which equals one hundred twenty-one.">
            <a:extLst>
              <a:ext uri="{FF2B5EF4-FFF2-40B4-BE49-F238E27FC236}">
                <a16:creationId xmlns:a16="http://schemas.microsoft.com/office/drawing/2014/main" id="{BBE04070-67F2-5297-A02B-DE224900A7F6}"/>
              </a:ext>
            </a:extLst>
          </p:cNvPr>
          <p:cNvPicPr>
            <a:picLocks noChangeAspect="1"/>
          </p:cNvPicPr>
          <p:nvPr/>
        </p:nvPicPr>
        <p:blipFill>
          <a:blip r:embed="rId10"/>
          <a:stretch>
            <a:fillRect/>
          </a:stretch>
        </p:blipFill>
        <p:spPr>
          <a:xfrm>
            <a:off x="2725271" y="5505510"/>
            <a:ext cx="3048000" cy="4191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Evaluating Functions</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38163" indent="-538163">
                  <a:defRPr sz="2800"/>
                </a:pPr>
                <a:r>
                  <a:rPr lang="en-US" sz="2000" dirty="0"/>
                  <a:t>b.</a:t>
                </a:r>
                <a:r>
                  <a:rPr sz="2000" dirty="0"/>
                  <a:t>​</a:t>
                </a:r>
                <a:r>
                  <a:rPr lang="en-US" sz="2000" dirty="0"/>
                  <a:t>	</a:t>
                </a:r>
                <a:r>
                  <a:rPr sz="2000" dirty="0"/>
                  <a:t>This time, the independent variable is </a:t>
                </a:r>
                <a:r>
                  <a:rPr lang="en-US" sz="2000" i="1" dirty="0"/>
                  <a:t>t</a:t>
                </a:r>
                <a:r>
                  <a:rPr sz="2000" dirty="0"/>
                  <a:t>, but we still follow the same procedure. We substitute</a:t>
                </a:r>
                <a:r>
                  <a:rPr lang="en-US" sz="2000" dirty="0"/>
                  <a:t> </a:t>
                </a:r>
                <a:r>
                  <a:rPr lang="en-US" sz="2000" i="1" dirty="0"/>
                  <a:t>t</a:t>
                </a:r>
                <a:r>
                  <a:rPr lang="en-US" sz="2000" dirty="0"/>
                  <a:t> </a:t>
                </a:r>
                <a14:m>
                  <m:oMath xmlns:m="http://schemas.openxmlformats.org/officeDocument/2006/math">
                    <m:r>
                      <a:rPr sz="2000">
                        <a:latin typeface="Cambria Math" panose="02040503050406030204" pitchFamily="18" charset="0"/>
                      </a:rPr>
                      <m:t>=−</m:t>
                    </m:r>
                    <m:r>
                      <a:rPr sz="2000">
                        <a:latin typeface="Cambria Math" panose="02040503050406030204" pitchFamily="18" charset="0"/>
                      </a:rPr>
                      <m:t>3</m:t>
                    </m:r>
                  </m:oMath>
                </a14:m>
                <a:r>
                  <a:rPr sz="2000" dirty="0"/>
                  <a:t> into the function </a:t>
                </a:r>
                <a:endParaRPr lang="en-US" sz="2000" dirty="0"/>
              </a:p>
              <a:p>
                <a:pPr marL="538163" indent="-538163">
                  <a:defRPr sz="2800"/>
                </a:pPr>
                <a:r>
                  <a:rPr lang="en-US" sz="2000" dirty="0"/>
                  <a:t>	</a:t>
                </a:r>
              </a:p>
              <a:p>
                <a:pPr marL="538163" indent="-538163">
                  <a:defRPr sz="2800"/>
                </a:pPr>
                <a:endParaRPr sz="2000" dirty="0"/>
              </a:p>
              <a:p>
                <a:pPr marL="538163" indent="-538163" algn="ctr">
                  <a:defRPr sz="2800"/>
                </a:pPr>
                <a:r>
                  <a:rPr sz="2000" dirty="0"/>
                  <a:t>​</a:t>
                </a:r>
                <a:endParaRPr lang="en-US" sz="2000" dirty="0"/>
              </a:p>
              <a:p>
                <a:pPr marL="538163" indent="-538163" algn="ctr">
                  <a:defRPr sz="2800"/>
                </a:pPr>
                <a:endParaRPr lang="en-US" sz="2000" dirty="0"/>
              </a:p>
              <a:p>
                <a:pPr marL="538163" indent="-538163">
                  <a:defRPr sz="2800"/>
                </a:pPr>
                <a:r>
                  <a:rPr lang="en-US" sz="2000" dirty="0"/>
                  <a:t>		</a:t>
                </a:r>
              </a:p>
              <a:p>
                <a:pPr>
                  <a:defRPr sz="2800"/>
                </a:pPr>
                <a:endParaRPr lang="en-US" sz="2000" dirty="0"/>
              </a:p>
              <a:p>
                <a:pPr marL="538163" indent="-538163" algn="ctr">
                  <a:defRPr sz="2800"/>
                </a:pPr>
                <a:endParaRPr lang="en-US" sz="2000" dirty="0"/>
              </a:p>
              <a:p>
                <a:pPr marL="538163" indent="-538163" algn="ctr">
                  <a:defRPr sz="2800"/>
                </a:pPr>
                <a:endParaRPr lang="en-US" sz="2000" dirty="0"/>
              </a:p>
              <a:p>
                <a:pPr marL="538163" indent="-538163" algn="ctr">
                  <a:defRPr sz="2800"/>
                </a:pPr>
                <a:endParaRPr sz="20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a:stretch>
              </a:blipFill>
            </p:spPr>
            <p:txBody>
              <a:bodyPr/>
              <a:lstStyle/>
              <a:p>
                <a:r>
                  <a:rPr lang="en-IN">
                    <a:noFill/>
                  </a:rPr>
                  <a:t> </a:t>
                </a:r>
              </a:p>
            </p:txBody>
          </p:sp>
        </mc:Fallback>
      </mc:AlternateContent>
      <p:pic>
        <p:nvPicPr>
          <p:cNvPr id="6" name="Picture 5" descr="f of t equals t squared minus two t minus five.">
            <a:extLst>
              <a:ext uri="{FF2B5EF4-FFF2-40B4-BE49-F238E27FC236}">
                <a16:creationId xmlns:a16="http://schemas.microsoft.com/office/drawing/2014/main" id="{56BF565B-D686-7512-373F-1E481D85069D}"/>
              </a:ext>
            </a:extLst>
          </p:cNvPr>
          <p:cNvPicPr>
            <a:picLocks noChangeAspect="1"/>
          </p:cNvPicPr>
          <p:nvPr/>
        </p:nvPicPr>
        <p:blipFill>
          <a:blip r:embed="rId3"/>
          <a:stretch>
            <a:fillRect/>
          </a:stretch>
        </p:blipFill>
        <p:spPr>
          <a:xfrm>
            <a:off x="6286500" y="1371600"/>
            <a:ext cx="1866900" cy="41910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B134CE70-33F7-7318-A9D4-0D4ABAD4FE83}"/>
                  </a:ext>
                </a:extLst>
              </p:cNvPr>
              <p:cNvSpPr txBox="1"/>
              <p:nvPr/>
            </p:nvSpPr>
            <p:spPr>
              <a:xfrm>
                <a:off x="990600" y="1676400"/>
                <a:ext cx="7696200" cy="707886"/>
              </a:xfrm>
              <a:prstGeom prst="rect">
                <a:avLst/>
              </a:prstGeom>
              <a:noFill/>
            </p:spPr>
            <p:txBody>
              <a:bodyPr wrap="square">
                <a:spAutoFit/>
              </a:bodyPr>
              <a:lstStyle/>
              <a:p>
                <a:r>
                  <a:rPr lang="en-US" sz="2000" dirty="0"/>
                  <a:t>Be careful to correctly include the negative sign when substituting </a:t>
                </a:r>
                <a14:m>
                  <m:oMath xmlns:m="http://schemas.openxmlformats.org/officeDocument/2006/math">
                    <m:r>
                      <a:rPr lang="en-US" sz="2000">
                        <a:latin typeface="Cambria Math" panose="02040503050406030204" pitchFamily="18" charset="0"/>
                      </a:rPr>
                      <m:t>−</m:t>
                    </m:r>
                    <m:r>
                      <a:rPr lang="en-US" sz="2000">
                        <a:latin typeface="Cambria Math" panose="02040503050406030204" pitchFamily="18" charset="0"/>
                      </a:rPr>
                      <m:t>3</m:t>
                    </m:r>
                  </m:oMath>
                </a14:m>
                <a:r>
                  <a:rPr lang="en-US" sz="2000" dirty="0"/>
                  <a:t> into the function.</a:t>
                </a:r>
                <a:endParaRPr lang="en-IN" sz="2000" dirty="0"/>
              </a:p>
            </p:txBody>
          </p:sp>
        </mc:Choice>
        <mc:Fallback xmlns="">
          <p:sp>
            <p:nvSpPr>
              <p:cNvPr id="8" name="TextBox 7">
                <a:extLst>
                  <a:ext uri="{FF2B5EF4-FFF2-40B4-BE49-F238E27FC236}">
                    <a16:creationId xmlns:a16="http://schemas.microsoft.com/office/drawing/2014/main" id="{B134CE70-33F7-7318-A9D4-0D4ABAD4FE83}"/>
                  </a:ext>
                </a:extLst>
              </p:cNvPr>
              <p:cNvSpPr txBox="1">
                <a:spLocks noRot="1" noChangeAspect="1" noMove="1" noResize="1" noEditPoints="1" noAdjustHandles="1" noChangeArrowheads="1" noChangeShapeType="1" noTextEdit="1"/>
              </p:cNvSpPr>
              <p:nvPr/>
            </p:nvSpPr>
            <p:spPr>
              <a:xfrm>
                <a:off x="990600" y="1676400"/>
                <a:ext cx="7696200" cy="707886"/>
              </a:xfrm>
              <a:prstGeom prst="rect">
                <a:avLst/>
              </a:prstGeom>
              <a:blipFill>
                <a:blip r:embed="rId4"/>
                <a:stretch>
                  <a:fillRect l="-872" t="-4310" b="-14655"/>
                </a:stretch>
              </a:blipFill>
            </p:spPr>
            <p:txBody>
              <a:bodyPr/>
              <a:lstStyle/>
              <a:p>
                <a:r>
                  <a:rPr lang="en-IN">
                    <a:noFill/>
                  </a:rPr>
                  <a:t> </a:t>
                </a:r>
              </a:p>
            </p:txBody>
          </p:sp>
        </mc:Fallback>
      </mc:AlternateContent>
      <p:pic>
        <p:nvPicPr>
          <p:cNvPr id="15" name="Picture 14" descr="f of negative three equals negative three squared minus two times negative three minus five, which equals nine plus six minus five, which equals ten.">
            <a:extLst>
              <a:ext uri="{FF2B5EF4-FFF2-40B4-BE49-F238E27FC236}">
                <a16:creationId xmlns:a16="http://schemas.microsoft.com/office/drawing/2014/main" id="{ACA79E3F-DD53-1778-231B-7D729713077A}"/>
              </a:ext>
            </a:extLst>
          </p:cNvPr>
          <p:cNvPicPr>
            <a:picLocks noChangeAspect="1"/>
          </p:cNvPicPr>
          <p:nvPr/>
        </p:nvPicPr>
        <p:blipFill>
          <a:blip r:embed="rId5"/>
          <a:stretch>
            <a:fillRect/>
          </a:stretch>
        </p:blipFill>
        <p:spPr>
          <a:xfrm>
            <a:off x="2166937" y="2457450"/>
            <a:ext cx="4810125" cy="495300"/>
          </a:xfrm>
          <a:prstGeom prst="rect">
            <a:avLst/>
          </a:prstGeom>
        </p:spPr>
      </p:pic>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9FA25EA9-FA87-091F-CC5C-3C4B92C6E19B}"/>
                  </a:ext>
                </a:extLst>
              </p:cNvPr>
              <p:cNvSpPr txBox="1"/>
              <p:nvPr/>
            </p:nvSpPr>
            <p:spPr>
              <a:xfrm>
                <a:off x="484093" y="3000299"/>
                <a:ext cx="8202706" cy="1631216"/>
              </a:xfrm>
              <a:prstGeom prst="rect">
                <a:avLst/>
              </a:prstGeom>
              <a:noFill/>
            </p:spPr>
            <p:txBody>
              <a:bodyPr wrap="square">
                <a:spAutoFit/>
              </a:bodyPr>
              <a:lstStyle/>
              <a:p>
                <a:pPr marL="538163" indent="-538163"/>
                <a:r>
                  <a:rPr lang="en-US" sz="2000" dirty="0"/>
                  <a:t>c.	This function is called a piecewise function because it has different rules for different values of </a:t>
                </a:r>
                <a:r>
                  <a:rPr lang="en-US" sz="2000" i="1" dirty="0"/>
                  <a:t>x</a:t>
                </a:r>
                <a:r>
                  <a:rPr lang="en-US" sz="2000" dirty="0"/>
                  <a:t>. In this case, there are two pieces to the function: one for input values less than </a:t>
                </a:r>
                <a:r>
                  <a:rPr lang="en-US" sz="2000" dirty="0">
                    <a:latin typeface="Cambria Math"/>
                  </a:rPr>
                  <a:t>0</a:t>
                </a:r>
                <a:r>
                  <a:rPr lang="en-US" sz="2000" dirty="0"/>
                  <a:t> and one for those greater than or equal to </a:t>
                </a:r>
                <a:r>
                  <a:rPr lang="en-US" sz="2000" dirty="0">
                    <a:latin typeface="Cambria Math"/>
                  </a:rPr>
                  <a:t>0</a:t>
                </a:r>
                <a:r>
                  <a:rPr lang="en-US" sz="2000" dirty="0"/>
                  <a:t>. Since we are evaluating a variable that is larger than </a:t>
                </a:r>
                <a:r>
                  <a:rPr lang="en-US" sz="2000" dirty="0">
                    <a:latin typeface="Cambria Math"/>
                  </a:rPr>
                  <a:t>0</a:t>
                </a:r>
                <a:r>
                  <a:rPr lang="en-US" sz="2000" dirty="0"/>
                  <a:t> (that is, </a:t>
                </a:r>
                <a:r>
                  <a:rPr lang="en-US" sz="2000" i="1" dirty="0"/>
                  <a:t>x</a:t>
                </a:r>
                <a:r>
                  <a:rPr lang="en-US" sz="2000" dirty="0"/>
                  <a:t> </a:t>
                </a:r>
                <a14:m>
                  <m:oMath xmlns:m="http://schemas.openxmlformats.org/officeDocument/2006/math">
                    <m:r>
                      <a:rPr lang="en-US" sz="2000">
                        <a:latin typeface="Cambria Math" panose="02040503050406030204" pitchFamily="18" charset="0"/>
                      </a:rPr>
                      <m:t>=</m:t>
                    </m:r>
                    <m:r>
                      <a:rPr lang="en-US" sz="2000">
                        <a:latin typeface="Cambria Math" panose="02040503050406030204" pitchFamily="18" charset="0"/>
                      </a:rPr>
                      <m:t>15</m:t>
                    </m:r>
                  </m:oMath>
                </a14:m>
                <a:r>
                  <a:rPr lang="en-US" sz="2000" dirty="0"/>
                  <a:t>), we need to use the second piece of the function	</a:t>
                </a:r>
                <a:endParaRPr lang="en-IN" sz="2000" dirty="0"/>
              </a:p>
            </p:txBody>
          </p:sp>
        </mc:Choice>
        <mc:Fallback xmlns="">
          <p:sp>
            <p:nvSpPr>
              <p:cNvPr id="25" name="TextBox 24">
                <a:extLst>
                  <a:ext uri="{FF2B5EF4-FFF2-40B4-BE49-F238E27FC236}">
                    <a16:creationId xmlns:a16="http://schemas.microsoft.com/office/drawing/2014/main" id="{9FA25EA9-FA87-091F-CC5C-3C4B92C6E19B}"/>
                  </a:ext>
                </a:extLst>
              </p:cNvPr>
              <p:cNvSpPr txBox="1">
                <a:spLocks noRot="1" noChangeAspect="1" noMove="1" noResize="1" noEditPoints="1" noAdjustHandles="1" noChangeArrowheads="1" noChangeShapeType="1" noTextEdit="1"/>
              </p:cNvSpPr>
              <p:nvPr/>
            </p:nvSpPr>
            <p:spPr>
              <a:xfrm>
                <a:off x="484093" y="3000299"/>
                <a:ext cx="8202706" cy="1631216"/>
              </a:xfrm>
              <a:prstGeom prst="rect">
                <a:avLst/>
              </a:prstGeom>
              <a:blipFill>
                <a:blip r:embed="rId6"/>
                <a:stretch>
                  <a:fillRect l="-743" t="-1866" r="-966" b="-5597"/>
                </a:stretch>
              </a:blipFill>
            </p:spPr>
            <p:txBody>
              <a:bodyPr/>
              <a:lstStyle/>
              <a:p>
                <a:r>
                  <a:rPr lang="en-IN">
                    <a:noFill/>
                  </a:rPr>
                  <a:t> </a:t>
                </a:r>
              </a:p>
            </p:txBody>
          </p:sp>
        </mc:Fallback>
      </mc:AlternateContent>
      <p:pic>
        <p:nvPicPr>
          <p:cNvPr id="18" name="Picture 17" descr="f of x equals x minus one.">
            <a:extLst>
              <a:ext uri="{FF2B5EF4-FFF2-40B4-BE49-F238E27FC236}">
                <a16:creationId xmlns:a16="http://schemas.microsoft.com/office/drawing/2014/main" id="{F12EA31F-54F9-B5EF-15AB-9DBBE27C69BA}"/>
              </a:ext>
            </a:extLst>
          </p:cNvPr>
          <p:cNvPicPr>
            <a:picLocks noChangeAspect="1"/>
          </p:cNvPicPr>
          <p:nvPr/>
        </p:nvPicPr>
        <p:blipFill>
          <a:blip r:embed="rId7"/>
          <a:stretch>
            <a:fillRect/>
          </a:stretch>
        </p:blipFill>
        <p:spPr>
          <a:xfrm>
            <a:off x="1066800" y="4617408"/>
            <a:ext cx="1504950" cy="428625"/>
          </a:xfrm>
          <a:prstGeom prst="rect">
            <a:avLst/>
          </a:prstGeom>
        </p:spPr>
      </p:pic>
      <p:sp>
        <p:nvSpPr>
          <p:cNvPr id="20" name="TextBox 19">
            <a:extLst>
              <a:ext uri="{FF2B5EF4-FFF2-40B4-BE49-F238E27FC236}">
                <a16:creationId xmlns:a16="http://schemas.microsoft.com/office/drawing/2014/main" id="{11E45C4E-DA65-D1A7-6D24-23E623F8A4EF}"/>
              </a:ext>
            </a:extLst>
          </p:cNvPr>
          <p:cNvSpPr txBox="1"/>
          <p:nvPr/>
        </p:nvSpPr>
        <p:spPr>
          <a:xfrm>
            <a:off x="991720" y="5007114"/>
            <a:ext cx="7695079" cy="707886"/>
          </a:xfrm>
          <a:prstGeom prst="rect">
            <a:avLst/>
          </a:prstGeom>
          <a:noFill/>
        </p:spPr>
        <p:txBody>
          <a:bodyPr wrap="square">
            <a:spAutoFit/>
          </a:bodyPr>
          <a:lstStyle/>
          <a:p>
            <a:r>
              <a:rPr lang="en-US" sz="2000" dirty="0"/>
              <a:t>We can ignore the other piece of the function. Thus, we have the following.</a:t>
            </a:r>
            <a:endParaRPr lang="en-IN" sz="2000" dirty="0"/>
          </a:p>
        </p:txBody>
      </p:sp>
      <p:pic>
        <p:nvPicPr>
          <p:cNvPr id="23" name="Picture 22" descr="f of 15 equals 15 minus 1, equals 14.">
            <a:extLst>
              <a:ext uri="{FF2B5EF4-FFF2-40B4-BE49-F238E27FC236}">
                <a16:creationId xmlns:a16="http://schemas.microsoft.com/office/drawing/2014/main" id="{87343B0A-DE08-100F-4FAB-2587C7DA7D78}"/>
              </a:ext>
            </a:extLst>
          </p:cNvPr>
          <p:cNvPicPr>
            <a:picLocks noChangeAspect="1"/>
          </p:cNvPicPr>
          <p:nvPr/>
        </p:nvPicPr>
        <p:blipFill>
          <a:blip r:embed="rId8"/>
          <a:stretch>
            <a:fillRect/>
          </a:stretch>
        </p:blipFill>
        <p:spPr>
          <a:xfrm>
            <a:off x="3581400" y="5585136"/>
            <a:ext cx="2228850" cy="42862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Dependent and Independent Variables</a:t>
            </a:r>
          </a:p>
        </p:txBody>
      </p:sp>
      <p:sp>
        <p:nvSpPr>
          <p:cNvPr id="3" name="Text Placeholder 2"/>
          <p:cNvSpPr>
            <a:spLocks noGrp="1"/>
          </p:cNvSpPr>
          <p:nvPr>
            <p:ph type="body" sz="quarter" idx="10"/>
          </p:nvPr>
        </p:nvSpPr>
        <p:spPr/>
        <p:txBody>
          <a:bodyPr>
            <a:normAutofit/>
          </a:bodyPr>
          <a:lstStyle/>
          <a:p>
            <a:pPr>
              <a:defRPr b="1"/>
            </a:pPr>
            <a:r>
              <a:rPr sz="2800" dirty="0"/>
              <a:t>Dependent Variable</a:t>
            </a:r>
          </a:p>
          <a:p>
            <a:r>
              <a:rPr sz="2800" dirty="0"/>
              <a:t>The value of the </a:t>
            </a:r>
            <a:r>
              <a:rPr sz="2800" b="1" dirty="0"/>
              <a:t>dependent variable</a:t>
            </a:r>
            <a:r>
              <a:rPr sz="2800" dirty="0"/>
              <a:t> changes with respect to the value of the independent variable.</a:t>
            </a:r>
          </a:p>
          <a:p>
            <a:pPr>
              <a:defRPr b="1"/>
            </a:pPr>
            <a:r>
              <a:rPr sz="2800" dirty="0"/>
              <a:t>Independent Variable</a:t>
            </a:r>
          </a:p>
          <a:p>
            <a:r>
              <a:rPr sz="2800" dirty="0"/>
              <a:t>The value of an </a:t>
            </a:r>
            <a:r>
              <a:rPr sz="2800" b="1" dirty="0"/>
              <a:t>independent variable</a:t>
            </a:r>
            <a:r>
              <a:rPr sz="2800" dirty="0"/>
              <a:t> does not rely on the values of the other variables in an expression or function, and its value determines the values of the other variables.</a:t>
            </a:r>
          </a:p>
          <a:p>
            <a:endParaRP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Evaluating Functions</a:t>
            </a:r>
            <a:r>
              <a:rPr lang="en-US" dirty="0"/>
              <a:t>—Slide 3</a:t>
            </a:r>
            <a:endParaRPr dirty="0"/>
          </a:p>
        </p:txBody>
      </p:sp>
      <p:sp>
        <p:nvSpPr>
          <p:cNvPr id="3" name="Text Placeholder 2"/>
          <p:cNvSpPr>
            <a:spLocks noGrp="1"/>
          </p:cNvSpPr>
          <p:nvPr>
            <p:ph type="body" sz="quarter" idx="10"/>
          </p:nvPr>
        </p:nvSpPr>
        <p:spPr>
          <a:xfrm>
            <a:off x="365129" y="1033769"/>
            <a:ext cx="8458200" cy="4967067"/>
          </a:xfrm>
        </p:spPr>
        <p:txBody>
          <a:bodyPr>
            <a:normAutofit/>
          </a:bodyPr>
          <a:lstStyle/>
          <a:p>
            <a:pPr marL="538163" indent="-538163">
              <a:defRPr sz="2800"/>
            </a:pPr>
            <a:r>
              <a:rPr lang="en-US" sz="2000" dirty="0"/>
              <a:t>d.	</a:t>
            </a:r>
            <a:r>
              <a:rPr sz="2000" dirty="0"/>
              <a:t>​Even though the function may be less familiar to you, the same process applies. Since we are looking for</a:t>
            </a:r>
            <a:endParaRPr lang="en-US" sz="2000" dirty="0"/>
          </a:p>
          <a:p>
            <a:pPr>
              <a:defRPr sz="2800"/>
            </a:pPr>
            <a:endParaRPr sz="2000" dirty="0"/>
          </a:p>
          <a:p>
            <a:pPr algn="ctr">
              <a:defRPr sz="2800"/>
            </a:pPr>
            <a:r>
              <a:rPr sz="2000" dirty="0"/>
              <a:t>​</a:t>
            </a:r>
            <a:endParaRPr lang="en-US" sz="2000" dirty="0"/>
          </a:p>
          <a:p>
            <a:pPr>
              <a:defRPr b="1"/>
            </a:pPr>
            <a:endParaRPr lang="en-US" sz="2000" dirty="0"/>
          </a:p>
          <a:p>
            <a:pPr>
              <a:defRPr b="1"/>
            </a:pPr>
            <a:endParaRPr lang="en-US" sz="2000" dirty="0"/>
          </a:p>
          <a:p>
            <a:pPr>
              <a:defRPr b="1"/>
            </a:pPr>
            <a:endParaRPr lang="en-US" sz="2000" dirty="0"/>
          </a:p>
          <a:p>
            <a:pPr>
              <a:defRPr b="1"/>
            </a:pPr>
            <a:endParaRPr lang="en-US" sz="2000" dirty="0"/>
          </a:p>
          <a:p>
            <a:pPr>
              <a:defRPr b="1"/>
            </a:pPr>
            <a:r>
              <a:rPr lang="en-US" sz="2000" dirty="0"/>
              <a:t>  </a:t>
            </a:r>
          </a:p>
          <a:p>
            <a:pPr>
              <a:defRPr sz="2800"/>
            </a:pPr>
            <a:endParaRPr lang="en-US" sz="1000" dirty="0"/>
          </a:p>
          <a:p>
            <a:pPr>
              <a:defRPr sz="2800"/>
            </a:pPr>
            <a:endParaRPr lang="en-US" sz="2000" dirty="0"/>
          </a:p>
          <a:p>
            <a:pPr>
              <a:defRPr sz="2800"/>
            </a:pPr>
            <a:endParaRPr lang="en-US" sz="2000" dirty="0"/>
          </a:p>
          <a:p>
            <a:pPr>
              <a:defRPr sz="2800"/>
            </a:pPr>
            <a:r>
              <a:rPr lang="en-US" sz="2000" dirty="0"/>
              <a:t>						</a:t>
            </a:r>
          </a:p>
          <a:p>
            <a:pPr>
              <a:defRPr sz="2800"/>
            </a:pPr>
            <a:endParaRPr lang="en-US" sz="2000" dirty="0"/>
          </a:p>
        </p:txBody>
      </p:sp>
      <p:pic>
        <p:nvPicPr>
          <p:cNvPr id="9" name="Picture 8" descr="f of 2,">
            <a:extLst>
              <a:ext uri="{FF2B5EF4-FFF2-40B4-BE49-F238E27FC236}">
                <a16:creationId xmlns:a16="http://schemas.microsoft.com/office/drawing/2014/main" id="{80A193AA-3A23-CEA0-C74A-A007B802246D}"/>
              </a:ext>
            </a:extLst>
          </p:cNvPr>
          <p:cNvPicPr>
            <a:picLocks noChangeAspect="1"/>
          </p:cNvPicPr>
          <p:nvPr/>
        </p:nvPicPr>
        <p:blipFill>
          <a:blip r:embed="rId2"/>
          <a:stretch>
            <a:fillRect/>
          </a:stretch>
        </p:blipFill>
        <p:spPr>
          <a:xfrm>
            <a:off x="4270379" y="1349193"/>
            <a:ext cx="647700" cy="419100"/>
          </a:xfrm>
          <a:prstGeom prst="rect">
            <a:avLst/>
          </a:prstGeom>
        </p:spPr>
      </p:pic>
      <p:sp>
        <p:nvSpPr>
          <p:cNvPr id="17" name="TextBox 16">
            <a:extLst>
              <a:ext uri="{FF2B5EF4-FFF2-40B4-BE49-F238E27FC236}">
                <a16:creationId xmlns:a16="http://schemas.microsoft.com/office/drawing/2014/main" id="{E5319A42-946A-7035-A645-48E8281C5308}"/>
              </a:ext>
            </a:extLst>
          </p:cNvPr>
          <p:cNvSpPr txBox="1"/>
          <p:nvPr/>
        </p:nvSpPr>
        <p:spPr>
          <a:xfrm>
            <a:off x="990600" y="1621436"/>
            <a:ext cx="5867400" cy="400110"/>
          </a:xfrm>
          <a:prstGeom prst="rect">
            <a:avLst/>
          </a:prstGeom>
          <a:noFill/>
        </p:spPr>
        <p:txBody>
          <a:bodyPr wrap="square">
            <a:spAutoFit/>
          </a:bodyPr>
          <a:lstStyle/>
          <a:p>
            <a:r>
              <a:rPr lang="en-US" sz="2000" dirty="0"/>
              <a:t>we substitute the value </a:t>
            </a:r>
            <a:r>
              <a:rPr lang="en-US" sz="2000" dirty="0">
                <a:latin typeface="Cambria Math"/>
              </a:rPr>
              <a:t>2</a:t>
            </a:r>
            <a:r>
              <a:rPr lang="en-US" sz="2000" dirty="0"/>
              <a:t> in for </a:t>
            </a:r>
            <a:r>
              <a:rPr lang="en-US" sz="2000" i="1" dirty="0"/>
              <a:t>x</a:t>
            </a:r>
            <a:r>
              <a:rPr lang="en-US" sz="2000" dirty="0"/>
              <a:t> in the function.</a:t>
            </a:r>
            <a:endParaRPr lang="en-IN" sz="2000" dirty="0"/>
          </a:p>
        </p:txBody>
      </p:sp>
      <p:pic>
        <p:nvPicPr>
          <p:cNvPr id="12" name="Picture 11" descr="f of 2 equals the logarithm of 2 times 2, equals logarithm of 4, approximately equals to 0.602.">
            <a:extLst>
              <a:ext uri="{FF2B5EF4-FFF2-40B4-BE49-F238E27FC236}">
                <a16:creationId xmlns:a16="http://schemas.microsoft.com/office/drawing/2014/main" id="{066B248A-9141-8071-A363-003E82E2A030}"/>
              </a:ext>
            </a:extLst>
          </p:cNvPr>
          <p:cNvPicPr>
            <a:picLocks noChangeAspect="1"/>
          </p:cNvPicPr>
          <p:nvPr/>
        </p:nvPicPr>
        <p:blipFill>
          <a:blip r:embed="rId3"/>
          <a:stretch>
            <a:fillRect/>
          </a:stretch>
        </p:blipFill>
        <p:spPr>
          <a:xfrm>
            <a:off x="2990850" y="2084239"/>
            <a:ext cx="3524250" cy="438150"/>
          </a:xfrm>
          <a:prstGeom prst="rect">
            <a:avLst/>
          </a:prstGeom>
        </p:spPr>
      </p:pic>
      <p:sp>
        <p:nvSpPr>
          <p:cNvPr id="19" name="TextBox 18">
            <a:extLst>
              <a:ext uri="{FF2B5EF4-FFF2-40B4-BE49-F238E27FC236}">
                <a16:creationId xmlns:a16="http://schemas.microsoft.com/office/drawing/2014/main" id="{77F901F2-FF3A-6D22-95DA-F1217961BD5A}"/>
              </a:ext>
            </a:extLst>
          </p:cNvPr>
          <p:cNvSpPr txBox="1"/>
          <p:nvPr/>
        </p:nvSpPr>
        <p:spPr>
          <a:xfrm>
            <a:off x="484094" y="2416378"/>
            <a:ext cx="8455152" cy="1323439"/>
          </a:xfrm>
          <a:prstGeom prst="rect">
            <a:avLst/>
          </a:prstGeom>
          <a:noFill/>
        </p:spPr>
        <p:txBody>
          <a:bodyPr wrap="square">
            <a:spAutoFit/>
          </a:bodyPr>
          <a:lstStyle/>
          <a:p>
            <a:pPr>
              <a:defRPr b="1"/>
            </a:pPr>
            <a:r>
              <a:rPr lang="en-US" sz="2000" dirty="0"/>
              <a:t>TI-83/84 Plus</a:t>
            </a:r>
          </a:p>
          <a:p>
            <a:pPr>
              <a:defRPr sz="2800"/>
            </a:pPr>
            <a:r>
              <a:rPr lang="en-US" sz="2000" dirty="0"/>
              <a:t>To evaluate functions in a calculator, we first store the functions by pressing  </a:t>
            </a:r>
            <a:r>
              <a:rPr lang="en-US" sz="2000" b="1" dirty="0"/>
              <a:t>y=</a:t>
            </a:r>
            <a:r>
              <a:rPr lang="en-US" sz="2000" dirty="0"/>
              <a:t>  and typing in the right-hand side of the function using  </a:t>
            </a:r>
            <a:r>
              <a:rPr lang="en-US" sz="2000" b="1" dirty="0" err="1"/>
              <a:t>X,T,θ,n</a:t>
            </a:r>
            <a:r>
              <a:rPr lang="en-US" sz="2000" dirty="0"/>
              <a:t>  for the variable, </a:t>
            </a:r>
            <a:r>
              <a:rPr lang="en-US" sz="2000" i="1" dirty="0"/>
              <a:t>x</a:t>
            </a:r>
            <a:r>
              <a:rPr lang="en-US" sz="2000" dirty="0"/>
              <a:t>. Let's type the function in part a. for </a:t>
            </a:r>
            <a:r>
              <a:rPr lang="en-US" sz="2000" b="1" dirty="0"/>
              <a:t>Y1</a:t>
            </a:r>
            <a:r>
              <a:rPr lang="en-US" sz="2000" dirty="0"/>
              <a:t>, and the function in part b. for </a:t>
            </a:r>
            <a:r>
              <a:rPr lang="en-US" sz="2000" b="1" dirty="0"/>
              <a:t>Y2</a:t>
            </a:r>
            <a:r>
              <a:rPr lang="en-US" sz="2000" dirty="0"/>
              <a:t>.</a:t>
            </a:r>
            <a:endParaRPr lang="en-IN" sz="2000" dirty="0"/>
          </a:p>
        </p:txBody>
      </p:sp>
      <p:sp>
        <p:nvSpPr>
          <p:cNvPr id="21" name="TextBox 20">
            <a:extLst>
              <a:ext uri="{FF2B5EF4-FFF2-40B4-BE49-F238E27FC236}">
                <a16:creationId xmlns:a16="http://schemas.microsoft.com/office/drawing/2014/main" id="{6C884A85-507F-6F55-1E60-66E0C6146B49}"/>
              </a:ext>
            </a:extLst>
          </p:cNvPr>
          <p:cNvSpPr txBox="1"/>
          <p:nvPr/>
        </p:nvSpPr>
        <p:spPr>
          <a:xfrm>
            <a:off x="457200" y="3723859"/>
            <a:ext cx="8229600" cy="1631216"/>
          </a:xfrm>
          <a:prstGeom prst="rect">
            <a:avLst/>
          </a:prstGeom>
          <a:noFill/>
        </p:spPr>
        <p:txBody>
          <a:bodyPr wrap="square">
            <a:spAutoFit/>
          </a:bodyPr>
          <a:lstStyle/>
          <a:p>
            <a:r>
              <a:rPr lang="en-US" sz="2000" dirty="0"/>
              <a:t>The function in part c. is called a piecewise function because it has different rules for different values of </a:t>
            </a:r>
            <a:r>
              <a:rPr lang="en-US" sz="2000" i="1" dirty="0"/>
              <a:t>x</a:t>
            </a:r>
            <a:r>
              <a:rPr lang="en-US" sz="2000" dirty="0"/>
              <a:t>. In this case, there are two pieces to the function: one for input values less than 0 and one for those greater than or equal to 0. Since we are evaluating a variable that is larger than 0 (that is, </a:t>
            </a:r>
            <a:br>
              <a:rPr lang="en-US" sz="2000" dirty="0"/>
            </a:br>
            <a:r>
              <a:rPr lang="en-US" sz="2000" i="1" dirty="0"/>
              <a:t>x</a:t>
            </a:r>
            <a:r>
              <a:rPr lang="en-US" sz="2000" dirty="0"/>
              <a:t> = 15), we need to use the second piece of the function</a:t>
            </a:r>
            <a:endParaRPr lang="en-IN" sz="2000" dirty="0"/>
          </a:p>
        </p:txBody>
      </p:sp>
      <p:pic>
        <p:nvPicPr>
          <p:cNvPr id="15" name="Picture 14" descr="f of x equals x minus one.">
            <a:extLst>
              <a:ext uri="{FF2B5EF4-FFF2-40B4-BE49-F238E27FC236}">
                <a16:creationId xmlns:a16="http://schemas.microsoft.com/office/drawing/2014/main" id="{B32F3A42-1F61-521D-142E-E53C70892A0D}"/>
              </a:ext>
            </a:extLst>
          </p:cNvPr>
          <p:cNvPicPr>
            <a:picLocks noChangeAspect="1"/>
          </p:cNvPicPr>
          <p:nvPr/>
        </p:nvPicPr>
        <p:blipFill>
          <a:blip r:embed="rId4"/>
          <a:stretch>
            <a:fillRect/>
          </a:stretch>
        </p:blipFill>
        <p:spPr>
          <a:xfrm>
            <a:off x="484094" y="5258855"/>
            <a:ext cx="1381125" cy="419100"/>
          </a:xfrm>
          <a:prstGeom prst="rect">
            <a:avLst/>
          </a:prstGeom>
        </p:spPr>
      </p:pic>
      <mc:AlternateContent xmlns:mc="http://schemas.openxmlformats.org/markup-compatibility/2006">
        <mc:Choice xmlns:a14="http://schemas.microsoft.com/office/drawing/2010/main" Requires="a14">
          <p:sp>
            <p:nvSpPr>
              <p:cNvPr id="23" name="TextBox 22">
                <a:extLst>
                  <a:ext uri="{FF2B5EF4-FFF2-40B4-BE49-F238E27FC236}">
                    <a16:creationId xmlns:a16="http://schemas.microsoft.com/office/drawing/2014/main" id="{C51C872F-4498-B4B5-4E28-BBCE0DAF0406}"/>
                  </a:ext>
                </a:extLst>
              </p:cNvPr>
              <p:cNvSpPr txBox="1"/>
              <p:nvPr/>
            </p:nvSpPr>
            <p:spPr>
              <a:xfrm>
                <a:off x="1828799" y="5238690"/>
                <a:ext cx="7110447" cy="400110"/>
              </a:xfrm>
              <a:prstGeom prst="rect">
                <a:avLst/>
              </a:prstGeom>
              <a:noFill/>
            </p:spPr>
            <p:txBody>
              <a:bodyPr wrap="square">
                <a:spAutoFit/>
              </a:bodyPr>
              <a:lstStyle/>
              <a:p>
                <a:r>
                  <a:rPr lang="en-US" sz="2000" dirty="0"/>
                  <a:t>We can ignore the other piece of the function and type X</a:t>
                </a:r>
                <a14:m>
                  <m:oMath xmlns:m="http://schemas.openxmlformats.org/officeDocument/2006/math">
                    <m:r>
                      <a:rPr lang="en-US" sz="2000" i="1" smtClean="0">
                        <a:latin typeface="Cambria Math" panose="02040503050406030204" pitchFamily="18" charset="0"/>
                        <a:ea typeface="Cambria Math" panose="02040503050406030204" pitchFamily="18" charset="0"/>
                      </a:rPr>
                      <m:t>−</m:t>
                    </m:r>
                  </m:oMath>
                </a14:m>
                <a:r>
                  <a:rPr lang="en-US" sz="2000" dirty="0"/>
                  <a:t>1 for Y3. </a:t>
                </a:r>
                <a:endParaRPr lang="en-IN" sz="2000" dirty="0"/>
              </a:p>
            </p:txBody>
          </p:sp>
        </mc:Choice>
        <mc:Fallback>
          <p:sp>
            <p:nvSpPr>
              <p:cNvPr id="23" name="TextBox 22">
                <a:extLst>
                  <a:ext uri="{FF2B5EF4-FFF2-40B4-BE49-F238E27FC236}">
                    <a16:creationId xmlns:a16="http://schemas.microsoft.com/office/drawing/2014/main" id="{C51C872F-4498-B4B5-4E28-BBCE0DAF0406}"/>
                  </a:ext>
                </a:extLst>
              </p:cNvPr>
              <p:cNvSpPr txBox="1">
                <a:spLocks noRot="1" noChangeAspect="1" noMove="1" noResize="1" noEditPoints="1" noAdjustHandles="1" noChangeArrowheads="1" noChangeShapeType="1" noTextEdit="1"/>
              </p:cNvSpPr>
              <p:nvPr/>
            </p:nvSpPr>
            <p:spPr>
              <a:xfrm>
                <a:off x="1828799" y="5238690"/>
                <a:ext cx="7110447" cy="400110"/>
              </a:xfrm>
              <a:prstGeom prst="rect">
                <a:avLst/>
              </a:prstGeom>
              <a:blipFill>
                <a:blip r:embed="rId5"/>
                <a:stretch>
                  <a:fillRect l="-858" t="-7576" r="-1372" b="-25758"/>
                </a:stretch>
              </a:blipFill>
            </p:spPr>
            <p:txBody>
              <a:bodyPr/>
              <a:lstStyle/>
              <a:p>
                <a:r>
                  <a:rPr lang="en-IN">
                    <a:noFill/>
                  </a:rPr>
                  <a:t> </a:t>
                </a:r>
              </a:p>
            </p:txBody>
          </p:sp>
        </mc:Fallback>
      </mc:AlternateContent>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670"/>
            <a:ext cx="8229600" cy="914400"/>
          </a:xfrm>
        </p:spPr>
        <p:txBody>
          <a:bodyPr>
            <a:normAutofit/>
          </a:bodyPr>
          <a:lstStyle/>
          <a:p>
            <a:pPr>
              <a:defRPr sz="3200"/>
            </a:pPr>
            <a:r>
              <a:rPr dirty="0"/>
              <a:t>Example 5: Evaluating Functions</a:t>
            </a:r>
            <a:r>
              <a:rPr lang="en-US" dirty="0"/>
              <a:t>—Slide 4</a:t>
            </a:r>
            <a:endParaRPr dirty="0"/>
          </a:p>
        </p:txBody>
      </p:sp>
      <p:sp>
        <p:nvSpPr>
          <p:cNvPr id="3" name="Text Placeholder 2"/>
          <p:cNvSpPr>
            <a:spLocks noGrp="1"/>
          </p:cNvSpPr>
          <p:nvPr>
            <p:ph type="body" sz="quarter" idx="10"/>
          </p:nvPr>
        </p:nvSpPr>
        <p:spPr>
          <a:xfrm>
            <a:off x="457200" y="1051141"/>
            <a:ext cx="8229600" cy="5094087"/>
          </a:xfrm>
        </p:spPr>
        <p:txBody>
          <a:bodyPr>
            <a:normAutofit/>
          </a:bodyPr>
          <a:lstStyle/>
          <a:p>
            <a:pPr>
              <a:defRPr sz="2800"/>
            </a:pPr>
            <a:r>
              <a:rPr lang="en-US" sz="2600" dirty="0"/>
              <a:t>Finally, type the function in part d. for Y4.</a:t>
            </a:r>
          </a:p>
        </p:txBody>
      </p:sp>
      <p:pic>
        <p:nvPicPr>
          <p:cNvPr id="8" name="Picture 7" descr="Graphing calculator screenshot showing equations:&#10;Y 1 equals X cubed minus 4,&#10;Y 2 equals X squared minus 2 times X minus 5,&#10;Y 3 equals X minus 1,&#10;Y 4 equals log open parenthesis 2 times X closed parenthesis.">
            <a:extLst>
              <a:ext uri="{FF2B5EF4-FFF2-40B4-BE49-F238E27FC236}">
                <a16:creationId xmlns:a16="http://schemas.microsoft.com/office/drawing/2014/main" id="{072B8B18-AE9C-4FBF-8754-C0E0DFF4F24B}"/>
              </a:ext>
            </a:extLst>
          </p:cNvPr>
          <p:cNvPicPr>
            <a:picLocks noChangeAspect="1"/>
          </p:cNvPicPr>
          <p:nvPr/>
        </p:nvPicPr>
        <p:blipFill>
          <a:blip r:embed="rId2"/>
          <a:srcRect b="8029"/>
          <a:stretch>
            <a:fillRect/>
          </a:stretch>
        </p:blipFill>
        <p:spPr>
          <a:xfrm>
            <a:off x="3048000" y="1468828"/>
            <a:ext cx="2772793" cy="2075976"/>
          </a:xfrm>
          <a:prstGeom prst="rect">
            <a:avLst/>
          </a:prstGeom>
        </p:spPr>
      </p:pic>
      <p:sp>
        <p:nvSpPr>
          <p:cNvPr id="7" name="TextBox 6">
            <a:extLst>
              <a:ext uri="{FF2B5EF4-FFF2-40B4-BE49-F238E27FC236}">
                <a16:creationId xmlns:a16="http://schemas.microsoft.com/office/drawing/2014/main" id="{A7DAE2CA-37C8-53CB-A990-D6B34000CDAA}"/>
              </a:ext>
            </a:extLst>
          </p:cNvPr>
          <p:cNvSpPr txBox="1"/>
          <p:nvPr/>
        </p:nvSpPr>
        <p:spPr>
          <a:xfrm>
            <a:off x="3496693" y="3492837"/>
            <a:ext cx="1600200" cy="430887"/>
          </a:xfrm>
          <a:prstGeom prst="rect">
            <a:avLst/>
          </a:prstGeom>
          <a:noFill/>
        </p:spPr>
        <p:txBody>
          <a:bodyPr wrap="square">
            <a:spAutoFit/>
          </a:bodyPr>
          <a:lstStyle/>
          <a:p>
            <a:pPr algn="ctr"/>
            <a:r>
              <a:rPr lang="en-IN" sz="2200" dirty="0"/>
              <a:t>Figure 1</a:t>
            </a:r>
          </a:p>
        </p:txBody>
      </p:sp>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C467645C-BC01-8353-519D-432731D69A94}"/>
                  </a:ext>
                </a:extLst>
              </p:cNvPr>
              <p:cNvSpPr txBox="1"/>
              <p:nvPr/>
            </p:nvSpPr>
            <p:spPr>
              <a:xfrm>
                <a:off x="457200" y="3899006"/>
                <a:ext cx="8229600" cy="217290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600" b="0" i="0" u="none" strike="noStrike" kern="1200" cap="none" spc="0" normalizeH="0" baseline="0" noProof="0" dirty="0">
                    <a:ln>
                      <a:noFill/>
                    </a:ln>
                    <a:solidFill>
                      <a:srgbClr val="366092"/>
                    </a:solidFill>
                    <a:effectLst/>
                    <a:uLnTx/>
                    <a:uFillTx/>
                    <a:latin typeface="Calibri"/>
                    <a:ea typeface="+mn-ea"/>
                    <a:cs typeface="+mn-cs"/>
                  </a:rPr>
                  <a:t>Press </a:t>
                </a:r>
                <a:r>
                  <a:rPr kumimoji="0" lang="en-US" sz="2600" b="1" i="0" u="none" strike="noStrike" kern="1200" cap="none" spc="0" normalizeH="0" baseline="0" noProof="0" dirty="0">
                    <a:ln>
                      <a:noFill/>
                    </a:ln>
                    <a:solidFill>
                      <a:srgbClr val="366092"/>
                    </a:solidFill>
                    <a:effectLst/>
                    <a:uLnTx/>
                    <a:uFillTx/>
                    <a:latin typeface="Calibri"/>
                    <a:ea typeface="+mn-ea"/>
                    <a:cs typeface="+mn-cs"/>
                  </a:rPr>
                  <a:t>2</a:t>
                </a:r>
                <a:r>
                  <a:rPr kumimoji="0" lang="en-US" sz="2600" b="1" i="0" u="none" strike="noStrike" kern="1200" cap="none" spc="0" normalizeH="0" baseline="30000" noProof="0" dirty="0">
                    <a:ln>
                      <a:noFill/>
                    </a:ln>
                    <a:solidFill>
                      <a:srgbClr val="366092"/>
                    </a:solidFill>
                    <a:effectLst/>
                    <a:uLnTx/>
                    <a:uFillTx/>
                    <a:latin typeface="Calibri"/>
                    <a:ea typeface="+mn-ea"/>
                    <a:cs typeface="+mn-cs"/>
                  </a:rPr>
                  <a:t>nd</a:t>
                </a:r>
                <a:r>
                  <a:rPr kumimoji="0" lang="en-US" sz="2600" b="0" i="0" u="none" strike="noStrike" kern="1200" cap="none" spc="0" normalizeH="0" baseline="0" noProof="0" dirty="0">
                    <a:ln>
                      <a:noFill/>
                    </a:ln>
                    <a:solidFill>
                      <a:srgbClr val="366092"/>
                    </a:solidFill>
                    <a:effectLst/>
                    <a:uLnTx/>
                    <a:uFillTx/>
                    <a:latin typeface="Calibri"/>
                    <a:ea typeface="+mn-ea"/>
                    <a:cs typeface="+mn-cs"/>
                  </a:rPr>
                  <a:t> </a:t>
                </a:r>
                <a:r>
                  <a:rPr kumimoji="0" lang="en-US" sz="2600" b="1" i="0" u="none" strike="noStrike" kern="1200" cap="none" spc="0" normalizeH="0" baseline="0" noProof="0" dirty="0">
                    <a:ln>
                      <a:noFill/>
                    </a:ln>
                    <a:solidFill>
                      <a:srgbClr val="366092"/>
                    </a:solidFill>
                    <a:effectLst/>
                    <a:uLnTx/>
                    <a:uFillTx/>
                    <a:latin typeface="Calibri"/>
                    <a:ea typeface="+mn-ea"/>
                    <a:cs typeface="+mn-cs"/>
                  </a:rPr>
                  <a:t>mode</a:t>
                </a:r>
                <a:r>
                  <a:rPr kumimoji="0" lang="en-US" sz="2600" b="0" i="0" u="none" strike="noStrike" kern="1200" cap="none" spc="0" normalizeH="0" baseline="0" noProof="0" dirty="0">
                    <a:ln>
                      <a:noFill/>
                    </a:ln>
                    <a:solidFill>
                      <a:srgbClr val="366092"/>
                    </a:solidFill>
                    <a:effectLst/>
                    <a:uLnTx/>
                    <a:uFillTx/>
                    <a:latin typeface="Calibri"/>
                    <a:ea typeface="+mn-ea"/>
                    <a:cs typeface="+mn-cs"/>
                  </a:rPr>
                  <a:t> to return to the home screen. Press </a:t>
                </a:r>
                <a:r>
                  <a:rPr kumimoji="0" lang="en-US" sz="2600" b="1" i="0" u="none" strike="noStrike" kern="1200" cap="none" spc="0" normalizeH="0" baseline="0" noProof="0" dirty="0">
                    <a:ln>
                      <a:noFill/>
                    </a:ln>
                    <a:solidFill>
                      <a:srgbClr val="366092"/>
                    </a:solidFill>
                    <a:effectLst/>
                    <a:uLnTx/>
                    <a:uFillTx/>
                    <a:latin typeface="Calibri"/>
                    <a:ea typeface="+mn-ea"/>
                    <a:cs typeface="+mn-cs"/>
                  </a:rPr>
                  <a:t>vars</a:t>
                </a:r>
                <a:r>
                  <a:rPr kumimoji="0" lang="en-US" sz="2600" b="0" i="0" u="none" strike="noStrike" kern="1200" cap="none" spc="0" normalizeH="0" baseline="0" noProof="0" dirty="0">
                    <a:ln>
                      <a:noFill/>
                    </a:ln>
                    <a:solidFill>
                      <a:srgbClr val="366092"/>
                    </a:solidFill>
                    <a:effectLst/>
                    <a:uLnTx/>
                    <a:uFillTx/>
                    <a:latin typeface="Calibri"/>
                    <a:ea typeface="+mn-ea"/>
                    <a:cs typeface="+mn-cs"/>
                  </a:rPr>
                  <a:t>, highlight the  </a:t>
                </a:r>
                <a:r>
                  <a:rPr kumimoji="0" lang="en-US" sz="2600" b="1" i="0" u="none" strike="noStrike" kern="1200" cap="none" spc="0" normalizeH="0" baseline="0" noProof="0" dirty="0">
                    <a:ln>
                      <a:noFill/>
                    </a:ln>
                    <a:solidFill>
                      <a:srgbClr val="366092"/>
                    </a:solidFill>
                    <a:effectLst/>
                    <a:uLnTx/>
                    <a:uFillTx/>
                    <a:latin typeface="Calibri"/>
                    <a:ea typeface="+mn-ea"/>
                    <a:cs typeface="+mn-cs"/>
                  </a:rPr>
                  <a:t>Y-VARS</a:t>
                </a:r>
                <a:r>
                  <a:rPr kumimoji="0" lang="en-US" sz="2600" b="0" i="0" u="none" strike="noStrike" kern="1200" cap="none" spc="0" normalizeH="0" baseline="0" noProof="0" dirty="0">
                    <a:ln>
                      <a:noFill/>
                    </a:ln>
                    <a:solidFill>
                      <a:srgbClr val="366092"/>
                    </a:solidFill>
                    <a:effectLst/>
                    <a:uLnTx/>
                    <a:uFillTx/>
                    <a:latin typeface="Calibri"/>
                    <a:ea typeface="+mn-ea"/>
                    <a:cs typeface="+mn-cs"/>
                  </a:rPr>
                  <a:t>  menu, and select </a:t>
                </a:r>
                <a:r>
                  <a:rPr kumimoji="0" lang="en-US" sz="2600" b="1" i="0" u="none" strike="noStrike" kern="1200" cap="none" spc="0" normalizeH="0" baseline="0" noProof="0" dirty="0">
                    <a:ln>
                      <a:noFill/>
                    </a:ln>
                    <a:solidFill>
                      <a:srgbClr val="366092"/>
                    </a:solidFill>
                    <a:effectLst/>
                    <a:uLnTx/>
                    <a:uFillTx/>
                    <a:latin typeface="+mj-lt"/>
                    <a:ea typeface="+mn-ea"/>
                    <a:cs typeface="Arial" panose="020B0604020202020204" pitchFamily="34" charset="0"/>
                  </a:rPr>
                  <a:t>Function</a:t>
                </a:r>
                <a:r>
                  <a:rPr kumimoji="0" lang="en-US" sz="2600" b="0" i="0" u="none" strike="noStrike" kern="1200" cap="none" spc="0" normalizeH="0" baseline="0" noProof="0" dirty="0">
                    <a:ln>
                      <a:noFill/>
                    </a:ln>
                    <a:solidFill>
                      <a:srgbClr val="366092"/>
                    </a:solidFill>
                    <a:effectLst/>
                    <a:uLnTx/>
                    <a:uFillTx/>
                    <a:latin typeface="Arial" panose="020B0604020202020204" pitchFamily="34" charset="0"/>
                    <a:ea typeface="+mn-ea"/>
                    <a:cs typeface="Arial" panose="020B0604020202020204" pitchFamily="34" charset="0"/>
                  </a:rPr>
                  <a:t>…</a:t>
                </a:r>
                <a:r>
                  <a:rPr kumimoji="0" lang="en-US" sz="2600" b="0" i="0" u="none" strike="noStrike" kern="1200" cap="none" spc="0" normalizeH="0" baseline="0" noProof="0" dirty="0">
                    <a:ln>
                      <a:noFill/>
                    </a:ln>
                    <a:solidFill>
                      <a:srgbClr val="366092"/>
                    </a:solidFill>
                    <a:effectLst/>
                    <a:uLnTx/>
                    <a:uFillTx/>
                    <a:latin typeface="Calibri"/>
                    <a:ea typeface="+mn-ea"/>
                    <a:cs typeface="+mn-cs"/>
                  </a:rPr>
                  <a:t> To evaluate the first function, which we stored as </a:t>
                </a:r>
                <a:r>
                  <a:rPr kumimoji="0" lang="en-US" sz="2600" b="1" i="0" u="none" strike="noStrike" kern="1200" cap="none" spc="0" normalizeH="0" baseline="0" noProof="0" dirty="0">
                    <a:ln>
                      <a:noFill/>
                    </a:ln>
                    <a:solidFill>
                      <a:srgbClr val="366092"/>
                    </a:solidFill>
                    <a:effectLst/>
                    <a:uLnTx/>
                    <a:uFillTx/>
                    <a:latin typeface="Calibri"/>
                    <a:ea typeface="+mn-ea"/>
                    <a:cs typeface="+mn-cs"/>
                  </a:rPr>
                  <a:t>Y1</a:t>
                </a:r>
                <a:r>
                  <a:rPr kumimoji="0" lang="en-US" sz="2600" b="0" i="0" u="none" strike="noStrike" kern="1200" cap="none" spc="0" normalizeH="0" baseline="0" noProof="0" dirty="0">
                    <a:ln>
                      <a:noFill/>
                    </a:ln>
                    <a:solidFill>
                      <a:srgbClr val="366092"/>
                    </a:solidFill>
                    <a:effectLst/>
                    <a:uLnTx/>
                    <a:uFillTx/>
                    <a:latin typeface="Calibri"/>
                    <a:ea typeface="+mn-ea"/>
                    <a:cs typeface="+mn-cs"/>
                  </a:rPr>
                  <a:t>, select </a:t>
                </a:r>
                <a:r>
                  <a:rPr kumimoji="0" lang="en-US" sz="2600" b="1" i="0" u="none" strike="noStrike" kern="1200" cap="none" spc="0" normalizeH="0" baseline="0" noProof="0" dirty="0">
                    <a:ln>
                      <a:noFill/>
                    </a:ln>
                    <a:solidFill>
                      <a:srgbClr val="366092"/>
                    </a:solidFill>
                    <a:effectLst/>
                    <a:uLnTx/>
                    <a:uFillTx/>
                    <a:latin typeface="Calibri"/>
                    <a:ea typeface="+mn-ea"/>
                    <a:cs typeface="+mn-cs"/>
                  </a:rPr>
                  <a:t>Y1</a:t>
                </a:r>
                <a:r>
                  <a:rPr kumimoji="0" lang="en-US" sz="2600" b="0" i="0" u="none" strike="noStrike" kern="1200" cap="none" spc="0" normalizeH="0" baseline="0" noProof="0" dirty="0">
                    <a:ln>
                      <a:noFill/>
                    </a:ln>
                    <a:solidFill>
                      <a:srgbClr val="366092"/>
                    </a:solidFill>
                    <a:effectLst/>
                    <a:uLnTx/>
                    <a:uFillTx/>
                    <a:latin typeface="Calibri"/>
                    <a:ea typeface="+mn-ea"/>
                    <a:cs typeface="+mn-cs"/>
                  </a:rPr>
                  <a: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600" b="0" i="0" u="none" strike="noStrike" kern="1200" cap="none" spc="0" normalizeH="0" baseline="0" noProof="0" dirty="0">
                    <a:ln>
                      <a:noFill/>
                    </a:ln>
                    <a:solidFill>
                      <a:srgbClr val="366092"/>
                    </a:solidFill>
                    <a:effectLst/>
                    <a:uLnTx/>
                    <a:uFillTx/>
                    <a:latin typeface="Calibri"/>
                    <a:ea typeface="+mn-ea"/>
                    <a:cs typeface="+mn-cs"/>
                  </a:rPr>
                  <a:t>To evaluate this function at </a:t>
                </a:r>
                <a:r>
                  <a:rPr kumimoji="0" lang="en-US" sz="2600" b="0" i="1" u="none" strike="noStrike" kern="1200" cap="none" spc="0" normalizeH="0" baseline="0" noProof="0" dirty="0">
                    <a:ln>
                      <a:noFill/>
                    </a:ln>
                    <a:solidFill>
                      <a:srgbClr val="366092"/>
                    </a:solidFill>
                    <a:effectLst/>
                    <a:uLnTx/>
                    <a:uFillTx/>
                    <a:latin typeface="Calibri"/>
                    <a:ea typeface="+mn-ea"/>
                    <a:cs typeface="+mn-cs"/>
                  </a:rPr>
                  <a:t>x</a:t>
                </a:r>
                <a:r>
                  <a:rPr kumimoji="0" lang="en-US" sz="2600" b="0" i="0" u="none" strike="noStrike" kern="1200" cap="none" spc="0" normalizeH="0" baseline="0" noProof="0" dirty="0">
                    <a:ln>
                      <a:noFill/>
                    </a:ln>
                    <a:solidFill>
                      <a:srgbClr val="366092"/>
                    </a:solidFill>
                    <a:effectLst/>
                    <a:uLnTx/>
                    <a:uFillTx/>
                    <a:latin typeface="Calibri"/>
                    <a:ea typeface="+mn-ea"/>
                    <a:cs typeface="+mn-cs"/>
                  </a:rPr>
                  <a:t> </a:t>
                </a:r>
                <a14:m>
                  <m:oMath xmlns:m="http://schemas.openxmlformats.org/officeDocument/2006/math">
                    <m:r>
                      <a:rPr kumimoji="0" lang="en-US" sz="2600" b="0" i="0"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m:t>
                    </m:r>
                    <m:r>
                      <a:rPr kumimoji="0" lang="en-US" sz="2600" b="0" i="0"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5</m:t>
                    </m:r>
                  </m:oMath>
                </a14:m>
                <a:r>
                  <a:rPr kumimoji="0" lang="en-US" sz="2600" b="0" i="0" u="none" strike="noStrike" kern="1200" cap="none" spc="0" normalizeH="0" baseline="0" noProof="0" dirty="0">
                    <a:ln>
                      <a:noFill/>
                    </a:ln>
                    <a:solidFill>
                      <a:srgbClr val="366092"/>
                    </a:solidFill>
                    <a:effectLst/>
                    <a:uLnTx/>
                    <a:uFillTx/>
                    <a:latin typeface="Calibri"/>
                    <a:ea typeface="+mn-ea"/>
                    <a:cs typeface="+mn-cs"/>
                  </a:rPr>
                  <a:t>, type (</a:t>
                </a:r>
                <a:r>
                  <a:rPr kumimoji="0" lang="en-US" sz="2600" b="1" i="0" u="none" strike="noStrike" kern="1200" cap="none" spc="0" normalizeH="0" baseline="0" noProof="0" dirty="0">
                    <a:ln>
                      <a:noFill/>
                    </a:ln>
                    <a:solidFill>
                      <a:srgbClr val="366092"/>
                    </a:solidFill>
                    <a:effectLst/>
                    <a:uLnTx/>
                    <a:uFillTx/>
                    <a:latin typeface="Calibri"/>
                    <a:ea typeface="+mn-ea"/>
                    <a:cs typeface="+mn-cs"/>
                  </a:rPr>
                  <a:t>5</a:t>
                </a:r>
                <a:r>
                  <a:rPr kumimoji="0" lang="en-US" sz="2600" b="0" i="0" u="none" strike="noStrike" kern="1200" cap="none" spc="0" normalizeH="0" baseline="0" noProof="0" dirty="0">
                    <a:ln>
                      <a:noFill/>
                    </a:ln>
                    <a:solidFill>
                      <a:srgbClr val="366092"/>
                    </a:solidFill>
                    <a:effectLst/>
                    <a:uLnTx/>
                    <a:uFillTx/>
                    <a:latin typeface="Calibri"/>
                    <a:ea typeface="+mn-ea"/>
                    <a:cs typeface="+mn-cs"/>
                  </a:rPr>
                  <a:t>) and press </a:t>
                </a:r>
                <a:r>
                  <a:rPr kumimoji="0" lang="en-US" sz="2600" b="1" i="0" u="none" strike="noStrike" kern="1200" cap="none" spc="0" normalizeH="0" baseline="0" noProof="0" dirty="0">
                    <a:ln>
                      <a:noFill/>
                    </a:ln>
                    <a:solidFill>
                      <a:srgbClr val="366092"/>
                    </a:solidFill>
                    <a:effectLst/>
                    <a:uLnTx/>
                    <a:uFillTx/>
                    <a:latin typeface="Calibri"/>
                    <a:ea typeface="+mn-ea"/>
                    <a:cs typeface="+mn-cs"/>
                  </a:rPr>
                  <a:t>enter</a:t>
                </a:r>
                <a:r>
                  <a:rPr kumimoji="0" lang="en-US" sz="2600" b="0" i="0" u="none" strike="noStrike" kern="1200" cap="none" spc="0" normalizeH="0" baseline="0" noProof="0" dirty="0">
                    <a:ln>
                      <a:noFill/>
                    </a:ln>
                    <a:solidFill>
                      <a:srgbClr val="366092"/>
                    </a:solidFill>
                    <a:effectLst/>
                    <a:uLnTx/>
                    <a:uFillTx/>
                    <a:latin typeface="Calibri"/>
                    <a:ea typeface="+mn-ea"/>
                    <a:cs typeface="+mn-cs"/>
                  </a:rPr>
                  <a:t>. The calculator will return </a:t>
                </a:r>
                <a:r>
                  <a:rPr kumimoji="0" lang="en-US" sz="2600" b="1" i="0" u="none" strike="noStrike" kern="1200" cap="none" spc="0" normalizeH="0" baseline="0" noProof="0" dirty="0">
                    <a:ln>
                      <a:noFill/>
                    </a:ln>
                    <a:solidFill>
                      <a:srgbClr val="366092"/>
                    </a:solidFill>
                    <a:effectLst/>
                    <a:uLnTx/>
                    <a:uFillTx/>
                    <a:latin typeface="Calibri"/>
                    <a:ea typeface="+mn-ea"/>
                    <a:cs typeface="+mn-cs"/>
                  </a:rPr>
                  <a:t>121</a:t>
                </a:r>
                <a:r>
                  <a:rPr kumimoji="0" lang="en-US" sz="2600" b="0" i="0" u="none" strike="noStrike" kern="1200" cap="none" spc="0" normalizeH="0" baseline="0" noProof="0" dirty="0">
                    <a:ln>
                      <a:noFill/>
                    </a:ln>
                    <a:solidFill>
                      <a:srgbClr val="366092"/>
                    </a:solidFill>
                    <a:effectLst/>
                    <a:uLnTx/>
                    <a:uFillTx/>
                    <a:latin typeface="Calibri"/>
                    <a:ea typeface="+mn-ea"/>
                    <a:cs typeface="+mn-cs"/>
                  </a:rPr>
                  <a:t>.</a:t>
                </a:r>
                <a:endParaRPr lang="en-IN" sz="2600" dirty="0"/>
              </a:p>
            </p:txBody>
          </p:sp>
        </mc:Choice>
        <mc:Fallback>
          <p:sp>
            <p:nvSpPr>
              <p:cNvPr id="5" name="TextBox 4">
                <a:extLst>
                  <a:ext uri="{FF2B5EF4-FFF2-40B4-BE49-F238E27FC236}">
                    <a16:creationId xmlns:a16="http://schemas.microsoft.com/office/drawing/2014/main" id="{C467645C-BC01-8353-519D-432731D69A94}"/>
                  </a:ext>
                </a:extLst>
              </p:cNvPr>
              <p:cNvSpPr txBox="1">
                <a:spLocks noRot="1" noChangeAspect="1" noMove="1" noResize="1" noEditPoints="1" noAdjustHandles="1" noChangeArrowheads="1" noChangeShapeType="1" noTextEdit="1"/>
              </p:cNvSpPr>
              <p:nvPr/>
            </p:nvSpPr>
            <p:spPr>
              <a:xfrm>
                <a:off x="457200" y="3899006"/>
                <a:ext cx="8229600" cy="2172903"/>
              </a:xfrm>
              <a:prstGeom prst="rect">
                <a:avLst/>
              </a:prstGeom>
              <a:blipFill>
                <a:blip r:embed="rId3"/>
                <a:stretch>
                  <a:fillRect l="-1333" t="-2528" r="-1037" b="-6461"/>
                </a:stretch>
              </a:blipFill>
            </p:spPr>
            <p:txBody>
              <a:bodyPr/>
              <a:lstStyle/>
              <a:p>
                <a:r>
                  <a:rPr lang="en-IN">
                    <a:noFill/>
                  </a:rPr>
                  <a:t> </a:t>
                </a:r>
              </a:p>
            </p:txBody>
          </p:sp>
        </mc:Fallback>
      </mc:AlternateContent>
    </p:spTree>
    <p:extLst>
      <p:ext uri="{BB962C8B-B14F-4D97-AF65-F5344CB8AC3E}">
        <p14:creationId xmlns:p14="http://schemas.microsoft.com/office/powerpoint/2010/main" val="10766300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AC962-ECD3-0672-BD77-97F05BE174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F353F1-5777-F3EF-A0CE-48E4B57F74A7}"/>
              </a:ext>
            </a:extLst>
          </p:cNvPr>
          <p:cNvSpPr>
            <a:spLocks noGrp="1"/>
          </p:cNvSpPr>
          <p:nvPr>
            <p:ph type="title"/>
          </p:nvPr>
        </p:nvSpPr>
        <p:spPr>
          <a:xfrm>
            <a:off x="457200" y="23037"/>
            <a:ext cx="8229600" cy="914400"/>
          </a:xfrm>
        </p:spPr>
        <p:txBody>
          <a:bodyPr>
            <a:normAutofit/>
          </a:bodyPr>
          <a:lstStyle/>
          <a:p>
            <a:pPr>
              <a:defRPr sz="3200"/>
            </a:pPr>
            <a:r>
              <a:rPr dirty="0"/>
              <a:t>Example 5: Evaluating Functions</a:t>
            </a:r>
            <a:r>
              <a:rPr lang="en-US" dirty="0"/>
              <a:t>—Slide 5</a:t>
            </a:r>
            <a:endParaRPr dirty="0"/>
          </a:p>
        </p:txBody>
      </p:sp>
      <mc:AlternateContent xmlns:mc="http://schemas.openxmlformats.org/markup-compatibility/2006">
        <mc:Choice xmlns:a14="http://schemas.microsoft.com/office/drawing/2010/main" Requires="a14">
          <p:sp>
            <p:nvSpPr>
              <p:cNvPr id="3" name="Text Placeholder 2">
                <a:extLst>
                  <a:ext uri="{FF2B5EF4-FFF2-40B4-BE49-F238E27FC236}">
                    <a16:creationId xmlns:a16="http://schemas.microsoft.com/office/drawing/2014/main" id="{AE6C73E9-34C7-DF5B-3981-EA81E597726A}"/>
                  </a:ext>
                </a:extLst>
              </p:cNvPr>
              <p:cNvSpPr>
                <a:spLocks noGrp="1"/>
              </p:cNvSpPr>
              <p:nvPr>
                <p:ph type="body" sz="quarter" idx="10"/>
              </p:nvPr>
            </p:nvSpPr>
            <p:spPr>
              <a:xfrm>
                <a:off x="457200" y="1051141"/>
                <a:ext cx="8229600" cy="5094087"/>
              </a:xfrm>
            </p:spPr>
            <p:txBody>
              <a:bodyPr>
                <a:normAutofit/>
              </a:bodyPr>
              <a:lstStyle/>
              <a:p>
                <a:pPr>
                  <a:defRPr sz="2800"/>
                </a:pPr>
                <a:r>
                  <a:rPr lang="en-US" sz="2600" dirty="0"/>
                  <a:t>For part b., we'll press </a:t>
                </a:r>
                <a:r>
                  <a:rPr lang="en-US" sz="2600" b="1" dirty="0"/>
                  <a:t>vars</a:t>
                </a:r>
                <a:r>
                  <a:rPr lang="en-US" sz="2600" dirty="0"/>
                  <a:t> , highlight the </a:t>
                </a:r>
                <a:r>
                  <a:rPr lang="en-US" sz="2600" b="1" dirty="0"/>
                  <a:t>Y-VARS</a:t>
                </a:r>
                <a:r>
                  <a:rPr lang="en-US" sz="2600" dirty="0"/>
                  <a:t> menu, and select </a:t>
                </a:r>
                <a:r>
                  <a:rPr lang="en-US" sz="2600" b="1" dirty="0"/>
                  <a:t>Function</a:t>
                </a:r>
                <a:r>
                  <a:rPr lang="en-US" sz="2600" dirty="0"/>
                  <a:t>… again, but this time select </a:t>
                </a:r>
                <a:r>
                  <a:rPr lang="en-US" sz="2600" b="1" dirty="0"/>
                  <a:t>Y2</a:t>
                </a:r>
                <a:r>
                  <a:rPr lang="en-US" sz="2600" dirty="0"/>
                  <a:t> and type </a:t>
                </a:r>
                <a:r>
                  <a:rPr lang="en-US" sz="2600" b="1" dirty="0"/>
                  <a:t>(</a:t>
                </a:r>
                <a14:m>
                  <m:oMath xmlns:m="http://schemas.openxmlformats.org/officeDocument/2006/math">
                    <m:r>
                      <a:rPr lang="en-US" sz="2600" b="1" i="1" smtClean="0">
                        <a:latin typeface="Cambria Math" panose="02040503050406030204" pitchFamily="18" charset="0"/>
                        <a:ea typeface="Cambria Math" panose="02040503050406030204" pitchFamily="18" charset="0"/>
                      </a:rPr>
                      <m:t>−</m:t>
                    </m:r>
                  </m:oMath>
                </a14:m>
                <a:r>
                  <a:rPr lang="en-US" sz="2600" b="1" dirty="0"/>
                  <a:t>3) </a:t>
                </a:r>
                <a:r>
                  <a:rPr lang="en-US" sz="2600" dirty="0"/>
                  <a:t>to evaluate this function at </a:t>
                </a:r>
                <a:r>
                  <a:rPr lang="en-US" sz="2600" i="1" dirty="0"/>
                  <a:t>x </a:t>
                </a:r>
                <a14:m>
                  <m:oMath xmlns:m="http://schemas.openxmlformats.org/officeDocument/2006/math">
                    <m:r>
                      <a:rPr lang="en-US" sz="2600">
                        <a:latin typeface="Cambria Math" panose="02040503050406030204" pitchFamily="18" charset="0"/>
                      </a:rPr>
                      <m:t>=−3</m:t>
                    </m:r>
                  </m:oMath>
                </a14:m>
                <a:r>
                  <a:rPr lang="en-US" sz="2600" dirty="0"/>
                  <a:t>. The calculator returns 10.</a:t>
                </a:r>
              </a:p>
              <a:p>
                <a:pPr>
                  <a:defRPr sz="2800"/>
                </a:pPr>
                <a:r>
                  <a:rPr lang="en-US" sz="2600" dirty="0"/>
                  <a:t>For part c., press </a:t>
                </a:r>
                <a:r>
                  <a:rPr lang="en-US" sz="2600" b="1" dirty="0"/>
                  <a:t>vars</a:t>
                </a:r>
                <a:r>
                  <a:rPr lang="en-US" sz="2600" dirty="0"/>
                  <a:t>, highlight the </a:t>
                </a:r>
                <a:r>
                  <a:rPr lang="en-US" sz="2600" b="1" dirty="0"/>
                  <a:t>Y-VARS</a:t>
                </a:r>
                <a:r>
                  <a:rPr lang="en-US" sz="2600" dirty="0"/>
                  <a:t> menu, and select </a:t>
                </a:r>
                <a:r>
                  <a:rPr lang="en-US" sz="2600" b="1" dirty="0"/>
                  <a:t>Function</a:t>
                </a:r>
                <a:r>
                  <a:rPr lang="en-US" sz="2600" dirty="0"/>
                  <a:t>... Then select </a:t>
                </a:r>
                <a:r>
                  <a:rPr lang="en-US" sz="2600" b="1" dirty="0"/>
                  <a:t>Y3</a:t>
                </a:r>
                <a:r>
                  <a:rPr lang="en-US" sz="2600" dirty="0"/>
                  <a:t>, type (</a:t>
                </a:r>
                <a:r>
                  <a:rPr lang="en-US" sz="2600" b="1" dirty="0"/>
                  <a:t>15</a:t>
                </a:r>
                <a:r>
                  <a:rPr lang="en-US" sz="2600" dirty="0"/>
                  <a:t>), and press </a:t>
                </a:r>
                <a:r>
                  <a:rPr lang="en-US" sz="2600" b="1" dirty="0"/>
                  <a:t>enter</a:t>
                </a:r>
                <a:r>
                  <a:rPr lang="en-US" sz="2600" dirty="0"/>
                  <a:t>. The calculator returns </a:t>
                </a:r>
                <a:r>
                  <a:rPr lang="en-US" sz="2600" b="1" dirty="0"/>
                  <a:t>14</a:t>
                </a:r>
                <a:r>
                  <a:rPr lang="en-US" sz="2600" dirty="0"/>
                  <a:t>.</a:t>
                </a:r>
              </a:p>
              <a:p>
                <a:pPr>
                  <a:defRPr sz="2800"/>
                </a:pPr>
                <a:endParaRPr lang="en-US" sz="2600" dirty="0"/>
              </a:p>
            </p:txBody>
          </p:sp>
        </mc:Choice>
        <mc:Fallback>
          <p:sp>
            <p:nvSpPr>
              <p:cNvPr id="3" name="Text Placeholder 2">
                <a:extLst>
                  <a:ext uri="{FF2B5EF4-FFF2-40B4-BE49-F238E27FC236}">
                    <a16:creationId xmlns:a16="http://schemas.microsoft.com/office/drawing/2014/main" id="{AE6C73E9-34C7-DF5B-3981-EA81E597726A}"/>
                  </a:ext>
                </a:extLst>
              </p:cNvPr>
              <p:cNvSpPr>
                <a:spLocks noGrp="1" noRot="1" noChangeAspect="1" noMove="1" noResize="1" noEditPoints="1" noAdjustHandles="1" noChangeArrowheads="1" noChangeShapeType="1" noTextEdit="1"/>
              </p:cNvSpPr>
              <p:nvPr>
                <p:ph type="body" sz="quarter" idx="10"/>
              </p:nvPr>
            </p:nvSpPr>
            <p:spPr>
              <a:xfrm>
                <a:off x="457200" y="1051141"/>
                <a:ext cx="8229600" cy="5094087"/>
              </a:xfrm>
              <a:blipFill>
                <a:blip r:embed="rId2"/>
                <a:stretch>
                  <a:fillRect l="-1333" t="-957" r="-2148"/>
                </a:stretch>
              </a:blipFill>
            </p:spPr>
            <p:txBody>
              <a:bodyPr/>
              <a:lstStyle/>
              <a:p>
                <a:r>
                  <a:rPr lang="en-IN">
                    <a:noFill/>
                  </a:rPr>
                  <a:t> </a:t>
                </a:r>
              </a:p>
            </p:txBody>
          </p:sp>
        </mc:Fallback>
      </mc:AlternateContent>
    </p:spTree>
    <p:extLst>
      <p:ext uri="{BB962C8B-B14F-4D97-AF65-F5344CB8AC3E}">
        <p14:creationId xmlns:p14="http://schemas.microsoft.com/office/powerpoint/2010/main" val="39001105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5: Evaluating Functions—Slide 6</a:t>
            </a:r>
            <a:endParaRPr dirty="0"/>
          </a:p>
        </p:txBody>
      </p:sp>
      <p:sp>
        <p:nvSpPr>
          <p:cNvPr id="8" name="TextBox 7">
            <a:extLst>
              <a:ext uri="{FF2B5EF4-FFF2-40B4-BE49-F238E27FC236}">
                <a16:creationId xmlns:a16="http://schemas.microsoft.com/office/drawing/2014/main" id="{F7365ADC-E21C-4391-B723-DD54BC59CBAB}"/>
              </a:ext>
            </a:extLst>
          </p:cNvPr>
          <p:cNvSpPr txBox="1"/>
          <p:nvPr/>
        </p:nvSpPr>
        <p:spPr>
          <a:xfrm>
            <a:off x="457200" y="1177169"/>
            <a:ext cx="8305800" cy="1692771"/>
          </a:xfrm>
          <a:prstGeom prst="rect">
            <a:avLst/>
          </a:prstGeom>
          <a:noFill/>
        </p:spPr>
        <p:txBody>
          <a:bodyPr wrap="square">
            <a:spAutoFit/>
          </a:bodyPr>
          <a:lstStyle/>
          <a:p>
            <a:pPr algn="just"/>
            <a:r>
              <a:rPr lang="en-US" sz="2600" dirty="0"/>
              <a:t>Finally, we’ll press </a:t>
            </a:r>
            <a:r>
              <a:rPr lang="en-US" sz="2600" b="1" dirty="0"/>
              <a:t>vars</a:t>
            </a:r>
            <a:r>
              <a:rPr lang="en-US" sz="2600" dirty="0"/>
              <a:t>, highlight the </a:t>
            </a:r>
            <a:r>
              <a:rPr lang="en-US" sz="2600" b="1" dirty="0"/>
              <a:t>Y-VARS</a:t>
            </a:r>
            <a:r>
              <a:rPr lang="en-US" sz="2600" dirty="0"/>
              <a:t> menu, select </a:t>
            </a:r>
            <a:r>
              <a:rPr lang="en-US" sz="2600" b="1" dirty="0"/>
              <a:t>Function</a:t>
            </a:r>
            <a:r>
              <a:rPr lang="en-US" sz="2600" dirty="0"/>
              <a:t>…, and select </a:t>
            </a:r>
            <a:r>
              <a:rPr lang="en-US" sz="2600" b="1" dirty="0"/>
              <a:t>Y4</a:t>
            </a:r>
            <a:r>
              <a:rPr lang="en-US" sz="2600" dirty="0"/>
              <a:t>. We want to evaluate this function at </a:t>
            </a:r>
            <a:r>
              <a:rPr lang="en-US" sz="2600" i="1" dirty="0"/>
              <a:t>x</a:t>
            </a:r>
            <a:r>
              <a:rPr lang="en-US" sz="2600" dirty="0"/>
              <a:t> = 2, so type </a:t>
            </a:r>
            <a:r>
              <a:rPr lang="en-US" sz="2600" b="1" dirty="0"/>
              <a:t>(2)</a:t>
            </a:r>
            <a:r>
              <a:rPr lang="en-US" sz="2600" dirty="0"/>
              <a:t> and press </a:t>
            </a:r>
            <a:r>
              <a:rPr lang="en-US" sz="2600" b="1" dirty="0"/>
              <a:t>enter</a:t>
            </a:r>
            <a:r>
              <a:rPr lang="en-US" sz="2600" dirty="0"/>
              <a:t> . The calculator returns </a:t>
            </a:r>
            <a:r>
              <a:rPr lang="en-US" sz="2600" b="1" dirty="0"/>
              <a:t>0.6020599913</a:t>
            </a:r>
            <a:r>
              <a:rPr lang="en-US" sz="2600" dirty="0"/>
              <a:t>.</a:t>
            </a:r>
          </a:p>
        </p:txBody>
      </p:sp>
      <p:pic>
        <p:nvPicPr>
          <p:cNvPr id="7" name="Picture 6" descr="Graphing calculator screenshot showing &#10;Y 1 of 5 equals 121,&#10;Y 2 of negative 3 equals 10,&#10;Y 3 of 15 equals 14,&#10;Y 4 of 2 equals 0.6020599913.">
            <a:extLst>
              <a:ext uri="{FF2B5EF4-FFF2-40B4-BE49-F238E27FC236}">
                <a16:creationId xmlns:a16="http://schemas.microsoft.com/office/drawing/2014/main" id="{7BCD5052-AF41-4269-85B4-FCA69FBE8C03}"/>
              </a:ext>
            </a:extLst>
          </p:cNvPr>
          <p:cNvPicPr>
            <a:picLocks noChangeAspect="1"/>
          </p:cNvPicPr>
          <p:nvPr/>
        </p:nvPicPr>
        <p:blipFill>
          <a:blip r:embed="rId2"/>
          <a:srcRect b="14463"/>
          <a:stretch>
            <a:fillRect/>
          </a:stretch>
        </p:blipFill>
        <p:spPr>
          <a:xfrm>
            <a:off x="2819400" y="2819400"/>
            <a:ext cx="3639058" cy="2819400"/>
          </a:xfrm>
          <a:prstGeom prst="rect">
            <a:avLst/>
          </a:prstGeom>
        </p:spPr>
      </p:pic>
      <p:sp>
        <p:nvSpPr>
          <p:cNvPr id="3" name="TextBox 2">
            <a:extLst>
              <a:ext uri="{FF2B5EF4-FFF2-40B4-BE49-F238E27FC236}">
                <a16:creationId xmlns:a16="http://schemas.microsoft.com/office/drawing/2014/main" id="{E91F8268-633D-BD6B-972A-85DE76DB02C9}"/>
              </a:ext>
            </a:extLst>
          </p:cNvPr>
          <p:cNvSpPr txBox="1"/>
          <p:nvPr/>
        </p:nvSpPr>
        <p:spPr>
          <a:xfrm>
            <a:off x="3771900" y="5558135"/>
            <a:ext cx="1600200" cy="461665"/>
          </a:xfrm>
          <a:prstGeom prst="rect">
            <a:avLst/>
          </a:prstGeom>
          <a:noFill/>
        </p:spPr>
        <p:txBody>
          <a:bodyPr wrap="square">
            <a:spAutoFit/>
          </a:bodyPr>
          <a:lstStyle/>
          <a:p>
            <a:pPr algn="ctr"/>
            <a:r>
              <a:rPr lang="en-IN" sz="2400" dirty="0"/>
              <a:t>Figure 2</a:t>
            </a:r>
          </a:p>
        </p:txBody>
      </p:sp>
    </p:spTree>
    <p:extLst>
      <p:ext uri="{BB962C8B-B14F-4D97-AF65-F5344CB8AC3E}">
        <p14:creationId xmlns:p14="http://schemas.microsoft.com/office/powerpoint/2010/main" val="16527926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4</a:t>
            </a:r>
          </a:p>
        </p:txBody>
      </p:sp>
      <p:sp>
        <p:nvSpPr>
          <p:cNvPr id="3" name="Text Placeholder 2"/>
          <p:cNvSpPr>
            <a:spLocks noGrp="1"/>
          </p:cNvSpPr>
          <p:nvPr>
            <p:ph type="body" sz="quarter" idx="10"/>
          </p:nvPr>
        </p:nvSpPr>
        <p:spPr/>
        <p:txBody>
          <a:bodyPr>
            <a:normAutofit/>
          </a:bodyPr>
          <a:lstStyle/>
          <a:p>
            <a:r>
              <a:rPr sz="2800" dirty="0"/>
              <a:t>Evaluate the following functions for the given values, round to the nearest thousandth if necessary.</a:t>
            </a:r>
          </a:p>
          <a:p>
            <a:pPr>
              <a:defRPr sz="2800"/>
            </a:pPr>
            <a:endParaRPr lang="en-US" sz="2800" dirty="0"/>
          </a:p>
          <a:p>
            <a:pPr>
              <a:defRPr sz="2800"/>
            </a:pPr>
            <a:endParaRPr lang="en-IN" dirty="0"/>
          </a:p>
          <a:p>
            <a:pPr>
              <a:defRPr sz="2800"/>
            </a:pPr>
            <a:endParaRPr lang="en-IN" sz="2800" dirty="0"/>
          </a:p>
          <a:p>
            <a:pPr>
              <a:defRPr sz="2800"/>
            </a:pPr>
            <a:endParaRPr lang="en-IN" dirty="0"/>
          </a:p>
          <a:p>
            <a:pPr>
              <a:defRPr sz="2800"/>
            </a:pPr>
            <a:endParaRPr lang="en-US" sz="2800" dirty="0"/>
          </a:p>
        </p:txBody>
      </p:sp>
      <p:pic>
        <p:nvPicPr>
          <p:cNvPr id="4" name="Picture 3" descr="a. Find f of negative two for f of x equals two x squared plus five.">
            <a:extLst>
              <a:ext uri="{FF2B5EF4-FFF2-40B4-BE49-F238E27FC236}">
                <a16:creationId xmlns:a16="http://schemas.microsoft.com/office/drawing/2014/main" id="{C6548F06-D657-B2A2-7074-F7D64438F26D}"/>
              </a:ext>
            </a:extLst>
          </p:cNvPr>
          <p:cNvPicPr>
            <a:picLocks noChangeAspect="1"/>
          </p:cNvPicPr>
          <p:nvPr/>
        </p:nvPicPr>
        <p:blipFill>
          <a:blip r:embed="rId2"/>
          <a:stretch>
            <a:fillRect/>
          </a:stretch>
        </p:blipFill>
        <p:spPr>
          <a:xfrm>
            <a:off x="609600" y="1981200"/>
            <a:ext cx="4953000" cy="533400"/>
          </a:xfrm>
          <a:prstGeom prst="rect">
            <a:avLst/>
          </a:prstGeom>
        </p:spPr>
      </p:pic>
      <p:pic>
        <p:nvPicPr>
          <p:cNvPr id="5" name="Picture 4" descr="b. Find f of negative one for f of w equals the quantity w minus three squared divided by w.">
            <a:extLst>
              <a:ext uri="{FF2B5EF4-FFF2-40B4-BE49-F238E27FC236}">
                <a16:creationId xmlns:a16="http://schemas.microsoft.com/office/drawing/2014/main" id="{52EC5AF7-7EEA-38B3-B0B6-3E0AB70031E6}"/>
              </a:ext>
            </a:extLst>
          </p:cNvPr>
          <p:cNvPicPr>
            <a:picLocks noChangeAspect="1"/>
          </p:cNvPicPr>
          <p:nvPr/>
        </p:nvPicPr>
        <p:blipFill>
          <a:blip r:embed="rId3"/>
          <a:stretch>
            <a:fillRect/>
          </a:stretch>
        </p:blipFill>
        <p:spPr>
          <a:xfrm>
            <a:off x="636494" y="2438400"/>
            <a:ext cx="5267325" cy="1038225"/>
          </a:xfrm>
          <a:prstGeom prst="rect">
            <a:avLst/>
          </a:prstGeom>
        </p:spPr>
      </p:pic>
      <p:pic>
        <p:nvPicPr>
          <p:cNvPr id="6" name="Picture 5" descr="c. Find f of three for f of t equals twenty-two minus the quantity t plus two.">
            <a:extLst>
              <a:ext uri="{FF2B5EF4-FFF2-40B4-BE49-F238E27FC236}">
                <a16:creationId xmlns:a16="http://schemas.microsoft.com/office/drawing/2014/main" id="{F381A514-E39D-667E-1BF1-C8000223D3C2}"/>
              </a:ext>
            </a:extLst>
          </p:cNvPr>
          <p:cNvPicPr>
            <a:picLocks noChangeAspect="1"/>
          </p:cNvPicPr>
          <p:nvPr/>
        </p:nvPicPr>
        <p:blipFill>
          <a:blip r:embed="rId4"/>
          <a:stretch>
            <a:fillRect/>
          </a:stretch>
        </p:blipFill>
        <p:spPr>
          <a:xfrm>
            <a:off x="646019" y="3565755"/>
            <a:ext cx="5257800" cy="523875"/>
          </a:xfrm>
          <a:prstGeom prst="rect">
            <a:avLst/>
          </a:prstGeom>
        </p:spPr>
      </p:pic>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FD9A20B2-082E-63F2-D4C5-29AC0E997CB3}"/>
                  </a:ext>
                </a:extLst>
              </p:cNvPr>
              <p:cNvSpPr txBox="1"/>
              <p:nvPr/>
            </p:nvSpPr>
            <p:spPr>
              <a:xfrm>
                <a:off x="609600" y="4191000"/>
                <a:ext cx="4572000" cy="1692771"/>
              </a:xfrm>
              <a:prstGeom prst="rect">
                <a:avLst/>
              </a:prstGeom>
              <a:noFill/>
            </p:spPr>
            <p:txBody>
              <a:bodyPr wrap="square">
                <a:spAutoFit/>
              </a:bodyPr>
              <a:lstStyle/>
              <a:p>
                <a:pPr>
                  <a:defRPr sz="2800"/>
                </a:pPr>
                <a:r>
                  <a:rPr lang="en-IN" sz="2600" dirty="0"/>
                  <a:t>Answer:</a:t>
                </a:r>
              </a:p>
              <a:p>
                <a:pPr marL="538163" indent="-538163">
                  <a:defRPr sz="2800"/>
                </a:pPr>
                <a:r>
                  <a:rPr lang="en-IN" sz="2600" dirty="0"/>
                  <a:t>a.​	</a:t>
                </a:r>
                <a:r>
                  <a:rPr lang="en-IN" sz="2600" dirty="0">
                    <a:latin typeface="Cambria Math"/>
                  </a:rPr>
                  <a:t>13.</a:t>
                </a:r>
              </a:p>
              <a:p>
                <a:pPr marL="538163" indent="-538163">
                  <a:defRPr sz="2800"/>
                </a:pPr>
                <a:r>
                  <a:rPr lang="en-IN" sz="2600" dirty="0"/>
                  <a:t>b.	​</a:t>
                </a:r>
                <a14:m>
                  <m:oMath xmlns:m="http://schemas.openxmlformats.org/officeDocument/2006/math">
                    <m:r>
                      <a:rPr lang="en-IN" sz="2600">
                        <a:latin typeface="Cambria Math" panose="02040503050406030204" pitchFamily="18" charset="0"/>
                      </a:rPr>
                      <m:t>−16</m:t>
                    </m:r>
                  </m:oMath>
                </a14:m>
                <a:r>
                  <a:rPr lang="en-IN" sz="2600" dirty="0"/>
                  <a:t>.</a:t>
                </a:r>
              </a:p>
              <a:p>
                <a:pPr marL="538163" indent="-538163">
                  <a:defRPr sz="2800"/>
                </a:pPr>
                <a:r>
                  <a:rPr lang="en-IN" sz="2600" dirty="0"/>
                  <a:t>c.​	</a:t>
                </a:r>
                <a:r>
                  <a:rPr lang="en-IN" sz="2600" dirty="0">
                    <a:latin typeface="Cambria Math"/>
                  </a:rPr>
                  <a:t>20.391.</a:t>
                </a:r>
              </a:p>
            </p:txBody>
          </p:sp>
        </mc:Choice>
        <mc:Fallback>
          <p:sp>
            <p:nvSpPr>
              <p:cNvPr id="8" name="TextBox 7">
                <a:extLst>
                  <a:ext uri="{FF2B5EF4-FFF2-40B4-BE49-F238E27FC236}">
                    <a16:creationId xmlns:a16="http://schemas.microsoft.com/office/drawing/2014/main" id="{FD9A20B2-082E-63F2-D4C5-29AC0E997CB3}"/>
                  </a:ext>
                </a:extLst>
              </p:cNvPr>
              <p:cNvSpPr txBox="1">
                <a:spLocks noRot="1" noChangeAspect="1" noMove="1" noResize="1" noEditPoints="1" noAdjustHandles="1" noChangeArrowheads="1" noChangeShapeType="1" noTextEdit="1"/>
              </p:cNvSpPr>
              <p:nvPr/>
            </p:nvSpPr>
            <p:spPr>
              <a:xfrm>
                <a:off x="609600" y="4191000"/>
                <a:ext cx="4572000" cy="1692771"/>
              </a:xfrm>
              <a:prstGeom prst="rect">
                <a:avLst/>
              </a:prstGeom>
              <a:blipFill>
                <a:blip r:embed="rId5"/>
                <a:stretch>
                  <a:fillRect l="-2400" t="-3249" b="-8664"/>
                </a:stretch>
              </a:blipFill>
            </p:spPr>
            <p:txBody>
              <a:bodyPr/>
              <a:lstStyle/>
              <a:p>
                <a:r>
                  <a:rPr lang="en-IN">
                    <a:noFill/>
                  </a:rPr>
                  <a:t> </a:t>
                </a:r>
              </a:p>
            </p:txBody>
          </p:sp>
        </mc:Fallback>
      </mc:AlternateContent>
    </p:spTree>
    <p:extLst>
      <p:ext uri="{BB962C8B-B14F-4D97-AF65-F5344CB8AC3E}">
        <p14:creationId xmlns:p14="http://schemas.microsoft.com/office/powerpoint/2010/main" val="15142537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Domain and Range</a:t>
            </a:r>
          </a:p>
        </p:txBody>
      </p:sp>
      <p:sp>
        <p:nvSpPr>
          <p:cNvPr id="3" name="Text Placeholder 2"/>
          <p:cNvSpPr>
            <a:spLocks noGrp="1"/>
          </p:cNvSpPr>
          <p:nvPr>
            <p:ph type="body" sz="quarter" idx="10"/>
          </p:nvPr>
        </p:nvSpPr>
        <p:spPr/>
        <p:txBody>
          <a:bodyPr>
            <a:normAutofit/>
          </a:bodyPr>
          <a:lstStyle/>
          <a:p>
            <a:pPr>
              <a:defRPr b="1"/>
            </a:pPr>
            <a:r>
              <a:rPr sz="2800" dirty="0"/>
              <a:t>Domain</a:t>
            </a:r>
          </a:p>
          <a:p>
            <a:r>
              <a:rPr sz="2800" dirty="0"/>
              <a:t>The </a:t>
            </a:r>
            <a:r>
              <a:rPr sz="2800" b="1" dirty="0"/>
              <a:t>domain</a:t>
            </a:r>
            <a:r>
              <a:rPr sz="2800" dirty="0"/>
              <a:t> of a function is the set of all input values (independent variable) that result in a real number value for the output values (dependent variable).</a:t>
            </a:r>
          </a:p>
          <a:p>
            <a:pPr>
              <a:defRPr b="1"/>
            </a:pPr>
            <a:r>
              <a:rPr sz="2800" dirty="0"/>
              <a:t>Range</a:t>
            </a:r>
          </a:p>
          <a:p>
            <a:r>
              <a:rPr sz="2800" dirty="0"/>
              <a:t>The </a:t>
            </a:r>
            <a:r>
              <a:rPr sz="2800" b="1" dirty="0"/>
              <a:t>range</a:t>
            </a:r>
            <a:r>
              <a:rPr sz="2800" dirty="0"/>
              <a:t> of a function is the set of all possible output values (dependent variable) that correspond to the domain values.</a:t>
            </a:r>
          </a:p>
          <a:p>
            <a:endParaRPr sz="28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—Slide 3</a:t>
            </a:r>
            <a:endParaRPr dirty="0"/>
          </a:p>
        </p:txBody>
      </p:sp>
      <p:sp>
        <p:nvSpPr>
          <p:cNvPr id="3" name="Text Placeholder 2"/>
          <p:cNvSpPr>
            <a:spLocks noGrp="1"/>
          </p:cNvSpPr>
          <p:nvPr>
            <p:ph type="body" sz="quarter" idx="10"/>
          </p:nvPr>
        </p:nvSpPr>
        <p:spPr/>
        <p:txBody>
          <a:bodyPr>
            <a:normAutofit/>
          </a:bodyPr>
          <a:lstStyle/>
          <a:p>
            <a:pPr>
              <a:defRPr sz="2800"/>
            </a:pPr>
            <a:r>
              <a:rPr sz="2800" dirty="0"/>
              <a:t>Each element of the domain is assigned to exactly one element in the range but not vice versa. For instance, in the function </a:t>
            </a:r>
            <a:r>
              <a:rPr lang="en-US" sz="2800" dirty="0"/>
              <a:t>	</a:t>
            </a:r>
            <a:endParaRPr sz="2800" dirty="0"/>
          </a:p>
        </p:txBody>
      </p:sp>
      <p:pic>
        <p:nvPicPr>
          <p:cNvPr id="6" name="Picture 5" descr="f of x equals x squared.">
            <a:extLst>
              <a:ext uri="{FF2B5EF4-FFF2-40B4-BE49-F238E27FC236}">
                <a16:creationId xmlns:a16="http://schemas.microsoft.com/office/drawing/2014/main" id="{D36DADF4-2D20-8987-100C-6C12E89E64A1}"/>
              </a:ext>
            </a:extLst>
          </p:cNvPr>
          <p:cNvPicPr>
            <a:picLocks noChangeAspect="1"/>
          </p:cNvPicPr>
          <p:nvPr/>
        </p:nvPicPr>
        <p:blipFill>
          <a:blip r:embed="rId2"/>
          <a:stretch>
            <a:fillRect/>
          </a:stretch>
        </p:blipFill>
        <p:spPr>
          <a:xfrm>
            <a:off x="2362200" y="1981200"/>
            <a:ext cx="1571625" cy="533400"/>
          </a:xfrm>
          <a:prstGeom prst="rect">
            <a:avLst/>
          </a:prstGeom>
        </p:spPr>
      </p:pic>
      <p:pic>
        <p:nvPicPr>
          <p:cNvPr id="10" name="Picture 9" descr="Both f of two and f of negative two equal four.">
            <a:extLst>
              <a:ext uri="{FF2B5EF4-FFF2-40B4-BE49-F238E27FC236}">
                <a16:creationId xmlns:a16="http://schemas.microsoft.com/office/drawing/2014/main" id="{F9B99C83-6AEE-065F-A04D-DD60B94F4954}"/>
              </a:ext>
            </a:extLst>
          </p:cNvPr>
          <p:cNvPicPr>
            <a:picLocks noChangeAspect="1"/>
          </p:cNvPicPr>
          <p:nvPr/>
        </p:nvPicPr>
        <p:blipFill>
          <a:blip r:embed="rId3"/>
          <a:stretch>
            <a:fillRect/>
          </a:stretch>
        </p:blipFill>
        <p:spPr>
          <a:xfrm>
            <a:off x="3962400" y="1981200"/>
            <a:ext cx="4343400" cy="523875"/>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6: Determining Domain and </a:t>
            </a:r>
            <a:br>
              <a:rPr lang="en-US" dirty="0"/>
            </a:br>
            <a:r>
              <a:rPr lang="en-US" dirty="0"/>
              <a:t>Range—Slide 1</a:t>
            </a:r>
            <a:endParaRPr dirty="0"/>
          </a:p>
        </p:txBody>
      </p:sp>
      <p:sp>
        <p:nvSpPr>
          <p:cNvPr id="3" name="Text Placeholder 2"/>
          <p:cNvSpPr>
            <a:spLocks noGrp="1"/>
          </p:cNvSpPr>
          <p:nvPr>
            <p:ph type="body" sz="quarter" idx="10"/>
          </p:nvPr>
        </p:nvSpPr>
        <p:spPr/>
        <p:txBody>
          <a:bodyPr>
            <a:normAutofit/>
          </a:bodyPr>
          <a:lstStyle/>
          <a:p>
            <a:r>
              <a:rPr sz="2400" dirty="0"/>
              <a:t>Answer the following questions about the domain and the range.</a:t>
            </a:r>
          </a:p>
          <a:p>
            <a:pPr marL="538163" indent="-538163">
              <a:defRPr sz="2800"/>
            </a:pPr>
            <a:r>
              <a:rPr lang="en-US" sz="2400" dirty="0"/>
              <a:t>a.</a:t>
            </a:r>
            <a:r>
              <a:rPr sz="2400" dirty="0"/>
              <a:t>​</a:t>
            </a:r>
            <a:r>
              <a:rPr lang="en-US" sz="2400" dirty="0"/>
              <a:t>	</a:t>
            </a:r>
            <a:r>
              <a:rPr sz="2400" dirty="0"/>
              <a:t>Use your knowledge of real numbers to determine how their properties limit the domain and range of the function</a:t>
            </a:r>
            <a:r>
              <a:rPr lang="en-US" sz="2400" dirty="0"/>
              <a:t> </a:t>
            </a:r>
            <a:endParaRPr sz="2400" dirty="0"/>
          </a:p>
        </p:txBody>
      </p:sp>
      <p:pic>
        <p:nvPicPr>
          <p:cNvPr id="7" name="Picture 6" descr="f of x equals the square root of x minus two.">
            <a:extLst>
              <a:ext uri="{FF2B5EF4-FFF2-40B4-BE49-F238E27FC236}">
                <a16:creationId xmlns:a16="http://schemas.microsoft.com/office/drawing/2014/main" id="{81C70F28-8373-0135-31B7-84846B4E4908}"/>
              </a:ext>
            </a:extLst>
          </p:cNvPr>
          <p:cNvPicPr>
            <a:picLocks noChangeAspect="1"/>
          </p:cNvPicPr>
          <p:nvPr/>
        </p:nvPicPr>
        <p:blipFill>
          <a:blip r:embed="rId2"/>
          <a:stretch>
            <a:fillRect/>
          </a:stretch>
        </p:blipFill>
        <p:spPr>
          <a:xfrm>
            <a:off x="1066800" y="2276475"/>
            <a:ext cx="1714500" cy="466725"/>
          </a:xfrm>
          <a:prstGeom prst="rect">
            <a:avLst/>
          </a:prstGeom>
        </p:spPr>
      </p:pic>
      <p:sp>
        <p:nvSpPr>
          <p:cNvPr id="9" name="TextBox 8">
            <a:extLst>
              <a:ext uri="{FF2B5EF4-FFF2-40B4-BE49-F238E27FC236}">
                <a16:creationId xmlns:a16="http://schemas.microsoft.com/office/drawing/2014/main" id="{3CE050A0-740A-53AD-F57F-859280F6BD60}"/>
              </a:ext>
            </a:extLst>
          </p:cNvPr>
          <p:cNvSpPr txBox="1"/>
          <p:nvPr/>
        </p:nvSpPr>
        <p:spPr>
          <a:xfrm>
            <a:off x="457200" y="2829104"/>
            <a:ext cx="8229600" cy="2492990"/>
          </a:xfrm>
          <a:prstGeom prst="rect">
            <a:avLst/>
          </a:prstGeom>
          <a:noFill/>
        </p:spPr>
        <p:txBody>
          <a:bodyPr wrap="square">
            <a:spAutoFit/>
          </a:bodyPr>
          <a:lstStyle/>
          <a:p>
            <a:pPr marL="538163" indent="-538163">
              <a:defRPr sz="2800"/>
            </a:pPr>
            <a:r>
              <a:rPr lang="en-US" sz="2200" dirty="0"/>
              <a:t>b.​	The graph in Figure 3 is a plot of a radial wave function describing the energy states of a hydrogen atom.</a:t>
            </a:r>
            <a:r>
              <a:rPr lang="en-US" sz="2200" baseline="30000" dirty="0"/>
              <a:t>1</a:t>
            </a:r>
            <a:r>
              <a:rPr lang="en-US" sz="2200" dirty="0"/>
              <a:t> Determine if the following statements about the graph are true or false. If false, explain why.</a:t>
            </a:r>
          </a:p>
          <a:p>
            <a:pPr marL="1076325" lvl="1" indent="-358775">
              <a:buNone/>
              <a:defRPr sz="2800"/>
            </a:pPr>
            <a:r>
              <a:rPr lang="en-US" sz="2200" dirty="0" err="1"/>
              <a:t>i</a:t>
            </a:r>
            <a:r>
              <a:rPr lang="en-US" sz="2200" dirty="0"/>
              <a:t>.​	The domain of </a:t>
            </a:r>
            <a:r>
              <a:rPr lang="en-US" sz="2200" i="1" dirty="0"/>
              <a:t>a</a:t>
            </a:r>
            <a:r>
              <a:rPr lang="en-US" sz="2200" dirty="0"/>
              <a:t> looks to be between </a:t>
            </a:r>
            <a:r>
              <a:rPr lang="en-US" sz="2200" dirty="0">
                <a:latin typeface="Cambria Math"/>
              </a:rPr>
              <a:t>0</a:t>
            </a:r>
            <a:r>
              <a:rPr lang="en-US" sz="2200" dirty="0"/>
              <a:t> and </a:t>
            </a:r>
            <a:r>
              <a:rPr lang="en-US" sz="2200" dirty="0">
                <a:latin typeface="Cambria Math"/>
              </a:rPr>
              <a:t>0.11</a:t>
            </a:r>
            <a:r>
              <a:rPr lang="en-US" sz="2200" dirty="0"/>
              <a:t>, inclusive.</a:t>
            </a:r>
          </a:p>
          <a:p>
            <a:pPr marL="1076325" lvl="1" indent="-358775">
              <a:buNone/>
              <a:defRPr sz="2800"/>
            </a:pPr>
            <a:r>
              <a:rPr lang="en-US" sz="2200" dirty="0"/>
              <a:t>ii.​	The range of </a:t>
            </a:r>
            <a:r>
              <a:rPr lang="en-US" sz="2200" i="1" dirty="0"/>
              <a:t>c</a:t>
            </a:r>
            <a:r>
              <a:rPr lang="en-US" sz="2200" dirty="0"/>
              <a:t> is a subset of the range of </a:t>
            </a:r>
            <a:r>
              <a:rPr lang="en-US" sz="2200" i="1" dirty="0"/>
              <a:t>b</a:t>
            </a:r>
            <a:r>
              <a:rPr lang="en-US" sz="2200" dirty="0"/>
              <a:t>.</a:t>
            </a:r>
          </a:p>
          <a:p>
            <a:pPr marL="1076325" lvl="1" indent="-358775">
              <a:buNone/>
              <a:defRPr sz="2800"/>
            </a:pPr>
            <a:r>
              <a:rPr lang="en-US" sz="2200" dirty="0"/>
              <a:t>iii.​	All three wave functions have the same domain.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000" b="0" i="0" u="none" strike="noStrike" kern="1200" cap="none" spc="0" normalizeH="0" baseline="0" noProof="0" dirty="0">
                <a:ln>
                  <a:noFill/>
                </a:ln>
                <a:solidFill>
                  <a:srgbClr val="366092"/>
                </a:solidFill>
                <a:effectLst/>
                <a:uLnTx/>
                <a:uFillTx/>
                <a:latin typeface="Calibri"/>
                <a:ea typeface="+mn-ea"/>
                <a:cs typeface="+mn-cs"/>
              </a:rPr>
              <a:t>​</a:t>
            </a:r>
            <a:r>
              <a:rPr kumimoji="0" lang="en-IN"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a:t>
            </a:r>
            <a:r>
              <a:rPr kumimoji="0" lang="en-IN" sz="1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1      Benjamin Obi Tayo, “Hydrogen Atom,” Medium, February 11, 2019, </a:t>
            </a:r>
            <a:r>
              <a:rPr kumimoji="0" lang="en-IN" sz="1000" b="0" i="0" u="none" strike="noStrike" kern="1200" cap="none" spc="0" normalizeH="0" baseline="0" noProof="0" dirty="0">
                <a:ln>
                  <a:noFill/>
                </a:ln>
                <a:solidFill>
                  <a:srgbClr val="173DFF"/>
                </a:solidFill>
                <a:effectLst/>
                <a:uLnTx/>
                <a:uFillTx/>
                <a:latin typeface="Calibri" panose="020F0502020204030204" pitchFamily="34" charset="0"/>
                <a:ea typeface="+mn-ea"/>
                <a:cs typeface="+mn-cs"/>
              </a:rPr>
              <a:t>https://medium.com/modernphysics/hydrogen-atom-4ca1599e94a8</a:t>
            </a:r>
            <a:endParaRPr kumimoji="0" lang="en-IN" sz="1000" b="0" i="0" u="none" strike="noStrike" kern="1200" cap="none" spc="0" normalizeH="0" baseline="0" noProof="0" dirty="0">
              <a:ln>
                <a:noFill/>
              </a:ln>
              <a:solidFill>
                <a:srgbClr val="366092"/>
              </a:solidFill>
              <a:effectLst/>
              <a:uLnTx/>
              <a:uFillTx/>
              <a:latin typeface="Calibri"/>
              <a:ea typeface="+mn-ea"/>
              <a:cs typeface="+mn-cs"/>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Determining Domain and </a:t>
            </a:r>
            <a:br>
              <a:rPr lang="en-US" dirty="0"/>
            </a:br>
            <a:r>
              <a:rPr dirty="0"/>
              <a:t>Range</a:t>
            </a:r>
            <a:r>
              <a:rPr lang="en-US" dirty="0"/>
              <a:t>—Slide 2</a:t>
            </a:r>
            <a:endParaRPr dirty="0"/>
          </a:p>
        </p:txBody>
      </p:sp>
      <p:pic>
        <p:nvPicPr>
          <p:cNvPr id="5" name="Picture 4" descr="Graph of a radial wave function titled &quot;p states.&quot; The vertical axis is labeled  small r big R subscript nl of r and is labeled from negative 0.05 to 0.10 in increments of 0.05. The horizontal axis is labeled r divided by a subscript B, and is labeled from 0 to 60 in increments of 10. There are three wave function lines that show curves on the graph. Wave a arcs up steeply from 0 to a peak just below 0.11 and then curves back downward to meet the horizontal axis at approximately 20. Wave b proceeds downward from 0 to a low point just above negative 0.05, then ascends to a peak about halfway between 0.05 and 0.10, then descends back to meet the horizontal axis at around 40. Wave c ascends to a peak about halfway between 0 and 0.05, descends to a low point at about negative 0.04, ascends to another peak at just above 0.06, then descends to meet the horizontal axis at approximately 56.">
            <a:extLst>
              <a:ext uri="{FF2B5EF4-FFF2-40B4-BE49-F238E27FC236}">
                <a16:creationId xmlns:a16="http://schemas.microsoft.com/office/drawing/2014/main" id="{81F57851-68B3-4950-897D-358225729035}"/>
              </a:ext>
            </a:extLst>
          </p:cNvPr>
          <p:cNvPicPr>
            <a:picLocks noChangeAspect="1"/>
          </p:cNvPicPr>
          <p:nvPr/>
        </p:nvPicPr>
        <p:blipFill>
          <a:blip r:embed="rId2"/>
          <a:srcRect b="8061"/>
          <a:stretch>
            <a:fillRect/>
          </a:stretch>
        </p:blipFill>
        <p:spPr>
          <a:xfrm>
            <a:off x="914400" y="1114101"/>
            <a:ext cx="7162800" cy="4372299"/>
          </a:xfrm>
          <a:prstGeom prst="rect">
            <a:avLst/>
          </a:prstGeom>
        </p:spPr>
      </p:pic>
      <p:sp>
        <p:nvSpPr>
          <p:cNvPr id="3" name="TextBox 2">
            <a:extLst>
              <a:ext uri="{FF2B5EF4-FFF2-40B4-BE49-F238E27FC236}">
                <a16:creationId xmlns:a16="http://schemas.microsoft.com/office/drawing/2014/main" id="{79BA16C5-53A7-3124-900A-7120D6E47838}"/>
              </a:ext>
            </a:extLst>
          </p:cNvPr>
          <p:cNvSpPr txBox="1"/>
          <p:nvPr/>
        </p:nvSpPr>
        <p:spPr>
          <a:xfrm>
            <a:off x="3886200" y="5459506"/>
            <a:ext cx="1600200" cy="461665"/>
          </a:xfrm>
          <a:prstGeom prst="rect">
            <a:avLst/>
          </a:prstGeom>
          <a:noFill/>
        </p:spPr>
        <p:txBody>
          <a:bodyPr wrap="square">
            <a:spAutoFit/>
          </a:bodyPr>
          <a:lstStyle/>
          <a:p>
            <a:pPr algn="ctr"/>
            <a:r>
              <a:rPr lang="en-IN" sz="2400" dirty="0"/>
              <a:t>Figure 3</a:t>
            </a:r>
          </a:p>
        </p:txBody>
      </p:sp>
    </p:spTree>
    <p:extLst>
      <p:ext uri="{BB962C8B-B14F-4D97-AF65-F5344CB8AC3E}">
        <p14:creationId xmlns:p14="http://schemas.microsoft.com/office/powerpoint/2010/main" val="19650901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Determining Domain and </a:t>
            </a:r>
            <a:br>
              <a:rPr lang="en-US" dirty="0"/>
            </a:br>
            <a:r>
              <a:rPr dirty="0"/>
              <a:t>Range</a:t>
            </a:r>
            <a:r>
              <a:rPr lang="en-US" dirty="0"/>
              <a:t>—Slide 3</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1029287"/>
                <a:ext cx="8458200" cy="4967067"/>
              </a:xfrm>
            </p:spPr>
            <p:txBody>
              <a:bodyPr>
                <a:normAutofit/>
              </a:bodyPr>
              <a:lstStyle/>
              <a:p>
                <a:pPr marL="538163" indent="-538163">
                  <a:defRPr sz="2800"/>
                </a:pPr>
                <a:r>
                  <a:rPr lang="en-US" sz="1800" dirty="0"/>
                  <a:t>c.​	The function </a:t>
                </a:r>
                <a:r>
                  <a:rPr lang="en-US" sz="1800" i="1" dirty="0"/>
                  <a:t>P</a:t>
                </a:r>
                <a:r>
                  <a:rPr lang="en-US" sz="1800" dirty="0"/>
                  <a:t> represents the number of penguin eggs laid each season in the Antarctic Peninsula based on the number of adult penguins and climate conditions. What can you say about the domain and range of the function?</a:t>
                </a:r>
              </a:p>
              <a:p>
                <a:r>
                  <a:rPr lang="en-US" sz="1800" b="1" dirty="0"/>
                  <a:t>Solution</a:t>
                </a:r>
              </a:p>
              <a:p>
                <a:pPr marL="538163" indent="-538163">
                  <a:defRPr sz="2800"/>
                </a:pPr>
                <a:r>
                  <a:rPr lang="en-US" sz="1800" dirty="0"/>
                  <a:t>a.​	We know that we can only take the square root of positive real numbers. Therefore, the expression under the radical sign must be a nonnegative number; that is, </a:t>
                </a:r>
                <a:r>
                  <a:rPr lang="en-US" sz="1800" i="1" dirty="0"/>
                  <a:t>x</a:t>
                </a:r>
                <a:r>
                  <a:rPr lang="en-US" sz="1800" dirty="0"/>
                  <a:t> </a:t>
                </a:r>
                <a14:m>
                  <m:oMath xmlns:m="http://schemas.openxmlformats.org/officeDocument/2006/math">
                    <m:r>
                      <a:rPr lang="en-US" sz="1800" i="1" smtClean="0">
                        <a:latin typeface="Cambria Math" panose="02040503050406030204" pitchFamily="18" charset="0"/>
                        <a:ea typeface="Cambria Math" panose="02040503050406030204" pitchFamily="18" charset="0"/>
                      </a:rPr>
                      <m:t>−</m:t>
                    </m:r>
                  </m:oMath>
                </a14:m>
                <a:r>
                  <a:rPr lang="en-US" sz="1800" dirty="0"/>
                  <a:t> 2 ≥ 0. We can solve this inequality to identify the restrictions on </a:t>
                </a:r>
                <a:r>
                  <a:rPr lang="en-US" sz="1800" i="1" dirty="0"/>
                  <a:t>x</a:t>
                </a:r>
                <a:r>
                  <a:rPr lang="en-US" sz="1800" dirty="0"/>
                  <a:t>.</a:t>
                </a:r>
              </a:p>
              <a:p>
                <a:endParaRPr lang="en-US" sz="1800" dirty="0"/>
              </a:p>
              <a:p>
                <a:endParaRPr lang="en-US" sz="1800" dirty="0"/>
              </a:p>
              <a:p>
                <a:r>
                  <a:rPr lang="en-US" sz="1800" dirty="0"/>
                  <a:t>          </a:t>
                </a:r>
                <a:endParaRPr lang="en-US" sz="20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458200" cy="4967067"/>
              </a:xfrm>
              <a:blipFill>
                <a:blip r:embed="rId2"/>
                <a:stretch>
                  <a:fillRect l="-576" t="-736" r="-865"/>
                </a:stretch>
              </a:blipFill>
            </p:spPr>
            <p:txBody>
              <a:bodyPr/>
              <a:lstStyle/>
              <a:p>
                <a:r>
                  <a:rPr lang="en-IN">
                    <a:noFill/>
                  </a:rPr>
                  <a:t> </a:t>
                </a:r>
              </a:p>
            </p:txBody>
          </p:sp>
        </mc:Fallback>
      </mc:AlternateContent>
      <p:pic>
        <p:nvPicPr>
          <p:cNvPr id="7" name="Picture 6" descr="x minus two is greater than or equal to zero.&#10;x is greater than or equal to two.">
            <a:extLst>
              <a:ext uri="{FF2B5EF4-FFF2-40B4-BE49-F238E27FC236}">
                <a16:creationId xmlns:a16="http://schemas.microsoft.com/office/drawing/2014/main" id="{96F37980-5262-2055-B02C-0527D4B07A11}"/>
              </a:ext>
            </a:extLst>
          </p:cNvPr>
          <p:cNvPicPr>
            <a:picLocks noChangeAspect="1"/>
          </p:cNvPicPr>
          <p:nvPr/>
        </p:nvPicPr>
        <p:blipFill>
          <a:blip r:embed="rId3"/>
          <a:stretch>
            <a:fillRect/>
          </a:stretch>
        </p:blipFill>
        <p:spPr>
          <a:xfrm>
            <a:off x="4038600" y="3127058"/>
            <a:ext cx="933450" cy="771525"/>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7B33F1CB-117E-DEAC-D64D-CD10D4F89D8A}"/>
                  </a:ext>
                </a:extLst>
              </p:cNvPr>
              <p:cNvSpPr txBox="1"/>
              <p:nvPr/>
            </p:nvSpPr>
            <p:spPr>
              <a:xfrm>
                <a:off x="990600" y="3829166"/>
                <a:ext cx="7772400" cy="1477328"/>
              </a:xfrm>
              <a:prstGeom prst="rect">
                <a:avLst/>
              </a:prstGeom>
              <a:noFill/>
            </p:spPr>
            <p:txBody>
              <a:bodyPr wrap="square">
                <a:spAutoFit/>
              </a:bodyPr>
              <a:lstStyle/>
              <a:p>
                <a:r>
                  <a:rPr lang="en-US" dirty="0"/>
                  <a:t>Therefore, the domain only includes numbers that are greater than or equal to 2. </a:t>
                </a:r>
              </a:p>
              <a:p>
                <a:r>
                  <a:rPr lang="en-US" dirty="0"/>
                  <a:t>​</a:t>
                </a:r>
              </a:p>
              <a:p>
                <a:r>
                  <a:rPr lang="en-US" dirty="0"/>
                  <a:t>Since </a:t>
                </a:r>
                <a:r>
                  <a:rPr lang="en-US" i="1" dirty="0"/>
                  <a:t>x</a:t>
                </a:r>
                <a14:m>
                  <m:oMath xmlns:m="http://schemas.openxmlformats.org/officeDocument/2006/math">
                    <m:r>
                      <a:rPr lang="en-US" b="0" i="0" smtClean="0">
                        <a:latin typeface="Cambria Math" panose="02040503050406030204" pitchFamily="18" charset="0"/>
                      </a:rPr>
                      <m:t> </m:t>
                    </m:r>
                    <m:r>
                      <a:rPr lang="en-US">
                        <a:latin typeface="Cambria Math" panose="02040503050406030204" pitchFamily="18" charset="0"/>
                      </a:rPr>
                      <m:t>−</m:t>
                    </m:r>
                    <m:r>
                      <a:rPr lang="en-US" b="0" i="0" smtClean="0">
                        <a:latin typeface="Cambria Math" panose="02040503050406030204" pitchFamily="18" charset="0"/>
                      </a:rPr>
                      <m:t> </m:t>
                    </m:r>
                    <m:r>
                      <a:rPr lang="en-US">
                        <a:latin typeface="Cambria Math" panose="02040503050406030204" pitchFamily="18" charset="0"/>
                      </a:rPr>
                      <m:t>2</m:t>
                    </m:r>
                  </m:oMath>
                </a14:m>
                <a:r>
                  <a:rPr lang="en-US" dirty="0"/>
                  <a:t> can take on any nonnegative real value when </a:t>
                </a:r>
                <a:r>
                  <a:rPr lang="en-US" i="1" dirty="0"/>
                  <a:t>x</a:t>
                </a:r>
                <a:r>
                  <a:rPr lang="en-US" dirty="0"/>
                  <a:t> is in the domain,</a:t>
                </a:r>
              </a:p>
              <a:p>
                <a:r>
                  <a:rPr lang="en-US" dirty="0"/>
                  <a:t>the range (which is all possible square roots of these values) consists of all</a:t>
                </a:r>
              </a:p>
              <a:p>
                <a:r>
                  <a:rPr lang="en-US" dirty="0"/>
                  <a:t>nonnegative real numbers.</a:t>
                </a:r>
              </a:p>
            </p:txBody>
          </p:sp>
        </mc:Choice>
        <mc:Fallback xmlns="">
          <p:sp>
            <p:nvSpPr>
              <p:cNvPr id="9" name="TextBox 8">
                <a:extLst>
                  <a:ext uri="{FF2B5EF4-FFF2-40B4-BE49-F238E27FC236}">
                    <a16:creationId xmlns:a16="http://schemas.microsoft.com/office/drawing/2014/main" id="{7B33F1CB-117E-DEAC-D64D-CD10D4F89D8A}"/>
                  </a:ext>
                </a:extLst>
              </p:cNvPr>
              <p:cNvSpPr txBox="1">
                <a:spLocks noRot="1" noChangeAspect="1" noMove="1" noResize="1" noEditPoints="1" noAdjustHandles="1" noChangeArrowheads="1" noChangeShapeType="1" noTextEdit="1"/>
              </p:cNvSpPr>
              <p:nvPr/>
            </p:nvSpPr>
            <p:spPr>
              <a:xfrm>
                <a:off x="990600" y="3829166"/>
                <a:ext cx="7772400" cy="1477328"/>
              </a:xfrm>
              <a:prstGeom prst="rect">
                <a:avLst/>
              </a:prstGeom>
              <a:blipFill>
                <a:blip r:embed="rId4"/>
                <a:stretch>
                  <a:fillRect l="-706" t="-2066" r="-392" b="-5785"/>
                </a:stretch>
              </a:blipFill>
            </p:spPr>
            <p:txBody>
              <a:bodyPr/>
              <a:lstStyle/>
              <a:p>
                <a:r>
                  <a:rPr lang="en-IN">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—Slide 1</a:t>
            </a:r>
            <a:endParaRPr dirty="0"/>
          </a:p>
        </p:txBody>
      </p:sp>
      <p:sp>
        <p:nvSpPr>
          <p:cNvPr id="3" name="Text Placeholder 2"/>
          <p:cNvSpPr>
            <a:spLocks noGrp="1"/>
          </p:cNvSpPr>
          <p:nvPr>
            <p:ph type="body" sz="quarter" idx="10"/>
          </p:nvPr>
        </p:nvSpPr>
        <p:spPr/>
        <p:txBody>
          <a:bodyPr>
            <a:normAutofit/>
          </a:bodyPr>
          <a:lstStyle/>
          <a:p>
            <a:r>
              <a:rPr sz="2800" b="1" dirty="0"/>
              <a:t>Simplify</a:t>
            </a:r>
            <a:r>
              <a:rPr sz="2800" dirty="0"/>
              <a:t> means to make easier to understand or reduce the number of parts.</a:t>
            </a:r>
          </a:p>
          <a:p>
            <a:r>
              <a:rPr sz="2800" b="1" dirty="0"/>
              <a:t>Solve</a:t>
            </a:r>
            <a:r>
              <a:rPr sz="2800" dirty="0"/>
              <a:t> means to find a solution to a problem or</a:t>
            </a:r>
            <a:r>
              <a:rPr lang="en-US" sz="2800" dirty="0"/>
              <a:t> </a:t>
            </a:r>
            <a:r>
              <a:rPr sz="2800" dirty="0"/>
              <a:t>question.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Determining Domain and </a:t>
            </a:r>
            <a:br>
              <a:rPr lang="en-US" dirty="0"/>
            </a:br>
            <a:r>
              <a:rPr dirty="0"/>
              <a:t>Range</a:t>
            </a:r>
            <a:r>
              <a:rPr lang="en-US" dirty="0"/>
              <a:t>—Slide 4</a:t>
            </a:r>
            <a:endParaRPr dirty="0"/>
          </a:p>
        </p:txBody>
      </p:sp>
      <p:sp>
        <p:nvSpPr>
          <p:cNvPr id="3" name="Text Placeholder 2"/>
          <p:cNvSpPr>
            <a:spLocks noGrp="1"/>
          </p:cNvSpPr>
          <p:nvPr>
            <p:ph type="body" sz="quarter" idx="10"/>
          </p:nvPr>
        </p:nvSpPr>
        <p:spPr>
          <a:xfrm>
            <a:off x="457200" y="1029287"/>
            <a:ext cx="8229600" cy="4967067"/>
          </a:xfrm>
        </p:spPr>
        <p:txBody>
          <a:bodyPr>
            <a:normAutofit/>
          </a:bodyPr>
          <a:lstStyle/>
          <a:p>
            <a:pPr marL="447675" indent="-447675">
              <a:defRPr sz="2800"/>
            </a:pPr>
            <a:r>
              <a:rPr lang="en-US" sz="1800" dirty="0"/>
              <a:t>b.	</a:t>
            </a:r>
            <a:r>
              <a:rPr lang="en-US" sz="1800" dirty="0" err="1"/>
              <a:t>i</a:t>
            </a:r>
            <a:r>
              <a:rPr lang="en-US" sz="1800" dirty="0"/>
              <a:t>.   	</a:t>
            </a:r>
            <a:r>
              <a:rPr sz="1800" dirty="0"/>
              <a:t>The domain of </a:t>
            </a:r>
            <a:r>
              <a:rPr lang="en-US" sz="1800" i="1" dirty="0"/>
              <a:t>a</a:t>
            </a:r>
            <a:r>
              <a:rPr sz="1800" dirty="0"/>
              <a:t> looks to be between </a:t>
            </a:r>
            <a:r>
              <a:rPr sz="1800" dirty="0">
                <a:latin typeface="Cambria Math"/>
              </a:rPr>
              <a:t>0</a:t>
            </a:r>
            <a:r>
              <a:rPr sz="1800" dirty="0"/>
              <a:t> and </a:t>
            </a:r>
            <a:r>
              <a:rPr sz="1800" dirty="0">
                <a:latin typeface="Cambria Math"/>
              </a:rPr>
              <a:t>0.11</a:t>
            </a:r>
            <a:r>
              <a:rPr sz="1800" dirty="0"/>
              <a:t>, inclusive.</a:t>
            </a:r>
            <a:endParaRPr lang="en-US" sz="1800" dirty="0"/>
          </a:p>
          <a:p>
            <a:pPr>
              <a:defRPr sz="2800"/>
            </a:pPr>
            <a:endParaRPr sz="1000" dirty="0"/>
          </a:p>
          <a:p>
            <a:pPr marL="457200" lvl="1" indent="0">
              <a:buNone/>
              <a:defRPr sz="2800"/>
            </a:pPr>
            <a:r>
              <a:rPr lang="en-US" sz="1800" dirty="0"/>
              <a:t>      	</a:t>
            </a:r>
            <a:r>
              <a:rPr sz="1800" dirty="0"/>
              <a:t>The values of the domain lie along the </a:t>
            </a:r>
            <a:r>
              <a:rPr lang="en-US" sz="1800" i="1" dirty="0"/>
              <a:t>x</a:t>
            </a:r>
            <a:r>
              <a:rPr sz="1800" dirty="0"/>
              <a:t>-axis and the values of the</a:t>
            </a:r>
            <a:endParaRPr lang="en-US" sz="1800" dirty="0"/>
          </a:p>
          <a:p>
            <a:pPr marL="457200" lvl="1" indent="0">
              <a:buNone/>
              <a:defRPr sz="2800"/>
            </a:pPr>
            <a:r>
              <a:rPr lang="en-US" sz="1800" dirty="0"/>
              <a:t>       	range lie along the </a:t>
            </a:r>
            <a:r>
              <a:rPr lang="en-US" sz="1800" i="1" dirty="0"/>
              <a:t>y</a:t>
            </a:r>
            <a:r>
              <a:rPr lang="en-US" sz="1800" dirty="0"/>
              <a:t>-axis. Therefore, this first statement is false.</a:t>
            </a:r>
          </a:p>
          <a:p>
            <a:pPr marL="457200" lvl="1" indent="0">
              <a:buNone/>
              <a:defRPr sz="2800"/>
            </a:pPr>
            <a:r>
              <a:rPr sz="1800" dirty="0"/>
              <a:t> </a:t>
            </a:r>
            <a:r>
              <a:rPr lang="en-US" sz="1800" dirty="0"/>
              <a:t>      	</a:t>
            </a:r>
            <a:r>
              <a:rPr sz="1800" dirty="0"/>
              <a:t>The domain is not between the two numbers given; however, the</a:t>
            </a:r>
            <a:endParaRPr lang="en-US" sz="1800" dirty="0"/>
          </a:p>
          <a:p>
            <a:pPr marL="457200" lvl="1" indent="0">
              <a:buNone/>
              <a:defRPr sz="2800"/>
            </a:pPr>
            <a:r>
              <a:rPr lang="en-US" sz="1800" dirty="0"/>
              <a:t>       	range, or the output numbers, appears to fall between </a:t>
            </a:r>
            <a:r>
              <a:rPr lang="en-US" sz="1800" dirty="0">
                <a:latin typeface="Cambria Math"/>
              </a:rPr>
              <a:t>0</a:t>
            </a:r>
            <a:r>
              <a:rPr lang="en-US" sz="1800" dirty="0"/>
              <a:t> and </a:t>
            </a:r>
            <a:r>
              <a:rPr lang="en-US" sz="1800" dirty="0">
                <a:latin typeface="Cambria Math"/>
              </a:rPr>
              <a:t>0.11</a:t>
            </a:r>
          </a:p>
          <a:p>
            <a:pPr marL="457200" lvl="1" indent="0">
              <a:buNone/>
              <a:defRPr sz="2800"/>
            </a:pPr>
            <a:r>
              <a:rPr lang="en-US" sz="1800" dirty="0">
                <a:latin typeface="Cambria Math"/>
              </a:rPr>
              <a:t>     </a:t>
            </a:r>
            <a:r>
              <a:rPr lang="en-US" sz="1800" dirty="0"/>
              <a:t>  	inclusive.</a:t>
            </a:r>
          </a:p>
          <a:p>
            <a:pPr marL="457200" lvl="1" indent="0">
              <a:buNone/>
              <a:defRPr sz="2800"/>
            </a:pPr>
            <a:endParaRPr lang="en-US" sz="1000" dirty="0"/>
          </a:p>
          <a:p>
            <a:pPr>
              <a:defRPr sz="2800"/>
            </a:pPr>
            <a:r>
              <a:rPr lang="en-US" sz="1800" dirty="0"/>
              <a:t>        ii.   	The range of </a:t>
            </a:r>
            <a:r>
              <a:rPr lang="en-US" sz="1800" i="1" dirty="0"/>
              <a:t>c</a:t>
            </a:r>
            <a:r>
              <a:rPr lang="en-US" sz="1800" dirty="0"/>
              <a:t> is a subset of the range of </a:t>
            </a:r>
            <a:r>
              <a:rPr lang="en-US" sz="1800" i="1" dirty="0"/>
              <a:t>b</a:t>
            </a:r>
            <a:r>
              <a:rPr lang="en-US" sz="1800" dirty="0"/>
              <a:t>.</a:t>
            </a:r>
          </a:p>
          <a:p>
            <a:pPr>
              <a:defRPr sz="2800"/>
            </a:pPr>
            <a:endParaRPr lang="en-US" sz="1000" dirty="0"/>
          </a:p>
          <a:p>
            <a:pPr marL="457200" lvl="1" indent="0">
              <a:buNone/>
              <a:defRPr sz="2800"/>
            </a:pPr>
            <a:r>
              <a:rPr lang="en-US" sz="1800" dirty="0"/>
              <a:t>      	We can see that the values for the range (</a:t>
            </a:r>
            <a:r>
              <a:rPr lang="en-US" sz="1800" i="1" dirty="0"/>
              <a:t>y</a:t>
            </a:r>
            <a:r>
              <a:rPr lang="en-US" sz="1800" dirty="0"/>
              <a:t>-axis) of </a:t>
            </a:r>
            <a:r>
              <a:rPr lang="en-US" sz="1800" i="1" dirty="0"/>
              <a:t>c</a:t>
            </a:r>
            <a:r>
              <a:rPr lang="en-US" sz="1800" dirty="0"/>
              <a:t> fall within the  </a:t>
            </a:r>
          </a:p>
          <a:p>
            <a:pPr marL="457200" lvl="1" indent="0">
              <a:buNone/>
              <a:defRPr sz="2800"/>
            </a:pPr>
            <a:r>
              <a:rPr lang="en-US" sz="1800" dirty="0"/>
              <a:t>       	range values of </a:t>
            </a:r>
            <a:r>
              <a:rPr lang="en-US" sz="1800" i="1" dirty="0"/>
              <a:t>b</a:t>
            </a:r>
            <a:r>
              <a:rPr lang="en-US" sz="1800" dirty="0"/>
              <a:t>. Therefore, this statement is true.</a:t>
            </a:r>
          </a:p>
          <a:p>
            <a:pPr marL="457200" lvl="1" indent="0">
              <a:buNone/>
              <a:defRPr sz="2800"/>
            </a:pPr>
            <a:endParaRPr lang="en-US" sz="1000" dirty="0"/>
          </a:p>
          <a:p>
            <a:pPr marL="457200" lvl="1" indent="0">
              <a:buNone/>
              <a:defRPr sz="2800"/>
            </a:pPr>
            <a:r>
              <a:rPr lang="en-US" sz="1800" dirty="0"/>
              <a:t>iii.	All three wave functions have the same domain.</a:t>
            </a:r>
          </a:p>
          <a:p>
            <a:pPr marL="457200" lvl="1" indent="0">
              <a:buNone/>
              <a:defRPr sz="2800"/>
            </a:pPr>
            <a:endParaRPr lang="en-US" sz="1000" dirty="0"/>
          </a:p>
          <a:p>
            <a:pPr marL="457200" lvl="1" indent="0">
              <a:buNone/>
            </a:pPr>
            <a:r>
              <a:rPr lang="en-US" sz="1800" dirty="0"/>
              <a:t>     	All three wave functions are defined for all values of the independent</a:t>
            </a:r>
          </a:p>
          <a:p>
            <a:pPr marL="457200" lvl="1" indent="0">
              <a:buNone/>
            </a:pPr>
            <a:r>
              <a:rPr lang="en-US" sz="1800" dirty="0"/>
              <a:t>	variable between </a:t>
            </a:r>
            <a:r>
              <a:rPr lang="en-US" sz="1800" dirty="0">
                <a:latin typeface="Cambria Math"/>
              </a:rPr>
              <a:t>0</a:t>
            </a:r>
            <a:r>
              <a:rPr lang="en-US" sz="1800" dirty="0"/>
              <a:t> and </a:t>
            </a:r>
            <a:r>
              <a:rPr lang="en-US" sz="1800" dirty="0">
                <a:latin typeface="Cambria Math"/>
              </a:rPr>
              <a:t>60</a:t>
            </a:r>
            <a:r>
              <a:rPr lang="en-US" sz="1800" dirty="0"/>
              <a:t>. Therefore, this statement is true.</a:t>
            </a:r>
          </a:p>
          <a:p>
            <a:pPr marL="457200" lvl="1" indent="0">
              <a:buNone/>
            </a:pPr>
            <a:endParaRPr lang="en-US" sz="2000" dirty="0"/>
          </a:p>
          <a:p>
            <a:pPr marL="457200" lvl="1" indent="0">
              <a:buNone/>
              <a:defRPr sz="2800"/>
            </a:pPr>
            <a:endParaRP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Determining Domain and </a:t>
            </a:r>
            <a:br>
              <a:rPr lang="en-US" dirty="0"/>
            </a:br>
            <a:r>
              <a:rPr dirty="0"/>
              <a:t>Range</a:t>
            </a:r>
            <a:r>
              <a:rPr lang="en-US" dirty="0"/>
              <a:t>—Slide 5</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sz="1800" dirty="0"/>
              <a:t>c.	</a:t>
            </a:r>
            <a:r>
              <a:rPr sz="1800" dirty="0"/>
              <a:t>Because the function is based on counting the number of live animals, both the domain and range have to be at least </a:t>
            </a:r>
            <a:r>
              <a:rPr sz="1800" dirty="0">
                <a:latin typeface="Cambria Math"/>
              </a:rPr>
              <a:t>0</a:t>
            </a:r>
            <a:r>
              <a:rPr sz="1800" dirty="0"/>
              <a:t>, and integers; that is, they cannot be negative numbers, fractions, or decimals. This will be true for all living things.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Possible Solutions to Linear Equations</a:t>
            </a:r>
          </a:p>
        </p:txBody>
      </p:sp>
      <p:sp>
        <p:nvSpPr>
          <p:cNvPr id="3" name="Text Placeholder 2"/>
          <p:cNvSpPr>
            <a:spLocks noGrp="1"/>
          </p:cNvSpPr>
          <p:nvPr>
            <p:ph type="body" sz="quarter" idx="10"/>
          </p:nvPr>
        </p:nvSpPr>
        <p:spPr/>
        <p:txBody>
          <a:bodyPr>
            <a:normAutofit/>
          </a:bodyPr>
          <a:lstStyle/>
          <a:p>
            <a:r>
              <a:rPr sz="2800" b="1" dirty="0"/>
              <a:t>One solution</a:t>
            </a:r>
            <a:r>
              <a:rPr sz="2800" dirty="0"/>
              <a:t> —there exists only one number that makes the equation true.</a:t>
            </a:r>
          </a:p>
          <a:p>
            <a:r>
              <a:rPr sz="2800" b="1" dirty="0"/>
              <a:t>Infinitely many solutions</a:t>
            </a:r>
            <a:r>
              <a:rPr sz="2800" dirty="0"/>
              <a:t> —any number makes the equation true.</a:t>
            </a:r>
          </a:p>
          <a:p>
            <a:r>
              <a:rPr sz="2800" b="1" dirty="0"/>
              <a:t>No solution</a:t>
            </a:r>
            <a:r>
              <a:rPr sz="2800" dirty="0"/>
              <a:t> —no number exists that makes the equation true.</a:t>
            </a:r>
          </a:p>
          <a:p>
            <a:endParaRP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r>
              <a:rPr lang="en-US" dirty="0"/>
              <a:t>—Slide 2</a:t>
            </a:r>
            <a:endParaRPr dirty="0"/>
          </a:p>
        </p:txBody>
      </p:sp>
      <p:sp>
        <p:nvSpPr>
          <p:cNvPr id="3" name="Text Placeholder 2"/>
          <p:cNvSpPr>
            <a:spLocks noGrp="1"/>
          </p:cNvSpPr>
          <p:nvPr>
            <p:ph type="body" sz="quarter" idx="10"/>
          </p:nvPr>
        </p:nvSpPr>
        <p:spPr/>
        <p:txBody>
          <a:bodyPr>
            <a:normAutofit/>
          </a:bodyPr>
          <a:lstStyle/>
          <a:p>
            <a:r>
              <a:rPr sz="2800"/>
              <a:t>A </a:t>
            </a:r>
            <a:r>
              <a:rPr sz="2800" b="1"/>
              <a:t>coefficient</a:t>
            </a:r>
            <a:r>
              <a:rPr sz="2800"/>
              <a:t> is the number (or constant) in front of a variable. Variables without a number written before them are understood to have a coefficient of one.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A0F8-3539-4C11-BFF5-6C3276068C10}"/>
              </a:ext>
            </a:extLst>
          </p:cNvPr>
          <p:cNvSpPr>
            <a:spLocks noGrp="1"/>
          </p:cNvSpPr>
          <p:nvPr>
            <p:ph type="title"/>
          </p:nvPr>
        </p:nvSpPr>
        <p:spPr/>
        <p:txBody>
          <a:bodyPr>
            <a:normAutofit/>
          </a:bodyPr>
          <a:lstStyle/>
          <a:p>
            <a:r>
              <a:rPr lang="en-US" sz="2800" dirty="0"/>
              <a:t>Definition: Steps for Solving Linear Equations in One Variable</a:t>
            </a:r>
          </a:p>
        </p:txBody>
      </p:sp>
      <p:sp>
        <p:nvSpPr>
          <p:cNvPr id="3" name="Text Placeholder 2">
            <a:extLst>
              <a:ext uri="{FF2B5EF4-FFF2-40B4-BE49-F238E27FC236}">
                <a16:creationId xmlns:a16="http://schemas.microsoft.com/office/drawing/2014/main" id="{39BC8B67-70B4-42F4-8316-262643D0CEC3}"/>
              </a:ext>
            </a:extLst>
          </p:cNvPr>
          <p:cNvSpPr>
            <a:spLocks noGrp="1"/>
          </p:cNvSpPr>
          <p:nvPr>
            <p:ph type="body" sz="quarter" idx="10"/>
          </p:nvPr>
        </p:nvSpPr>
        <p:spPr/>
        <p:txBody>
          <a:bodyPr/>
          <a:lstStyle/>
          <a:p>
            <a:r>
              <a:rPr lang="en-US" sz="2400" b="1" dirty="0"/>
              <a:t>Step 1: </a:t>
            </a:r>
            <a:r>
              <a:rPr lang="en-US" sz="2400" dirty="0"/>
              <a:t>Clear the equation of fractions and decimals by multiplying both sides of the equation by the least common denominator (LCD).</a:t>
            </a:r>
          </a:p>
          <a:p>
            <a:r>
              <a:rPr lang="en-US" sz="2400" b="1" dirty="0"/>
              <a:t>Step 2: </a:t>
            </a:r>
            <a:r>
              <a:rPr lang="en-US" sz="2400" dirty="0"/>
              <a:t>Simplify the expressions on both sides by clearing the equation of parentheses. Repeat Step 1 if fractions or decimals remain; otherwise move to Step 3.</a:t>
            </a:r>
          </a:p>
          <a:p>
            <a:r>
              <a:rPr lang="en-US" sz="2400" b="1" dirty="0"/>
              <a:t>Step 3: </a:t>
            </a:r>
            <a:r>
              <a:rPr lang="en-US" sz="2400" dirty="0"/>
              <a:t>the expressions on both sides by combining like terms.</a:t>
            </a:r>
          </a:p>
          <a:p>
            <a:r>
              <a:rPr lang="en-US" sz="2400" b="1" dirty="0"/>
              <a:t>Step 4: </a:t>
            </a:r>
            <a:r>
              <a:rPr lang="en-US" sz="2400" dirty="0"/>
              <a:t>Isolate the variable on one side of the equation.</a:t>
            </a:r>
          </a:p>
          <a:p>
            <a:r>
              <a:rPr lang="en-US" sz="2400" b="1" dirty="0"/>
              <a:t>Step 5: </a:t>
            </a:r>
            <a:r>
              <a:rPr lang="en-US" sz="2400" dirty="0"/>
              <a:t>Make the variable coefficient equal to </a:t>
            </a:r>
            <a:r>
              <a:rPr lang="en-US" sz="2400" dirty="0">
                <a:latin typeface="Cambria Math"/>
              </a:rPr>
              <a:t>1</a:t>
            </a:r>
            <a:r>
              <a:rPr lang="en-US" sz="2400" dirty="0"/>
              <a:t>.</a:t>
            </a:r>
          </a:p>
          <a:p>
            <a:endParaRPr lang="en-US" sz="2400" dirty="0"/>
          </a:p>
          <a:p>
            <a:endParaRPr lang="en-US" sz="2400" dirty="0"/>
          </a:p>
          <a:p>
            <a:endParaRPr lang="en-US" sz="2800" dirty="0"/>
          </a:p>
          <a:p>
            <a:endParaRPr lang="en-US" sz="2800" dirty="0"/>
          </a:p>
          <a:p>
            <a:endParaRPr lang="en-US" sz="2800" dirty="0"/>
          </a:p>
          <a:p>
            <a:endParaRPr lang="en-US" dirty="0"/>
          </a:p>
        </p:txBody>
      </p:sp>
    </p:spTree>
    <p:extLst>
      <p:ext uri="{BB962C8B-B14F-4D97-AF65-F5344CB8AC3E}">
        <p14:creationId xmlns:p14="http://schemas.microsoft.com/office/powerpoint/2010/main" val="2361260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r>
              <a:rPr lang="en-US" dirty="0"/>
              <a:t>—Slide 3</a:t>
            </a:r>
            <a:endParaRPr dirty="0"/>
          </a:p>
        </p:txBody>
      </p:sp>
      <p:sp>
        <p:nvSpPr>
          <p:cNvPr id="3" name="Text Placeholder 2"/>
          <p:cNvSpPr>
            <a:spLocks noGrp="1"/>
          </p:cNvSpPr>
          <p:nvPr>
            <p:ph type="body" sz="quarter" idx="10"/>
          </p:nvPr>
        </p:nvSpPr>
        <p:spPr/>
        <p:txBody>
          <a:bodyPr>
            <a:normAutofit/>
          </a:bodyPr>
          <a:lstStyle/>
          <a:p>
            <a:r>
              <a:rPr sz="2800"/>
              <a:t>The </a:t>
            </a:r>
            <a:r>
              <a:rPr sz="2800" b="1"/>
              <a:t>least common denominator</a:t>
            </a:r>
            <a:r>
              <a:rPr sz="2800"/>
              <a:t> (</a:t>
            </a:r>
            <a:r>
              <a:rPr sz="2800" b="1"/>
              <a:t>LCD</a:t>
            </a:r>
            <a:r>
              <a:rPr sz="2800"/>
              <a:t>) is the </a:t>
            </a:r>
            <a:r>
              <a:rPr sz="2800" b="1"/>
              <a:t>least common multiple</a:t>
            </a:r>
            <a:r>
              <a:rPr sz="2800"/>
              <a:t> (</a:t>
            </a:r>
            <a:r>
              <a:rPr sz="2800" b="1"/>
              <a:t>LCM</a:t>
            </a:r>
            <a:r>
              <a:rPr sz="2800"/>
              <a:t>) of all of the denominators, or the smallest number that is divisible by all denominators.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Solving a Linear Equation</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Determine the maximum number of guests that can attend the after-party Everett is planning by solving the following equation.</a:t>
            </a:r>
            <a:endParaRPr lang="en-US" sz="2800" dirty="0"/>
          </a:p>
          <a:p>
            <a:r>
              <a:rPr lang="en-US" sz="2800" dirty="0"/>
              <a:t>		  $4000 = $12.45</a:t>
            </a:r>
            <a:r>
              <a:rPr lang="en-US" sz="2800" i="1" dirty="0"/>
              <a:t>x</a:t>
            </a:r>
            <a:r>
              <a:rPr lang="en-US" sz="2800" dirty="0"/>
              <a:t> + $1300</a:t>
            </a:r>
            <a:endParaRPr sz="2800" dirty="0"/>
          </a:p>
          <a:p>
            <a:r>
              <a:rPr lang="en-US" sz="2800" b="1" dirty="0"/>
              <a:t>Solution</a:t>
            </a:r>
          </a:p>
          <a:p>
            <a:r>
              <a:rPr lang="en-US" sz="2800" dirty="0"/>
              <a:t>Notice that the equation is already simplified and there are no fractions, decimals, or parentheses that need to be cleared. So according to the steps for solving linear equations in one variable, we can start with step 4: isolate the variable on one side of the equation.</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C2ED148-6BDB-40BB-BF9C-BDB49482E77A}"/>
</file>

<file path=customXml/itemProps2.xml><?xml version="1.0" encoding="utf-8"?>
<ds:datastoreItem xmlns:ds="http://schemas.openxmlformats.org/officeDocument/2006/customXml" ds:itemID="{CDDBBA62-FE57-4829-8036-9ABF2CD80F8E}"/>
</file>

<file path=customXml/itemProps3.xml><?xml version="1.0" encoding="utf-8"?>
<ds:datastoreItem xmlns:ds="http://schemas.openxmlformats.org/officeDocument/2006/customXml" ds:itemID="{2297F688-CFB3-4B0C-B554-2D03C9205911}"/>
</file>

<file path=docProps/app.xml><?xml version="1.0" encoding="utf-8"?>
<Properties xmlns="http://schemas.openxmlformats.org/officeDocument/2006/extended-properties" xmlns:vt="http://schemas.openxmlformats.org/officeDocument/2006/docPropsVTypes">
  <TotalTime>3298</TotalTime>
  <Words>2876</Words>
  <Application>Microsoft Office PowerPoint</Application>
  <PresentationFormat>On-screen Show (4:3)</PresentationFormat>
  <Paragraphs>227</Paragraphs>
  <Slides>41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41</vt:i4>
      </vt:variant>
    </vt:vector>
  </HeadingPairs>
  <TitlesOfParts>
    <vt:vector size="48" baseType="lpstr">
      <vt:lpstr>Calibri</vt:lpstr>
      <vt:lpstr>Arial</vt:lpstr>
      <vt:lpstr>Cambria Math</vt:lpstr>
      <vt:lpstr>Courier New</vt:lpstr>
      <vt:lpstr>Office Theme</vt:lpstr>
      <vt:lpstr>Equation</vt:lpstr>
      <vt:lpstr>MathType 7.0 Equation</vt:lpstr>
      <vt:lpstr>Section 5.1</vt:lpstr>
      <vt:lpstr>Think Back—Slide 1</vt:lpstr>
      <vt:lpstr>Definition: Dependent and Independent Variables</vt:lpstr>
      <vt:lpstr>Helpful Hint—Slide 1</vt:lpstr>
      <vt:lpstr>Definition: Possible Solutions to Linear Equations</vt:lpstr>
      <vt:lpstr>Think Back—Slide 2</vt:lpstr>
      <vt:lpstr>Definition: Steps for Solving Linear Equations in One Variable</vt:lpstr>
      <vt:lpstr>Think Back—Slide 3</vt:lpstr>
      <vt:lpstr>Example 1: Solving a Linear Equation—Slide 1</vt:lpstr>
      <vt:lpstr>Example 1: Solving a Linear Equation—Slide 2</vt:lpstr>
      <vt:lpstr>Think Back—Slide 4</vt:lpstr>
      <vt:lpstr>Example 2: Solving Linear Equations—Slide 1</vt:lpstr>
      <vt:lpstr>Example 2: Solving Linear Equations—Slide 2</vt:lpstr>
      <vt:lpstr>Example 2: Solving Linear Equations—Slide 3</vt:lpstr>
      <vt:lpstr>Example 2: Solving Linear Equations—Slide 4</vt:lpstr>
      <vt:lpstr>Example 2: Solving Linear Equations—Slide 5</vt:lpstr>
      <vt:lpstr>Example 2: Solving Linear Equations—Slide 6</vt:lpstr>
      <vt:lpstr>Example 2: Solving Linear Equations—Slide 7</vt:lpstr>
      <vt:lpstr>Example 2: Solving Linear Equations—Slide 8</vt:lpstr>
      <vt:lpstr>Skill Check 1</vt:lpstr>
      <vt:lpstr>Helpful Hint—Slide 2</vt:lpstr>
      <vt:lpstr>Example 3: Solving a Proportional Equation—Slide 1</vt:lpstr>
      <vt:lpstr>Example 3: Solving a Proportional Equation—Slide 2</vt:lpstr>
      <vt:lpstr>Skill Check 2</vt:lpstr>
      <vt:lpstr>Example 4: Solving for a Variable—Slide 1</vt:lpstr>
      <vt:lpstr>Skill Check 3</vt:lpstr>
      <vt:lpstr>Definition: Function</vt:lpstr>
      <vt:lpstr>Example 5: Evaluating Functions—Slide 1</vt:lpstr>
      <vt:lpstr>Example 5: Evaluating Functions—Slide 2</vt:lpstr>
      <vt:lpstr>Example 5: Evaluating Functions—Slide 3</vt:lpstr>
      <vt:lpstr>Example 5: Evaluating Functions—Slide 4</vt:lpstr>
      <vt:lpstr>Example 5: Evaluating Functions—Slide 5</vt:lpstr>
      <vt:lpstr>Example 5: Evaluating Functions—Slide 6</vt:lpstr>
      <vt:lpstr>Skill Check 4</vt:lpstr>
      <vt:lpstr>Definition: Domain and Range</vt:lpstr>
      <vt:lpstr>Helpful Hint—Slide 3</vt:lpstr>
      <vt:lpstr>Example 6: Determining Domain and  Range—Slide 1</vt:lpstr>
      <vt:lpstr>Example 6: Determining Domain and  Range—Slide 2</vt:lpstr>
      <vt:lpstr>Example 6: Determining Domain and  Range—Slide 3</vt:lpstr>
      <vt:lpstr>Example 6: Determining Domain and  Range—Slide 4</vt:lpstr>
      <vt:lpstr>Example 6: Determining Domain and  Range—Slide 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152</cp:revision>
  <dcterms:created xsi:type="dcterms:W3CDTF">2013-04-26T14:43:13Z</dcterms:created>
  <dcterms:modified xsi:type="dcterms:W3CDTF">2025-09-18T07:22:01Z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