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handoutMasterIdLst>
    <p:handoutMasterId r:id="rId59"/>
  </p:handoutMasterIdLst>
  <p:sldIdLst>
    <p:sldId id="256" r:id="rId2"/>
    <p:sldId id="257" r:id="rId3"/>
    <p:sldId id="258" r:id="rId4"/>
    <p:sldId id="259" r:id="rId5"/>
    <p:sldId id="260" r:id="rId6"/>
    <p:sldId id="261" r:id="rId7"/>
    <p:sldId id="324" r:id="rId8"/>
    <p:sldId id="325" r:id="rId9"/>
    <p:sldId id="266" r:id="rId10"/>
    <p:sldId id="267" r:id="rId11"/>
    <p:sldId id="268" r:id="rId12"/>
    <p:sldId id="270" r:id="rId13"/>
    <p:sldId id="271" r:id="rId14"/>
    <p:sldId id="272" r:id="rId15"/>
    <p:sldId id="273" r:id="rId16"/>
    <p:sldId id="326" r:id="rId17"/>
    <p:sldId id="284" r:id="rId18"/>
    <p:sldId id="276" r:id="rId19"/>
    <p:sldId id="327" r:id="rId20"/>
    <p:sldId id="277" r:id="rId21"/>
    <p:sldId id="328" r:id="rId22"/>
    <p:sldId id="280" r:id="rId23"/>
    <p:sldId id="285" r:id="rId24"/>
    <p:sldId id="329" r:id="rId25"/>
    <p:sldId id="330" r:id="rId26"/>
    <p:sldId id="331" r:id="rId27"/>
    <p:sldId id="287" r:id="rId28"/>
    <p:sldId id="332" r:id="rId29"/>
    <p:sldId id="289" r:id="rId30"/>
    <p:sldId id="290" r:id="rId31"/>
    <p:sldId id="291" r:id="rId32"/>
    <p:sldId id="293" r:id="rId33"/>
    <p:sldId id="294" r:id="rId34"/>
    <p:sldId id="295" r:id="rId35"/>
    <p:sldId id="297" r:id="rId36"/>
    <p:sldId id="299" r:id="rId37"/>
    <p:sldId id="302" r:id="rId38"/>
    <p:sldId id="333" r:id="rId39"/>
    <p:sldId id="303" r:id="rId40"/>
    <p:sldId id="304" r:id="rId41"/>
    <p:sldId id="305" r:id="rId42"/>
    <p:sldId id="306" r:id="rId43"/>
    <p:sldId id="307" r:id="rId44"/>
    <p:sldId id="309" r:id="rId45"/>
    <p:sldId id="311" r:id="rId46"/>
    <p:sldId id="335" r:id="rId47"/>
    <p:sldId id="334" r:id="rId48"/>
    <p:sldId id="312" r:id="rId49"/>
    <p:sldId id="314" r:id="rId50"/>
    <p:sldId id="315" r:id="rId51"/>
    <p:sldId id="317" r:id="rId52"/>
    <p:sldId id="336" r:id="rId53"/>
    <p:sldId id="337" r:id="rId54"/>
    <p:sldId id="320" r:id="rId55"/>
    <p:sldId id="319" r:id="rId56"/>
    <p:sldId id="322" r:id="rId57"/>
  </p:sldIdLst>
  <p:sldSz cx="9144000" cy="6858000" type="screen4x3"/>
  <p:notesSz cx="6858000" cy="9144000"/>
  <p:embeddedFontLs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73" autoAdjust="0"/>
  </p:normalViewPr>
  <p:slideViewPr>
    <p:cSldViewPr>
      <p:cViewPr varScale="1">
        <p:scale>
          <a:sx n="101" d="100"/>
          <a:sy n="101" d="100"/>
        </p:scale>
        <p:origin x="112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emf"/><Relationship Id="rId1" Type="http://schemas.openxmlformats.org/officeDocument/2006/relationships/slideLayout" Target="../slideLayouts/slideLayout3.x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41.emf"/><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20.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60.png"/><Relationship Id="rId1" Type="http://schemas.openxmlformats.org/officeDocument/2006/relationships/slideLayout" Target="../slideLayouts/slideLayout3.xml"/><Relationship Id="rId5" Type="http://schemas.openxmlformats.org/officeDocument/2006/relationships/image" Target="../media/image48.emf"/><Relationship Id="rId4" Type="http://schemas.openxmlformats.org/officeDocument/2006/relationships/image" Target="../media/image47.emf"/></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emf"/><Relationship Id="rId1" Type="http://schemas.openxmlformats.org/officeDocument/2006/relationships/slideLayout" Target="../slideLayouts/slideLayout3.xml"/><Relationship Id="rId5" Type="http://schemas.openxmlformats.org/officeDocument/2006/relationships/image" Target="../media/image51.emf"/><Relationship Id="rId4" Type="http://schemas.openxmlformats.org/officeDocument/2006/relationships/image" Target="../media/image50.emf"/></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5.2</a:t>
            </a:r>
          </a:p>
        </p:txBody>
      </p:sp>
      <p:sp>
        <p:nvSpPr>
          <p:cNvPr id="2" name="Text Placeholder 1"/>
          <p:cNvSpPr>
            <a:spLocks noGrp="1"/>
          </p:cNvSpPr>
          <p:nvPr>
            <p:ph type="body" sz="quarter" idx="10"/>
          </p:nvPr>
        </p:nvSpPr>
        <p:spPr/>
        <p:txBody>
          <a:bodyPr/>
          <a:lstStyle/>
          <a:p>
            <a:pPr algn="ctr"/>
            <a:r>
              <a:t>Linear Modeling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Modeling with a Linear </a:t>
            </a:r>
            <a:br>
              <a:rPr lang="en-US" dirty="0"/>
            </a:br>
            <a:r>
              <a:rPr dirty="0"/>
              <a:t>Equation</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As we've seen throughout the section, Tiffany has data about the square footage and price of each house sold in the neighborhood. Using this information, which is shown in Figure 9, answer the following questions to help Tiffany make an informed decision about the house.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2</a:t>
            </a:r>
            <a:endParaRPr dirty="0"/>
          </a:p>
        </p:txBody>
      </p:sp>
      <p:pic>
        <p:nvPicPr>
          <p:cNvPr id="7" name="Picture 6" descr="A Cartesian plane is shown with the vertical axis labeled &quot;Sale Price&quot; and labeled from $0 to $180,000 in increments of $20,000. The horizontal axis is labeled &quot;Square Footage&quot; and is labeled from 0 to 2500 in increments of 500. Each set of data is plotted as a coordinate pair point on the graph. The points (1200, 146300), (1220, 120995), (2200, 159000), and (2250, 155000) are highlighted and labeled.">
            <a:extLst>
              <a:ext uri="{FF2B5EF4-FFF2-40B4-BE49-F238E27FC236}">
                <a16:creationId xmlns:a16="http://schemas.microsoft.com/office/drawing/2014/main" id="{395EC44F-A38C-434F-A460-0288649ED7C5}"/>
              </a:ext>
            </a:extLst>
          </p:cNvPr>
          <p:cNvPicPr>
            <a:picLocks noChangeAspect="1"/>
          </p:cNvPicPr>
          <p:nvPr/>
        </p:nvPicPr>
        <p:blipFill>
          <a:blip r:embed="rId2"/>
          <a:srcRect b="7179"/>
          <a:stretch>
            <a:fillRect/>
          </a:stretch>
        </p:blipFill>
        <p:spPr>
          <a:xfrm>
            <a:off x="2047522" y="1204602"/>
            <a:ext cx="5048955" cy="4129398"/>
          </a:xfrm>
          <a:prstGeom prst="rect">
            <a:avLst/>
          </a:prstGeom>
        </p:spPr>
      </p:pic>
      <p:sp>
        <p:nvSpPr>
          <p:cNvPr id="3" name="TextBox 2">
            <a:extLst>
              <a:ext uri="{FF2B5EF4-FFF2-40B4-BE49-F238E27FC236}">
                <a16:creationId xmlns:a16="http://schemas.microsoft.com/office/drawing/2014/main" id="{28EE7305-0A2D-0202-2E3A-D25D16F10840}"/>
              </a:ext>
            </a:extLst>
          </p:cNvPr>
          <p:cNvSpPr txBox="1"/>
          <p:nvPr/>
        </p:nvSpPr>
        <p:spPr>
          <a:xfrm>
            <a:off x="3352800" y="5293871"/>
            <a:ext cx="3048000" cy="430887"/>
          </a:xfrm>
          <a:prstGeom prst="rect">
            <a:avLst/>
          </a:prstGeom>
          <a:noFill/>
        </p:spPr>
        <p:txBody>
          <a:bodyPr wrap="square">
            <a:spAutoFit/>
          </a:bodyPr>
          <a:lstStyle/>
          <a:p>
            <a:pPr algn="ctr"/>
            <a:r>
              <a:rPr lang="en-IN" sz="2200" dirty="0"/>
              <a:t>Figure 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3</a:t>
            </a:r>
            <a:endParaRPr dirty="0"/>
          </a:p>
        </p:txBody>
      </p:sp>
      <p:sp>
        <p:nvSpPr>
          <p:cNvPr id="5" name="TextBox 4">
            <a:extLst>
              <a:ext uri="{FF2B5EF4-FFF2-40B4-BE49-F238E27FC236}">
                <a16:creationId xmlns:a16="http://schemas.microsoft.com/office/drawing/2014/main" id="{0B43BB26-B387-A13A-D326-F8A97D543105}"/>
              </a:ext>
            </a:extLst>
          </p:cNvPr>
          <p:cNvSpPr txBox="1"/>
          <p:nvPr/>
        </p:nvSpPr>
        <p:spPr>
          <a:xfrm>
            <a:off x="2286000" y="1307068"/>
            <a:ext cx="4572000" cy="369332"/>
          </a:xfrm>
          <a:prstGeom prst="rect">
            <a:avLst/>
          </a:prstGeom>
          <a:noFill/>
        </p:spPr>
        <p:txBody>
          <a:bodyPr wrap="square">
            <a:spAutoFit/>
          </a:bodyPr>
          <a:lstStyle/>
          <a:p>
            <a:pPr algn="ctr">
              <a:defRPr sz="1800" b="1"/>
            </a:pPr>
            <a:r>
              <a:rPr lang="en-IN" dirty="0"/>
              <a:t>Table 3: Ordered Pairs</a:t>
            </a:r>
          </a:p>
        </p:txBody>
      </p:sp>
      <mc:AlternateContent xmlns:mc="http://schemas.openxmlformats.org/markup-compatibility/2006" xmlns:a14="http://schemas.microsoft.com/office/drawing/2010/main">
        <mc:Choice Requires="a14">
          <p:graphicFrame>
            <p:nvGraphicFramePr>
              <p:cNvPr id="3" name="Table Placeholder 2" descr="The table has two columns:&#10;x, square footage and y sale price comma dollar.&#10;Row 1: x is 1200, y is 146300,&#10;Row 2: x is 1220, y is 120,995,&#10;Row 3: x is 2060, y is 152,000,&#10;Row 4: x is 1750, y is 142,000,&#10;Row 5: x is 1970, y is 145,000,&#10;Row 5: x is 2250, y is 155,000,&#10;Row 6: x is 2200, y is 159,000,&#10;Row 7: x is 1430, y is 135,000,&#10;Row 6: x is 1700, y is 141,000."/>
              <p:cNvGraphicFramePr>
                <a:graphicFrameLocks noGrp="1"/>
              </p:cNvGraphicFramePr>
              <p:nvPr>
                <p:ph type="tbl" sz="quarter" idx="10"/>
                <p:extLst>
                  <p:ext uri="{D42A27DB-BD31-4B8C-83A1-F6EECF244321}">
                    <p14:modId xmlns:p14="http://schemas.microsoft.com/office/powerpoint/2010/main" val="3919429019"/>
                  </p:ext>
                </p:extLst>
              </p:nvPr>
            </p:nvGraphicFramePr>
            <p:xfrm>
              <a:off x="457200" y="1778000"/>
              <a:ext cx="8229600" cy="37084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 xmlns:m="http://schemas.openxmlformats.org/officeDocument/2006/math">
                              <m:r>
                                <a:rPr sz="1800" b="1">
                                  <a:latin typeface="Cambria Math" panose="02040503050406030204" pitchFamily="18" charset="0"/>
                                </a:rPr>
                                <m:t>𝒙</m:t>
                              </m:r>
                            </m:oMath>
                          </a14:m>
                          <a:r>
                            <a:rPr sz="1800" b="1" dirty="0"/>
                            <a:t> (Square Footage)</a:t>
                          </a:r>
                        </a:p>
                      </a:txBody>
                      <a:tcPr/>
                    </a:tc>
                    <a:tc>
                      <a:txBody>
                        <a:bodyPr/>
                        <a:lstStyle/>
                        <a:p>
                          <a:pPr algn="ctr">
                            <a:defRPr sz="1800" b="1"/>
                          </a:pPr>
                          <a14:m>
                            <m:oMath xmlns:m="http://schemas.openxmlformats.org/officeDocument/2006/math">
                              <m:r>
                                <a:rPr sz="1800" b="1">
                                  <a:latin typeface="Cambria Math" panose="02040503050406030204" pitchFamily="18" charset="0"/>
                                </a:rPr>
                                <m:t>𝒚</m:t>
                              </m:r>
                            </m:oMath>
                          </a14:m>
                          <a:r>
                            <a:rPr sz="1800" b="1" dirty="0"/>
                            <a:t> (Sale Price, $)</a:t>
                          </a:r>
                        </a:p>
                      </a:txBody>
                      <a:tcPr/>
                    </a:tc>
                    <a:extLst>
                      <a:ext uri="{0D108BD9-81ED-4DB2-BD59-A6C34878D82A}">
                        <a16:rowId xmlns:a16="http://schemas.microsoft.com/office/drawing/2014/main" val="10001"/>
                      </a:ext>
                    </a:extLst>
                  </a:tr>
                  <a:tr h="370840">
                    <a:tc>
                      <a:txBody>
                        <a:bodyPr/>
                        <a:lstStyle/>
                        <a:p>
                          <a:pPr algn="ctr"/>
                          <a:r>
                            <a:rPr sz="1800" dirty="0">
                              <a:solidFill>
                                <a:srgbClr val="FF0000"/>
                              </a:solidFill>
                            </a:rPr>
                            <a:t>1200</a:t>
                          </a:r>
                          <a:endParaRPr sz="1800" dirty="0">
                            <a:solidFill>
                              <a:srgbClr val="FF0000"/>
                            </a:solidFill>
                            <a:latin typeface="Cambria Math"/>
                          </a:endParaRPr>
                        </a:p>
                      </a:txBody>
                      <a:tcPr/>
                    </a:tc>
                    <a:tc>
                      <a:txBody>
                        <a:bodyPr/>
                        <a:lstStyle/>
                        <a:p>
                          <a:pPr algn="ctr"/>
                          <a:r>
                            <a:rPr sz="1800" dirty="0">
                              <a:solidFill>
                                <a:srgbClr val="FF0000"/>
                              </a:solidFill>
                            </a:rPr>
                            <a:t>146,300</a:t>
                          </a:r>
                          <a:endParaRPr sz="1800" dirty="0">
                            <a:solidFill>
                              <a:srgbClr val="FF0000"/>
                            </a:solidFill>
                            <a:latin typeface="Cambria Math"/>
                          </a:endParaRPr>
                        </a:p>
                      </a:txBody>
                      <a:tcPr/>
                    </a:tc>
                    <a:extLst>
                      <a:ext uri="{0D108BD9-81ED-4DB2-BD59-A6C34878D82A}">
                        <a16:rowId xmlns:a16="http://schemas.microsoft.com/office/drawing/2014/main" val="10002"/>
                      </a:ext>
                    </a:extLst>
                  </a:tr>
                  <a:tr h="370840">
                    <a:tc>
                      <a:txBody>
                        <a:bodyPr/>
                        <a:lstStyle/>
                        <a:p>
                          <a:pPr algn="ctr"/>
                          <a:r>
                            <a:rPr sz="1800"/>
                            <a:t>1220</a:t>
                          </a:r>
                          <a:endParaRPr sz="1800">
                            <a:latin typeface="Cambria Math"/>
                          </a:endParaRPr>
                        </a:p>
                      </a:txBody>
                      <a:tcPr/>
                    </a:tc>
                    <a:tc>
                      <a:txBody>
                        <a:bodyPr/>
                        <a:lstStyle/>
                        <a:p>
                          <a:pPr algn="ctr"/>
                          <a:r>
                            <a:rPr sz="1800"/>
                            <a:t>120,995</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dirty="0">
                              <a:solidFill>
                                <a:srgbClr val="000000"/>
                              </a:solidFill>
                            </a:rPr>
                            <a:t>2060</a:t>
                          </a:r>
                          <a:endParaRPr sz="1800" dirty="0">
                            <a:solidFill>
                              <a:srgbClr val="000000"/>
                            </a:solidFill>
                            <a:latin typeface="Cambria Math"/>
                          </a:endParaRPr>
                        </a:p>
                      </a:txBody>
                      <a:tcPr/>
                    </a:tc>
                    <a:tc>
                      <a:txBody>
                        <a:bodyPr/>
                        <a:lstStyle/>
                        <a:p>
                          <a:pPr algn="ctr"/>
                          <a:r>
                            <a:rPr sz="1800" dirty="0">
                              <a:solidFill>
                                <a:srgbClr val="000000"/>
                              </a:solidFill>
                            </a:rPr>
                            <a:t>152,000</a:t>
                          </a:r>
                          <a:endParaRPr sz="1800" dirty="0">
                            <a:solidFill>
                              <a:srgbClr val="000000"/>
                            </a:solidFill>
                            <a:latin typeface="Cambria Math"/>
                          </a:endParaRPr>
                        </a:p>
                      </a:txBody>
                      <a:tcPr/>
                    </a:tc>
                    <a:extLst>
                      <a:ext uri="{0D108BD9-81ED-4DB2-BD59-A6C34878D82A}">
                        <a16:rowId xmlns:a16="http://schemas.microsoft.com/office/drawing/2014/main" val="10004"/>
                      </a:ext>
                    </a:extLst>
                  </a:tr>
                  <a:tr h="370840">
                    <a:tc>
                      <a:txBody>
                        <a:bodyPr/>
                        <a:lstStyle/>
                        <a:p>
                          <a:pPr algn="ctr"/>
                          <a:r>
                            <a:rPr sz="1800" dirty="0">
                              <a:solidFill>
                                <a:srgbClr val="000000"/>
                              </a:solidFill>
                            </a:rPr>
                            <a:t>1750</a:t>
                          </a:r>
                          <a:endParaRPr sz="1800" dirty="0">
                            <a:solidFill>
                              <a:srgbClr val="000000"/>
                            </a:solidFill>
                            <a:latin typeface="Cambria Math"/>
                          </a:endParaRPr>
                        </a:p>
                      </a:txBody>
                      <a:tcPr/>
                    </a:tc>
                    <a:tc>
                      <a:txBody>
                        <a:bodyPr/>
                        <a:lstStyle/>
                        <a:p>
                          <a:pPr algn="ctr"/>
                          <a:r>
                            <a:rPr sz="1800" dirty="0">
                              <a:solidFill>
                                <a:srgbClr val="000000"/>
                              </a:solidFill>
                            </a:rPr>
                            <a:t>142,000</a:t>
                          </a:r>
                          <a:endParaRPr sz="1800" dirty="0">
                            <a:solidFill>
                              <a:srgbClr val="000000"/>
                            </a:solidFill>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solidFill>
                                <a:srgbClr val="000000"/>
                              </a:solidFill>
                            </a:rPr>
                            <a:t>1970</a:t>
                          </a:r>
                          <a:endParaRPr sz="1800" dirty="0">
                            <a:solidFill>
                              <a:srgbClr val="000000"/>
                            </a:solidFill>
                            <a:latin typeface="Cambria Math"/>
                          </a:endParaRPr>
                        </a:p>
                      </a:txBody>
                      <a:tcPr/>
                    </a:tc>
                    <a:tc>
                      <a:txBody>
                        <a:bodyPr/>
                        <a:lstStyle/>
                        <a:p>
                          <a:pPr algn="ctr"/>
                          <a:r>
                            <a:rPr sz="1800" dirty="0">
                              <a:solidFill>
                                <a:srgbClr val="000000"/>
                              </a:solidFill>
                            </a:rPr>
                            <a:t>145,500</a:t>
                          </a:r>
                          <a:endParaRPr sz="1800" dirty="0">
                            <a:solidFill>
                              <a:srgbClr val="000000"/>
                            </a:solidFill>
                            <a:latin typeface="Cambria Math"/>
                          </a:endParaRPr>
                        </a:p>
                      </a:txBody>
                      <a:tcPr/>
                    </a:tc>
                    <a:extLst>
                      <a:ext uri="{0D108BD9-81ED-4DB2-BD59-A6C34878D82A}">
                        <a16:rowId xmlns:a16="http://schemas.microsoft.com/office/drawing/2014/main" val="10006"/>
                      </a:ext>
                    </a:extLst>
                  </a:tr>
                  <a:tr h="370840">
                    <a:tc>
                      <a:txBody>
                        <a:bodyPr/>
                        <a:lstStyle/>
                        <a:p>
                          <a:pPr algn="ctr"/>
                          <a:r>
                            <a:rPr sz="1800"/>
                            <a:t>2250</a:t>
                          </a:r>
                          <a:endParaRPr sz="1800">
                            <a:latin typeface="Cambria Math"/>
                          </a:endParaRPr>
                        </a:p>
                      </a:txBody>
                      <a:tcPr/>
                    </a:tc>
                    <a:tc>
                      <a:txBody>
                        <a:bodyPr/>
                        <a:lstStyle/>
                        <a:p>
                          <a:pPr algn="ctr"/>
                          <a:r>
                            <a:rPr sz="1800" dirty="0">
                              <a:solidFill>
                                <a:srgbClr val="000000"/>
                              </a:solidFill>
                            </a:rPr>
                            <a:t>155,000</a:t>
                          </a:r>
                          <a:endParaRPr sz="1800" dirty="0">
                            <a:solidFill>
                              <a:srgbClr val="000000"/>
                            </a:solidFill>
                            <a:latin typeface="Cambria Math"/>
                          </a:endParaRPr>
                        </a:p>
                      </a:txBody>
                      <a:tcPr/>
                    </a:tc>
                    <a:extLst>
                      <a:ext uri="{0D108BD9-81ED-4DB2-BD59-A6C34878D82A}">
                        <a16:rowId xmlns:a16="http://schemas.microsoft.com/office/drawing/2014/main" val="10007"/>
                      </a:ext>
                    </a:extLst>
                  </a:tr>
                  <a:tr h="370840">
                    <a:tc>
                      <a:txBody>
                        <a:bodyPr/>
                        <a:lstStyle/>
                        <a:p>
                          <a:pPr algn="ctr"/>
                          <a:r>
                            <a:rPr sz="1800"/>
                            <a:t>2200</a:t>
                          </a:r>
                          <a:endParaRPr sz="1800">
                            <a:latin typeface="Cambria Math"/>
                          </a:endParaRPr>
                        </a:p>
                      </a:txBody>
                      <a:tcPr/>
                    </a:tc>
                    <a:tc>
                      <a:txBody>
                        <a:bodyPr/>
                        <a:lstStyle/>
                        <a:p>
                          <a:pPr algn="ctr"/>
                          <a:r>
                            <a:rPr sz="1800"/>
                            <a:t>159,000</a:t>
                          </a:r>
                          <a:endParaRPr sz="1800">
                            <a:latin typeface="Cambria Math"/>
                          </a:endParaRPr>
                        </a:p>
                      </a:txBody>
                      <a:tcPr/>
                    </a:tc>
                    <a:extLst>
                      <a:ext uri="{0D108BD9-81ED-4DB2-BD59-A6C34878D82A}">
                        <a16:rowId xmlns:a16="http://schemas.microsoft.com/office/drawing/2014/main" val="10008"/>
                      </a:ext>
                    </a:extLst>
                  </a:tr>
                  <a:tr h="370840">
                    <a:tc>
                      <a:txBody>
                        <a:bodyPr/>
                        <a:lstStyle/>
                        <a:p>
                          <a:pPr algn="ctr"/>
                          <a:r>
                            <a:rPr sz="1800" dirty="0">
                              <a:solidFill>
                                <a:srgbClr val="000000"/>
                              </a:solidFill>
                            </a:rPr>
                            <a:t>1430</a:t>
                          </a:r>
                          <a:endParaRPr sz="1800" dirty="0">
                            <a:solidFill>
                              <a:srgbClr val="000000"/>
                            </a:solidFill>
                            <a:latin typeface="Cambria Math"/>
                          </a:endParaRPr>
                        </a:p>
                      </a:txBody>
                      <a:tcPr/>
                    </a:tc>
                    <a:tc>
                      <a:txBody>
                        <a:bodyPr/>
                        <a:lstStyle/>
                        <a:p>
                          <a:pPr algn="ctr"/>
                          <a:r>
                            <a:rPr sz="1800"/>
                            <a:t>135,000</a:t>
                          </a:r>
                          <a:endParaRPr sz="1800">
                            <a:latin typeface="Cambria Math"/>
                          </a:endParaRPr>
                        </a:p>
                      </a:txBody>
                      <a:tcPr/>
                    </a:tc>
                    <a:extLst>
                      <a:ext uri="{0D108BD9-81ED-4DB2-BD59-A6C34878D82A}">
                        <a16:rowId xmlns:a16="http://schemas.microsoft.com/office/drawing/2014/main" val="10009"/>
                      </a:ext>
                    </a:extLst>
                  </a:tr>
                  <a:tr h="370840">
                    <a:tc>
                      <a:txBody>
                        <a:bodyPr/>
                        <a:lstStyle/>
                        <a:p>
                          <a:pPr algn="ctr"/>
                          <a:r>
                            <a:rPr sz="1800" dirty="0">
                              <a:solidFill>
                                <a:srgbClr val="000000"/>
                              </a:solidFill>
                            </a:rPr>
                            <a:t>1700</a:t>
                          </a:r>
                          <a:endParaRPr sz="1800" dirty="0">
                            <a:solidFill>
                              <a:srgbClr val="000000"/>
                            </a:solidFill>
                            <a:latin typeface="Cambria Math"/>
                          </a:endParaRPr>
                        </a:p>
                      </a:txBody>
                      <a:tcPr/>
                    </a:tc>
                    <a:tc>
                      <a:txBody>
                        <a:bodyPr/>
                        <a:lstStyle/>
                        <a:p>
                          <a:pPr algn="ctr"/>
                          <a:r>
                            <a:rPr sz="1800" dirty="0">
                              <a:solidFill>
                                <a:srgbClr val="000000"/>
                              </a:solidFill>
                            </a:rPr>
                            <a:t>141,000</a:t>
                          </a:r>
                          <a:endParaRPr sz="1800" dirty="0">
                            <a:solidFill>
                              <a:srgbClr val="000000"/>
                            </a:solidFill>
                            <a:latin typeface="Cambria Math"/>
                          </a:endParaRPr>
                        </a:p>
                      </a:txBody>
                      <a:tcPr/>
                    </a:tc>
                    <a:extLst>
                      <a:ext uri="{0D108BD9-81ED-4DB2-BD59-A6C34878D82A}">
                        <a16:rowId xmlns:a16="http://schemas.microsoft.com/office/drawing/2014/main" val="10010"/>
                      </a:ext>
                    </a:extLst>
                  </a:tr>
                </a:tbl>
              </a:graphicData>
            </a:graphic>
          </p:graphicFrame>
        </mc:Choice>
        <mc:Fallback xmlns="">
          <p:graphicFrame>
            <p:nvGraphicFramePr>
              <p:cNvPr id="3" name="Table Placeholder 2" descr="The table has two columns:&#10;x, square footage and y sale price comma dollar.&#10;Row 1: x is 1200, y is 146300,&#10;Row 2: x is 1220, y is 120,995,&#10;Row 3: x is 2060, y is 152,000,&#10;Row 4: x is 1750, y is 142,000,&#10;Row 5: x is 1970, y is 145,000,&#10;Row 5: x is 2250, y is 155,000,&#10;Row 6: x is 2200, y is 159,000,&#10;Row 7: x is 1430, y is 135,000,&#10;Row 6: x is 1700, y is 141,000."/>
              <p:cNvGraphicFramePr>
                <a:graphicFrameLocks noGrp="1"/>
              </p:cNvGraphicFramePr>
              <p:nvPr>
                <p:ph type="tbl" sz="quarter" idx="10"/>
                <p:extLst>
                  <p:ext uri="{D42A27DB-BD31-4B8C-83A1-F6EECF244321}">
                    <p14:modId xmlns:p14="http://schemas.microsoft.com/office/powerpoint/2010/main" val="3919429019"/>
                  </p:ext>
                </p:extLst>
              </p:nvPr>
            </p:nvGraphicFramePr>
            <p:xfrm>
              <a:off x="457200" y="1778000"/>
              <a:ext cx="8229600" cy="37084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8197" r="-100444" b="-922951"/>
                          </a:stretch>
                        </a:blipFill>
                      </a:tcPr>
                    </a:tc>
                    <a:tc>
                      <a:txBody>
                        <a:bodyPr/>
                        <a:lstStyle/>
                        <a:p>
                          <a:endParaRPr lang="en-US"/>
                        </a:p>
                      </a:txBody>
                      <a:tcPr>
                        <a:blipFill>
                          <a:blip r:embed="rId2"/>
                          <a:stretch>
                            <a:fillRect l="-100296" t="-8197" r="-444" b="-922951"/>
                          </a:stretch>
                        </a:blipFill>
                      </a:tcPr>
                    </a:tc>
                    <a:extLst>
                      <a:ext uri="{0D108BD9-81ED-4DB2-BD59-A6C34878D82A}">
                        <a16:rowId xmlns:a16="http://schemas.microsoft.com/office/drawing/2014/main" val="10001"/>
                      </a:ext>
                    </a:extLst>
                  </a:tr>
                  <a:tr h="370840">
                    <a:tc>
                      <a:txBody>
                        <a:bodyPr/>
                        <a:lstStyle/>
                        <a:p>
                          <a:pPr algn="ctr"/>
                          <a:r>
                            <a:rPr sz="1800" dirty="0">
                              <a:solidFill>
                                <a:srgbClr val="FF0000"/>
                              </a:solidFill>
                            </a:rPr>
                            <a:t>1200</a:t>
                          </a:r>
                          <a:endParaRPr sz="1800" dirty="0">
                            <a:solidFill>
                              <a:srgbClr val="FF0000"/>
                            </a:solidFill>
                            <a:latin typeface="Cambria Math"/>
                          </a:endParaRPr>
                        </a:p>
                      </a:txBody>
                      <a:tcPr/>
                    </a:tc>
                    <a:tc>
                      <a:txBody>
                        <a:bodyPr/>
                        <a:lstStyle/>
                        <a:p>
                          <a:pPr algn="ctr"/>
                          <a:r>
                            <a:rPr sz="1800" dirty="0">
                              <a:solidFill>
                                <a:srgbClr val="FF0000"/>
                              </a:solidFill>
                            </a:rPr>
                            <a:t>146,300</a:t>
                          </a:r>
                          <a:endParaRPr sz="1800" dirty="0">
                            <a:solidFill>
                              <a:srgbClr val="FF0000"/>
                            </a:solidFill>
                            <a:latin typeface="Cambria Math"/>
                          </a:endParaRPr>
                        </a:p>
                      </a:txBody>
                      <a:tcPr/>
                    </a:tc>
                    <a:extLst>
                      <a:ext uri="{0D108BD9-81ED-4DB2-BD59-A6C34878D82A}">
                        <a16:rowId xmlns:a16="http://schemas.microsoft.com/office/drawing/2014/main" val="10002"/>
                      </a:ext>
                    </a:extLst>
                  </a:tr>
                  <a:tr h="370840">
                    <a:tc>
                      <a:txBody>
                        <a:bodyPr/>
                        <a:lstStyle/>
                        <a:p>
                          <a:pPr algn="ctr"/>
                          <a:r>
                            <a:rPr sz="1800"/>
                            <a:t>1220</a:t>
                          </a:r>
                          <a:endParaRPr sz="1800">
                            <a:latin typeface="Cambria Math"/>
                          </a:endParaRPr>
                        </a:p>
                      </a:txBody>
                      <a:tcPr/>
                    </a:tc>
                    <a:tc>
                      <a:txBody>
                        <a:bodyPr/>
                        <a:lstStyle/>
                        <a:p>
                          <a:pPr algn="ctr"/>
                          <a:r>
                            <a:rPr sz="1800"/>
                            <a:t>120,995</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dirty="0">
                              <a:solidFill>
                                <a:srgbClr val="000000"/>
                              </a:solidFill>
                            </a:rPr>
                            <a:t>2060</a:t>
                          </a:r>
                          <a:endParaRPr sz="1800" dirty="0">
                            <a:solidFill>
                              <a:srgbClr val="000000"/>
                            </a:solidFill>
                            <a:latin typeface="Cambria Math"/>
                          </a:endParaRPr>
                        </a:p>
                      </a:txBody>
                      <a:tcPr/>
                    </a:tc>
                    <a:tc>
                      <a:txBody>
                        <a:bodyPr/>
                        <a:lstStyle/>
                        <a:p>
                          <a:pPr algn="ctr"/>
                          <a:r>
                            <a:rPr sz="1800" dirty="0">
                              <a:solidFill>
                                <a:srgbClr val="000000"/>
                              </a:solidFill>
                            </a:rPr>
                            <a:t>152,000</a:t>
                          </a:r>
                          <a:endParaRPr sz="1800" dirty="0">
                            <a:solidFill>
                              <a:srgbClr val="000000"/>
                            </a:solidFill>
                            <a:latin typeface="Cambria Math"/>
                          </a:endParaRPr>
                        </a:p>
                      </a:txBody>
                      <a:tcPr/>
                    </a:tc>
                    <a:extLst>
                      <a:ext uri="{0D108BD9-81ED-4DB2-BD59-A6C34878D82A}">
                        <a16:rowId xmlns:a16="http://schemas.microsoft.com/office/drawing/2014/main" val="10004"/>
                      </a:ext>
                    </a:extLst>
                  </a:tr>
                  <a:tr h="370840">
                    <a:tc>
                      <a:txBody>
                        <a:bodyPr/>
                        <a:lstStyle/>
                        <a:p>
                          <a:pPr algn="ctr"/>
                          <a:r>
                            <a:rPr sz="1800" dirty="0">
                              <a:solidFill>
                                <a:srgbClr val="000000"/>
                              </a:solidFill>
                            </a:rPr>
                            <a:t>1750</a:t>
                          </a:r>
                          <a:endParaRPr sz="1800" dirty="0">
                            <a:solidFill>
                              <a:srgbClr val="000000"/>
                            </a:solidFill>
                            <a:latin typeface="Cambria Math"/>
                          </a:endParaRPr>
                        </a:p>
                      </a:txBody>
                      <a:tcPr/>
                    </a:tc>
                    <a:tc>
                      <a:txBody>
                        <a:bodyPr/>
                        <a:lstStyle/>
                        <a:p>
                          <a:pPr algn="ctr"/>
                          <a:r>
                            <a:rPr sz="1800" dirty="0">
                              <a:solidFill>
                                <a:srgbClr val="000000"/>
                              </a:solidFill>
                            </a:rPr>
                            <a:t>142,000</a:t>
                          </a:r>
                          <a:endParaRPr sz="1800" dirty="0">
                            <a:solidFill>
                              <a:srgbClr val="000000"/>
                            </a:solidFill>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solidFill>
                                <a:srgbClr val="000000"/>
                              </a:solidFill>
                            </a:rPr>
                            <a:t>1970</a:t>
                          </a:r>
                          <a:endParaRPr sz="1800" dirty="0">
                            <a:solidFill>
                              <a:srgbClr val="000000"/>
                            </a:solidFill>
                            <a:latin typeface="Cambria Math"/>
                          </a:endParaRPr>
                        </a:p>
                      </a:txBody>
                      <a:tcPr/>
                    </a:tc>
                    <a:tc>
                      <a:txBody>
                        <a:bodyPr/>
                        <a:lstStyle/>
                        <a:p>
                          <a:pPr algn="ctr"/>
                          <a:r>
                            <a:rPr sz="1800" dirty="0">
                              <a:solidFill>
                                <a:srgbClr val="000000"/>
                              </a:solidFill>
                            </a:rPr>
                            <a:t>145,500</a:t>
                          </a:r>
                          <a:endParaRPr sz="1800" dirty="0">
                            <a:solidFill>
                              <a:srgbClr val="000000"/>
                            </a:solidFill>
                            <a:latin typeface="Cambria Math"/>
                          </a:endParaRPr>
                        </a:p>
                      </a:txBody>
                      <a:tcPr/>
                    </a:tc>
                    <a:extLst>
                      <a:ext uri="{0D108BD9-81ED-4DB2-BD59-A6C34878D82A}">
                        <a16:rowId xmlns:a16="http://schemas.microsoft.com/office/drawing/2014/main" val="10006"/>
                      </a:ext>
                    </a:extLst>
                  </a:tr>
                  <a:tr h="370840">
                    <a:tc>
                      <a:txBody>
                        <a:bodyPr/>
                        <a:lstStyle/>
                        <a:p>
                          <a:pPr algn="ctr"/>
                          <a:r>
                            <a:rPr sz="1800"/>
                            <a:t>2250</a:t>
                          </a:r>
                          <a:endParaRPr sz="1800">
                            <a:latin typeface="Cambria Math"/>
                          </a:endParaRPr>
                        </a:p>
                      </a:txBody>
                      <a:tcPr/>
                    </a:tc>
                    <a:tc>
                      <a:txBody>
                        <a:bodyPr/>
                        <a:lstStyle/>
                        <a:p>
                          <a:pPr algn="ctr"/>
                          <a:r>
                            <a:rPr sz="1800" dirty="0">
                              <a:solidFill>
                                <a:srgbClr val="000000"/>
                              </a:solidFill>
                            </a:rPr>
                            <a:t>155,000</a:t>
                          </a:r>
                          <a:endParaRPr sz="1800" dirty="0">
                            <a:solidFill>
                              <a:srgbClr val="000000"/>
                            </a:solidFill>
                            <a:latin typeface="Cambria Math"/>
                          </a:endParaRPr>
                        </a:p>
                      </a:txBody>
                      <a:tcPr/>
                    </a:tc>
                    <a:extLst>
                      <a:ext uri="{0D108BD9-81ED-4DB2-BD59-A6C34878D82A}">
                        <a16:rowId xmlns:a16="http://schemas.microsoft.com/office/drawing/2014/main" val="10007"/>
                      </a:ext>
                    </a:extLst>
                  </a:tr>
                  <a:tr h="370840">
                    <a:tc>
                      <a:txBody>
                        <a:bodyPr/>
                        <a:lstStyle/>
                        <a:p>
                          <a:pPr algn="ctr"/>
                          <a:r>
                            <a:rPr sz="1800"/>
                            <a:t>2200</a:t>
                          </a:r>
                          <a:endParaRPr sz="1800">
                            <a:latin typeface="Cambria Math"/>
                          </a:endParaRPr>
                        </a:p>
                      </a:txBody>
                      <a:tcPr/>
                    </a:tc>
                    <a:tc>
                      <a:txBody>
                        <a:bodyPr/>
                        <a:lstStyle/>
                        <a:p>
                          <a:pPr algn="ctr"/>
                          <a:r>
                            <a:rPr sz="1800"/>
                            <a:t>159,000</a:t>
                          </a:r>
                          <a:endParaRPr sz="1800">
                            <a:latin typeface="Cambria Math"/>
                          </a:endParaRPr>
                        </a:p>
                      </a:txBody>
                      <a:tcPr/>
                    </a:tc>
                    <a:extLst>
                      <a:ext uri="{0D108BD9-81ED-4DB2-BD59-A6C34878D82A}">
                        <a16:rowId xmlns:a16="http://schemas.microsoft.com/office/drawing/2014/main" val="10008"/>
                      </a:ext>
                    </a:extLst>
                  </a:tr>
                  <a:tr h="370840">
                    <a:tc>
                      <a:txBody>
                        <a:bodyPr/>
                        <a:lstStyle/>
                        <a:p>
                          <a:pPr algn="ctr"/>
                          <a:r>
                            <a:rPr sz="1800" dirty="0">
                              <a:solidFill>
                                <a:srgbClr val="000000"/>
                              </a:solidFill>
                            </a:rPr>
                            <a:t>1430</a:t>
                          </a:r>
                          <a:endParaRPr sz="1800" dirty="0">
                            <a:solidFill>
                              <a:srgbClr val="000000"/>
                            </a:solidFill>
                            <a:latin typeface="Cambria Math"/>
                          </a:endParaRPr>
                        </a:p>
                      </a:txBody>
                      <a:tcPr/>
                    </a:tc>
                    <a:tc>
                      <a:txBody>
                        <a:bodyPr/>
                        <a:lstStyle/>
                        <a:p>
                          <a:pPr algn="ctr"/>
                          <a:r>
                            <a:rPr sz="1800"/>
                            <a:t>135,000</a:t>
                          </a:r>
                          <a:endParaRPr sz="1800">
                            <a:latin typeface="Cambria Math"/>
                          </a:endParaRPr>
                        </a:p>
                      </a:txBody>
                      <a:tcPr/>
                    </a:tc>
                    <a:extLst>
                      <a:ext uri="{0D108BD9-81ED-4DB2-BD59-A6C34878D82A}">
                        <a16:rowId xmlns:a16="http://schemas.microsoft.com/office/drawing/2014/main" val="10009"/>
                      </a:ext>
                    </a:extLst>
                  </a:tr>
                  <a:tr h="370840">
                    <a:tc>
                      <a:txBody>
                        <a:bodyPr/>
                        <a:lstStyle/>
                        <a:p>
                          <a:pPr algn="ctr"/>
                          <a:r>
                            <a:rPr sz="1800" dirty="0">
                              <a:solidFill>
                                <a:srgbClr val="000000"/>
                              </a:solidFill>
                            </a:rPr>
                            <a:t>1700</a:t>
                          </a:r>
                          <a:endParaRPr sz="1800" dirty="0">
                            <a:solidFill>
                              <a:srgbClr val="000000"/>
                            </a:solidFill>
                            <a:latin typeface="Cambria Math"/>
                          </a:endParaRPr>
                        </a:p>
                      </a:txBody>
                      <a:tcPr/>
                    </a:tc>
                    <a:tc>
                      <a:txBody>
                        <a:bodyPr/>
                        <a:lstStyle/>
                        <a:p>
                          <a:pPr algn="ctr"/>
                          <a:r>
                            <a:rPr sz="1800" dirty="0">
                              <a:solidFill>
                                <a:srgbClr val="000000"/>
                              </a:solidFill>
                            </a:rPr>
                            <a:t>141,000</a:t>
                          </a:r>
                          <a:endParaRPr sz="1800" dirty="0">
                            <a:solidFill>
                              <a:srgbClr val="000000"/>
                            </a:solidFill>
                            <a:latin typeface="Cambria Math"/>
                          </a:endParaRPr>
                        </a:p>
                      </a:txBody>
                      <a:tcPr/>
                    </a:tc>
                    <a:extLst>
                      <a:ext uri="{0D108BD9-81ED-4DB2-BD59-A6C34878D82A}">
                        <a16:rowId xmlns:a16="http://schemas.microsoft.com/office/drawing/2014/main" val="10010"/>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4</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dirty="0"/>
              <a:t>a.</a:t>
            </a:r>
            <a:r>
              <a:rPr dirty="0"/>
              <a:t>​</a:t>
            </a:r>
            <a:r>
              <a:rPr lang="en-US" dirty="0"/>
              <a:t>	</a:t>
            </a:r>
            <a:r>
              <a:rPr sz="2800" dirty="0"/>
              <a:t>First consider the houses based on </a:t>
            </a:r>
            <a:r>
              <a:rPr sz="2800" b="1" dirty="0"/>
              <a:t>price</a:t>
            </a:r>
            <a:r>
              <a:rPr sz="2800" dirty="0"/>
              <a:t>. Find the slope-intercept form of the equation for the line that passes through the points representing the lowest-priced house, </a:t>
            </a:r>
            <a:r>
              <a:rPr lang="en-US" sz="2800" dirty="0"/>
              <a:t>(1220, 120995),</a:t>
            </a:r>
            <a:r>
              <a:rPr sz="2800" dirty="0"/>
              <a:t> and the highest-priced house, </a:t>
            </a:r>
            <a:r>
              <a:rPr lang="en-US" sz="2800" dirty="0"/>
              <a:t>(2200, 159000)</a:t>
            </a:r>
            <a:r>
              <a:rPr sz="2800" dirty="0"/>
              <a:t>. Round the slope to the nearest hundredth.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5</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dirty="0"/>
              <a:t>b.</a:t>
            </a:r>
            <a:r>
              <a:rPr dirty="0"/>
              <a:t>​</a:t>
            </a:r>
            <a:r>
              <a:rPr lang="en-US" dirty="0"/>
              <a:t>	</a:t>
            </a:r>
            <a:r>
              <a:rPr sz="2800" dirty="0"/>
              <a:t>Next consider the houses based on </a:t>
            </a:r>
            <a:r>
              <a:rPr sz="2800" b="1" dirty="0"/>
              <a:t>square footage</a:t>
            </a:r>
            <a:r>
              <a:rPr sz="2800" dirty="0"/>
              <a:t>. Find the slope-intercept form of the equation for the line passing through the points representing the house with the smallest square footage, </a:t>
            </a:r>
            <a:r>
              <a:rPr lang="en-US" sz="2800" dirty="0"/>
              <a:t>(1220, 120995),</a:t>
            </a:r>
            <a:r>
              <a:rPr sz="2800" dirty="0"/>
              <a:t> and the house with the largest square footage, </a:t>
            </a:r>
            <a:r>
              <a:rPr lang="en-US" sz="2800" dirty="0"/>
              <a:t>(2250, 155000)</a:t>
            </a:r>
            <a:r>
              <a:rPr sz="2800" dirty="0"/>
              <a:t>. Round the slope to the nearest hundredth.</a:t>
            </a:r>
          </a:p>
          <a:p>
            <a:pPr marL="538163" indent="-538163">
              <a:defRPr sz="2800"/>
            </a:pPr>
            <a:r>
              <a:rPr lang="en-US" dirty="0"/>
              <a:t>c.	</a:t>
            </a:r>
            <a:r>
              <a:rPr dirty="0"/>
              <a:t>​</a:t>
            </a:r>
            <a:r>
              <a:rPr sz="2800" dirty="0"/>
              <a:t>Use the equations found in parts a. and b. to find two estimates of the price Tiffany should pay for the </a:t>
            </a:r>
            <a:r>
              <a:rPr sz="2800" dirty="0">
                <a:latin typeface="Cambria Math"/>
              </a:rPr>
              <a:t>1200</a:t>
            </a:r>
            <a:r>
              <a:rPr sz="2800" dirty="0"/>
              <a:t> square foot house she is interested 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Example1: Modeling with a Linear </a:t>
            </a:r>
            <a:br>
              <a:rPr lang="en-US" dirty="0"/>
            </a:br>
            <a:r>
              <a:rPr dirty="0"/>
              <a:t>Equation</a:t>
            </a:r>
            <a:r>
              <a:rPr lang="en-US" dirty="0"/>
              <a:t>—Slide 6</a:t>
            </a:r>
            <a:endParaRPr dirty="0"/>
          </a:p>
        </p:txBody>
      </p:sp>
      <p:sp>
        <p:nvSpPr>
          <p:cNvPr id="3" name="Text Placeholder 2"/>
          <p:cNvSpPr>
            <a:spLocks noGrp="1"/>
          </p:cNvSpPr>
          <p:nvPr>
            <p:ph type="body" sz="quarter" idx="10"/>
          </p:nvPr>
        </p:nvSpPr>
        <p:spPr/>
        <p:txBody>
          <a:bodyPr>
            <a:normAutofit/>
          </a:bodyPr>
          <a:lstStyle/>
          <a:p>
            <a:r>
              <a:rPr sz="2200" b="1" dirty="0"/>
              <a:t>Solution</a:t>
            </a:r>
          </a:p>
          <a:p>
            <a:pPr marL="538163" indent="-538163">
              <a:defRPr sz="2800"/>
            </a:pPr>
            <a:r>
              <a:rPr lang="en-US" sz="2200" dirty="0"/>
              <a:t>a.</a:t>
            </a:r>
            <a:r>
              <a:rPr sz="2200" dirty="0"/>
              <a:t>​</a:t>
            </a:r>
            <a:r>
              <a:rPr lang="en-US" sz="2200" dirty="0"/>
              <a:t>	</a:t>
            </a:r>
            <a:r>
              <a:rPr sz="2200" dirty="0"/>
              <a:t>We will let the lowest-priced house be Point </a:t>
            </a:r>
            <a:r>
              <a:rPr sz="2200" dirty="0">
                <a:latin typeface="Cambria Math"/>
              </a:rPr>
              <a:t>1</a:t>
            </a:r>
            <a:r>
              <a:rPr sz="2200" dirty="0"/>
              <a:t> and the highest-priced house be Point </a:t>
            </a:r>
            <a:r>
              <a:rPr sz="2200" dirty="0">
                <a:latin typeface="Cambria Math"/>
              </a:rPr>
              <a:t>2</a:t>
            </a:r>
            <a:r>
              <a:rPr sz="2200" dirty="0"/>
              <a:t>. Therefore, </a:t>
            </a:r>
            <a:r>
              <a:rPr lang="en-US" sz="2200" dirty="0"/>
              <a:t>(</a:t>
            </a:r>
            <a:r>
              <a:rPr lang="en-US" sz="2200" i="1" dirty="0"/>
              <a:t>x</a:t>
            </a:r>
            <a:r>
              <a:rPr lang="en-US" sz="2200" dirty="0">
                <a:latin typeface="Calibri" panose="020F0502020204030204" pitchFamily="34" charset="0"/>
                <a:ea typeface="Calibri" panose="020F0502020204030204" pitchFamily="34" charset="0"/>
                <a:cs typeface="Calibri" panose="020F0502020204030204" pitchFamily="34" charset="0"/>
              </a:rPr>
              <a:t>₁, </a:t>
            </a:r>
            <a:r>
              <a:rPr lang="en-US" sz="2200" i="1" dirty="0">
                <a:latin typeface="Calibri" panose="020F0502020204030204" pitchFamily="34" charset="0"/>
                <a:ea typeface="Calibri" panose="020F0502020204030204" pitchFamily="34" charset="0"/>
                <a:cs typeface="Calibri" panose="020F0502020204030204" pitchFamily="34" charset="0"/>
              </a:rPr>
              <a:t>y</a:t>
            </a:r>
            <a:r>
              <a:rPr lang="en-US" sz="2200" dirty="0">
                <a:latin typeface="Calibri" panose="020F0502020204030204" pitchFamily="34" charset="0"/>
                <a:ea typeface="Calibri" panose="020F0502020204030204" pitchFamily="34" charset="0"/>
                <a:cs typeface="Calibri" panose="020F0502020204030204" pitchFamily="34" charset="0"/>
              </a:rPr>
              <a:t>₁</a:t>
            </a:r>
            <a:r>
              <a:rPr lang="en-US" sz="2200" dirty="0"/>
              <a:t>) = (1220, 120995) and (</a:t>
            </a:r>
            <a:r>
              <a:rPr lang="en-US" sz="2200" i="1" dirty="0"/>
              <a:t>x</a:t>
            </a:r>
            <a:r>
              <a:rPr lang="en-US" sz="2200" dirty="0"/>
              <a:t>₂, </a:t>
            </a:r>
            <a:r>
              <a:rPr lang="en-US" sz="2200" i="1" dirty="0"/>
              <a:t>y</a:t>
            </a:r>
            <a:r>
              <a:rPr lang="en-US" sz="2200" dirty="0"/>
              <a:t>₂) = (2200, 159000).</a:t>
            </a:r>
            <a:endParaRPr sz="2200" dirty="0"/>
          </a:p>
          <a:p>
            <a:pPr>
              <a:defRPr b="1"/>
            </a:pPr>
            <a:r>
              <a:rPr sz="2200" dirty="0"/>
              <a:t>​By Hand</a:t>
            </a:r>
          </a:p>
          <a:p>
            <a:r>
              <a:rPr sz="2200" dirty="0"/>
              <a:t>We can write the equation of the line using point-slope form since we are given two points. Begin by finding the slope of the line. Substitute the coordinate values into the slope formula and simplify, as shown.</a:t>
            </a:r>
          </a:p>
        </p:txBody>
      </p:sp>
      <p:pic>
        <p:nvPicPr>
          <p:cNvPr id="9" name="Picture 8" descr="m equals the fraction y subscript 2 minus y subscript 1 over x subscript 2 minus x subscript 1,&#10;equals the fraction 159,000 minus 120,995 over 2,200 minus 1,220,&#10;approximately equal to 38.78.&#10;">
            <a:extLst>
              <a:ext uri="{FF2B5EF4-FFF2-40B4-BE49-F238E27FC236}">
                <a16:creationId xmlns:a16="http://schemas.microsoft.com/office/drawing/2014/main" id="{FF65A557-9D75-5703-D8BD-F4B0DF474734}"/>
              </a:ext>
            </a:extLst>
          </p:cNvPr>
          <p:cNvPicPr>
            <a:picLocks noChangeAspect="1"/>
          </p:cNvPicPr>
          <p:nvPr/>
        </p:nvPicPr>
        <p:blipFill>
          <a:blip r:embed="rId2"/>
          <a:stretch>
            <a:fillRect/>
          </a:stretch>
        </p:blipFill>
        <p:spPr>
          <a:xfrm>
            <a:off x="3505200" y="3962400"/>
            <a:ext cx="2819400" cy="1962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 the slope of the line is approximately </a:t>
                </a:r>
                <a:r>
                  <a:rPr sz="2800" dirty="0">
                    <a:latin typeface="Cambria Math"/>
                  </a:rPr>
                  <a:t>38.78</a:t>
                </a:r>
                <a:r>
                  <a:rPr sz="2800" dirty="0"/>
                  <a:t>.</a:t>
                </a:r>
              </a:p>
              <a:p>
                <a:pPr>
                  <a:defRPr sz="2800"/>
                </a:pPr>
                <a:r>
                  <a:rPr sz="2800" dirty="0"/>
                  <a:t>Next, substitute one of the points and the slope into the point-slope formula and simplify. Since it doesn't make a difference which point we choose, we will use the point representing the lowest-priced house,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1220</m:t>
                        </m:r>
                        <m:r>
                          <m:rPr>
                            <m:nor/>
                          </m:rPr>
                          <a:rPr/>
                          <m:t>, </m:t>
                        </m:r>
                        <m:r>
                          <a:rPr>
                            <a:latin typeface="Cambria Math" panose="02040503050406030204" pitchFamily="18" charset="0"/>
                          </a:rPr>
                          <m:t>120995</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IN">
                    <a:noFill/>
                  </a:rPr>
                  <a:t> </a:t>
                </a:r>
              </a:p>
            </p:txBody>
          </p:sp>
        </mc:Fallback>
      </mc:AlternateContent>
      <p:pic>
        <p:nvPicPr>
          <p:cNvPr id="8" name="Picture 7" descr="Line 1: y minus y subscript one equals m times the quantity x minus x subscript one.&#10;&#10;Line 2: By substituting known values, y minus one hundred twenty thousand nine hundred ninety five equals thirty eight point seven eight times the quantity x minus one thousand two hundred twenty.&#10;&#10;&#10;Line 3: By simplifying, y minus one hundred twenty thousand nine hundred ninety five equals thirty eight point seven eight x minus forty seven thousand three hundred eleven point six.&#10;&#10;Line 4: Isolate y by adding 120,995 to both sides. y equals thirty eight point seven eight x plus seventy three thousand six hundred eighty three point four. &#10;">
            <a:extLst>
              <a:ext uri="{FF2B5EF4-FFF2-40B4-BE49-F238E27FC236}">
                <a16:creationId xmlns:a16="http://schemas.microsoft.com/office/drawing/2014/main" id="{C5BC4D29-62E8-B2E1-D975-6BA146630888}"/>
              </a:ext>
            </a:extLst>
          </p:cNvPr>
          <p:cNvPicPr>
            <a:picLocks noChangeAspect="1"/>
          </p:cNvPicPr>
          <p:nvPr/>
        </p:nvPicPr>
        <p:blipFill>
          <a:blip r:embed="rId3"/>
          <a:stretch>
            <a:fillRect/>
          </a:stretch>
        </p:blipFill>
        <p:spPr>
          <a:xfrm>
            <a:off x="533400" y="3914188"/>
            <a:ext cx="8277225" cy="1914525"/>
          </a:xfrm>
          <a:prstGeom prst="rect">
            <a:avLst/>
          </a:prstGeom>
        </p:spPr>
      </p:pic>
    </p:spTree>
    <p:extLst>
      <p:ext uri="{BB962C8B-B14F-4D97-AF65-F5344CB8AC3E}">
        <p14:creationId xmlns:p14="http://schemas.microsoft.com/office/powerpoint/2010/main" val="235631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4</a:t>
            </a:r>
            <a:endParaRPr dirty="0"/>
          </a:p>
        </p:txBody>
      </p:sp>
      <p:sp>
        <p:nvSpPr>
          <p:cNvPr id="3" name="Text Placeholder 2"/>
          <p:cNvSpPr>
            <a:spLocks noGrp="1"/>
          </p:cNvSpPr>
          <p:nvPr>
            <p:ph type="body" sz="quarter" idx="10"/>
          </p:nvPr>
        </p:nvSpPr>
        <p:spPr/>
        <p:txBody>
          <a:bodyPr>
            <a:normAutofit/>
          </a:bodyPr>
          <a:lstStyle/>
          <a:p>
            <a:r>
              <a:rPr sz="2800"/>
              <a:t>When using the by hand method, a more precise equation can be found by keeping the slope in fraction form until the final step of finding the equation.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8</a:t>
            </a:r>
            <a:endParaRPr dirty="0"/>
          </a:p>
        </p:txBody>
      </p:sp>
      <p:sp>
        <p:nvSpPr>
          <p:cNvPr id="3" name="Text Placeholder 2"/>
          <p:cNvSpPr>
            <a:spLocks noGrp="1"/>
          </p:cNvSpPr>
          <p:nvPr>
            <p:ph type="body" sz="quarter" idx="10"/>
          </p:nvPr>
        </p:nvSpPr>
        <p:spPr/>
        <p:txBody>
          <a:bodyPr>
            <a:normAutofit/>
          </a:bodyPr>
          <a:lstStyle/>
          <a:p>
            <a:pPr>
              <a:defRPr b="1"/>
            </a:pPr>
            <a:r>
              <a:rPr sz="2200" dirty="0"/>
              <a:t>TI-83/84 Plus</a:t>
            </a:r>
          </a:p>
          <a:p>
            <a:pPr>
              <a:defRPr sz="2800"/>
            </a:pPr>
            <a:r>
              <a:rPr sz="2200" dirty="0"/>
              <a:t>To find the slope-intercept form of the equation using a TI-83/84 Plus calculator, begin by entering the points in the list function of the calculator. Press </a:t>
            </a:r>
            <a:r>
              <a:rPr sz="2200" b="1" dirty="0"/>
              <a:t>stat</a:t>
            </a:r>
            <a:r>
              <a:rPr sz="2200" dirty="0"/>
              <a:t>, select </a:t>
            </a:r>
            <a:r>
              <a:rPr sz="2200" b="1" dirty="0"/>
              <a:t>Edit</a:t>
            </a:r>
            <a:r>
              <a:rPr sz="2200" dirty="0"/>
              <a:t>…, and enter the </a:t>
            </a:r>
            <a:r>
              <a:rPr lang="en-US" sz="2200" i="1" dirty="0"/>
              <a:t>x</a:t>
            </a:r>
            <a:r>
              <a:rPr sz="2200" dirty="0"/>
              <a:t>-values for </a:t>
            </a:r>
            <a:r>
              <a:rPr sz="2200" b="1" dirty="0"/>
              <a:t>L1</a:t>
            </a:r>
            <a:r>
              <a:rPr sz="2200" dirty="0"/>
              <a:t> and the </a:t>
            </a:r>
            <a:r>
              <a:rPr lang="en-US" sz="2200" i="1" dirty="0"/>
              <a:t>y</a:t>
            </a:r>
            <a:r>
              <a:rPr sz="2200" dirty="0"/>
              <a:t>-values for </a:t>
            </a:r>
            <a:r>
              <a:rPr sz="2200" b="1" dirty="0"/>
              <a:t>L2</a:t>
            </a:r>
            <a:r>
              <a:rPr sz="2200" dirty="0"/>
              <a:t>. Press stat again, highlight </a:t>
            </a:r>
            <a:r>
              <a:rPr sz="2200" b="1" dirty="0"/>
              <a:t>CALC</a:t>
            </a:r>
            <a:r>
              <a:rPr sz="2200" dirty="0"/>
              <a:t>, and select </a:t>
            </a:r>
            <a:r>
              <a:rPr sz="2200" b="1" dirty="0"/>
              <a:t>Lin</a:t>
            </a:r>
            <a:r>
              <a:rPr lang="en-US" sz="300" b="1" dirty="0"/>
              <a:t> </a:t>
            </a:r>
            <a:r>
              <a:rPr sz="2200" b="1" dirty="0"/>
              <a:t>Reg (</a:t>
            </a:r>
            <a:r>
              <a:rPr sz="2200" b="1" i="1" dirty="0"/>
              <a:t>ax</a:t>
            </a:r>
            <a:r>
              <a:rPr lang="en-US" sz="2200" b="1" dirty="0"/>
              <a:t> </a:t>
            </a:r>
            <a:r>
              <a:rPr sz="2200" b="1" dirty="0"/>
              <a:t>+</a:t>
            </a:r>
            <a:r>
              <a:rPr lang="en-US" sz="2200" b="1" dirty="0"/>
              <a:t> </a:t>
            </a:r>
            <a:r>
              <a:rPr sz="2200" b="1" i="1" dirty="0"/>
              <a:t>b</a:t>
            </a:r>
            <a:r>
              <a:rPr sz="2200" b="1" dirty="0"/>
              <a:t>). </a:t>
            </a:r>
            <a:r>
              <a:rPr sz="2200" dirty="0"/>
              <a:t>Move your cursor down to highlight </a:t>
            </a:r>
            <a:r>
              <a:rPr sz="2200" b="1" dirty="0"/>
              <a:t>Calculate</a:t>
            </a:r>
            <a:r>
              <a:rPr sz="2200" dirty="0"/>
              <a:t> and press </a:t>
            </a:r>
            <a:r>
              <a:rPr sz="2200" b="1" dirty="0"/>
              <a:t>enter</a:t>
            </a:r>
            <a:r>
              <a:rPr lang="en-US" sz="2200" dirty="0"/>
              <a:t>.</a:t>
            </a:r>
          </a:p>
        </p:txBody>
      </p:sp>
      <p:pic>
        <p:nvPicPr>
          <p:cNvPr id="5" name="Picture 4" descr="Calculator screenshot shows the edit lists screen. L1 has values 1220 and 2200. L2 has values 120995 and 159000.">
            <a:extLst>
              <a:ext uri="{FF2B5EF4-FFF2-40B4-BE49-F238E27FC236}">
                <a16:creationId xmlns:a16="http://schemas.microsoft.com/office/drawing/2014/main" id="{51576466-9A26-4B74-A929-9942B610417A}"/>
              </a:ext>
            </a:extLst>
          </p:cNvPr>
          <p:cNvPicPr>
            <a:picLocks noChangeAspect="1"/>
          </p:cNvPicPr>
          <p:nvPr/>
        </p:nvPicPr>
        <p:blipFill>
          <a:blip r:embed="rId2"/>
          <a:srcRect r="49895" b="13008"/>
          <a:stretch>
            <a:fillRect/>
          </a:stretch>
        </p:blipFill>
        <p:spPr>
          <a:xfrm>
            <a:off x="1219201" y="3300228"/>
            <a:ext cx="3276600" cy="2391145"/>
          </a:xfrm>
          <a:prstGeom prst="rect">
            <a:avLst/>
          </a:prstGeom>
        </p:spPr>
      </p:pic>
      <p:sp>
        <p:nvSpPr>
          <p:cNvPr id="4" name="TextBox 3">
            <a:extLst>
              <a:ext uri="{FF2B5EF4-FFF2-40B4-BE49-F238E27FC236}">
                <a16:creationId xmlns:a16="http://schemas.microsoft.com/office/drawing/2014/main" id="{FCEBFB9A-2D6F-A730-3287-3D5847E64D6B}"/>
              </a:ext>
            </a:extLst>
          </p:cNvPr>
          <p:cNvSpPr txBox="1"/>
          <p:nvPr/>
        </p:nvSpPr>
        <p:spPr>
          <a:xfrm>
            <a:off x="1143000" y="5613269"/>
            <a:ext cx="3048000" cy="430887"/>
          </a:xfrm>
          <a:prstGeom prst="rect">
            <a:avLst/>
          </a:prstGeom>
          <a:noFill/>
        </p:spPr>
        <p:txBody>
          <a:bodyPr wrap="square">
            <a:spAutoFit/>
          </a:bodyPr>
          <a:lstStyle/>
          <a:p>
            <a:pPr algn="ctr"/>
            <a:r>
              <a:rPr lang="en-IN" sz="2200" dirty="0"/>
              <a:t>Figure 10</a:t>
            </a:r>
          </a:p>
        </p:txBody>
      </p:sp>
      <p:pic>
        <p:nvPicPr>
          <p:cNvPr id="6" name="Picture 5" descr="Calculator screenshot shows the Lin Reg(a x+b) output screen. The output for y=a x+b is a=38.78061224 and b=73682.65306.">
            <a:extLst>
              <a:ext uri="{FF2B5EF4-FFF2-40B4-BE49-F238E27FC236}">
                <a16:creationId xmlns:a16="http://schemas.microsoft.com/office/drawing/2014/main" id="{E87A10BA-71E0-F0F7-D222-05A8DE24AA1D}"/>
              </a:ext>
            </a:extLst>
          </p:cNvPr>
          <p:cNvPicPr>
            <a:picLocks noChangeAspect="1"/>
          </p:cNvPicPr>
          <p:nvPr/>
        </p:nvPicPr>
        <p:blipFill>
          <a:blip r:embed="rId2"/>
          <a:srcRect l="50105" b="11289"/>
          <a:stretch>
            <a:fillRect/>
          </a:stretch>
        </p:blipFill>
        <p:spPr>
          <a:xfrm>
            <a:off x="5105400" y="3276600"/>
            <a:ext cx="3262843" cy="2438400"/>
          </a:xfrm>
          <a:prstGeom prst="rect">
            <a:avLst/>
          </a:prstGeom>
        </p:spPr>
      </p:pic>
      <p:sp>
        <p:nvSpPr>
          <p:cNvPr id="7" name="TextBox 6">
            <a:extLst>
              <a:ext uri="{FF2B5EF4-FFF2-40B4-BE49-F238E27FC236}">
                <a16:creationId xmlns:a16="http://schemas.microsoft.com/office/drawing/2014/main" id="{3156B5B3-7AC1-4EEE-8977-0442F6C8FA83}"/>
              </a:ext>
            </a:extLst>
          </p:cNvPr>
          <p:cNvSpPr txBox="1"/>
          <p:nvPr/>
        </p:nvSpPr>
        <p:spPr>
          <a:xfrm>
            <a:off x="5212821" y="5613269"/>
            <a:ext cx="3048000" cy="430887"/>
          </a:xfrm>
          <a:prstGeom prst="rect">
            <a:avLst/>
          </a:prstGeom>
          <a:noFill/>
        </p:spPr>
        <p:txBody>
          <a:bodyPr wrap="square">
            <a:spAutoFit/>
          </a:bodyPr>
          <a:lstStyle/>
          <a:p>
            <a:pPr algn="ctr"/>
            <a:r>
              <a:rPr lang="en-IN" sz="2200" dirty="0"/>
              <a:t>Figure 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output screen tells us that the slope of the line is </a:t>
                </a:r>
                <a:br>
                  <a:rPr lang="en-US" sz="2800" dirty="0"/>
                </a:br>
                <a:r>
                  <a:rPr lang="en-US" sz="2800" i="1" dirty="0"/>
                  <a:t>a</a:t>
                </a:r>
                <a:r>
                  <a:rPr lang="en-US" sz="2800" dirty="0"/>
                  <a:t> = </a:t>
                </a:r>
                <a:r>
                  <a:rPr lang="en-US" sz="2800" i="1" dirty="0"/>
                  <a:t>m</a:t>
                </a:r>
                <a:r>
                  <a:rPr lang="en-US"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r>
                      <a:rPr>
                        <a:latin typeface="Cambria Math" panose="02040503050406030204" pitchFamily="18" charset="0"/>
                      </a:rPr>
                      <m:t>78</m:t>
                    </m:r>
                  </m:oMath>
                </a14:m>
                <a:r>
                  <a:rPr sz="2800" dirty="0"/>
                  <a:t> and the </a:t>
                </a:r>
                <a:r>
                  <a:rPr lang="en-US" sz="2800" i="1" dirty="0"/>
                  <a:t>y</a:t>
                </a:r>
                <a:r>
                  <a:rPr sz="2800" dirty="0"/>
                  <a:t>-intercept is </a:t>
                </a:r>
                <a:r>
                  <a:rPr lang="en-US" sz="2800" i="1" dirty="0"/>
                  <a:t>b</a:t>
                </a:r>
                <a:r>
                  <a:rPr lang="en-US"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73</m:t>
                    </m:r>
                    <m:r>
                      <a:rPr>
                        <a:latin typeface="Cambria Math" panose="02040503050406030204" pitchFamily="18" charset="0"/>
                      </a:rPr>
                      <m:t>,</m:t>
                    </m:r>
                    <m:r>
                      <a:rPr>
                        <a:latin typeface="Cambria Math" panose="02040503050406030204" pitchFamily="18" charset="0"/>
                      </a:rPr>
                      <m:t>682</m:t>
                    </m:r>
                    <m:r>
                      <a:rPr>
                        <a:latin typeface="Cambria Math" panose="02040503050406030204" pitchFamily="18" charset="0"/>
                      </a:rPr>
                      <m:t>.</m:t>
                    </m:r>
                    <m:r>
                      <a:rPr>
                        <a:latin typeface="Cambria Math" panose="02040503050406030204" pitchFamily="18" charset="0"/>
                      </a:rPr>
                      <m:t>65</m:t>
                    </m:r>
                  </m:oMath>
                </a14:m>
                <a:r>
                  <a:rPr sz="2800" dirty="0"/>
                  <a:t>. Thus, the equation of the line in the form </a:t>
                </a:r>
                <a:r>
                  <a:rPr lang="en-US" sz="2800" i="1" dirty="0"/>
                  <a:t>y</a:t>
                </a:r>
                <a:r>
                  <a:rPr lang="en-US" sz="2800" dirty="0"/>
                  <a:t> = </a:t>
                </a:r>
                <a:r>
                  <a:rPr lang="en-US" sz="2800" i="1" dirty="0"/>
                  <a:t>mx</a:t>
                </a:r>
                <a:r>
                  <a:rPr lang="en-US" sz="2800" dirty="0"/>
                  <a:t> + </a:t>
                </a:r>
                <a:r>
                  <a:rPr lang="en-US" sz="2800" i="1" dirty="0"/>
                  <a:t>b</a:t>
                </a:r>
                <a:r>
                  <a:rPr sz="2800" dirty="0"/>
                  <a:t> is as follows.</a:t>
                </a:r>
              </a:p>
              <a:p>
                <a:pPr algn="ctr">
                  <a:defRPr sz="2800"/>
                </a:pPr>
                <a:r>
                  <a:rPr lang="en-US" i="1" dirty="0"/>
                  <a:t>y</a:t>
                </a:r>
                <a:r>
                  <a:rPr lang="en-US" dirty="0"/>
                  <a:t> = 38.78</a:t>
                </a:r>
                <a:r>
                  <a:rPr lang="en-US" i="1" dirty="0"/>
                  <a:t>x</a:t>
                </a:r>
                <a:r>
                  <a:rPr lang="en-US" dirty="0"/>
                  <a:t> + 73,682.65</a:t>
                </a:r>
                <a:endParaRPr sz="2800" dirty="0"/>
              </a:p>
              <a:p>
                <a:pPr>
                  <a:defRPr sz="2800"/>
                </a:pPr>
                <a:r>
                  <a:rPr dirty="0"/>
                  <a:t>​</a:t>
                </a:r>
                <a:r>
                  <a:rPr sz="2800" dirty="0"/>
                  <a:t>So the slope-intercept form of the equation for the line that passes through the points representing the lowest-priced house and the highest-priced house is</a:t>
                </a:r>
                <a:r>
                  <a:rPr lang="en-US" sz="2800" dirty="0"/>
                  <a:t> </a:t>
                </a:r>
                <a:br>
                  <a:rPr lang="en-US" sz="2800" dirty="0"/>
                </a:br>
                <a:r>
                  <a:rPr lang="en-US" sz="2800" i="1" dirty="0"/>
                  <a:t>y</a:t>
                </a:r>
                <a:r>
                  <a:rPr lang="en-US" sz="2800" dirty="0"/>
                  <a:t> = 38.78</a:t>
                </a:r>
                <a:r>
                  <a:rPr lang="en-US" sz="2800" i="1" dirty="0"/>
                  <a:t>x</a:t>
                </a:r>
                <a:r>
                  <a:rPr lang="en-US" sz="2800" dirty="0"/>
                  <a:t> + 73,682.65.</a:t>
                </a:r>
                <a:r>
                  <a:rPr sz="2800" dirty="0"/>
                  <a:t> (Note: the equation found by hand differs slightly from the one calculated with technology. The difference is due to rounding. The calculator provides a more exact answer because it does not round before any multiplication.)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630"/>
                </a:stretch>
              </a:blipFill>
            </p:spPr>
            <p:txBody>
              <a:bodyPr/>
              <a:lstStyle/>
              <a:p>
                <a:r>
                  <a:rPr lang="en-IN">
                    <a:noFill/>
                  </a:rPr>
                  <a:t> </a:t>
                </a:r>
              </a:p>
            </p:txBody>
          </p:sp>
        </mc:Fallback>
      </mc:AlternateContent>
    </p:spTree>
    <p:extLst>
      <p:ext uri="{BB962C8B-B14F-4D97-AF65-F5344CB8AC3E}">
        <p14:creationId xmlns:p14="http://schemas.microsoft.com/office/powerpoint/2010/main" val="156227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1</a:t>
            </a:r>
            <a:endParaRPr dirty="0"/>
          </a:p>
        </p:txBody>
      </p:sp>
      <p:sp>
        <p:nvSpPr>
          <p:cNvPr id="3" name="Text Placeholder 2"/>
          <p:cNvSpPr>
            <a:spLocks noGrp="1"/>
          </p:cNvSpPr>
          <p:nvPr>
            <p:ph type="body" sz="quarter" idx="10"/>
          </p:nvPr>
        </p:nvSpPr>
        <p:spPr/>
        <p:txBody>
          <a:bodyPr>
            <a:normAutofit/>
          </a:bodyPr>
          <a:lstStyle/>
          <a:p>
            <a:pPr>
              <a:defRPr sz="2800"/>
            </a:pPr>
            <a:r>
              <a:rPr sz="2800" dirty="0"/>
              <a:t>An </a:t>
            </a:r>
            <a:r>
              <a:rPr sz="2800" b="1" dirty="0"/>
              <a:t>ordered pair</a:t>
            </a:r>
            <a:r>
              <a:rPr sz="2800" dirty="0"/>
              <a:t> </a:t>
            </a:r>
            <a:r>
              <a:rPr lang="en-US" sz="2800" dirty="0"/>
              <a:t>(</a:t>
            </a:r>
            <a:r>
              <a:rPr lang="en-US" sz="2800" i="1" dirty="0"/>
              <a:t>x</a:t>
            </a:r>
            <a:r>
              <a:rPr lang="en-US" sz="2800" dirty="0"/>
              <a:t>, </a:t>
            </a:r>
            <a:r>
              <a:rPr lang="en-US" sz="2800" i="1" dirty="0"/>
              <a:t>y</a:t>
            </a:r>
            <a:r>
              <a:rPr lang="en-US" sz="2800" dirty="0"/>
              <a:t>)</a:t>
            </a:r>
            <a:r>
              <a:rPr sz="2800" dirty="0"/>
              <a:t> or </a:t>
            </a:r>
            <a:r>
              <a:rPr sz="2800" b="1" dirty="0"/>
              <a:t>coordinate pair</a:t>
            </a:r>
            <a:r>
              <a:rPr sz="2800" dirty="0"/>
              <a:t> represents a point on the rectangular Cartesian system, where </a:t>
            </a:r>
            <a:r>
              <a:rPr lang="en-US" sz="2800" i="1" dirty="0"/>
              <a:t>x</a:t>
            </a:r>
            <a:r>
              <a:rPr sz="2800" dirty="0"/>
              <a:t> indicates the distance along the </a:t>
            </a:r>
            <a:r>
              <a:rPr lang="en-US" sz="2800" i="1" dirty="0"/>
              <a:t>x</a:t>
            </a:r>
            <a:r>
              <a:rPr sz="2800" dirty="0"/>
              <a:t>-axis from the origin and </a:t>
            </a:r>
            <a:r>
              <a:rPr lang="en-US" sz="2800" i="1" dirty="0"/>
              <a:t>y</a:t>
            </a:r>
            <a:r>
              <a:rPr sz="2800" dirty="0"/>
              <a:t> indicates the distance along the </a:t>
            </a:r>
            <a:r>
              <a:rPr lang="en-US" sz="2800" i="1" dirty="0"/>
              <a:t>y</a:t>
            </a:r>
            <a:r>
              <a:rPr sz="2800" dirty="0"/>
              <a:t>-axis.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10</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sz="2600" dirty="0"/>
              <a:t>b.</a:t>
            </a:r>
            <a:r>
              <a:rPr sz="2600" dirty="0"/>
              <a:t>​</a:t>
            </a:r>
            <a:r>
              <a:rPr lang="en-US" sz="2600" dirty="0"/>
              <a:t>	</a:t>
            </a:r>
            <a:r>
              <a:rPr sz="2600" dirty="0"/>
              <a:t>We will let the house with the smallest square footage be Point </a:t>
            </a:r>
            <a:r>
              <a:rPr sz="2600" dirty="0">
                <a:latin typeface="Cambria Math"/>
              </a:rPr>
              <a:t>1</a:t>
            </a:r>
            <a:r>
              <a:rPr sz="2600" dirty="0"/>
              <a:t> and the house with the largest square footage be Point </a:t>
            </a:r>
            <a:r>
              <a:rPr sz="2600" dirty="0">
                <a:latin typeface="Cambria Math"/>
              </a:rPr>
              <a:t>2</a:t>
            </a:r>
            <a:r>
              <a:rPr sz="2600" dirty="0"/>
              <a:t>. Therefore,</a:t>
            </a:r>
            <a:r>
              <a:rPr lang="en-US" sz="2600" dirty="0"/>
              <a:t> (</a:t>
            </a:r>
            <a:r>
              <a:rPr lang="en-US" sz="2600" i="1" dirty="0"/>
              <a:t>x</a:t>
            </a:r>
            <a:r>
              <a:rPr lang="en-US" sz="2600" dirty="0">
                <a:latin typeface="Calibri" panose="020F0502020204030204" pitchFamily="34" charset="0"/>
                <a:ea typeface="Calibri" panose="020F0502020204030204" pitchFamily="34" charset="0"/>
                <a:cs typeface="Calibri" panose="020F0502020204030204" pitchFamily="34" charset="0"/>
              </a:rPr>
              <a:t>₁, </a:t>
            </a:r>
            <a:r>
              <a:rPr lang="en-US" sz="2600" i="1" dirty="0">
                <a:latin typeface="Calibri" panose="020F0502020204030204" pitchFamily="34" charset="0"/>
                <a:ea typeface="Calibri" panose="020F0502020204030204" pitchFamily="34" charset="0"/>
                <a:cs typeface="Calibri" panose="020F0502020204030204" pitchFamily="34" charset="0"/>
              </a:rPr>
              <a:t>y</a:t>
            </a:r>
            <a:r>
              <a:rPr lang="en-US" sz="2600" dirty="0">
                <a:latin typeface="Calibri" panose="020F0502020204030204" pitchFamily="34" charset="0"/>
                <a:ea typeface="Calibri" panose="020F0502020204030204" pitchFamily="34" charset="0"/>
                <a:cs typeface="Calibri" panose="020F0502020204030204" pitchFamily="34" charset="0"/>
              </a:rPr>
              <a:t>₁</a:t>
            </a:r>
            <a:r>
              <a:rPr lang="en-US" sz="2600" dirty="0"/>
              <a:t>) = (1220, 120995) and (</a:t>
            </a:r>
            <a:r>
              <a:rPr lang="en-US" sz="2600" i="1" dirty="0"/>
              <a:t>x</a:t>
            </a:r>
            <a:r>
              <a:rPr lang="en-US" sz="2600" dirty="0"/>
              <a:t>₂, </a:t>
            </a:r>
            <a:r>
              <a:rPr lang="en-US" sz="2600" i="1" dirty="0"/>
              <a:t>y</a:t>
            </a:r>
            <a:r>
              <a:rPr lang="en-US" sz="2600" dirty="0"/>
              <a:t>₂) = (2250, 155000).</a:t>
            </a:r>
            <a:endParaRPr sz="2600" dirty="0"/>
          </a:p>
          <a:p>
            <a:pPr>
              <a:defRPr b="1"/>
            </a:pPr>
            <a:r>
              <a:rPr sz="2600" dirty="0"/>
              <a:t>​By Hand</a:t>
            </a:r>
          </a:p>
          <a:p>
            <a:r>
              <a:rPr sz="2600" dirty="0"/>
              <a:t>Once again, we begin by finding the slope of the line. Substitute the coordinate values into the slope formula.</a:t>
            </a:r>
          </a:p>
        </p:txBody>
      </p:sp>
      <p:pic>
        <p:nvPicPr>
          <p:cNvPr id="7" name="Picture 6" descr="m equals the fraction with numerator y subscript two minus y subscript one and denominator x subscript two minus x subscript one, which equals the fraction with numerator one hundred fifty-five thousand minus one hundred twenty thousand nine hundred ninety-five and denominator two thousand two hundred fifty minus one thousand two hundred twenty, approximately equal to thirty-three point zero one.">
            <a:extLst>
              <a:ext uri="{FF2B5EF4-FFF2-40B4-BE49-F238E27FC236}">
                <a16:creationId xmlns:a16="http://schemas.microsoft.com/office/drawing/2014/main" id="{3F805137-6B6E-3317-1855-3EA2144A9BD1}"/>
              </a:ext>
            </a:extLst>
          </p:cNvPr>
          <p:cNvPicPr>
            <a:picLocks noChangeAspect="1"/>
          </p:cNvPicPr>
          <p:nvPr/>
        </p:nvPicPr>
        <p:blipFill>
          <a:blip r:embed="rId2"/>
          <a:stretch>
            <a:fillRect/>
          </a:stretch>
        </p:blipFill>
        <p:spPr>
          <a:xfrm>
            <a:off x="3171825" y="3962400"/>
            <a:ext cx="2800350" cy="19621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 the slope of the line is approximately </a:t>
                </a:r>
                <a:r>
                  <a:rPr sz="2800" dirty="0">
                    <a:latin typeface="Cambria Math"/>
                  </a:rPr>
                  <a:t>33.01</a:t>
                </a:r>
                <a:r>
                  <a:rPr sz="2800" dirty="0"/>
                  <a:t>.</a:t>
                </a:r>
              </a:p>
              <a:p>
                <a:pPr>
                  <a:defRPr sz="2800"/>
                </a:pPr>
                <a:r>
                  <a:rPr sz="2800" dirty="0"/>
                  <a:t>We will use the point representing the largest house,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2250</m:t>
                        </m:r>
                        <m:r>
                          <m:rPr>
                            <m:nor/>
                          </m:rPr>
                          <a:rPr/>
                          <m:t>, </m:t>
                        </m:r>
                        <m:r>
                          <a:rPr>
                            <a:latin typeface="Cambria Math" panose="02040503050406030204" pitchFamily="18" charset="0"/>
                          </a:rPr>
                          <m:t>155000</m:t>
                        </m:r>
                      </m:e>
                    </m:d>
                  </m:oMath>
                </a14:m>
                <a:r>
                  <a:rPr sz="2800" dirty="0"/>
                  <a:t>, and the slope in the point-slope formula to determine the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IN">
                    <a:noFill/>
                  </a:rPr>
                  <a:t> </a:t>
                </a:r>
              </a:p>
            </p:txBody>
          </p:sp>
        </mc:Fallback>
      </mc:AlternateContent>
      <p:pic>
        <p:nvPicPr>
          <p:cNvPr id="7" name="Picture 6" descr="Line 1:  y subscript one equals m times the quantity x minus x subscript one.&#10;&#10;Line 2: y minus one hundred fifty-five thousand equals thirty-three point zero one times the quantity x minus two thousand two hundred fifty.&#10;&#10;Line 3: y minus one hundred fifty-five thousand equals thirty-three point zero one x minus seventy-four thousand two hundred seventy-two point five.&#10;&#10;Line 4: y equals thirty-three point zero one x plus eighty thousand seven hundred twenty-seven point five.">
            <a:extLst>
              <a:ext uri="{FF2B5EF4-FFF2-40B4-BE49-F238E27FC236}">
                <a16:creationId xmlns:a16="http://schemas.microsoft.com/office/drawing/2014/main" id="{18112D16-2A74-8866-5AF6-4690D73CDB13}"/>
              </a:ext>
            </a:extLst>
          </p:cNvPr>
          <p:cNvPicPr>
            <a:picLocks noChangeAspect="1"/>
          </p:cNvPicPr>
          <p:nvPr/>
        </p:nvPicPr>
        <p:blipFill>
          <a:blip r:embed="rId3"/>
          <a:stretch>
            <a:fillRect/>
          </a:stretch>
        </p:blipFill>
        <p:spPr>
          <a:xfrm>
            <a:off x="2133600" y="3048000"/>
            <a:ext cx="4152900" cy="1962150"/>
          </a:xfrm>
          <a:prstGeom prst="rect">
            <a:avLst/>
          </a:prstGeom>
        </p:spPr>
      </p:pic>
    </p:spTree>
    <p:extLst>
      <p:ext uri="{BB962C8B-B14F-4D97-AF65-F5344CB8AC3E}">
        <p14:creationId xmlns:p14="http://schemas.microsoft.com/office/powerpoint/2010/main" val="224886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with a Linear </a:t>
            </a:r>
            <a:br>
              <a:rPr lang="en-US" dirty="0"/>
            </a:br>
            <a:r>
              <a:rPr dirty="0"/>
              <a:t>Equation</a:t>
            </a:r>
            <a:r>
              <a:rPr lang="en-US" dirty="0"/>
              <a:t>—Slide 12</a:t>
            </a:r>
            <a:endParaRPr dirty="0"/>
          </a:p>
        </p:txBody>
      </p:sp>
      <p:sp>
        <p:nvSpPr>
          <p:cNvPr id="3" name="Text Placeholder 2"/>
          <p:cNvSpPr>
            <a:spLocks noGrp="1"/>
          </p:cNvSpPr>
          <p:nvPr>
            <p:ph type="body" sz="quarter" idx="10"/>
          </p:nvPr>
        </p:nvSpPr>
        <p:spPr/>
        <p:txBody>
          <a:bodyPr>
            <a:normAutofit/>
          </a:bodyPr>
          <a:lstStyle/>
          <a:p>
            <a:pPr>
              <a:defRPr b="1"/>
            </a:pPr>
            <a:r>
              <a:rPr sz="2400" dirty="0"/>
              <a:t>TI-83/84 Plus</a:t>
            </a:r>
          </a:p>
          <a:p>
            <a:pPr>
              <a:defRPr sz="2800"/>
            </a:pPr>
            <a:r>
              <a:rPr sz="2300" dirty="0"/>
              <a:t>Begin by entering the points in the list function of the calculator. Press </a:t>
            </a:r>
            <a:r>
              <a:rPr sz="2300" b="1" dirty="0"/>
              <a:t>stat</a:t>
            </a:r>
            <a:r>
              <a:rPr sz="2300" dirty="0"/>
              <a:t>, select </a:t>
            </a:r>
            <a:r>
              <a:rPr sz="2300" b="1" dirty="0"/>
              <a:t>Edit</a:t>
            </a:r>
            <a:r>
              <a:rPr sz="2300" dirty="0"/>
              <a:t>…, and enter the </a:t>
            </a:r>
            <a:r>
              <a:rPr lang="en-US" sz="2300" i="1" dirty="0"/>
              <a:t>x</a:t>
            </a:r>
            <a:r>
              <a:rPr sz="2300" dirty="0"/>
              <a:t>-values for </a:t>
            </a:r>
            <a:r>
              <a:rPr sz="2300" b="1" dirty="0"/>
              <a:t>L1</a:t>
            </a:r>
            <a:r>
              <a:rPr sz="2300" dirty="0"/>
              <a:t> and the </a:t>
            </a:r>
            <a:br>
              <a:rPr lang="en-US" sz="2300" dirty="0"/>
            </a:br>
            <a:r>
              <a:rPr lang="en-US" sz="2300" i="1" dirty="0"/>
              <a:t>y</a:t>
            </a:r>
            <a:r>
              <a:rPr sz="2300" dirty="0"/>
              <a:t>-values for </a:t>
            </a:r>
            <a:r>
              <a:rPr sz="2300" b="1" dirty="0"/>
              <a:t>L2</a:t>
            </a:r>
            <a:r>
              <a:rPr sz="2300" dirty="0"/>
              <a:t>. Press </a:t>
            </a:r>
            <a:r>
              <a:rPr sz="2300" b="1" dirty="0"/>
              <a:t>stat</a:t>
            </a:r>
            <a:r>
              <a:rPr sz="2300" dirty="0"/>
              <a:t> again, highlight </a:t>
            </a:r>
            <a:r>
              <a:rPr sz="2300" b="1" dirty="0"/>
              <a:t>CALC</a:t>
            </a:r>
            <a:r>
              <a:rPr sz="2300" dirty="0"/>
              <a:t>, and select </a:t>
            </a:r>
            <a:r>
              <a:rPr sz="2300" b="1" dirty="0"/>
              <a:t>Lin</a:t>
            </a:r>
            <a:r>
              <a:rPr lang="en-US" sz="300" b="1" dirty="0"/>
              <a:t> </a:t>
            </a:r>
            <a:r>
              <a:rPr sz="2300" b="1" dirty="0"/>
              <a:t>Reg (</a:t>
            </a:r>
            <a:r>
              <a:rPr sz="2300" b="1" i="1" dirty="0"/>
              <a:t>ax</a:t>
            </a:r>
            <a:r>
              <a:rPr lang="en-US" sz="2300" b="1" dirty="0"/>
              <a:t> </a:t>
            </a:r>
            <a:r>
              <a:rPr sz="2300" b="1" dirty="0"/>
              <a:t>+</a:t>
            </a:r>
            <a:r>
              <a:rPr lang="en-US" sz="2300" b="1" dirty="0"/>
              <a:t> </a:t>
            </a:r>
            <a:r>
              <a:rPr sz="2300" b="1" i="1" dirty="0"/>
              <a:t>b</a:t>
            </a:r>
            <a:r>
              <a:rPr sz="2300" b="1" dirty="0"/>
              <a:t>)</a:t>
            </a:r>
            <a:r>
              <a:rPr sz="2300" dirty="0"/>
              <a:t>. Move your cursor down to highlight </a:t>
            </a:r>
            <a:r>
              <a:rPr sz="2300" b="1" dirty="0"/>
              <a:t>Calculate</a:t>
            </a:r>
            <a:r>
              <a:rPr sz="2300" dirty="0"/>
              <a:t> and press </a:t>
            </a:r>
            <a:r>
              <a:rPr sz="2300" b="1" dirty="0"/>
              <a:t>enter</a:t>
            </a:r>
            <a:r>
              <a:rPr lang="en-US" sz="2300" dirty="0"/>
              <a:t> </a:t>
            </a:r>
            <a:r>
              <a:rPr sz="2300" dirty="0"/>
              <a:t>.</a:t>
            </a:r>
          </a:p>
          <a:p>
            <a:endParaRPr dirty="0"/>
          </a:p>
        </p:txBody>
      </p:sp>
      <p:pic>
        <p:nvPicPr>
          <p:cNvPr id="5" name="Picture 4" descr="Calculator screenshot shows the edit lists screen. L1 has values 1220 and 2250. L2 has values 120995 and 155000.">
            <a:extLst>
              <a:ext uri="{FF2B5EF4-FFF2-40B4-BE49-F238E27FC236}">
                <a16:creationId xmlns:a16="http://schemas.microsoft.com/office/drawing/2014/main" id="{E935A8F7-F39D-4E4C-B6CE-3D0196575A06}"/>
              </a:ext>
            </a:extLst>
          </p:cNvPr>
          <p:cNvPicPr>
            <a:picLocks noChangeAspect="1"/>
          </p:cNvPicPr>
          <p:nvPr/>
        </p:nvPicPr>
        <p:blipFill>
          <a:blip r:embed="rId2"/>
          <a:srcRect r="50000" b="12631"/>
          <a:stretch>
            <a:fillRect/>
          </a:stretch>
        </p:blipFill>
        <p:spPr>
          <a:xfrm>
            <a:off x="1463147" y="3118599"/>
            <a:ext cx="3261253" cy="2367801"/>
          </a:xfrm>
          <a:prstGeom prst="rect">
            <a:avLst/>
          </a:prstGeom>
        </p:spPr>
      </p:pic>
      <p:sp>
        <p:nvSpPr>
          <p:cNvPr id="4" name="TextBox 3">
            <a:extLst>
              <a:ext uri="{FF2B5EF4-FFF2-40B4-BE49-F238E27FC236}">
                <a16:creationId xmlns:a16="http://schemas.microsoft.com/office/drawing/2014/main" id="{5298489C-3CE7-6758-405E-3ECCD2757E89}"/>
              </a:ext>
            </a:extLst>
          </p:cNvPr>
          <p:cNvSpPr txBox="1"/>
          <p:nvPr/>
        </p:nvSpPr>
        <p:spPr>
          <a:xfrm>
            <a:off x="1435715" y="5565467"/>
            <a:ext cx="3048000" cy="430887"/>
          </a:xfrm>
          <a:prstGeom prst="rect">
            <a:avLst/>
          </a:prstGeom>
          <a:noFill/>
        </p:spPr>
        <p:txBody>
          <a:bodyPr wrap="square">
            <a:spAutoFit/>
          </a:bodyPr>
          <a:lstStyle/>
          <a:p>
            <a:pPr algn="ctr"/>
            <a:r>
              <a:rPr lang="en-IN" sz="2200" dirty="0"/>
              <a:t>Figure 12</a:t>
            </a:r>
          </a:p>
        </p:txBody>
      </p:sp>
      <p:pic>
        <p:nvPicPr>
          <p:cNvPr id="6" name="Picture 5" descr="Calculator screenshot shows the LinReg(a x+b) output screen. The output for y=a x+b is a=33.01456311 and b=80717.23301.">
            <a:extLst>
              <a:ext uri="{FF2B5EF4-FFF2-40B4-BE49-F238E27FC236}">
                <a16:creationId xmlns:a16="http://schemas.microsoft.com/office/drawing/2014/main" id="{897AC65C-A204-62DE-B145-0C660B21A8A2}"/>
              </a:ext>
            </a:extLst>
          </p:cNvPr>
          <p:cNvPicPr>
            <a:picLocks noChangeAspect="1"/>
          </p:cNvPicPr>
          <p:nvPr/>
        </p:nvPicPr>
        <p:blipFill>
          <a:blip r:embed="rId2"/>
          <a:srcRect l="50000" b="12631"/>
          <a:stretch>
            <a:fillRect/>
          </a:stretch>
        </p:blipFill>
        <p:spPr>
          <a:xfrm>
            <a:off x="5181600" y="3048000"/>
            <a:ext cx="3261254" cy="2367801"/>
          </a:xfrm>
          <a:prstGeom prst="rect">
            <a:avLst/>
          </a:prstGeom>
        </p:spPr>
      </p:pic>
      <p:sp>
        <p:nvSpPr>
          <p:cNvPr id="7" name="TextBox 6">
            <a:extLst>
              <a:ext uri="{FF2B5EF4-FFF2-40B4-BE49-F238E27FC236}">
                <a16:creationId xmlns:a16="http://schemas.microsoft.com/office/drawing/2014/main" id="{C28BA06C-C11D-586E-9DEC-F3E8557B61B4}"/>
              </a:ext>
            </a:extLst>
          </p:cNvPr>
          <p:cNvSpPr txBox="1"/>
          <p:nvPr/>
        </p:nvSpPr>
        <p:spPr>
          <a:xfrm>
            <a:off x="5288227" y="5499847"/>
            <a:ext cx="3048000" cy="430887"/>
          </a:xfrm>
          <a:prstGeom prst="rect">
            <a:avLst/>
          </a:prstGeom>
          <a:noFill/>
        </p:spPr>
        <p:txBody>
          <a:bodyPr wrap="square">
            <a:spAutoFit/>
          </a:bodyPr>
          <a:lstStyle/>
          <a:p>
            <a:pPr algn="ctr"/>
            <a:r>
              <a:rPr lang="en-IN" sz="2200" dirty="0"/>
              <a:t>Figure 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5</a:t>
            </a:r>
            <a:endParaRPr dirty="0"/>
          </a:p>
        </p:txBody>
      </p:sp>
      <p:sp>
        <p:nvSpPr>
          <p:cNvPr id="3" name="Text Placeholder 2"/>
          <p:cNvSpPr>
            <a:spLocks noGrp="1"/>
          </p:cNvSpPr>
          <p:nvPr>
            <p:ph type="body" sz="quarter" idx="10"/>
          </p:nvPr>
        </p:nvSpPr>
        <p:spPr/>
        <p:txBody>
          <a:bodyPr>
            <a:normAutofit/>
          </a:bodyPr>
          <a:lstStyle/>
          <a:p>
            <a:r>
              <a:rPr sz="2800" dirty="0"/>
              <a:t>Although we estimated the line that looked to be closest to most of the houses in the graph by selecting two points, there is a mathematical process to find the </a:t>
            </a:r>
            <a:r>
              <a:rPr sz="2800" b="1" dirty="0"/>
              <a:t>line of best fit</a:t>
            </a:r>
            <a:r>
              <a:rPr sz="2800" dirty="0"/>
              <a:t>, which we will cover more thoroughly in </a:t>
            </a:r>
            <a:r>
              <a:rPr lang="en-US" sz="2800" dirty="0"/>
              <a:t>S</a:t>
            </a:r>
            <a:r>
              <a:rPr sz="2800" dirty="0"/>
              <a:t>ection</a:t>
            </a:r>
            <a:r>
              <a:rPr lang="en-US" sz="2800" dirty="0"/>
              <a:t> 12.3</a:t>
            </a:r>
            <a:r>
              <a:rPr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Modeling with a Linear </a:t>
            </a:r>
            <a:br>
              <a:rPr lang="en-US" dirty="0"/>
            </a:br>
            <a:r>
              <a:rPr dirty="0"/>
              <a:t>Equation</a:t>
            </a:r>
            <a:r>
              <a:rPr lang="en-US" dirty="0"/>
              <a:t>—Slide 13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The output screen tells us that the slope of the line is </a:t>
                </a:r>
                <a:br>
                  <a:rPr lang="en-US" sz="2800" dirty="0"/>
                </a:br>
                <a:r>
                  <a:rPr lang="en-US" sz="2800" i="1" dirty="0"/>
                  <a:t>a</a:t>
                </a:r>
                <a:r>
                  <a:rPr lang="en-US" sz="2800" dirty="0"/>
                  <a:t> = </a:t>
                </a:r>
                <a:r>
                  <a:rPr lang="en-US" sz="2800" i="1" dirty="0"/>
                  <a:t>m</a:t>
                </a:r>
                <a:r>
                  <a:rPr lang="en-US" sz="2800" dirty="0"/>
                  <a:t> </a:t>
                </a:r>
                <a14:m>
                  <m:oMath xmlns:m="http://schemas.openxmlformats.org/officeDocument/2006/math">
                    <m:r>
                      <a:rPr>
                        <a:latin typeface="Cambria Math" panose="02040503050406030204" pitchFamily="18" charset="0"/>
                      </a:rPr>
                      <m:t>≈33.01</m:t>
                    </m:r>
                  </m:oMath>
                </a14:m>
                <a:r>
                  <a:rPr sz="2800" dirty="0"/>
                  <a:t> and the </a:t>
                </a:r>
                <a:r>
                  <a:rPr lang="en-US" sz="2800" i="1" dirty="0"/>
                  <a:t>y</a:t>
                </a:r>
                <a:r>
                  <a:rPr sz="2800" dirty="0"/>
                  <a:t>-intercept is</a:t>
                </a:r>
                <a:r>
                  <a:rPr lang="en-US" sz="2800" dirty="0"/>
                  <a:t> </a:t>
                </a:r>
                <a:r>
                  <a:rPr lang="en-US" sz="2800" i="1" dirty="0"/>
                  <a:t>b</a:t>
                </a:r>
                <a:r>
                  <a:rPr lang="en-US" sz="2800" dirty="0"/>
                  <a:t> </a:t>
                </a:r>
                <a14:m>
                  <m:oMath xmlns:m="http://schemas.openxmlformats.org/officeDocument/2006/math">
                    <m:r>
                      <a:rPr>
                        <a:latin typeface="Cambria Math" panose="02040503050406030204" pitchFamily="18" charset="0"/>
                      </a:rPr>
                      <m:t>≈80,717.23</m:t>
                    </m:r>
                  </m:oMath>
                </a14:m>
                <a:r>
                  <a:rPr sz="2800" dirty="0"/>
                  <a:t>. Thus, the equation of the line in the form</a:t>
                </a:r>
                <a:r>
                  <a:rPr lang="en-US" sz="2800" dirty="0"/>
                  <a:t> </a:t>
                </a:r>
                <a:r>
                  <a:rPr lang="en-US" sz="2800" i="1" dirty="0"/>
                  <a:t>y</a:t>
                </a:r>
                <a:r>
                  <a:rPr lang="en-US" sz="2800" dirty="0"/>
                  <a:t> = </a:t>
                </a:r>
                <a:r>
                  <a:rPr lang="en-US" sz="2800" i="1" dirty="0"/>
                  <a:t>mx</a:t>
                </a:r>
                <a:r>
                  <a:rPr lang="en-US" sz="2800" dirty="0"/>
                  <a:t> + </a:t>
                </a:r>
                <a:r>
                  <a:rPr lang="en-US" sz="2800" i="1" dirty="0"/>
                  <a:t>b</a:t>
                </a:r>
                <a:r>
                  <a:rPr sz="2800" dirty="0"/>
                  <a:t> is as follows.</a:t>
                </a:r>
              </a:p>
              <a:p>
                <a:pPr algn="ctr">
                  <a:defRPr sz="2800"/>
                </a:pPr>
                <a:r>
                  <a:rPr lang="en-US" i="1" dirty="0"/>
                  <a:t>Y</a:t>
                </a:r>
                <a:r>
                  <a:rPr lang="en-US" dirty="0"/>
                  <a:t> = 33.01</a:t>
                </a:r>
                <a:r>
                  <a:rPr lang="en-US" i="1" dirty="0"/>
                  <a:t>x</a:t>
                </a:r>
                <a:r>
                  <a:rPr lang="en-US" dirty="0"/>
                  <a:t> + 80,717.23</a:t>
                </a:r>
                <a:endParaRPr sz="2800" dirty="0"/>
              </a:p>
              <a:p>
                <a:r>
                  <a:rPr dirty="0"/>
                  <a:t>​</a:t>
                </a:r>
                <a:r>
                  <a:rPr sz="2800" dirty="0"/>
                  <a:t>Again, the calculator provides the more precise answer. So the slope-intercept form of the equation for the line that passes through the points representing the smallest house and the largest house is as follows.</a:t>
                </a:r>
              </a:p>
              <a:p>
                <a:pPr algn="ctr">
                  <a:defRPr sz="2800"/>
                </a:pPr>
                <a:r>
                  <a:rPr lang="en-US" i="1" dirty="0"/>
                  <a:t>Y</a:t>
                </a:r>
                <a:r>
                  <a:rPr lang="en-US" dirty="0"/>
                  <a:t> = 33.01</a:t>
                </a:r>
                <a:r>
                  <a:rPr lang="en-US" i="1" dirty="0"/>
                  <a:t>x</a:t>
                </a:r>
                <a:r>
                  <a:rPr lang="en-US" dirty="0"/>
                  <a:t> + 80,717.23</a:t>
                </a:r>
              </a:p>
              <a:p>
                <a:pPr marL="538163" indent="-538163">
                  <a:defRPr sz="2800"/>
                </a:pPr>
                <a:r>
                  <a:rPr lang="en-US" dirty="0"/>
                  <a:t>c.​	</a:t>
                </a:r>
                <a:r>
                  <a:rPr lang="en-US" sz="2800" dirty="0"/>
                  <a:t>We are asked to use the equations found in parts a. and b. to determine the price for a house a house that is </a:t>
                </a:r>
                <a:r>
                  <a:rPr lang="en-US" sz="2800" dirty="0">
                    <a:latin typeface="Cambria Math"/>
                  </a:rPr>
                  <a:t>1200</a:t>
                </a:r>
                <a:r>
                  <a:rPr lang="en-US" sz="2800" dirty="0"/>
                  <a:t> square feet. Since </a:t>
                </a:r>
                <a:r>
                  <a:rPr lang="en-US" sz="2800" i="1" dirty="0"/>
                  <a:t>x</a:t>
                </a:r>
                <a:r>
                  <a:rPr lang="en-US" sz="2800" dirty="0"/>
                  <a:t> represents the square footage, we substitute </a:t>
                </a:r>
                <a:r>
                  <a:rPr lang="en-US" sz="2800" dirty="0">
                    <a:latin typeface="Cambria Math"/>
                  </a:rPr>
                  <a:t>1200</a:t>
                </a:r>
                <a:r>
                  <a:rPr lang="en-US" sz="2800" dirty="0"/>
                  <a:t> in for </a:t>
                </a:r>
                <a:r>
                  <a:rPr lang="en-US" sz="2800" i="1" dirty="0"/>
                  <a:t>x</a:t>
                </a:r>
                <a:r>
                  <a:rPr lang="en-US" sz="2800" dirty="0"/>
                  <a:t> in both equations as shown below. We will use the more precise equations given by the calculator.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a:stretch>
              </a:blipFill>
            </p:spPr>
            <p:txBody>
              <a:bodyPr/>
              <a:lstStyle/>
              <a:p>
                <a:r>
                  <a:rPr lang="en-IN">
                    <a:noFill/>
                  </a:rPr>
                  <a:t> </a:t>
                </a:r>
              </a:p>
            </p:txBody>
          </p:sp>
        </mc:Fallback>
      </mc:AlternateContent>
    </p:spTree>
    <p:extLst>
      <p:ext uri="{BB962C8B-B14F-4D97-AF65-F5344CB8AC3E}">
        <p14:creationId xmlns:p14="http://schemas.microsoft.com/office/powerpoint/2010/main" val="95939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E09459-8E46-4725-AA13-6A97540FBFA6}"/>
              </a:ext>
            </a:extLst>
          </p:cNvPr>
          <p:cNvSpPr>
            <a:spLocks noGrp="1"/>
          </p:cNvSpPr>
          <p:nvPr>
            <p:ph type="title"/>
          </p:nvPr>
        </p:nvSpPr>
        <p:spPr/>
        <p:txBody>
          <a:bodyPr/>
          <a:lstStyle/>
          <a:p>
            <a:r>
              <a:rPr lang="en-US" dirty="0"/>
              <a:t>Example 1: Modeling with a Linear </a:t>
            </a:r>
            <a:br>
              <a:rPr lang="en-US" dirty="0"/>
            </a:br>
            <a:r>
              <a:rPr lang="en-US" dirty="0"/>
              <a:t>Equation—Slide 14</a:t>
            </a:r>
            <a:endParaRPr lang="en-IN" dirty="0"/>
          </a:p>
        </p:txBody>
      </p:sp>
      <p:sp>
        <p:nvSpPr>
          <p:cNvPr id="3" name="Text Placeholder 2"/>
          <p:cNvSpPr>
            <a:spLocks noGrp="1"/>
          </p:cNvSpPr>
          <p:nvPr>
            <p:ph type="body" sz="quarter" idx="10"/>
          </p:nvPr>
        </p:nvSpPr>
        <p:spPr/>
        <p:txBody>
          <a:bodyPr>
            <a:normAutofit/>
          </a:bodyPr>
          <a:lstStyle/>
          <a:p>
            <a:pPr>
              <a:defRPr sz="2800"/>
            </a:pPr>
            <a:r>
              <a:rPr sz="2100" dirty="0"/>
              <a:t>​</a:t>
            </a:r>
            <a:r>
              <a:rPr lang="en-US" sz="2100" dirty="0"/>
              <a:t>Equation based on lowest price (</a:t>
            </a:r>
            <a:r>
              <a:rPr lang="en-US" sz="2100" b="1" dirty="0"/>
              <a:t>a</a:t>
            </a:r>
            <a:r>
              <a:rPr lang="en-US" sz="2100" dirty="0"/>
              <a:t>) </a:t>
            </a:r>
          </a:p>
          <a:p>
            <a:pPr>
              <a:defRPr sz="2800"/>
            </a:pPr>
            <a:endParaRPr lang="en-IN" sz="2800" dirty="0"/>
          </a:p>
          <a:p>
            <a:pPr>
              <a:defRPr sz="2800"/>
            </a:pPr>
            <a:endParaRPr lang="en-IN" dirty="0"/>
          </a:p>
          <a:p>
            <a:pPr>
              <a:defRPr sz="2800"/>
            </a:pPr>
            <a:endParaRPr lang="en-US" sz="2800" dirty="0"/>
          </a:p>
          <a:p>
            <a:pPr>
              <a:defRPr sz="2800"/>
            </a:pPr>
            <a:endParaRPr lang="en-US" sz="2800" dirty="0"/>
          </a:p>
          <a:p>
            <a:pPr>
              <a:defRPr sz="2800"/>
            </a:pPr>
            <a:endParaRPr sz="2800" dirty="0"/>
          </a:p>
        </p:txBody>
      </p:sp>
      <p:pic>
        <p:nvPicPr>
          <p:cNvPr id="8" name="Picture 7" descr="y equals thirty eight point seven eight x plus seventy three thousand six hundred eighty two point sixty five, which equals thirty eight point seven eight times one thousand two hundred plus seventy three thousand six hundred eighty two point sixty five, which equals one hundred twenty thousand two hundred eighteen point sixty five.">
            <a:extLst>
              <a:ext uri="{FF2B5EF4-FFF2-40B4-BE49-F238E27FC236}">
                <a16:creationId xmlns:a16="http://schemas.microsoft.com/office/drawing/2014/main" id="{11EC0714-564D-3851-4DBE-196FCB95CD4E}"/>
              </a:ext>
            </a:extLst>
          </p:cNvPr>
          <p:cNvPicPr>
            <a:picLocks noChangeAspect="1"/>
          </p:cNvPicPr>
          <p:nvPr/>
        </p:nvPicPr>
        <p:blipFill>
          <a:blip r:embed="rId2"/>
          <a:stretch>
            <a:fillRect/>
          </a:stretch>
        </p:blipFill>
        <p:spPr>
          <a:xfrm>
            <a:off x="609600" y="1581150"/>
            <a:ext cx="3429000" cy="1238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100A0D-888A-8425-AE2A-4C8C77CE1075}"/>
                  </a:ext>
                </a:extLst>
              </p:cNvPr>
              <p:cNvSpPr txBox="1"/>
              <p:nvPr/>
            </p:nvSpPr>
            <p:spPr>
              <a:xfrm>
                <a:off x="4343400" y="1026673"/>
                <a:ext cx="4572000" cy="403124"/>
              </a:xfrm>
              <a:prstGeom prst="rect">
                <a:avLst/>
              </a:prstGeom>
              <a:noFill/>
            </p:spPr>
            <p:txBody>
              <a:bodyPr wrap="square">
                <a:spAutoFit/>
              </a:bodyPr>
              <a:lstStyle/>
              <a:p>
                <a:r>
                  <a:rPr lang="en-US" dirty="0"/>
                  <a:t>​</a:t>
                </a:r>
                <a14:m>
                  <m:oMath xmlns:m="http://schemas.openxmlformats.org/officeDocument/2006/math">
                    <m:r>
                      <m:rPr>
                        <m:nor/>
                      </m:rPr>
                      <a:rPr lang="en-US" sz="1800" b="0" i="0" u="none" strike="noStrike" kern="1200" baseline="0" smtClean="0">
                        <a:solidFill>
                          <a:schemeClr val="tx1"/>
                        </a:solidFill>
                        <a:latin typeface="+mn-lt"/>
                        <a:ea typeface="+mn-ea"/>
                        <a:cs typeface="+mn-cs"/>
                      </a:rPr>
                      <m:t>Equation</m:t>
                    </m:r>
                    <m:r>
                      <m:rPr>
                        <m:nor/>
                      </m:rPr>
                      <a:rPr lang="en-US" sz="1800" b="0" i="0" u="none" strike="noStrike" kern="1200" baseline="0" smtClean="0">
                        <a:solidFill>
                          <a:schemeClr val="tx1"/>
                        </a:solidFill>
                        <a:latin typeface="+mn-lt"/>
                        <a:ea typeface="+mn-ea"/>
                        <a:cs typeface="+mn-cs"/>
                      </a:rPr>
                      <m:t> </m:t>
                    </m:r>
                    <m:r>
                      <m:rPr>
                        <m:nor/>
                      </m:rPr>
                      <a:rPr lang="en-US" sz="1800" b="0" i="0" u="none" strike="noStrike" kern="1200" baseline="0" smtClean="0">
                        <a:solidFill>
                          <a:schemeClr val="tx1"/>
                        </a:solidFill>
                        <a:latin typeface="+mn-lt"/>
                        <a:ea typeface="+mn-ea"/>
                        <a:cs typeface="+mn-cs"/>
                      </a:rPr>
                      <m:t>based</m:t>
                    </m:r>
                    <m:r>
                      <m:rPr>
                        <m:nor/>
                      </m:rPr>
                      <a:rPr lang="en-US" sz="1800" b="0" i="0" u="none" strike="noStrike" kern="1200" baseline="0" smtClean="0">
                        <a:solidFill>
                          <a:schemeClr val="tx1"/>
                        </a:solidFill>
                        <a:latin typeface="+mn-lt"/>
                        <a:ea typeface="+mn-ea"/>
                        <a:cs typeface="+mn-cs"/>
                      </a:rPr>
                      <m:t> </m:t>
                    </m:r>
                    <m:r>
                      <m:rPr>
                        <m:nor/>
                      </m:rPr>
                      <a:rPr lang="en-US" sz="1800" b="0" i="0" u="none" strike="noStrike" kern="1200" baseline="0" smtClean="0">
                        <a:solidFill>
                          <a:schemeClr val="tx1"/>
                        </a:solidFill>
                        <a:latin typeface="+mn-lt"/>
                        <a:ea typeface="+mn-ea"/>
                        <a:cs typeface="+mn-cs"/>
                      </a:rPr>
                      <m:t>on</m:t>
                    </m:r>
                    <m:r>
                      <m:rPr>
                        <m:nor/>
                      </m:rPr>
                      <a:rPr lang="en-US" sz="1800" b="0" i="0" u="none" strike="noStrike" kern="1200" baseline="0" smtClean="0">
                        <a:solidFill>
                          <a:schemeClr val="tx1"/>
                        </a:solidFill>
                        <a:latin typeface="+mn-lt"/>
                        <a:ea typeface="+mn-ea"/>
                        <a:cs typeface="+mn-cs"/>
                      </a:rPr>
                      <m:t> </m:t>
                    </m:r>
                    <m:r>
                      <m:rPr>
                        <m:nor/>
                      </m:rPr>
                      <a:rPr lang="en-US" sz="1800" b="0" i="0" u="none" strike="noStrike" kern="1200" baseline="0" smtClean="0">
                        <a:solidFill>
                          <a:schemeClr val="tx1"/>
                        </a:solidFill>
                        <a:latin typeface="+mn-lt"/>
                        <a:ea typeface="+mn-ea"/>
                        <a:cs typeface="+mn-cs"/>
                      </a:rPr>
                      <m:t>smallest</m:t>
                    </m:r>
                    <m:r>
                      <m:rPr>
                        <m:nor/>
                      </m:rPr>
                      <a:rPr lang="en-US" sz="1800" b="0" i="0" u="none" strike="noStrike" kern="1200" baseline="0" smtClean="0">
                        <a:solidFill>
                          <a:schemeClr val="tx1"/>
                        </a:solidFill>
                        <a:latin typeface="+mn-lt"/>
                        <a:ea typeface="+mn-ea"/>
                        <a:cs typeface="+mn-cs"/>
                      </a:rPr>
                      <m:t> </m:t>
                    </m:r>
                    <m:r>
                      <m:rPr>
                        <m:nor/>
                      </m:rPr>
                      <a:rPr lang="en-US" sz="1800" b="0" i="0" u="none" strike="noStrike" kern="1200" baseline="0" smtClean="0">
                        <a:solidFill>
                          <a:schemeClr val="tx1"/>
                        </a:solidFill>
                        <a:latin typeface="+mn-lt"/>
                        <a:ea typeface="+mn-ea"/>
                        <a:cs typeface="+mn-cs"/>
                      </a:rPr>
                      <m:t>square</m:t>
                    </m:r>
                    <m:r>
                      <m:rPr>
                        <m:nor/>
                      </m:rPr>
                      <a:rPr lang="en-US" sz="1800" b="0" i="0" u="none" strike="noStrike" kern="1200" baseline="0" smtClean="0">
                        <a:solidFill>
                          <a:schemeClr val="tx1"/>
                        </a:solidFill>
                        <a:latin typeface="+mn-lt"/>
                        <a:ea typeface="+mn-ea"/>
                        <a:cs typeface="+mn-cs"/>
                      </a:rPr>
                      <m:t> </m:t>
                    </m:r>
                    <m:r>
                      <m:rPr>
                        <m:nor/>
                      </m:rPr>
                      <a:rPr lang="en-US" sz="1800" b="0" i="0" u="none" strike="noStrike" kern="1200" baseline="0" smtClean="0">
                        <a:solidFill>
                          <a:schemeClr val="tx1"/>
                        </a:solidFill>
                        <a:latin typeface="+mn-lt"/>
                        <a:ea typeface="+mn-ea"/>
                        <a:cs typeface="+mn-cs"/>
                      </a:rPr>
                      <m:t>footage</m:t>
                    </m:r>
                    <m:r>
                      <m:rPr>
                        <m:nor/>
                      </m:rPr>
                      <a:rPr lang="en-US" sz="1800" b="0" i="0" u="none" strike="noStrike" kern="1200" baseline="0" smtClean="0">
                        <a:solidFill>
                          <a:schemeClr val="tx1"/>
                        </a:solidFill>
                        <a:latin typeface="+mn-lt"/>
                        <a:ea typeface="+mn-ea"/>
                        <a:cs typeface="+mn-cs"/>
                      </a:rPr>
                      <m:t> (</m:t>
                    </m:r>
                    <m:r>
                      <m:rPr>
                        <m:nor/>
                      </m:rPr>
                      <a:rPr lang="en-US" sz="1800" b="1" i="0" u="none" strike="noStrike" kern="1200" baseline="0" smtClean="0">
                        <a:solidFill>
                          <a:schemeClr val="tx1"/>
                        </a:solidFill>
                        <a:latin typeface="+mn-lt"/>
                        <a:ea typeface="+mn-ea"/>
                        <a:cs typeface="+mn-cs"/>
                      </a:rPr>
                      <m:t>b</m:t>
                    </m:r>
                    <m:r>
                      <m:rPr>
                        <m:nor/>
                      </m:rPr>
                      <a:rPr lang="en-US" sz="1800" b="0" i="0" u="none" strike="noStrike" kern="1200" baseline="0" smtClean="0">
                        <a:solidFill>
                          <a:schemeClr val="tx1"/>
                        </a:solidFill>
                        <a:latin typeface="+mn-lt"/>
                        <a:ea typeface="+mn-ea"/>
                        <a:cs typeface="+mn-cs"/>
                      </a:rPr>
                      <m:t>) </m:t>
                    </m:r>
                    <m:r>
                      <m:rPr>
                        <m:nor/>
                      </m:rPr>
                      <a:rPr lang="en-US" sz="1800" b="0" i="0" u="none" strike="noStrike" kern="1200" baseline="0" smtClean="0">
                        <a:solidFill>
                          <a:schemeClr val="tx1"/>
                        </a:solidFill>
                        <a:latin typeface="+mn-lt"/>
                        <a:ea typeface="+mn-ea"/>
                        <a:cs typeface="+mn-cs"/>
                      </a:rPr>
                      <m:t>	</m:t>
                    </m:r>
                  </m:oMath>
                </a14:m>
                <a:endParaRPr lang="en-IN" dirty="0"/>
              </a:p>
            </p:txBody>
          </p:sp>
        </mc:Choice>
        <mc:Fallback xmlns="">
          <p:sp>
            <p:nvSpPr>
              <p:cNvPr id="10" name="TextBox 9">
                <a:extLst>
                  <a:ext uri="{FF2B5EF4-FFF2-40B4-BE49-F238E27FC236}">
                    <a16:creationId xmlns:a16="http://schemas.microsoft.com/office/drawing/2014/main" id="{9F100A0D-888A-8425-AE2A-4C8C77CE1075}"/>
                  </a:ext>
                </a:extLst>
              </p:cNvPr>
              <p:cNvSpPr txBox="1">
                <a:spLocks noRot="1" noChangeAspect="1" noMove="1" noResize="1" noEditPoints="1" noAdjustHandles="1" noChangeArrowheads="1" noChangeShapeType="1" noTextEdit="1"/>
              </p:cNvSpPr>
              <p:nvPr/>
            </p:nvSpPr>
            <p:spPr>
              <a:xfrm>
                <a:off x="4343400" y="1026673"/>
                <a:ext cx="4572000" cy="403124"/>
              </a:xfrm>
              <a:prstGeom prst="rect">
                <a:avLst/>
              </a:prstGeom>
              <a:blipFill>
                <a:blip r:embed="rId3"/>
                <a:stretch>
                  <a:fillRect l="-1200" b="-22388"/>
                </a:stretch>
              </a:blipFill>
            </p:spPr>
            <p:txBody>
              <a:bodyPr/>
              <a:lstStyle/>
              <a:p>
                <a:r>
                  <a:rPr lang="en-IN">
                    <a:noFill/>
                  </a:rPr>
                  <a:t> </a:t>
                </a:r>
              </a:p>
            </p:txBody>
          </p:sp>
        </mc:Fallback>
      </mc:AlternateContent>
      <p:graphicFrame>
        <p:nvGraphicFramePr>
          <p:cNvPr id="11" name="Object 10" descr="y equals thirty three point zero one x plus eighty thousand seven hundred seventeen point twenty three, which equals thirty three point zero one times one thousand two hundred plus eighty thousand seven hundred seventeen point twenty three, which equals one hundred twenty thousand three hundred twenty nine point twenty three.">
            <a:extLst>
              <a:ext uri="{FF2B5EF4-FFF2-40B4-BE49-F238E27FC236}">
                <a16:creationId xmlns:a16="http://schemas.microsoft.com/office/drawing/2014/main" id="{5D32AFBA-DB86-1A40-B9FB-93836585C834}"/>
              </a:ext>
            </a:extLst>
          </p:cNvPr>
          <p:cNvGraphicFramePr>
            <a:graphicFrameLocks noChangeAspect="1"/>
          </p:cNvGraphicFramePr>
          <p:nvPr>
            <p:extLst>
              <p:ext uri="{D42A27DB-BD31-4B8C-83A1-F6EECF244321}">
                <p14:modId xmlns:p14="http://schemas.microsoft.com/office/powerpoint/2010/main" val="3090651283"/>
              </p:ext>
            </p:extLst>
          </p:nvPr>
        </p:nvGraphicFramePr>
        <p:xfrm>
          <a:off x="5241925" y="1527175"/>
          <a:ext cx="3200400" cy="1155700"/>
        </p:xfrm>
        <a:graphic>
          <a:graphicData uri="http://schemas.openxmlformats.org/presentationml/2006/ole">
            <mc:AlternateContent xmlns:mc="http://schemas.openxmlformats.org/markup-compatibility/2006">
              <mc:Choice xmlns:v="urn:schemas-microsoft-com:vml" Requires="v">
                <p:oleObj name="Equation" r:id="rId4" imgW="3200400" imgH="1155600" progId="Equation.DSMT4">
                  <p:embed/>
                </p:oleObj>
              </mc:Choice>
              <mc:Fallback>
                <p:oleObj name="Equation" r:id="rId4" imgW="3200400" imgH="1155600" progId="Equation.DSMT4">
                  <p:embed/>
                  <p:pic>
                    <p:nvPicPr>
                      <p:cNvPr id="0" name=""/>
                      <p:cNvPicPr/>
                      <p:nvPr/>
                    </p:nvPicPr>
                    <p:blipFill>
                      <a:blip r:embed="rId5"/>
                      <a:stretch>
                        <a:fillRect/>
                      </a:stretch>
                    </p:blipFill>
                    <p:spPr>
                      <a:xfrm>
                        <a:off x="5241925" y="1527175"/>
                        <a:ext cx="3200400" cy="11557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44C83B2-493D-9818-F2F4-648D9F288C80}"/>
              </a:ext>
            </a:extLst>
          </p:cNvPr>
          <p:cNvSpPr txBox="1"/>
          <p:nvPr/>
        </p:nvSpPr>
        <p:spPr>
          <a:xfrm>
            <a:off x="461682" y="2884944"/>
            <a:ext cx="8225118" cy="2677656"/>
          </a:xfrm>
          <a:prstGeom prst="rect">
            <a:avLst/>
          </a:prstGeom>
          <a:noFill/>
        </p:spPr>
        <p:txBody>
          <a:bodyPr wrap="square">
            <a:spAutoFit/>
          </a:bodyPr>
          <a:lstStyle/>
          <a:p>
            <a:pPr>
              <a:defRPr sz="2800"/>
            </a:pPr>
            <a:r>
              <a:rPr lang="en-US" sz="2400" dirty="0"/>
              <a:t>Notice that by using both equations we have created a price range for a </a:t>
            </a:r>
            <a:r>
              <a:rPr lang="en-US" sz="2400" dirty="0">
                <a:latin typeface="Cambria Math"/>
              </a:rPr>
              <a:t>1200</a:t>
            </a:r>
            <a:r>
              <a:rPr lang="en-US" sz="2400" dirty="0"/>
              <a:t> square foot house that would be in line with the other houses in the neighborhood. Based on the data known, we can say that a house with </a:t>
            </a:r>
            <a:r>
              <a:rPr lang="en-US" sz="2400" dirty="0">
                <a:latin typeface="Cambria Math"/>
              </a:rPr>
              <a:t>1200</a:t>
            </a:r>
            <a:r>
              <a:rPr lang="en-US" sz="2400" dirty="0"/>
              <a:t> square feet should cost between $120,219 and $120,329. Since the house Tiffany is interested in is actually listed at $146,300, based on our model it seems that it is overpriced for the neighborhood.</a:t>
            </a:r>
          </a:p>
        </p:txBody>
      </p:sp>
    </p:spTree>
    <p:extLst>
      <p:ext uri="{BB962C8B-B14F-4D97-AF65-F5344CB8AC3E}">
        <p14:creationId xmlns:p14="http://schemas.microsoft.com/office/powerpoint/2010/main" val="317047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slope-intercept form of the equation for line passing through the points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31</m:t>
                        </m:r>
                        <m:r>
                          <m:rPr>
                            <m:nor/>
                          </m:rPr>
                          <a:rPr/>
                          <m:t>, </m:t>
                        </m:r>
                        <m:r>
                          <a:rPr>
                            <a:latin typeface="Cambria Math" panose="02040503050406030204" pitchFamily="18" charset="0"/>
                          </a:rPr>
                          <m:t>85</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27</m:t>
                        </m:r>
                        <m:r>
                          <m:rPr>
                            <m:nor/>
                          </m:rPr>
                          <a:rPr/>
                          <m:t>, </m:t>
                        </m:r>
                        <m:r>
                          <a:rPr>
                            <a:latin typeface="Cambria Math" panose="02040503050406030204" pitchFamily="18" charset="0"/>
                          </a:rPr>
                          <m:t>98</m:t>
                        </m:r>
                      </m:e>
                    </m:d>
                  </m:oMath>
                </a14:m>
                <a:r>
                  <a:rPr sz="2800" dirty="0"/>
                  <a:t>.</a:t>
                </a:r>
              </a:p>
              <a:p>
                <a:r>
                  <a:rPr sz="2800" dirty="0"/>
                  <a:t>Answer:</a:t>
                </a:r>
                <a:r>
                  <a:rPr lang="en-US" sz="2800" dirty="0"/>
                  <a:t> </a:t>
                </a:r>
              </a:p>
              <a:p>
                <a:r>
                  <a:rPr lang="en-US" i="1" dirty="0"/>
                  <a:t>y</a:t>
                </a:r>
                <a:r>
                  <a:rPr lang="en-US" dirty="0"/>
                  <a:t> =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3.25</a:t>
                </a:r>
                <a:r>
                  <a:rPr lang="en-US" i="1" dirty="0"/>
                  <a:t>x</a:t>
                </a:r>
                <a:r>
                  <a:rPr lang="en-US" dirty="0"/>
                  <a:t> + 185.75</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2753602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2</a:t>
            </a:r>
            <a:endParaRPr dirty="0"/>
          </a:p>
        </p:txBody>
      </p:sp>
      <p:sp>
        <p:nvSpPr>
          <p:cNvPr id="3" name="Text Placeholder 2"/>
          <p:cNvSpPr>
            <a:spLocks noGrp="1"/>
          </p:cNvSpPr>
          <p:nvPr>
            <p:ph type="body" sz="quarter" idx="10"/>
          </p:nvPr>
        </p:nvSpPr>
        <p:spPr/>
        <p:txBody>
          <a:bodyPr>
            <a:normAutofit/>
          </a:bodyPr>
          <a:lstStyle/>
          <a:p>
            <a:pPr>
              <a:defRPr sz="2800"/>
            </a:pPr>
            <a:r>
              <a:rPr sz="2800" dirty="0"/>
              <a:t>Recall that the coordinates of the </a:t>
            </a:r>
            <a:r>
              <a:rPr lang="en-US" sz="2800" i="1" dirty="0"/>
              <a:t>y</a:t>
            </a:r>
            <a:r>
              <a:rPr sz="2800" dirty="0"/>
              <a:t>-intercept are </a:t>
            </a:r>
            <a:r>
              <a:rPr lang="en-US" sz="2800" dirty="0"/>
              <a:t>(0, </a:t>
            </a:r>
            <a:r>
              <a:rPr lang="en-US" sz="2800" i="1" dirty="0"/>
              <a:t>b</a:t>
            </a:r>
            <a:r>
              <a:rPr lang="en-US" sz="2800" dirty="0"/>
              <a:t>)</a:t>
            </a:r>
            <a:endParaRP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3" name="Text Placeholder 2"/>
          <p:cNvSpPr>
            <a:spLocks noGrp="1"/>
          </p:cNvSpPr>
          <p:nvPr>
            <p:ph type="body" sz="quarter" idx="10"/>
          </p:nvPr>
        </p:nvSpPr>
        <p:spPr/>
        <p:txBody>
          <a:bodyPr>
            <a:normAutofit/>
          </a:bodyPr>
          <a:lstStyle/>
          <a:p>
            <a:pPr>
              <a:defRPr sz="2800"/>
            </a:pPr>
            <a:r>
              <a:rPr sz="2800" dirty="0"/>
              <a:t>Identify the slope and </a:t>
            </a:r>
            <a:r>
              <a:rPr lang="en-US" sz="2800" i="1" dirty="0"/>
              <a:t>y</a:t>
            </a:r>
            <a:r>
              <a:rPr sz="2800" dirty="0"/>
              <a:t>-intercept, along with another point on the line</a:t>
            </a:r>
            <a:r>
              <a:rPr lang="en-US" sz="2800" dirty="0"/>
              <a:t> 14</a:t>
            </a:r>
            <a:r>
              <a:rPr lang="en-US" sz="2800" i="1" dirty="0"/>
              <a:t>x</a:t>
            </a:r>
            <a:r>
              <a:rPr lang="en-US" sz="2800" dirty="0"/>
              <a:t> – 2</a:t>
            </a:r>
            <a:r>
              <a:rPr lang="en-US" sz="2800" i="1" dirty="0"/>
              <a:t>y</a:t>
            </a:r>
            <a:r>
              <a:rPr lang="en-US" sz="2800" dirty="0"/>
              <a:t> = 20,</a:t>
            </a:r>
            <a:r>
              <a:rPr sz="2800" dirty="0"/>
              <a:t> given that </a:t>
            </a:r>
            <a:r>
              <a:rPr lang="en-US" sz="2800" i="1" dirty="0"/>
              <a:t>y</a:t>
            </a:r>
            <a:r>
              <a:rPr lang="en-US" sz="2800" dirty="0"/>
              <a:t> = 7</a:t>
            </a:r>
            <a:r>
              <a:rPr lang="en-US" sz="2800" i="1" dirty="0"/>
              <a:t>x</a:t>
            </a:r>
            <a:r>
              <a:rPr lang="en-US" dirty="0"/>
              <a:t> – </a:t>
            </a:r>
            <a:r>
              <a:rPr lang="en-US" sz="2800" dirty="0"/>
              <a:t>10</a:t>
            </a:r>
            <a:r>
              <a:rPr sz="2800" dirty="0"/>
              <a:t> and</a:t>
            </a:r>
            <a:endParaRPr lang="en-US" sz="2800" dirty="0"/>
          </a:p>
          <a:p>
            <a:pPr>
              <a:defRPr sz="2800"/>
            </a:pPr>
            <a:endParaRPr lang="en-IN" dirty="0"/>
          </a:p>
        </p:txBody>
      </p:sp>
      <p:pic>
        <p:nvPicPr>
          <p:cNvPr id="9" name="Picture 8" descr="y minus 11 equals 7 times open parentheses x minus 3 close parentheses">
            <a:extLst>
              <a:ext uri="{FF2B5EF4-FFF2-40B4-BE49-F238E27FC236}">
                <a16:creationId xmlns:a16="http://schemas.microsoft.com/office/drawing/2014/main" id="{02B7FCA8-10FD-D958-A5F1-C15DEEB8DABC}"/>
              </a:ext>
            </a:extLst>
          </p:cNvPr>
          <p:cNvPicPr>
            <a:picLocks noChangeAspect="1"/>
          </p:cNvPicPr>
          <p:nvPr/>
        </p:nvPicPr>
        <p:blipFill>
          <a:blip r:embed="rId2"/>
          <a:stretch>
            <a:fillRect/>
          </a:stretch>
        </p:blipFill>
        <p:spPr>
          <a:xfrm>
            <a:off x="1143000" y="1943687"/>
            <a:ext cx="2376000" cy="524433"/>
          </a:xfrm>
          <a:prstGeom prst="rect">
            <a:avLst/>
          </a:prstGeom>
        </p:spPr>
      </p:pic>
      <p:sp>
        <p:nvSpPr>
          <p:cNvPr id="5" name="TextBox 4">
            <a:extLst>
              <a:ext uri="{FF2B5EF4-FFF2-40B4-BE49-F238E27FC236}">
                <a16:creationId xmlns:a16="http://schemas.microsoft.com/office/drawing/2014/main" id="{C830D969-C0E3-3E2B-5F5E-0D5066F03D2A}"/>
              </a:ext>
            </a:extLst>
          </p:cNvPr>
          <p:cNvSpPr txBox="1"/>
          <p:nvPr/>
        </p:nvSpPr>
        <p:spPr>
          <a:xfrm>
            <a:off x="3505200" y="1921275"/>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are equivalent equations.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65201B-CB1C-224C-207E-C943EE66DF4D}"/>
                  </a:ext>
                </a:extLst>
              </p:cNvPr>
              <p:cNvSpPr txBox="1"/>
              <p:nvPr/>
            </p:nvSpPr>
            <p:spPr>
              <a:xfrm>
                <a:off x="533400" y="2789264"/>
                <a:ext cx="60198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Answer: </a:t>
                </a:r>
                <a:r>
                  <a:rPr kumimoji="0" lang="en-IN" sz="2800" b="0" i="1" u="none" strike="noStrike" kern="1200" cap="none" spc="0" normalizeH="0" baseline="0" noProof="0" dirty="0">
                    <a:ln>
                      <a:noFill/>
                    </a:ln>
                    <a:solidFill>
                      <a:srgbClr val="366092"/>
                    </a:solidFill>
                    <a:effectLst/>
                    <a:uLnTx/>
                    <a:uFillTx/>
                    <a:latin typeface="Calibri"/>
                    <a:ea typeface="+mn-ea"/>
                    <a:cs typeface="+mn-cs"/>
                  </a:rPr>
                  <a:t>m </a:t>
                </a:r>
                <a14:m>
                  <m:oMath xmlns:m="http://schemas.openxmlformats.org/officeDocument/2006/math">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oMath>
                </a14:m>
                <a:r>
                  <a:rPr kumimoji="0" lang="en-IN" sz="2800" b="0" i="0" u="none" strike="noStrike" kern="1200" cap="none" spc="0" normalizeH="0" baseline="0" noProof="0" dirty="0">
                    <a:ln>
                      <a:noFill/>
                    </a:ln>
                    <a:solidFill>
                      <a:srgbClr val="366092"/>
                    </a:solidFill>
                    <a:effectLst/>
                    <a:uLnTx/>
                    <a:uFillTx/>
                    <a:latin typeface="Calibri"/>
                    <a:ea typeface="+mn-ea"/>
                    <a:cs typeface="+mn-cs"/>
                  </a:rPr>
                  <a:t>, </a:t>
                </a:r>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7" name="TextBox 6">
                <a:extLst>
                  <a:ext uri="{FF2B5EF4-FFF2-40B4-BE49-F238E27FC236}">
                    <a16:creationId xmlns:a16="http://schemas.microsoft.com/office/drawing/2014/main" id="{9D65201B-CB1C-224C-207E-C943EE66DF4D}"/>
                  </a:ext>
                </a:extLst>
              </p:cNvPr>
              <p:cNvSpPr txBox="1">
                <a:spLocks noRot="1" noChangeAspect="1" noMove="1" noResize="1" noEditPoints="1" noAdjustHandles="1" noChangeArrowheads="1" noChangeShapeType="1" noTextEdit="1"/>
              </p:cNvSpPr>
              <p:nvPr/>
            </p:nvSpPr>
            <p:spPr>
              <a:xfrm>
                <a:off x="533400" y="2789264"/>
                <a:ext cx="6019800" cy="523220"/>
              </a:xfrm>
              <a:prstGeom prst="rect">
                <a:avLst/>
              </a:prstGeom>
              <a:blipFill>
                <a:blip r:embed="rId3"/>
                <a:stretch>
                  <a:fillRect l="-2128" t="-11765" b="-34118"/>
                </a:stretch>
              </a:blipFill>
            </p:spPr>
            <p:txBody>
              <a:bodyPr/>
              <a:lstStyle/>
              <a:p>
                <a:r>
                  <a:rPr lang="en-IN">
                    <a:noFill/>
                  </a:rPr>
                  <a:t> </a:t>
                </a:r>
              </a:p>
            </p:txBody>
          </p:sp>
        </mc:Fallback>
      </mc:AlternateContent>
      <p:pic>
        <p:nvPicPr>
          <p:cNvPr id="11" name="Picture 10" descr="order pairs 0 comma negative 10 and 3 comma 11.">
            <a:extLst>
              <a:ext uri="{FF2B5EF4-FFF2-40B4-BE49-F238E27FC236}">
                <a16:creationId xmlns:a16="http://schemas.microsoft.com/office/drawing/2014/main" id="{F68CA270-A95C-6A89-FC74-C41C30B9FE52}"/>
              </a:ext>
            </a:extLst>
          </p:cNvPr>
          <p:cNvPicPr>
            <a:picLocks noChangeAspect="1"/>
          </p:cNvPicPr>
          <p:nvPr/>
        </p:nvPicPr>
        <p:blipFill>
          <a:blip r:embed="rId4"/>
          <a:stretch>
            <a:fillRect/>
          </a:stretch>
        </p:blipFill>
        <p:spPr>
          <a:xfrm>
            <a:off x="3048000" y="2845758"/>
            <a:ext cx="2088000" cy="487200"/>
          </a:xfrm>
          <a:prstGeom prst="rect">
            <a:avLst/>
          </a:prstGeom>
        </p:spPr>
      </p:pic>
    </p:spTree>
    <p:extLst>
      <p:ext uri="{BB962C8B-B14F-4D97-AF65-F5344CB8AC3E}">
        <p14:creationId xmlns:p14="http://schemas.microsoft.com/office/powerpoint/2010/main" val="100162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2: Graphing a Linear Equation from Slope-Intercept Form and Point-Slope Form</a:t>
            </a:r>
            <a:r>
              <a:rPr lang="en-US" dirty="0"/>
              <a:t>—Slide 1 </a:t>
            </a:r>
            <a:endParaRPr dirty="0"/>
          </a:p>
        </p:txBody>
      </p:sp>
      <p:sp>
        <p:nvSpPr>
          <p:cNvPr id="3" name="Text Placeholder 2"/>
          <p:cNvSpPr>
            <a:spLocks noGrp="1"/>
          </p:cNvSpPr>
          <p:nvPr>
            <p:ph type="body" sz="quarter" idx="10"/>
          </p:nvPr>
        </p:nvSpPr>
        <p:spPr/>
        <p:txBody>
          <a:bodyPr>
            <a:normAutofit/>
          </a:bodyPr>
          <a:lstStyle/>
          <a:p>
            <a:r>
              <a:rPr sz="2400" dirty="0"/>
              <a:t>Ethan is giving a PowerPoint presentation in his international business class about a start-up business idea. For visual effect, he intends to have a slide showing the equations of the lines used in his analysis to find the break-even point where the venture will actually be making money. The equations of the lines to be shown on the slide are given here. Graph each of the lines in parts a. and b. on the same graph.</a:t>
            </a:r>
          </a:p>
          <a:p>
            <a:pPr>
              <a:defRPr sz="2800"/>
            </a:pPr>
            <a:endParaRPr sz="2400" dirty="0"/>
          </a:p>
          <a:p>
            <a:pPr marL="514350" indent="-514350">
              <a:buFont typeface="+mj-lt"/>
              <a:buAutoNum type="alphaLcPeriod" startAt="3"/>
              <a:defRPr sz="2800"/>
            </a:pPr>
            <a:endParaRPr lang="en-US" sz="2400" dirty="0"/>
          </a:p>
          <a:p>
            <a:pPr marL="514350" indent="-514350">
              <a:buFont typeface="+mj-lt"/>
              <a:buAutoNum type="alphaLcPeriod" startAt="3"/>
              <a:defRPr sz="2800"/>
            </a:pPr>
            <a:endParaRPr lang="en-US" sz="2400" dirty="0"/>
          </a:p>
          <a:p>
            <a:pPr marL="514350" indent="-514350">
              <a:buFont typeface="+mj-lt"/>
              <a:buAutoNum type="alphaLcPeriod" startAt="3"/>
              <a:defRPr sz="2800"/>
            </a:pPr>
            <a:endParaRPr lang="en-US" sz="2400" dirty="0"/>
          </a:p>
        </p:txBody>
      </p:sp>
      <p:pic>
        <p:nvPicPr>
          <p:cNvPr id="8" name="Picture 7" descr="a. y equals two x plus three.">
            <a:extLst>
              <a:ext uri="{FF2B5EF4-FFF2-40B4-BE49-F238E27FC236}">
                <a16:creationId xmlns:a16="http://schemas.microsoft.com/office/drawing/2014/main" id="{ED3803EA-498E-54CF-E03E-7B6109CC5F0F}"/>
              </a:ext>
            </a:extLst>
          </p:cNvPr>
          <p:cNvPicPr>
            <a:picLocks noChangeAspect="1"/>
          </p:cNvPicPr>
          <p:nvPr/>
        </p:nvPicPr>
        <p:blipFill>
          <a:blip r:embed="rId2"/>
          <a:stretch>
            <a:fillRect/>
          </a:stretch>
        </p:blipFill>
        <p:spPr>
          <a:xfrm>
            <a:off x="533400" y="3886200"/>
            <a:ext cx="1836000" cy="363653"/>
          </a:xfrm>
          <a:prstGeom prst="rect">
            <a:avLst/>
          </a:prstGeom>
        </p:spPr>
      </p:pic>
      <p:pic>
        <p:nvPicPr>
          <p:cNvPr id="12" name="Picture 11" descr="b. y minus nine equals ten thirds times the quantity x minus three.">
            <a:extLst>
              <a:ext uri="{FF2B5EF4-FFF2-40B4-BE49-F238E27FC236}">
                <a16:creationId xmlns:a16="http://schemas.microsoft.com/office/drawing/2014/main" id="{9DECAFA0-894F-C348-0A90-1E7BCA07E6F5}"/>
              </a:ext>
            </a:extLst>
          </p:cNvPr>
          <p:cNvPicPr>
            <a:picLocks noChangeAspect="1"/>
          </p:cNvPicPr>
          <p:nvPr/>
        </p:nvPicPr>
        <p:blipFill>
          <a:blip r:embed="rId3"/>
          <a:stretch>
            <a:fillRect/>
          </a:stretch>
        </p:blipFill>
        <p:spPr>
          <a:xfrm>
            <a:off x="533400" y="4352925"/>
            <a:ext cx="2695575" cy="790575"/>
          </a:xfrm>
          <a:prstGeom prst="rect">
            <a:avLst/>
          </a:prstGeom>
        </p:spPr>
      </p:pic>
      <p:sp>
        <p:nvSpPr>
          <p:cNvPr id="14" name="TextBox 13">
            <a:extLst>
              <a:ext uri="{FF2B5EF4-FFF2-40B4-BE49-F238E27FC236}">
                <a16:creationId xmlns:a16="http://schemas.microsoft.com/office/drawing/2014/main" id="{B538E15D-EEB9-BC79-0E15-6632B4DAD8C6}"/>
              </a:ext>
            </a:extLst>
          </p:cNvPr>
          <p:cNvSpPr txBox="1"/>
          <p:nvPr/>
        </p:nvSpPr>
        <p:spPr>
          <a:xfrm>
            <a:off x="457200" y="5127248"/>
            <a:ext cx="8229600" cy="892552"/>
          </a:xfrm>
          <a:prstGeom prst="rect">
            <a:avLst/>
          </a:prstGeom>
          <a:noFill/>
        </p:spPr>
        <p:txBody>
          <a:bodyPr wrap="square">
            <a:spAutoFit/>
          </a:bodyPr>
          <a:lstStyle/>
          <a:p>
            <a:pPr marL="538163" indent="-538163">
              <a:defRPr sz="2800"/>
            </a:pPr>
            <a:r>
              <a:rPr lang="en-US" sz="2600" dirty="0"/>
              <a:t>c.	​Using the graph of the lines from parts a. and b., estimate the break-even point for Ethan's venture.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r>
              <a:rPr sz="2800"/>
              <a:t>The graphs of linear equations are lines in the Cartesian coordinate system. Graphing the equations gives us an additional perspective that can add insight and be useful in decision making.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2200" b="1" dirty="0"/>
                  <a:t>Solution</a:t>
                </a:r>
              </a:p>
              <a:p>
                <a:pPr marL="538163" indent="-538163">
                  <a:defRPr sz="2800"/>
                </a:pPr>
                <a:r>
                  <a:rPr lang="en-US" sz="2200" dirty="0"/>
                  <a:t>a.</a:t>
                </a:r>
                <a:r>
                  <a:rPr sz="2200" dirty="0"/>
                  <a:t>​</a:t>
                </a:r>
                <a:r>
                  <a:rPr lang="en-US" sz="2200" dirty="0"/>
                  <a:t>	</a:t>
                </a:r>
                <a:r>
                  <a:rPr sz="2200" dirty="0"/>
                  <a:t>First, we graph the equation </a:t>
                </a:r>
                <a:r>
                  <a:rPr lang="en-US" sz="2200" i="1" dirty="0"/>
                  <a:t>y</a:t>
                </a:r>
                <a:r>
                  <a:rPr lang="en-US" sz="2200" dirty="0"/>
                  <a:t> = 2</a:t>
                </a:r>
                <a:r>
                  <a:rPr lang="en-US" sz="2200" i="1" dirty="0"/>
                  <a:t>x</a:t>
                </a:r>
                <a:r>
                  <a:rPr lang="en-US" sz="2200" dirty="0"/>
                  <a:t> + 3</a:t>
                </a:r>
                <a:r>
                  <a:rPr sz="2200" dirty="0"/>
                  <a:t> on the coordinate plane.</a:t>
                </a:r>
              </a:p>
              <a:p>
                <a:pPr>
                  <a:defRPr b="1"/>
                </a:pPr>
                <a:r>
                  <a:rPr sz="2200" dirty="0"/>
                  <a:t>​By Hand</a:t>
                </a:r>
              </a:p>
              <a:p>
                <a:pPr>
                  <a:defRPr sz="2800"/>
                </a:pPr>
                <a:r>
                  <a:rPr sz="2200" dirty="0"/>
                  <a:t>The first equation,</a:t>
                </a:r>
                <a:r>
                  <a:rPr lang="en-US" sz="2200" dirty="0"/>
                  <a:t> </a:t>
                </a:r>
                <a:r>
                  <a:rPr lang="en-US" sz="2200" i="1" dirty="0"/>
                  <a:t>y</a:t>
                </a:r>
                <a:r>
                  <a:rPr lang="en-US" sz="2200" dirty="0"/>
                  <a:t> = 2</a:t>
                </a:r>
                <a:r>
                  <a:rPr lang="en-US" sz="2200" i="1" dirty="0"/>
                  <a:t>x</a:t>
                </a:r>
                <a:r>
                  <a:rPr lang="en-US" sz="2200" dirty="0"/>
                  <a:t> + 3</a:t>
                </a:r>
                <a:r>
                  <a:rPr sz="2200" dirty="0"/>
                  <a:t>, is given in slope-intercept form, </a:t>
                </a:r>
                <a:br>
                  <a:rPr lang="en-US" sz="2200" dirty="0"/>
                </a:br>
                <a:r>
                  <a:rPr lang="en-US" sz="2200" i="1" dirty="0"/>
                  <a:t>y</a:t>
                </a:r>
                <a:r>
                  <a:rPr lang="en-US" sz="2200" dirty="0"/>
                  <a:t> = </a:t>
                </a:r>
                <a:r>
                  <a:rPr lang="en-US" sz="2200" i="1" dirty="0"/>
                  <a:t>mx</a:t>
                </a:r>
                <a:r>
                  <a:rPr lang="en-US" sz="2200" dirty="0"/>
                  <a:t> + </a:t>
                </a:r>
                <a:r>
                  <a:rPr lang="en-US" sz="2200" i="1" dirty="0"/>
                  <a:t>b</a:t>
                </a:r>
                <a:r>
                  <a:rPr sz="2200" dirty="0"/>
                  <a:t>. We can see the slope is </a:t>
                </a:r>
                <a:r>
                  <a:rPr lang="en-US" sz="2200" i="1" dirty="0"/>
                  <a:t>m</a:t>
                </a:r>
                <a:r>
                  <a:rPr lang="en-US" sz="2200" dirty="0"/>
                  <a:t> </a:t>
                </a:r>
                <a14:m>
                  <m:oMath xmlns:m="http://schemas.openxmlformats.org/officeDocument/2006/math">
                    <m:r>
                      <a:rPr sz="2200">
                        <a:latin typeface="Cambria Math" panose="02040503050406030204" pitchFamily="18" charset="0"/>
                      </a:rPr>
                      <m:t>=</m:t>
                    </m:r>
                    <m:r>
                      <a:rPr sz="2200">
                        <a:latin typeface="Cambria Math" panose="02040503050406030204" pitchFamily="18" charset="0"/>
                      </a:rPr>
                      <m:t>2</m:t>
                    </m:r>
                  </m:oMath>
                </a14:m>
                <a:r>
                  <a:rPr sz="2200" dirty="0"/>
                  <a:t> and the </a:t>
                </a:r>
                <a:r>
                  <a:rPr sz="2200" i="1" dirty="0"/>
                  <a:t>y</a:t>
                </a:r>
                <a:r>
                  <a:rPr sz="2200" dirty="0"/>
                  <a:t>-intercept is</a:t>
                </a:r>
                <a:r>
                  <a:rPr lang="en-US" sz="2200" dirty="0"/>
                  <a:t> </a:t>
                </a:r>
                <a:r>
                  <a:rPr lang="en-US" sz="2200" i="1" dirty="0"/>
                  <a:t>b </a:t>
                </a:r>
                <a14:m>
                  <m:oMath xmlns:m="http://schemas.openxmlformats.org/officeDocument/2006/math">
                    <m:r>
                      <a:rPr sz="2200">
                        <a:latin typeface="Cambria Math" panose="02040503050406030204" pitchFamily="18" charset="0"/>
                      </a:rPr>
                      <m:t>=</m:t>
                    </m:r>
                    <m:r>
                      <a:rPr sz="2200">
                        <a:latin typeface="Cambria Math" panose="02040503050406030204" pitchFamily="18" charset="0"/>
                      </a:rPr>
                      <m:t>3</m:t>
                    </m:r>
                  </m:oMath>
                </a14:m>
                <a:r>
                  <a:rPr sz="2200" dirty="0"/>
                  <a:t> or </a:t>
                </a:r>
                <a14:m>
                  <m:oMath xmlns:m="http://schemas.openxmlformats.org/officeDocument/2006/math">
                    <m:d>
                      <m:dPr>
                        <m:ctrlPr>
                          <a:rPr sz="2200" i="1">
                            <a:latin typeface="Cambria Math" panose="02040503050406030204" pitchFamily="18" charset="0"/>
                          </a:rPr>
                        </m:ctrlPr>
                      </m:dPr>
                      <m:e>
                        <m:r>
                          <a:rPr sz="2200">
                            <a:latin typeface="Cambria Math" panose="02040503050406030204" pitchFamily="18" charset="0"/>
                          </a:rPr>
                          <m:t>0</m:t>
                        </m:r>
                        <m:r>
                          <m:rPr>
                            <m:nor/>
                          </m:rPr>
                          <a:rPr sz="2200"/>
                          <m:t>, </m:t>
                        </m:r>
                        <m:r>
                          <a:rPr sz="2200">
                            <a:latin typeface="Cambria Math" panose="02040503050406030204" pitchFamily="18" charset="0"/>
                          </a:rPr>
                          <m:t>3</m:t>
                        </m:r>
                      </m:e>
                    </m:d>
                  </m:oMath>
                </a14:m>
                <a:r>
                  <a:rPr sz="2200" dirty="0"/>
                  <a:t>.</a:t>
                </a:r>
                <a:r>
                  <a:rPr lang="en-US" sz="2200" dirty="0"/>
                  <a:t> </a:t>
                </a:r>
                <a:r>
                  <a:rPr sz="2200" dirty="0"/>
                  <a:t>When creating a graph using a point and the slope, always plot the point on the graph first and then, starting from that point, </a:t>
                </a:r>
                <a:endParaRPr lang="en-US" sz="2200" dirty="0"/>
              </a:p>
              <a:p>
                <a:pPr>
                  <a:defRPr sz="2800"/>
                </a:pPr>
                <a:r>
                  <a:rPr sz="2200" dirty="0"/>
                  <a:t>count the slope as</a:t>
                </a:r>
                <a:endParaRPr lang="en-US" sz="2200" dirty="0"/>
              </a:p>
              <a:p>
                <a:pPr>
                  <a:defRPr sz="2800"/>
                </a:pPr>
                <a:r>
                  <a:rPr lang="en-US" sz="22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IN">
                    <a:noFill/>
                  </a:rPr>
                  <a:t> </a:t>
                </a:r>
              </a:p>
            </p:txBody>
          </p:sp>
        </mc:Fallback>
      </mc:AlternateContent>
      <p:pic>
        <p:nvPicPr>
          <p:cNvPr id="11" name="Picture 10" descr="rise divided by run">
            <a:extLst>
              <a:ext uri="{FF2B5EF4-FFF2-40B4-BE49-F238E27FC236}">
                <a16:creationId xmlns:a16="http://schemas.microsoft.com/office/drawing/2014/main" id="{9C611551-40B1-6680-9F1B-564015C3FE0F}"/>
              </a:ext>
            </a:extLst>
          </p:cNvPr>
          <p:cNvPicPr>
            <a:picLocks noChangeAspect="1"/>
          </p:cNvPicPr>
          <p:nvPr/>
        </p:nvPicPr>
        <p:blipFill>
          <a:blip r:embed="rId3"/>
          <a:stretch>
            <a:fillRect/>
          </a:stretch>
        </p:blipFill>
        <p:spPr>
          <a:xfrm>
            <a:off x="2704883" y="3586478"/>
            <a:ext cx="396000" cy="557085"/>
          </a:xfrm>
          <a:prstGeom prst="rect">
            <a:avLst/>
          </a:prstGeom>
        </p:spPr>
      </p:pic>
      <p:sp>
        <p:nvSpPr>
          <p:cNvPr id="9" name="TextBox 8">
            <a:extLst>
              <a:ext uri="{FF2B5EF4-FFF2-40B4-BE49-F238E27FC236}">
                <a16:creationId xmlns:a16="http://schemas.microsoft.com/office/drawing/2014/main" id="{8F243BED-B83C-8C76-86B7-DF3C53A2B370}"/>
              </a:ext>
            </a:extLst>
          </p:cNvPr>
          <p:cNvSpPr txBox="1"/>
          <p:nvPr/>
        </p:nvSpPr>
        <p:spPr>
          <a:xfrm>
            <a:off x="3200400" y="3649578"/>
            <a:ext cx="45720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to identify a second point on the line. </a:t>
            </a:r>
            <a:endParaRPr lang="en-IN"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22A77F-9499-23A0-163F-7FBA7A60E02C}"/>
                  </a:ext>
                </a:extLst>
              </p:cNvPr>
              <p:cNvSpPr txBox="1"/>
              <p:nvPr/>
            </p:nvSpPr>
            <p:spPr>
              <a:xfrm>
                <a:off x="457200" y="4107359"/>
                <a:ext cx="8077200" cy="769441"/>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Since the slope </a:t>
                </a:r>
                <a:r>
                  <a:rPr kumimoji="0" lang="en-US" sz="2200" b="0" i="1" u="none" strike="noStrike" kern="1200" cap="none" spc="0" normalizeH="0" baseline="0" noProof="0" dirty="0">
                    <a:ln>
                      <a:noFill/>
                    </a:ln>
                    <a:solidFill>
                      <a:srgbClr val="366092"/>
                    </a:solidFill>
                    <a:effectLst/>
                    <a:uLnTx/>
                    <a:uFillTx/>
                    <a:latin typeface="Calibri"/>
                    <a:ea typeface="+mn-ea"/>
                    <a:cs typeface="+mn-cs"/>
                  </a:rPr>
                  <a:t>m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is a whole number, we can make the slope a </a:t>
                </a:r>
              </a:p>
              <a:p>
                <a:r>
                  <a:rPr kumimoji="0" lang="en-US" sz="2200" b="0" i="0" u="none" strike="noStrike" kern="1200" cap="none" spc="0" normalizeH="0" baseline="0" noProof="0" dirty="0">
                    <a:ln>
                      <a:noFill/>
                    </a:ln>
                    <a:solidFill>
                      <a:srgbClr val="366092"/>
                    </a:solidFill>
                    <a:effectLst/>
                    <a:uLnTx/>
                    <a:uFillTx/>
                    <a:latin typeface="Calibri"/>
                    <a:ea typeface="+mn-ea"/>
                    <a:cs typeface="+mn-cs"/>
                  </a:rPr>
                  <a:t>fraction by putting it over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a:t>
                </a:r>
                <a:r>
                  <a:rPr kumimoji="0" lang="en-US" sz="2200" b="0" i="0" u="none" strike="noStrike" kern="1200" cap="none" spc="0" normalizeH="0" baseline="0" noProof="0" dirty="0">
                    <a:ln>
                      <a:noFill/>
                    </a:ln>
                    <a:solidFill>
                      <a:srgbClr val="366092"/>
                    </a:solidFill>
                    <a:effectLst/>
                    <a:uLnTx/>
                    <a:uFillTx/>
                    <a:latin typeface="Calibri"/>
                    <a:ea typeface="+mn-ea"/>
                    <a:cs typeface="+mn-cs"/>
                  </a:rPr>
                  <a:t>. Thinking of the slope as </a:t>
                </a:r>
                <a:endParaRPr lang="en-IN" dirty="0"/>
              </a:p>
            </p:txBody>
          </p:sp>
        </mc:Choice>
        <mc:Fallback xmlns="">
          <p:sp>
            <p:nvSpPr>
              <p:cNvPr id="5" name="TextBox 4">
                <a:extLst>
                  <a:ext uri="{FF2B5EF4-FFF2-40B4-BE49-F238E27FC236}">
                    <a16:creationId xmlns:a16="http://schemas.microsoft.com/office/drawing/2014/main" id="{B422A77F-9499-23A0-163F-7FBA7A60E02C}"/>
                  </a:ext>
                </a:extLst>
              </p:cNvPr>
              <p:cNvSpPr txBox="1">
                <a:spLocks noRot="1" noChangeAspect="1" noMove="1" noResize="1" noEditPoints="1" noAdjustHandles="1" noChangeArrowheads="1" noChangeShapeType="1" noTextEdit="1"/>
              </p:cNvSpPr>
              <p:nvPr/>
            </p:nvSpPr>
            <p:spPr>
              <a:xfrm>
                <a:off x="457200" y="4107359"/>
                <a:ext cx="8077200" cy="769441"/>
              </a:xfrm>
              <a:prstGeom prst="rect">
                <a:avLst/>
              </a:prstGeom>
              <a:blipFill>
                <a:blip r:embed="rId4"/>
                <a:stretch>
                  <a:fillRect l="-981" t="-5556" b="-15079"/>
                </a:stretch>
              </a:blipFill>
            </p:spPr>
            <p:txBody>
              <a:bodyPr/>
              <a:lstStyle/>
              <a:p>
                <a:r>
                  <a:rPr lang="en-IN">
                    <a:noFill/>
                  </a:rPr>
                  <a:t> </a:t>
                </a:r>
              </a:p>
            </p:txBody>
          </p:sp>
        </mc:Fallback>
      </mc:AlternateContent>
      <p:pic>
        <p:nvPicPr>
          <p:cNvPr id="6" name="Picture 5" descr="more convenient for graphing purposes since the rise and run are both clearly stated.&#10;We can now draw the line passing through the two points.">
            <a:extLst>
              <a:ext uri="{FF2B5EF4-FFF2-40B4-BE49-F238E27FC236}">
                <a16:creationId xmlns:a16="http://schemas.microsoft.com/office/drawing/2014/main" id="{1335F884-E42B-0E5E-D895-AD26414DA505}"/>
              </a:ext>
            </a:extLst>
          </p:cNvPr>
          <p:cNvPicPr>
            <a:picLocks noChangeAspect="1"/>
          </p:cNvPicPr>
          <p:nvPr/>
        </p:nvPicPr>
        <p:blipFill>
          <a:blip r:embed="rId5"/>
          <a:stretch>
            <a:fillRect/>
          </a:stretch>
        </p:blipFill>
        <p:spPr>
          <a:xfrm>
            <a:off x="6477000" y="4371975"/>
            <a:ext cx="685800" cy="657225"/>
          </a:xfrm>
          <a:prstGeom prst="rect">
            <a:avLst/>
          </a:prstGeom>
        </p:spPr>
      </p:pic>
      <p:sp>
        <p:nvSpPr>
          <p:cNvPr id="8" name="TextBox 7">
            <a:extLst>
              <a:ext uri="{FF2B5EF4-FFF2-40B4-BE49-F238E27FC236}">
                <a16:creationId xmlns:a16="http://schemas.microsoft.com/office/drawing/2014/main" id="{7F9946D5-851A-4801-5910-C2D926098542}"/>
              </a:ext>
            </a:extLst>
          </p:cNvPr>
          <p:cNvSpPr txBox="1"/>
          <p:nvPr/>
        </p:nvSpPr>
        <p:spPr>
          <a:xfrm>
            <a:off x="457200" y="4876800"/>
            <a:ext cx="8229600" cy="1107996"/>
          </a:xfrm>
          <a:prstGeom prst="rect">
            <a:avLst/>
          </a:prstGeom>
          <a:noFill/>
        </p:spPr>
        <p:txBody>
          <a:bodyPr wrap="square">
            <a:spAutoFit/>
          </a:bodyPr>
          <a:lstStyle/>
          <a:p>
            <a:pPr>
              <a:defRPr sz="2800"/>
            </a:pPr>
            <a:r>
              <a:rPr lang="en-US" sz="2200" dirty="0"/>
              <a:t>is more convenient for graphing purposes since the rise and run are both clearly stated.</a:t>
            </a:r>
          </a:p>
          <a:p>
            <a:r>
              <a:rPr lang="en-US" sz="2200" dirty="0"/>
              <a:t>We can now draw the line passing through the two points.</a:t>
            </a:r>
            <a:endParaRPr lang="en-IN"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3</a:t>
            </a:r>
            <a:endParaRPr dirty="0"/>
          </a:p>
        </p:txBody>
      </p:sp>
      <p:pic>
        <p:nvPicPr>
          <p:cNvPr id="7" name="Picture 6" descr="The graph of y equals to two x plus three is shown. The x axis and y axis are labeled from negative 8 to 8 in increments of 2. Two arrows point out that the Rise equals to 2 and the Run equals to 1 from the point (0,3) to the point (1,5) on the line.">
            <a:extLst>
              <a:ext uri="{FF2B5EF4-FFF2-40B4-BE49-F238E27FC236}">
                <a16:creationId xmlns:a16="http://schemas.microsoft.com/office/drawing/2014/main" id="{EEAD4C65-9B48-4C9C-9C8E-2D14E6339615}"/>
              </a:ext>
            </a:extLst>
          </p:cNvPr>
          <p:cNvPicPr>
            <a:picLocks noChangeAspect="1"/>
          </p:cNvPicPr>
          <p:nvPr/>
        </p:nvPicPr>
        <p:blipFill>
          <a:blip r:embed="rId2"/>
          <a:srcRect b="8357"/>
          <a:stretch>
            <a:fillRect/>
          </a:stretch>
        </p:blipFill>
        <p:spPr>
          <a:xfrm>
            <a:off x="2457155" y="1233181"/>
            <a:ext cx="4229690" cy="4024619"/>
          </a:xfrm>
          <a:prstGeom prst="rect">
            <a:avLst/>
          </a:prstGeom>
        </p:spPr>
      </p:pic>
      <p:sp>
        <p:nvSpPr>
          <p:cNvPr id="3" name="TextBox 2">
            <a:extLst>
              <a:ext uri="{FF2B5EF4-FFF2-40B4-BE49-F238E27FC236}">
                <a16:creationId xmlns:a16="http://schemas.microsoft.com/office/drawing/2014/main" id="{FA754515-D4D5-2D8D-F3AA-A3975EA9C2F9}"/>
              </a:ext>
            </a:extLst>
          </p:cNvPr>
          <p:cNvSpPr txBox="1"/>
          <p:nvPr/>
        </p:nvSpPr>
        <p:spPr>
          <a:xfrm>
            <a:off x="3048000" y="5257800"/>
            <a:ext cx="3048000" cy="430887"/>
          </a:xfrm>
          <a:prstGeom prst="rect">
            <a:avLst/>
          </a:prstGeom>
          <a:noFill/>
        </p:spPr>
        <p:txBody>
          <a:bodyPr wrap="square">
            <a:spAutoFit/>
          </a:bodyPr>
          <a:lstStyle/>
          <a:p>
            <a:pPr algn="ctr"/>
            <a:r>
              <a:rPr lang="en-IN" sz="2200" dirty="0"/>
              <a:t>Figure 14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US" sz="2800" dirty="0"/>
                  <a:t>TI-83/84 Plus</a:t>
                </a:r>
              </a:p>
              <a:p>
                <a:pPr>
                  <a:defRPr sz="2800"/>
                </a:pPr>
                <a:r>
                  <a:rPr lang="en-US" sz="2200" dirty="0"/>
                  <a:t>In order to graph equations on the TI-83/84 Plus, the equations must be written in slope-intercept form so that the </a:t>
                </a:r>
                <a:r>
                  <a:rPr lang="en-US" sz="2200" i="1" dirty="0"/>
                  <a:t>y</a:t>
                </a:r>
                <a:r>
                  <a:rPr lang="en-US" sz="2200" dirty="0"/>
                  <a:t>-value is by itself on one side of the equal sign. This equation is already in the correct form, so we can input it into the calculator as it is. Press </a:t>
                </a:r>
                <a:r>
                  <a:rPr lang="en-US" sz="2200" i="1" dirty="0"/>
                  <a:t>y</a:t>
                </a:r>
                <a14:m>
                  <m:oMath xmlns:m="http://schemas.openxmlformats.org/officeDocument/2006/math">
                    <m:r>
                      <a:rPr lang="en-US" sz="2200" i="1">
                        <a:latin typeface="Cambria Math" panose="02040503050406030204" pitchFamily="18" charset="0"/>
                      </a:rPr>
                      <m:t> </m:t>
                    </m:r>
                  </m:oMath>
                </a14:m>
                <a:r>
                  <a:rPr lang="en-US" sz="2200" dirty="0"/>
                  <a:t>= and clear any equations currently in the calculator. Input the right-hand side of the equation, 2x+3, for Y1, pressing </a:t>
                </a:r>
                <a:r>
                  <a:rPr lang="en-US" sz="2200" dirty="0" err="1"/>
                  <a:t>X,T,θ,n</a:t>
                </a:r>
                <a:r>
                  <a:rPr lang="en-US" sz="2200" dirty="0"/>
                  <a:t> for the variable, </a:t>
                </a:r>
                <a:r>
                  <a:rPr lang="en-US" sz="2200" i="1" dirty="0"/>
                  <a:t>x</a:t>
                </a:r>
                <a:r>
                  <a:rPr lang="en-US" sz="2200" dirty="0"/>
                  <a:t>. Press graph.</a:t>
                </a:r>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IN">
                    <a:noFill/>
                  </a:rPr>
                  <a:t> </a:t>
                </a:r>
              </a:p>
            </p:txBody>
          </p:sp>
        </mc:Fallback>
      </mc:AlternateContent>
      <p:pic>
        <p:nvPicPr>
          <p:cNvPr id="5" name="Picture 4" descr="Calculator screenshot shows the function 2X+3 entered for Y1.">
            <a:extLst>
              <a:ext uri="{FF2B5EF4-FFF2-40B4-BE49-F238E27FC236}">
                <a16:creationId xmlns:a16="http://schemas.microsoft.com/office/drawing/2014/main" id="{2B0B00AB-78BC-4A33-B1F2-67A59E6E29E5}"/>
              </a:ext>
            </a:extLst>
          </p:cNvPr>
          <p:cNvPicPr>
            <a:picLocks noChangeAspect="1"/>
          </p:cNvPicPr>
          <p:nvPr/>
        </p:nvPicPr>
        <p:blipFill>
          <a:blip r:embed="rId3"/>
          <a:srcRect r="50687" b="10007"/>
          <a:stretch>
            <a:fillRect/>
          </a:stretch>
        </p:blipFill>
        <p:spPr>
          <a:xfrm>
            <a:off x="1905001" y="3607813"/>
            <a:ext cx="2743200" cy="2107188"/>
          </a:xfrm>
          <a:prstGeom prst="rect">
            <a:avLst/>
          </a:prstGeom>
        </p:spPr>
      </p:pic>
      <p:sp>
        <p:nvSpPr>
          <p:cNvPr id="7" name="TextBox 6">
            <a:extLst>
              <a:ext uri="{FF2B5EF4-FFF2-40B4-BE49-F238E27FC236}">
                <a16:creationId xmlns:a16="http://schemas.microsoft.com/office/drawing/2014/main" id="{8D02D83E-697F-FFCD-5A15-C169EB4B3C7A}"/>
              </a:ext>
            </a:extLst>
          </p:cNvPr>
          <p:cNvSpPr txBox="1"/>
          <p:nvPr/>
        </p:nvSpPr>
        <p:spPr>
          <a:xfrm>
            <a:off x="1676400" y="5613269"/>
            <a:ext cx="3048000" cy="430887"/>
          </a:xfrm>
          <a:prstGeom prst="rect">
            <a:avLst/>
          </a:prstGeom>
          <a:noFill/>
        </p:spPr>
        <p:txBody>
          <a:bodyPr wrap="square">
            <a:spAutoFit/>
          </a:bodyPr>
          <a:lstStyle/>
          <a:p>
            <a:pPr algn="ctr"/>
            <a:r>
              <a:rPr lang="en-IN" sz="2200" dirty="0"/>
              <a:t>Figure 15</a:t>
            </a:r>
          </a:p>
        </p:txBody>
      </p:sp>
      <p:pic>
        <p:nvPicPr>
          <p:cNvPr id="4" name="Picture 3" descr="Calculator screenshot shows the graph of 2X+3.">
            <a:extLst>
              <a:ext uri="{FF2B5EF4-FFF2-40B4-BE49-F238E27FC236}">
                <a16:creationId xmlns:a16="http://schemas.microsoft.com/office/drawing/2014/main" id="{2D891F16-C8FE-ECE9-0E04-789C775CE4B3}"/>
              </a:ext>
            </a:extLst>
          </p:cNvPr>
          <p:cNvPicPr>
            <a:picLocks noChangeAspect="1"/>
          </p:cNvPicPr>
          <p:nvPr/>
        </p:nvPicPr>
        <p:blipFill>
          <a:blip r:embed="rId3"/>
          <a:srcRect l="50687" b="12134"/>
          <a:stretch>
            <a:fillRect/>
          </a:stretch>
        </p:blipFill>
        <p:spPr>
          <a:xfrm>
            <a:off x="5181600" y="3632707"/>
            <a:ext cx="2743200" cy="2057400"/>
          </a:xfrm>
          <a:prstGeom prst="rect">
            <a:avLst/>
          </a:prstGeom>
        </p:spPr>
      </p:pic>
      <p:sp>
        <p:nvSpPr>
          <p:cNvPr id="8" name="TextBox 7">
            <a:extLst>
              <a:ext uri="{FF2B5EF4-FFF2-40B4-BE49-F238E27FC236}">
                <a16:creationId xmlns:a16="http://schemas.microsoft.com/office/drawing/2014/main" id="{E47BE262-5F31-65C2-40CE-8D9602A33BB7}"/>
              </a:ext>
            </a:extLst>
          </p:cNvPr>
          <p:cNvSpPr txBox="1"/>
          <p:nvPr/>
        </p:nvSpPr>
        <p:spPr>
          <a:xfrm>
            <a:off x="5029200" y="5627787"/>
            <a:ext cx="3048000" cy="430887"/>
          </a:xfrm>
          <a:prstGeom prst="rect">
            <a:avLst/>
          </a:prstGeom>
          <a:noFill/>
        </p:spPr>
        <p:txBody>
          <a:bodyPr wrap="square">
            <a:spAutoFit/>
          </a:bodyPr>
          <a:lstStyle/>
          <a:p>
            <a:pPr algn="ctr"/>
            <a:r>
              <a:rPr lang="en-IN" sz="2200" dirty="0"/>
              <a:t>Figure 16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5</a:t>
            </a:r>
            <a:endParaRPr dirty="0"/>
          </a:p>
        </p:txBody>
      </p:sp>
      <p:sp>
        <p:nvSpPr>
          <p:cNvPr id="3" name="Text Placeholder 2"/>
          <p:cNvSpPr>
            <a:spLocks noGrp="1"/>
          </p:cNvSpPr>
          <p:nvPr>
            <p:ph type="body" sz="quarter" idx="10"/>
          </p:nvPr>
        </p:nvSpPr>
        <p:spPr/>
        <p:txBody>
          <a:bodyPr>
            <a:normAutofit/>
          </a:bodyPr>
          <a:lstStyle/>
          <a:p>
            <a:pPr marL="538163" indent="-538163">
              <a:defRPr sz="2800"/>
            </a:pPr>
            <a:endParaRPr lang="en-US" sz="2600" dirty="0"/>
          </a:p>
          <a:p>
            <a:pPr marL="538163" indent="-538163">
              <a:defRPr sz="2800"/>
            </a:pPr>
            <a:r>
              <a:rPr lang="en-US" sz="2600" dirty="0"/>
              <a:t>b.</a:t>
            </a:r>
            <a:r>
              <a:rPr sz="2600" dirty="0"/>
              <a:t>​</a:t>
            </a:r>
            <a:r>
              <a:rPr lang="en-US" sz="2600" dirty="0"/>
              <a:t>	</a:t>
            </a:r>
            <a:r>
              <a:rPr sz="2600" dirty="0"/>
              <a:t>Next, we graph the equation </a:t>
            </a:r>
            <a:r>
              <a:rPr lang="en-US" sz="2600" dirty="0"/>
              <a:t>			</a:t>
            </a:r>
          </a:p>
          <a:p>
            <a:pPr marL="538163" indent="-538163">
              <a:defRPr sz="2800"/>
            </a:pPr>
            <a:endParaRPr sz="2600" dirty="0"/>
          </a:p>
          <a:p>
            <a:pPr>
              <a:defRPr b="1"/>
            </a:pPr>
            <a:r>
              <a:rPr sz="2600" dirty="0"/>
              <a:t>​</a:t>
            </a:r>
            <a:endParaRPr lang="en-US" sz="2600" dirty="0"/>
          </a:p>
          <a:p>
            <a:pPr>
              <a:defRPr b="1"/>
            </a:pPr>
            <a:r>
              <a:rPr lang="en-IN" sz="2600" dirty="0"/>
              <a:t>			</a:t>
            </a:r>
            <a:r>
              <a:rPr sz="2600" dirty="0"/>
              <a:t> </a:t>
            </a:r>
            <a:r>
              <a:rPr lang="en-US" sz="2600" dirty="0"/>
              <a:t>			</a:t>
            </a:r>
          </a:p>
          <a:p>
            <a:pPr>
              <a:defRPr sz="2800"/>
            </a:pPr>
            <a:r>
              <a:rPr lang="en-US" sz="2600" dirty="0"/>
              <a:t>			</a:t>
            </a:r>
            <a:endParaRPr sz="2600" dirty="0"/>
          </a:p>
        </p:txBody>
      </p:sp>
      <p:pic>
        <p:nvPicPr>
          <p:cNvPr id="7" name="Picture 6" descr="y minus nine equals ten divided by three times the quantity x minus three.">
            <a:extLst>
              <a:ext uri="{FF2B5EF4-FFF2-40B4-BE49-F238E27FC236}">
                <a16:creationId xmlns:a16="http://schemas.microsoft.com/office/drawing/2014/main" id="{C071ED08-82F6-E917-0A36-81833E4755B7}"/>
              </a:ext>
            </a:extLst>
          </p:cNvPr>
          <p:cNvPicPr>
            <a:picLocks noChangeAspect="1"/>
          </p:cNvPicPr>
          <p:nvPr/>
        </p:nvPicPr>
        <p:blipFill>
          <a:blip r:embed="rId2"/>
          <a:stretch>
            <a:fillRect/>
          </a:stretch>
        </p:blipFill>
        <p:spPr>
          <a:xfrm>
            <a:off x="5030709" y="1388033"/>
            <a:ext cx="2088000" cy="751361"/>
          </a:xfrm>
          <a:prstGeom prst="rect">
            <a:avLst/>
          </a:prstGeom>
        </p:spPr>
      </p:pic>
      <p:sp>
        <p:nvSpPr>
          <p:cNvPr id="9" name="TextBox 8">
            <a:extLst>
              <a:ext uri="{FF2B5EF4-FFF2-40B4-BE49-F238E27FC236}">
                <a16:creationId xmlns:a16="http://schemas.microsoft.com/office/drawing/2014/main" id="{11D14471-5CF5-080E-67FB-240BE8AE6DBF}"/>
              </a:ext>
            </a:extLst>
          </p:cNvPr>
          <p:cNvSpPr txBox="1"/>
          <p:nvPr/>
        </p:nvSpPr>
        <p:spPr>
          <a:xfrm>
            <a:off x="990600" y="1966099"/>
            <a:ext cx="4953000" cy="492443"/>
          </a:xfrm>
          <a:prstGeom prst="rect">
            <a:avLst/>
          </a:prstGeom>
          <a:noFill/>
        </p:spPr>
        <p:txBody>
          <a:bodyPr wrap="square">
            <a:spAutoFit/>
          </a:bodyPr>
          <a:lstStyle/>
          <a:p>
            <a:r>
              <a:rPr lang="en-US" sz="2600" dirty="0"/>
              <a:t>on the same coordinate plane.</a:t>
            </a:r>
            <a:endParaRPr lang="en-IN" sz="2600" dirty="0"/>
          </a:p>
        </p:txBody>
      </p:sp>
      <p:sp>
        <p:nvSpPr>
          <p:cNvPr id="19" name="TextBox 18">
            <a:extLst>
              <a:ext uri="{FF2B5EF4-FFF2-40B4-BE49-F238E27FC236}">
                <a16:creationId xmlns:a16="http://schemas.microsoft.com/office/drawing/2014/main" id="{A92EC74F-A27D-8EBE-139E-348EE91A92FA}"/>
              </a:ext>
            </a:extLst>
          </p:cNvPr>
          <p:cNvSpPr txBox="1"/>
          <p:nvPr/>
        </p:nvSpPr>
        <p:spPr>
          <a:xfrm>
            <a:off x="406213" y="2438400"/>
            <a:ext cx="3327587" cy="892552"/>
          </a:xfrm>
          <a:prstGeom prst="rect">
            <a:avLst/>
          </a:prstGeom>
          <a:noFill/>
        </p:spPr>
        <p:txBody>
          <a:bodyPr wrap="square">
            <a:spAutoFit/>
          </a:bodyPr>
          <a:lstStyle/>
          <a:p>
            <a:pPr>
              <a:defRPr b="1"/>
            </a:pPr>
            <a:r>
              <a:rPr lang="en-US" sz="2600" dirty="0"/>
              <a:t>By Hand</a:t>
            </a:r>
          </a:p>
          <a:p>
            <a:pPr>
              <a:defRPr sz="2800"/>
            </a:pPr>
            <a:r>
              <a:rPr lang="en-US" sz="2600" dirty="0"/>
              <a:t>The second equation</a:t>
            </a:r>
            <a:endParaRPr lang="en-IN" sz="2600" dirty="0"/>
          </a:p>
        </p:txBody>
      </p:sp>
      <p:pic>
        <p:nvPicPr>
          <p:cNvPr id="10" name="Picture 9" descr="y minus nine equals ten divided by three times the quantity x minus three.">
            <a:extLst>
              <a:ext uri="{FF2B5EF4-FFF2-40B4-BE49-F238E27FC236}">
                <a16:creationId xmlns:a16="http://schemas.microsoft.com/office/drawing/2014/main" id="{7A8FA280-2474-49CC-8F12-95EB36F479E2}"/>
              </a:ext>
            </a:extLst>
          </p:cNvPr>
          <p:cNvPicPr>
            <a:picLocks noChangeAspect="1"/>
          </p:cNvPicPr>
          <p:nvPr/>
        </p:nvPicPr>
        <p:blipFill>
          <a:blip r:embed="rId2"/>
          <a:stretch>
            <a:fillRect/>
          </a:stretch>
        </p:blipFill>
        <p:spPr>
          <a:xfrm>
            <a:off x="3368596" y="2724586"/>
            <a:ext cx="2088000" cy="751361"/>
          </a:xfrm>
          <a:prstGeom prst="rect">
            <a:avLst/>
          </a:prstGeom>
        </p:spPr>
      </p:pic>
      <p:sp>
        <p:nvSpPr>
          <p:cNvPr id="30" name="TextBox 29">
            <a:extLst>
              <a:ext uri="{FF2B5EF4-FFF2-40B4-BE49-F238E27FC236}">
                <a16:creationId xmlns:a16="http://schemas.microsoft.com/office/drawing/2014/main" id="{A5F64870-CBB2-4AA8-F7A5-07D096AF0B54}"/>
              </a:ext>
            </a:extLst>
          </p:cNvPr>
          <p:cNvSpPr txBox="1"/>
          <p:nvPr/>
        </p:nvSpPr>
        <p:spPr>
          <a:xfrm>
            <a:off x="457200" y="3429000"/>
            <a:ext cx="4343400" cy="492443"/>
          </a:xfrm>
          <a:prstGeom prst="rect">
            <a:avLst/>
          </a:prstGeom>
          <a:noFill/>
        </p:spPr>
        <p:txBody>
          <a:bodyPr wrap="square">
            <a:spAutoFit/>
          </a:bodyPr>
          <a:lstStyle/>
          <a:p>
            <a:r>
              <a:rPr lang="en-US" sz="2600" dirty="0"/>
              <a:t>is given in point-slope form:</a:t>
            </a:r>
            <a:endParaRPr lang="en-IN" sz="2600" dirty="0"/>
          </a:p>
        </p:txBody>
      </p:sp>
      <p:pic>
        <p:nvPicPr>
          <p:cNvPr id="13" name="Picture 12" descr="y minus y subscript one equals m times the quantity x minus x subscript one.">
            <a:extLst>
              <a:ext uri="{FF2B5EF4-FFF2-40B4-BE49-F238E27FC236}">
                <a16:creationId xmlns:a16="http://schemas.microsoft.com/office/drawing/2014/main" id="{731124C2-BC49-0F01-82DB-DE8CEBA59E1B}"/>
              </a:ext>
            </a:extLst>
          </p:cNvPr>
          <p:cNvPicPr>
            <a:picLocks noChangeAspect="1"/>
          </p:cNvPicPr>
          <p:nvPr/>
        </p:nvPicPr>
        <p:blipFill>
          <a:blip r:embed="rId3"/>
          <a:stretch>
            <a:fillRect/>
          </a:stretch>
        </p:blipFill>
        <p:spPr>
          <a:xfrm>
            <a:off x="4421561" y="3480429"/>
            <a:ext cx="2340000" cy="443789"/>
          </a:xfrm>
          <a:prstGeom prst="rect">
            <a:avLst/>
          </a:prstGeom>
        </p:spPr>
      </p:pic>
      <p:sp>
        <p:nvSpPr>
          <p:cNvPr id="21" name="TextBox 20">
            <a:extLst>
              <a:ext uri="{FF2B5EF4-FFF2-40B4-BE49-F238E27FC236}">
                <a16:creationId xmlns:a16="http://schemas.microsoft.com/office/drawing/2014/main" id="{0C4AB9FA-FDDC-4705-4867-BD87D01499CE}"/>
              </a:ext>
            </a:extLst>
          </p:cNvPr>
          <p:cNvSpPr txBox="1"/>
          <p:nvPr/>
        </p:nvSpPr>
        <p:spPr>
          <a:xfrm>
            <a:off x="435909" y="3995269"/>
            <a:ext cx="3124200" cy="492443"/>
          </a:xfrm>
          <a:prstGeom prst="rect">
            <a:avLst/>
          </a:prstGeom>
          <a:noFill/>
        </p:spPr>
        <p:txBody>
          <a:bodyPr wrap="square">
            <a:spAutoFit/>
          </a:bodyPr>
          <a:lstStyle/>
          <a:p>
            <a:r>
              <a:rPr lang="en-US" sz="2600" dirty="0"/>
              <a:t>Thus, the slope </a:t>
            </a:r>
            <a:r>
              <a:rPr lang="en-US" sz="2600" i="1" dirty="0"/>
              <a:t>m</a:t>
            </a:r>
            <a:r>
              <a:rPr lang="en-US" sz="2600" dirty="0"/>
              <a:t> is</a:t>
            </a:r>
            <a:endParaRPr lang="en-IN" sz="2600" dirty="0"/>
          </a:p>
        </p:txBody>
      </p:sp>
      <p:pic>
        <p:nvPicPr>
          <p:cNvPr id="17" name="Picture 16" descr="ten divided by three">
            <a:extLst>
              <a:ext uri="{FF2B5EF4-FFF2-40B4-BE49-F238E27FC236}">
                <a16:creationId xmlns:a16="http://schemas.microsoft.com/office/drawing/2014/main" id="{0CB0AC72-B550-8C5F-1169-72423A447A78}"/>
              </a:ext>
            </a:extLst>
          </p:cNvPr>
          <p:cNvPicPr>
            <a:picLocks noChangeAspect="1"/>
          </p:cNvPicPr>
          <p:nvPr/>
        </p:nvPicPr>
        <p:blipFill>
          <a:blip r:embed="rId4"/>
          <a:stretch>
            <a:fillRect/>
          </a:stretch>
        </p:blipFill>
        <p:spPr>
          <a:xfrm>
            <a:off x="3240741" y="3857625"/>
            <a:ext cx="419100" cy="790575"/>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A8921F9-6846-3A36-1DBB-76C6FB3AE2F5}"/>
                  </a:ext>
                </a:extLst>
              </p:cNvPr>
              <p:cNvSpPr txBox="1"/>
              <p:nvPr/>
            </p:nvSpPr>
            <p:spPr>
              <a:xfrm>
                <a:off x="435909" y="4574738"/>
                <a:ext cx="7953375" cy="1292662"/>
              </a:xfrm>
              <a:prstGeom prst="rect">
                <a:avLst/>
              </a:prstGeom>
              <a:noFill/>
            </p:spPr>
            <p:txBody>
              <a:bodyPr wrap="square">
                <a:spAutoFit/>
              </a:bodyPr>
              <a:lstStyle/>
              <a:p>
                <a:r>
                  <a:rPr lang="en-IN" sz="2600" dirty="0"/>
                  <a:t>and a point on the line is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3</m:t>
                        </m:r>
                        <m:r>
                          <m:rPr>
                            <m:nor/>
                          </m:rPr>
                          <a:rPr lang="ar-AE" sz="2600"/>
                          <m:t>, </m:t>
                        </m:r>
                        <m:r>
                          <a:rPr lang="ar-AE" sz="2600">
                            <a:latin typeface="Cambria Math" panose="02040503050406030204" pitchFamily="18" charset="0"/>
                          </a:rPr>
                          <m:t>9</m:t>
                        </m:r>
                      </m:e>
                    </m:d>
                  </m:oMath>
                </a14:m>
                <a:r>
                  <a:rPr lang="ar-AE" sz="2600" dirty="0"/>
                  <a:t>. </a:t>
                </a:r>
                <a:r>
                  <a:rPr lang="en-IN" sz="2600" dirty="0"/>
                  <a:t>We plot the point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3</m:t>
                        </m:r>
                        <m:r>
                          <m:rPr>
                            <m:nor/>
                          </m:rPr>
                          <a:rPr lang="ar-AE" sz="2600"/>
                          <m:t>, </m:t>
                        </m:r>
                        <m:r>
                          <a:rPr lang="ar-AE" sz="2600">
                            <a:latin typeface="Cambria Math" panose="02040503050406030204" pitchFamily="18" charset="0"/>
                          </a:rPr>
                          <m:t>9</m:t>
                        </m:r>
                      </m:e>
                    </m:d>
                  </m:oMath>
                </a14:m>
                <a:r>
                  <a:rPr lang="ar-AE" sz="2600" dirty="0"/>
                  <a:t> </a:t>
                </a:r>
                <a:r>
                  <a:rPr lang="en-IN" sz="2600" dirty="0"/>
                  <a:t>first and then count the slope (up </a:t>
                </a:r>
                <a:r>
                  <a:rPr lang="en-IN" sz="2600" dirty="0">
                    <a:latin typeface="Cambria Math"/>
                  </a:rPr>
                  <a:t>10</a:t>
                </a:r>
                <a:r>
                  <a:rPr lang="en-IN" sz="2600" dirty="0"/>
                  <a:t> and over </a:t>
                </a:r>
                <a:r>
                  <a:rPr lang="en-IN" sz="2600" dirty="0">
                    <a:latin typeface="Cambria Math"/>
                  </a:rPr>
                  <a:t>3</a:t>
                </a:r>
                <a:r>
                  <a:rPr lang="en-IN" sz="2600" dirty="0"/>
                  <a:t>) to find a second point on the line.</a:t>
                </a:r>
              </a:p>
            </p:txBody>
          </p:sp>
        </mc:Choice>
        <mc:Fallback xmlns="">
          <p:sp>
            <p:nvSpPr>
              <p:cNvPr id="23" name="TextBox 22">
                <a:extLst>
                  <a:ext uri="{FF2B5EF4-FFF2-40B4-BE49-F238E27FC236}">
                    <a16:creationId xmlns:a16="http://schemas.microsoft.com/office/drawing/2014/main" id="{BA8921F9-6846-3A36-1DBB-76C6FB3AE2F5}"/>
                  </a:ext>
                </a:extLst>
              </p:cNvPr>
              <p:cNvSpPr txBox="1">
                <a:spLocks noRot="1" noChangeAspect="1" noMove="1" noResize="1" noEditPoints="1" noAdjustHandles="1" noChangeArrowheads="1" noChangeShapeType="1" noTextEdit="1"/>
              </p:cNvSpPr>
              <p:nvPr/>
            </p:nvSpPr>
            <p:spPr>
              <a:xfrm>
                <a:off x="435909" y="4574738"/>
                <a:ext cx="7953375" cy="1292662"/>
              </a:xfrm>
              <a:prstGeom prst="rect">
                <a:avLst/>
              </a:prstGeom>
              <a:blipFill>
                <a:blip r:embed="rId5"/>
                <a:stretch>
                  <a:fillRect l="-1380" t="-5164" r="-1610" b="-11268"/>
                </a:stretch>
              </a:blipFill>
            </p:spPr>
            <p:txBody>
              <a:bodyPr/>
              <a:lstStyle/>
              <a:p>
                <a:r>
                  <a:rPr lang="en-IN">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6</a:t>
            </a:r>
            <a:endParaRPr dirty="0"/>
          </a:p>
        </p:txBody>
      </p:sp>
      <p:pic>
        <p:nvPicPr>
          <p:cNvPr id="7" name="Picture 6" descr="The graph of y minus nine equals ten divided by three times the quantity x minus three is shown. The x axis and y axis are labeled from negative 5 to 20 in increments of 5. Two arrows point out that the Rise equals to 10 and the Run equals to 3 from the point (3,9) to the point (6,19) on the line.">
            <a:extLst>
              <a:ext uri="{FF2B5EF4-FFF2-40B4-BE49-F238E27FC236}">
                <a16:creationId xmlns:a16="http://schemas.microsoft.com/office/drawing/2014/main" id="{4157D312-7F77-431C-B750-B31C00BAB242}"/>
              </a:ext>
            </a:extLst>
          </p:cNvPr>
          <p:cNvPicPr>
            <a:picLocks noChangeAspect="1"/>
          </p:cNvPicPr>
          <p:nvPr/>
        </p:nvPicPr>
        <p:blipFill>
          <a:blip r:embed="rId2"/>
          <a:srcRect b="10756"/>
          <a:stretch>
            <a:fillRect/>
          </a:stretch>
        </p:blipFill>
        <p:spPr>
          <a:xfrm>
            <a:off x="2519076" y="1219201"/>
            <a:ext cx="4105848" cy="4114800"/>
          </a:xfrm>
          <a:prstGeom prst="rect">
            <a:avLst/>
          </a:prstGeom>
        </p:spPr>
      </p:pic>
      <p:sp>
        <p:nvSpPr>
          <p:cNvPr id="3" name="TextBox 2">
            <a:extLst>
              <a:ext uri="{FF2B5EF4-FFF2-40B4-BE49-F238E27FC236}">
                <a16:creationId xmlns:a16="http://schemas.microsoft.com/office/drawing/2014/main" id="{CB78D82C-2361-F2EC-5740-F46BAD4A2661}"/>
              </a:ext>
            </a:extLst>
          </p:cNvPr>
          <p:cNvSpPr txBox="1"/>
          <p:nvPr/>
        </p:nvSpPr>
        <p:spPr>
          <a:xfrm>
            <a:off x="3124200" y="5308471"/>
            <a:ext cx="3048000" cy="430887"/>
          </a:xfrm>
          <a:prstGeom prst="rect">
            <a:avLst/>
          </a:prstGeom>
          <a:noFill/>
        </p:spPr>
        <p:txBody>
          <a:bodyPr wrap="square">
            <a:spAutoFit/>
          </a:bodyPr>
          <a:lstStyle/>
          <a:p>
            <a:pPr algn="ctr"/>
            <a:r>
              <a:rPr lang="en-IN" sz="2200" dirty="0"/>
              <a:t>Figure 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7</a:t>
            </a:r>
            <a:endParaRPr dirty="0"/>
          </a:p>
        </p:txBody>
      </p:sp>
      <p:sp>
        <p:nvSpPr>
          <p:cNvPr id="3" name="Text Placeholder 2"/>
          <p:cNvSpPr>
            <a:spLocks noGrp="1"/>
          </p:cNvSpPr>
          <p:nvPr>
            <p:ph type="body" sz="quarter" idx="10"/>
          </p:nvPr>
        </p:nvSpPr>
        <p:spPr/>
        <p:txBody>
          <a:bodyPr>
            <a:normAutofit/>
          </a:bodyPr>
          <a:lstStyle/>
          <a:p>
            <a:pPr>
              <a:defRPr b="1"/>
            </a:pPr>
            <a:r>
              <a:rPr sz="2200" dirty="0"/>
              <a:t>TI-83/84 Plus</a:t>
            </a:r>
          </a:p>
          <a:p>
            <a:pPr>
              <a:defRPr sz="2800"/>
            </a:pPr>
            <a:r>
              <a:rPr sz="2200" dirty="0"/>
              <a:t>Before we can enter this equation into the calculator, the equation must be written in slope-intercept form with the </a:t>
            </a:r>
            <a:r>
              <a:rPr lang="en-US" sz="2200" i="1" dirty="0"/>
              <a:t>y</a:t>
            </a:r>
            <a:r>
              <a:rPr sz="2200" dirty="0"/>
              <a:t>-value by itself on one side of the equal sign. To do this, we simplify and rearrange the equation by clearing it of the parentheses and isolating the variable </a:t>
            </a:r>
            <a:r>
              <a:rPr lang="en-US" sz="2200" i="1" dirty="0"/>
              <a:t>y</a:t>
            </a:r>
            <a:r>
              <a:rPr sz="2200" dirty="0"/>
              <a:t>.</a:t>
            </a:r>
            <a:endParaRPr lang="en-US" sz="2200" dirty="0"/>
          </a:p>
          <a:p>
            <a:pPr>
              <a:defRPr sz="2800"/>
            </a:pPr>
            <a:endParaRPr lang="en-IN" sz="2200" dirty="0"/>
          </a:p>
          <a:p>
            <a:pPr>
              <a:defRPr sz="2800"/>
            </a:pPr>
            <a:endParaRPr lang="en-US" sz="2200" dirty="0"/>
          </a:p>
          <a:p>
            <a:pPr>
              <a:defRPr sz="2800"/>
            </a:pPr>
            <a:endParaRPr lang="en-US" sz="2200" dirty="0"/>
          </a:p>
          <a:p>
            <a:pPr>
              <a:defRPr sz="2800"/>
            </a:pPr>
            <a:endParaRPr lang="en-US" sz="2200" dirty="0"/>
          </a:p>
          <a:p>
            <a:pPr>
              <a:defRPr sz="2800"/>
            </a:pPr>
            <a:endParaRPr lang="en-US" sz="2200" dirty="0"/>
          </a:p>
          <a:p>
            <a:pPr>
              <a:defRPr sz="2800"/>
            </a:pPr>
            <a:endParaRPr sz="2200" dirty="0"/>
          </a:p>
        </p:txBody>
      </p:sp>
      <p:pic>
        <p:nvPicPr>
          <p:cNvPr id="11" name="Picture 10" descr="Line 1: y minus nine equals ten over three times the quantity x minus three.&#10;&#10;Line 2: By Distributing, y minus nine equals ten over three x minus ten.&#10;&#10;Line 3: Adding 9 to each side, y equals ten over three x minus one.">
            <a:extLst>
              <a:ext uri="{FF2B5EF4-FFF2-40B4-BE49-F238E27FC236}">
                <a16:creationId xmlns:a16="http://schemas.microsoft.com/office/drawing/2014/main" id="{0D063800-4303-CA24-9A04-CE70D8B40F4A}"/>
              </a:ext>
            </a:extLst>
          </p:cNvPr>
          <p:cNvPicPr>
            <a:picLocks noChangeAspect="1"/>
          </p:cNvPicPr>
          <p:nvPr/>
        </p:nvPicPr>
        <p:blipFill>
          <a:blip r:embed="rId2"/>
          <a:stretch>
            <a:fillRect/>
          </a:stretch>
        </p:blipFill>
        <p:spPr>
          <a:xfrm>
            <a:off x="2514600" y="2971800"/>
            <a:ext cx="3876675" cy="2057400"/>
          </a:xfrm>
          <a:prstGeom prst="rect">
            <a:avLst/>
          </a:prstGeom>
        </p:spPr>
      </p:pic>
      <p:sp>
        <p:nvSpPr>
          <p:cNvPr id="13" name="TextBox 12">
            <a:extLst>
              <a:ext uri="{FF2B5EF4-FFF2-40B4-BE49-F238E27FC236}">
                <a16:creationId xmlns:a16="http://schemas.microsoft.com/office/drawing/2014/main" id="{6A86110E-CB29-3038-872D-2F6750ED9F2C}"/>
              </a:ext>
            </a:extLst>
          </p:cNvPr>
          <p:cNvSpPr txBox="1"/>
          <p:nvPr/>
        </p:nvSpPr>
        <p:spPr>
          <a:xfrm>
            <a:off x="609600" y="5097959"/>
            <a:ext cx="8077200" cy="769441"/>
          </a:xfrm>
          <a:prstGeom prst="rect">
            <a:avLst/>
          </a:prstGeom>
          <a:noFill/>
        </p:spPr>
        <p:txBody>
          <a:bodyPr wrap="square">
            <a:spAutoFit/>
          </a:bodyPr>
          <a:lstStyle/>
          <a:p>
            <a:pPr>
              <a:defRPr sz="2800"/>
            </a:pPr>
            <a:r>
              <a:rPr lang="en-US" sz="2200" dirty="0"/>
              <a:t>Now that we have the equation in slope-intercept form, press </a:t>
            </a:r>
            <a:r>
              <a:rPr lang="en-US" sz="2200" b="1" dirty="0"/>
              <a:t>y=</a:t>
            </a:r>
            <a:r>
              <a:rPr lang="en-US" sz="2200" dirty="0"/>
              <a:t> and input the right-hand side of the equation for </a:t>
            </a:r>
            <a:r>
              <a:rPr lang="en-US" sz="2200" b="1" dirty="0"/>
              <a:t>Y2</a:t>
            </a:r>
            <a:r>
              <a:rPr lang="en-US" sz="2200" dirty="0"/>
              <a:t>. Press </a:t>
            </a:r>
            <a:r>
              <a:rPr lang="en-US" sz="2200" b="1" dirty="0"/>
              <a:t>graph</a:t>
            </a:r>
            <a:r>
              <a:rPr lang="en-US" sz="22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8</a:t>
            </a:r>
            <a:endParaRPr dirty="0"/>
          </a:p>
        </p:txBody>
      </p:sp>
      <p:pic>
        <p:nvPicPr>
          <p:cNvPr id="5" name="Picture 4" descr="Calculator screenshot shows the function 2X+3 entered for Y1 and 10X over 3 minus 1 entered for Y2.">
            <a:extLst>
              <a:ext uri="{FF2B5EF4-FFF2-40B4-BE49-F238E27FC236}">
                <a16:creationId xmlns:a16="http://schemas.microsoft.com/office/drawing/2014/main" id="{1C2273C7-4208-485C-8CDE-C158EDF3D2AF}"/>
              </a:ext>
            </a:extLst>
          </p:cNvPr>
          <p:cNvPicPr>
            <a:picLocks noChangeAspect="1"/>
          </p:cNvPicPr>
          <p:nvPr/>
        </p:nvPicPr>
        <p:blipFill>
          <a:blip r:embed="rId2"/>
          <a:srcRect r="49943" b="13618"/>
          <a:stretch>
            <a:fillRect/>
          </a:stretch>
        </p:blipFill>
        <p:spPr>
          <a:xfrm>
            <a:off x="685800" y="1143000"/>
            <a:ext cx="3600000" cy="2689679"/>
          </a:xfrm>
          <a:prstGeom prst="rect">
            <a:avLst/>
          </a:prstGeom>
        </p:spPr>
      </p:pic>
      <p:sp>
        <p:nvSpPr>
          <p:cNvPr id="4" name="TextBox 3">
            <a:extLst>
              <a:ext uri="{FF2B5EF4-FFF2-40B4-BE49-F238E27FC236}">
                <a16:creationId xmlns:a16="http://schemas.microsoft.com/office/drawing/2014/main" id="{ABB679B1-1564-29FF-C118-6B871C832733}"/>
              </a:ext>
            </a:extLst>
          </p:cNvPr>
          <p:cNvSpPr txBox="1"/>
          <p:nvPr/>
        </p:nvSpPr>
        <p:spPr>
          <a:xfrm>
            <a:off x="914400" y="4052454"/>
            <a:ext cx="3048000" cy="430887"/>
          </a:xfrm>
          <a:prstGeom prst="rect">
            <a:avLst/>
          </a:prstGeom>
          <a:noFill/>
        </p:spPr>
        <p:txBody>
          <a:bodyPr wrap="square">
            <a:spAutoFit/>
          </a:bodyPr>
          <a:lstStyle/>
          <a:p>
            <a:pPr algn="ctr"/>
            <a:r>
              <a:rPr lang="en-IN" sz="2200" dirty="0"/>
              <a:t>Figure 18</a:t>
            </a:r>
          </a:p>
        </p:txBody>
      </p:sp>
      <p:pic>
        <p:nvPicPr>
          <p:cNvPr id="6" name="Picture 5" descr="Calculator screenshot shows the lines 2X+3 and 10X over 3 minus 1 graphed on the same plane.">
            <a:extLst>
              <a:ext uri="{FF2B5EF4-FFF2-40B4-BE49-F238E27FC236}">
                <a16:creationId xmlns:a16="http://schemas.microsoft.com/office/drawing/2014/main" id="{FDBFADD4-3E43-CA7F-D104-B28E79799934}"/>
              </a:ext>
            </a:extLst>
          </p:cNvPr>
          <p:cNvPicPr>
            <a:picLocks noChangeAspect="1"/>
          </p:cNvPicPr>
          <p:nvPr/>
        </p:nvPicPr>
        <p:blipFill>
          <a:blip r:embed="rId2"/>
          <a:srcRect l="49943" b="11353"/>
          <a:stretch>
            <a:fillRect/>
          </a:stretch>
        </p:blipFill>
        <p:spPr>
          <a:xfrm>
            <a:off x="4666129" y="1143000"/>
            <a:ext cx="3600000" cy="2760211"/>
          </a:xfrm>
          <a:prstGeom prst="rect">
            <a:avLst/>
          </a:prstGeom>
        </p:spPr>
      </p:pic>
      <p:sp>
        <p:nvSpPr>
          <p:cNvPr id="7" name="TextBox 6">
            <a:extLst>
              <a:ext uri="{FF2B5EF4-FFF2-40B4-BE49-F238E27FC236}">
                <a16:creationId xmlns:a16="http://schemas.microsoft.com/office/drawing/2014/main" id="{A448DC80-4210-137E-9FEB-E5F0D331DFF6}"/>
              </a:ext>
            </a:extLst>
          </p:cNvPr>
          <p:cNvSpPr txBox="1"/>
          <p:nvPr/>
        </p:nvSpPr>
        <p:spPr>
          <a:xfrm>
            <a:off x="5009029" y="4019246"/>
            <a:ext cx="3048000" cy="430887"/>
          </a:xfrm>
          <a:prstGeom prst="rect">
            <a:avLst/>
          </a:prstGeom>
          <a:noFill/>
        </p:spPr>
        <p:txBody>
          <a:bodyPr wrap="square">
            <a:spAutoFit/>
          </a:bodyPr>
          <a:lstStyle/>
          <a:p>
            <a:pPr algn="ctr"/>
            <a:r>
              <a:rPr lang="en-IN" sz="2200" dirty="0"/>
              <a:t>Figure 19</a:t>
            </a:r>
          </a:p>
        </p:txBody>
      </p:sp>
      <p:sp>
        <p:nvSpPr>
          <p:cNvPr id="3" name="Text Placeholder 2"/>
          <p:cNvSpPr>
            <a:spLocks noGrp="1"/>
          </p:cNvSpPr>
          <p:nvPr>
            <p:ph type="body" sz="quarter" idx="10"/>
          </p:nvPr>
        </p:nvSpPr>
        <p:spPr>
          <a:xfrm>
            <a:off x="457200" y="4603150"/>
            <a:ext cx="8229600" cy="914400"/>
          </a:xfrm>
        </p:spPr>
        <p:txBody>
          <a:bodyPr>
            <a:normAutofit/>
          </a:bodyPr>
          <a:lstStyle/>
          <a:p>
            <a:r>
              <a:rPr sz="2600" dirty="0"/>
              <a:t>​So Ethan's PowerPoint slide would have the following graph showing both lines.​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9</a:t>
            </a:r>
            <a:endParaRPr dirty="0"/>
          </a:p>
        </p:txBody>
      </p:sp>
      <p:pic>
        <p:nvPicPr>
          <p:cNvPr id="5" name="Picture 4" descr="The graphs of y equals to two x plus three and y minus nine equals ten divided by three times the quantity x minus three are shown on the same cartesian plane. The x axis is labeled from negative 6 to 10 in increments of 2 and the y axis is labeled from negative 2 to 14 in increments of 2.">
            <a:extLst>
              <a:ext uri="{FF2B5EF4-FFF2-40B4-BE49-F238E27FC236}">
                <a16:creationId xmlns:a16="http://schemas.microsoft.com/office/drawing/2014/main" id="{3C498FEB-2C1E-45B2-9275-5F71C35EAB68}"/>
              </a:ext>
            </a:extLst>
          </p:cNvPr>
          <p:cNvPicPr>
            <a:picLocks noChangeAspect="1"/>
          </p:cNvPicPr>
          <p:nvPr/>
        </p:nvPicPr>
        <p:blipFill>
          <a:blip r:embed="rId2"/>
          <a:srcRect b="9952"/>
          <a:stretch>
            <a:fillRect/>
          </a:stretch>
        </p:blipFill>
        <p:spPr>
          <a:xfrm>
            <a:off x="2133600" y="1040045"/>
            <a:ext cx="4572000" cy="4446355"/>
          </a:xfrm>
          <a:prstGeom prst="rect">
            <a:avLst/>
          </a:prstGeom>
        </p:spPr>
      </p:pic>
      <p:sp>
        <p:nvSpPr>
          <p:cNvPr id="3" name="TextBox 2">
            <a:extLst>
              <a:ext uri="{FF2B5EF4-FFF2-40B4-BE49-F238E27FC236}">
                <a16:creationId xmlns:a16="http://schemas.microsoft.com/office/drawing/2014/main" id="{E39F231D-15FD-A859-BE82-DD03CCA9205B}"/>
              </a:ext>
            </a:extLst>
          </p:cNvPr>
          <p:cNvSpPr txBox="1"/>
          <p:nvPr/>
        </p:nvSpPr>
        <p:spPr>
          <a:xfrm>
            <a:off x="3048000" y="5486400"/>
            <a:ext cx="3048000" cy="430887"/>
          </a:xfrm>
          <a:prstGeom prst="rect">
            <a:avLst/>
          </a:prstGeom>
          <a:noFill/>
        </p:spPr>
        <p:txBody>
          <a:bodyPr wrap="square">
            <a:spAutoFit/>
          </a:bodyPr>
          <a:lstStyle/>
          <a:p>
            <a:pPr algn="ctr"/>
            <a:r>
              <a:rPr lang="en-IN" sz="2200" dirty="0"/>
              <a:t>Figure 20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2: Graphing a Linear Equation from Slope-Intercept Form and Point-Slope Form</a:t>
            </a:r>
            <a:r>
              <a:rPr lang="en-US" dirty="0"/>
              <a:t>—Slide 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c.</a:t>
                </a:r>
                <a:r>
                  <a:rPr dirty="0"/>
                  <a:t>​</a:t>
                </a:r>
                <a:r>
                  <a:rPr lang="en-US" dirty="0"/>
                  <a:t>	</a:t>
                </a:r>
                <a:r>
                  <a:rPr sz="2800" dirty="0"/>
                  <a:t>The break-even point for Ethan’s venture occurs where the lines intersect. We can estimate that this happens around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9</m:t>
                        </m:r>
                      </m:e>
                    </m:d>
                  </m:oMath>
                </a14:m>
                <a:r>
                  <a:rPr sz="2800" dirty="0"/>
                  <a:t>. We will cover break-even points and how to find them precisely in a later section.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IN">
                    <a:noFill/>
                  </a:rPr>
                  <a:t> </a:t>
                </a:r>
              </a:p>
            </p:txBody>
          </p:sp>
        </mc:Fallback>
      </mc:AlternateContent>
    </p:spTree>
    <p:extLst>
      <p:ext uri="{BB962C8B-B14F-4D97-AF65-F5344CB8AC3E}">
        <p14:creationId xmlns:p14="http://schemas.microsoft.com/office/powerpoint/2010/main" val="3408087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6</a:t>
            </a:r>
            <a:endParaRPr dirty="0"/>
          </a:p>
        </p:txBody>
      </p:sp>
      <p:sp>
        <p:nvSpPr>
          <p:cNvPr id="3" name="Text Placeholder 2"/>
          <p:cNvSpPr>
            <a:spLocks noGrp="1"/>
          </p:cNvSpPr>
          <p:nvPr>
            <p:ph type="body" sz="quarter" idx="10"/>
          </p:nvPr>
        </p:nvSpPr>
        <p:spPr/>
        <p:txBody>
          <a:bodyPr>
            <a:normAutofit/>
          </a:bodyPr>
          <a:lstStyle/>
          <a:p>
            <a:r>
              <a:rPr sz="2800"/>
              <a:t>In order to graph a linear equation, regardless of the form it's presented in, we can simply rearrange the equation so that it is in slope-intercept 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lang="en-IN" i="1" dirty="0"/>
              <a:t>f</a:t>
            </a:r>
            <a:r>
              <a:rPr lang="en-IN" dirty="0"/>
              <a:t> of </a:t>
            </a:r>
            <a:r>
              <a:rPr lang="en-IN" i="1" dirty="0"/>
              <a:t>x</a:t>
            </a:r>
            <a:r>
              <a:rPr lang="en-IN" dirty="0"/>
              <a:t> </a:t>
            </a:r>
            <a:r>
              <a:rPr dirty="0"/>
              <a:t>Slope Formula</a:t>
            </a:r>
          </a:p>
        </p:txBody>
      </p:sp>
      <p:sp>
        <p:nvSpPr>
          <p:cNvPr id="3" name="Text Placeholder 2"/>
          <p:cNvSpPr>
            <a:spLocks noGrp="1"/>
          </p:cNvSpPr>
          <p:nvPr>
            <p:ph type="body" sz="quarter" idx="10"/>
          </p:nvPr>
        </p:nvSpPr>
        <p:spPr/>
        <p:txBody>
          <a:bodyPr>
            <a:normAutofit/>
          </a:bodyPr>
          <a:lstStyle/>
          <a:p>
            <a:pPr>
              <a:defRPr sz="2800"/>
            </a:pPr>
            <a:r>
              <a:rPr sz="2800" dirty="0"/>
              <a:t>The </a:t>
            </a:r>
            <a:r>
              <a:rPr sz="2800" b="1" dirty="0"/>
              <a:t>slope</a:t>
            </a:r>
            <a:r>
              <a:rPr sz="2800" dirty="0"/>
              <a:t> of a line passing through the points </a:t>
            </a:r>
            <a:r>
              <a:rPr lang="en-US" sz="2800" dirty="0"/>
              <a:t>(</a:t>
            </a:r>
            <a:r>
              <a:rPr lang="en-US" sz="2800" i="1" dirty="0"/>
              <a:t>x</a:t>
            </a:r>
            <a:r>
              <a:rPr lang="en-US" sz="2800" dirty="0">
                <a:latin typeface="Calibri" panose="020F0502020204030204" pitchFamily="34" charset="0"/>
                <a:ea typeface="Calibri" panose="020F0502020204030204" pitchFamily="34" charset="0"/>
                <a:cs typeface="Calibri" panose="020F0502020204030204" pitchFamily="34" charset="0"/>
              </a:rPr>
              <a:t>₁, </a:t>
            </a:r>
            <a:r>
              <a:rPr lang="en-US" sz="2800" i="1" dirty="0">
                <a:latin typeface="Calibri" panose="020F0502020204030204" pitchFamily="34" charset="0"/>
                <a:ea typeface="Calibri" panose="020F0502020204030204" pitchFamily="34" charset="0"/>
                <a:cs typeface="Calibri" panose="020F0502020204030204" pitchFamily="34" charset="0"/>
              </a:rPr>
              <a:t>y</a:t>
            </a:r>
            <a:r>
              <a:rPr lang="en-US" sz="2800" dirty="0">
                <a:latin typeface="Calibri" panose="020F0502020204030204" pitchFamily="34" charset="0"/>
                <a:ea typeface="Calibri" panose="020F0502020204030204" pitchFamily="34" charset="0"/>
                <a:cs typeface="Calibri" panose="020F0502020204030204" pitchFamily="34" charset="0"/>
              </a:rPr>
              <a:t>₁</a:t>
            </a:r>
            <a:r>
              <a:rPr lang="en-US" sz="2800" dirty="0"/>
              <a:t>)</a:t>
            </a:r>
            <a:r>
              <a:rPr sz="2800" dirty="0"/>
              <a:t> and </a:t>
            </a:r>
            <a:r>
              <a:rPr lang="en-US" dirty="0"/>
              <a:t>(</a:t>
            </a:r>
            <a:r>
              <a:rPr lang="en-US" i="1" dirty="0"/>
              <a:t>x</a:t>
            </a:r>
            <a:r>
              <a:rPr lang="en-US" dirty="0">
                <a:latin typeface="Calibri" panose="020F0502020204030204" pitchFamily="34" charset="0"/>
                <a:ea typeface="Calibri" panose="020F0502020204030204" pitchFamily="34" charset="0"/>
                <a:cs typeface="Calibri" panose="020F0502020204030204" pitchFamily="34" charset="0"/>
              </a:rPr>
              <a:t>₂, </a:t>
            </a:r>
            <a:r>
              <a:rPr lang="en-US" i="1" dirty="0">
                <a:latin typeface="Calibri" panose="020F0502020204030204" pitchFamily="34" charset="0"/>
                <a:ea typeface="Calibri" panose="020F0502020204030204" pitchFamily="34" charset="0"/>
                <a:cs typeface="Calibri" panose="020F0502020204030204" pitchFamily="34" charset="0"/>
              </a:rPr>
              <a:t>y</a:t>
            </a:r>
            <a:r>
              <a:rPr lang="en-US" dirty="0">
                <a:latin typeface="Calibri" panose="020F0502020204030204" pitchFamily="34" charset="0"/>
                <a:ea typeface="Calibri" panose="020F0502020204030204" pitchFamily="34" charset="0"/>
                <a:cs typeface="Calibri" panose="020F0502020204030204" pitchFamily="34" charset="0"/>
              </a:rPr>
              <a:t>₂</a:t>
            </a:r>
            <a:r>
              <a:rPr lang="en-US" dirty="0"/>
              <a:t>) </a:t>
            </a:r>
            <a:r>
              <a:rPr sz="2800" dirty="0"/>
              <a:t>is given by the following.</a:t>
            </a:r>
            <a:endParaRPr lang="en-US" sz="2800" dirty="0"/>
          </a:p>
          <a:p>
            <a:pPr>
              <a:defRPr sz="2800"/>
            </a:pPr>
            <a:endParaRPr sz="2800" dirty="0"/>
          </a:p>
          <a:p>
            <a:pPr algn="ctr">
              <a:defRPr sz="2800"/>
            </a:pPr>
            <a:endParaRPr sz="2800" dirty="0"/>
          </a:p>
          <a:p>
            <a:endParaRPr sz="2800" dirty="0"/>
          </a:p>
        </p:txBody>
      </p:sp>
      <p:pic>
        <p:nvPicPr>
          <p:cNvPr id="7" name="Picture 6" descr="m equals the fraction with numerator y subscription two minus y subscription one and denominator x subscription two minus x subscription one.">
            <a:extLst>
              <a:ext uri="{FF2B5EF4-FFF2-40B4-BE49-F238E27FC236}">
                <a16:creationId xmlns:a16="http://schemas.microsoft.com/office/drawing/2014/main" id="{2D20CD8A-72E8-08E8-A92F-DF0A0C946B6C}"/>
              </a:ext>
            </a:extLst>
          </p:cNvPr>
          <p:cNvPicPr>
            <a:picLocks noChangeAspect="1"/>
          </p:cNvPicPr>
          <p:nvPr/>
        </p:nvPicPr>
        <p:blipFill>
          <a:blip r:embed="rId2"/>
          <a:stretch>
            <a:fillRect/>
          </a:stretch>
        </p:blipFill>
        <p:spPr>
          <a:xfrm>
            <a:off x="3276600" y="2209800"/>
            <a:ext cx="1714500" cy="9810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 Tip</a:t>
            </a:r>
          </a:p>
        </p:txBody>
      </p:sp>
      <p:sp>
        <p:nvSpPr>
          <p:cNvPr id="3" name="Text Placeholder 2"/>
          <p:cNvSpPr>
            <a:spLocks noGrp="1"/>
          </p:cNvSpPr>
          <p:nvPr>
            <p:ph type="body" sz="quarter" idx="10"/>
          </p:nvPr>
        </p:nvSpPr>
        <p:spPr/>
        <p:txBody>
          <a:bodyPr>
            <a:normAutofit/>
          </a:bodyPr>
          <a:lstStyle/>
          <a:p>
            <a:r>
              <a:rPr sz="2800" dirty="0"/>
              <a:t>Pressing window or zoom will allow you to adjust the display window on the calculator.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7</a:t>
            </a:r>
            <a:endParaRPr dirty="0"/>
          </a:p>
        </p:txBody>
      </p:sp>
      <p:sp>
        <p:nvSpPr>
          <p:cNvPr id="3" name="Text Placeholder 2"/>
          <p:cNvSpPr>
            <a:spLocks noGrp="1"/>
          </p:cNvSpPr>
          <p:nvPr>
            <p:ph type="body" sz="quarter" idx="10"/>
          </p:nvPr>
        </p:nvSpPr>
        <p:spPr/>
        <p:txBody>
          <a:bodyPr>
            <a:normAutofit/>
          </a:bodyPr>
          <a:lstStyle/>
          <a:p>
            <a:pPr>
              <a:defRPr sz="2800"/>
            </a:pPr>
            <a:r>
              <a:rPr sz="2800" dirty="0"/>
              <a:t>Be careful when determining the signs of the coordinates</a:t>
            </a:r>
            <a:r>
              <a:rPr lang="en-US" sz="2800" dirty="0"/>
              <a:t> (</a:t>
            </a:r>
            <a:r>
              <a:rPr lang="en-US" sz="2800" i="1" dirty="0"/>
              <a:t>x</a:t>
            </a:r>
            <a:r>
              <a:rPr lang="en-US" sz="2800" dirty="0">
                <a:latin typeface="Calibri" panose="020F0502020204030204" pitchFamily="34" charset="0"/>
                <a:ea typeface="Calibri" panose="020F0502020204030204" pitchFamily="34" charset="0"/>
                <a:cs typeface="Calibri" panose="020F0502020204030204" pitchFamily="34" charset="0"/>
              </a:rPr>
              <a:t>₁, </a:t>
            </a:r>
            <a:r>
              <a:rPr lang="en-US" sz="2800" i="1" dirty="0">
                <a:latin typeface="Calibri" panose="020F0502020204030204" pitchFamily="34" charset="0"/>
                <a:ea typeface="Calibri" panose="020F0502020204030204" pitchFamily="34" charset="0"/>
                <a:cs typeface="Calibri" panose="020F0502020204030204" pitchFamily="34" charset="0"/>
              </a:rPr>
              <a:t>y</a:t>
            </a:r>
            <a:r>
              <a:rPr lang="en-US" sz="2800" dirty="0">
                <a:latin typeface="Calibri" panose="020F0502020204030204" pitchFamily="34" charset="0"/>
                <a:ea typeface="Calibri" panose="020F0502020204030204" pitchFamily="34" charset="0"/>
                <a:cs typeface="Calibri" panose="020F0502020204030204" pitchFamily="34" charset="0"/>
              </a:rPr>
              <a:t>₁</a:t>
            </a:r>
            <a:r>
              <a:rPr lang="en-US" sz="2800" dirty="0"/>
              <a:t>)</a:t>
            </a:r>
            <a:r>
              <a:rPr sz="2800" dirty="0"/>
              <a:t>. Remember that in point-slope form, the </a:t>
            </a:r>
            <a:r>
              <a:rPr lang="en-US" sz="2800" i="1" dirty="0"/>
              <a:t>x</a:t>
            </a:r>
            <a:r>
              <a:rPr sz="2800" dirty="0"/>
              <a:t>-values and </a:t>
            </a:r>
            <a:r>
              <a:rPr lang="en-US" sz="2800" i="1" dirty="0"/>
              <a:t>y</a:t>
            </a:r>
            <a:r>
              <a:rPr sz="2800" dirty="0"/>
              <a:t>-values are being subtracted.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Parallel and Perpendicular </a:t>
            </a:r>
            <a:br>
              <a:rPr lang="en-US" dirty="0"/>
            </a:br>
            <a:r>
              <a:rPr dirty="0"/>
              <a:t>Lines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Consider two lines </a:t>
            </a:r>
            <a:r>
              <a:rPr lang="en-US" sz="2800" i="1" dirty="0"/>
              <a:t>y</a:t>
            </a:r>
            <a:r>
              <a:rPr lang="en-US" sz="2800" dirty="0"/>
              <a:t> = </a:t>
            </a:r>
            <a:r>
              <a:rPr lang="en-US" sz="2800" i="1" dirty="0"/>
              <a:t>m</a:t>
            </a:r>
            <a:r>
              <a:rPr lang="en-US" sz="2800" dirty="0">
                <a:latin typeface="Calibri" panose="020F0502020204030204" pitchFamily="34" charset="0"/>
                <a:ea typeface="Calibri" panose="020F0502020204030204" pitchFamily="34" charset="0"/>
                <a:cs typeface="Calibri" panose="020F0502020204030204" pitchFamily="34" charset="0"/>
              </a:rPr>
              <a:t>₁</a:t>
            </a:r>
            <a:r>
              <a:rPr lang="en-US" sz="2800" i="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 </a:t>
            </a:r>
            <a:r>
              <a:rPr lang="en-US" sz="2800" i="1" dirty="0">
                <a:latin typeface="Calibri" panose="020F0502020204030204" pitchFamily="34" charset="0"/>
                <a:ea typeface="Calibri" panose="020F0502020204030204" pitchFamily="34" charset="0"/>
                <a:cs typeface="Calibri" panose="020F0502020204030204" pitchFamily="34" charset="0"/>
              </a:rPr>
              <a:t>b</a:t>
            </a:r>
            <a:r>
              <a:rPr lang="en-US" sz="2800" dirty="0">
                <a:latin typeface="Calibri" panose="020F0502020204030204" pitchFamily="34" charset="0"/>
                <a:ea typeface="Calibri" panose="020F0502020204030204" pitchFamily="34" charset="0"/>
                <a:cs typeface="Calibri" panose="020F0502020204030204" pitchFamily="34" charset="0"/>
              </a:rPr>
              <a:t>₁</a:t>
            </a:r>
            <a:r>
              <a:rPr sz="2800" dirty="0"/>
              <a:t> and</a:t>
            </a:r>
            <a:r>
              <a:rPr lang="en-US" sz="2800" dirty="0"/>
              <a:t> </a:t>
            </a:r>
            <a:r>
              <a:rPr lang="en-US" i="1" dirty="0"/>
              <a:t>y</a:t>
            </a:r>
            <a:r>
              <a:rPr lang="en-US" dirty="0"/>
              <a:t> = </a:t>
            </a:r>
            <a:r>
              <a:rPr lang="en-US" i="1" dirty="0" err="1"/>
              <a:t>m</a:t>
            </a:r>
            <a:r>
              <a:rPr lang="en-US" dirty="0" err="1"/>
              <a:t>₂</a:t>
            </a:r>
            <a:r>
              <a:rPr lang="en-US" i="1" dirty="0" err="1">
                <a:latin typeface="Calibri" panose="020F0502020204030204" pitchFamily="34" charset="0"/>
                <a:ea typeface="Calibri" panose="020F0502020204030204" pitchFamily="34" charset="0"/>
                <a:cs typeface="Calibri" panose="020F0502020204030204" pitchFamily="34" charset="0"/>
              </a:rPr>
              <a:t>x</a:t>
            </a:r>
            <a:r>
              <a:rPr lang="en-US" dirty="0">
                <a:latin typeface="Calibri" panose="020F0502020204030204" pitchFamily="34" charset="0"/>
                <a:ea typeface="Calibri" panose="020F0502020204030204" pitchFamily="34" charset="0"/>
                <a:cs typeface="Calibri" panose="020F0502020204030204" pitchFamily="34" charset="0"/>
              </a:rPr>
              <a:t> + </a:t>
            </a:r>
            <a:r>
              <a:rPr lang="en-US" i="1" dirty="0">
                <a:latin typeface="Calibri" panose="020F0502020204030204" pitchFamily="34" charset="0"/>
                <a:ea typeface="Calibri" panose="020F0502020204030204" pitchFamily="34" charset="0"/>
                <a:cs typeface="Calibri" panose="020F0502020204030204" pitchFamily="34" charset="0"/>
              </a:rPr>
              <a:t>b</a:t>
            </a:r>
            <a:r>
              <a:rPr lang="en-US" dirty="0">
                <a:latin typeface="Calibri" panose="020F0502020204030204" pitchFamily="34" charset="0"/>
                <a:ea typeface="Calibri" panose="020F0502020204030204" pitchFamily="34" charset="0"/>
                <a:cs typeface="Calibri" panose="020F0502020204030204" pitchFamily="34" charset="0"/>
              </a:rPr>
              <a:t>₂</a:t>
            </a:r>
            <a:r>
              <a:rPr sz="2800" dirty="0"/>
              <a:t>.</a:t>
            </a:r>
          </a:p>
          <a:p>
            <a:pPr>
              <a:defRPr sz="2800"/>
            </a:pPr>
            <a:r>
              <a:rPr sz="2800" dirty="0"/>
              <a:t>If the two lines have the same slope (that is, </a:t>
            </a:r>
            <a:r>
              <a:rPr lang="en-US" sz="2800" i="1" dirty="0"/>
              <a:t>m</a:t>
            </a:r>
            <a:r>
              <a:rPr lang="en-US" sz="2800" dirty="0">
                <a:latin typeface="Calibri" panose="020F0502020204030204" pitchFamily="34" charset="0"/>
                <a:ea typeface="Calibri" panose="020F0502020204030204" pitchFamily="34" charset="0"/>
                <a:cs typeface="Calibri" panose="020F0502020204030204" pitchFamily="34" charset="0"/>
              </a:rPr>
              <a:t>₁ = </a:t>
            </a:r>
            <a:r>
              <a:rPr lang="en-US" sz="2800" i="1" dirty="0">
                <a:latin typeface="Calibri" panose="020F0502020204030204" pitchFamily="34" charset="0"/>
                <a:ea typeface="Calibri" panose="020F0502020204030204" pitchFamily="34" charset="0"/>
                <a:cs typeface="Calibri" panose="020F0502020204030204" pitchFamily="34" charset="0"/>
              </a:rPr>
              <a:t>m</a:t>
            </a:r>
            <a:r>
              <a:rPr lang="en-US" sz="2800" dirty="0">
                <a:latin typeface="Calibri" panose="020F0502020204030204" pitchFamily="34" charset="0"/>
                <a:ea typeface="Calibri" panose="020F0502020204030204" pitchFamily="34" charset="0"/>
                <a:cs typeface="Calibri" panose="020F0502020204030204" pitchFamily="34" charset="0"/>
              </a:rPr>
              <a:t>₂</a:t>
            </a:r>
            <a:r>
              <a:rPr sz="2800" dirty="0"/>
              <a:t>), then they are </a:t>
            </a:r>
            <a:r>
              <a:rPr sz="2800" b="1" dirty="0"/>
              <a:t>parallel lines</a:t>
            </a:r>
            <a:r>
              <a:rPr sz="2800" dirty="0"/>
              <a:t>, which means they never intersect.</a:t>
            </a:r>
          </a:p>
          <a:p>
            <a:pPr>
              <a:defRPr sz="2800"/>
            </a:pPr>
            <a:r>
              <a:rPr sz="2800" dirty="0"/>
              <a:t>If the two lines have slopes that are negative </a:t>
            </a:r>
            <a:endParaRPr lang="en-US" sz="2800" dirty="0"/>
          </a:p>
          <a:p>
            <a:pPr>
              <a:defRPr sz="2800"/>
            </a:pPr>
            <a:r>
              <a:rPr sz="2800" dirty="0"/>
              <a:t>reciprocals of each other </a:t>
            </a:r>
            <a:r>
              <a:rPr lang="en-US" sz="2800" dirty="0"/>
              <a:t>				</a:t>
            </a:r>
          </a:p>
          <a:p>
            <a:pPr>
              <a:defRPr sz="2800"/>
            </a:pPr>
            <a:endParaRPr sz="2800" dirty="0"/>
          </a:p>
        </p:txBody>
      </p:sp>
      <p:pic>
        <p:nvPicPr>
          <p:cNvPr id="10" name="Picture 9" descr="That is, m subscript one equals negative one over m subscript two.">
            <a:extLst>
              <a:ext uri="{FF2B5EF4-FFF2-40B4-BE49-F238E27FC236}">
                <a16:creationId xmlns:a16="http://schemas.microsoft.com/office/drawing/2014/main" id="{AD628921-3FC3-8E75-A346-BECF5B707B1A}"/>
              </a:ext>
            </a:extLst>
          </p:cNvPr>
          <p:cNvPicPr>
            <a:picLocks noChangeAspect="1"/>
          </p:cNvPicPr>
          <p:nvPr/>
        </p:nvPicPr>
        <p:blipFill>
          <a:blip r:embed="rId2"/>
          <a:stretch>
            <a:fillRect/>
          </a:stretch>
        </p:blipFill>
        <p:spPr>
          <a:xfrm>
            <a:off x="4201668" y="3352800"/>
            <a:ext cx="2580132" cy="890016"/>
          </a:xfrm>
          <a:prstGeom prst="rect">
            <a:avLst/>
          </a:prstGeom>
        </p:spPr>
      </p:pic>
      <p:sp>
        <p:nvSpPr>
          <p:cNvPr id="9" name="TextBox 8">
            <a:extLst>
              <a:ext uri="{FF2B5EF4-FFF2-40B4-BE49-F238E27FC236}">
                <a16:creationId xmlns:a16="http://schemas.microsoft.com/office/drawing/2014/main" id="{069EF9B5-543D-7E31-6927-EB464CEAA216}"/>
              </a:ext>
            </a:extLst>
          </p:cNvPr>
          <p:cNvSpPr txBox="1"/>
          <p:nvPr/>
        </p:nvSpPr>
        <p:spPr>
          <a:xfrm>
            <a:off x="457200" y="4162280"/>
            <a:ext cx="8001000" cy="954107"/>
          </a:xfrm>
          <a:prstGeom prst="rect">
            <a:avLst/>
          </a:prstGeom>
          <a:noFill/>
        </p:spPr>
        <p:txBody>
          <a:bodyPr wrap="square">
            <a:spAutoFit/>
          </a:bodyPr>
          <a:lstStyle/>
          <a:p>
            <a:pPr>
              <a:defRPr sz="2800"/>
            </a:pPr>
            <a:r>
              <a:rPr lang="en-US" sz="2800" dirty="0">
                <a:solidFill>
                  <a:srgbClr val="000000"/>
                </a:solidFill>
              </a:rPr>
              <a:t>then they are </a:t>
            </a:r>
            <a:r>
              <a:rPr lang="en-US" sz="2800" b="1" dirty="0">
                <a:solidFill>
                  <a:srgbClr val="000000"/>
                </a:solidFill>
              </a:rPr>
              <a:t>perpendicular lines</a:t>
            </a:r>
            <a:r>
              <a:rPr lang="en-US" sz="2800" dirty="0">
                <a:solidFill>
                  <a:srgbClr val="000000"/>
                </a:solidFill>
              </a:rPr>
              <a:t>, which means they intersect at right angles.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Parallel and Perpendicular </a:t>
            </a:r>
            <a:br>
              <a:rPr lang="en-US" dirty="0"/>
            </a:br>
            <a:r>
              <a:rPr dirty="0"/>
              <a:t>Lines</a:t>
            </a:r>
            <a:r>
              <a:rPr lang="en-US" dirty="0"/>
              <a:t>—Slide 2</a:t>
            </a:r>
            <a:endParaRPr dirty="0"/>
          </a:p>
        </p:txBody>
      </p:sp>
      <p:pic>
        <p:nvPicPr>
          <p:cNvPr id="5" name="Content Placeholder 4" descr="The graphs of parallel lines, y equals to three x plus four and y equals to three x minus one, are shown on the same plane. The x axis and y axis are labeled from negative 6 to 6 in increments of 2.">
            <a:extLst>
              <a:ext uri="{FF2B5EF4-FFF2-40B4-BE49-F238E27FC236}">
                <a16:creationId xmlns:a16="http://schemas.microsoft.com/office/drawing/2014/main" id="{8011CCF9-8E11-479D-BF1A-96D0B3AB6C4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8206" y="1127125"/>
            <a:ext cx="4471194" cy="4471194"/>
          </a:xfrm>
        </p:spPr>
      </p:pic>
      <p:sp>
        <p:nvSpPr>
          <p:cNvPr id="3" name="TextBox 2">
            <a:extLst>
              <a:ext uri="{FF2B5EF4-FFF2-40B4-BE49-F238E27FC236}">
                <a16:creationId xmlns:a16="http://schemas.microsoft.com/office/drawing/2014/main" id="{FE65A889-9D5E-2AC8-AD53-94CFA3692B84}"/>
              </a:ext>
            </a:extLst>
          </p:cNvPr>
          <p:cNvSpPr txBox="1"/>
          <p:nvPr/>
        </p:nvSpPr>
        <p:spPr>
          <a:xfrm>
            <a:off x="3048000" y="5480713"/>
            <a:ext cx="3048000" cy="430887"/>
          </a:xfrm>
          <a:prstGeom prst="rect">
            <a:avLst/>
          </a:prstGeom>
          <a:noFill/>
        </p:spPr>
        <p:txBody>
          <a:bodyPr wrap="square">
            <a:spAutoFit/>
          </a:bodyPr>
          <a:lstStyle/>
          <a:p>
            <a:pPr algn="ctr"/>
            <a:r>
              <a:rPr lang="en-IN" sz="2200" dirty="0">
                <a:solidFill>
                  <a:srgbClr val="000000"/>
                </a:solidFill>
              </a:rPr>
              <a:t>Figure 21: Parallel Lines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Parallel and Perpendicular </a:t>
            </a:r>
            <a:br>
              <a:rPr lang="en-US" dirty="0"/>
            </a:br>
            <a:r>
              <a:rPr dirty="0"/>
              <a:t>Lines</a:t>
            </a:r>
            <a:r>
              <a:rPr lang="en-US" dirty="0"/>
              <a:t>—Slide 3</a:t>
            </a:r>
            <a:endParaRPr dirty="0"/>
          </a:p>
        </p:txBody>
      </p:sp>
      <p:pic>
        <p:nvPicPr>
          <p:cNvPr id="5" name="Content Placeholder 4" descr="The graphs of perpendicular lines, y equals two over three times x plus three and y equals negative three over two times x plus two, are shown on the same plane. The x axis and y axis are labeled from negative 6 to 6 in increments of 2.">
            <a:extLst>
              <a:ext uri="{FF2B5EF4-FFF2-40B4-BE49-F238E27FC236}">
                <a16:creationId xmlns:a16="http://schemas.microsoft.com/office/drawing/2014/main" id="{64234C71-774E-45AD-B5E3-09DDFF5EB49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8206" y="1127125"/>
            <a:ext cx="4547394" cy="4547394"/>
          </a:xfrm>
        </p:spPr>
      </p:pic>
      <p:sp>
        <p:nvSpPr>
          <p:cNvPr id="3" name="TextBox 2">
            <a:extLst>
              <a:ext uri="{FF2B5EF4-FFF2-40B4-BE49-F238E27FC236}">
                <a16:creationId xmlns:a16="http://schemas.microsoft.com/office/drawing/2014/main" id="{5FEFB128-EA95-BCFA-247C-48EAB0916DFD}"/>
              </a:ext>
            </a:extLst>
          </p:cNvPr>
          <p:cNvSpPr txBox="1"/>
          <p:nvPr/>
        </p:nvSpPr>
        <p:spPr>
          <a:xfrm>
            <a:off x="2438400" y="5515431"/>
            <a:ext cx="4114800" cy="430887"/>
          </a:xfrm>
          <a:prstGeom prst="rect">
            <a:avLst/>
          </a:prstGeom>
          <a:noFill/>
        </p:spPr>
        <p:txBody>
          <a:bodyPr wrap="square">
            <a:spAutoFit/>
          </a:bodyPr>
          <a:lstStyle/>
          <a:p>
            <a:pPr algn="ctr"/>
            <a:r>
              <a:rPr lang="en-IN" sz="2200" dirty="0">
                <a:solidFill>
                  <a:srgbClr val="000000"/>
                </a:solidFill>
              </a:rPr>
              <a:t>Figure 22: Perpendicular Lines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the Equations of Parallel and Perpendicular Lines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AutoCAD, a computer-aided design and drafting software, has been widely used for almost </a:t>
            </a:r>
            <a:r>
              <a:rPr sz="2800" dirty="0">
                <a:latin typeface="Cambria Math"/>
              </a:rPr>
              <a:t>40</a:t>
            </a:r>
            <a:r>
              <a:rPr sz="2800" dirty="0"/>
              <a:t> years. As part of an introductory AutoCAD class, students need to be able to draw lines that are both parallel and perpendicular to other lines. To understand the calculations that the software automates, they are given criteria and asked to find the equation of each line based on the information given. Use the criteria to write the equation of the desired line in slope-intercept form.</a:t>
            </a:r>
          </a:p>
          <a:p>
            <a:endParaRP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the Equations of Parallel and Perpendicular Lines</a:t>
            </a:r>
            <a:r>
              <a:rPr lang="en-US" dirty="0"/>
              <a:t>—Slide 2</a:t>
            </a:r>
            <a:endParaRPr dirty="0"/>
          </a:p>
        </p:txBody>
      </p:sp>
      <p:pic>
        <p:nvPicPr>
          <p:cNvPr id="5" name="Picture 4" descr="A screenshot of the software AutoCAD shows the toolbar and two lines that have been drawn perpendicular to each other.">
            <a:extLst>
              <a:ext uri="{FF2B5EF4-FFF2-40B4-BE49-F238E27FC236}">
                <a16:creationId xmlns:a16="http://schemas.microsoft.com/office/drawing/2014/main" id="{6E68A198-73C6-469C-AF01-B3EA5F0B4F35}"/>
              </a:ext>
            </a:extLst>
          </p:cNvPr>
          <p:cNvPicPr>
            <a:picLocks noChangeAspect="1"/>
          </p:cNvPicPr>
          <p:nvPr/>
        </p:nvPicPr>
        <p:blipFill>
          <a:blip r:embed="rId2"/>
          <a:srcRect b="7546"/>
          <a:stretch>
            <a:fillRect/>
          </a:stretch>
        </p:blipFill>
        <p:spPr>
          <a:xfrm>
            <a:off x="476922" y="1447800"/>
            <a:ext cx="8184473" cy="3998259"/>
          </a:xfrm>
          <a:prstGeom prst="rect">
            <a:avLst/>
          </a:prstGeom>
        </p:spPr>
      </p:pic>
      <p:sp>
        <p:nvSpPr>
          <p:cNvPr id="3" name="TextBox 2">
            <a:extLst>
              <a:ext uri="{FF2B5EF4-FFF2-40B4-BE49-F238E27FC236}">
                <a16:creationId xmlns:a16="http://schemas.microsoft.com/office/drawing/2014/main" id="{B8F4ED7C-DA05-FF1A-0956-F4D5DE3C8F84}"/>
              </a:ext>
            </a:extLst>
          </p:cNvPr>
          <p:cNvSpPr txBox="1"/>
          <p:nvPr/>
        </p:nvSpPr>
        <p:spPr>
          <a:xfrm>
            <a:off x="3124200" y="5486400"/>
            <a:ext cx="3048000" cy="430887"/>
          </a:xfrm>
          <a:prstGeom prst="rect">
            <a:avLst/>
          </a:prstGeom>
          <a:noFill/>
        </p:spPr>
        <p:txBody>
          <a:bodyPr wrap="square">
            <a:spAutoFit/>
          </a:bodyPr>
          <a:lstStyle/>
          <a:p>
            <a:pPr algn="ctr"/>
            <a:r>
              <a:rPr lang="en-IN" sz="2200" dirty="0"/>
              <a:t>Figure 23</a:t>
            </a:r>
          </a:p>
        </p:txBody>
      </p:sp>
    </p:spTree>
    <p:extLst>
      <p:ext uri="{BB962C8B-B14F-4D97-AF65-F5344CB8AC3E}">
        <p14:creationId xmlns:p14="http://schemas.microsoft.com/office/powerpoint/2010/main" val="126549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a:t>
            </a:r>
            <a:r>
              <a:rPr lang="en-US" dirty="0"/>
              <a:t> </a:t>
            </a:r>
            <a:r>
              <a:rPr dirty="0"/>
              <a:t>3: Finding the Equations of Parallel and Perpendicular Lines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a.	</a:t>
                </a:r>
                <a:r>
                  <a:rPr dirty="0"/>
                  <a:t>​</a:t>
                </a:r>
                <a:r>
                  <a:rPr sz="2800" dirty="0"/>
                  <a:t>The line passes through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r>
                          <m:rPr>
                            <m:nor/>
                          </m:rPr>
                          <a:rPr/>
                          <m:t>, </m:t>
                        </m:r>
                        <m:r>
                          <a:rPr>
                            <a:latin typeface="Cambria Math" panose="02040503050406030204" pitchFamily="18" charset="0"/>
                          </a:rPr>
                          <m:t>3</m:t>
                        </m:r>
                      </m:e>
                    </m:d>
                  </m:oMath>
                </a14:m>
                <a:r>
                  <a:rPr sz="2800" dirty="0"/>
                  <a:t> and is parallel to the line with the equation</a:t>
                </a:r>
              </a:p>
              <a:p>
                <a:pPr marL="538163" indent="-538163">
                  <a:defRPr sz="2800"/>
                </a:pPr>
                <a:endParaRPr lang="en-US" dirty="0"/>
              </a:p>
              <a:p>
                <a:pPr marL="538163" indent="-538163">
                  <a:defRPr sz="2800"/>
                </a:pPr>
                <a:endParaRPr lang="en-US" dirty="0"/>
              </a:p>
              <a:p>
                <a:pPr marL="538163" indent="-538163" algn="ct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9" name="Picture 8" descr="y minus 7 equals negative 4 times the quantity x minus two-ninths.">
            <a:extLst>
              <a:ext uri="{FF2B5EF4-FFF2-40B4-BE49-F238E27FC236}">
                <a16:creationId xmlns:a16="http://schemas.microsoft.com/office/drawing/2014/main" id="{89064C17-4CAB-2D92-2615-F36A38456CD6}"/>
              </a:ext>
            </a:extLst>
          </p:cNvPr>
          <p:cNvPicPr>
            <a:picLocks noChangeAspect="1"/>
          </p:cNvPicPr>
          <p:nvPr/>
        </p:nvPicPr>
        <p:blipFill>
          <a:blip r:embed="rId3"/>
          <a:stretch>
            <a:fillRect/>
          </a:stretch>
        </p:blipFill>
        <p:spPr>
          <a:xfrm>
            <a:off x="2971800" y="1998345"/>
            <a:ext cx="2743200" cy="100965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845289A-4294-7EBA-BA58-E35AE3005689}"/>
                  </a:ext>
                </a:extLst>
              </p:cNvPr>
              <p:cNvSpPr txBox="1"/>
              <p:nvPr/>
            </p:nvSpPr>
            <p:spPr>
              <a:xfrm>
                <a:off x="457200" y="3084493"/>
                <a:ext cx="8229600" cy="954107"/>
              </a:xfrm>
              <a:prstGeom prst="rect">
                <a:avLst/>
              </a:prstGeom>
              <a:noFill/>
            </p:spPr>
            <p:txBody>
              <a:bodyPr wrap="square">
                <a:spAutoFit/>
              </a:bodyPr>
              <a:lstStyle/>
              <a:p>
                <a:pPr marL="538163" indent="-538163">
                  <a:defRPr sz="2800"/>
                </a:pPr>
                <a:r>
                  <a:rPr lang="en-US" sz="2800" dirty="0"/>
                  <a:t>b.	​The line passes through the point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8</m:t>
                        </m:r>
                        <m:r>
                          <m:rPr>
                            <m:nor/>
                          </m:rPr>
                          <a:rPr lang="ar-AE" sz="2800"/>
                          <m:t>, </m:t>
                        </m:r>
                        <m:r>
                          <a:rPr lang="ar-AE" sz="2800">
                            <a:latin typeface="Cambria Math" panose="02040503050406030204" pitchFamily="18" charset="0"/>
                          </a:rPr>
                          <m:t>−</m:t>
                        </m:r>
                        <m:r>
                          <a:rPr lang="ar-AE" sz="2800">
                            <a:latin typeface="Cambria Math" panose="02040503050406030204" pitchFamily="18" charset="0"/>
                          </a:rPr>
                          <m:t>11</m:t>
                        </m:r>
                      </m:e>
                    </m:d>
                  </m:oMath>
                </a14:m>
                <a:r>
                  <a:rPr lang="ar-AE" sz="2800" dirty="0"/>
                  <a:t> </a:t>
                </a:r>
                <a:r>
                  <a:rPr lang="en-US" sz="2800" dirty="0"/>
                  <a:t>and is perpendicular to the line with the equation</a:t>
                </a:r>
              </a:p>
            </p:txBody>
          </p:sp>
        </mc:Choice>
        <mc:Fallback xmlns="">
          <p:sp>
            <p:nvSpPr>
              <p:cNvPr id="14" name="TextBox 13">
                <a:extLst>
                  <a:ext uri="{FF2B5EF4-FFF2-40B4-BE49-F238E27FC236}">
                    <a16:creationId xmlns:a16="http://schemas.microsoft.com/office/drawing/2014/main" id="{C845289A-4294-7EBA-BA58-E35AE3005689}"/>
                  </a:ext>
                </a:extLst>
              </p:cNvPr>
              <p:cNvSpPr txBox="1">
                <a:spLocks noRot="1" noChangeAspect="1" noMove="1" noResize="1" noEditPoints="1" noAdjustHandles="1" noChangeArrowheads="1" noChangeShapeType="1" noTextEdit="1"/>
              </p:cNvSpPr>
              <p:nvPr/>
            </p:nvSpPr>
            <p:spPr>
              <a:xfrm>
                <a:off x="457200" y="3084493"/>
                <a:ext cx="8229600" cy="954107"/>
              </a:xfrm>
              <a:prstGeom prst="rect">
                <a:avLst/>
              </a:prstGeom>
              <a:blipFill>
                <a:blip r:embed="rId4"/>
                <a:stretch>
                  <a:fillRect l="-1481" t="-8280" r="-444" b="-17197"/>
                </a:stretch>
              </a:blipFill>
            </p:spPr>
            <p:txBody>
              <a:bodyPr/>
              <a:lstStyle/>
              <a:p>
                <a:r>
                  <a:rPr lang="en-IN">
                    <a:noFill/>
                  </a:rPr>
                  <a:t> </a:t>
                </a:r>
              </a:p>
            </p:txBody>
          </p:sp>
        </mc:Fallback>
      </mc:AlternateContent>
      <p:pic>
        <p:nvPicPr>
          <p:cNvPr id="12" name="Picture 11" descr="y minus 18 equals negative two-thirds times the quantity x minus 21.">
            <a:extLst>
              <a:ext uri="{FF2B5EF4-FFF2-40B4-BE49-F238E27FC236}">
                <a16:creationId xmlns:a16="http://schemas.microsoft.com/office/drawing/2014/main" id="{9C1C9A05-B6C3-64D6-8208-289CB2487206}"/>
              </a:ext>
            </a:extLst>
          </p:cNvPr>
          <p:cNvPicPr>
            <a:picLocks noChangeAspect="1"/>
          </p:cNvPicPr>
          <p:nvPr/>
        </p:nvPicPr>
        <p:blipFill>
          <a:blip r:embed="rId5"/>
          <a:stretch>
            <a:fillRect/>
          </a:stretch>
        </p:blipFill>
        <p:spPr>
          <a:xfrm>
            <a:off x="3057525" y="4114800"/>
            <a:ext cx="3028950" cy="904875"/>
          </a:xfrm>
          <a:prstGeom prst="rect">
            <a:avLst/>
          </a:prstGeom>
        </p:spPr>
      </p:pic>
    </p:spTree>
    <p:extLst>
      <p:ext uri="{BB962C8B-B14F-4D97-AF65-F5344CB8AC3E}">
        <p14:creationId xmlns:p14="http://schemas.microsoft.com/office/powerpoint/2010/main" val="1177922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Equations of Parallel and Perpendicular Line</a:t>
            </a:r>
            <a:r>
              <a:rPr lang="en-IN" dirty="0"/>
              <a:t>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2400" b="1" dirty="0"/>
                  <a:t>Solution</a:t>
                </a:r>
              </a:p>
              <a:p>
                <a:pPr marL="538163" indent="-538163">
                  <a:defRPr sz="2800"/>
                </a:pPr>
                <a:r>
                  <a:rPr lang="en-US" sz="2400" dirty="0"/>
                  <a:t>a.</a:t>
                </a:r>
                <a:r>
                  <a:rPr sz="2400" dirty="0"/>
                  <a:t>​</a:t>
                </a:r>
                <a:r>
                  <a:rPr lang="en-US" sz="2400" dirty="0"/>
                  <a:t>	</a:t>
                </a:r>
                <a:r>
                  <a:rPr sz="2400" dirty="0"/>
                  <a:t>In order to find the equation of the line using the point-slope formula, we need the value of the slope along with the coordinates of a point on the line. We are given a point that lies on the line, </a:t>
                </a:r>
                <a14:m>
                  <m:oMath xmlns:m="http://schemas.openxmlformats.org/officeDocument/2006/math">
                    <m:d>
                      <m:dPr>
                        <m:ctrlPr>
                          <a:rPr sz="2400" i="1">
                            <a:latin typeface="Cambria Math" panose="02040503050406030204" pitchFamily="18" charset="0"/>
                          </a:rPr>
                        </m:ctrlPr>
                      </m:dPr>
                      <m:e>
                        <m:r>
                          <a:rPr sz="2400">
                            <a:latin typeface="Cambria Math" panose="02040503050406030204" pitchFamily="18" charset="0"/>
                          </a:rPr>
                          <m:t>−2</m:t>
                        </m:r>
                        <m:r>
                          <m:rPr>
                            <m:nor/>
                          </m:rPr>
                          <a:rPr sz="2400"/>
                          <m:t>, </m:t>
                        </m:r>
                        <m:r>
                          <a:rPr sz="2400">
                            <a:latin typeface="Cambria Math" panose="02040503050406030204" pitchFamily="18" charset="0"/>
                          </a:rPr>
                          <m:t>3</m:t>
                        </m:r>
                      </m:e>
                    </m:d>
                  </m:oMath>
                </a14:m>
                <a:r>
                  <a:rPr sz="2400" dirty="0"/>
                  <a:t>. To determine the slope, we can use fact that parallel lines have equal slopes. The line we are </a:t>
                </a:r>
                <a:endParaRPr lang="en-US" sz="2400" dirty="0"/>
              </a:p>
              <a:p>
                <a:pPr>
                  <a:defRPr sz="2800"/>
                </a:pPr>
                <a:r>
                  <a:rPr lang="en-IN" sz="2400" dirty="0"/>
                  <a:t>        </a:t>
                </a:r>
                <a:r>
                  <a:rPr sz="2400" dirty="0"/>
                  <a:t>given is written in point-slope form: </a:t>
                </a:r>
                <a:r>
                  <a:rPr lang="en-US" sz="2400" dirty="0"/>
                  <a:t>			</a:t>
                </a:r>
              </a:p>
              <a:p>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852"/>
                </a:stretch>
              </a:blipFill>
            </p:spPr>
            <p:txBody>
              <a:bodyPr/>
              <a:lstStyle/>
              <a:p>
                <a:r>
                  <a:rPr lang="en-IN">
                    <a:noFill/>
                  </a:rPr>
                  <a:t> </a:t>
                </a:r>
              </a:p>
            </p:txBody>
          </p:sp>
        </mc:Fallback>
      </mc:AlternateContent>
      <p:pic>
        <p:nvPicPr>
          <p:cNvPr id="8" name="Picture 7" descr="y minus 7 equals negative 4 times the quantity x minus two-ninths.">
            <a:extLst>
              <a:ext uri="{FF2B5EF4-FFF2-40B4-BE49-F238E27FC236}">
                <a16:creationId xmlns:a16="http://schemas.microsoft.com/office/drawing/2014/main" id="{4363E63F-4ED9-74DE-0950-88D552ED1330}"/>
              </a:ext>
            </a:extLst>
          </p:cNvPr>
          <p:cNvPicPr>
            <a:picLocks noChangeAspect="1"/>
          </p:cNvPicPr>
          <p:nvPr/>
        </p:nvPicPr>
        <p:blipFill>
          <a:blip r:embed="rId3"/>
          <a:stretch>
            <a:fillRect/>
          </a:stretch>
        </p:blipFill>
        <p:spPr>
          <a:xfrm>
            <a:off x="5562600" y="3200400"/>
            <a:ext cx="2181225" cy="80962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D3690C0-CCB5-A7DA-2609-A3A70CA16979}"/>
                  </a:ext>
                </a:extLst>
              </p:cNvPr>
              <p:cNvSpPr txBox="1"/>
              <p:nvPr/>
            </p:nvSpPr>
            <p:spPr>
              <a:xfrm>
                <a:off x="457200" y="3962400"/>
                <a:ext cx="8229600" cy="1785104"/>
              </a:xfrm>
              <a:prstGeom prst="rect">
                <a:avLst/>
              </a:prstGeom>
              <a:noFill/>
            </p:spPr>
            <p:txBody>
              <a:bodyPr wrap="square">
                <a:spAutoFit/>
              </a:bodyPr>
              <a:lstStyle/>
              <a:p>
                <a:pPr>
                  <a:defRPr sz="2800"/>
                </a:pPr>
                <a:r>
                  <a:rPr lang="en-US" sz="2200" dirty="0"/>
                  <a:t>Therefore, we can simply identify its slope as </a:t>
                </a:r>
                <a:r>
                  <a:rPr lang="en-US" sz="2200" i="1" dirty="0"/>
                  <a:t>m </a:t>
                </a:r>
                <a14:m>
                  <m:oMath xmlns:m="http://schemas.openxmlformats.org/officeDocument/2006/math">
                    <m:r>
                      <a:rPr lang="en-US" sz="2200">
                        <a:latin typeface="Cambria Math" panose="02040503050406030204" pitchFamily="18" charset="0"/>
                      </a:rPr>
                      <m:t>=−4</m:t>
                    </m:r>
                  </m:oMath>
                </a14:m>
                <a:r>
                  <a:rPr lang="en-US" sz="2200" dirty="0"/>
                  <a:t>. So the new line will also have a slope of </a:t>
                </a:r>
                <a14:m>
                  <m:oMath xmlns:m="http://schemas.openxmlformats.org/officeDocument/2006/math">
                    <m:r>
                      <a:rPr lang="en-US" sz="2200">
                        <a:latin typeface="Cambria Math" panose="02040503050406030204" pitchFamily="18" charset="0"/>
                      </a:rPr>
                      <m:t>−4</m:t>
                    </m:r>
                  </m:oMath>
                </a14:m>
                <a:r>
                  <a:rPr lang="en-US" sz="2200" dirty="0"/>
                  <a:t>.</a:t>
                </a:r>
              </a:p>
              <a:p>
                <a:pPr>
                  <a:defRPr sz="2800"/>
                </a:pPr>
                <a:r>
                  <a:rPr lang="en-US" sz="2200" dirty="0"/>
                  <a:t>​Once we have substituted in the values, we will simplify the equation and isolate the variable </a:t>
                </a:r>
                <a:r>
                  <a:rPr lang="en-US" sz="2200" i="1" dirty="0"/>
                  <a:t>y</a:t>
                </a:r>
                <a:r>
                  <a:rPr lang="en-US" sz="2200" dirty="0"/>
                  <a:t> so that the equation is in slope-intercept form.</a:t>
                </a:r>
              </a:p>
            </p:txBody>
          </p:sp>
        </mc:Choice>
        <mc:Fallback xmlns="">
          <p:sp>
            <p:nvSpPr>
              <p:cNvPr id="10" name="TextBox 9">
                <a:extLst>
                  <a:ext uri="{FF2B5EF4-FFF2-40B4-BE49-F238E27FC236}">
                    <a16:creationId xmlns:a16="http://schemas.microsoft.com/office/drawing/2014/main" id="{4D3690C0-CCB5-A7DA-2609-A3A70CA16979}"/>
                  </a:ext>
                </a:extLst>
              </p:cNvPr>
              <p:cNvSpPr txBox="1">
                <a:spLocks noRot="1" noChangeAspect="1" noMove="1" noResize="1" noEditPoints="1" noAdjustHandles="1" noChangeArrowheads="1" noChangeShapeType="1" noTextEdit="1"/>
              </p:cNvSpPr>
              <p:nvPr/>
            </p:nvSpPr>
            <p:spPr>
              <a:xfrm>
                <a:off x="457200" y="3962400"/>
                <a:ext cx="8229600" cy="1785104"/>
              </a:xfrm>
              <a:prstGeom prst="rect">
                <a:avLst/>
              </a:prstGeom>
              <a:blipFill>
                <a:blip r:embed="rId4"/>
                <a:stretch>
                  <a:fillRect l="-963" t="-2389" r="-444" b="-5802"/>
                </a:stretch>
              </a:blipFill>
            </p:spPr>
            <p:txBody>
              <a:bodyPr/>
              <a:lstStyle/>
              <a:p>
                <a:r>
                  <a:rPr lang="en-IN">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Equations of Parallel and Perpendicular Lines</a:t>
            </a:r>
            <a:r>
              <a:rPr lang="en-US" dirty="0"/>
              <a:t>—Slide 5</a:t>
            </a:r>
            <a:endParaRPr dirty="0"/>
          </a:p>
        </p:txBody>
      </p:sp>
      <p:pic>
        <p:nvPicPr>
          <p:cNvPr id="7" name="Picture 6" descr="Line 1: y minus y subscript 1 equals m times the quantity x minus x subscript 1.&#10;&#10;Line 2: By substituting known values, y minus 3 equals negative 4 times the quantity x minus negative 2.&#10;&#10;Line 3: By simplifying, y minus 3 equals negative 4 x minus 8.&#10;&#10;Line 4: Isolate by adding 3 to both sides, y equals negative 4 x minus 5.">
            <a:extLst>
              <a:ext uri="{FF2B5EF4-FFF2-40B4-BE49-F238E27FC236}">
                <a16:creationId xmlns:a16="http://schemas.microsoft.com/office/drawing/2014/main" id="{B8797FB3-A397-AC53-58E0-4FF07F534802}"/>
              </a:ext>
            </a:extLst>
          </p:cNvPr>
          <p:cNvPicPr>
            <a:picLocks noChangeAspect="1"/>
          </p:cNvPicPr>
          <p:nvPr/>
        </p:nvPicPr>
        <p:blipFill>
          <a:blip r:embed="rId2"/>
          <a:stretch>
            <a:fillRect/>
          </a:stretch>
        </p:blipFill>
        <p:spPr>
          <a:xfrm>
            <a:off x="1295400" y="1271527"/>
            <a:ext cx="6553200" cy="203835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334824-FCC1-DA90-10ED-B883A6597852}"/>
                  </a:ext>
                </a:extLst>
              </p:cNvPr>
              <p:cNvSpPr txBox="1"/>
              <p:nvPr/>
            </p:nvSpPr>
            <p:spPr>
              <a:xfrm>
                <a:off x="457200" y="3485555"/>
                <a:ext cx="8229600" cy="892552"/>
              </a:xfrm>
              <a:prstGeom prst="rect">
                <a:avLst/>
              </a:prstGeom>
              <a:noFill/>
            </p:spPr>
            <p:txBody>
              <a:bodyPr wrap="square">
                <a:spAutoFit/>
              </a:bodyPr>
              <a:lstStyle/>
              <a:p>
                <a:r>
                  <a:rPr lang="en-IN" sz="2600" dirty="0"/>
                  <a:t>So the equation of the line, in slope-intercept form, that passes through the point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r>
                          <m:rPr>
                            <m:nor/>
                          </m:rPr>
                          <a:rPr lang="ar-AE" sz="2600"/>
                          <m:t>, </m:t>
                        </m:r>
                        <m:r>
                          <a:rPr lang="ar-AE" sz="2600">
                            <a:latin typeface="Cambria Math" panose="02040503050406030204" pitchFamily="18" charset="0"/>
                          </a:rPr>
                          <m:t>3</m:t>
                        </m:r>
                      </m:e>
                    </m:d>
                  </m:oMath>
                </a14:m>
                <a:r>
                  <a:rPr lang="ar-AE" sz="2600" dirty="0"/>
                  <a:t> </a:t>
                </a:r>
                <a:r>
                  <a:rPr lang="en-IN" sz="2600" dirty="0"/>
                  <a:t>and is parallel to the line </a:t>
                </a:r>
              </a:p>
            </p:txBody>
          </p:sp>
        </mc:Choice>
        <mc:Fallback xmlns="">
          <p:sp>
            <p:nvSpPr>
              <p:cNvPr id="12" name="TextBox 11">
                <a:extLst>
                  <a:ext uri="{FF2B5EF4-FFF2-40B4-BE49-F238E27FC236}">
                    <a16:creationId xmlns:a16="http://schemas.microsoft.com/office/drawing/2014/main" id="{A5334824-FCC1-DA90-10ED-B883A6597852}"/>
                  </a:ext>
                </a:extLst>
              </p:cNvPr>
              <p:cNvSpPr txBox="1">
                <a:spLocks noRot="1" noChangeAspect="1" noMove="1" noResize="1" noEditPoints="1" noAdjustHandles="1" noChangeArrowheads="1" noChangeShapeType="1" noTextEdit="1"/>
              </p:cNvSpPr>
              <p:nvPr/>
            </p:nvSpPr>
            <p:spPr>
              <a:xfrm>
                <a:off x="457200" y="3485555"/>
                <a:ext cx="8229600" cy="892552"/>
              </a:xfrm>
              <a:prstGeom prst="rect">
                <a:avLst/>
              </a:prstGeom>
              <a:blipFill>
                <a:blip r:embed="rId4"/>
                <a:stretch>
                  <a:fillRect l="-1333" t="-5479" b="-17123"/>
                </a:stretch>
              </a:blipFill>
            </p:spPr>
            <p:txBody>
              <a:bodyPr/>
              <a:lstStyle/>
              <a:p>
                <a:r>
                  <a:rPr lang="en-IN">
                    <a:noFill/>
                  </a:rPr>
                  <a:t> </a:t>
                </a:r>
              </a:p>
            </p:txBody>
          </p:sp>
        </mc:Fallback>
      </mc:AlternateContent>
      <p:pic>
        <p:nvPicPr>
          <p:cNvPr id="10" name="Picture 9" descr="y minus 7 equals negative 4 times the quantity x minus two-ninths.">
            <a:extLst>
              <a:ext uri="{FF2B5EF4-FFF2-40B4-BE49-F238E27FC236}">
                <a16:creationId xmlns:a16="http://schemas.microsoft.com/office/drawing/2014/main" id="{D7709DF8-BCAB-6BA4-F5AE-B9F42E457620}"/>
              </a:ext>
            </a:extLst>
          </p:cNvPr>
          <p:cNvPicPr>
            <a:picLocks noChangeAspect="1"/>
          </p:cNvPicPr>
          <p:nvPr/>
        </p:nvPicPr>
        <p:blipFill>
          <a:blip r:embed="rId5"/>
          <a:stretch>
            <a:fillRect/>
          </a:stretch>
        </p:blipFill>
        <p:spPr>
          <a:xfrm>
            <a:off x="558053" y="4310930"/>
            <a:ext cx="2286000" cy="876300"/>
          </a:xfrm>
          <a:prstGeom prst="rect">
            <a:avLst/>
          </a:prstGeom>
        </p:spPr>
      </p:pic>
      <p:pic>
        <p:nvPicPr>
          <p:cNvPr id="4" name="Picture 3" descr="is y equals negative 4 times x minus 5.">
            <a:extLst>
              <a:ext uri="{FF2B5EF4-FFF2-40B4-BE49-F238E27FC236}">
                <a16:creationId xmlns:a16="http://schemas.microsoft.com/office/drawing/2014/main" id="{297F1C24-F0BD-E09D-9FD1-9A5A3E4459CF}"/>
              </a:ext>
            </a:extLst>
          </p:cNvPr>
          <p:cNvPicPr>
            <a:picLocks noChangeAspect="1"/>
          </p:cNvPicPr>
          <p:nvPr/>
        </p:nvPicPr>
        <p:blipFill>
          <a:blip r:embed="rId6"/>
          <a:stretch>
            <a:fillRect/>
          </a:stretch>
        </p:blipFill>
        <p:spPr>
          <a:xfrm>
            <a:off x="2944906" y="4572867"/>
            <a:ext cx="1809750" cy="352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pPr>
              <a:defRPr sz="2800"/>
            </a:pPr>
            <a:r>
              <a:rPr sz="2800" dirty="0"/>
              <a:t>It does not matter which of the points we choose to label</a:t>
            </a:r>
            <a:r>
              <a:rPr lang="en-US" dirty="0"/>
              <a:t> (</a:t>
            </a:r>
            <a:r>
              <a:rPr lang="en-US" i="1" dirty="0"/>
              <a:t>x</a:t>
            </a:r>
            <a:r>
              <a:rPr lang="en-US" dirty="0">
                <a:latin typeface="Calibri" panose="020F0502020204030204" pitchFamily="34" charset="0"/>
                <a:ea typeface="Calibri" panose="020F0502020204030204" pitchFamily="34" charset="0"/>
                <a:cs typeface="Calibri" panose="020F0502020204030204" pitchFamily="34" charset="0"/>
              </a:rPr>
              <a:t>₁, </a:t>
            </a:r>
            <a:r>
              <a:rPr lang="en-US" i="1" dirty="0">
                <a:latin typeface="Calibri" panose="020F0502020204030204" pitchFamily="34" charset="0"/>
                <a:ea typeface="Calibri" panose="020F0502020204030204" pitchFamily="34" charset="0"/>
                <a:cs typeface="Calibri" panose="020F0502020204030204" pitchFamily="34" charset="0"/>
              </a:rPr>
              <a:t>y</a:t>
            </a:r>
            <a:r>
              <a:rPr lang="en-US" dirty="0">
                <a:latin typeface="Calibri" panose="020F0502020204030204" pitchFamily="34" charset="0"/>
                <a:ea typeface="Calibri" panose="020F0502020204030204" pitchFamily="34" charset="0"/>
                <a:cs typeface="Calibri" panose="020F0502020204030204" pitchFamily="34" charset="0"/>
              </a:rPr>
              <a:t>₁</a:t>
            </a:r>
            <a:r>
              <a:rPr lang="en-US" dirty="0"/>
              <a:t>)</a:t>
            </a:r>
            <a:r>
              <a:rPr sz="2800" dirty="0"/>
              <a:t> for the slope formula. What is important is that the subtraction of coordinates occurs in the same order in both the numerator and denominator. That means that</a:t>
            </a:r>
            <a:r>
              <a:rPr lang="en-US" sz="2800" dirty="0"/>
              <a:t>	</a:t>
            </a:r>
            <a:endParaRPr sz="2800" dirty="0"/>
          </a:p>
        </p:txBody>
      </p:sp>
      <p:pic>
        <p:nvPicPr>
          <p:cNvPr id="8" name="Picture 7" descr="m equals the fraction with numerator y subscription two minus y subscription one and denominator x subscription two minus x subscription one, which is equal to the fraction with numerator y subscription one minus y subscription two and denominator x subscription one minus x subscription two.">
            <a:extLst>
              <a:ext uri="{FF2B5EF4-FFF2-40B4-BE49-F238E27FC236}">
                <a16:creationId xmlns:a16="http://schemas.microsoft.com/office/drawing/2014/main" id="{87F6B692-AB88-1487-9589-52B70186AA89}"/>
              </a:ext>
            </a:extLst>
          </p:cNvPr>
          <p:cNvPicPr>
            <a:picLocks noChangeAspect="1"/>
          </p:cNvPicPr>
          <p:nvPr/>
        </p:nvPicPr>
        <p:blipFill>
          <a:blip r:embed="rId2"/>
          <a:stretch>
            <a:fillRect/>
          </a:stretch>
        </p:blipFill>
        <p:spPr>
          <a:xfrm>
            <a:off x="2286000" y="2731210"/>
            <a:ext cx="2514600" cy="7905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Equations of Parallel and Perpendicular Lines</a:t>
            </a:r>
            <a:r>
              <a:rPr lang="en-US" dirty="0"/>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400" dirty="0"/>
                  <a:t>b.</a:t>
                </a:r>
                <a:r>
                  <a:rPr sz="2400" dirty="0"/>
                  <a:t>​</a:t>
                </a:r>
                <a:r>
                  <a:rPr lang="en-US" sz="2400" dirty="0"/>
                  <a:t>	</a:t>
                </a:r>
                <a:r>
                  <a:rPr sz="2400" dirty="0"/>
                  <a:t>Once again, we need a point and the slope in order to write the equation. We are given a point </a:t>
                </a:r>
                <a14:m>
                  <m:oMath xmlns:m="http://schemas.openxmlformats.org/officeDocument/2006/math">
                    <m:d>
                      <m:dPr>
                        <m:ctrlPr>
                          <a:rPr sz="2400" i="1">
                            <a:latin typeface="Cambria Math" panose="02040503050406030204" pitchFamily="18" charset="0"/>
                          </a:rPr>
                        </m:ctrlPr>
                      </m:dPr>
                      <m:e>
                        <m:r>
                          <a:rPr sz="2400">
                            <a:latin typeface="Cambria Math" panose="02040503050406030204" pitchFamily="18" charset="0"/>
                          </a:rPr>
                          <m:t>8</m:t>
                        </m:r>
                        <m:r>
                          <m:rPr>
                            <m:nor/>
                          </m:rPr>
                          <a:rPr sz="2400"/>
                          <m:t>, </m:t>
                        </m:r>
                        <m:r>
                          <a:rPr sz="2400">
                            <a:latin typeface="Cambria Math" panose="02040503050406030204" pitchFamily="18" charset="0"/>
                          </a:rPr>
                          <m:t>−</m:t>
                        </m:r>
                        <m:r>
                          <a:rPr sz="2400">
                            <a:latin typeface="Cambria Math" panose="02040503050406030204" pitchFamily="18" charset="0"/>
                          </a:rPr>
                          <m:t>11</m:t>
                        </m:r>
                      </m:e>
                    </m:d>
                  </m:oMath>
                </a14:m>
                <a:r>
                  <a:rPr sz="2400" dirty="0"/>
                  <a:t> and the fact that the line is perpendicular to a particular line. The line we are given is written in slope-intercept form:</a:t>
                </a:r>
                <a:r>
                  <a:rPr lang="en-US" sz="2400" dirty="0"/>
                  <a:t>		 </a:t>
                </a:r>
              </a:p>
              <a:p>
                <a:pPr marL="538163" indent="-538163">
                  <a:defRPr sz="2800"/>
                </a:pPr>
                <a:r>
                  <a:rPr lang="en-US" sz="2400" dirty="0"/>
                  <a:t>		</a:t>
                </a:r>
              </a:p>
              <a:p>
                <a:pPr marL="538163" indent="-538163">
                  <a:defRPr sz="2800"/>
                </a:pPr>
                <a:endParaRPr lang="en-US" sz="2400" dirty="0"/>
              </a:p>
              <a:p>
                <a:pPr marL="538163" indent="-538163">
                  <a:defRPr sz="2800"/>
                </a:pPr>
                <a:endParaRPr sz="2400" dirty="0"/>
              </a:p>
              <a:p>
                <a:pPr>
                  <a:defRPr sz="2800"/>
                </a:pPr>
                <a:r>
                  <a:rPr sz="2400" dirty="0"/>
                  <a:t>​</a:t>
                </a:r>
                <a:endParaRPr lang="en-US" sz="2400" dirty="0"/>
              </a:p>
              <a:p>
                <a:r>
                  <a:rPr lang="en-US"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333"/>
                </a:stretch>
              </a:blipFill>
            </p:spPr>
            <p:txBody>
              <a:bodyPr/>
              <a:lstStyle/>
              <a:p>
                <a:r>
                  <a:rPr lang="en-IN">
                    <a:noFill/>
                  </a:rPr>
                  <a:t> </a:t>
                </a:r>
              </a:p>
            </p:txBody>
          </p:sp>
        </mc:Fallback>
      </mc:AlternateContent>
      <p:pic>
        <p:nvPicPr>
          <p:cNvPr id="18" name="Picture 17" descr="y equals negative two-thirds times the quantity x minus twenty-one.">
            <a:extLst>
              <a:ext uri="{FF2B5EF4-FFF2-40B4-BE49-F238E27FC236}">
                <a16:creationId xmlns:a16="http://schemas.microsoft.com/office/drawing/2014/main" id="{E8F9DD14-B418-F8A8-7AC0-5E0721A4B33C}"/>
              </a:ext>
            </a:extLst>
          </p:cNvPr>
          <p:cNvPicPr>
            <a:picLocks noChangeAspect="1"/>
          </p:cNvPicPr>
          <p:nvPr/>
        </p:nvPicPr>
        <p:blipFill>
          <a:blip r:embed="rId3"/>
          <a:stretch>
            <a:fillRect/>
          </a:stretch>
        </p:blipFill>
        <p:spPr>
          <a:xfrm>
            <a:off x="6460753" y="2024486"/>
            <a:ext cx="1740408" cy="675132"/>
          </a:xfrm>
          <a:prstGeom prst="rect">
            <a:avLst/>
          </a:prstGeom>
        </p:spPr>
      </p:pic>
      <p:sp>
        <p:nvSpPr>
          <p:cNvPr id="15" name="TextBox 14">
            <a:extLst>
              <a:ext uri="{FF2B5EF4-FFF2-40B4-BE49-F238E27FC236}">
                <a16:creationId xmlns:a16="http://schemas.microsoft.com/office/drawing/2014/main" id="{956222CA-F982-B4AF-A720-59D1C49721A9}"/>
              </a:ext>
            </a:extLst>
          </p:cNvPr>
          <p:cNvSpPr txBox="1"/>
          <p:nvPr/>
        </p:nvSpPr>
        <p:spPr>
          <a:xfrm>
            <a:off x="990600" y="2464166"/>
            <a:ext cx="4945718" cy="492443"/>
          </a:xfrm>
          <a:prstGeom prst="rect">
            <a:avLst/>
          </a:prstGeom>
          <a:noFill/>
        </p:spPr>
        <p:txBody>
          <a:bodyPr wrap="square">
            <a:spAutoFit/>
          </a:bodyPr>
          <a:lstStyle/>
          <a:p>
            <a:r>
              <a:rPr lang="en-US" sz="2500" dirty="0"/>
              <a:t>We can identify its slope as</a:t>
            </a:r>
            <a:endParaRPr lang="en-IN" sz="2500" dirty="0"/>
          </a:p>
        </p:txBody>
      </p:sp>
      <p:pic>
        <p:nvPicPr>
          <p:cNvPr id="22" name="Picture 21" descr="m equals negative two-thirds.">
            <a:extLst>
              <a:ext uri="{FF2B5EF4-FFF2-40B4-BE49-F238E27FC236}">
                <a16:creationId xmlns:a16="http://schemas.microsoft.com/office/drawing/2014/main" id="{7807ADFD-6E08-BE4D-3B5C-5843CE979C4A}"/>
              </a:ext>
            </a:extLst>
          </p:cNvPr>
          <p:cNvPicPr>
            <a:picLocks noChangeAspect="1"/>
          </p:cNvPicPr>
          <p:nvPr/>
        </p:nvPicPr>
        <p:blipFill>
          <a:blip r:embed="rId4"/>
          <a:stretch>
            <a:fillRect/>
          </a:stretch>
        </p:blipFill>
        <p:spPr>
          <a:xfrm>
            <a:off x="4637871" y="2405926"/>
            <a:ext cx="865632" cy="611124"/>
          </a:xfrm>
          <a:prstGeom prst="rect">
            <a:avLst/>
          </a:prstGeom>
        </p:spPr>
      </p:pic>
      <p:sp>
        <p:nvSpPr>
          <p:cNvPr id="11" name="TextBox 10">
            <a:extLst>
              <a:ext uri="{FF2B5EF4-FFF2-40B4-BE49-F238E27FC236}">
                <a16:creationId xmlns:a16="http://schemas.microsoft.com/office/drawing/2014/main" id="{311BA21A-8CFE-47BD-1284-B51BB131BBDB}"/>
              </a:ext>
            </a:extLst>
          </p:cNvPr>
          <p:cNvSpPr txBox="1"/>
          <p:nvPr/>
        </p:nvSpPr>
        <p:spPr>
          <a:xfrm>
            <a:off x="990601" y="2935069"/>
            <a:ext cx="7736634" cy="492443"/>
          </a:xfrm>
          <a:prstGeom prst="rect">
            <a:avLst/>
          </a:prstGeom>
          <a:noFill/>
        </p:spPr>
        <p:txBody>
          <a:bodyPr wrap="square">
            <a:spAutoFit/>
          </a:bodyPr>
          <a:lstStyle/>
          <a:p>
            <a:r>
              <a:rPr lang="en-US" sz="2600" dirty="0"/>
              <a:t>The slope of the line we are interested in will be</a:t>
            </a:r>
            <a:endParaRPr lang="en-IN" sz="2600" dirty="0"/>
          </a:p>
        </p:txBody>
      </p:sp>
      <p:sp>
        <p:nvSpPr>
          <p:cNvPr id="13" name="TextBox 12">
            <a:extLst>
              <a:ext uri="{FF2B5EF4-FFF2-40B4-BE49-F238E27FC236}">
                <a16:creationId xmlns:a16="http://schemas.microsoft.com/office/drawing/2014/main" id="{F71C1D38-A3EB-7DA1-BE9E-E987BB9DD2B0}"/>
              </a:ext>
            </a:extLst>
          </p:cNvPr>
          <p:cNvSpPr txBox="1"/>
          <p:nvPr/>
        </p:nvSpPr>
        <p:spPr>
          <a:xfrm>
            <a:off x="990600" y="3298448"/>
            <a:ext cx="7696200" cy="892552"/>
          </a:xfrm>
          <a:prstGeom prst="rect">
            <a:avLst/>
          </a:prstGeom>
          <a:noFill/>
        </p:spPr>
        <p:txBody>
          <a:bodyPr wrap="square">
            <a:spAutoFit/>
          </a:bodyPr>
          <a:lstStyle/>
          <a:p>
            <a:r>
              <a:rPr lang="en-US" sz="2600" dirty="0"/>
              <a:t>the negative reciprocal of this slope. Therefore, the slope of the new line is</a:t>
            </a:r>
            <a:endParaRPr lang="en-IN" sz="2600" dirty="0"/>
          </a:p>
        </p:txBody>
      </p:sp>
      <p:pic>
        <p:nvPicPr>
          <p:cNvPr id="24" name="Picture 23" descr="m equals three over two.">
            <a:extLst>
              <a:ext uri="{FF2B5EF4-FFF2-40B4-BE49-F238E27FC236}">
                <a16:creationId xmlns:a16="http://schemas.microsoft.com/office/drawing/2014/main" id="{4315E50B-901B-22A9-D65F-233D4E1FAED9}"/>
              </a:ext>
            </a:extLst>
          </p:cNvPr>
          <p:cNvPicPr>
            <a:picLocks noChangeAspect="1"/>
          </p:cNvPicPr>
          <p:nvPr/>
        </p:nvPicPr>
        <p:blipFill>
          <a:blip r:embed="rId5"/>
          <a:stretch>
            <a:fillRect/>
          </a:stretch>
        </p:blipFill>
        <p:spPr>
          <a:xfrm>
            <a:off x="4222242" y="3648469"/>
            <a:ext cx="699516" cy="611124"/>
          </a:xfrm>
          <a:prstGeom prst="rect">
            <a:avLst/>
          </a:prstGeom>
        </p:spPr>
      </p:pic>
      <p:sp>
        <p:nvSpPr>
          <p:cNvPr id="17" name="TextBox 16">
            <a:extLst>
              <a:ext uri="{FF2B5EF4-FFF2-40B4-BE49-F238E27FC236}">
                <a16:creationId xmlns:a16="http://schemas.microsoft.com/office/drawing/2014/main" id="{34226473-914E-28A5-E2AC-B5987357E0F6}"/>
              </a:ext>
            </a:extLst>
          </p:cNvPr>
          <p:cNvSpPr txBox="1"/>
          <p:nvPr/>
        </p:nvSpPr>
        <p:spPr>
          <a:xfrm>
            <a:off x="990598" y="4130529"/>
            <a:ext cx="7696199" cy="1292662"/>
          </a:xfrm>
          <a:prstGeom prst="rect">
            <a:avLst/>
          </a:prstGeom>
          <a:noFill/>
        </p:spPr>
        <p:txBody>
          <a:bodyPr wrap="square">
            <a:spAutoFit/>
          </a:bodyPr>
          <a:lstStyle/>
          <a:p>
            <a:r>
              <a:rPr lang="en-US" sz="2600" dirty="0"/>
              <a:t>Once we have substituted in the values, we will simplify the equation and isolate the variable </a:t>
            </a:r>
            <a:r>
              <a:rPr lang="en-US" sz="2600" i="1" dirty="0"/>
              <a:t>y</a:t>
            </a:r>
            <a:r>
              <a:rPr lang="en-US" sz="2600" dirty="0"/>
              <a:t> so that the equation is in slope-intercept form.</a:t>
            </a:r>
            <a:endParaRPr lang="en-IN" sz="2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Equations of Parallel and Perpendicular Lines</a:t>
            </a:r>
            <a:r>
              <a:rPr lang="en-US" dirty="0"/>
              <a:t>—Slide 7</a:t>
            </a:r>
            <a:endParaRPr dirty="0"/>
          </a:p>
        </p:txBody>
      </p:sp>
      <p:pic>
        <p:nvPicPr>
          <p:cNvPr id="8" name="Picture 7" descr="Line 1: y minus y subscript 1 equals m times the quantity x minus x subscript 1.&#10;&#10;Line 2: By substituting the known values, y minus negative 11 equals three-halves times the quantity x minus 8.&#10;&#10;Line 3: By simplifying, y plus 11 equals three halves x minus 12.&#10;&#10;Line 4: Isolate by subtracting 11 from both sides, y equals three halves x minus 23.">
            <a:extLst>
              <a:ext uri="{FF2B5EF4-FFF2-40B4-BE49-F238E27FC236}">
                <a16:creationId xmlns:a16="http://schemas.microsoft.com/office/drawing/2014/main" id="{053515AD-F5D6-85C2-E0C4-4D7E7E0C7F93}"/>
              </a:ext>
            </a:extLst>
          </p:cNvPr>
          <p:cNvPicPr>
            <a:picLocks noChangeAspect="1"/>
          </p:cNvPicPr>
          <p:nvPr/>
        </p:nvPicPr>
        <p:blipFill>
          <a:blip r:embed="rId2"/>
          <a:stretch>
            <a:fillRect/>
          </a:stretch>
        </p:blipFill>
        <p:spPr>
          <a:xfrm>
            <a:off x="1143000" y="1029287"/>
            <a:ext cx="6781800" cy="255270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1E9DE13-0F1A-1090-0417-B2A2F13B8A34}"/>
                  </a:ext>
                </a:extLst>
              </p:cNvPr>
              <p:cNvSpPr txBox="1"/>
              <p:nvPr/>
            </p:nvSpPr>
            <p:spPr>
              <a:xfrm>
                <a:off x="457200" y="3657600"/>
                <a:ext cx="8229600" cy="1292662"/>
              </a:xfrm>
              <a:prstGeom prst="rect">
                <a:avLst/>
              </a:prstGeom>
              <a:noFill/>
            </p:spPr>
            <p:txBody>
              <a:bodyPr wrap="square">
                <a:spAutoFit/>
              </a:bodyPr>
              <a:lstStyle/>
              <a:p>
                <a:pPr>
                  <a:defRPr sz="2800"/>
                </a:pPr>
                <a:r>
                  <a:rPr lang="en-IN" sz="2600" dirty="0"/>
                  <a:t>So the equation of the line in slope-intercept form that passes through the point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8</m:t>
                        </m:r>
                        <m:r>
                          <m:rPr>
                            <m:nor/>
                          </m:rPr>
                          <a:rPr lang="ar-AE" sz="2600"/>
                          <m:t>, </m:t>
                        </m:r>
                        <m:r>
                          <a:rPr lang="ar-AE" sz="2600">
                            <a:latin typeface="Cambria Math" panose="02040503050406030204" pitchFamily="18" charset="0"/>
                          </a:rPr>
                          <m:t>−</m:t>
                        </m:r>
                        <m:r>
                          <a:rPr lang="ar-AE" sz="2600">
                            <a:latin typeface="Cambria Math" panose="02040503050406030204" pitchFamily="18" charset="0"/>
                          </a:rPr>
                          <m:t>11</m:t>
                        </m:r>
                      </m:e>
                    </m:d>
                  </m:oMath>
                </a14:m>
                <a:r>
                  <a:rPr lang="ar-AE" sz="2600" dirty="0"/>
                  <a:t> </a:t>
                </a:r>
                <a:r>
                  <a:rPr lang="en-IN" sz="2600" dirty="0"/>
                  <a:t>and is parallel to </a:t>
                </a:r>
              </a:p>
              <a:p>
                <a:pPr>
                  <a:defRPr sz="2800"/>
                </a:pPr>
                <a:r>
                  <a:rPr lang="en-IN" sz="2600" dirty="0"/>
                  <a:t>the line</a:t>
                </a:r>
              </a:p>
            </p:txBody>
          </p:sp>
        </mc:Choice>
        <mc:Fallback xmlns="">
          <p:sp>
            <p:nvSpPr>
              <p:cNvPr id="19" name="TextBox 18">
                <a:extLst>
                  <a:ext uri="{FF2B5EF4-FFF2-40B4-BE49-F238E27FC236}">
                    <a16:creationId xmlns:a16="http://schemas.microsoft.com/office/drawing/2014/main" id="{61E9DE13-0F1A-1090-0417-B2A2F13B8A34}"/>
                  </a:ext>
                </a:extLst>
              </p:cNvPr>
              <p:cNvSpPr txBox="1">
                <a:spLocks noRot="1" noChangeAspect="1" noMove="1" noResize="1" noEditPoints="1" noAdjustHandles="1" noChangeArrowheads="1" noChangeShapeType="1" noTextEdit="1"/>
              </p:cNvSpPr>
              <p:nvPr/>
            </p:nvSpPr>
            <p:spPr>
              <a:xfrm>
                <a:off x="457200" y="3657600"/>
                <a:ext cx="8229600" cy="1292662"/>
              </a:xfrm>
              <a:prstGeom prst="rect">
                <a:avLst/>
              </a:prstGeom>
              <a:blipFill>
                <a:blip r:embed="rId3"/>
                <a:stretch>
                  <a:fillRect l="-1333" t="-3774" b="-11321"/>
                </a:stretch>
              </a:blipFill>
            </p:spPr>
            <p:txBody>
              <a:bodyPr/>
              <a:lstStyle/>
              <a:p>
                <a:r>
                  <a:rPr lang="en-IN">
                    <a:noFill/>
                  </a:rPr>
                  <a:t> </a:t>
                </a:r>
              </a:p>
            </p:txBody>
          </p:sp>
        </mc:Fallback>
      </mc:AlternateContent>
      <p:pic>
        <p:nvPicPr>
          <p:cNvPr id="13" name="Picture 12" descr="y equals negative two third times open parentheses x minus 21 close parentheses ">
            <a:extLst>
              <a:ext uri="{FF2B5EF4-FFF2-40B4-BE49-F238E27FC236}">
                <a16:creationId xmlns:a16="http://schemas.microsoft.com/office/drawing/2014/main" id="{7FB8F6B4-DE61-4866-0B8E-5FC9EAF03969}"/>
              </a:ext>
            </a:extLst>
          </p:cNvPr>
          <p:cNvPicPr>
            <a:picLocks noChangeAspect="1"/>
          </p:cNvPicPr>
          <p:nvPr/>
        </p:nvPicPr>
        <p:blipFill>
          <a:blip r:embed="rId4"/>
          <a:stretch>
            <a:fillRect/>
          </a:stretch>
        </p:blipFill>
        <p:spPr>
          <a:xfrm>
            <a:off x="1676400" y="4389028"/>
            <a:ext cx="1764000" cy="713615"/>
          </a:xfrm>
          <a:prstGeom prst="rect">
            <a:avLst/>
          </a:prstGeom>
        </p:spPr>
      </p:pic>
      <p:pic>
        <p:nvPicPr>
          <p:cNvPr id="17" name="Picture 16" descr="is y equals three-halves tiems x minus twenty-three.">
            <a:extLst>
              <a:ext uri="{FF2B5EF4-FFF2-40B4-BE49-F238E27FC236}">
                <a16:creationId xmlns:a16="http://schemas.microsoft.com/office/drawing/2014/main" id="{1B70CA87-1BB9-5EDE-E2F9-2CE09D6EAA68}"/>
              </a:ext>
            </a:extLst>
          </p:cNvPr>
          <p:cNvPicPr>
            <a:picLocks noChangeAspect="1"/>
          </p:cNvPicPr>
          <p:nvPr/>
        </p:nvPicPr>
        <p:blipFill>
          <a:blip r:embed="rId5"/>
          <a:stretch>
            <a:fillRect/>
          </a:stretch>
        </p:blipFill>
        <p:spPr>
          <a:xfrm>
            <a:off x="3453847" y="4390706"/>
            <a:ext cx="1656000" cy="71469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p:sp>
        <p:nvSpPr>
          <p:cNvPr id="3" name="Text Placeholder 2"/>
          <p:cNvSpPr>
            <a:spLocks noGrp="1"/>
          </p:cNvSpPr>
          <p:nvPr>
            <p:ph type="body" sz="quarter" idx="10"/>
          </p:nvPr>
        </p:nvSpPr>
        <p:spPr/>
        <p:txBody>
          <a:bodyPr>
            <a:normAutofit/>
          </a:bodyPr>
          <a:lstStyle/>
          <a:p>
            <a:pPr>
              <a:defRPr sz="2800"/>
            </a:pPr>
            <a:r>
              <a:rPr lang="en-IN" sz="2800" dirty="0"/>
              <a:t>What is the slope of the line which is perpendicular to the line </a:t>
            </a:r>
          </a:p>
          <a:p>
            <a:pPr>
              <a:defRPr sz="2800"/>
            </a:pPr>
            <a:endParaRPr lang="en-IN" dirty="0"/>
          </a:p>
        </p:txBody>
      </p:sp>
      <p:pic>
        <p:nvPicPr>
          <p:cNvPr id="4" name="Picture 3" descr="y equals negative three fourths times x plus eight.">
            <a:extLst>
              <a:ext uri="{FF2B5EF4-FFF2-40B4-BE49-F238E27FC236}">
                <a16:creationId xmlns:a16="http://schemas.microsoft.com/office/drawing/2014/main" id="{D58BDF7A-C4B9-C42E-6FF7-2AAD3E1177FB}"/>
              </a:ext>
            </a:extLst>
          </p:cNvPr>
          <p:cNvPicPr>
            <a:picLocks noChangeAspect="1"/>
          </p:cNvPicPr>
          <p:nvPr/>
        </p:nvPicPr>
        <p:blipFill>
          <a:blip r:embed="rId2"/>
          <a:stretch>
            <a:fillRect/>
          </a:stretch>
        </p:blipFill>
        <p:spPr>
          <a:xfrm>
            <a:off x="1676400" y="1371600"/>
            <a:ext cx="1733550" cy="781050"/>
          </a:xfrm>
          <a:prstGeom prst="rect">
            <a:avLst/>
          </a:prstGeom>
        </p:spPr>
      </p:pic>
      <p:sp>
        <p:nvSpPr>
          <p:cNvPr id="9" name="TextBox 8">
            <a:extLst>
              <a:ext uri="{FF2B5EF4-FFF2-40B4-BE49-F238E27FC236}">
                <a16:creationId xmlns:a16="http://schemas.microsoft.com/office/drawing/2014/main" id="{A06147AB-DB4C-7076-0022-D567D88CBA2E}"/>
              </a:ext>
            </a:extLst>
          </p:cNvPr>
          <p:cNvSpPr txBox="1"/>
          <p:nvPr/>
        </p:nvSpPr>
        <p:spPr>
          <a:xfrm>
            <a:off x="430306" y="2427919"/>
            <a:ext cx="1371600" cy="523220"/>
          </a:xfrm>
          <a:prstGeom prst="rect">
            <a:avLst/>
          </a:prstGeom>
          <a:noFill/>
        </p:spPr>
        <p:txBody>
          <a:bodyPr wrap="square">
            <a:spAutoFit/>
          </a:bodyPr>
          <a:lstStyle/>
          <a:p>
            <a:pPr>
              <a:defRPr sz="2800"/>
            </a:pPr>
            <a:r>
              <a:rPr lang="en-IN" sz="2800" dirty="0"/>
              <a:t>Answer:</a:t>
            </a:r>
          </a:p>
        </p:txBody>
      </p:sp>
      <p:pic>
        <p:nvPicPr>
          <p:cNvPr id="7" name="Picture 6" descr="Four divided by three">
            <a:extLst>
              <a:ext uri="{FF2B5EF4-FFF2-40B4-BE49-F238E27FC236}">
                <a16:creationId xmlns:a16="http://schemas.microsoft.com/office/drawing/2014/main" id="{9D711440-02EA-5A54-8C46-8C07CA2DE2E4}"/>
              </a:ext>
            </a:extLst>
          </p:cNvPr>
          <p:cNvPicPr>
            <a:picLocks noChangeAspect="1"/>
          </p:cNvPicPr>
          <p:nvPr/>
        </p:nvPicPr>
        <p:blipFill>
          <a:blip r:embed="rId3"/>
          <a:stretch>
            <a:fillRect/>
          </a:stretch>
        </p:blipFill>
        <p:spPr>
          <a:xfrm>
            <a:off x="1752600" y="2326958"/>
            <a:ext cx="266700" cy="790575"/>
          </a:xfrm>
          <a:prstGeom prst="rect">
            <a:avLst/>
          </a:prstGeom>
        </p:spPr>
      </p:pic>
    </p:spTree>
    <p:extLst>
      <p:ext uri="{BB962C8B-B14F-4D97-AF65-F5344CB8AC3E}">
        <p14:creationId xmlns:p14="http://schemas.microsoft.com/office/powerpoint/2010/main" val="610793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Horizontal and Vertical Lines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The graph of a horizontal line</a:t>
            </a:r>
            <a:r>
              <a:rPr lang="en-US" sz="2800" dirty="0"/>
              <a:t> </a:t>
            </a:r>
            <a:r>
              <a:rPr lang="en-US" sz="2800" i="1" dirty="0"/>
              <a:t>y</a:t>
            </a:r>
            <a:r>
              <a:rPr lang="en-US" sz="2800" dirty="0"/>
              <a:t> = </a:t>
            </a:r>
            <a:r>
              <a:rPr lang="en-US" sz="2800" i="1" dirty="0"/>
              <a:t>b</a:t>
            </a:r>
            <a:r>
              <a:rPr sz="2800" dirty="0"/>
              <a:t> will pass through the point </a:t>
            </a:r>
            <a:r>
              <a:rPr lang="en-US" sz="2800" dirty="0"/>
              <a:t>(0, </a:t>
            </a:r>
            <a:r>
              <a:rPr lang="en-US" sz="2800" i="1" dirty="0"/>
              <a:t>b</a:t>
            </a:r>
            <a:r>
              <a:rPr lang="en-US" sz="2800" dirty="0"/>
              <a:t>).</a:t>
            </a:r>
            <a:endParaRPr sz="2800" dirty="0"/>
          </a:p>
          <a:p>
            <a:endParaRPr sz="2800" dirty="0"/>
          </a:p>
        </p:txBody>
      </p:sp>
    </p:spTree>
    <p:extLst>
      <p:ext uri="{BB962C8B-B14F-4D97-AF65-F5344CB8AC3E}">
        <p14:creationId xmlns:p14="http://schemas.microsoft.com/office/powerpoint/2010/main" val="1418740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Horizontal and Vertical Lines</a:t>
            </a:r>
            <a:r>
              <a:rPr lang="en-US" dirty="0"/>
              <a:t>—Slide 2</a:t>
            </a:r>
            <a:endParaRPr dirty="0"/>
          </a:p>
        </p:txBody>
      </p:sp>
      <p:pic>
        <p:nvPicPr>
          <p:cNvPr id="5" name="Content Placeholder 4" descr="The graph of a horizontal line, y equals to b, is shown. The point (0 comma b) is labeled on the line.">
            <a:extLst>
              <a:ext uri="{FF2B5EF4-FFF2-40B4-BE49-F238E27FC236}">
                <a16:creationId xmlns:a16="http://schemas.microsoft.com/office/drawing/2014/main" id="{E8EEA112-43FE-4026-B694-EF1EF5119349}"/>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8206" y="1127125"/>
            <a:ext cx="4394994" cy="4394994"/>
          </a:xfrm>
        </p:spPr>
      </p:pic>
      <p:sp>
        <p:nvSpPr>
          <p:cNvPr id="3" name="TextBox 2">
            <a:extLst>
              <a:ext uri="{FF2B5EF4-FFF2-40B4-BE49-F238E27FC236}">
                <a16:creationId xmlns:a16="http://schemas.microsoft.com/office/drawing/2014/main" id="{7F50374A-862C-E902-04BD-B3C27EA34D52}"/>
              </a:ext>
            </a:extLst>
          </p:cNvPr>
          <p:cNvSpPr txBox="1"/>
          <p:nvPr/>
        </p:nvSpPr>
        <p:spPr>
          <a:xfrm>
            <a:off x="2336403" y="5490743"/>
            <a:ext cx="4038600" cy="430887"/>
          </a:xfrm>
          <a:prstGeom prst="rect">
            <a:avLst/>
          </a:prstGeom>
          <a:noFill/>
        </p:spPr>
        <p:txBody>
          <a:bodyPr wrap="square">
            <a:spAutoFit/>
          </a:bodyPr>
          <a:lstStyle/>
          <a:p>
            <a:pPr algn="ctr"/>
            <a:r>
              <a:rPr lang="en-IN" sz="2200" dirty="0">
                <a:solidFill>
                  <a:srgbClr val="000000"/>
                </a:solidFill>
              </a:rPr>
              <a:t>Figure 26: Horizontal Line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Horizontal and Vertical Lines</a:t>
            </a:r>
            <a:r>
              <a:rPr lang="en-US" dirty="0"/>
              <a:t>—Slide 3</a:t>
            </a:r>
            <a:endParaRPr dirty="0"/>
          </a:p>
        </p:txBody>
      </p:sp>
      <p:sp>
        <p:nvSpPr>
          <p:cNvPr id="3" name="Text Placeholder 2"/>
          <p:cNvSpPr>
            <a:spLocks noGrp="1"/>
          </p:cNvSpPr>
          <p:nvPr>
            <p:ph type="body" sz="quarter" idx="10"/>
          </p:nvPr>
        </p:nvSpPr>
        <p:spPr/>
        <p:txBody>
          <a:bodyPr>
            <a:normAutofit/>
          </a:bodyPr>
          <a:lstStyle/>
          <a:p>
            <a:pPr>
              <a:defRPr sz="2800"/>
            </a:pPr>
            <a:r>
              <a:rPr sz="2800" dirty="0"/>
              <a:t>The graph of a horizontal line </a:t>
            </a:r>
            <a:r>
              <a:rPr lang="en-US" sz="2800" i="1" dirty="0"/>
              <a:t>x</a:t>
            </a:r>
            <a:r>
              <a:rPr lang="en-US" sz="2800" dirty="0"/>
              <a:t> = </a:t>
            </a:r>
            <a:r>
              <a:rPr lang="en-US" sz="2800" i="1" dirty="0"/>
              <a:t>a</a:t>
            </a:r>
            <a:r>
              <a:rPr sz="2800" dirty="0"/>
              <a:t> will pass through the point</a:t>
            </a:r>
            <a:r>
              <a:rPr lang="en-US" sz="2800" dirty="0"/>
              <a:t> (</a:t>
            </a:r>
            <a:r>
              <a:rPr lang="en-US" sz="2800" i="1" dirty="0"/>
              <a:t>a</a:t>
            </a:r>
            <a:r>
              <a:rPr lang="en-US" sz="2800" dirty="0"/>
              <a:t>, 0).</a:t>
            </a:r>
            <a:endParaRPr sz="2800" dirty="0"/>
          </a:p>
          <a:p>
            <a:endParaRPr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Horizontal and Vertical Lines</a:t>
            </a:r>
            <a:r>
              <a:rPr lang="en-US" dirty="0"/>
              <a:t>—Slide 4</a:t>
            </a:r>
            <a:endParaRPr dirty="0"/>
          </a:p>
        </p:txBody>
      </p:sp>
      <p:pic>
        <p:nvPicPr>
          <p:cNvPr id="5" name="Content Placeholder 4" descr="The graph of a vertical line, x equals to a, is shown. The point (a comma 0) is labeled on the line.">
            <a:extLst>
              <a:ext uri="{FF2B5EF4-FFF2-40B4-BE49-F238E27FC236}">
                <a16:creationId xmlns:a16="http://schemas.microsoft.com/office/drawing/2014/main" id="{3FF5F898-E630-405F-9EB1-F41A1537005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8206" y="1127125"/>
            <a:ext cx="4318794" cy="4318794"/>
          </a:xfrm>
        </p:spPr>
      </p:pic>
      <p:sp>
        <p:nvSpPr>
          <p:cNvPr id="3" name="TextBox 2">
            <a:extLst>
              <a:ext uri="{FF2B5EF4-FFF2-40B4-BE49-F238E27FC236}">
                <a16:creationId xmlns:a16="http://schemas.microsoft.com/office/drawing/2014/main" id="{5A7A1CB0-992C-8694-F9A7-FB52A7B49283}"/>
              </a:ext>
            </a:extLst>
          </p:cNvPr>
          <p:cNvSpPr txBox="1"/>
          <p:nvPr/>
        </p:nvSpPr>
        <p:spPr>
          <a:xfrm>
            <a:off x="2793603" y="5335847"/>
            <a:ext cx="3048000" cy="430887"/>
          </a:xfrm>
          <a:prstGeom prst="rect">
            <a:avLst/>
          </a:prstGeom>
          <a:noFill/>
        </p:spPr>
        <p:txBody>
          <a:bodyPr wrap="square">
            <a:spAutoFit/>
          </a:bodyPr>
          <a:lstStyle/>
          <a:p>
            <a:pPr algn="ctr"/>
            <a:r>
              <a:rPr lang="en-IN" sz="2200" dirty="0"/>
              <a:t>Figure 27: Vertical 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3—Slide 1</a:t>
            </a:r>
            <a:endParaRPr dirty="0"/>
          </a:p>
        </p:txBody>
      </p:sp>
      <p:pic>
        <p:nvPicPr>
          <p:cNvPr id="5" name="Picture 4" descr="The graph is titled &quot;Figure 5: Positive Slope&quot; and is shown with a single line running through. The line proceeds from the third quadrant through the second quadrant, and continues upwards to the first quadrant where it leaves the viewbox. ">
            <a:extLst>
              <a:ext uri="{FF2B5EF4-FFF2-40B4-BE49-F238E27FC236}">
                <a16:creationId xmlns:a16="http://schemas.microsoft.com/office/drawing/2014/main" id="{249A996C-5612-4E3B-9BEF-42712AB7EEC1}"/>
              </a:ext>
            </a:extLst>
          </p:cNvPr>
          <p:cNvPicPr>
            <a:picLocks noChangeAspect="1"/>
          </p:cNvPicPr>
          <p:nvPr/>
        </p:nvPicPr>
        <p:blipFill>
          <a:blip r:embed="rId2"/>
          <a:srcRect r="51019" b="9621"/>
          <a:stretch>
            <a:fillRect/>
          </a:stretch>
        </p:blipFill>
        <p:spPr>
          <a:xfrm>
            <a:off x="832915" y="1447523"/>
            <a:ext cx="3662885" cy="3581677"/>
          </a:xfrm>
          <a:prstGeom prst="rect">
            <a:avLst/>
          </a:prstGeom>
        </p:spPr>
      </p:pic>
      <p:sp>
        <p:nvSpPr>
          <p:cNvPr id="3" name="TextBox 2">
            <a:extLst>
              <a:ext uri="{FF2B5EF4-FFF2-40B4-BE49-F238E27FC236}">
                <a16:creationId xmlns:a16="http://schemas.microsoft.com/office/drawing/2014/main" id="{9F496B6A-F8A4-2398-828A-CEF02DDF72BB}"/>
              </a:ext>
            </a:extLst>
          </p:cNvPr>
          <p:cNvSpPr txBox="1"/>
          <p:nvPr/>
        </p:nvSpPr>
        <p:spPr>
          <a:xfrm>
            <a:off x="1066800" y="5003974"/>
            <a:ext cx="3048000" cy="430887"/>
          </a:xfrm>
          <a:prstGeom prst="rect">
            <a:avLst/>
          </a:prstGeom>
          <a:noFill/>
        </p:spPr>
        <p:txBody>
          <a:bodyPr wrap="square">
            <a:spAutoFit/>
          </a:bodyPr>
          <a:lstStyle/>
          <a:p>
            <a:pPr algn="ctr"/>
            <a:r>
              <a:rPr lang="en-IN" sz="2200" dirty="0"/>
              <a:t>Figure 5: Positive Slope </a:t>
            </a:r>
          </a:p>
        </p:txBody>
      </p:sp>
      <p:pic>
        <p:nvPicPr>
          <p:cNvPr id="4" name="Picture 3" descr="The graph is titled &quot;Figure: 6: Negative Slope&quot; is shown with a single line running through. The line proceeds from the second quadrant down through the first quadrant, and continues downwards to the fourth quadrant where it leaves the viewbox.">
            <a:extLst>
              <a:ext uri="{FF2B5EF4-FFF2-40B4-BE49-F238E27FC236}">
                <a16:creationId xmlns:a16="http://schemas.microsoft.com/office/drawing/2014/main" id="{33A71911-5494-C55D-5729-F3B964D89C6A}"/>
              </a:ext>
            </a:extLst>
          </p:cNvPr>
          <p:cNvPicPr>
            <a:picLocks noChangeAspect="1"/>
          </p:cNvPicPr>
          <p:nvPr/>
        </p:nvPicPr>
        <p:blipFill>
          <a:blip r:embed="rId2"/>
          <a:srcRect l="49929" b="8929"/>
          <a:stretch>
            <a:fillRect/>
          </a:stretch>
        </p:blipFill>
        <p:spPr>
          <a:xfrm>
            <a:off x="4942429" y="1420091"/>
            <a:ext cx="3744371" cy="3609109"/>
          </a:xfrm>
          <a:prstGeom prst="rect">
            <a:avLst/>
          </a:prstGeom>
        </p:spPr>
      </p:pic>
      <p:sp>
        <p:nvSpPr>
          <p:cNvPr id="6" name="TextBox 5">
            <a:extLst>
              <a:ext uri="{FF2B5EF4-FFF2-40B4-BE49-F238E27FC236}">
                <a16:creationId xmlns:a16="http://schemas.microsoft.com/office/drawing/2014/main" id="{7C4E35F3-CF79-5F63-0BBF-A88DD15CAF8D}"/>
              </a:ext>
            </a:extLst>
          </p:cNvPr>
          <p:cNvSpPr txBox="1"/>
          <p:nvPr/>
        </p:nvSpPr>
        <p:spPr>
          <a:xfrm>
            <a:off x="5290614" y="5003974"/>
            <a:ext cx="3048000" cy="430887"/>
          </a:xfrm>
          <a:prstGeom prst="rect">
            <a:avLst/>
          </a:prstGeom>
          <a:noFill/>
        </p:spPr>
        <p:txBody>
          <a:bodyPr wrap="square">
            <a:spAutoFit/>
          </a:bodyPr>
          <a:lstStyle/>
          <a:p>
            <a:pPr algn="ctr"/>
            <a:r>
              <a:rPr lang="en-IN" sz="2200" dirty="0"/>
              <a:t>Figure 6: Negative Slope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3—Slide 2</a:t>
            </a:r>
            <a:endParaRPr dirty="0"/>
          </a:p>
        </p:txBody>
      </p:sp>
      <p:pic>
        <p:nvPicPr>
          <p:cNvPr id="4" name="Picture 3" descr="The graph titled &quot;Figure 7: Zero Slope&quot; is shown with a single line running through. The line is parallel to the x-axis and proceeds from the second quadrant to the first quadrant, where it leaves the viewbox.">
            <a:extLst>
              <a:ext uri="{FF2B5EF4-FFF2-40B4-BE49-F238E27FC236}">
                <a16:creationId xmlns:a16="http://schemas.microsoft.com/office/drawing/2014/main" id="{4A3490CC-A8DD-43A2-AA09-3411FC678866}"/>
              </a:ext>
            </a:extLst>
          </p:cNvPr>
          <p:cNvPicPr>
            <a:picLocks noChangeAspect="1"/>
          </p:cNvPicPr>
          <p:nvPr/>
        </p:nvPicPr>
        <p:blipFill>
          <a:blip r:embed="rId2"/>
          <a:srcRect r="51011" b="11026"/>
          <a:stretch>
            <a:fillRect/>
          </a:stretch>
        </p:blipFill>
        <p:spPr>
          <a:xfrm>
            <a:off x="804337" y="1376076"/>
            <a:ext cx="3691464" cy="3653124"/>
          </a:xfrm>
          <a:prstGeom prst="rect">
            <a:avLst/>
          </a:prstGeom>
        </p:spPr>
      </p:pic>
      <p:sp>
        <p:nvSpPr>
          <p:cNvPr id="3" name="TextBox 2">
            <a:extLst>
              <a:ext uri="{FF2B5EF4-FFF2-40B4-BE49-F238E27FC236}">
                <a16:creationId xmlns:a16="http://schemas.microsoft.com/office/drawing/2014/main" id="{2D823284-3963-9B4C-DB28-D60B8DC0F83B}"/>
              </a:ext>
            </a:extLst>
          </p:cNvPr>
          <p:cNvSpPr txBox="1"/>
          <p:nvPr/>
        </p:nvSpPr>
        <p:spPr>
          <a:xfrm>
            <a:off x="1066801" y="5029200"/>
            <a:ext cx="3048000" cy="430887"/>
          </a:xfrm>
          <a:prstGeom prst="rect">
            <a:avLst/>
          </a:prstGeom>
          <a:noFill/>
        </p:spPr>
        <p:txBody>
          <a:bodyPr wrap="square">
            <a:spAutoFit/>
          </a:bodyPr>
          <a:lstStyle/>
          <a:p>
            <a:pPr algn="ctr"/>
            <a:r>
              <a:rPr lang="en-IN" sz="2200" dirty="0"/>
              <a:t>Figure 7: Zero Slope </a:t>
            </a:r>
          </a:p>
        </p:txBody>
      </p:sp>
      <p:pic>
        <p:nvPicPr>
          <p:cNvPr id="6" name="Picture 5" descr="The graph is titled &quot;Figure 8: Undefined Slope&quot; is shown with a single line running through. The line is parallel to the y-axis and proceeds from the third quadrant to the second quadrant where it leaves the viewbox.">
            <a:extLst>
              <a:ext uri="{FF2B5EF4-FFF2-40B4-BE49-F238E27FC236}">
                <a16:creationId xmlns:a16="http://schemas.microsoft.com/office/drawing/2014/main" id="{EA22BA94-EAB1-3664-A2C3-BF6ECA73D831}"/>
              </a:ext>
            </a:extLst>
          </p:cNvPr>
          <p:cNvPicPr>
            <a:picLocks noChangeAspect="1"/>
          </p:cNvPicPr>
          <p:nvPr/>
        </p:nvPicPr>
        <p:blipFill>
          <a:blip r:embed="rId2"/>
          <a:srcRect l="50238" b="11026"/>
          <a:stretch>
            <a:fillRect/>
          </a:stretch>
        </p:blipFill>
        <p:spPr>
          <a:xfrm>
            <a:off x="4992625" y="1376076"/>
            <a:ext cx="3749712" cy="3653124"/>
          </a:xfrm>
          <a:prstGeom prst="rect">
            <a:avLst/>
          </a:prstGeom>
        </p:spPr>
      </p:pic>
      <p:sp>
        <p:nvSpPr>
          <p:cNvPr id="5" name="TextBox 4">
            <a:extLst>
              <a:ext uri="{FF2B5EF4-FFF2-40B4-BE49-F238E27FC236}">
                <a16:creationId xmlns:a16="http://schemas.microsoft.com/office/drawing/2014/main" id="{114812DB-7675-AEDC-CE84-959F7EAD3046}"/>
              </a:ext>
            </a:extLst>
          </p:cNvPr>
          <p:cNvSpPr txBox="1"/>
          <p:nvPr/>
        </p:nvSpPr>
        <p:spPr>
          <a:xfrm>
            <a:off x="5229181" y="5029199"/>
            <a:ext cx="3276600" cy="430887"/>
          </a:xfrm>
          <a:prstGeom prst="rect">
            <a:avLst/>
          </a:prstGeom>
          <a:noFill/>
        </p:spPr>
        <p:txBody>
          <a:bodyPr wrap="square">
            <a:spAutoFit/>
          </a:bodyPr>
          <a:lstStyle/>
          <a:p>
            <a:pPr algn="ctr"/>
            <a:r>
              <a:rPr lang="en-IN" sz="2200" dirty="0"/>
              <a:t>Figure 8: Undefined Slope </a:t>
            </a:r>
          </a:p>
        </p:txBody>
      </p:sp>
    </p:spTree>
    <p:extLst>
      <p:ext uri="{BB962C8B-B14F-4D97-AF65-F5344CB8AC3E}">
        <p14:creationId xmlns:p14="http://schemas.microsoft.com/office/powerpoint/2010/main" val="299448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r>
              <a:rPr sz="2800" dirty="0"/>
              <a:t>Find the slope of the line passing through each pair of points.</a:t>
            </a:r>
          </a:p>
          <a:p>
            <a:pPr>
              <a:defRPr sz="2800"/>
            </a:pPr>
            <a:endParaRPr sz="2800" dirty="0"/>
          </a:p>
          <a:p>
            <a:endParaRPr lang="en-US" sz="2800" dirty="0"/>
          </a:p>
          <a:p>
            <a:endParaRPr lang="en-IN" dirty="0"/>
          </a:p>
          <a:p>
            <a:r>
              <a:rPr dirty="0"/>
              <a:t>​</a:t>
            </a:r>
          </a:p>
        </p:txBody>
      </p:sp>
      <p:pic>
        <p:nvPicPr>
          <p:cNvPr id="4" name="Picture 3" descr="a. order pair negative three comma twelve, and order pair fifteen comma twelve.">
            <a:extLst>
              <a:ext uri="{FF2B5EF4-FFF2-40B4-BE49-F238E27FC236}">
                <a16:creationId xmlns:a16="http://schemas.microsoft.com/office/drawing/2014/main" id="{0C181B44-821F-577D-3BA4-D92016F48CCB}"/>
              </a:ext>
            </a:extLst>
          </p:cNvPr>
          <p:cNvPicPr>
            <a:picLocks noChangeAspect="1"/>
          </p:cNvPicPr>
          <p:nvPr/>
        </p:nvPicPr>
        <p:blipFill>
          <a:blip r:embed="rId2"/>
          <a:stretch>
            <a:fillRect/>
          </a:stretch>
        </p:blipFill>
        <p:spPr>
          <a:xfrm>
            <a:off x="590550" y="2037606"/>
            <a:ext cx="3524250" cy="523875"/>
          </a:xfrm>
          <a:prstGeom prst="rect">
            <a:avLst/>
          </a:prstGeom>
        </p:spPr>
      </p:pic>
      <p:pic>
        <p:nvPicPr>
          <p:cNvPr id="5" name="Picture 4" descr="b. order pair two comma four, and order pair five comma one.">
            <a:extLst>
              <a:ext uri="{FF2B5EF4-FFF2-40B4-BE49-F238E27FC236}">
                <a16:creationId xmlns:a16="http://schemas.microsoft.com/office/drawing/2014/main" id="{08C63FF3-0617-5344-DD45-6C304C19C0F2}"/>
              </a:ext>
            </a:extLst>
          </p:cNvPr>
          <p:cNvPicPr>
            <a:picLocks noChangeAspect="1"/>
          </p:cNvPicPr>
          <p:nvPr/>
        </p:nvPicPr>
        <p:blipFill>
          <a:blip r:embed="rId3"/>
          <a:stretch>
            <a:fillRect/>
          </a:stretch>
        </p:blipFill>
        <p:spPr>
          <a:xfrm>
            <a:off x="590550" y="2671832"/>
            <a:ext cx="2762250" cy="52387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AD4CC3-6A10-5A5A-422A-D9FEE88E4E24}"/>
                  </a:ext>
                </a:extLst>
              </p:cNvPr>
              <p:cNvSpPr txBox="1"/>
              <p:nvPr/>
            </p:nvSpPr>
            <p:spPr>
              <a:xfrm>
                <a:off x="533400" y="3415605"/>
                <a:ext cx="8153400" cy="1384995"/>
              </a:xfrm>
              <a:prstGeom prst="rect">
                <a:avLst/>
              </a:prstGeom>
              <a:noFill/>
            </p:spPr>
            <p:txBody>
              <a:bodyPr wrap="square">
                <a:spAutoFit/>
              </a:bodyPr>
              <a:lstStyle/>
              <a:p>
                <a:r>
                  <a:rPr lang="en-US" sz="2800" dirty="0"/>
                  <a:t>Answer:</a:t>
                </a:r>
              </a:p>
              <a:p>
                <a:pPr marL="538163" indent="-538163">
                  <a:defRPr sz="2800"/>
                </a:pPr>
                <a:r>
                  <a:rPr lang="en-US" sz="2800" dirty="0"/>
                  <a:t>a.​	</a:t>
                </a:r>
                <a:r>
                  <a:rPr lang="en-US" sz="2800" i="1" dirty="0"/>
                  <a:t>m</a:t>
                </a:r>
                <a:r>
                  <a:rPr lang="en-US" sz="2800" dirty="0"/>
                  <a:t> </a:t>
                </a:r>
                <a14:m>
                  <m:oMath xmlns:m="http://schemas.openxmlformats.org/officeDocument/2006/math">
                    <m:r>
                      <a:rPr lang="en-US" sz="2800">
                        <a:latin typeface="Cambria Math" panose="02040503050406030204" pitchFamily="18" charset="0"/>
                      </a:rPr>
                      <m:t>=</m:t>
                    </m:r>
                  </m:oMath>
                </a14:m>
                <a:r>
                  <a:rPr lang="en-US" sz="2800" dirty="0"/>
                  <a:t> 0, the line is horizontal;</a:t>
                </a:r>
              </a:p>
              <a:p>
                <a:pPr marL="538163" indent="-538163">
                  <a:defRPr sz="2800"/>
                </a:pPr>
                <a:r>
                  <a:rPr lang="en-US" sz="2800" dirty="0"/>
                  <a:t>b</a:t>
                </a:r>
                <a:r>
                  <a:rPr lang="en-US" sz="2800" i="1" dirty="0"/>
                  <a:t>.	m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1</m:t>
                    </m:r>
                  </m:oMath>
                </a14:m>
                <a:r>
                  <a:rPr lang="en-US" sz="2800" dirty="0"/>
                  <a:t>, the line falls from left to right</a:t>
                </a:r>
              </a:p>
            </p:txBody>
          </p:sp>
        </mc:Choice>
        <mc:Fallback xmlns="">
          <p:sp>
            <p:nvSpPr>
              <p:cNvPr id="7" name="TextBox 6">
                <a:extLst>
                  <a:ext uri="{FF2B5EF4-FFF2-40B4-BE49-F238E27FC236}">
                    <a16:creationId xmlns:a16="http://schemas.microsoft.com/office/drawing/2014/main" id="{EEAD4CC3-6A10-5A5A-422A-D9FEE88E4E24}"/>
                  </a:ext>
                </a:extLst>
              </p:cNvPr>
              <p:cNvSpPr txBox="1">
                <a:spLocks noRot="1" noChangeAspect="1" noMove="1" noResize="1" noEditPoints="1" noAdjustHandles="1" noChangeArrowheads="1" noChangeShapeType="1" noTextEdit="1"/>
              </p:cNvSpPr>
              <p:nvPr/>
            </p:nvSpPr>
            <p:spPr>
              <a:xfrm>
                <a:off x="533400" y="3415605"/>
                <a:ext cx="8153400" cy="1384995"/>
              </a:xfrm>
              <a:prstGeom prst="rect">
                <a:avLst/>
              </a:prstGeom>
              <a:blipFill>
                <a:blip r:embed="rId4"/>
                <a:stretch>
                  <a:fillRect l="-1571" t="-3947" b="-11404"/>
                </a:stretch>
              </a:blipFill>
            </p:spPr>
            <p:txBody>
              <a:bodyPr/>
              <a:lstStyle/>
              <a:p>
                <a:r>
                  <a:rPr lang="en-IN">
                    <a:noFill/>
                  </a:rPr>
                  <a:t> </a:t>
                </a:r>
              </a:p>
            </p:txBody>
          </p:sp>
        </mc:Fallback>
      </mc:AlternateContent>
    </p:spTree>
    <p:extLst>
      <p:ext uri="{BB962C8B-B14F-4D97-AF65-F5344CB8AC3E}">
        <p14:creationId xmlns:p14="http://schemas.microsoft.com/office/powerpoint/2010/main" val="295539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lang="en-IN" i="1" dirty="0"/>
              <a:t>f</a:t>
            </a:r>
            <a:r>
              <a:rPr lang="en-IN" dirty="0"/>
              <a:t> of </a:t>
            </a:r>
            <a:r>
              <a:rPr lang="en-IN" i="1" dirty="0"/>
              <a:t>x</a:t>
            </a:r>
            <a:r>
              <a:rPr lang="en-IN" dirty="0"/>
              <a:t> </a:t>
            </a:r>
            <a:r>
              <a:rPr dirty="0"/>
              <a:t>Formulas for the Equation of a Line</a:t>
            </a:r>
          </a:p>
        </p:txBody>
      </p:sp>
      <p:sp>
        <p:nvSpPr>
          <p:cNvPr id="3" name="Text Placeholder 2"/>
          <p:cNvSpPr>
            <a:spLocks noGrp="1"/>
          </p:cNvSpPr>
          <p:nvPr>
            <p:ph type="body" sz="quarter" idx="10"/>
          </p:nvPr>
        </p:nvSpPr>
        <p:spPr/>
        <p:txBody>
          <a:bodyPr>
            <a:normAutofit/>
          </a:bodyPr>
          <a:lstStyle/>
          <a:p>
            <a:pPr>
              <a:defRPr sz="2800"/>
            </a:pPr>
            <a:r>
              <a:rPr sz="2800" dirty="0"/>
              <a:t>The </a:t>
            </a:r>
            <a:r>
              <a:rPr sz="2800" b="1" dirty="0"/>
              <a:t>point-slope form</a:t>
            </a:r>
            <a:r>
              <a:rPr sz="2800" dirty="0"/>
              <a:t> of the equation for a line, where </a:t>
            </a:r>
            <a:r>
              <a:rPr lang="en-US" sz="2800" i="1" dirty="0"/>
              <a:t>m</a:t>
            </a:r>
            <a:r>
              <a:rPr sz="2800" dirty="0"/>
              <a:t> is the slope of the line and </a:t>
            </a:r>
            <a:r>
              <a:rPr lang="en-US" sz="2800" dirty="0"/>
              <a:t>(</a:t>
            </a:r>
            <a:r>
              <a:rPr lang="en-US" sz="2800" i="1" dirty="0"/>
              <a:t>x</a:t>
            </a:r>
            <a:r>
              <a:rPr lang="en-US" sz="2800" dirty="0">
                <a:latin typeface="Calibri" panose="020F0502020204030204" pitchFamily="34" charset="0"/>
                <a:ea typeface="Calibri" panose="020F0502020204030204" pitchFamily="34" charset="0"/>
                <a:cs typeface="Calibri" panose="020F0502020204030204" pitchFamily="34" charset="0"/>
              </a:rPr>
              <a:t>₁, </a:t>
            </a:r>
            <a:r>
              <a:rPr lang="en-US" sz="2800" i="1" dirty="0">
                <a:latin typeface="Calibri" panose="020F0502020204030204" pitchFamily="34" charset="0"/>
                <a:ea typeface="Calibri" panose="020F0502020204030204" pitchFamily="34" charset="0"/>
                <a:cs typeface="Calibri" panose="020F0502020204030204" pitchFamily="34" charset="0"/>
              </a:rPr>
              <a:t>y</a:t>
            </a:r>
            <a:r>
              <a:rPr lang="en-US" sz="2800" dirty="0">
                <a:latin typeface="Calibri" panose="020F0502020204030204" pitchFamily="34" charset="0"/>
                <a:ea typeface="Calibri" panose="020F0502020204030204" pitchFamily="34" charset="0"/>
                <a:cs typeface="Calibri" panose="020F0502020204030204" pitchFamily="34" charset="0"/>
              </a:rPr>
              <a:t>₁</a:t>
            </a:r>
            <a:r>
              <a:rPr lang="en-US" sz="2800" dirty="0"/>
              <a:t>)</a:t>
            </a:r>
            <a:r>
              <a:rPr sz="2800" dirty="0"/>
              <a:t> is a point on the line, is</a:t>
            </a:r>
          </a:p>
          <a:p>
            <a:pPr>
              <a:defRPr sz="2800"/>
            </a:pPr>
            <a:endParaRPr lang="en-US" sz="2800" dirty="0"/>
          </a:p>
          <a:p>
            <a:endParaRPr sz="2800" dirty="0"/>
          </a:p>
        </p:txBody>
      </p:sp>
      <p:pic>
        <p:nvPicPr>
          <p:cNvPr id="6" name="Picture 5" descr="y minus y subscript 1 equals m times the quantity x minus x subscript 1.">
            <a:extLst>
              <a:ext uri="{FF2B5EF4-FFF2-40B4-BE49-F238E27FC236}">
                <a16:creationId xmlns:a16="http://schemas.microsoft.com/office/drawing/2014/main" id="{C69A0BC9-40A7-AFAE-C4D1-CC55020ED09D}"/>
              </a:ext>
            </a:extLst>
          </p:cNvPr>
          <p:cNvPicPr>
            <a:picLocks noChangeAspect="1"/>
          </p:cNvPicPr>
          <p:nvPr/>
        </p:nvPicPr>
        <p:blipFill>
          <a:blip r:embed="rId2"/>
          <a:stretch>
            <a:fillRect/>
          </a:stretch>
        </p:blipFill>
        <p:spPr>
          <a:xfrm>
            <a:off x="3190875" y="2286000"/>
            <a:ext cx="2762250" cy="523875"/>
          </a:xfrm>
          <a:prstGeom prst="rect">
            <a:avLst/>
          </a:prstGeom>
        </p:spPr>
      </p:pic>
      <p:sp>
        <p:nvSpPr>
          <p:cNvPr id="5" name="TextBox 4">
            <a:extLst>
              <a:ext uri="{FF2B5EF4-FFF2-40B4-BE49-F238E27FC236}">
                <a16:creationId xmlns:a16="http://schemas.microsoft.com/office/drawing/2014/main" id="{68B3B7C2-E1D0-8F9B-D479-A35463DF1EC0}"/>
              </a:ext>
            </a:extLst>
          </p:cNvPr>
          <p:cNvSpPr txBox="1"/>
          <p:nvPr/>
        </p:nvSpPr>
        <p:spPr>
          <a:xfrm>
            <a:off x="475128" y="2911412"/>
            <a:ext cx="8135471" cy="1384995"/>
          </a:xfrm>
          <a:prstGeom prst="rect">
            <a:avLst/>
          </a:prstGeom>
          <a:noFill/>
        </p:spPr>
        <p:txBody>
          <a:bodyPr wrap="square">
            <a:spAutoFit/>
          </a:bodyPr>
          <a:lstStyle/>
          <a:p>
            <a:pPr>
              <a:defRPr sz="2800"/>
            </a:pPr>
            <a:r>
              <a:rPr lang="en-US" sz="2800" dirty="0">
                <a:solidFill>
                  <a:srgbClr val="000000"/>
                </a:solidFill>
              </a:rPr>
              <a:t>The </a:t>
            </a:r>
            <a:r>
              <a:rPr lang="en-US" sz="2800" b="1" dirty="0">
                <a:solidFill>
                  <a:srgbClr val="000000"/>
                </a:solidFill>
              </a:rPr>
              <a:t>slope-intercept form</a:t>
            </a:r>
            <a:r>
              <a:rPr lang="en-US" sz="2800" dirty="0">
                <a:solidFill>
                  <a:srgbClr val="000000"/>
                </a:solidFill>
              </a:rPr>
              <a:t> of the equation for a line, where </a:t>
            </a:r>
            <a:r>
              <a:rPr lang="en-US" sz="2800" i="1" dirty="0">
                <a:solidFill>
                  <a:srgbClr val="000000"/>
                </a:solidFill>
              </a:rPr>
              <a:t>m</a:t>
            </a:r>
            <a:r>
              <a:rPr lang="en-US" sz="2800" dirty="0">
                <a:solidFill>
                  <a:srgbClr val="000000"/>
                </a:solidFill>
              </a:rPr>
              <a:t> is the slope and </a:t>
            </a:r>
            <a:r>
              <a:rPr lang="en-US" sz="2800" i="1" dirty="0">
                <a:solidFill>
                  <a:srgbClr val="000000"/>
                </a:solidFill>
              </a:rPr>
              <a:t>b</a:t>
            </a:r>
            <a:r>
              <a:rPr lang="en-US" sz="2800" dirty="0">
                <a:solidFill>
                  <a:srgbClr val="000000"/>
                </a:solidFill>
              </a:rPr>
              <a:t> is the </a:t>
            </a:r>
            <a:r>
              <a:rPr lang="en-US" sz="2800" i="1" dirty="0">
                <a:solidFill>
                  <a:srgbClr val="000000"/>
                </a:solidFill>
              </a:rPr>
              <a:t>y</a:t>
            </a:r>
            <a:r>
              <a:rPr lang="en-US" sz="2800" dirty="0">
                <a:solidFill>
                  <a:srgbClr val="000000"/>
                </a:solidFill>
              </a:rPr>
              <a:t>-intercept, is</a:t>
            </a:r>
          </a:p>
          <a:p>
            <a:pPr algn="ctr">
              <a:defRPr sz="2800"/>
            </a:pPr>
            <a:r>
              <a:rPr lang="en-US" sz="2800" i="1" dirty="0">
                <a:solidFill>
                  <a:srgbClr val="000000"/>
                </a:solidFill>
              </a:rPr>
              <a:t>y</a:t>
            </a:r>
            <a:r>
              <a:rPr lang="en-US" sz="2800" dirty="0">
                <a:solidFill>
                  <a:srgbClr val="000000"/>
                </a:solidFill>
              </a:rPr>
              <a:t> = </a:t>
            </a:r>
            <a:r>
              <a:rPr lang="en-US" sz="2800" i="1" dirty="0">
                <a:solidFill>
                  <a:srgbClr val="000000"/>
                </a:solidFill>
              </a:rPr>
              <a:t>mx</a:t>
            </a:r>
            <a:r>
              <a:rPr lang="en-US" sz="2800" dirty="0">
                <a:solidFill>
                  <a:srgbClr val="000000"/>
                </a:solidFill>
              </a:rPr>
              <a:t> + </a:t>
            </a:r>
            <a:r>
              <a:rPr lang="en-US" sz="2800" i="1" dirty="0">
                <a:solidFill>
                  <a:srgbClr val="000000"/>
                </a:solidFill>
              </a:rPr>
              <a:t>b</a:t>
            </a:r>
            <a:r>
              <a:rPr lang="en-US" sz="2800"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C4F701-4B60-43D8-A35D-852ECFCAA8D3}"/>
</file>

<file path=customXml/itemProps2.xml><?xml version="1.0" encoding="utf-8"?>
<ds:datastoreItem xmlns:ds="http://schemas.openxmlformats.org/officeDocument/2006/customXml" ds:itemID="{40AA9EEC-0051-4D95-B80F-7831E7FC5841}"/>
</file>

<file path=customXml/itemProps3.xml><?xml version="1.0" encoding="utf-8"?>
<ds:datastoreItem xmlns:ds="http://schemas.openxmlformats.org/officeDocument/2006/customXml" ds:itemID="{D3B6C351-03CB-4601-B956-F9C7C85854D4}"/>
</file>

<file path=docProps/app.xml><?xml version="1.0" encoding="utf-8"?>
<Properties xmlns="http://schemas.openxmlformats.org/officeDocument/2006/extended-properties" xmlns:vt="http://schemas.openxmlformats.org/officeDocument/2006/docPropsVTypes">
  <TotalTime>1640</TotalTime>
  <Words>3309</Words>
  <Application>Microsoft Office PowerPoint</Application>
  <PresentationFormat>On-screen Show (4:3)</PresentationFormat>
  <Paragraphs>232</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Cambria Math</vt:lpstr>
      <vt:lpstr>Courier New</vt:lpstr>
      <vt:lpstr>Calibri</vt:lpstr>
      <vt:lpstr>Arial</vt:lpstr>
      <vt:lpstr>Office Theme</vt:lpstr>
      <vt:lpstr>Equation</vt:lpstr>
      <vt:lpstr>Section 5.2</vt:lpstr>
      <vt:lpstr>Think Back 1</vt:lpstr>
      <vt:lpstr>Helpful Hint 1</vt:lpstr>
      <vt:lpstr>Definition: f of x Slope Formula</vt:lpstr>
      <vt:lpstr>Helpful Hint 2</vt:lpstr>
      <vt:lpstr>Helpful Hint 3—Slide 1</vt:lpstr>
      <vt:lpstr>Helpful Hint 3—Slide 2</vt:lpstr>
      <vt:lpstr>Skill Check 1</vt:lpstr>
      <vt:lpstr>Definition: f of x Formulas for the Equation of a Line</vt:lpstr>
      <vt:lpstr>Example 1: Modeling with a Linear  Equation—Slide 1</vt:lpstr>
      <vt:lpstr>Example 1: Modeling with a Linear  Equation—Slide 2</vt:lpstr>
      <vt:lpstr>Example 1: Modeling with a Linear  Equation—Slide 3</vt:lpstr>
      <vt:lpstr>Example 1: Modeling with a Linear  Equation—Slide 4</vt:lpstr>
      <vt:lpstr>Example 1: Modeling with a Linear  Equation—Slide 5</vt:lpstr>
      <vt:lpstr>Example1: Modeling with a Linear  Equation—Slide 6</vt:lpstr>
      <vt:lpstr>Example 1: Modeling with a Linear  Equation—Slide 7</vt:lpstr>
      <vt:lpstr>Helpful Hint 4</vt:lpstr>
      <vt:lpstr>Example 1: Modeling with a Linear  Equation—Slide 8</vt:lpstr>
      <vt:lpstr>Example 1: Modeling with a Linear  Equation—Slide 9</vt:lpstr>
      <vt:lpstr>Example 1: Modeling with a Linear  Equation—Slide 10</vt:lpstr>
      <vt:lpstr>Example 1: Modeling with a Linear  Equation—Slide 11</vt:lpstr>
      <vt:lpstr>Example 1: Modeling with a Linear  Equation—Slide 12</vt:lpstr>
      <vt:lpstr>Helpful Hint 5</vt:lpstr>
      <vt:lpstr>Example 1: Modeling with a Linear  Equation—Slide 13</vt:lpstr>
      <vt:lpstr>Example 1: Modeling with a Linear  Equation—Slide 14</vt:lpstr>
      <vt:lpstr>Skill Check 2</vt:lpstr>
      <vt:lpstr>Think Back 2</vt:lpstr>
      <vt:lpstr>Skill Check 3</vt:lpstr>
      <vt:lpstr>Example 2: Graphing a Linear Equation from Slope-Intercept Form and Point-Slope Form—Slide 1 </vt:lpstr>
      <vt:lpstr>Example 2: Graphing a Linear Equation from Slope-Intercept Form and Point-Slope Form—Slide 2</vt:lpstr>
      <vt:lpstr>Example 2: Graphing a Linear Equation from Slope-Intercept Form and Point-Slope Form—Slide 3</vt:lpstr>
      <vt:lpstr>Example 2: Graphing a Linear Equation from Slope-Intercept Form and Point-Slope Form—Slide 4</vt:lpstr>
      <vt:lpstr>Example 2: Graphing a Linear Equation from Slope-Intercept Form and Point-Slope Form—Slide 5</vt:lpstr>
      <vt:lpstr>Example 2: Graphing a Linear Equation from Slope-Intercept Form and Point-Slope Form—Slide 6</vt:lpstr>
      <vt:lpstr>Example 2: Graphing a Linear Equation from Slope-Intercept Form and Point-Slope Form—Slide 7</vt:lpstr>
      <vt:lpstr>Example 2: Graphing a Linear Equation from Slope-Intercept Form and Point-Slope Form—Slide 8</vt:lpstr>
      <vt:lpstr>Example 2: Graphing a Linear Equation from Slope-Intercept Form and Point-Slope Form—Slide 9</vt:lpstr>
      <vt:lpstr>Example 2: Graphing a Linear Equation from Slope-Intercept Form and Point-Slope Form—Slide 10</vt:lpstr>
      <vt:lpstr>Helpful Hint 6</vt:lpstr>
      <vt:lpstr>Tech Tip</vt:lpstr>
      <vt:lpstr>Helpful Hint 7</vt:lpstr>
      <vt:lpstr>Definition: Parallel and Perpendicular  Lines—Slide 1</vt:lpstr>
      <vt:lpstr>Definition: Parallel and Perpendicular  Lines—Slide 2</vt:lpstr>
      <vt:lpstr>Definition: Parallel and Perpendicular  Lines—Slide 3</vt:lpstr>
      <vt:lpstr>Example 3: Finding the Equations of Parallel and Perpendicular Lines—Slide 1</vt:lpstr>
      <vt:lpstr>Example 3: Finding the Equations of Parallel and Perpendicular Lines—Slide 2</vt:lpstr>
      <vt:lpstr>Example 3: Finding the Equations of Parallel and Perpendicular Lines—Slide 3</vt:lpstr>
      <vt:lpstr>Example 3: Finding the Equations of Parallel and Perpendicular Lines—Slide 4</vt:lpstr>
      <vt:lpstr>Example 3: Finding the Equations of Parallel and Perpendicular Lines—Slide 5</vt:lpstr>
      <vt:lpstr>Example 3: Finding the Equations of Parallel and Perpendicular Lines—Slide 6</vt:lpstr>
      <vt:lpstr>Example 3: Finding the Equations of Parallel and Perpendicular Lines—Slide 7</vt:lpstr>
      <vt:lpstr>Skill Check 4</vt:lpstr>
      <vt:lpstr>Definition: Horizontal and Vertical Lines—Slide 1</vt:lpstr>
      <vt:lpstr>Definition: Horizontal and Vertical Lines—Slide 2</vt:lpstr>
      <vt:lpstr>Definition: Horizontal and Vertical Lines—Slide 3</vt:lpstr>
      <vt:lpstr>Definition: Horizontal and Vertical Lines—Slide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164</cp:revision>
  <dcterms:created xsi:type="dcterms:W3CDTF">2013-04-26T14:43:13Z</dcterms:created>
  <dcterms:modified xsi:type="dcterms:W3CDTF">2025-09-19T05:56:22Z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