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4"/>
  </p:notesMasterIdLst>
  <p:handoutMasterIdLst>
    <p:handoutMasterId r:id="rId35"/>
  </p:handoutMasterIdLst>
  <p:sldIdLst>
    <p:sldId id="256" r:id="rId2"/>
    <p:sldId id="257" r:id="rId3"/>
    <p:sldId id="258" r:id="rId4"/>
    <p:sldId id="288" r:id="rId5"/>
    <p:sldId id="289" r:id="rId6"/>
    <p:sldId id="263" r:id="rId7"/>
    <p:sldId id="264" r:id="rId8"/>
    <p:sldId id="266" r:id="rId9"/>
    <p:sldId id="267" r:id="rId10"/>
    <p:sldId id="291" r:id="rId11"/>
    <p:sldId id="290" r:id="rId12"/>
    <p:sldId id="268" r:id="rId13"/>
    <p:sldId id="269" r:id="rId14"/>
    <p:sldId id="270" r:id="rId15"/>
    <p:sldId id="272" r:id="rId16"/>
    <p:sldId id="292" r:id="rId17"/>
    <p:sldId id="273" r:id="rId18"/>
    <p:sldId id="275" r:id="rId19"/>
    <p:sldId id="293" r:id="rId20"/>
    <p:sldId id="276" r:id="rId21"/>
    <p:sldId id="294" r:id="rId22"/>
    <p:sldId id="278" r:id="rId23"/>
    <p:sldId id="279" r:id="rId24"/>
    <p:sldId id="297" r:id="rId25"/>
    <p:sldId id="295" r:id="rId26"/>
    <p:sldId id="280" r:id="rId27"/>
    <p:sldId id="281" r:id="rId28"/>
    <p:sldId id="282" r:id="rId29"/>
    <p:sldId id="283" r:id="rId30"/>
    <p:sldId id="284" r:id="rId31"/>
    <p:sldId id="285" r:id="rId32"/>
    <p:sldId id="298" r:id="rId33"/>
  </p:sldIdLst>
  <p:sldSz cx="9144000" cy="6858000" type="screen4x3"/>
  <p:notesSz cx="6858000" cy="9144000"/>
  <p:embeddedFontLst>
    <p:embeddedFont>
      <p:font typeface="Cambria Math" panose="02040503050406030204" pitchFamily="18" charset="0"/>
      <p:regular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A746"/>
    <a:srgbClr val="6EA92D"/>
    <a:srgbClr val="5C8E26"/>
    <a:srgbClr val="82C836"/>
    <a:srgbClr val="000000"/>
    <a:srgbClr val="2D7D9F"/>
    <a:srgbClr val="0000FF"/>
    <a:srgbClr val="000099"/>
    <a:srgbClr val="1F497D"/>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1" d="100"/>
          <a:sy n="101" d="100"/>
        </p:scale>
        <p:origin x="1212"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customXml" Target="../customXml/item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9/19/2025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2.emf"/><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1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 Id="rId4" Type="http://schemas.openxmlformats.org/officeDocument/2006/relationships/image" Target="../media/image16.emf"/></Relationships>
</file>

<file path=ppt/slides/_rels/slide16.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 Id="rId4" Type="http://schemas.openxmlformats.org/officeDocument/2006/relationships/image" Target="../media/image19.png"/></Relationships>
</file>

<file path=ppt/slides/_rels/slide1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oleObject" Target="../embeddings/oleObject1.bin"/><Relationship Id="rId1" Type="http://schemas.openxmlformats.org/officeDocument/2006/relationships/slideLayout" Target="../slideLayouts/slideLayout3.xml"/><Relationship Id="rId4" Type="http://schemas.openxmlformats.org/officeDocument/2006/relationships/image" Target="../media/image30.e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emf"/><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5.3</a:t>
            </a:r>
          </a:p>
        </p:txBody>
      </p:sp>
      <p:sp>
        <p:nvSpPr>
          <p:cNvPr id="2" name="Text Placeholder 1"/>
          <p:cNvSpPr>
            <a:spLocks noGrp="1"/>
          </p:cNvSpPr>
          <p:nvPr>
            <p:ph type="body" sz="quarter" idx="10"/>
          </p:nvPr>
        </p:nvSpPr>
        <p:spPr/>
        <p:txBody>
          <a:bodyPr/>
          <a:lstStyle/>
          <a:p>
            <a:pPr algn="ctr"/>
            <a:r>
              <a:t>Solving Linear Systems of Equations in Two Variables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System of Linear Equations</a:t>
            </a:r>
            <a:r>
              <a:rPr lang="en-US" dirty="0"/>
              <a:t>—Slide 4</a:t>
            </a:r>
            <a:endParaRPr dirty="0"/>
          </a:p>
        </p:txBody>
      </p:sp>
      <p:pic>
        <p:nvPicPr>
          <p:cNvPr id="5" name="Picture 4" descr="Calculator screenshot shows the function 2X + 4 entered for Y1 and X + 1 entered for Y2.">
            <a:extLst>
              <a:ext uri="{FF2B5EF4-FFF2-40B4-BE49-F238E27FC236}">
                <a16:creationId xmlns:a16="http://schemas.microsoft.com/office/drawing/2014/main" id="{B34AA404-DB29-490B-BD4E-4F747957E7A4}"/>
              </a:ext>
            </a:extLst>
          </p:cNvPr>
          <p:cNvPicPr>
            <a:picLocks noChangeAspect="1"/>
          </p:cNvPicPr>
          <p:nvPr/>
        </p:nvPicPr>
        <p:blipFill>
          <a:blip r:embed="rId2"/>
          <a:srcRect r="50902" b="10925"/>
          <a:stretch>
            <a:fillRect/>
          </a:stretch>
        </p:blipFill>
        <p:spPr>
          <a:xfrm>
            <a:off x="1143000" y="1062457"/>
            <a:ext cx="3124200" cy="2366544"/>
          </a:xfrm>
          <a:prstGeom prst="rect">
            <a:avLst/>
          </a:prstGeom>
        </p:spPr>
      </p:pic>
      <p:sp>
        <p:nvSpPr>
          <p:cNvPr id="4" name="TextBox 3">
            <a:extLst>
              <a:ext uri="{FF2B5EF4-FFF2-40B4-BE49-F238E27FC236}">
                <a16:creationId xmlns:a16="http://schemas.microsoft.com/office/drawing/2014/main" id="{0E9C586E-9172-8DB3-D0F0-8334A86315EA}"/>
              </a:ext>
            </a:extLst>
          </p:cNvPr>
          <p:cNvSpPr txBox="1"/>
          <p:nvPr/>
        </p:nvSpPr>
        <p:spPr>
          <a:xfrm>
            <a:off x="1143000" y="3339547"/>
            <a:ext cx="3048000" cy="430887"/>
          </a:xfrm>
          <a:prstGeom prst="rect">
            <a:avLst/>
          </a:prstGeom>
          <a:noFill/>
        </p:spPr>
        <p:txBody>
          <a:bodyPr wrap="square">
            <a:spAutoFit/>
          </a:bodyPr>
          <a:lstStyle/>
          <a:p>
            <a:pPr algn="ctr"/>
            <a:r>
              <a:rPr lang="en-IN" sz="2200" dirty="0"/>
              <a:t>Figure 1</a:t>
            </a:r>
          </a:p>
        </p:txBody>
      </p:sp>
      <p:pic>
        <p:nvPicPr>
          <p:cNvPr id="11" name="Picture 10" descr="Calculator screenshot shows the lines 2X + 4 and X + 1 graphed on the same plane.">
            <a:extLst>
              <a:ext uri="{FF2B5EF4-FFF2-40B4-BE49-F238E27FC236}">
                <a16:creationId xmlns:a16="http://schemas.microsoft.com/office/drawing/2014/main" id="{5AFE64A3-7F26-FD2A-E8F8-BA709713DC8F}"/>
              </a:ext>
            </a:extLst>
          </p:cNvPr>
          <p:cNvPicPr>
            <a:picLocks noChangeAspect="1"/>
          </p:cNvPicPr>
          <p:nvPr/>
        </p:nvPicPr>
        <p:blipFill>
          <a:blip r:embed="rId2"/>
          <a:srcRect l="49401" b="10869"/>
          <a:stretch>
            <a:fillRect/>
          </a:stretch>
        </p:blipFill>
        <p:spPr>
          <a:xfrm>
            <a:off x="4953000" y="1060973"/>
            <a:ext cx="3219708" cy="2368027"/>
          </a:xfrm>
          <a:prstGeom prst="rect">
            <a:avLst/>
          </a:prstGeom>
        </p:spPr>
      </p:pic>
      <p:sp>
        <p:nvSpPr>
          <p:cNvPr id="12" name="TextBox 11">
            <a:extLst>
              <a:ext uri="{FF2B5EF4-FFF2-40B4-BE49-F238E27FC236}">
                <a16:creationId xmlns:a16="http://schemas.microsoft.com/office/drawing/2014/main" id="{13EB30F7-8668-3C3C-0387-A0888BE74F95}"/>
              </a:ext>
            </a:extLst>
          </p:cNvPr>
          <p:cNvSpPr txBox="1"/>
          <p:nvPr/>
        </p:nvSpPr>
        <p:spPr>
          <a:xfrm>
            <a:off x="5142637" y="3339547"/>
            <a:ext cx="3048000" cy="430887"/>
          </a:xfrm>
          <a:prstGeom prst="rect">
            <a:avLst/>
          </a:prstGeom>
          <a:noFill/>
        </p:spPr>
        <p:txBody>
          <a:bodyPr wrap="square">
            <a:spAutoFit/>
          </a:bodyPr>
          <a:lstStyle/>
          <a:p>
            <a:pPr algn="ctr"/>
            <a:r>
              <a:rPr lang="en-IN" sz="2200" dirty="0"/>
              <a:t>Figure 2</a:t>
            </a:r>
          </a:p>
        </p:txBody>
      </p:sp>
      <p:sp>
        <p:nvSpPr>
          <p:cNvPr id="16" name="TextBox 15">
            <a:extLst>
              <a:ext uri="{FF2B5EF4-FFF2-40B4-BE49-F238E27FC236}">
                <a16:creationId xmlns:a16="http://schemas.microsoft.com/office/drawing/2014/main" id="{DB007395-22B3-A503-E069-B5F80111913C}"/>
              </a:ext>
            </a:extLst>
          </p:cNvPr>
          <p:cNvSpPr txBox="1"/>
          <p:nvPr/>
        </p:nvSpPr>
        <p:spPr>
          <a:xfrm>
            <a:off x="457200" y="3657600"/>
            <a:ext cx="8229600" cy="2462213"/>
          </a:xfrm>
          <a:prstGeom prst="rect">
            <a:avLst/>
          </a:prstGeom>
          <a:noFill/>
        </p:spPr>
        <p:txBody>
          <a:bodyPr wrap="square">
            <a:spAutoFit/>
          </a:bodyPr>
          <a:lstStyle/>
          <a:p>
            <a:r>
              <a:rPr lang="en-US" sz="2200" dirty="0"/>
              <a:t>Once the lines are graphed, to find the intersection of the lines, press 2nd trace and select intersect. You'll see a blinking cursor along the first line. Press enter, and there should now be a blinking cursor on the second line. Press enter again, and you'll see Guess? at the bottom of the screen. Press enter a third time, and at the bottom of the screen the calculator will display its best approximation of the intersection of the two lines.</a:t>
            </a:r>
          </a:p>
        </p:txBody>
      </p:sp>
    </p:spTree>
    <p:extLst>
      <p:ext uri="{BB962C8B-B14F-4D97-AF65-F5344CB8AC3E}">
        <p14:creationId xmlns:p14="http://schemas.microsoft.com/office/powerpoint/2010/main" val="2363075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System of Linear Equations</a:t>
            </a:r>
            <a:r>
              <a:rPr lang="en-US" dirty="0"/>
              <a:t>—Slide 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The calculator confirms that the point of intersection is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m:t>
                        </m:r>
                        <m:r>
                          <a:rPr>
                            <a:latin typeface="Cambria Math" panose="02040503050406030204" pitchFamily="18" charset="0"/>
                          </a:rPr>
                          <m:t>3</m:t>
                        </m:r>
                        <m:r>
                          <m:rPr>
                            <m:nor/>
                          </m:rPr>
                          <a:rPr/>
                          <m:t>, </m:t>
                        </m:r>
                        <m:r>
                          <a:rPr>
                            <a:latin typeface="Cambria Math" panose="02040503050406030204" pitchFamily="18" charset="0"/>
                          </a:rPr>
                          <m:t>−</m:t>
                        </m:r>
                        <m:r>
                          <a:rPr>
                            <a:latin typeface="Cambria Math" panose="02040503050406030204" pitchFamily="18" charset="0"/>
                          </a:rPr>
                          <m:t>2</m:t>
                        </m:r>
                      </m:e>
                    </m:d>
                  </m:oMath>
                </a14:m>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889"/>
                </a:stretch>
              </a:blipFill>
            </p:spPr>
            <p:txBody>
              <a:bodyPr/>
              <a:lstStyle/>
              <a:p>
                <a:r>
                  <a:rPr lang="en-IN">
                    <a:noFill/>
                  </a:rPr>
                  <a:t> </a:t>
                </a:r>
              </a:p>
            </p:txBody>
          </p:sp>
        </mc:Fallback>
      </mc:AlternateContent>
      <p:pic>
        <p:nvPicPr>
          <p:cNvPr id="5" name="Picture 4" descr="Calculator screenshot shows 2X + 4 and X + 1 graphed on the same plane. The intersection is displayed: X=negative 3 and Y=negative 2.">
            <a:extLst>
              <a:ext uri="{FF2B5EF4-FFF2-40B4-BE49-F238E27FC236}">
                <a16:creationId xmlns:a16="http://schemas.microsoft.com/office/drawing/2014/main" id="{8D39C27A-4F5C-46ED-8FDD-61CD8421A108}"/>
              </a:ext>
            </a:extLst>
          </p:cNvPr>
          <p:cNvPicPr>
            <a:picLocks noChangeAspect="1"/>
          </p:cNvPicPr>
          <p:nvPr/>
        </p:nvPicPr>
        <p:blipFill>
          <a:blip r:embed="rId3"/>
          <a:srcRect b="11324"/>
          <a:stretch>
            <a:fillRect/>
          </a:stretch>
        </p:blipFill>
        <p:spPr>
          <a:xfrm>
            <a:off x="2362200" y="1943687"/>
            <a:ext cx="4157924" cy="3161713"/>
          </a:xfrm>
          <a:prstGeom prst="rect">
            <a:avLst/>
          </a:prstGeom>
        </p:spPr>
      </p:pic>
      <p:sp>
        <p:nvSpPr>
          <p:cNvPr id="4" name="TextBox 3">
            <a:extLst>
              <a:ext uri="{FF2B5EF4-FFF2-40B4-BE49-F238E27FC236}">
                <a16:creationId xmlns:a16="http://schemas.microsoft.com/office/drawing/2014/main" id="{70A8C2EC-51EE-60DC-048F-4E0A369115CC}"/>
              </a:ext>
            </a:extLst>
          </p:cNvPr>
          <p:cNvSpPr txBox="1"/>
          <p:nvPr/>
        </p:nvSpPr>
        <p:spPr>
          <a:xfrm>
            <a:off x="3124200" y="5082988"/>
            <a:ext cx="3048000" cy="430887"/>
          </a:xfrm>
          <a:prstGeom prst="rect">
            <a:avLst/>
          </a:prstGeom>
          <a:noFill/>
        </p:spPr>
        <p:txBody>
          <a:bodyPr wrap="square">
            <a:spAutoFit/>
          </a:bodyPr>
          <a:lstStyle/>
          <a:p>
            <a:pPr algn="ctr"/>
            <a:r>
              <a:rPr lang="en-IN" sz="2200" dirty="0"/>
              <a:t>Figure 3</a:t>
            </a:r>
          </a:p>
        </p:txBody>
      </p:sp>
    </p:spTree>
    <p:extLst>
      <p:ext uri="{BB962C8B-B14F-4D97-AF65-F5344CB8AC3E}">
        <p14:creationId xmlns:p14="http://schemas.microsoft.com/office/powerpoint/2010/main" val="2381583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 Tip</a:t>
            </a:r>
            <a:r>
              <a:rPr lang="en-US" dirty="0"/>
              <a:t> 1</a:t>
            </a:r>
            <a:endParaRPr dirty="0"/>
          </a:p>
        </p:txBody>
      </p:sp>
      <p:sp>
        <p:nvSpPr>
          <p:cNvPr id="3" name="Text Placeholder 2"/>
          <p:cNvSpPr>
            <a:spLocks noGrp="1"/>
          </p:cNvSpPr>
          <p:nvPr>
            <p:ph type="body" sz="quarter" idx="10"/>
          </p:nvPr>
        </p:nvSpPr>
        <p:spPr/>
        <p:txBody>
          <a:bodyPr>
            <a:normAutofit/>
          </a:bodyPr>
          <a:lstStyle/>
          <a:p>
            <a:r>
              <a:rPr sz="2800" dirty="0"/>
              <a:t>Pressing window or zoom will allow you to adjust the display window on the calculator.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Solving a System of Linear Equations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sz="2800" dirty="0"/>
                  <a:t>Find the point of intersection between the lines </a:t>
                </a:r>
                <a:br>
                  <a:rPr lang="en-US" sz="2800" dirty="0"/>
                </a:br>
                <a:r>
                  <a:rPr lang="en-US" sz="2800" i="1" dirty="0"/>
                  <a:t>x</a:t>
                </a:r>
                <a:r>
                  <a:rPr lang="en-US" sz="2800" dirty="0"/>
                  <a:t> + </a:t>
                </a:r>
                <a:r>
                  <a:rPr lang="en-US" sz="2800" i="1" dirty="0"/>
                  <a:t>y</a:t>
                </a:r>
                <a:r>
                  <a:rPr lang="en-US" sz="2800" dirty="0"/>
                  <a:t> = 4</a:t>
                </a:r>
                <a:r>
                  <a:rPr sz="2800" dirty="0"/>
                  <a:t> and </a:t>
                </a:r>
                <a:r>
                  <a:rPr lang="en-US" sz="2800" dirty="0"/>
                  <a:t>2</a:t>
                </a:r>
                <a:r>
                  <a:rPr lang="en-US" sz="2800" i="1" dirty="0"/>
                  <a:t>x</a:t>
                </a:r>
                <a:r>
                  <a:rPr lang="en-US" sz="2800" dirty="0"/>
                  <a:t> </a:t>
                </a:r>
                <a14:m>
                  <m:oMath xmlns:m="http://schemas.openxmlformats.org/officeDocument/2006/math">
                    <m:r>
                      <a:rPr lang="en-US" sz="2800" i="1" smtClean="0">
                        <a:latin typeface="Cambria Math" panose="02040503050406030204" pitchFamily="18" charset="0"/>
                        <a:ea typeface="Cambria Math" panose="02040503050406030204" pitchFamily="18" charset="0"/>
                      </a:rPr>
                      <m:t>−</m:t>
                    </m:r>
                  </m:oMath>
                </a14:m>
                <a:r>
                  <a:rPr lang="en-US" sz="2800" dirty="0"/>
                  <a:t> 3</a:t>
                </a:r>
                <a:r>
                  <a:rPr lang="en-US" sz="2800" i="1" dirty="0"/>
                  <a:t>y</a:t>
                </a:r>
                <a:r>
                  <a:rPr lang="en-US" sz="2800" dirty="0"/>
                  <a:t> = 6</a:t>
                </a:r>
                <a:r>
                  <a:rPr sz="2800" dirty="0"/>
                  <a:t> using algebra. Check your answer using a graphing calculator.</a:t>
                </a:r>
                <a:endParaRPr lang="en-US" sz="2800" dirty="0"/>
              </a:p>
              <a:p>
                <a:r>
                  <a:rPr lang="en-US" sz="2800" b="1" dirty="0"/>
                  <a:t>Solution</a:t>
                </a:r>
              </a:p>
              <a:p>
                <a:pPr>
                  <a:defRPr b="1"/>
                </a:pPr>
                <a:r>
                  <a:rPr lang="en-US" sz="2800" dirty="0"/>
                  <a:t>Step 1:</a:t>
                </a:r>
              </a:p>
              <a:p>
                <a:pPr>
                  <a:defRPr sz="2800"/>
                </a:pPr>
                <a:r>
                  <a:rPr lang="en-US" sz="2800" dirty="0"/>
                  <a:t>Notice that this time neither of the equations is in slope-intercept form; that is, neither of them is solved for one variable. Thus, we need to solve one of the equations for one of the variables. We will use the first equation and solve for </a:t>
                </a:r>
                <a:r>
                  <a:rPr lang="en-US" sz="2800" i="1" dirty="0"/>
                  <a:t>y</a:t>
                </a:r>
                <a:r>
                  <a:rPr lang="en-US" sz="2800" dirty="0"/>
                  <a:t>. Note that it does not make a difference which equation or which variable is chosen.</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444"/>
                </a:stretch>
              </a:blipFill>
            </p:spPr>
            <p:txBody>
              <a:bodyPr/>
              <a:lstStyle/>
              <a:p>
                <a:r>
                  <a:rPr lang="en-IN">
                    <a:noFill/>
                  </a:rPr>
                  <a:t> </a:t>
                </a:r>
              </a:p>
            </p:txBody>
          </p:sp>
        </mc:Fallback>
      </mc:AlternateContent>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 System of Linear Equations</a:t>
            </a:r>
            <a:r>
              <a:rPr lang="en-US" dirty="0"/>
              <a:t>—Slide 2</a:t>
            </a:r>
            <a:endParaRPr dirty="0"/>
          </a:p>
        </p:txBody>
      </p:sp>
      <p:sp>
        <p:nvSpPr>
          <p:cNvPr id="3" name="Text Placeholder 2"/>
          <p:cNvSpPr>
            <a:spLocks noGrp="1"/>
          </p:cNvSpPr>
          <p:nvPr>
            <p:ph type="body" sz="quarter" idx="10"/>
          </p:nvPr>
        </p:nvSpPr>
        <p:spPr/>
        <p:txBody>
          <a:bodyPr>
            <a:normAutofit/>
          </a:bodyPr>
          <a:lstStyle/>
          <a:p>
            <a:pPr algn="ctr">
              <a:defRPr sz="2800"/>
            </a:pPr>
            <a:r>
              <a:rPr sz="2500" dirty="0"/>
              <a:t>Solve the First Equation for </a:t>
            </a:r>
            <a:r>
              <a:rPr lang="en-US" sz="2500" i="1" dirty="0"/>
              <a:t>y</a:t>
            </a:r>
            <a:endParaRPr sz="2500" i="1" dirty="0"/>
          </a:p>
          <a:p>
            <a:pPr algn="ctr"/>
            <a:r>
              <a:rPr sz="2500" dirty="0"/>
              <a:t>​</a:t>
            </a:r>
            <a:r>
              <a:rPr lang="en-IN" sz="2500" dirty="0"/>
              <a:t>​</a:t>
            </a:r>
          </a:p>
          <a:p>
            <a:pPr algn="ctr"/>
            <a:r>
              <a:rPr lang="en-IN" sz="2500" dirty="0"/>
              <a:t>	        </a:t>
            </a:r>
            <a:endParaRPr lang="en-US" sz="2500" dirty="0"/>
          </a:p>
          <a:p>
            <a:endParaRPr dirty="0"/>
          </a:p>
          <a:p>
            <a:pPr algn="l"/>
            <a:endParaRPr dirty="0"/>
          </a:p>
        </p:txBody>
      </p:sp>
      <p:pic>
        <p:nvPicPr>
          <p:cNvPr id="7" name="Picture 6" descr="Line 1: x plus y equals four.&#10;Line 2: y equals negative x plus four.&#10;">
            <a:extLst>
              <a:ext uri="{FF2B5EF4-FFF2-40B4-BE49-F238E27FC236}">
                <a16:creationId xmlns:a16="http://schemas.microsoft.com/office/drawing/2014/main" id="{9E26DD51-B03D-B8DE-CCA5-ADA67985CD77}"/>
              </a:ext>
            </a:extLst>
          </p:cNvPr>
          <p:cNvPicPr>
            <a:picLocks noChangeAspect="1"/>
          </p:cNvPicPr>
          <p:nvPr/>
        </p:nvPicPr>
        <p:blipFill>
          <a:blip r:embed="rId2"/>
          <a:stretch>
            <a:fillRect/>
          </a:stretch>
        </p:blipFill>
        <p:spPr>
          <a:xfrm>
            <a:off x="4114800" y="1615104"/>
            <a:ext cx="1771650" cy="819150"/>
          </a:xfrm>
          <a:prstGeom prst="rect">
            <a:avLst/>
          </a:prstGeom>
        </p:spPr>
      </p:pic>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F0EE4ABA-34F9-5F92-421A-8D4379836ECF}"/>
                  </a:ext>
                </a:extLst>
              </p:cNvPr>
              <p:cNvSpPr txBox="1"/>
              <p:nvPr/>
            </p:nvSpPr>
            <p:spPr>
              <a:xfrm>
                <a:off x="457200" y="2362200"/>
                <a:ext cx="8229600" cy="1292662"/>
              </a:xfrm>
              <a:prstGeom prst="rect">
                <a:avLst/>
              </a:prstGeom>
              <a:noFill/>
            </p:spPr>
            <p:txBody>
              <a:bodyPr wrap="square">
                <a:spAutoFit/>
              </a:bodyPr>
              <a:lstStyle/>
              <a:p>
                <a:pPr>
                  <a:defRPr b="1"/>
                </a:pPr>
                <a:r>
                  <a:rPr lang="en-US" sz="2600" dirty="0"/>
                  <a:t>Step 2:</a:t>
                </a:r>
              </a:p>
              <a:p>
                <a:pPr>
                  <a:defRPr sz="2800"/>
                </a:pPr>
                <a:r>
                  <a:rPr lang="en-US" sz="2600" dirty="0"/>
                  <a:t>Use the expression </a:t>
                </a:r>
                <a14:m>
                  <m:oMath xmlns:m="http://schemas.openxmlformats.org/officeDocument/2006/math">
                    <m:r>
                      <a:rPr lang="en-US" sz="2600" i="1" smtClean="0">
                        <a:latin typeface="Cambria Math" panose="02040503050406030204" pitchFamily="18" charset="0"/>
                        <a:ea typeface="Cambria Math" panose="02040503050406030204" pitchFamily="18" charset="0"/>
                      </a:rPr>
                      <m:t>−</m:t>
                    </m:r>
                  </m:oMath>
                </a14:m>
                <a:r>
                  <a:rPr lang="en-US" sz="2600" i="1" dirty="0"/>
                  <a:t>x</a:t>
                </a:r>
                <a:r>
                  <a:rPr lang="en-US" sz="2600" dirty="0"/>
                  <a:t> + 4 as a substitution for </a:t>
                </a:r>
                <a:r>
                  <a:rPr lang="en-US" sz="2600" i="1" dirty="0"/>
                  <a:t>y</a:t>
                </a:r>
                <a:r>
                  <a:rPr lang="en-US" sz="2600" dirty="0"/>
                  <a:t> in the second equation given and solve.</a:t>
                </a:r>
              </a:p>
            </p:txBody>
          </p:sp>
        </mc:Choice>
        <mc:Fallback xmlns="">
          <p:sp>
            <p:nvSpPr>
              <p:cNvPr id="14" name="TextBox 13">
                <a:extLst>
                  <a:ext uri="{FF2B5EF4-FFF2-40B4-BE49-F238E27FC236}">
                    <a16:creationId xmlns:a16="http://schemas.microsoft.com/office/drawing/2014/main" id="{F0EE4ABA-34F9-5F92-421A-8D4379836ECF}"/>
                  </a:ext>
                </a:extLst>
              </p:cNvPr>
              <p:cNvSpPr txBox="1">
                <a:spLocks noRot="1" noChangeAspect="1" noMove="1" noResize="1" noEditPoints="1" noAdjustHandles="1" noChangeArrowheads="1" noChangeShapeType="1" noTextEdit="1"/>
              </p:cNvSpPr>
              <p:nvPr/>
            </p:nvSpPr>
            <p:spPr>
              <a:xfrm>
                <a:off x="457200" y="2362200"/>
                <a:ext cx="8229600" cy="1292662"/>
              </a:xfrm>
              <a:prstGeom prst="rect">
                <a:avLst/>
              </a:prstGeom>
              <a:blipFill>
                <a:blip r:embed="rId3"/>
                <a:stretch>
                  <a:fillRect l="-1333" t="-4245" b="-11321"/>
                </a:stretch>
              </a:blipFill>
            </p:spPr>
            <p:txBody>
              <a:bodyPr/>
              <a:lstStyle/>
              <a:p>
                <a:r>
                  <a:rPr lang="en-IN">
                    <a:noFill/>
                  </a:rPr>
                  <a:t> </a:t>
                </a:r>
              </a:p>
            </p:txBody>
          </p:sp>
        </mc:Fallback>
      </mc:AlternateContent>
      <p:pic>
        <p:nvPicPr>
          <p:cNvPr id="12" name="Picture 11" descr="Line 1: Two x minus three y equals six.&#10;Line 2: Two x minus three times the quantity negative x plus four equals six.&#10;Line 3: Five x minus twelve equals six.&#10;Line 4: Five x equals eighteen.&#10;Line 5: x equals eighteen divided by five.">
            <a:extLst>
              <a:ext uri="{FF2B5EF4-FFF2-40B4-BE49-F238E27FC236}">
                <a16:creationId xmlns:a16="http://schemas.microsoft.com/office/drawing/2014/main" id="{08CC24A7-688D-FEAF-DC35-003469FA1F2C}"/>
              </a:ext>
            </a:extLst>
          </p:cNvPr>
          <p:cNvPicPr>
            <a:picLocks noChangeAspect="1"/>
          </p:cNvPicPr>
          <p:nvPr/>
        </p:nvPicPr>
        <p:blipFill>
          <a:blip r:embed="rId4"/>
          <a:stretch>
            <a:fillRect/>
          </a:stretch>
        </p:blipFill>
        <p:spPr>
          <a:xfrm>
            <a:off x="3276600" y="3733800"/>
            <a:ext cx="2124075" cy="23145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 System of Linear Equations</a:t>
            </a:r>
            <a:r>
              <a:rPr lang="en-US" dirty="0"/>
              <a:t>—Slide 3</a:t>
            </a:r>
            <a:endParaRPr dirty="0"/>
          </a:p>
        </p:txBody>
      </p:sp>
      <p:sp>
        <p:nvSpPr>
          <p:cNvPr id="3" name="Text Placeholder 2"/>
          <p:cNvSpPr>
            <a:spLocks noGrp="1"/>
          </p:cNvSpPr>
          <p:nvPr>
            <p:ph type="body" sz="quarter" idx="10"/>
          </p:nvPr>
        </p:nvSpPr>
        <p:spPr/>
        <p:txBody>
          <a:bodyPr>
            <a:normAutofit/>
          </a:bodyPr>
          <a:lstStyle/>
          <a:p>
            <a:pPr>
              <a:defRPr b="1"/>
            </a:pPr>
            <a:r>
              <a:rPr sz="2800" dirty="0"/>
              <a:t>Step 3:</a:t>
            </a:r>
          </a:p>
          <a:p>
            <a:pPr>
              <a:defRPr sz="2800"/>
            </a:pPr>
            <a:r>
              <a:rPr sz="2800" dirty="0"/>
              <a:t>Using the original equation from step 1, find the </a:t>
            </a:r>
            <a:br>
              <a:rPr lang="en-US" sz="2800" dirty="0"/>
            </a:br>
            <a:r>
              <a:rPr lang="en-US" sz="2800" i="1" dirty="0"/>
              <a:t>y</a:t>
            </a:r>
            <a:r>
              <a:rPr sz="2800" dirty="0"/>
              <a:t>-coordinate by substituting in</a:t>
            </a:r>
          </a:p>
          <a:p>
            <a:pPr algn="ctr"/>
            <a:endParaRPr lang="en-US" dirty="0"/>
          </a:p>
          <a:p>
            <a:pPr algn="ctr"/>
            <a:endParaRPr lang="en-IN" dirty="0"/>
          </a:p>
          <a:p>
            <a:pPr algn="ctr"/>
            <a:endParaRPr lang="en-IN" dirty="0"/>
          </a:p>
          <a:p>
            <a:pPr algn="ctr"/>
            <a:r>
              <a:rPr dirty="0"/>
              <a:t>​</a:t>
            </a:r>
          </a:p>
          <a:p>
            <a:pPr algn="l">
              <a:defRPr sz="2800"/>
            </a:pPr>
            <a:r>
              <a:rPr lang="en-US" sz="2800" dirty="0"/>
              <a:t>						</a:t>
            </a:r>
            <a:endParaRPr sz="2800" dirty="0"/>
          </a:p>
        </p:txBody>
      </p:sp>
      <p:pic>
        <p:nvPicPr>
          <p:cNvPr id="7" name="Picture 6" descr="x equals eighteen divided by five.">
            <a:extLst>
              <a:ext uri="{FF2B5EF4-FFF2-40B4-BE49-F238E27FC236}">
                <a16:creationId xmlns:a16="http://schemas.microsoft.com/office/drawing/2014/main" id="{A38EAB72-D593-B0E3-7949-1A297B12ED82}"/>
              </a:ext>
            </a:extLst>
          </p:cNvPr>
          <p:cNvPicPr>
            <a:picLocks noChangeAspect="1"/>
          </p:cNvPicPr>
          <p:nvPr/>
        </p:nvPicPr>
        <p:blipFill>
          <a:blip r:embed="rId2"/>
          <a:stretch>
            <a:fillRect/>
          </a:stretch>
        </p:blipFill>
        <p:spPr>
          <a:xfrm>
            <a:off x="4972050" y="1876425"/>
            <a:ext cx="971550" cy="790575"/>
          </a:xfrm>
          <a:prstGeom prst="rect">
            <a:avLst/>
          </a:prstGeom>
        </p:spPr>
      </p:pic>
      <p:pic>
        <p:nvPicPr>
          <p:cNvPr id="11" name="Picture 10" descr="Line 1: x plus y equals four.&#10;Line 2: Eighteen divided by five plus y equals four.&#10;Line 3: y equals two divided by five.">
            <a:extLst>
              <a:ext uri="{FF2B5EF4-FFF2-40B4-BE49-F238E27FC236}">
                <a16:creationId xmlns:a16="http://schemas.microsoft.com/office/drawing/2014/main" id="{07568444-1F6D-B460-DE6B-86A2FF963331}"/>
              </a:ext>
            </a:extLst>
          </p:cNvPr>
          <p:cNvPicPr>
            <a:picLocks noChangeAspect="1"/>
          </p:cNvPicPr>
          <p:nvPr/>
        </p:nvPicPr>
        <p:blipFill>
          <a:blip r:embed="rId3"/>
          <a:stretch>
            <a:fillRect/>
          </a:stretch>
        </p:blipFill>
        <p:spPr>
          <a:xfrm>
            <a:off x="3048000" y="2667000"/>
            <a:ext cx="1238250" cy="1914525"/>
          </a:xfrm>
          <a:prstGeom prst="rect">
            <a:avLst/>
          </a:prstGeom>
        </p:spPr>
      </p:pic>
      <p:sp>
        <p:nvSpPr>
          <p:cNvPr id="18" name="TextBox 17">
            <a:extLst>
              <a:ext uri="{FF2B5EF4-FFF2-40B4-BE49-F238E27FC236}">
                <a16:creationId xmlns:a16="http://schemas.microsoft.com/office/drawing/2014/main" id="{CD1E5921-07FA-F7EB-C646-D4ED3455D6AE}"/>
              </a:ext>
            </a:extLst>
          </p:cNvPr>
          <p:cNvSpPr txBox="1"/>
          <p:nvPr/>
        </p:nvSpPr>
        <p:spPr>
          <a:xfrm>
            <a:off x="419100" y="4504109"/>
            <a:ext cx="4914900" cy="523220"/>
          </a:xfrm>
          <a:prstGeom prst="rect">
            <a:avLst/>
          </a:prstGeom>
          <a:noFill/>
        </p:spPr>
        <p:txBody>
          <a:bodyPr wrap="square">
            <a:spAutoFit/>
          </a:bodyPr>
          <a:lstStyle/>
          <a:p>
            <a:r>
              <a:rPr lang="en-US" sz="2800" dirty="0"/>
              <a:t>Thus, the point of intersection is</a:t>
            </a:r>
            <a:endParaRPr lang="en-IN" sz="2800" dirty="0"/>
          </a:p>
        </p:txBody>
      </p:sp>
      <p:pic>
        <p:nvPicPr>
          <p:cNvPr id="16" name="Picture 15" descr="Eighteen over five, two over five.">
            <a:extLst>
              <a:ext uri="{FF2B5EF4-FFF2-40B4-BE49-F238E27FC236}">
                <a16:creationId xmlns:a16="http://schemas.microsoft.com/office/drawing/2014/main" id="{99B7EDCE-EE45-537D-12B0-D279C31BE097}"/>
              </a:ext>
            </a:extLst>
          </p:cNvPr>
          <p:cNvPicPr>
            <a:picLocks noChangeAspect="1"/>
          </p:cNvPicPr>
          <p:nvPr/>
        </p:nvPicPr>
        <p:blipFill>
          <a:blip r:embed="rId4"/>
          <a:stretch>
            <a:fillRect/>
          </a:stretch>
        </p:blipFill>
        <p:spPr>
          <a:xfrm>
            <a:off x="5210175" y="4419600"/>
            <a:ext cx="1066800" cy="809625"/>
          </a:xfrm>
          <a:prstGeom prst="rect">
            <a:avLst/>
          </a:prstGeom>
        </p:spPr>
      </p:pic>
      <p:sp>
        <p:nvSpPr>
          <p:cNvPr id="20" name="TextBox 19">
            <a:extLst>
              <a:ext uri="{FF2B5EF4-FFF2-40B4-BE49-F238E27FC236}">
                <a16:creationId xmlns:a16="http://schemas.microsoft.com/office/drawing/2014/main" id="{71D5BEBC-FA40-0844-0FB9-88E519E3F502}"/>
              </a:ext>
            </a:extLst>
          </p:cNvPr>
          <p:cNvSpPr txBox="1"/>
          <p:nvPr/>
        </p:nvSpPr>
        <p:spPr>
          <a:xfrm>
            <a:off x="457200" y="5111838"/>
            <a:ext cx="8229600" cy="523220"/>
          </a:xfrm>
          <a:prstGeom prst="rect">
            <a:avLst/>
          </a:prstGeom>
          <a:noFill/>
        </p:spPr>
        <p:txBody>
          <a:bodyPr wrap="square">
            <a:spAutoFit/>
          </a:bodyPr>
          <a:lstStyle/>
          <a:p>
            <a:r>
              <a:rPr lang="en-US" sz="2800" dirty="0"/>
              <a:t>We can now use the calculator to check our answer.</a:t>
            </a:r>
            <a:endParaRPr lang="en-IN"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Solving a System of Linear Equations</a:t>
            </a:r>
            <a:r>
              <a:rPr lang="en-US" dirty="0"/>
              <a:t>—Slide 4</a:t>
            </a:r>
            <a:endParaRPr dirty="0"/>
          </a:p>
        </p:txBody>
      </p:sp>
      <p:sp>
        <p:nvSpPr>
          <p:cNvPr id="3" name="Text Placeholder 2"/>
          <p:cNvSpPr>
            <a:spLocks noGrp="1"/>
          </p:cNvSpPr>
          <p:nvPr>
            <p:ph type="body" sz="quarter" idx="10"/>
          </p:nvPr>
        </p:nvSpPr>
        <p:spPr/>
        <p:txBody>
          <a:bodyPr>
            <a:normAutofit/>
          </a:bodyPr>
          <a:lstStyle/>
          <a:p>
            <a:pPr>
              <a:defRPr b="1"/>
            </a:pPr>
            <a:r>
              <a:rPr sz="2000" dirty="0"/>
              <a:t>Check Graphically</a:t>
            </a:r>
          </a:p>
          <a:p>
            <a:pPr>
              <a:defRPr sz="2800"/>
            </a:pPr>
            <a:r>
              <a:rPr sz="2000" dirty="0"/>
              <a:t>Press </a:t>
            </a:r>
            <a:r>
              <a:rPr sz="2000" b="1" dirty="0"/>
              <a:t>y=</a:t>
            </a:r>
            <a:r>
              <a:rPr sz="2000" dirty="0"/>
              <a:t> and clear any equations currently in the calculator. Using the slope-</a:t>
            </a:r>
            <a:endParaRPr lang="en-US" sz="2000" dirty="0"/>
          </a:p>
          <a:p>
            <a:pPr>
              <a:defRPr sz="2800"/>
            </a:pPr>
            <a:r>
              <a:rPr sz="2000" dirty="0"/>
              <a:t>intercept form of each equation </a:t>
            </a:r>
            <a:r>
              <a:rPr lang="en-US" sz="2000" dirty="0"/>
              <a:t>				</a:t>
            </a:r>
          </a:p>
        </p:txBody>
      </p:sp>
      <p:pic>
        <p:nvPicPr>
          <p:cNvPr id="11" name="Picture 10" descr="y equals negative x plus four and&#10;y equals two-thirds x minus two.&#10;">
            <a:extLst>
              <a:ext uri="{FF2B5EF4-FFF2-40B4-BE49-F238E27FC236}">
                <a16:creationId xmlns:a16="http://schemas.microsoft.com/office/drawing/2014/main" id="{A0563AAA-58D3-3E9A-AA1A-5EAE9C9604BD}"/>
              </a:ext>
            </a:extLst>
          </p:cNvPr>
          <p:cNvPicPr>
            <a:picLocks noChangeAspect="1"/>
          </p:cNvPicPr>
          <p:nvPr/>
        </p:nvPicPr>
        <p:blipFill>
          <a:blip r:embed="rId2"/>
          <a:stretch>
            <a:fillRect/>
          </a:stretch>
        </p:blipFill>
        <p:spPr>
          <a:xfrm>
            <a:off x="3886200" y="1619250"/>
            <a:ext cx="3057525" cy="742950"/>
          </a:xfrm>
          <a:prstGeom prst="rect">
            <a:avLst/>
          </a:prstGeom>
        </p:spPr>
      </p:pic>
      <p:sp>
        <p:nvSpPr>
          <p:cNvPr id="21" name="TextBox 20">
            <a:extLst>
              <a:ext uri="{FF2B5EF4-FFF2-40B4-BE49-F238E27FC236}">
                <a16:creationId xmlns:a16="http://schemas.microsoft.com/office/drawing/2014/main" id="{059AFDBE-30A2-B96B-1A54-87999F0E3CA2}"/>
              </a:ext>
            </a:extLst>
          </p:cNvPr>
          <p:cNvSpPr txBox="1"/>
          <p:nvPr/>
        </p:nvSpPr>
        <p:spPr>
          <a:xfrm>
            <a:off x="457200" y="2209800"/>
            <a:ext cx="8229600" cy="923330"/>
          </a:xfrm>
          <a:prstGeom prst="rect">
            <a:avLst/>
          </a:prstGeom>
          <a:noFill/>
        </p:spPr>
        <p:txBody>
          <a:bodyPr wrap="square">
            <a:spAutoFit/>
          </a:bodyPr>
          <a:lstStyle/>
          <a:p>
            <a:pPr>
              <a:defRPr sz="2800"/>
            </a:pPr>
            <a:r>
              <a:rPr lang="en-US" sz="1800" dirty="0"/>
              <a:t>input the equations for </a:t>
            </a:r>
            <a:r>
              <a:rPr lang="en-US" sz="1800" b="1" dirty="0"/>
              <a:t>Y1</a:t>
            </a:r>
            <a:r>
              <a:rPr lang="en-US" sz="1800" dirty="0"/>
              <a:t> and </a:t>
            </a:r>
            <a:r>
              <a:rPr lang="en-US" sz="1800" b="1" dirty="0"/>
              <a:t>Y2</a:t>
            </a:r>
            <a:r>
              <a:rPr lang="en-US" sz="1800" dirty="0"/>
              <a:t> and press </a:t>
            </a:r>
            <a:r>
              <a:rPr lang="en-US" sz="1800" b="1" dirty="0"/>
              <a:t>graph</a:t>
            </a:r>
            <a:r>
              <a:rPr lang="en-US" sz="1800" dirty="0"/>
              <a:t>. Press </a:t>
            </a:r>
            <a:r>
              <a:rPr lang="en-US" sz="1800" b="1" dirty="0"/>
              <a:t>2nd</a:t>
            </a:r>
            <a:r>
              <a:rPr lang="en-US" sz="1800" dirty="0"/>
              <a:t> </a:t>
            </a:r>
            <a:r>
              <a:rPr lang="en-US" sz="1800" b="1" dirty="0"/>
              <a:t>trace</a:t>
            </a:r>
            <a:r>
              <a:rPr lang="en-US" sz="1800" dirty="0"/>
              <a:t> and select </a:t>
            </a:r>
            <a:r>
              <a:rPr lang="en-US" sz="1800" b="1" dirty="0"/>
              <a:t>intersect</a:t>
            </a:r>
            <a:r>
              <a:rPr lang="en-US" sz="1800" dirty="0"/>
              <a:t> and press </a:t>
            </a:r>
            <a:r>
              <a:rPr lang="en-US" sz="1800" b="1" dirty="0"/>
              <a:t>enter</a:t>
            </a:r>
            <a:r>
              <a:rPr lang="en-US" sz="1800" dirty="0"/>
              <a:t> three times. At the bottom of the screen, the calculator gives the point of the intersection in decimal form. This confirms our findings, as</a:t>
            </a:r>
            <a:endParaRPr lang="en-IN" dirty="0"/>
          </a:p>
        </p:txBody>
      </p:sp>
      <p:pic>
        <p:nvPicPr>
          <p:cNvPr id="16" name="Picture 15" descr="Eighteen divided by five equals three point six and&#10;Two divided by five equals zero point four.&#10;">
            <a:extLst>
              <a:ext uri="{FF2B5EF4-FFF2-40B4-BE49-F238E27FC236}">
                <a16:creationId xmlns:a16="http://schemas.microsoft.com/office/drawing/2014/main" id="{BE954639-024D-B95E-62B7-A70C030D8BB4}"/>
              </a:ext>
            </a:extLst>
          </p:cNvPr>
          <p:cNvPicPr>
            <a:picLocks noChangeAspect="1"/>
          </p:cNvPicPr>
          <p:nvPr/>
        </p:nvPicPr>
        <p:blipFill>
          <a:blip r:embed="rId3"/>
          <a:stretch>
            <a:fillRect/>
          </a:stretch>
        </p:blipFill>
        <p:spPr>
          <a:xfrm>
            <a:off x="533400" y="3133130"/>
            <a:ext cx="2066925" cy="619125"/>
          </a:xfrm>
          <a:prstGeom prst="rect">
            <a:avLst/>
          </a:prstGeom>
        </p:spPr>
      </p:pic>
      <p:pic>
        <p:nvPicPr>
          <p:cNvPr id="6" name="Picture 5" descr="Calculator screenshot shows the lines negative X + 4 and 2X over 3 minus 2 graphed. The intersection is displayed: X = 3.6 and Y = 0.4.">
            <a:extLst>
              <a:ext uri="{FF2B5EF4-FFF2-40B4-BE49-F238E27FC236}">
                <a16:creationId xmlns:a16="http://schemas.microsoft.com/office/drawing/2014/main" id="{7869FE31-DCBD-4194-8B03-E0F6B8D08D60}"/>
              </a:ext>
            </a:extLst>
          </p:cNvPr>
          <p:cNvPicPr>
            <a:picLocks noChangeAspect="1"/>
          </p:cNvPicPr>
          <p:nvPr/>
        </p:nvPicPr>
        <p:blipFill>
          <a:blip r:embed="rId4"/>
          <a:srcRect b="12766"/>
          <a:stretch>
            <a:fillRect/>
          </a:stretch>
        </p:blipFill>
        <p:spPr>
          <a:xfrm>
            <a:off x="3124200" y="3208041"/>
            <a:ext cx="3255085" cy="2430760"/>
          </a:xfrm>
          <a:prstGeom prst="rect">
            <a:avLst/>
          </a:prstGeom>
        </p:spPr>
      </p:pic>
      <p:sp>
        <p:nvSpPr>
          <p:cNvPr id="22" name="TextBox 21">
            <a:extLst>
              <a:ext uri="{FF2B5EF4-FFF2-40B4-BE49-F238E27FC236}">
                <a16:creationId xmlns:a16="http://schemas.microsoft.com/office/drawing/2014/main" id="{71F24B91-5919-EAB8-4100-579C25EC0EDC}"/>
              </a:ext>
            </a:extLst>
          </p:cNvPr>
          <p:cNvSpPr txBox="1"/>
          <p:nvPr/>
        </p:nvSpPr>
        <p:spPr>
          <a:xfrm>
            <a:off x="3299909" y="5613269"/>
            <a:ext cx="3048000" cy="430887"/>
          </a:xfrm>
          <a:prstGeom prst="rect">
            <a:avLst/>
          </a:prstGeom>
          <a:noFill/>
        </p:spPr>
        <p:txBody>
          <a:bodyPr wrap="square">
            <a:spAutoFit/>
          </a:bodyPr>
          <a:lstStyle/>
          <a:p>
            <a:pPr algn="ctr"/>
            <a:r>
              <a:rPr lang="en-IN" sz="2200" dirty="0"/>
              <a:t>Figure 4</a:t>
            </a:r>
          </a:p>
        </p:txBody>
      </p:sp>
    </p:spTree>
    <p:extLst>
      <p:ext uri="{BB962C8B-B14F-4D97-AF65-F5344CB8AC3E}">
        <p14:creationId xmlns:p14="http://schemas.microsoft.com/office/powerpoint/2010/main" val="32579836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Solving a System of Linear Equations</a:t>
            </a:r>
            <a:r>
              <a:rPr lang="en-US" dirty="0"/>
              <a:t>—Slide 1</a:t>
            </a:r>
            <a:endParaRPr dirty="0"/>
          </a:p>
        </p:txBody>
      </p:sp>
      <p:sp>
        <p:nvSpPr>
          <p:cNvPr id="3" name="Text Placeholder 2"/>
          <p:cNvSpPr>
            <a:spLocks noGrp="1"/>
          </p:cNvSpPr>
          <p:nvPr>
            <p:ph type="body" sz="quarter" idx="10"/>
          </p:nvPr>
        </p:nvSpPr>
        <p:spPr/>
        <p:txBody>
          <a:bodyPr>
            <a:normAutofit/>
          </a:bodyPr>
          <a:lstStyle/>
          <a:p>
            <a:pPr>
              <a:defRPr sz="2800"/>
            </a:pPr>
            <a:r>
              <a:rPr sz="2100" dirty="0"/>
              <a:t>Find the point of intersection for the lines </a:t>
            </a:r>
            <a:r>
              <a:rPr lang="en-US" sz="2100" i="1" dirty="0"/>
              <a:t>y</a:t>
            </a:r>
            <a:r>
              <a:rPr lang="en-US" sz="2100" dirty="0"/>
              <a:t> = </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4</a:t>
            </a:r>
            <a:r>
              <a:rPr lang="en-US" sz="2100" i="1" dirty="0"/>
              <a:t>x</a:t>
            </a:r>
            <a:r>
              <a:rPr lang="en-US" sz="2100" dirty="0"/>
              <a:t> + 3</a:t>
            </a:r>
            <a:r>
              <a:rPr sz="2100" dirty="0"/>
              <a:t> and </a:t>
            </a:r>
            <a:endParaRPr lang="en-US" sz="2100" dirty="0"/>
          </a:p>
          <a:p>
            <a:pPr>
              <a:defRPr sz="2800"/>
            </a:pPr>
            <a:r>
              <a:rPr lang="en-US" sz="2100" dirty="0"/>
              <a:t>8</a:t>
            </a:r>
            <a:r>
              <a:rPr lang="en-US" sz="2100" i="1" dirty="0"/>
              <a:t>x</a:t>
            </a:r>
            <a:r>
              <a:rPr lang="en-US" sz="2100" dirty="0"/>
              <a:t> + 2</a:t>
            </a:r>
            <a:r>
              <a:rPr lang="en-US" sz="2100" i="1" dirty="0"/>
              <a:t>y</a:t>
            </a:r>
            <a:r>
              <a:rPr lang="en-US" sz="2100" dirty="0"/>
              <a:t> = 10.</a:t>
            </a:r>
            <a:r>
              <a:rPr sz="2100" dirty="0"/>
              <a:t> Check your answer using a graphing calculator.</a:t>
            </a:r>
            <a:endParaRPr lang="en-US" sz="2100" dirty="0"/>
          </a:p>
          <a:p>
            <a:r>
              <a:rPr lang="en-US" sz="2100" b="1" dirty="0"/>
              <a:t>Solution</a:t>
            </a:r>
          </a:p>
          <a:p>
            <a:pPr>
              <a:defRPr b="1"/>
            </a:pPr>
            <a:r>
              <a:rPr lang="en-US" sz="2100" dirty="0"/>
              <a:t>Step 1: </a:t>
            </a:r>
          </a:p>
          <a:p>
            <a:pPr>
              <a:defRPr sz="2800"/>
            </a:pPr>
            <a:r>
              <a:rPr lang="en-US" sz="2100" dirty="0"/>
              <a:t>Since the first equation given is already solved for </a:t>
            </a:r>
            <a:r>
              <a:rPr lang="en-US" sz="2100" i="1" dirty="0"/>
              <a:t>y</a:t>
            </a:r>
            <a:r>
              <a:rPr lang="en-US" sz="2100" dirty="0"/>
              <a:t>, we can move on to step 2.</a:t>
            </a:r>
          </a:p>
          <a:p>
            <a:pPr>
              <a:defRPr b="1"/>
            </a:pPr>
            <a:r>
              <a:rPr lang="en-US" sz="2100" dirty="0"/>
              <a:t>Step 2:</a:t>
            </a:r>
          </a:p>
          <a:p>
            <a:pPr>
              <a:defRPr sz="2800"/>
            </a:pPr>
            <a:r>
              <a:rPr lang="en-US" sz="2100" dirty="0"/>
              <a:t>Use the expression </a:t>
            </a:r>
            <a:r>
              <a:rPr lang="en-US" sz="2100" dirty="0">
                <a:latin typeface="Calibri" panose="020F0502020204030204" pitchFamily="34" charset="0"/>
                <a:ea typeface="Calibri" panose="020F0502020204030204" pitchFamily="34" charset="0"/>
                <a:cs typeface="Calibri" panose="020F0502020204030204" pitchFamily="34" charset="0"/>
              </a:rPr>
              <a:t>−</a:t>
            </a:r>
            <a:r>
              <a:rPr lang="en-US" sz="2100" dirty="0"/>
              <a:t>4</a:t>
            </a:r>
            <a:r>
              <a:rPr lang="en-US" sz="2100" i="1" dirty="0"/>
              <a:t>x</a:t>
            </a:r>
            <a:r>
              <a:rPr lang="en-US" sz="2100" dirty="0"/>
              <a:t> + 3 as a substitution for </a:t>
            </a:r>
            <a:r>
              <a:rPr lang="en-US" sz="2100" i="1" dirty="0"/>
              <a:t>y</a:t>
            </a:r>
            <a:r>
              <a:rPr lang="en-US" sz="2100" dirty="0"/>
              <a:t> in the second equation given and solve.</a:t>
            </a:r>
          </a:p>
          <a:p>
            <a:pPr>
              <a:defRPr sz="2800"/>
            </a:pPr>
            <a:endParaRPr sz="2100" dirty="0"/>
          </a:p>
        </p:txBody>
      </p:sp>
      <p:pic>
        <p:nvPicPr>
          <p:cNvPr id="10" name="Picture 9" descr="Line 1: Eight x plus two y equals ten.&#10;Line 2: Eight x plus two times the quantity negative four x plus three equals ten.&#10;Line 3: Eight x minus eight x plus six equals ten.&#10;Line 4: Six equals ten. Which is wrong.">
            <a:extLst>
              <a:ext uri="{FF2B5EF4-FFF2-40B4-BE49-F238E27FC236}">
                <a16:creationId xmlns:a16="http://schemas.microsoft.com/office/drawing/2014/main" id="{B5912617-2508-FCDE-5363-7567698EAA4F}"/>
              </a:ext>
            </a:extLst>
          </p:cNvPr>
          <p:cNvPicPr>
            <a:picLocks noChangeAspect="1"/>
          </p:cNvPicPr>
          <p:nvPr/>
        </p:nvPicPr>
        <p:blipFill>
          <a:blip r:embed="rId2"/>
          <a:stretch>
            <a:fillRect/>
          </a:stretch>
        </p:blipFill>
        <p:spPr>
          <a:xfrm>
            <a:off x="3657600" y="4114800"/>
            <a:ext cx="2295525" cy="19145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 System of Linear Equations</a:t>
            </a:r>
            <a:r>
              <a:rPr lang="en-US" dirty="0"/>
              <a:t>—Slide 2</a:t>
            </a:r>
            <a:endParaRPr dirty="0"/>
          </a:p>
        </p:txBody>
      </p:sp>
      <p:sp>
        <p:nvSpPr>
          <p:cNvPr id="3" name="Text Placeholder 2"/>
          <p:cNvSpPr>
            <a:spLocks noGrp="1"/>
          </p:cNvSpPr>
          <p:nvPr>
            <p:ph type="body" sz="quarter" idx="10"/>
          </p:nvPr>
        </p:nvSpPr>
        <p:spPr/>
        <p:txBody>
          <a:bodyPr>
            <a:normAutofit/>
          </a:bodyPr>
          <a:lstStyle/>
          <a:p>
            <a:pPr algn="l"/>
            <a:r>
              <a:rPr sz="2200" dirty="0"/>
              <a:t>Because we have a false statement, we can stop. A false statement means that there is not a point of intersection between the lines. Thus, the lines are parallel.</a:t>
            </a:r>
          </a:p>
          <a:p>
            <a:pPr>
              <a:defRPr b="1"/>
            </a:pPr>
            <a:r>
              <a:rPr sz="2200" dirty="0"/>
              <a:t>Check Graphically</a:t>
            </a:r>
          </a:p>
          <a:p>
            <a:r>
              <a:rPr sz="2200" dirty="0"/>
              <a:t>Press </a:t>
            </a:r>
            <a:r>
              <a:rPr sz="2200" b="1" dirty="0"/>
              <a:t>y=</a:t>
            </a:r>
            <a:r>
              <a:rPr sz="2200" dirty="0"/>
              <a:t> and clear any equations currently in the calculator. Input the equations for </a:t>
            </a:r>
            <a:r>
              <a:rPr sz="2200" b="1" dirty="0"/>
              <a:t>Y1</a:t>
            </a:r>
            <a:r>
              <a:rPr sz="2200" dirty="0"/>
              <a:t> and </a:t>
            </a:r>
            <a:r>
              <a:rPr sz="2200" b="1" dirty="0"/>
              <a:t>Y2</a:t>
            </a:r>
            <a:r>
              <a:rPr sz="2200" dirty="0"/>
              <a:t> using the slope-intercept forms found and press </a:t>
            </a:r>
            <a:r>
              <a:rPr sz="2200" b="1" dirty="0"/>
              <a:t>graph</a:t>
            </a:r>
            <a:r>
              <a:rPr sz="2200" dirty="0"/>
              <a:t>. </a:t>
            </a:r>
            <a:endParaRPr lang="en-US" sz="2200" dirty="0"/>
          </a:p>
        </p:txBody>
      </p:sp>
      <p:pic>
        <p:nvPicPr>
          <p:cNvPr id="8" name="Picture 7" descr="Calculator screenshot shows -4X plus 3 and -4X plus 5 graphed on the same plane.">
            <a:extLst>
              <a:ext uri="{FF2B5EF4-FFF2-40B4-BE49-F238E27FC236}">
                <a16:creationId xmlns:a16="http://schemas.microsoft.com/office/drawing/2014/main" id="{910C9F49-262F-4815-9AA2-67E31220D4D4}"/>
              </a:ext>
            </a:extLst>
          </p:cNvPr>
          <p:cNvPicPr>
            <a:picLocks noChangeAspect="1"/>
          </p:cNvPicPr>
          <p:nvPr/>
        </p:nvPicPr>
        <p:blipFill>
          <a:blip r:embed="rId2"/>
          <a:srcRect b="14401"/>
          <a:stretch>
            <a:fillRect/>
          </a:stretch>
        </p:blipFill>
        <p:spPr>
          <a:xfrm>
            <a:off x="2895600" y="3422938"/>
            <a:ext cx="2819400" cy="2215862"/>
          </a:xfrm>
          <a:prstGeom prst="rect">
            <a:avLst/>
          </a:prstGeom>
        </p:spPr>
      </p:pic>
      <p:sp>
        <p:nvSpPr>
          <p:cNvPr id="4" name="TextBox 3">
            <a:extLst>
              <a:ext uri="{FF2B5EF4-FFF2-40B4-BE49-F238E27FC236}">
                <a16:creationId xmlns:a16="http://schemas.microsoft.com/office/drawing/2014/main" id="{D2DA2968-345B-D48A-7DC4-E5A96472C636}"/>
              </a:ext>
            </a:extLst>
          </p:cNvPr>
          <p:cNvSpPr txBox="1"/>
          <p:nvPr/>
        </p:nvSpPr>
        <p:spPr>
          <a:xfrm>
            <a:off x="2781300" y="5528801"/>
            <a:ext cx="3048000" cy="430887"/>
          </a:xfrm>
          <a:prstGeom prst="rect">
            <a:avLst/>
          </a:prstGeom>
          <a:noFill/>
        </p:spPr>
        <p:txBody>
          <a:bodyPr wrap="square">
            <a:spAutoFit/>
          </a:bodyPr>
          <a:lstStyle/>
          <a:p>
            <a:pPr algn="ctr"/>
            <a:r>
              <a:rPr lang="en-IN" sz="2200" dirty="0"/>
              <a:t>Figure 5</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Solving a System of Linear Equations</a:t>
            </a:r>
            <a:r>
              <a:rPr lang="en-US" dirty="0"/>
              <a:t>—Slide 3</a:t>
            </a:r>
            <a:endParaRPr dirty="0"/>
          </a:p>
        </p:txBody>
      </p:sp>
      <p:sp>
        <p:nvSpPr>
          <p:cNvPr id="3" name="Text Placeholder 2"/>
          <p:cNvSpPr>
            <a:spLocks noGrp="1"/>
          </p:cNvSpPr>
          <p:nvPr>
            <p:ph type="body" sz="quarter" idx="10"/>
          </p:nvPr>
        </p:nvSpPr>
        <p:spPr/>
        <p:txBody>
          <a:bodyPr>
            <a:normAutofit/>
          </a:bodyPr>
          <a:lstStyle/>
          <a:p>
            <a:r>
              <a:rPr sz="2400" dirty="0"/>
              <a:t>The two lines appear to be parallel; that is, no point of intersection is visible. To confirm this, press </a:t>
            </a:r>
            <a:r>
              <a:rPr sz="2400" b="1" dirty="0"/>
              <a:t>2nd trace</a:t>
            </a:r>
            <a:r>
              <a:rPr sz="2400" dirty="0"/>
              <a:t> and select </a:t>
            </a:r>
            <a:r>
              <a:rPr sz="2400" b="1" dirty="0"/>
              <a:t>intersect</a:t>
            </a:r>
            <a:r>
              <a:rPr sz="2400" dirty="0"/>
              <a:t>. As in the previous examples, press </a:t>
            </a:r>
            <a:r>
              <a:rPr sz="2400" b="1" dirty="0"/>
              <a:t>enter</a:t>
            </a:r>
            <a:r>
              <a:rPr sz="2400" dirty="0"/>
              <a:t> three times. Instead of returning a point of intersection, the calculator returns an error. This is because the lines never intersect. So, we've confirmed they are parallel.</a:t>
            </a:r>
          </a:p>
        </p:txBody>
      </p:sp>
      <p:pic>
        <p:nvPicPr>
          <p:cNvPr id="5" name="Picture 4" descr="Calculator screenshot shows error screen with highlighted text ERROR: NO SIGN CHANGE; 1: Quit.">
            <a:extLst>
              <a:ext uri="{FF2B5EF4-FFF2-40B4-BE49-F238E27FC236}">
                <a16:creationId xmlns:a16="http://schemas.microsoft.com/office/drawing/2014/main" id="{4CB9F826-22CC-4B31-B31F-BDBDB4DED7CD}"/>
              </a:ext>
            </a:extLst>
          </p:cNvPr>
          <p:cNvPicPr>
            <a:picLocks noChangeAspect="1"/>
          </p:cNvPicPr>
          <p:nvPr/>
        </p:nvPicPr>
        <p:blipFill>
          <a:blip r:embed="rId2"/>
          <a:srcRect b="11751"/>
          <a:stretch>
            <a:fillRect/>
          </a:stretch>
        </p:blipFill>
        <p:spPr>
          <a:xfrm>
            <a:off x="4876800" y="3048001"/>
            <a:ext cx="3133946" cy="2362200"/>
          </a:xfrm>
          <a:prstGeom prst="rect">
            <a:avLst/>
          </a:prstGeom>
        </p:spPr>
      </p:pic>
      <p:sp>
        <p:nvSpPr>
          <p:cNvPr id="4" name="TextBox 3">
            <a:extLst>
              <a:ext uri="{FF2B5EF4-FFF2-40B4-BE49-F238E27FC236}">
                <a16:creationId xmlns:a16="http://schemas.microsoft.com/office/drawing/2014/main" id="{472EEB0C-FB69-A5EB-5D97-79957485E954}"/>
              </a:ext>
            </a:extLst>
          </p:cNvPr>
          <p:cNvSpPr txBox="1"/>
          <p:nvPr/>
        </p:nvSpPr>
        <p:spPr>
          <a:xfrm>
            <a:off x="4876800" y="5428130"/>
            <a:ext cx="3048000" cy="430887"/>
          </a:xfrm>
          <a:prstGeom prst="rect">
            <a:avLst/>
          </a:prstGeom>
          <a:noFill/>
        </p:spPr>
        <p:txBody>
          <a:bodyPr wrap="square">
            <a:spAutoFit/>
          </a:bodyPr>
          <a:lstStyle/>
          <a:p>
            <a:pPr algn="ctr"/>
            <a:r>
              <a:rPr lang="en-IN" sz="2200" dirty="0"/>
              <a:t>Figure 6</a:t>
            </a:r>
          </a:p>
        </p:txBody>
      </p:sp>
    </p:spTree>
    <p:extLst>
      <p:ext uri="{BB962C8B-B14F-4D97-AF65-F5344CB8AC3E}">
        <p14:creationId xmlns:p14="http://schemas.microsoft.com/office/powerpoint/2010/main" val="1256086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a:t>Systems of equations are considered </a:t>
            </a:r>
            <a:r>
              <a:rPr sz="2800" b="1"/>
              <a:t>consistent</a:t>
            </a:r>
            <a:r>
              <a:rPr sz="2800"/>
              <a:t> if they have either one or infinitely many solutions in common. They are considered </a:t>
            </a:r>
            <a:r>
              <a:rPr sz="2800" b="1"/>
              <a:t>inconsistent</a:t>
            </a:r>
            <a:r>
              <a:rPr sz="2800"/>
              <a:t> if they have no solution in common.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 Tip</a:t>
            </a:r>
            <a:r>
              <a:rPr lang="en-US" dirty="0"/>
              <a:t> 2</a:t>
            </a:r>
            <a:endParaRPr dirty="0"/>
          </a:p>
        </p:txBody>
      </p:sp>
      <p:sp>
        <p:nvSpPr>
          <p:cNvPr id="3" name="Text Placeholder 2"/>
          <p:cNvSpPr>
            <a:spLocks noGrp="1"/>
          </p:cNvSpPr>
          <p:nvPr>
            <p:ph type="body" sz="quarter" idx="10"/>
          </p:nvPr>
        </p:nvSpPr>
        <p:spPr/>
        <p:txBody>
          <a:bodyPr>
            <a:normAutofit/>
          </a:bodyPr>
          <a:lstStyle/>
          <a:p>
            <a:r>
              <a:rPr sz="2800"/>
              <a:t>When you graph equations that are the same line on a TI-83/84 Plus calculator, it draws the first line, then draws the second line over the first. If you're not careful, you might see what looks like one line even though both have been graphed.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sz="2800" dirty="0"/>
                  <a:t>Find the point of intersection between the lines </a:t>
                </a:r>
                <a:br>
                  <a:rPr lang="en-US" sz="2800" dirty="0"/>
                </a:br>
                <a:r>
                  <a:rPr lang="es-ES" dirty="0"/>
                  <a:t>2</a:t>
                </a:r>
                <a:r>
                  <a:rPr lang="es-ES" i="1" dirty="0"/>
                  <a:t>y</a:t>
                </a:r>
                <a:r>
                  <a:rPr lang="es-ES" dirty="0"/>
                  <a:t> = </a:t>
                </a:r>
                <a:r>
                  <a:rPr lang="es-ES" dirty="0">
                    <a:latin typeface="Calibri" panose="020F0502020204030204" pitchFamily="34" charset="0"/>
                    <a:ea typeface="Calibri" panose="020F0502020204030204" pitchFamily="34" charset="0"/>
                    <a:cs typeface="Calibri" panose="020F0502020204030204" pitchFamily="34" charset="0"/>
                  </a:rPr>
                  <a:t>−</a:t>
                </a:r>
                <a:r>
                  <a:rPr lang="es-ES" dirty="0"/>
                  <a:t>6</a:t>
                </a:r>
                <a:r>
                  <a:rPr lang="es-ES" i="1" dirty="0"/>
                  <a:t>x</a:t>
                </a:r>
                <a:r>
                  <a:rPr lang="es-ES" dirty="0"/>
                  <a:t> </a:t>
                </a:r>
                <a:r>
                  <a:rPr lang="es-ES" dirty="0">
                    <a:latin typeface="Calibri" panose="020F0502020204030204" pitchFamily="34" charset="0"/>
                    <a:ea typeface="Calibri" panose="020F0502020204030204" pitchFamily="34" charset="0"/>
                    <a:cs typeface="Calibri" panose="020F0502020204030204" pitchFamily="34" charset="0"/>
                  </a:rPr>
                  <a:t>−</a:t>
                </a:r>
                <a:r>
                  <a:rPr lang="es-ES" dirty="0"/>
                  <a:t> 20 and 3</a:t>
                </a:r>
                <a:r>
                  <a:rPr lang="es-ES" i="1" dirty="0"/>
                  <a:t>x</a:t>
                </a:r>
                <a:r>
                  <a:rPr lang="es-ES" dirty="0"/>
                  <a:t> </a:t>
                </a:r>
                <a14:m>
                  <m:oMath xmlns:m="http://schemas.openxmlformats.org/officeDocument/2006/math">
                    <m:r>
                      <a:rPr lang="es-ES" i="1" smtClean="0">
                        <a:latin typeface="Cambria Math" panose="02040503050406030204" pitchFamily="18" charset="0"/>
                        <a:ea typeface="Cambria Math" panose="02040503050406030204" pitchFamily="18" charset="0"/>
                      </a:rPr>
                      <m:t>−</m:t>
                    </m:r>
                  </m:oMath>
                </a14:m>
                <a:r>
                  <a:rPr lang="es-ES" dirty="0"/>
                  <a:t> </a:t>
                </a:r>
                <a:r>
                  <a:rPr lang="es-ES" i="1" dirty="0"/>
                  <a:t>y</a:t>
                </a:r>
                <a:r>
                  <a:rPr lang="es-ES" dirty="0"/>
                  <a:t> = </a:t>
                </a:r>
                <a:r>
                  <a:rPr lang="es-ES" dirty="0">
                    <a:latin typeface="Calibri" panose="020F0502020204030204" pitchFamily="34" charset="0"/>
                    <a:ea typeface="Calibri" panose="020F0502020204030204" pitchFamily="34" charset="0"/>
                    <a:cs typeface="Calibri" panose="020F0502020204030204" pitchFamily="34" charset="0"/>
                  </a:rPr>
                  <a:t>−</a:t>
                </a:r>
                <a:r>
                  <a:rPr lang="es-ES" dirty="0"/>
                  <a:t>10</a:t>
                </a:r>
                <a:r>
                  <a:rPr sz="2800" dirty="0"/>
                  <a:t> using algebra. Check your answer using a graphing calculator.</a:t>
                </a:r>
                <a:endParaRPr lang="en-US" sz="2800" dirty="0"/>
              </a:p>
              <a:p>
                <a:pPr>
                  <a:defRPr sz="2800"/>
                </a:pPr>
                <a:endParaRPr sz="2800" dirty="0"/>
              </a:p>
              <a:p>
                <a:r>
                  <a:rPr sz="2800" dirty="0"/>
                  <a:t>Answer: </a:t>
                </a:r>
                <a:r>
                  <a:rPr lang="en-US" sz="2800" dirty="0"/>
                  <a:t>(2, 4) is not the point of intersection</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extLst>
      <p:ext uri="{BB962C8B-B14F-4D97-AF65-F5344CB8AC3E}">
        <p14:creationId xmlns:p14="http://schemas.microsoft.com/office/powerpoint/2010/main" val="1925236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3100" dirty="0"/>
              <a:t>Example 5: Modeling with Linear Systems</a:t>
            </a:r>
            <a:r>
              <a:rPr lang="en-US" sz="3100" dirty="0"/>
              <a:t>—Slide 1</a:t>
            </a:r>
            <a:endParaRPr sz="3100" dirty="0"/>
          </a:p>
        </p:txBody>
      </p:sp>
      <p:sp>
        <p:nvSpPr>
          <p:cNvPr id="3" name="Text Placeholder 2"/>
          <p:cNvSpPr>
            <a:spLocks noGrp="1"/>
          </p:cNvSpPr>
          <p:nvPr>
            <p:ph type="body" sz="quarter" idx="10"/>
          </p:nvPr>
        </p:nvSpPr>
        <p:spPr/>
        <p:txBody>
          <a:bodyPr>
            <a:normAutofit fontScale="92500" lnSpcReduction="10000"/>
          </a:bodyPr>
          <a:lstStyle/>
          <a:p>
            <a:pPr>
              <a:defRPr sz="2800"/>
            </a:pPr>
            <a:r>
              <a:rPr sz="2800" dirty="0"/>
              <a:t>As a recruitment officer, Asher is responsible for planning outings for his university organization. For the next outing, he's considering The Escape Station, which charges </a:t>
            </a:r>
            <a:r>
              <a:rPr lang="en-US" sz="2800" dirty="0"/>
              <a:t>$135</a:t>
            </a:r>
            <a:r>
              <a:rPr sz="2800" dirty="0"/>
              <a:t> plus </a:t>
            </a:r>
            <a:r>
              <a:rPr lang="en-US" sz="2800" dirty="0"/>
              <a:t>$15 </a:t>
            </a:r>
            <a:r>
              <a:rPr sz="2800" dirty="0"/>
              <a:t>per person to rent out the space. The organization guidelines indicate that he can charge at most </a:t>
            </a:r>
            <a:r>
              <a:rPr lang="en-US" sz="2800" dirty="0"/>
              <a:t>$20</a:t>
            </a:r>
            <a:r>
              <a:rPr sz="2800" dirty="0"/>
              <a:t> per person for the trip. Asher needs to determine how many people would need to go on the trip to make it viable for him to rent The Escape Station if he charges</a:t>
            </a:r>
            <a:r>
              <a:rPr lang="en-US" sz="2800" dirty="0"/>
              <a:t> $20</a:t>
            </a:r>
            <a:r>
              <a:rPr sz="2800" dirty="0"/>
              <a:t> per person.</a:t>
            </a:r>
          </a:p>
          <a:p>
            <a:pPr>
              <a:defRPr sz="2800"/>
            </a:pPr>
            <a:r>
              <a:rPr sz="2800" dirty="0"/>
              <a:t>Write two linear functions, one for the cost of renting The Escape Station,</a:t>
            </a:r>
            <a:r>
              <a:rPr lang="en-US" sz="2800" dirty="0"/>
              <a:t> </a:t>
            </a:r>
            <a:r>
              <a:rPr lang="en-US" sz="2800" i="1" dirty="0"/>
              <a:t>C</a:t>
            </a:r>
            <a:r>
              <a:rPr lang="en-US" sz="2800" dirty="0"/>
              <a:t>(</a:t>
            </a:r>
            <a:r>
              <a:rPr lang="en-US" sz="2800" i="1" dirty="0"/>
              <a:t>x</a:t>
            </a:r>
            <a:r>
              <a:rPr lang="en-US" sz="2800" dirty="0"/>
              <a:t>)</a:t>
            </a:r>
            <a:r>
              <a:rPr sz="2800" dirty="0"/>
              <a:t>, and one for the amount of money Asher will collect, </a:t>
            </a:r>
            <a:r>
              <a:rPr lang="en-US" sz="2800" i="1" dirty="0"/>
              <a:t>R</a:t>
            </a:r>
            <a:r>
              <a:rPr lang="en-US" sz="2800" dirty="0"/>
              <a:t>(</a:t>
            </a:r>
            <a:r>
              <a:rPr lang="en-US" sz="2800" i="1" dirty="0"/>
              <a:t>x</a:t>
            </a:r>
            <a:r>
              <a:rPr lang="en-US" sz="2800" dirty="0"/>
              <a:t>)</a:t>
            </a:r>
            <a:r>
              <a:rPr sz="2800" dirty="0"/>
              <a:t>. Use the functions to find out how many people need to go on the trip in order for Asher to not lose any money.</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t>Example 5: Modeling with Linear Systems—Slide 2</a:t>
            </a:r>
            <a:endParaRPr sz="3100" dirty="0"/>
          </a:p>
        </p:txBody>
      </p:sp>
      <p:sp>
        <p:nvSpPr>
          <p:cNvPr id="3" name="Text Placeholder 2"/>
          <p:cNvSpPr>
            <a:spLocks noGrp="1"/>
          </p:cNvSpPr>
          <p:nvPr>
            <p:ph type="body" sz="quarter" idx="10"/>
          </p:nvPr>
        </p:nvSpPr>
        <p:spPr/>
        <p:txBody>
          <a:bodyPr>
            <a:normAutofit fontScale="85000" lnSpcReduction="20000"/>
          </a:bodyPr>
          <a:lstStyle/>
          <a:p>
            <a:r>
              <a:rPr sz="2800" b="1" dirty="0"/>
              <a:t>Solution</a:t>
            </a:r>
          </a:p>
          <a:p>
            <a:pPr>
              <a:defRPr sz="2800"/>
            </a:pPr>
            <a:r>
              <a:rPr sz="2800" dirty="0"/>
              <a:t>We can begin to help Asher with his question by setting up two linear functions to model the scenario. As we did in a previous section, we will begin by introducing variables to represent the unknowns. We will let </a:t>
            </a:r>
            <a:r>
              <a:rPr lang="en-US" sz="2800" i="1" dirty="0"/>
              <a:t>x</a:t>
            </a:r>
            <a:r>
              <a:rPr sz="2800" dirty="0"/>
              <a:t> be the number of people attending the outing. The function</a:t>
            </a:r>
            <a:r>
              <a:rPr lang="en-US" sz="2800" dirty="0"/>
              <a:t> </a:t>
            </a:r>
            <a:r>
              <a:rPr lang="en-US" sz="2800" i="1" dirty="0"/>
              <a:t>C</a:t>
            </a:r>
            <a:r>
              <a:rPr lang="en-US" sz="2800" dirty="0"/>
              <a:t>(</a:t>
            </a:r>
            <a:r>
              <a:rPr lang="en-US" sz="2800" i="1" dirty="0"/>
              <a:t>x</a:t>
            </a:r>
            <a:r>
              <a:rPr lang="en-US" sz="2800" dirty="0"/>
              <a:t>)</a:t>
            </a:r>
            <a:r>
              <a:rPr sz="2800" dirty="0"/>
              <a:t> represents the cost of renting The Escape Station and the function </a:t>
            </a:r>
            <a:r>
              <a:rPr lang="en-US" sz="2800" i="1" dirty="0"/>
              <a:t>R</a:t>
            </a:r>
            <a:r>
              <a:rPr lang="en-US" sz="2800" dirty="0"/>
              <a:t>(</a:t>
            </a:r>
            <a:r>
              <a:rPr lang="en-US" sz="2800" i="1" dirty="0"/>
              <a:t>x</a:t>
            </a:r>
            <a:r>
              <a:rPr lang="en-US" sz="2800" dirty="0"/>
              <a:t>)</a:t>
            </a:r>
            <a:r>
              <a:rPr sz="2800" dirty="0"/>
              <a:t> represents the amount of money that Asher collects.</a:t>
            </a:r>
          </a:p>
          <a:p>
            <a:pPr>
              <a:defRPr sz="2800"/>
            </a:pPr>
            <a:r>
              <a:rPr sz="2800" dirty="0"/>
              <a:t>We know that Asher will collect </a:t>
            </a:r>
            <a:r>
              <a:rPr lang="en-US" sz="2800" dirty="0"/>
              <a:t>$20</a:t>
            </a:r>
            <a:r>
              <a:rPr sz="2800" dirty="0"/>
              <a:t> for each person that attends. So the function for the money he receives is </a:t>
            </a:r>
            <a:r>
              <a:rPr lang="en-US" sz="2800" i="1" dirty="0"/>
              <a:t>R</a:t>
            </a:r>
            <a:r>
              <a:rPr lang="en-US" sz="2800" dirty="0"/>
              <a:t>(</a:t>
            </a:r>
            <a:r>
              <a:rPr lang="en-US" sz="2800" i="1" dirty="0"/>
              <a:t>x</a:t>
            </a:r>
            <a:r>
              <a:rPr lang="en-US" sz="2800" dirty="0"/>
              <a:t>) = 20</a:t>
            </a:r>
            <a:r>
              <a:rPr lang="en-US" sz="2800" i="1" dirty="0"/>
              <a:t>x</a:t>
            </a:r>
            <a:r>
              <a:rPr sz="2800" dirty="0"/>
              <a:t>. This is often referred to as the </a:t>
            </a:r>
            <a:r>
              <a:rPr sz="2800" i="1" dirty="0"/>
              <a:t>revenue function</a:t>
            </a:r>
            <a:r>
              <a:rPr sz="2800" dirty="0"/>
              <a:t>.</a:t>
            </a:r>
          </a:p>
          <a:p>
            <a:pPr>
              <a:defRPr sz="2800"/>
            </a:pPr>
            <a:r>
              <a:rPr sz="2800" dirty="0"/>
              <a:t>At the same time, we know the cost of the rental space will be </a:t>
            </a:r>
            <a:r>
              <a:rPr lang="en-US" sz="2800" dirty="0"/>
              <a:t>$15</a:t>
            </a:r>
            <a:r>
              <a:rPr sz="2800" dirty="0"/>
              <a:t> per person plus </a:t>
            </a:r>
            <a:r>
              <a:rPr lang="en-US" sz="2800" dirty="0"/>
              <a:t>$135</a:t>
            </a:r>
            <a:r>
              <a:rPr sz="2800" dirty="0"/>
              <a:t> for the room. The function that connects Asher's total cost with the number of attendees is then </a:t>
            </a:r>
            <a:r>
              <a:rPr lang="en-US" sz="2800" i="1" dirty="0"/>
              <a:t>C</a:t>
            </a:r>
            <a:r>
              <a:rPr lang="en-US" sz="2800" dirty="0"/>
              <a:t>(</a:t>
            </a:r>
            <a:r>
              <a:rPr lang="en-US" sz="2800" i="1" dirty="0"/>
              <a:t>x</a:t>
            </a:r>
            <a:r>
              <a:rPr lang="en-US" sz="2800" dirty="0"/>
              <a:t>) = 15</a:t>
            </a:r>
            <a:r>
              <a:rPr lang="en-US" sz="2800" i="1" dirty="0"/>
              <a:t>x</a:t>
            </a:r>
            <a:r>
              <a:rPr lang="en-US" sz="2800" dirty="0"/>
              <a:t> + 135.</a:t>
            </a:r>
            <a:r>
              <a:rPr sz="2800" dirty="0"/>
              <a:t> This is often referred to as the </a:t>
            </a:r>
            <a:r>
              <a:rPr sz="2800" i="1" dirty="0"/>
              <a:t>cost function</a:t>
            </a:r>
            <a:r>
              <a:rPr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t>Example 5: Modeling with Linear Systems—Slide 3</a:t>
            </a:r>
            <a:endParaRPr sz="3100" dirty="0"/>
          </a:p>
        </p:txBody>
      </p:sp>
      <p:sp>
        <p:nvSpPr>
          <p:cNvPr id="3" name="Text Placeholder 2"/>
          <p:cNvSpPr>
            <a:spLocks noGrp="1"/>
          </p:cNvSpPr>
          <p:nvPr>
            <p:ph type="body" sz="quarter" idx="10"/>
          </p:nvPr>
        </p:nvSpPr>
        <p:spPr/>
        <p:txBody>
          <a:bodyPr>
            <a:normAutofit/>
          </a:bodyPr>
          <a:lstStyle/>
          <a:p>
            <a:r>
              <a:rPr sz="2500" dirty="0"/>
              <a:t>Now that we have both functions, we can find their point of intersection, which is called the </a:t>
            </a:r>
            <a:r>
              <a:rPr sz="2500" i="1" dirty="0"/>
              <a:t>break-even point</a:t>
            </a:r>
            <a:r>
              <a:rPr sz="2500" dirty="0"/>
              <a:t>. This point represents when the cost of the trip and the revenue Asher will collect are equal to one another, and hence will tell us the number of people he needs to make the trip viable.</a:t>
            </a:r>
          </a:p>
          <a:p>
            <a:pPr>
              <a:defRPr sz="2800"/>
            </a:pPr>
            <a:r>
              <a:rPr sz="2500" dirty="0"/>
              <a:t>We set the functions equal to each other and solve for </a:t>
            </a:r>
            <a:r>
              <a:rPr lang="en-US" sz="2500" i="1" dirty="0"/>
              <a:t>x</a:t>
            </a:r>
            <a:r>
              <a:rPr sz="2500" dirty="0"/>
              <a:t>.</a:t>
            </a:r>
          </a:p>
          <a:p>
            <a:pPr algn="ctr"/>
            <a:r>
              <a:rPr dirty="0"/>
              <a:t>​</a:t>
            </a:r>
            <a:endParaRPr lang="en-US" dirty="0"/>
          </a:p>
          <a:p>
            <a:pPr algn="ctr"/>
            <a:endParaRPr lang="en-US" dirty="0"/>
          </a:p>
          <a:p>
            <a:pPr algn="ctr"/>
            <a:endParaRPr lang="en-US" dirty="0"/>
          </a:p>
          <a:p>
            <a:pPr algn="ctr"/>
            <a:endParaRPr lang="en-US" dirty="0"/>
          </a:p>
          <a:p>
            <a:pPr algn="ctr"/>
            <a:endParaRPr dirty="0"/>
          </a:p>
        </p:txBody>
      </p:sp>
      <p:pic>
        <p:nvPicPr>
          <p:cNvPr id="7" name="Picture 6" descr="Line 1: R of x equals C of x.&#10;Line 2: Twenty x equals fifteen x plus one hundred thirty-five.&#10;Line 3: Five x equals one hundred thirty-five.&#10;Line 4: x equals twenty-seven.">
            <a:extLst>
              <a:ext uri="{FF2B5EF4-FFF2-40B4-BE49-F238E27FC236}">
                <a16:creationId xmlns:a16="http://schemas.microsoft.com/office/drawing/2014/main" id="{7DC681D4-6AB6-38F2-BFAA-995C519C447B}"/>
              </a:ext>
            </a:extLst>
          </p:cNvPr>
          <p:cNvPicPr>
            <a:picLocks noChangeAspect="1"/>
          </p:cNvPicPr>
          <p:nvPr/>
        </p:nvPicPr>
        <p:blipFill>
          <a:blip r:embed="rId2"/>
          <a:stretch>
            <a:fillRect/>
          </a:stretch>
        </p:blipFill>
        <p:spPr>
          <a:xfrm>
            <a:off x="3562350" y="3733800"/>
            <a:ext cx="2019300" cy="1704975"/>
          </a:xfrm>
          <a:prstGeom prst="rect">
            <a:avLst/>
          </a:prstGeom>
        </p:spPr>
      </p:pic>
    </p:spTree>
    <p:extLst>
      <p:ext uri="{BB962C8B-B14F-4D97-AF65-F5344CB8AC3E}">
        <p14:creationId xmlns:p14="http://schemas.microsoft.com/office/powerpoint/2010/main" val="13578606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100" dirty="0"/>
              <a:t>Example 5: Modeling with Linear Systems—Slide 4</a:t>
            </a:r>
            <a:endParaRPr sz="3100"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pPr algn="l">
                  <a:defRPr sz="2800"/>
                </a:pPr>
                <a:r>
                  <a:rPr sz="3100" dirty="0"/>
                  <a:t>Using substitution and either of the functions, we can find the </a:t>
                </a:r>
                <a:r>
                  <a:rPr lang="en-US" sz="3100" i="1" dirty="0"/>
                  <a:t>y</a:t>
                </a:r>
                <a:r>
                  <a:rPr sz="3100" dirty="0"/>
                  <a:t>-coordinate of the point of intersection. We'll use the revenue function</a:t>
                </a:r>
                <a:r>
                  <a:rPr lang="en-US" sz="3100" dirty="0"/>
                  <a:t> </a:t>
                </a:r>
                <a:r>
                  <a:rPr lang="en-US" sz="3100" i="1" dirty="0"/>
                  <a:t>R</a:t>
                </a:r>
                <a:r>
                  <a:rPr lang="en-US" sz="3100" dirty="0"/>
                  <a:t>(</a:t>
                </a:r>
                <a:r>
                  <a:rPr lang="en-US" sz="3100" i="1" dirty="0"/>
                  <a:t>x</a:t>
                </a:r>
                <a:r>
                  <a:rPr lang="en-US" sz="3100" dirty="0"/>
                  <a:t>)</a:t>
                </a:r>
                <a:r>
                  <a:rPr sz="3100" dirty="0"/>
                  <a:t>.</a:t>
                </a:r>
                <a:endParaRPr lang="en-US" sz="3100" dirty="0"/>
              </a:p>
              <a:p>
                <a:pPr algn="l">
                  <a:defRPr sz="2800"/>
                </a:pPr>
                <a:endParaRPr lang="en-IN" sz="3100" dirty="0"/>
              </a:p>
              <a:p>
                <a:pPr algn="l">
                  <a:defRPr sz="2800"/>
                </a:pPr>
                <a:endParaRPr lang="en-IN" sz="3100" dirty="0"/>
              </a:p>
              <a:p>
                <a:pPr algn="l">
                  <a:defRPr sz="2800"/>
                </a:pPr>
                <a:endParaRPr lang="en-IN" sz="3100" dirty="0"/>
              </a:p>
              <a:p>
                <a:pPr>
                  <a:defRPr sz="2800"/>
                </a:pPr>
                <a:r>
                  <a:rPr lang="en-IN" sz="2800" dirty="0"/>
                  <a:t>Hence, the point of intersection is at </a:t>
                </a: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27</m:t>
                        </m:r>
                        <m:r>
                          <m:rPr>
                            <m:nor/>
                          </m:rPr>
                          <a:rPr lang="ar-AE"/>
                          <m:t>, </m:t>
                        </m:r>
                        <m:r>
                          <a:rPr lang="ar-AE">
                            <a:latin typeface="Cambria Math" panose="02040503050406030204" pitchFamily="18" charset="0"/>
                          </a:rPr>
                          <m:t>540</m:t>
                        </m:r>
                      </m:e>
                    </m:d>
                  </m:oMath>
                </a14:m>
                <a:r>
                  <a:rPr lang="ar-AE" sz="2800" dirty="0"/>
                  <a:t>. </a:t>
                </a:r>
                <a:r>
                  <a:rPr lang="en-IN" sz="2800" dirty="0"/>
                  <a:t>This means that when there are </a:t>
                </a:r>
                <a:r>
                  <a:rPr lang="en-IN" sz="2800" dirty="0">
                    <a:latin typeface="Cambria Math"/>
                  </a:rPr>
                  <a:t>27</a:t>
                </a:r>
                <a:r>
                  <a:rPr lang="en-IN" sz="2800" dirty="0"/>
                  <a:t> people on the trip, Asher will collect $540 and then owe The Escape Station $540, breaking even on the trip. Fewer people attending means Asher will owe more money than he collects, and any extra attendees over </a:t>
                </a:r>
                <a:r>
                  <a:rPr lang="en-IN" sz="2800" dirty="0">
                    <a:latin typeface="Cambria Math"/>
                  </a:rPr>
                  <a:t>27</a:t>
                </a:r>
                <a:r>
                  <a:rPr lang="en-IN" sz="2800" dirty="0"/>
                  <a:t> means he will have money left over to spend on other things.</a:t>
                </a:r>
                <a:r>
                  <a:rPr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2822" r="-2074"/>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graphicFrame>
            <p:nvGraphicFramePr>
              <p:cNvPr id="5" name="Table 4" descr="Line 1: R of x equals 20 times x.&#10;Line 2: R of 27 equals 20 times 27.&#10;Line 3: R of 27 equals 540."/>
              <p:cNvGraphicFramePr>
                <a:graphicFrameLocks noGrp="1"/>
              </p:cNvGraphicFramePr>
              <p:nvPr>
                <p:extLst>
                  <p:ext uri="{D42A27DB-BD31-4B8C-83A1-F6EECF244321}">
                    <p14:modId xmlns:p14="http://schemas.microsoft.com/office/powerpoint/2010/main" val="1073792013"/>
                  </p:ext>
                </p:extLst>
              </p:nvPr>
            </p:nvGraphicFramePr>
            <p:xfrm>
              <a:off x="2438400" y="2141220"/>
              <a:ext cx="3276600" cy="1371600"/>
            </p:xfrm>
            <a:graphic>
              <a:graphicData uri="http://schemas.openxmlformats.org/drawingml/2006/table">
                <a:tbl>
                  <a:tblPr firstRow="1" bandRow="1">
                    <a:tableStyleId>{2D5ABB26-0587-4C30-8999-92F81FD0307C}</a:tableStyleId>
                  </a:tblPr>
                  <a:tblGrid>
                    <a:gridCol w="1638300">
                      <a:extLst>
                        <a:ext uri="{9D8B030D-6E8A-4147-A177-3AD203B41FA5}">
                          <a16:colId xmlns:a16="http://schemas.microsoft.com/office/drawing/2014/main" val="20000"/>
                        </a:ext>
                      </a:extLst>
                    </a:gridCol>
                    <a:gridCol w="1638300">
                      <a:extLst>
                        <a:ext uri="{9D8B030D-6E8A-4147-A177-3AD203B41FA5}">
                          <a16:colId xmlns:a16="http://schemas.microsoft.com/office/drawing/2014/main" val="20001"/>
                        </a:ext>
                      </a:extLst>
                    </a:gridCol>
                  </a:tblGrid>
                  <a:tr h="457200">
                    <a:tc>
                      <a:txBody>
                        <a:bodyPr/>
                        <a:lstStyle/>
                        <a:p>
                          <a:pPr algn="r">
                            <a:defRPr sz="1600"/>
                          </a:pPr>
                          <a:r>
                            <a:rPr sz="2200" dirty="0"/>
                            <a:t>​</a:t>
                          </a:r>
                          <a14:m>
                            <m:oMath xmlns:m="http://schemas.openxmlformats.org/officeDocument/2006/math">
                              <m:r>
                                <a:rPr sz="2200">
                                  <a:latin typeface="Cambria Math"/>
                                </a:rPr>
                                <m:t>𝑅</m:t>
                              </m:r>
                              <m:r>
                                <a:rPr sz="2200">
                                  <a:latin typeface="Cambria Math"/>
                                </a:rPr>
                                <m:t>⁡</m:t>
                              </m:r>
                              <m:d>
                                <m:dPr>
                                  <m:ctrlPr>
                                    <a:rPr sz="2200" i="1">
                                      <a:latin typeface="Cambria Math" panose="02040503050406030204" pitchFamily="18" charset="0"/>
                                    </a:rPr>
                                  </m:ctrlPr>
                                </m:dPr>
                                <m:e>
                                  <m:r>
                                    <a:rPr sz="2200">
                                      <a:latin typeface="Cambria Math"/>
                                    </a:rPr>
                                    <m:t>𝑥</m:t>
                                  </m:r>
                                </m:e>
                              </m:d>
                            </m:oMath>
                          </a14:m>
                          <a:endParaRPr sz="2200" dirty="0"/>
                        </a:p>
                      </a:txBody>
                      <a:tcPr marL="36576" marR="36576" marT="36576" marB="36576" anchor="ctr"/>
                    </a:tc>
                    <a:tc>
                      <a:txBody>
                        <a:bodyPr/>
                        <a:lstStyle/>
                        <a:p>
                          <a:pPr algn="l">
                            <a:defRPr sz="1600"/>
                          </a:pPr>
                          <a:r>
                            <a:rPr sz="2200" dirty="0"/>
                            <a:t>​</a:t>
                          </a:r>
                          <a14:m>
                            <m:oMath xmlns:m="http://schemas.openxmlformats.org/officeDocument/2006/math">
                              <m:r>
                                <a:rPr sz="2200">
                                  <a:latin typeface="Cambria Math"/>
                                </a:rPr>
                                <m:t>=</m:t>
                              </m:r>
                              <m:r>
                                <a:rPr sz="2200">
                                  <a:latin typeface="Cambria Math"/>
                                </a:rPr>
                                <m:t>20</m:t>
                              </m:r>
                              <m:r>
                                <a:rPr sz="2200">
                                  <a:latin typeface="Cambria Math"/>
                                </a:rPr>
                                <m:t>𝑥</m:t>
                              </m:r>
                            </m:oMath>
                          </a14:m>
                          <a:endParaRPr sz="2200" dirty="0"/>
                        </a:p>
                      </a:txBody>
                      <a:tcPr marL="36576" marR="36576" marT="36576" marB="36576" anchor="ctr"/>
                    </a:tc>
                    <a:extLst>
                      <a:ext uri="{0D108BD9-81ED-4DB2-BD59-A6C34878D82A}">
                        <a16:rowId xmlns:a16="http://schemas.microsoft.com/office/drawing/2014/main" val="10000"/>
                      </a:ext>
                    </a:extLst>
                  </a:tr>
                  <a:tr h="457200">
                    <a:tc>
                      <a:txBody>
                        <a:bodyPr/>
                        <a:lstStyle/>
                        <a:p>
                          <a:pPr algn="r">
                            <a:defRPr sz="1600"/>
                          </a:pPr>
                          <a:r>
                            <a:rPr sz="2200" dirty="0"/>
                            <a:t>​</a:t>
                          </a:r>
                          <a14:m>
                            <m:oMath xmlns:m="http://schemas.openxmlformats.org/officeDocument/2006/math">
                              <m:r>
                                <a:rPr sz="2200">
                                  <a:latin typeface="Cambria Math"/>
                                </a:rPr>
                                <m:t>𝑅</m:t>
                              </m:r>
                              <m:r>
                                <a:rPr sz="2200">
                                  <a:latin typeface="Cambria Math"/>
                                </a:rPr>
                                <m:t>⁡</m:t>
                              </m:r>
                              <m:d>
                                <m:dPr>
                                  <m:ctrlPr>
                                    <a:rPr sz="2200" i="1">
                                      <a:latin typeface="Cambria Math" panose="02040503050406030204" pitchFamily="18" charset="0"/>
                                    </a:rPr>
                                  </m:ctrlPr>
                                </m:dPr>
                                <m:e>
                                  <m:r>
                                    <a:rPr sz="2200">
                                      <a:latin typeface="Cambria Math"/>
                                    </a:rPr>
                                    <m:t>27</m:t>
                                  </m:r>
                                </m:e>
                              </m:d>
                            </m:oMath>
                          </a14:m>
                          <a:endParaRPr sz="2200" dirty="0"/>
                        </a:p>
                      </a:txBody>
                      <a:tcPr marL="36576" marR="36576" marT="36576" marB="36576" anchor="ctr"/>
                    </a:tc>
                    <a:tc>
                      <a:txBody>
                        <a:bodyPr/>
                        <a:lstStyle/>
                        <a:p>
                          <a:pPr algn="l">
                            <a:defRPr sz="1600"/>
                          </a:pPr>
                          <a:r>
                            <a:rPr sz="2200" dirty="0"/>
                            <a:t>​</a:t>
                          </a:r>
                          <a14:m>
                            <m:oMath xmlns:m="http://schemas.openxmlformats.org/officeDocument/2006/math">
                              <m:r>
                                <a:rPr sz="2200">
                                  <a:latin typeface="Cambria Math"/>
                                </a:rPr>
                                <m:t>=</m:t>
                              </m:r>
                              <m:r>
                                <a:rPr sz="2200">
                                  <a:latin typeface="Cambria Math"/>
                                </a:rPr>
                                <m:t>20</m:t>
                              </m:r>
                              <m:d>
                                <m:dPr>
                                  <m:ctrlPr>
                                    <a:rPr sz="2200" i="1">
                                      <a:latin typeface="Cambria Math" panose="02040503050406030204" pitchFamily="18" charset="0"/>
                                    </a:rPr>
                                  </m:ctrlPr>
                                </m:dPr>
                                <m:e>
                                  <m:r>
                                    <a:rPr sz="2200">
                                      <a:latin typeface="Cambria Math"/>
                                    </a:rPr>
                                    <m:t>27</m:t>
                                  </m:r>
                                </m:e>
                              </m:d>
                            </m:oMath>
                          </a14:m>
                          <a:endParaRPr sz="2200" dirty="0"/>
                        </a:p>
                      </a:txBody>
                      <a:tcPr marL="36576" marR="36576" marT="36576" marB="36576" anchor="ctr"/>
                    </a:tc>
                    <a:extLst>
                      <a:ext uri="{0D108BD9-81ED-4DB2-BD59-A6C34878D82A}">
                        <a16:rowId xmlns:a16="http://schemas.microsoft.com/office/drawing/2014/main" val="10001"/>
                      </a:ext>
                    </a:extLst>
                  </a:tr>
                  <a:tr h="457200">
                    <a:tc>
                      <a:txBody>
                        <a:bodyPr/>
                        <a:lstStyle/>
                        <a:p>
                          <a:pPr algn="r">
                            <a:defRPr sz="1600"/>
                          </a:pPr>
                          <a:r>
                            <a:rPr sz="2200" dirty="0"/>
                            <a:t>​</a:t>
                          </a:r>
                          <a14:m>
                            <m:oMath xmlns:m="http://schemas.openxmlformats.org/officeDocument/2006/math">
                              <m:r>
                                <a:rPr sz="2200">
                                  <a:latin typeface="Cambria Math"/>
                                </a:rPr>
                                <m:t>𝑅</m:t>
                              </m:r>
                              <m:r>
                                <a:rPr sz="2200">
                                  <a:latin typeface="Cambria Math"/>
                                </a:rPr>
                                <m:t>⁡</m:t>
                              </m:r>
                              <m:d>
                                <m:dPr>
                                  <m:ctrlPr>
                                    <a:rPr sz="2200" i="1">
                                      <a:latin typeface="Cambria Math" panose="02040503050406030204" pitchFamily="18" charset="0"/>
                                    </a:rPr>
                                  </m:ctrlPr>
                                </m:dPr>
                                <m:e>
                                  <m:r>
                                    <a:rPr sz="2200">
                                      <a:latin typeface="Cambria Math"/>
                                    </a:rPr>
                                    <m:t>27</m:t>
                                  </m:r>
                                </m:e>
                              </m:d>
                            </m:oMath>
                          </a14:m>
                          <a:endParaRPr sz="2200" dirty="0"/>
                        </a:p>
                      </a:txBody>
                      <a:tcPr marL="36576" marR="36576" marT="36576" marB="36576" anchor="ctr"/>
                    </a:tc>
                    <a:tc>
                      <a:txBody>
                        <a:bodyPr/>
                        <a:lstStyle/>
                        <a:p>
                          <a:pPr algn="l">
                            <a:defRPr sz="1600"/>
                          </a:pPr>
                          <a:r>
                            <a:rPr sz="2200" dirty="0"/>
                            <a:t>​</a:t>
                          </a:r>
                          <a14:m>
                            <m:oMath xmlns:m="http://schemas.openxmlformats.org/officeDocument/2006/math">
                              <m:r>
                                <a:rPr sz="2200">
                                  <a:latin typeface="Cambria Math"/>
                                </a:rPr>
                                <m:t>=</m:t>
                              </m:r>
                              <m:r>
                                <a:rPr sz="2200">
                                  <a:latin typeface="Cambria Math"/>
                                </a:rPr>
                                <m:t>540</m:t>
                              </m:r>
                            </m:oMath>
                          </a14:m>
                          <a:endParaRPr sz="2200" dirty="0"/>
                        </a:p>
                      </a:txBody>
                      <a:tcPr marL="36576" marR="36576" marT="36576" marB="36576" anchor="ctr"/>
                    </a:tc>
                    <a:extLst>
                      <a:ext uri="{0D108BD9-81ED-4DB2-BD59-A6C34878D82A}">
                        <a16:rowId xmlns:a16="http://schemas.microsoft.com/office/drawing/2014/main" val="10002"/>
                      </a:ext>
                    </a:extLst>
                  </a:tr>
                </a:tbl>
              </a:graphicData>
            </a:graphic>
          </p:graphicFrame>
        </mc:Choice>
        <mc:Fallback>
          <p:graphicFrame>
            <p:nvGraphicFramePr>
              <p:cNvPr id="5" name="Table 4" descr="Line 1: R of x equals 20 times x.&#10;Line 2: R of 27 equals 20 times 27.&#10;Line 3: R of 27 equals 540."/>
              <p:cNvGraphicFramePr>
                <a:graphicFrameLocks noGrp="1"/>
              </p:cNvGraphicFramePr>
              <p:nvPr>
                <p:extLst>
                  <p:ext uri="{D42A27DB-BD31-4B8C-83A1-F6EECF244321}">
                    <p14:modId xmlns:p14="http://schemas.microsoft.com/office/powerpoint/2010/main" val="1073792013"/>
                  </p:ext>
                </p:extLst>
              </p:nvPr>
            </p:nvGraphicFramePr>
            <p:xfrm>
              <a:off x="2438400" y="2141220"/>
              <a:ext cx="3276600" cy="1371600"/>
            </p:xfrm>
            <a:graphic>
              <a:graphicData uri="http://schemas.openxmlformats.org/drawingml/2006/table">
                <a:tbl>
                  <a:tblPr firstRow="1" bandRow="1">
                    <a:tableStyleId>{2D5ABB26-0587-4C30-8999-92F81FD0307C}</a:tableStyleId>
                  </a:tblPr>
                  <a:tblGrid>
                    <a:gridCol w="1638300">
                      <a:extLst>
                        <a:ext uri="{9D8B030D-6E8A-4147-A177-3AD203B41FA5}">
                          <a16:colId xmlns:a16="http://schemas.microsoft.com/office/drawing/2014/main" val="20000"/>
                        </a:ext>
                      </a:extLst>
                    </a:gridCol>
                    <a:gridCol w="1638300">
                      <a:extLst>
                        <a:ext uri="{9D8B030D-6E8A-4147-A177-3AD203B41FA5}">
                          <a16:colId xmlns:a16="http://schemas.microsoft.com/office/drawing/2014/main" val="20001"/>
                        </a:ext>
                      </a:extLst>
                    </a:gridCol>
                  </a:tblGrid>
                  <a:tr h="457200">
                    <a:tc>
                      <a:txBody>
                        <a:bodyPr/>
                        <a:lstStyle/>
                        <a:p>
                          <a:endParaRPr lang="en-US"/>
                        </a:p>
                      </a:txBody>
                      <a:tcPr marL="36576" marR="36576" marT="36576" marB="36576" anchor="ctr">
                        <a:blipFill>
                          <a:blip r:embed="rId3"/>
                          <a:stretch>
                            <a:fillRect t="-5333" r="-100000" b="-224000"/>
                          </a:stretch>
                        </a:blipFill>
                      </a:tcPr>
                    </a:tc>
                    <a:tc>
                      <a:txBody>
                        <a:bodyPr/>
                        <a:lstStyle/>
                        <a:p>
                          <a:endParaRPr lang="en-US"/>
                        </a:p>
                      </a:txBody>
                      <a:tcPr marL="36576" marR="36576" marT="36576" marB="36576" anchor="ctr">
                        <a:blipFill>
                          <a:blip r:embed="rId3"/>
                          <a:stretch>
                            <a:fillRect l="-100000" t="-5333" b="-224000"/>
                          </a:stretch>
                        </a:blipFill>
                      </a:tcPr>
                    </a:tc>
                    <a:extLst>
                      <a:ext uri="{0D108BD9-81ED-4DB2-BD59-A6C34878D82A}">
                        <a16:rowId xmlns:a16="http://schemas.microsoft.com/office/drawing/2014/main" val="10000"/>
                      </a:ext>
                    </a:extLst>
                  </a:tr>
                  <a:tr h="457200">
                    <a:tc>
                      <a:txBody>
                        <a:bodyPr/>
                        <a:lstStyle/>
                        <a:p>
                          <a:endParaRPr lang="en-US"/>
                        </a:p>
                      </a:txBody>
                      <a:tcPr marL="36576" marR="36576" marT="36576" marB="36576" anchor="ctr">
                        <a:blipFill>
                          <a:blip r:embed="rId3"/>
                          <a:stretch>
                            <a:fillRect t="-103947" r="-100000" b="-121053"/>
                          </a:stretch>
                        </a:blipFill>
                      </a:tcPr>
                    </a:tc>
                    <a:tc>
                      <a:txBody>
                        <a:bodyPr/>
                        <a:lstStyle/>
                        <a:p>
                          <a:endParaRPr lang="en-US"/>
                        </a:p>
                      </a:txBody>
                      <a:tcPr marL="36576" marR="36576" marT="36576" marB="36576" anchor="ctr">
                        <a:blipFill>
                          <a:blip r:embed="rId3"/>
                          <a:stretch>
                            <a:fillRect l="-100000" t="-103947" b="-121053"/>
                          </a:stretch>
                        </a:blipFill>
                      </a:tcPr>
                    </a:tc>
                    <a:extLst>
                      <a:ext uri="{0D108BD9-81ED-4DB2-BD59-A6C34878D82A}">
                        <a16:rowId xmlns:a16="http://schemas.microsoft.com/office/drawing/2014/main" val="10001"/>
                      </a:ext>
                    </a:extLst>
                  </a:tr>
                  <a:tr h="457200">
                    <a:tc>
                      <a:txBody>
                        <a:bodyPr/>
                        <a:lstStyle/>
                        <a:p>
                          <a:endParaRPr lang="en-US"/>
                        </a:p>
                      </a:txBody>
                      <a:tcPr marL="36576" marR="36576" marT="36576" marB="36576" anchor="ctr">
                        <a:blipFill>
                          <a:blip r:embed="rId3"/>
                          <a:stretch>
                            <a:fillRect t="-206667" r="-100000" b="-22667"/>
                          </a:stretch>
                        </a:blipFill>
                      </a:tcPr>
                    </a:tc>
                    <a:tc>
                      <a:txBody>
                        <a:bodyPr/>
                        <a:lstStyle/>
                        <a:p>
                          <a:endParaRPr lang="en-US"/>
                        </a:p>
                      </a:txBody>
                      <a:tcPr marL="36576" marR="36576" marT="36576" marB="36576" anchor="ctr">
                        <a:blipFill>
                          <a:blip r:embed="rId3"/>
                          <a:stretch>
                            <a:fillRect l="-100000" t="-206667" b="-22667"/>
                          </a:stretch>
                        </a:blipFill>
                      </a:tcPr>
                    </a:tc>
                    <a:extLst>
                      <a:ext uri="{0D108BD9-81ED-4DB2-BD59-A6C34878D82A}">
                        <a16:rowId xmlns:a16="http://schemas.microsoft.com/office/drawing/2014/main" val="10002"/>
                      </a:ext>
                    </a:extLst>
                  </a:tr>
                </a:tbl>
              </a:graphicData>
            </a:graphic>
          </p:graphicFrame>
        </mc:Fallback>
      </mc:AlternateContent>
    </p:spTree>
    <p:extLst>
      <p:ext uri="{BB962C8B-B14F-4D97-AF65-F5344CB8AC3E}">
        <p14:creationId xmlns:p14="http://schemas.microsoft.com/office/powerpoint/2010/main" val="6892658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The break-even point occurs when </a:t>
                </a:r>
                <a:r>
                  <a:rPr lang="en-US" sz="2800" i="1" dirty="0"/>
                  <a:t>R</a:t>
                </a:r>
                <a:r>
                  <a:rPr lang="en-US" sz="2800" dirty="0"/>
                  <a:t> = </a:t>
                </a:r>
                <a:r>
                  <a:rPr lang="en-US" sz="2800" i="1" dirty="0"/>
                  <a:t>C</a:t>
                </a:r>
                <a:r>
                  <a:rPr lang="en-US" sz="2800" dirty="0"/>
                  <a:t>, which is also when </a:t>
                </a:r>
                <a:r>
                  <a:rPr lang="en-US" sz="2800" i="1" dirty="0"/>
                  <a:t>P</a:t>
                </a:r>
                <a14:m>
                  <m:oMath xmlns:m="http://schemas.openxmlformats.org/officeDocument/2006/math">
                    <m:r>
                      <a:rPr lang="en-US" b="0" i="1" smtClean="0">
                        <a:latin typeface="Cambria Math" panose="02040503050406030204" pitchFamily="18" charset="0"/>
                      </a:rPr>
                      <m:t> </m:t>
                    </m:r>
                    <m:r>
                      <a:rPr lang="en-US">
                        <a:latin typeface="Cambria Math" panose="02040503050406030204" pitchFamily="18" charset="0"/>
                      </a:rPr>
                      <m:t>=0</m:t>
                    </m:r>
                  </m:oMath>
                </a14:m>
                <a:r>
                  <a:rPr lang="en-US" sz="2800" dirty="0"/>
                  <a: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98"/>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Business Modeling Functions</a:t>
            </a:r>
          </a:p>
        </p:txBody>
      </p:sp>
      <p:sp>
        <p:nvSpPr>
          <p:cNvPr id="3" name="Text Placeholder 2"/>
          <p:cNvSpPr>
            <a:spLocks noGrp="1"/>
          </p:cNvSpPr>
          <p:nvPr>
            <p:ph type="body" sz="quarter" idx="10"/>
          </p:nvPr>
        </p:nvSpPr>
        <p:spPr/>
        <p:txBody>
          <a:bodyPr>
            <a:noAutofit/>
          </a:bodyPr>
          <a:lstStyle/>
          <a:p>
            <a:pPr>
              <a:defRPr sz="2800" b="1"/>
            </a:pPr>
            <a:r>
              <a:rPr sz="1800" dirty="0"/>
              <a:t>Cost Function (</a:t>
            </a:r>
            <a:r>
              <a:rPr lang="en-US" sz="1800" i="1" dirty="0"/>
              <a:t>C</a:t>
            </a:r>
            <a:r>
              <a:rPr sz="1800" dirty="0"/>
              <a:t>)</a:t>
            </a:r>
          </a:p>
          <a:p>
            <a:pPr>
              <a:defRPr sz="2800"/>
            </a:pPr>
            <a:r>
              <a:rPr sz="1800" dirty="0"/>
              <a:t>The </a:t>
            </a:r>
            <a:r>
              <a:rPr sz="1800" b="1" dirty="0"/>
              <a:t>cost function</a:t>
            </a:r>
            <a:r>
              <a:rPr sz="1800" dirty="0"/>
              <a:t> calculates the total cost </a:t>
            </a:r>
            <a:r>
              <a:rPr lang="en-US" sz="1800" i="1" dirty="0"/>
              <a:t>C</a:t>
            </a:r>
            <a:r>
              <a:rPr sz="1800" dirty="0"/>
              <a:t> of producing </a:t>
            </a:r>
            <a:r>
              <a:rPr lang="en-US" sz="1800" i="1" dirty="0"/>
              <a:t>x</a:t>
            </a:r>
            <a:r>
              <a:rPr sz="1800" dirty="0"/>
              <a:t> units; it is equal to the original fixed cost plus the production cost for each unit multiplied by the number of units </a:t>
            </a:r>
            <a:r>
              <a:rPr lang="en-US" sz="1800" i="1" dirty="0"/>
              <a:t>x</a:t>
            </a:r>
            <a:r>
              <a:rPr sz="1800" dirty="0"/>
              <a:t>.</a:t>
            </a:r>
          </a:p>
          <a:p>
            <a:endParaRPr sz="1800" dirty="0"/>
          </a:p>
        </p:txBody>
      </p:sp>
      <p:pic>
        <p:nvPicPr>
          <p:cNvPr id="9" name="Picture 8" descr="C equals Fixed Cost + Production Cost per unit times x.">
            <a:extLst>
              <a:ext uri="{FF2B5EF4-FFF2-40B4-BE49-F238E27FC236}">
                <a16:creationId xmlns:a16="http://schemas.microsoft.com/office/drawing/2014/main" id="{AEEFADFF-AD23-EF02-97FC-FCB21AAC3930}"/>
              </a:ext>
            </a:extLst>
          </p:cNvPr>
          <p:cNvPicPr>
            <a:picLocks noChangeAspect="1"/>
          </p:cNvPicPr>
          <p:nvPr/>
        </p:nvPicPr>
        <p:blipFill>
          <a:blip r:embed="rId2"/>
          <a:stretch>
            <a:fillRect/>
          </a:stretch>
        </p:blipFill>
        <p:spPr>
          <a:xfrm>
            <a:off x="2286000" y="2098166"/>
            <a:ext cx="4284000" cy="341881"/>
          </a:xfrm>
          <a:prstGeom prst="rect">
            <a:avLst/>
          </a:prstGeom>
        </p:spPr>
      </p:pic>
      <p:sp>
        <p:nvSpPr>
          <p:cNvPr id="7" name="TextBox 6">
            <a:extLst>
              <a:ext uri="{FF2B5EF4-FFF2-40B4-BE49-F238E27FC236}">
                <a16:creationId xmlns:a16="http://schemas.microsoft.com/office/drawing/2014/main" id="{DDEF048B-CF72-7E13-0275-F63B7143449B}"/>
              </a:ext>
            </a:extLst>
          </p:cNvPr>
          <p:cNvSpPr txBox="1"/>
          <p:nvPr/>
        </p:nvSpPr>
        <p:spPr>
          <a:xfrm>
            <a:off x="457200" y="2438400"/>
            <a:ext cx="8229600" cy="97872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b="1"/>
            </a:pPr>
            <a:r>
              <a:rPr kumimoji="0" lang="en-US" sz="1800" b="1" i="0" u="none" strike="noStrike" kern="1200" cap="none" spc="0" normalizeH="0" baseline="0" noProof="0" dirty="0">
                <a:ln>
                  <a:noFill/>
                </a:ln>
                <a:solidFill>
                  <a:srgbClr val="000000"/>
                </a:solidFill>
                <a:effectLst/>
                <a:uLnTx/>
                <a:uFillTx/>
                <a:latin typeface="Calibri"/>
                <a:ea typeface="+mn-ea"/>
                <a:cs typeface="+mn-cs"/>
              </a:rPr>
              <a:t>Revenue Function (</a:t>
            </a:r>
            <a:r>
              <a:rPr kumimoji="0" lang="en-US" sz="1800" b="1" i="1" u="none" strike="noStrike" kern="1200" cap="none" spc="0" normalizeH="0" baseline="0" noProof="0" dirty="0">
                <a:ln>
                  <a:noFill/>
                </a:ln>
                <a:solidFill>
                  <a:srgbClr val="000000"/>
                </a:solidFill>
                <a:effectLst/>
                <a:uLnTx/>
                <a:uFillTx/>
                <a:latin typeface="Calibri"/>
                <a:ea typeface="+mn-ea"/>
                <a:cs typeface="+mn-cs"/>
              </a:rPr>
              <a:t>R</a:t>
            </a:r>
            <a:r>
              <a:rPr kumimoji="0" lang="en-US" sz="1800" b="1" i="0" u="none" strike="noStrike" kern="1200" cap="none" spc="0" normalizeH="0" baseline="0" noProof="0" dirty="0">
                <a:ln>
                  <a:noFill/>
                </a:ln>
                <a:solidFill>
                  <a:srgbClr val="000000"/>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1800" b="0" i="0" u="none" strike="noStrike" kern="1200" cap="none" spc="0" normalizeH="0" baseline="0" noProof="0" dirty="0">
                <a:ln>
                  <a:noFill/>
                </a:ln>
                <a:solidFill>
                  <a:srgbClr val="000000"/>
                </a:solidFill>
                <a:effectLst/>
                <a:uLnTx/>
                <a:uFillTx/>
                <a:latin typeface="Calibri"/>
                <a:ea typeface="+mn-ea"/>
                <a:cs typeface="+mn-cs"/>
              </a:rPr>
              <a:t>The </a:t>
            </a:r>
            <a:r>
              <a:rPr kumimoji="0" lang="en-US" sz="1800" b="1" i="0" u="none" strike="noStrike" kern="1200" cap="none" spc="0" normalizeH="0" baseline="0" noProof="0" dirty="0">
                <a:ln>
                  <a:noFill/>
                </a:ln>
                <a:solidFill>
                  <a:srgbClr val="000000"/>
                </a:solidFill>
                <a:effectLst/>
                <a:uLnTx/>
                <a:uFillTx/>
                <a:latin typeface="Calibri"/>
                <a:ea typeface="+mn-ea"/>
                <a:cs typeface="+mn-cs"/>
              </a:rPr>
              <a:t>revenue function</a:t>
            </a:r>
            <a:r>
              <a:rPr kumimoji="0" lang="en-US" sz="1800" b="0" i="0" u="none" strike="noStrike" kern="1200" cap="none" spc="0" normalizeH="0" baseline="0" noProof="0" dirty="0">
                <a:ln>
                  <a:noFill/>
                </a:ln>
                <a:solidFill>
                  <a:srgbClr val="000000"/>
                </a:solidFill>
                <a:effectLst/>
                <a:uLnTx/>
                <a:uFillTx/>
                <a:latin typeface="Calibri"/>
                <a:ea typeface="+mn-ea"/>
                <a:cs typeface="+mn-cs"/>
              </a:rPr>
              <a:t> calculates the revenue received </a:t>
            </a:r>
            <a:r>
              <a:rPr kumimoji="0" lang="en-US" sz="1800" b="0" i="1" u="none" strike="noStrike" kern="1200" cap="none" spc="0" normalizeH="0" baseline="0" noProof="0" dirty="0">
                <a:ln>
                  <a:noFill/>
                </a:ln>
                <a:solidFill>
                  <a:srgbClr val="000000"/>
                </a:solidFill>
                <a:effectLst/>
                <a:uLnTx/>
                <a:uFillTx/>
                <a:latin typeface="Calibri"/>
                <a:ea typeface="+mn-ea"/>
                <a:cs typeface="+mn-cs"/>
              </a:rPr>
              <a:t>R</a:t>
            </a:r>
            <a:r>
              <a:rPr kumimoji="0" lang="en-US" sz="1800" b="0" i="0" u="none" strike="noStrike" kern="1200" cap="none" spc="0" normalizeH="0" baseline="0" noProof="0" dirty="0">
                <a:ln>
                  <a:noFill/>
                </a:ln>
                <a:solidFill>
                  <a:srgbClr val="000000"/>
                </a:solidFill>
                <a:effectLst/>
                <a:uLnTx/>
                <a:uFillTx/>
                <a:latin typeface="Calibri"/>
                <a:ea typeface="+mn-ea"/>
                <a:cs typeface="+mn-cs"/>
              </a:rPr>
              <a:t>; it is equal to the price per unit multiplied by the number of units sold </a:t>
            </a:r>
            <a:r>
              <a:rPr kumimoji="0" lang="en-US" sz="1800" b="0" i="1" u="none" strike="noStrike" kern="1200" cap="none" spc="0" normalizeH="0" baseline="0" noProof="0" dirty="0">
                <a:ln>
                  <a:noFill/>
                </a:ln>
                <a:solidFill>
                  <a:srgbClr val="000000"/>
                </a:solidFill>
                <a:effectLst/>
                <a:uLnTx/>
                <a:uFillTx/>
                <a:latin typeface="Calibri"/>
                <a:ea typeface="+mn-ea"/>
                <a:cs typeface="+mn-cs"/>
              </a:rPr>
              <a:t>x</a:t>
            </a:r>
            <a:r>
              <a:rPr kumimoji="0" lang="en-US" sz="1800" b="0" i="0" u="none" strike="noStrike" kern="1200" cap="none" spc="0" normalizeH="0" baseline="0" noProof="0" dirty="0">
                <a:ln>
                  <a:noFill/>
                </a:ln>
                <a:solidFill>
                  <a:srgbClr val="000000"/>
                </a:solidFill>
                <a:effectLst/>
                <a:uLnTx/>
                <a:uFillTx/>
                <a:latin typeface="Calibri"/>
                <a:ea typeface="+mn-ea"/>
                <a:cs typeface="+mn-cs"/>
              </a:rPr>
              <a:t>.</a:t>
            </a:r>
          </a:p>
        </p:txBody>
      </p:sp>
      <p:pic>
        <p:nvPicPr>
          <p:cNvPr id="11" name="Picture 10" descr="R equals Price per unit times x">
            <a:extLst>
              <a:ext uri="{FF2B5EF4-FFF2-40B4-BE49-F238E27FC236}">
                <a16:creationId xmlns:a16="http://schemas.microsoft.com/office/drawing/2014/main" id="{F21EA537-EAC9-1663-352C-FFCE2D799062}"/>
              </a:ext>
            </a:extLst>
          </p:cNvPr>
          <p:cNvPicPr>
            <a:picLocks noChangeAspect="1"/>
          </p:cNvPicPr>
          <p:nvPr/>
        </p:nvPicPr>
        <p:blipFill>
          <a:blip r:embed="rId3"/>
          <a:stretch>
            <a:fillRect/>
          </a:stretch>
        </p:blipFill>
        <p:spPr>
          <a:xfrm>
            <a:off x="3276600" y="3394108"/>
            <a:ext cx="2052000" cy="339692"/>
          </a:xfrm>
          <a:prstGeom prst="rect">
            <a:avLst/>
          </a:prstGeom>
        </p:spPr>
      </p:pic>
      <p:sp>
        <p:nvSpPr>
          <p:cNvPr id="5" name="TextBox 4">
            <a:extLst>
              <a:ext uri="{FF2B5EF4-FFF2-40B4-BE49-F238E27FC236}">
                <a16:creationId xmlns:a16="http://schemas.microsoft.com/office/drawing/2014/main" id="{A60C8BD9-BB85-DF50-5A4C-48627148C63A}"/>
              </a:ext>
            </a:extLst>
          </p:cNvPr>
          <p:cNvSpPr txBox="1"/>
          <p:nvPr/>
        </p:nvSpPr>
        <p:spPr>
          <a:xfrm>
            <a:off x="457200" y="3733800"/>
            <a:ext cx="8229600" cy="2252924"/>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b="1"/>
            </a:pPr>
            <a:r>
              <a:rPr kumimoji="0" lang="en-US" sz="1800" b="1" i="0" u="none" strike="noStrike" kern="1200" cap="none" spc="0" normalizeH="0" baseline="0" noProof="0" dirty="0">
                <a:ln>
                  <a:noFill/>
                </a:ln>
                <a:solidFill>
                  <a:srgbClr val="000000"/>
                </a:solidFill>
                <a:effectLst/>
                <a:uLnTx/>
                <a:uFillTx/>
                <a:latin typeface="Calibri"/>
                <a:ea typeface="+mn-ea"/>
                <a:cs typeface="+mn-cs"/>
              </a:rPr>
              <a:t>Profit Function (</a:t>
            </a:r>
            <a:r>
              <a:rPr kumimoji="0" lang="en-US" sz="1800" b="1" i="1" u="none" strike="noStrike" kern="1200" cap="none" spc="0" normalizeH="0" baseline="0" noProof="0" dirty="0">
                <a:ln>
                  <a:noFill/>
                </a:ln>
                <a:solidFill>
                  <a:srgbClr val="000000"/>
                </a:solidFill>
                <a:effectLst/>
                <a:uLnTx/>
                <a:uFillTx/>
                <a:latin typeface="Calibri"/>
                <a:ea typeface="+mn-ea"/>
                <a:cs typeface="+mn-cs"/>
              </a:rPr>
              <a:t>P</a:t>
            </a:r>
            <a:r>
              <a:rPr kumimoji="0" lang="en-US" sz="1800" b="1" i="0" u="none" strike="noStrike" kern="1200" cap="none" spc="0" normalizeH="0" baseline="0" noProof="0" dirty="0">
                <a:ln>
                  <a:noFill/>
                </a:ln>
                <a:solidFill>
                  <a:srgbClr val="000000"/>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1800" b="0" i="0" u="none" strike="noStrike" kern="1200" cap="none" spc="0" normalizeH="0" baseline="0" noProof="0" dirty="0">
                <a:ln>
                  <a:noFill/>
                </a:ln>
                <a:solidFill>
                  <a:srgbClr val="000000"/>
                </a:solidFill>
                <a:effectLst/>
                <a:uLnTx/>
                <a:uFillTx/>
                <a:latin typeface="Calibri"/>
                <a:ea typeface="+mn-ea"/>
                <a:cs typeface="+mn-cs"/>
              </a:rPr>
              <a:t>The </a:t>
            </a:r>
            <a:r>
              <a:rPr kumimoji="0" lang="en-US" sz="1800" b="1" i="0" u="none" strike="noStrike" kern="1200" cap="none" spc="0" normalizeH="0" baseline="0" noProof="0" dirty="0">
                <a:ln>
                  <a:noFill/>
                </a:ln>
                <a:solidFill>
                  <a:srgbClr val="000000"/>
                </a:solidFill>
                <a:effectLst/>
                <a:uLnTx/>
                <a:uFillTx/>
                <a:latin typeface="Calibri"/>
                <a:ea typeface="+mn-ea"/>
                <a:cs typeface="+mn-cs"/>
              </a:rPr>
              <a:t>profit function</a:t>
            </a:r>
            <a:r>
              <a:rPr kumimoji="0" lang="en-US" sz="1800" b="0" i="0" u="none" strike="noStrike" kern="1200" cap="none" spc="0" normalizeH="0" baseline="0" noProof="0" dirty="0">
                <a:ln>
                  <a:noFill/>
                </a:ln>
                <a:solidFill>
                  <a:srgbClr val="000000"/>
                </a:solidFill>
                <a:effectLst/>
                <a:uLnTx/>
                <a:uFillTx/>
                <a:latin typeface="Calibri"/>
                <a:ea typeface="+mn-ea"/>
                <a:cs typeface="+mn-cs"/>
              </a:rPr>
              <a:t> calculates the amount of profit </a:t>
            </a:r>
            <a:r>
              <a:rPr kumimoji="0" lang="en-US" sz="1800" b="0" i="1" u="none" strike="noStrike" kern="1200" cap="none" spc="0" normalizeH="0" baseline="0" noProof="0" dirty="0">
                <a:ln>
                  <a:noFill/>
                </a:ln>
                <a:solidFill>
                  <a:srgbClr val="000000"/>
                </a:solidFill>
                <a:effectLst/>
                <a:uLnTx/>
                <a:uFillTx/>
                <a:latin typeface="Calibri"/>
                <a:ea typeface="+mn-ea"/>
                <a:cs typeface="+mn-cs"/>
              </a:rPr>
              <a:t>P</a:t>
            </a:r>
            <a:r>
              <a:rPr kumimoji="0" lang="en-US" sz="1800" b="0" i="0" u="none" strike="noStrike" kern="1200" cap="none" spc="0" normalizeH="0" baseline="0" noProof="0" dirty="0">
                <a:ln>
                  <a:noFill/>
                </a:ln>
                <a:solidFill>
                  <a:srgbClr val="000000"/>
                </a:solidFill>
                <a:effectLst/>
                <a:uLnTx/>
                <a:uFillTx/>
                <a:latin typeface="Calibri"/>
                <a:ea typeface="+mn-ea"/>
                <a:cs typeface="+mn-cs"/>
              </a:rPr>
              <a:t> created for </a:t>
            </a:r>
            <a:r>
              <a:rPr kumimoji="0" lang="en-US" sz="1800" b="0" i="1" u="none" strike="noStrike" kern="1200" cap="none" spc="0" normalizeH="0" baseline="0" noProof="0" dirty="0">
                <a:ln>
                  <a:noFill/>
                </a:ln>
                <a:solidFill>
                  <a:srgbClr val="000000"/>
                </a:solidFill>
                <a:effectLst/>
                <a:uLnTx/>
                <a:uFillTx/>
                <a:latin typeface="Calibri"/>
                <a:ea typeface="+mn-ea"/>
                <a:cs typeface="+mn-cs"/>
              </a:rPr>
              <a:t>x</a:t>
            </a:r>
            <a:r>
              <a:rPr kumimoji="0" lang="en-US" sz="1800" b="0" i="0" u="none" strike="noStrike" kern="1200" cap="none" spc="0" normalizeH="0" baseline="0" noProof="0" dirty="0">
                <a:ln>
                  <a:noFill/>
                </a:ln>
                <a:solidFill>
                  <a:srgbClr val="000000"/>
                </a:solidFill>
                <a:effectLst/>
                <a:uLnTx/>
                <a:uFillTx/>
                <a:latin typeface="Calibri"/>
                <a:ea typeface="+mn-ea"/>
                <a:cs typeface="+mn-cs"/>
              </a:rPr>
              <a:t> number of units made and sold and is found by subtracting the cost from the revenue.</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1800" b="0" i="1" u="none" strike="noStrike" kern="1200" cap="none" spc="0" normalizeH="0" baseline="0" noProof="0" dirty="0">
                <a:ln>
                  <a:noFill/>
                </a:ln>
                <a:solidFill>
                  <a:srgbClr val="000000"/>
                </a:solidFill>
                <a:effectLst/>
                <a:uLnTx/>
                <a:uFillTx/>
                <a:latin typeface="Calibri"/>
                <a:ea typeface="+mn-ea"/>
                <a:cs typeface="+mn-cs"/>
              </a:rPr>
              <a:t>P</a:t>
            </a:r>
            <a:r>
              <a:rPr kumimoji="0" lang="en-US" sz="1800" b="0" i="0" u="none" strike="noStrike" kern="1200" cap="none" spc="0" normalizeH="0" baseline="0" noProof="0" dirty="0">
                <a:ln>
                  <a:noFill/>
                </a:ln>
                <a:solidFill>
                  <a:srgbClr val="000000"/>
                </a:solidFill>
                <a:effectLst/>
                <a:uLnTx/>
                <a:uFillTx/>
                <a:latin typeface="Calibri"/>
                <a:ea typeface="+mn-ea"/>
                <a:cs typeface="+mn-cs"/>
              </a:rPr>
              <a:t> = </a:t>
            </a:r>
            <a:r>
              <a:rPr kumimoji="0" lang="en-US" sz="1800" b="0" i="1" u="none" strike="noStrike" kern="1200" cap="none" spc="0" normalizeH="0" baseline="0" noProof="0" dirty="0">
                <a:ln>
                  <a:noFill/>
                </a:ln>
                <a:solidFill>
                  <a:srgbClr val="000000"/>
                </a:solidFill>
                <a:effectLst/>
                <a:uLnTx/>
                <a:uFillTx/>
                <a:latin typeface="Calibri"/>
                <a:ea typeface="+mn-ea"/>
                <a:cs typeface="+mn-cs"/>
              </a:rPr>
              <a:t>R</a:t>
            </a:r>
            <a:r>
              <a:rPr kumimoji="0" lang="en-US" sz="1800" b="0" i="0" u="none" strike="noStrike" kern="1200" cap="none" spc="0" normalizeH="0" baseline="0" noProof="0" dirty="0">
                <a:ln>
                  <a:noFill/>
                </a:ln>
                <a:solidFill>
                  <a:srgbClr val="000000"/>
                </a:solidFill>
                <a:effectLst/>
                <a:uLnTx/>
                <a:uFillTx/>
                <a:latin typeface="Calibri"/>
                <a:ea typeface="+mn-ea"/>
                <a:cs typeface="+mn-cs"/>
              </a:rPr>
              <a:t> </a:t>
            </a: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1800" b="0" i="0" u="none" strike="noStrike" kern="1200" cap="none" spc="0" normalizeH="0" baseline="0" noProof="0" dirty="0">
                <a:ln>
                  <a:noFill/>
                </a:ln>
                <a:solidFill>
                  <a:srgbClr val="000000"/>
                </a:solidFill>
                <a:effectLst/>
                <a:uLnTx/>
                <a:uFillTx/>
                <a:latin typeface="Calibri"/>
                <a:ea typeface="+mn-ea"/>
                <a:cs typeface="+mn-cs"/>
              </a:rPr>
              <a:t> </a:t>
            </a:r>
            <a:r>
              <a:rPr kumimoji="0" lang="en-US" sz="1800" b="0" i="1" u="none" strike="noStrike" kern="1200" cap="none" spc="0" normalizeH="0" baseline="0" noProof="0" dirty="0">
                <a:ln>
                  <a:noFill/>
                </a:ln>
                <a:solidFill>
                  <a:srgbClr val="000000"/>
                </a:solidFill>
                <a:effectLst/>
                <a:uLnTx/>
                <a:uFillTx/>
                <a:latin typeface="Calibri"/>
                <a:ea typeface="+mn-ea"/>
                <a:cs typeface="+mn-cs"/>
              </a:rPr>
              <a:t>C</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b="1"/>
            </a:pPr>
            <a:r>
              <a:rPr kumimoji="0" lang="en-US" sz="1800" b="1" i="0" u="none" strike="noStrike" kern="1200" cap="none" spc="0" normalizeH="0" baseline="0" noProof="0" dirty="0">
                <a:ln>
                  <a:noFill/>
                </a:ln>
                <a:solidFill>
                  <a:srgbClr val="000000"/>
                </a:solidFill>
                <a:effectLst/>
                <a:uLnTx/>
                <a:uFillTx/>
                <a:latin typeface="Calibri"/>
                <a:ea typeface="+mn-ea"/>
                <a:cs typeface="+mn-cs"/>
              </a:rPr>
              <a:t>Break-Even Point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800" b="0" i="0" u="none" strike="noStrike" kern="1200" cap="none" spc="0" normalizeH="0" baseline="0" noProof="0" dirty="0">
                <a:ln>
                  <a:noFill/>
                </a:ln>
                <a:solidFill>
                  <a:srgbClr val="000000"/>
                </a:solidFill>
                <a:effectLst/>
                <a:uLnTx/>
                <a:uFillTx/>
                <a:latin typeface="Calibri"/>
                <a:ea typeface="+mn-ea"/>
                <a:cs typeface="+mn-cs"/>
              </a:rPr>
              <a:t>The quantity of units to be produced and sold so that the cost of production equals the revenues for a product is called the </a:t>
            </a:r>
            <a:r>
              <a:rPr kumimoji="0" lang="en-US" sz="1800" b="1" i="0" u="none" strike="noStrike" kern="1200" cap="none" spc="0" normalizeH="0" baseline="0" noProof="0" dirty="0">
                <a:ln>
                  <a:noFill/>
                </a:ln>
                <a:solidFill>
                  <a:srgbClr val="000000"/>
                </a:solidFill>
                <a:effectLst/>
                <a:uLnTx/>
                <a:uFillTx/>
                <a:latin typeface="Calibri"/>
                <a:ea typeface="+mn-ea"/>
                <a:cs typeface="+mn-cs"/>
              </a:rPr>
              <a:t>break-even point</a:t>
            </a:r>
            <a:r>
              <a:rPr kumimoji="0" lang="en-US" sz="1800" b="0" i="0" u="none" strike="noStrike" kern="1200" cap="none" spc="0" normalizeH="0" baseline="0" noProof="0" dirty="0">
                <a:ln>
                  <a:noFill/>
                </a:ln>
                <a:solidFill>
                  <a:srgbClr val="000000"/>
                </a:solidFill>
                <a:effectLst/>
                <a:uLnTx/>
                <a:uFillTx/>
                <a:latin typeface="Calibri"/>
                <a:ea typeface="+mn-ea"/>
                <a:cs typeface="+mn-cs"/>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Determining the Break-Even </a:t>
            </a:r>
            <a:br>
              <a:rPr lang="en-US" dirty="0"/>
            </a:br>
            <a:r>
              <a:rPr dirty="0"/>
              <a:t>Point</a:t>
            </a:r>
            <a:r>
              <a:rPr lang="en-US" dirty="0"/>
              <a:t>—Slide 1</a:t>
            </a:r>
            <a:endParaRPr dirty="0"/>
          </a:p>
        </p:txBody>
      </p:sp>
      <p:sp>
        <p:nvSpPr>
          <p:cNvPr id="3" name="Text Placeholder 2"/>
          <p:cNvSpPr>
            <a:spLocks noGrp="1"/>
          </p:cNvSpPr>
          <p:nvPr>
            <p:ph type="body" sz="quarter" idx="10"/>
          </p:nvPr>
        </p:nvSpPr>
        <p:spPr/>
        <p:txBody>
          <a:bodyPr>
            <a:normAutofit fontScale="92500" lnSpcReduction="20000"/>
          </a:bodyPr>
          <a:lstStyle/>
          <a:p>
            <a:pPr>
              <a:defRPr sz="2800"/>
            </a:pPr>
            <a:r>
              <a:rPr sz="2800" dirty="0"/>
              <a:t>Harley is drawing up a business plan to produce and sell a new in-store price scanner. She has determined that the initial start-up cost will be </a:t>
            </a:r>
            <a:r>
              <a:rPr lang="en-US" sz="2800" dirty="0"/>
              <a:t>$18,000</a:t>
            </a:r>
            <a:r>
              <a:rPr sz="2800" dirty="0"/>
              <a:t>, and it will cost her </a:t>
            </a:r>
            <a:r>
              <a:rPr lang="en-US" dirty="0"/>
              <a:t>$14</a:t>
            </a:r>
            <a:r>
              <a:rPr sz="2800" dirty="0"/>
              <a:t> to produce each scanner. Harley plans to sell each scanner to stores for </a:t>
            </a:r>
            <a:r>
              <a:rPr lang="en-US" sz="2800" dirty="0"/>
              <a:t>$30</a:t>
            </a:r>
            <a:r>
              <a:rPr sz="2800" dirty="0"/>
              <a:t>. Let </a:t>
            </a:r>
            <a:r>
              <a:rPr lang="en-US" sz="2800" i="1" dirty="0"/>
              <a:t>x</a:t>
            </a:r>
            <a:r>
              <a:rPr sz="2800" dirty="0"/>
              <a:t> be the number of scanners produced.</a:t>
            </a:r>
          </a:p>
          <a:p>
            <a:pPr marL="538163" indent="-538163">
              <a:defRPr sz="2800"/>
            </a:pPr>
            <a:r>
              <a:rPr lang="en-US" dirty="0"/>
              <a:t>a.</a:t>
            </a:r>
            <a:r>
              <a:rPr dirty="0"/>
              <a:t>​</a:t>
            </a:r>
            <a:r>
              <a:rPr lang="en-US" dirty="0"/>
              <a:t>	</a:t>
            </a:r>
            <a:r>
              <a:rPr sz="2800" dirty="0"/>
              <a:t>Write the cost function for producing the scanners.</a:t>
            </a:r>
          </a:p>
          <a:p>
            <a:pPr marL="538163" indent="-538163">
              <a:defRPr sz="2800"/>
            </a:pPr>
            <a:r>
              <a:rPr lang="en-US" dirty="0"/>
              <a:t>b.</a:t>
            </a:r>
            <a:r>
              <a:rPr dirty="0"/>
              <a:t>​</a:t>
            </a:r>
            <a:r>
              <a:rPr lang="en-US" dirty="0"/>
              <a:t>	</a:t>
            </a:r>
            <a:r>
              <a:rPr sz="2800" dirty="0"/>
              <a:t>Write the revenue function for selling the scanners.</a:t>
            </a:r>
          </a:p>
          <a:p>
            <a:pPr marL="538163" indent="-538163">
              <a:defRPr sz="2800"/>
            </a:pPr>
            <a:r>
              <a:rPr lang="en-US" dirty="0"/>
              <a:t>c.	</a:t>
            </a:r>
            <a:r>
              <a:rPr dirty="0"/>
              <a:t>​</a:t>
            </a:r>
            <a:r>
              <a:rPr sz="2800" dirty="0"/>
              <a:t>Write the profit function for Harley's business.</a:t>
            </a:r>
          </a:p>
          <a:p>
            <a:pPr marL="538163" indent="-538163">
              <a:defRPr sz="2800"/>
            </a:pPr>
            <a:r>
              <a:rPr lang="en-US" dirty="0"/>
              <a:t>d.</a:t>
            </a:r>
            <a:r>
              <a:rPr dirty="0"/>
              <a:t>​</a:t>
            </a:r>
            <a:r>
              <a:rPr lang="en-US" dirty="0"/>
              <a:t>	</a:t>
            </a:r>
            <a:r>
              <a:rPr sz="2800" dirty="0"/>
              <a:t>Determine the break-even point for Harley's new scanner business.</a:t>
            </a:r>
          </a:p>
          <a:p>
            <a:pPr marL="538163" indent="-538163">
              <a:defRPr sz="2800"/>
            </a:pPr>
            <a:r>
              <a:rPr lang="en-US" dirty="0"/>
              <a:t>e.</a:t>
            </a:r>
            <a:r>
              <a:rPr dirty="0"/>
              <a:t>​</a:t>
            </a:r>
            <a:r>
              <a:rPr lang="en-US" dirty="0"/>
              <a:t>	</a:t>
            </a:r>
            <a:r>
              <a:rPr sz="2800" dirty="0"/>
              <a:t>If Harley sells </a:t>
            </a:r>
            <a:r>
              <a:rPr sz="2800" dirty="0">
                <a:latin typeface="Cambria Math"/>
              </a:rPr>
              <a:t>2500</a:t>
            </a:r>
            <a:r>
              <a:rPr sz="2800" dirty="0"/>
              <a:t> scanners, what profit can Harley expect to make?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6: Determining the Break-Even </a:t>
            </a:r>
            <a:br>
              <a:rPr lang="en-US" dirty="0"/>
            </a:br>
            <a:r>
              <a:rPr lang="en-US" dirty="0"/>
              <a:t>Point—Slide 2</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marL="538163" indent="-538163">
              <a:defRPr sz="2800"/>
            </a:pPr>
            <a:r>
              <a:rPr lang="en-US" dirty="0"/>
              <a:t>a.</a:t>
            </a:r>
            <a:r>
              <a:rPr dirty="0"/>
              <a:t>​</a:t>
            </a:r>
            <a:r>
              <a:rPr lang="en-US" dirty="0"/>
              <a:t>	</a:t>
            </a:r>
            <a:r>
              <a:rPr sz="2800" dirty="0"/>
              <a:t>The cost function includes the fixed cost, which is </a:t>
            </a:r>
            <a:r>
              <a:rPr lang="en-US" sz="2800" dirty="0"/>
              <a:t>$18,000,</a:t>
            </a:r>
            <a:r>
              <a:rPr sz="2800" dirty="0"/>
              <a:t> plus the cost for each scanner to be produced. The production cost per scanner is </a:t>
            </a:r>
            <a:r>
              <a:rPr lang="en-US" sz="2800" dirty="0"/>
              <a:t>$14</a:t>
            </a:r>
            <a:r>
              <a:rPr sz="2800" dirty="0"/>
              <a:t> multiplied by the number of scanners produced, </a:t>
            </a:r>
            <a:r>
              <a:rPr lang="en-US" sz="2800" i="1" dirty="0"/>
              <a:t>x</a:t>
            </a:r>
            <a:r>
              <a:rPr sz="2800" dirty="0"/>
              <a:t>.</a:t>
            </a:r>
          </a:p>
          <a:p>
            <a:pPr algn="ctr"/>
            <a:r>
              <a:rPr dirty="0"/>
              <a:t>​</a:t>
            </a:r>
            <a:r>
              <a:rPr sz="2800" dirty="0"/>
              <a:t>Cost Function</a:t>
            </a:r>
          </a:p>
          <a:p>
            <a:pPr algn="ctr">
              <a:defRPr sz="2800"/>
            </a:pPr>
            <a:r>
              <a:rPr dirty="0"/>
              <a:t>​</a:t>
            </a:r>
            <a:r>
              <a:rPr lang="en-US" i="1" dirty="0"/>
              <a:t>C</a:t>
            </a:r>
            <a:r>
              <a:rPr lang="en-US" dirty="0"/>
              <a:t>(</a:t>
            </a:r>
            <a:r>
              <a:rPr lang="en-US" i="1" dirty="0"/>
              <a:t>x</a:t>
            </a:r>
            <a:r>
              <a:rPr lang="en-US" dirty="0"/>
              <a:t>) = 18,000 + 14</a:t>
            </a:r>
            <a:r>
              <a:rPr lang="en-US" i="1" dirty="0"/>
              <a:t>x</a:t>
            </a:r>
            <a:endParaRPr dirty="0"/>
          </a:p>
          <a:p>
            <a:pPr marL="538163" indent="-538163">
              <a:defRPr sz="2800"/>
            </a:pPr>
            <a:r>
              <a:rPr lang="en-US" sz="2800" dirty="0"/>
              <a:t>b.	</a:t>
            </a:r>
            <a:r>
              <a:rPr sz="2800" dirty="0"/>
              <a:t>The revenue function consists of the sale price of each scanner, </a:t>
            </a:r>
            <a:r>
              <a:rPr lang="en-US" sz="2800" dirty="0"/>
              <a:t>$30,</a:t>
            </a:r>
            <a:r>
              <a:rPr sz="2800" dirty="0"/>
              <a:t> multiplied by the number of scanners sold, </a:t>
            </a:r>
            <a:r>
              <a:rPr lang="en-US" sz="2800" i="1" dirty="0"/>
              <a:t>x</a:t>
            </a:r>
            <a:r>
              <a:rPr sz="2800" dirty="0"/>
              <a:t>.</a:t>
            </a:r>
          </a:p>
          <a:p>
            <a:pPr algn="ctr"/>
            <a:r>
              <a:rPr dirty="0"/>
              <a:t>​</a:t>
            </a:r>
            <a:r>
              <a:rPr sz="2800" dirty="0"/>
              <a:t>Revenue Function</a:t>
            </a:r>
          </a:p>
          <a:p>
            <a:pPr algn="ctr">
              <a:defRPr sz="2800"/>
            </a:pPr>
            <a:r>
              <a:rPr dirty="0"/>
              <a:t>​</a:t>
            </a:r>
            <a:r>
              <a:rPr lang="en-US" i="1" dirty="0"/>
              <a:t>R</a:t>
            </a:r>
            <a:r>
              <a:rPr lang="en-US" dirty="0"/>
              <a:t>(</a:t>
            </a:r>
            <a:r>
              <a:rPr lang="en-US" i="1" dirty="0"/>
              <a:t>x</a:t>
            </a:r>
            <a:r>
              <a:rPr lang="en-US" dirty="0"/>
              <a:t>) = 30</a:t>
            </a:r>
            <a:r>
              <a:rPr lang="en-US" i="1" dirty="0"/>
              <a:t>x</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Verifying the Point of Intersection of Two Lines</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Determine if the point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2</m:t>
                        </m:r>
                        <m:r>
                          <m:rPr>
                            <m:nor/>
                          </m:rPr>
                          <a:rPr/>
                          <m:t>, </m:t>
                        </m:r>
                        <m:r>
                          <a:rPr>
                            <a:latin typeface="Cambria Math" panose="02040503050406030204" pitchFamily="18" charset="0"/>
                          </a:rPr>
                          <m:t>3</m:t>
                        </m:r>
                      </m:e>
                    </m:d>
                  </m:oMath>
                </a14:m>
                <a:r>
                  <a:rPr sz="2800" dirty="0"/>
                  <a:t> is the point of intersection for the given lines. In other words, is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2</m:t>
                        </m:r>
                        <m:r>
                          <m:rPr>
                            <m:nor/>
                          </m:rPr>
                          <a:rPr/>
                          <m:t>, </m:t>
                        </m:r>
                        <m:r>
                          <a:rPr>
                            <a:latin typeface="Cambria Math" panose="02040503050406030204" pitchFamily="18" charset="0"/>
                          </a:rPr>
                          <m:t>3</m:t>
                        </m:r>
                      </m:e>
                    </m:d>
                  </m:oMath>
                </a14:m>
                <a:r>
                  <a:rPr sz="2800" dirty="0"/>
                  <a:t> the solution to the system of equations?</a:t>
                </a:r>
              </a:p>
              <a:p>
                <a:pPr algn="ctr"/>
                <a:r>
                  <a:rPr dirty="0"/>
                  <a:t>​</a:t>
                </a:r>
                <a:endParaRPr lang="en-US" dirty="0"/>
              </a:p>
              <a:p>
                <a:pPr algn="ct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222"/>
                </a:stretch>
              </a:blipFill>
            </p:spPr>
            <p:txBody>
              <a:bodyPr/>
              <a:lstStyle/>
              <a:p>
                <a:r>
                  <a:rPr lang="en-IN">
                    <a:noFill/>
                  </a:rPr>
                  <a:t> </a:t>
                </a:r>
              </a:p>
            </p:txBody>
          </p:sp>
        </mc:Fallback>
      </mc:AlternateContent>
      <p:pic>
        <p:nvPicPr>
          <p:cNvPr id="7" name="Picture 6" descr="set of equations Negative two x minus two y equals negative ten and Negative zero point five x plus y equals two.">
            <a:extLst>
              <a:ext uri="{FF2B5EF4-FFF2-40B4-BE49-F238E27FC236}">
                <a16:creationId xmlns:a16="http://schemas.microsoft.com/office/drawing/2014/main" id="{F0702836-F6D6-5C58-3452-2B835E0331B7}"/>
              </a:ext>
            </a:extLst>
          </p:cNvPr>
          <p:cNvPicPr>
            <a:picLocks noChangeAspect="1"/>
          </p:cNvPicPr>
          <p:nvPr/>
        </p:nvPicPr>
        <p:blipFill>
          <a:blip r:embed="rId3"/>
          <a:stretch>
            <a:fillRect/>
          </a:stretch>
        </p:blipFill>
        <p:spPr>
          <a:xfrm>
            <a:off x="3352800" y="2476500"/>
            <a:ext cx="2133600" cy="952500"/>
          </a:xfrm>
          <a:prstGeom prst="rect">
            <a:avLst/>
          </a:prstGeom>
        </p:spPr>
      </p:pic>
      <p:sp>
        <p:nvSpPr>
          <p:cNvPr id="9" name="TextBox 8">
            <a:extLst>
              <a:ext uri="{FF2B5EF4-FFF2-40B4-BE49-F238E27FC236}">
                <a16:creationId xmlns:a16="http://schemas.microsoft.com/office/drawing/2014/main" id="{503383A6-6BCE-DF0D-41A3-6FBC741B8414}"/>
              </a:ext>
            </a:extLst>
          </p:cNvPr>
          <p:cNvSpPr txBox="1"/>
          <p:nvPr/>
        </p:nvSpPr>
        <p:spPr>
          <a:xfrm>
            <a:off x="457200" y="3733800"/>
            <a:ext cx="8229600" cy="2246769"/>
          </a:xfrm>
          <a:prstGeom prst="rect">
            <a:avLst/>
          </a:prstGeom>
          <a:noFill/>
        </p:spPr>
        <p:txBody>
          <a:bodyPr wrap="square">
            <a:spAutoFit/>
          </a:bodyPr>
          <a:lstStyle/>
          <a:p>
            <a:r>
              <a:rPr lang="en-US" sz="2800" b="1" dirty="0"/>
              <a:t>Solution</a:t>
            </a:r>
          </a:p>
          <a:p>
            <a:pPr>
              <a:defRPr sz="2800"/>
            </a:pPr>
            <a:r>
              <a:rPr lang="en-US" sz="2800" dirty="0"/>
              <a:t>In order to determine if a point is a solution to a system of equations, we must substitute the </a:t>
            </a:r>
            <a:r>
              <a:rPr lang="en-US" sz="2800" i="1" dirty="0"/>
              <a:t>x</a:t>
            </a:r>
            <a:r>
              <a:rPr lang="en-US" sz="2800" dirty="0"/>
              <a:t>- and </a:t>
            </a:r>
            <a:r>
              <a:rPr lang="en-US" sz="2800" i="1" dirty="0"/>
              <a:t>y</a:t>
            </a:r>
            <a:r>
              <a:rPr lang="en-US" sz="2800" dirty="0"/>
              <a:t>-coordinates into each equation and verify that both are satisfied.</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6: Determining the Break-Even </a:t>
            </a:r>
            <a:br>
              <a:rPr lang="en-US" dirty="0"/>
            </a:br>
            <a:r>
              <a:rPr lang="en-US" dirty="0"/>
              <a:t>Point—Slide 3</a:t>
            </a:r>
            <a:endParaRPr dirty="0"/>
          </a:p>
        </p:txBody>
      </p:sp>
      <p:sp>
        <p:nvSpPr>
          <p:cNvPr id="3" name="Text Placeholder 2"/>
          <p:cNvSpPr>
            <a:spLocks noGrp="1"/>
          </p:cNvSpPr>
          <p:nvPr>
            <p:ph type="body" sz="quarter" idx="10"/>
          </p:nvPr>
        </p:nvSpPr>
        <p:spPr/>
        <p:txBody>
          <a:bodyPr>
            <a:normAutofit/>
          </a:bodyPr>
          <a:lstStyle/>
          <a:p>
            <a:pPr marL="538163" indent="-538163">
              <a:defRPr sz="2800"/>
            </a:pPr>
            <a:r>
              <a:rPr lang="en-US" dirty="0"/>
              <a:t>c.	</a:t>
            </a:r>
            <a:r>
              <a:rPr dirty="0"/>
              <a:t>​</a:t>
            </a:r>
            <a:r>
              <a:rPr sz="2800" dirty="0"/>
              <a:t>The profit function is determined by subtracting the cost function from the revenue function, </a:t>
            </a:r>
            <a:r>
              <a:rPr lang="en-US" sz="2800" dirty="0"/>
              <a:t>	                 </a:t>
            </a:r>
            <a:r>
              <a:rPr lang="en-US" sz="2800" i="1" dirty="0"/>
              <a:t>P</a:t>
            </a:r>
            <a:r>
              <a:rPr lang="en-US" sz="2800" dirty="0"/>
              <a:t>(</a:t>
            </a:r>
            <a:r>
              <a:rPr lang="en-US" sz="2800" i="1" dirty="0"/>
              <a:t>x</a:t>
            </a:r>
            <a:r>
              <a:rPr lang="en-US" sz="2800" dirty="0"/>
              <a:t>) = </a:t>
            </a:r>
            <a:r>
              <a:rPr lang="en-US" sz="2800" i="1" dirty="0"/>
              <a:t>R</a:t>
            </a:r>
            <a:r>
              <a:rPr lang="en-US" sz="2800" dirty="0"/>
              <a:t>(</a:t>
            </a:r>
            <a:r>
              <a:rPr lang="en-US" sz="2800" i="1" dirty="0"/>
              <a:t>x</a:t>
            </a:r>
            <a:r>
              <a:rPr lang="en-US" sz="2800" dirty="0"/>
              <a:t>) – </a:t>
            </a:r>
            <a:r>
              <a:rPr lang="en-US" sz="2800" i="1" dirty="0"/>
              <a:t>C</a:t>
            </a:r>
            <a:r>
              <a:rPr lang="en-US" sz="2800" dirty="0"/>
              <a:t>(</a:t>
            </a:r>
            <a:r>
              <a:rPr lang="en-US" sz="2800" i="1" dirty="0"/>
              <a:t>x</a:t>
            </a:r>
            <a:r>
              <a:rPr lang="en-US" sz="2800" dirty="0"/>
              <a:t>).</a:t>
            </a:r>
            <a:endParaRPr sz="2800" dirty="0"/>
          </a:p>
          <a:p>
            <a:pPr algn="ctr"/>
            <a:r>
              <a:rPr dirty="0"/>
              <a:t>​</a:t>
            </a:r>
            <a:r>
              <a:rPr sz="2800" dirty="0"/>
              <a:t>Profit Function</a:t>
            </a:r>
          </a:p>
          <a:p>
            <a:endParaRPr lang="en-US" dirty="0"/>
          </a:p>
          <a:p>
            <a:endParaRPr lang="en-US" dirty="0"/>
          </a:p>
          <a:p>
            <a:endParaRPr sz="2800" dirty="0"/>
          </a:p>
        </p:txBody>
      </p:sp>
      <p:pic>
        <p:nvPicPr>
          <p:cNvPr id="7" name="Picture 6" descr="Line 1: P of x equals thirty x minus the quantity eighteen thousand plus fourteen x.&#10;Line 2: P of x equals sixteen x minus eighteen thousand.&#10;&#10;">
            <a:extLst>
              <a:ext uri="{FF2B5EF4-FFF2-40B4-BE49-F238E27FC236}">
                <a16:creationId xmlns:a16="http://schemas.microsoft.com/office/drawing/2014/main" id="{75A95C2A-E1AB-925F-F3E9-D12514956CD6}"/>
              </a:ext>
            </a:extLst>
          </p:cNvPr>
          <p:cNvPicPr>
            <a:picLocks noChangeAspect="1"/>
          </p:cNvPicPr>
          <p:nvPr/>
        </p:nvPicPr>
        <p:blipFill>
          <a:blip r:embed="rId2"/>
          <a:stretch>
            <a:fillRect/>
          </a:stretch>
        </p:blipFill>
        <p:spPr>
          <a:xfrm>
            <a:off x="2667000" y="2914650"/>
            <a:ext cx="3952875" cy="1028700"/>
          </a:xfrm>
          <a:prstGeom prst="rect">
            <a:avLst/>
          </a:prstGeom>
        </p:spPr>
      </p:pic>
      <p:sp>
        <p:nvSpPr>
          <p:cNvPr id="9" name="TextBox 8">
            <a:extLst>
              <a:ext uri="{FF2B5EF4-FFF2-40B4-BE49-F238E27FC236}">
                <a16:creationId xmlns:a16="http://schemas.microsoft.com/office/drawing/2014/main" id="{21535687-DC88-AB5A-517C-7732D781AC41}"/>
              </a:ext>
            </a:extLst>
          </p:cNvPr>
          <p:cNvSpPr txBox="1"/>
          <p:nvPr/>
        </p:nvSpPr>
        <p:spPr>
          <a:xfrm>
            <a:off x="457200" y="3868464"/>
            <a:ext cx="8229600" cy="2092881"/>
          </a:xfrm>
          <a:prstGeom prst="rect">
            <a:avLst/>
          </a:prstGeom>
          <a:noFill/>
        </p:spPr>
        <p:txBody>
          <a:bodyPr wrap="square">
            <a:spAutoFit/>
          </a:bodyPr>
          <a:lstStyle/>
          <a:p>
            <a:pPr marL="538163" indent="-538163"/>
            <a:r>
              <a:rPr lang="en-US" sz="2600" dirty="0"/>
              <a:t>d.	The break-even point is found by solving the system of equations consisting of the cost and revenue functions. The intersection will happen when the cost is equal to the revenue. Therefore, we need to set the two equations equal to one another and solve for </a:t>
            </a:r>
            <a:r>
              <a:rPr lang="en-US" sz="2600" i="1" dirty="0"/>
              <a:t>x</a:t>
            </a:r>
            <a:r>
              <a:rPr lang="en-US" sz="2600" dirty="0"/>
              <a:t>.</a:t>
            </a:r>
            <a:endParaRPr lang="en-IN" sz="2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6: Determining the Break-Even </a:t>
            </a:r>
            <a:br>
              <a:rPr lang="en-US" dirty="0"/>
            </a:br>
            <a:r>
              <a:rPr lang="en-US" dirty="0"/>
              <a:t>Point—Slide 4</a:t>
            </a:r>
            <a:endParaRPr dirty="0"/>
          </a:p>
        </p:txBody>
      </p:sp>
      <p:graphicFrame>
        <p:nvGraphicFramePr>
          <p:cNvPr id="4" name="Object 3" descr="Line 1: Thirty x equals eighteen thousand plus fourteen x.&#10;Line 2: Sixteen x equals eighteen thousand.&#10;Line 3: x equals one thousand one hundred twenty-five.">
            <a:extLst>
              <a:ext uri="{FF2B5EF4-FFF2-40B4-BE49-F238E27FC236}">
                <a16:creationId xmlns:a16="http://schemas.microsoft.com/office/drawing/2014/main" id="{79C42C17-8C8F-B31B-343D-35DDCE4513E6}"/>
              </a:ext>
            </a:extLst>
          </p:cNvPr>
          <p:cNvGraphicFramePr>
            <a:graphicFrameLocks noChangeAspect="1"/>
          </p:cNvGraphicFramePr>
          <p:nvPr>
            <p:extLst>
              <p:ext uri="{D42A27DB-BD31-4B8C-83A1-F6EECF244321}">
                <p14:modId xmlns:p14="http://schemas.microsoft.com/office/powerpoint/2010/main" val="3693193399"/>
              </p:ext>
            </p:extLst>
          </p:nvPr>
        </p:nvGraphicFramePr>
        <p:xfrm>
          <a:off x="3659188" y="1181100"/>
          <a:ext cx="2349500" cy="1181100"/>
        </p:xfrm>
        <a:graphic>
          <a:graphicData uri="http://schemas.openxmlformats.org/presentationml/2006/ole">
            <mc:AlternateContent xmlns:mc="http://schemas.openxmlformats.org/markup-compatibility/2006">
              <mc:Choice xmlns:v="urn:schemas-microsoft-com:vml" Requires="v">
                <p:oleObj name="Equation" r:id="rId2" imgW="2349360" imgH="1180800" progId="Equation.DSMT4">
                  <p:embed/>
                </p:oleObj>
              </mc:Choice>
              <mc:Fallback>
                <p:oleObj name="Equation" r:id="rId2" imgW="2349360" imgH="1180800" progId="Equation.DSMT4">
                  <p:embed/>
                  <p:pic>
                    <p:nvPicPr>
                      <p:cNvPr id="0" name=""/>
                      <p:cNvPicPr/>
                      <p:nvPr/>
                    </p:nvPicPr>
                    <p:blipFill>
                      <a:blip r:embed="rId3"/>
                      <a:stretch>
                        <a:fillRect/>
                      </a:stretch>
                    </p:blipFill>
                    <p:spPr>
                      <a:xfrm>
                        <a:off x="3659188" y="1181100"/>
                        <a:ext cx="2349500" cy="1181100"/>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6CEDD7C0-A789-D39C-521D-142DD7C2F0BC}"/>
              </a:ext>
            </a:extLst>
          </p:cNvPr>
          <p:cNvSpPr txBox="1"/>
          <p:nvPr/>
        </p:nvSpPr>
        <p:spPr>
          <a:xfrm>
            <a:off x="457200" y="2405896"/>
            <a:ext cx="8229600" cy="1785104"/>
          </a:xfrm>
          <a:prstGeom prst="rect">
            <a:avLst/>
          </a:prstGeom>
          <a:noFill/>
        </p:spPr>
        <p:txBody>
          <a:bodyPr wrap="square">
            <a:spAutoFit/>
          </a:bodyPr>
          <a:lstStyle/>
          <a:p>
            <a:r>
              <a:rPr lang="en-US" sz="2200" dirty="0"/>
              <a:t>Therefore, the break-even point for Harley is when she produces and sells </a:t>
            </a:r>
            <a:r>
              <a:rPr lang="en-US" sz="2200" dirty="0">
                <a:latin typeface="Cambria Math"/>
              </a:rPr>
              <a:t>1125</a:t>
            </a:r>
            <a:r>
              <a:rPr lang="en-US" sz="2200" dirty="0"/>
              <a:t> scanners.</a:t>
            </a:r>
          </a:p>
          <a:p>
            <a:pPr marL="538163" indent="-538163">
              <a:defRPr sz="2800"/>
            </a:pPr>
            <a:r>
              <a:rPr lang="en-US" sz="2200" dirty="0"/>
              <a:t>e.​	To determine the profit Harley will make if she sells </a:t>
            </a:r>
            <a:r>
              <a:rPr lang="en-US" sz="2200" dirty="0">
                <a:latin typeface="Cambria Math"/>
              </a:rPr>
              <a:t>2500</a:t>
            </a:r>
            <a:r>
              <a:rPr lang="en-US" sz="2200" dirty="0"/>
              <a:t> scanners, we need to substitute </a:t>
            </a:r>
            <a:r>
              <a:rPr lang="en-US" sz="2200" dirty="0">
                <a:latin typeface="Cambria Math"/>
              </a:rPr>
              <a:t>2500</a:t>
            </a:r>
            <a:r>
              <a:rPr lang="en-US" sz="2200" dirty="0"/>
              <a:t> into the profit function found in part c.</a:t>
            </a:r>
          </a:p>
        </p:txBody>
      </p:sp>
      <p:pic>
        <p:nvPicPr>
          <p:cNvPr id="8" name="Picture 7" descr="Line 1: P of x equals sixteen x minus eighteen thousand.&#10;&#10;Line 2: P of x equals sixteen times two thousand five hundred minus eighteen thousand.&#10;&#10;Line 3: P of x equals twenty-two thousand.&#10;">
            <a:extLst>
              <a:ext uri="{FF2B5EF4-FFF2-40B4-BE49-F238E27FC236}">
                <a16:creationId xmlns:a16="http://schemas.microsoft.com/office/drawing/2014/main" id="{6E290901-DC33-6A10-FB71-1935E67BEAB2}"/>
              </a:ext>
            </a:extLst>
          </p:cNvPr>
          <p:cNvPicPr>
            <a:picLocks noChangeAspect="1"/>
          </p:cNvPicPr>
          <p:nvPr/>
        </p:nvPicPr>
        <p:blipFill>
          <a:blip r:embed="rId4"/>
          <a:stretch>
            <a:fillRect/>
          </a:stretch>
        </p:blipFill>
        <p:spPr>
          <a:xfrm>
            <a:off x="3286918" y="3976887"/>
            <a:ext cx="3095625" cy="1323975"/>
          </a:xfrm>
          <a:prstGeom prst="rect">
            <a:avLst/>
          </a:prstGeom>
        </p:spPr>
      </p:pic>
      <p:sp>
        <p:nvSpPr>
          <p:cNvPr id="10" name="TextBox 9">
            <a:extLst>
              <a:ext uri="{FF2B5EF4-FFF2-40B4-BE49-F238E27FC236}">
                <a16:creationId xmlns:a16="http://schemas.microsoft.com/office/drawing/2014/main" id="{FAC1309E-E811-6C2A-746C-AEAF2329D5BF}"/>
              </a:ext>
            </a:extLst>
          </p:cNvPr>
          <p:cNvSpPr txBox="1"/>
          <p:nvPr/>
        </p:nvSpPr>
        <p:spPr>
          <a:xfrm>
            <a:off x="457200" y="5265003"/>
            <a:ext cx="8153400" cy="830997"/>
          </a:xfrm>
          <a:prstGeom prst="rect">
            <a:avLst/>
          </a:prstGeom>
          <a:noFill/>
        </p:spPr>
        <p:txBody>
          <a:bodyPr wrap="square">
            <a:spAutoFit/>
          </a:bodyPr>
          <a:lstStyle/>
          <a:p>
            <a:r>
              <a:rPr lang="en-IN" sz="2400" dirty="0"/>
              <a:t>Therefore, Harley will make a profit of $22,000 when she sells </a:t>
            </a:r>
            <a:r>
              <a:rPr lang="en-IN" sz="2400" dirty="0">
                <a:latin typeface="Cambria Math"/>
              </a:rPr>
              <a:t>2500</a:t>
            </a:r>
            <a:r>
              <a:rPr lang="en-IN" sz="2400" dirty="0"/>
              <a:t> scanners.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pPr>
              <a:defRPr sz="2800"/>
            </a:pPr>
            <a:r>
              <a:rPr sz="2800" dirty="0"/>
              <a:t>Suppose you are planning to manufacture a new board game that requires an initial cost of </a:t>
            </a:r>
            <a:r>
              <a:rPr lang="en-US" sz="2800" dirty="0"/>
              <a:t>$5000</a:t>
            </a:r>
            <a:r>
              <a:rPr sz="2800" dirty="0"/>
              <a:t> and an additional </a:t>
            </a:r>
            <a:r>
              <a:rPr lang="en-US" sz="2800" dirty="0"/>
              <a:t>$11</a:t>
            </a:r>
            <a:r>
              <a:rPr sz="2800" dirty="0"/>
              <a:t> for each game produced. You plan to then sell each board game for </a:t>
            </a:r>
            <a:r>
              <a:rPr lang="en-US" sz="2800" dirty="0"/>
              <a:t>$28</a:t>
            </a:r>
            <a:r>
              <a:rPr sz="2800" dirty="0"/>
              <a:t>. Write the cost function and the revenue function for this venture. Then, find the break-even point for your board game business.</a:t>
            </a:r>
          </a:p>
          <a:p>
            <a:r>
              <a:rPr sz="2800" dirty="0"/>
              <a:t>Answer:</a:t>
            </a:r>
          </a:p>
          <a:p>
            <a:r>
              <a:rPr lang="en-US" i="1" dirty="0"/>
              <a:t>C</a:t>
            </a:r>
            <a:r>
              <a:rPr lang="en-US" dirty="0"/>
              <a:t>(</a:t>
            </a:r>
            <a:r>
              <a:rPr lang="en-US" i="1" dirty="0"/>
              <a:t>x</a:t>
            </a:r>
            <a:r>
              <a:rPr lang="en-US" dirty="0"/>
              <a:t>)</a:t>
            </a:r>
            <a:r>
              <a:rPr lang="en-US" sz="2800" dirty="0"/>
              <a:t> = 5,000 + 11</a:t>
            </a:r>
            <a:r>
              <a:rPr lang="en-US" sz="2800" i="1" dirty="0"/>
              <a:t>x</a:t>
            </a:r>
            <a:r>
              <a:rPr lang="en-US" sz="2800" dirty="0"/>
              <a:t>; </a:t>
            </a:r>
            <a:r>
              <a:rPr lang="en-US" sz="2800" i="1" dirty="0"/>
              <a:t>R</a:t>
            </a:r>
            <a:r>
              <a:rPr lang="en-US" sz="2800" dirty="0"/>
              <a:t>(</a:t>
            </a:r>
            <a:r>
              <a:rPr lang="en-US" sz="2800" i="1" dirty="0"/>
              <a:t>x</a:t>
            </a:r>
            <a:r>
              <a:rPr lang="en-US" sz="2800" dirty="0"/>
              <a:t>) = 28</a:t>
            </a:r>
            <a:r>
              <a:rPr lang="en-US" sz="2800" i="1" dirty="0"/>
              <a:t>x</a:t>
            </a:r>
            <a:r>
              <a:rPr lang="en-US" sz="2800" dirty="0"/>
              <a:t>; The break-even point is approximately 294.12, which rounds up to 295.</a:t>
            </a:r>
            <a:endParaRPr sz="2800" dirty="0"/>
          </a:p>
        </p:txBody>
      </p:sp>
    </p:spTree>
    <p:extLst>
      <p:ext uri="{BB962C8B-B14F-4D97-AF65-F5344CB8AC3E}">
        <p14:creationId xmlns:p14="http://schemas.microsoft.com/office/powerpoint/2010/main" val="2635808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3C8E777-3B70-406A-8F63-20702D5321E8}"/>
              </a:ext>
            </a:extLst>
          </p:cNvPr>
          <p:cNvSpPr>
            <a:spLocks noGrp="1"/>
          </p:cNvSpPr>
          <p:nvPr>
            <p:ph type="title"/>
          </p:nvPr>
        </p:nvSpPr>
        <p:spPr/>
        <p:txBody>
          <a:bodyPr/>
          <a:lstStyle/>
          <a:p>
            <a:r>
              <a:rPr lang="en-US" dirty="0"/>
              <a:t>Example 1: Verifying the Point of Intersection of Two Lines—Slide 2</a:t>
            </a:r>
            <a:endParaRPr lang="en-IN" dirty="0"/>
          </a:p>
        </p:txBody>
      </p:sp>
      <p:sp>
        <p:nvSpPr>
          <p:cNvPr id="13" name="TextBox 12">
            <a:extLst>
              <a:ext uri="{FF2B5EF4-FFF2-40B4-BE49-F238E27FC236}">
                <a16:creationId xmlns:a16="http://schemas.microsoft.com/office/drawing/2014/main" id="{B4787109-F731-1904-E00C-14FEC6CE2970}"/>
              </a:ext>
            </a:extLst>
          </p:cNvPr>
          <p:cNvSpPr txBox="1"/>
          <p:nvPr/>
        </p:nvSpPr>
        <p:spPr>
          <a:xfrm>
            <a:off x="533400" y="1065449"/>
            <a:ext cx="3200400" cy="430887"/>
          </a:xfrm>
          <a:prstGeom prst="rect">
            <a:avLst/>
          </a:prstGeom>
          <a:noFill/>
        </p:spPr>
        <p:txBody>
          <a:bodyPr wrap="square">
            <a:spAutoFit/>
          </a:bodyPr>
          <a:lstStyle/>
          <a:p>
            <a:r>
              <a:rPr lang="en-IN" sz="2200" b="0" i="0" u="none" strike="noStrike" kern="1200" baseline="0" dirty="0">
                <a:solidFill>
                  <a:schemeClr val="tx1"/>
                </a:solidFill>
                <a:latin typeface="+mn-lt"/>
                <a:ea typeface="+mn-ea"/>
                <a:cs typeface="+mn-cs"/>
              </a:rPr>
              <a:t>Verifying the 1st Equation:</a:t>
            </a:r>
            <a:endParaRPr lang="en-IN" sz="2200" dirty="0"/>
          </a:p>
        </p:txBody>
      </p:sp>
      <p:pic>
        <p:nvPicPr>
          <p:cNvPr id="8" name="Picture 7" descr="Line 1: Negative two x minus two y equals negative ten.&#10;Line 2: Negative two times two minus two times three equals negative ten.&#10;Line 3: Negative four minus six equals negative ten.&#10;Line 4: Negative ten equals negative ten.">
            <a:extLst>
              <a:ext uri="{FF2B5EF4-FFF2-40B4-BE49-F238E27FC236}">
                <a16:creationId xmlns:a16="http://schemas.microsoft.com/office/drawing/2014/main" id="{3A660B7C-9F11-AEC7-0606-52904C2B1F5F}"/>
              </a:ext>
            </a:extLst>
          </p:cNvPr>
          <p:cNvPicPr>
            <a:picLocks noChangeAspect="1"/>
          </p:cNvPicPr>
          <p:nvPr/>
        </p:nvPicPr>
        <p:blipFill>
          <a:blip r:embed="rId2"/>
          <a:stretch>
            <a:fillRect/>
          </a:stretch>
        </p:blipFill>
        <p:spPr>
          <a:xfrm>
            <a:off x="838200" y="1550894"/>
            <a:ext cx="2247900" cy="2419350"/>
          </a:xfrm>
          <a:prstGeom prst="rect">
            <a:avLst/>
          </a:prstGeom>
        </p:spPr>
      </p:pic>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E88C590C-4B84-5685-183E-6E32D2A99E53}"/>
                  </a:ext>
                </a:extLst>
              </p:cNvPr>
              <p:cNvSpPr txBox="1"/>
              <p:nvPr/>
            </p:nvSpPr>
            <p:spPr>
              <a:xfrm>
                <a:off x="5029200" y="1051755"/>
                <a:ext cx="3352800" cy="472245"/>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800"/>
                </a:pPr>
                <a:r>
                  <a:rPr lang="en-IN" sz="2200" dirty="0"/>
                  <a:t>​</a:t>
                </a:r>
                <a14:m>
                  <m:oMath xmlns:m="http://schemas.openxmlformats.org/officeDocument/2006/math">
                    <m:r>
                      <m:rPr>
                        <m:nor/>
                      </m:rPr>
                      <a:rPr lang="en-IN" sz="2200" b="0" i="0" u="none" strike="noStrike" kern="1200" baseline="0" smtClean="0">
                        <a:solidFill>
                          <a:schemeClr val="tx1"/>
                        </a:solidFill>
                      </a:rPr>
                      <m:t>Verifying</m:t>
                    </m:r>
                    <m:r>
                      <m:rPr>
                        <m:nor/>
                      </m:rPr>
                      <a:rPr lang="en-IN" sz="2200" b="0" i="0" u="none" strike="noStrike" kern="1200" baseline="0" smtClean="0">
                        <a:solidFill>
                          <a:schemeClr val="tx1"/>
                        </a:solidFill>
                      </a:rPr>
                      <m:t> </m:t>
                    </m:r>
                    <m:r>
                      <m:rPr>
                        <m:nor/>
                      </m:rPr>
                      <a:rPr lang="en-IN" sz="2200" b="0" i="0" u="none" strike="noStrike" kern="1200" baseline="0" smtClean="0">
                        <a:solidFill>
                          <a:schemeClr val="tx1"/>
                        </a:solidFill>
                      </a:rPr>
                      <m:t>the</m:t>
                    </m:r>
                    <m:r>
                      <m:rPr>
                        <m:nor/>
                      </m:rPr>
                      <a:rPr lang="en-IN" sz="2200" b="0" i="0" u="none" strike="noStrike" kern="1200" baseline="0" smtClean="0">
                        <a:solidFill>
                          <a:schemeClr val="tx1"/>
                        </a:solidFill>
                      </a:rPr>
                      <m:t> </m:t>
                    </m:r>
                    <m:r>
                      <m:rPr>
                        <m:nor/>
                      </m:rPr>
                      <a:rPr lang="en-IN" sz="2200" b="0" i="0" u="none" strike="noStrike" kern="1200" baseline="0" smtClean="0">
                        <a:solidFill>
                          <a:schemeClr val="tx1"/>
                        </a:solidFill>
                      </a:rPr>
                      <m:t>2</m:t>
                    </m:r>
                    <m:r>
                      <m:rPr>
                        <m:nor/>
                      </m:rPr>
                      <a:rPr lang="en-IN" sz="2200" b="0" i="0" u="none" strike="noStrike" kern="1200" baseline="0" smtClean="0">
                        <a:solidFill>
                          <a:schemeClr val="tx1"/>
                        </a:solidFill>
                      </a:rPr>
                      <m:t>nd</m:t>
                    </m:r>
                    <m:r>
                      <m:rPr>
                        <m:nor/>
                      </m:rPr>
                      <a:rPr lang="en-IN" sz="2200" b="0" i="0" u="none" strike="noStrike" kern="1200" baseline="0" smtClean="0">
                        <a:solidFill>
                          <a:schemeClr val="tx1"/>
                        </a:solidFill>
                      </a:rPr>
                      <m:t> </m:t>
                    </m:r>
                    <m:r>
                      <m:rPr>
                        <m:nor/>
                      </m:rPr>
                      <a:rPr lang="en-IN" sz="2200" b="0" i="0" u="none" strike="noStrike" kern="1200" baseline="0" smtClean="0">
                        <a:solidFill>
                          <a:schemeClr val="tx1"/>
                        </a:solidFill>
                      </a:rPr>
                      <m:t>Equation</m:t>
                    </m:r>
                    <m:r>
                      <m:rPr>
                        <m:nor/>
                      </m:rPr>
                      <a:rPr lang="en-IN" sz="2200" b="0" i="0" u="none" strike="noStrike" kern="1200" baseline="0" smtClean="0">
                        <a:solidFill>
                          <a:schemeClr val="tx1"/>
                        </a:solidFill>
                      </a:rPr>
                      <m:t>: </m:t>
                    </m:r>
                    <m:r>
                      <m:rPr>
                        <m:nor/>
                      </m:rPr>
                      <a:rPr lang="en-IN" sz="2200" b="0" i="0" u="none" strike="noStrike" kern="1200" baseline="0" smtClean="0">
                        <a:solidFill>
                          <a:schemeClr val="tx1"/>
                        </a:solidFill>
                      </a:rPr>
                      <m:t>	</m:t>
                    </m:r>
                  </m:oMath>
                </a14:m>
                <a:endParaRPr lang="en-IN" sz="2200" b="0" i="0" u="none" strike="noStrike" kern="1200" baseline="0" dirty="0">
                  <a:solidFill>
                    <a:schemeClr val="tx1"/>
                  </a:solidFill>
                </a:endParaRPr>
              </a:p>
            </p:txBody>
          </p:sp>
        </mc:Choice>
        <mc:Fallback xmlns="">
          <p:sp>
            <p:nvSpPr>
              <p:cNvPr id="15" name="TextBox 14">
                <a:extLst>
                  <a:ext uri="{FF2B5EF4-FFF2-40B4-BE49-F238E27FC236}">
                    <a16:creationId xmlns:a16="http://schemas.microsoft.com/office/drawing/2014/main" id="{E88C590C-4B84-5685-183E-6E32D2A99E53}"/>
                  </a:ext>
                </a:extLst>
              </p:cNvPr>
              <p:cNvSpPr txBox="1">
                <a:spLocks noRot="1" noChangeAspect="1" noMove="1" noResize="1" noEditPoints="1" noAdjustHandles="1" noChangeArrowheads="1" noChangeShapeType="1" noTextEdit="1"/>
              </p:cNvSpPr>
              <p:nvPr/>
            </p:nvSpPr>
            <p:spPr>
              <a:xfrm>
                <a:off x="5029200" y="1051755"/>
                <a:ext cx="3352800" cy="472245"/>
              </a:xfrm>
              <a:prstGeom prst="rect">
                <a:avLst/>
              </a:prstGeom>
              <a:blipFill>
                <a:blip r:embed="rId3"/>
                <a:stretch>
                  <a:fillRect l="-2364" b="-25974"/>
                </a:stretch>
              </a:blipFill>
            </p:spPr>
            <p:txBody>
              <a:bodyPr/>
              <a:lstStyle/>
              <a:p>
                <a:r>
                  <a:rPr lang="en-IN">
                    <a:noFill/>
                  </a:rPr>
                  <a:t> </a:t>
                </a:r>
              </a:p>
            </p:txBody>
          </p:sp>
        </mc:Fallback>
      </mc:AlternateContent>
      <p:pic>
        <p:nvPicPr>
          <p:cNvPr id="11" name="Picture 10" descr="Line 1: Negative zero point five x plus y equals two.&#10;Line 2: Negative zero point five times two plus three equals two.&#10;Line 3: Negative one plus three equals two.&#10;Line 4: Two equals two.&#10;">
            <a:extLst>
              <a:ext uri="{FF2B5EF4-FFF2-40B4-BE49-F238E27FC236}">
                <a16:creationId xmlns:a16="http://schemas.microsoft.com/office/drawing/2014/main" id="{20406EE2-3580-1268-FDFC-1FF70C04C8FE}"/>
              </a:ext>
            </a:extLst>
          </p:cNvPr>
          <p:cNvPicPr>
            <a:picLocks noChangeAspect="1"/>
          </p:cNvPicPr>
          <p:nvPr/>
        </p:nvPicPr>
        <p:blipFill>
          <a:blip r:embed="rId4"/>
          <a:stretch>
            <a:fillRect/>
          </a:stretch>
        </p:blipFill>
        <p:spPr>
          <a:xfrm>
            <a:off x="5486400" y="1662568"/>
            <a:ext cx="1943100" cy="2419350"/>
          </a:xfrm>
          <a:prstGeom prst="rect">
            <a:avLst/>
          </a:prstGeom>
        </p:spPr>
      </p:pic>
      <mc:AlternateContent xmlns:mc="http://schemas.openxmlformats.org/markup-compatibility/2006" xmlns:a14="http://schemas.microsoft.com/office/drawing/2010/main">
        <mc:Choice Requires="a14">
          <p:sp>
            <p:nvSpPr>
              <p:cNvPr id="17" name="TextBox 16">
                <a:extLst>
                  <a:ext uri="{FF2B5EF4-FFF2-40B4-BE49-F238E27FC236}">
                    <a16:creationId xmlns:a16="http://schemas.microsoft.com/office/drawing/2014/main" id="{619156DA-F975-E1F3-4BB2-B642C366471B}"/>
                  </a:ext>
                </a:extLst>
              </p:cNvPr>
              <p:cNvSpPr txBox="1"/>
              <p:nvPr/>
            </p:nvSpPr>
            <p:spPr>
              <a:xfrm>
                <a:off x="457200" y="4253805"/>
                <a:ext cx="8229600" cy="1384995"/>
              </a:xfrm>
              <a:prstGeom prst="rect">
                <a:avLst/>
              </a:prstGeom>
              <a:noFill/>
            </p:spPr>
            <p:txBody>
              <a:bodyPr wrap="square">
                <a:spAutoFit/>
              </a:bodyPr>
              <a:lstStyle/>
              <a:p>
                <a:pPr>
                  <a:defRPr sz="2800"/>
                </a:pPr>
                <a:r>
                  <a:rPr lang="en-IN" sz="2800" dirty="0"/>
                  <a:t>Because the point </a:t>
                </a:r>
                <a14:m>
                  <m:oMath xmlns:m="http://schemas.openxmlformats.org/officeDocument/2006/math">
                    <m:d>
                      <m:dPr>
                        <m:ctrlPr>
                          <a:rPr lang="ar-AE" sz="2800" i="1">
                            <a:latin typeface="Cambria Math" panose="02040503050406030204" pitchFamily="18" charset="0"/>
                          </a:rPr>
                        </m:ctrlPr>
                      </m:dPr>
                      <m:e>
                        <m:r>
                          <a:rPr lang="ar-AE" sz="2800">
                            <a:latin typeface="Cambria Math" panose="02040503050406030204" pitchFamily="18" charset="0"/>
                          </a:rPr>
                          <m:t>2</m:t>
                        </m:r>
                        <m:r>
                          <m:rPr>
                            <m:nor/>
                          </m:rPr>
                          <a:rPr lang="ar-AE" sz="2800"/>
                          <m:t>, </m:t>
                        </m:r>
                        <m:r>
                          <a:rPr lang="ar-AE" sz="2800">
                            <a:latin typeface="Cambria Math" panose="02040503050406030204" pitchFamily="18" charset="0"/>
                          </a:rPr>
                          <m:t>3</m:t>
                        </m:r>
                      </m:e>
                    </m:d>
                  </m:oMath>
                </a14:m>
                <a:r>
                  <a:rPr lang="ar-AE" sz="2800" dirty="0"/>
                  <a:t> </a:t>
                </a:r>
                <a:r>
                  <a:rPr lang="en-IN" sz="2800" dirty="0"/>
                  <a:t>satisfies both equations, it is indeed the solution to the system and the point of intersection of the two lines.</a:t>
                </a:r>
              </a:p>
            </p:txBody>
          </p:sp>
        </mc:Choice>
        <mc:Fallback xmlns="">
          <p:sp>
            <p:nvSpPr>
              <p:cNvPr id="17" name="TextBox 16">
                <a:extLst>
                  <a:ext uri="{FF2B5EF4-FFF2-40B4-BE49-F238E27FC236}">
                    <a16:creationId xmlns:a16="http://schemas.microsoft.com/office/drawing/2014/main" id="{619156DA-F975-E1F3-4BB2-B642C366471B}"/>
                  </a:ext>
                </a:extLst>
              </p:cNvPr>
              <p:cNvSpPr txBox="1">
                <a:spLocks noRot="1" noChangeAspect="1" noMove="1" noResize="1" noEditPoints="1" noAdjustHandles="1" noChangeArrowheads="1" noChangeShapeType="1" noTextEdit="1"/>
              </p:cNvSpPr>
              <p:nvPr/>
            </p:nvSpPr>
            <p:spPr>
              <a:xfrm>
                <a:off x="457200" y="4253805"/>
                <a:ext cx="8229600" cy="1384995"/>
              </a:xfrm>
              <a:prstGeom prst="rect">
                <a:avLst/>
              </a:prstGeom>
              <a:blipFill>
                <a:blip r:embed="rId5"/>
                <a:stretch>
                  <a:fillRect l="-1481" t="-5727" b="-11894"/>
                </a:stretch>
              </a:blipFill>
            </p:spPr>
            <p:txBody>
              <a:bodyPr/>
              <a:lstStyle/>
              <a:p>
                <a:r>
                  <a:rPr lang="en-IN">
                    <a:noFill/>
                  </a:rPr>
                  <a:t> </a:t>
                </a:r>
              </a:p>
            </p:txBody>
          </p:sp>
        </mc:Fallback>
      </mc:AlternateContent>
    </p:spTree>
    <p:extLst>
      <p:ext uri="{BB962C8B-B14F-4D97-AF65-F5344CB8AC3E}">
        <p14:creationId xmlns:p14="http://schemas.microsoft.com/office/powerpoint/2010/main" val="2386669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Determine if the point </a:t>
                </a:r>
                <a14:m>
                  <m:oMath xmlns:m="http://schemas.openxmlformats.org/officeDocument/2006/math">
                    <m:d>
                      <m:dPr>
                        <m:ctrlPr>
                          <a:rPr lang="ar-AE" i="1">
                            <a:latin typeface="Cambria Math" panose="02040503050406030204" pitchFamily="18" charset="0"/>
                          </a:rPr>
                        </m:ctrlPr>
                      </m:dPr>
                      <m:e>
                        <m:r>
                          <a:rPr lang="ar-AE">
                            <a:latin typeface="Cambria Math" panose="02040503050406030204" pitchFamily="18" charset="0"/>
                          </a:rPr>
                          <m:t>2</m:t>
                        </m:r>
                        <m:r>
                          <m:rPr>
                            <m:nor/>
                          </m:rPr>
                          <a:rPr lang="ar-AE"/>
                          <m:t>, </m:t>
                        </m:r>
                        <m:r>
                          <a:rPr lang="ar-AE">
                            <a:latin typeface="Cambria Math" panose="02040503050406030204" pitchFamily="18" charset="0"/>
                          </a:rPr>
                          <m:t>4</m:t>
                        </m:r>
                      </m:e>
                    </m:d>
                  </m:oMath>
                </a14:m>
                <a:r>
                  <a:rPr lang="ar-AE" sz="2800" dirty="0"/>
                  <a:t> </a:t>
                </a:r>
                <a:r>
                  <a:rPr lang="en-US" sz="2800" dirty="0"/>
                  <a:t>is the point of intersection of the lines </a:t>
                </a:r>
                <a:r>
                  <a:rPr lang="es-ES" i="1" dirty="0"/>
                  <a:t>y</a:t>
                </a:r>
                <a:r>
                  <a:rPr lang="es-ES" dirty="0"/>
                  <a:t> = 5</a:t>
                </a:r>
                <a:r>
                  <a:rPr lang="es-ES" i="1" dirty="0"/>
                  <a:t>x</a:t>
                </a:r>
                <a:r>
                  <a:rPr lang="es-ES" dirty="0"/>
                  <a:t> </a:t>
                </a:r>
                <a:r>
                  <a:rPr lang="es-ES" dirty="0">
                    <a:latin typeface="Calibri" panose="020F0502020204030204" pitchFamily="34" charset="0"/>
                    <a:ea typeface="Calibri" panose="020F0502020204030204" pitchFamily="34" charset="0"/>
                    <a:cs typeface="Calibri" panose="020F0502020204030204" pitchFamily="34" charset="0"/>
                  </a:rPr>
                  <a:t>−</a:t>
                </a:r>
                <a:r>
                  <a:rPr lang="es-ES" dirty="0"/>
                  <a:t> 6 and 3</a:t>
                </a:r>
                <a:r>
                  <a:rPr lang="es-ES" i="1" dirty="0"/>
                  <a:t>x</a:t>
                </a:r>
                <a:r>
                  <a:rPr lang="es-ES" dirty="0"/>
                  <a:t> </a:t>
                </a:r>
                <a:r>
                  <a:rPr lang="es-ES" dirty="0">
                    <a:latin typeface="Calibri" panose="020F0502020204030204" pitchFamily="34" charset="0"/>
                    <a:ea typeface="Calibri" panose="020F0502020204030204" pitchFamily="34" charset="0"/>
                    <a:cs typeface="Calibri" panose="020F0502020204030204" pitchFamily="34" charset="0"/>
                  </a:rPr>
                  <a:t>−</a:t>
                </a:r>
                <a:r>
                  <a:rPr lang="es-ES" dirty="0"/>
                  <a:t> 0.1</a:t>
                </a:r>
                <a:r>
                  <a:rPr lang="es-ES" i="1" dirty="0"/>
                  <a:t>y</a:t>
                </a:r>
                <a:r>
                  <a:rPr lang="es-ES" dirty="0"/>
                  <a:t> = 1.</a:t>
                </a:r>
                <a:endParaRPr lang="en-US" sz="2800" dirty="0"/>
              </a:p>
              <a:p>
                <a:pPr>
                  <a:defRPr sz="2800"/>
                </a:pPr>
                <a:endParaRPr lang="en-US" sz="2800" dirty="0"/>
              </a:p>
              <a:p>
                <a:pPr>
                  <a:defRPr sz="2800"/>
                </a:pPr>
                <a:r>
                  <a:rPr lang="en-US" sz="2800" dirty="0"/>
                  <a:t>Answer:  </a:t>
                </a:r>
                <a14:m>
                  <m:oMath xmlns:m="http://schemas.openxmlformats.org/officeDocument/2006/math">
                    <m:r>
                      <a:rPr lang="en-US" b="0" i="0" smtClean="0">
                        <a:latin typeface="Cambria Math" panose="02040503050406030204" pitchFamily="18" charset="0"/>
                      </a:rPr>
                      <m:t>(</m:t>
                    </m:r>
                    <m:r>
                      <a:rPr lang="en-US" b="0" i="0" smtClean="0">
                        <a:latin typeface="Cambria Math" panose="02040503050406030204" pitchFamily="18" charset="0"/>
                      </a:rPr>
                      <m:t>2</m:t>
                    </m:r>
                    <m:r>
                      <a:rPr lang="en-US" b="0" i="0" smtClean="0">
                        <a:latin typeface="Cambria Math" panose="02040503050406030204" pitchFamily="18" charset="0"/>
                      </a:rPr>
                      <m:t>,</m:t>
                    </m:r>
                    <m:r>
                      <a:rPr lang="en-US" b="0" i="0" smtClean="0">
                        <a:latin typeface="Cambria Math" panose="02040503050406030204" pitchFamily="18" charset="0"/>
                      </a:rPr>
                      <m:t>4</m:t>
                    </m:r>
                    <m:r>
                      <a:rPr lang="en-US" b="0" i="0" smtClean="0">
                        <a:latin typeface="Cambria Math" panose="02040503050406030204" pitchFamily="18" charset="0"/>
                      </a:rPr>
                      <m:t>)</m:t>
                    </m:r>
                  </m:oMath>
                </a14:m>
                <a:r>
                  <a:rPr lang="en-US" sz="2800" dirty="0"/>
                  <a:t> is not the point of intersection.</a:t>
                </a:r>
                <a:endParaRPr lang="ar-AE" sz="2800" dirty="0"/>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595"/>
                </a:stretch>
              </a:blipFill>
            </p:spPr>
            <p:txBody>
              <a:bodyPr/>
              <a:lstStyle/>
              <a:p>
                <a:r>
                  <a:rPr lang="en-IN">
                    <a:noFill/>
                  </a:rPr>
                  <a:t> </a:t>
                </a:r>
              </a:p>
            </p:txBody>
          </p:sp>
        </mc:Fallback>
      </mc:AlternateContent>
    </p:spTree>
    <p:extLst>
      <p:ext uri="{BB962C8B-B14F-4D97-AF65-F5344CB8AC3E}">
        <p14:creationId xmlns:p14="http://schemas.microsoft.com/office/powerpoint/2010/main" val="336345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Solving a System of Linear Equations by Substitution</a:t>
            </a:r>
          </a:p>
        </p:txBody>
      </p:sp>
      <p:sp>
        <p:nvSpPr>
          <p:cNvPr id="3" name="Text Placeholder 2"/>
          <p:cNvSpPr>
            <a:spLocks noGrp="1"/>
          </p:cNvSpPr>
          <p:nvPr>
            <p:ph type="body" sz="quarter" idx="10"/>
          </p:nvPr>
        </p:nvSpPr>
        <p:spPr/>
        <p:txBody>
          <a:bodyPr>
            <a:normAutofit/>
          </a:bodyPr>
          <a:lstStyle/>
          <a:p>
            <a:pPr marL="538163" indent="-538163">
              <a:defRPr sz="2800"/>
            </a:pPr>
            <a:r>
              <a:rPr lang="en-US" dirty="0"/>
              <a:t>1.</a:t>
            </a:r>
            <a:r>
              <a:rPr dirty="0"/>
              <a:t>​</a:t>
            </a:r>
            <a:r>
              <a:rPr lang="en-US" dirty="0"/>
              <a:t>	</a:t>
            </a:r>
            <a:r>
              <a:rPr sz="2800" dirty="0"/>
              <a:t>Solve one of the equations for one of the variables.</a:t>
            </a:r>
          </a:p>
          <a:p>
            <a:pPr marL="538163" indent="-538163">
              <a:defRPr sz="2800"/>
            </a:pPr>
            <a:r>
              <a:rPr lang="en-US" sz="2800" dirty="0"/>
              <a:t>2.	</a:t>
            </a:r>
            <a:r>
              <a:rPr sz="2800" dirty="0"/>
              <a:t>Substitute the expression found in Step 1 into the other equation and solve for the remaining variable.</a:t>
            </a:r>
          </a:p>
          <a:p>
            <a:pPr marL="538163" indent="-538163">
              <a:defRPr sz="2800"/>
            </a:pPr>
            <a:r>
              <a:rPr lang="en-US" dirty="0"/>
              <a:t>3.	</a:t>
            </a:r>
            <a:r>
              <a:rPr dirty="0"/>
              <a:t>​</a:t>
            </a:r>
            <a:r>
              <a:rPr sz="2800" dirty="0"/>
              <a:t>Re-substitute the value found in Step 2 into the original equation from Step 1 to find the corresponding coordinate.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Solving a System of Linear Equations</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Solve the following linear system of equations algebraically. Check your answer using a graphing calculator.</a:t>
            </a:r>
            <a:endParaRPr lang="en-US" sz="2800" dirty="0"/>
          </a:p>
          <a:p>
            <a:endParaRPr lang="en-IN" dirty="0"/>
          </a:p>
          <a:p>
            <a:endParaRPr lang="en-IN" dirty="0"/>
          </a:p>
        </p:txBody>
      </p:sp>
      <p:pic>
        <p:nvPicPr>
          <p:cNvPr id="7" name="Picture 6" descr="set of equations y equals two x plus four and &#10;Negative x plus y equals one.&#10;">
            <a:extLst>
              <a:ext uri="{FF2B5EF4-FFF2-40B4-BE49-F238E27FC236}">
                <a16:creationId xmlns:a16="http://schemas.microsoft.com/office/drawing/2014/main" id="{B6F57403-680E-B199-3914-A7B140A7EC18}"/>
              </a:ext>
            </a:extLst>
          </p:cNvPr>
          <p:cNvPicPr>
            <a:picLocks noChangeAspect="1"/>
          </p:cNvPicPr>
          <p:nvPr/>
        </p:nvPicPr>
        <p:blipFill>
          <a:blip r:embed="rId2"/>
          <a:stretch>
            <a:fillRect/>
          </a:stretch>
        </p:blipFill>
        <p:spPr>
          <a:xfrm>
            <a:off x="2971800" y="2438400"/>
            <a:ext cx="2095500" cy="952500"/>
          </a:xfrm>
          <a:prstGeom prst="rect">
            <a:avLst/>
          </a:prstGeom>
        </p:spPr>
      </p:pic>
      <p:sp>
        <p:nvSpPr>
          <p:cNvPr id="9" name="TextBox 8">
            <a:extLst>
              <a:ext uri="{FF2B5EF4-FFF2-40B4-BE49-F238E27FC236}">
                <a16:creationId xmlns:a16="http://schemas.microsoft.com/office/drawing/2014/main" id="{B6B8BC11-E35D-1D57-1B2D-15CE1827CAE0}"/>
              </a:ext>
            </a:extLst>
          </p:cNvPr>
          <p:cNvSpPr txBox="1"/>
          <p:nvPr/>
        </p:nvSpPr>
        <p:spPr>
          <a:xfrm>
            <a:off x="457200" y="3633160"/>
            <a:ext cx="8229600" cy="1815882"/>
          </a:xfrm>
          <a:prstGeom prst="rect">
            <a:avLst/>
          </a:prstGeom>
          <a:noFill/>
        </p:spPr>
        <p:txBody>
          <a:bodyPr wrap="square">
            <a:spAutoFit/>
          </a:bodyPr>
          <a:lstStyle/>
          <a:p>
            <a:r>
              <a:rPr lang="en-US" sz="2800" b="1" dirty="0"/>
              <a:t>Solution</a:t>
            </a:r>
          </a:p>
          <a:p>
            <a:pPr>
              <a:defRPr b="1"/>
            </a:pPr>
            <a:r>
              <a:rPr lang="en-US" sz="2800" dirty="0"/>
              <a:t>Step 1:</a:t>
            </a:r>
          </a:p>
          <a:p>
            <a:pPr>
              <a:defRPr sz="2800"/>
            </a:pPr>
            <a:r>
              <a:rPr lang="en-US" sz="2800" dirty="0"/>
              <a:t>Since the first equation given is already solved for </a:t>
            </a:r>
            <a:r>
              <a:rPr lang="en-US" sz="2800" i="1" dirty="0"/>
              <a:t>y</a:t>
            </a:r>
            <a:r>
              <a:rPr lang="en-US" sz="2800" dirty="0"/>
              <a:t>, we can move on to step 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System of Linear Equations</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77500" lnSpcReduction="20000"/>
              </a:bodyPr>
              <a:lstStyle/>
              <a:p>
                <a:pPr>
                  <a:defRPr b="1"/>
                </a:pPr>
                <a:r>
                  <a:rPr dirty="0"/>
                  <a:t>Step 2:</a:t>
                </a:r>
              </a:p>
              <a:p>
                <a:pPr>
                  <a:defRPr sz="2800"/>
                </a:pPr>
                <a:r>
                  <a:rPr dirty="0"/>
                  <a:t>the expression </a:t>
                </a:r>
                <a:r>
                  <a:rPr lang="en-US" dirty="0"/>
                  <a:t>2</a:t>
                </a:r>
                <a:r>
                  <a:rPr lang="en-US" i="1" dirty="0"/>
                  <a:t>x</a:t>
                </a:r>
                <a:r>
                  <a:rPr lang="en-US" dirty="0"/>
                  <a:t> + 4</a:t>
                </a:r>
                <a:r>
                  <a:rPr dirty="0"/>
                  <a:t> as a substitution for </a:t>
                </a:r>
                <a:r>
                  <a:rPr lang="en-US" i="1" dirty="0"/>
                  <a:t>y</a:t>
                </a:r>
                <a:r>
                  <a:rPr dirty="0"/>
                  <a:t> in the second equation given.</a:t>
                </a:r>
              </a:p>
              <a:p>
                <a:pPr algn="ctr">
                  <a:defRPr sz="2800"/>
                </a:pPr>
                <a:r>
                  <a:rPr lang="en-US" i="1" dirty="0">
                    <a:latin typeface="Calibri" panose="020F0502020204030204" pitchFamily="34" charset="0"/>
                    <a:ea typeface="Calibri" panose="020F0502020204030204" pitchFamily="34" charset="0"/>
                    <a:cs typeface="Calibri" panose="020F0502020204030204" pitchFamily="34" charset="0"/>
                  </a:rPr>
                  <a:t>−</a:t>
                </a:r>
                <a:r>
                  <a:rPr lang="en-US" i="1" dirty="0"/>
                  <a:t>x</a:t>
                </a:r>
                <a:r>
                  <a:rPr lang="en-US" dirty="0"/>
                  <a:t> + (2</a:t>
                </a:r>
                <a:r>
                  <a:rPr lang="en-US" i="1" dirty="0"/>
                  <a:t>x</a:t>
                </a:r>
                <a:r>
                  <a:rPr lang="en-US" dirty="0"/>
                  <a:t> + 4) = 1</a:t>
                </a:r>
                <a:endParaRPr dirty="0"/>
              </a:p>
              <a:p>
                <a:pPr>
                  <a:defRPr sz="2800"/>
                </a:pPr>
                <a:r>
                  <a:rPr dirty="0"/>
                  <a:t>Now we have a single equation in one variable that we can solve. Solving for </a:t>
                </a:r>
                <a:r>
                  <a:rPr lang="en-US" i="1" dirty="0"/>
                  <a:t>x</a:t>
                </a:r>
                <a:r>
                  <a:rPr dirty="0"/>
                  <a:t> we get the following.</a:t>
                </a:r>
                <a:endParaRPr lang="en-US" dirty="0"/>
              </a:p>
              <a:p>
                <a:pPr>
                  <a:defRPr sz="2800"/>
                </a:pPr>
                <a:r>
                  <a:rPr lang="en-IN" dirty="0"/>
                  <a:t>		  	 </a:t>
                </a:r>
                <a:r>
                  <a:rPr lang="en-IN" i="1" dirty="0"/>
                  <a:t>x</a:t>
                </a:r>
                <a:r>
                  <a:rPr lang="en-US" dirty="0"/>
                  <a:t> + 4 = 1 and </a:t>
                </a:r>
              </a:p>
              <a:p>
                <a:pPr>
                  <a:defRPr sz="2800"/>
                </a:pPr>
                <a:r>
                  <a:rPr lang="en-US" dirty="0"/>
                  <a:t>			      </a:t>
                </a:r>
                <a:r>
                  <a:rPr lang="en-IN" dirty="0"/>
                  <a:t> </a:t>
                </a:r>
                <a:r>
                  <a:rPr lang="en-IN" i="1" dirty="0"/>
                  <a:t>x</a:t>
                </a:r>
                <a:r>
                  <a:rPr lang="en-US" dirty="0"/>
                  <a:t> =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3.</a:t>
                </a:r>
              </a:p>
              <a:p>
                <a:pPr>
                  <a:defRPr b="1"/>
                </a:pPr>
                <a:r>
                  <a:rPr lang="en-IN" dirty="0"/>
                  <a:t>Step 3:</a:t>
                </a:r>
              </a:p>
              <a:p>
                <a:pPr>
                  <a:defRPr sz="2800"/>
                </a:pPr>
                <a:r>
                  <a:rPr lang="en-IN" dirty="0"/>
                  <a:t>Using the original equation from step 1, find the </a:t>
                </a:r>
                <a:r>
                  <a:rPr lang="en-IN" i="1" dirty="0"/>
                  <a:t>y</a:t>
                </a:r>
                <a:r>
                  <a:rPr lang="en-IN" dirty="0"/>
                  <a:t>-coordinate by substituting in </a:t>
                </a:r>
                <a:r>
                  <a:rPr lang="en-IN" i="1" dirty="0"/>
                  <a:t>x </a:t>
                </a:r>
                <a14:m>
                  <m:oMath xmlns:m="http://schemas.openxmlformats.org/officeDocument/2006/math">
                    <m:r>
                      <a:rPr lang="en-IN">
                        <a:latin typeface="Cambria Math" panose="02040503050406030204" pitchFamily="18" charset="0"/>
                      </a:rPr>
                      <m:t>=</m:t>
                    </m:r>
                    <m:r>
                      <a:rPr lang="en-IN" smtClean="0">
                        <a:latin typeface="Cambria Math" panose="02040503050406030204" pitchFamily="18" charset="0"/>
                      </a:rPr>
                      <m:t>−</m:t>
                    </m:r>
                    <m:r>
                      <a:rPr lang="en-IN">
                        <a:latin typeface="Cambria Math" panose="02040503050406030204" pitchFamily="18" charset="0"/>
                      </a:rPr>
                      <m:t>3</m:t>
                    </m:r>
                  </m:oMath>
                </a14:m>
                <a:r>
                  <a:rPr lang="en-IN" dirty="0"/>
                  <a:t>.</a:t>
                </a:r>
              </a:p>
              <a:p>
                <a:br>
                  <a:rPr lang="en-IN" dirty="0">
                    <a:latin typeface="Cambria Math" panose="02040503050406030204" pitchFamily="18" charset="0"/>
                  </a:rPr>
                </a:br>
                <a:br>
                  <a:rPr lang="ar-AE" dirty="0">
                    <a:latin typeface="Cambria Math" panose="02040503050406030204" pitchFamily="18" charset="0"/>
                  </a:rPr>
                </a:br>
                <a:br>
                  <a:rPr lang="ar-AE" dirty="0">
                    <a:latin typeface="Cambria Math" panose="02040503050406030204" pitchFamily="18" charset="0"/>
                  </a:rPr>
                </a:br>
                <a:r>
                  <a:rPr lang="en-US" dirty="0">
                    <a:latin typeface="Cambria Math" panose="02040503050406030204" pitchFamily="18" charset="0"/>
                  </a:rPr>
                  <a:t>			  </a:t>
                </a:r>
                <a:r>
                  <a:rPr dirty="0"/>
                  <a:t>​</a:t>
                </a:r>
              </a:p>
              <a:p>
                <a:pPr algn="l"/>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2086"/>
                </a:stretch>
              </a:blipFill>
            </p:spPr>
            <p:txBody>
              <a:bodyPr/>
              <a:lstStyle/>
              <a:p>
                <a:r>
                  <a:rPr lang="en-IN">
                    <a:noFill/>
                  </a:rPr>
                  <a:t> </a:t>
                </a:r>
              </a:p>
            </p:txBody>
          </p:sp>
        </mc:Fallback>
      </mc:AlternateContent>
      <p:pic>
        <p:nvPicPr>
          <p:cNvPr id="7" name="Picture 6" descr="Line 1:  y equals two x plus four.&#10;Line 2:  y equals two times negative three plus four.&#10;Line 3:  y equals negative six plus four.&#10;Line 4:  y equals negative two.&#10;">
            <a:extLst>
              <a:ext uri="{FF2B5EF4-FFF2-40B4-BE49-F238E27FC236}">
                <a16:creationId xmlns:a16="http://schemas.microsoft.com/office/drawing/2014/main" id="{0B10F10B-93D4-2AF5-76D5-9F7B7EF8EFB8}"/>
              </a:ext>
            </a:extLst>
          </p:cNvPr>
          <p:cNvPicPr>
            <a:picLocks noChangeAspect="1"/>
          </p:cNvPicPr>
          <p:nvPr/>
        </p:nvPicPr>
        <p:blipFill>
          <a:blip r:embed="rId3"/>
          <a:stretch>
            <a:fillRect/>
          </a:stretch>
        </p:blipFill>
        <p:spPr>
          <a:xfrm>
            <a:off x="3886200" y="4276251"/>
            <a:ext cx="1581150" cy="17335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Solving a System of Linear Equations</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pPr>
                  <a:defRPr sz="2800"/>
                </a:pPr>
                <a:r>
                  <a:rPr sz="2800" dirty="0"/>
                  <a:t>Thus, our point of intersection for the two lines is</a:t>
                </a:r>
                <a:br>
                  <a:rPr lang="en-US" sz="2800" dirty="0"/>
                </a:br>
                <a:r>
                  <a:rPr sz="2800" dirty="0"/>
                  <a:t> </a:t>
                </a:r>
                <a14:m>
                  <m:oMath xmlns:m="http://schemas.openxmlformats.org/officeDocument/2006/math">
                    <m:d>
                      <m:dPr>
                        <m:ctrlPr>
                          <a:rPr i="1">
                            <a:latin typeface="Cambria Math" panose="02040503050406030204" pitchFamily="18" charset="0"/>
                          </a:rPr>
                        </m:ctrlPr>
                      </m:dPr>
                      <m:e>
                        <m:r>
                          <a:rPr>
                            <a:latin typeface="Cambria Math" panose="02040503050406030204" pitchFamily="18" charset="0"/>
                          </a:rPr>
                          <m:t>−</m:t>
                        </m:r>
                        <m:r>
                          <a:rPr>
                            <a:latin typeface="Cambria Math" panose="02040503050406030204" pitchFamily="18" charset="0"/>
                          </a:rPr>
                          <m:t>3</m:t>
                        </m:r>
                        <m:r>
                          <m:rPr>
                            <m:nor/>
                          </m:rPr>
                          <a:rPr/>
                          <m:t>, </m:t>
                        </m:r>
                        <m:r>
                          <a:rPr>
                            <a:latin typeface="Cambria Math" panose="02040503050406030204" pitchFamily="18" charset="0"/>
                          </a:rPr>
                          <m:t>−</m:t>
                        </m:r>
                        <m:r>
                          <a:rPr>
                            <a:latin typeface="Cambria Math" panose="02040503050406030204" pitchFamily="18" charset="0"/>
                          </a:rPr>
                          <m:t>2</m:t>
                        </m:r>
                      </m:e>
                    </m:d>
                  </m:oMath>
                </a14:m>
                <a:r>
                  <a:rPr sz="2800" dirty="0"/>
                  <a:t>.</a:t>
                </a:r>
              </a:p>
              <a:p>
                <a:r>
                  <a:rPr sz="2800" dirty="0"/>
                  <a:t>To confirm that our point is correct, we will graph both lines on the same set of axes. In theory we could graph both lines by hand, as we saw earlier, but we will use technology as a more precise method of locating the intersection.</a:t>
                </a:r>
              </a:p>
              <a:p>
                <a:pPr>
                  <a:defRPr b="1"/>
                </a:pPr>
                <a:r>
                  <a:rPr sz="2800" dirty="0"/>
                  <a:t>Check Graphically</a:t>
                </a:r>
              </a:p>
              <a:p>
                <a:pPr>
                  <a:defRPr sz="2800"/>
                </a:pPr>
                <a:r>
                  <a:rPr sz="2800" dirty="0"/>
                  <a:t>To check the solution on a TI-83/84 Plus calculator, press </a:t>
                </a:r>
                <a:br>
                  <a:rPr lang="en-US" sz="2800" dirty="0"/>
                </a:br>
                <a:r>
                  <a:rPr sz="2800" b="1" dirty="0"/>
                  <a:t>y= </a:t>
                </a:r>
                <a:r>
                  <a:rPr sz="2800" dirty="0"/>
                  <a:t>and clear any equations currently in the calculator. The first equation is already in the required form, with the </a:t>
                </a:r>
                <a:r>
                  <a:rPr lang="en-US" sz="2800" i="1" dirty="0"/>
                  <a:t>y</a:t>
                </a:r>
                <a:r>
                  <a:rPr sz="2800" dirty="0"/>
                  <a:t>-variable isolated on one side, but the second equation will need to be rewritten as </a:t>
                </a:r>
                <a:r>
                  <a:rPr lang="en-US" sz="2800" i="1" dirty="0"/>
                  <a:t>y</a:t>
                </a:r>
                <a:r>
                  <a:rPr lang="en-US" sz="2800" dirty="0"/>
                  <a:t> = </a:t>
                </a:r>
                <a:r>
                  <a:rPr lang="en-US" sz="2800" i="1" dirty="0"/>
                  <a:t>x</a:t>
                </a:r>
                <a:r>
                  <a:rPr lang="en-US" sz="2800" dirty="0"/>
                  <a:t> + 1</a:t>
                </a:r>
                <a:r>
                  <a:rPr sz="2800" dirty="0"/>
                  <a:t>. Now we can input the equations for Y1 and Y2 using the slope-intercept forms found and press </a:t>
                </a:r>
                <a:r>
                  <a:rPr sz="2800" b="1" dirty="0"/>
                  <a:t>graph</a:t>
                </a:r>
                <a:r>
                  <a:rPr sz="2800"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2454" r="-2148"/>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75594B5-CFD3-440C-83F7-FF0CFF87E839}"/>
</file>

<file path=customXml/itemProps2.xml><?xml version="1.0" encoding="utf-8"?>
<ds:datastoreItem xmlns:ds="http://schemas.openxmlformats.org/officeDocument/2006/customXml" ds:itemID="{BCB3AD7C-DE76-46B5-883D-0F3980B6A73C}"/>
</file>

<file path=customXml/itemProps3.xml><?xml version="1.0" encoding="utf-8"?>
<ds:datastoreItem xmlns:ds="http://schemas.openxmlformats.org/officeDocument/2006/customXml" ds:itemID="{FEC6A560-656E-4955-99A5-E5CE0CCD17FC}"/>
</file>

<file path=docProps/app.xml><?xml version="1.0" encoding="utf-8"?>
<Properties xmlns="http://schemas.openxmlformats.org/officeDocument/2006/extended-properties" xmlns:vt="http://schemas.openxmlformats.org/officeDocument/2006/docPropsVTypes">
  <TotalTime>1478</TotalTime>
  <Words>2678</Words>
  <Application>Microsoft Office PowerPoint</Application>
  <PresentationFormat>On-screen Show (4:3)</PresentationFormat>
  <Paragraphs>165</Paragraphs>
  <Slides>32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Cambria Math</vt:lpstr>
      <vt:lpstr>Courier New</vt:lpstr>
      <vt:lpstr>Calibri</vt:lpstr>
      <vt:lpstr>Arial</vt:lpstr>
      <vt:lpstr>Office Theme</vt:lpstr>
      <vt:lpstr>MathType 7.0 Equation</vt:lpstr>
      <vt:lpstr>Section 5.3</vt:lpstr>
      <vt:lpstr>Helpful Hint 1</vt:lpstr>
      <vt:lpstr>Example 1: Verifying the Point of Intersection of Two Lines—Slide 1</vt:lpstr>
      <vt:lpstr>Example 1: Verifying the Point of Intersection of Two Lines—Slide 2</vt:lpstr>
      <vt:lpstr>Skill Check 1</vt:lpstr>
      <vt:lpstr>Definition: Solving a System of Linear Equations by Substitution</vt:lpstr>
      <vt:lpstr>Example 2: Solving a System of Linear Equations—Slide 1</vt:lpstr>
      <vt:lpstr>Example 2: Solving a System of Linear Equations—Slide 2</vt:lpstr>
      <vt:lpstr>Example 2: Solving a System of Linear Equations—Slide 3</vt:lpstr>
      <vt:lpstr>Example 2: Solving a System of Linear Equations—Slide 4</vt:lpstr>
      <vt:lpstr>Example 2: Solving a System of Linear Equations—Slide 5</vt:lpstr>
      <vt:lpstr>Tech Tip 1</vt:lpstr>
      <vt:lpstr>Example 3: Solving a System of Linear Equations—Slide 1</vt:lpstr>
      <vt:lpstr>Example 3: Solving a System of Linear Equations—Slide 2</vt:lpstr>
      <vt:lpstr>Example 3: Solving a System of Linear Equations—Slide 3</vt:lpstr>
      <vt:lpstr>Example 3: Solving a System of Linear Equations—Slide 4</vt:lpstr>
      <vt:lpstr>Example 4: Solving a System of Linear Equations—Slide 1</vt:lpstr>
      <vt:lpstr>Example 4: Solving a System of Linear Equations—Slide 2</vt:lpstr>
      <vt:lpstr>Example 4: Solving a System of Linear Equations—Slide 3</vt:lpstr>
      <vt:lpstr>Tech Tip 2</vt:lpstr>
      <vt:lpstr>Skill Check 2</vt:lpstr>
      <vt:lpstr>Example 5: Modeling with Linear Systems—Slide 1</vt:lpstr>
      <vt:lpstr>Example 5: Modeling with Linear Systems—Slide 2</vt:lpstr>
      <vt:lpstr>Example 5: Modeling with Linear Systems—Slide 3</vt:lpstr>
      <vt:lpstr>Example 5: Modeling with Linear Systems—Slide 4</vt:lpstr>
      <vt:lpstr>Helpful Hint 2</vt:lpstr>
      <vt:lpstr>Definition: Business Modeling Functions</vt:lpstr>
      <vt:lpstr>Example 6: Determining the Break-Even  Point—Slide 1</vt:lpstr>
      <vt:lpstr>Example 6: Determining the Break-Even  Point—Slide 2</vt:lpstr>
      <vt:lpstr>Example 6: Determining the Break-Even  Point—Slide 3</vt:lpstr>
      <vt:lpstr>Example 6: Determining the Break-Even  Point—Slide 4</vt:lpstr>
      <vt:lpstr>Skill Check 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kanthi</cp:lastModifiedBy>
  <cp:revision>145</cp:revision>
  <dcterms:created xsi:type="dcterms:W3CDTF">2013-04-26T14:43:13Z</dcterms:created>
  <dcterms:modified xsi:type="dcterms:W3CDTF">2025-09-19T09:06:28Z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