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Masters/slideMaster1.xml" ContentType="application/vnd.openxmlformats-officedocument.presentationml.slideMaster+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4"/>
  </p:notesMasterIdLst>
  <p:handoutMasterIdLst>
    <p:handoutMasterId r:id="rId55"/>
  </p:handoutMasterIdLst>
  <p:sldIdLst>
    <p:sldId id="256" r:id="rId2"/>
    <p:sldId id="257" r:id="rId3"/>
    <p:sldId id="259" r:id="rId4"/>
    <p:sldId id="263" r:id="rId5"/>
    <p:sldId id="264" r:id="rId6"/>
    <p:sldId id="265" r:id="rId7"/>
    <p:sldId id="266" r:id="rId8"/>
    <p:sldId id="267" r:id="rId9"/>
    <p:sldId id="268" r:id="rId10"/>
    <p:sldId id="277" r:id="rId11"/>
    <p:sldId id="271" r:id="rId12"/>
    <p:sldId id="272" r:id="rId13"/>
    <p:sldId id="273" r:id="rId14"/>
    <p:sldId id="274" r:id="rId15"/>
    <p:sldId id="278" r:id="rId16"/>
    <p:sldId id="276" r:id="rId17"/>
    <p:sldId id="318" r:id="rId18"/>
    <p:sldId id="319" r:id="rId19"/>
    <p:sldId id="282" r:id="rId20"/>
    <p:sldId id="283" r:id="rId21"/>
    <p:sldId id="285" r:id="rId22"/>
    <p:sldId id="286" r:id="rId23"/>
    <p:sldId id="287" r:id="rId24"/>
    <p:sldId id="320" r:id="rId25"/>
    <p:sldId id="288" r:id="rId26"/>
    <p:sldId id="289" r:id="rId27"/>
    <p:sldId id="290" r:id="rId28"/>
    <p:sldId id="292" r:id="rId29"/>
    <p:sldId id="322" r:id="rId30"/>
    <p:sldId id="321" r:id="rId31"/>
    <p:sldId id="294" r:id="rId32"/>
    <p:sldId id="295" r:id="rId33"/>
    <p:sldId id="336" r:id="rId34"/>
    <p:sldId id="296" r:id="rId35"/>
    <p:sldId id="299" r:id="rId36"/>
    <p:sldId id="324" r:id="rId37"/>
    <p:sldId id="301" r:id="rId38"/>
    <p:sldId id="325" r:id="rId39"/>
    <p:sldId id="302" r:id="rId40"/>
    <p:sldId id="326" r:id="rId41"/>
    <p:sldId id="327" r:id="rId42"/>
    <p:sldId id="306" r:id="rId43"/>
    <p:sldId id="307" r:id="rId44"/>
    <p:sldId id="328" r:id="rId45"/>
    <p:sldId id="309" r:id="rId46"/>
    <p:sldId id="330" r:id="rId47"/>
    <p:sldId id="312" r:id="rId48"/>
    <p:sldId id="314" r:id="rId49"/>
    <p:sldId id="317" r:id="rId50"/>
    <p:sldId id="331" r:id="rId51"/>
    <p:sldId id="332" r:id="rId52"/>
    <p:sldId id="315" r:id="rId53"/>
  </p:sldIdLst>
  <p:sldSz cx="9144000" cy="6858000" type="screen4x3"/>
  <p:notesSz cx="6858000" cy="9144000"/>
  <p:embeddedFontLst>
    <p:embeddedFont>
      <p:font typeface="Cambria Math" panose="02040503050406030204" pitchFamily="18" charset="0"/>
      <p:regular r:id="rId5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D7D9F"/>
    <a:srgbClr val="0000FF"/>
    <a:srgbClr val="000099"/>
    <a:srgbClr val="1F497D"/>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53" autoAdjust="0"/>
    <p:restoredTop sz="94673" autoAdjust="0"/>
  </p:normalViewPr>
  <p:slideViewPr>
    <p:cSldViewPr>
      <p:cViewPr varScale="1">
        <p:scale>
          <a:sx n="101" d="100"/>
          <a:sy n="101" d="100"/>
        </p:scale>
        <p:origin x="1050" y="108"/>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8" d="100"/>
          <a:sy n="58" d="100"/>
        </p:scale>
        <p:origin x="302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63"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1.fntdata"/><Relationship Id="rId64" Type="http://schemas.openxmlformats.org/officeDocument/2006/relationships/customXml" Target="../customXml/item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9/19/2025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1630158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69A0D3-B478-40F2-A888-1E8089CEC0F3}" type="datetimeFigureOut">
              <a:rPr lang="en-US" smtClean="0"/>
              <a:pPr/>
              <a:t>9/19/2025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6DA207-A26B-4388-9112-E8BB699F6246}" type="slidenum">
              <a:rPr lang="en-US" smtClean="0"/>
              <a:pPr/>
              <a:t>‹#›</a:t>
            </a:fld>
            <a:endParaRPr lang="en-US"/>
          </a:p>
        </p:txBody>
      </p:sp>
    </p:spTree>
    <p:extLst>
      <p:ext uri="{BB962C8B-B14F-4D97-AF65-F5344CB8AC3E}">
        <p14:creationId xmlns:p14="http://schemas.microsoft.com/office/powerpoint/2010/main" val="615666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1A0D54E-FB3F-4E00-91DF-E7D7900CC666}"/>
              </a:ext>
            </a:extLst>
          </p:cNvPr>
          <p:cNvSpPr>
            <a:spLocks noGrp="1"/>
          </p:cNvSpPr>
          <p:nvPr>
            <p:ph type="body" sz="quarter" idx="10" hasCustomPrompt="1"/>
          </p:nvPr>
        </p:nvSpPr>
        <p:spPr>
          <a:xfrm>
            <a:off x="1371600" y="3502152"/>
            <a:ext cx="6400800" cy="1755648"/>
          </a:xfrm>
          <a:prstGeom prst="rect">
            <a:avLst/>
          </a:prstGeom>
        </p:spPr>
        <p:txBody>
          <a:bodyPr anchor="t" anchorCtr="1"/>
          <a:lstStyle>
            <a:lvl1pPr marL="0" indent="0">
              <a:buFontTx/>
              <a:buNone/>
              <a:defRPr b="1" i="1"/>
            </a:lvl1pPr>
          </a:lstStyle>
          <a:p>
            <a:pPr lvl="0"/>
            <a:r>
              <a:rPr lang="en-US" dirty="0"/>
              <a:t>Click to add subtitle</a:t>
            </a:r>
          </a:p>
        </p:txBody>
      </p:sp>
      <p:sp>
        <p:nvSpPr>
          <p:cNvPr id="3" name="Title 2">
            <a:extLst>
              <a:ext uri="{FF2B5EF4-FFF2-40B4-BE49-F238E27FC236}">
                <a16:creationId xmlns:a16="http://schemas.microsoft.com/office/drawing/2014/main" id="{F01147E5-B1BD-4168-9DA2-D332C27DB199}"/>
              </a:ext>
            </a:extLst>
          </p:cNvPr>
          <p:cNvSpPr>
            <a:spLocks noGrp="1"/>
          </p:cNvSpPr>
          <p:nvPr>
            <p:ph type="title"/>
          </p:nvPr>
        </p:nvSpPr>
        <p:spPr>
          <a:xfrm>
            <a:off x="640080" y="2130552"/>
            <a:ext cx="7772400" cy="1472184"/>
          </a:xfrm>
          <a:prstGeom prst="rect">
            <a:avLst/>
          </a:prstGeom>
        </p:spPr>
        <p:txBody>
          <a:bodyPr anchor="ctr" anchorCtr="0"/>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51075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rror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7651718-6C8C-47B1-82C8-30B07A449145}"/>
              </a:ext>
            </a:extLst>
          </p:cNvPr>
          <p:cNvSpPr>
            <a:spLocks noGrp="1"/>
          </p:cNvSpPr>
          <p:nvPr>
            <p:ph type="body" sz="quarter" idx="10"/>
          </p:nvPr>
        </p:nvSpPr>
        <p:spPr>
          <a:xfrm>
            <a:off x="457200" y="1082078"/>
            <a:ext cx="8229600" cy="4914276"/>
          </a:xfrm>
          <a:prstGeom prst="rect">
            <a:avLst/>
          </a:prstGeom>
          <a:ln w="28575">
            <a:solidFill>
              <a:srgbClr val="FF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2353485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rror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FCDC75ED-AB7E-4E7F-BC5E-A252D6044ADB}"/>
              </a:ext>
            </a:extLst>
          </p:cNvPr>
          <p:cNvSpPr/>
          <p:nvPr userDrawn="1"/>
        </p:nvSpPr>
        <p:spPr>
          <a:xfrm>
            <a:off x="457200" y="1092966"/>
            <a:ext cx="8229599" cy="4850594"/>
          </a:xfrm>
          <a:prstGeom prst="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15A2C83-F758-497D-9ED7-F511E4334CAF}"/>
              </a:ext>
            </a:extLst>
          </p:cNvPr>
          <p:cNvSpPr>
            <a:spLocks noGrp="1"/>
          </p:cNvSpPr>
          <p:nvPr>
            <p:ph sz="quarter" idx="10" hasCustomPrompt="1"/>
          </p:nvPr>
        </p:nvSpPr>
        <p:spPr>
          <a:xfrm>
            <a:off x="457200" y="1092200"/>
            <a:ext cx="8229600" cy="4840288"/>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79282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rror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46C5300E-46C0-4573-BB9D-2DC5A4375238}"/>
              </a:ext>
            </a:extLst>
          </p:cNvPr>
          <p:cNvSpPr>
            <a:spLocks noGrp="1"/>
          </p:cNvSpPr>
          <p:nvPr>
            <p:ph type="tbl" sz="quarter" idx="10"/>
          </p:nvPr>
        </p:nvSpPr>
        <p:spPr>
          <a:xfrm>
            <a:off x="457200" y="1105523"/>
            <a:ext cx="8229600" cy="4838040"/>
          </a:xfrm>
          <a:prstGeom prst="rect">
            <a:avLst/>
          </a:prstGeom>
          <a:ln w="28575">
            <a:solidFill>
              <a:srgbClr val="FF0000"/>
            </a:solidFill>
          </a:ln>
        </p:spPr>
        <p:txBody>
          <a:bodyPr/>
          <a:lstStyle>
            <a:lvl1pPr>
              <a:defRPr sz="2800"/>
            </a:lvl1pPr>
          </a:lstStyle>
          <a:p>
            <a:endParaRPr lang="en-US" dirty="0"/>
          </a:p>
        </p:txBody>
      </p:sp>
    </p:spTree>
    <p:extLst>
      <p:ext uri="{BB962C8B-B14F-4D97-AF65-F5344CB8AC3E}">
        <p14:creationId xmlns:p14="http://schemas.microsoft.com/office/powerpoint/2010/main" val="7629876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otes">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CDC7A059-BE2D-4107-9D5E-745311FEFA72}"/>
              </a:ext>
            </a:extLst>
          </p:cNvPr>
          <p:cNvSpPr>
            <a:spLocks noGrp="1"/>
          </p:cNvSpPr>
          <p:nvPr>
            <p:ph type="body" sz="quarter" idx="10"/>
          </p:nvPr>
        </p:nvSpPr>
        <p:spPr>
          <a:xfrm>
            <a:off x="457200" y="1082078"/>
            <a:ext cx="8229600" cy="4861484"/>
          </a:xfrm>
          <a:prstGeom prst="rect">
            <a:avLst/>
          </a:prstGeom>
          <a:ln w="28575">
            <a:solidFill>
              <a:schemeClr val="accent1"/>
            </a:solidFill>
          </a:ln>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2979708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tes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BD3E83F-5038-477C-AF54-68062F1599E0}"/>
              </a:ext>
            </a:extLst>
          </p:cNvPr>
          <p:cNvSpPr/>
          <p:nvPr userDrawn="1"/>
        </p:nvSpPr>
        <p:spPr>
          <a:xfrm>
            <a:off x="457201" y="1092969"/>
            <a:ext cx="8229599" cy="4850594"/>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AA0EA87-BE08-4809-8855-91948461D982}"/>
              </a:ext>
            </a:extLst>
          </p:cNvPr>
          <p:cNvSpPr>
            <a:spLocks noGrp="1"/>
          </p:cNvSpPr>
          <p:nvPr>
            <p:ph sz="quarter" idx="10" hasCustomPrompt="1"/>
          </p:nvPr>
        </p:nvSpPr>
        <p:spPr>
          <a:xfrm>
            <a:off x="457200" y="1092200"/>
            <a:ext cx="8229600" cy="4862513"/>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115503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otes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C306A871-D043-41D9-9A57-60349F9974E7}"/>
              </a:ext>
            </a:extLst>
          </p:cNvPr>
          <p:cNvSpPr>
            <a:spLocks noGrp="1"/>
          </p:cNvSpPr>
          <p:nvPr>
            <p:ph type="tbl" sz="quarter" idx="10"/>
          </p:nvPr>
        </p:nvSpPr>
        <p:spPr>
          <a:xfrm>
            <a:off x="457200" y="1105523"/>
            <a:ext cx="8229600" cy="4838040"/>
          </a:xfrm>
          <a:prstGeom prst="rect">
            <a:avLst/>
          </a:prstGeom>
          <a:ln w="28575">
            <a:solidFill>
              <a:schemeClr val="accent1"/>
            </a:solidFill>
          </a:ln>
        </p:spPr>
        <p:txBody>
          <a:bodyPr/>
          <a:lstStyle>
            <a:lvl1pPr>
              <a:defRPr sz="2800"/>
            </a:lvl1pPr>
          </a:lstStyle>
          <a:p>
            <a:endParaRPr lang="en-US" dirty="0"/>
          </a:p>
        </p:txBody>
      </p:sp>
    </p:spTree>
    <p:extLst>
      <p:ext uri="{BB962C8B-B14F-4D97-AF65-F5344CB8AC3E}">
        <p14:creationId xmlns:p14="http://schemas.microsoft.com/office/powerpoint/2010/main" val="7891612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cxnSp>
        <p:nvCxnSpPr>
          <p:cNvPr id="7" name="Straight Connector 6"/>
          <p:cNvCxnSpPr/>
          <p:nvPr userDrawn="1"/>
        </p:nvCxnSpPr>
        <p:spPr>
          <a:xfrm>
            <a:off x="457200" y="997527"/>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457200" indent="-457200">
              <a:buFont typeface="Courier New" panose="02070309020205020404" pitchFamily="49" charset="0"/>
              <a:buChar char="o"/>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A5FF21EF-72E3-4AF0-B271-8ABDCFDC73DB}"/>
              </a:ext>
            </a:extLst>
          </p:cNvPr>
          <p:cNvSpPr txBox="1"/>
          <p:nvPr userDrawn="1"/>
        </p:nvSpPr>
        <p:spPr>
          <a:xfrm>
            <a:off x="457200" y="155448"/>
            <a:ext cx="8229600" cy="941832"/>
          </a:xfrm>
          <a:prstGeom prst="rect">
            <a:avLst/>
          </a:prstGeom>
          <a:noFill/>
        </p:spPr>
        <p:txBody>
          <a:bodyPr wrap="square" rtlCol="0" anchor="ctr" anchorCtr="1">
            <a:noAutofit/>
          </a:bodyPr>
          <a:lstStyle/>
          <a:p>
            <a:pPr algn="ctr"/>
            <a:r>
              <a:rPr lang="en-US" sz="3200" dirty="0">
                <a:latin typeface="+mj-lt"/>
              </a:rPr>
              <a:t>Objectives</a:t>
            </a:r>
          </a:p>
        </p:txBody>
      </p:sp>
    </p:spTree>
    <p:extLst>
      <p:ext uri="{BB962C8B-B14F-4D97-AF65-F5344CB8AC3E}">
        <p14:creationId xmlns:p14="http://schemas.microsoft.com/office/powerpoint/2010/main" val="31983257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D6EEC94A-BFCC-4A85-9B96-436ED92D723F}"/>
              </a:ext>
            </a:extLst>
          </p:cNvPr>
          <p:cNvSpPr>
            <a:spLocks noGrp="1"/>
          </p:cNvSpPr>
          <p:nvPr>
            <p:ph type="body" sz="quarter" idx="10"/>
          </p:nvPr>
        </p:nvSpPr>
        <p:spPr>
          <a:xfrm>
            <a:off x="457200" y="1029287"/>
            <a:ext cx="8229600" cy="4967067"/>
          </a:xfrm>
          <a:prstGeom prst="rect">
            <a:avLst/>
          </a:prstGeom>
        </p:spPr>
        <p:txBody>
          <a:bodyPr/>
          <a:lstStyle>
            <a:lvl1pPr marL="0" indent="0">
              <a:buNone/>
              <a:defRPr sz="2800"/>
            </a:lvl1pPr>
          </a:lstStyle>
          <a:p>
            <a:pPr lvl="0"/>
            <a:endParaRPr lang="en-US" dirty="0"/>
          </a:p>
        </p:txBody>
      </p:sp>
    </p:spTree>
    <p:extLst>
      <p:ext uri="{BB962C8B-B14F-4D97-AF65-F5344CB8AC3E}">
        <p14:creationId xmlns:p14="http://schemas.microsoft.com/office/powerpoint/2010/main" val="1541659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xample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7110E547-E237-4E17-8363-3FC8F7FE0291}"/>
              </a:ext>
            </a:extLst>
          </p:cNvPr>
          <p:cNvSpPr>
            <a:spLocks noGrp="1"/>
          </p:cNvSpPr>
          <p:nvPr>
            <p:ph sz="quarter" idx="11" hasCustomPrompt="1"/>
          </p:nvPr>
        </p:nvSpPr>
        <p:spPr>
          <a:xfrm>
            <a:off x="457200" y="1081890"/>
            <a:ext cx="8229600" cy="4850597"/>
          </a:xfrm>
          <a:prstGeom prst="rect">
            <a:avLst/>
          </a:prstGeom>
        </p:spPr>
        <p:txBody>
          <a:bodyPr/>
          <a:lstStyle>
            <a:lvl1pPr marL="0" indent="0">
              <a:buNone/>
              <a:defRPr/>
            </a:lvl1pPr>
          </a:lstStyle>
          <a:p>
            <a:pPr lvl="0"/>
            <a:r>
              <a:rPr lang="en-US" dirty="0"/>
              <a:t> </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24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xample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3" name="Table Placeholder 2">
            <a:extLst>
              <a:ext uri="{FF2B5EF4-FFF2-40B4-BE49-F238E27FC236}">
                <a16:creationId xmlns:a16="http://schemas.microsoft.com/office/drawing/2014/main" id="{2AE9D435-6335-42D3-BEA2-55D97E207BB9}"/>
              </a:ext>
            </a:extLst>
          </p:cNvPr>
          <p:cNvSpPr>
            <a:spLocks noGrp="1"/>
          </p:cNvSpPr>
          <p:nvPr>
            <p:ph type="tbl" sz="quarter" idx="10"/>
          </p:nvPr>
        </p:nvSpPr>
        <p:spPr>
          <a:xfrm>
            <a:off x="457200" y="1105523"/>
            <a:ext cx="8229600" cy="4838040"/>
          </a:xfrm>
          <a:prstGeom prst="rect">
            <a:avLst/>
          </a:prstGeom>
        </p:spPr>
        <p:txBody>
          <a:bodyPr/>
          <a:lstStyle>
            <a:lvl1pPr>
              <a:defRPr sz="2800"/>
            </a:lvl1pPr>
          </a:lstStyle>
          <a:p>
            <a:endParaRPr lang="en-US" dirty="0"/>
          </a:p>
        </p:txBody>
      </p:sp>
    </p:spTree>
    <p:extLst>
      <p:ext uri="{BB962C8B-B14F-4D97-AF65-F5344CB8AC3E}">
        <p14:creationId xmlns:p14="http://schemas.microsoft.com/office/powerpoint/2010/main" val="3600638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examp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029393"/>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Content Placeholder 2">
            <a:extLst>
              <a:ext uri="{FF2B5EF4-FFF2-40B4-BE49-F238E27FC236}">
                <a16:creationId xmlns:a16="http://schemas.microsoft.com/office/drawing/2014/main" id="{0487DEF6-2239-4AD8-B0A9-28BD2B313F4C}"/>
              </a:ext>
            </a:extLst>
          </p:cNvPr>
          <p:cNvSpPr>
            <a:spLocks noGrp="1"/>
          </p:cNvSpPr>
          <p:nvPr>
            <p:ph idx="10"/>
          </p:nvPr>
        </p:nvSpPr>
        <p:spPr>
          <a:xfrm>
            <a:off x="4617722" y="1051454"/>
            <a:ext cx="4069080" cy="523220"/>
          </a:xfrm>
          <a:prstGeom prst="rect">
            <a:avLst/>
          </a:prstGeom>
        </p:spPr>
        <p:txBody>
          <a:bodyPr>
            <a:spAutoFit/>
          </a:bodyPr>
          <a:lstStyle>
            <a:lvl1pPr marL="0" indent="0">
              <a:buFontTx/>
              <a:buNone/>
              <a:defRPr sz="2800" b="0" i="0" baseline="0">
                <a:solidFill>
                  <a:srgbClr val="366092"/>
                </a:solidFill>
              </a:defRPr>
            </a:lvl1pPr>
          </a:lstStyle>
          <a:p>
            <a:pPr lvl="0"/>
            <a:r>
              <a:rPr lang="en-US" dirty="0"/>
              <a:t>Click to edit Master text styles</a:t>
            </a:r>
          </a:p>
        </p:txBody>
      </p:sp>
    </p:spTree>
    <p:extLst>
      <p:ext uri="{BB962C8B-B14F-4D97-AF65-F5344CB8AC3E}">
        <p14:creationId xmlns:p14="http://schemas.microsoft.com/office/powerpoint/2010/main" val="986011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oxe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ext Placeholder 2">
            <a:extLst>
              <a:ext uri="{FF2B5EF4-FFF2-40B4-BE49-F238E27FC236}">
                <a16:creationId xmlns:a16="http://schemas.microsoft.com/office/drawing/2014/main" id="{DC699DB4-7F7E-4F05-A990-D3F6EB60137D}"/>
              </a:ext>
            </a:extLst>
          </p:cNvPr>
          <p:cNvSpPr>
            <a:spLocks noGrp="1"/>
          </p:cNvSpPr>
          <p:nvPr>
            <p:ph type="body" sz="quarter" idx="10"/>
          </p:nvPr>
        </p:nvSpPr>
        <p:spPr>
          <a:xfrm>
            <a:off x="457200" y="1082078"/>
            <a:ext cx="8229600" cy="4914276"/>
          </a:xfrm>
          <a:prstGeom prst="rect">
            <a:avLst/>
          </a:prstGeom>
          <a:solidFill>
            <a:schemeClr val="accent3"/>
          </a:solidFill>
          <a:ln w="28575">
            <a:solidFill>
              <a:srgbClr val="000000"/>
            </a:solidFill>
          </a:ln>
        </p:spPr>
        <p:txBody>
          <a:bodyPr/>
          <a:lstStyle>
            <a:lvl1pPr marL="0" indent="0">
              <a:buNone/>
              <a:defRPr sz="2800">
                <a:solidFill>
                  <a:srgbClr val="000000"/>
                </a:solidFill>
              </a:defRPr>
            </a:lvl1pPr>
          </a:lstStyle>
          <a:p>
            <a:pPr lvl="0"/>
            <a:endParaRPr lang="en-US" dirty="0"/>
          </a:p>
        </p:txBody>
      </p:sp>
    </p:spTree>
    <p:extLst>
      <p:ext uri="{BB962C8B-B14F-4D97-AF65-F5344CB8AC3E}">
        <p14:creationId xmlns:p14="http://schemas.microsoft.com/office/powerpoint/2010/main" val="676837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oxed Content_Imag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949F836F-7518-4E43-8BE5-A4862374099F}"/>
              </a:ext>
            </a:extLst>
          </p:cNvPr>
          <p:cNvSpPr/>
          <p:nvPr userDrawn="1"/>
        </p:nvSpPr>
        <p:spPr>
          <a:xfrm>
            <a:off x="457200" y="1092966"/>
            <a:ext cx="8229599" cy="4850594"/>
          </a:xfrm>
          <a:prstGeom prst="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6ABF354-AAD7-4AAE-8F83-04212DA95FEB}"/>
              </a:ext>
            </a:extLst>
          </p:cNvPr>
          <p:cNvSpPr>
            <a:spLocks noGrp="1"/>
          </p:cNvSpPr>
          <p:nvPr>
            <p:ph sz="quarter" idx="11" hasCustomPrompt="1"/>
          </p:nvPr>
        </p:nvSpPr>
        <p:spPr>
          <a:xfrm>
            <a:off x="457200" y="1127482"/>
            <a:ext cx="8229600" cy="4826964"/>
          </a:xfrm>
          <a:prstGeom prst="rect">
            <a:avLst/>
          </a:prstGeom>
        </p:spPr>
        <p:txBody>
          <a:bodyPr/>
          <a:lstStyle>
            <a:lvl1pPr marL="0" indent="0">
              <a:buNone/>
              <a:defRPr/>
            </a:lvl1pPr>
          </a:lstStyle>
          <a:p>
            <a:pPr lvl="0"/>
            <a:r>
              <a:rPr lang="en-US" dirty="0"/>
              <a:t> </a:t>
            </a:r>
          </a:p>
        </p:txBody>
      </p:sp>
    </p:spTree>
    <p:extLst>
      <p:ext uri="{BB962C8B-B14F-4D97-AF65-F5344CB8AC3E}">
        <p14:creationId xmlns:p14="http://schemas.microsoft.com/office/powerpoint/2010/main" val="40173421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oxed Content_Table">
    <p:spTree>
      <p:nvGrpSpPr>
        <p:cNvPr id="1" name=""/>
        <p:cNvGrpSpPr/>
        <p:nvPr/>
      </p:nvGrpSpPr>
      <p:grpSpPr>
        <a:xfrm>
          <a:off x="0" y="0"/>
          <a:ext cx="0" cy="0"/>
          <a:chOff x="0" y="0"/>
          <a:chExt cx="0" cy="0"/>
        </a:xfrm>
      </p:grpSpPr>
      <p:sp>
        <p:nvSpPr>
          <p:cNvPr id="8" name="Title 1"/>
          <p:cNvSpPr>
            <a:spLocks noGrp="1"/>
          </p:cNvSpPr>
          <p:nvPr>
            <p:ph type="title"/>
          </p:nvPr>
        </p:nvSpPr>
        <p:spPr>
          <a:xfrm>
            <a:off x="457200" y="114887"/>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11" name="Table Placeholder 2">
            <a:extLst>
              <a:ext uri="{FF2B5EF4-FFF2-40B4-BE49-F238E27FC236}">
                <a16:creationId xmlns:a16="http://schemas.microsoft.com/office/drawing/2014/main" id="{127B2CAE-CE9C-4DB3-8071-2D2FAD58E82C}"/>
              </a:ext>
            </a:extLst>
          </p:cNvPr>
          <p:cNvSpPr>
            <a:spLocks noGrp="1"/>
          </p:cNvSpPr>
          <p:nvPr>
            <p:ph type="tbl" sz="quarter" idx="10"/>
          </p:nvPr>
        </p:nvSpPr>
        <p:spPr>
          <a:xfrm>
            <a:off x="457200" y="1105523"/>
            <a:ext cx="8229600" cy="4838040"/>
          </a:xfrm>
          <a:prstGeom prst="rect">
            <a:avLst/>
          </a:prstGeom>
          <a:solidFill>
            <a:schemeClr val="accent3"/>
          </a:solidFill>
          <a:ln w="28575">
            <a:solidFill>
              <a:srgbClr val="000000"/>
            </a:solidFill>
          </a:ln>
        </p:spPr>
        <p:txBody>
          <a:bodyPr/>
          <a:lstStyle>
            <a:lvl1pPr>
              <a:defRPr sz="2800"/>
            </a:lvl1pPr>
          </a:lstStyle>
          <a:p>
            <a:endParaRPr lang="en-US" dirty="0"/>
          </a:p>
        </p:txBody>
      </p:sp>
    </p:spTree>
    <p:extLst>
      <p:ext uri="{BB962C8B-B14F-4D97-AF65-F5344CB8AC3E}">
        <p14:creationId xmlns:p14="http://schemas.microsoft.com/office/powerpoint/2010/main" val="377477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extBox 5">
            <a:extLst>
              <a:ext uri="{FF2B5EF4-FFF2-40B4-BE49-F238E27FC236}">
                <a16:creationId xmlns:a16="http://schemas.microsoft.com/office/drawing/2014/main" id="{9551E07D-D596-4BD6-9B19-8F8F85176474}"/>
              </a:ext>
            </a:extLst>
          </p:cNvPr>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pic>
        <p:nvPicPr>
          <p:cNvPr id="3" name="Picture 2">
            <a:extLst>
              <a:ext uri="{FF2B5EF4-FFF2-40B4-BE49-F238E27FC236}">
                <a16:creationId xmlns:a16="http://schemas.microsoft.com/office/drawing/2014/main" id="{35E78946-C571-42A5-BF43-11444CD22EF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53" r:id="rId1"/>
    <p:sldLayoutId id="2147483652" r:id="rId2"/>
    <p:sldLayoutId id="2147483650" r:id="rId3"/>
    <p:sldLayoutId id="2147483658" r:id="rId4"/>
    <p:sldLayoutId id="2147483662" r:id="rId5"/>
    <p:sldLayoutId id="2147483657" r:id="rId6"/>
    <p:sldLayoutId id="2147483654" r:id="rId7"/>
    <p:sldLayoutId id="2147483659" r:id="rId8"/>
    <p:sldLayoutId id="2147483663" r:id="rId9"/>
    <p:sldLayoutId id="2147483655" r:id="rId10"/>
    <p:sldLayoutId id="2147483660" r:id="rId11"/>
    <p:sldLayoutId id="2147483664" r:id="rId12"/>
    <p:sldLayoutId id="2147483656" r:id="rId13"/>
    <p:sldLayoutId id="2147483661" r:id="rId14"/>
    <p:sldLayoutId id="2147483665" r:id="rId15"/>
    <p:sldLayoutId id="2147483651" r:id="rId16"/>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5.emf"/><Relationship Id="rId1" Type="http://schemas.openxmlformats.org/officeDocument/2006/relationships/slideLayout" Target="../slideLayouts/slideLayout3.xml"/><Relationship Id="rId4" Type="http://schemas.openxmlformats.org/officeDocument/2006/relationships/image" Target="../media/image6.emf"/></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3.xml"/><Relationship Id="rId5" Type="http://schemas.openxmlformats.org/officeDocument/2006/relationships/image" Target="../media/image17.emf"/><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5.png"/><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3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a:t>Section 5.4</a:t>
            </a:r>
          </a:p>
        </p:txBody>
      </p:sp>
      <p:sp>
        <p:nvSpPr>
          <p:cNvPr id="2" name="Text Placeholder 1"/>
          <p:cNvSpPr>
            <a:spLocks noGrp="1"/>
          </p:cNvSpPr>
          <p:nvPr>
            <p:ph type="body" sz="quarter" idx="10"/>
          </p:nvPr>
        </p:nvSpPr>
        <p:spPr/>
        <p:txBody>
          <a:bodyPr/>
          <a:lstStyle/>
          <a:p>
            <a:pPr algn="ctr"/>
            <a:r>
              <a:t>Linear Inequalities in Two Variables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3</a:t>
            </a:r>
            <a:endParaRPr dirty="0"/>
          </a:p>
        </p:txBody>
      </p:sp>
      <p:sp>
        <p:nvSpPr>
          <p:cNvPr id="3" name="Text Placeholder 2"/>
          <p:cNvSpPr>
            <a:spLocks noGrp="1"/>
          </p:cNvSpPr>
          <p:nvPr>
            <p:ph type="body" sz="quarter" idx="10"/>
          </p:nvPr>
        </p:nvSpPr>
        <p:spPr/>
        <p:txBody>
          <a:bodyPr>
            <a:normAutofit/>
          </a:bodyPr>
          <a:lstStyle/>
          <a:p>
            <a:r>
              <a:rPr sz="2800"/>
              <a:t>When solving inequalities, dividing or multiplying both sides by a negative number requires that the inequality sign change direction.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Graphing a Linear Inequality—Slide 2</a:t>
            </a:r>
            <a:endParaRPr dirty="0"/>
          </a:p>
        </p:txBody>
      </p:sp>
      <p:sp>
        <p:nvSpPr>
          <p:cNvPr id="3" name="Text Placeholder 2"/>
          <p:cNvSpPr>
            <a:spLocks noGrp="1"/>
          </p:cNvSpPr>
          <p:nvPr>
            <p:ph type="body" sz="quarter" idx="10"/>
          </p:nvPr>
        </p:nvSpPr>
        <p:spPr/>
        <p:txBody>
          <a:bodyPr>
            <a:normAutofit/>
          </a:bodyPr>
          <a:lstStyle/>
          <a:p>
            <a:pPr>
              <a:defRPr b="1"/>
            </a:pPr>
            <a:r>
              <a:rPr sz="2800" dirty="0"/>
              <a:t>By Hand</a:t>
            </a:r>
          </a:p>
          <a:p>
            <a:r>
              <a:rPr sz="2800" dirty="0"/>
              <a:t>Replacing the inequality sign with an equal sign gives us the boundary line for the graph.</a:t>
            </a:r>
          </a:p>
          <a:p>
            <a:pPr algn="ctr"/>
            <a:r>
              <a:rPr sz="2800" dirty="0"/>
              <a:t>Boundary Line Equation</a:t>
            </a:r>
          </a:p>
          <a:p>
            <a:pPr>
              <a:defRPr sz="2800"/>
            </a:pPr>
            <a:endParaRPr lang="en-US" sz="2800" dirty="0"/>
          </a:p>
        </p:txBody>
      </p:sp>
      <p:pic>
        <p:nvPicPr>
          <p:cNvPr id="6" name="Picture 5" descr="y equals four thirds times x minus four.">
            <a:extLst>
              <a:ext uri="{FF2B5EF4-FFF2-40B4-BE49-F238E27FC236}">
                <a16:creationId xmlns:a16="http://schemas.microsoft.com/office/drawing/2014/main" id="{377232DC-BEB8-5D40-9B00-39809A70744E}"/>
              </a:ext>
            </a:extLst>
          </p:cNvPr>
          <p:cNvPicPr>
            <a:picLocks noChangeAspect="1"/>
          </p:cNvPicPr>
          <p:nvPr/>
        </p:nvPicPr>
        <p:blipFill>
          <a:blip r:embed="rId2"/>
          <a:stretch>
            <a:fillRect/>
          </a:stretch>
        </p:blipFill>
        <p:spPr>
          <a:xfrm>
            <a:off x="3962400" y="2917130"/>
            <a:ext cx="1381125" cy="790575"/>
          </a:xfrm>
          <a:prstGeom prst="rect">
            <a:avLst/>
          </a:prstGeom>
        </p:spPr>
      </p:pic>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F583F4BA-95C5-276A-329D-7D0D4C73DB18}"/>
                  </a:ext>
                </a:extLst>
              </p:cNvPr>
              <p:cNvSpPr txBox="1"/>
              <p:nvPr/>
            </p:nvSpPr>
            <p:spPr>
              <a:xfrm>
                <a:off x="457199" y="3505200"/>
                <a:ext cx="8229599" cy="954107"/>
              </a:xfrm>
              <a:prstGeom prst="rect">
                <a:avLst/>
              </a:prstGeom>
              <a:noFill/>
            </p:spPr>
            <p:txBody>
              <a:bodyPr wrap="square">
                <a:spAutoFit/>
              </a:bodyPr>
              <a:lstStyle/>
              <a:p>
                <a:pPr>
                  <a:defRPr sz="2800"/>
                </a:pPr>
                <a:r>
                  <a:rPr lang="en-IN" sz="2800" dirty="0"/>
                  <a:t>We can now graph the boundary line by plotting the </a:t>
                </a:r>
                <a:r>
                  <a:rPr lang="en-IN" sz="2800" i="1" dirty="0"/>
                  <a:t>y</a:t>
                </a:r>
                <a:r>
                  <a:rPr lang="en-IN" sz="2800" dirty="0"/>
                  <a:t>-intercept </a:t>
                </a:r>
                <a14:m>
                  <m:oMath xmlns:m="http://schemas.openxmlformats.org/officeDocument/2006/math">
                    <m:d>
                      <m:dPr>
                        <m:ctrlPr>
                          <a:rPr lang="ar-AE" sz="2800" i="1">
                            <a:latin typeface="Cambria Math" panose="02040503050406030204" pitchFamily="18" charset="0"/>
                          </a:rPr>
                        </m:ctrlPr>
                      </m:dPr>
                      <m:e>
                        <m:r>
                          <a:rPr lang="ar-AE" sz="2800">
                            <a:latin typeface="Cambria Math" panose="02040503050406030204" pitchFamily="18" charset="0"/>
                          </a:rPr>
                          <m:t>0</m:t>
                        </m:r>
                        <m:r>
                          <m:rPr>
                            <m:nor/>
                          </m:rPr>
                          <a:rPr lang="ar-AE" sz="2800"/>
                          <m:t>, </m:t>
                        </m:r>
                        <m:r>
                          <a:rPr lang="ar-AE" sz="2800">
                            <a:latin typeface="Cambria Math" panose="02040503050406030204" pitchFamily="18" charset="0"/>
                          </a:rPr>
                          <m:t>−</m:t>
                        </m:r>
                        <m:r>
                          <a:rPr lang="ar-AE" sz="2800">
                            <a:latin typeface="Cambria Math" panose="02040503050406030204" pitchFamily="18" charset="0"/>
                          </a:rPr>
                          <m:t>4</m:t>
                        </m:r>
                      </m:e>
                    </m:d>
                  </m:oMath>
                </a14:m>
                <a:r>
                  <a:rPr lang="ar-AE" sz="2800" dirty="0"/>
                  <a:t> </a:t>
                </a:r>
                <a:r>
                  <a:rPr lang="en-IN" sz="2800" dirty="0"/>
                  <a:t>and then counting the slope</a:t>
                </a:r>
              </a:p>
            </p:txBody>
          </p:sp>
        </mc:Choice>
        <mc:Fallback xmlns="">
          <p:sp>
            <p:nvSpPr>
              <p:cNvPr id="13" name="TextBox 12">
                <a:extLst>
                  <a:ext uri="{FF2B5EF4-FFF2-40B4-BE49-F238E27FC236}">
                    <a16:creationId xmlns:a16="http://schemas.microsoft.com/office/drawing/2014/main" id="{F583F4BA-95C5-276A-329D-7D0D4C73DB18}"/>
                  </a:ext>
                </a:extLst>
              </p:cNvPr>
              <p:cNvSpPr txBox="1">
                <a:spLocks noRot="1" noChangeAspect="1" noMove="1" noResize="1" noEditPoints="1" noAdjustHandles="1" noChangeArrowheads="1" noChangeShapeType="1" noTextEdit="1"/>
              </p:cNvSpPr>
              <p:nvPr/>
            </p:nvSpPr>
            <p:spPr>
              <a:xfrm>
                <a:off x="457199" y="3505200"/>
                <a:ext cx="8229599" cy="954107"/>
              </a:xfrm>
              <a:prstGeom prst="rect">
                <a:avLst/>
              </a:prstGeom>
              <a:blipFill>
                <a:blip r:embed="rId3"/>
                <a:stretch>
                  <a:fillRect l="-1481" t="-5732" b="-17197"/>
                </a:stretch>
              </a:blipFill>
            </p:spPr>
            <p:txBody>
              <a:bodyPr/>
              <a:lstStyle/>
              <a:p>
                <a:r>
                  <a:rPr lang="en-IN">
                    <a:noFill/>
                  </a:rPr>
                  <a:t> </a:t>
                </a:r>
              </a:p>
            </p:txBody>
          </p:sp>
        </mc:Fallback>
      </mc:AlternateContent>
      <p:pic>
        <p:nvPicPr>
          <p:cNvPr id="16" name="Picture 15" descr="m equal to four divided by three.">
            <a:extLst>
              <a:ext uri="{FF2B5EF4-FFF2-40B4-BE49-F238E27FC236}">
                <a16:creationId xmlns:a16="http://schemas.microsoft.com/office/drawing/2014/main" id="{E944E0A9-A857-A5E2-0EA6-55EA9EB91CA0}"/>
              </a:ext>
            </a:extLst>
          </p:cNvPr>
          <p:cNvPicPr>
            <a:picLocks noChangeAspect="1"/>
          </p:cNvPicPr>
          <p:nvPr/>
        </p:nvPicPr>
        <p:blipFill>
          <a:blip r:embed="rId4"/>
          <a:stretch>
            <a:fillRect/>
          </a:stretch>
        </p:blipFill>
        <p:spPr>
          <a:xfrm>
            <a:off x="7448549" y="3886200"/>
            <a:ext cx="771525" cy="657225"/>
          </a:xfrm>
          <a:prstGeom prst="rect">
            <a:avLst/>
          </a:prstGeom>
        </p:spPr>
      </p:pic>
      <p:sp>
        <p:nvSpPr>
          <p:cNvPr id="11" name="TextBox 10">
            <a:extLst>
              <a:ext uri="{FF2B5EF4-FFF2-40B4-BE49-F238E27FC236}">
                <a16:creationId xmlns:a16="http://schemas.microsoft.com/office/drawing/2014/main" id="{7DF56A4C-3FDC-9F17-3266-863AE5472A20}"/>
              </a:ext>
            </a:extLst>
          </p:cNvPr>
          <p:cNvSpPr txBox="1"/>
          <p:nvPr/>
        </p:nvSpPr>
        <p:spPr>
          <a:xfrm>
            <a:off x="447674" y="4343400"/>
            <a:ext cx="8201025" cy="1384995"/>
          </a:xfrm>
          <a:prstGeom prst="rect">
            <a:avLst/>
          </a:prstGeom>
          <a:noFill/>
        </p:spPr>
        <p:txBody>
          <a:bodyPr wrap="square">
            <a:spAutoFit/>
          </a:bodyPr>
          <a:lstStyle/>
          <a:p>
            <a:r>
              <a:rPr lang="en-US" sz="2800" dirty="0"/>
              <a:t>Because the original inequality does not contain equality, we will use a dashed line for the boundary line. This indicates inequality. </a:t>
            </a:r>
            <a:endParaRPr lang="en-IN" sz="28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Graphing a Linear Inequality—Slide 3</a:t>
            </a:r>
            <a:endParaRPr dirty="0"/>
          </a:p>
        </p:txBody>
      </p:sp>
      <p:pic>
        <p:nvPicPr>
          <p:cNvPr id="7" name="Picture 6" descr="Graph of a cartesian plane showng a dashed diagonal line that moves from the 3rd quadrant into the fourth quadrant, and then into the first quadrant before leaving the view of the plane. The line is labeled y equals four thirds times x minus four.">
            <a:extLst>
              <a:ext uri="{FF2B5EF4-FFF2-40B4-BE49-F238E27FC236}">
                <a16:creationId xmlns:a16="http://schemas.microsoft.com/office/drawing/2014/main" id="{7DBB0F3E-A670-41DD-A97C-8AABD87BB818}"/>
              </a:ext>
            </a:extLst>
          </p:cNvPr>
          <p:cNvPicPr>
            <a:picLocks noChangeAspect="1"/>
          </p:cNvPicPr>
          <p:nvPr/>
        </p:nvPicPr>
        <p:blipFill>
          <a:blip r:embed="rId2"/>
          <a:srcRect b="9387"/>
          <a:stretch>
            <a:fillRect/>
          </a:stretch>
        </p:blipFill>
        <p:spPr>
          <a:xfrm>
            <a:off x="2557181" y="1271287"/>
            <a:ext cx="4029637" cy="3910314"/>
          </a:xfrm>
          <a:prstGeom prst="rect">
            <a:avLst/>
          </a:prstGeom>
        </p:spPr>
      </p:pic>
      <p:sp>
        <p:nvSpPr>
          <p:cNvPr id="3" name="TextBox 2">
            <a:extLst>
              <a:ext uri="{FF2B5EF4-FFF2-40B4-BE49-F238E27FC236}">
                <a16:creationId xmlns:a16="http://schemas.microsoft.com/office/drawing/2014/main" id="{BD3025E0-A330-8A17-F426-7DF8868135E7}"/>
              </a:ext>
            </a:extLst>
          </p:cNvPr>
          <p:cNvSpPr txBox="1"/>
          <p:nvPr/>
        </p:nvSpPr>
        <p:spPr>
          <a:xfrm>
            <a:off x="3133163" y="5200651"/>
            <a:ext cx="3048000" cy="430887"/>
          </a:xfrm>
          <a:prstGeom prst="rect">
            <a:avLst/>
          </a:prstGeom>
          <a:noFill/>
        </p:spPr>
        <p:txBody>
          <a:bodyPr wrap="square">
            <a:spAutoFit/>
          </a:bodyPr>
          <a:lstStyle/>
          <a:p>
            <a:pPr algn="ctr"/>
            <a:r>
              <a:rPr lang="en-IN" sz="2200" dirty="0"/>
              <a:t>Figure 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Graphing a Linear Inequality—Slide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a:xfrm>
                <a:off x="457200" y="1029287"/>
                <a:ext cx="8229600" cy="4967067"/>
              </a:xfrm>
            </p:spPr>
            <p:txBody>
              <a:bodyPr>
                <a:normAutofit/>
              </a:bodyPr>
              <a:lstStyle/>
              <a:p>
                <a:pPr>
                  <a:defRPr sz="2800"/>
                </a:pPr>
                <a:r>
                  <a:rPr lang="en-IN" sz="2200" dirty="0"/>
                  <a:t>Now, use a convenient test point to determine which side of the line needs to be shaded. When choosing a test point, we want to choose a point that is obviously not on the boundary line. Since </a:t>
                </a:r>
                <a14:m>
                  <m:oMath xmlns:m="http://schemas.openxmlformats.org/officeDocument/2006/math">
                    <m:d>
                      <m:dPr>
                        <m:ctrlPr>
                          <a:rPr lang="ar-AE" sz="2200" i="1">
                            <a:latin typeface="Cambria Math" panose="02040503050406030204" pitchFamily="18" charset="0"/>
                          </a:rPr>
                        </m:ctrlPr>
                      </m:dPr>
                      <m:e>
                        <m:r>
                          <a:rPr lang="ar-AE" sz="2200">
                            <a:latin typeface="Cambria Math" panose="02040503050406030204" pitchFamily="18" charset="0"/>
                          </a:rPr>
                          <m:t>0</m:t>
                        </m:r>
                        <m:r>
                          <m:rPr>
                            <m:nor/>
                          </m:rPr>
                          <a:rPr lang="ar-AE" sz="2200"/>
                          <m:t>, </m:t>
                        </m:r>
                        <m:r>
                          <a:rPr lang="ar-AE" sz="2200">
                            <a:latin typeface="Cambria Math" panose="02040503050406030204" pitchFamily="18" charset="0"/>
                          </a:rPr>
                          <m:t>0</m:t>
                        </m:r>
                      </m:e>
                    </m:d>
                  </m:oMath>
                </a14:m>
                <a:r>
                  <a:rPr lang="ar-AE" sz="2200" dirty="0"/>
                  <a:t> </a:t>
                </a:r>
                <a:r>
                  <a:rPr lang="en-IN" sz="2200" dirty="0"/>
                  <a:t>is not on the line, we can use it as our test point and substitute it back into the original equation.</a:t>
                </a:r>
              </a:p>
              <a:p>
                <a:pPr algn="ctr">
                  <a:defRPr sz="2800"/>
                </a:pPr>
                <a:r>
                  <a:rPr lang="en-IN" sz="2200" dirty="0"/>
                  <a:t>Testing the Point </a:t>
                </a:r>
                <a14:m>
                  <m:oMath xmlns:m="http://schemas.openxmlformats.org/officeDocument/2006/math">
                    <m:d>
                      <m:dPr>
                        <m:ctrlPr>
                          <a:rPr lang="ar-AE" sz="2200" i="1">
                            <a:latin typeface="Cambria Math" panose="02040503050406030204" pitchFamily="18" charset="0"/>
                          </a:rPr>
                        </m:ctrlPr>
                      </m:dPr>
                      <m:e>
                        <m:r>
                          <a:rPr lang="ar-AE" sz="2200">
                            <a:latin typeface="Cambria Math" panose="02040503050406030204" pitchFamily="18" charset="0"/>
                          </a:rPr>
                          <m:t>0</m:t>
                        </m:r>
                        <m:r>
                          <m:rPr>
                            <m:nor/>
                          </m:rPr>
                          <a:rPr lang="ar-AE" sz="2200"/>
                          <m:t>, </m:t>
                        </m:r>
                        <m:r>
                          <a:rPr lang="ar-AE" sz="2200">
                            <a:latin typeface="Cambria Math" panose="02040503050406030204" pitchFamily="18" charset="0"/>
                          </a:rPr>
                          <m:t>0</m:t>
                        </m:r>
                      </m:e>
                    </m:d>
                  </m:oMath>
                </a14:m>
                <a:endParaRPr lang="ar-AE" sz="2200" dirty="0"/>
              </a:p>
              <a:p>
                <a:r>
                  <a:rPr lang="en-US" sz="2200" dirty="0"/>
                  <a:t> 			</a:t>
                </a:r>
              </a:p>
              <a:p>
                <a:endParaRPr lang="en-US" sz="2200" dirty="0"/>
              </a:p>
              <a:p>
                <a:endParaRPr lang="en-IN" sz="2200" dirty="0"/>
              </a:p>
              <a:p>
                <a:endParaRPr lang="en-IN" sz="2200" dirty="0"/>
              </a:p>
              <a:p>
                <a:endParaRPr lang="en-IN" sz="2200" dirty="0"/>
              </a:p>
              <a:p>
                <a:endParaRPr lang="en-IN" sz="22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xfrm>
                <a:off x="457200" y="1029287"/>
                <a:ext cx="8229600" cy="4967067"/>
              </a:xfrm>
              <a:blipFill>
                <a:blip r:embed="rId2"/>
                <a:stretch>
                  <a:fillRect l="-963" t="-859" r="-222"/>
                </a:stretch>
              </a:blipFill>
            </p:spPr>
            <p:txBody>
              <a:bodyPr/>
              <a:lstStyle/>
              <a:p>
                <a:r>
                  <a:rPr lang="en-IN">
                    <a:noFill/>
                  </a:rPr>
                  <a:t> </a:t>
                </a:r>
              </a:p>
            </p:txBody>
          </p:sp>
        </mc:Fallback>
      </mc:AlternateContent>
      <p:pic>
        <p:nvPicPr>
          <p:cNvPr id="8" name="Picture 7" descr="Line 1: Four x minus three y is greater than twelve.&#10;&#10;Line 2: Four times zero minus three times zero is greater than twelve.&#10;&#10;Line 3: Zero is greater than twelve. which is wrong.&#10;">
            <a:extLst>
              <a:ext uri="{FF2B5EF4-FFF2-40B4-BE49-F238E27FC236}">
                <a16:creationId xmlns:a16="http://schemas.microsoft.com/office/drawing/2014/main" id="{B99E769A-019D-BA5D-1753-CD3DDAA5E427}"/>
              </a:ext>
            </a:extLst>
          </p:cNvPr>
          <p:cNvPicPr>
            <a:picLocks noChangeAspect="1"/>
          </p:cNvPicPr>
          <p:nvPr/>
        </p:nvPicPr>
        <p:blipFill>
          <a:blip r:embed="rId3"/>
          <a:stretch>
            <a:fillRect/>
          </a:stretch>
        </p:blipFill>
        <p:spPr>
          <a:xfrm>
            <a:off x="3352800" y="3200400"/>
            <a:ext cx="1905000" cy="1809750"/>
          </a:xfrm>
          <a:prstGeom prst="rect">
            <a:avLst/>
          </a:prstGeom>
        </p:spPr>
      </p:pic>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38787D05-B8E3-6C66-C8A5-DDF3920E16F7}"/>
                  </a:ext>
                </a:extLst>
              </p:cNvPr>
              <p:cNvSpPr txBox="1"/>
              <p:nvPr/>
            </p:nvSpPr>
            <p:spPr>
              <a:xfrm>
                <a:off x="457200" y="4941762"/>
                <a:ext cx="8229600" cy="1107996"/>
              </a:xfrm>
              <a:prstGeom prst="rect">
                <a:avLst/>
              </a:prstGeom>
              <a:noFill/>
            </p:spPr>
            <p:txBody>
              <a:bodyPr wrap="square">
                <a:spAutoFit/>
              </a:bodyPr>
              <a:lstStyle/>
              <a:p>
                <a:r>
                  <a:rPr lang="en-IN" sz="2200" dirty="0"/>
                  <a:t>Since the point </a:t>
                </a:r>
                <a14:m>
                  <m:oMath xmlns:m="http://schemas.openxmlformats.org/officeDocument/2006/math">
                    <m:d>
                      <m:dPr>
                        <m:ctrlPr>
                          <a:rPr lang="ar-AE" sz="2200" i="1">
                            <a:latin typeface="Cambria Math" panose="02040503050406030204" pitchFamily="18" charset="0"/>
                          </a:rPr>
                        </m:ctrlPr>
                      </m:dPr>
                      <m:e>
                        <m:r>
                          <a:rPr lang="ar-AE" sz="2200">
                            <a:latin typeface="Cambria Math" panose="02040503050406030204" pitchFamily="18" charset="0"/>
                          </a:rPr>
                          <m:t>0</m:t>
                        </m:r>
                        <m:r>
                          <m:rPr>
                            <m:nor/>
                          </m:rPr>
                          <a:rPr lang="ar-AE" sz="2200"/>
                          <m:t>, </m:t>
                        </m:r>
                        <m:r>
                          <a:rPr lang="ar-AE" sz="2200">
                            <a:latin typeface="Cambria Math" panose="02040503050406030204" pitchFamily="18" charset="0"/>
                          </a:rPr>
                          <m:t>0</m:t>
                        </m:r>
                      </m:e>
                    </m:d>
                  </m:oMath>
                </a14:m>
                <a:r>
                  <a:rPr lang="ar-AE" sz="2200" dirty="0"/>
                  <a:t> </a:t>
                </a:r>
                <a:r>
                  <a:rPr lang="en-IN" sz="2200" dirty="0"/>
                  <a:t>does not make the inequality true, we know that the origin is not in the solution set and hence should not be in the shaded area on the graph. So, we shade the other half-plane.</a:t>
                </a:r>
              </a:p>
            </p:txBody>
          </p:sp>
        </mc:Choice>
        <mc:Fallback xmlns="">
          <p:sp>
            <p:nvSpPr>
              <p:cNvPr id="10" name="TextBox 9">
                <a:extLst>
                  <a:ext uri="{FF2B5EF4-FFF2-40B4-BE49-F238E27FC236}">
                    <a16:creationId xmlns:a16="http://schemas.microsoft.com/office/drawing/2014/main" id="{38787D05-B8E3-6C66-C8A5-DDF3920E16F7}"/>
                  </a:ext>
                </a:extLst>
              </p:cNvPr>
              <p:cNvSpPr txBox="1">
                <a:spLocks noRot="1" noChangeAspect="1" noMove="1" noResize="1" noEditPoints="1" noAdjustHandles="1" noChangeArrowheads="1" noChangeShapeType="1" noTextEdit="1"/>
              </p:cNvSpPr>
              <p:nvPr/>
            </p:nvSpPr>
            <p:spPr>
              <a:xfrm>
                <a:off x="457200" y="4941762"/>
                <a:ext cx="8229600" cy="1107996"/>
              </a:xfrm>
              <a:prstGeom prst="rect">
                <a:avLst/>
              </a:prstGeom>
              <a:blipFill>
                <a:blip r:embed="rId4"/>
                <a:stretch>
                  <a:fillRect l="-963" t="-4420" r="-1037" b="-10497"/>
                </a:stretch>
              </a:blipFill>
            </p:spPr>
            <p:txBody>
              <a:bodyPr/>
              <a:lstStyle/>
              <a:p>
                <a:r>
                  <a:rPr lang="en-IN">
                    <a:noFill/>
                  </a:rPr>
                  <a:t> </a:t>
                </a:r>
              </a:p>
            </p:txBody>
          </p:sp>
        </mc:Fallback>
      </mc:AlternateContent>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Graphing a Linear Inequality—Slide 5</a:t>
            </a:r>
            <a:endParaRPr dirty="0"/>
          </a:p>
        </p:txBody>
      </p:sp>
      <p:pic>
        <p:nvPicPr>
          <p:cNvPr id="7" name="Picture 6" descr="Graph of a cartesian plane with the same dashed diagonal line marked, moving from the third quadrant into the fourth quadrant, and then into the first quadrant before leaving the view of the plane. The area below the line is shaded, and the line is labeled y is less than four thirds times x minus four.">
            <a:extLst>
              <a:ext uri="{FF2B5EF4-FFF2-40B4-BE49-F238E27FC236}">
                <a16:creationId xmlns:a16="http://schemas.microsoft.com/office/drawing/2014/main" id="{5D458AB6-28E4-4C20-BA35-DF5FEC23CCC6}"/>
              </a:ext>
            </a:extLst>
          </p:cNvPr>
          <p:cNvPicPr>
            <a:picLocks noChangeAspect="1"/>
          </p:cNvPicPr>
          <p:nvPr/>
        </p:nvPicPr>
        <p:blipFill>
          <a:blip r:embed="rId2"/>
          <a:srcRect b="7748"/>
          <a:stretch>
            <a:fillRect/>
          </a:stretch>
        </p:blipFill>
        <p:spPr>
          <a:xfrm>
            <a:off x="2514600" y="1064249"/>
            <a:ext cx="4281766" cy="4345951"/>
          </a:xfrm>
          <a:prstGeom prst="rect">
            <a:avLst/>
          </a:prstGeom>
        </p:spPr>
      </p:pic>
      <p:sp>
        <p:nvSpPr>
          <p:cNvPr id="3" name="TextBox 2">
            <a:extLst>
              <a:ext uri="{FF2B5EF4-FFF2-40B4-BE49-F238E27FC236}">
                <a16:creationId xmlns:a16="http://schemas.microsoft.com/office/drawing/2014/main" id="{C11F2020-8EED-7070-D63E-23B886B6169A}"/>
              </a:ext>
            </a:extLst>
          </p:cNvPr>
          <p:cNvSpPr txBox="1"/>
          <p:nvPr/>
        </p:nvSpPr>
        <p:spPr>
          <a:xfrm>
            <a:off x="3131483" y="5410200"/>
            <a:ext cx="3048000" cy="430887"/>
          </a:xfrm>
          <a:prstGeom prst="rect">
            <a:avLst/>
          </a:prstGeom>
          <a:noFill/>
        </p:spPr>
        <p:txBody>
          <a:bodyPr wrap="square">
            <a:spAutoFit/>
          </a:bodyPr>
          <a:lstStyle/>
          <a:p>
            <a:pPr algn="ctr"/>
            <a:r>
              <a:rPr lang="en-IN" sz="2200" dirty="0"/>
              <a:t>Figure 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Choosing the origin,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0</m:t>
                        </m:r>
                        <m:r>
                          <m:rPr>
                            <m:nor/>
                          </m:rPr>
                          <a:rPr/>
                          <m:t>, </m:t>
                        </m:r>
                        <m:r>
                          <a:rPr>
                            <a:latin typeface="Cambria Math" panose="02040503050406030204" pitchFamily="18" charset="0"/>
                          </a:rPr>
                          <m:t>0</m:t>
                        </m:r>
                      </m:e>
                    </m:d>
                  </m:oMath>
                </a14:m>
                <a:r>
                  <a:rPr sz="2800" dirty="0"/>
                  <a:t>, as the test point makes substitution easier. However, if the boundary line contains the origin, you will need to choose a different test point.</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28" t="-998"/>
                </a:stretch>
              </a:blipFill>
            </p:spPr>
            <p:txBody>
              <a:bodyPr/>
              <a:lstStyle/>
              <a:p>
                <a:r>
                  <a:rPr lang="en-US">
                    <a:noFill/>
                  </a:rPr>
                  <a:t> </a:t>
                </a:r>
              </a:p>
            </p:txBody>
          </p:sp>
        </mc:Fallback>
      </mc:AlternateContent>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Graphing a Linear Inequality—Slide 6</a:t>
            </a:r>
            <a:endParaRPr dirty="0"/>
          </a:p>
        </p:txBody>
      </p:sp>
      <p:sp>
        <p:nvSpPr>
          <p:cNvPr id="3" name="Text Placeholder 2"/>
          <p:cNvSpPr>
            <a:spLocks noGrp="1"/>
          </p:cNvSpPr>
          <p:nvPr>
            <p:ph type="body" sz="quarter" idx="10"/>
          </p:nvPr>
        </p:nvSpPr>
        <p:spPr/>
        <p:txBody>
          <a:bodyPr>
            <a:normAutofit/>
          </a:bodyPr>
          <a:lstStyle/>
          <a:p>
            <a:pPr>
              <a:defRPr b="1"/>
            </a:pPr>
            <a:r>
              <a:rPr sz="2800" dirty="0"/>
              <a:t>TI-83/84 Plus</a:t>
            </a:r>
          </a:p>
          <a:p>
            <a:pPr>
              <a:defRPr sz="2800"/>
            </a:pPr>
            <a:r>
              <a:rPr sz="2800" dirty="0"/>
              <a:t>The TI-84 Plus CE has a built-in application that can be used to graph inequalities. To run this app, press </a:t>
            </a:r>
            <a:r>
              <a:rPr sz="2800" b="1" dirty="0"/>
              <a:t>apps</a:t>
            </a:r>
            <a:r>
              <a:rPr sz="2800" dirty="0"/>
              <a:t> and select </a:t>
            </a:r>
            <a:r>
              <a:rPr sz="2800" b="1" dirty="0" err="1"/>
              <a:t>Inequalz</a:t>
            </a:r>
            <a:r>
              <a:rPr sz="2800" dirty="0"/>
              <a:t>. When prompted, press any key. Enter the right-hand side of the inequality </a:t>
            </a:r>
            <a:endParaRPr lang="en-US" sz="2800" dirty="0"/>
          </a:p>
        </p:txBody>
      </p:sp>
      <p:pic>
        <p:nvPicPr>
          <p:cNvPr id="10" name="Picture 9" descr="y is less than four thirds x minus four.">
            <a:extLst>
              <a:ext uri="{FF2B5EF4-FFF2-40B4-BE49-F238E27FC236}">
                <a16:creationId xmlns:a16="http://schemas.microsoft.com/office/drawing/2014/main" id="{EC77AC31-2AC5-C198-1579-16DE68A66411}"/>
              </a:ext>
            </a:extLst>
          </p:cNvPr>
          <p:cNvPicPr>
            <a:picLocks noChangeAspect="1"/>
          </p:cNvPicPr>
          <p:nvPr/>
        </p:nvPicPr>
        <p:blipFill>
          <a:blip r:embed="rId2"/>
          <a:stretch>
            <a:fillRect/>
          </a:stretch>
        </p:blipFill>
        <p:spPr>
          <a:xfrm>
            <a:off x="6629400" y="2722245"/>
            <a:ext cx="1362075" cy="790575"/>
          </a:xfrm>
          <a:prstGeom prst="rect">
            <a:avLst/>
          </a:prstGeom>
        </p:spPr>
      </p:pic>
      <p:sp>
        <p:nvSpPr>
          <p:cNvPr id="12" name="TextBox 11">
            <a:extLst>
              <a:ext uri="{FF2B5EF4-FFF2-40B4-BE49-F238E27FC236}">
                <a16:creationId xmlns:a16="http://schemas.microsoft.com/office/drawing/2014/main" id="{E3D4675A-55E5-E647-0E21-3856A3ED6E32}"/>
              </a:ext>
            </a:extLst>
          </p:cNvPr>
          <p:cNvSpPr txBox="1"/>
          <p:nvPr/>
        </p:nvSpPr>
        <p:spPr>
          <a:xfrm>
            <a:off x="495300" y="3352800"/>
            <a:ext cx="8191500" cy="2677656"/>
          </a:xfrm>
          <a:prstGeom prst="rect">
            <a:avLst/>
          </a:prstGeom>
          <a:noFill/>
        </p:spPr>
        <p:txBody>
          <a:bodyPr wrap="square">
            <a:spAutoFit/>
          </a:bodyPr>
          <a:lstStyle/>
          <a:p>
            <a:pPr>
              <a:defRPr sz="2800"/>
            </a:pPr>
            <a:r>
              <a:rPr lang="en-US" sz="2800" dirty="0"/>
              <a:t>for </a:t>
            </a:r>
            <a:r>
              <a:rPr lang="en-US" sz="2800" b="1" dirty="0"/>
              <a:t>Y1</a:t>
            </a:r>
            <a:r>
              <a:rPr lang="en-US" sz="2800" dirty="0"/>
              <a:t>. Then press the left-arrow key until a blinking rectangular box appears around the </a:t>
            </a:r>
            <a:r>
              <a:rPr lang="en-US" sz="2800" b="1" dirty="0"/>
              <a:t>Y1</a:t>
            </a:r>
            <a:r>
              <a:rPr lang="en-US" sz="2800" dirty="0"/>
              <a:t> =. Press </a:t>
            </a:r>
            <a:r>
              <a:rPr lang="en-US" sz="2800" b="1" dirty="0"/>
              <a:t>enter</a:t>
            </a:r>
            <a:r>
              <a:rPr lang="en-US" sz="2800" dirty="0"/>
              <a:t> and move the cursor down next to the equal sign. Use the right- and left-arrow keys to change the symbol from </a:t>
            </a:r>
            <a:r>
              <a:rPr lang="en-US" sz="2800" dirty="0">
                <a:latin typeface="Cambria Math"/>
              </a:rPr>
              <a:t>=</a:t>
            </a:r>
            <a:r>
              <a:rPr lang="en-US" sz="2800" dirty="0"/>
              <a:t> to </a:t>
            </a:r>
            <a:r>
              <a:rPr lang="en-US" sz="2800" dirty="0">
                <a:latin typeface="Cambria Math"/>
              </a:rPr>
              <a:t>&lt;</a:t>
            </a:r>
            <a:r>
              <a:rPr lang="en-US" sz="2800" dirty="0"/>
              <a:t>. Highlight </a:t>
            </a:r>
            <a:r>
              <a:rPr lang="en-US" sz="2800" b="1" dirty="0"/>
              <a:t>OK</a:t>
            </a:r>
            <a:r>
              <a:rPr lang="en-US" sz="2800" dirty="0"/>
              <a:t> and press </a:t>
            </a:r>
            <a:r>
              <a:rPr lang="en-US" sz="2800" b="1" dirty="0"/>
              <a:t>enter</a:t>
            </a:r>
            <a:r>
              <a:rPr lang="en-US" sz="2800" dirty="0"/>
              <a:t>. Then press </a:t>
            </a:r>
            <a:r>
              <a:rPr lang="en-US" sz="2800" b="1" dirty="0"/>
              <a:t>graph</a:t>
            </a:r>
            <a:r>
              <a:rPr lang="en-US" sz="2800" dirty="0"/>
              <a:t>.</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1: Graphing a Linear Inequality—Slide 7</a:t>
            </a:r>
            <a:endParaRPr dirty="0"/>
          </a:p>
        </p:txBody>
      </p:sp>
      <p:pic>
        <p:nvPicPr>
          <p:cNvPr id="7" name="Picture 6" descr="Calculator screenshot of the graph of y&lt;4/3x-4 with area below the line shaded.">
            <a:extLst>
              <a:ext uri="{FF2B5EF4-FFF2-40B4-BE49-F238E27FC236}">
                <a16:creationId xmlns:a16="http://schemas.microsoft.com/office/drawing/2014/main" id="{5FF2AD9A-C0A7-463F-A0FF-CE926B2CF76D}"/>
              </a:ext>
            </a:extLst>
          </p:cNvPr>
          <p:cNvPicPr>
            <a:picLocks noChangeAspect="1"/>
          </p:cNvPicPr>
          <p:nvPr/>
        </p:nvPicPr>
        <p:blipFill>
          <a:blip r:embed="rId2"/>
          <a:srcRect b="10994"/>
          <a:stretch>
            <a:fillRect/>
          </a:stretch>
        </p:blipFill>
        <p:spPr>
          <a:xfrm>
            <a:off x="2362200" y="1029287"/>
            <a:ext cx="3818467" cy="2780713"/>
          </a:xfrm>
          <a:prstGeom prst="rect">
            <a:avLst/>
          </a:prstGeom>
        </p:spPr>
      </p:pic>
      <p:sp>
        <p:nvSpPr>
          <p:cNvPr id="4" name="TextBox 3">
            <a:extLst>
              <a:ext uri="{FF2B5EF4-FFF2-40B4-BE49-F238E27FC236}">
                <a16:creationId xmlns:a16="http://schemas.microsoft.com/office/drawing/2014/main" id="{3599F10D-731E-A76F-151D-B09BA2952FF7}"/>
              </a:ext>
            </a:extLst>
          </p:cNvPr>
          <p:cNvSpPr txBox="1"/>
          <p:nvPr/>
        </p:nvSpPr>
        <p:spPr>
          <a:xfrm>
            <a:off x="2747433" y="3771900"/>
            <a:ext cx="3048000" cy="430887"/>
          </a:xfrm>
          <a:prstGeom prst="rect">
            <a:avLst/>
          </a:prstGeom>
          <a:noFill/>
        </p:spPr>
        <p:txBody>
          <a:bodyPr wrap="square">
            <a:spAutoFit/>
          </a:bodyPr>
          <a:lstStyle/>
          <a:p>
            <a:pPr algn="ctr"/>
            <a:r>
              <a:rPr lang="en-IN" sz="2200" dirty="0"/>
              <a:t>Figure 4</a:t>
            </a:r>
          </a:p>
        </p:txBody>
      </p:sp>
      <p:sp>
        <p:nvSpPr>
          <p:cNvPr id="6" name="TextBox 5">
            <a:extLst>
              <a:ext uri="{FF2B5EF4-FFF2-40B4-BE49-F238E27FC236}">
                <a16:creationId xmlns:a16="http://schemas.microsoft.com/office/drawing/2014/main" id="{563CD51B-20A2-4C3D-C1AF-BECF2A13A803}"/>
              </a:ext>
            </a:extLst>
          </p:cNvPr>
          <p:cNvSpPr txBox="1"/>
          <p:nvPr/>
        </p:nvSpPr>
        <p:spPr>
          <a:xfrm>
            <a:off x="461432" y="4191000"/>
            <a:ext cx="8225367" cy="1815882"/>
          </a:xfrm>
          <a:prstGeom prst="rect">
            <a:avLst/>
          </a:prstGeom>
          <a:noFill/>
        </p:spPr>
        <p:txBody>
          <a:bodyPr wrap="square">
            <a:spAutoFit/>
          </a:bodyPr>
          <a:lstStyle/>
          <a:p>
            <a:r>
              <a:rPr lang="en-US" sz="2800" dirty="0"/>
              <a:t>The calculator shows a graph with shading underneath a dotted boundary line.</a:t>
            </a:r>
          </a:p>
          <a:p>
            <a:r>
              <a:rPr lang="en-US" sz="2800" dirty="0"/>
              <a:t>Therefore, the solution set consists of all points below the line, but not actually on the line.</a:t>
            </a:r>
          </a:p>
        </p:txBody>
      </p:sp>
    </p:spTree>
    <p:extLst>
      <p:ext uri="{BB962C8B-B14F-4D97-AF65-F5344CB8AC3E}">
        <p14:creationId xmlns:p14="http://schemas.microsoft.com/office/powerpoint/2010/main" val="19838044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1</a:t>
            </a:r>
          </a:p>
        </p:txBody>
      </p:sp>
      <p:sp>
        <p:nvSpPr>
          <p:cNvPr id="3" name="Text Placeholder 2"/>
          <p:cNvSpPr>
            <a:spLocks noGrp="1"/>
          </p:cNvSpPr>
          <p:nvPr>
            <p:ph type="body" sz="quarter" idx="10"/>
          </p:nvPr>
        </p:nvSpPr>
        <p:spPr/>
        <p:txBody>
          <a:bodyPr>
            <a:normAutofit/>
          </a:bodyPr>
          <a:lstStyle/>
          <a:p>
            <a:pPr>
              <a:defRPr sz="2800"/>
            </a:pPr>
            <a:r>
              <a:rPr sz="2800" dirty="0"/>
              <a:t>Graph the linear inequality</a:t>
            </a:r>
            <a:r>
              <a:rPr lang="en-US" dirty="0"/>
              <a:t> 2</a:t>
            </a:r>
            <a:r>
              <a:rPr lang="en-US" i="1" dirty="0"/>
              <a:t>x</a:t>
            </a:r>
            <a:r>
              <a:rPr lang="en-US" dirty="0"/>
              <a:t> + </a:t>
            </a:r>
            <a:r>
              <a:rPr lang="en-US" i="1" dirty="0"/>
              <a:t>y</a:t>
            </a:r>
            <a:r>
              <a:rPr lang="en-US" dirty="0"/>
              <a:t> &gt; 0</a:t>
            </a:r>
            <a:r>
              <a:rPr sz="2800" dirty="0"/>
              <a:t>.</a:t>
            </a:r>
          </a:p>
        </p:txBody>
      </p:sp>
      <p:sp>
        <p:nvSpPr>
          <p:cNvPr id="6" name="TextBox 5">
            <a:extLst>
              <a:ext uri="{FF2B5EF4-FFF2-40B4-BE49-F238E27FC236}">
                <a16:creationId xmlns:a16="http://schemas.microsoft.com/office/drawing/2014/main" id="{E1444FCC-54C3-282B-B3A3-81980F17DC3A}"/>
              </a:ext>
            </a:extLst>
          </p:cNvPr>
          <p:cNvSpPr txBox="1"/>
          <p:nvPr/>
        </p:nvSpPr>
        <p:spPr>
          <a:xfrm>
            <a:off x="457200" y="1600200"/>
            <a:ext cx="1447800" cy="523220"/>
          </a:xfrm>
          <a:prstGeom prst="rect">
            <a:avLst/>
          </a:prstGeom>
          <a:noFill/>
        </p:spPr>
        <p:txBody>
          <a:bodyPr wrap="square">
            <a:spAutoFit/>
          </a:bodyPr>
          <a:lstStyle/>
          <a:p>
            <a:r>
              <a:rPr lang="en-IN" sz="2800" dirty="0"/>
              <a:t>Answer:</a:t>
            </a:r>
          </a:p>
        </p:txBody>
      </p:sp>
      <p:pic>
        <p:nvPicPr>
          <p:cNvPr id="4" name="Content Placeholder 4" descr="Graph of a cartesian plane showing a dashed diagonal line moving from the fourth quadrant, through the origin, then into the second quadrant before exiting the view of the plane. The area above the line is shaded, and the line is labeled y greater than minus two x.">
            <a:extLst>
              <a:ext uri="{FF2B5EF4-FFF2-40B4-BE49-F238E27FC236}">
                <a16:creationId xmlns:a16="http://schemas.microsoft.com/office/drawing/2014/main" id="{8732F96A-CE22-4495-AB9B-263E7B8A9B8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62200" y="1600200"/>
            <a:ext cx="4343400" cy="4343400"/>
          </a:xfrm>
          <a:prstGeom prst="rect">
            <a:avLst/>
          </a:prstGeom>
        </p:spPr>
      </p:pic>
    </p:spTree>
    <p:extLst>
      <p:ext uri="{BB962C8B-B14F-4D97-AF65-F5344CB8AC3E}">
        <p14:creationId xmlns:p14="http://schemas.microsoft.com/office/powerpoint/2010/main" val="21566216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2</a:t>
            </a:r>
            <a:r>
              <a:rPr dirty="0"/>
              <a:t>: Modeling Using a Linear </a:t>
            </a:r>
            <a:br>
              <a:rPr lang="en-US" dirty="0"/>
            </a:br>
            <a:r>
              <a:rPr dirty="0"/>
              <a:t>Inequality</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Ivy walks dogs and house-sits pets for the pet sitting service Happy Petz. She earns </a:t>
            </a:r>
            <a:r>
              <a:rPr lang="en-US" sz="2800" dirty="0"/>
              <a:t>$20</a:t>
            </a:r>
            <a:r>
              <a:rPr sz="2800" dirty="0"/>
              <a:t> per 30-minute dog walk and $40 per night for house sitting. Ivy needs to decide if she wants to do this full time over the summer when she'll need to make </a:t>
            </a:r>
            <a:r>
              <a:rPr lang="en-US" sz="2800" dirty="0"/>
              <a:t>$1200</a:t>
            </a:r>
            <a:r>
              <a:rPr sz="2800" dirty="0"/>
              <a:t> per month.</a:t>
            </a:r>
          </a:p>
          <a:p>
            <a:pPr marL="542925" indent="-542925">
              <a:defRPr sz="2800"/>
            </a:pPr>
            <a:r>
              <a:rPr lang="en-US" dirty="0"/>
              <a:t>a.</a:t>
            </a:r>
            <a:r>
              <a:rPr dirty="0"/>
              <a:t>​</a:t>
            </a:r>
            <a:r>
              <a:rPr lang="en-US" dirty="0"/>
              <a:t>	</a:t>
            </a:r>
            <a:r>
              <a:rPr sz="2800" dirty="0"/>
              <a:t>Model this situation using a linear inequality. Let </a:t>
            </a:r>
            <a:r>
              <a:rPr lang="en-US" sz="2800" i="1" dirty="0"/>
              <a:t>x</a:t>
            </a:r>
            <a:r>
              <a:rPr sz="2800" dirty="0"/>
              <a:t> represent the earnings for dog walking and </a:t>
            </a:r>
            <a:r>
              <a:rPr lang="en-US" sz="2800" i="1" dirty="0"/>
              <a:t>y</a:t>
            </a:r>
            <a:r>
              <a:rPr sz="2800" dirty="0"/>
              <a:t> represent the earnings for house sitting.</a:t>
            </a:r>
          </a:p>
          <a:p>
            <a:pPr marL="542925" indent="-542925">
              <a:defRPr sz="2800"/>
            </a:pPr>
            <a:r>
              <a:rPr lang="en-US" dirty="0"/>
              <a:t>b.</a:t>
            </a:r>
            <a:r>
              <a:rPr dirty="0"/>
              <a:t>​</a:t>
            </a:r>
            <a:r>
              <a:rPr lang="en-US" dirty="0"/>
              <a:t>	</a:t>
            </a:r>
            <a:r>
              <a:rPr sz="2800" dirty="0"/>
              <a:t>Can Ivy meet her monthly budget needs if she has </a:t>
            </a:r>
            <a:r>
              <a:rPr sz="2800" dirty="0">
                <a:latin typeface="Cambria Math"/>
              </a:rPr>
              <a:t>40</a:t>
            </a:r>
            <a:r>
              <a:rPr sz="2800" dirty="0"/>
              <a:t> dog walking appointments and </a:t>
            </a:r>
            <a:r>
              <a:rPr sz="2800" dirty="0">
                <a:latin typeface="Cambria Math"/>
              </a:rPr>
              <a:t>5</a:t>
            </a:r>
            <a:r>
              <a:rPr sz="2800" dirty="0"/>
              <a:t> nights of house sitting during a month?</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Inequalities</a:t>
            </a:r>
            <a:r>
              <a:rPr lang="en-US" dirty="0"/>
              <a:t>—Slide 1</a:t>
            </a:r>
            <a:endParaRPr dirty="0"/>
          </a:p>
        </p:txBody>
      </p:sp>
      <p:sp>
        <p:nvSpPr>
          <p:cNvPr id="3" name="Text Placeholder 2"/>
          <p:cNvSpPr>
            <a:spLocks noGrp="1"/>
          </p:cNvSpPr>
          <p:nvPr>
            <p:ph type="body" sz="quarter" idx="10"/>
          </p:nvPr>
        </p:nvSpPr>
        <p:spPr/>
        <p:txBody>
          <a:bodyPr>
            <a:normAutofit/>
          </a:bodyPr>
          <a:lstStyle/>
          <a:p>
            <a:pPr>
              <a:defRPr b="1"/>
            </a:pPr>
            <a:r>
              <a:rPr sz="2800" dirty="0"/>
              <a:t>Inequality Symbol</a:t>
            </a:r>
          </a:p>
          <a:p>
            <a:r>
              <a:rPr sz="2800" dirty="0"/>
              <a:t>An </a:t>
            </a:r>
            <a:r>
              <a:rPr sz="2800" b="1" dirty="0"/>
              <a:t>inequality symbol</a:t>
            </a:r>
            <a:r>
              <a:rPr sz="2800" dirty="0"/>
              <a:t> is a relation used between two expressions that are not strictly equal.</a:t>
            </a:r>
            <a:endParaRPr lang="en-US" sz="2800" dirty="0"/>
          </a:p>
          <a:p>
            <a:r>
              <a:rPr lang="en-IN" sz="2800" dirty="0">
                <a:latin typeface="Cambria Math"/>
              </a:rPr>
              <a:t>	&lt;</a:t>
            </a:r>
            <a:r>
              <a:rPr lang="en-IN" sz="2800" dirty="0"/>
              <a:t> less Than		</a:t>
            </a:r>
            <a:r>
              <a:rPr lang="en-US" sz="2800" dirty="0">
                <a:latin typeface="Cambria Math"/>
              </a:rPr>
              <a:t>≤</a:t>
            </a:r>
            <a:r>
              <a:rPr lang="en-US" sz="2800" dirty="0"/>
              <a:t> less than or equal to</a:t>
            </a:r>
          </a:p>
          <a:p>
            <a:r>
              <a:rPr lang="en-IN" sz="2800" dirty="0">
                <a:latin typeface="Cambria Math"/>
              </a:rPr>
              <a:t>	&gt;</a:t>
            </a:r>
            <a:r>
              <a:rPr lang="en-IN" sz="2800" dirty="0"/>
              <a:t> greater than	</a:t>
            </a:r>
            <a:r>
              <a:rPr lang="en-US" sz="2800" dirty="0">
                <a:latin typeface="Cambria Math"/>
              </a:rPr>
              <a:t>≥</a:t>
            </a:r>
            <a:r>
              <a:rPr lang="en-US" sz="2800" dirty="0"/>
              <a:t> greater than or equal to</a:t>
            </a:r>
            <a:endParaRPr lang="en-IN" sz="2800" dirty="0"/>
          </a:p>
          <a:p>
            <a:endParaRPr lang="en-US" sz="2800" dirty="0"/>
          </a:p>
          <a:p>
            <a:endParaRPr lang="en-IN" sz="2800" dirty="0"/>
          </a:p>
          <a:p>
            <a:endParaRPr lang="en-US" sz="2800" dirty="0"/>
          </a:p>
          <a:p>
            <a:pPr algn="ctr"/>
            <a:endParaRPr sz="2800" dirty="0"/>
          </a:p>
          <a:p>
            <a:endParaRP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2</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sz="2600" dirty="0"/>
              <a:t>c.</a:t>
            </a:r>
            <a:r>
              <a:rPr sz="2600" dirty="0"/>
              <a:t>​</a:t>
            </a:r>
            <a:r>
              <a:rPr lang="en-US" sz="2600" dirty="0"/>
              <a:t>	</a:t>
            </a:r>
            <a:r>
              <a:rPr sz="2600" dirty="0"/>
              <a:t>The table below shows Ivy's bookings over the last six months. Do you think Ivy should feel confident that she will be able to meet her budget with the income from Happy </a:t>
            </a:r>
            <a:r>
              <a:rPr sz="2600" dirty="0" err="1"/>
              <a:t>Petz</a:t>
            </a:r>
            <a:r>
              <a:rPr sz="2600" dirty="0"/>
              <a:t>?</a:t>
            </a:r>
          </a:p>
          <a:p>
            <a:r>
              <a:rPr dirty="0"/>
              <a:t>​</a:t>
            </a:r>
          </a:p>
        </p:txBody>
      </p:sp>
      <p:sp>
        <p:nvSpPr>
          <p:cNvPr id="6" name="TextBox 5">
            <a:extLst>
              <a:ext uri="{FF2B5EF4-FFF2-40B4-BE49-F238E27FC236}">
                <a16:creationId xmlns:a16="http://schemas.microsoft.com/office/drawing/2014/main" id="{5846456B-05E5-42D1-4A3F-849760EA83D6}"/>
              </a:ext>
            </a:extLst>
          </p:cNvPr>
          <p:cNvSpPr txBox="1"/>
          <p:nvPr/>
        </p:nvSpPr>
        <p:spPr>
          <a:xfrm>
            <a:off x="2286000" y="2711053"/>
            <a:ext cx="4572000" cy="369332"/>
          </a:xfrm>
          <a:prstGeom prst="rect">
            <a:avLst/>
          </a:prstGeom>
          <a:noFill/>
        </p:spPr>
        <p:txBody>
          <a:bodyPr wrap="square">
            <a:spAutoFit/>
          </a:bodyPr>
          <a:lstStyle/>
          <a:p>
            <a:pPr algn="ctr">
              <a:defRPr sz="1800" b="1"/>
            </a:pPr>
            <a:r>
              <a:rPr lang="en-US" dirty="0"/>
              <a:t>Table 1: Ivy's Happy Petz Bookings</a:t>
            </a:r>
          </a:p>
        </p:txBody>
      </p:sp>
      <p:graphicFrame>
        <p:nvGraphicFramePr>
          <p:cNvPr id="4" name="Table Placeholder 2" descr="The table showing the number of walking jobs and nights spent house sitting over six months:&#10;Month 1, Walking Jobs 53, Nights House Sitting 7.&#10;&#10;Month 2, Walking Jobs 45, Nights House Sitting 10.&#10;&#10;Month 3, Walking Jobs 40, Nights House Sitting 6.&#10;&#10;Month 4, Walking Jobs 35, Nights House Sitting 8.&#10;&#10;Month 5, Walking Jobs 50, Nights House Sitting 8.&#10;&#10;Month 6, Walking Jobs 25, Nights House Sitting 6.">
            <a:extLst>
              <a:ext uri="{FF2B5EF4-FFF2-40B4-BE49-F238E27FC236}">
                <a16:creationId xmlns:a16="http://schemas.microsoft.com/office/drawing/2014/main" id="{08CF6782-FBCB-4590-93B8-9FE3D1370DDF}"/>
              </a:ext>
            </a:extLst>
          </p:cNvPr>
          <p:cNvGraphicFramePr>
            <a:graphicFrameLocks/>
          </p:cNvGraphicFramePr>
          <p:nvPr>
            <p:extLst>
              <p:ext uri="{D42A27DB-BD31-4B8C-83A1-F6EECF244321}">
                <p14:modId xmlns:p14="http://schemas.microsoft.com/office/powerpoint/2010/main" val="147379962"/>
              </p:ext>
            </p:extLst>
          </p:nvPr>
        </p:nvGraphicFramePr>
        <p:xfrm>
          <a:off x="647700" y="3108960"/>
          <a:ext cx="7848600" cy="2834640"/>
        </p:xfrm>
        <a:graphic>
          <a:graphicData uri="http://schemas.openxmlformats.org/drawingml/2006/table">
            <a:tbl>
              <a:tblPr firstRow="1" bandRow="1">
                <a:tableStyleId>{5940675A-B579-460E-94D1-54222C63F5DA}</a:tableStyleId>
              </a:tblPr>
              <a:tblGrid>
                <a:gridCol w="2616200">
                  <a:extLst>
                    <a:ext uri="{9D8B030D-6E8A-4147-A177-3AD203B41FA5}">
                      <a16:colId xmlns:a16="http://schemas.microsoft.com/office/drawing/2014/main" val="20000"/>
                    </a:ext>
                  </a:extLst>
                </a:gridCol>
                <a:gridCol w="2616200">
                  <a:extLst>
                    <a:ext uri="{9D8B030D-6E8A-4147-A177-3AD203B41FA5}">
                      <a16:colId xmlns:a16="http://schemas.microsoft.com/office/drawing/2014/main" val="20001"/>
                    </a:ext>
                  </a:extLst>
                </a:gridCol>
                <a:gridCol w="2616200">
                  <a:extLst>
                    <a:ext uri="{9D8B030D-6E8A-4147-A177-3AD203B41FA5}">
                      <a16:colId xmlns:a16="http://schemas.microsoft.com/office/drawing/2014/main" val="20002"/>
                    </a:ext>
                  </a:extLst>
                </a:gridCol>
              </a:tblGrid>
              <a:tr h="580169">
                <a:tc>
                  <a:txBody>
                    <a:bodyPr/>
                    <a:lstStyle/>
                    <a:p>
                      <a:pPr algn="ctr"/>
                      <a:endParaRPr dirty="0"/>
                    </a:p>
                  </a:txBody>
                  <a:tcPr/>
                </a:tc>
                <a:tc>
                  <a:txBody>
                    <a:bodyPr/>
                    <a:lstStyle/>
                    <a:p>
                      <a:pPr algn="ctr">
                        <a:defRPr sz="1800" b="1"/>
                      </a:pPr>
                      <a:r>
                        <a:rPr dirty="0"/>
                        <a:t>Number of Walking Jobs</a:t>
                      </a:r>
                    </a:p>
                  </a:txBody>
                  <a:tcPr/>
                </a:tc>
                <a:tc>
                  <a:txBody>
                    <a:bodyPr/>
                    <a:lstStyle/>
                    <a:p>
                      <a:pPr algn="ctr">
                        <a:defRPr sz="1800" b="1"/>
                      </a:pPr>
                      <a:r>
                        <a:rPr dirty="0"/>
                        <a:t>Number of Nights House Sitting</a:t>
                      </a:r>
                    </a:p>
                  </a:txBody>
                  <a:tcPr/>
                </a:tc>
                <a:extLst>
                  <a:ext uri="{0D108BD9-81ED-4DB2-BD59-A6C34878D82A}">
                    <a16:rowId xmlns:a16="http://schemas.microsoft.com/office/drawing/2014/main" val="10001"/>
                  </a:ext>
                </a:extLst>
              </a:tr>
              <a:tr h="336130">
                <a:tc>
                  <a:txBody>
                    <a:bodyPr/>
                    <a:lstStyle/>
                    <a:p>
                      <a:pPr algn="ctr">
                        <a:defRPr sz="1800" b="1"/>
                      </a:pPr>
                      <a:r>
                        <a:rPr lang="en-US" dirty="0"/>
                        <a:t>Month 1</a:t>
                      </a:r>
                      <a:endParaRPr dirty="0"/>
                    </a:p>
                  </a:txBody>
                  <a:tcPr/>
                </a:tc>
                <a:tc>
                  <a:txBody>
                    <a:bodyPr/>
                    <a:lstStyle/>
                    <a:p>
                      <a:pPr algn="ctr"/>
                      <a:r>
                        <a:rPr sz="1800"/>
                        <a:t>53</a:t>
                      </a:r>
                      <a:endParaRPr sz="1800">
                        <a:latin typeface="Cambria Math"/>
                      </a:endParaRPr>
                    </a:p>
                  </a:txBody>
                  <a:tcPr/>
                </a:tc>
                <a:tc>
                  <a:txBody>
                    <a:bodyPr/>
                    <a:lstStyle/>
                    <a:p>
                      <a:pPr algn="ctr"/>
                      <a:r>
                        <a:rPr sz="1800"/>
                        <a:t>7</a:t>
                      </a:r>
                      <a:endParaRPr sz="1800">
                        <a:latin typeface="Cambria Math"/>
                      </a:endParaRPr>
                    </a:p>
                  </a:txBody>
                  <a:tcPr/>
                </a:tc>
                <a:extLst>
                  <a:ext uri="{0D108BD9-81ED-4DB2-BD59-A6C34878D82A}">
                    <a16:rowId xmlns:a16="http://schemas.microsoft.com/office/drawing/2014/main" val="10002"/>
                  </a:ext>
                </a:extLst>
              </a:tr>
              <a:tr h="336130">
                <a:tc>
                  <a:txBody>
                    <a:bodyPr/>
                    <a:lstStyle/>
                    <a:p>
                      <a:pPr algn="ctr">
                        <a:defRPr sz="1800" b="1"/>
                      </a:pPr>
                      <a:r>
                        <a:rPr dirty="0"/>
                        <a:t>Month 2</a:t>
                      </a:r>
                    </a:p>
                  </a:txBody>
                  <a:tcPr/>
                </a:tc>
                <a:tc>
                  <a:txBody>
                    <a:bodyPr/>
                    <a:lstStyle/>
                    <a:p>
                      <a:pPr algn="ctr"/>
                      <a:r>
                        <a:rPr sz="1800"/>
                        <a:t>45</a:t>
                      </a:r>
                      <a:endParaRPr sz="1800">
                        <a:latin typeface="Cambria Math"/>
                      </a:endParaRPr>
                    </a:p>
                  </a:txBody>
                  <a:tcPr/>
                </a:tc>
                <a:tc>
                  <a:txBody>
                    <a:bodyPr/>
                    <a:lstStyle/>
                    <a:p>
                      <a:pPr algn="ctr"/>
                      <a:r>
                        <a:rPr sz="1800"/>
                        <a:t>10</a:t>
                      </a:r>
                      <a:endParaRPr sz="1800">
                        <a:latin typeface="Cambria Math"/>
                      </a:endParaRPr>
                    </a:p>
                  </a:txBody>
                  <a:tcPr/>
                </a:tc>
                <a:extLst>
                  <a:ext uri="{0D108BD9-81ED-4DB2-BD59-A6C34878D82A}">
                    <a16:rowId xmlns:a16="http://schemas.microsoft.com/office/drawing/2014/main" val="10003"/>
                  </a:ext>
                </a:extLst>
              </a:tr>
              <a:tr h="336130">
                <a:tc>
                  <a:txBody>
                    <a:bodyPr/>
                    <a:lstStyle/>
                    <a:p>
                      <a:pPr algn="ctr">
                        <a:defRPr sz="1800" b="1"/>
                      </a:pPr>
                      <a:r>
                        <a:t>Month 3</a:t>
                      </a:r>
                    </a:p>
                  </a:txBody>
                  <a:tcPr/>
                </a:tc>
                <a:tc>
                  <a:txBody>
                    <a:bodyPr/>
                    <a:lstStyle/>
                    <a:p>
                      <a:pPr algn="ctr"/>
                      <a:r>
                        <a:rPr sz="1800"/>
                        <a:t>40</a:t>
                      </a:r>
                      <a:endParaRPr sz="1800">
                        <a:latin typeface="Cambria Math"/>
                      </a:endParaRPr>
                    </a:p>
                  </a:txBody>
                  <a:tcPr/>
                </a:tc>
                <a:tc>
                  <a:txBody>
                    <a:bodyPr/>
                    <a:lstStyle/>
                    <a:p>
                      <a:pPr algn="ctr"/>
                      <a:r>
                        <a:rPr sz="1800"/>
                        <a:t>6</a:t>
                      </a:r>
                      <a:endParaRPr sz="1800">
                        <a:latin typeface="Cambria Math"/>
                      </a:endParaRPr>
                    </a:p>
                  </a:txBody>
                  <a:tcPr/>
                </a:tc>
                <a:extLst>
                  <a:ext uri="{0D108BD9-81ED-4DB2-BD59-A6C34878D82A}">
                    <a16:rowId xmlns:a16="http://schemas.microsoft.com/office/drawing/2014/main" val="10004"/>
                  </a:ext>
                </a:extLst>
              </a:tr>
              <a:tr h="336130">
                <a:tc>
                  <a:txBody>
                    <a:bodyPr/>
                    <a:lstStyle/>
                    <a:p>
                      <a:pPr algn="ctr">
                        <a:defRPr sz="1800" b="1"/>
                      </a:pPr>
                      <a:r>
                        <a:t>Month 4</a:t>
                      </a:r>
                    </a:p>
                  </a:txBody>
                  <a:tcPr/>
                </a:tc>
                <a:tc>
                  <a:txBody>
                    <a:bodyPr/>
                    <a:lstStyle/>
                    <a:p>
                      <a:pPr algn="ctr"/>
                      <a:r>
                        <a:rPr sz="1800"/>
                        <a:t>35</a:t>
                      </a:r>
                      <a:endParaRPr sz="1800">
                        <a:latin typeface="Cambria Math"/>
                      </a:endParaRPr>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5"/>
                  </a:ext>
                </a:extLst>
              </a:tr>
              <a:tr h="336130">
                <a:tc>
                  <a:txBody>
                    <a:bodyPr/>
                    <a:lstStyle/>
                    <a:p>
                      <a:pPr algn="ctr">
                        <a:defRPr sz="1800" b="1"/>
                      </a:pPr>
                      <a:r>
                        <a:t>Month 5</a:t>
                      </a:r>
                    </a:p>
                  </a:txBody>
                  <a:tcPr/>
                </a:tc>
                <a:tc>
                  <a:txBody>
                    <a:bodyPr/>
                    <a:lstStyle/>
                    <a:p>
                      <a:pPr algn="ctr"/>
                      <a:r>
                        <a:rPr sz="1800" dirty="0"/>
                        <a:t>50</a:t>
                      </a:r>
                      <a:endParaRPr sz="1800" dirty="0">
                        <a:latin typeface="Cambria Math"/>
                      </a:endParaRPr>
                    </a:p>
                  </a:txBody>
                  <a:tcPr/>
                </a:tc>
                <a:tc>
                  <a:txBody>
                    <a:bodyPr/>
                    <a:lstStyle/>
                    <a:p>
                      <a:pPr algn="ctr"/>
                      <a:r>
                        <a:rPr sz="1800"/>
                        <a:t>8</a:t>
                      </a:r>
                      <a:endParaRPr sz="1800">
                        <a:latin typeface="Cambria Math"/>
                      </a:endParaRPr>
                    </a:p>
                  </a:txBody>
                  <a:tcPr/>
                </a:tc>
                <a:extLst>
                  <a:ext uri="{0D108BD9-81ED-4DB2-BD59-A6C34878D82A}">
                    <a16:rowId xmlns:a16="http://schemas.microsoft.com/office/drawing/2014/main" val="10006"/>
                  </a:ext>
                </a:extLst>
              </a:tr>
              <a:tr h="336130">
                <a:tc>
                  <a:txBody>
                    <a:bodyPr/>
                    <a:lstStyle/>
                    <a:p>
                      <a:pPr algn="ctr">
                        <a:defRPr sz="1800" b="1"/>
                      </a:pPr>
                      <a:r>
                        <a:t>Month 6</a:t>
                      </a:r>
                    </a:p>
                  </a:txBody>
                  <a:tcPr/>
                </a:tc>
                <a:tc>
                  <a:txBody>
                    <a:bodyPr/>
                    <a:lstStyle/>
                    <a:p>
                      <a:pPr algn="ctr"/>
                      <a:r>
                        <a:rPr sz="1800"/>
                        <a:t>25</a:t>
                      </a:r>
                      <a:endParaRPr sz="1800">
                        <a:latin typeface="Cambria Math"/>
                      </a:endParaRPr>
                    </a:p>
                  </a:txBody>
                  <a:tcPr/>
                </a:tc>
                <a:tc>
                  <a:txBody>
                    <a:bodyPr/>
                    <a:lstStyle/>
                    <a:p>
                      <a:pPr algn="ctr"/>
                      <a:r>
                        <a:rPr sz="1800" dirty="0"/>
                        <a:t>6</a:t>
                      </a:r>
                      <a:endParaRPr sz="1800" dirty="0">
                        <a:latin typeface="Cambria Math"/>
                      </a:endParaRP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a:t>
            </a:r>
            <a:r>
              <a:rPr lang="en-US" dirty="0"/>
              <a:t>y—Slide 3</a:t>
            </a:r>
            <a:endParaRPr dirty="0"/>
          </a:p>
        </p:txBody>
      </p:sp>
      <p:sp>
        <p:nvSpPr>
          <p:cNvPr id="3" name="Text Placeholder 2"/>
          <p:cNvSpPr>
            <a:spLocks noGrp="1"/>
          </p:cNvSpPr>
          <p:nvPr>
            <p:ph type="body" sz="quarter" idx="10"/>
          </p:nvPr>
        </p:nvSpPr>
        <p:spPr/>
        <p:txBody>
          <a:bodyPr>
            <a:normAutofit/>
          </a:bodyPr>
          <a:lstStyle/>
          <a:p>
            <a:r>
              <a:rPr sz="2800" b="1" dirty="0"/>
              <a:t>Solution</a:t>
            </a:r>
          </a:p>
          <a:p>
            <a:pPr marL="542925" indent="-542925">
              <a:defRPr sz="2800"/>
            </a:pPr>
            <a:r>
              <a:rPr lang="en-US" dirty="0"/>
              <a:t>a.</a:t>
            </a:r>
            <a:r>
              <a:rPr dirty="0"/>
              <a:t>​</a:t>
            </a:r>
            <a:r>
              <a:rPr lang="en-US" dirty="0"/>
              <a:t>	</a:t>
            </a:r>
            <a:r>
              <a:rPr sz="2800" dirty="0"/>
              <a:t>To model Ivy's earnings, multiply each job's variable by the amount she earns when doing that job: </a:t>
            </a:r>
            <a:r>
              <a:rPr lang="en-US" sz="2800" dirty="0"/>
              <a:t>    20</a:t>
            </a:r>
            <a:r>
              <a:rPr lang="en-US" sz="2800" i="1" dirty="0"/>
              <a:t>x</a:t>
            </a:r>
            <a:r>
              <a:rPr lang="en-US" sz="2800" dirty="0"/>
              <a:t> + 40</a:t>
            </a:r>
            <a:r>
              <a:rPr lang="en-US" sz="2800" i="1" dirty="0"/>
              <a:t>y</a:t>
            </a:r>
            <a:r>
              <a:rPr sz="2800" dirty="0"/>
              <a:t>. We know that these earning need to be </a:t>
            </a:r>
            <a:r>
              <a:rPr sz="2800" i="1" dirty="0"/>
              <a:t>at least </a:t>
            </a:r>
            <a:r>
              <a:rPr lang="en-US" sz="2800" dirty="0"/>
              <a:t>$1200</a:t>
            </a:r>
            <a:r>
              <a:rPr sz="2800" dirty="0"/>
              <a:t>, so we use the </a:t>
            </a:r>
            <a:r>
              <a:rPr lang="en-IN" sz="2800" dirty="0"/>
              <a:t>≥</a:t>
            </a:r>
            <a:r>
              <a:rPr sz="2800" dirty="0"/>
              <a:t> symbol. Thus, we have the following inequality model for Ivy's needed minimum monthly income.</a:t>
            </a:r>
            <a:endParaRPr lang="en-US" sz="2800" dirty="0"/>
          </a:p>
          <a:p>
            <a:pPr marL="542925" indent="-542925">
              <a:defRPr sz="2800"/>
            </a:pPr>
            <a:r>
              <a:rPr lang="en-IN" dirty="0"/>
              <a:t>				20</a:t>
            </a:r>
            <a:r>
              <a:rPr lang="en-IN" i="1" dirty="0"/>
              <a:t>x</a:t>
            </a:r>
            <a:r>
              <a:rPr lang="en-IN" dirty="0"/>
              <a:t> + 40</a:t>
            </a:r>
            <a:r>
              <a:rPr lang="en-IN" i="1" dirty="0"/>
              <a:t>y</a:t>
            </a:r>
            <a:r>
              <a:rPr lang="en-IN" dirty="0"/>
              <a:t> ≥ 1200</a:t>
            </a:r>
            <a:endParaRPr sz="28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4</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marL="542925" indent="-542925">
                  <a:defRPr sz="2800"/>
                </a:pPr>
                <a:r>
                  <a:rPr lang="en-IN" sz="2600" dirty="0"/>
                  <a:t>b.	​In order to determine if </a:t>
                </a:r>
                <a:r>
                  <a:rPr lang="en-IN" sz="2600" dirty="0">
                    <a:latin typeface="Cambria Math"/>
                  </a:rPr>
                  <a:t>40</a:t>
                </a:r>
                <a:r>
                  <a:rPr lang="en-IN" sz="2600" dirty="0"/>
                  <a:t> dog walking appointments and </a:t>
                </a:r>
                <a:r>
                  <a:rPr lang="en-IN" sz="2600" dirty="0">
                    <a:latin typeface="Cambria Math"/>
                  </a:rPr>
                  <a:t>5</a:t>
                </a:r>
                <a:r>
                  <a:rPr lang="en-IN" sz="2600" dirty="0"/>
                  <a:t> house sitting appointments will meet the monthly budget, we can substitute the coordinate pair </a:t>
                </a:r>
                <a14:m>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40</m:t>
                        </m:r>
                        <m:r>
                          <m:rPr>
                            <m:nor/>
                          </m:rPr>
                          <a:rPr lang="ar-AE" sz="2600"/>
                          <m:t>, </m:t>
                        </m:r>
                        <m:r>
                          <a:rPr lang="ar-AE" sz="2600">
                            <a:latin typeface="Cambria Math" panose="02040503050406030204" pitchFamily="18" charset="0"/>
                          </a:rPr>
                          <m:t>5</m:t>
                        </m:r>
                      </m:e>
                    </m:d>
                  </m:oMath>
                </a14:m>
                <a:r>
                  <a:rPr lang="ar-AE" sz="2600" dirty="0"/>
                  <a:t> </a:t>
                </a:r>
                <a:r>
                  <a:rPr lang="en-IN" sz="2600" dirty="0"/>
                  <a:t>into the inequality and see if they make it true.</a:t>
                </a:r>
              </a:p>
              <a:p>
                <a:endParaRPr lang="en-US" sz="2600" dirty="0"/>
              </a:p>
              <a:p>
                <a:endParaRPr lang="en-US" sz="2600" dirty="0"/>
              </a:p>
              <a:p>
                <a:endParaRPr lang="en-US" sz="2600" dirty="0"/>
              </a:p>
              <a:p>
                <a:endParaRPr lang="en-US" sz="2600" dirty="0"/>
              </a:p>
              <a:p>
                <a:r>
                  <a:rPr lang="ar-AE" sz="2600" dirty="0"/>
                  <a:t>​</a:t>
                </a:r>
                <a:endParaRPr sz="26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333" t="-1350"/>
                </a:stretch>
              </a:blipFill>
            </p:spPr>
            <p:txBody>
              <a:bodyPr/>
              <a:lstStyle/>
              <a:p>
                <a:r>
                  <a:rPr lang="en-IN">
                    <a:noFill/>
                  </a:rPr>
                  <a:t> </a:t>
                </a:r>
              </a:p>
            </p:txBody>
          </p:sp>
        </mc:Fallback>
      </mc:AlternateContent>
      <p:pic>
        <p:nvPicPr>
          <p:cNvPr id="8" name="Picture 7" descr="Line 1: Twenty x plus forty y is greater than or equal to twelve hundred&#10;&#10;Line 2: Twenty times forty plus forty times five is greater than or equal to twelve hundred.&#10;Line 3: One thousand is greater than or equal to twelve hundred. Which is wrong.">
            <a:extLst>
              <a:ext uri="{FF2B5EF4-FFF2-40B4-BE49-F238E27FC236}">
                <a16:creationId xmlns:a16="http://schemas.microsoft.com/office/drawing/2014/main" id="{905C89B8-ABEF-7492-9CE4-3E75B1F79262}"/>
              </a:ext>
            </a:extLst>
          </p:cNvPr>
          <p:cNvPicPr>
            <a:picLocks noChangeAspect="1"/>
          </p:cNvPicPr>
          <p:nvPr/>
        </p:nvPicPr>
        <p:blipFill>
          <a:blip r:embed="rId3"/>
          <a:stretch>
            <a:fillRect/>
          </a:stretch>
        </p:blipFill>
        <p:spPr>
          <a:xfrm>
            <a:off x="2819400" y="2819400"/>
            <a:ext cx="2857500" cy="1771650"/>
          </a:xfrm>
          <a:prstGeom prst="rect">
            <a:avLst/>
          </a:prstGeom>
        </p:spPr>
      </p:pic>
      <p:sp>
        <p:nvSpPr>
          <p:cNvPr id="10" name="TextBox 9">
            <a:extLst>
              <a:ext uri="{FF2B5EF4-FFF2-40B4-BE49-F238E27FC236}">
                <a16:creationId xmlns:a16="http://schemas.microsoft.com/office/drawing/2014/main" id="{D1652C38-9D3A-7CE9-9639-E0C69BEFF473}"/>
              </a:ext>
            </a:extLst>
          </p:cNvPr>
          <p:cNvSpPr txBox="1"/>
          <p:nvPr/>
        </p:nvSpPr>
        <p:spPr>
          <a:xfrm>
            <a:off x="457200" y="4647434"/>
            <a:ext cx="8229600" cy="1292662"/>
          </a:xfrm>
          <a:prstGeom prst="rect">
            <a:avLst/>
          </a:prstGeom>
          <a:noFill/>
        </p:spPr>
        <p:txBody>
          <a:bodyPr wrap="square">
            <a:spAutoFit/>
          </a:bodyPr>
          <a:lstStyle/>
          <a:p>
            <a:r>
              <a:rPr lang="en-IN" sz="2600" dirty="0"/>
              <a:t>Because the point does not make the inequality true, we know that dog walking </a:t>
            </a:r>
            <a:r>
              <a:rPr lang="en-IN" sz="2600" dirty="0">
                <a:latin typeface="Cambria Math"/>
              </a:rPr>
              <a:t>40</a:t>
            </a:r>
            <a:r>
              <a:rPr lang="en-IN" sz="2600" dirty="0"/>
              <a:t> times and house sitting </a:t>
            </a:r>
            <a:r>
              <a:rPr lang="en-IN" sz="2600" dirty="0">
                <a:latin typeface="Cambria Math"/>
              </a:rPr>
              <a:t>5</a:t>
            </a:r>
            <a:r>
              <a:rPr lang="en-IN" sz="2600" dirty="0"/>
              <a:t> times is not enough to meet Ivy's budgetary needs for a month.</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5</a:t>
            </a:r>
            <a:endParaRPr dirty="0"/>
          </a:p>
        </p:txBody>
      </p:sp>
      <p:sp>
        <p:nvSpPr>
          <p:cNvPr id="3" name="Text Placeholder 2"/>
          <p:cNvSpPr>
            <a:spLocks noGrp="1"/>
          </p:cNvSpPr>
          <p:nvPr>
            <p:ph type="body" sz="quarter" idx="10"/>
          </p:nvPr>
        </p:nvSpPr>
        <p:spPr/>
        <p:txBody>
          <a:bodyPr>
            <a:normAutofit/>
          </a:bodyPr>
          <a:lstStyle/>
          <a:p>
            <a:pPr marL="542925" indent="-542925">
              <a:defRPr sz="2800"/>
            </a:pPr>
            <a:r>
              <a:rPr lang="en-US" sz="2200" dirty="0"/>
              <a:t>c.	</a:t>
            </a:r>
            <a:r>
              <a:rPr sz="2200" dirty="0"/>
              <a:t>​One way to determine if the last six months are a positive indicator for Ivy to meet her monthly budget is to substitute each data point into the inequality as we did in part b. However, if we graph the linear inequality given, we can see all the possible combinations of house sitting and dog walking that will provide Ivy with the income that she needs per month. This will give her a better picture of her possibilities.</a:t>
            </a:r>
          </a:p>
          <a:p>
            <a:pPr marL="542925" indent="-542925">
              <a:defRPr sz="2800"/>
            </a:pPr>
            <a:r>
              <a:rPr lang="en-US" sz="2200" dirty="0"/>
              <a:t>	</a:t>
            </a:r>
            <a:r>
              <a:rPr sz="2200" dirty="0"/>
              <a:t>​The first step in graphing the inequality is to graph the boundary line. To do so, solve the inequality for </a:t>
            </a:r>
            <a:r>
              <a:rPr lang="en-US" sz="2200" i="1" dirty="0"/>
              <a:t>y</a:t>
            </a:r>
            <a:r>
              <a:rPr sz="2200" dirty="0"/>
              <a:t>, arranging it into </a:t>
            </a:r>
            <a:r>
              <a:rPr lang="en-US" sz="2200" i="1" dirty="0"/>
              <a:t>y</a:t>
            </a:r>
            <a:r>
              <a:rPr sz="2200" dirty="0"/>
              <a:t>-intercept form.</a:t>
            </a:r>
          </a:p>
          <a:p>
            <a:pPr algn="ctr"/>
            <a:r>
              <a:rPr dirty="0"/>
              <a:t>​</a:t>
            </a:r>
          </a:p>
          <a:p>
            <a:pPr algn="l">
              <a:defRPr b="1"/>
            </a:pPr>
            <a:r>
              <a:rPr dirty="0"/>
              <a:t>​</a:t>
            </a:r>
            <a:endParaRPr sz="2800" dirty="0"/>
          </a:p>
        </p:txBody>
      </p:sp>
      <p:pic>
        <p:nvPicPr>
          <p:cNvPr id="7" name="Picture 6" descr="Line 1: Twenty x plus forty y is greater than or equal to twelve hundred.&#10;&#10;Line 2: Forty y is greater than or equal to negative twenty x plus twelve hundred.&#10;&#10;Line 3: y is greater than or equal to one-half x plus thirty.&#10;">
            <a:extLst>
              <a:ext uri="{FF2B5EF4-FFF2-40B4-BE49-F238E27FC236}">
                <a16:creationId xmlns:a16="http://schemas.microsoft.com/office/drawing/2014/main" id="{FDCAA1B5-6EFA-D566-B254-7D3054AAEC0E}"/>
              </a:ext>
            </a:extLst>
          </p:cNvPr>
          <p:cNvPicPr>
            <a:picLocks noChangeAspect="1"/>
          </p:cNvPicPr>
          <p:nvPr/>
        </p:nvPicPr>
        <p:blipFill>
          <a:blip r:embed="rId2"/>
          <a:stretch>
            <a:fillRect/>
          </a:stretch>
        </p:blipFill>
        <p:spPr>
          <a:xfrm>
            <a:off x="3505200" y="4415204"/>
            <a:ext cx="2933700" cy="158115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6</a:t>
            </a:r>
            <a:endParaRPr dirty="0"/>
          </a:p>
        </p:txBody>
      </p:sp>
      <p:sp>
        <p:nvSpPr>
          <p:cNvPr id="3" name="Text Placeholder 2"/>
          <p:cNvSpPr>
            <a:spLocks noGrp="1"/>
          </p:cNvSpPr>
          <p:nvPr>
            <p:ph type="body" sz="quarter" idx="10"/>
          </p:nvPr>
        </p:nvSpPr>
        <p:spPr/>
        <p:txBody>
          <a:bodyPr>
            <a:normAutofit/>
          </a:bodyPr>
          <a:lstStyle/>
          <a:p>
            <a:pPr algn="l">
              <a:defRPr b="1"/>
            </a:pPr>
            <a:r>
              <a:rPr sz="2400" dirty="0"/>
              <a:t>​By Hand</a:t>
            </a:r>
          </a:p>
          <a:p>
            <a:r>
              <a:rPr sz="2400" dirty="0"/>
              <a:t>Replacing the inequality sign with an equal sign gives us the boundary line for the graph.</a:t>
            </a:r>
          </a:p>
          <a:p>
            <a:pPr algn="ctr"/>
            <a:r>
              <a:rPr sz="2400" dirty="0"/>
              <a:t>Boundary Line Equation</a:t>
            </a:r>
          </a:p>
          <a:p>
            <a:pPr>
              <a:defRPr sz="2800"/>
            </a:pPr>
            <a:endParaRPr lang="en-US" sz="2400" dirty="0"/>
          </a:p>
          <a:p>
            <a:pPr>
              <a:defRPr sz="2800"/>
            </a:pPr>
            <a:endParaRPr lang="en-US" sz="2400" dirty="0"/>
          </a:p>
          <a:p>
            <a:pPr>
              <a:defRPr sz="2800"/>
            </a:pPr>
            <a:endParaRPr lang="en-US" sz="2400" i="1" dirty="0">
              <a:latin typeface="Cambria Math" panose="02040503050406030204" pitchFamily="18" charset="0"/>
            </a:endParaRPr>
          </a:p>
          <a:p>
            <a:pPr>
              <a:defRPr sz="2800"/>
            </a:pPr>
            <a:r>
              <a:rPr sz="2400" dirty="0"/>
              <a:t> </a:t>
            </a:r>
            <a:endParaRPr lang="en-US" sz="2400" dirty="0"/>
          </a:p>
        </p:txBody>
      </p:sp>
      <p:pic>
        <p:nvPicPr>
          <p:cNvPr id="6" name="Picture 5" descr="y equals negative one half x plus thirty.">
            <a:extLst>
              <a:ext uri="{FF2B5EF4-FFF2-40B4-BE49-F238E27FC236}">
                <a16:creationId xmlns:a16="http://schemas.microsoft.com/office/drawing/2014/main" id="{509910FD-D1B2-015F-A795-5D6A68DD6604}"/>
              </a:ext>
            </a:extLst>
          </p:cNvPr>
          <p:cNvPicPr>
            <a:picLocks noChangeAspect="1"/>
          </p:cNvPicPr>
          <p:nvPr/>
        </p:nvPicPr>
        <p:blipFill>
          <a:blip r:embed="rId2"/>
          <a:stretch>
            <a:fillRect/>
          </a:stretch>
        </p:blipFill>
        <p:spPr>
          <a:xfrm>
            <a:off x="3714750" y="2794507"/>
            <a:ext cx="1714500" cy="781050"/>
          </a:xfrm>
          <a:prstGeom prst="rect">
            <a:avLst/>
          </a:prstGeom>
        </p:spPr>
      </p:pic>
      <p:sp>
        <p:nvSpPr>
          <p:cNvPr id="15" name="TextBox 14">
            <a:extLst>
              <a:ext uri="{FF2B5EF4-FFF2-40B4-BE49-F238E27FC236}">
                <a16:creationId xmlns:a16="http://schemas.microsoft.com/office/drawing/2014/main" id="{6FEC8F42-D47E-DA54-D356-196B4E060F92}"/>
              </a:ext>
            </a:extLst>
          </p:cNvPr>
          <p:cNvSpPr txBox="1"/>
          <p:nvPr/>
        </p:nvSpPr>
        <p:spPr>
          <a:xfrm>
            <a:off x="495300" y="3505200"/>
            <a:ext cx="8229600" cy="461665"/>
          </a:xfrm>
          <a:prstGeom prst="rect">
            <a:avLst/>
          </a:prstGeom>
          <a:noFill/>
        </p:spPr>
        <p:txBody>
          <a:bodyPr wrap="square">
            <a:spAutoFit/>
          </a:bodyPr>
          <a:lstStyle/>
          <a:p>
            <a:r>
              <a:rPr lang="en-US" sz="2400" dirty="0"/>
              <a:t>We can now graph the boundary line by plotting the </a:t>
            </a:r>
            <a:r>
              <a:rPr lang="en-US" sz="2400" i="1" dirty="0"/>
              <a:t>y</a:t>
            </a:r>
            <a:r>
              <a:rPr lang="en-US" sz="2400" dirty="0"/>
              <a:t>-intercept,</a:t>
            </a:r>
            <a:endParaRPr lang="en-IN" sz="2400" dirty="0"/>
          </a:p>
        </p:txBody>
      </p:sp>
      <mc:AlternateContent xmlns:mc="http://schemas.openxmlformats.org/markup-compatibility/2006" xmlns:a14="http://schemas.microsoft.com/office/drawing/2010/main">
        <mc:Choice Requires="a14">
          <p:sp>
            <p:nvSpPr>
              <p:cNvPr id="17" name="TextBox 16">
                <a:extLst>
                  <a:ext uri="{FF2B5EF4-FFF2-40B4-BE49-F238E27FC236}">
                    <a16:creationId xmlns:a16="http://schemas.microsoft.com/office/drawing/2014/main" id="{F681E826-17CD-AD4A-95C8-75B29A402E39}"/>
                  </a:ext>
                </a:extLst>
              </p:cNvPr>
              <p:cNvSpPr txBox="1"/>
              <p:nvPr/>
            </p:nvSpPr>
            <p:spPr>
              <a:xfrm>
                <a:off x="457200" y="3966865"/>
                <a:ext cx="4800600" cy="461665"/>
              </a:xfrm>
              <a:prstGeom prst="rect">
                <a:avLst/>
              </a:prstGeom>
              <a:noFill/>
            </p:spPr>
            <p:txBody>
              <a:bodyPr wrap="square">
                <a:spAutoFit/>
              </a:bodyPr>
              <a:lstStyle/>
              <a:p>
                <a14:m>
                  <m:oMath xmlns:m="http://schemas.openxmlformats.org/officeDocument/2006/math">
                    <m:d>
                      <m:dPr>
                        <m:ctrlPr>
                          <a:rPr lang="ar-AE" sz="2400" i="1" smtClean="0">
                            <a:latin typeface="Cambria Math" panose="02040503050406030204" pitchFamily="18" charset="0"/>
                          </a:rPr>
                        </m:ctrlPr>
                      </m:dPr>
                      <m:e>
                        <m:r>
                          <a:rPr lang="ar-AE" sz="2400">
                            <a:latin typeface="Cambria Math" panose="02040503050406030204" pitchFamily="18" charset="0"/>
                          </a:rPr>
                          <m:t>0</m:t>
                        </m:r>
                        <m:r>
                          <m:rPr>
                            <m:nor/>
                          </m:rPr>
                          <a:rPr lang="ar-AE" sz="2400"/>
                          <m:t>, </m:t>
                        </m:r>
                        <m:r>
                          <a:rPr lang="ar-AE" sz="2400">
                            <a:latin typeface="Cambria Math" panose="02040503050406030204" pitchFamily="18" charset="0"/>
                          </a:rPr>
                          <m:t>30</m:t>
                        </m:r>
                      </m:e>
                    </m:d>
                  </m:oMath>
                </a14:m>
                <a:r>
                  <a:rPr lang="ar-AE" sz="2400" dirty="0"/>
                  <a:t> </a:t>
                </a:r>
                <a:r>
                  <a:rPr lang="en-IN" sz="2400" dirty="0"/>
                  <a:t>and then counting the slope,</a:t>
                </a:r>
              </a:p>
            </p:txBody>
          </p:sp>
        </mc:Choice>
        <mc:Fallback xmlns="">
          <p:sp>
            <p:nvSpPr>
              <p:cNvPr id="17" name="TextBox 16">
                <a:extLst>
                  <a:ext uri="{FF2B5EF4-FFF2-40B4-BE49-F238E27FC236}">
                    <a16:creationId xmlns:a16="http://schemas.microsoft.com/office/drawing/2014/main" id="{F681E826-17CD-AD4A-95C8-75B29A402E39}"/>
                  </a:ext>
                </a:extLst>
              </p:cNvPr>
              <p:cNvSpPr txBox="1">
                <a:spLocks noRot="1" noChangeAspect="1" noMove="1" noResize="1" noEditPoints="1" noAdjustHandles="1" noChangeArrowheads="1" noChangeShapeType="1" noTextEdit="1"/>
              </p:cNvSpPr>
              <p:nvPr/>
            </p:nvSpPr>
            <p:spPr>
              <a:xfrm>
                <a:off x="457200" y="3966865"/>
                <a:ext cx="4800600" cy="461665"/>
              </a:xfrm>
              <a:prstGeom prst="rect">
                <a:avLst/>
              </a:prstGeom>
              <a:blipFill>
                <a:blip r:embed="rId4"/>
                <a:stretch>
                  <a:fillRect t="-12000" r="-381" b="-30667"/>
                </a:stretch>
              </a:blipFill>
            </p:spPr>
            <p:txBody>
              <a:bodyPr/>
              <a:lstStyle/>
              <a:p>
                <a:r>
                  <a:rPr lang="en-IN">
                    <a:noFill/>
                  </a:rPr>
                  <a:t> </a:t>
                </a:r>
              </a:p>
            </p:txBody>
          </p:sp>
        </mc:Fallback>
      </mc:AlternateContent>
      <p:pic>
        <p:nvPicPr>
          <p:cNvPr id="11" name="Picture 10" descr="m equals negative one-half.">
            <a:extLst>
              <a:ext uri="{FF2B5EF4-FFF2-40B4-BE49-F238E27FC236}">
                <a16:creationId xmlns:a16="http://schemas.microsoft.com/office/drawing/2014/main" id="{845431A0-FC28-61BB-F1BF-CE429FD88B20}"/>
              </a:ext>
            </a:extLst>
          </p:cNvPr>
          <p:cNvPicPr>
            <a:picLocks noChangeAspect="1"/>
          </p:cNvPicPr>
          <p:nvPr/>
        </p:nvPicPr>
        <p:blipFill>
          <a:blip r:embed="rId5"/>
          <a:stretch>
            <a:fillRect/>
          </a:stretch>
        </p:blipFill>
        <p:spPr>
          <a:xfrm>
            <a:off x="5162550" y="3886200"/>
            <a:ext cx="933450" cy="657225"/>
          </a:xfrm>
          <a:prstGeom prst="rect">
            <a:avLst/>
          </a:prstGeom>
        </p:spPr>
      </p:pic>
      <p:sp>
        <p:nvSpPr>
          <p:cNvPr id="13" name="TextBox 12">
            <a:extLst>
              <a:ext uri="{FF2B5EF4-FFF2-40B4-BE49-F238E27FC236}">
                <a16:creationId xmlns:a16="http://schemas.microsoft.com/office/drawing/2014/main" id="{C3E459A0-847F-039F-4F1A-ED44675948B7}"/>
              </a:ext>
            </a:extLst>
          </p:cNvPr>
          <p:cNvSpPr txBox="1"/>
          <p:nvPr/>
        </p:nvSpPr>
        <p:spPr>
          <a:xfrm>
            <a:off x="457200" y="4434789"/>
            <a:ext cx="8229600" cy="1200329"/>
          </a:xfrm>
          <a:prstGeom prst="rect">
            <a:avLst/>
          </a:prstGeom>
          <a:noFill/>
        </p:spPr>
        <p:txBody>
          <a:bodyPr wrap="square">
            <a:spAutoFit/>
          </a:bodyPr>
          <a:lstStyle/>
          <a:p>
            <a:pPr>
              <a:defRPr sz="2800"/>
            </a:pPr>
            <a:r>
              <a:rPr lang="en-US" sz="2400" dirty="0"/>
              <a:t>Because the original equation contains equality, we will use a solid line for the boundary line. This indicates that points on the boundary line </a:t>
            </a:r>
            <a:r>
              <a:rPr lang="en-US" sz="2400" i="1" dirty="0"/>
              <a:t>are </a:t>
            </a:r>
            <a:r>
              <a:rPr lang="en-US" sz="2400" dirty="0"/>
              <a:t>included in the solution set for the inequality.</a:t>
            </a:r>
          </a:p>
        </p:txBody>
      </p:sp>
    </p:spTree>
    <p:extLst>
      <p:ext uri="{BB962C8B-B14F-4D97-AF65-F5344CB8AC3E}">
        <p14:creationId xmlns:p14="http://schemas.microsoft.com/office/powerpoint/2010/main" val="4051343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7</a:t>
            </a:r>
            <a:endParaRPr dirty="0"/>
          </a:p>
        </p:txBody>
      </p:sp>
      <p:pic>
        <p:nvPicPr>
          <p:cNvPr id="7" name="Picture 6" descr="Graph of a cartesian plane with the x-axis labeled &quot;Walking Jobs&quot; and the y-axis labeled &quot;House Sitting Jobs&quot;. A line moves diagonally throughout the plane from the fourth quadrant, intersects the x-axis at point (60,0), continues through the first quadrant intersecting the y-axis at point (0,30), then exits the view of the plane in the second quadrant. The line is labeled y equals negative one half x plus thirty.">
            <a:extLst>
              <a:ext uri="{FF2B5EF4-FFF2-40B4-BE49-F238E27FC236}">
                <a16:creationId xmlns:a16="http://schemas.microsoft.com/office/drawing/2014/main" id="{301487D4-EFE5-4424-87A5-AFA913B39110}"/>
              </a:ext>
            </a:extLst>
          </p:cNvPr>
          <p:cNvPicPr>
            <a:picLocks noChangeAspect="1"/>
          </p:cNvPicPr>
          <p:nvPr/>
        </p:nvPicPr>
        <p:blipFill>
          <a:blip r:embed="rId2"/>
          <a:srcRect b="8925"/>
          <a:stretch>
            <a:fillRect/>
          </a:stretch>
        </p:blipFill>
        <p:spPr>
          <a:xfrm>
            <a:off x="2399996" y="1180786"/>
            <a:ext cx="4458003" cy="4202587"/>
          </a:xfrm>
          <a:prstGeom prst="rect">
            <a:avLst/>
          </a:prstGeom>
        </p:spPr>
      </p:pic>
      <p:sp>
        <p:nvSpPr>
          <p:cNvPr id="3" name="TextBox 2">
            <a:extLst>
              <a:ext uri="{FF2B5EF4-FFF2-40B4-BE49-F238E27FC236}">
                <a16:creationId xmlns:a16="http://schemas.microsoft.com/office/drawing/2014/main" id="{85A58E99-5887-B7C3-C7AE-9C01D1360BE1}"/>
              </a:ext>
            </a:extLst>
          </p:cNvPr>
          <p:cNvSpPr txBox="1"/>
          <p:nvPr/>
        </p:nvSpPr>
        <p:spPr>
          <a:xfrm>
            <a:off x="3276600" y="5383373"/>
            <a:ext cx="3048000" cy="430887"/>
          </a:xfrm>
          <a:prstGeom prst="rect">
            <a:avLst/>
          </a:prstGeom>
          <a:noFill/>
        </p:spPr>
        <p:txBody>
          <a:bodyPr wrap="square">
            <a:spAutoFit/>
          </a:bodyPr>
          <a:lstStyle/>
          <a:p>
            <a:pPr algn="ctr"/>
            <a:r>
              <a:rPr lang="en-IN" sz="2200" dirty="0"/>
              <a:t>Figure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8</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lang="en-IN" sz="2400" dirty="0"/>
                  <a:t>Since </a:t>
                </a:r>
                <a14:m>
                  <m:oMath xmlns:m="http://schemas.openxmlformats.org/officeDocument/2006/math">
                    <m:d>
                      <m:dPr>
                        <m:ctrlPr>
                          <a:rPr lang="ar-AE" sz="2400" i="1">
                            <a:latin typeface="Cambria Math" panose="02040503050406030204" pitchFamily="18" charset="0"/>
                          </a:rPr>
                        </m:ctrlPr>
                      </m:dPr>
                      <m:e>
                        <m:r>
                          <a:rPr lang="ar-AE" sz="2400">
                            <a:latin typeface="Cambria Math" panose="02040503050406030204" pitchFamily="18" charset="0"/>
                          </a:rPr>
                          <m:t>0</m:t>
                        </m:r>
                        <m:r>
                          <m:rPr>
                            <m:nor/>
                          </m:rPr>
                          <a:rPr lang="ar-AE" sz="2400"/>
                          <m:t>, </m:t>
                        </m:r>
                        <m:r>
                          <a:rPr lang="ar-AE" sz="2400">
                            <a:latin typeface="Cambria Math" panose="02040503050406030204" pitchFamily="18" charset="0"/>
                          </a:rPr>
                          <m:t>0</m:t>
                        </m:r>
                      </m:e>
                    </m:d>
                  </m:oMath>
                </a14:m>
                <a:r>
                  <a:rPr lang="ar-AE" sz="2400" dirty="0"/>
                  <a:t> </a:t>
                </a:r>
                <a:r>
                  <a:rPr lang="en-IN" sz="2400" dirty="0"/>
                  <a:t>is not on the line, we can use it as our test point and substitute the values back into the original inequality.</a:t>
                </a:r>
              </a:p>
              <a:p>
                <a:pPr algn="ctr">
                  <a:defRPr sz="2800"/>
                </a:pPr>
                <a:r>
                  <a:rPr lang="en-IN" sz="2400" dirty="0"/>
                  <a:t>Testing the Point </a:t>
                </a:r>
                <a14:m>
                  <m:oMath xmlns:m="http://schemas.openxmlformats.org/officeDocument/2006/math">
                    <m:d>
                      <m:dPr>
                        <m:ctrlPr>
                          <a:rPr lang="ar-AE" sz="2400" i="1">
                            <a:latin typeface="Cambria Math" panose="02040503050406030204" pitchFamily="18" charset="0"/>
                          </a:rPr>
                        </m:ctrlPr>
                      </m:dPr>
                      <m:e>
                        <m:r>
                          <a:rPr lang="ar-AE" sz="2400">
                            <a:latin typeface="Cambria Math" panose="02040503050406030204" pitchFamily="18" charset="0"/>
                          </a:rPr>
                          <m:t>0</m:t>
                        </m:r>
                        <m:r>
                          <m:rPr>
                            <m:nor/>
                          </m:rPr>
                          <a:rPr lang="ar-AE" sz="2400"/>
                          <m:t>, </m:t>
                        </m:r>
                        <m:r>
                          <a:rPr lang="ar-AE" sz="2400">
                            <a:latin typeface="Cambria Math" panose="02040503050406030204" pitchFamily="18" charset="0"/>
                          </a:rPr>
                          <m:t>0</m:t>
                        </m:r>
                      </m:e>
                    </m:d>
                  </m:oMath>
                </a14:m>
                <a:endParaRPr lang="ar-AE" sz="2400" dirty="0"/>
              </a:p>
              <a:p>
                <a:endParaRPr lang="en-US" sz="2400" dirty="0">
                  <a:solidFill>
                    <a:srgbClr val="C00000"/>
                  </a:solidFill>
                  <a:sym typeface="Wingdings" panose="05000000000000000000" pitchFamily="2" charset="2"/>
                </a:endParaRPr>
              </a:p>
              <a:p>
                <a:endParaRPr lang="en-US" sz="2400" dirty="0">
                  <a:solidFill>
                    <a:srgbClr val="C00000"/>
                  </a:solidFill>
                  <a:sym typeface="Wingdings" panose="05000000000000000000" pitchFamily="2" charset="2"/>
                </a:endParaRPr>
              </a:p>
              <a:p>
                <a:endParaRPr lang="en-US" sz="2400" dirty="0">
                  <a:solidFill>
                    <a:srgbClr val="C00000"/>
                  </a:solidFill>
                  <a:sym typeface="Wingdings" panose="05000000000000000000" pitchFamily="2" charset="2"/>
                </a:endParaRPr>
              </a:p>
              <a:p>
                <a:endParaRPr lang="ar-AE" sz="2400" dirty="0"/>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111" t="-1104" r="-1407"/>
                </a:stretch>
              </a:blipFill>
            </p:spPr>
            <p:txBody>
              <a:bodyPr/>
              <a:lstStyle/>
              <a:p>
                <a:r>
                  <a:rPr lang="en-IN">
                    <a:noFill/>
                  </a:rPr>
                  <a:t> </a:t>
                </a:r>
              </a:p>
            </p:txBody>
          </p:sp>
        </mc:Fallback>
      </mc:AlternateContent>
      <p:pic>
        <p:nvPicPr>
          <p:cNvPr id="7" name="Picture 6" descr="Line 1: Twenty x plus forty y is greater than or equal to twelve hundred.&#10;Line 2: Twenty times zero plus forty times zero is greater than or equal to twelve hundred.&#10;Line 3: Zero is greater than or equal to twelve hundred which is wrong.&#10;">
            <a:extLst>
              <a:ext uri="{FF2B5EF4-FFF2-40B4-BE49-F238E27FC236}">
                <a16:creationId xmlns:a16="http://schemas.microsoft.com/office/drawing/2014/main" id="{6E970873-2703-DB02-1954-9DD513986263}"/>
              </a:ext>
            </a:extLst>
          </p:cNvPr>
          <p:cNvPicPr>
            <a:picLocks noChangeAspect="1"/>
          </p:cNvPicPr>
          <p:nvPr/>
        </p:nvPicPr>
        <p:blipFill>
          <a:blip r:embed="rId3"/>
          <a:stretch>
            <a:fillRect/>
          </a:stretch>
        </p:blipFill>
        <p:spPr>
          <a:xfrm>
            <a:off x="3290887" y="2362200"/>
            <a:ext cx="2562225" cy="1733550"/>
          </a:xfrm>
          <a:prstGeom prst="rect">
            <a:avLst/>
          </a:prstGeom>
        </p:spPr>
      </p:pic>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C0AD542-8CFF-48EB-F035-706D972EC282}"/>
                  </a:ext>
                </a:extLst>
              </p:cNvPr>
              <p:cNvSpPr txBox="1"/>
              <p:nvPr/>
            </p:nvSpPr>
            <p:spPr>
              <a:xfrm>
                <a:off x="457198" y="4045812"/>
                <a:ext cx="8229599" cy="1938992"/>
              </a:xfrm>
              <a:prstGeom prst="rect">
                <a:avLst/>
              </a:prstGeom>
              <a:noFill/>
            </p:spPr>
            <p:txBody>
              <a:bodyPr wrap="square">
                <a:spAutoFit/>
              </a:bodyPr>
              <a:lstStyle/>
              <a:p>
                <a:pPr>
                  <a:defRPr sz="2800"/>
                </a:pPr>
                <a:r>
                  <a:rPr lang="en-IN" sz="2400" dirty="0"/>
                  <a:t>Since the point </a:t>
                </a:r>
                <a14:m>
                  <m:oMath xmlns:m="http://schemas.openxmlformats.org/officeDocument/2006/math">
                    <m:d>
                      <m:dPr>
                        <m:ctrlPr>
                          <a:rPr lang="ar-AE" sz="2400" i="1">
                            <a:latin typeface="Cambria Math" panose="02040503050406030204" pitchFamily="18" charset="0"/>
                          </a:rPr>
                        </m:ctrlPr>
                      </m:dPr>
                      <m:e>
                        <m:r>
                          <a:rPr lang="ar-AE" sz="2400">
                            <a:latin typeface="Cambria Math" panose="02040503050406030204" pitchFamily="18" charset="0"/>
                          </a:rPr>
                          <m:t>0</m:t>
                        </m:r>
                        <m:r>
                          <m:rPr>
                            <m:nor/>
                          </m:rPr>
                          <a:rPr lang="ar-AE" sz="2400"/>
                          <m:t>, </m:t>
                        </m:r>
                        <m:r>
                          <a:rPr lang="ar-AE" sz="2400">
                            <a:latin typeface="Cambria Math" panose="02040503050406030204" pitchFamily="18" charset="0"/>
                          </a:rPr>
                          <m:t>0</m:t>
                        </m:r>
                      </m:e>
                    </m:d>
                  </m:oMath>
                </a14:m>
                <a:r>
                  <a:rPr lang="ar-AE" sz="2400" dirty="0"/>
                  <a:t> </a:t>
                </a:r>
                <a:r>
                  <a:rPr lang="en-IN" sz="2400" dirty="0"/>
                  <a:t>does not make the inequality true, we know that the origin is not in the solution set and hence should not be in the shaded area on the graph. So we shade the other half, which is the half-plane </a:t>
                </a:r>
                <a:r>
                  <a:rPr lang="en-IN" sz="2400" b="1" dirty="0"/>
                  <a:t>above</a:t>
                </a:r>
                <a:r>
                  <a:rPr lang="en-IN" sz="2400" dirty="0"/>
                  <a:t> the boundary line, as shown in Figure 6.</a:t>
                </a:r>
              </a:p>
            </p:txBody>
          </p:sp>
        </mc:Choice>
        <mc:Fallback xmlns="">
          <p:sp>
            <p:nvSpPr>
              <p:cNvPr id="9" name="TextBox 8">
                <a:extLst>
                  <a:ext uri="{FF2B5EF4-FFF2-40B4-BE49-F238E27FC236}">
                    <a16:creationId xmlns:a16="http://schemas.microsoft.com/office/drawing/2014/main" id="{1C0AD542-8CFF-48EB-F035-706D972EC282}"/>
                  </a:ext>
                </a:extLst>
              </p:cNvPr>
              <p:cNvSpPr txBox="1">
                <a:spLocks noRot="1" noChangeAspect="1" noMove="1" noResize="1" noEditPoints="1" noAdjustHandles="1" noChangeArrowheads="1" noChangeShapeType="1" noTextEdit="1"/>
              </p:cNvSpPr>
              <p:nvPr/>
            </p:nvSpPr>
            <p:spPr>
              <a:xfrm>
                <a:off x="457198" y="4045812"/>
                <a:ext cx="8229599" cy="1938992"/>
              </a:xfrm>
              <a:prstGeom prst="rect">
                <a:avLst/>
              </a:prstGeom>
              <a:blipFill>
                <a:blip r:embed="rId4"/>
                <a:stretch>
                  <a:fillRect l="-1111" t="-2830" b="-6289"/>
                </a:stretch>
              </a:blipFill>
            </p:spPr>
            <p:txBody>
              <a:bodyPr/>
              <a:lstStyle/>
              <a:p>
                <a:r>
                  <a:rPr lang="en-IN">
                    <a:noFill/>
                  </a:rPr>
                  <a:t> </a:t>
                </a:r>
              </a:p>
            </p:txBody>
          </p:sp>
        </mc:Fallback>
      </mc:AlternateContent>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9</a:t>
            </a:r>
            <a:endParaRPr dirty="0"/>
          </a:p>
        </p:txBody>
      </p:sp>
      <p:pic>
        <p:nvPicPr>
          <p:cNvPr id="7" name="Picture 6" descr="The same graph as Figure 5 is shown, with the area above the line shaded. The line label is now y is greater than equal to negative one half x plus thirty.">
            <a:extLst>
              <a:ext uri="{FF2B5EF4-FFF2-40B4-BE49-F238E27FC236}">
                <a16:creationId xmlns:a16="http://schemas.microsoft.com/office/drawing/2014/main" id="{FEA1FD17-5945-446A-8A2B-B6A54E8E2A6F}"/>
              </a:ext>
            </a:extLst>
          </p:cNvPr>
          <p:cNvPicPr>
            <a:picLocks noChangeAspect="1"/>
          </p:cNvPicPr>
          <p:nvPr/>
        </p:nvPicPr>
        <p:blipFill>
          <a:blip r:embed="rId2"/>
          <a:srcRect b="9587"/>
          <a:stretch>
            <a:fillRect/>
          </a:stretch>
        </p:blipFill>
        <p:spPr>
          <a:xfrm>
            <a:off x="2604812" y="1280812"/>
            <a:ext cx="4024587" cy="3973526"/>
          </a:xfrm>
          <a:prstGeom prst="rect">
            <a:avLst/>
          </a:prstGeom>
        </p:spPr>
      </p:pic>
      <p:sp>
        <p:nvSpPr>
          <p:cNvPr id="3" name="TextBox 2">
            <a:extLst>
              <a:ext uri="{FF2B5EF4-FFF2-40B4-BE49-F238E27FC236}">
                <a16:creationId xmlns:a16="http://schemas.microsoft.com/office/drawing/2014/main" id="{82A943EA-812F-506A-5C3D-FE1B430BE352}"/>
              </a:ext>
            </a:extLst>
          </p:cNvPr>
          <p:cNvSpPr txBox="1"/>
          <p:nvPr/>
        </p:nvSpPr>
        <p:spPr>
          <a:xfrm>
            <a:off x="3200400" y="5290419"/>
            <a:ext cx="3048000" cy="430887"/>
          </a:xfrm>
          <a:prstGeom prst="rect">
            <a:avLst/>
          </a:prstGeom>
          <a:noFill/>
        </p:spPr>
        <p:txBody>
          <a:bodyPr wrap="square">
            <a:spAutoFit/>
          </a:bodyPr>
          <a:lstStyle/>
          <a:p>
            <a:pPr algn="ctr"/>
            <a:r>
              <a:rPr lang="en-IN" sz="2200" dirty="0"/>
              <a:t>Figure 6</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10</a:t>
            </a:r>
            <a:endParaRPr dirty="0"/>
          </a:p>
        </p:txBody>
      </p:sp>
      <p:sp>
        <p:nvSpPr>
          <p:cNvPr id="3" name="Text Placeholder 2"/>
          <p:cNvSpPr>
            <a:spLocks noGrp="1"/>
          </p:cNvSpPr>
          <p:nvPr>
            <p:ph type="body" sz="quarter" idx="10"/>
          </p:nvPr>
        </p:nvSpPr>
        <p:spPr/>
        <p:txBody>
          <a:bodyPr>
            <a:normAutofit/>
          </a:bodyPr>
          <a:lstStyle/>
          <a:p>
            <a:pPr>
              <a:defRPr b="1"/>
            </a:pPr>
            <a:r>
              <a:rPr lang="en-IN" sz="2400" dirty="0"/>
              <a:t>TI-83/84 Plus</a:t>
            </a:r>
          </a:p>
          <a:p>
            <a:r>
              <a:rPr lang="en-US" sz="2400" dirty="0"/>
              <a:t>If the </a:t>
            </a:r>
            <a:r>
              <a:rPr lang="en-US" sz="2400" dirty="0" err="1"/>
              <a:t>Inequalz</a:t>
            </a:r>
            <a:r>
              <a:rPr lang="en-US" sz="2400" dirty="0"/>
              <a:t> app is not running, press </a:t>
            </a:r>
            <a:r>
              <a:rPr lang="en-US" sz="2400" b="1" dirty="0"/>
              <a:t>apps</a:t>
            </a:r>
            <a:r>
              <a:rPr lang="en-US" sz="2400" dirty="0"/>
              <a:t> and select </a:t>
            </a:r>
            <a:r>
              <a:rPr lang="en-US" sz="2400" b="1" dirty="0" err="1"/>
              <a:t>Inequalz</a:t>
            </a:r>
            <a:r>
              <a:rPr lang="en-US" sz="2400" dirty="0"/>
              <a:t>. When prompted, press any key. Press </a:t>
            </a:r>
            <a:r>
              <a:rPr lang="en-US" sz="2400" b="1" i="1" dirty="0"/>
              <a:t>y</a:t>
            </a:r>
            <a:r>
              <a:rPr lang="en-US" sz="2400" b="1" dirty="0"/>
              <a:t>=</a:t>
            </a:r>
            <a:r>
              <a:rPr lang="en-US" sz="2400" dirty="0"/>
              <a:t> and enter </a:t>
            </a:r>
          </a:p>
          <a:p>
            <a:r>
              <a:rPr lang="en-US" sz="2400" dirty="0"/>
              <a:t>the right-hand side of the inequality 		   </a:t>
            </a:r>
          </a:p>
          <a:p>
            <a:r>
              <a:rPr lang="en-IN" sz="2400" dirty="0"/>
              <a:t>​</a:t>
            </a:r>
            <a:r>
              <a:rPr lang="en-US" sz="2400" dirty="0"/>
              <a:t>​</a:t>
            </a:r>
          </a:p>
        </p:txBody>
      </p:sp>
      <p:pic>
        <p:nvPicPr>
          <p:cNvPr id="14" name="Picture 13" descr="y is greater than negative one half x plus thirty.">
            <a:extLst>
              <a:ext uri="{FF2B5EF4-FFF2-40B4-BE49-F238E27FC236}">
                <a16:creationId xmlns:a16="http://schemas.microsoft.com/office/drawing/2014/main" id="{8FEDFEDE-AC70-141C-A5AE-401017D74806}"/>
              </a:ext>
            </a:extLst>
          </p:cNvPr>
          <p:cNvPicPr>
            <a:picLocks noChangeAspect="1"/>
          </p:cNvPicPr>
          <p:nvPr/>
        </p:nvPicPr>
        <p:blipFill>
          <a:blip r:embed="rId2"/>
          <a:stretch>
            <a:fillRect/>
          </a:stretch>
        </p:blipFill>
        <p:spPr>
          <a:xfrm>
            <a:off x="5029200" y="2133600"/>
            <a:ext cx="1581150" cy="723900"/>
          </a:xfrm>
          <a:prstGeom prst="rect">
            <a:avLst/>
          </a:prstGeom>
        </p:spPr>
      </p:pic>
      <p:sp>
        <p:nvSpPr>
          <p:cNvPr id="16" name="TextBox 15">
            <a:extLst>
              <a:ext uri="{FF2B5EF4-FFF2-40B4-BE49-F238E27FC236}">
                <a16:creationId xmlns:a16="http://schemas.microsoft.com/office/drawing/2014/main" id="{6B800131-C90E-F0B7-206E-6B5F6120D00F}"/>
              </a:ext>
            </a:extLst>
          </p:cNvPr>
          <p:cNvSpPr txBox="1"/>
          <p:nvPr/>
        </p:nvSpPr>
        <p:spPr>
          <a:xfrm>
            <a:off x="457200" y="2689392"/>
            <a:ext cx="8229600" cy="3046988"/>
          </a:xfrm>
          <a:prstGeom prst="rect">
            <a:avLst/>
          </a:prstGeom>
          <a:noFill/>
        </p:spPr>
        <p:txBody>
          <a:bodyPr wrap="square">
            <a:spAutoFit/>
          </a:bodyPr>
          <a:lstStyle/>
          <a:p>
            <a:r>
              <a:rPr lang="en-US" sz="2400" dirty="0"/>
              <a:t>for </a:t>
            </a:r>
            <a:r>
              <a:rPr lang="en-US" sz="2400" b="1" dirty="0"/>
              <a:t>Y1</a:t>
            </a:r>
            <a:r>
              <a:rPr lang="en-US" sz="2400" dirty="0"/>
              <a:t>. Then press the left-arrow key until a blinking rectangular box appears around the </a:t>
            </a:r>
            <a:r>
              <a:rPr lang="en-US" sz="2400" b="1" dirty="0"/>
              <a:t>Y1</a:t>
            </a:r>
            <a:r>
              <a:rPr lang="en-US" sz="2400" dirty="0"/>
              <a:t>=. Press </a:t>
            </a:r>
            <a:r>
              <a:rPr lang="en-US" sz="2400" b="1" dirty="0"/>
              <a:t>enter</a:t>
            </a:r>
            <a:r>
              <a:rPr lang="en-US" sz="2400" dirty="0"/>
              <a:t> and move the cursor down next to the equal sign. Use the right- and left-arrow keys to change the symbol from = to </a:t>
            </a:r>
            <a:r>
              <a:rPr lang="ar-AE" sz="2400" dirty="0">
                <a:latin typeface="Cambria Math"/>
              </a:rPr>
              <a:t>≥</a:t>
            </a:r>
            <a:r>
              <a:rPr lang="en-US" sz="2400" dirty="0">
                <a:latin typeface="Cambria Math"/>
              </a:rPr>
              <a:t>. </a:t>
            </a:r>
            <a:r>
              <a:rPr lang="en-US" sz="2400" dirty="0"/>
              <a:t>Move the cursor down to highlight </a:t>
            </a:r>
            <a:r>
              <a:rPr lang="en-US" sz="2400" b="1" dirty="0"/>
              <a:t>OK</a:t>
            </a:r>
            <a:r>
              <a:rPr lang="en-US" sz="2400" dirty="0"/>
              <a:t> and press </a:t>
            </a:r>
            <a:r>
              <a:rPr lang="en-US" sz="2400" b="1" dirty="0"/>
              <a:t>enter</a:t>
            </a:r>
            <a:r>
              <a:rPr lang="en-US" sz="2400" dirty="0"/>
              <a:t>. Then press </a:t>
            </a:r>
            <a:r>
              <a:rPr lang="en-US" sz="2400" b="1" dirty="0"/>
              <a:t>graph</a:t>
            </a:r>
            <a:r>
              <a:rPr lang="en-US" sz="2400" dirty="0"/>
              <a:t>.</a:t>
            </a:r>
            <a:endParaRPr lang="ar-AE" sz="2400" dirty="0"/>
          </a:p>
          <a:p>
            <a:r>
              <a:rPr lang="en-IN" sz="2400" dirty="0"/>
              <a:t>The calculator shows a graph with shading above a solid boundary line. Therefore, the solution set consists of all points above the line and on the line.</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11</a:t>
            </a:r>
            <a:endParaRPr dirty="0"/>
          </a:p>
        </p:txBody>
      </p:sp>
      <p:pic>
        <p:nvPicPr>
          <p:cNvPr id="5" name="Picture 4" descr="Calculator screenshot of the graph of y ≥ negative half times x + 30 with area above the line shaded.">
            <a:extLst>
              <a:ext uri="{FF2B5EF4-FFF2-40B4-BE49-F238E27FC236}">
                <a16:creationId xmlns:a16="http://schemas.microsoft.com/office/drawing/2014/main" id="{CBC371B5-38DE-435D-8F0D-F03E61B4F7AE}"/>
              </a:ext>
            </a:extLst>
          </p:cNvPr>
          <p:cNvPicPr>
            <a:picLocks noChangeAspect="1"/>
          </p:cNvPicPr>
          <p:nvPr/>
        </p:nvPicPr>
        <p:blipFill>
          <a:blip r:embed="rId2"/>
          <a:srcRect b="11859"/>
          <a:stretch>
            <a:fillRect/>
          </a:stretch>
        </p:blipFill>
        <p:spPr>
          <a:xfrm>
            <a:off x="2423865" y="1531027"/>
            <a:ext cx="4296270" cy="3345773"/>
          </a:xfrm>
          <a:prstGeom prst="rect">
            <a:avLst/>
          </a:prstGeom>
        </p:spPr>
      </p:pic>
      <p:sp>
        <p:nvSpPr>
          <p:cNvPr id="4" name="TextBox 3">
            <a:extLst>
              <a:ext uri="{FF2B5EF4-FFF2-40B4-BE49-F238E27FC236}">
                <a16:creationId xmlns:a16="http://schemas.microsoft.com/office/drawing/2014/main" id="{096941BA-B813-63B1-D2CF-FCBFE2C18D7E}"/>
              </a:ext>
            </a:extLst>
          </p:cNvPr>
          <p:cNvSpPr txBox="1"/>
          <p:nvPr/>
        </p:nvSpPr>
        <p:spPr>
          <a:xfrm>
            <a:off x="2971800" y="4876800"/>
            <a:ext cx="3048000" cy="430887"/>
          </a:xfrm>
          <a:prstGeom prst="rect">
            <a:avLst/>
          </a:prstGeom>
          <a:noFill/>
        </p:spPr>
        <p:txBody>
          <a:bodyPr wrap="square">
            <a:spAutoFit/>
          </a:bodyPr>
          <a:lstStyle/>
          <a:p>
            <a:pPr algn="ctr"/>
            <a:r>
              <a:rPr lang="en-IN" sz="2200" dirty="0"/>
              <a:t>Figure 7</a:t>
            </a:r>
          </a:p>
        </p:txBody>
      </p:sp>
    </p:spTree>
    <p:extLst>
      <p:ext uri="{BB962C8B-B14F-4D97-AF65-F5344CB8AC3E}">
        <p14:creationId xmlns:p14="http://schemas.microsoft.com/office/powerpoint/2010/main" val="3943536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Inequalities</a:t>
            </a:r>
            <a:r>
              <a:rPr lang="en-US" dirty="0"/>
              <a:t>—Slide 2</a:t>
            </a:r>
            <a:endParaRPr dirty="0"/>
          </a:p>
        </p:txBody>
      </p:sp>
      <p:sp>
        <p:nvSpPr>
          <p:cNvPr id="3" name="Text Placeholder 2"/>
          <p:cNvSpPr>
            <a:spLocks noGrp="1"/>
          </p:cNvSpPr>
          <p:nvPr>
            <p:ph type="body" sz="quarter" idx="10"/>
          </p:nvPr>
        </p:nvSpPr>
        <p:spPr/>
        <p:txBody>
          <a:bodyPr>
            <a:normAutofit/>
          </a:bodyPr>
          <a:lstStyle/>
          <a:p>
            <a:pPr>
              <a:defRPr b="1"/>
            </a:pPr>
            <a:r>
              <a:rPr sz="2800" dirty="0"/>
              <a:t>Linear Inequality</a:t>
            </a:r>
          </a:p>
          <a:p>
            <a:pPr>
              <a:defRPr sz="2800"/>
            </a:pPr>
            <a:r>
              <a:rPr sz="2800" dirty="0"/>
              <a:t>A </a:t>
            </a:r>
            <a:r>
              <a:rPr sz="2800" b="1" dirty="0"/>
              <a:t>linear inequality</a:t>
            </a:r>
            <a:r>
              <a:rPr sz="2800" dirty="0"/>
              <a:t> in the variable </a:t>
            </a:r>
            <a:r>
              <a:rPr lang="en-US" sz="2800" i="1" dirty="0"/>
              <a:t>x</a:t>
            </a:r>
            <a:r>
              <a:rPr sz="2800" dirty="0"/>
              <a:t> can be written in one of the following forms</a:t>
            </a:r>
            <a:endParaRPr lang="en-US" sz="2800" dirty="0"/>
          </a:p>
          <a:p>
            <a:pPr>
              <a:defRPr sz="2800"/>
            </a:pPr>
            <a:endParaRPr lang="en-US" sz="2800" dirty="0"/>
          </a:p>
          <a:p>
            <a:pPr>
              <a:defRPr sz="2800"/>
            </a:pPr>
            <a:endParaRPr lang="en-IN" dirty="0"/>
          </a:p>
          <a:p>
            <a:pPr>
              <a:defRPr sz="2800"/>
            </a:pPr>
            <a:endParaRPr lang="en-IN" dirty="0"/>
          </a:p>
          <a:p>
            <a:pPr>
              <a:defRPr sz="2800"/>
            </a:pPr>
            <a:endParaRPr lang="en-IN" dirty="0"/>
          </a:p>
          <a:p>
            <a:pPr algn="ctr">
              <a:defRPr sz="2800"/>
            </a:pPr>
            <a:endParaRPr lang="en-IN" dirty="0"/>
          </a:p>
          <a:p>
            <a:pPr algn="ctr">
              <a:defRPr sz="2800"/>
            </a:pPr>
            <a:endParaRPr lang="en-IN" dirty="0"/>
          </a:p>
          <a:p>
            <a:pPr algn="ctr">
              <a:defRPr sz="2800"/>
            </a:pPr>
            <a:endParaRPr sz="2800" dirty="0"/>
          </a:p>
          <a:p>
            <a:endParaRPr sz="2800" dirty="0"/>
          </a:p>
        </p:txBody>
      </p:sp>
      <p:pic>
        <p:nvPicPr>
          <p:cNvPr id="8" name="Picture 7" descr="a x plus b is less than c.&#10;a x plus b is greater than c.&#10;a x plus b is less than or equal to c.&#10;a x plus b is greater than or equal to c.">
            <a:extLst>
              <a:ext uri="{FF2B5EF4-FFF2-40B4-BE49-F238E27FC236}">
                <a16:creationId xmlns:a16="http://schemas.microsoft.com/office/drawing/2014/main" id="{1C46FBBF-40DA-E395-6997-C3C78AE97F7D}"/>
              </a:ext>
            </a:extLst>
          </p:cNvPr>
          <p:cNvPicPr>
            <a:picLocks noChangeAspect="1"/>
          </p:cNvPicPr>
          <p:nvPr/>
        </p:nvPicPr>
        <p:blipFill>
          <a:blip r:embed="rId2"/>
          <a:stretch>
            <a:fillRect/>
          </a:stretch>
        </p:blipFill>
        <p:spPr>
          <a:xfrm>
            <a:off x="2971800" y="3086778"/>
            <a:ext cx="3429000" cy="904875"/>
          </a:xfrm>
          <a:prstGeom prst="rect">
            <a:avLst/>
          </a:prstGeom>
        </p:spPr>
      </p:pic>
      <p:sp>
        <p:nvSpPr>
          <p:cNvPr id="10" name="TextBox 9">
            <a:extLst>
              <a:ext uri="{FF2B5EF4-FFF2-40B4-BE49-F238E27FC236}">
                <a16:creationId xmlns:a16="http://schemas.microsoft.com/office/drawing/2014/main" id="{9D190E65-352E-CBFB-4235-9ED43AC5EF0D}"/>
              </a:ext>
            </a:extLst>
          </p:cNvPr>
          <p:cNvSpPr txBox="1"/>
          <p:nvPr/>
        </p:nvSpPr>
        <p:spPr>
          <a:xfrm>
            <a:off x="485775" y="4495800"/>
            <a:ext cx="6143626" cy="523220"/>
          </a:xfrm>
          <a:prstGeom prst="rect">
            <a:avLst/>
          </a:prstGeom>
          <a:noFill/>
        </p:spPr>
        <p:txBody>
          <a:bodyPr wrap="square">
            <a:spAutoFit/>
          </a:bodyPr>
          <a:lstStyle/>
          <a:p>
            <a:pPr>
              <a:defRPr sz="2800"/>
            </a:pPr>
            <a:r>
              <a:rPr lang="en-US" sz="2800" dirty="0">
                <a:solidFill>
                  <a:srgbClr val="000000"/>
                </a:solidFill>
              </a:rPr>
              <a:t>where </a:t>
            </a:r>
            <a:r>
              <a:rPr lang="en-US" sz="2800" i="1" dirty="0">
                <a:solidFill>
                  <a:srgbClr val="000000"/>
                </a:solidFill>
              </a:rPr>
              <a:t>a</a:t>
            </a:r>
            <a:r>
              <a:rPr lang="en-US" sz="2800" dirty="0">
                <a:solidFill>
                  <a:srgbClr val="000000"/>
                </a:solidFill>
              </a:rPr>
              <a:t>, </a:t>
            </a:r>
            <a:r>
              <a:rPr lang="en-US" sz="2800" i="1" dirty="0">
                <a:solidFill>
                  <a:srgbClr val="000000"/>
                </a:solidFill>
              </a:rPr>
              <a:t>b</a:t>
            </a:r>
            <a:r>
              <a:rPr lang="en-US" sz="2800" dirty="0">
                <a:solidFill>
                  <a:srgbClr val="000000"/>
                </a:solidFill>
              </a:rPr>
              <a:t>, and </a:t>
            </a:r>
            <a:r>
              <a:rPr lang="en-US" sz="2800" i="1" dirty="0">
                <a:solidFill>
                  <a:srgbClr val="000000"/>
                </a:solidFill>
              </a:rPr>
              <a:t>c</a:t>
            </a:r>
            <a:r>
              <a:rPr lang="en-US" sz="2800" dirty="0">
                <a:solidFill>
                  <a:srgbClr val="000000"/>
                </a:solidFill>
              </a:rPr>
              <a:t> are numbers and </a:t>
            </a:r>
            <a:r>
              <a:rPr lang="en-US" sz="2800" i="1" dirty="0">
                <a:solidFill>
                  <a:srgbClr val="000000"/>
                </a:solidFill>
              </a:rPr>
              <a:t>a</a:t>
            </a:r>
            <a:r>
              <a:rPr lang="en-US" sz="2800" dirty="0">
                <a:solidFill>
                  <a:srgbClr val="000000"/>
                </a:solidFill>
              </a:rPr>
              <a:t> ≠ 0.</a:t>
            </a:r>
            <a:endParaRPr lang="en-IN" sz="2800" dirty="0">
              <a:solidFill>
                <a:srgbClr val="000000"/>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12</a:t>
            </a:r>
            <a:endParaRPr dirty="0"/>
          </a:p>
        </p:txBody>
      </p:sp>
      <p:sp>
        <p:nvSpPr>
          <p:cNvPr id="3" name="Text Placeholder 2"/>
          <p:cNvSpPr>
            <a:spLocks noGrp="1"/>
          </p:cNvSpPr>
          <p:nvPr>
            <p:ph type="body" sz="quarter" idx="10"/>
          </p:nvPr>
        </p:nvSpPr>
        <p:spPr/>
        <p:txBody>
          <a:bodyPr>
            <a:normAutofit/>
          </a:bodyPr>
          <a:lstStyle/>
          <a:p>
            <a:r>
              <a:rPr lang="en-IN" dirty="0"/>
              <a:t>​</a:t>
            </a:r>
            <a:r>
              <a:rPr lang="en-IN" sz="2800" dirty="0"/>
              <a:t>Now that we have graphed the inequality, we can plot each of the last six months on our graph.</a:t>
            </a:r>
          </a:p>
          <a:p>
            <a:r>
              <a:rPr lang="en-IN" dirty="0"/>
              <a:t>​</a:t>
            </a:r>
            <a:endParaRPr dirty="0"/>
          </a:p>
        </p:txBody>
      </p:sp>
      <p:pic>
        <p:nvPicPr>
          <p:cNvPr id="5" name="Picture 4" descr="The same graph as Figure 6 is shown. There are now six points shown in the first quadrant. They are labeled (25,6), (35,8), (40,6), (45,10), (50,8), and (53,7).">
            <a:extLst>
              <a:ext uri="{FF2B5EF4-FFF2-40B4-BE49-F238E27FC236}">
                <a16:creationId xmlns:a16="http://schemas.microsoft.com/office/drawing/2014/main" id="{A1188E75-7036-4BB8-827B-966B1465DE2F}"/>
              </a:ext>
            </a:extLst>
          </p:cNvPr>
          <p:cNvPicPr>
            <a:picLocks noChangeAspect="1"/>
          </p:cNvPicPr>
          <p:nvPr/>
        </p:nvPicPr>
        <p:blipFill>
          <a:blip r:embed="rId2"/>
          <a:srcRect b="7124"/>
          <a:stretch>
            <a:fillRect/>
          </a:stretch>
        </p:blipFill>
        <p:spPr>
          <a:xfrm>
            <a:off x="2742790" y="1943687"/>
            <a:ext cx="3658419" cy="3542713"/>
          </a:xfrm>
          <a:prstGeom prst="rect">
            <a:avLst/>
          </a:prstGeom>
        </p:spPr>
      </p:pic>
      <p:sp>
        <p:nvSpPr>
          <p:cNvPr id="4" name="TextBox 3">
            <a:extLst>
              <a:ext uri="{FF2B5EF4-FFF2-40B4-BE49-F238E27FC236}">
                <a16:creationId xmlns:a16="http://schemas.microsoft.com/office/drawing/2014/main" id="{B608FFD2-CD26-05D6-6E15-A9C8B9E67956}"/>
              </a:ext>
            </a:extLst>
          </p:cNvPr>
          <p:cNvSpPr txBox="1"/>
          <p:nvPr/>
        </p:nvSpPr>
        <p:spPr>
          <a:xfrm>
            <a:off x="3200400" y="5486400"/>
            <a:ext cx="3048000" cy="430887"/>
          </a:xfrm>
          <a:prstGeom prst="rect">
            <a:avLst/>
          </a:prstGeom>
          <a:noFill/>
        </p:spPr>
        <p:txBody>
          <a:bodyPr wrap="square">
            <a:spAutoFit/>
          </a:bodyPr>
          <a:lstStyle/>
          <a:p>
            <a:pPr algn="ctr"/>
            <a:r>
              <a:rPr lang="en-IN" sz="2200" dirty="0"/>
              <a:t>Figure 8</a:t>
            </a:r>
          </a:p>
        </p:txBody>
      </p:sp>
    </p:spTree>
    <p:extLst>
      <p:ext uri="{BB962C8B-B14F-4D97-AF65-F5344CB8AC3E}">
        <p14:creationId xmlns:p14="http://schemas.microsoft.com/office/powerpoint/2010/main" val="33805525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2: Modeling Using a Linear </a:t>
            </a:r>
            <a:br>
              <a:rPr lang="en-US" dirty="0"/>
            </a:br>
            <a:r>
              <a:rPr dirty="0"/>
              <a:t>Inequality</a:t>
            </a:r>
            <a:r>
              <a:rPr lang="en-US" dirty="0"/>
              <a:t>—Slide 13</a:t>
            </a:r>
            <a:endParaRPr dirty="0"/>
          </a:p>
        </p:txBody>
      </p:sp>
      <p:sp>
        <p:nvSpPr>
          <p:cNvPr id="3" name="Text Placeholder 2"/>
          <p:cNvSpPr>
            <a:spLocks noGrp="1"/>
          </p:cNvSpPr>
          <p:nvPr>
            <p:ph type="body" sz="quarter" idx="10"/>
          </p:nvPr>
        </p:nvSpPr>
        <p:spPr/>
        <p:txBody>
          <a:bodyPr>
            <a:normAutofit/>
          </a:bodyPr>
          <a:lstStyle/>
          <a:p>
            <a:r>
              <a:rPr dirty="0"/>
              <a:t>​</a:t>
            </a:r>
            <a:r>
              <a:rPr sz="2800" dirty="0"/>
              <a:t>As we can now see, Ivy has only surpassed her budget goal in </a:t>
            </a:r>
            <a:r>
              <a:rPr sz="2800" dirty="0">
                <a:latin typeface="Cambria Math"/>
              </a:rPr>
              <a:t>3</a:t>
            </a:r>
            <a:r>
              <a:rPr sz="2800" dirty="0"/>
              <a:t> out of the last </a:t>
            </a:r>
            <a:r>
              <a:rPr sz="2800" dirty="0">
                <a:latin typeface="Cambria Math"/>
              </a:rPr>
              <a:t>6</a:t>
            </a:r>
            <a:r>
              <a:rPr sz="2800" dirty="0"/>
              <a:t> months, or half of the time. Based on this data, Ivy should not depend on meeting her budget goal every month only working for Happy </a:t>
            </a:r>
            <a:r>
              <a:rPr sz="2800" dirty="0" err="1"/>
              <a:t>Petz</a:t>
            </a:r>
            <a:r>
              <a:rPr sz="2800" dirty="0"/>
              <a:t>. However, she can use this graph to help her determine the various ways she can meet her goal each month. For instance, if Ivy has </a:t>
            </a:r>
            <a:r>
              <a:rPr sz="2800" dirty="0">
                <a:latin typeface="Cambria Math"/>
              </a:rPr>
              <a:t>51</a:t>
            </a:r>
            <a:r>
              <a:rPr sz="2800" dirty="0"/>
              <a:t> walking jobs one month, she only needs </a:t>
            </a:r>
            <a:r>
              <a:rPr sz="2800" dirty="0">
                <a:latin typeface="Cambria Math"/>
              </a:rPr>
              <a:t>5</a:t>
            </a:r>
            <a:r>
              <a:rPr sz="2800" dirty="0"/>
              <a:t> house sitting jobs that month to meet her goal.</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Steps to Graphing Systems of Linear Inequalities</a:t>
            </a:r>
          </a:p>
        </p:txBody>
      </p:sp>
      <p:sp>
        <p:nvSpPr>
          <p:cNvPr id="3" name="Text Placeholder 2"/>
          <p:cNvSpPr>
            <a:spLocks noGrp="1"/>
          </p:cNvSpPr>
          <p:nvPr>
            <p:ph type="body" sz="quarter" idx="10"/>
          </p:nvPr>
        </p:nvSpPr>
        <p:spPr/>
        <p:txBody>
          <a:bodyPr>
            <a:normAutofit/>
          </a:bodyPr>
          <a:lstStyle/>
          <a:p>
            <a:pPr marL="542925" indent="-542925">
              <a:defRPr sz="2800"/>
            </a:pPr>
            <a:r>
              <a:rPr lang="en-US" dirty="0"/>
              <a:t>1.</a:t>
            </a:r>
            <a:r>
              <a:rPr dirty="0"/>
              <a:t>​</a:t>
            </a:r>
            <a:r>
              <a:rPr lang="en-US" dirty="0"/>
              <a:t>	</a:t>
            </a:r>
            <a:r>
              <a:rPr sz="2800" dirty="0"/>
              <a:t>Graph the boundary line for each inequality.</a:t>
            </a:r>
          </a:p>
          <a:p>
            <a:pPr marL="1076325" lvl="1" indent="-542925">
              <a:buFont typeface="+mj-lt"/>
              <a:buChar char="•"/>
              <a:defRPr sz="2800"/>
            </a:pPr>
            <a:r>
              <a:rPr dirty="0">
                <a:solidFill>
                  <a:srgbClr val="000000"/>
                </a:solidFill>
              </a:rPr>
              <a:t>​The line will be solid if the inequality is ≥ or ≤,</a:t>
            </a:r>
          </a:p>
          <a:p>
            <a:pPr marL="1076325" lvl="1" indent="-542925">
              <a:buFont typeface="+mj-lt"/>
              <a:buChar char="•"/>
              <a:defRPr sz="2800"/>
            </a:pPr>
            <a:r>
              <a:rPr dirty="0">
                <a:solidFill>
                  <a:srgbClr val="000000"/>
                </a:solidFill>
              </a:rPr>
              <a:t>​The line will be dashed if the inequality is &gt; or &lt;.</a:t>
            </a:r>
          </a:p>
          <a:p>
            <a:pPr marL="542925" indent="-542925">
              <a:defRPr sz="2800"/>
            </a:pPr>
            <a:r>
              <a:rPr lang="en-US" dirty="0"/>
              <a:t>2.	</a:t>
            </a:r>
            <a:r>
              <a:rPr dirty="0"/>
              <a:t>​</a:t>
            </a:r>
            <a:r>
              <a:rPr sz="2800" dirty="0"/>
              <a:t>Determine which side of the line to shade for each inequality by using a test point.</a:t>
            </a:r>
          </a:p>
          <a:p>
            <a:pPr marL="542925" indent="-542925">
              <a:defRPr sz="2800"/>
            </a:pPr>
            <a:r>
              <a:rPr lang="en-US" dirty="0"/>
              <a:t>3.	</a:t>
            </a:r>
            <a:r>
              <a:rPr dirty="0"/>
              <a:t>​</a:t>
            </a:r>
            <a:r>
              <a:rPr sz="2800" dirty="0"/>
              <a:t>Lightly shade the half-plane that contains the solution set for each individual inequality.</a:t>
            </a:r>
          </a:p>
          <a:p>
            <a:pPr marL="542925" indent="-542925">
              <a:defRPr sz="2800"/>
            </a:pPr>
            <a:r>
              <a:rPr lang="en-US" dirty="0"/>
              <a:t>4.	</a:t>
            </a:r>
            <a:r>
              <a:rPr dirty="0"/>
              <a:t>​</a:t>
            </a:r>
            <a:r>
              <a:rPr sz="2800" dirty="0"/>
              <a:t>The solution region for the system of inequalities is the intersection of the shaded half-planes from Step 3.</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E04BA-52AE-6AB9-5F54-C1D5713AA18D}"/>
              </a:ext>
            </a:extLst>
          </p:cNvPr>
          <p:cNvSpPr>
            <a:spLocks noGrp="1"/>
          </p:cNvSpPr>
          <p:nvPr>
            <p:ph type="title"/>
          </p:nvPr>
        </p:nvSpPr>
        <p:spPr>
          <a:xfrm>
            <a:off x="457200" y="114887"/>
            <a:ext cx="8229600" cy="914400"/>
          </a:xfrm>
        </p:spPr>
        <p:txBody>
          <a:bodyPr>
            <a:normAutofit/>
          </a:bodyPr>
          <a:lstStyle/>
          <a:p>
            <a:r>
              <a:rPr lang="en-IN" dirty="0"/>
              <a:t>Systems of Linear Inequalities</a:t>
            </a:r>
          </a:p>
        </p:txBody>
      </p:sp>
      <p:sp>
        <p:nvSpPr>
          <p:cNvPr id="7" name="TextBox 6">
            <a:extLst>
              <a:ext uri="{FF2B5EF4-FFF2-40B4-BE49-F238E27FC236}">
                <a16:creationId xmlns:a16="http://schemas.microsoft.com/office/drawing/2014/main" id="{548C1417-494D-2925-A97F-AAEA3357F164}"/>
              </a:ext>
            </a:extLst>
          </p:cNvPr>
          <p:cNvSpPr txBox="1"/>
          <p:nvPr/>
        </p:nvSpPr>
        <p:spPr>
          <a:xfrm>
            <a:off x="1148175" y="1219200"/>
            <a:ext cx="6970059" cy="646331"/>
          </a:xfrm>
          <a:prstGeom prst="rect">
            <a:avLst/>
          </a:prstGeom>
          <a:noFill/>
        </p:spPr>
        <p:txBody>
          <a:bodyPr wrap="square">
            <a:spAutoFit/>
          </a:bodyPr>
          <a:lstStyle/>
          <a:p>
            <a:pPr algn="ctr">
              <a:defRPr sz="1800" b="1"/>
            </a:pPr>
            <a:r>
              <a:rPr lang="en-US" dirty="0"/>
              <a:t>Table 2: Guidelines for Graphing the Point of Intersection of Linear Inequalities</a:t>
            </a:r>
          </a:p>
        </p:txBody>
      </p:sp>
      <p:graphicFrame>
        <p:nvGraphicFramePr>
          <p:cNvPr id="4" name="Table Placeholder 2" descr="The table shows two rows&#10;Row 1&#10;Left Cell:&#10;Both symbols include equality, less than or equal to or greater than or equal to&#10;Middle Cell:&#10;Closed Circle&#10;Right Column&#10;Indicates the intersection point is included in the solution set.&#10;Row 2&#10;Left Cell&#10;At least one symbol is a strict inequality less than or greater than&#10;Middle Cell&#10;Open Circle&#10;Right Column&#10;Indicates the intersection is not included in the solution set.&#10;">
            <a:extLst>
              <a:ext uri="{FF2B5EF4-FFF2-40B4-BE49-F238E27FC236}">
                <a16:creationId xmlns:a16="http://schemas.microsoft.com/office/drawing/2014/main" id="{08CF6782-FBCB-4590-93B8-9FE3D1370DDF}"/>
              </a:ext>
            </a:extLst>
          </p:cNvPr>
          <p:cNvGraphicFramePr>
            <a:graphicFrameLocks/>
          </p:cNvGraphicFramePr>
          <p:nvPr>
            <p:extLst>
              <p:ext uri="{D42A27DB-BD31-4B8C-83A1-F6EECF244321}">
                <p14:modId xmlns:p14="http://schemas.microsoft.com/office/powerpoint/2010/main" val="2434714180"/>
              </p:ext>
            </p:extLst>
          </p:nvPr>
        </p:nvGraphicFramePr>
        <p:xfrm>
          <a:off x="1148176" y="1889760"/>
          <a:ext cx="6970059" cy="2377440"/>
        </p:xfrm>
        <a:graphic>
          <a:graphicData uri="http://schemas.openxmlformats.org/drawingml/2006/table">
            <a:tbl>
              <a:tblPr firstRow="1" bandRow="1">
                <a:tableStyleId>{5940675A-B579-460E-94D1-54222C63F5DA}</a:tableStyleId>
              </a:tblPr>
              <a:tblGrid>
                <a:gridCol w="2590800">
                  <a:extLst>
                    <a:ext uri="{9D8B030D-6E8A-4147-A177-3AD203B41FA5}">
                      <a16:colId xmlns:a16="http://schemas.microsoft.com/office/drawing/2014/main" val="20000"/>
                    </a:ext>
                  </a:extLst>
                </a:gridCol>
                <a:gridCol w="2055906">
                  <a:extLst>
                    <a:ext uri="{9D8B030D-6E8A-4147-A177-3AD203B41FA5}">
                      <a16:colId xmlns:a16="http://schemas.microsoft.com/office/drawing/2014/main" val="20001"/>
                    </a:ext>
                  </a:extLst>
                </a:gridCol>
                <a:gridCol w="2323353">
                  <a:extLst>
                    <a:ext uri="{9D8B030D-6E8A-4147-A177-3AD203B41FA5}">
                      <a16:colId xmlns:a16="http://schemas.microsoft.com/office/drawing/2014/main" val="20002"/>
                    </a:ext>
                  </a:extLst>
                </a:gridCol>
              </a:tblGrid>
              <a:tr h="8395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0" dirty="0"/>
                        <a:t>Both symbols include equality: ≤ or ≥</a:t>
                      </a:r>
                    </a:p>
                    <a:p>
                      <a:pPr algn="ctr"/>
                      <a:endParaRPr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b="1"/>
                      </a:pPr>
                      <a:endParaRPr lang="en-US" sz="1800" b="0" dirty="0"/>
                    </a:p>
                    <a:p>
                      <a:pPr marL="0" marR="0" lvl="0" indent="0" algn="ctr" defTabSz="914400" rtl="0" eaLnBrk="1" fontAlgn="auto" latinLnBrk="0" hangingPunct="1">
                        <a:lnSpc>
                          <a:spcPct val="100000"/>
                        </a:lnSpc>
                        <a:spcBef>
                          <a:spcPts val="0"/>
                        </a:spcBef>
                        <a:spcAft>
                          <a:spcPts val="0"/>
                        </a:spcAft>
                        <a:buClrTx/>
                        <a:buSzTx/>
                        <a:buFontTx/>
                        <a:buNone/>
                        <a:tabLst/>
                        <a:defRPr sz="1800" b="1"/>
                      </a:pPr>
                      <a:r>
                        <a:rPr lang="en-US" sz="1800" b="0" dirty="0"/>
                        <a:t>Closed Circle </a:t>
                      </a:r>
                    </a:p>
                    <a:p>
                      <a:pPr algn="ctr">
                        <a:defRPr sz="1800" b="1"/>
                      </a:pPr>
                      <a:endParaRPr dirty="0"/>
                    </a:p>
                  </a:txBody>
                  <a:tcPr/>
                </a:tc>
                <a:tc>
                  <a:txBody>
                    <a:bodyPr/>
                    <a:lstStyle/>
                    <a:p>
                      <a:pPr algn="ctr"/>
                      <a:r>
                        <a:rPr lang="en-US" sz="1800" dirty="0"/>
                        <a:t>Indicates the intersection point is included in the solution set.</a:t>
                      </a:r>
                      <a:endParaRPr lang="en-US" sz="1800" dirty="0">
                        <a:latin typeface="Cambria Math"/>
                      </a:endParaRPr>
                    </a:p>
                  </a:txBody>
                  <a:tcPr/>
                </a:tc>
                <a:extLst>
                  <a:ext uri="{0D108BD9-81ED-4DB2-BD59-A6C34878D82A}">
                    <a16:rowId xmlns:a16="http://schemas.microsoft.com/office/drawing/2014/main" val="10001"/>
                  </a:ext>
                </a:extLst>
              </a:tr>
              <a:tr h="839510">
                <a:tc>
                  <a:txBody>
                    <a:bodyPr/>
                    <a:lstStyle/>
                    <a:p>
                      <a:pPr algn="ctr">
                        <a:defRPr sz="1800" b="1"/>
                      </a:pPr>
                      <a:r>
                        <a:rPr lang="en-US" b="0" dirty="0"/>
                        <a:t>At least one symbol is a strict inequality: &lt; or &gt;</a:t>
                      </a:r>
                      <a:endParaRPr b="0" dirty="0"/>
                    </a:p>
                  </a:txBody>
                  <a:tcPr/>
                </a:tc>
                <a:tc>
                  <a:txBody>
                    <a:bodyPr/>
                    <a:lstStyle/>
                    <a:p>
                      <a:pPr algn="ctr"/>
                      <a:endParaRPr lang="en-US" sz="1800" dirty="0"/>
                    </a:p>
                    <a:p>
                      <a:pPr algn="ctr"/>
                      <a:r>
                        <a:rPr lang="en-US" sz="1800" dirty="0"/>
                        <a:t> Open Circle  ○</a:t>
                      </a:r>
                      <a:endParaRPr sz="1800" dirty="0">
                        <a:latin typeface="Cambria Math"/>
                      </a:endParaRPr>
                    </a:p>
                  </a:txBody>
                  <a:tcPr/>
                </a:tc>
                <a:tc>
                  <a:txBody>
                    <a:bodyPr/>
                    <a:lstStyle/>
                    <a:p>
                      <a:pPr algn="ctr"/>
                      <a:r>
                        <a:rPr lang="en-US" sz="1800" dirty="0"/>
                        <a:t>Indicates the intersection is </a:t>
                      </a:r>
                      <a:r>
                        <a:rPr lang="en-US" sz="1800" b="1" dirty="0"/>
                        <a:t>not</a:t>
                      </a:r>
                      <a:r>
                        <a:rPr lang="en-US" sz="1800" dirty="0"/>
                        <a:t> included in the solution set.</a:t>
                      </a:r>
                      <a:endParaRPr lang="en-US" sz="1800" dirty="0">
                        <a:latin typeface="Cambria Math"/>
                      </a:endParaRPr>
                    </a:p>
                  </a:txBody>
                  <a:tcPr/>
                </a:tc>
                <a:extLst>
                  <a:ext uri="{0D108BD9-81ED-4DB2-BD59-A6C34878D82A}">
                    <a16:rowId xmlns:a16="http://schemas.microsoft.com/office/drawing/2014/main" val="10002"/>
                  </a:ext>
                </a:extLst>
              </a:tr>
            </a:tbl>
          </a:graphicData>
        </a:graphic>
      </p:graphicFrame>
      <p:sp>
        <p:nvSpPr>
          <p:cNvPr id="9" name="Oval 8">
            <a:extLst>
              <a:ext uri="{FF2B5EF4-FFF2-40B4-BE49-F238E27FC236}">
                <a16:creationId xmlns:a16="http://schemas.microsoft.com/office/drawing/2014/main" id="{BF0E82BC-98DF-42E8-BE38-5B6A34E02DAC}"/>
              </a:ext>
              <a:ext uri="{C183D7F6-B498-43B3-948B-1728B52AA6E4}">
                <adec:decorative xmlns:adec="http://schemas.microsoft.com/office/drawing/2017/decorative" val="1"/>
              </a:ext>
            </a:extLst>
          </p:cNvPr>
          <p:cNvSpPr/>
          <p:nvPr/>
        </p:nvSpPr>
        <p:spPr>
          <a:xfrm rot="21413500">
            <a:off x="5564610" y="2288009"/>
            <a:ext cx="76200" cy="76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2347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3: Graphing a System of Linear Inequalities</a:t>
            </a:r>
            <a:r>
              <a:rPr lang="en-US" dirty="0"/>
              <a:t>—Slide 1</a:t>
            </a:r>
            <a:endParaRPr dirty="0"/>
          </a:p>
        </p:txBody>
      </p:sp>
      <p:sp>
        <p:nvSpPr>
          <p:cNvPr id="3" name="Text Placeholder 2"/>
          <p:cNvSpPr>
            <a:spLocks noGrp="1"/>
          </p:cNvSpPr>
          <p:nvPr>
            <p:ph type="body" sz="quarter" idx="10"/>
          </p:nvPr>
        </p:nvSpPr>
        <p:spPr/>
        <p:txBody>
          <a:bodyPr>
            <a:normAutofit/>
          </a:bodyPr>
          <a:lstStyle/>
          <a:p>
            <a:r>
              <a:rPr sz="2800" dirty="0"/>
              <a:t>Graph the solution set of the following system of linear inequalities.</a:t>
            </a:r>
          </a:p>
          <a:p>
            <a:endParaRPr lang="en-IN" dirty="0"/>
          </a:p>
          <a:p>
            <a:endParaRPr lang="en-IN" dirty="0"/>
          </a:p>
          <a:p>
            <a:endParaRPr lang="en-IN" dirty="0"/>
          </a:p>
          <a:p>
            <a:endParaRPr sz="2800" dirty="0"/>
          </a:p>
        </p:txBody>
      </p:sp>
      <p:pic>
        <p:nvPicPr>
          <p:cNvPr id="8" name="Picture 7" descr="Negative three x plus y is greater than three and &#10;Two-fifths x plus y is less than or equal to four.&#10;">
            <a:extLst>
              <a:ext uri="{FF2B5EF4-FFF2-40B4-BE49-F238E27FC236}">
                <a16:creationId xmlns:a16="http://schemas.microsoft.com/office/drawing/2014/main" id="{E04EA44E-337F-FE8B-58E2-B81001719711}"/>
              </a:ext>
            </a:extLst>
          </p:cNvPr>
          <p:cNvPicPr>
            <a:picLocks noChangeAspect="1"/>
          </p:cNvPicPr>
          <p:nvPr/>
        </p:nvPicPr>
        <p:blipFill>
          <a:blip r:embed="rId2"/>
          <a:stretch>
            <a:fillRect/>
          </a:stretch>
        </p:blipFill>
        <p:spPr>
          <a:xfrm>
            <a:off x="3200400" y="2000250"/>
            <a:ext cx="1743075" cy="1428750"/>
          </a:xfrm>
          <a:prstGeom prst="rect">
            <a:avLst/>
          </a:prstGeom>
        </p:spPr>
      </p:pic>
      <p:sp>
        <p:nvSpPr>
          <p:cNvPr id="10" name="TextBox 9">
            <a:extLst>
              <a:ext uri="{FF2B5EF4-FFF2-40B4-BE49-F238E27FC236}">
                <a16:creationId xmlns:a16="http://schemas.microsoft.com/office/drawing/2014/main" id="{39672013-AC9F-AE61-66C3-1086659F36D0}"/>
              </a:ext>
            </a:extLst>
          </p:cNvPr>
          <p:cNvSpPr txBox="1"/>
          <p:nvPr/>
        </p:nvSpPr>
        <p:spPr>
          <a:xfrm>
            <a:off x="457200" y="3429000"/>
            <a:ext cx="8229600" cy="2246769"/>
          </a:xfrm>
          <a:prstGeom prst="rect">
            <a:avLst/>
          </a:prstGeom>
          <a:noFill/>
        </p:spPr>
        <p:txBody>
          <a:bodyPr wrap="square">
            <a:spAutoFit/>
          </a:bodyPr>
          <a:lstStyle/>
          <a:p>
            <a:r>
              <a:rPr lang="en-US" sz="2800" b="1" dirty="0"/>
              <a:t>Solution</a:t>
            </a:r>
          </a:p>
          <a:p>
            <a:r>
              <a:rPr lang="en-US" sz="2800" dirty="0"/>
              <a:t>First, we need to have the equations in slope-intercept form so that we can graph them. Begin by rearranging each inequality into the correct form to obtain the boundary lines.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3: Graphing a System of Linear Inequalities—Slide 2</a:t>
            </a:r>
            <a:endParaRPr dirty="0"/>
          </a:p>
        </p:txBody>
      </p:sp>
      <p:sp>
        <p:nvSpPr>
          <p:cNvPr id="12" name="TextBox 11">
            <a:extLst>
              <a:ext uri="{FF2B5EF4-FFF2-40B4-BE49-F238E27FC236}">
                <a16:creationId xmlns:a16="http://schemas.microsoft.com/office/drawing/2014/main" id="{926B5279-D51F-004E-30B0-37C28B2C7CD1}"/>
              </a:ext>
            </a:extLst>
          </p:cNvPr>
          <p:cNvSpPr txBox="1"/>
          <p:nvPr/>
        </p:nvSpPr>
        <p:spPr>
          <a:xfrm>
            <a:off x="1143000" y="1104363"/>
            <a:ext cx="2776537" cy="461665"/>
          </a:xfrm>
          <a:prstGeom prst="rect">
            <a:avLst/>
          </a:prstGeom>
          <a:noFill/>
        </p:spPr>
        <p:txBody>
          <a:bodyPr wrap="square">
            <a:spAutoFit/>
          </a:bodyPr>
          <a:lstStyle/>
          <a:p>
            <a:pPr algn="ctr"/>
            <a:r>
              <a:rPr lang="en-IN" sz="2400" b="0" i="0" u="none" strike="noStrike" kern="1200" baseline="0" dirty="0">
                <a:solidFill>
                  <a:schemeClr val="tx1"/>
                </a:solidFill>
                <a:latin typeface="+mn-lt"/>
                <a:ea typeface="+mn-ea"/>
                <a:cs typeface="+mn-cs"/>
              </a:rPr>
              <a:t>First inequality </a:t>
            </a:r>
          </a:p>
        </p:txBody>
      </p:sp>
      <p:pic>
        <p:nvPicPr>
          <p:cNvPr id="7" name="Picture 6" descr="Negative three x plus y is greater than three.&#10;y is greater than three x plus three.&#10;">
            <a:extLst>
              <a:ext uri="{FF2B5EF4-FFF2-40B4-BE49-F238E27FC236}">
                <a16:creationId xmlns:a16="http://schemas.microsoft.com/office/drawing/2014/main" id="{F4A50C9C-3197-4531-EE9C-6D404C898577}"/>
              </a:ext>
            </a:extLst>
          </p:cNvPr>
          <p:cNvPicPr>
            <a:picLocks noChangeAspect="1"/>
          </p:cNvPicPr>
          <p:nvPr/>
        </p:nvPicPr>
        <p:blipFill>
          <a:blip r:embed="rId2"/>
          <a:stretch>
            <a:fillRect/>
          </a:stretch>
        </p:blipFill>
        <p:spPr>
          <a:xfrm>
            <a:off x="1714501" y="1752600"/>
            <a:ext cx="2057400" cy="819150"/>
          </a:xfrm>
          <a:prstGeom prst="rect">
            <a:avLst/>
          </a:prstGeom>
        </p:spPr>
      </p:pic>
      <p:sp>
        <p:nvSpPr>
          <p:cNvPr id="14" name="TextBox 13">
            <a:extLst>
              <a:ext uri="{FF2B5EF4-FFF2-40B4-BE49-F238E27FC236}">
                <a16:creationId xmlns:a16="http://schemas.microsoft.com/office/drawing/2014/main" id="{AC340B63-DE31-3F5C-DE93-665DD68D9F51}"/>
              </a:ext>
            </a:extLst>
          </p:cNvPr>
          <p:cNvSpPr txBox="1"/>
          <p:nvPr/>
        </p:nvSpPr>
        <p:spPr>
          <a:xfrm>
            <a:off x="5029201" y="1104363"/>
            <a:ext cx="2667000"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2400" b="0" i="0" u="none" strike="noStrike" kern="1200" baseline="0" dirty="0">
                <a:solidFill>
                  <a:schemeClr val="tx1"/>
                </a:solidFill>
                <a:latin typeface="+mn-lt"/>
                <a:ea typeface="+mn-ea"/>
                <a:cs typeface="+mn-cs"/>
              </a:rPr>
              <a:t>Second inequality 	</a:t>
            </a:r>
          </a:p>
        </p:txBody>
      </p:sp>
      <p:pic>
        <p:nvPicPr>
          <p:cNvPr id="10" name="Picture 9" descr="Two fifths times x plus y is less than or equal to four.&#10;y is less than or equal to negative two fifths times x plus four.&#10;">
            <a:extLst>
              <a:ext uri="{FF2B5EF4-FFF2-40B4-BE49-F238E27FC236}">
                <a16:creationId xmlns:a16="http://schemas.microsoft.com/office/drawing/2014/main" id="{55355D8F-D9DC-09CA-E6F4-2EEB2392C2E1}"/>
              </a:ext>
            </a:extLst>
          </p:cNvPr>
          <p:cNvPicPr>
            <a:picLocks noChangeAspect="1"/>
          </p:cNvPicPr>
          <p:nvPr/>
        </p:nvPicPr>
        <p:blipFill>
          <a:blip r:embed="rId3"/>
          <a:stretch>
            <a:fillRect/>
          </a:stretch>
        </p:blipFill>
        <p:spPr>
          <a:xfrm>
            <a:off x="5743575" y="1538911"/>
            <a:ext cx="2247900" cy="1657350"/>
          </a:xfrm>
          <a:prstGeom prst="rect">
            <a:avLst/>
          </a:prstGeom>
        </p:spPr>
      </p:pic>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F32E7112-4815-EC19-903E-15E34E79A946}"/>
                  </a:ext>
                </a:extLst>
              </p:cNvPr>
              <p:cNvSpPr txBox="1"/>
              <p:nvPr/>
            </p:nvSpPr>
            <p:spPr>
              <a:xfrm>
                <a:off x="457200" y="3124200"/>
                <a:ext cx="8153400" cy="2893100"/>
              </a:xfrm>
              <a:prstGeom prst="rect">
                <a:avLst/>
              </a:prstGeom>
              <a:noFill/>
            </p:spPr>
            <p:txBody>
              <a:bodyPr wrap="square">
                <a:spAutoFit/>
              </a:bodyPr>
              <a:lstStyle/>
              <a:p>
                <a:pPr>
                  <a:defRPr b="1"/>
                </a:pPr>
                <a:r>
                  <a:rPr lang="en-IN" sz="2600" dirty="0"/>
                  <a:t>By Hand</a:t>
                </a:r>
              </a:p>
              <a:p>
                <a:pPr>
                  <a:defRPr sz="2800"/>
                </a:pPr>
                <a:r>
                  <a:rPr lang="en-IN" sz="2600" dirty="0"/>
                  <a:t>We will go ahead and determine which side will need to be shaded by testing a point before we draw the lines on the graph. Since both lines have a </a:t>
                </a:r>
                <a:r>
                  <a:rPr lang="en-IN" sz="2600" i="1" dirty="0"/>
                  <a:t>y</a:t>
                </a:r>
                <a:r>
                  <a:rPr lang="en-IN" sz="2600" dirty="0"/>
                  <a:t>-intercept other than </a:t>
                </a:r>
                <a:r>
                  <a:rPr lang="en-IN" sz="2600" dirty="0">
                    <a:latin typeface="Cambria Math"/>
                  </a:rPr>
                  <a:t>0</a:t>
                </a:r>
                <a:r>
                  <a:rPr lang="en-IN" sz="2600" dirty="0"/>
                  <a:t> and a slope that is not </a:t>
                </a:r>
                <a:r>
                  <a:rPr lang="en-IN" sz="2600" dirty="0">
                    <a:latin typeface="Cambria Math"/>
                  </a:rPr>
                  <a:t>0</a:t>
                </a:r>
                <a:r>
                  <a:rPr lang="en-IN" sz="2600" dirty="0"/>
                  <a:t>, we know that the origin </a:t>
                </a:r>
                <a14:m>
                  <m:oMath xmlns:m="http://schemas.openxmlformats.org/officeDocument/2006/math">
                    <m:d>
                      <m:dPr>
                        <m:ctrlPr>
                          <a:rPr lang="ar-AE" sz="2600" i="1">
                            <a:latin typeface="Cambria Math" panose="02040503050406030204" pitchFamily="18" charset="0"/>
                          </a:rPr>
                        </m:ctrlPr>
                      </m:dPr>
                      <m:e>
                        <m:r>
                          <a:rPr lang="ar-AE" sz="2600">
                            <a:latin typeface="Cambria Math" panose="02040503050406030204" pitchFamily="18" charset="0"/>
                          </a:rPr>
                          <m:t>0</m:t>
                        </m:r>
                        <m:r>
                          <m:rPr>
                            <m:nor/>
                          </m:rPr>
                          <a:rPr lang="ar-AE" sz="2600"/>
                          <m:t>, </m:t>
                        </m:r>
                        <m:r>
                          <a:rPr lang="ar-AE" sz="2600">
                            <a:latin typeface="Cambria Math" panose="02040503050406030204" pitchFamily="18" charset="0"/>
                          </a:rPr>
                          <m:t>0</m:t>
                        </m:r>
                      </m:e>
                    </m:d>
                  </m:oMath>
                </a14:m>
                <a:r>
                  <a:rPr lang="ar-AE" sz="2600" dirty="0"/>
                  <a:t> </a:t>
                </a:r>
                <a:r>
                  <a:rPr lang="en-IN" sz="2600" dirty="0"/>
                  <a:t>is not on either line. Thus, we can use it as a test point for both inequalities.</a:t>
                </a:r>
              </a:p>
            </p:txBody>
          </p:sp>
        </mc:Choice>
        <mc:Fallback xmlns="">
          <p:sp>
            <p:nvSpPr>
              <p:cNvPr id="16" name="TextBox 15">
                <a:extLst>
                  <a:ext uri="{FF2B5EF4-FFF2-40B4-BE49-F238E27FC236}">
                    <a16:creationId xmlns:a16="http://schemas.microsoft.com/office/drawing/2014/main" id="{F32E7112-4815-EC19-903E-15E34E79A946}"/>
                  </a:ext>
                </a:extLst>
              </p:cNvPr>
              <p:cNvSpPr txBox="1">
                <a:spLocks noRot="1" noChangeAspect="1" noMove="1" noResize="1" noEditPoints="1" noAdjustHandles="1" noChangeArrowheads="1" noChangeShapeType="1" noTextEdit="1"/>
              </p:cNvSpPr>
              <p:nvPr/>
            </p:nvSpPr>
            <p:spPr>
              <a:xfrm>
                <a:off x="457200" y="3124200"/>
                <a:ext cx="8153400" cy="2893100"/>
              </a:xfrm>
              <a:prstGeom prst="rect">
                <a:avLst/>
              </a:prstGeom>
              <a:blipFill>
                <a:blip r:embed="rId4"/>
                <a:stretch>
                  <a:fillRect l="-1345" t="-1899" r="-1196" b="-4641"/>
                </a:stretch>
              </a:blipFill>
            </p:spPr>
            <p:txBody>
              <a:bodyPr/>
              <a:lstStyle/>
              <a:p>
                <a:r>
                  <a:rPr lang="en-IN">
                    <a:noFill/>
                  </a:rPr>
                  <a:t> </a:t>
                </a:r>
              </a:p>
            </p:txBody>
          </p:sp>
        </mc:Fallback>
      </mc:AlternateContent>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3: Graphing a System of Linear Inequalities—Slide 3</a:t>
            </a:r>
            <a:endParaRPr dirty="0"/>
          </a:p>
        </p:txBody>
      </p:sp>
      <p:sp>
        <p:nvSpPr>
          <p:cNvPr id="6" name="TextBox 5">
            <a:extLst>
              <a:ext uri="{FF2B5EF4-FFF2-40B4-BE49-F238E27FC236}">
                <a16:creationId xmlns:a16="http://schemas.microsoft.com/office/drawing/2014/main" id="{5A28BBCF-45ED-07FE-91F7-4D0AB0A076EF}"/>
              </a:ext>
            </a:extLst>
          </p:cNvPr>
          <p:cNvSpPr txBox="1"/>
          <p:nvPr/>
        </p:nvSpPr>
        <p:spPr>
          <a:xfrm>
            <a:off x="2286000" y="1230868"/>
            <a:ext cx="4572000" cy="369332"/>
          </a:xfrm>
          <a:prstGeom prst="rect">
            <a:avLst/>
          </a:prstGeom>
          <a:noFill/>
        </p:spPr>
        <p:txBody>
          <a:bodyPr wrap="square">
            <a:spAutoFit/>
          </a:bodyPr>
          <a:lstStyle/>
          <a:p>
            <a:pPr algn="ctr"/>
            <a:r>
              <a:rPr lang="en-US" b="1" dirty="0"/>
              <a:t>Table 3: Testing the Point (0,0)</a:t>
            </a:r>
            <a:endParaRPr lang="en-IN" b="1" dirty="0"/>
          </a:p>
        </p:txBody>
      </p:sp>
      <mc:AlternateContent xmlns:mc="http://schemas.openxmlformats.org/markup-compatibility/2006">
        <mc:Choice xmlns:a14="http://schemas.microsoft.com/office/drawing/2010/main" Requires="a14">
          <p:graphicFrame>
            <p:nvGraphicFramePr>
              <p:cNvPr id="5" name="Table 5" descr="The table show two columns, comparing two inequalities first and second:&#10;&#10;First Inequality is negative 3 times x plus y is greater than 3&#10;When substituting x equals to 0 and y equals to 0, negative 3 times 0 plus 0 is greater than 3,&#10;which simplifies to 0 greater than 3, This statement is false.&#10;&#10;Second Inequality is two fifths of x plus y is less than or equal to 4&#10;When substituting x equals to 0 and y equals to 0, two fifths times 0 plus 0 is less than or equal to 4, which simplifies to 0 less than or equal to 4 This statement is true.">
                <a:extLst>
                  <a:ext uri="{FF2B5EF4-FFF2-40B4-BE49-F238E27FC236}">
                    <a16:creationId xmlns:a16="http://schemas.microsoft.com/office/drawing/2014/main" id="{156AB0A4-0FD4-4F54-9618-E531EE68B967}"/>
                  </a:ext>
                </a:extLst>
              </p:cNvPr>
              <p:cNvGraphicFramePr>
                <a:graphicFrameLocks noGrp="1"/>
              </p:cNvGraphicFramePr>
              <p:nvPr>
                <p:extLst>
                  <p:ext uri="{D42A27DB-BD31-4B8C-83A1-F6EECF244321}">
                    <p14:modId xmlns:p14="http://schemas.microsoft.com/office/powerpoint/2010/main" val="3142401439"/>
                  </p:ext>
                </p:extLst>
              </p:nvPr>
            </p:nvGraphicFramePr>
            <p:xfrm>
              <a:off x="1524000" y="1676400"/>
              <a:ext cx="6096000" cy="23262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101455173"/>
                        </a:ext>
                      </a:extLst>
                    </a:gridCol>
                    <a:gridCol w="3048000">
                      <a:extLst>
                        <a:ext uri="{9D8B030D-6E8A-4147-A177-3AD203B41FA5}">
                          <a16:colId xmlns:a16="http://schemas.microsoft.com/office/drawing/2014/main" val="607691134"/>
                        </a:ext>
                      </a:extLst>
                    </a:gridCol>
                  </a:tblGrid>
                  <a:tr h="370840">
                    <a:tc>
                      <a:txBody>
                        <a:bodyPr/>
                        <a:lstStyle/>
                        <a:p>
                          <a:pPr algn="ctr"/>
                          <a:r>
                            <a:rPr lang="en-US" b="1" dirty="0"/>
                            <a:t>First Inequality</a:t>
                          </a:r>
                          <a:endParaRPr lang="en-IN" b="1" dirty="0"/>
                        </a:p>
                      </a:txBody>
                      <a:tcPr/>
                    </a:tc>
                    <a:tc>
                      <a:txBody>
                        <a:bodyPr/>
                        <a:lstStyle/>
                        <a:p>
                          <a:pPr algn="ctr"/>
                          <a:r>
                            <a:rPr lang="en-US" b="1" dirty="0"/>
                            <a:t>Second Inequality</a:t>
                          </a:r>
                          <a:endParaRPr lang="en-IN" b="1" dirty="0"/>
                        </a:p>
                      </a:txBody>
                      <a:tcPr/>
                    </a:tc>
                    <a:extLst>
                      <a:ext uri="{0D108BD9-81ED-4DB2-BD59-A6C34878D82A}">
                        <a16:rowId xmlns:a16="http://schemas.microsoft.com/office/drawing/2014/main" val="414833817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a:t>
                          </a:r>
                          <a14:m>
                            <m:oMath xmlns:m="http://schemas.openxmlformats.org/officeDocument/2006/math">
                              <m:r>
                                <a:rPr lang="en-IN" sz="1800">
                                  <a:latin typeface="Cambria Math" panose="02040503050406030204" pitchFamily="18" charset="0"/>
                                </a:rPr>
                                <m:t>−</m:t>
                              </m:r>
                              <m:r>
                                <a:rPr lang="en-IN" sz="1800">
                                  <a:latin typeface="Cambria Math" panose="02040503050406030204" pitchFamily="18" charset="0"/>
                                </a:rPr>
                                <m:t>3</m:t>
                              </m:r>
                              <m:r>
                                <a:rPr lang="en-IN" sz="1800">
                                  <a:latin typeface="Cambria Math" panose="02040503050406030204" pitchFamily="18" charset="0"/>
                                </a:rPr>
                                <m:t>𝑥</m:t>
                              </m:r>
                              <m:r>
                                <a:rPr lang="en-IN" sz="1800">
                                  <a:latin typeface="Cambria Math" panose="02040503050406030204" pitchFamily="18" charset="0"/>
                                </a:rPr>
                                <m:t>+</m:t>
                              </m:r>
                              <m:r>
                                <a:rPr lang="en-IN" sz="1800">
                                  <a:latin typeface="Cambria Math" panose="02040503050406030204" pitchFamily="18" charset="0"/>
                                </a:rPr>
                                <m:t>𝑦</m:t>
                              </m:r>
                              <m:r>
                                <a:rPr lang="en-IN" sz="1800">
                                  <a:latin typeface="Cambria Math" panose="02040503050406030204" pitchFamily="18" charset="0"/>
                                </a:rPr>
                                <m:t>&gt;</m:t>
                              </m:r>
                              <m:r>
                                <a:rPr lang="en-IN" sz="1800">
                                  <a:latin typeface="Cambria Math" panose="02040503050406030204" pitchFamily="18" charset="0"/>
                                </a:rPr>
                                <m:t>3</m:t>
                              </m:r>
                            </m:oMath>
                          </a14:m>
                          <a:endParaRPr lang="en-IN"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ar-AE" sz="1800" i="1" smtClean="0">
                                        <a:latin typeface="Cambria Math" panose="02040503050406030204" pitchFamily="18" charset="0"/>
                                      </a:rPr>
                                    </m:ctrlPr>
                                  </m:fPr>
                                  <m:num>
                                    <m:r>
                                      <a:rPr lang="ar-AE" sz="1800">
                                        <a:latin typeface="Cambria Math" panose="02040503050406030204" pitchFamily="18" charset="0"/>
                                      </a:rPr>
                                      <m:t>2</m:t>
                                    </m:r>
                                  </m:num>
                                  <m:den>
                                    <m:r>
                                      <a:rPr lang="ar-AE" sz="1800">
                                        <a:latin typeface="Cambria Math" panose="02040503050406030204" pitchFamily="18" charset="0"/>
                                      </a:rPr>
                                      <m:t>5</m:t>
                                    </m:r>
                                  </m:den>
                                </m:f>
                                <m:r>
                                  <a:rPr lang="ar-AE" sz="1800">
                                    <a:latin typeface="Cambria Math" panose="02040503050406030204" pitchFamily="18" charset="0"/>
                                  </a:rPr>
                                  <m:t>𝑥</m:t>
                                </m:r>
                                <m:r>
                                  <a:rPr lang="ar-AE" sz="1800">
                                    <a:latin typeface="Cambria Math" panose="02040503050406030204" pitchFamily="18" charset="0"/>
                                  </a:rPr>
                                  <m:t>+</m:t>
                                </m:r>
                                <m:r>
                                  <a:rPr lang="ar-AE" sz="1800">
                                    <a:latin typeface="Cambria Math" panose="02040503050406030204" pitchFamily="18" charset="0"/>
                                  </a:rPr>
                                  <m:t>𝑦</m:t>
                                </m:r>
                                <m:r>
                                  <a:rPr lang="ar-AE" sz="1800">
                                    <a:latin typeface="Cambria Math" panose="02040503050406030204" pitchFamily="18" charset="0"/>
                                  </a:rPr>
                                  <m:t>≤</m:t>
                                </m:r>
                                <m:r>
                                  <a:rPr lang="ar-AE" sz="1800">
                                    <a:latin typeface="Cambria Math" panose="02040503050406030204" pitchFamily="18" charset="0"/>
                                  </a:rPr>
                                  <m:t>4</m:t>
                                </m:r>
                              </m:oMath>
                            </m:oMathPara>
                          </a14:m>
                          <a:endParaRPr lang="en-IN" dirty="0"/>
                        </a:p>
                      </a:txBody>
                      <a:tcPr/>
                    </a:tc>
                    <a:extLst>
                      <a:ext uri="{0D108BD9-81ED-4DB2-BD59-A6C34878D82A}">
                        <a16:rowId xmlns:a16="http://schemas.microsoft.com/office/drawing/2014/main" val="2396306037"/>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AE" dirty="0"/>
                            <a:t>​</a:t>
                          </a:r>
                          <a14:m>
                            <m:oMath xmlns:m="http://schemas.openxmlformats.org/officeDocument/2006/math">
                              <m:r>
                                <a:rPr lang="ar-AE" sz="1800">
                                  <a:latin typeface="Cambria Math" panose="02040503050406030204" pitchFamily="18" charset="0"/>
                                </a:rPr>
                                <m:t>−</m:t>
                              </m:r>
                              <m:r>
                                <a:rPr lang="ar-AE" sz="1800">
                                  <a:latin typeface="Cambria Math" panose="02040503050406030204" pitchFamily="18" charset="0"/>
                                </a:rPr>
                                <m:t>3</m:t>
                              </m:r>
                              <m:d>
                                <m:dPr>
                                  <m:ctrlPr>
                                    <a:rPr lang="ar-AE" sz="1800" i="1">
                                      <a:latin typeface="Cambria Math" panose="02040503050406030204" pitchFamily="18" charset="0"/>
                                    </a:rPr>
                                  </m:ctrlPr>
                                </m:dPr>
                                <m:e>
                                  <m:r>
                                    <a:rPr lang="ar-AE" sz="1800">
                                      <a:latin typeface="Cambria Math" panose="02040503050406030204" pitchFamily="18" charset="0"/>
                                    </a:rPr>
                                    <m:t>0</m:t>
                                  </m:r>
                                </m:e>
                              </m:d>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0</m:t>
                                  </m:r>
                                </m:e>
                              </m:d>
                              <m:r>
                                <a:rPr lang="ar-AE" sz="1800">
                                  <a:latin typeface="Cambria Math" panose="02040503050406030204" pitchFamily="18" charset="0"/>
                                </a:rPr>
                                <m:t>&gt;</m:t>
                              </m:r>
                              <m:r>
                                <a:rPr lang="ar-AE" sz="1800">
                                  <a:latin typeface="Cambria Math" panose="02040503050406030204" pitchFamily="18" charset="0"/>
                                </a:rPr>
                                <m:t>3</m:t>
                              </m:r>
                            </m:oMath>
                          </a14:m>
                          <a:endParaRPr lang="ar-AE" dirty="0"/>
                        </a:p>
                      </a:txBody>
                      <a:tcPr/>
                    </a:tc>
                    <a:tc>
                      <a:txBody>
                        <a:bodyPr/>
                        <a:lstStyle/>
                        <a:p>
                          <a:pPr algn="ctr"/>
                          <a14:m>
                            <m:oMathPara xmlns:m="http://schemas.openxmlformats.org/officeDocument/2006/math">
                              <m:oMathParaPr>
                                <m:jc m:val="centerGroup"/>
                              </m:oMathParaPr>
                              <m:oMath xmlns:m="http://schemas.openxmlformats.org/officeDocument/2006/math">
                                <m:f>
                                  <m:fPr>
                                    <m:ctrlPr>
                                      <a:rPr lang="ar-AE" sz="1800" i="1" smtClean="0">
                                        <a:latin typeface="Cambria Math" panose="02040503050406030204" pitchFamily="18" charset="0"/>
                                      </a:rPr>
                                    </m:ctrlPr>
                                  </m:fPr>
                                  <m:num>
                                    <m:r>
                                      <a:rPr lang="ar-AE" sz="1800">
                                        <a:latin typeface="Cambria Math" panose="02040503050406030204" pitchFamily="18" charset="0"/>
                                      </a:rPr>
                                      <m:t>2</m:t>
                                    </m:r>
                                  </m:num>
                                  <m:den>
                                    <m:r>
                                      <a:rPr lang="ar-AE" sz="1800">
                                        <a:latin typeface="Cambria Math" panose="02040503050406030204" pitchFamily="18" charset="0"/>
                                      </a:rPr>
                                      <m:t>5</m:t>
                                    </m:r>
                                  </m:den>
                                </m:f>
                                <m:d>
                                  <m:dPr>
                                    <m:ctrlPr>
                                      <a:rPr lang="ar-AE" sz="1800" i="1">
                                        <a:latin typeface="Cambria Math" panose="02040503050406030204" pitchFamily="18" charset="0"/>
                                      </a:rPr>
                                    </m:ctrlPr>
                                  </m:dPr>
                                  <m:e>
                                    <m:r>
                                      <a:rPr lang="ar-AE" sz="1800">
                                        <a:latin typeface="Cambria Math" panose="02040503050406030204" pitchFamily="18" charset="0"/>
                                      </a:rPr>
                                      <m:t>0</m:t>
                                    </m:r>
                                  </m:e>
                                </m:d>
                                <m:r>
                                  <a:rPr lang="ar-AE" sz="1800">
                                    <a:latin typeface="Cambria Math" panose="02040503050406030204" pitchFamily="18" charset="0"/>
                                  </a:rPr>
                                  <m:t>+</m:t>
                                </m:r>
                                <m:d>
                                  <m:dPr>
                                    <m:ctrlPr>
                                      <a:rPr lang="ar-AE" sz="1800" i="1">
                                        <a:latin typeface="Cambria Math" panose="02040503050406030204" pitchFamily="18" charset="0"/>
                                      </a:rPr>
                                    </m:ctrlPr>
                                  </m:dPr>
                                  <m:e>
                                    <m:r>
                                      <a:rPr lang="ar-AE" sz="1800">
                                        <a:latin typeface="Cambria Math" panose="02040503050406030204" pitchFamily="18" charset="0"/>
                                      </a:rPr>
                                      <m:t>0</m:t>
                                    </m:r>
                                  </m:e>
                                </m:d>
                                <m:r>
                                  <a:rPr lang="ar-AE" sz="1800">
                                    <a:latin typeface="Cambria Math" panose="02040503050406030204" pitchFamily="18" charset="0"/>
                                  </a:rPr>
                                  <m:t>≤</m:t>
                                </m:r>
                                <m:r>
                                  <a:rPr lang="ar-AE" sz="1800">
                                    <a:latin typeface="Cambria Math" panose="02040503050406030204" pitchFamily="18" charset="0"/>
                                  </a:rPr>
                                  <m:t>4</m:t>
                                </m:r>
                              </m:oMath>
                            </m:oMathPara>
                          </a14:m>
                          <a:endParaRPr lang="en-IN" dirty="0"/>
                        </a:p>
                      </a:txBody>
                      <a:tcPr/>
                    </a:tc>
                    <a:extLst>
                      <a:ext uri="{0D108BD9-81ED-4DB2-BD59-A6C34878D82A}">
                        <a16:rowId xmlns:a16="http://schemas.microsoft.com/office/drawing/2014/main" val="1536184738"/>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a:t>
                          </a:r>
                          <a14:m>
                            <m:oMath xmlns:m="http://schemas.openxmlformats.org/officeDocument/2006/math">
                              <m:r>
                                <a:rPr lang="en-IN" sz="1800">
                                  <a:latin typeface="Cambria Math" panose="02040503050406030204" pitchFamily="18" charset="0"/>
                                </a:rPr>
                                <m:t>0</m:t>
                              </m:r>
                              <m:r>
                                <a:rPr lang="en-IN" sz="1800">
                                  <a:latin typeface="Cambria Math" panose="02040503050406030204" pitchFamily="18" charset="0"/>
                                </a:rPr>
                                <m:t>&gt;</m:t>
                              </m:r>
                              <m:r>
                                <a:rPr lang="en-IN" sz="1800">
                                  <a:latin typeface="Cambria Math" panose="02040503050406030204" pitchFamily="18" charset="0"/>
                                </a:rPr>
                                <m:t>3</m:t>
                              </m:r>
                            </m:oMath>
                          </a14:m>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dirty="0"/>
                            <a:t>​</a:t>
                          </a:r>
                          <a14:m>
                            <m:oMath xmlns:m="http://schemas.openxmlformats.org/officeDocument/2006/math">
                              <m:r>
                                <a:rPr lang="en-IN" sz="1800">
                                  <a:latin typeface="Cambria Math" panose="02040503050406030204" pitchFamily="18" charset="0"/>
                                </a:rPr>
                                <m:t>0</m:t>
                              </m:r>
                              <m:r>
                                <a:rPr lang="en-IN" sz="1800">
                                  <a:latin typeface="Cambria Math" panose="02040503050406030204" pitchFamily="18" charset="0"/>
                                </a:rPr>
                                <m:t>≤</m:t>
                              </m:r>
                              <m:r>
                                <a:rPr lang="en-IN" sz="1800">
                                  <a:latin typeface="Cambria Math" panose="02040503050406030204" pitchFamily="18" charset="0"/>
                                </a:rPr>
                                <m:t>4</m:t>
                              </m:r>
                            </m:oMath>
                          </a14:m>
                          <a:endParaRPr lang="en-IN" dirty="0"/>
                        </a:p>
                      </a:txBody>
                      <a:tcPr/>
                    </a:tc>
                    <a:extLst>
                      <a:ext uri="{0D108BD9-81ED-4DB2-BD59-A6C34878D82A}">
                        <a16:rowId xmlns:a16="http://schemas.microsoft.com/office/drawing/2014/main" val="17206374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AE" sz="1800" dirty="0">
                              <a:solidFill>
                                <a:srgbClr val="C00000"/>
                              </a:solidFill>
                              <a:sym typeface="Wingdings" panose="05000000000000000000" pitchFamily="2" charset="2"/>
                            </a:rPr>
                            <a:t></a:t>
                          </a:r>
                          <a:r>
                            <a:rPr lang="en-US" sz="1800" dirty="0">
                              <a:solidFill>
                                <a:srgbClr val="C00000"/>
                              </a:solidFill>
                              <a:sym typeface="Wingdings" panose="05000000000000000000" pitchFamily="2" charset="2"/>
                            </a:rPr>
                            <a:t> </a:t>
                          </a:r>
                          <a:r>
                            <a:rPr lang="en-IN" sz="1800" dirty="0"/>
                            <a:t>False statement</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dirty="0">
                              <a:solidFill>
                                <a:srgbClr val="00B050"/>
                              </a:solidFill>
                              <a:sym typeface="Wingdings" panose="05000000000000000000" pitchFamily="2" charset="2"/>
                            </a:rPr>
                            <a:t></a:t>
                          </a:r>
                          <a:r>
                            <a:rPr lang="en-IN" sz="1800" dirty="0"/>
                            <a:t>True statement</a:t>
                          </a:r>
                          <a:endParaRPr lang="en-IN" dirty="0"/>
                        </a:p>
                      </a:txBody>
                      <a:tcPr/>
                    </a:tc>
                    <a:extLst>
                      <a:ext uri="{0D108BD9-81ED-4DB2-BD59-A6C34878D82A}">
                        <a16:rowId xmlns:a16="http://schemas.microsoft.com/office/drawing/2014/main" val="1317776525"/>
                      </a:ext>
                    </a:extLst>
                  </a:tr>
                </a:tbl>
              </a:graphicData>
            </a:graphic>
          </p:graphicFrame>
        </mc:Choice>
        <mc:Fallback>
          <p:graphicFrame>
            <p:nvGraphicFramePr>
              <p:cNvPr id="5" name="Table 5" descr="The table show two columns, comparing two inequalities first and second:&#10;&#10;First Inequality is negative 3 times x plus y is greater than 3&#10;When substituting x equals to 0 and y equals to 0, negative 3 times 0 plus 0 is greater than 3,&#10;which simplifies to 0 greater than 3, This statement is false.&#10;&#10;Second Inequality is two fifths of x plus y is less than or equal to 4&#10;When substituting x equals to 0 and y equals to 0, two fifths times 0 plus 0 is less than or equal to 4, which simplifies to 0 less than or equal to 4 This statement is true.">
                <a:extLst>
                  <a:ext uri="{FF2B5EF4-FFF2-40B4-BE49-F238E27FC236}">
                    <a16:creationId xmlns:a16="http://schemas.microsoft.com/office/drawing/2014/main" id="{156AB0A4-0FD4-4F54-9618-E531EE68B967}"/>
                  </a:ext>
                </a:extLst>
              </p:cNvPr>
              <p:cNvGraphicFramePr>
                <a:graphicFrameLocks noGrp="1"/>
              </p:cNvGraphicFramePr>
              <p:nvPr>
                <p:extLst>
                  <p:ext uri="{D42A27DB-BD31-4B8C-83A1-F6EECF244321}">
                    <p14:modId xmlns:p14="http://schemas.microsoft.com/office/powerpoint/2010/main" val="3142401439"/>
                  </p:ext>
                </p:extLst>
              </p:nvPr>
            </p:nvGraphicFramePr>
            <p:xfrm>
              <a:off x="1524000" y="1676400"/>
              <a:ext cx="6096000" cy="232626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101455173"/>
                        </a:ext>
                      </a:extLst>
                    </a:gridCol>
                    <a:gridCol w="3048000">
                      <a:extLst>
                        <a:ext uri="{9D8B030D-6E8A-4147-A177-3AD203B41FA5}">
                          <a16:colId xmlns:a16="http://schemas.microsoft.com/office/drawing/2014/main" val="607691134"/>
                        </a:ext>
                      </a:extLst>
                    </a:gridCol>
                  </a:tblGrid>
                  <a:tr h="370840">
                    <a:tc>
                      <a:txBody>
                        <a:bodyPr/>
                        <a:lstStyle/>
                        <a:p>
                          <a:pPr algn="ctr"/>
                          <a:r>
                            <a:rPr lang="en-US" b="1" dirty="0"/>
                            <a:t>First Inequality</a:t>
                          </a:r>
                          <a:endParaRPr lang="en-IN" b="1" dirty="0"/>
                        </a:p>
                      </a:txBody>
                      <a:tcPr/>
                    </a:tc>
                    <a:tc>
                      <a:txBody>
                        <a:bodyPr/>
                        <a:lstStyle/>
                        <a:p>
                          <a:pPr algn="ctr"/>
                          <a:r>
                            <a:rPr lang="en-US" b="1" dirty="0"/>
                            <a:t>Second Inequality</a:t>
                          </a:r>
                          <a:endParaRPr lang="en-IN" b="1" dirty="0"/>
                        </a:p>
                      </a:txBody>
                      <a:tcPr/>
                    </a:tc>
                    <a:extLst>
                      <a:ext uri="{0D108BD9-81ED-4DB2-BD59-A6C34878D82A}">
                        <a16:rowId xmlns:a16="http://schemas.microsoft.com/office/drawing/2014/main" val="4148338178"/>
                      </a:ext>
                    </a:extLst>
                  </a:tr>
                  <a:tr h="606870">
                    <a:tc>
                      <a:txBody>
                        <a:bodyPr/>
                        <a:lstStyle/>
                        <a:p>
                          <a:endParaRPr lang="en-US"/>
                        </a:p>
                      </a:txBody>
                      <a:tcPr>
                        <a:blipFill>
                          <a:blip r:embed="rId2"/>
                          <a:stretch>
                            <a:fillRect l="-400" t="-66000" r="-100600" b="-236000"/>
                          </a:stretch>
                        </a:blipFill>
                      </a:tcPr>
                    </a:tc>
                    <a:tc>
                      <a:txBody>
                        <a:bodyPr/>
                        <a:lstStyle/>
                        <a:p>
                          <a:endParaRPr lang="en-US"/>
                        </a:p>
                      </a:txBody>
                      <a:tcPr>
                        <a:blipFill>
                          <a:blip r:embed="rId2"/>
                          <a:stretch>
                            <a:fillRect l="-100400" t="-66000" r="-600" b="-236000"/>
                          </a:stretch>
                        </a:blipFill>
                      </a:tcPr>
                    </a:tc>
                    <a:extLst>
                      <a:ext uri="{0D108BD9-81ED-4DB2-BD59-A6C34878D82A}">
                        <a16:rowId xmlns:a16="http://schemas.microsoft.com/office/drawing/2014/main" val="2396306037"/>
                      </a:ext>
                    </a:extLst>
                  </a:tr>
                  <a:tr h="606870">
                    <a:tc>
                      <a:txBody>
                        <a:bodyPr/>
                        <a:lstStyle/>
                        <a:p>
                          <a:endParaRPr lang="en-US"/>
                        </a:p>
                      </a:txBody>
                      <a:tcPr>
                        <a:blipFill>
                          <a:blip r:embed="rId2"/>
                          <a:stretch>
                            <a:fillRect l="-400" t="-167677" r="-100600" b="-138384"/>
                          </a:stretch>
                        </a:blipFill>
                      </a:tcPr>
                    </a:tc>
                    <a:tc>
                      <a:txBody>
                        <a:bodyPr/>
                        <a:lstStyle/>
                        <a:p>
                          <a:endParaRPr lang="en-US"/>
                        </a:p>
                      </a:txBody>
                      <a:tcPr>
                        <a:blipFill>
                          <a:blip r:embed="rId2"/>
                          <a:stretch>
                            <a:fillRect l="-100400" t="-167677" r="-600" b="-138384"/>
                          </a:stretch>
                        </a:blipFill>
                      </a:tcPr>
                    </a:tc>
                    <a:extLst>
                      <a:ext uri="{0D108BD9-81ED-4DB2-BD59-A6C34878D82A}">
                        <a16:rowId xmlns:a16="http://schemas.microsoft.com/office/drawing/2014/main" val="1536184738"/>
                      </a:ext>
                    </a:extLst>
                  </a:tr>
                  <a:tr h="370840">
                    <a:tc>
                      <a:txBody>
                        <a:bodyPr/>
                        <a:lstStyle/>
                        <a:p>
                          <a:endParaRPr lang="en-US"/>
                        </a:p>
                      </a:txBody>
                      <a:tcPr>
                        <a:blipFill>
                          <a:blip r:embed="rId2"/>
                          <a:stretch>
                            <a:fillRect l="-400" t="-434426" r="-100600" b="-124590"/>
                          </a:stretch>
                        </a:blipFill>
                      </a:tcPr>
                    </a:tc>
                    <a:tc>
                      <a:txBody>
                        <a:bodyPr/>
                        <a:lstStyle/>
                        <a:p>
                          <a:endParaRPr lang="en-US"/>
                        </a:p>
                      </a:txBody>
                      <a:tcPr>
                        <a:blipFill>
                          <a:blip r:embed="rId2"/>
                          <a:stretch>
                            <a:fillRect l="-100400" t="-434426" r="-600" b="-124590"/>
                          </a:stretch>
                        </a:blipFill>
                      </a:tcPr>
                    </a:tc>
                    <a:extLst>
                      <a:ext uri="{0D108BD9-81ED-4DB2-BD59-A6C34878D82A}">
                        <a16:rowId xmlns:a16="http://schemas.microsoft.com/office/drawing/2014/main" val="1720637456"/>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ar-AE" sz="1800" dirty="0">
                              <a:solidFill>
                                <a:srgbClr val="C00000"/>
                              </a:solidFill>
                              <a:sym typeface="Wingdings" panose="05000000000000000000" pitchFamily="2" charset="2"/>
                            </a:rPr>
                            <a:t></a:t>
                          </a:r>
                          <a:r>
                            <a:rPr lang="en-US" sz="1800" dirty="0">
                              <a:solidFill>
                                <a:srgbClr val="C00000"/>
                              </a:solidFill>
                              <a:sym typeface="Wingdings" panose="05000000000000000000" pitchFamily="2" charset="2"/>
                            </a:rPr>
                            <a:t> </a:t>
                          </a:r>
                          <a:r>
                            <a:rPr lang="en-IN" sz="1800" dirty="0"/>
                            <a:t>False statement</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sz="1800" dirty="0">
                              <a:solidFill>
                                <a:srgbClr val="00B050"/>
                              </a:solidFill>
                              <a:sym typeface="Wingdings" panose="05000000000000000000" pitchFamily="2" charset="2"/>
                            </a:rPr>
                            <a:t></a:t>
                          </a:r>
                          <a:r>
                            <a:rPr lang="en-IN" sz="1800" dirty="0"/>
                            <a:t>True statement</a:t>
                          </a:r>
                          <a:endParaRPr lang="en-IN" dirty="0"/>
                        </a:p>
                      </a:txBody>
                      <a:tcPr/>
                    </a:tc>
                    <a:extLst>
                      <a:ext uri="{0D108BD9-81ED-4DB2-BD59-A6C34878D82A}">
                        <a16:rowId xmlns:a16="http://schemas.microsoft.com/office/drawing/2014/main" val="1317776525"/>
                      </a:ext>
                    </a:extLst>
                  </a:tr>
                </a:tbl>
              </a:graphicData>
            </a:graphic>
          </p:graphicFrame>
        </mc:Fallback>
      </mc:AlternateContent>
      <p:sp>
        <p:nvSpPr>
          <p:cNvPr id="7" name="TextBox 6">
            <a:extLst>
              <a:ext uri="{FF2B5EF4-FFF2-40B4-BE49-F238E27FC236}">
                <a16:creationId xmlns:a16="http://schemas.microsoft.com/office/drawing/2014/main" id="{A7BFF50B-C151-E065-7157-0088BB780DC6}"/>
              </a:ext>
            </a:extLst>
          </p:cNvPr>
          <p:cNvSpPr txBox="1"/>
          <p:nvPr/>
        </p:nvSpPr>
        <p:spPr>
          <a:xfrm>
            <a:off x="457200" y="4188108"/>
            <a:ext cx="8229600" cy="1384995"/>
          </a:xfrm>
          <a:prstGeom prst="rect">
            <a:avLst/>
          </a:prstGeom>
          <a:noFill/>
        </p:spPr>
        <p:txBody>
          <a:bodyPr wrap="square">
            <a:spAutoFit/>
          </a:bodyPr>
          <a:lstStyle/>
          <a:p>
            <a:r>
              <a:rPr lang="en-US" sz="2800" dirty="0"/>
              <a:t>This indicates that shading will be above the boundary line for the first inequality and below the boundary line for the second inequality.</a:t>
            </a:r>
          </a:p>
        </p:txBody>
      </p:sp>
    </p:spTree>
    <p:extLst>
      <p:ext uri="{BB962C8B-B14F-4D97-AF65-F5344CB8AC3E}">
        <p14:creationId xmlns:p14="http://schemas.microsoft.com/office/powerpoint/2010/main" val="30164978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3: Graphing a System of Linear Inequalities—Slide 4</a:t>
            </a:r>
            <a:endParaRPr dirty="0"/>
          </a:p>
        </p:txBody>
      </p:sp>
      <p:sp>
        <p:nvSpPr>
          <p:cNvPr id="3" name="Text Placeholder 2"/>
          <p:cNvSpPr>
            <a:spLocks noGrp="1"/>
          </p:cNvSpPr>
          <p:nvPr>
            <p:ph type="body" sz="quarter" idx="10"/>
          </p:nvPr>
        </p:nvSpPr>
        <p:spPr/>
        <p:txBody>
          <a:bodyPr>
            <a:normAutofit/>
          </a:bodyPr>
          <a:lstStyle/>
          <a:p>
            <a:r>
              <a:rPr sz="2800" dirty="0"/>
              <a:t>Now, graph the boundary line for each inequality. Note that the first boundary line should be dashed and the second one should be solid since the inequality contains the equal sign.</a:t>
            </a:r>
          </a:p>
          <a:p>
            <a:pPr algn="ctr">
              <a:defRPr sz="2800"/>
            </a:pPr>
            <a:r>
              <a:rPr lang="en-US" i="1" dirty="0"/>
              <a:t>y</a:t>
            </a:r>
            <a:r>
              <a:rPr lang="en-US" dirty="0"/>
              <a:t> = 3</a:t>
            </a:r>
            <a:r>
              <a:rPr lang="en-US" i="1" dirty="0"/>
              <a:t>x</a:t>
            </a:r>
            <a:r>
              <a:rPr lang="en-US" dirty="0"/>
              <a:t> + 3</a:t>
            </a:r>
            <a:r>
              <a:rPr sz="2800" dirty="0"/>
              <a:t> Boundary line equation (use dashed line, shade above)</a:t>
            </a:r>
          </a:p>
          <a:p>
            <a:pPr algn="ctr">
              <a:defRPr sz="2800"/>
            </a:pPr>
            <a:r>
              <a:rPr lang="en-US" sz="2800" dirty="0"/>
              <a:t>		</a:t>
            </a:r>
            <a:endParaRPr sz="2800" dirty="0"/>
          </a:p>
        </p:txBody>
      </p:sp>
      <p:pic>
        <p:nvPicPr>
          <p:cNvPr id="6" name="Picture 5" descr="y equals negative two-fifths x plus four.">
            <a:extLst>
              <a:ext uri="{FF2B5EF4-FFF2-40B4-BE49-F238E27FC236}">
                <a16:creationId xmlns:a16="http://schemas.microsoft.com/office/drawing/2014/main" id="{9BC0CC80-44E1-B39F-A952-E11D75BE893F}"/>
              </a:ext>
            </a:extLst>
          </p:cNvPr>
          <p:cNvPicPr>
            <a:picLocks noChangeAspect="1"/>
          </p:cNvPicPr>
          <p:nvPr/>
        </p:nvPicPr>
        <p:blipFill>
          <a:blip r:embed="rId2"/>
          <a:stretch>
            <a:fillRect/>
          </a:stretch>
        </p:blipFill>
        <p:spPr>
          <a:xfrm>
            <a:off x="914400" y="3657600"/>
            <a:ext cx="1571625" cy="790575"/>
          </a:xfrm>
          <a:prstGeom prst="rect">
            <a:avLst/>
          </a:prstGeom>
        </p:spPr>
      </p:pic>
      <p:sp>
        <p:nvSpPr>
          <p:cNvPr id="8" name="TextBox 7">
            <a:extLst>
              <a:ext uri="{FF2B5EF4-FFF2-40B4-BE49-F238E27FC236}">
                <a16:creationId xmlns:a16="http://schemas.microsoft.com/office/drawing/2014/main" id="{EF6E4B95-DEBC-7D5D-C288-D2E8EFD4C6FF}"/>
              </a:ext>
            </a:extLst>
          </p:cNvPr>
          <p:cNvSpPr txBox="1"/>
          <p:nvPr/>
        </p:nvSpPr>
        <p:spPr>
          <a:xfrm>
            <a:off x="2600325" y="3733800"/>
            <a:ext cx="6086475" cy="954107"/>
          </a:xfrm>
          <a:prstGeom prst="rect">
            <a:avLst/>
          </a:prstGeom>
          <a:noFill/>
        </p:spPr>
        <p:txBody>
          <a:bodyPr wrap="square">
            <a:spAutoFit/>
          </a:bodyPr>
          <a:lstStyle/>
          <a:p>
            <a:r>
              <a:rPr lang="en-US" sz="2800" dirty="0"/>
              <a:t>Boundary line equation (use solid line, shade below)</a:t>
            </a:r>
            <a:endParaRPr lang="en-IN" sz="28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3: Graphing a System of Linear Inequalities—Slide 5</a:t>
            </a:r>
            <a:endParaRPr dirty="0"/>
          </a:p>
        </p:txBody>
      </p:sp>
      <p:pic>
        <p:nvPicPr>
          <p:cNvPr id="5" name="Picture 4" descr="Graph of a cartesian plane with two intersecting lines shown. One line is dashed, and proceeds from the third quadrant, intersects the x axis at (negative 1,0), moves through the second quadrant, intersecting the y axis at (0,3), then continues into the first quadrant until leaving the view of the plane. The are above this line is shaded, and the line is labeled y is greater than three x plus three. The other solid line shown begins in the second quadrant and moves downward diagonally to intersect the y axis at (0,4), then continues through the first quadrant until leaving the view of the plane. The area below this line is shaded, and the line is labeled y is less than or equal to negative two fifths times x plus four.">
            <a:extLst>
              <a:ext uri="{FF2B5EF4-FFF2-40B4-BE49-F238E27FC236}">
                <a16:creationId xmlns:a16="http://schemas.microsoft.com/office/drawing/2014/main" id="{EA2E2DA3-9743-4A39-ABF7-5CBBA93EE721}"/>
              </a:ext>
            </a:extLst>
          </p:cNvPr>
          <p:cNvPicPr>
            <a:picLocks noChangeAspect="1"/>
          </p:cNvPicPr>
          <p:nvPr/>
        </p:nvPicPr>
        <p:blipFill>
          <a:blip r:embed="rId2"/>
          <a:srcRect b="9914"/>
          <a:stretch>
            <a:fillRect/>
          </a:stretch>
        </p:blipFill>
        <p:spPr>
          <a:xfrm>
            <a:off x="2438400" y="1214129"/>
            <a:ext cx="4267200" cy="4196072"/>
          </a:xfrm>
          <a:prstGeom prst="rect">
            <a:avLst/>
          </a:prstGeom>
        </p:spPr>
      </p:pic>
      <p:sp>
        <p:nvSpPr>
          <p:cNvPr id="3" name="TextBox 2">
            <a:extLst>
              <a:ext uri="{FF2B5EF4-FFF2-40B4-BE49-F238E27FC236}">
                <a16:creationId xmlns:a16="http://schemas.microsoft.com/office/drawing/2014/main" id="{D82C6615-998B-868D-9A99-2A7754E4AFCB}"/>
              </a:ext>
            </a:extLst>
          </p:cNvPr>
          <p:cNvSpPr txBox="1"/>
          <p:nvPr/>
        </p:nvSpPr>
        <p:spPr>
          <a:xfrm>
            <a:off x="3048000" y="5428427"/>
            <a:ext cx="3048000" cy="430887"/>
          </a:xfrm>
          <a:prstGeom prst="rect">
            <a:avLst/>
          </a:prstGeom>
          <a:noFill/>
        </p:spPr>
        <p:txBody>
          <a:bodyPr wrap="square">
            <a:spAutoFit/>
          </a:bodyPr>
          <a:lstStyle/>
          <a:p>
            <a:pPr algn="ctr"/>
            <a:r>
              <a:rPr lang="en-IN" sz="2200" dirty="0"/>
              <a:t>Figure 9</a:t>
            </a:r>
          </a:p>
        </p:txBody>
      </p:sp>
    </p:spTree>
    <p:extLst>
      <p:ext uri="{BB962C8B-B14F-4D97-AF65-F5344CB8AC3E}">
        <p14:creationId xmlns:p14="http://schemas.microsoft.com/office/powerpoint/2010/main" val="3082158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3: Graphing a System of Linear Inequalities—Slide 6</a:t>
            </a:r>
            <a:endParaRPr dirty="0"/>
          </a:p>
        </p:txBody>
      </p:sp>
      <p:sp>
        <p:nvSpPr>
          <p:cNvPr id="3" name="Text Placeholder 2"/>
          <p:cNvSpPr>
            <a:spLocks noGrp="1"/>
          </p:cNvSpPr>
          <p:nvPr>
            <p:ph type="body" sz="quarter" idx="10"/>
          </p:nvPr>
        </p:nvSpPr>
        <p:spPr/>
        <p:txBody>
          <a:bodyPr>
            <a:normAutofit/>
          </a:bodyPr>
          <a:lstStyle/>
          <a:p>
            <a:pPr>
              <a:defRPr b="1"/>
            </a:pPr>
            <a:r>
              <a:rPr sz="2400" dirty="0"/>
              <a:t>TI-83/84 Plus</a:t>
            </a:r>
          </a:p>
          <a:p>
            <a:r>
              <a:rPr sz="2200" dirty="0"/>
              <a:t>If the </a:t>
            </a:r>
            <a:r>
              <a:rPr sz="2200" dirty="0" err="1"/>
              <a:t>Inequalz</a:t>
            </a:r>
            <a:r>
              <a:rPr sz="2200" dirty="0"/>
              <a:t> app is not running, press apps and select </a:t>
            </a:r>
            <a:r>
              <a:rPr sz="2200" dirty="0" err="1"/>
              <a:t>Inequalz</a:t>
            </a:r>
            <a:r>
              <a:rPr sz="2200" dirty="0"/>
              <a:t>. When prompted, press any key. Press </a:t>
            </a:r>
            <a:r>
              <a:rPr sz="2200" b="1" dirty="0"/>
              <a:t>y=</a:t>
            </a:r>
            <a:r>
              <a:rPr sz="2200" dirty="0"/>
              <a:t> and enter the right-hand side of the first inequality for Y1 and the right-hand side of the second inequality for </a:t>
            </a:r>
            <a:r>
              <a:rPr sz="2200" b="1" dirty="0"/>
              <a:t>Y2</a:t>
            </a:r>
            <a:r>
              <a:rPr sz="2200" dirty="0"/>
              <a:t>. Change the inequality for </a:t>
            </a:r>
            <a:r>
              <a:rPr sz="2200" b="1" dirty="0"/>
              <a:t>Y1</a:t>
            </a:r>
            <a:r>
              <a:rPr sz="2200" dirty="0"/>
              <a:t> to </a:t>
            </a:r>
            <a:r>
              <a:rPr sz="2200" dirty="0">
                <a:latin typeface="Cambria Math"/>
              </a:rPr>
              <a:t>&gt;</a:t>
            </a:r>
            <a:r>
              <a:rPr sz="2200" dirty="0"/>
              <a:t> and change the inequality for </a:t>
            </a:r>
            <a:r>
              <a:rPr sz="2200" b="1" dirty="0"/>
              <a:t>Y2</a:t>
            </a:r>
            <a:r>
              <a:rPr sz="2200" dirty="0"/>
              <a:t> to </a:t>
            </a:r>
            <a:r>
              <a:rPr sz="2200" dirty="0">
                <a:latin typeface="Cambria Math"/>
              </a:rPr>
              <a:t>≤</a:t>
            </a:r>
            <a:r>
              <a:rPr sz="2200" dirty="0"/>
              <a:t>. Then press </a:t>
            </a:r>
            <a:r>
              <a:rPr sz="2200" b="1" dirty="0"/>
              <a:t>graph</a:t>
            </a:r>
            <a:r>
              <a:rPr sz="2200" dirty="0"/>
              <a:t>.</a:t>
            </a:r>
          </a:p>
        </p:txBody>
      </p:sp>
      <p:pic>
        <p:nvPicPr>
          <p:cNvPr id="5" name="Picture 4" descr="Calculator screenshot of the graph of  y &gt; 3x+3 and y ≤ −25x + 4, with shading shown above the line  y &gt; 3x+3 and below  y ≤ −25x + 4.">
            <a:extLst>
              <a:ext uri="{FF2B5EF4-FFF2-40B4-BE49-F238E27FC236}">
                <a16:creationId xmlns:a16="http://schemas.microsoft.com/office/drawing/2014/main" id="{9DD59F0A-8D02-4D74-A979-2DE62C8C6DDD}"/>
              </a:ext>
            </a:extLst>
          </p:cNvPr>
          <p:cNvPicPr>
            <a:picLocks noChangeAspect="1"/>
          </p:cNvPicPr>
          <p:nvPr/>
        </p:nvPicPr>
        <p:blipFill>
          <a:blip r:embed="rId2"/>
          <a:srcRect b="13078"/>
          <a:stretch>
            <a:fillRect/>
          </a:stretch>
        </p:blipFill>
        <p:spPr>
          <a:xfrm>
            <a:off x="5131398" y="2975177"/>
            <a:ext cx="3326802" cy="2511223"/>
          </a:xfrm>
          <a:prstGeom prst="rect">
            <a:avLst/>
          </a:prstGeom>
        </p:spPr>
      </p:pic>
      <p:sp>
        <p:nvSpPr>
          <p:cNvPr id="4" name="TextBox 3">
            <a:extLst>
              <a:ext uri="{FF2B5EF4-FFF2-40B4-BE49-F238E27FC236}">
                <a16:creationId xmlns:a16="http://schemas.microsoft.com/office/drawing/2014/main" id="{872B899C-E86D-3244-E466-FEE81B302F57}"/>
              </a:ext>
            </a:extLst>
          </p:cNvPr>
          <p:cNvSpPr txBox="1"/>
          <p:nvPr/>
        </p:nvSpPr>
        <p:spPr>
          <a:xfrm>
            <a:off x="5410200" y="5426401"/>
            <a:ext cx="3048000" cy="430887"/>
          </a:xfrm>
          <a:prstGeom prst="rect">
            <a:avLst/>
          </a:prstGeom>
          <a:noFill/>
        </p:spPr>
        <p:txBody>
          <a:bodyPr wrap="square">
            <a:spAutoFit/>
          </a:bodyPr>
          <a:lstStyle/>
          <a:p>
            <a:pPr algn="ctr"/>
            <a:r>
              <a:rPr lang="en-IN" sz="2200" dirty="0"/>
              <a:t>Figure 10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Helpful Hint</a:t>
            </a:r>
            <a:r>
              <a:rPr lang="en-US" dirty="0"/>
              <a:t> 1</a:t>
            </a:r>
            <a:endParaRPr dirty="0"/>
          </a:p>
        </p:txBody>
      </p:sp>
      <p:sp>
        <p:nvSpPr>
          <p:cNvPr id="5" name="TextBox 4">
            <a:extLst>
              <a:ext uri="{FF2B5EF4-FFF2-40B4-BE49-F238E27FC236}">
                <a16:creationId xmlns:a16="http://schemas.microsoft.com/office/drawing/2014/main" id="{4BB5BD4E-8243-15DE-1D23-2AE6F4D702C8}"/>
              </a:ext>
            </a:extLst>
          </p:cNvPr>
          <p:cNvSpPr txBox="1"/>
          <p:nvPr/>
        </p:nvSpPr>
        <p:spPr>
          <a:xfrm>
            <a:off x="2286000" y="1159922"/>
            <a:ext cx="4572000" cy="369332"/>
          </a:xfrm>
          <a:prstGeom prst="rect">
            <a:avLst/>
          </a:prstGeom>
          <a:noFill/>
        </p:spPr>
        <p:txBody>
          <a:bodyPr wrap="square">
            <a:spAutoFit/>
          </a:bodyPr>
          <a:lstStyle/>
          <a:p>
            <a:pPr algn="ctr">
              <a:defRPr sz="1800" b="1"/>
            </a:pPr>
            <a:r>
              <a:rPr lang="en-IN" dirty="0"/>
              <a:t>Common Inequality Phrases</a:t>
            </a:r>
          </a:p>
        </p:txBody>
      </p:sp>
      <p:graphicFrame>
        <p:nvGraphicFramePr>
          <p:cNvPr id="3" name="Table Placeholder 2" descr="The table shows the four columns and four rows &#10;First column is Greater than&#10;More than&#10;Above&#10;Exceeds&#10;Second column is Less than&#10;Fewer than&#10;Below&#10;Up to&#10;Third column is Greater than or equal to &#10;At least&#10;No fewer than&#10;Fourth column is Less than or equal to&#10;At most&#10;No more than"/>
          <p:cNvGraphicFramePr>
            <a:graphicFrameLocks noGrp="1"/>
          </p:cNvGraphicFramePr>
          <p:nvPr>
            <p:ph type="tbl" sz="quarter" idx="10"/>
            <p:extLst>
              <p:ext uri="{D42A27DB-BD31-4B8C-83A1-F6EECF244321}">
                <p14:modId xmlns:p14="http://schemas.microsoft.com/office/powerpoint/2010/main" val="4176010297"/>
              </p:ext>
            </p:extLst>
          </p:nvPr>
        </p:nvGraphicFramePr>
        <p:xfrm>
          <a:off x="457200" y="1640840"/>
          <a:ext cx="8229600" cy="1483360"/>
        </p:xfrm>
        <a:graphic>
          <a:graphicData uri="http://schemas.openxmlformats.org/drawingml/2006/table">
            <a:tbl>
              <a:tblPr firstRow="1" bandRow="1">
                <a:tableStyleId>{5940675A-B579-460E-94D1-54222C63F5DA}</a:tableStyleId>
              </a:tblPr>
              <a:tblGrid>
                <a:gridCol w="2057400">
                  <a:extLst>
                    <a:ext uri="{9D8B030D-6E8A-4147-A177-3AD203B41FA5}">
                      <a16:colId xmlns:a16="http://schemas.microsoft.com/office/drawing/2014/main" val="20000"/>
                    </a:ext>
                  </a:extLst>
                </a:gridCol>
                <a:gridCol w="2057400">
                  <a:extLst>
                    <a:ext uri="{9D8B030D-6E8A-4147-A177-3AD203B41FA5}">
                      <a16:colId xmlns:a16="http://schemas.microsoft.com/office/drawing/2014/main" val="20001"/>
                    </a:ext>
                  </a:extLst>
                </a:gridCol>
                <a:gridCol w="2057400">
                  <a:extLst>
                    <a:ext uri="{9D8B030D-6E8A-4147-A177-3AD203B41FA5}">
                      <a16:colId xmlns:a16="http://schemas.microsoft.com/office/drawing/2014/main" val="20002"/>
                    </a:ext>
                  </a:extLst>
                </a:gridCol>
                <a:gridCol w="2057400">
                  <a:extLst>
                    <a:ext uri="{9D8B030D-6E8A-4147-A177-3AD203B41FA5}">
                      <a16:colId xmlns:a16="http://schemas.microsoft.com/office/drawing/2014/main" val="20003"/>
                    </a:ext>
                  </a:extLst>
                </a:gridCol>
              </a:tblGrid>
              <a:tr h="370840">
                <a:tc>
                  <a:txBody>
                    <a:bodyPr/>
                    <a:lstStyle/>
                    <a:p>
                      <a:pPr algn="ctr">
                        <a:defRPr b="1"/>
                      </a:pPr>
                      <a:r>
                        <a:rPr sz="1600" dirty="0"/>
                        <a:t>&gt;</a:t>
                      </a:r>
                      <a:endParaRPr sz="1600" dirty="0">
                        <a:latin typeface="Cambria Math"/>
                      </a:endParaRPr>
                    </a:p>
                  </a:txBody>
                  <a:tcPr/>
                </a:tc>
                <a:tc>
                  <a:txBody>
                    <a:bodyPr/>
                    <a:lstStyle/>
                    <a:p>
                      <a:pPr algn="ctr">
                        <a:defRPr b="1"/>
                      </a:pPr>
                      <a:r>
                        <a:rPr sz="1600"/>
                        <a:t>&lt;</a:t>
                      </a:r>
                      <a:endParaRPr sz="1600">
                        <a:latin typeface="Cambria Math"/>
                      </a:endParaRPr>
                    </a:p>
                  </a:txBody>
                  <a:tcPr/>
                </a:tc>
                <a:tc>
                  <a:txBody>
                    <a:bodyPr/>
                    <a:lstStyle/>
                    <a:p>
                      <a:pPr algn="ctr">
                        <a:defRPr b="1"/>
                      </a:pPr>
                      <a:r>
                        <a:rPr sz="1600"/>
                        <a:t>≥</a:t>
                      </a:r>
                      <a:endParaRPr sz="1600">
                        <a:latin typeface="Cambria Math"/>
                      </a:endParaRPr>
                    </a:p>
                  </a:txBody>
                  <a:tcPr/>
                </a:tc>
                <a:tc>
                  <a:txBody>
                    <a:bodyPr/>
                    <a:lstStyle/>
                    <a:p>
                      <a:pPr algn="ctr">
                        <a:defRPr b="1"/>
                      </a:pPr>
                      <a:r>
                        <a:rPr sz="1600" dirty="0"/>
                        <a:t>≤</a:t>
                      </a:r>
                      <a:endParaRPr sz="1600" dirty="0">
                        <a:latin typeface="Cambria Math"/>
                      </a:endParaRPr>
                    </a:p>
                  </a:txBody>
                  <a:tcPr/>
                </a:tc>
                <a:extLst>
                  <a:ext uri="{0D108BD9-81ED-4DB2-BD59-A6C34878D82A}">
                    <a16:rowId xmlns:a16="http://schemas.microsoft.com/office/drawing/2014/main" val="10001"/>
                  </a:ext>
                </a:extLst>
              </a:tr>
              <a:tr h="370840">
                <a:tc>
                  <a:txBody>
                    <a:bodyPr/>
                    <a:lstStyle/>
                    <a:p>
                      <a:pPr algn="ctr">
                        <a:defRPr sz="1600"/>
                      </a:pPr>
                      <a:r>
                        <a:t>More than</a:t>
                      </a:r>
                    </a:p>
                  </a:txBody>
                  <a:tcPr/>
                </a:tc>
                <a:tc>
                  <a:txBody>
                    <a:bodyPr/>
                    <a:lstStyle/>
                    <a:p>
                      <a:pPr algn="ctr">
                        <a:defRPr sz="1600"/>
                      </a:pPr>
                      <a:r>
                        <a:t>Fewer than</a:t>
                      </a:r>
                    </a:p>
                  </a:txBody>
                  <a:tcPr/>
                </a:tc>
                <a:tc>
                  <a:txBody>
                    <a:bodyPr/>
                    <a:lstStyle/>
                    <a:p>
                      <a:pPr algn="ctr">
                        <a:defRPr sz="1600"/>
                      </a:pPr>
                      <a:r>
                        <a:t>At least</a:t>
                      </a:r>
                    </a:p>
                  </a:txBody>
                  <a:tcPr/>
                </a:tc>
                <a:tc>
                  <a:txBody>
                    <a:bodyPr/>
                    <a:lstStyle/>
                    <a:p>
                      <a:pPr algn="ctr">
                        <a:defRPr sz="1600"/>
                      </a:pPr>
                      <a:r>
                        <a:t>At most</a:t>
                      </a:r>
                    </a:p>
                  </a:txBody>
                  <a:tcPr/>
                </a:tc>
                <a:extLst>
                  <a:ext uri="{0D108BD9-81ED-4DB2-BD59-A6C34878D82A}">
                    <a16:rowId xmlns:a16="http://schemas.microsoft.com/office/drawing/2014/main" val="10002"/>
                  </a:ext>
                </a:extLst>
              </a:tr>
              <a:tr h="370840">
                <a:tc>
                  <a:txBody>
                    <a:bodyPr/>
                    <a:lstStyle/>
                    <a:p>
                      <a:pPr algn="ctr">
                        <a:defRPr sz="1600"/>
                      </a:pPr>
                      <a:r>
                        <a:t>Above</a:t>
                      </a:r>
                    </a:p>
                  </a:txBody>
                  <a:tcPr/>
                </a:tc>
                <a:tc>
                  <a:txBody>
                    <a:bodyPr/>
                    <a:lstStyle/>
                    <a:p>
                      <a:pPr algn="ctr">
                        <a:defRPr sz="1600"/>
                      </a:pPr>
                      <a:r>
                        <a:t>Below</a:t>
                      </a:r>
                    </a:p>
                  </a:txBody>
                  <a:tcPr/>
                </a:tc>
                <a:tc>
                  <a:txBody>
                    <a:bodyPr/>
                    <a:lstStyle/>
                    <a:p>
                      <a:pPr algn="ctr">
                        <a:defRPr sz="1600"/>
                      </a:pPr>
                      <a:r>
                        <a:t>No fewer than</a:t>
                      </a:r>
                    </a:p>
                  </a:txBody>
                  <a:tcPr/>
                </a:tc>
                <a:tc>
                  <a:txBody>
                    <a:bodyPr/>
                    <a:lstStyle/>
                    <a:p>
                      <a:pPr algn="ctr">
                        <a:defRPr sz="1600"/>
                      </a:pPr>
                      <a:r>
                        <a:t>No more than</a:t>
                      </a:r>
                    </a:p>
                  </a:txBody>
                  <a:tcPr/>
                </a:tc>
                <a:extLst>
                  <a:ext uri="{0D108BD9-81ED-4DB2-BD59-A6C34878D82A}">
                    <a16:rowId xmlns:a16="http://schemas.microsoft.com/office/drawing/2014/main" val="10003"/>
                  </a:ext>
                </a:extLst>
              </a:tr>
              <a:tr h="370840">
                <a:tc>
                  <a:txBody>
                    <a:bodyPr/>
                    <a:lstStyle/>
                    <a:p>
                      <a:pPr algn="ctr">
                        <a:defRPr sz="1600"/>
                      </a:pPr>
                      <a:r>
                        <a:t>Exceeds</a:t>
                      </a:r>
                    </a:p>
                  </a:txBody>
                  <a:tcPr/>
                </a:tc>
                <a:tc>
                  <a:txBody>
                    <a:bodyPr/>
                    <a:lstStyle/>
                    <a:p>
                      <a:pPr algn="ctr">
                        <a:defRPr sz="1600"/>
                      </a:pPr>
                      <a:r>
                        <a:t>Up to</a:t>
                      </a:r>
                    </a:p>
                  </a:txBody>
                  <a:tcPr/>
                </a:tc>
                <a:tc>
                  <a:txBody>
                    <a:bodyPr/>
                    <a:lstStyle/>
                    <a:p>
                      <a:pPr algn="ctr"/>
                      <a:endParaRPr/>
                    </a:p>
                  </a:txBody>
                  <a:tcPr/>
                </a:tc>
                <a:tc>
                  <a:txBody>
                    <a:bodyPr/>
                    <a:lstStyle/>
                    <a:p>
                      <a:pPr algn="ctr"/>
                      <a:endParaRPr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Example 3: Graphing a System of Linear Inequalities—Slide 7</a:t>
            </a:r>
            <a:endParaRPr dirty="0"/>
          </a:p>
        </p:txBody>
      </p:sp>
      <p:sp>
        <p:nvSpPr>
          <p:cNvPr id="3" name="Text Placeholder 2"/>
          <p:cNvSpPr>
            <a:spLocks noGrp="1"/>
          </p:cNvSpPr>
          <p:nvPr>
            <p:ph type="body" sz="quarter" idx="10"/>
          </p:nvPr>
        </p:nvSpPr>
        <p:spPr/>
        <p:txBody>
          <a:bodyPr>
            <a:normAutofit/>
          </a:bodyPr>
          <a:lstStyle/>
          <a:p>
            <a:r>
              <a:rPr sz="2200" dirty="0"/>
              <a:t>The solution set for the system of inequalities lies where the shading overlaps. So our solution set is the region of the graph that is shaded in Figure 11. Since the first inequality does not include the equal sign, we must draw an open circle to indicate that the point of intersection is not included in the solution set.</a:t>
            </a:r>
          </a:p>
        </p:txBody>
      </p:sp>
      <p:pic>
        <p:nvPicPr>
          <p:cNvPr id="5" name="Picture 4" descr="The same lines as Figure 9 is shown. Only the area of intersection of both lines is now shaded. An open circle is shown at the intersection of the two lines.">
            <a:extLst>
              <a:ext uri="{FF2B5EF4-FFF2-40B4-BE49-F238E27FC236}">
                <a16:creationId xmlns:a16="http://schemas.microsoft.com/office/drawing/2014/main" id="{C10834B4-8CD5-4EA8-A598-BFE163720495}"/>
              </a:ext>
            </a:extLst>
          </p:cNvPr>
          <p:cNvPicPr>
            <a:picLocks noChangeAspect="1"/>
          </p:cNvPicPr>
          <p:nvPr/>
        </p:nvPicPr>
        <p:blipFill>
          <a:blip r:embed="rId2"/>
          <a:srcRect b="7905"/>
          <a:stretch>
            <a:fillRect/>
          </a:stretch>
        </p:blipFill>
        <p:spPr>
          <a:xfrm>
            <a:off x="4563932" y="2437316"/>
            <a:ext cx="3205440" cy="3277684"/>
          </a:xfrm>
          <a:prstGeom prst="rect">
            <a:avLst/>
          </a:prstGeom>
        </p:spPr>
      </p:pic>
      <p:sp>
        <p:nvSpPr>
          <p:cNvPr id="4" name="TextBox 3">
            <a:extLst>
              <a:ext uri="{FF2B5EF4-FFF2-40B4-BE49-F238E27FC236}">
                <a16:creationId xmlns:a16="http://schemas.microsoft.com/office/drawing/2014/main" id="{CAFDD2AF-FC94-187D-2320-92AB5B63535F}"/>
              </a:ext>
            </a:extLst>
          </p:cNvPr>
          <p:cNvSpPr txBox="1"/>
          <p:nvPr/>
        </p:nvSpPr>
        <p:spPr>
          <a:xfrm>
            <a:off x="4721372" y="5613269"/>
            <a:ext cx="3048000" cy="430887"/>
          </a:xfrm>
          <a:prstGeom prst="rect">
            <a:avLst/>
          </a:prstGeom>
          <a:noFill/>
        </p:spPr>
        <p:txBody>
          <a:bodyPr wrap="square">
            <a:spAutoFit/>
          </a:bodyPr>
          <a:lstStyle/>
          <a:p>
            <a:pPr algn="ctr"/>
            <a:r>
              <a:rPr lang="en-IN" sz="2200" dirty="0"/>
              <a:t>Figure 11: Solution Area</a:t>
            </a:r>
          </a:p>
        </p:txBody>
      </p:sp>
    </p:spTree>
    <p:extLst>
      <p:ext uri="{BB962C8B-B14F-4D97-AF65-F5344CB8AC3E}">
        <p14:creationId xmlns:p14="http://schemas.microsoft.com/office/powerpoint/2010/main" val="18803530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Skill Check 2</a:t>
            </a:r>
          </a:p>
        </p:txBody>
      </p:sp>
      <p:sp>
        <p:nvSpPr>
          <p:cNvPr id="3" name="Text Placeholder 2"/>
          <p:cNvSpPr>
            <a:spLocks noGrp="1"/>
          </p:cNvSpPr>
          <p:nvPr>
            <p:ph type="body" sz="quarter" idx="10"/>
          </p:nvPr>
        </p:nvSpPr>
        <p:spPr/>
        <p:txBody>
          <a:bodyPr>
            <a:normAutofit/>
          </a:bodyPr>
          <a:lstStyle/>
          <a:p>
            <a:r>
              <a:rPr sz="2800" dirty="0"/>
              <a:t>Determine if the point of intersection for the given system of linear inequalities should be an open circle or a closed circle.</a:t>
            </a:r>
          </a:p>
          <a:p>
            <a:pPr algn="ctr"/>
            <a:endParaRPr lang="en-US" dirty="0"/>
          </a:p>
          <a:p>
            <a:pPr algn="ctr"/>
            <a:endParaRPr lang="en-IN" dirty="0"/>
          </a:p>
          <a:p>
            <a:pPr algn="ctr"/>
            <a:endParaRPr lang="en-IN" dirty="0"/>
          </a:p>
          <a:p>
            <a:pPr algn="ctr"/>
            <a:r>
              <a:rPr dirty="0"/>
              <a:t>​</a:t>
            </a:r>
          </a:p>
        </p:txBody>
      </p:sp>
      <p:pic>
        <p:nvPicPr>
          <p:cNvPr id="4" name="Picture 3" descr="Three x minus y is greater than or equal to twenty.&#10;x plus five over two times y is less than or equal to four.">
            <a:extLst>
              <a:ext uri="{FF2B5EF4-FFF2-40B4-BE49-F238E27FC236}">
                <a16:creationId xmlns:a16="http://schemas.microsoft.com/office/drawing/2014/main" id="{3F8B673E-3775-BE1C-2DF4-1C28811EF88B}"/>
              </a:ext>
            </a:extLst>
          </p:cNvPr>
          <p:cNvPicPr>
            <a:picLocks noChangeAspect="1"/>
          </p:cNvPicPr>
          <p:nvPr/>
        </p:nvPicPr>
        <p:blipFill>
          <a:blip r:embed="rId2"/>
          <a:stretch>
            <a:fillRect/>
          </a:stretch>
        </p:blipFill>
        <p:spPr>
          <a:xfrm>
            <a:off x="3505200" y="2762250"/>
            <a:ext cx="1676400" cy="1333500"/>
          </a:xfrm>
          <a:prstGeom prst="rect">
            <a:avLst/>
          </a:prstGeom>
        </p:spPr>
      </p:pic>
      <p:sp>
        <p:nvSpPr>
          <p:cNvPr id="7" name="TextBox 6">
            <a:extLst>
              <a:ext uri="{FF2B5EF4-FFF2-40B4-BE49-F238E27FC236}">
                <a16:creationId xmlns:a16="http://schemas.microsoft.com/office/drawing/2014/main" id="{F78BB151-978E-E07E-B1B8-7D321F41A463}"/>
              </a:ext>
            </a:extLst>
          </p:cNvPr>
          <p:cNvSpPr txBox="1"/>
          <p:nvPr/>
        </p:nvSpPr>
        <p:spPr>
          <a:xfrm>
            <a:off x="457200" y="4399720"/>
            <a:ext cx="8077200" cy="523220"/>
          </a:xfrm>
          <a:prstGeom prst="rect">
            <a:avLst/>
          </a:prstGeom>
          <a:noFill/>
        </p:spPr>
        <p:txBody>
          <a:bodyPr wrap="square">
            <a:spAutoFit/>
          </a:bodyPr>
          <a:lstStyle/>
          <a:p>
            <a:pPr algn="l"/>
            <a:r>
              <a:rPr lang="en-US" sz="2800" dirty="0"/>
              <a:t>Answer: Closed circle at the point of intersection</a:t>
            </a:r>
          </a:p>
        </p:txBody>
      </p:sp>
    </p:spTree>
    <p:extLst>
      <p:ext uri="{BB962C8B-B14F-4D97-AF65-F5344CB8AC3E}">
        <p14:creationId xmlns:p14="http://schemas.microsoft.com/office/powerpoint/2010/main" val="41045622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a:t>
            </a:r>
            <a:r>
              <a:rPr lang="en-US" dirty="0"/>
              <a:t>4</a:t>
            </a:r>
            <a:r>
              <a:rPr dirty="0"/>
              <a:t>: Modeling using a System of Linear Inequalities</a:t>
            </a:r>
            <a:r>
              <a:rPr lang="en-US" dirty="0"/>
              <a:t>—Slide 1</a:t>
            </a:r>
            <a:endParaRPr dirty="0"/>
          </a:p>
        </p:txBody>
      </p:sp>
      <p:sp>
        <p:nvSpPr>
          <p:cNvPr id="3" name="Text Placeholder 2"/>
          <p:cNvSpPr>
            <a:spLocks noGrp="1"/>
          </p:cNvSpPr>
          <p:nvPr>
            <p:ph type="body" sz="quarter" idx="10"/>
          </p:nvPr>
        </p:nvSpPr>
        <p:spPr/>
        <p:txBody>
          <a:bodyPr>
            <a:normAutofit/>
          </a:bodyPr>
          <a:lstStyle/>
          <a:p>
            <a:pPr>
              <a:defRPr sz="2800"/>
            </a:pPr>
            <a:r>
              <a:rPr sz="2800" dirty="0"/>
              <a:t>In order to make as much money as possible this summer, Elisha has taken on two summer jobs. He works at a local fast-food restaurant chain and as a bellman at a hotel. He knows he can work at most </a:t>
            </a:r>
            <a:r>
              <a:rPr sz="2800" dirty="0">
                <a:latin typeface="Cambria Math"/>
              </a:rPr>
              <a:t>70</a:t>
            </a:r>
            <a:r>
              <a:rPr sz="2800" dirty="0"/>
              <a:t> hours next week and needs to make at least </a:t>
            </a:r>
            <a:r>
              <a:rPr lang="en-US" sz="2800" dirty="0"/>
              <a:t>$260.</a:t>
            </a:r>
            <a:r>
              <a:rPr sz="2800" dirty="0"/>
              <a:t> Elisha earns </a:t>
            </a:r>
            <a:r>
              <a:rPr lang="en-US" sz="2800" dirty="0"/>
              <a:t>$9.11</a:t>
            </a:r>
            <a:r>
              <a:rPr sz="2800" dirty="0"/>
              <a:t> per hour at the fast-food chain and </a:t>
            </a:r>
            <a:r>
              <a:rPr lang="en-US" sz="2800" dirty="0"/>
              <a:t>$11</a:t>
            </a:r>
            <a:r>
              <a:rPr sz="2800" dirty="0"/>
              <a:t> per hour at the hotel. Graph the solution set to determine the number of hours he'd need to work at each job to earn </a:t>
            </a:r>
            <a:r>
              <a:rPr lang="en-US" sz="2800" dirty="0"/>
              <a:t>$260</a:t>
            </a:r>
            <a:r>
              <a:rPr sz="2800" dirty="0"/>
              <a:t> in one week. Find at least one combination of hours Elisha could work at each job to meet his goal.</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using a System of Linear Inequalities</a:t>
            </a:r>
            <a:r>
              <a:rPr lang="en-US" dirty="0"/>
              <a:t>—Slide 2</a:t>
            </a:r>
            <a:endParaRPr dirty="0"/>
          </a:p>
        </p:txBody>
      </p:sp>
      <p:sp>
        <p:nvSpPr>
          <p:cNvPr id="3" name="Text Placeholder 2"/>
          <p:cNvSpPr>
            <a:spLocks noGrp="1"/>
          </p:cNvSpPr>
          <p:nvPr>
            <p:ph type="body" sz="quarter" idx="10"/>
          </p:nvPr>
        </p:nvSpPr>
        <p:spPr/>
        <p:txBody>
          <a:bodyPr>
            <a:normAutofit/>
          </a:bodyPr>
          <a:lstStyle/>
          <a:p>
            <a:r>
              <a:rPr lang="en-US" sz="2800" b="1" dirty="0"/>
              <a:t>Solution</a:t>
            </a:r>
          </a:p>
          <a:p>
            <a:r>
              <a:rPr lang="en-US" sz="2400" dirty="0"/>
              <a:t>Begin by defining the variables that will be needed.</a:t>
            </a:r>
          </a:p>
          <a:p>
            <a:r>
              <a:rPr lang="en-US" sz="2400" dirty="0"/>
              <a:t>     </a:t>
            </a:r>
            <a:r>
              <a:rPr lang="en-US" sz="2400" i="1" dirty="0"/>
              <a:t>x</a:t>
            </a:r>
            <a:r>
              <a:rPr lang="en-US" sz="2400" dirty="0"/>
              <a:t> = number of hours Elisha works at the fast-food restaurant</a:t>
            </a:r>
          </a:p>
          <a:p>
            <a:r>
              <a:rPr lang="en-US" sz="2400" b="0" i="1" dirty="0"/>
              <a:t>     y</a:t>
            </a:r>
            <a:r>
              <a:rPr lang="en-US" sz="2400" b="0" dirty="0"/>
              <a:t> =</a:t>
            </a:r>
            <a:r>
              <a:rPr lang="en-US" sz="2400" dirty="0"/>
              <a:t> number of hours Elisha works at the hotel</a:t>
            </a:r>
          </a:p>
          <a:p>
            <a:r>
              <a:rPr lang="en-US" sz="2400" dirty="0"/>
              <a:t>We can then write an inequality that represents the number of hours he is able to work and an inequality representing the pay he needs to receive.</a:t>
            </a:r>
          </a:p>
          <a:p>
            <a:pPr>
              <a:defRPr sz="2800"/>
            </a:pPr>
            <a:r>
              <a:rPr lang="en-US" sz="2400" dirty="0"/>
              <a:t>Elisha can work at most </a:t>
            </a:r>
            <a:r>
              <a:rPr lang="en-US" sz="2400" dirty="0">
                <a:latin typeface="Cambria Math"/>
              </a:rPr>
              <a:t>70</a:t>
            </a:r>
            <a:r>
              <a:rPr lang="en-US" sz="2400" dirty="0"/>
              <a:t> hours in the week between the two jobs; so the hours added together must be less than or equal to </a:t>
            </a:r>
            <a:r>
              <a:rPr lang="en-US" sz="2400" dirty="0">
                <a:latin typeface="Cambria Math"/>
              </a:rPr>
              <a:t>70</a:t>
            </a:r>
            <a:r>
              <a:rPr lang="en-US" sz="2400" dirty="0"/>
              <a:t>; that is, </a:t>
            </a:r>
            <a:r>
              <a:rPr lang="en-US" sz="2400" i="1" dirty="0"/>
              <a:t>x</a:t>
            </a:r>
            <a:r>
              <a:rPr lang="en-US" sz="2400" dirty="0"/>
              <a:t> + </a:t>
            </a:r>
            <a:r>
              <a:rPr lang="en-US" sz="2400" i="1" dirty="0"/>
              <a:t>y</a:t>
            </a:r>
            <a:r>
              <a:rPr lang="en-US" sz="2400" dirty="0"/>
              <a:t> ≤ 70.</a:t>
            </a:r>
            <a:endParaRPr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using a System of Linear Inequalities</a:t>
            </a:r>
            <a:r>
              <a:rPr lang="en-US" dirty="0"/>
              <a:t>—Slide 3</a:t>
            </a:r>
            <a:endParaRPr dirty="0"/>
          </a:p>
        </p:txBody>
      </p:sp>
      <p:sp>
        <p:nvSpPr>
          <p:cNvPr id="3" name="Text Placeholder 2"/>
          <p:cNvSpPr>
            <a:spLocks noGrp="1"/>
          </p:cNvSpPr>
          <p:nvPr>
            <p:ph type="body" sz="quarter" idx="10"/>
          </p:nvPr>
        </p:nvSpPr>
        <p:spPr/>
        <p:txBody>
          <a:bodyPr>
            <a:normAutofit/>
          </a:bodyPr>
          <a:lstStyle/>
          <a:p>
            <a:pPr>
              <a:defRPr sz="2800"/>
            </a:pPr>
            <a:r>
              <a:rPr dirty="0"/>
              <a:t>Earning </a:t>
            </a:r>
            <a:r>
              <a:rPr lang="en-US" dirty="0"/>
              <a:t>$9.11</a:t>
            </a:r>
            <a:r>
              <a:rPr dirty="0"/>
              <a:t> an hour at the restaurant plus </a:t>
            </a:r>
            <a:r>
              <a:rPr lang="en-US" dirty="0"/>
              <a:t>$11</a:t>
            </a:r>
            <a:r>
              <a:rPr dirty="0"/>
              <a:t> an hour at the hotel, Elisha needs to earn at least </a:t>
            </a:r>
            <a:r>
              <a:rPr lang="en-US" dirty="0"/>
              <a:t>$260</a:t>
            </a:r>
            <a:r>
              <a:rPr dirty="0"/>
              <a:t> in the week. Each hourly rate multiplied by their respective variable and added together must be more than or equal to </a:t>
            </a:r>
            <a:r>
              <a:rPr dirty="0">
                <a:latin typeface="Cambria Math"/>
              </a:rPr>
              <a:t>260</a:t>
            </a:r>
            <a:r>
              <a:rPr dirty="0"/>
              <a:t>; that is, </a:t>
            </a:r>
            <a:r>
              <a:rPr lang="en-US" dirty="0"/>
              <a:t>9.11</a:t>
            </a:r>
            <a:r>
              <a:rPr lang="en-US" i="1" dirty="0"/>
              <a:t>x</a:t>
            </a:r>
            <a:r>
              <a:rPr lang="en-US" dirty="0"/>
              <a:t> + 11</a:t>
            </a:r>
            <a:r>
              <a:rPr lang="en-US" i="1" dirty="0"/>
              <a:t>y</a:t>
            </a:r>
            <a:r>
              <a:rPr lang="en-US" dirty="0"/>
              <a:t> ≥ 260.</a:t>
            </a:r>
            <a:endParaRPr dirty="0"/>
          </a:p>
          <a:p>
            <a:r>
              <a:rPr dirty="0"/>
              <a:t>Graph each inequality by rewriting it in slope-intercept form and determine the boundary equations. Round to the nearest thousandths.</a:t>
            </a:r>
          </a:p>
        </p:txBody>
      </p:sp>
    </p:spTree>
    <p:extLst>
      <p:ext uri="{BB962C8B-B14F-4D97-AF65-F5344CB8AC3E}">
        <p14:creationId xmlns:p14="http://schemas.microsoft.com/office/powerpoint/2010/main" val="387395748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using a System of Linear Inequalities</a:t>
            </a:r>
            <a:r>
              <a:rPr lang="en-US" dirty="0"/>
              <a:t>—Slide 4</a:t>
            </a:r>
            <a:endParaRPr dirty="0"/>
          </a:p>
        </p:txBody>
      </p:sp>
      <p:sp>
        <p:nvSpPr>
          <p:cNvPr id="10" name="TextBox 9">
            <a:extLst>
              <a:ext uri="{FF2B5EF4-FFF2-40B4-BE49-F238E27FC236}">
                <a16:creationId xmlns:a16="http://schemas.microsoft.com/office/drawing/2014/main" id="{79549084-BE14-3F21-AD01-0E5981DEC9CC}"/>
              </a:ext>
            </a:extLst>
          </p:cNvPr>
          <p:cNvSpPr txBox="1"/>
          <p:nvPr/>
        </p:nvSpPr>
        <p:spPr>
          <a:xfrm>
            <a:off x="914400" y="1074780"/>
            <a:ext cx="1114425" cy="430887"/>
          </a:xfrm>
          <a:prstGeom prst="rect">
            <a:avLst/>
          </a:prstGeom>
          <a:noFill/>
        </p:spPr>
        <p:txBody>
          <a:bodyPr wrap="square">
            <a:spAutoFit/>
          </a:bodyPr>
          <a:lstStyle/>
          <a:p>
            <a:r>
              <a:rPr lang="en-IN" sz="2200" b="0" i="0" u="none" strike="noStrike" kern="1200" baseline="0" dirty="0">
                <a:solidFill>
                  <a:schemeClr val="tx1"/>
                </a:solidFill>
                <a:latin typeface="+mn-lt"/>
                <a:ea typeface="+mn-ea"/>
                <a:cs typeface="+mn-cs"/>
              </a:rPr>
              <a:t>Hours</a:t>
            </a:r>
            <a:endParaRPr lang="en-IN" sz="2200" dirty="0"/>
          </a:p>
        </p:txBody>
      </p:sp>
      <p:pic>
        <p:nvPicPr>
          <p:cNvPr id="18" name="Picture 17" descr="Line 1: x plus y is less than or equal to seventy.&#10;&#10;Line 2: y is less than or equal to negative x plus seventy.&#10;&#10;Line 3: y equals negative x plus seventy. Which is Boundary line equation (use solid line).&#10;&#10;">
            <a:extLst>
              <a:ext uri="{FF2B5EF4-FFF2-40B4-BE49-F238E27FC236}">
                <a16:creationId xmlns:a16="http://schemas.microsoft.com/office/drawing/2014/main" id="{ACFCEF1E-F3B4-E0F1-4821-3F1DC0F1AD3A}"/>
              </a:ext>
            </a:extLst>
          </p:cNvPr>
          <p:cNvPicPr>
            <a:picLocks noChangeAspect="1"/>
          </p:cNvPicPr>
          <p:nvPr/>
        </p:nvPicPr>
        <p:blipFill>
          <a:blip r:embed="rId2"/>
          <a:stretch>
            <a:fillRect/>
          </a:stretch>
        </p:blipFill>
        <p:spPr>
          <a:xfrm>
            <a:off x="609600" y="1722247"/>
            <a:ext cx="3621024" cy="1667256"/>
          </a:xfrm>
          <a:prstGeom prst="rect">
            <a:avLst/>
          </a:prstGeom>
        </p:spPr>
      </p:pic>
      <p:sp>
        <p:nvSpPr>
          <p:cNvPr id="12" name="TextBox 11">
            <a:extLst>
              <a:ext uri="{FF2B5EF4-FFF2-40B4-BE49-F238E27FC236}">
                <a16:creationId xmlns:a16="http://schemas.microsoft.com/office/drawing/2014/main" id="{E421A7D2-2531-0195-556D-19A40D3F244C}"/>
              </a:ext>
            </a:extLst>
          </p:cNvPr>
          <p:cNvSpPr txBox="1"/>
          <p:nvPr/>
        </p:nvSpPr>
        <p:spPr>
          <a:xfrm>
            <a:off x="5029200" y="1071889"/>
            <a:ext cx="1295400" cy="430887"/>
          </a:xfrm>
          <a:prstGeom prst="rect">
            <a:avLst/>
          </a:prstGeom>
          <a:noFill/>
        </p:spPr>
        <p:txBody>
          <a:bodyPr wrap="square">
            <a:spAutoFit/>
          </a:bodyPr>
          <a:lstStyle/>
          <a:p>
            <a:r>
              <a:rPr lang="en-IN" sz="2200" b="0" i="0" u="none" strike="noStrike" kern="1200" baseline="0" dirty="0">
                <a:solidFill>
                  <a:schemeClr val="tx1"/>
                </a:solidFill>
                <a:latin typeface="+mn-lt"/>
                <a:ea typeface="+mn-ea"/>
                <a:cs typeface="+mn-cs"/>
              </a:rPr>
              <a:t>Earnings</a:t>
            </a:r>
            <a:endParaRPr lang="en-IN" sz="2200" dirty="0"/>
          </a:p>
        </p:txBody>
      </p:sp>
      <p:pic>
        <p:nvPicPr>
          <p:cNvPr id="20" name="Picture 19" descr="Line 1: Nine point one one x plus eleven y is greater than or equal to two hundred sixty.&#10;&#10;Line 2: Eleven y is greater than or equal to negative nine point one one x plus two hundred sixty.&#10;&#10;Line 3: y is greater than or equal to zero point eight three x plus twenty-three point six four.&#10;&#10;Line 4: y equals negative zero point eight three x plus twenty-three point six four. Which is Boundary line equation (use solid line).&#10;">
            <a:extLst>
              <a:ext uri="{FF2B5EF4-FFF2-40B4-BE49-F238E27FC236}">
                <a16:creationId xmlns:a16="http://schemas.microsoft.com/office/drawing/2014/main" id="{905FCFF3-8B4B-4B57-3915-F76505440756}"/>
              </a:ext>
            </a:extLst>
          </p:cNvPr>
          <p:cNvPicPr>
            <a:picLocks noChangeAspect="1"/>
          </p:cNvPicPr>
          <p:nvPr/>
        </p:nvPicPr>
        <p:blipFill>
          <a:blip r:embed="rId3"/>
          <a:stretch>
            <a:fillRect/>
          </a:stretch>
        </p:blipFill>
        <p:spPr>
          <a:xfrm>
            <a:off x="3827145" y="1689994"/>
            <a:ext cx="5288280" cy="1748028"/>
          </a:xfrm>
          <a:prstGeom prst="rect">
            <a:avLst/>
          </a:prstGeom>
        </p:spPr>
      </p:pic>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C65562CE-B7F3-5503-BD3E-0A14BEFA6CC0}"/>
                  </a:ext>
                </a:extLst>
              </p:cNvPr>
              <p:cNvSpPr txBox="1"/>
              <p:nvPr/>
            </p:nvSpPr>
            <p:spPr>
              <a:xfrm>
                <a:off x="457200" y="3486540"/>
                <a:ext cx="8229600" cy="2308324"/>
              </a:xfrm>
              <a:prstGeom prst="rect">
                <a:avLst/>
              </a:prstGeom>
              <a:noFill/>
            </p:spPr>
            <p:txBody>
              <a:bodyPr wrap="square">
                <a:spAutoFit/>
              </a:bodyPr>
              <a:lstStyle/>
              <a:p>
                <a:pPr>
                  <a:defRPr b="1"/>
                </a:pPr>
                <a:r>
                  <a:rPr lang="en-IN" sz="2400" dirty="0"/>
                  <a:t>By Hand</a:t>
                </a:r>
              </a:p>
              <a:p>
                <a:pPr>
                  <a:defRPr sz="2800"/>
                </a:pPr>
                <a:r>
                  <a:rPr lang="en-IN" sz="2400" dirty="0"/>
                  <a:t>Once again, we will determine which side will need to be shaded by testing a point before we draw the lines on the graph. Since both lines have a </a:t>
                </a:r>
                <a:r>
                  <a:rPr lang="en-IN" sz="2400" i="1" dirty="0"/>
                  <a:t>y</a:t>
                </a:r>
                <a:r>
                  <a:rPr lang="en-IN" sz="2400" dirty="0"/>
                  <a:t>-intercept other than </a:t>
                </a:r>
                <a:r>
                  <a:rPr lang="en-IN" sz="2400" dirty="0">
                    <a:latin typeface="Cambria Math"/>
                  </a:rPr>
                  <a:t>0</a:t>
                </a:r>
                <a:r>
                  <a:rPr lang="en-IN" sz="2400" dirty="0"/>
                  <a:t>, and a slope that is not </a:t>
                </a:r>
                <a:r>
                  <a:rPr lang="en-IN" sz="2400" dirty="0">
                    <a:latin typeface="Cambria Math"/>
                  </a:rPr>
                  <a:t>0</a:t>
                </a:r>
                <a:r>
                  <a:rPr lang="en-IN" sz="2400" dirty="0"/>
                  <a:t>, we know that the origin </a:t>
                </a:r>
                <a14:m>
                  <m:oMath xmlns:m="http://schemas.openxmlformats.org/officeDocument/2006/math">
                    <m:d>
                      <m:dPr>
                        <m:ctrlPr>
                          <a:rPr lang="ar-AE" sz="2400" i="1">
                            <a:latin typeface="Cambria Math" panose="02040503050406030204" pitchFamily="18" charset="0"/>
                          </a:rPr>
                        </m:ctrlPr>
                      </m:dPr>
                      <m:e>
                        <m:r>
                          <a:rPr lang="ar-AE" sz="2400">
                            <a:latin typeface="Cambria Math" panose="02040503050406030204" pitchFamily="18" charset="0"/>
                          </a:rPr>
                          <m:t>0</m:t>
                        </m:r>
                        <m:r>
                          <m:rPr>
                            <m:nor/>
                          </m:rPr>
                          <a:rPr lang="ar-AE" sz="2400"/>
                          <m:t>, </m:t>
                        </m:r>
                        <m:r>
                          <a:rPr lang="ar-AE" sz="2400">
                            <a:latin typeface="Cambria Math" panose="02040503050406030204" pitchFamily="18" charset="0"/>
                          </a:rPr>
                          <m:t>0</m:t>
                        </m:r>
                      </m:e>
                    </m:d>
                  </m:oMath>
                </a14:m>
                <a:r>
                  <a:rPr lang="ar-AE" sz="2400" dirty="0"/>
                  <a:t> </a:t>
                </a:r>
                <a:r>
                  <a:rPr lang="en-IN" sz="2400" dirty="0"/>
                  <a:t>is not on either line. Thus, we can use it as a test point for both inequalities.</a:t>
                </a:r>
              </a:p>
            </p:txBody>
          </p:sp>
        </mc:Choice>
        <mc:Fallback xmlns="">
          <p:sp>
            <p:nvSpPr>
              <p:cNvPr id="14" name="TextBox 13">
                <a:extLst>
                  <a:ext uri="{FF2B5EF4-FFF2-40B4-BE49-F238E27FC236}">
                    <a16:creationId xmlns:a16="http://schemas.microsoft.com/office/drawing/2014/main" id="{C65562CE-B7F3-5503-BD3E-0A14BEFA6CC0}"/>
                  </a:ext>
                </a:extLst>
              </p:cNvPr>
              <p:cNvSpPr txBox="1">
                <a:spLocks noRot="1" noChangeAspect="1" noMove="1" noResize="1" noEditPoints="1" noAdjustHandles="1" noChangeArrowheads="1" noChangeShapeType="1" noTextEdit="1"/>
              </p:cNvSpPr>
              <p:nvPr/>
            </p:nvSpPr>
            <p:spPr>
              <a:xfrm>
                <a:off x="457200" y="3486540"/>
                <a:ext cx="8229600" cy="2308324"/>
              </a:xfrm>
              <a:prstGeom prst="rect">
                <a:avLst/>
              </a:prstGeom>
              <a:blipFill>
                <a:blip r:embed="rId4"/>
                <a:stretch>
                  <a:fillRect l="-1111" t="-2111" r="-1556" b="-5013"/>
                </a:stretch>
              </a:blipFill>
            </p:spPr>
            <p:txBody>
              <a:bodyPr/>
              <a:lstStyle/>
              <a:p>
                <a:r>
                  <a:rPr lang="en-IN">
                    <a:noFill/>
                  </a:rPr>
                  <a:t> </a:t>
                </a:r>
              </a:p>
            </p:txBody>
          </p:sp>
        </mc:Fallback>
      </mc:AlternateContent>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using a System of Linear Inequalities</a:t>
            </a:r>
            <a:r>
              <a:rPr lang="en-US" dirty="0"/>
              <a:t>—Slide 5</a:t>
            </a:r>
            <a:endParaRPr dirty="0"/>
          </a:p>
        </p:txBody>
      </p:sp>
      <p:sp>
        <p:nvSpPr>
          <p:cNvPr id="6" name="TextBox 5">
            <a:extLst>
              <a:ext uri="{FF2B5EF4-FFF2-40B4-BE49-F238E27FC236}">
                <a16:creationId xmlns:a16="http://schemas.microsoft.com/office/drawing/2014/main" id="{28B62824-550B-6D8A-1D42-0C747DE5E933}"/>
              </a:ext>
            </a:extLst>
          </p:cNvPr>
          <p:cNvSpPr txBox="1"/>
          <p:nvPr/>
        </p:nvSpPr>
        <p:spPr>
          <a:xfrm>
            <a:off x="2286000" y="1219200"/>
            <a:ext cx="4572000" cy="369332"/>
          </a:xfrm>
          <a:prstGeom prst="rect">
            <a:avLst/>
          </a:prstGeom>
          <a:noFill/>
        </p:spPr>
        <p:txBody>
          <a:bodyPr wrap="square">
            <a:spAutoFit/>
          </a:bodyPr>
          <a:lstStyle/>
          <a:p>
            <a:pPr algn="ctr"/>
            <a:r>
              <a:rPr lang="en-US" b="1" dirty="0"/>
              <a:t>Table 4: Testing the Point (0,0)</a:t>
            </a:r>
            <a:endParaRPr lang="en-IN" b="1" dirty="0"/>
          </a:p>
        </p:txBody>
      </p:sp>
      <mc:AlternateContent xmlns:mc="http://schemas.openxmlformats.org/markup-compatibility/2006">
        <mc:Choice xmlns:a14="http://schemas.microsoft.com/office/drawing/2010/main" Requires="a14">
          <p:graphicFrame>
            <p:nvGraphicFramePr>
              <p:cNvPr id="4" name="Table 6" descr="The table comparing two inequalities related to hours and earnings.&#10;&#10;Hours Inequality:&#10;The inequality is x plus y is less than or equal to 70.&#10;Substituting x equals to 0 and y equals to 0, the expression becomes 0 plus 0 is less than or equal to 70. This simplifies to 0 is less than or equal to 70.&#10;This is a true statement, indicated by a right checkmark.&#10;&#10;Earnings Inequality:&#10;The inequality is 9.11 times x plus 11 times y is greater than or equal to 260.&#10;Substituting x equals to 0 and y equals to 0, the expression becomes&#10;9.11 times 0 plus 11 times 0 is greater than or equal to 260.&#10;This simplifies to 0 is greater than or equal to 260.&#10;This is a false statement, indicated by a cross mark.">
                <a:extLst>
                  <a:ext uri="{FF2B5EF4-FFF2-40B4-BE49-F238E27FC236}">
                    <a16:creationId xmlns:a16="http://schemas.microsoft.com/office/drawing/2014/main" id="{7619372E-F92D-43A4-851E-2C8FD7ECB643}"/>
                  </a:ext>
                </a:extLst>
              </p:cNvPr>
              <p:cNvGraphicFramePr>
                <a:graphicFrameLocks/>
              </p:cNvGraphicFramePr>
              <p:nvPr>
                <p:extLst>
                  <p:ext uri="{D42A27DB-BD31-4B8C-83A1-F6EECF244321}">
                    <p14:modId xmlns:p14="http://schemas.microsoft.com/office/powerpoint/2010/main" val="570564816"/>
                  </p:ext>
                </p:extLst>
              </p:nvPr>
            </p:nvGraphicFramePr>
            <p:xfrm>
              <a:off x="457200" y="1651000"/>
              <a:ext cx="8229600" cy="18542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767458049"/>
                        </a:ext>
                      </a:extLst>
                    </a:gridCol>
                    <a:gridCol w="4114800">
                      <a:extLst>
                        <a:ext uri="{9D8B030D-6E8A-4147-A177-3AD203B41FA5}">
                          <a16:colId xmlns:a16="http://schemas.microsoft.com/office/drawing/2014/main" val="383721912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t>Hours Inequality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t>Earnings Inequality</a:t>
                          </a:r>
                        </a:p>
                      </a:txBody>
                      <a:tcPr/>
                    </a:tc>
                    <a:extLst>
                      <a:ext uri="{0D108BD9-81ED-4DB2-BD59-A6C34878D82A}">
                        <a16:rowId xmlns:a16="http://schemas.microsoft.com/office/drawing/2014/main" val="2379328776"/>
                      </a:ext>
                    </a:extLst>
                  </a:tr>
                  <a:tr h="370840">
                    <a:tc>
                      <a:txBody>
                        <a:bodyPr/>
                        <a:lstStyle/>
                        <a:p>
                          <a:pPr algn="ctr">
                            <a:defRPr sz="1800"/>
                          </a:pPr>
                          <a:r>
                            <a:rPr dirty="0"/>
                            <a:t>​</a:t>
                          </a:r>
                          <a14:m>
                            <m:oMath xmlns:m="http://schemas.openxmlformats.org/officeDocument/2006/math">
                              <m:r>
                                <a:rPr sz="1800">
                                  <a:latin typeface="Cambria Math" panose="02040503050406030204" pitchFamily="18" charset="0"/>
                                </a:rPr>
                                <m:t>𝑥</m:t>
                              </m:r>
                              <m:r>
                                <a:rPr sz="1800">
                                  <a:latin typeface="Cambria Math" panose="02040503050406030204" pitchFamily="18" charset="0"/>
                                </a:rPr>
                                <m:t>+</m:t>
                              </m:r>
                              <m:r>
                                <a:rPr sz="1800">
                                  <a:latin typeface="Cambria Math" panose="02040503050406030204" pitchFamily="18" charset="0"/>
                                </a:rPr>
                                <m:t>𝑦</m:t>
                              </m:r>
                              <m:r>
                                <a:rPr sz="1800">
                                  <a:latin typeface="Cambria Math" panose="02040503050406030204" pitchFamily="18" charset="0"/>
                                </a:rPr>
                                <m:t>≤</m:t>
                              </m:r>
                              <m:r>
                                <a:rPr sz="1800">
                                  <a:latin typeface="Cambria Math" panose="02040503050406030204" pitchFamily="18" charset="0"/>
                                </a:rPr>
                                <m:t>70</m:t>
                              </m:r>
                            </m:oMath>
                          </a14:m>
                          <a:endParaRPr dirty="0"/>
                        </a:p>
                      </a:txBody>
                      <a:tcPr/>
                    </a:tc>
                    <a:tc>
                      <a:txBody>
                        <a:bodyPr/>
                        <a:lstStyle/>
                        <a:p>
                          <a:pPr algn="ctr">
                            <a:defRPr sz="1800"/>
                          </a:pPr>
                          <a:r>
                            <a:rPr dirty="0"/>
                            <a:t>​</a:t>
                          </a:r>
                          <a14:m>
                            <m:oMath xmlns:m="http://schemas.openxmlformats.org/officeDocument/2006/math">
                              <m:r>
                                <a:rPr sz="1800">
                                  <a:latin typeface="Cambria Math" panose="02040503050406030204" pitchFamily="18" charset="0"/>
                                </a:rPr>
                                <m:t>9</m:t>
                              </m:r>
                              <m:r>
                                <a:rPr sz="1800">
                                  <a:latin typeface="Cambria Math" panose="02040503050406030204" pitchFamily="18" charset="0"/>
                                </a:rPr>
                                <m:t>.</m:t>
                              </m:r>
                              <m:r>
                                <a:rPr sz="1800">
                                  <a:latin typeface="Cambria Math" panose="02040503050406030204" pitchFamily="18" charset="0"/>
                                </a:rPr>
                                <m:t>11</m:t>
                              </m:r>
                              <m:r>
                                <a:rPr sz="1800">
                                  <a:latin typeface="Cambria Math" panose="02040503050406030204" pitchFamily="18" charset="0"/>
                                </a:rPr>
                                <m:t>𝑥</m:t>
                              </m:r>
                              <m:r>
                                <a:rPr sz="1800">
                                  <a:latin typeface="Cambria Math" panose="02040503050406030204" pitchFamily="18" charset="0"/>
                                </a:rPr>
                                <m:t>+</m:t>
                              </m:r>
                              <m:r>
                                <a:rPr sz="1800">
                                  <a:latin typeface="Cambria Math" panose="02040503050406030204" pitchFamily="18" charset="0"/>
                                </a:rPr>
                                <m:t>11</m:t>
                              </m:r>
                              <m:r>
                                <a:rPr sz="1800">
                                  <a:latin typeface="Cambria Math" panose="02040503050406030204" pitchFamily="18" charset="0"/>
                                </a:rPr>
                                <m:t>𝑦</m:t>
                              </m:r>
                              <m:r>
                                <a:rPr sz="1800">
                                  <a:latin typeface="Cambria Math" panose="02040503050406030204" pitchFamily="18" charset="0"/>
                                </a:rPr>
                                <m:t>≥</m:t>
                              </m:r>
                              <m:r>
                                <a:rPr sz="1800">
                                  <a:latin typeface="Cambria Math" panose="02040503050406030204" pitchFamily="18" charset="0"/>
                                </a:rPr>
                                <m:t>260</m:t>
                              </m:r>
                            </m:oMath>
                          </a14:m>
                          <a:endParaRPr dirty="0"/>
                        </a:p>
                      </a:txBody>
                      <a:tcPr/>
                    </a:tc>
                    <a:extLst>
                      <a:ext uri="{0D108BD9-81ED-4DB2-BD59-A6C34878D82A}">
                        <a16:rowId xmlns:a16="http://schemas.microsoft.com/office/drawing/2014/main" val="1264484808"/>
                      </a:ext>
                    </a:extLst>
                  </a:tr>
                  <a:tr h="370840">
                    <a:tc>
                      <a:txBody>
                        <a:bodyPr/>
                        <a:lstStyle/>
                        <a:p>
                          <a:pPr algn="ctr">
                            <a:defRPr sz="1800"/>
                          </a:pPr>
                          <a:r>
                            <a:rPr dirty="0"/>
                            <a:t>​</a:t>
                          </a:r>
                          <a14:m>
                            <m:oMath xmlns:m="http://schemas.openxmlformats.org/officeDocument/2006/math">
                              <m:d>
                                <m:dPr>
                                  <m:ctrlPr>
                                    <a:rPr sz="1800" i="1">
                                      <a:latin typeface="Cambria Math" panose="02040503050406030204" pitchFamily="18" charset="0"/>
                                    </a:rPr>
                                  </m:ctrlPr>
                                </m:dPr>
                                <m:e>
                                  <m:r>
                                    <a:rPr sz="1800">
                                      <a:latin typeface="Cambria Math" panose="02040503050406030204" pitchFamily="18" charset="0"/>
                                    </a:rPr>
                                    <m:t>0</m:t>
                                  </m:r>
                                </m:e>
                              </m:d>
                              <m:r>
                                <a:rPr sz="1800">
                                  <a:latin typeface="Cambria Math" panose="02040503050406030204" pitchFamily="18" charset="0"/>
                                </a:rPr>
                                <m:t>+</m:t>
                              </m:r>
                              <m:d>
                                <m:dPr>
                                  <m:ctrlPr>
                                    <a:rPr sz="1800" i="1">
                                      <a:latin typeface="Cambria Math" panose="02040503050406030204" pitchFamily="18" charset="0"/>
                                    </a:rPr>
                                  </m:ctrlPr>
                                </m:dPr>
                                <m:e>
                                  <m:r>
                                    <a:rPr sz="1800">
                                      <a:latin typeface="Cambria Math" panose="02040503050406030204" pitchFamily="18" charset="0"/>
                                    </a:rPr>
                                    <m:t>0</m:t>
                                  </m:r>
                                </m:e>
                              </m:d>
                              <m:r>
                                <a:rPr sz="1800">
                                  <a:latin typeface="Cambria Math" panose="02040503050406030204" pitchFamily="18" charset="0"/>
                                </a:rPr>
                                <m:t>≤</m:t>
                              </m:r>
                              <m:r>
                                <a:rPr sz="1800">
                                  <a:latin typeface="Cambria Math" panose="02040503050406030204" pitchFamily="18" charset="0"/>
                                </a:rPr>
                                <m:t>70</m:t>
                              </m:r>
                            </m:oMath>
                          </a14:m>
                          <a:endParaRPr dirty="0"/>
                        </a:p>
                      </a:txBody>
                      <a:tcPr/>
                    </a:tc>
                    <a:tc>
                      <a:txBody>
                        <a:bodyPr/>
                        <a:lstStyle/>
                        <a:p>
                          <a:pPr algn="ctr">
                            <a:defRPr sz="1800"/>
                          </a:pPr>
                          <a:r>
                            <a:rPr dirty="0"/>
                            <a:t>​</a:t>
                          </a:r>
                          <a14:m>
                            <m:oMath xmlns:m="http://schemas.openxmlformats.org/officeDocument/2006/math">
                              <m:r>
                                <a:rPr sz="1800">
                                  <a:latin typeface="Cambria Math" panose="02040503050406030204" pitchFamily="18" charset="0"/>
                                </a:rPr>
                                <m:t>9</m:t>
                              </m:r>
                              <m:r>
                                <a:rPr sz="1800">
                                  <a:latin typeface="Cambria Math" panose="02040503050406030204" pitchFamily="18" charset="0"/>
                                </a:rPr>
                                <m:t>.</m:t>
                              </m:r>
                              <m:r>
                                <a:rPr sz="1800">
                                  <a:latin typeface="Cambria Math" panose="02040503050406030204" pitchFamily="18" charset="0"/>
                                </a:rPr>
                                <m:t>11</m:t>
                              </m:r>
                              <m:d>
                                <m:dPr>
                                  <m:ctrlPr>
                                    <a:rPr sz="1800" i="1">
                                      <a:latin typeface="Cambria Math" panose="02040503050406030204" pitchFamily="18" charset="0"/>
                                    </a:rPr>
                                  </m:ctrlPr>
                                </m:dPr>
                                <m:e>
                                  <m:r>
                                    <a:rPr sz="1800">
                                      <a:latin typeface="Cambria Math" panose="02040503050406030204" pitchFamily="18" charset="0"/>
                                    </a:rPr>
                                    <m:t>0</m:t>
                                  </m:r>
                                </m:e>
                              </m:d>
                              <m:r>
                                <a:rPr sz="1800">
                                  <a:latin typeface="Cambria Math" panose="02040503050406030204" pitchFamily="18" charset="0"/>
                                </a:rPr>
                                <m:t>+</m:t>
                              </m:r>
                              <m:r>
                                <a:rPr sz="1800">
                                  <a:latin typeface="Cambria Math" panose="02040503050406030204" pitchFamily="18" charset="0"/>
                                </a:rPr>
                                <m:t>11</m:t>
                              </m:r>
                              <m:d>
                                <m:dPr>
                                  <m:ctrlPr>
                                    <a:rPr sz="1800" i="1">
                                      <a:latin typeface="Cambria Math" panose="02040503050406030204" pitchFamily="18" charset="0"/>
                                    </a:rPr>
                                  </m:ctrlPr>
                                </m:dPr>
                                <m:e>
                                  <m:r>
                                    <a:rPr sz="1800">
                                      <a:latin typeface="Cambria Math" panose="02040503050406030204" pitchFamily="18" charset="0"/>
                                    </a:rPr>
                                    <m:t>0</m:t>
                                  </m:r>
                                </m:e>
                              </m:d>
                              <m:r>
                                <a:rPr sz="1800">
                                  <a:latin typeface="Cambria Math" panose="02040503050406030204" pitchFamily="18" charset="0"/>
                                </a:rPr>
                                <m:t>≥</m:t>
                              </m:r>
                              <m:r>
                                <a:rPr sz="1800">
                                  <a:latin typeface="Cambria Math" panose="02040503050406030204" pitchFamily="18" charset="0"/>
                                </a:rPr>
                                <m:t>260</m:t>
                              </m:r>
                            </m:oMath>
                          </a14:m>
                          <a:endParaRPr dirty="0"/>
                        </a:p>
                      </a:txBody>
                      <a:tcPr/>
                    </a:tc>
                    <a:extLst>
                      <a:ext uri="{0D108BD9-81ED-4DB2-BD59-A6C34878D82A}">
                        <a16:rowId xmlns:a16="http://schemas.microsoft.com/office/drawing/2014/main" val="2093238955"/>
                      </a:ext>
                    </a:extLst>
                  </a:tr>
                  <a:tr h="370840">
                    <a:tc>
                      <a:txBody>
                        <a:bodyPr/>
                        <a:lstStyle/>
                        <a:p>
                          <a:pPr algn="ctr">
                            <a:defRPr sz="1800"/>
                          </a:pPr>
                          <a:r>
                            <a:rPr dirty="0"/>
                            <a:t>​</a:t>
                          </a:r>
                          <a14:m>
                            <m:oMath xmlns:m="http://schemas.openxmlformats.org/officeDocument/2006/math">
                              <m:r>
                                <a:rPr sz="1800">
                                  <a:latin typeface="Cambria Math" panose="02040503050406030204" pitchFamily="18" charset="0"/>
                                </a:rPr>
                                <m:t>0</m:t>
                              </m:r>
                              <m:r>
                                <a:rPr sz="1800">
                                  <a:latin typeface="Cambria Math" panose="02040503050406030204" pitchFamily="18" charset="0"/>
                                </a:rPr>
                                <m:t>≤</m:t>
                              </m:r>
                              <m:r>
                                <a:rPr sz="1800">
                                  <a:latin typeface="Cambria Math" panose="02040503050406030204" pitchFamily="18" charset="0"/>
                                </a:rPr>
                                <m:t>70</m:t>
                              </m:r>
                            </m:oMath>
                          </a14:m>
                          <a:endParaRPr dirty="0"/>
                        </a:p>
                      </a:txBody>
                      <a:tcPr/>
                    </a:tc>
                    <a:tc>
                      <a:txBody>
                        <a:bodyPr/>
                        <a:lstStyle/>
                        <a:p>
                          <a:pPr algn="ctr">
                            <a:defRPr sz="1800"/>
                          </a:pPr>
                          <a:r>
                            <a:rPr dirty="0"/>
                            <a:t>​</a:t>
                          </a:r>
                          <a14:m>
                            <m:oMath xmlns:m="http://schemas.openxmlformats.org/officeDocument/2006/math">
                              <m:r>
                                <a:rPr sz="1800">
                                  <a:latin typeface="Cambria Math" panose="02040503050406030204" pitchFamily="18" charset="0"/>
                                </a:rPr>
                                <m:t>0</m:t>
                              </m:r>
                              <m:r>
                                <a:rPr sz="1800">
                                  <a:latin typeface="Cambria Math" panose="02040503050406030204" pitchFamily="18" charset="0"/>
                                </a:rPr>
                                <m:t>≥</m:t>
                              </m:r>
                              <m:r>
                                <a:rPr sz="1800">
                                  <a:latin typeface="Cambria Math" panose="02040503050406030204" pitchFamily="18" charset="0"/>
                                </a:rPr>
                                <m:t>260</m:t>
                              </m:r>
                            </m:oMath>
                          </a14:m>
                          <a:endParaRPr dirty="0"/>
                        </a:p>
                      </a:txBody>
                      <a:tcPr/>
                    </a:tc>
                    <a:extLst>
                      <a:ext uri="{0D108BD9-81ED-4DB2-BD59-A6C34878D82A}">
                        <a16:rowId xmlns:a16="http://schemas.microsoft.com/office/drawing/2014/main" val="71844819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IN" sz="1800" dirty="0">
                              <a:solidFill>
                                <a:srgbClr val="00B050"/>
                              </a:solidFill>
                              <a:sym typeface="Wingdings" panose="05000000000000000000" pitchFamily="2" charset="2"/>
                            </a:rPr>
                            <a:t></a:t>
                          </a:r>
                          <a:r>
                            <a:rPr lang="en-IN" sz="1800" dirty="0"/>
                            <a:t>True statement</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ar-AE" sz="1800" dirty="0">
                              <a:solidFill>
                                <a:srgbClr val="C00000"/>
                              </a:solidFill>
                              <a:sym typeface="Wingdings" panose="05000000000000000000" pitchFamily="2" charset="2"/>
                            </a:rPr>
                            <a:t></a:t>
                          </a:r>
                          <a:r>
                            <a:rPr lang="en-US" sz="1800" dirty="0">
                              <a:solidFill>
                                <a:srgbClr val="C00000"/>
                              </a:solidFill>
                              <a:sym typeface="Wingdings" panose="05000000000000000000" pitchFamily="2" charset="2"/>
                            </a:rPr>
                            <a:t> </a:t>
                          </a:r>
                          <a:r>
                            <a:rPr lang="en-IN" sz="1800" dirty="0"/>
                            <a:t>False statement</a:t>
                          </a:r>
                          <a:endParaRPr lang="en-IN" dirty="0"/>
                        </a:p>
                      </a:txBody>
                      <a:tcPr/>
                    </a:tc>
                    <a:extLst>
                      <a:ext uri="{0D108BD9-81ED-4DB2-BD59-A6C34878D82A}">
                        <a16:rowId xmlns:a16="http://schemas.microsoft.com/office/drawing/2014/main" val="2833941773"/>
                      </a:ext>
                    </a:extLst>
                  </a:tr>
                </a:tbl>
              </a:graphicData>
            </a:graphic>
          </p:graphicFrame>
        </mc:Choice>
        <mc:Fallback>
          <p:graphicFrame>
            <p:nvGraphicFramePr>
              <p:cNvPr id="4" name="Table 6" descr="The table comparing two inequalities related to hours and earnings.&#10;&#10;Hours Inequality:&#10;The inequality is x plus y is less than or equal to 70.&#10;Substituting x equals to 0 and y equals to 0, the expression becomes 0 plus 0 is less than or equal to 70. This simplifies to 0 is less than or equal to 70.&#10;This is a true statement, indicated by a right checkmark.&#10;&#10;Earnings Inequality:&#10;The inequality is 9.11 times x plus 11 times y is greater than or equal to 260.&#10;Substituting x equals to 0 and y equals to 0, the expression becomes&#10;9.11 times 0 plus 11 times 0 is greater than or equal to 260.&#10;This simplifies to 0 is greater than or equal to 260.&#10;This is a false statement, indicated by a cross mark.">
                <a:extLst>
                  <a:ext uri="{FF2B5EF4-FFF2-40B4-BE49-F238E27FC236}">
                    <a16:creationId xmlns:a16="http://schemas.microsoft.com/office/drawing/2014/main" id="{7619372E-F92D-43A4-851E-2C8FD7ECB643}"/>
                  </a:ext>
                </a:extLst>
              </p:cNvPr>
              <p:cNvGraphicFramePr>
                <a:graphicFrameLocks/>
              </p:cNvGraphicFramePr>
              <p:nvPr>
                <p:extLst>
                  <p:ext uri="{D42A27DB-BD31-4B8C-83A1-F6EECF244321}">
                    <p14:modId xmlns:p14="http://schemas.microsoft.com/office/powerpoint/2010/main" val="570564816"/>
                  </p:ext>
                </p:extLst>
              </p:nvPr>
            </p:nvGraphicFramePr>
            <p:xfrm>
              <a:off x="457200" y="1651000"/>
              <a:ext cx="8229600" cy="1854200"/>
            </p:xfrm>
            <a:graphic>
              <a:graphicData uri="http://schemas.openxmlformats.org/drawingml/2006/table">
                <a:tbl>
                  <a:tblPr firstRow="1" bandRow="1">
                    <a:tableStyleId>{5940675A-B579-460E-94D1-54222C63F5DA}</a:tableStyleId>
                  </a:tblPr>
                  <a:tblGrid>
                    <a:gridCol w="4114800">
                      <a:extLst>
                        <a:ext uri="{9D8B030D-6E8A-4147-A177-3AD203B41FA5}">
                          <a16:colId xmlns:a16="http://schemas.microsoft.com/office/drawing/2014/main" val="767458049"/>
                        </a:ext>
                      </a:extLst>
                    </a:gridCol>
                    <a:gridCol w="4114800">
                      <a:extLst>
                        <a:ext uri="{9D8B030D-6E8A-4147-A177-3AD203B41FA5}">
                          <a16:colId xmlns:a16="http://schemas.microsoft.com/office/drawing/2014/main" val="3837219127"/>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t>Hours Inequality</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IN" b="1" dirty="0"/>
                            <a:t>Earnings Inequality</a:t>
                          </a:r>
                        </a:p>
                      </a:txBody>
                      <a:tcPr/>
                    </a:tc>
                    <a:extLst>
                      <a:ext uri="{0D108BD9-81ED-4DB2-BD59-A6C34878D82A}">
                        <a16:rowId xmlns:a16="http://schemas.microsoft.com/office/drawing/2014/main" val="2379328776"/>
                      </a:ext>
                    </a:extLst>
                  </a:tr>
                  <a:tr h="370840">
                    <a:tc>
                      <a:txBody>
                        <a:bodyPr/>
                        <a:lstStyle/>
                        <a:p>
                          <a:endParaRPr lang="en-US"/>
                        </a:p>
                      </a:txBody>
                      <a:tcPr>
                        <a:blipFill>
                          <a:blip r:embed="rId2"/>
                          <a:stretch>
                            <a:fillRect l="-296" t="-108197" r="-100444" b="-324590"/>
                          </a:stretch>
                        </a:blipFill>
                      </a:tcPr>
                    </a:tc>
                    <a:tc>
                      <a:txBody>
                        <a:bodyPr/>
                        <a:lstStyle/>
                        <a:p>
                          <a:endParaRPr lang="en-US"/>
                        </a:p>
                      </a:txBody>
                      <a:tcPr>
                        <a:blipFill>
                          <a:blip r:embed="rId2"/>
                          <a:stretch>
                            <a:fillRect l="-100296" t="-108197" r="-444" b="-324590"/>
                          </a:stretch>
                        </a:blipFill>
                      </a:tcPr>
                    </a:tc>
                    <a:extLst>
                      <a:ext uri="{0D108BD9-81ED-4DB2-BD59-A6C34878D82A}">
                        <a16:rowId xmlns:a16="http://schemas.microsoft.com/office/drawing/2014/main" val="1264484808"/>
                      </a:ext>
                    </a:extLst>
                  </a:tr>
                  <a:tr h="370840">
                    <a:tc>
                      <a:txBody>
                        <a:bodyPr/>
                        <a:lstStyle/>
                        <a:p>
                          <a:endParaRPr lang="en-US"/>
                        </a:p>
                      </a:txBody>
                      <a:tcPr>
                        <a:blipFill>
                          <a:blip r:embed="rId2"/>
                          <a:stretch>
                            <a:fillRect l="-296" t="-208197" r="-100444" b="-224590"/>
                          </a:stretch>
                        </a:blipFill>
                      </a:tcPr>
                    </a:tc>
                    <a:tc>
                      <a:txBody>
                        <a:bodyPr/>
                        <a:lstStyle/>
                        <a:p>
                          <a:endParaRPr lang="en-US"/>
                        </a:p>
                      </a:txBody>
                      <a:tcPr>
                        <a:blipFill>
                          <a:blip r:embed="rId2"/>
                          <a:stretch>
                            <a:fillRect l="-100296" t="-208197" r="-444" b="-224590"/>
                          </a:stretch>
                        </a:blipFill>
                      </a:tcPr>
                    </a:tc>
                    <a:extLst>
                      <a:ext uri="{0D108BD9-81ED-4DB2-BD59-A6C34878D82A}">
                        <a16:rowId xmlns:a16="http://schemas.microsoft.com/office/drawing/2014/main" val="2093238955"/>
                      </a:ext>
                    </a:extLst>
                  </a:tr>
                  <a:tr h="370840">
                    <a:tc>
                      <a:txBody>
                        <a:bodyPr/>
                        <a:lstStyle/>
                        <a:p>
                          <a:endParaRPr lang="en-US"/>
                        </a:p>
                      </a:txBody>
                      <a:tcPr>
                        <a:blipFill>
                          <a:blip r:embed="rId2"/>
                          <a:stretch>
                            <a:fillRect l="-296" t="-308197" r="-100444" b="-124590"/>
                          </a:stretch>
                        </a:blipFill>
                      </a:tcPr>
                    </a:tc>
                    <a:tc>
                      <a:txBody>
                        <a:bodyPr/>
                        <a:lstStyle/>
                        <a:p>
                          <a:endParaRPr lang="en-US"/>
                        </a:p>
                      </a:txBody>
                      <a:tcPr>
                        <a:blipFill>
                          <a:blip r:embed="rId2"/>
                          <a:stretch>
                            <a:fillRect l="-100296" t="-308197" r="-444" b="-124590"/>
                          </a:stretch>
                        </a:blipFill>
                      </a:tcPr>
                    </a:tc>
                    <a:extLst>
                      <a:ext uri="{0D108BD9-81ED-4DB2-BD59-A6C34878D82A}">
                        <a16:rowId xmlns:a16="http://schemas.microsoft.com/office/drawing/2014/main" val="718448195"/>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en-IN" sz="1800" dirty="0">
                              <a:solidFill>
                                <a:srgbClr val="00B050"/>
                              </a:solidFill>
                              <a:sym typeface="Wingdings" panose="05000000000000000000" pitchFamily="2" charset="2"/>
                            </a:rPr>
                            <a:t></a:t>
                          </a:r>
                          <a:r>
                            <a:rPr lang="en-IN" sz="1800" dirty="0"/>
                            <a:t>True statement</a:t>
                          </a:r>
                          <a:endParaRPr lang="en-IN"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pPr>
                          <a:r>
                            <a:rPr lang="ar-AE" sz="1800" dirty="0">
                              <a:solidFill>
                                <a:srgbClr val="C00000"/>
                              </a:solidFill>
                              <a:sym typeface="Wingdings" panose="05000000000000000000" pitchFamily="2" charset="2"/>
                            </a:rPr>
                            <a:t></a:t>
                          </a:r>
                          <a:r>
                            <a:rPr lang="en-US" sz="1800" dirty="0">
                              <a:solidFill>
                                <a:srgbClr val="C00000"/>
                              </a:solidFill>
                              <a:sym typeface="Wingdings" panose="05000000000000000000" pitchFamily="2" charset="2"/>
                            </a:rPr>
                            <a:t> </a:t>
                          </a:r>
                          <a:r>
                            <a:rPr lang="en-IN" sz="1800" dirty="0"/>
                            <a:t>False statement</a:t>
                          </a:r>
                          <a:endParaRPr lang="en-IN" dirty="0"/>
                        </a:p>
                      </a:txBody>
                      <a:tcPr/>
                    </a:tc>
                    <a:extLst>
                      <a:ext uri="{0D108BD9-81ED-4DB2-BD59-A6C34878D82A}">
                        <a16:rowId xmlns:a16="http://schemas.microsoft.com/office/drawing/2014/main" val="2833941773"/>
                      </a:ext>
                    </a:extLst>
                  </a:tr>
                </a:tbl>
              </a:graphicData>
            </a:graphic>
          </p:graphicFrame>
        </mc:Fallback>
      </mc:AlternateContent>
      <p:sp>
        <p:nvSpPr>
          <p:cNvPr id="9" name="TextBox 8">
            <a:extLst>
              <a:ext uri="{FF2B5EF4-FFF2-40B4-BE49-F238E27FC236}">
                <a16:creationId xmlns:a16="http://schemas.microsoft.com/office/drawing/2014/main" id="{DAB52748-CF5B-EB7E-66C0-6F949457DD20}"/>
              </a:ext>
            </a:extLst>
          </p:cNvPr>
          <p:cNvSpPr txBox="1"/>
          <p:nvPr/>
        </p:nvSpPr>
        <p:spPr>
          <a:xfrm>
            <a:off x="381000" y="3635276"/>
            <a:ext cx="8305800" cy="2308324"/>
          </a:xfrm>
          <a:prstGeom prst="rect">
            <a:avLst/>
          </a:prstGeom>
          <a:noFill/>
        </p:spPr>
        <p:txBody>
          <a:bodyPr wrap="square">
            <a:spAutoFit/>
          </a:bodyPr>
          <a:lstStyle/>
          <a:p>
            <a:pPr>
              <a:defRPr sz="2800"/>
            </a:pPr>
            <a:r>
              <a:rPr lang="en-US" sz="2400" dirty="0"/>
              <a:t>This indicates that we shade below the boundary line representing the hours inequality and above the boundary line representing the earnings inequality. Since the number of hours Elisha needs to work can only be a positive number, we only need to focus on the portion of the graph where both </a:t>
            </a:r>
            <a:r>
              <a:rPr lang="en-US" sz="2400" i="1" dirty="0"/>
              <a:t>x</a:t>
            </a:r>
            <a:r>
              <a:rPr lang="en-US" sz="2400" dirty="0"/>
              <a:t> and </a:t>
            </a:r>
            <a:r>
              <a:rPr lang="en-US" sz="2400" i="1" dirty="0"/>
              <a:t>y</a:t>
            </a:r>
            <a:r>
              <a:rPr lang="en-US" sz="2400" dirty="0"/>
              <a:t> are positive; that is, the first quadrant.</a:t>
            </a:r>
          </a:p>
        </p:txBody>
      </p:sp>
    </p:spTree>
    <p:extLst>
      <p:ext uri="{BB962C8B-B14F-4D97-AF65-F5344CB8AC3E}">
        <p14:creationId xmlns:p14="http://schemas.microsoft.com/office/powerpoint/2010/main" val="33834126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using a System of Linear Inequalities</a:t>
            </a:r>
            <a:r>
              <a:rPr lang="en-US" dirty="0"/>
              <a:t>—Slide 6</a:t>
            </a:r>
            <a:endParaRPr dirty="0"/>
          </a:p>
        </p:txBody>
      </p:sp>
      <p:pic>
        <p:nvPicPr>
          <p:cNvPr id="7" name="Picture 6" descr="Graph of a cartesian plane showing two diagonal lines. The x axis is labeled &quot;Hours Working at Fast Food Restaurant&quot; and the y axis is labeled &quot;Hours Working at Hotel&quot;. The first line is labeled y is less than or equal to negative x plus seventy, and proceeds from the second quadrant, intersects the y axis at (0,70), proceeds downward in the first quadrant until intersecting the x axis at (70,0), and leaves the view of the plane in the fourth quadrant. The area below this line is shaded. The second line is labeled y greater than or equals to negative zero point eight three x plus twenty-three point six four, and proceeds from the second quadrant, intersects the y axis around (0,23), proceeds downward in the first quadrant until intersecting the x axis around (29,0), and leaves the view of the plane in the fourth quadrant. The area above this line is shaded. The two shaded areas in between the lines overlap.">
            <a:extLst>
              <a:ext uri="{FF2B5EF4-FFF2-40B4-BE49-F238E27FC236}">
                <a16:creationId xmlns:a16="http://schemas.microsoft.com/office/drawing/2014/main" id="{CCCE0D78-4321-44D0-94D2-218F61FA95E3}"/>
              </a:ext>
            </a:extLst>
          </p:cNvPr>
          <p:cNvPicPr>
            <a:picLocks noChangeAspect="1"/>
          </p:cNvPicPr>
          <p:nvPr/>
        </p:nvPicPr>
        <p:blipFill>
          <a:blip r:embed="rId2"/>
          <a:srcRect b="7338"/>
          <a:stretch>
            <a:fillRect/>
          </a:stretch>
        </p:blipFill>
        <p:spPr>
          <a:xfrm>
            <a:off x="2476207" y="1152207"/>
            <a:ext cx="4305593" cy="4334193"/>
          </a:xfrm>
          <a:prstGeom prst="rect">
            <a:avLst/>
          </a:prstGeom>
        </p:spPr>
      </p:pic>
      <p:sp>
        <p:nvSpPr>
          <p:cNvPr id="3" name="TextBox 2">
            <a:extLst>
              <a:ext uri="{FF2B5EF4-FFF2-40B4-BE49-F238E27FC236}">
                <a16:creationId xmlns:a16="http://schemas.microsoft.com/office/drawing/2014/main" id="{F8B629A1-7C35-6AD0-F65C-1E2BBBB4457E}"/>
              </a:ext>
            </a:extLst>
          </p:cNvPr>
          <p:cNvSpPr txBox="1"/>
          <p:nvPr/>
        </p:nvSpPr>
        <p:spPr>
          <a:xfrm>
            <a:off x="3352800" y="5393876"/>
            <a:ext cx="3048000" cy="430887"/>
          </a:xfrm>
          <a:prstGeom prst="rect">
            <a:avLst/>
          </a:prstGeom>
          <a:noFill/>
        </p:spPr>
        <p:txBody>
          <a:bodyPr wrap="square">
            <a:spAutoFit/>
          </a:bodyPr>
          <a:lstStyle/>
          <a:p>
            <a:pPr algn="ctr"/>
            <a:r>
              <a:rPr lang="en-IN" sz="2200" dirty="0"/>
              <a:t>Figure 12</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using a System of Linear Inequalities</a:t>
            </a:r>
            <a:r>
              <a:rPr lang="en-US" dirty="0"/>
              <a:t>—Slide 7</a:t>
            </a:r>
            <a:endParaRPr dirty="0"/>
          </a:p>
        </p:txBody>
      </p:sp>
      <p:sp>
        <p:nvSpPr>
          <p:cNvPr id="3" name="Text Placeholder 2"/>
          <p:cNvSpPr>
            <a:spLocks noGrp="1"/>
          </p:cNvSpPr>
          <p:nvPr>
            <p:ph type="body" sz="quarter" idx="10"/>
          </p:nvPr>
        </p:nvSpPr>
        <p:spPr/>
        <p:txBody>
          <a:bodyPr>
            <a:normAutofit/>
          </a:bodyPr>
          <a:lstStyle/>
          <a:p>
            <a:pPr>
              <a:defRPr b="1"/>
            </a:pPr>
            <a:r>
              <a:rPr sz="2800" dirty="0"/>
              <a:t>TI-83/84 Plus</a:t>
            </a:r>
          </a:p>
          <a:p>
            <a:r>
              <a:rPr sz="2400" dirty="0"/>
              <a:t>If the </a:t>
            </a:r>
            <a:r>
              <a:rPr sz="2400" dirty="0" err="1"/>
              <a:t>Inequalz</a:t>
            </a:r>
            <a:r>
              <a:rPr sz="2400" dirty="0"/>
              <a:t> app is not running, press </a:t>
            </a:r>
            <a:r>
              <a:rPr sz="2400" b="1" dirty="0"/>
              <a:t>apps</a:t>
            </a:r>
            <a:r>
              <a:rPr sz="2400" dirty="0"/>
              <a:t> and select </a:t>
            </a:r>
            <a:r>
              <a:rPr sz="2400" b="1" dirty="0" err="1"/>
              <a:t>Inequalz</a:t>
            </a:r>
            <a:r>
              <a:rPr sz="2400" dirty="0"/>
              <a:t>. When prompted, press any key. Press </a:t>
            </a:r>
            <a:r>
              <a:rPr sz="2400" b="1" dirty="0"/>
              <a:t>y=</a:t>
            </a:r>
            <a:r>
              <a:rPr sz="2400" dirty="0"/>
              <a:t> and enter the right-hand side of the first inequality for </a:t>
            </a:r>
            <a:r>
              <a:rPr sz="2400" b="1" dirty="0"/>
              <a:t>Y1</a:t>
            </a:r>
            <a:r>
              <a:rPr sz="2400" dirty="0"/>
              <a:t> and the right-hand side of the second inequality for </a:t>
            </a:r>
            <a:r>
              <a:rPr sz="2400" b="1" dirty="0"/>
              <a:t>Y2</a:t>
            </a:r>
            <a:r>
              <a:rPr sz="2400" dirty="0"/>
              <a:t>. Change the inequality for </a:t>
            </a:r>
            <a:r>
              <a:rPr sz="2400" b="1" dirty="0"/>
              <a:t>Y1</a:t>
            </a:r>
            <a:r>
              <a:rPr sz="2400" dirty="0"/>
              <a:t> to </a:t>
            </a:r>
            <a:r>
              <a:rPr sz="2400" dirty="0">
                <a:latin typeface="Cambria Math"/>
              </a:rPr>
              <a:t>≤</a:t>
            </a:r>
            <a:r>
              <a:rPr sz="2400" dirty="0"/>
              <a:t> and change the inequality for </a:t>
            </a:r>
            <a:r>
              <a:rPr sz="2400" b="1" dirty="0"/>
              <a:t>Y2</a:t>
            </a:r>
            <a:r>
              <a:rPr sz="2400" dirty="0"/>
              <a:t> to </a:t>
            </a:r>
            <a:r>
              <a:rPr sz="2400" dirty="0">
                <a:latin typeface="Cambria Math"/>
              </a:rPr>
              <a:t>≥</a:t>
            </a:r>
            <a:r>
              <a:rPr sz="2400" dirty="0"/>
              <a:t>. Then press </a:t>
            </a:r>
            <a:r>
              <a:rPr sz="2400" b="1" dirty="0"/>
              <a:t>graph</a:t>
            </a:r>
            <a:r>
              <a:rPr sz="2400" dirty="0"/>
              <a:t>.</a:t>
            </a:r>
          </a:p>
        </p:txBody>
      </p:sp>
      <p:pic>
        <p:nvPicPr>
          <p:cNvPr id="5" name="Picture 4" descr="Calculator screenshot of the graph of y≤−x+70 and y≥−0.83x+23.64, with shading below y≤−x+70, and shading above y≥−0.83x+23.64.">
            <a:extLst>
              <a:ext uri="{FF2B5EF4-FFF2-40B4-BE49-F238E27FC236}">
                <a16:creationId xmlns:a16="http://schemas.microsoft.com/office/drawing/2014/main" id="{9626FC8E-CCAD-4299-ADDF-F1E7D5E2AE89}"/>
              </a:ext>
            </a:extLst>
          </p:cNvPr>
          <p:cNvPicPr>
            <a:picLocks noChangeAspect="1"/>
          </p:cNvPicPr>
          <p:nvPr/>
        </p:nvPicPr>
        <p:blipFill>
          <a:blip r:embed="rId2"/>
          <a:srcRect b="10736"/>
          <a:stretch>
            <a:fillRect/>
          </a:stretch>
        </p:blipFill>
        <p:spPr>
          <a:xfrm>
            <a:off x="3200400" y="3375720"/>
            <a:ext cx="3048000" cy="2339280"/>
          </a:xfrm>
          <a:prstGeom prst="rect">
            <a:avLst/>
          </a:prstGeom>
        </p:spPr>
      </p:pic>
      <p:sp>
        <p:nvSpPr>
          <p:cNvPr id="4" name="TextBox 3">
            <a:extLst>
              <a:ext uri="{FF2B5EF4-FFF2-40B4-BE49-F238E27FC236}">
                <a16:creationId xmlns:a16="http://schemas.microsoft.com/office/drawing/2014/main" id="{B813B5AD-43E1-01EE-4244-6B22DE399075}"/>
              </a:ext>
            </a:extLst>
          </p:cNvPr>
          <p:cNvSpPr txBox="1"/>
          <p:nvPr/>
        </p:nvSpPr>
        <p:spPr>
          <a:xfrm>
            <a:off x="3200400" y="5613269"/>
            <a:ext cx="3048000" cy="430887"/>
          </a:xfrm>
          <a:prstGeom prst="rect">
            <a:avLst/>
          </a:prstGeom>
          <a:noFill/>
        </p:spPr>
        <p:txBody>
          <a:bodyPr wrap="square">
            <a:spAutoFit/>
          </a:bodyPr>
          <a:lstStyle/>
          <a:p>
            <a:pPr algn="ctr"/>
            <a:r>
              <a:rPr lang="en-IN" sz="2200" dirty="0"/>
              <a:t>Figure 13</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Tech Tip</a:t>
            </a:r>
          </a:p>
        </p:txBody>
      </p:sp>
      <p:sp>
        <p:nvSpPr>
          <p:cNvPr id="3" name="Text Placeholder 2"/>
          <p:cNvSpPr>
            <a:spLocks noGrp="1"/>
          </p:cNvSpPr>
          <p:nvPr>
            <p:ph type="body" sz="quarter" idx="10"/>
          </p:nvPr>
        </p:nvSpPr>
        <p:spPr/>
        <p:txBody>
          <a:bodyPr>
            <a:normAutofit/>
          </a:bodyPr>
          <a:lstStyle/>
          <a:p>
            <a:pPr>
              <a:defRPr sz="2800"/>
            </a:pPr>
            <a:r>
              <a:rPr sz="2800" dirty="0"/>
              <a:t>If you do not see the two lines and shaded regions on your calculator screen after pressing graph, you'll need to adjust the minimum and maximum of your </a:t>
            </a:r>
            <a:r>
              <a:rPr lang="en-US" sz="2800" i="1" dirty="0"/>
              <a:t>x</a:t>
            </a:r>
            <a:r>
              <a:rPr sz="2800" dirty="0"/>
              <a:t>- and </a:t>
            </a:r>
            <a:r>
              <a:rPr lang="en-US" sz="2800" i="1" dirty="0"/>
              <a:t>y</a:t>
            </a:r>
            <a:r>
              <a:rPr sz="2800" dirty="0"/>
              <a:t>-axes. Press window and set </a:t>
            </a:r>
            <a:r>
              <a:rPr sz="2800" b="1" dirty="0" err="1"/>
              <a:t>Xmin</a:t>
            </a:r>
            <a:r>
              <a:rPr sz="2800" dirty="0"/>
              <a:t> and </a:t>
            </a:r>
            <a:r>
              <a:rPr sz="2800" b="1" dirty="0" err="1"/>
              <a:t>Ymin</a:t>
            </a:r>
            <a:r>
              <a:rPr sz="2800" dirty="0"/>
              <a:t> to</a:t>
            </a:r>
            <a:r>
              <a:rPr sz="2800" b="1" dirty="0"/>
              <a:t>-</a:t>
            </a:r>
            <a:r>
              <a:rPr sz="2800" dirty="0"/>
              <a:t>10, then set </a:t>
            </a:r>
            <a:r>
              <a:rPr sz="2800" b="1" dirty="0" err="1"/>
              <a:t>Xmax</a:t>
            </a:r>
            <a:r>
              <a:rPr sz="2800" dirty="0"/>
              <a:t> and </a:t>
            </a:r>
            <a:r>
              <a:rPr sz="2800" b="1" dirty="0" err="1"/>
              <a:t>Ymax</a:t>
            </a:r>
            <a:r>
              <a:rPr sz="2800" dirty="0"/>
              <a:t> to 90.</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Helpful Hint</a:t>
            </a:r>
            <a:r>
              <a:rPr lang="en-US" dirty="0"/>
              <a:t> 2</a:t>
            </a:r>
            <a:endParaRPr dirty="0"/>
          </a:p>
        </p:txBody>
      </p:sp>
      <p:sp>
        <p:nvSpPr>
          <p:cNvPr id="3" name="Text Placeholder 2"/>
          <p:cNvSpPr>
            <a:spLocks noGrp="1"/>
          </p:cNvSpPr>
          <p:nvPr>
            <p:ph type="body" sz="quarter" idx="10"/>
          </p:nvPr>
        </p:nvSpPr>
        <p:spPr/>
        <p:txBody>
          <a:bodyPr>
            <a:normAutofit/>
          </a:bodyPr>
          <a:lstStyle/>
          <a:p>
            <a:pPr>
              <a:defRPr sz="2800"/>
            </a:pPr>
            <a:r>
              <a:rPr sz="2800" dirty="0"/>
              <a:t>Recall that vertical lines are of the form </a:t>
            </a:r>
            <a:r>
              <a:rPr lang="en-US" sz="2800" i="1" dirty="0"/>
              <a:t>x</a:t>
            </a:r>
            <a:r>
              <a:rPr lang="en-US" sz="2800" dirty="0"/>
              <a:t> = </a:t>
            </a:r>
            <a:r>
              <a:rPr lang="en-US" sz="2800" i="1" dirty="0"/>
              <a:t>a</a:t>
            </a:r>
            <a:r>
              <a:rPr sz="2800" dirty="0"/>
              <a:t> and horizontal lines are of the form </a:t>
            </a:r>
            <a:r>
              <a:rPr lang="en-US" sz="2800" i="1" dirty="0"/>
              <a:t>y</a:t>
            </a:r>
            <a:r>
              <a:rPr lang="en-US" sz="2800" dirty="0"/>
              <a:t> = </a:t>
            </a:r>
            <a:r>
              <a:rPr lang="en-US" sz="2800" i="1" dirty="0"/>
              <a:t>b</a:t>
            </a:r>
            <a:r>
              <a:rPr lang="en-US" sz="2800" dirty="0"/>
              <a:t>.</a:t>
            </a:r>
            <a:endParaRPr sz="28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using a System of Linear Inequalities</a:t>
            </a:r>
            <a:r>
              <a:rPr lang="en-US" dirty="0"/>
              <a:t>—Slide 8</a:t>
            </a:r>
            <a:endParaRPr dirty="0"/>
          </a:p>
        </p:txBody>
      </p:sp>
      <p:sp>
        <p:nvSpPr>
          <p:cNvPr id="3" name="Text Placeholder 2"/>
          <p:cNvSpPr>
            <a:spLocks noGrp="1"/>
          </p:cNvSpPr>
          <p:nvPr>
            <p:ph type="body" sz="quarter" idx="10"/>
          </p:nvPr>
        </p:nvSpPr>
        <p:spPr/>
        <p:txBody>
          <a:bodyPr>
            <a:normAutofit/>
          </a:bodyPr>
          <a:lstStyle/>
          <a:p>
            <a:r>
              <a:rPr sz="2800" dirty="0"/>
              <a:t>Notice that the area where the shaded regions overlap is the solution to the number of hour combinations that Elisha could work at the two jobs. We will only look at the first quadrant of the graph since, practically speaking, the number of hours that Elisha can work must be either </a:t>
            </a:r>
            <a:r>
              <a:rPr sz="2800" dirty="0">
                <a:latin typeface="Cambria Math"/>
              </a:rPr>
              <a:t>0</a:t>
            </a:r>
            <a:r>
              <a:rPr sz="2800" dirty="0"/>
              <a:t> or positive.</a:t>
            </a:r>
          </a:p>
          <a:p>
            <a:r>
              <a:rPr sz="2800" dirty="0"/>
              <a:t>Note that the point of intersection is included in the solution set and is graphed as a closed circle since both lines are solid. However, the point of intersection will not be shown in either Figure 12 or Figure 13</a:t>
            </a:r>
            <a:r>
              <a:rPr lang="en-US" sz="2800" dirty="0"/>
              <a:t>, or </a:t>
            </a:r>
            <a:r>
              <a:rPr lang="en-US" dirty="0"/>
              <a:t>Figure 14 since we are only focusing on the first quadrant. </a:t>
            </a:r>
            <a:r>
              <a:rPr dirty="0"/>
              <a:t> </a:t>
            </a:r>
          </a:p>
        </p:txBody>
      </p:sp>
    </p:spTree>
    <p:extLst>
      <p:ext uri="{BB962C8B-B14F-4D97-AF65-F5344CB8AC3E}">
        <p14:creationId xmlns:p14="http://schemas.microsoft.com/office/powerpoint/2010/main" val="10547687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using a System of Linear Inequalities</a:t>
            </a:r>
            <a:r>
              <a:rPr lang="en-US" dirty="0"/>
              <a:t>—Slide 9</a:t>
            </a:r>
            <a:endParaRPr dirty="0"/>
          </a:p>
        </p:txBody>
      </p:sp>
      <mc:AlternateContent xmlns:mc="http://schemas.openxmlformats.org/markup-compatibility/2006" xmlns:a14="http://schemas.microsoft.com/office/drawing/2010/main">
        <mc:Choice Requires="a14">
          <p:sp>
            <p:nvSpPr>
              <p:cNvPr id="3" name="Text Placeholder 2"/>
              <p:cNvSpPr>
                <a:spLocks noGrp="1"/>
              </p:cNvSpPr>
              <p:nvPr>
                <p:ph type="body" sz="quarter" idx="10"/>
              </p:nvPr>
            </p:nvSpPr>
            <p:spPr/>
            <p:txBody>
              <a:bodyPr>
                <a:normAutofit/>
              </a:bodyPr>
              <a:lstStyle/>
              <a:p>
                <a:pPr>
                  <a:defRPr sz="2800"/>
                </a:pPr>
                <a:r>
                  <a:rPr sz="2800" dirty="0"/>
                  <a:t>Any point in the shaded area is a combination of hours that Elisha could work and meet his goal of earning $260 for the week. One such combination is the point </a:t>
                </a:r>
                <a14:m>
                  <m:oMath xmlns:m="http://schemas.openxmlformats.org/officeDocument/2006/math">
                    <m:d>
                      <m:dPr>
                        <m:ctrlPr>
                          <a:rPr i="1">
                            <a:latin typeface="Cambria Math" panose="02040503050406030204" pitchFamily="18" charset="0"/>
                          </a:rPr>
                        </m:ctrlPr>
                      </m:dPr>
                      <m:e>
                        <m:r>
                          <a:rPr>
                            <a:latin typeface="Cambria Math" panose="02040503050406030204" pitchFamily="18" charset="0"/>
                          </a:rPr>
                          <m:t>20</m:t>
                        </m:r>
                        <m:r>
                          <m:rPr>
                            <m:nor/>
                          </m:rPr>
                          <a:rPr/>
                          <m:t>, </m:t>
                        </m:r>
                        <m:r>
                          <a:rPr>
                            <a:latin typeface="Cambria Math" panose="02040503050406030204" pitchFamily="18" charset="0"/>
                          </a:rPr>
                          <m:t>50</m:t>
                        </m:r>
                      </m:e>
                    </m:d>
                  </m:oMath>
                </a14:m>
                <a:r>
                  <a:rPr sz="2800" dirty="0"/>
                  <a:t>. This means that Elisha could work </a:t>
                </a:r>
                <a:r>
                  <a:rPr sz="2800" dirty="0">
                    <a:latin typeface="Cambria Math"/>
                  </a:rPr>
                  <a:t>20</a:t>
                </a:r>
                <a:r>
                  <a:rPr sz="2800" dirty="0"/>
                  <a:t> hours at the fast-food restaurant and </a:t>
                </a:r>
                <a:r>
                  <a:rPr sz="2800" dirty="0">
                    <a:latin typeface="Cambria Math"/>
                  </a:rPr>
                  <a:t>50</a:t>
                </a:r>
                <a:r>
                  <a:rPr sz="2800" dirty="0"/>
                  <a:t> hours at the hotel and meet his goal. In fact, </a:t>
                </a:r>
                <a:r>
                  <a:rPr sz="2800" dirty="0">
                    <a:latin typeface="Cambria Math"/>
                  </a:rPr>
                  <a:t>20</a:t>
                </a:r>
                <a:r>
                  <a:rPr sz="2800" dirty="0"/>
                  <a:t> hours at the restaurant earns </a:t>
                </a:r>
                <a:r>
                  <a:rPr lang="en-US" sz="2800" dirty="0"/>
                  <a:t>$182.20</a:t>
                </a:r>
                <a:r>
                  <a:rPr sz="2800" dirty="0"/>
                  <a:t> and </a:t>
                </a:r>
                <a:r>
                  <a:rPr sz="2800" dirty="0">
                    <a:latin typeface="Cambria Math"/>
                  </a:rPr>
                  <a:t>50</a:t>
                </a:r>
                <a:r>
                  <a:rPr sz="2800" dirty="0"/>
                  <a:t> hours at the hotel earns </a:t>
                </a:r>
                <a:r>
                  <a:rPr lang="en-US" sz="2800" dirty="0"/>
                  <a:t>$550.</a:t>
                </a:r>
                <a:r>
                  <a:rPr sz="2800" dirty="0"/>
                  <a:t> This would put Elisha well past his goal at </a:t>
                </a:r>
                <a:r>
                  <a:rPr lang="en-US" sz="2800" dirty="0"/>
                  <a:t>$732.20</a:t>
                </a:r>
                <a:r>
                  <a:rPr sz="2800" dirty="0"/>
                  <a:t> for the week.</a:t>
                </a:r>
              </a:p>
            </p:txBody>
          </p:sp>
        </mc:Choice>
        <mc:Fallback xmlns="">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296"/>
                </a:stretch>
              </a:blipFill>
            </p:spPr>
            <p:txBody>
              <a:bodyPr/>
              <a:lstStyle/>
              <a:p>
                <a:r>
                  <a:rPr lang="en-IN">
                    <a:noFill/>
                  </a:rPr>
                  <a:t> </a:t>
                </a:r>
              </a:p>
            </p:txBody>
          </p:sp>
        </mc:Fallback>
      </mc:AlternateContent>
    </p:spTree>
    <p:extLst>
      <p:ext uri="{BB962C8B-B14F-4D97-AF65-F5344CB8AC3E}">
        <p14:creationId xmlns:p14="http://schemas.microsoft.com/office/powerpoint/2010/main" val="27917154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dirty="0"/>
              <a:t>Example 4: Modeling using a System of Linear Inequalities</a:t>
            </a:r>
            <a:r>
              <a:rPr lang="en-US" dirty="0"/>
              <a:t>—Slide 10</a:t>
            </a:r>
            <a:endParaRPr dirty="0"/>
          </a:p>
        </p:txBody>
      </p:sp>
      <p:pic>
        <p:nvPicPr>
          <p:cNvPr id="7" name="Picture 6" descr="The same lines and graph as Figure 12 is shown. Only the area of intersection is shaded.">
            <a:extLst>
              <a:ext uri="{FF2B5EF4-FFF2-40B4-BE49-F238E27FC236}">
                <a16:creationId xmlns:a16="http://schemas.microsoft.com/office/drawing/2014/main" id="{D0E9BF3E-ABDD-4703-B38E-24DF37B1D1CA}"/>
              </a:ext>
            </a:extLst>
          </p:cNvPr>
          <p:cNvPicPr>
            <a:picLocks noChangeAspect="1"/>
          </p:cNvPicPr>
          <p:nvPr/>
        </p:nvPicPr>
        <p:blipFill>
          <a:blip r:embed="rId2"/>
          <a:srcRect b="8807"/>
          <a:stretch>
            <a:fillRect/>
          </a:stretch>
        </p:blipFill>
        <p:spPr>
          <a:xfrm>
            <a:off x="2523838" y="1161733"/>
            <a:ext cx="4257961" cy="4298354"/>
          </a:xfrm>
          <a:prstGeom prst="rect">
            <a:avLst/>
          </a:prstGeom>
        </p:spPr>
      </p:pic>
      <p:sp>
        <p:nvSpPr>
          <p:cNvPr id="3" name="TextBox 2">
            <a:extLst>
              <a:ext uri="{FF2B5EF4-FFF2-40B4-BE49-F238E27FC236}">
                <a16:creationId xmlns:a16="http://schemas.microsoft.com/office/drawing/2014/main" id="{647923BD-7AFC-16BA-DC6E-DC0C194E1E9F}"/>
              </a:ext>
            </a:extLst>
          </p:cNvPr>
          <p:cNvSpPr txBox="1"/>
          <p:nvPr/>
        </p:nvSpPr>
        <p:spPr>
          <a:xfrm>
            <a:off x="3429000" y="5460087"/>
            <a:ext cx="3048000" cy="430887"/>
          </a:xfrm>
          <a:prstGeom prst="rect">
            <a:avLst/>
          </a:prstGeom>
          <a:noFill/>
        </p:spPr>
        <p:txBody>
          <a:bodyPr wrap="square">
            <a:spAutoFit/>
          </a:bodyPr>
          <a:lstStyle/>
          <a:p>
            <a:pPr algn="ctr"/>
            <a:r>
              <a:rPr lang="en-IN" sz="2200" dirty="0"/>
              <a:t>Figure 14: Solution Area</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Definition: </a:t>
            </a:r>
            <a:r>
              <a:rPr dirty="0"/>
              <a:t>Boundary Line</a:t>
            </a:r>
          </a:p>
        </p:txBody>
      </p:sp>
      <p:sp>
        <p:nvSpPr>
          <p:cNvPr id="3" name="Text Placeholder 2"/>
          <p:cNvSpPr>
            <a:spLocks noGrp="1"/>
          </p:cNvSpPr>
          <p:nvPr>
            <p:ph type="body" sz="quarter" idx="10"/>
          </p:nvPr>
        </p:nvSpPr>
        <p:spPr/>
        <p:txBody>
          <a:bodyPr>
            <a:normAutofit/>
          </a:bodyPr>
          <a:lstStyle/>
          <a:p>
            <a:r>
              <a:rPr sz="2800" dirty="0"/>
              <a:t>A </a:t>
            </a:r>
            <a:r>
              <a:rPr sz="2800" b="1" dirty="0"/>
              <a:t>boundary line</a:t>
            </a:r>
            <a:r>
              <a:rPr sz="2800" dirty="0"/>
              <a:t> is a line that separates those points that satisfy an inequality from those that do not. It is a representation of the equation created when the inequality sign is replaced with an equal sign.</a:t>
            </a:r>
          </a:p>
          <a:p>
            <a:endParaRPr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defRPr sz="3200"/>
            </a:pPr>
            <a:r>
              <a:rPr lang="en-US" dirty="0"/>
              <a:t>Procedure: </a:t>
            </a:r>
            <a:r>
              <a:rPr dirty="0"/>
              <a:t>Steps to Graphing Linear Inequalities</a:t>
            </a:r>
          </a:p>
        </p:txBody>
      </p:sp>
      <p:sp>
        <p:nvSpPr>
          <p:cNvPr id="3" name="Text Placeholder 2"/>
          <p:cNvSpPr>
            <a:spLocks noGrp="1"/>
          </p:cNvSpPr>
          <p:nvPr>
            <p:ph type="body" sz="quarter" idx="10"/>
          </p:nvPr>
        </p:nvSpPr>
        <p:spPr/>
        <p:txBody>
          <a:bodyPr>
            <a:normAutofit/>
          </a:bodyPr>
          <a:lstStyle/>
          <a:p>
            <a:pPr marL="542925" indent="-542925">
              <a:defRPr sz="2800"/>
            </a:pPr>
            <a:r>
              <a:rPr lang="en-US" dirty="0"/>
              <a:t>1.</a:t>
            </a:r>
            <a:r>
              <a:rPr dirty="0"/>
              <a:t>​</a:t>
            </a:r>
            <a:r>
              <a:rPr lang="en-US" dirty="0"/>
              <a:t>	</a:t>
            </a:r>
            <a:r>
              <a:rPr sz="2400" dirty="0"/>
              <a:t>Graph the boundary line.</a:t>
            </a:r>
          </a:p>
          <a:p>
            <a:pPr marL="895350" lvl="1" indent="-342900">
              <a:buFont typeface="Arial" panose="020B0604020202020204" pitchFamily="34" charset="0"/>
              <a:buChar char="•"/>
            </a:pPr>
            <a:r>
              <a:rPr sz="2400" dirty="0">
                <a:solidFill>
                  <a:srgbClr val="000000"/>
                </a:solidFill>
              </a:rPr>
              <a:t>​The line will be solid if the inequality is </a:t>
            </a:r>
            <a:r>
              <a:rPr sz="2400" dirty="0">
                <a:solidFill>
                  <a:srgbClr val="000000"/>
                </a:solidFill>
                <a:latin typeface="Cambria Math"/>
              </a:rPr>
              <a:t>≥</a:t>
            </a:r>
            <a:r>
              <a:rPr sz="2400" dirty="0">
                <a:solidFill>
                  <a:srgbClr val="000000"/>
                </a:solidFill>
              </a:rPr>
              <a:t> or </a:t>
            </a:r>
            <a:r>
              <a:rPr sz="2400" dirty="0">
                <a:solidFill>
                  <a:srgbClr val="000000"/>
                </a:solidFill>
                <a:latin typeface="Cambria Math"/>
              </a:rPr>
              <a:t>≤</a:t>
            </a:r>
            <a:r>
              <a:rPr sz="2400" dirty="0">
                <a:solidFill>
                  <a:srgbClr val="000000"/>
                </a:solidFill>
              </a:rPr>
              <a:t>.</a:t>
            </a:r>
          </a:p>
          <a:p>
            <a:pPr marL="895350" lvl="1" indent="-342900">
              <a:buFont typeface="Arial" panose="020B0604020202020204" pitchFamily="34" charset="0"/>
              <a:buChar char="•"/>
            </a:pPr>
            <a:r>
              <a:rPr sz="2400" dirty="0">
                <a:solidFill>
                  <a:srgbClr val="000000"/>
                </a:solidFill>
              </a:rPr>
              <a:t>The line will be dashed if the inequality is </a:t>
            </a:r>
            <a:r>
              <a:rPr sz="2400" dirty="0">
                <a:solidFill>
                  <a:srgbClr val="000000"/>
                </a:solidFill>
                <a:latin typeface="Cambria Math"/>
              </a:rPr>
              <a:t>&gt;</a:t>
            </a:r>
            <a:r>
              <a:rPr sz="2400" dirty="0">
                <a:solidFill>
                  <a:srgbClr val="000000"/>
                </a:solidFill>
              </a:rPr>
              <a:t> or </a:t>
            </a:r>
            <a:r>
              <a:rPr sz="2400" dirty="0">
                <a:solidFill>
                  <a:srgbClr val="000000"/>
                </a:solidFill>
                <a:latin typeface="Cambria Math"/>
              </a:rPr>
              <a:t>&lt;</a:t>
            </a:r>
            <a:r>
              <a:rPr sz="2400" dirty="0">
                <a:solidFill>
                  <a:srgbClr val="000000"/>
                </a:solidFill>
              </a:rPr>
              <a:t>.</a:t>
            </a:r>
          </a:p>
          <a:p>
            <a:pPr marL="542925" indent="-542925">
              <a:defRPr sz="2800"/>
            </a:pPr>
            <a:r>
              <a:rPr lang="en-US" sz="2400" dirty="0"/>
              <a:t>2.</a:t>
            </a:r>
            <a:r>
              <a:rPr sz="2400" dirty="0"/>
              <a:t>​</a:t>
            </a:r>
            <a:r>
              <a:rPr lang="en-US" sz="2400" dirty="0"/>
              <a:t>	</a:t>
            </a:r>
            <a:r>
              <a:rPr sz="2400" dirty="0"/>
              <a:t>Determine which side of the line to shade by using a test point.</a:t>
            </a:r>
          </a:p>
          <a:p>
            <a:pPr marL="542925" indent="-542925">
              <a:defRPr sz="2800"/>
            </a:pPr>
            <a:r>
              <a:rPr lang="en-US" sz="2400" dirty="0"/>
              <a:t>3.</a:t>
            </a:r>
            <a:r>
              <a:rPr sz="2400" dirty="0"/>
              <a:t>​</a:t>
            </a:r>
            <a:r>
              <a:rPr lang="en-US" sz="2400" dirty="0"/>
              <a:t>	</a:t>
            </a:r>
            <a:r>
              <a:rPr sz="2400" dirty="0"/>
              <a:t>Shade the half-plane that contains the solution set.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t>Think Back</a:t>
            </a:r>
          </a:p>
        </p:txBody>
      </p:sp>
      <p:sp>
        <p:nvSpPr>
          <p:cNvPr id="3" name="Text Placeholder 2"/>
          <p:cNvSpPr>
            <a:spLocks noGrp="1"/>
          </p:cNvSpPr>
          <p:nvPr>
            <p:ph type="body" sz="quarter" idx="10"/>
          </p:nvPr>
        </p:nvSpPr>
        <p:spPr/>
        <p:txBody>
          <a:bodyPr>
            <a:normAutofit/>
          </a:bodyPr>
          <a:lstStyle/>
          <a:p>
            <a:pPr>
              <a:defRPr sz="2800"/>
            </a:pPr>
            <a:r>
              <a:rPr sz="2800" dirty="0"/>
              <a:t>The slope-intercept form of an equation is </a:t>
            </a:r>
            <a:r>
              <a:rPr lang="en-US" sz="2800" i="1" dirty="0"/>
              <a:t>y</a:t>
            </a:r>
            <a:r>
              <a:rPr lang="en-US" sz="2800" dirty="0"/>
              <a:t> = </a:t>
            </a:r>
            <a:r>
              <a:rPr lang="en-US" sz="2800" i="1" dirty="0"/>
              <a:t>mx</a:t>
            </a:r>
            <a:r>
              <a:rPr lang="en-US" sz="2800" dirty="0"/>
              <a:t> + </a:t>
            </a:r>
            <a:r>
              <a:rPr lang="en-US" sz="2800" i="1" dirty="0"/>
              <a:t>b</a:t>
            </a:r>
            <a:r>
              <a:rPr lang="en-US" sz="2800" dirty="0"/>
              <a:t>,</a:t>
            </a:r>
            <a:r>
              <a:rPr sz="2800" dirty="0"/>
              <a:t> where </a:t>
            </a:r>
            <a:r>
              <a:rPr lang="en-US" sz="2800" i="1" dirty="0"/>
              <a:t>m</a:t>
            </a:r>
            <a:r>
              <a:rPr sz="2800" dirty="0"/>
              <a:t> is the slope and </a:t>
            </a:r>
            <a:r>
              <a:rPr lang="en-US" sz="2800" i="1" dirty="0"/>
              <a:t>b</a:t>
            </a:r>
            <a:r>
              <a:rPr sz="2800" dirty="0"/>
              <a:t> is the </a:t>
            </a:r>
            <a:r>
              <a:rPr lang="en-US" sz="2800" i="1" dirty="0"/>
              <a:t>y</a:t>
            </a:r>
            <a:r>
              <a:rPr sz="2800" dirty="0"/>
              <a:t>-intercept.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dirty="0"/>
              <a:t>Example 1: Graphing a Linear Inequality</a:t>
            </a:r>
            <a:r>
              <a:rPr lang="en-US" dirty="0"/>
              <a:t>—Slide 1</a:t>
            </a:r>
            <a:endParaRPr dirty="0"/>
          </a:p>
        </p:txBody>
      </p:sp>
      <mc:AlternateContent xmlns:mc="http://schemas.openxmlformats.org/markup-compatibility/2006">
        <mc:Choice xmlns:a14="http://schemas.microsoft.com/office/drawing/2010/main" Requires="a14">
          <p:sp>
            <p:nvSpPr>
              <p:cNvPr id="3" name="Text Placeholder 2"/>
              <p:cNvSpPr>
                <a:spLocks noGrp="1"/>
              </p:cNvSpPr>
              <p:nvPr>
                <p:ph type="body" sz="quarter" idx="10"/>
              </p:nvPr>
            </p:nvSpPr>
            <p:spPr/>
            <p:txBody>
              <a:bodyPr>
                <a:normAutofit/>
              </a:bodyPr>
              <a:lstStyle/>
              <a:p>
                <a:r>
                  <a:rPr sz="2800" dirty="0"/>
                  <a:t>Graph the linear inequality.</a:t>
                </a:r>
              </a:p>
              <a:p>
                <a:pPr algn="ctr">
                  <a:defRPr sz="2800"/>
                </a:pPr>
                <a:r>
                  <a:rPr lang="en-US" dirty="0"/>
                  <a:t>4</a:t>
                </a:r>
                <a:r>
                  <a:rPr lang="en-US" i="1" dirty="0"/>
                  <a:t>x</a:t>
                </a: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3</a:t>
                </a:r>
                <a:r>
                  <a:rPr lang="en-US" i="1" dirty="0"/>
                  <a:t>y</a:t>
                </a:r>
                <a:r>
                  <a:rPr lang="en-US" dirty="0"/>
                  <a:t> &gt; 12</a:t>
                </a:r>
                <a:endParaRPr lang="en-US" sz="2800" dirty="0"/>
              </a:p>
              <a:p>
                <a:r>
                  <a:rPr lang="en-US" sz="2800" b="1" dirty="0"/>
                  <a:t>Solution</a:t>
                </a:r>
              </a:p>
              <a:p>
                <a:r>
                  <a:rPr lang="en-US" sz="2800" dirty="0"/>
                  <a:t>We begin by graphing the boundary line of the inequality. In order to graph the boundary line by hand or with a graphing calculator, we need to first rearrange the inequality into slope-intercept form.</a:t>
                </a:r>
              </a:p>
              <a:p>
                <a:pPr>
                  <a:defRPr sz="2800"/>
                </a:pPr>
                <a:endParaRPr sz="2800" dirty="0"/>
              </a:p>
            </p:txBody>
          </p:sp>
        </mc:Choice>
        <mc:Fallback>
          <p:sp>
            <p:nvSpPr>
              <p:cNvPr id="3" name="Text Placeholder 2"/>
              <p:cNvSpPr>
                <a:spLocks noGrp="1" noRot="1" noChangeAspect="1" noMove="1" noResize="1" noEditPoints="1" noAdjustHandles="1" noChangeArrowheads="1" noChangeShapeType="1" noTextEdit="1"/>
              </p:cNvSpPr>
              <p:nvPr>
                <p:ph type="body" sz="quarter" idx="10"/>
              </p:nvPr>
            </p:nvSpPr>
            <p:spPr>
              <a:blipFill>
                <a:blip r:embed="rId2"/>
                <a:stretch>
                  <a:fillRect l="-1481" t="-1227" r="-1926"/>
                </a:stretch>
              </a:blipFill>
            </p:spPr>
            <p:txBody>
              <a:bodyPr/>
              <a:lstStyle/>
              <a:p>
                <a:r>
                  <a:rPr lang="en-IN">
                    <a:noFill/>
                  </a:rPr>
                  <a:t> </a:t>
                </a:r>
              </a:p>
            </p:txBody>
          </p:sp>
        </mc:Fallback>
      </mc:AlternateContent>
      <p:pic>
        <p:nvPicPr>
          <p:cNvPr id="12" name="Picture 11" descr="Line 1: P of x equals sixteen x minus eighteen thousand.&#10;&#10;Line 2: P of x equals sixteen times two thousand five hundred minus eighteen thousand.&#10;&#10;Line 3: P of x equals twenty-two thousand.&#10;&#10;Line 1: Four x minus three y is greater than twelve.&#10;&#10;Line 2: By subtracting 4x from both sides, Negative three y is greater than negative four x plus twelve.&#10;&#10;Line 3: Dividing both sides by minus 3, and remember to flip the inequality sign, y is less than four-thirds x minus four.">
            <a:extLst>
              <a:ext uri="{FF2B5EF4-FFF2-40B4-BE49-F238E27FC236}">
                <a16:creationId xmlns:a16="http://schemas.microsoft.com/office/drawing/2014/main" id="{7F6A53F7-CE17-A420-3922-68622FC5AD6C}"/>
              </a:ext>
            </a:extLst>
          </p:cNvPr>
          <p:cNvPicPr>
            <a:picLocks noChangeAspect="1"/>
          </p:cNvPicPr>
          <p:nvPr/>
        </p:nvPicPr>
        <p:blipFill>
          <a:blip r:embed="rId3"/>
          <a:stretch>
            <a:fillRect/>
          </a:stretch>
        </p:blipFill>
        <p:spPr>
          <a:xfrm>
            <a:off x="304800" y="4495800"/>
            <a:ext cx="8667750" cy="1457325"/>
          </a:xfrm>
          <a:prstGeom prst="rect">
            <a:avLst/>
          </a:prstGeom>
        </p:spPr>
      </p:pic>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27C35045E9A749BE72BEEA1A150D0C" ma:contentTypeVersion="12" ma:contentTypeDescription="Create a new document." ma:contentTypeScope="" ma:versionID="c814cb3e8714731e075e6c5082fb93d7">
  <xsd:schema xmlns:xsd="http://www.w3.org/2001/XMLSchema" xmlns:xs="http://www.w3.org/2001/XMLSchema" xmlns:p="http://schemas.microsoft.com/office/2006/metadata/properties" xmlns:ns2="06d9c582-05c2-476b-83d2-72ab8b1380b2" xmlns:ns3="fdab59f7-c3a7-48e5-acd8-618ce834776e" targetNamespace="http://schemas.microsoft.com/office/2006/metadata/properties" ma:root="true" ma:fieldsID="d80a9e90dbd3f40806ac15508682cdd4" ns2:_="" ns3:_="">
    <xsd:import namespace="06d9c582-05c2-476b-83d2-72ab8b1380b2"/>
    <xsd:import namespace="fdab59f7-c3a7-48e5-acd8-618ce834776e"/>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BillingMetadata"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9c582-05c2-476b-83d2-72ab8b1380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BillingMetadata" ma:index="11" nillable="true" ma:displayName="MediaServiceBillingMetadata" ma:hidden="true" ma:internalName="MediaServiceBillingMetadata" ma:readOnly="true">
      <xsd:simpleType>
        <xsd:restriction base="dms:Note"/>
      </xsd:simpleType>
    </xsd:element>
    <xsd:element name="MediaServiceDateTaken" ma:index="12" nillable="true" ma:displayName="MediaServiceDateTaken" ma:descriptio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0d033b2a-f064-4877-9db0-61a81d710356"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dab59f7-c3a7-48e5-acd8-618ce834776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5c102bf4-6fae-482a-8201-639cb6b5c521}" ma:internalName="TaxCatchAll" ma:showField="CatchAllData" ma:web="fdab59f7-c3a7-48e5-acd8-618ce834776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fdab59f7-c3a7-48e5-acd8-618ce834776e" xsi:nil="true"/>
    <lcf76f155ced4ddcb4097134ff3c332f xmlns="06d9c582-05c2-476b-83d2-72ab8b1380b2">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92B5052-AF49-4294-9002-07BECE679479}"/>
</file>

<file path=customXml/itemProps2.xml><?xml version="1.0" encoding="utf-8"?>
<ds:datastoreItem xmlns:ds="http://schemas.openxmlformats.org/officeDocument/2006/customXml" ds:itemID="{9C5ECC3F-92F5-4E28-BA23-5E74A13629C8}"/>
</file>

<file path=customXml/itemProps3.xml><?xml version="1.0" encoding="utf-8"?>
<ds:datastoreItem xmlns:ds="http://schemas.openxmlformats.org/officeDocument/2006/customXml" ds:itemID="{05B18E71-1000-400E-A120-975BC092F02C}"/>
</file>

<file path=docProps/app.xml><?xml version="1.0" encoding="utf-8"?>
<Properties xmlns="http://schemas.openxmlformats.org/officeDocument/2006/extended-properties" xmlns:vt="http://schemas.openxmlformats.org/officeDocument/2006/docPropsVTypes">
  <TotalTime>1556</TotalTime>
  <Words>3501</Words>
  <Application>Microsoft Office PowerPoint</Application>
  <PresentationFormat>On-screen Show (4:3)</PresentationFormat>
  <Paragraphs>274</Paragraphs>
  <Slides>52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52</vt:i4>
      </vt:variant>
    </vt:vector>
  </HeadingPairs>
  <TitlesOfParts>
    <vt:vector size="58" baseType="lpstr">
      <vt:lpstr>Cambria Math</vt:lpstr>
      <vt:lpstr>Wingdings</vt:lpstr>
      <vt:lpstr>Courier New</vt:lpstr>
      <vt:lpstr>Calibri</vt:lpstr>
      <vt:lpstr>Arial</vt:lpstr>
      <vt:lpstr>Office Theme</vt:lpstr>
      <vt:lpstr>Section 5.4</vt:lpstr>
      <vt:lpstr>Definition: Inequalities—Slide 1</vt:lpstr>
      <vt:lpstr>Definition: Inequalities—Slide 2</vt:lpstr>
      <vt:lpstr>Helpful Hint 1</vt:lpstr>
      <vt:lpstr>Helpful Hint 2</vt:lpstr>
      <vt:lpstr>Definition: Boundary Line</vt:lpstr>
      <vt:lpstr>Procedure: Steps to Graphing Linear Inequalities</vt:lpstr>
      <vt:lpstr>Think Back</vt:lpstr>
      <vt:lpstr>Example 1: Graphing a Linear Inequality—Slide 1</vt:lpstr>
      <vt:lpstr>Helpful Hint 3</vt:lpstr>
      <vt:lpstr>Example 1: Graphing a Linear Inequality—Slide 2</vt:lpstr>
      <vt:lpstr>Example 1: Graphing a Linear Inequality—Slide 3</vt:lpstr>
      <vt:lpstr>Example 1: Graphing a Linear Inequality—Slide 4</vt:lpstr>
      <vt:lpstr>Example 1: Graphing a Linear Inequality—Slide 5</vt:lpstr>
      <vt:lpstr>Helpful Hint 4</vt:lpstr>
      <vt:lpstr>Example 1: Graphing a Linear Inequality—Slide 6</vt:lpstr>
      <vt:lpstr>Example 1: Graphing a Linear Inequality—Slide 7</vt:lpstr>
      <vt:lpstr>Skill Check 1</vt:lpstr>
      <vt:lpstr>Example 2: Modeling Using a Linear  Inequality—Slide 1</vt:lpstr>
      <vt:lpstr>Example 2: Modeling Using a Linear  Inequality—Slide 2</vt:lpstr>
      <vt:lpstr>Example 2: Modeling Using a Linear  Inequality—Slide 3</vt:lpstr>
      <vt:lpstr>Example 2: Modeling Using a Linear  Inequality—Slide 4</vt:lpstr>
      <vt:lpstr>Example 2: Modeling Using a Linear  Inequality—Slide 5</vt:lpstr>
      <vt:lpstr>Example 2: Modeling Using a Linear  Inequality—Slide 6</vt:lpstr>
      <vt:lpstr>Example 2: Modeling Using a Linear  Inequality—Slide 7</vt:lpstr>
      <vt:lpstr>Example 2: Modeling Using a Linear  Inequality—Slide 8</vt:lpstr>
      <vt:lpstr>Example 2: Modeling Using a Linear  Inequality—Slide 9</vt:lpstr>
      <vt:lpstr>Example 2: Modeling Using a Linear  Inequality—Slide 10</vt:lpstr>
      <vt:lpstr>Example 2: Modeling Using a Linear  Inequality—Slide 11</vt:lpstr>
      <vt:lpstr>Example 2: Modeling Using a Linear  Inequality—Slide 12</vt:lpstr>
      <vt:lpstr>Example 2: Modeling Using a Linear  Inequality—Slide 13</vt:lpstr>
      <vt:lpstr>Procedure: Steps to Graphing Systems of Linear Inequalities</vt:lpstr>
      <vt:lpstr>Systems of Linear Inequalities</vt:lpstr>
      <vt:lpstr>Example 3: Graphing a System of Linear Inequalities—Slide 1</vt:lpstr>
      <vt:lpstr>Example 3: Graphing a System of Linear Inequalities—Slide 2</vt:lpstr>
      <vt:lpstr>Example 3: Graphing a System of Linear Inequalities—Slide 3</vt:lpstr>
      <vt:lpstr>Example 3: Graphing a System of Linear Inequalities—Slide 4</vt:lpstr>
      <vt:lpstr>Example 3: Graphing a System of Linear Inequalities—Slide 5</vt:lpstr>
      <vt:lpstr>Example 3: Graphing a System of Linear Inequalities—Slide 6</vt:lpstr>
      <vt:lpstr>Example 3: Graphing a System of Linear Inequalities—Slide 7</vt:lpstr>
      <vt:lpstr>Skill Check 2</vt:lpstr>
      <vt:lpstr>Example 4: Modeling using a System of Linear Inequalities—Slide 1</vt:lpstr>
      <vt:lpstr>Example 4: Modeling using a System of Linear Inequalities—Slide 2</vt:lpstr>
      <vt:lpstr>Example 4: Modeling using a System of Linear Inequalities—Slide 3</vt:lpstr>
      <vt:lpstr>Example 4: Modeling using a System of Linear Inequalities—Slide 4</vt:lpstr>
      <vt:lpstr>Example 4: Modeling using a System of Linear Inequalities—Slide 5</vt:lpstr>
      <vt:lpstr>Example 4: Modeling using a System of Linear Inequalities—Slide 6</vt:lpstr>
      <vt:lpstr>Example 4: Modeling using a System of Linear Inequalities—Slide 7</vt:lpstr>
      <vt:lpstr>Tech Tip</vt:lpstr>
      <vt:lpstr>Example 4: Modeling using a System of Linear Inequalities—Slide 8</vt:lpstr>
      <vt:lpstr>Example 4: Modeling using a System of Linear Inequalities—Slide 9</vt:lpstr>
      <vt:lpstr>Example 4: Modeling using a System of Linear Inequalities—Slide 10</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2nd Edition</dc:title>
  <dc:creator>Hawkes Learning</dc:creator>
  <cp:lastModifiedBy>kanthi</cp:lastModifiedBy>
  <cp:revision>149</cp:revision>
  <dcterms:created xsi:type="dcterms:W3CDTF">2013-04-26T14:43:13Z</dcterms:created>
  <dcterms:modified xsi:type="dcterms:W3CDTF">2025-09-19T13:33:05Z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0x010100B327C35045E9A749BE72BEEA1A150D0C</vt:lpwstr>
  </property>
  <property fmtid="{D5CDD505-2E9C-101B-9397-08002B2CF9AE}" pid="3" name="Order">
    <vt:r8>100</vt:r8>
  </property>
</Properties>
</file>