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2"/>
  </p:notesMasterIdLst>
  <p:handoutMasterIdLst>
    <p:handoutMasterId r:id="rId43"/>
  </p:handoutMasterIdLst>
  <p:sldIdLst>
    <p:sldId id="256" r:id="rId2"/>
    <p:sldId id="257" r:id="rId3"/>
    <p:sldId id="258" r:id="rId4"/>
    <p:sldId id="259" r:id="rId5"/>
    <p:sldId id="260" r:id="rId6"/>
    <p:sldId id="262" r:id="rId7"/>
    <p:sldId id="267" r:id="rId8"/>
    <p:sldId id="268" r:id="rId9"/>
    <p:sldId id="269" r:id="rId10"/>
    <p:sldId id="270" r:id="rId11"/>
    <p:sldId id="271" r:id="rId12"/>
    <p:sldId id="309" r:id="rId13"/>
    <p:sldId id="275" r:id="rId14"/>
    <p:sldId id="276" r:id="rId15"/>
    <p:sldId id="278" r:id="rId16"/>
    <p:sldId id="279" r:id="rId17"/>
    <p:sldId id="280" r:id="rId18"/>
    <p:sldId id="310" r:id="rId19"/>
    <p:sldId id="284" r:id="rId20"/>
    <p:sldId id="285" r:id="rId21"/>
    <p:sldId id="286" r:id="rId22"/>
    <p:sldId id="289" r:id="rId23"/>
    <p:sldId id="311" r:id="rId24"/>
    <p:sldId id="312" r:id="rId25"/>
    <p:sldId id="313" r:id="rId26"/>
    <p:sldId id="314" r:id="rId27"/>
    <p:sldId id="316" r:id="rId28"/>
    <p:sldId id="317" r:id="rId29"/>
    <p:sldId id="291" r:id="rId30"/>
    <p:sldId id="292" r:id="rId31"/>
    <p:sldId id="319" r:id="rId32"/>
    <p:sldId id="295" r:id="rId33"/>
    <p:sldId id="296" r:id="rId34"/>
    <p:sldId id="298" r:id="rId35"/>
    <p:sldId id="300" r:id="rId36"/>
    <p:sldId id="320" r:id="rId37"/>
    <p:sldId id="302" r:id="rId38"/>
    <p:sldId id="304" r:id="rId39"/>
    <p:sldId id="308" r:id="rId40"/>
    <p:sldId id="321" r:id="rId41"/>
  </p:sldIdLst>
  <p:sldSz cx="9144000" cy="6858000" type="screen4x3"/>
  <p:notesSz cx="6858000" cy="9144000"/>
  <p:embeddedFontLst>
    <p:embeddedFont>
      <p:font typeface="Cambria Math" panose="02040503050406030204" pitchFamily="18"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F3F3F4"/>
    <a:srgbClr val="000000"/>
    <a:srgbClr val="2D7D9F"/>
    <a:srgbClr val="0000FF"/>
    <a:srgbClr val="000099"/>
    <a:srgbClr val="1F497D"/>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4673" autoAdjust="0"/>
  </p:normalViewPr>
  <p:slideViewPr>
    <p:cSldViewPr>
      <p:cViewPr varScale="1">
        <p:scale>
          <a:sx n="101" d="100"/>
          <a:sy n="101" d="100"/>
        </p:scale>
        <p:origin x="1212"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9/22/2025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9/22/2025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3.xml"/><Relationship Id="rId4" Type="http://schemas.openxmlformats.org/officeDocument/2006/relationships/image" Target="../media/image31.emf"/></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image" Target="../media/image41.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a:t>Section 5.5</a:t>
            </a:r>
          </a:p>
        </p:txBody>
      </p:sp>
      <p:sp>
        <p:nvSpPr>
          <p:cNvPr id="2" name="Text Placeholder 1"/>
          <p:cNvSpPr>
            <a:spLocks noGrp="1"/>
          </p:cNvSpPr>
          <p:nvPr>
            <p:ph type="body" sz="quarter" idx="10"/>
          </p:nvPr>
        </p:nvSpPr>
        <p:spPr/>
        <p:txBody>
          <a:bodyPr/>
          <a:lstStyle/>
          <a:p>
            <a:pPr algn="ctr"/>
            <a:r>
              <a:t>Linear Programming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Determining Maximum or Minimum Points</a:t>
            </a:r>
            <a:r>
              <a:rPr lang="en-US" dirty="0"/>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 student is determining the minimum point of the objective function </a:t>
                </a:r>
                <a:r>
                  <a:rPr lang="en-US" sz="2800" i="1" dirty="0"/>
                  <a:t>z</a:t>
                </a:r>
                <a:r>
                  <a:rPr lang="en-US" sz="2800" dirty="0"/>
                  <a:t> = 225</a:t>
                </a:r>
                <a:r>
                  <a:rPr lang="en-US" sz="2800" i="1" dirty="0"/>
                  <a:t>x</a:t>
                </a:r>
                <a:r>
                  <a:rPr lang="en-US" sz="2800" dirty="0"/>
                  <a:t> + 200</a:t>
                </a:r>
                <a:r>
                  <a:rPr lang="en-US" sz="2800" i="1" dirty="0"/>
                  <a:t>y</a:t>
                </a:r>
                <a:r>
                  <a:rPr sz="2800" dirty="0"/>
                  <a:t>. After graphing the constraints, the student finds the following three vertices of the feasible region polygon.</a:t>
                </a:r>
              </a:p>
              <a:p>
                <a:pPr marL="538163" indent="-538163">
                  <a:defRPr sz="2800"/>
                </a:pPr>
                <a:r>
                  <a:rPr lang="en-US" dirty="0"/>
                  <a:t>1.</a:t>
                </a:r>
                <a:r>
                  <a:rPr dirty="0"/>
                  <a:t>​</a:t>
                </a:r>
                <a:r>
                  <a:rPr lang="en-US" dirty="0"/>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40</m:t>
                        </m:r>
                        <m:r>
                          <m:rPr>
                            <m:nor/>
                          </m:rPr>
                          <a:rPr/>
                          <m:t>, </m:t>
                        </m:r>
                        <m:r>
                          <a:rPr>
                            <a:latin typeface="Cambria Math" panose="02040503050406030204" pitchFamily="18" charset="0"/>
                          </a:rPr>
                          <m:t>110</m:t>
                        </m:r>
                      </m:e>
                    </m:d>
                  </m:oMath>
                </a14:m>
                <a:endParaRPr dirty="0"/>
              </a:p>
              <a:p>
                <a:pPr marL="538163" indent="-538163">
                  <a:defRPr sz="2800"/>
                </a:pPr>
                <a:r>
                  <a:rPr lang="en-US" dirty="0"/>
                  <a:t>2.</a:t>
                </a:r>
                <a:r>
                  <a:rPr dirty="0"/>
                  <a:t>​</a:t>
                </a:r>
                <a:r>
                  <a:rPr lang="en-US" dirty="0"/>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40</m:t>
                        </m:r>
                        <m:r>
                          <m:rPr>
                            <m:nor/>
                          </m:rPr>
                          <a:rPr/>
                          <m:t>, </m:t>
                        </m:r>
                        <m:r>
                          <a:rPr>
                            <a:latin typeface="Cambria Math" panose="02040503050406030204" pitchFamily="18" charset="0"/>
                          </a:rPr>
                          <m:t>25</m:t>
                        </m:r>
                      </m:e>
                    </m:d>
                  </m:oMath>
                </a14:m>
                <a:endParaRPr dirty="0"/>
              </a:p>
              <a:p>
                <a:pPr marL="538163" indent="-538163">
                  <a:defRPr sz="2800"/>
                </a:pPr>
                <a:r>
                  <a:rPr lang="en-US" dirty="0"/>
                  <a:t>3.</a:t>
                </a:r>
                <a:r>
                  <a:rPr dirty="0"/>
                  <a:t>​</a:t>
                </a:r>
                <a:r>
                  <a:rPr lang="en-US" dirty="0"/>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125</m:t>
                        </m:r>
                        <m:r>
                          <m:rPr>
                            <m:nor/>
                          </m:rPr>
                          <a:rPr/>
                          <m:t>, </m:t>
                        </m:r>
                        <m:r>
                          <a:rPr>
                            <a:latin typeface="Cambria Math" panose="02040503050406030204" pitchFamily="18" charset="0"/>
                          </a:rPr>
                          <m:t>25</m:t>
                        </m:r>
                      </m:e>
                    </m:d>
                  </m:oMath>
                </a14:m>
                <a:endParaRPr dirty="0"/>
              </a:p>
              <a:p>
                <a:r>
                  <a:rPr sz="2800" dirty="0"/>
                  <a:t>Which of the points minimizes the objective function?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Determining Maximum or Minimum Points</a:t>
            </a:r>
            <a:r>
              <a:rPr lang="en-US" dirty="0"/>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r>
                  <a:rPr sz="2800" b="1" dirty="0"/>
                  <a:t>Solution</a:t>
                </a:r>
              </a:p>
              <a:p>
                <a:r>
                  <a:rPr sz="2800" dirty="0"/>
                  <a:t>Since the coordinates of the vertices have been found, we need to only evaluate the objective function at each of the points, as Table 2 shows.</a:t>
                </a:r>
                <a:endParaRPr lang="en-US" sz="2800" dirty="0"/>
              </a:p>
              <a:p>
                <a:endParaRPr lang="en-US" sz="2800" dirty="0"/>
              </a:p>
              <a:p>
                <a:endParaRPr lang="en-US" sz="2800" dirty="0"/>
              </a:p>
              <a:p>
                <a:endParaRPr lang="en-IN" dirty="0"/>
              </a:p>
              <a:p>
                <a:endParaRPr lang="en-IN" sz="2800" dirty="0"/>
              </a:p>
              <a:p>
                <a:endParaRPr lang="en-IN" dirty="0"/>
              </a:p>
              <a:p>
                <a:r>
                  <a:rPr lang="en-IN" sz="2800" dirty="0"/>
                  <a:t>As we can see from the table, the second point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40</m:t>
                        </m:r>
                        <m:r>
                          <m:rPr>
                            <m:nor/>
                          </m:rPr>
                          <a:rPr lang="ar-AE"/>
                          <m:t>, </m:t>
                        </m:r>
                        <m:r>
                          <a:rPr lang="ar-AE">
                            <a:latin typeface="Cambria Math" panose="02040503050406030204" pitchFamily="18" charset="0"/>
                          </a:rPr>
                          <m:t>25</m:t>
                        </m:r>
                      </m:e>
                    </m:d>
                  </m:oMath>
                </a14:m>
                <a:r>
                  <a:rPr lang="ar-AE" sz="2800" dirty="0"/>
                  <a:t> </a:t>
                </a:r>
                <a:r>
                  <a:rPr lang="en-IN" sz="2800" dirty="0"/>
                  <a:t>has the smallest function value at </a:t>
                </a:r>
                <a:r>
                  <a:rPr lang="en-IN" sz="2800" dirty="0">
                    <a:latin typeface="Cambria Math"/>
                  </a:rPr>
                  <a:t>14,000</a:t>
                </a:r>
                <a:r>
                  <a:rPr lang="en-IN" sz="2800" dirty="0"/>
                  <a:t>, and therefore minimizes the equation.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b="-2331"/>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descr="The table has two columns:&#10;vertex, and objective function value.&#10;Row 1: vertex is 40 comma 110, objective function value is z equals 225 times 40 plus 200 times 110 equals 31,000.&#10;Row 2: vertex is 40 comma 25, objective function value is z equals 225 times 40 plus 200 times 25 equals 14,000.&#10;Row 3: vertex is 125 comma 25, objective function value is z equals 225 times 125 plus 200 times 25 equals 33,125.">
                <a:extLst>
                  <a:ext uri="{FF2B5EF4-FFF2-40B4-BE49-F238E27FC236}">
                    <a16:creationId xmlns:a16="http://schemas.microsoft.com/office/drawing/2014/main" id="{994ACE5B-A26F-4AF2-BBC1-3A0E3F5C3BC9}"/>
                  </a:ext>
                </a:extLst>
              </p:cNvPr>
              <p:cNvGraphicFramePr>
                <a:graphicFrameLocks/>
              </p:cNvGraphicFramePr>
              <p:nvPr>
                <p:extLst>
                  <p:ext uri="{D42A27DB-BD31-4B8C-83A1-F6EECF244321}">
                    <p14:modId xmlns:p14="http://schemas.microsoft.com/office/powerpoint/2010/main" val="3861905619"/>
                  </p:ext>
                </p:extLst>
              </p:nvPr>
            </p:nvGraphicFramePr>
            <p:xfrm>
              <a:off x="457200" y="3200400"/>
              <a:ext cx="8229600" cy="1483360"/>
            </p:xfrm>
            <a:graphic>
              <a:graphicData uri="http://schemas.openxmlformats.org/drawingml/2006/table">
                <a:tbl>
                  <a:tblPr firstRow="1" bandRow="1">
                    <a:tableStyleId>{5940675A-B579-460E-94D1-54222C63F5DA}</a:tableStyleId>
                  </a:tblPr>
                  <a:tblGrid>
                    <a:gridCol w="36576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370840">
                    <a:tc>
                      <a:txBody>
                        <a:bodyPr/>
                        <a:lstStyle/>
                        <a:p>
                          <a:pPr algn="ctr">
                            <a:defRPr sz="1800" b="1"/>
                          </a:pPr>
                          <a:r>
                            <a:rPr dirty="0"/>
                            <a:t>Vertex</a:t>
                          </a:r>
                        </a:p>
                      </a:txBody>
                      <a:tcPr/>
                    </a:tc>
                    <a:tc>
                      <a:txBody>
                        <a:bodyPr/>
                        <a:lstStyle/>
                        <a:p>
                          <a:pPr algn="ctr">
                            <a:defRPr sz="1800" b="1"/>
                          </a:pPr>
                          <a:r>
                            <a:rPr dirty="0"/>
                            <a:t>Objective Function Value</a:t>
                          </a:r>
                        </a:p>
                      </a:txBody>
                      <a:tcPr/>
                    </a:tc>
                    <a:extLst>
                      <a:ext uri="{0D108BD9-81ED-4DB2-BD59-A6C34878D82A}">
                        <a16:rowId xmlns:a16="http://schemas.microsoft.com/office/drawing/2014/main" val="10001"/>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d>
                                  <m:dPr>
                                    <m:ctrlPr>
                                      <a:rPr sz="1800" i="1">
                                        <a:latin typeface="Cambria Math" panose="02040503050406030204" pitchFamily="18" charset="0"/>
                                      </a:rPr>
                                    </m:ctrlPr>
                                  </m:dPr>
                                  <m:e>
                                    <m:r>
                                      <a:rPr sz="1800">
                                        <a:latin typeface="Cambria Math" panose="02040503050406030204" pitchFamily="18" charset="0"/>
                                      </a:rPr>
                                      <m:t>40</m:t>
                                    </m:r>
                                    <m:r>
                                      <m:rPr>
                                        <m:nor/>
                                      </m:rPr>
                                      <a:rPr sz="1800"/>
                                      <m:t>, </m:t>
                                    </m:r>
                                    <m:r>
                                      <a:rPr sz="1800">
                                        <a:latin typeface="Cambria Math" panose="02040503050406030204" pitchFamily="18" charset="0"/>
                                      </a:rPr>
                                      <m:t>110</m:t>
                                    </m:r>
                                  </m:e>
                                </m:d>
                              </m:oMath>
                            </m:oMathPara>
                          </a14:m>
                          <a:endParaRPr dirty="0"/>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𝑧</m:t>
                                </m:r>
                                <m:r>
                                  <a:rPr sz="1800">
                                    <a:latin typeface="Cambria Math" panose="02040503050406030204" pitchFamily="18" charset="0"/>
                                  </a:rPr>
                                  <m:t>=</m:t>
                                </m:r>
                                <m:r>
                                  <a:rPr sz="1800">
                                    <a:latin typeface="Cambria Math" panose="02040503050406030204" pitchFamily="18" charset="0"/>
                                  </a:rPr>
                                  <m:t>225</m:t>
                                </m:r>
                                <m:d>
                                  <m:dPr>
                                    <m:ctrlPr>
                                      <a:rPr sz="1800" i="1">
                                        <a:latin typeface="Cambria Math" panose="02040503050406030204" pitchFamily="18" charset="0"/>
                                      </a:rPr>
                                    </m:ctrlPr>
                                  </m:dPr>
                                  <m:e>
                                    <m:r>
                                      <a:rPr sz="1800">
                                        <a:latin typeface="Cambria Math" panose="02040503050406030204" pitchFamily="18" charset="0"/>
                                      </a:rPr>
                                      <m:t>40</m:t>
                                    </m:r>
                                  </m:e>
                                </m:d>
                                <m:r>
                                  <a:rPr sz="1800">
                                    <a:latin typeface="Cambria Math" panose="02040503050406030204" pitchFamily="18" charset="0"/>
                                  </a:rPr>
                                  <m:t>+</m:t>
                                </m:r>
                                <m:r>
                                  <a:rPr sz="1800">
                                    <a:latin typeface="Cambria Math" panose="02040503050406030204" pitchFamily="18" charset="0"/>
                                  </a:rPr>
                                  <m:t>200</m:t>
                                </m:r>
                                <m:d>
                                  <m:dPr>
                                    <m:ctrlPr>
                                      <a:rPr sz="1800" i="1">
                                        <a:latin typeface="Cambria Math" panose="02040503050406030204" pitchFamily="18" charset="0"/>
                                      </a:rPr>
                                    </m:ctrlPr>
                                  </m:dPr>
                                  <m:e>
                                    <m:r>
                                      <a:rPr sz="1800">
                                        <a:latin typeface="Cambria Math" panose="02040503050406030204" pitchFamily="18" charset="0"/>
                                      </a:rPr>
                                      <m:t>110</m:t>
                                    </m:r>
                                  </m:e>
                                </m:d>
                                <m:r>
                                  <a:rPr sz="1800">
                                    <a:latin typeface="Cambria Math" panose="02040503050406030204" pitchFamily="18" charset="0"/>
                                  </a:rPr>
                                  <m:t>=</m:t>
                                </m:r>
                                <m:r>
                                  <a:rPr sz="1800">
                                    <a:latin typeface="Cambria Math" panose="02040503050406030204" pitchFamily="18" charset="0"/>
                                  </a:rPr>
                                  <m:t>31</m:t>
                                </m:r>
                                <m:r>
                                  <a:rPr sz="1800">
                                    <a:latin typeface="Cambria Math" panose="02040503050406030204" pitchFamily="18" charset="0"/>
                                  </a:rPr>
                                  <m:t>,</m:t>
                                </m:r>
                                <m:r>
                                  <a:rPr sz="1800">
                                    <a:latin typeface="Cambria Math" panose="02040503050406030204" pitchFamily="18" charset="0"/>
                                  </a:rPr>
                                  <m:t>000</m:t>
                                </m:r>
                              </m:oMath>
                            </m:oMathPara>
                          </a14:m>
                          <a:endParaRPr/>
                        </a:p>
                      </a:txBody>
                      <a:tcPr/>
                    </a:tc>
                    <a:extLst>
                      <a:ext uri="{0D108BD9-81ED-4DB2-BD59-A6C34878D82A}">
                        <a16:rowId xmlns:a16="http://schemas.microsoft.com/office/drawing/2014/main" val="10002"/>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d>
                                  <m:dPr>
                                    <m:ctrlPr>
                                      <a:rPr sz="1800" i="1">
                                        <a:latin typeface="Cambria Math" panose="02040503050406030204" pitchFamily="18" charset="0"/>
                                      </a:rPr>
                                    </m:ctrlPr>
                                  </m:dPr>
                                  <m:e>
                                    <m:r>
                                      <a:rPr sz="1800">
                                        <a:latin typeface="Cambria Math" panose="02040503050406030204" pitchFamily="18" charset="0"/>
                                      </a:rPr>
                                      <m:t>40</m:t>
                                    </m:r>
                                    <m:r>
                                      <m:rPr>
                                        <m:nor/>
                                      </m:rPr>
                                      <a:rPr sz="1800"/>
                                      <m:t>, </m:t>
                                    </m:r>
                                    <m:r>
                                      <a:rPr sz="1800">
                                        <a:latin typeface="Cambria Math" panose="02040503050406030204" pitchFamily="18" charset="0"/>
                                      </a:rPr>
                                      <m:t>25</m:t>
                                    </m:r>
                                  </m:e>
                                </m:d>
                              </m:oMath>
                            </m:oMathPara>
                          </a14:m>
                          <a:endParaRPr dirty="0"/>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𝑧</m:t>
                                </m:r>
                                <m:r>
                                  <a:rPr sz="1800">
                                    <a:latin typeface="Cambria Math" panose="02040503050406030204" pitchFamily="18" charset="0"/>
                                  </a:rPr>
                                  <m:t>=</m:t>
                                </m:r>
                                <m:r>
                                  <a:rPr sz="1800">
                                    <a:latin typeface="Cambria Math" panose="02040503050406030204" pitchFamily="18" charset="0"/>
                                  </a:rPr>
                                  <m:t>225</m:t>
                                </m:r>
                                <m:d>
                                  <m:dPr>
                                    <m:ctrlPr>
                                      <a:rPr sz="1800" i="1">
                                        <a:latin typeface="Cambria Math" panose="02040503050406030204" pitchFamily="18" charset="0"/>
                                      </a:rPr>
                                    </m:ctrlPr>
                                  </m:dPr>
                                  <m:e>
                                    <m:r>
                                      <a:rPr sz="1800">
                                        <a:latin typeface="Cambria Math" panose="02040503050406030204" pitchFamily="18" charset="0"/>
                                      </a:rPr>
                                      <m:t>40</m:t>
                                    </m:r>
                                  </m:e>
                                </m:d>
                                <m:r>
                                  <a:rPr sz="1800">
                                    <a:latin typeface="Cambria Math" panose="02040503050406030204" pitchFamily="18" charset="0"/>
                                  </a:rPr>
                                  <m:t>+</m:t>
                                </m:r>
                                <m:r>
                                  <a:rPr sz="1800">
                                    <a:latin typeface="Cambria Math" panose="02040503050406030204" pitchFamily="18" charset="0"/>
                                  </a:rPr>
                                  <m:t>200</m:t>
                                </m:r>
                                <m:d>
                                  <m:dPr>
                                    <m:ctrlPr>
                                      <a:rPr sz="1800" i="1">
                                        <a:latin typeface="Cambria Math" panose="02040503050406030204" pitchFamily="18" charset="0"/>
                                      </a:rPr>
                                    </m:ctrlPr>
                                  </m:dPr>
                                  <m:e>
                                    <m:r>
                                      <a:rPr sz="1800">
                                        <a:latin typeface="Cambria Math" panose="02040503050406030204" pitchFamily="18" charset="0"/>
                                      </a:rPr>
                                      <m:t>25</m:t>
                                    </m:r>
                                  </m:e>
                                </m:d>
                                <m:r>
                                  <a:rPr sz="1800">
                                    <a:latin typeface="Cambria Math" panose="02040503050406030204" pitchFamily="18" charset="0"/>
                                  </a:rPr>
                                  <m:t>=</m:t>
                                </m:r>
                                <m:r>
                                  <a:rPr sz="1800">
                                    <a:latin typeface="Cambria Math" panose="02040503050406030204" pitchFamily="18" charset="0"/>
                                  </a:rPr>
                                  <m:t>14</m:t>
                                </m:r>
                                <m:r>
                                  <a:rPr sz="1800">
                                    <a:latin typeface="Cambria Math" panose="02040503050406030204" pitchFamily="18" charset="0"/>
                                  </a:rPr>
                                  <m:t>,</m:t>
                                </m:r>
                                <m:r>
                                  <a:rPr sz="1800">
                                    <a:latin typeface="Cambria Math" panose="02040503050406030204" pitchFamily="18" charset="0"/>
                                  </a:rPr>
                                  <m:t>000</m:t>
                                </m:r>
                              </m:oMath>
                            </m:oMathPara>
                          </a14:m>
                          <a:endParaRPr/>
                        </a:p>
                      </a:txBody>
                      <a:tcPr/>
                    </a:tc>
                    <a:extLst>
                      <a:ext uri="{0D108BD9-81ED-4DB2-BD59-A6C34878D82A}">
                        <a16:rowId xmlns:a16="http://schemas.microsoft.com/office/drawing/2014/main" val="10003"/>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d>
                                  <m:dPr>
                                    <m:ctrlPr>
                                      <a:rPr sz="1800" i="1">
                                        <a:latin typeface="Cambria Math" panose="02040503050406030204" pitchFamily="18" charset="0"/>
                                      </a:rPr>
                                    </m:ctrlPr>
                                  </m:dPr>
                                  <m:e>
                                    <m:r>
                                      <a:rPr sz="1800">
                                        <a:latin typeface="Cambria Math" panose="02040503050406030204" pitchFamily="18" charset="0"/>
                                      </a:rPr>
                                      <m:t>125</m:t>
                                    </m:r>
                                    <m:r>
                                      <m:rPr>
                                        <m:nor/>
                                      </m:rPr>
                                      <a:rPr sz="1800"/>
                                      <m:t>, </m:t>
                                    </m:r>
                                    <m:r>
                                      <a:rPr sz="1800">
                                        <a:latin typeface="Cambria Math" panose="02040503050406030204" pitchFamily="18" charset="0"/>
                                      </a:rPr>
                                      <m:t>25</m:t>
                                    </m:r>
                                  </m:e>
                                </m:d>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𝑧</m:t>
                                </m:r>
                                <m:r>
                                  <a:rPr sz="1800">
                                    <a:latin typeface="Cambria Math" panose="02040503050406030204" pitchFamily="18" charset="0"/>
                                  </a:rPr>
                                  <m:t>=</m:t>
                                </m:r>
                                <m:r>
                                  <a:rPr sz="1800">
                                    <a:latin typeface="Cambria Math" panose="02040503050406030204" pitchFamily="18" charset="0"/>
                                  </a:rPr>
                                  <m:t>225</m:t>
                                </m:r>
                                <m:d>
                                  <m:dPr>
                                    <m:ctrlPr>
                                      <a:rPr sz="1800" i="1">
                                        <a:latin typeface="Cambria Math" panose="02040503050406030204" pitchFamily="18" charset="0"/>
                                      </a:rPr>
                                    </m:ctrlPr>
                                  </m:dPr>
                                  <m:e>
                                    <m:r>
                                      <a:rPr sz="1800">
                                        <a:latin typeface="Cambria Math" panose="02040503050406030204" pitchFamily="18" charset="0"/>
                                      </a:rPr>
                                      <m:t>125</m:t>
                                    </m:r>
                                  </m:e>
                                </m:d>
                                <m:r>
                                  <a:rPr sz="1800">
                                    <a:latin typeface="Cambria Math" panose="02040503050406030204" pitchFamily="18" charset="0"/>
                                  </a:rPr>
                                  <m:t>+</m:t>
                                </m:r>
                                <m:r>
                                  <a:rPr sz="1800">
                                    <a:latin typeface="Cambria Math" panose="02040503050406030204" pitchFamily="18" charset="0"/>
                                  </a:rPr>
                                  <m:t>200</m:t>
                                </m:r>
                                <m:d>
                                  <m:dPr>
                                    <m:ctrlPr>
                                      <a:rPr sz="1800" i="1">
                                        <a:latin typeface="Cambria Math" panose="02040503050406030204" pitchFamily="18" charset="0"/>
                                      </a:rPr>
                                    </m:ctrlPr>
                                  </m:dPr>
                                  <m:e>
                                    <m:r>
                                      <a:rPr sz="1800">
                                        <a:latin typeface="Cambria Math" panose="02040503050406030204" pitchFamily="18" charset="0"/>
                                      </a:rPr>
                                      <m:t>25</m:t>
                                    </m:r>
                                  </m:e>
                                </m:d>
                                <m:r>
                                  <a:rPr sz="1800">
                                    <a:latin typeface="Cambria Math" panose="02040503050406030204" pitchFamily="18" charset="0"/>
                                  </a:rPr>
                                  <m:t>=</m:t>
                                </m:r>
                                <m:r>
                                  <a:rPr sz="1800">
                                    <a:latin typeface="Cambria Math" panose="02040503050406030204" pitchFamily="18" charset="0"/>
                                  </a:rPr>
                                  <m:t>33</m:t>
                                </m:r>
                                <m:r>
                                  <a:rPr sz="1800">
                                    <a:latin typeface="Cambria Math" panose="02040503050406030204" pitchFamily="18" charset="0"/>
                                  </a:rPr>
                                  <m:t>,</m:t>
                                </m:r>
                                <m:r>
                                  <a:rPr sz="1800">
                                    <a:latin typeface="Cambria Math" panose="02040503050406030204" pitchFamily="18" charset="0"/>
                                  </a:rPr>
                                  <m:t>125</m:t>
                                </m:r>
                              </m:oMath>
                            </m:oMathPara>
                          </a14:m>
                          <a:endParaRPr dirty="0"/>
                        </a:p>
                      </a:txBody>
                      <a:tcPr/>
                    </a:tc>
                    <a:extLst>
                      <a:ext uri="{0D108BD9-81ED-4DB2-BD59-A6C34878D82A}">
                        <a16:rowId xmlns:a16="http://schemas.microsoft.com/office/drawing/2014/main" val="10004"/>
                      </a:ext>
                    </a:extLst>
                  </a:tr>
                </a:tbl>
              </a:graphicData>
            </a:graphic>
          </p:graphicFrame>
        </mc:Choice>
        <mc:Fallback xmlns="">
          <p:graphicFrame>
            <p:nvGraphicFramePr>
              <p:cNvPr id="4" name="Table Placeholder 2" descr="The table has two columns:&#10;vertex, and objective function value.&#10;Row 1: vertex is 40 comma 110, objective function value is z equals 225 times 40 plus 200 times 110 equals 31,000.&#10;Row 2: vertex is 40 comma 25, objective function value is z equals 225 times 40 plus 200 times 25 equals 14,000.&#10;Row 3: vertex is 125 comma 25, objective function value is z equals 225 times 125 plus 200 times 25 equals 33,125.">
                <a:extLst>
                  <a:ext uri="{FF2B5EF4-FFF2-40B4-BE49-F238E27FC236}">
                    <a16:creationId xmlns:a16="http://schemas.microsoft.com/office/drawing/2014/main" id="{994ACE5B-A26F-4AF2-BBC1-3A0E3F5C3BC9}"/>
                  </a:ext>
                </a:extLst>
              </p:cNvPr>
              <p:cNvGraphicFramePr>
                <a:graphicFrameLocks/>
              </p:cNvGraphicFramePr>
              <p:nvPr>
                <p:extLst>
                  <p:ext uri="{D42A27DB-BD31-4B8C-83A1-F6EECF244321}">
                    <p14:modId xmlns:p14="http://schemas.microsoft.com/office/powerpoint/2010/main" val="3861905619"/>
                  </p:ext>
                </p:extLst>
              </p:nvPr>
            </p:nvGraphicFramePr>
            <p:xfrm>
              <a:off x="457200" y="3200400"/>
              <a:ext cx="8229600" cy="1483360"/>
            </p:xfrm>
            <a:graphic>
              <a:graphicData uri="http://schemas.openxmlformats.org/drawingml/2006/table">
                <a:tbl>
                  <a:tblPr firstRow="1" bandRow="1">
                    <a:tableStyleId>{5940675A-B579-460E-94D1-54222C63F5DA}</a:tableStyleId>
                  </a:tblPr>
                  <a:tblGrid>
                    <a:gridCol w="36576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370840">
                    <a:tc>
                      <a:txBody>
                        <a:bodyPr/>
                        <a:lstStyle/>
                        <a:p>
                          <a:pPr algn="ctr">
                            <a:defRPr sz="1800" b="1"/>
                          </a:pPr>
                          <a:r>
                            <a:rPr dirty="0"/>
                            <a:t>Vertex</a:t>
                          </a:r>
                        </a:p>
                      </a:txBody>
                      <a:tcPr/>
                    </a:tc>
                    <a:tc>
                      <a:txBody>
                        <a:bodyPr/>
                        <a:lstStyle/>
                        <a:p>
                          <a:pPr algn="ctr">
                            <a:defRPr sz="1800" b="1"/>
                          </a:pPr>
                          <a:r>
                            <a:rPr dirty="0"/>
                            <a:t>Objective Function Value</a:t>
                          </a:r>
                        </a:p>
                      </a:txBody>
                      <a:tcPr/>
                    </a:tc>
                    <a:extLst>
                      <a:ext uri="{0D108BD9-81ED-4DB2-BD59-A6C34878D82A}">
                        <a16:rowId xmlns:a16="http://schemas.microsoft.com/office/drawing/2014/main" val="10001"/>
                      </a:ext>
                    </a:extLst>
                  </a:tr>
                  <a:tr h="370840">
                    <a:tc>
                      <a:txBody>
                        <a:bodyPr/>
                        <a:lstStyle/>
                        <a:p>
                          <a:endParaRPr lang="en-US"/>
                        </a:p>
                      </a:txBody>
                      <a:tcPr>
                        <a:blipFill>
                          <a:blip r:embed="rId3"/>
                          <a:stretch>
                            <a:fillRect l="-333" t="-108197" r="-125500" b="-203279"/>
                          </a:stretch>
                        </a:blipFill>
                      </a:tcPr>
                    </a:tc>
                    <a:tc>
                      <a:txBody>
                        <a:bodyPr/>
                        <a:lstStyle/>
                        <a:p>
                          <a:endParaRPr lang="en-US"/>
                        </a:p>
                      </a:txBody>
                      <a:tcPr>
                        <a:blipFill>
                          <a:blip r:embed="rId3"/>
                          <a:stretch>
                            <a:fillRect l="-80267" t="-108197" r="-400" b="-203279"/>
                          </a:stretch>
                        </a:blipFill>
                      </a:tcPr>
                    </a:tc>
                    <a:extLst>
                      <a:ext uri="{0D108BD9-81ED-4DB2-BD59-A6C34878D82A}">
                        <a16:rowId xmlns:a16="http://schemas.microsoft.com/office/drawing/2014/main" val="10002"/>
                      </a:ext>
                    </a:extLst>
                  </a:tr>
                  <a:tr h="370840">
                    <a:tc>
                      <a:txBody>
                        <a:bodyPr/>
                        <a:lstStyle/>
                        <a:p>
                          <a:endParaRPr lang="en-US"/>
                        </a:p>
                      </a:txBody>
                      <a:tcPr>
                        <a:blipFill>
                          <a:blip r:embed="rId3"/>
                          <a:stretch>
                            <a:fillRect l="-333" t="-208197" r="-125500" b="-103279"/>
                          </a:stretch>
                        </a:blipFill>
                      </a:tcPr>
                    </a:tc>
                    <a:tc>
                      <a:txBody>
                        <a:bodyPr/>
                        <a:lstStyle/>
                        <a:p>
                          <a:endParaRPr lang="en-US"/>
                        </a:p>
                      </a:txBody>
                      <a:tcPr>
                        <a:blipFill>
                          <a:blip r:embed="rId3"/>
                          <a:stretch>
                            <a:fillRect l="-80267" t="-208197" r="-400" b="-103279"/>
                          </a:stretch>
                        </a:blipFill>
                      </a:tcPr>
                    </a:tc>
                    <a:extLst>
                      <a:ext uri="{0D108BD9-81ED-4DB2-BD59-A6C34878D82A}">
                        <a16:rowId xmlns:a16="http://schemas.microsoft.com/office/drawing/2014/main" val="10003"/>
                      </a:ext>
                    </a:extLst>
                  </a:tr>
                  <a:tr h="370840">
                    <a:tc>
                      <a:txBody>
                        <a:bodyPr/>
                        <a:lstStyle/>
                        <a:p>
                          <a:endParaRPr lang="en-US"/>
                        </a:p>
                      </a:txBody>
                      <a:tcPr>
                        <a:blipFill>
                          <a:blip r:embed="rId3"/>
                          <a:stretch>
                            <a:fillRect l="-333" t="-308197" r="-125500" b="-3279"/>
                          </a:stretch>
                        </a:blipFill>
                      </a:tcPr>
                    </a:tc>
                    <a:tc>
                      <a:txBody>
                        <a:bodyPr/>
                        <a:lstStyle/>
                        <a:p>
                          <a:endParaRPr lang="en-US"/>
                        </a:p>
                      </a:txBody>
                      <a:tcPr>
                        <a:blipFill>
                          <a:blip r:embed="rId3"/>
                          <a:stretch>
                            <a:fillRect l="-80267" t="-308197" r="-400" b="-3279"/>
                          </a:stretch>
                        </a:blipFill>
                      </a:tcPr>
                    </a:tc>
                    <a:extLst>
                      <a:ext uri="{0D108BD9-81ED-4DB2-BD59-A6C34878D82A}">
                        <a16:rowId xmlns:a16="http://schemas.microsoft.com/office/drawing/2014/main" val="10004"/>
                      </a:ext>
                    </a:extLst>
                  </a:tr>
                </a:tbl>
              </a:graphicData>
            </a:graphic>
          </p:graphicFrame>
        </mc:Fallback>
      </mc:AlternateContent>
      <p:sp>
        <p:nvSpPr>
          <p:cNvPr id="6" name="TextBox 5">
            <a:extLst>
              <a:ext uri="{FF2B5EF4-FFF2-40B4-BE49-F238E27FC236}">
                <a16:creationId xmlns:a16="http://schemas.microsoft.com/office/drawing/2014/main" id="{ABDE867C-8E21-DAE8-17B0-229E7182FC9E}"/>
              </a:ext>
            </a:extLst>
          </p:cNvPr>
          <p:cNvSpPr txBox="1"/>
          <p:nvPr/>
        </p:nvSpPr>
        <p:spPr>
          <a:xfrm>
            <a:off x="2286000" y="2743200"/>
            <a:ext cx="4572000" cy="369332"/>
          </a:xfrm>
          <a:prstGeom prst="rect">
            <a:avLst/>
          </a:prstGeom>
          <a:noFill/>
        </p:spPr>
        <p:txBody>
          <a:bodyPr wrap="square">
            <a:spAutoFit/>
          </a:bodyPr>
          <a:lstStyle/>
          <a:p>
            <a:pPr algn="ctr">
              <a:defRPr b="1"/>
            </a:pPr>
            <a:r>
              <a:rPr lang="en-US" sz="1800" dirty="0"/>
              <a:t>Table 2: Evaluating the Objective Function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1</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Given the objective function</a:t>
                </a:r>
                <a:r>
                  <a:rPr lang="en-US" sz="2800" dirty="0"/>
                  <a:t> </a:t>
                </a:r>
                <a:r>
                  <a:rPr lang="en-US" dirty="0"/>
                  <a:t>13</a:t>
                </a:r>
                <a:r>
                  <a:rPr lang="en-US" i="1" dirty="0"/>
                  <a:t>x</a:t>
                </a:r>
                <a:r>
                  <a:rPr lang="en-US" dirty="0"/>
                  <a:t> + 5</a:t>
                </a:r>
                <a:r>
                  <a:rPr lang="en-US" i="1" dirty="0"/>
                  <a:t>y</a:t>
                </a:r>
                <a:r>
                  <a:rPr lang="en-US" dirty="0"/>
                  <a:t> – 125 = </a:t>
                </a:r>
                <a:r>
                  <a:rPr lang="en-US" i="1" dirty="0"/>
                  <a:t>z</a:t>
                </a:r>
                <a:r>
                  <a:rPr sz="2800" dirty="0"/>
                  <a:t>, determine which of the following maximizes the function.</a:t>
                </a:r>
              </a:p>
              <a:p>
                <a:pPr marL="538163" indent="-538163">
                  <a:defRPr sz="2800"/>
                </a:pPr>
                <a:r>
                  <a:rPr lang="en-US" dirty="0"/>
                  <a:t>a.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36</m:t>
                        </m:r>
                        <m:r>
                          <m:rPr>
                            <m:nor/>
                          </m:rPr>
                          <a:rPr lang="ar-AE"/>
                          <m:t>, </m:t>
                        </m:r>
                        <m:r>
                          <a:rPr lang="ar-AE">
                            <a:latin typeface="Cambria Math" panose="02040503050406030204" pitchFamily="18" charset="0"/>
                          </a:rPr>
                          <m:t>0</m:t>
                        </m:r>
                      </m:e>
                    </m:d>
                  </m:oMath>
                </a14:m>
                <a:endParaRPr lang="ar-AE" dirty="0"/>
              </a:p>
              <a:p>
                <a:pPr marL="538163" indent="-538163">
                  <a:defRPr sz="2800"/>
                </a:pPr>
                <a:r>
                  <a:rPr lang="en-US" dirty="0"/>
                  <a:t>b.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11</m:t>
                        </m:r>
                        <m:r>
                          <m:rPr>
                            <m:nor/>
                          </m:rPr>
                          <a:rPr lang="ar-AE"/>
                          <m:t>, </m:t>
                        </m:r>
                        <m:r>
                          <a:rPr lang="ar-AE">
                            <a:latin typeface="Cambria Math" panose="02040503050406030204" pitchFamily="18" charset="0"/>
                          </a:rPr>
                          <m:t>14</m:t>
                        </m:r>
                      </m:e>
                    </m:d>
                  </m:oMath>
                </a14:m>
                <a:endParaRPr lang="ar-AE" dirty="0"/>
              </a:p>
              <a:p>
                <a:pPr marL="538163" indent="-538163">
                  <a:defRPr sz="2800"/>
                </a:pPr>
                <a:r>
                  <a:rPr lang="en-US" dirty="0"/>
                  <a:t>c.​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0</m:t>
                        </m:r>
                        <m:r>
                          <m:rPr>
                            <m:nor/>
                          </m:rPr>
                          <a:rPr lang="ar-AE"/>
                          <m:t>, </m:t>
                        </m:r>
                        <m:r>
                          <a:rPr lang="ar-AE">
                            <a:latin typeface="Cambria Math" panose="02040503050406030204" pitchFamily="18" charset="0"/>
                          </a:rPr>
                          <m:t>36</m:t>
                        </m:r>
                      </m:e>
                    </m:d>
                  </m:oMath>
                </a14:m>
                <a:endParaRPr lang="ar-AE" dirty="0"/>
              </a:p>
              <a:p>
                <a:pPr marL="514350" indent="-514350">
                  <a:buFont typeface="+mj-lt"/>
                  <a:buAutoNum type="alphaLcPeriod" startAt="3"/>
                  <a:defRPr sz="2800"/>
                </a:pPr>
                <a:endParaRPr lang="en-US" dirty="0"/>
              </a:p>
              <a:p>
                <a:pPr>
                  <a:defRPr sz="2800"/>
                </a:pPr>
                <a:endParaRPr dirty="0"/>
              </a:p>
              <a:p>
                <a:r>
                  <a:rPr sz="2800" dirty="0"/>
                  <a:t>Answer: a.</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extLst>
      <p:ext uri="{BB962C8B-B14F-4D97-AF65-F5344CB8AC3E}">
        <p14:creationId xmlns:p14="http://schemas.microsoft.com/office/powerpoint/2010/main" val="3364781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Finding the Maximum Value of an Objective Function</a:t>
            </a:r>
            <a:r>
              <a:rPr lang="en-US" dirty="0"/>
              <a:t>—Slide 1</a:t>
            </a:r>
            <a:endParaRPr dirty="0"/>
          </a:p>
        </p:txBody>
      </p:sp>
      <p:sp>
        <p:nvSpPr>
          <p:cNvPr id="3" name="Text Placeholder 2"/>
          <p:cNvSpPr>
            <a:spLocks noGrp="1"/>
          </p:cNvSpPr>
          <p:nvPr>
            <p:ph type="body" sz="quarter" idx="10"/>
          </p:nvPr>
        </p:nvSpPr>
        <p:spPr/>
        <p:txBody>
          <a:bodyPr>
            <a:normAutofit/>
          </a:bodyPr>
          <a:lstStyle/>
          <a:p>
            <a:pPr>
              <a:defRPr sz="2800"/>
            </a:pPr>
            <a:r>
              <a:rPr sz="2800" dirty="0"/>
              <a:t>The objective function</a:t>
            </a:r>
            <a:r>
              <a:rPr lang="en-US" sz="2800" dirty="0"/>
              <a:t> </a:t>
            </a:r>
            <a:r>
              <a:rPr lang="en-US" sz="2800" i="1" dirty="0"/>
              <a:t>z</a:t>
            </a:r>
            <a:r>
              <a:rPr lang="en-US" sz="2800" dirty="0"/>
              <a:t> = 3</a:t>
            </a:r>
            <a:r>
              <a:rPr lang="en-US" sz="2800" i="1" dirty="0"/>
              <a:t>x</a:t>
            </a:r>
            <a:r>
              <a:rPr lang="en-US" sz="2800" dirty="0"/>
              <a:t> + 4</a:t>
            </a:r>
            <a:r>
              <a:rPr lang="en-US" sz="2800" i="1" dirty="0"/>
              <a:t>y</a:t>
            </a:r>
            <a:r>
              <a:rPr sz="2800" dirty="0"/>
              <a:t> is subject to the following constraints.</a:t>
            </a:r>
            <a:endParaRPr lang="en-US" sz="2800" dirty="0"/>
          </a:p>
          <a:p>
            <a:pPr>
              <a:defRPr sz="2800"/>
            </a:pPr>
            <a:endParaRPr lang="en-IN" dirty="0"/>
          </a:p>
          <a:p>
            <a:pPr>
              <a:defRPr sz="2800"/>
            </a:pPr>
            <a:endParaRPr lang="en-IN" sz="2800" dirty="0"/>
          </a:p>
          <a:p>
            <a:pPr>
              <a:defRPr sz="2800"/>
            </a:pPr>
            <a:endParaRPr lang="en-IN" dirty="0"/>
          </a:p>
          <a:p>
            <a:pPr>
              <a:defRPr sz="2800"/>
            </a:pPr>
            <a:endParaRPr sz="2800" dirty="0"/>
          </a:p>
          <a:p>
            <a:pPr algn="ctr"/>
            <a:r>
              <a:rPr dirty="0"/>
              <a:t>​</a:t>
            </a:r>
          </a:p>
        </p:txBody>
      </p:sp>
      <p:pic>
        <p:nvPicPr>
          <p:cNvPr id="7" name="Picture 6" descr="Line 1: x minus y is less than or equal to 2.&#10;Line 2: x plus 2y is less than or equal to 14.&#10;Line 3: x is greater than or equal to 0.&#10;Line 4: y is greater than or equal to 0.">
            <a:extLst>
              <a:ext uri="{FF2B5EF4-FFF2-40B4-BE49-F238E27FC236}">
                <a16:creationId xmlns:a16="http://schemas.microsoft.com/office/drawing/2014/main" id="{F75816A1-2EA1-9738-D3D2-FCF37F5A4FC5}"/>
              </a:ext>
            </a:extLst>
          </p:cNvPr>
          <p:cNvPicPr>
            <a:picLocks noChangeAspect="1"/>
          </p:cNvPicPr>
          <p:nvPr/>
        </p:nvPicPr>
        <p:blipFill>
          <a:blip r:embed="rId2"/>
          <a:stretch>
            <a:fillRect/>
          </a:stretch>
        </p:blipFill>
        <p:spPr>
          <a:xfrm>
            <a:off x="3429000" y="2362200"/>
            <a:ext cx="1428750" cy="1800225"/>
          </a:xfrm>
          <a:prstGeom prst="rect">
            <a:avLst/>
          </a:prstGeom>
        </p:spPr>
      </p:pic>
      <p:sp>
        <p:nvSpPr>
          <p:cNvPr id="9" name="TextBox 8">
            <a:extLst>
              <a:ext uri="{FF2B5EF4-FFF2-40B4-BE49-F238E27FC236}">
                <a16:creationId xmlns:a16="http://schemas.microsoft.com/office/drawing/2014/main" id="{A1517773-00E5-7EA3-FFED-0509B170FD75}"/>
              </a:ext>
            </a:extLst>
          </p:cNvPr>
          <p:cNvSpPr txBox="1"/>
          <p:nvPr/>
        </p:nvSpPr>
        <p:spPr>
          <a:xfrm>
            <a:off x="457200" y="4559061"/>
            <a:ext cx="4572000" cy="523220"/>
          </a:xfrm>
          <a:prstGeom prst="rect">
            <a:avLst/>
          </a:prstGeom>
          <a:noFill/>
        </p:spPr>
        <p:txBody>
          <a:bodyPr wrap="square">
            <a:spAutoFit/>
          </a:bodyPr>
          <a:lstStyle/>
          <a:p>
            <a:pPr algn="l">
              <a:defRPr sz="2800"/>
            </a:pPr>
            <a:r>
              <a:rPr lang="en-US" sz="2800" dirty="0"/>
              <a:t>Find the maximum value of </a:t>
            </a:r>
            <a:r>
              <a:rPr lang="en-US" sz="2800" i="1" dirty="0"/>
              <a:t>z</a:t>
            </a:r>
            <a:r>
              <a:rPr lang="en-US" sz="2800"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the Maximum Value of an Objective Function</a:t>
            </a:r>
            <a:r>
              <a:rPr lang="en-US" dirty="0"/>
              <a:t>—Slide 2</a:t>
            </a:r>
            <a:endParaRPr dirty="0"/>
          </a:p>
        </p:txBody>
      </p:sp>
      <p:sp>
        <p:nvSpPr>
          <p:cNvPr id="3" name="Text Placeholder 2"/>
          <p:cNvSpPr>
            <a:spLocks noGrp="1"/>
          </p:cNvSpPr>
          <p:nvPr>
            <p:ph type="body" sz="quarter" idx="10"/>
          </p:nvPr>
        </p:nvSpPr>
        <p:spPr/>
        <p:txBody>
          <a:bodyPr>
            <a:normAutofit/>
          </a:bodyPr>
          <a:lstStyle/>
          <a:p>
            <a:r>
              <a:rPr sz="2800" b="1"/>
              <a:t>Solution</a:t>
            </a:r>
          </a:p>
          <a:p>
            <a:r>
              <a:rPr sz="2800"/>
              <a:t>Since we are given the objective function as well as the constraints in the form of linear inequalities, we will start the process of finding the maximum by graphing the inequalities. As we know, graphing these inequalities by hand or by the calculator requires that the inequalities be written in slope-intercept form. So the first step is to rearrange each of the constraints into this form. They are listed for you here. (We leave this for you to check on your own.)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the Maximum Value of an Objective Function</a:t>
            </a:r>
            <a:r>
              <a:rPr lang="en-US" dirty="0"/>
              <a:t>—Slide 3</a:t>
            </a:r>
            <a:endParaRPr dirty="0"/>
          </a:p>
        </p:txBody>
      </p:sp>
      <p:sp>
        <p:nvSpPr>
          <p:cNvPr id="3" name="Text Placeholder 2"/>
          <p:cNvSpPr>
            <a:spLocks noGrp="1"/>
          </p:cNvSpPr>
          <p:nvPr>
            <p:ph type="body" sz="quarter" idx="10"/>
          </p:nvPr>
        </p:nvSpPr>
        <p:spPr/>
        <p:txBody>
          <a:bodyPr>
            <a:normAutofit lnSpcReduction="10000"/>
          </a:bodyPr>
          <a:lstStyle/>
          <a:p>
            <a:pPr>
              <a:defRPr b="1"/>
            </a:pPr>
            <a:endParaRPr lang="en-US" sz="2800" dirty="0"/>
          </a:p>
          <a:p>
            <a:pPr>
              <a:defRPr b="1"/>
            </a:pPr>
            <a:endParaRPr lang="en-IN" dirty="0"/>
          </a:p>
          <a:p>
            <a:pPr>
              <a:defRPr b="1"/>
            </a:pPr>
            <a:endParaRPr lang="en-IN" sz="2800" dirty="0"/>
          </a:p>
          <a:p>
            <a:pPr>
              <a:defRPr b="1"/>
            </a:pPr>
            <a:endParaRPr lang="en-IN" dirty="0"/>
          </a:p>
          <a:p>
            <a:pPr>
              <a:defRPr b="1"/>
            </a:pPr>
            <a:endParaRPr lang="en-US" sz="2800" dirty="0"/>
          </a:p>
          <a:p>
            <a:pPr>
              <a:defRPr b="1"/>
            </a:pPr>
            <a:r>
              <a:rPr sz="2800" dirty="0"/>
              <a:t>By Hand</a:t>
            </a:r>
          </a:p>
          <a:p>
            <a:r>
              <a:rPr sz="2800" dirty="0"/>
              <a:t>In Table 3, we identified each of the necessary pieces of information needed to graph each of the inequalities by hand. Remember to use a test point to determine which half plane to shade. We list each shaded region as "above" or "below" or "to the right" of the line.</a:t>
            </a:r>
          </a:p>
        </p:txBody>
      </p:sp>
      <mc:AlternateContent xmlns:mc="http://schemas.openxmlformats.org/markup-compatibility/2006" xmlns:a14="http://schemas.microsoft.com/office/drawing/2010/main">
        <mc:Choice Requires="a14">
          <p:graphicFrame>
            <p:nvGraphicFramePr>
              <p:cNvPr id="4" name="Table Placeholder 2" descr="The table contains Original constraints and Slope-intercept form. &#10;Row 1: x minus y is less than or equal to 2. Slope-intercept form is y is greater than or equal to x minus 2.&#10;&#10;Row 2: x plus 2 times y is less than or equal to 14. Slope-intercept form is y is less than or equal to open parenthesis negative 1 divided by 2 closed parenthesis times x plus 7.&#10;&#10;Row 3: x is greater than or equal to 0. Slope-intercept form is x is greater than or equal to 0.&#10;&#10;Row 4: y is greater than or equal to 0. Slope-intercept form is y is greater than or equal to 0.">
                <a:extLst>
                  <a:ext uri="{FF2B5EF4-FFF2-40B4-BE49-F238E27FC236}">
                    <a16:creationId xmlns:a16="http://schemas.microsoft.com/office/drawing/2014/main" id="{20C3E866-124A-41CA-A0DB-3B07E0744034}"/>
                  </a:ext>
                </a:extLst>
              </p:cNvPr>
              <p:cNvGraphicFramePr>
                <a:graphicFrameLocks/>
              </p:cNvGraphicFramePr>
              <p:nvPr>
                <p:extLst>
                  <p:ext uri="{D42A27DB-BD31-4B8C-83A1-F6EECF244321}">
                    <p14:modId xmlns:p14="http://schemas.microsoft.com/office/powerpoint/2010/main" val="2196406793"/>
                  </p:ext>
                </p:extLst>
              </p:nvPr>
            </p:nvGraphicFramePr>
            <p:xfrm>
              <a:off x="457200" y="1143000"/>
              <a:ext cx="8153400" cy="1981198"/>
            </p:xfrm>
            <a:graphic>
              <a:graphicData uri="http://schemas.openxmlformats.org/drawingml/2006/table">
                <a:tbl>
                  <a:tblPr firstRow="1" bandRow="1">
                    <a:tableStyleId>{5940675A-B579-460E-94D1-54222C63F5DA}</a:tableStyleId>
                  </a:tblPr>
                  <a:tblGrid>
                    <a:gridCol w="4076700">
                      <a:extLst>
                        <a:ext uri="{9D8B030D-6E8A-4147-A177-3AD203B41FA5}">
                          <a16:colId xmlns:a16="http://schemas.microsoft.com/office/drawing/2014/main" val="20000"/>
                        </a:ext>
                      </a:extLst>
                    </a:gridCol>
                    <a:gridCol w="4076700">
                      <a:extLst>
                        <a:ext uri="{9D8B030D-6E8A-4147-A177-3AD203B41FA5}">
                          <a16:colId xmlns:a16="http://schemas.microsoft.com/office/drawing/2014/main" val="20001"/>
                        </a:ext>
                      </a:extLst>
                    </a:gridCol>
                  </a:tblGrid>
                  <a:tr h="374440">
                    <a:tc>
                      <a:txBody>
                        <a:bodyPr/>
                        <a:lstStyle/>
                        <a:p>
                          <a:pPr algn="ctr"/>
                          <a:r>
                            <a:rPr dirty="0"/>
                            <a:t>​</a:t>
                          </a:r>
                          <a:r>
                            <a:rPr lang="en-US" dirty="0"/>
                            <a:t>Original Constraints</a:t>
                          </a:r>
                          <a:endParaRPr dirty="0"/>
                        </a:p>
                      </a:txBody>
                      <a:tcPr/>
                    </a:tc>
                    <a:tc>
                      <a:txBody>
                        <a:bodyPr/>
                        <a:lstStyle/>
                        <a:p>
                          <a:pPr algn="ctr"/>
                          <a:r>
                            <a:rPr lang="en-US" dirty="0"/>
                            <a:t>Slope-Intercept Form</a:t>
                          </a:r>
                          <a:endParaRPr dirty="0"/>
                        </a:p>
                      </a:txBody>
                      <a:tcPr/>
                    </a:tc>
                    <a:extLst>
                      <a:ext uri="{0D108BD9-81ED-4DB2-BD59-A6C34878D82A}">
                        <a16:rowId xmlns:a16="http://schemas.microsoft.com/office/drawing/2014/main" val="10000"/>
                      </a:ext>
                    </a:extLst>
                  </a:tr>
                  <a:tr h="374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a:t>
                          </a:r>
                          <a14:m>
                            <m:oMath xmlns:m="http://schemas.openxmlformats.org/officeDocument/2006/math">
                              <m:r>
                                <a:rPr lang="en-IN" sz="1800">
                                  <a:latin typeface="Cambria Math" panose="02040503050406030204" pitchFamily="18" charset="0"/>
                                </a:rPr>
                                <m:t>𝑥</m:t>
                              </m:r>
                              <m:r>
                                <a:rPr lang="en-IN" sz="1800">
                                  <a:latin typeface="Cambria Math" panose="02040503050406030204" pitchFamily="18" charset="0"/>
                                </a:rPr>
                                <m:t>−</m:t>
                              </m:r>
                              <m:r>
                                <a:rPr lang="en-IN" sz="1800">
                                  <a:latin typeface="Cambria Math" panose="02040503050406030204" pitchFamily="18" charset="0"/>
                                </a:rPr>
                                <m:t>𝑦</m:t>
                              </m:r>
                              <m:r>
                                <a:rPr lang="en-IN" sz="1800" smtClean="0">
                                  <a:latin typeface="Cambria Math" panose="02040503050406030204" pitchFamily="18" charset="0"/>
                                </a:rPr>
                                <m:t>≤</m:t>
                              </m:r>
                              <m:r>
                                <a:rPr lang="en-IN" sz="1800" smtClean="0">
                                  <a:latin typeface="Cambria Math" panose="02040503050406030204" pitchFamily="18" charset="0"/>
                                </a:rPr>
                                <m:t>2</m:t>
                              </m:r>
                            </m:oMath>
                          </a14:m>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      ​</a:t>
                          </a:r>
                          <a14:m>
                            <m:oMath xmlns:m="http://schemas.openxmlformats.org/officeDocument/2006/math">
                              <m:r>
                                <a:rPr lang="en-IN" sz="1800">
                                  <a:latin typeface="Cambria Math" panose="02040503050406030204" pitchFamily="18" charset="0"/>
                                </a:rPr>
                                <m:t>𝑦</m:t>
                              </m:r>
                            </m:oMath>
                          </a14:m>
                          <a:r>
                            <a:rPr lang="en-IN" dirty="0"/>
                            <a:t>​</a:t>
                          </a:r>
                          <a14:m>
                            <m:oMath xmlns:m="http://schemas.openxmlformats.org/officeDocument/2006/math">
                              <m:r>
                                <a:rPr lang="en-IN" sz="1800">
                                  <a:latin typeface="Cambria Math" panose="02040503050406030204" pitchFamily="18" charset="0"/>
                                </a:rPr>
                                <m:t>≥</m:t>
                              </m:r>
                              <m:r>
                                <a:rPr lang="en-IN" sz="1800">
                                  <a:latin typeface="Cambria Math" panose="02040503050406030204" pitchFamily="18" charset="0"/>
                                </a:rPr>
                                <m:t>𝑥</m:t>
                              </m:r>
                              <m:r>
                                <a:rPr lang="en-IN" sz="1800">
                                  <a:latin typeface="Cambria Math" panose="02040503050406030204" pitchFamily="18" charset="0"/>
                                </a:rPr>
                                <m:t>−</m:t>
                              </m:r>
                              <m:r>
                                <a:rPr lang="en-IN" sz="1800">
                                  <a:latin typeface="Cambria Math" panose="02040503050406030204" pitchFamily="18" charset="0"/>
                                </a:rPr>
                                <m:t>2</m:t>
                              </m:r>
                            </m:oMath>
                          </a14:m>
                          <a:endParaRPr lang="en-IN" dirty="0"/>
                        </a:p>
                      </a:txBody>
                      <a:tcPr/>
                    </a:tc>
                    <a:extLst>
                      <a:ext uri="{0D108BD9-81ED-4DB2-BD59-A6C34878D82A}">
                        <a16:rowId xmlns:a16="http://schemas.microsoft.com/office/drawing/2014/main" val="2796735727"/>
                      </a:ext>
                    </a:extLst>
                  </a:tr>
                  <a:tr h="4834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IN" sz="1800" smtClean="0">
                                  <a:latin typeface="Cambria Math" panose="02040503050406030204" pitchFamily="18" charset="0"/>
                                </a:rPr>
                                <m:t>𝑥</m:t>
                              </m:r>
                              <m:r>
                                <a:rPr lang="en-IN" sz="1800" smtClean="0">
                                  <a:latin typeface="Cambria Math" panose="02040503050406030204" pitchFamily="18" charset="0"/>
                                </a:rPr>
                                <m:t>+</m:t>
                              </m:r>
                              <m:r>
                                <a:rPr lang="en-IN" sz="1800" smtClean="0">
                                  <a:latin typeface="Cambria Math" panose="02040503050406030204" pitchFamily="18" charset="0"/>
                                </a:rPr>
                                <m:t>2</m:t>
                              </m:r>
                              <m:r>
                                <a:rPr lang="en-IN" sz="1800" smtClean="0">
                                  <a:latin typeface="Cambria Math" panose="02040503050406030204" pitchFamily="18" charset="0"/>
                                </a:rPr>
                                <m:t>𝑦</m:t>
                              </m:r>
                            </m:oMath>
                          </a14:m>
                          <a:r>
                            <a:rPr lang="en-IN" dirty="0"/>
                            <a:t>​</a:t>
                          </a:r>
                          <a14:m>
                            <m:oMath xmlns:m="http://schemas.openxmlformats.org/officeDocument/2006/math">
                              <m:r>
                                <a:rPr lang="en-IN" sz="1800">
                                  <a:latin typeface="Cambria Math" panose="02040503050406030204" pitchFamily="18" charset="0"/>
                                </a:rPr>
                                <m:t>≤</m:t>
                              </m:r>
                              <m:r>
                                <a:rPr lang="en-IN" sz="1800">
                                  <a:latin typeface="Cambria Math" panose="02040503050406030204" pitchFamily="18" charset="0"/>
                                </a:rPr>
                                <m:t>14</m:t>
                              </m:r>
                            </m:oMath>
                          </a14:m>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dirty="0"/>
                            <a:t>              </a:t>
                          </a:r>
                          <a14:m>
                            <m:oMath xmlns:m="http://schemas.openxmlformats.org/officeDocument/2006/math">
                              <m:r>
                                <a:rPr lang="en-IN" sz="1800" smtClean="0">
                                  <a:latin typeface="Cambria Math" panose="02040503050406030204" pitchFamily="18" charset="0"/>
                                </a:rPr>
                                <m:t>𝑦</m:t>
                              </m:r>
                            </m:oMath>
                          </a14:m>
                          <a:r>
                            <a:rPr lang="ar-AE" dirty="0"/>
                            <a:t>​</a:t>
                          </a:r>
                          <a14:m>
                            <m:oMath xmlns:m="http://schemas.openxmlformats.org/officeDocument/2006/math">
                              <m:r>
                                <a:rPr lang="ar-AE" sz="1800">
                                  <a:latin typeface="Cambria Math" panose="02040503050406030204" pitchFamily="18" charset="0"/>
                                </a:rPr>
                                <m:t>≤−</m:t>
                              </m:r>
                              <m:f>
                                <m:fPr>
                                  <m:ctrlPr>
                                    <a:rPr lang="ar-AE" sz="1800" i="1">
                                      <a:latin typeface="Cambria Math" panose="02040503050406030204" pitchFamily="18" charset="0"/>
                                    </a:rPr>
                                  </m:ctrlPr>
                                </m:fPr>
                                <m:num>
                                  <m:r>
                                    <a:rPr lang="ar-AE" sz="1800">
                                      <a:latin typeface="Cambria Math" panose="02040503050406030204" pitchFamily="18" charset="0"/>
                                    </a:rPr>
                                    <m:t>1</m:t>
                                  </m:r>
                                </m:num>
                                <m:den>
                                  <m:r>
                                    <a:rPr lang="ar-AE" sz="1800">
                                      <a:latin typeface="Cambria Math" panose="02040503050406030204" pitchFamily="18" charset="0"/>
                                    </a:rPr>
                                    <m:t>2</m:t>
                                  </m:r>
                                </m:den>
                              </m:f>
                              <m:r>
                                <a:rPr lang="ar-AE" sz="1800">
                                  <a:latin typeface="Cambria Math" panose="02040503050406030204" pitchFamily="18" charset="0"/>
                                </a:rPr>
                                <m:t>𝑥</m:t>
                              </m:r>
                              <m:r>
                                <a:rPr lang="ar-AE" sz="1800">
                                  <a:latin typeface="Cambria Math" panose="02040503050406030204" pitchFamily="18" charset="0"/>
                                </a:rPr>
                                <m:t>+</m:t>
                              </m:r>
                              <m:r>
                                <a:rPr lang="ar-AE" sz="1800">
                                  <a:latin typeface="Cambria Math" panose="02040503050406030204" pitchFamily="18" charset="0"/>
                                </a:rPr>
                                <m:t>7</m:t>
                              </m:r>
                            </m:oMath>
                          </a14:m>
                          <a:endParaRPr lang="ar-AE" dirty="0"/>
                        </a:p>
                      </a:txBody>
                      <a:tcPr/>
                    </a:tc>
                    <a:extLst>
                      <a:ext uri="{0D108BD9-81ED-4DB2-BD59-A6C34878D82A}">
                        <a16:rowId xmlns:a16="http://schemas.microsoft.com/office/drawing/2014/main" val="597331886"/>
                      </a:ext>
                    </a:extLst>
                  </a:tr>
                  <a:tr h="374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      ​</a:t>
                          </a:r>
                          <a14:m>
                            <m:oMath xmlns:m="http://schemas.openxmlformats.org/officeDocument/2006/math">
                              <m:r>
                                <a:rPr lang="en-IN" sz="1800">
                                  <a:latin typeface="Cambria Math" panose="02040503050406030204" pitchFamily="18" charset="0"/>
                                </a:rPr>
                                <m:t>𝑥</m:t>
                              </m:r>
                              <m:r>
                                <a:rPr lang="en-IN" sz="1800" smtClean="0">
                                  <a:latin typeface="Cambria Math" panose="02040503050406030204" pitchFamily="18" charset="0"/>
                                </a:rPr>
                                <m:t>≥</m:t>
                              </m:r>
                              <m:r>
                                <a:rPr lang="en-IN" sz="1800" smtClean="0">
                                  <a:latin typeface="Cambria Math" panose="02040503050406030204" pitchFamily="18" charset="0"/>
                                </a:rPr>
                                <m:t>0</m:t>
                              </m:r>
                            </m:oMath>
                          </a14:m>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a:t>
                          </a:r>
                          <a14:m>
                            <m:oMath xmlns:m="http://schemas.openxmlformats.org/officeDocument/2006/math">
                              <m:r>
                                <a:rPr lang="en-IN" sz="1800">
                                  <a:latin typeface="Cambria Math" panose="02040503050406030204" pitchFamily="18" charset="0"/>
                                </a:rPr>
                                <m:t>𝑥</m:t>
                              </m:r>
                              <m:r>
                                <a:rPr lang="en-IN" sz="1800" smtClean="0">
                                  <a:latin typeface="Cambria Math" panose="02040503050406030204" pitchFamily="18" charset="0"/>
                                </a:rPr>
                                <m:t>≥</m:t>
                              </m:r>
                              <m:r>
                                <a:rPr lang="en-IN" sz="1800" smtClean="0">
                                  <a:latin typeface="Cambria Math" panose="02040503050406030204" pitchFamily="18" charset="0"/>
                                </a:rPr>
                                <m:t>0</m:t>
                              </m:r>
                            </m:oMath>
                          </a14:m>
                          <a:endParaRPr lang="en-IN" dirty="0"/>
                        </a:p>
                      </a:txBody>
                      <a:tcPr/>
                    </a:tc>
                    <a:extLst>
                      <a:ext uri="{0D108BD9-81ED-4DB2-BD59-A6C34878D82A}">
                        <a16:rowId xmlns:a16="http://schemas.microsoft.com/office/drawing/2014/main" val="61708223"/>
                      </a:ext>
                    </a:extLst>
                  </a:tr>
                  <a:tr h="374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dirty="0"/>
                            <a:t>       </a:t>
                          </a:r>
                          <a14:m>
                            <m:oMath xmlns:m="http://schemas.openxmlformats.org/officeDocument/2006/math">
                              <m:r>
                                <a:rPr lang="en-IN" sz="1800" smtClean="0">
                                  <a:latin typeface="Cambria Math" panose="02040503050406030204" pitchFamily="18" charset="0"/>
                                </a:rPr>
                                <m:t>𝑦</m:t>
                              </m:r>
                            </m:oMath>
                          </a14:m>
                          <a:r>
                            <a:rPr lang="en-IN" dirty="0"/>
                            <a:t>​</a:t>
                          </a:r>
                          <a14:m>
                            <m:oMath xmlns:m="http://schemas.openxmlformats.org/officeDocument/2006/math">
                              <m:r>
                                <a:rPr lang="en-IN" sz="1800">
                                  <a:latin typeface="Cambria Math" panose="02040503050406030204" pitchFamily="18" charset="0"/>
                                </a:rPr>
                                <m:t>≥</m:t>
                              </m:r>
                              <m:r>
                                <a:rPr lang="en-IN" sz="1800">
                                  <a:latin typeface="Cambria Math" panose="02040503050406030204" pitchFamily="18" charset="0"/>
                                </a:rPr>
                                <m:t>0</m:t>
                              </m:r>
                            </m:oMath>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r>
                                  <a:rPr lang="en-IN" sz="1800" smtClean="0">
                                    <a:latin typeface="Cambria Math" panose="02040503050406030204" pitchFamily="18" charset="0"/>
                                  </a:rPr>
                                  <m:t>𝑦</m:t>
                                </m:r>
                                <m:r>
                                  <a:rPr lang="en-IN" sz="1800" smtClean="0">
                                    <a:latin typeface="Cambria Math" panose="02040503050406030204" pitchFamily="18" charset="0"/>
                                  </a:rPr>
                                  <m:t>≥</m:t>
                                </m:r>
                                <m:r>
                                  <a:rPr lang="en-IN" sz="1800" smtClean="0">
                                    <a:latin typeface="Cambria Math" panose="02040503050406030204" pitchFamily="18" charset="0"/>
                                  </a:rPr>
                                  <m:t>0</m:t>
                                </m:r>
                              </m:oMath>
                            </m:oMathPara>
                          </a14:m>
                          <a:endParaRPr dirty="0"/>
                        </a:p>
                      </a:txBody>
                      <a:tcPr/>
                    </a:tc>
                    <a:extLst>
                      <a:ext uri="{0D108BD9-81ED-4DB2-BD59-A6C34878D82A}">
                        <a16:rowId xmlns:a16="http://schemas.microsoft.com/office/drawing/2014/main" val="311697595"/>
                      </a:ext>
                    </a:extLst>
                  </a:tr>
                </a:tbl>
              </a:graphicData>
            </a:graphic>
          </p:graphicFrame>
        </mc:Choice>
        <mc:Fallback xmlns="">
          <p:graphicFrame>
            <p:nvGraphicFramePr>
              <p:cNvPr id="4" name="Table Placeholder 2" descr="The table contains Original constraints and Slope-intercept form. &#10;Row 1: x minus y is less than or equal to 2. Slope-intercept form is y is greater than or equal to x minus 2.&#10;&#10;Row 2: x plus 2 times y is less than or equal to 14. Slope-intercept form is y is less than or equal to open parenthesis negative 1 divided by 2 closed parenthesis times x plus 7.&#10;&#10;Row 3: x is greater than or equal to 0. Slope-intercept form is x is greater than or equal to 0.&#10;&#10;Row 4: y is greater than or equal to 0. Slope-intercept form is y is greater than or equal to 0.">
                <a:extLst>
                  <a:ext uri="{FF2B5EF4-FFF2-40B4-BE49-F238E27FC236}">
                    <a16:creationId xmlns:a16="http://schemas.microsoft.com/office/drawing/2014/main" id="{20C3E866-124A-41CA-A0DB-3B07E0744034}"/>
                  </a:ext>
                </a:extLst>
              </p:cNvPr>
              <p:cNvGraphicFramePr>
                <a:graphicFrameLocks/>
              </p:cNvGraphicFramePr>
              <p:nvPr>
                <p:extLst>
                  <p:ext uri="{D42A27DB-BD31-4B8C-83A1-F6EECF244321}">
                    <p14:modId xmlns:p14="http://schemas.microsoft.com/office/powerpoint/2010/main" val="2196406793"/>
                  </p:ext>
                </p:extLst>
              </p:nvPr>
            </p:nvGraphicFramePr>
            <p:xfrm>
              <a:off x="457200" y="1143000"/>
              <a:ext cx="8153400" cy="1981198"/>
            </p:xfrm>
            <a:graphic>
              <a:graphicData uri="http://schemas.openxmlformats.org/drawingml/2006/table">
                <a:tbl>
                  <a:tblPr firstRow="1" bandRow="1">
                    <a:tableStyleId>{5940675A-B579-460E-94D1-54222C63F5DA}</a:tableStyleId>
                  </a:tblPr>
                  <a:tblGrid>
                    <a:gridCol w="4076700">
                      <a:extLst>
                        <a:ext uri="{9D8B030D-6E8A-4147-A177-3AD203B41FA5}">
                          <a16:colId xmlns:a16="http://schemas.microsoft.com/office/drawing/2014/main" val="20000"/>
                        </a:ext>
                      </a:extLst>
                    </a:gridCol>
                    <a:gridCol w="4076700">
                      <a:extLst>
                        <a:ext uri="{9D8B030D-6E8A-4147-A177-3AD203B41FA5}">
                          <a16:colId xmlns:a16="http://schemas.microsoft.com/office/drawing/2014/main" val="20001"/>
                        </a:ext>
                      </a:extLst>
                    </a:gridCol>
                  </a:tblGrid>
                  <a:tr h="374440">
                    <a:tc>
                      <a:txBody>
                        <a:bodyPr/>
                        <a:lstStyle/>
                        <a:p>
                          <a:pPr algn="ctr"/>
                          <a:r>
                            <a:rPr dirty="0"/>
                            <a:t>​</a:t>
                          </a:r>
                          <a:r>
                            <a:rPr lang="en-US" dirty="0"/>
                            <a:t>Original Constraints</a:t>
                          </a:r>
                          <a:endParaRPr dirty="0"/>
                        </a:p>
                      </a:txBody>
                      <a:tcPr/>
                    </a:tc>
                    <a:tc>
                      <a:txBody>
                        <a:bodyPr/>
                        <a:lstStyle/>
                        <a:p>
                          <a:pPr algn="ctr"/>
                          <a:r>
                            <a:rPr lang="en-US" dirty="0"/>
                            <a:t>Slope-Intercept Form</a:t>
                          </a:r>
                          <a:endParaRPr dirty="0"/>
                        </a:p>
                      </a:txBody>
                      <a:tcPr/>
                    </a:tc>
                    <a:extLst>
                      <a:ext uri="{0D108BD9-81ED-4DB2-BD59-A6C34878D82A}">
                        <a16:rowId xmlns:a16="http://schemas.microsoft.com/office/drawing/2014/main" val="10000"/>
                      </a:ext>
                    </a:extLst>
                  </a:tr>
                  <a:tr h="374440">
                    <a:tc>
                      <a:txBody>
                        <a:bodyPr/>
                        <a:lstStyle/>
                        <a:p>
                          <a:endParaRPr lang="en-US"/>
                        </a:p>
                      </a:txBody>
                      <a:tcPr>
                        <a:blipFill>
                          <a:blip r:embed="rId2"/>
                          <a:stretch>
                            <a:fillRect l="-299" t="-109836" r="-100299" b="-355738"/>
                          </a:stretch>
                        </a:blipFill>
                      </a:tcPr>
                    </a:tc>
                    <a:tc>
                      <a:txBody>
                        <a:bodyPr/>
                        <a:lstStyle/>
                        <a:p>
                          <a:endParaRPr lang="en-US"/>
                        </a:p>
                      </a:txBody>
                      <a:tcPr>
                        <a:blipFill>
                          <a:blip r:embed="rId2"/>
                          <a:stretch>
                            <a:fillRect l="-100299" t="-109836" r="-299" b="-355738"/>
                          </a:stretch>
                        </a:blipFill>
                      </a:tcPr>
                    </a:tc>
                    <a:extLst>
                      <a:ext uri="{0D108BD9-81ED-4DB2-BD59-A6C34878D82A}">
                        <a16:rowId xmlns:a16="http://schemas.microsoft.com/office/drawing/2014/main" val="2796735727"/>
                      </a:ext>
                    </a:extLst>
                  </a:tr>
                  <a:tr h="483438">
                    <a:tc>
                      <a:txBody>
                        <a:bodyPr/>
                        <a:lstStyle/>
                        <a:p>
                          <a:endParaRPr lang="en-US"/>
                        </a:p>
                      </a:txBody>
                      <a:tcPr>
                        <a:blipFill>
                          <a:blip r:embed="rId2"/>
                          <a:stretch>
                            <a:fillRect l="-299" t="-160000" r="-100299" b="-171250"/>
                          </a:stretch>
                        </a:blipFill>
                      </a:tcPr>
                    </a:tc>
                    <a:tc>
                      <a:txBody>
                        <a:bodyPr/>
                        <a:lstStyle/>
                        <a:p>
                          <a:endParaRPr lang="en-US"/>
                        </a:p>
                      </a:txBody>
                      <a:tcPr>
                        <a:blipFill>
                          <a:blip r:embed="rId2"/>
                          <a:stretch>
                            <a:fillRect l="-100299" t="-160000" r="-299" b="-171250"/>
                          </a:stretch>
                        </a:blipFill>
                      </a:tcPr>
                    </a:tc>
                    <a:extLst>
                      <a:ext uri="{0D108BD9-81ED-4DB2-BD59-A6C34878D82A}">
                        <a16:rowId xmlns:a16="http://schemas.microsoft.com/office/drawing/2014/main" val="597331886"/>
                      </a:ext>
                    </a:extLst>
                  </a:tr>
                  <a:tr h="374440">
                    <a:tc>
                      <a:txBody>
                        <a:bodyPr/>
                        <a:lstStyle/>
                        <a:p>
                          <a:endParaRPr lang="en-US"/>
                        </a:p>
                      </a:txBody>
                      <a:tcPr>
                        <a:blipFill>
                          <a:blip r:embed="rId2"/>
                          <a:stretch>
                            <a:fillRect l="-299" t="-340984" r="-100299" b="-124590"/>
                          </a:stretch>
                        </a:blipFill>
                      </a:tcPr>
                    </a:tc>
                    <a:tc>
                      <a:txBody>
                        <a:bodyPr/>
                        <a:lstStyle/>
                        <a:p>
                          <a:endParaRPr lang="en-US"/>
                        </a:p>
                      </a:txBody>
                      <a:tcPr>
                        <a:blipFill>
                          <a:blip r:embed="rId2"/>
                          <a:stretch>
                            <a:fillRect l="-100299" t="-340984" r="-299" b="-124590"/>
                          </a:stretch>
                        </a:blipFill>
                      </a:tcPr>
                    </a:tc>
                    <a:extLst>
                      <a:ext uri="{0D108BD9-81ED-4DB2-BD59-A6C34878D82A}">
                        <a16:rowId xmlns:a16="http://schemas.microsoft.com/office/drawing/2014/main" val="61708223"/>
                      </a:ext>
                    </a:extLst>
                  </a:tr>
                  <a:tr h="374440">
                    <a:tc>
                      <a:txBody>
                        <a:bodyPr/>
                        <a:lstStyle/>
                        <a:p>
                          <a:endParaRPr lang="en-US"/>
                        </a:p>
                      </a:txBody>
                      <a:tcPr>
                        <a:blipFill>
                          <a:blip r:embed="rId2"/>
                          <a:stretch>
                            <a:fillRect l="-299" t="-433871" r="-100299" b="-22581"/>
                          </a:stretch>
                        </a:blipFill>
                      </a:tcPr>
                    </a:tc>
                    <a:tc>
                      <a:txBody>
                        <a:bodyPr/>
                        <a:lstStyle/>
                        <a:p>
                          <a:endParaRPr lang="en-US"/>
                        </a:p>
                      </a:txBody>
                      <a:tcPr>
                        <a:blipFill>
                          <a:blip r:embed="rId2"/>
                          <a:stretch>
                            <a:fillRect l="-100299" t="-433871" r="-299" b="-22581"/>
                          </a:stretch>
                        </a:blipFill>
                      </a:tcPr>
                    </a:tc>
                    <a:extLst>
                      <a:ext uri="{0D108BD9-81ED-4DB2-BD59-A6C34878D82A}">
                        <a16:rowId xmlns:a16="http://schemas.microsoft.com/office/drawing/2014/main" val="311697595"/>
                      </a:ext>
                    </a:extLst>
                  </a:tr>
                </a:tbl>
              </a:graphicData>
            </a:graphic>
          </p:graphicFrame>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the Maximum Value of an Objective Function</a:t>
            </a:r>
            <a:r>
              <a:rPr lang="en-US" dirty="0"/>
              <a:t>—Slide 4</a:t>
            </a:r>
            <a:endParaRPr dirty="0"/>
          </a:p>
        </p:txBody>
      </p:sp>
      <mc:AlternateContent xmlns:mc="http://schemas.openxmlformats.org/markup-compatibility/2006">
        <mc:Choice xmlns:a14="http://schemas.microsoft.com/office/drawing/2010/main" Requires="a14">
          <p:graphicFrame>
            <p:nvGraphicFramePr>
              <p:cNvPr id="3" name="Table Placeholder 2" descr="Constraint one:&#10;x minus y less than or equal to 2,&#10;Slope-intercept form: y greater than or equal to x minus 2,&#10;Boundary line equation: y equals x minus 2,&#10;Slope is 1, y-intercept is negative 2,&#10;Line type: solid,&#10;Shading: above.&#10;&#10;Constraint two:&#10;x plus 2 times y less than or equal to 14,&#10;Slope-intercept form: y less than or equal to negative 1 divided by 2 times x plus 7,&#10;Boundary line equation: y equals negative 1 divided by 2 times x plus 7,&#10;Slope is negative 1 divided by 2, y-intercept is 7,&#10;Line type: solid,&#10;Shading: below.&#10;&#10;Constraint three:&#10;x greater than or equal to 0,&#10;Slope-intercept form: x greater than or equal to 0,&#10;Boundary line equation: x equals 0,&#10;Line type: vertical line along the y-axis,&#10;Line type: solid,&#10;Shading: to the right.&#10;&#10;Constraint four:&#10;y greater than or equal to 0,&#10;Slope-intercept form: Boundary line equation: y equals 0,&#10;Line type: horizontal line along the x-axis,&#10;Line type: solid,&#10;Shading: above."/>
              <p:cNvGraphicFramePr>
                <a:graphicFrameLocks noGrp="1"/>
              </p:cNvGraphicFramePr>
              <p:nvPr>
                <p:ph type="tbl" sz="quarter" idx="10"/>
                <p:extLst>
                  <p:ext uri="{D42A27DB-BD31-4B8C-83A1-F6EECF244321}">
                    <p14:modId xmlns:p14="http://schemas.microsoft.com/office/powerpoint/2010/main" val="4042225870"/>
                  </p:ext>
                </p:extLst>
              </p:nvPr>
            </p:nvGraphicFramePr>
            <p:xfrm>
              <a:off x="457200" y="1622425"/>
              <a:ext cx="8229600" cy="2416175"/>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a:defRPr sz="1400" b="1"/>
                          </a:pPr>
                          <a:r>
                            <a:rPr dirty="0"/>
                            <a:t>Original Constraint</a:t>
                          </a:r>
                        </a:p>
                      </a:txBody>
                      <a:tcPr/>
                    </a:tc>
                    <a:tc>
                      <a:txBody>
                        <a:bodyPr/>
                        <a:lstStyle/>
                        <a:p>
                          <a:pPr algn="ctr">
                            <a:defRPr sz="1400" b="1"/>
                          </a:pPr>
                          <a:r>
                            <a:t>Slope-Intercept Form</a:t>
                          </a:r>
                        </a:p>
                      </a:txBody>
                      <a:tcPr/>
                    </a:tc>
                    <a:tc>
                      <a:txBody>
                        <a:bodyPr/>
                        <a:lstStyle/>
                        <a:p>
                          <a:pPr algn="ctr">
                            <a:defRPr sz="1400" b="1"/>
                          </a:pPr>
                          <a:r>
                            <a:t>Boundary Line Equation</a:t>
                          </a:r>
                        </a:p>
                      </a:txBody>
                      <a:tcPr/>
                    </a:tc>
                    <a:tc>
                      <a:txBody>
                        <a:bodyPr/>
                        <a:lstStyle/>
                        <a:p>
                          <a:pPr algn="ctr">
                            <a:defRPr sz="1400" b="1"/>
                          </a:pPr>
                          <a:r>
                            <a:rPr sz="1400"/>
                            <a:t>Slope (</a:t>
                          </a:r>
                          <a14:m>
                            <m:oMath xmlns:m="http://schemas.openxmlformats.org/officeDocument/2006/math">
                              <m:r>
                                <a:rPr sz="1400">
                                  <a:latin typeface="Cambria Math" panose="02040503050406030204" pitchFamily="18" charset="0"/>
                                </a:rPr>
                                <m:t>𝑚</m:t>
                              </m:r>
                            </m:oMath>
                          </a14:m>
                          <a:r>
                            <a:rPr sz="1400"/>
                            <a:t>) &amp; </a:t>
                          </a:r>
                          <a14:m>
                            <m:oMath xmlns:m="http://schemas.openxmlformats.org/officeDocument/2006/math">
                              <m:r>
                                <a:rPr sz="1400">
                                  <a:latin typeface="Cambria Math" panose="02040503050406030204" pitchFamily="18" charset="0"/>
                                </a:rPr>
                                <m:t>𝑦</m:t>
                              </m:r>
                            </m:oMath>
                          </a14:m>
                          <a:r>
                            <a:rPr sz="1400"/>
                            <a:t>-intercept (</a:t>
                          </a:r>
                          <a14:m>
                            <m:oMath xmlns:m="http://schemas.openxmlformats.org/officeDocument/2006/math">
                              <m:r>
                                <a:rPr sz="1400">
                                  <a:latin typeface="Cambria Math" panose="02040503050406030204" pitchFamily="18" charset="0"/>
                                </a:rPr>
                                <m:t>𝑏</m:t>
                              </m:r>
                            </m:oMath>
                          </a14:m>
                          <a:r>
                            <a:rPr sz="1400"/>
                            <a:t>)</a:t>
                          </a:r>
                        </a:p>
                      </a:txBody>
                      <a:tcPr/>
                    </a:tc>
                    <a:tc>
                      <a:txBody>
                        <a:bodyPr/>
                        <a:lstStyle/>
                        <a:p>
                          <a:pPr algn="ctr">
                            <a:defRPr sz="1400" b="1"/>
                          </a:pPr>
                          <a:r>
                            <a:t>Solid or Dashed line</a:t>
                          </a:r>
                        </a:p>
                      </a:txBody>
                      <a:tcPr/>
                    </a:tc>
                    <a:tc>
                      <a:txBody>
                        <a:bodyPr/>
                        <a:lstStyle/>
                        <a:p>
                          <a:pPr algn="ctr">
                            <a:defRPr sz="1400" b="1"/>
                          </a:pPr>
                          <a:r>
                            <a:rPr dirty="0"/>
                            <a:t>Shading</a:t>
                          </a:r>
                        </a:p>
                      </a:txBody>
                      <a:tcPr/>
                    </a:tc>
                    <a:extLst>
                      <a:ext uri="{0D108BD9-81ED-4DB2-BD59-A6C34878D82A}">
                        <a16:rowId xmlns:a16="http://schemas.microsoft.com/office/drawing/2014/main" val="10001"/>
                      </a:ext>
                    </a:extLst>
                  </a:tr>
                  <a:tr h="370840">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𝑥</m:t>
                                </m:r>
                                <m:r>
                                  <a:rPr sz="1400">
                                    <a:latin typeface="Cambria Math" panose="02040503050406030204" pitchFamily="18" charset="0"/>
                                  </a:rPr>
                                  <m:t>−</m:t>
                                </m:r>
                                <m:r>
                                  <a:rPr sz="1400">
                                    <a:latin typeface="Cambria Math" panose="02040503050406030204" pitchFamily="18" charset="0"/>
                                  </a:rPr>
                                  <m:t>𝑦</m:t>
                                </m:r>
                                <m:r>
                                  <a:rPr sz="1400">
                                    <a:latin typeface="Cambria Math" panose="02040503050406030204" pitchFamily="18" charset="0"/>
                                  </a:rPr>
                                  <m:t>≤2</m:t>
                                </m:r>
                              </m:oMath>
                            </m:oMathPara>
                          </a14:m>
                          <a:endParaRPr/>
                        </a:p>
                      </a:txBody>
                      <a:tcPr/>
                    </a:tc>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𝑦</m:t>
                                </m:r>
                                <m:r>
                                  <a:rPr sz="1400">
                                    <a:latin typeface="Cambria Math" panose="02040503050406030204" pitchFamily="18" charset="0"/>
                                  </a:rPr>
                                  <m:t>≥</m:t>
                                </m:r>
                                <m:r>
                                  <a:rPr sz="1400">
                                    <a:latin typeface="Cambria Math" panose="02040503050406030204" pitchFamily="18" charset="0"/>
                                  </a:rPr>
                                  <m:t>𝑥</m:t>
                                </m:r>
                                <m:r>
                                  <a:rPr sz="1400">
                                    <a:latin typeface="Cambria Math" panose="02040503050406030204" pitchFamily="18" charset="0"/>
                                  </a:rPr>
                                  <m:t>−2</m:t>
                                </m:r>
                              </m:oMath>
                            </m:oMathPara>
                          </a14:m>
                          <a:endParaRPr/>
                        </a:p>
                      </a:txBody>
                      <a:tcPr/>
                    </a:tc>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𝑦</m:t>
                                </m:r>
                                <m:r>
                                  <a:rPr sz="1400">
                                    <a:latin typeface="Cambria Math" panose="02040503050406030204" pitchFamily="18" charset="0"/>
                                  </a:rPr>
                                  <m:t>=</m:t>
                                </m:r>
                                <m:r>
                                  <a:rPr sz="1400">
                                    <a:latin typeface="Cambria Math" panose="02040503050406030204" pitchFamily="18" charset="0"/>
                                  </a:rPr>
                                  <m:t>𝑥</m:t>
                                </m:r>
                                <m:r>
                                  <a:rPr sz="1400">
                                    <a:latin typeface="Cambria Math" panose="02040503050406030204" pitchFamily="18" charset="0"/>
                                  </a:rPr>
                                  <m:t>−2</m:t>
                                </m:r>
                              </m:oMath>
                            </m:oMathPara>
                          </a14:m>
                          <a:endParaRPr/>
                        </a:p>
                      </a:txBody>
                      <a:tcPr/>
                    </a:tc>
                    <a:tc>
                      <a:txBody>
                        <a:bodyPr/>
                        <a:lstStyle/>
                        <a:p>
                          <a:pPr algn="ctr">
                            <a:defRPr sz="1400"/>
                          </a:pPr>
                          <a14:m>
                            <m:oMath xmlns:m="http://schemas.openxmlformats.org/officeDocument/2006/math">
                              <m:r>
                                <a:rPr sz="1400">
                                  <a:latin typeface="Cambria Math" panose="02040503050406030204" pitchFamily="18" charset="0"/>
                                </a:rPr>
                                <m:t>𝑚</m:t>
                              </m:r>
                              <m:r>
                                <a:rPr sz="1400">
                                  <a:latin typeface="Cambria Math" panose="02040503050406030204" pitchFamily="18" charset="0"/>
                                </a:rPr>
                                <m:t>=1</m:t>
                              </m:r>
                            </m:oMath>
                          </a14:m>
                          <a:r>
                            <a:rPr sz="1400"/>
                            <a:t>, </a:t>
                          </a:r>
                          <a14:m>
                            <m:oMath xmlns:m="http://schemas.openxmlformats.org/officeDocument/2006/math">
                              <m:r>
                                <a:rPr sz="1400">
                                  <a:latin typeface="Cambria Math" panose="02040503050406030204" pitchFamily="18" charset="0"/>
                                </a:rPr>
                                <m:t>𝑏</m:t>
                              </m:r>
                              <m:r>
                                <a:rPr sz="1400">
                                  <a:latin typeface="Cambria Math" panose="02040503050406030204" pitchFamily="18" charset="0"/>
                                </a:rPr>
                                <m:t>=−2</m:t>
                              </m:r>
                            </m:oMath>
                          </a14:m>
                          <a:endParaRPr sz="1400"/>
                        </a:p>
                      </a:txBody>
                      <a:tcPr/>
                    </a:tc>
                    <a:tc>
                      <a:txBody>
                        <a:bodyPr/>
                        <a:lstStyle/>
                        <a:p>
                          <a:pPr algn="ctr">
                            <a:defRPr sz="1400"/>
                          </a:pPr>
                          <a:r>
                            <a:t>Solid</a:t>
                          </a:r>
                        </a:p>
                      </a:txBody>
                      <a:tcPr/>
                    </a:tc>
                    <a:tc>
                      <a:txBody>
                        <a:bodyPr/>
                        <a:lstStyle/>
                        <a:p>
                          <a:pPr algn="ctr">
                            <a:defRPr sz="1400"/>
                          </a:pPr>
                          <a:r>
                            <a:t>Above</a:t>
                          </a:r>
                        </a:p>
                      </a:txBody>
                      <a:tcPr/>
                    </a:tc>
                    <a:extLst>
                      <a:ext uri="{0D108BD9-81ED-4DB2-BD59-A6C34878D82A}">
                        <a16:rowId xmlns:a16="http://schemas.microsoft.com/office/drawing/2014/main" val="10002"/>
                      </a:ext>
                    </a:extLst>
                  </a:tr>
                  <a:tr h="370840">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𝑥</m:t>
                                </m:r>
                                <m:r>
                                  <a:rPr sz="1400">
                                    <a:latin typeface="Cambria Math" panose="02040503050406030204" pitchFamily="18" charset="0"/>
                                  </a:rPr>
                                  <m:t>+2</m:t>
                                </m:r>
                                <m:r>
                                  <a:rPr sz="1400">
                                    <a:latin typeface="Cambria Math" panose="02040503050406030204" pitchFamily="18" charset="0"/>
                                  </a:rPr>
                                  <m:t>𝑦</m:t>
                                </m:r>
                                <m:r>
                                  <a:rPr sz="1400">
                                    <a:latin typeface="Cambria Math" panose="02040503050406030204" pitchFamily="18" charset="0"/>
                                  </a:rPr>
                                  <m:t>≤14</m:t>
                                </m:r>
                              </m:oMath>
                            </m:oMathPara>
                          </a14:m>
                          <a:endParaRPr/>
                        </a:p>
                      </a:txBody>
                      <a:tcPr/>
                    </a:tc>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𝑦</m:t>
                                </m:r>
                                <m:r>
                                  <a:rPr sz="1400">
                                    <a:latin typeface="Cambria Math" panose="02040503050406030204" pitchFamily="18" charset="0"/>
                                  </a:rPr>
                                  <m:t>≤−</m:t>
                                </m:r>
                                <m:f>
                                  <m:fPr>
                                    <m:ctrlPr>
                                      <a:rPr sz="1400" i="1">
                                        <a:latin typeface="Cambria Math" panose="02040503050406030204" pitchFamily="18" charset="0"/>
                                      </a:rPr>
                                    </m:ctrlPr>
                                  </m:fPr>
                                  <m:num>
                                    <m:r>
                                      <a:rPr sz="1400">
                                        <a:latin typeface="Cambria Math" panose="02040503050406030204" pitchFamily="18" charset="0"/>
                                      </a:rPr>
                                      <m:t>1</m:t>
                                    </m:r>
                                  </m:num>
                                  <m:den>
                                    <m:r>
                                      <a:rPr sz="1400">
                                        <a:latin typeface="Cambria Math" panose="02040503050406030204" pitchFamily="18" charset="0"/>
                                      </a:rPr>
                                      <m:t>2</m:t>
                                    </m:r>
                                  </m:den>
                                </m:f>
                                <m:r>
                                  <a:rPr sz="1400">
                                    <a:latin typeface="Cambria Math" panose="02040503050406030204" pitchFamily="18" charset="0"/>
                                  </a:rPr>
                                  <m:t>𝑥</m:t>
                                </m:r>
                                <m:r>
                                  <a:rPr sz="1400">
                                    <a:latin typeface="Cambria Math" panose="02040503050406030204" pitchFamily="18" charset="0"/>
                                  </a:rPr>
                                  <m:t>+7</m:t>
                                </m:r>
                              </m:oMath>
                            </m:oMathPara>
                          </a14:m>
                          <a:endParaRPr/>
                        </a:p>
                      </a:txBody>
                      <a:tcPr/>
                    </a:tc>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𝑦</m:t>
                                </m:r>
                                <m:r>
                                  <a:rPr sz="1400">
                                    <a:latin typeface="Cambria Math" panose="02040503050406030204" pitchFamily="18" charset="0"/>
                                  </a:rPr>
                                  <m:t>=−</m:t>
                                </m:r>
                                <m:f>
                                  <m:fPr>
                                    <m:ctrlPr>
                                      <a:rPr sz="1400" i="1">
                                        <a:latin typeface="Cambria Math" panose="02040503050406030204" pitchFamily="18" charset="0"/>
                                      </a:rPr>
                                    </m:ctrlPr>
                                  </m:fPr>
                                  <m:num>
                                    <m:r>
                                      <a:rPr sz="1400">
                                        <a:latin typeface="Cambria Math" panose="02040503050406030204" pitchFamily="18" charset="0"/>
                                      </a:rPr>
                                      <m:t>1</m:t>
                                    </m:r>
                                  </m:num>
                                  <m:den>
                                    <m:r>
                                      <a:rPr sz="1400">
                                        <a:latin typeface="Cambria Math" panose="02040503050406030204" pitchFamily="18" charset="0"/>
                                      </a:rPr>
                                      <m:t>2</m:t>
                                    </m:r>
                                  </m:den>
                                </m:f>
                                <m:r>
                                  <a:rPr sz="1400">
                                    <a:latin typeface="Cambria Math" panose="02040503050406030204" pitchFamily="18" charset="0"/>
                                  </a:rPr>
                                  <m:t>𝑥</m:t>
                                </m:r>
                                <m:r>
                                  <a:rPr sz="1400">
                                    <a:latin typeface="Cambria Math" panose="02040503050406030204" pitchFamily="18" charset="0"/>
                                  </a:rPr>
                                  <m:t>+7</m:t>
                                </m:r>
                              </m:oMath>
                            </m:oMathPara>
                          </a14:m>
                          <a:endParaRPr/>
                        </a:p>
                      </a:txBody>
                      <a:tcPr/>
                    </a:tc>
                    <a:tc>
                      <a:txBody>
                        <a:bodyPr/>
                        <a:lstStyle/>
                        <a:p>
                          <a:pPr algn="ctr">
                            <a:defRPr sz="1400"/>
                          </a:pPr>
                          <a14:m>
                            <m:oMath xmlns:m="http://schemas.openxmlformats.org/officeDocument/2006/math">
                              <m:r>
                                <a:rPr sz="1400">
                                  <a:latin typeface="Cambria Math" panose="02040503050406030204" pitchFamily="18" charset="0"/>
                                </a:rPr>
                                <m:t>𝑚</m:t>
                              </m:r>
                              <m:r>
                                <a:rPr sz="1400">
                                  <a:latin typeface="Cambria Math" panose="02040503050406030204" pitchFamily="18" charset="0"/>
                                </a:rPr>
                                <m:t>=−</m:t>
                              </m:r>
                              <m:f>
                                <m:fPr>
                                  <m:ctrlPr>
                                    <a:rPr sz="1400" i="1">
                                      <a:latin typeface="Cambria Math" panose="02040503050406030204" pitchFamily="18" charset="0"/>
                                    </a:rPr>
                                  </m:ctrlPr>
                                </m:fPr>
                                <m:num>
                                  <m:r>
                                    <a:rPr sz="1400">
                                      <a:latin typeface="Cambria Math" panose="02040503050406030204" pitchFamily="18" charset="0"/>
                                    </a:rPr>
                                    <m:t>1</m:t>
                                  </m:r>
                                </m:num>
                                <m:den>
                                  <m:r>
                                    <a:rPr sz="1400">
                                      <a:latin typeface="Cambria Math" panose="02040503050406030204" pitchFamily="18" charset="0"/>
                                    </a:rPr>
                                    <m:t>2</m:t>
                                  </m:r>
                                </m:den>
                              </m:f>
                            </m:oMath>
                          </a14:m>
                          <a:r>
                            <a:rPr sz="1400"/>
                            <a:t>, </a:t>
                          </a:r>
                          <a14:m>
                            <m:oMath xmlns:m="http://schemas.openxmlformats.org/officeDocument/2006/math">
                              <m:r>
                                <a:rPr sz="1400">
                                  <a:latin typeface="Cambria Math" panose="02040503050406030204" pitchFamily="18" charset="0"/>
                                </a:rPr>
                                <m:t>𝑏</m:t>
                              </m:r>
                              <m:r>
                                <a:rPr sz="1400">
                                  <a:latin typeface="Cambria Math" panose="02040503050406030204" pitchFamily="18" charset="0"/>
                                </a:rPr>
                                <m:t>=7</m:t>
                              </m:r>
                            </m:oMath>
                          </a14:m>
                          <a:endParaRPr sz="1400"/>
                        </a:p>
                      </a:txBody>
                      <a:tcPr/>
                    </a:tc>
                    <a:tc>
                      <a:txBody>
                        <a:bodyPr/>
                        <a:lstStyle/>
                        <a:p>
                          <a:pPr algn="ctr">
                            <a:defRPr sz="1400"/>
                          </a:pPr>
                          <a:r>
                            <a:t>Solid</a:t>
                          </a:r>
                        </a:p>
                      </a:txBody>
                      <a:tcPr/>
                    </a:tc>
                    <a:tc>
                      <a:txBody>
                        <a:bodyPr/>
                        <a:lstStyle/>
                        <a:p>
                          <a:pPr algn="ctr">
                            <a:defRPr sz="1400"/>
                          </a:pPr>
                          <a:r>
                            <a:t>Below</a:t>
                          </a:r>
                        </a:p>
                      </a:txBody>
                      <a:tcPr/>
                    </a:tc>
                    <a:extLst>
                      <a:ext uri="{0D108BD9-81ED-4DB2-BD59-A6C34878D82A}">
                        <a16:rowId xmlns:a16="http://schemas.microsoft.com/office/drawing/2014/main" val="10003"/>
                      </a:ext>
                    </a:extLst>
                  </a:tr>
                  <a:tr h="370840">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𝑥</m:t>
                                </m:r>
                                <m:r>
                                  <a:rPr sz="1400">
                                    <a:latin typeface="Cambria Math" panose="02040503050406030204" pitchFamily="18" charset="0"/>
                                  </a:rPr>
                                  <m:t>≥0</m:t>
                                </m:r>
                              </m:oMath>
                            </m:oMathPara>
                          </a14:m>
                          <a:endParaRPr/>
                        </a:p>
                      </a:txBody>
                      <a:tcPr/>
                    </a:tc>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𝑥</m:t>
                                </m:r>
                                <m:r>
                                  <a:rPr sz="1400">
                                    <a:latin typeface="Cambria Math" panose="02040503050406030204" pitchFamily="18" charset="0"/>
                                  </a:rPr>
                                  <m:t>≥0</m:t>
                                </m:r>
                              </m:oMath>
                            </m:oMathPara>
                          </a14:m>
                          <a:endParaRPr/>
                        </a:p>
                      </a:txBody>
                      <a:tcPr/>
                    </a:tc>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𝑥</m:t>
                                </m:r>
                                <m:r>
                                  <a:rPr sz="1400">
                                    <a:latin typeface="Cambria Math" panose="02040503050406030204" pitchFamily="18" charset="0"/>
                                  </a:rPr>
                                  <m:t>=0</m:t>
                                </m:r>
                              </m:oMath>
                            </m:oMathPara>
                          </a14:m>
                          <a:endParaRPr/>
                        </a:p>
                      </a:txBody>
                      <a:tcPr/>
                    </a:tc>
                    <a:tc>
                      <a:txBody>
                        <a:bodyPr/>
                        <a:lstStyle/>
                        <a:p>
                          <a:pPr algn="ctr">
                            <a:defRPr sz="1400"/>
                          </a:pPr>
                          <a:r>
                            <a:rPr sz="1400" dirty="0"/>
                            <a:t>Vertical line;</a:t>
                          </a:r>
                          <a:endParaRPr lang="en-US" sz="1400" dirty="0"/>
                        </a:p>
                        <a:p>
                          <a:pPr algn="ctr">
                            <a:defRPr sz="1400"/>
                          </a:pPr>
                          <a:r>
                            <a:rPr sz="1400" dirty="0"/>
                            <a:t> </a:t>
                          </a:r>
                          <a14:m>
                            <m:oMath xmlns:m="http://schemas.openxmlformats.org/officeDocument/2006/math">
                              <m:r>
                                <a:rPr sz="1400">
                                  <a:latin typeface="Cambria Math" panose="02040503050406030204" pitchFamily="18" charset="0"/>
                                </a:rPr>
                                <m:t>𝑦</m:t>
                              </m:r>
                            </m:oMath>
                          </a14:m>
                          <a:r>
                            <a:rPr sz="1400" dirty="0"/>
                            <a:t>-axis</a:t>
                          </a:r>
                        </a:p>
                      </a:txBody>
                      <a:tcPr/>
                    </a:tc>
                    <a:tc>
                      <a:txBody>
                        <a:bodyPr/>
                        <a:lstStyle/>
                        <a:p>
                          <a:pPr algn="ctr">
                            <a:defRPr sz="1400"/>
                          </a:pPr>
                          <a:r>
                            <a:t>Solid</a:t>
                          </a:r>
                        </a:p>
                      </a:txBody>
                      <a:tcPr/>
                    </a:tc>
                    <a:tc>
                      <a:txBody>
                        <a:bodyPr/>
                        <a:lstStyle/>
                        <a:p>
                          <a:pPr algn="ctr">
                            <a:defRPr sz="1400"/>
                          </a:pPr>
                          <a:r>
                            <a:rPr lang="en-IN" dirty="0"/>
                            <a:t>To the right</a:t>
                          </a:r>
                        </a:p>
                      </a:txBody>
                      <a:tcPr/>
                    </a:tc>
                    <a:extLst>
                      <a:ext uri="{0D108BD9-81ED-4DB2-BD59-A6C34878D82A}">
                        <a16:rowId xmlns:a16="http://schemas.microsoft.com/office/drawing/2014/main" val="10004"/>
                      </a:ext>
                    </a:extLst>
                  </a:tr>
                  <a:tr h="370840">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𝑦</m:t>
                                </m:r>
                                <m:r>
                                  <a:rPr sz="1400">
                                    <a:latin typeface="Cambria Math" panose="02040503050406030204" pitchFamily="18" charset="0"/>
                                  </a:rPr>
                                  <m:t>≥0</m:t>
                                </m:r>
                              </m:oMath>
                            </m:oMathPara>
                          </a14:m>
                          <a:endParaRPr/>
                        </a:p>
                      </a:txBody>
                      <a:tcPr/>
                    </a:tc>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𝑦</m:t>
                                </m:r>
                                <m:r>
                                  <a:rPr sz="1400">
                                    <a:latin typeface="Cambria Math" panose="02040503050406030204" pitchFamily="18" charset="0"/>
                                  </a:rPr>
                                  <m:t>≥0</m:t>
                                </m:r>
                              </m:oMath>
                            </m:oMathPara>
                          </a14:m>
                          <a:endParaRPr/>
                        </a:p>
                      </a:txBody>
                      <a:tcPr/>
                    </a:tc>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𝑦</m:t>
                                </m:r>
                                <m:r>
                                  <a:rPr sz="1400">
                                    <a:latin typeface="Cambria Math" panose="02040503050406030204" pitchFamily="18" charset="0"/>
                                  </a:rPr>
                                  <m:t>=0</m:t>
                                </m:r>
                              </m:oMath>
                            </m:oMathPara>
                          </a14:m>
                          <a:endParaRPr/>
                        </a:p>
                      </a:txBody>
                      <a:tcPr/>
                    </a:tc>
                    <a:tc>
                      <a:txBody>
                        <a:bodyPr/>
                        <a:lstStyle/>
                        <a:p>
                          <a:pPr algn="ctr">
                            <a:defRPr sz="1400"/>
                          </a:pPr>
                          <a:r>
                            <a:rPr sz="1400"/>
                            <a:t>Horizontal line; </a:t>
                          </a:r>
                          <a14:m>
                            <m:oMath xmlns:m="http://schemas.openxmlformats.org/officeDocument/2006/math">
                              <m:r>
                                <a:rPr sz="1400">
                                  <a:latin typeface="Cambria Math" panose="02040503050406030204" pitchFamily="18" charset="0"/>
                                </a:rPr>
                                <m:t>𝑥</m:t>
                              </m:r>
                            </m:oMath>
                          </a14:m>
                          <a:r>
                            <a:rPr sz="1400"/>
                            <a:t>-axis</a:t>
                          </a:r>
                        </a:p>
                      </a:txBody>
                      <a:tcPr/>
                    </a:tc>
                    <a:tc>
                      <a:txBody>
                        <a:bodyPr/>
                        <a:lstStyle/>
                        <a:p>
                          <a:pPr algn="ctr">
                            <a:defRPr sz="1400"/>
                          </a:pPr>
                          <a:r>
                            <a:t>Solid</a:t>
                          </a:r>
                        </a:p>
                      </a:txBody>
                      <a:tcPr/>
                    </a:tc>
                    <a:tc>
                      <a:txBody>
                        <a:bodyPr/>
                        <a:lstStyle/>
                        <a:p>
                          <a:pPr algn="ctr">
                            <a:defRPr sz="1400"/>
                          </a:pPr>
                          <a:r>
                            <a:rPr lang="en-US" dirty="0"/>
                            <a:t>Above</a:t>
                          </a:r>
                          <a:endParaRPr dirty="0"/>
                        </a:p>
                      </a:txBody>
                      <a:tcPr/>
                    </a:tc>
                    <a:extLst>
                      <a:ext uri="{0D108BD9-81ED-4DB2-BD59-A6C34878D82A}">
                        <a16:rowId xmlns:a16="http://schemas.microsoft.com/office/drawing/2014/main" val="10005"/>
                      </a:ext>
                    </a:extLst>
                  </a:tr>
                </a:tbl>
              </a:graphicData>
            </a:graphic>
          </p:graphicFrame>
        </mc:Choice>
        <mc:Fallback>
          <p:graphicFrame>
            <p:nvGraphicFramePr>
              <p:cNvPr id="3" name="Table Placeholder 2" descr="Constraint one:&#10;x minus y less than or equal to 2,&#10;Slope-intercept form: y greater than or equal to x minus 2,&#10;Boundary line equation: y equals x minus 2,&#10;Slope is 1, y-intercept is negative 2,&#10;Line type: solid,&#10;Shading: above.&#10;&#10;Constraint two:&#10;x plus 2 times y less than or equal to 14,&#10;Slope-intercept form: y less than or equal to negative 1 divided by 2 times x plus 7,&#10;Boundary line equation: y equals negative 1 divided by 2 times x plus 7,&#10;Slope is negative 1 divided by 2, y-intercept is 7,&#10;Line type: solid,&#10;Shading: below.&#10;&#10;Constraint three:&#10;x greater than or equal to 0,&#10;Slope-intercept form: x greater than or equal to 0,&#10;Boundary line equation: x equals 0,&#10;Line type: vertical line along the y-axis,&#10;Line type: solid,&#10;Shading: to the right.&#10;&#10;Constraint four:&#10;y greater than or equal to 0,&#10;Slope-intercept form: Boundary line equation: y equals 0,&#10;Line type: horizontal line along the x-axis,&#10;Line type: solid,&#10;Shading: above."/>
              <p:cNvGraphicFramePr>
                <a:graphicFrameLocks noGrp="1"/>
              </p:cNvGraphicFramePr>
              <p:nvPr>
                <p:ph type="tbl" sz="quarter" idx="10"/>
                <p:extLst>
                  <p:ext uri="{D42A27DB-BD31-4B8C-83A1-F6EECF244321}">
                    <p14:modId xmlns:p14="http://schemas.microsoft.com/office/powerpoint/2010/main" val="4042225870"/>
                  </p:ext>
                </p:extLst>
              </p:nvPr>
            </p:nvGraphicFramePr>
            <p:xfrm>
              <a:off x="457200" y="1622425"/>
              <a:ext cx="8229600" cy="2416175"/>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518160">
                    <a:tc>
                      <a:txBody>
                        <a:bodyPr/>
                        <a:lstStyle/>
                        <a:p>
                          <a:pPr algn="ctr">
                            <a:defRPr sz="1400" b="1"/>
                          </a:pPr>
                          <a:r>
                            <a:rPr dirty="0"/>
                            <a:t>Original Constraint</a:t>
                          </a:r>
                        </a:p>
                      </a:txBody>
                      <a:tcPr/>
                    </a:tc>
                    <a:tc>
                      <a:txBody>
                        <a:bodyPr/>
                        <a:lstStyle/>
                        <a:p>
                          <a:pPr algn="ctr">
                            <a:defRPr sz="1400" b="1"/>
                          </a:pPr>
                          <a:r>
                            <a:t>Slope-Intercept Form</a:t>
                          </a:r>
                        </a:p>
                      </a:txBody>
                      <a:tcPr/>
                    </a:tc>
                    <a:tc>
                      <a:txBody>
                        <a:bodyPr/>
                        <a:lstStyle/>
                        <a:p>
                          <a:pPr algn="ctr">
                            <a:defRPr sz="1400" b="1"/>
                          </a:pPr>
                          <a:r>
                            <a:t>Boundary Line Equation</a:t>
                          </a:r>
                        </a:p>
                      </a:txBody>
                      <a:tcPr/>
                    </a:tc>
                    <a:tc>
                      <a:txBody>
                        <a:bodyPr/>
                        <a:lstStyle/>
                        <a:p>
                          <a:endParaRPr lang="en-US"/>
                        </a:p>
                      </a:txBody>
                      <a:tcPr>
                        <a:blipFill>
                          <a:blip r:embed="rId2"/>
                          <a:stretch>
                            <a:fillRect l="-300889" t="-2353" r="-201333" b="-378824"/>
                          </a:stretch>
                        </a:blipFill>
                      </a:tcPr>
                    </a:tc>
                    <a:tc>
                      <a:txBody>
                        <a:bodyPr/>
                        <a:lstStyle/>
                        <a:p>
                          <a:pPr algn="ctr">
                            <a:defRPr sz="1400" b="1"/>
                          </a:pPr>
                          <a:r>
                            <a:t>Solid or Dashed line</a:t>
                          </a:r>
                        </a:p>
                      </a:txBody>
                      <a:tcPr/>
                    </a:tc>
                    <a:tc>
                      <a:txBody>
                        <a:bodyPr/>
                        <a:lstStyle/>
                        <a:p>
                          <a:pPr algn="ctr">
                            <a:defRPr sz="1400" b="1"/>
                          </a:pPr>
                          <a:r>
                            <a:rPr dirty="0"/>
                            <a:t>Shading</a:t>
                          </a:r>
                        </a:p>
                      </a:txBody>
                      <a:tcPr/>
                    </a:tc>
                    <a:extLst>
                      <a:ext uri="{0D108BD9-81ED-4DB2-BD59-A6C34878D82A}">
                        <a16:rowId xmlns:a16="http://schemas.microsoft.com/office/drawing/2014/main" val="10001"/>
                      </a:ext>
                    </a:extLst>
                  </a:tr>
                  <a:tr h="370840">
                    <a:tc>
                      <a:txBody>
                        <a:bodyPr/>
                        <a:lstStyle/>
                        <a:p>
                          <a:endParaRPr lang="en-US"/>
                        </a:p>
                      </a:txBody>
                      <a:tcPr>
                        <a:blipFill>
                          <a:blip r:embed="rId2"/>
                          <a:stretch>
                            <a:fillRect l="-889" t="-142623" r="-501333" b="-427869"/>
                          </a:stretch>
                        </a:blipFill>
                      </a:tcPr>
                    </a:tc>
                    <a:tc>
                      <a:txBody>
                        <a:bodyPr/>
                        <a:lstStyle/>
                        <a:p>
                          <a:endParaRPr lang="en-US"/>
                        </a:p>
                      </a:txBody>
                      <a:tcPr>
                        <a:blipFill>
                          <a:blip r:embed="rId2"/>
                          <a:stretch>
                            <a:fillRect l="-100889" t="-142623" r="-401333" b="-427869"/>
                          </a:stretch>
                        </a:blipFill>
                      </a:tcPr>
                    </a:tc>
                    <a:tc>
                      <a:txBody>
                        <a:bodyPr/>
                        <a:lstStyle/>
                        <a:p>
                          <a:endParaRPr lang="en-US"/>
                        </a:p>
                      </a:txBody>
                      <a:tcPr>
                        <a:blipFill>
                          <a:blip r:embed="rId2"/>
                          <a:stretch>
                            <a:fillRect l="-200889" t="-142623" r="-301333" b="-427869"/>
                          </a:stretch>
                        </a:blipFill>
                      </a:tcPr>
                    </a:tc>
                    <a:tc>
                      <a:txBody>
                        <a:bodyPr/>
                        <a:lstStyle/>
                        <a:p>
                          <a:endParaRPr lang="en-US"/>
                        </a:p>
                      </a:txBody>
                      <a:tcPr>
                        <a:blipFill>
                          <a:blip r:embed="rId2"/>
                          <a:stretch>
                            <a:fillRect l="-300889" t="-142623" r="-201333" b="-427869"/>
                          </a:stretch>
                        </a:blipFill>
                      </a:tcPr>
                    </a:tc>
                    <a:tc>
                      <a:txBody>
                        <a:bodyPr/>
                        <a:lstStyle/>
                        <a:p>
                          <a:pPr algn="ctr">
                            <a:defRPr sz="1400"/>
                          </a:pPr>
                          <a:r>
                            <a:t>Solid</a:t>
                          </a:r>
                        </a:p>
                      </a:txBody>
                      <a:tcPr/>
                    </a:tc>
                    <a:tc>
                      <a:txBody>
                        <a:bodyPr/>
                        <a:lstStyle/>
                        <a:p>
                          <a:pPr algn="ctr">
                            <a:defRPr sz="1400"/>
                          </a:pPr>
                          <a:r>
                            <a:t>Above</a:t>
                          </a:r>
                        </a:p>
                      </a:txBody>
                      <a:tcPr/>
                    </a:tc>
                    <a:extLst>
                      <a:ext uri="{0D108BD9-81ED-4DB2-BD59-A6C34878D82A}">
                        <a16:rowId xmlns:a16="http://schemas.microsoft.com/office/drawing/2014/main" val="10002"/>
                      </a:ext>
                    </a:extLst>
                  </a:tr>
                  <a:tr h="490855">
                    <a:tc>
                      <a:txBody>
                        <a:bodyPr/>
                        <a:lstStyle/>
                        <a:p>
                          <a:endParaRPr lang="en-US"/>
                        </a:p>
                      </a:txBody>
                      <a:tcPr>
                        <a:blipFill>
                          <a:blip r:embed="rId2"/>
                          <a:stretch>
                            <a:fillRect l="-889" t="-182716" r="-501333" b="-222222"/>
                          </a:stretch>
                        </a:blipFill>
                      </a:tcPr>
                    </a:tc>
                    <a:tc>
                      <a:txBody>
                        <a:bodyPr/>
                        <a:lstStyle/>
                        <a:p>
                          <a:endParaRPr lang="en-US"/>
                        </a:p>
                      </a:txBody>
                      <a:tcPr>
                        <a:blipFill>
                          <a:blip r:embed="rId2"/>
                          <a:stretch>
                            <a:fillRect l="-100889" t="-182716" r="-401333" b="-222222"/>
                          </a:stretch>
                        </a:blipFill>
                      </a:tcPr>
                    </a:tc>
                    <a:tc>
                      <a:txBody>
                        <a:bodyPr/>
                        <a:lstStyle/>
                        <a:p>
                          <a:endParaRPr lang="en-US"/>
                        </a:p>
                      </a:txBody>
                      <a:tcPr>
                        <a:blipFill>
                          <a:blip r:embed="rId2"/>
                          <a:stretch>
                            <a:fillRect l="-200889" t="-182716" r="-301333" b="-222222"/>
                          </a:stretch>
                        </a:blipFill>
                      </a:tcPr>
                    </a:tc>
                    <a:tc>
                      <a:txBody>
                        <a:bodyPr/>
                        <a:lstStyle/>
                        <a:p>
                          <a:endParaRPr lang="en-US"/>
                        </a:p>
                      </a:txBody>
                      <a:tcPr>
                        <a:blipFill>
                          <a:blip r:embed="rId2"/>
                          <a:stretch>
                            <a:fillRect l="-300889" t="-182716" r="-201333" b="-222222"/>
                          </a:stretch>
                        </a:blipFill>
                      </a:tcPr>
                    </a:tc>
                    <a:tc>
                      <a:txBody>
                        <a:bodyPr/>
                        <a:lstStyle/>
                        <a:p>
                          <a:pPr algn="ctr">
                            <a:defRPr sz="1400"/>
                          </a:pPr>
                          <a:r>
                            <a:t>Solid</a:t>
                          </a:r>
                        </a:p>
                      </a:txBody>
                      <a:tcPr/>
                    </a:tc>
                    <a:tc>
                      <a:txBody>
                        <a:bodyPr/>
                        <a:lstStyle/>
                        <a:p>
                          <a:pPr algn="ctr">
                            <a:defRPr sz="1400"/>
                          </a:pPr>
                          <a:r>
                            <a:t>Below</a:t>
                          </a:r>
                        </a:p>
                      </a:txBody>
                      <a:tcPr/>
                    </a:tc>
                    <a:extLst>
                      <a:ext uri="{0D108BD9-81ED-4DB2-BD59-A6C34878D82A}">
                        <a16:rowId xmlns:a16="http://schemas.microsoft.com/office/drawing/2014/main" val="10003"/>
                      </a:ext>
                    </a:extLst>
                  </a:tr>
                  <a:tr h="518160">
                    <a:tc>
                      <a:txBody>
                        <a:bodyPr/>
                        <a:lstStyle/>
                        <a:p>
                          <a:endParaRPr lang="en-US"/>
                        </a:p>
                      </a:txBody>
                      <a:tcPr>
                        <a:blipFill>
                          <a:blip r:embed="rId2"/>
                          <a:stretch>
                            <a:fillRect l="-889" t="-269412" r="-501333" b="-111765"/>
                          </a:stretch>
                        </a:blipFill>
                      </a:tcPr>
                    </a:tc>
                    <a:tc>
                      <a:txBody>
                        <a:bodyPr/>
                        <a:lstStyle/>
                        <a:p>
                          <a:endParaRPr lang="en-US"/>
                        </a:p>
                      </a:txBody>
                      <a:tcPr>
                        <a:blipFill>
                          <a:blip r:embed="rId2"/>
                          <a:stretch>
                            <a:fillRect l="-100889" t="-269412" r="-401333" b="-111765"/>
                          </a:stretch>
                        </a:blipFill>
                      </a:tcPr>
                    </a:tc>
                    <a:tc>
                      <a:txBody>
                        <a:bodyPr/>
                        <a:lstStyle/>
                        <a:p>
                          <a:endParaRPr lang="en-US"/>
                        </a:p>
                      </a:txBody>
                      <a:tcPr>
                        <a:blipFill>
                          <a:blip r:embed="rId2"/>
                          <a:stretch>
                            <a:fillRect l="-200889" t="-269412" r="-301333" b="-111765"/>
                          </a:stretch>
                        </a:blipFill>
                      </a:tcPr>
                    </a:tc>
                    <a:tc>
                      <a:txBody>
                        <a:bodyPr/>
                        <a:lstStyle/>
                        <a:p>
                          <a:endParaRPr lang="en-US"/>
                        </a:p>
                      </a:txBody>
                      <a:tcPr>
                        <a:blipFill>
                          <a:blip r:embed="rId2"/>
                          <a:stretch>
                            <a:fillRect l="-300889" t="-269412" r="-201333" b="-111765"/>
                          </a:stretch>
                        </a:blipFill>
                      </a:tcPr>
                    </a:tc>
                    <a:tc>
                      <a:txBody>
                        <a:bodyPr/>
                        <a:lstStyle/>
                        <a:p>
                          <a:pPr algn="ctr">
                            <a:defRPr sz="1400"/>
                          </a:pPr>
                          <a:r>
                            <a:t>Solid</a:t>
                          </a:r>
                        </a:p>
                      </a:txBody>
                      <a:tcPr/>
                    </a:tc>
                    <a:tc>
                      <a:txBody>
                        <a:bodyPr/>
                        <a:lstStyle/>
                        <a:p>
                          <a:pPr algn="ctr">
                            <a:defRPr sz="1400"/>
                          </a:pPr>
                          <a:r>
                            <a:rPr lang="en-IN" dirty="0"/>
                            <a:t>To the right</a:t>
                          </a:r>
                        </a:p>
                      </a:txBody>
                      <a:tcPr/>
                    </a:tc>
                    <a:extLst>
                      <a:ext uri="{0D108BD9-81ED-4DB2-BD59-A6C34878D82A}">
                        <a16:rowId xmlns:a16="http://schemas.microsoft.com/office/drawing/2014/main" val="10004"/>
                      </a:ext>
                    </a:extLst>
                  </a:tr>
                  <a:tr h="518160">
                    <a:tc>
                      <a:txBody>
                        <a:bodyPr/>
                        <a:lstStyle/>
                        <a:p>
                          <a:endParaRPr lang="en-US"/>
                        </a:p>
                      </a:txBody>
                      <a:tcPr>
                        <a:blipFill>
                          <a:blip r:embed="rId2"/>
                          <a:stretch>
                            <a:fillRect l="-889" t="-369412" r="-501333" b="-11765"/>
                          </a:stretch>
                        </a:blipFill>
                      </a:tcPr>
                    </a:tc>
                    <a:tc>
                      <a:txBody>
                        <a:bodyPr/>
                        <a:lstStyle/>
                        <a:p>
                          <a:endParaRPr lang="en-US"/>
                        </a:p>
                      </a:txBody>
                      <a:tcPr>
                        <a:blipFill>
                          <a:blip r:embed="rId2"/>
                          <a:stretch>
                            <a:fillRect l="-100889" t="-369412" r="-401333" b="-11765"/>
                          </a:stretch>
                        </a:blipFill>
                      </a:tcPr>
                    </a:tc>
                    <a:tc>
                      <a:txBody>
                        <a:bodyPr/>
                        <a:lstStyle/>
                        <a:p>
                          <a:endParaRPr lang="en-US"/>
                        </a:p>
                      </a:txBody>
                      <a:tcPr>
                        <a:blipFill>
                          <a:blip r:embed="rId2"/>
                          <a:stretch>
                            <a:fillRect l="-200889" t="-369412" r="-301333" b="-11765"/>
                          </a:stretch>
                        </a:blipFill>
                      </a:tcPr>
                    </a:tc>
                    <a:tc>
                      <a:txBody>
                        <a:bodyPr/>
                        <a:lstStyle/>
                        <a:p>
                          <a:endParaRPr lang="en-US"/>
                        </a:p>
                      </a:txBody>
                      <a:tcPr>
                        <a:blipFill>
                          <a:blip r:embed="rId2"/>
                          <a:stretch>
                            <a:fillRect l="-300889" t="-369412" r="-201333" b="-11765"/>
                          </a:stretch>
                        </a:blipFill>
                      </a:tcPr>
                    </a:tc>
                    <a:tc>
                      <a:txBody>
                        <a:bodyPr/>
                        <a:lstStyle/>
                        <a:p>
                          <a:pPr algn="ctr">
                            <a:defRPr sz="1400"/>
                          </a:pPr>
                          <a:r>
                            <a:t>Solid</a:t>
                          </a:r>
                        </a:p>
                      </a:txBody>
                      <a:tcPr/>
                    </a:tc>
                    <a:tc>
                      <a:txBody>
                        <a:bodyPr/>
                        <a:lstStyle/>
                        <a:p>
                          <a:pPr algn="ctr">
                            <a:defRPr sz="1400"/>
                          </a:pPr>
                          <a:r>
                            <a:rPr lang="en-US" dirty="0"/>
                            <a:t>Above</a:t>
                          </a:r>
                          <a:endParaRPr dirty="0"/>
                        </a:p>
                      </a:txBody>
                      <a:tcPr/>
                    </a:tc>
                    <a:extLst>
                      <a:ext uri="{0D108BD9-81ED-4DB2-BD59-A6C34878D82A}">
                        <a16:rowId xmlns:a16="http://schemas.microsoft.com/office/drawing/2014/main" val="10005"/>
                      </a:ext>
                    </a:extLst>
                  </a:tr>
                </a:tbl>
              </a:graphicData>
            </a:graphic>
          </p:graphicFrame>
        </mc:Fallback>
      </mc:AlternateContent>
      <p:sp>
        <p:nvSpPr>
          <p:cNvPr id="5" name="TextBox 4">
            <a:extLst>
              <a:ext uri="{FF2B5EF4-FFF2-40B4-BE49-F238E27FC236}">
                <a16:creationId xmlns:a16="http://schemas.microsoft.com/office/drawing/2014/main" id="{E110BD89-A80F-ECAB-3FCC-E7242D1E1088}"/>
              </a:ext>
            </a:extLst>
          </p:cNvPr>
          <p:cNvSpPr txBox="1"/>
          <p:nvPr/>
        </p:nvSpPr>
        <p:spPr>
          <a:xfrm>
            <a:off x="2286000" y="1154668"/>
            <a:ext cx="4572000" cy="369332"/>
          </a:xfrm>
          <a:prstGeom prst="rect">
            <a:avLst/>
          </a:prstGeom>
          <a:noFill/>
        </p:spPr>
        <p:txBody>
          <a:bodyPr wrap="square">
            <a:spAutoFit/>
          </a:bodyPr>
          <a:lstStyle/>
          <a:p>
            <a:pPr algn="ctr">
              <a:defRPr sz="1800" b="1"/>
            </a:pPr>
            <a:r>
              <a:rPr lang="en-IN" dirty="0"/>
              <a:t>Table 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the Maximum Value of an Objective Function</a:t>
            </a:r>
            <a:r>
              <a:rPr lang="en-US" dirty="0"/>
              <a:t>—Slide 5</a:t>
            </a:r>
            <a:endParaRPr dirty="0"/>
          </a:p>
        </p:txBody>
      </p:sp>
      <p:sp>
        <p:nvSpPr>
          <p:cNvPr id="3" name="Text Placeholder 2"/>
          <p:cNvSpPr>
            <a:spLocks noGrp="1"/>
          </p:cNvSpPr>
          <p:nvPr>
            <p:ph type="body" sz="quarter" idx="10"/>
          </p:nvPr>
        </p:nvSpPr>
        <p:spPr/>
        <p:txBody>
          <a:bodyPr>
            <a:normAutofit/>
          </a:bodyPr>
          <a:lstStyle/>
          <a:p>
            <a:r>
              <a:rPr sz="2800" dirty="0"/>
              <a:t>Figure </a:t>
            </a:r>
            <a:r>
              <a:rPr lang="en-US" sz="2800" dirty="0"/>
              <a:t>2</a:t>
            </a:r>
            <a:r>
              <a:rPr sz="2800" dirty="0"/>
              <a:t> shows each constraint inequality with its appropriate shading.</a:t>
            </a:r>
            <a:endParaRPr lang="en-US" sz="2800" dirty="0"/>
          </a:p>
        </p:txBody>
      </p:sp>
      <p:pic>
        <p:nvPicPr>
          <p:cNvPr id="5" name="Picture 4" descr="Graph of a cartesian plane with four intersecting lines shown. One line is labeled x ≥ 0, and follows the y axis exactly. The area to the right of this line is shaded. One line is labeled y ≥ 0, and follows the x axis exactly. The area above this line is shaded. One diagonal line is labeled y greater than or equal to x minus 2, and proceeds upwards from the third quadrant, intersecting the y axis at (0,−2), moves into the fourth quadrant until intersecting the x axis at (2,0), then continues through the first quadrant until exiting the view of the plane. The area above this line is shaded. The final diagonal line is labeled y less than or equal to minus 1 over 2 times x plus 7, and proceeds downwards from the second quadrant, intersecting the y axis at (0,7), then continues through the first quadrant until exiting the view of the plane. The area below this line is shaded. There is a small polygonal shape in the first quadrant where all shaded areas overlap.">
            <a:extLst>
              <a:ext uri="{FF2B5EF4-FFF2-40B4-BE49-F238E27FC236}">
                <a16:creationId xmlns:a16="http://schemas.microsoft.com/office/drawing/2014/main" id="{3ABD16DC-9DCB-40C9-AB59-82A8B236EC36}"/>
              </a:ext>
            </a:extLst>
          </p:cNvPr>
          <p:cNvPicPr>
            <a:picLocks noChangeAspect="1"/>
          </p:cNvPicPr>
          <p:nvPr/>
        </p:nvPicPr>
        <p:blipFill>
          <a:blip r:embed="rId2"/>
          <a:srcRect b="10660"/>
          <a:stretch>
            <a:fillRect/>
          </a:stretch>
        </p:blipFill>
        <p:spPr>
          <a:xfrm>
            <a:off x="3962400" y="1503072"/>
            <a:ext cx="3886200" cy="3804615"/>
          </a:xfrm>
          <a:prstGeom prst="rect">
            <a:avLst/>
          </a:prstGeom>
        </p:spPr>
      </p:pic>
      <p:sp>
        <p:nvSpPr>
          <p:cNvPr id="4" name="TextBox 3">
            <a:extLst>
              <a:ext uri="{FF2B5EF4-FFF2-40B4-BE49-F238E27FC236}">
                <a16:creationId xmlns:a16="http://schemas.microsoft.com/office/drawing/2014/main" id="{0D2A6AD3-BB3F-E2AC-0C5B-DCF56EF4FF1F}"/>
              </a:ext>
            </a:extLst>
          </p:cNvPr>
          <p:cNvSpPr txBox="1"/>
          <p:nvPr/>
        </p:nvSpPr>
        <p:spPr>
          <a:xfrm>
            <a:off x="4105835" y="5307687"/>
            <a:ext cx="3599330" cy="430887"/>
          </a:xfrm>
          <a:prstGeom prst="rect">
            <a:avLst/>
          </a:prstGeom>
          <a:noFill/>
        </p:spPr>
        <p:txBody>
          <a:bodyPr wrap="square">
            <a:spAutoFit/>
          </a:bodyPr>
          <a:lstStyle/>
          <a:p>
            <a:pPr algn="ctr"/>
            <a:r>
              <a:rPr lang="en-IN" sz="2200" dirty="0"/>
              <a:t>Figure 2: Graphed Constraints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the Maximum Value of an Objective Function</a:t>
            </a:r>
            <a:r>
              <a:rPr lang="en-US" dirty="0"/>
              <a:t>—Slide 6</a:t>
            </a:r>
            <a:endParaRPr dirty="0"/>
          </a:p>
        </p:txBody>
      </p:sp>
      <p:sp>
        <p:nvSpPr>
          <p:cNvPr id="3" name="Text Placeholder 2"/>
          <p:cNvSpPr>
            <a:spLocks noGrp="1"/>
          </p:cNvSpPr>
          <p:nvPr>
            <p:ph type="body" sz="quarter" idx="10"/>
          </p:nvPr>
        </p:nvSpPr>
        <p:spPr/>
        <p:txBody>
          <a:bodyPr>
            <a:normAutofit/>
          </a:bodyPr>
          <a:lstStyle/>
          <a:p>
            <a:r>
              <a:rPr lang="en-US" dirty="0"/>
              <a:t>The intersection of all of the shaded areas forms the feasible region, as shown in Figure 3. </a:t>
            </a:r>
            <a:endParaRPr dirty="0"/>
          </a:p>
        </p:txBody>
      </p:sp>
      <p:pic>
        <p:nvPicPr>
          <p:cNvPr id="5" name="Picture 4" descr="Graph of a cartesian plane showing the feasible region from Figure 2. A polygonal shape is formed from a line proceeding from point (0,0) to point (2,0) along the x axis, following the line y ≥ 0, then angling upward to the point (6,4), following the line y greater thank or equal to x minus 2, then angling back toward the y axis and upward to point (0,7), following the line y less thank or equal to minus 1 over 2 times x plus 7, then proceeding vertically down to the origin along the y-axis, following the line x ≥ 0. The center of the polygon is shaded and labeled &quot;Feasible Region&quot;.">
            <a:extLst>
              <a:ext uri="{FF2B5EF4-FFF2-40B4-BE49-F238E27FC236}">
                <a16:creationId xmlns:a16="http://schemas.microsoft.com/office/drawing/2014/main" id="{EA9BB650-C5C4-4405-AABA-A4A79A1C15DB}"/>
              </a:ext>
            </a:extLst>
          </p:cNvPr>
          <p:cNvPicPr>
            <a:picLocks noChangeAspect="1"/>
          </p:cNvPicPr>
          <p:nvPr/>
        </p:nvPicPr>
        <p:blipFill>
          <a:blip r:embed="rId2"/>
          <a:srcRect b="8169"/>
          <a:stretch>
            <a:fillRect/>
          </a:stretch>
        </p:blipFill>
        <p:spPr>
          <a:xfrm>
            <a:off x="2659711" y="1929343"/>
            <a:ext cx="3824577" cy="3633257"/>
          </a:xfrm>
          <a:prstGeom prst="rect">
            <a:avLst/>
          </a:prstGeom>
        </p:spPr>
      </p:pic>
      <p:sp>
        <p:nvSpPr>
          <p:cNvPr id="4" name="TextBox 3">
            <a:extLst>
              <a:ext uri="{FF2B5EF4-FFF2-40B4-BE49-F238E27FC236}">
                <a16:creationId xmlns:a16="http://schemas.microsoft.com/office/drawing/2014/main" id="{7C0422E4-198E-37CF-7AA8-AC3594786F9B}"/>
              </a:ext>
            </a:extLst>
          </p:cNvPr>
          <p:cNvSpPr txBox="1"/>
          <p:nvPr/>
        </p:nvSpPr>
        <p:spPr>
          <a:xfrm>
            <a:off x="3124200" y="5562600"/>
            <a:ext cx="3200400" cy="430887"/>
          </a:xfrm>
          <a:prstGeom prst="rect">
            <a:avLst/>
          </a:prstGeom>
          <a:noFill/>
        </p:spPr>
        <p:txBody>
          <a:bodyPr wrap="square">
            <a:spAutoFit/>
          </a:bodyPr>
          <a:lstStyle/>
          <a:p>
            <a:pPr algn="ctr"/>
            <a:r>
              <a:rPr lang="en-IN" sz="2200" dirty="0"/>
              <a:t>Figure 2: Feasible Region</a:t>
            </a:r>
          </a:p>
        </p:txBody>
      </p:sp>
    </p:spTree>
    <p:extLst>
      <p:ext uri="{BB962C8B-B14F-4D97-AF65-F5344CB8AC3E}">
        <p14:creationId xmlns:p14="http://schemas.microsoft.com/office/powerpoint/2010/main" val="2753825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the Maximum Value of an Objective Function</a:t>
            </a:r>
            <a:r>
              <a:rPr lang="en-US" dirty="0"/>
              <a:t>—Slide 7</a:t>
            </a:r>
            <a:endParaRPr dirty="0"/>
          </a:p>
        </p:txBody>
      </p:sp>
      <p:sp>
        <p:nvSpPr>
          <p:cNvPr id="3" name="Text Placeholder 2"/>
          <p:cNvSpPr>
            <a:spLocks noGrp="1"/>
          </p:cNvSpPr>
          <p:nvPr>
            <p:ph type="body" sz="quarter" idx="10"/>
          </p:nvPr>
        </p:nvSpPr>
        <p:spPr/>
        <p:txBody>
          <a:bodyPr>
            <a:normAutofit/>
          </a:bodyPr>
          <a:lstStyle/>
          <a:p>
            <a:r>
              <a:rPr sz="2800" dirty="0"/>
              <a:t>We know that the maximum of the objective function will happen at one of the vertices of the polygon. To find the coordinates of each vertex, we need to solve a system of equations for each pair of constraints by setting them equal to one another. In some instances you may be able to "eyeball" the coordinates for each of the vertices; however, using algebra will always produce a precise answer even when you don't have a precise graph. The first vertex we will find is between the first two lines.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Linear Programming</a:t>
            </a:r>
          </a:p>
        </p:txBody>
      </p:sp>
      <p:sp>
        <p:nvSpPr>
          <p:cNvPr id="3" name="Text Placeholder 2"/>
          <p:cNvSpPr>
            <a:spLocks noGrp="1"/>
          </p:cNvSpPr>
          <p:nvPr>
            <p:ph type="body" sz="quarter" idx="10"/>
          </p:nvPr>
        </p:nvSpPr>
        <p:spPr/>
        <p:txBody>
          <a:bodyPr>
            <a:normAutofit fontScale="92500" lnSpcReduction="10000"/>
          </a:bodyPr>
          <a:lstStyle/>
          <a:p>
            <a:pPr>
              <a:defRPr b="1"/>
            </a:pPr>
            <a:r>
              <a:rPr sz="2600" dirty="0"/>
              <a:t>Linear Programming</a:t>
            </a:r>
          </a:p>
          <a:p>
            <a:r>
              <a:rPr sz="2600" dirty="0"/>
              <a:t>The mathematical process of </a:t>
            </a:r>
            <a:r>
              <a:rPr sz="2600" b="1" dirty="0"/>
              <a:t>linear programming</a:t>
            </a:r>
            <a:r>
              <a:rPr sz="2600" dirty="0"/>
              <a:t> is a method to optimize a particular quantity in a mathematical model constrained by linear inequalities.</a:t>
            </a:r>
            <a:endParaRPr lang="en-US" sz="2600" dirty="0"/>
          </a:p>
          <a:p>
            <a:endParaRPr sz="1100" dirty="0"/>
          </a:p>
          <a:p>
            <a:pPr>
              <a:defRPr b="1"/>
            </a:pPr>
            <a:r>
              <a:rPr sz="2600" dirty="0"/>
              <a:t>Objective Function</a:t>
            </a:r>
            <a:endParaRPr lang="en-US" sz="2600" dirty="0"/>
          </a:p>
          <a:p>
            <a:pPr>
              <a:defRPr b="1"/>
            </a:pPr>
            <a:endParaRPr sz="1100" dirty="0"/>
          </a:p>
          <a:p>
            <a:r>
              <a:rPr sz="2600" dirty="0"/>
              <a:t>An </a:t>
            </a:r>
            <a:r>
              <a:rPr sz="2600" b="1" dirty="0"/>
              <a:t>objective function</a:t>
            </a:r>
            <a:r>
              <a:rPr sz="2600" dirty="0"/>
              <a:t>, or </a:t>
            </a:r>
            <a:r>
              <a:rPr sz="2600" i="1" dirty="0"/>
              <a:t>optimization function</a:t>
            </a:r>
            <a:r>
              <a:rPr sz="2600" dirty="0"/>
              <a:t>, is a function that expresses the quantity that is to be optimized.</a:t>
            </a:r>
            <a:endParaRPr lang="en-US" sz="2600" dirty="0"/>
          </a:p>
          <a:p>
            <a:endParaRPr sz="1100" dirty="0"/>
          </a:p>
          <a:p>
            <a:pPr>
              <a:defRPr b="1"/>
            </a:pPr>
            <a:r>
              <a:rPr sz="2600" dirty="0"/>
              <a:t>Constraints</a:t>
            </a:r>
            <a:endParaRPr lang="en-US" sz="2600" dirty="0"/>
          </a:p>
          <a:p>
            <a:pPr>
              <a:defRPr b="1"/>
            </a:pPr>
            <a:endParaRPr sz="1100" dirty="0"/>
          </a:p>
          <a:p>
            <a:r>
              <a:rPr sz="2600" b="1" dirty="0"/>
              <a:t>Constraints</a:t>
            </a:r>
            <a:r>
              <a:rPr sz="2600" dirty="0"/>
              <a:t> in linear programming are the linear inequalities that express the limitation of each variable or combination of variables.</a:t>
            </a:r>
          </a:p>
          <a:p>
            <a:endParaRPr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the Maximum Value of an Objective Function</a:t>
            </a:r>
            <a:r>
              <a:rPr lang="en-US" dirty="0"/>
              <a:t>—Slide 8</a:t>
            </a:r>
            <a:endParaRPr dirty="0"/>
          </a:p>
        </p:txBody>
      </p:sp>
      <p:pic>
        <p:nvPicPr>
          <p:cNvPr id="10" name="Picture 9" descr="Line 1: y equals x minus 2 and y equals negative one-half x plus 7 are the System of equations. &#10;Line 2: Set the equations equal to one another to eliminate a variable. x minus 2 equals negative one half x plus 7.&#10;Line 3: Isolate x on one side of the equation. x plus one half x equals 7 plus 2.&#10;Line 4: Combine like terms. three-halves x equals 9.&#10;Line 5: Solve for x. x equals 9 times two thirds.&#10;Line 6: x equals 6.&#10;Line 7: Substitute the x-value to solve for y. y equals 6 minus 2, which equals 4.&#10;Line 8: Vertex of the polygon. The solution is the point (6, 4).&#10;">
            <a:extLst>
              <a:ext uri="{FF2B5EF4-FFF2-40B4-BE49-F238E27FC236}">
                <a16:creationId xmlns:a16="http://schemas.microsoft.com/office/drawing/2014/main" id="{534F832A-EA4C-2C84-F63F-E5E0D7084FC9}"/>
              </a:ext>
            </a:extLst>
          </p:cNvPr>
          <p:cNvPicPr>
            <a:picLocks noChangeAspect="1"/>
          </p:cNvPicPr>
          <p:nvPr/>
        </p:nvPicPr>
        <p:blipFill>
          <a:blip r:embed="rId2"/>
          <a:stretch>
            <a:fillRect/>
          </a:stretch>
        </p:blipFill>
        <p:spPr>
          <a:xfrm>
            <a:off x="838200" y="1219200"/>
            <a:ext cx="7677150" cy="47053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the Maximum Value of an Objective Function</a:t>
            </a:r>
            <a:r>
              <a:rPr lang="en-US" dirty="0"/>
              <a:t>—Slide 9</a:t>
            </a:r>
            <a:endParaRPr dirty="0"/>
          </a:p>
        </p:txBody>
      </p:sp>
      <p:sp>
        <p:nvSpPr>
          <p:cNvPr id="3" name="Text Placeholder 2"/>
          <p:cNvSpPr>
            <a:spLocks noGrp="1"/>
          </p:cNvSpPr>
          <p:nvPr>
            <p:ph type="body" sz="quarter" idx="10"/>
          </p:nvPr>
        </p:nvSpPr>
        <p:spPr/>
        <p:txBody>
          <a:bodyPr>
            <a:normAutofit/>
          </a:bodyPr>
          <a:lstStyle/>
          <a:p>
            <a:r>
              <a:rPr sz="2800" dirty="0"/>
              <a:t>We can do the same process for each of the other two pairs of equations.</a:t>
            </a:r>
            <a:endParaRPr lang="en-US" sz="2800" dirty="0"/>
          </a:p>
          <a:p>
            <a:endParaRPr lang="en-IN" dirty="0"/>
          </a:p>
          <a:p>
            <a:endParaRPr lang="en-IN" sz="2800" dirty="0"/>
          </a:p>
          <a:p>
            <a:endParaRPr lang="en-IN" dirty="0"/>
          </a:p>
          <a:p>
            <a:endParaRPr lang="en-IN" sz="2800" dirty="0"/>
          </a:p>
          <a:p>
            <a:endParaRPr lang="en-US" sz="2800" dirty="0"/>
          </a:p>
          <a:p>
            <a:endParaRPr sz="2800" dirty="0"/>
          </a:p>
        </p:txBody>
      </p:sp>
      <p:pic>
        <p:nvPicPr>
          <p:cNvPr id="7" name="Picture 6" descr="Line 1: y equals x minus 2 and  y equals 0 are the System of equations.&#10;Line 2: Substitute to find x. 0 equals x minus 2.&#10;Line 3: x equals 2 which is identified as a vertex of the polygon.&#10;The solution is the point (2, 0).">
            <a:extLst>
              <a:ext uri="{FF2B5EF4-FFF2-40B4-BE49-F238E27FC236}">
                <a16:creationId xmlns:a16="http://schemas.microsoft.com/office/drawing/2014/main" id="{11893FCB-90AB-1687-FAEC-F1DD02AFBBD4}"/>
              </a:ext>
            </a:extLst>
          </p:cNvPr>
          <p:cNvPicPr>
            <a:picLocks noChangeAspect="1"/>
          </p:cNvPicPr>
          <p:nvPr/>
        </p:nvPicPr>
        <p:blipFill>
          <a:blip r:embed="rId2"/>
          <a:stretch>
            <a:fillRect/>
          </a:stretch>
        </p:blipFill>
        <p:spPr>
          <a:xfrm>
            <a:off x="609600" y="2057400"/>
            <a:ext cx="3752850" cy="1876425"/>
          </a:xfrm>
          <a:prstGeom prst="rect">
            <a:avLst/>
          </a:prstGeom>
        </p:spPr>
      </p:pic>
      <p:pic>
        <p:nvPicPr>
          <p:cNvPr id="11" name="Picture 10" descr="Line 1: y equals negative one half x plus 7 and x equals 0 are the System of equations.&#10;Line 2: Substitute to find y. y equals negative one half times 0 plus 7.&#10;Line 3: y equals 7.&#10;The solution is the point (0, 7) which is identified as a vertex of the polygon.">
            <a:extLst>
              <a:ext uri="{FF2B5EF4-FFF2-40B4-BE49-F238E27FC236}">
                <a16:creationId xmlns:a16="http://schemas.microsoft.com/office/drawing/2014/main" id="{26E045EC-2B3E-B6A0-7F0B-DEDD37D71A3D}"/>
              </a:ext>
            </a:extLst>
          </p:cNvPr>
          <p:cNvPicPr>
            <a:picLocks noChangeAspect="1"/>
          </p:cNvPicPr>
          <p:nvPr/>
        </p:nvPicPr>
        <p:blipFill>
          <a:blip r:embed="rId3"/>
          <a:stretch>
            <a:fillRect/>
          </a:stretch>
        </p:blipFill>
        <p:spPr>
          <a:xfrm>
            <a:off x="4585447" y="1524000"/>
            <a:ext cx="4238625" cy="2457450"/>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33AB94A-D63A-137C-636E-FE11F5DD404D}"/>
                  </a:ext>
                </a:extLst>
              </p:cNvPr>
              <p:cNvSpPr txBox="1"/>
              <p:nvPr/>
            </p:nvSpPr>
            <p:spPr>
              <a:xfrm>
                <a:off x="457200" y="4071478"/>
                <a:ext cx="8229600" cy="1384995"/>
              </a:xfrm>
              <a:prstGeom prst="rect">
                <a:avLst/>
              </a:prstGeom>
              <a:noFill/>
            </p:spPr>
            <p:txBody>
              <a:bodyPr wrap="square">
                <a:spAutoFit/>
              </a:bodyPr>
              <a:lstStyle/>
              <a:p>
                <a:r>
                  <a:rPr lang="en-IN" sz="2800" dirty="0"/>
                  <a:t>Notice that the last vertex is at the origin </a:t>
                </a:r>
                <a14:m>
                  <m:oMath xmlns:m="http://schemas.openxmlformats.org/officeDocument/2006/math">
                    <m:d>
                      <m:dPr>
                        <m:ctrlPr>
                          <a:rPr lang="ar-AE" sz="2800" i="1">
                            <a:latin typeface="Cambria Math" panose="02040503050406030204" pitchFamily="18" charset="0"/>
                          </a:rPr>
                        </m:ctrlPr>
                      </m:dPr>
                      <m:e>
                        <m:r>
                          <a:rPr lang="ar-AE" sz="2800">
                            <a:latin typeface="Cambria Math" panose="02040503050406030204" pitchFamily="18" charset="0"/>
                          </a:rPr>
                          <m:t>0</m:t>
                        </m:r>
                        <m:r>
                          <m:rPr>
                            <m:nor/>
                          </m:rPr>
                          <a:rPr lang="ar-AE" sz="2800"/>
                          <m:t>, </m:t>
                        </m:r>
                        <m:r>
                          <a:rPr lang="ar-AE" sz="2800">
                            <a:latin typeface="Cambria Math" panose="02040503050406030204" pitchFamily="18" charset="0"/>
                          </a:rPr>
                          <m:t>0</m:t>
                        </m:r>
                      </m:e>
                    </m:d>
                  </m:oMath>
                </a14:m>
                <a:r>
                  <a:rPr lang="ar-AE" sz="2800" dirty="0"/>
                  <a:t> </a:t>
                </a:r>
                <a:r>
                  <a:rPr lang="en-IN" sz="2800" dirty="0"/>
                  <a:t>where the </a:t>
                </a:r>
                <a:r>
                  <a:rPr lang="en-IN" sz="2800" i="1" dirty="0"/>
                  <a:t>x</a:t>
                </a:r>
                <a:r>
                  <a:rPr lang="en-IN" sz="2800" dirty="0"/>
                  <a:t>-axis and </a:t>
                </a:r>
                <a:r>
                  <a:rPr lang="en-IN" sz="2800" i="1" dirty="0"/>
                  <a:t>y</a:t>
                </a:r>
                <a:r>
                  <a:rPr lang="en-IN" sz="2800" dirty="0"/>
                  <a:t>-axis meet. We will not need to solve a system of equations to find this point.</a:t>
                </a:r>
                <a:endParaRPr lang="en-US" sz="2800" dirty="0"/>
              </a:p>
            </p:txBody>
          </p:sp>
        </mc:Choice>
        <mc:Fallback xmlns="">
          <p:sp>
            <p:nvSpPr>
              <p:cNvPr id="13" name="TextBox 12">
                <a:extLst>
                  <a:ext uri="{FF2B5EF4-FFF2-40B4-BE49-F238E27FC236}">
                    <a16:creationId xmlns:a16="http://schemas.microsoft.com/office/drawing/2014/main" id="{433AB94A-D63A-137C-636E-FE11F5DD404D}"/>
                  </a:ext>
                </a:extLst>
              </p:cNvPr>
              <p:cNvSpPr txBox="1">
                <a:spLocks noRot="1" noChangeAspect="1" noMove="1" noResize="1" noEditPoints="1" noAdjustHandles="1" noChangeArrowheads="1" noChangeShapeType="1" noTextEdit="1"/>
              </p:cNvSpPr>
              <p:nvPr/>
            </p:nvSpPr>
            <p:spPr>
              <a:xfrm>
                <a:off x="457200" y="4071478"/>
                <a:ext cx="8229600" cy="1384995"/>
              </a:xfrm>
              <a:prstGeom prst="rect">
                <a:avLst/>
              </a:prstGeom>
              <a:blipFill>
                <a:blip r:embed="rId4"/>
                <a:stretch>
                  <a:fillRect l="-1481" t="-5727" r="-222" b="-11894"/>
                </a:stretch>
              </a:blipFill>
            </p:spPr>
            <p:txBody>
              <a:bodyPr/>
              <a:lstStyle/>
              <a:p>
                <a:r>
                  <a:rPr lang="en-IN">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the Maximum Value of an Objective Function</a:t>
            </a:r>
            <a:r>
              <a:rPr lang="en-US" dirty="0"/>
              <a:t>—Slide 10</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a:defRPr b="1"/>
                </a:pPr>
                <a:r>
                  <a:rPr sz="2800" dirty="0"/>
                  <a:t>TI-83/84 Plus</a:t>
                </a:r>
              </a:p>
              <a:p>
                <a:pPr>
                  <a:defRPr sz="2800"/>
                </a:pPr>
                <a:r>
                  <a:rPr sz="2800" dirty="0"/>
                  <a:t>Recall that to graph inequalities on the TI-84 Plus CE, we need to have the </a:t>
                </a:r>
                <a:r>
                  <a:rPr sz="2800" dirty="0" err="1"/>
                  <a:t>Inequalz</a:t>
                </a:r>
                <a:r>
                  <a:rPr sz="2800" dirty="0"/>
                  <a:t> application running. If it is not already running on your calculator, press </a:t>
                </a:r>
                <a:r>
                  <a:rPr sz="2800" b="1" dirty="0"/>
                  <a:t>apps</a:t>
                </a:r>
                <a:r>
                  <a:rPr sz="2800" dirty="0"/>
                  <a:t>, select </a:t>
                </a:r>
                <a:r>
                  <a:rPr sz="2800" b="1" dirty="0" err="1"/>
                  <a:t>Inequalz</a:t>
                </a:r>
                <a:r>
                  <a:rPr sz="2800" dirty="0"/>
                  <a:t>, and press any key. If the </a:t>
                </a:r>
                <a:r>
                  <a:rPr sz="2800" dirty="0" err="1"/>
                  <a:t>Inequalz</a:t>
                </a:r>
                <a:r>
                  <a:rPr sz="2800" dirty="0"/>
                  <a:t> application is already running, press </a:t>
                </a:r>
                <a:r>
                  <a:rPr sz="2800" b="1" dirty="0"/>
                  <a:t>y=</a:t>
                </a:r>
                <a:r>
                  <a:rPr sz="2800" dirty="0"/>
                  <a:t>. Now use the slope-intercept form of the three constraints that involve </a:t>
                </a:r>
                <a:r>
                  <a:rPr lang="en-US" sz="2800" i="1" dirty="0"/>
                  <a:t>y</a:t>
                </a:r>
                <a:r>
                  <a:rPr sz="2800" dirty="0"/>
                  <a:t> and enter the right-hand side of each inequality as </a:t>
                </a:r>
                <a:r>
                  <a:rPr sz="2800" b="1" dirty="0"/>
                  <a:t>Y1</a:t>
                </a:r>
                <a:r>
                  <a:rPr sz="2800" dirty="0"/>
                  <a:t>, </a:t>
                </a:r>
                <a:r>
                  <a:rPr sz="2800" b="1" dirty="0"/>
                  <a:t>Y2</a:t>
                </a:r>
                <a:r>
                  <a:rPr sz="2800" dirty="0"/>
                  <a:t>, and </a:t>
                </a:r>
                <a:r>
                  <a:rPr sz="2800" b="1" dirty="0"/>
                  <a:t>Y3</a:t>
                </a:r>
                <a:r>
                  <a:rPr sz="2800" dirty="0"/>
                  <a:t>. (While the calculator cannot graph a vertical line for</a:t>
                </a:r>
                <a:r>
                  <a:rPr lang="en-US" sz="2800" dirty="0"/>
                  <a:t> </a:t>
                </a:r>
                <a:r>
                  <a:rPr lang="en-US" sz="2800" i="1" dirty="0"/>
                  <a:t>x </a:t>
                </a:r>
                <a14:m>
                  <m:oMath xmlns:m="http://schemas.openxmlformats.org/officeDocument/2006/math">
                    <m:r>
                      <a:rPr b="0">
                        <a:latin typeface="Cambria Math" panose="02040503050406030204" pitchFamily="18" charset="0"/>
                      </a:rPr>
                      <m:t>≥0</m:t>
                    </m:r>
                  </m:oMath>
                </a14:m>
                <a:r>
                  <a:rPr sz="2800" dirty="0"/>
                  <a:t>, it is understood that we are only interested in the region where </a:t>
                </a:r>
                <a:r>
                  <a:rPr lang="en-US" sz="2800" i="1" dirty="0"/>
                  <a:t>x</a:t>
                </a:r>
                <a:r>
                  <a:rPr sz="2800" dirty="0"/>
                  <a:t>-values are positive.) For each inequality, press the left-arrow key until a blinking rectangular box appears around the Y1=. Press </a:t>
                </a:r>
                <a:r>
                  <a:rPr sz="2800" b="1" dirty="0"/>
                  <a:t>enter</a:t>
                </a:r>
                <a:r>
                  <a:rPr sz="2800" dirty="0"/>
                  <a:t> and move the cursor down next to the equal sign. Press the right- and left-arrow keys to change the equal sign to a </a:t>
                </a:r>
                <a:r>
                  <a:rPr sz="2800" dirty="0">
                    <a:latin typeface="Cambria Math"/>
                  </a:rPr>
                  <a:t>≥</a:t>
                </a:r>
                <a:r>
                  <a:rPr sz="2800" dirty="0"/>
                  <a:t> sign for </a:t>
                </a:r>
                <a:r>
                  <a:rPr sz="2800" b="1" dirty="0"/>
                  <a:t>Y1</a:t>
                </a:r>
                <a:r>
                  <a:rPr sz="2800" dirty="0"/>
                  <a:t> and </a:t>
                </a:r>
                <a:r>
                  <a:rPr sz="2800" b="1" dirty="0"/>
                  <a:t>Y3</a:t>
                </a:r>
                <a:r>
                  <a:rPr sz="2800" dirty="0"/>
                  <a:t> and a </a:t>
                </a:r>
                <a:r>
                  <a:rPr sz="2800" dirty="0">
                    <a:latin typeface="Cambria Math"/>
                  </a:rPr>
                  <a:t>≤</a:t>
                </a:r>
                <a:r>
                  <a:rPr sz="2800" dirty="0"/>
                  <a:t> sign for </a:t>
                </a:r>
                <a:r>
                  <a:rPr sz="2800" b="1" dirty="0"/>
                  <a:t>Y2</a:t>
                </a:r>
                <a:r>
                  <a:rPr sz="2800" dirty="0"/>
                  <a:t>. Move the cursor down to highlight OK and press </a:t>
                </a:r>
                <a:r>
                  <a:rPr sz="2800" b="1" dirty="0"/>
                  <a:t>enter</a:t>
                </a:r>
                <a:r>
                  <a:rPr sz="2800" dirty="0"/>
                  <a:t>. Then press </a:t>
                </a:r>
                <a:r>
                  <a:rPr sz="2800" b="1" dirty="0"/>
                  <a:t>graph</a:t>
                </a:r>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r="-1556"/>
                </a:stretch>
              </a:blipFill>
            </p:spPr>
            <p:txBody>
              <a:bodyPr/>
              <a:lstStyle/>
              <a:p>
                <a:r>
                  <a:rPr lang="en-IN">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the Maximum Value of an Objective Function</a:t>
            </a:r>
            <a:r>
              <a:rPr lang="en-US" dirty="0"/>
              <a:t>—Slide 11</a:t>
            </a:r>
            <a:endParaRPr dirty="0"/>
          </a:p>
        </p:txBody>
      </p:sp>
      <p:pic>
        <p:nvPicPr>
          <p:cNvPr id="6" name="Picture 5" descr="Calculator screenshot of the Inequalz app menu. The first option is shown to shade above and to the right of the line y is greater than or equal to x minus 2. ">
            <a:extLst>
              <a:ext uri="{FF2B5EF4-FFF2-40B4-BE49-F238E27FC236}">
                <a16:creationId xmlns:a16="http://schemas.microsoft.com/office/drawing/2014/main" id="{43C92B0A-21E8-4F1D-9DFE-891CFDA037A3}"/>
              </a:ext>
            </a:extLst>
          </p:cNvPr>
          <p:cNvPicPr>
            <a:picLocks noChangeAspect="1"/>
          </p:cNvPicPr>
          <p:nvPr/>
        </p:nvPicPr>
        <p:blipFill>
          <a:blip r:embed="rId2"/>
          <a:srcRect r="50886" b="11111"/>
          <a:stretch>
            <a:fillRect/>
          </a:stretch>
        </p:blipFill>
        <p:spPr>
          <a:xfrm>
            <a:off x="750242" y="1447800"/>
            <a:ext cx="3897958" cy="3048000"/>
          </a:xfrm>
          <a:prstGeom prst="rect">
            <a:avLst/>
          </a:prstGeom>
        </p:spPr>
      </p:pic>
      <p:sp>
        <p:nvSpPr>
          <p:cNvPr id="3" name="TextBox 2">
            <a:extLst>
              <a:ext uri="{FF2B5EF4-FFF2-40B4-BE49-F238E27FC236}">
                <a16:creationId xmlns:a16="http://schemas.microsoft.com/office/drawing/2014/main" id="{4DB3F1FF-0490-6D24-B476-E03B297D17BE}"/>
              </a:ext>
            </a:extLst>
          </p:cNvPr>
          <p:cNvSpPr txBox="1"/>
          <p:nvPr/>
        </p:nvSpPr>
        <p:spPr>
          <a:xfrm>
            <a:off x="1752600" y="4507992"/>
            <a:ext cx="1380565" cy="430887"/>
          </a:xfrm>
          <a:prstGeom prst="rect">
            <a:avLst/>
          </a:prstGeom>
          <a:noFill/>
        </p:spPr>
        <p:txBody>
          <a:bodyPr wrap="square">
            <a:spAutoFit/>
          </a:bodyPr>
          <a:lstStyle/>
          <a:p>
            <a:pPr algn="ctr"/>
            <a:r>
              <a:rPr lang="en-IN" sz="2200" dirty="0"/>
              <a:t>Figure 4</a:t>
            </a:r>
          </a:p>
        </p:txBody>
      </p:sp>
      <p:pic>
        <p:nvPicPr>
          <p:cNvPr id="4" name="Picture 3" descr="The second option is shown to shade below and to the left of y is less than or equal to minus open fraction 1 over 2 close fraction times x plus 7. The third option is shown to shade above and to the right of y ≥ 0.">
            <a:extLst>
              <a:ext uri="{FF2B5EF4-FFF2-40B4-BE49-F238E27FC236}">
                <a16:creationId xmlns:a16="http://schemas.microsoft.com/office/drawing/2014/main" id="{07789C00-9C2A-0FDB-EAD9-E0F14D575908}"/>
              </a:ext>
            </a:extLst>
          </p:cNvPr>
          <p:cNvPicPr>
            <a:picLocks noChangeAspect="1"/>
          </p:cNvPicPr>
          <p:nvPr/>
        </p:nvPicPr>
        <p:blipFill>
          <a:blip r:embed="rId2"/>
          <a:srcRect l="49926" b="11111"/>
          <a:stretch>
            <a:fillRect/>
          </a:stretch>
        </p:blipFill>
        <p:spPr>
          <a:xfrm>
            <a:off x="4800600" y="1459992"/>
            <a:ext cx="3974158" cy="3048000"/>
          </a:xfrm>
          <a:prstGeom prst="rect">
            <a:avLst/>
          </a:prstGeom>
        </p:spPr>
      </p:pic>
      <p:sp>
        <p:nvSpPr>
          <p:cNvPr id="5" name="TextBox 4">
            <a:extLst>
              <a:ext uri="{FF2B5EF4-FFF2-40B4-BE49-F238E27FC236}">
                <a16:creationId xmlns:a16="http://schemas.microsoft.com/office/drawing/2014/main" id="{1D23A330-8AA8-18C4-6B9B-D5EBF9BE002E}"/>
              </a:ext>
            </a:extLst>
          </p:cNvPr>
          <p:cNvSpPr txBox="1"/>
          <p:nvPr/>
        </p:nvSpPr>
        <p:spPr>
          <a:xfrm>
            <a:off x="6097396" y="4419600"/>
            <a:ext cx="1380565" cy="430887"/>
          </a:xfrm>
          <a:prstGeom prst="rect">
            <a:avLst/>
          </a:prstGeom>
          <a:noFill/>
        </p:spPr>
        <p:txBody>
          <a:bodyPr wrap="square">
            <a:spAutoFit/>
          </a:bodyPr>
          <a:lstStyle/>
          <a:p>
            <a:pPr algn="ctr"/>
            <a:r>
              <a:rPr lang="en-IN" sz="2200" dirty="0"/>
              <a:t>Figure 5</a:t>
            </a:r>
          </a:p>
        </p:txBody>
      </p:sp>
    </p:spTree>
    <p:extLst>
      <p:ext uri="{BB962C8B-B14F-4D97-AF65-F5344CB8AC3E}">
        <p14:creationId xmlns:p14="http://schemas.microsoft.com/office/powerpoint/2010/main" val="4178184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the Maximum Value of an Objective Function</a:t>
            </a:r>
            <a:r>
              <a:rPr lang="en-US" dirty="0"/>
              <a:t>—Slide 12</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10000"/>
              </a:bodyPr>
              <a:lstStyle/>
              <a:p>
                <a:r>
                  <a:rPr sz="2800" dirty="0"/>
                  <a:t>We know that maximum of the objective function will occur at one of the vertices of the polygon that forms the feasible region. To find the points of intersection, press </a:t>
                </a:r>
                <a:r>
                  <a:rPr sz="2800" b="1" dirty="0"/>
                  <a:t>2nd</a:t>
                </a:r>
                <a:r>
                  <a:rPr sz="2800" dirty="0"/>
                  <a:t> </a:t>
                </a:r>
                <a:r>
                  <a:rPr sz="2800" b="1" dirty="0"/>
                  <a:t>trace</a:t>
                </a:r>
                <a:r>
                  <a:rPr sz="2800" dirty="0"/>
                  <a:t> and select </a:t>
                </a:r>
                <a:r>
                  <a:rPr sz="2800" b="1" dirty="0"/>
                  <a:t>intersect</a:t>
                </a:r>
                <a:r>
                  <a:rPr sz="2800" dirty="0"/>
                  <a:t>. A blinking cursor will appear along the first line and the inequality </a:t>
                </a:r>
                <a:r>
                  <a:rPr sz="2800" b="1" dirty="0"/>
                  <a:t>Y1 ≥ X</a:t>
                </a:r>
                <a14:m>
                  <m:oMath xmlns:m="http://schemas.openxmlformats.org/officeDocument/2006/math">
                    <m:r>
                      <a:rPr lang="en-IN" sz="2800" b="1" i="1" smtClean="0">
                        <a:latin typeface="Cambria Math" panose="02040503050406030204" pitchFamily="18" charset="0"/>
                        <a:ea typeface="Cambria Math" panose="02040503050406030204" pitchFamily="18" charset="0"/>
                      </a:rPr>
                      <m:t>−</m:t>
                    </m:r>
                  </m:oMath>
                </a14:m>
                <a:r>
                  <a:rPr sz="2800" b="1" dirty="0"/>
                  <a:t>2 </a:t>
                </a:r>
                <a:r>
                  <a:rPr sz="2800" dirty="0"/>
                  <a:t>will appear above the graph. Use the left- and right-arrow keys to move the cursor close to where </a:t>
                </a:r>
                <a:r>
                  <a:rPr sz="2800" b="1" dirty="0"/>
                  <a:t>Y1</a:t>
                </a:r>
                <a:r>
                  <a:rPr sz="2800" dirty="0"/>
                  <a:t> intersects </a:t>
                </a:r>
                <a:r>
                  <a:rPr sz="2800" b="1" dirty="0"/>
                  <a:t>Y2</a:t>
                </a:r>
                <a:r>
                  <a:rPr sz="2800" dirty="0"/>
                  <a:t>. Press enter. A blinking cursor will be on the second line (and the inequality </a:t>
                </a:r>
                <a:br>
                  <a:rPr lang="en-US" sz="2800" dirty="0"/>
                </a:br>
                <a:r>
                  <a:rPr sz="2800" b="1" dirty="0"/>
                  <a:t>Y2 ≤ </a:t>
                </a:r>
                <a14:m>
                  <m:oMath xmlns:m="http://schemas.openxmlformats.org/officeDocument/2006/math">
                    <m:r>
                      <a:rPr lang="en-IN" b="1" i="1">
                        <a:latin typeface="Cambria Math" panose="02040503050406030204" pitchFamily="18" charset="0"/>
                        <a:ea typeface="Cambria Math" panose="02040503050406030204" pitchFamily="18" charset="0"/>
                      </a:rPr>
                      <m:t>− </m:t>
                    </m:r>
                  </m:oMath>
                </a14:m>
                <a:r>
                  <a:rPr sz="2800" b="1" dirty="0"/>
                  <a:t>(1/2)X+7 </a:t>
                </a:r>
                <a:r>
                  <a:rPr sz="2800" dirty="0"/>
                  <a:t>will appear above the graph). Press </a:t>
                </a:r>
                <a:r>
                  <a:rPr sz="2800" b="1" dirty="0"/>
                  <a:t>enter</a:t>
                </a:r>
                <a:r>
                  <a:rPr sz="2800" dirty="0"/>
                  <a:t> again, and </a:t>
                </a:r>
                <a:r>
                  <a:rPr sz="2800" b="1" dirty="0"/>
                  <a:t>Guess</a:t>
                </a:r>
                <a:r>
                  <a:rPr sz="2800" dirty="0"/>
                  <a:t>? appears at the bottom of the screen. Press enter a third time, and at the bottom of the screen the calculator will display its best approximation of the intersection of the two lines, </a:t>
                </a:r>
                <a:r>
                  <a:rPr sz="2800" b="1" dirty="0"/>
                  <a:t>X = 6</a:t>
                </a:r>
                <a:r>
                  <a:rPr sz="2800" dirty="0"/>
                  <a:t>, </a:t>
                </a:r>
                <a:r>
                  <a:rPr sz="2800" b="1" dirty="0"/>
                  <a:t>Y = 4 </a:t>
                </a:r>
                <a:r>
                  <a:rPr sz="2800" dirty="0"/>
                  <a:t>(Figure 6).</a:t>
                </a:r>
              </a:p>
              <a:p>
                <a:pPr>
                  <a:defRPr sz="2800"/>
                </a:pP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2000"/>
                </a:stretch>
              </a:blipFill>
            </p:spPr>
            <p:txBody>
              <a:bodyPr/>
              <a:lstStyle/>
              <a:p>
                <a:r>
                  <a:rPr lang="en-IN">
                    <a:noFill/>
                  </a:rPr>
                  <a:t> </a:t>
                </a:r>
              </a:p>
            </p:txBody>
          </p:sp>
        </mc:Fallback>
      </mc:AlternateContent>
    </p:spTree>
    <p:extLst>
      <p:ext uri="{BB962C8B-B14F-4D97-AF65-F5344CB8AC3E}">
        <p14:creationId xmlns:p14="http://schemas.microsoft.com/office/powerpoint/2010/main" val="3144907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the Maximum Value of an Objective Function</a:t>
            </a:r>
            <a:r>
              <a:rPr lang="en-US" dirty="0"/>
              <a:t>—Slide 13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a:defRPr sz="2800"/>
                </a:pPr>
                <a:r>
                  <a:rPr sz="2800" dirty="0"/>
                  <a:t>We'll use the process again to find the intersection between Y1 and Y3. Press </a:t>
                </a:r>
                <a:r>
                  <a:rPr sz="2800" b="1" dirty="0"/>
                  <a:t>2nd</a:t>
                </a:r>
                <a:r>
                  <a:rPr sz="2800" dirty="0"/>
                  <a:t> </a:t>
                </a:r>
                <a:r>
                  <a:rPr sz="2800" b="1" dirty="0"/>
                  <a:t>trace</a:t>
                </a:r>
                <a:r>
                  <a:rPr sz="2800" dirty="0"/>
                  <a:t> and select </a:t>
                </a:r>
                <a:r>
                  <a:rPr sz="2800" b="1" dirty="0"/>
                  <a:t>intersect</a:t>
                </a:r>
                <a:r>
                  <a:rPr sz="2800" dirty="0"/>
                  <a:t>. Use the left- and right-arrow keys to move the cursor close to where </a:t>
                </a:r>
                <a:r>
                  <a:rPr sz="2800" b="1" dirty="0"/>
                  <a:t>Y1</a:t>
                </a:r>
                <a:r>
                  <a:rPr sz="2800" dirty="0"/>
                  <a:t> intersects </a:t>
                </a:r>
                <a:r>
                  <a:rPr sz="2800" b="1" dirty="0"/>
                  <a:t>Y3</a:t>
                </a:r>
                <a:r>
                  <a:rPr sz="2800" dirty="0"/>
                  <a:t> (which is where Y1 intersects the </a:t>
                </a:r>
                <a:r>
                  <a:rPr lang="en-US" sz="2800" i="1" dirty="0"/>
                  <a:t>x</a:t>
                </a:r>
                <a:r>
                  <a:rPr sz="2800" dirty="0"/>
                  <a:t>-axis) and press </a:t>
                </a:r>
                <a:r>
                  <a:rPr sz="2800" b="1" dirty="0"/>
                  <a:t>enter</a:t>
                </a:r>
                <a:r>
                  <a:rPr sz="2800" dirty="0"/>
                  <a:t>. The cursor will jump to Y2; press the down-arrow to move the cursor to Y3 and press enter two more times. At the bottom of the screen, the calculator will display its best approximation of the intersection of the two lines, </a:t>
                </a:r>
                <a:r>
                  <a:rPr sz="2800" b="1" dirty="0"/>
                  <a:t>X = 2</a:t>
                </a:r>
                <a:r>
                  <a:rPr sz="2800" dirty="0"/>
                  <a:t>, </a:t>
                </a:r>
                <a:r>
                  <a:rPr sz="2800" b="1" dirty="0"/>
                  <a:t>Y = </a:t>
                </a:r>
                <a:r>
                  <a:rPr lang="en-US" sz="2800" b="1" dirty="0"/>
                  <a:t>0</a:t>
                </a:r>
                <a:r>
                  <a:rPr sz="2800" b="1" dirty="0"/>
                  <a:t> </a:t>
                </a:r>
                <a:r>
                  <a:rPr sz="2800" dirty="0"/>
                  <a:t>(Figure 7).</a:t>
                </a:r>
              </a:p>
              <a:p>
                <a:pPr>
                  <a:defRPr sz="2800"/>
                </a:pPr>
                <a:r>
                  <a:rPr sz="2800" dirty="0"/>
                  <a:t>We didn't graph the line </a:t>
                </a:r>
                <a:r>
                  <a:rPr lang="en-US" sz="2800" i="1" dirty="0"/>
                  <a:t>x</a:t>
                </a:r>
                <a:r>
                  <a:rPr lang="en-US" sz="2800" dirty="0"/>
                  <a:t> </a:t>
                </a:r>
                <a14:m>
                  <m:oMath xmlns:m="http://schemas.openxmlformats.org/officeDocument/2006/math">
                    <m:r>
                      <a:rPr b="0">
                        <a:latin typeface="Cambria Math" panose="02040503050406030204" pitchFamily="18" charset="0"/>
                      </a:rPr>
                      <m:t>=</m:t>
                    </m:r>
                    <m:r>
                      <a:rPr b="0" i="1">
                        <a:latin typeface="Cambria Math" panose="02040503050406030204" pitchFamily="18" charset="0"/>
                      </a:rPr>
                      <m:t>0</m:t>
                    </m:r>
                  </m:oMath>
                </a14:m>
                <a:r>
                  <a:rPr sz="2800" dirty="0"/>
                  <a:t>, but we do need to know the point where </a:t>
                </a:r>
                <a:r>
                  <a:rPr sz="2800" b="1" dirty="0"/>
                  <a:t>Y2</a:t>
                </a:r>
                <a:r>
                  <a:rPr sz="2800" dirty="0"/>
                  <a:t> intersects the </a:t>
                </a:r>
                <a:r>
                  <a:rPr lang="en-US" sz="2800" i="1" dirty="0"/>
                  <a:t>y</a:t>
                </a:r>
                <a:r>
                  <a:rPr sz="2800" dirty="0"/>
                  <a:t>-axis. To find this value, press </a:t>
                </a:r>
                <a:r>
                  <a:rPr sz="2800" b="1" dirty="0"/>
                  <a:t>2nd</a:t>
                </a:r>
                <a:r>
                  <a:rPr sz="2800" dirty="0"/>
                  <a:t> </a:t>
                </a:r>
                <a:r>
                  <a:rPr sz="2800" b="1" dirty="0"/>
                  <a:t>trace</a:t>
                </a:r>
                <a:r>
                  <a:rPr sz="2800" dirty="0"/>
                  <a:t> and select </a:t>
                </a:r>
                <a:r>
                  <a:rPr sz="2800" b="1" dirty="0"/>
                  <a:t>value</a:t>
                </a:r>
                <a:r>
                  <a:rPr sz="2800" dirty="0"/>
                  <a:t>. At the bottom of the screen, you'll be prompted to enter an </a:t>
                </a:r>
                <a:r>
                  <a:rPr lang="en-US" sz="2800" i="1" dirty="0"/>
                  <a:t>x</a:t>
                </a:r>
                <a:r>
                  <a:rPr sz="2800" dirty="0"/>
                  <a:t>-value. Since we want to know the value of </a:t>
                </a:r>
                <a:r>
                  <a:rPr lang="en-US" sz="2800" i="1" dirty="0"/>
                  <a:t>y</a:t>
                </a:r>
                <a:r>
                  <a:rPr sz="2800" dirty="0"/>
                  <a:t> when </a:t>
                </a:r>
                <a:r>
                  <a:rPr lang="en-US" sz="2800" i="1" dirty="0"/>
                  <a:t>x</a:t>
                </a:r>
                <a:r>
                  <a:rPr sz="2800" dirty="0"/>
                  <a:t> is </a:t>
                </a:r>
                <a:r>
                  <a:rPr sz="2800" dirty="0">
                    <a:latin typeface="Cambria Math"/>
                  </a:rPr>
                  <a:t>0</a:t>
                </a:r>
                <a:r>
                  <a:rPr sz="2800" dirty="0"/>
                  <a:t>, enter </a:t>
                </a:r>
                <a:r>
                  <a:rPr lang="en-US" sz="2800" dirty="0"/>
                  <a:t>0</a:t>
                </a:r>
                <a:r>
                  <a:rPr sz="2800" dirty="0"/>
                  <a:t>. The cursor will first appear on </a:t>
                </a:r>
                <a:r>
                  <a:rPr sz="2800" b="1" dirty="0"/>
                  <a:t>Y1</a:t>
                </a:r>
                <a:r>
                  <a:rPr sz="2800" dirty="0"/>
                  <a:t>; press the up-arrow until the cursor appears on </a:t>
                </a:r>
                <a:r>
                  <a:rPr sz="2800" b="1" dirty="0"/>
                  <a:t>Y2</a:t>
                </a:r>
                <a:r>
                  <a:rPr sz="2800" dirty="0"/>
                  <a:t>. At the bottom of the screen, the calculator will return </a:t>
                </a:r>
                <a:r>
                  <a:rPr sz="2800" b="1" dirty="0"/>
                  <a:t>X = </a:t>
                </a:r>
                <a:r>
                  <a:rPr lang="en-US" sz="2800" b="1" dirty="0"/>
                  <a:t>0</a:t>
                </a:r>
                <a:r>
                  <a:rPr sz="2800" dirty="0"/>
                  <a:t>, </a:t>
                </a:r>
                <a:r>
                  <a:rPr sz="2800" b="1" dirty="0"/>
                  <a:t>Y = 7 </a:t>
                </a:r>
                <a:r>
                  <a:rPr sz="2800" dirty="0"/>
                  <a:t>(Figure 8).</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r="-889"/>
                </a:stretch>
              </a:blipFill>
            </p:spPr>
            <p:txBody>
              <a:bodyPr/>
              <a:lstStyle/>
              <a:p>
                <a:r>
                  <a:rPr lang="en-IN">
                    <a:noFill/>
                  </a:rPr>
                  <a:t> </a:t>
                </a:r>
              </a:p>
            </p:txBody>
          </p:sp>
        </mc:Fallback>
      </mc:AlternateContent>
    </p:spTree>
    <p:extLst>
      <p:ext uri="{BB962C8B-B14F-4D97-AF65-F5344CB8AC3E}">
        <p14:creationId xmlns:p14="http://schemas.microsoft.com/office/powerpoint/2010/main" val="219144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the Maximum Value of an Objective Function</a:t>
            </a:r>
            <a:r>
              <a:rPr lang="en-US" dirty="0"/>
              <a:t>—Slide 14</a:t>
            </a:r>
            <a:endParaRPr dirty="0"/>
          </a:p>
        </p:txBody>
      </p:sp>
      <p:pic>
        <p:nvPicPr>
          <p:cNvPr id="6" name="Picture 5" descr="Calculator screenshot of the graph of each line and the shading calculated from the Inequalz app menu. Above the graph, the line is labeled y subscript 1 greater than or equal to x minus 2. Beneath the graph, an the intersection point values are shown as x equals to 6 and y equals to 4.">
            <a:extLst>
              <a:ext uri="{FF2B5EF4-FFF2-40B4-BE49-F238E27FC236}">
                <a16:creationId xmlns:a16="http://schemas.microsoft.com/office/drawing/2014/main" id="{B65CC2B6-404D-4FC9-B7EC-20185B61D74D}"/>
              </a:ext>
            </a:extLst>
          </p:cNvPr>
          <p:cNvPicPr>
            <a:picLocks noChangeAspect="1"/>
          </p:cNvPicPr>
          <p:nvPr/>
        </p:nvPicPr>
        <p:blipFill>
          <a:blip r:embed="rId2"/>
          <a:srcRect b="10965"/>
          <a:stretch>
            <a:fillRect/>
          </a:stretch>
        </p:blipFill>
        <p:spPr>
          <a:xfrm>
            <a:off x="609600" y="1142999"/>
            <a:ext cx="2895600" cy="2209801"/>
          </a:xfrm>
          <a:prstGeom prst="rect">
            <a:avLst/>
          </a:prstGeom>
        </p:spPr>
      </p:pic>
      <p:sp>
        <p:nvSpPr>
          <p:cNvPr id="3" name="TextBox 2">
            <a:extLst>
              <a:ext uri="{FF2B5EF4-FFF2-40B4-BE49-F238E27FC236}">
                <a16:creationId xmlns:a16="http://schemas.microsoft.com/office/drawing/2014/main" id="{FEF1AE8D-E135-F19E-C962-6A70251338B0}"/>
              </a:ext>
            </a:extLst>
          </p:cNvPr>
          <p:cNvSpPr txBox="1"/>
          <p:nvPr/>
        </p:nvSpPr>
        <p:spPr>
          <a:xfrm>
            <a:off x="1371600" y="3200400"/>
            <a:ext cx="1380565" cy="430887"/>
          </a:xfrm>
          <a:prstGeom prst="rect">
            <a:avLst/>
          </a:prstGeom>
          <a:noFill/>
        </p:spPr>
        <p:txBody>
          <a:bodyPr wrap="square">
            <a:spAutoFit/>
          </a:bodyPr>
          <a:lstStyle/>
          <a:p>
            <a:pPr algn="ctr"/>
            <a:r>
              <a:rPr lang="en-IN" sz="2200" dirty="0"/>
              <a:t>Figure 6</a:t>
            </a:r>
          </a:p>
        </p:txBody>
      </p:sp>
      <p:pic>
        <p:nvPicPr>
          <p:cNvPr id="10" name="Picture 9" descr="Calculator screenshot of the graph of each line and the shading calculated from the Inequalz app menu. Above the graph, the line is labeled y subscript 1 greater than or equal to x minus 2. Beneath the graph, the intersection point values are shown as x equals to 2 and y equals to 0.">
            <a:extLst>
              <a:ext uri="{FF2B5EF4-FFF2-40B4-BE49-F238E27FC236}">
                <a16:creationId xmlns:a16="http://schemas.microsoft.com/office/drawing/2014/main" id="{B97507E2-F168-49D5-9B88-4E95C62BFD59}"/>
              </a:ext>
            </a:extLst>
          </p:cNvPr>
          <p:cNvPicPr>
            <a:picLocks noChangeAspect="1"/>
          </p:cNvPicPr>
          <p:nvPr/>
        </p:nvPicPr>
        <p:blipFill>
          <a:blip r:embed="rId3"/>
          <a:srcRect b="10649"/>
          <a:stretch>
            <a:fillRect/>
          </a:stretch>
        </p:blipFill>
        <p:spPr>
          <a:xfrm>
            <a:off x="4114800" y="1143001"/>
            <a:ext cx="2895600" cy="2209800"/>
          </a:xfrm>
          <a:prstGeom prst="rect">
            <a:avLst/>
          </a:prstGeom>
        </p:spPr>
      </p:pic>
      <p:sp>
        <p:nvSpPr>
          <p:cNvPr id="4" name="TextBox 3">
            <a:extLst>
              <a:ext uri="{FF2B5EF4-FFF2-40B4-BE49-F238E27FC236}">
                <a16:creationId xmlns:a16="http://schemas.microsoft.com/office/drawing/2014/main" id="{AAF4D526-3D8F-230B-71EC-FB97C7BDE321}"/>
              </a:ext>
            </a:extLst>
          </p:cNvPr>
          <p:cNvSpPr txBox="1"/>
          <p:nvPr/>
        </p:nvSpPr>
        <p:spPr>
          <a:xfrm>
            <a:off x="4948519" y="3251071"/>
            <a:ext cx="1380565" cy="430887"/>
          </a:xfrm>
          <a:prstGeom prst="rect">
            <a:avLst/>
          </a:prstGeom>
          <a:noFill/>
        </p:spPr>
        <p:txBody>
          <a:bodyPr wrap="square">
            <a:spAutoFit/>
          </a:bodyPr>
          <a:lstStyle/>
          <a:p>
            <a:pPr algn="ctr"/>
            <a:r>
              <a:rPr lang="en-IN" sz="2200" dirty="0"/>
              <a:t>Figure 7</a:t>
            </a:r>
          </a:p>
        </p:txBody>
      </p:sp>
      <p:pic>
        <p:nvPicPr>
          <p:cNvPr id="12" name="Picture 11" descr="Calculator screenshot of the graph of each line and the shading calculated from the Inequalz app menu. Above the graph, the line is labeled y subscript 2 less than equals to minus one divided by two x plus 7. Beneath the graph, the intersection point values are shown as x equals to 0 and y equals to 7.">
            <a:extLst>
              <a:ext uri="{FF2B5EF4-FFF2-40B4-BE49-F238E27FC236}">
                <a16:creationId xmlns:a16="http://schemas.microsoft.com/office/drawing/2014/main" id="{BC96E68E-A2E6-4378-AFC3-5003CE3D1115}"/>
              </a:ext>
            </a:extLst>
          </p:cNvPr>
          <p:cNvPicPr>
            <a:picLocks noChangeAspect="1"/>
          </p:cNvPicPr>
          <p:nvPr/>
        </p:nvPicPr>
        <p:blipFill>
          <a:blip r:embed="rId4"/>
          <a:srcRect b="10192"/>
          <a:stretch>
            <a:fillRect/>
          </a:stretch>
        </p:blipFill>
        <p:spPr>
          <a:xfrm>
            <a:off x="2791493" y="3657600"/>
            <a:ext cx="2646613" cy="2057399"/>
          </a:xfrm>
          <a:prstGeom prst="rect">
            <a:avLst/>
          </a:prstGeom>
        </p:spPr>
      </p:pic>
      <p:sp>
        <p:nvSpPr>
          <p:cNvPr id="5" name="TextBox 4">
            <a:extLst>
              <a:ext uri="{FF2B5EF4-FFF2-40B4-BE49-F238E27FC236}">
                <a16:creationId xmlns:a16="http://schemas.microsoft.com/office/drawing/2014/main" id="{C7425EEF-5C46-8899-B2CD-88926F079BC6}"/>
              </a:ext>
            </a:extLst>
          </p:cNvPr>
          <p:cNvSpPr txBox="1"/>
          <p:nvPr/>
        </p:nvSpPr>
        <p:spPr>
          <a:xfrm>
            <a:off x="3424516" y="5588911"/>
            <a:ext cx="1380565" cy="430887"/>
          </a:xfrm>
          <a:prstGeom prst="rect">
            <a:avLst/>
          </a:prstGeom>
          <a:noFill/>
        </p:spPr>
        <p:txBody>
          <a:bodyPr wrap="square">
            <a:spAutoFit/>
          </a:bodyPr>
          <a:lstStyle/>
          <a:p>
            <a:pPr algn="ctr"/>
            <a:r>
              <a:rPr lang="en-IN" sz="2200" dirty="0"/>
              <a:t>Figure 8</a:t>
            </a:r>
          </a:p>
        </p:txBody>
      </p:sp>
    </p:spTree>
    <p:extLst>
      <p:ext uri="{BB962C8B-B14F-4D97-AF65-F5344CB8AC3E}">
        <p14:creationId xmlns:p14="http://schemas.microsoft.com/office/powerpoint/2010/main" val="4187262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the Maximum Value of an Objective Function</a:t>
            </a:r>
            <a:r>
              <a:rPr lang="en-US" dirty="0"/>
              <a:t>—Slide 15</a:t>
            </a:r>
            <a:endParaRPr dirty="0"/>
          </a:p>
        </p:txBody>
      </p:sp>
      <p:sp>
        <p:nvSpPr>
          <p:cNvPr id="3" name="Text Placeholder 2"/>
          <p:cNvSpPr>
            <a:spLocks noGrp="1"/>
          </p:cNvSpPr>
          <p:nvPr>
            <p:ph type="body" sz="quarter" idx="10"/>
          </p:nvPr>
        </p:nvSpPr>
        <p:spPr/>
        <p:txBody>
          <a:bodyPr>
            <a:normAutofit/>
          </a:bodyPr>
          <a:lstStyle/>
          <a:p>
            <a:pPr>
              <a:defRPr sz="2800"/>
            </a:pPr>
            <a:r>
              <a:rPr sz="2600" dirty="0"/>
              <a:t>Therefore, the vertices of the polygon—which is the feasible region—are</a:t>
            </a:r>
            <a:endParaRPr lang="en-US" sz="2600" dirty="0"/>
          </a:p>
          <a:p>
            <a:pPr algn="ctr"/>
            <a:endParaRPr lang="en-IN" sz="2600" dirty="0"/>
          </a:p>
          <a:p>
            <a:pPr algn="ctr"/>
            <a:endParaRPr lang="en-IN" sz="2600" dirty="0"/>
          </a:p>
          <a:p>
            <a:pPr algn="ctr"/>
            <a:endParaRPr lang="en-IN" sz="2600" dirty="0"/>
          </a:p>
          <a:p>
            <a:pPr algn="ctr"/>
            <a:endParaRPr lang="en-US" sz="2600" dirty="0"/>
          </a:p>
          <a:p>
            <a:pPr algn="ctr"/>
            <a:r>
              <a:rPr sz="2600" dirty="0"/>
              <a:t>​</a:t>
            </a:r>
          </a:p>
        </p:txBody>
      </p:sp>
      <p:pic>
        <p:nvPicPr>
          <p:cNvPr id="5" name="Picture 4" descr="open parenthesis 0 comma 0 closed parenthesis,&#10;open parenthesis 0 comma 7 closed parenthesis,&#10;open parenthesis 6 comma 4 closed parenthesis,&#10;and open parenthesis 2 comma 0 closed parenthesis.">
            <a:extLst>
              <a:ext uri="{FF2B5EF4-FFF2-40B4-BE49-F238E27FC236}">
                <a16:creationId xmlns:a16="http://schemas.microsoft.com/office/drawing/2014/main" id="{04177B25-935B-17A5-7D03-DF509E782849}"/>
              </a:ext>
            </a:extLst>
          </p:cNvPr>
          <p:cNvPicPr>
            <a:picLocks noChangeAspect="1"/>
          </p:cNvPicPr>
          <p:nvPr/>
        </p:nvPicPr>
        <p:blipFill>
          <a:blip r:embed="rId2"/>
          <a:stretch>
            <a:fillRect/>
          </a:stretch>
        </p:blipFill>
        <p:spPr>
          <a:xfrm>
            <a:off x="3352800" y="1476431"/>
            <a:ext cx="3848100" cy="466725"/>
          </a:xfrm>
          <a:prstGeom prst="rect">
            <a:avLst/>
          </a:prstGeom>
        </p:spPr>
      </p:pic>
      <p:sp>
        <p:nvSpPr>
          <p:cNvPr id="7" name="TextBox 6">
            <a:extLst>
              <a:ext uri="{FF2B5EF4-FFF2-40B4-BE49-F238E27FC236}">
                <a16:creationId xmlns:a16="http://schemas.microsoft.com/office/drawing/2014/main" id="{36870D66-AAC6-889F-3AED-386599A0A672}"/>
              </a:ext>
            </a:extLst>
          </p:cNvPr>
          <p:cNvSpPr txBox="1"/>
          <p:nvPr/>
        </p:nvSpPr>
        <p:spPr>
          <a:xfrm>
            <a:off x="457200" y="1924637"/>
            <a:ext cx="8077200" cy="892552"/>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600" b="0" i="0" u="none" strike="noStrike" kern="1200" cap="none" spc="0" normalizeH="0" baseline="0" noProof="0" dirty="0">
                <a:ln>
                  <a:noFill/>
                </a:ln>
                <a:solidFill>
                  <a:srgbClr val="366092"/>
                </a:solidFill>
                <a:effectLst/>
                <a:uLnTx/>
                <a:uFillTx/>
                <a:latin typeface="Calibri"/>
                <a:ea typeface="+mn-ea"/>
                <a:cs typeface="+mn-cs"/>
              </a:rPr>
              <a:t>We now substitute these points into the objective function </a:t>
            </a:r>
            <a:r>
              <a:rPr kumimoji="0" lang="en-US" sz="2600" b="0" i="1" u="none" strike="noStrike" kern="1200" cap="none" spc="0" normalizeH="0" baseline="0" noProof="0" dirty="0">
                <a:ln>
                  <a:noFill/>
                </a:ln>
                <a:solidFill>
                  <a:srgbClr val="366092"/>
                </a:solidFill>
                <a:effectLst/>
                <a:uLnTx/>
                <a:uFillTx/>
                <a:latin typeface="Calibri"/>
                <a:ea typeface="+mn-ea"/>
                <a:cs typeface="+mn-cs"/>
              </a:rPr>
              <a:t>z</a:t>
            </a:r>
            <a:r>
              <a:rPr kumimoji="0" lang="en-US" sz="2600" b="0" i="0" u="none" strike="noStrike" kern="1200" cap="none" spc="0" normalizeH="0" baseline="0" noProof="0" dirty="0">
                <a:ln>
                  <a:noFill/>
                </a:ln>
                <a:solidFill>
                  <a:srgbClr val="366092"/>
                </a:solidFill>
                <a:effectLst/>
                <a:uLnTx/>
                <a:uFillTx/>
                <a:latin typeface="Calibri"/>
                <a:ea typeface="+mn-ea"/>
                <a:cs typeface="+mn-cs"/>
              </a:rPr>
              <a:t> = 3</a:t>
            </a:r>
            <a:r>
              <a:rPr kumimoji="0" lang="en-US" sz="2600" b="0" i="1" u="none" strike="noStrike" kern="1200" cap="none" spc="0" normalizeH="0" baseline="0" noProof="0" dirty="0">
                <a:ln>
                  <a:noFill/>
                </a:ln>
                <a:solidFill>
                  <a:srgbClr val="366092"/>
                </a:solidFill>
                <a:effectLst/>
                <a:uLnTx/>
                <a:uFillTx/>
                <a:latin typeface="Calibri"/>
                <a:ea typeface="+mn-ea"/>
                <a:cs typeface="+mn-cs"/>
              </a:rPr>
              <a:t>x</a:t>
            </a:r>
            <a:r>
              <a:rPr kumimoji="0" lang="en-US" sz="2600" b="0" i="0" u="none" strike="noStrike" kern="1200" cap="none" spc="0" normalizeH="0" baseline="0" noProof="0" dirty="0">
                <a:ln>
                  <a:noFill/>
                </a:ln>
                <a:solidFill>
                  <a:srgbClr val="366092"/>
                </a:solidFill>
                <a:effectLst/>
                <a:uLnTx/>
                <a:uFillTx/>
                <a:latin typeface="Calibri"/>
                <a:ea typeface="+mn-ea"/>
                <a:cs typeface="+mn-cs"/>
              </a:rPr>
              <a:t> + 4</a:t>
            </a:r>
            <a:r>
              <a:rPr kumimoji="0" lang="en-US" sz="2600" b="0" i="1" u="none" strike="noStrike" kern="1200" cap="none" spc="0" normalizeH="0" baseline="0" noProof="0" dirty="0">
                <a:ln>
                  <a:noFill/>
                </a:ln>
                <a:solidFill>
                  <a:srgbClr val="366092"/>
                </a:solidFill>
                <a:effectLst/>
                <a:uLnTx/>
                <a:uFillTx/>
                <a:latin typeface="Calibri"/>
                <a:ea typeface="+mn-ea"/>
                <a:cs typeface="+mn-cs"/>
              </a:rPr>
              <a:t>y</a:t>
            </a:r>
            <a:r>
              <a:rPr kumimoji="0" lang="en-US" sz="2600" b="0" i="0" u="none" strike="noStrike" kern="1200" cap="none" spc="0" normalizeH="0" baseline="0" noProof="0" dirty="0">
                <a:ln>
                  <a:noFill/>
                </a:ln>
                <a:solidFill>
                  <a:srgbClr val="366092"/>
                </a:solidFill>
                <a:effectLst/>
                <a:uLnTx/>
                <a:uFillTx/>
                <a:latin typeface="Calibri"/>
                <a:ea typeface="+mn-ea"/>
                <a:cs typeface="+mn-cs"/>
              </a:rPr>
              <a:t> to find the maximum.</a:t>
            </a:r>
          </a:p>
        </p:txBody>
      </p:sp>
      <p:pic>
        <p:nvPicPr>
          <p:cNvPr id="8" name="Picture 7" descr="z equals three x plus four y.&#10;At the point (0, 0):&#10;z equals three times zero plus four times zero, which equals zero.&#10;At the point (0, 7):&#10;z equals three times zero plus four times seven, which equals twenty-eight.&#10;At the point (6, 4):&#10;z equals three times six plus four times four, which equals thirty-four.&#10;At the point (2, 0):&#10;z equals three times two plus four times zero, which equals six.">
            <a:extLst>
              <a:ext uri="{FF2B5EF4-FFF2-40B4-BE49-F238E27FC236}">
                <a16:creationId xmlns:a16="http://schemas.microsoft.com/office/drawing/2014/main" id="{06965FCD-1FD9-9E9B-B4EE-8F01ACB2B2CB}"/>
              </a:ext>
            </a:extLst>
          </p:cNvPr>
          <p:cNvPicPr>
            <a:picLocks noChangeAspect="1"/>
          </p:cNvPicPr>
          <p:nvPr/>
        </p:nvPicPr>
        <p:blipFill>
          <a:blip r:embed="rId3"/>
          <a:stretch>
            <a:fillRect/>
          </a:stretch>
        </p:blipFill>
        <p:spPr>
          <a:xfrm>
            <a:off x="2590800" y="2847975"/>
            <a:ext cx="3352800" cy="2333625"/>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78F20E4-A571-C37D-4797-50101E18876B}"/>
                  </a:ext>
                </a:extLst>
              </p:cNvPr>
              <p:cNvSpPr txBox="1"/>
              <p:nvPr/>
            </p:nvSpPr>
            <p:spPr>
              <a:xfrm>
                <a:off x="457200" y="5112603"/>
                <a:ext cx="8229600" cy="830997"/>
              </a:xfrm>
              <a:prstGeom prst="rect">
                <a:avLst/>
              </a:prstGeom>
              <a:noFill/>
            </p:spPr>
            <p:txBody>
              <a:bodyPr wrap="square">
                <a:spAutoFit/>
              </a:bodyPr>
              <a:lstStyle/>
              <a:p>
                <a:pPr algn="l">
                  <a:defRPr sz="2800"/>
                </a:pPr>
                <a:r>
                  <a:rPr lang="en-IN" sz="2400" dirty="0"/>
                  <a:t>The third substitution shows the maximum of </a:t>
                </a:r>
                <a:r>
                  <a:rPr lang="en-IN" sz="2400" i="1" dirty="0"/>
                  <a:t>z</a:t>
                </a:r>
                <a:r>
                  <a:rPr lang="en-IN" sz="2400" dirty="0"/>
                  <a:t> is </a:t>
                </a:r>
                <a:r>
                  <a:rPr lang="en-IN" sz="2400" dirty="0">
                    <a:latin typeface="Cambria Math"/>
                  </a:rPr>
                  <a:t>34</a:t>
                </a:r>
                <a:r>
                  <a:rPr lang="en-IN" sz="2400" dirty="0"/>
                  <a:t> and occurs at the point </a:t>
                </a:r>
                <a14:m>
                  <m:oMath xmlns:m="http://schemas.openxmlformats.org/officeDocument/2006/math">
                    <m:d>
                      <m:dPr>
                        <m:ctrlPr>
                          <a:rPr lang="ar-AE" sz="2400" i="1">
                            <a:latin typeface="Cambria Math" panose="02040503050406030204" pitchFamily="18" charset="0"/>
                          </a:rPr>
                        </m:ctrlPr>
                      </m:dPr>
                      <m:e>
                        <m:r>
                          <a:rPr lang="ar-AE" sz="2400">
                            <a:latin typeface="Cambria Math" panose="02040503050406030204" pitchFamily="18" charset="0"/>
                          </a:rPr>
                          <m:t>6</m:t>
                        </m:r>
                        <m:r>
                          <m:rPr>
                            <m:nor/>
                          </m:rPr>
                          <a:rPr lang="ar-AE" sz="2400"/>
                          <m:t>, </m:t>
                        </m:r>
                        <m:r>
                          <a:rPr lang="ar-AE" sz="2400">
                            <a:latin typeface="Cambria Math" panose="02040503050406030204" pitchFamily="18" charset="0"/>
                          </a:rPr>
                          <m:t>4</m:t>
                        </m:r>
                      </m:e>
                    </m:d>
                  </m:oMath>
                </a14:m>
                <a:r>
                  <a:rPr lang="ar-AE" sz="2400" dirty="0"/>
                  <a:t>.</a:t>
                </a:r>
              </a:p>
            </p:txBody>
          </p:sp>
        </mc:Choice>
        <mc:Fallback xmlns="">
          <p:sp>
            <p:nvSpPr>
              <p:cNvPr id="10" name="TextBox 9">
                <a:extLst>
                  <a:ext uri="{FF2B5EF4-FFF2-40B4-BE49-F238E27FC236}">
                    <a16:creationId xmlns:a16="http://schemas.microsoft.com/office/drawing/2014/main" id="{178F20E4-A571-C37D-4797-50101E18876B}"/>
                  </a:ext>
                </a:extLst>
              </p:cNvPr>
              <p:cNvSpPr txBox="1">
                <a:spLocks noRot="1" noChangeAspect="1" noMove="1" noResize="1" noEditPoints="1" noAdjustHandles="1" noChangeArrowheads="1" noChangeShapeType="1" noTextEdit="1"/>
              </p:cNvSpPr>
              <p:nvPr/>
            </p:nvSpPr>
            <p:spPr>
              <a:xfrm>
                <a:off x="457200" y="5112603"/>
                <a:ext cx="8229600" cy="830997"/>
              </a:xfrm>
              <a:prstGeom prst="rect">
                <a:avLst/>
              </a:prstGeom>
              <a:blipFill>
                <a:blip r:embed="rId4"/>
                <a:stretch>
                  <a:fillRect l="-1111" t="-7353" b="-16176"/>
                </a:stretch>
              </a:blipFill>
            </p:spPr>
            <p:txBody>
              <a:bodyPr/>
              <a:lstStyle/>
              <a:p>
                <a:r>
                  <a:rPr lang="en-IN">
                    <a:noFill/>
                  </a:rPr>
                  <a:t> </a:t>
                </a:r>
              </a:p>
            </p:txBody>
          </p:sp>
        </mc:Fallback>
      </mc:AlternateContent>
    </p:spTree>
    <p:extLst>
      <p:ext uri="{BB962C8B-B14F-4D97-AF65-F5344CB8AC3E}">
        <p14:creationId xmlns:p14="http://schemas.microsoft.com/office/powerpoint/2010/main" val="2256383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2</a:t>
            </a:r>
          </a:p>
        </p:txBody>
      </p:sp>
      <p:sp>
        <p:nvSpPr>
          <p:cNvPr id="3" name="Text Placeholder 2"/>
          <p:cNvSpPr>
            <a:spLocks noGrp="1"/>
          </p:cNvSpPr>
          <p:nvPr>
            <p:ph type="body" sz="quarter" idx="10"/>
          </p:nvPr>
        </p:nvSpPr>
        <p:spPr/>
        <p:txBody>
          <a:bodyPr>
            <a:normAutofit/>
          </a:bodyPr>
          <a:lstStyle/>
          <a:p>
            <a:r>
              <a:rPr sz="2800" dirty="0"/>
              <a:t>Determine the three vertices of the polygon formed by the following constraints.</a:t>
            </a:r>
          </a:p>
          <a:p>
            <a:pPr marL="538163" indent="-538163">
              <a:defRPr sz="2800"/>
            </a:pPr>
            <a:r>
              <a:rPr lang="en-US" dirty="0"/>
              <a:t>a.​	</a:t>
            </a:r>
            <a:r>
              <a:rPr lang="en-US" i="1" dirty="0"/>
              <a:t>x</a:t>
            </a:r>
            <a:r>
              <a:rPr lang="en-US" dirty="0"/>
              <a:t> – 2</a:t>
            </a:r>
            <a:r>
              <a:rPr lang="en-US" i="1" dirty="0"/>
              <a:t>y</a:t>
            </a:r>
            <a:r>
              <a:rPr lang="en-US" dirty="0"/>
              <a:t> ≤ 100</a:t>
            </a:r>
          </a:p>
          <a:p>
            <a:pPr>
              <a:defRPr sz="2800"/>
            </a:pPr>
            <a:endParaRPr lang="en-US" dirty="0"/>
          </a:p>
          <a:p>
            <a:pPr>
              <a:defRPr sz="2800"/>
            </a:pPr>
            <a:endParaRPr lang="en-US" dirty="0"/>
          </a:p>
          <a:p>
            <a:pPr>
              <a:defRPr sz="2800"/>
            </a:pPr>
            <a:endParaRPr lang="en-US" dirty="0"/>
          </a:p>
          <a:p>
            <a:pPr>
              <a:defRPr sz="2800"/>
            </a:pPr>
            <a:endParaRPr lang="en-IN" dirty="0"/>
          </a:p>
          <a:p>
            <a:pPr>
              <a:defRPr sz="2800"/>
            </a:pPr>
            <a:endParaRPr dirty="0"/>
          </a:p>
        </p:txBody>
      </p:sp>
      <p:pic>
        <p:nvPicPr>
          <p:cNvPr id="5" name="Picture 4" descr="b. y is less than or equal to negative one-half x plus thirty-five">
            <a:extLst>
              <a:ext uri="{FF2B5EF4-FFF2-40B4-BE49-F238E27FC236}">
                <a16:creationId xmlns:a16="http://schemas.microsoft.com/office/drawing/2014/main" id="{D505A574-1C8C-7885-4FC6-827AA91956CA}"/>
              </a:ext>
            </a:extLst>
          </p:cNvPr>
          <p:cNvPicPr>
            <a:picLocks noChangeAspect="1"/>
          </p:cNvPicPr>
          <p:nvPr/>
        </p:nvPicPr>
        <p:blipFill>
          <a:blip r:embed="rId2"/>
          <a:stretch>
            <a:fillRect/>
          </a:stretch>
        </p:blipFill>
        <p:spPr>
          <a:xfrm>
            <a:off x="552450" y="2505075"/>
            <a:ext cx="2190750" cy="781050"/>
          </a:xfrm>
          <a:prstGeom prst="rect">
            <a:avLst/>
          </a:prstGeom>
        </p:spPr>
      </p:pic>
      <p:sp>
        <p:nvSpPr>
          <p:cNvPr id="4" name="TextBox 3">
            <a:extLst>
              <a:ext uri="{FF2B5EF4-FFF2-40B4-BE49-F238E27FC236}">
                <a16:creationId xmlns:a16="http://schemas.microsoft.com/office/drawing/2014/main" id="{8DCD911F-1034-30F8-287D-86320158072A}"/>
              </a:ext>
            </a:extLst>
          </p:cNvPr>
          <p:cNvSpPr txBox="1"/>
          <p:nvPr/>
        </p:nvSpPr>
        <p:spPr>
          <a:xfrm>
            <a:off x="457200" y="3352800"/>
            <a:ext cx="3106271" cy="1384995"/>
          </a:xfrm>
          <a:prstGeom prst="rect">
            <a:avLst/>
          </a:prstGeom>
          <a:noFill/>
        </p:spPr>
        <p:txBody>
          <a:bodyPr wrap="square">
            <a:spAutoFit/>
          </a:bodyPr>
          <a:lstStyle/>
          <a:p>
            <a:pPr marL="538163" indent="-538163">
              <a:defRPr sz="2800"/>
            </a:pPr>
            <a:r>
              <a:rPr lang="es-ES" dirty="0"/>
              <a:t>c.	​</a:t>
            </a:r>
            <a:r>
              <a:rPr lang="es-ES" i="1" dirty="0"/>
              <a:t>x</a:t>
            </a:r>
            <a:r>
              <a:rPr lang="es-ES" dirty="0"/>
              <a:t> ≥ 0</a:t>
            </a:r>
          </a:p>
          <a:p>
            <a:pPr marL="538163" indent="-538163">
              <a:defRPr sz="2800"/>
            </a:pPr>
            <a:endParaRPr lang="es-ES" dirty="0"/>
          </a:p>
          <a:p>
            <a:pPr marL="538163" indent="-538163">
              <a:defRPr sz="2800"/>
            </a:pPr>
            <a:r>
              <a:rPr lang="es-ES" dirty="0"/>
              <a:t>d.​	</a:t>
            </a:r>
            <a:r>
              <a:rPr lang="es-ES" i="1" dirty="0"/>
              <a:t>y</a:t>
            </a:r>
            <a:r>
              <a:rPr lang="es-ES" dirty="0"/>
              <a:t> ≥ 0</a:t>
            </a:r>
          </a:p>
        </p:txBody>
      </p:sp>
      <p:pic>
        <p:nvPicPr>
          <p:cNvPr id="8" name="Picture 7" descr="Answer: open parenthesis 0 comma 0 closed parenthesis,&#10;open parenthesis 70 comma 0 closed parenthesis, and &#10;open parenthesis 0 comma 35 closed parenthesis.&#10;">
            <a:extLst>
              <a:ext uri="{FF2B5EF4-FFF2-40B4-BE49-F238E27FC236}">
                <a16:creationId xmlns:a16="http://schemas.microsoft.com/office/drawing/2014/main" id="{0AF4BF2D-AF7E-1CD6-07B7-261B6BD0267D}"/>
              </a:ext>
            </a:extLst>
          </p:cNvPr>
          <p:cNvPicPr>
            <a:picLocks noChangeAspect="1"/>
          </p:cNvPicPr>
          <p:nvPr/>
        </p:nvPicPr>
        <p:blipFill>
          <a:blip r:embed="rId3"/>
          <a:stretch>
            <a:fillRect/>
          </a:stretch>
        </p:blipFill>
        <p:spPr>
          <a:xfrm>
            <a:off x="523875" y="5185469"/>
            <a:ext cx="3996000" cy="484662"/>
          </a:xfrm>
          <a:prstGeom prst="rect">
            <a:avLst/>
          </a:prstGeom>
        </p:spPr>
      </p:pic>
    </p:spTree>
    <p:extLst>
      <p:ext uri="{BB962C8B-B14F-4D97-AF65-F5344CB8AC3E}">
        <p14:creationId xmlns:p14="http://schemas.microsoft.com/office/powerpoint/2010/main" val="2526291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4: Modeling with Linear Programming</a:t>
            </a:r>
            <a:r>
              <a:rPr lang="en-US" dirty="0"/>
              <a:t>—Slide 1</a:t>
            </a:r>
            <a:endParaRPr dirty="0"/>
          </a:p>
        </p:txBody>
      </p:sp>
      <p:sp>
        <p:nvSpPr>
          <p:cNvPr id="3" name="Text Placeholder 2"/>
          <p:cNvSpPr>
            <a:spLocks noGrp="1"/>
          </p:cNvSpPr>
          <p:nvPr>
            <p:ph type="body" sz="quarter" idx="10"/>
          </p:nvPr>
        </p:nvSpPr>
        <p:spPr/>
        <p:txBody>
          <a:bodyPr>
            <a:normAutofit fontScale="77500" lnSpcReduction="20000"/>
          </a:bodyPr>
          <a:lstStyle/>
          <a:p>
            <a:pPr>
              <a:defRPr sz="2800"/>
            </a:pPr>
            <a:r>
              <a:rPr sz="2800" dirty="0"/>
              <a:t>An entrepreneur is opening an online business selling original handcrafted items. To start, they will focus on two types of art: original paintings framed in reclaimed wood and a set of wooden placemats and coasters. Each framed piece is priced so that the profit is </a:t>
            </a:r>
            <a:r>
              <a:rPr lang="en-US" sz="2800" dirty="0"/>
              <a:t>$105</a:t>
            </a:r>
            <a:r>
              <a:rPr sz="2800" dirty="0"/>
              <a:t>. For the artwork, it takes </a:t>
            </a:r>
            <a:r>
              <a:rPr sz="2800" dirty="0">
                <a:latin typeface="Cambria Math"/>
              </a:rPr>
              <a:t>4</a:t>
            </a:r>
            <a:r>
              <a:rPr sz="2800" dirty="0"/>
              <a:t> hours to cut and sand the wood for one frame, </a:t>
            </a:r>
            <a:r>
              <a:rPr sz="2800" dirty="0">
                <a:latin typeface="Cambria Math"/>
              </a:rPr>
              <a:t>2.5</a:t>
            </a:r>
            <a:r>
              <a:rPr sz="2800" dirty="0"/>
              <a:t> hours to assemble the artwork on the frame, and </a:t>
            </a:r>
            <a:r>
              <a:rPr sz="2800" dirty="0">
                <a:latin typeface="Cambria Math"/>
              </a:rPr>
              <a:t>1.5</a:t>
            </a:r>
            <a:r>
              <a:rPr sz="2800" dirty="0"/>
              <a:t> hours to put the finishing touches on it. Each set of placemats and coasters is priced for a profit of </a:t>
            </a:r>
            <a:r>
              <a:rPr lang="en-US" sz="2800" dirty="0"/>
              <a:t>$57.</a:t>
            </a:r>
            <a:r>
              <a:rPr sz="2800" dirty="0"/>
              <a:t> However, the placemat and coaster sets are slightly faster to make than the artwork. Each set requires </a:t>
            </a:r>
            <a:r>
              <a:rPr sz="2800" dirty="0">
                <a:latin typeface="Cambria Math"/>
              </a:rPr>
              <a:t>2</a:t>
            </a:r>
            <a:r>
              <a:rPr sz="2800" dirty="0"/>
              <a:t> hours to cut the wood, </a:t>
            </a:r>
            <a:r>
              <a:rPr sz="2800" dirty="0">
                <a:latin typeface="Cambria Math"/>
              </a:rPr>
              <a:t>1</a:t>
            </a:r>
            <a:r>
              <a:rPr sz="2800" dirty="0"/>
              <a:t> hour to assemble, and </a:t>
            </a:r>
            <a:r>
              <a:rPr sz="2800" dirty="0">
                <a:latin typeface="Cambria Math"/>
              </a:rPr>
              <a:t>2</a:t>
            </a:r>
            <a:r>
              <a:rPr sz="2800" dirty="0"/>
              <a:t> hours for finishing touches. With friends who have committed to help get the business off the ground, the entrepreneur has manpower equivalent to </a:t>
            </a:r>
            <a:r>
              <a:rPr sz="2800" dirty="0">
                <a:latin typeface="Cambria Math"/>
              </a:rPr>
              <a:t>165</a:t>
            </a:r>
            <a:r>
              <a:rPr sz="2800" dirty="0"/>
              <a:t> hours a week to devote to making the pieces: </a:t>
            </a:r>
            <a:r>
              <a:rPr sz="2800" dirty="0">
                <a:latin typeface="Cambria Math"/>
              </a:rPr>
              <a:t>70</a:t>
            </a:r>
            <a:r>
              <a:rPr sz="2800" dirty="0"/>
              <a:t> hours for cutting the wood, </a:t>
            </a:r>
            <a:r>
              <a:rPr sz="2800" dirty="0">
                <a:latin typeface="Cambria Math"/>
              </a:rPr>
              <a:t>40</a:t>
            </a:r>
            <a:r>
              <a:rPr sz="2800" dirty="0"/>
              <a:t> hours for assembly work, and </a:t>
            </a:r>
            <a:r>
              <a:rPr sz="2800" dirty="0">
                <a:latin typeface="Cambria Math"/>
              </a:rPr>
              <a:t>55</a:t>
            </a:r>
            <a:r>
              <a:rPr sz="2800" dirty="0"/>
              <a:t> hours for finishing touches. How many of each piece should be made in order to maximize the monthly profit?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3100" dirty="0"/>
              <a:t>Example 1: Writing an Objective Function</a:t>
            </a:r>
            <a:r>
              <a:rPr lang="en-US" sz="3100" dirty="0"/>
              <a:t>—Slide 1</a:t>
            </a:r>
            <a:endParaRPr sz="3100" dirty="0"/>
          </a:p>
        </p:txBody>
      </p:sp>
      <p:sp>
        <p:nvSpPr>
          <p:cNvPr id="3" name="Text Placeholder 2"/>
          <p:cNvSpPr>
            <a:spLocks noGrp="1"/>
          </p:cNvSpPr>
          <p:nvPr>
            <p:ph type="body" sz="quarter" idx="10"/>
          </p:nvPr>
        </p:nvSpPr>
        <p:spPr/>
        <p:txBody>
          <a:bodyPr>
            <a:normAutofit fontScale="92500"/>
          </a:bodyPr>
          <a:lstStyle/>
          <a:p>
            <a:pPr>
              <a:defRPr sz="2800"/>
            </a:pPr>
            <a:r>
              <a:rPr sz="2800" dirty="0"/>
              <a:t>A nutrition specialist is designing a meal plan for a hospital patient where protein, carbohydrates, and fats need to be monitored. The patient needs a fat-free diet where protein counts for at most </a:t>
            </a:r>
            <a:r>
              <a:rPr lang="en-US" sz="2800" dirty="0"/>
              <a:t>20%</a:t>
            </a:r>
            <a:r>
              <a:rPr sz="2800" dirty="0"/>
              <a:t> of their daily calories while the remaining </a:t>
            </a:r>
            <a:r>
              <a:rPr lang="en-US" sz="2800" dirty="0"/>
              <a:t>80%</a:t>
            </a:r>
            <a:r>
              <a:rPr sz="2800" dirty="0"/>
              <a:t> is from carbohydrates. To maintain the patient's body weight, the nutritionist needs to maximize their overall daily calorie intake.</a:t>
            </a:r>
          </a:p>
          <a:p>
            <a:pPr>
              <a:defRPr sz="2800"/>
            </a:pPr>
            <a:r>
              <a:rPr sz="2800" dirty="0"/>
              <a:t>Let </a:t>
            </a:r>
            <a:r>
              <a:rPr lang="en-US" sz="2800" i="1" dirty="0"/>
              <a:t>x</a:t>
            </a:r>
            <a:r>
              <a:rPr sz="2800" dirty="0"/>
              <a:t> represent the weight in grams of protein and </a:t>
            </a:r>
            <a:r>
              <a:rPr lang="en-US" sz="2800" i="1" dirty="0"/>
              <a:t>y</a:t>
            </a:r>
            <a:r>
              <a:rPr sz="2800" dirty="0"/>
              <a:t> represent the weight in grams of carbohydrates. If a gram of protein and a gram of carbohydrate each provide four calories, write the objective function that describes the patient's daily calorie intake.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4: Modeling with Linear Programming—Slide 2</a:t>
            </a:r>
            <a:endParaRPr dirty="0"/>
          </a:p>
        </p:txBody>
      </p:sp>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To maximize monthly profit, the objective function will be based on the profit </a:t>
            </a:r>
            <a:r>
              <a:rPr lang="en-US" sz="2800" i="1" dirty="0"/>
              <a:t>z</a:t>
            </a:r>
            <a:r>
              <a:rPr sz="2800" dirty="0"/>
              <a:t> from each item. If we let </a:t>
            </a:r>
            <a:r>
              <a:rPr lang="en-US" sz="2800" i="1" dirty="0"/>
              <a:t>x</a:t>
            </a:r>
            <a:r>
              <a:rPr sz="2800" dirty="0"/>
              <a:t> be the number of framed artwork pieces and </a:t>
            </a:r>
            <a:r>
              <a:rPr lang="en-US" sz="2800" i="1" dirty="0"/>
              <a:t>y</a:t>
            </a:r>
            <a:r>
              <a:rPr sz="2800" dirty="0"/>
              <a:t> be the number of placemat and coaster sets, the objective function to maximize the amount of profit is as follows.</a:t>
            </a:r>
          </a:p>
          <a:p>
            <a:pPr algn="ctr"/>
            <a:r>
              <a:rPr sz="2800" dirty="0"/>
              <a:t>Objective Function for Maximum Profit</a:t>
            </a:r>
          </a:p>
          <a:p>
            <a:pPr algn="ctr">
              <a:defRPr sz="2800"/>
            </a:pPr>
            <a:r>
              <a:rPr lang="en-US" i="1" dirty="0"/>
              <a:t>z</a:t>
            </a:r>
            <a:r>
              <a:rPr lang="en-US" dirty="0"/>
              <a:t> = 105</a:t>
            </a:r>
            <a:r>
              <a:rPr lang="en-US" i="1" dirty="0"/>
              <a:t>x</a:t>
            </a:r>
            <a:r>
              <a:rPr lang="en-US" dirty="0"/>
              <a:t> + 57</a:t>
            </a:r>
            <a:r>
              <a:rPr lang="en-US" i="1" dirty="0"/>
              <a:t>y</a:t>
            </a:r>
            <a:endParaRPr sz="2800" i="1" dirty="0"/>
          </a:p>
          <a:p>
            <a:r>
              <a:rPr sz="2800" dirty="0"/>
              <a:t>The constraints are then formed using the information provided.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4: Modeling with Linear Programming—Slide 3</a:t>
            </a:r>
            <a:endParaRPr dirty="0"/>
          </a:p>
        </p:txBody>
      </p:sp>
      <p:pic>
        <p:nvPicPr>
          <p:cNvPr id="17" name="Picture 16" descr="Constraint inequality for cutting wood (4 hours for the frame, 2 hours for the set)&#10;Four x plus two y is less than or equal to seventy&#10;">
            <a:extLst>
              <a:ext uri="{FF2B5EF4-FFF2-40B4-BE49-F238E27FC236}">
                <a16:creationId xmlns:a16="http://schemas.microsoft.com/office/drawing/2014/main" id="{E6F15BF0-F8DE-FADD-00AB-F346898072E6}"/>
              </a:ext>
            </a:extLst>
          </p:cNvPr>
          <p:cNvPicPr>
            <a:picLocks noChangeAspect="1"/>
          </p:cNvPicPr>
          <p:nvPr/>
        </p:nvPicPr>
        <p:blipFill>
          <a:blip r:embed="rId2"/>
          <a:stretch>
            <a:fillRect/>
          </a:stretch>
        </p:blipFill>
        <p:spPr>
          <a:xfrm>
            <a:off x="847725" y="1113352"/>
            <a:ext cx="6391275" cy="771525"/>
          </a:xfrm>
          <a:prstGeom prst="rect">
            <a:avLst/>
          </a:prstGeom>
        </p:spPr>
      </p:pic>
      <p:pic>
        <p:nvPicPr>
          <p:cNvPr id="14" name="Picture 13" descr="Constraint inequality for assembling (2.5 hours for the frame, 1 hour for the set)&#10;Two point five x plus y is less than or equal to forty&#10;">
            <a:extLst>
              <a:ext uri="{FF2B5EF4-FFF2-40B4-BE49-F238E27FC236}">
                <a16:creationId xmlns:a16="http://schemas.microsoft.com/office/drawing/2014/main" id="{C4CDC41F-5CE6-1BD3-D3C9-7A86E0E25594}"/>
              </a:ext>
            </a:extLst>
          </p:cNvPr>
          <p:cNvPicPr>
            <a:picLocks noChangeAspect="1"/>
          </p:cNvPicPr>
          <p:nvPr/>
        </p:nvPicPr>
        <p:blipFill>
          <a:blip r:embed="rId3"/>
          <a:stretch>
            <a:fillRect/>
          </a:stretch>
        </p:blipFill>
        <p:spPr>
          <a:xfrm>
            <a:off x="838200" y="2047875"/>
            <a:ext cx="6524625" cy="771525"/>
          </a:xfrm>
          <a:prstGeom prst="rect">
            <a:avLst/>
          </a:prstGeom>
        </p:spPr>
      </p:pic>
      <p:pic>
        <p:nvPicPr>
          <p:cNvPr id="11" name="Picture 10" descr="Constraint inequality for finishing touches (1.5 hours for the frame, 2 hours for the set)&#10;One point five x plus two y is less than or equal to fifty-five&#10;">
            <a:extLst>
              <a:ext uri="{FF2B5EF4-FFF2-40B4-BE49-F238E27FC236}">
                <a16:creationId xmlns:a16="http://schemas.microsoft.com/office/drawing/2014/main" id="{70E24974-8ADF-B998-EE2E-21F00CED82DF}"/>
              </a:ext>
            </a:extLst>
          </p:cNvPr>
          <p:cNvPicPr>
            <a:picLocks noChangeAspect="1"/>
          </p:cNvPicPr>
          <p:nvPr/>
        </p:nvPicPr>
        <p:blipFill>
          <a:blip r:embed="rId4"/>
          <a:stretch>
            <a:fillRect/>
          </a:stretch>
        </p:blipFill>
        <p:spPr>
          <a:xfrm>
            <a:off x="838200" y="2962275"/>
            <a:ext cx="6743700" cy="771525"/>
          </a:xfrm>
          <a:prstGeom prst="rect">
            <a:avLst/>
          </a:prstGeom>
        </p:spPr>
      </p:pic>
      <p:sp>
        <p:nvSpPr>
          <p:cNvPr id="19" name="TextBox 18">
            <a:extLst>
              <a:ext uri="{FF2B5EF4-FFF2-40B4-BE49-F238E27FC236}">
                <a16:creationId xmlns:a16="http://schemas.microsoft.com/office/drawing/2014/main" id="{48450793-F48C-5157-3A6E-61A6F8336B1E}"/>
              </a:ext>
            </a:extLst>
          </p:cNvPr>
          <p:cNvSpPr txBox="1"/>
          <p:nvPr/>
        </p:nvSpPr>
        <p:spPr>
          <a:xfrm>
            <a:off x="457200" y="3711476"/>
            <a:ext cx="8229600" cy="2308324"/>
          </a:xfrm>
          <a:prstGeom prst="rect">
            <a:avLst/>
          </a:prstGeom>
          <a:noFill/>
        </p:spPr>
        <p:txBody>
          <a:bodyPr wrap="square">
            <a:spAutoFit/>
          </a:bodyPr>
          <a:lstStyle/>
          <a:p>
            <a:r>
              <a:rPr lang="en-US" sz="2400" dirty="0"/>
              <a:t>Notice that since only a positive number of items can be made, two more constraints are needed.</a:t>
            </a:r>
          </a:p>
          <a:p>
            <a:pPr algn="ctr">
              <a:defRPr sz="2800"/>
            </a:pPr>
            <a:r>
              <a:rPr lang="en-US" sz="2400" dirty="0"/>
              <a:t>Other constraints for profit: </a:t>
            </a:r>
            <a:r>
              <a:rPr lang="en-US" sz="2400" i="1" dirty="0"/>
              <a:t>x</a:t>
            </a:r>
            <a:r>
              <a:rPr lang="en-US" sz="2400" dirty="0"/>
              <a:t> ≥ 0 and </a:t>
            </a:r>
            <a:r>
              <a:rPr lang="en-US" sz="2400" i="1" dirty="0"/>
              <a:t>y</a:t>
            </a:r>
            <a:r>
              <a:rPr lang="en-US" sz="2400" dirty="0"/>
              <a:t> ≥ 0</a:t>
            </a:r>
          </a:p>
          <a:p>
            <a:r>
              <a:rPr lang="en-US" sz="2400" dirty="0"/>
              <a:t>In Table 4, we have put each constraint into slope-intercept form and identified the necessary information needed for graphing each by hand.</a:t>
            </a:r>
          </a:p>
        </p:txBody>
      </p:sp>
    </p:spTree>
    <p:extLst>
      <p:ext uri="{BB962C8B-B14F-4D97-AF65-F5344CB8AC3E}">
        <p14:creationId xmlns:p14="http://schemas.microsoft.com/office/powerpoint/2010/main" val="1086917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4: Modeling with Linear Programming—Slide 4</a:t>
            </a:r>
            <a:endParaRPr dirty="0"/>
          </a:p>
        </p:txBody>
      </p:sp>
      <mc:AlternateContent xmlns:mc="http://schemas.openxmlformats.org/markup-compatibility/2006">
        <mc:Choice xmlns:a14="http://schemas.microsoft.com/office/drawing/2010/main" Requires="a14">
          <p:graphicFrame>
            <p:nvGraphicFramePr>
              <p:cNvPr id="3" name="Table Placeholder 2" descr="Constraint one:&#10;4 times x plus 2 times y less than or equal to 70,&#10;y-intercept form: y less than or equal to negative 2 times x plus 35,&#10;Boundary line equation: y equals negative 2 times x plus 35,&#10;Slope is negative 2, y-intercept is 35,&#10;Line type: solid,&#10;Shading: below.&#10;&#10;Constraint two:&#10;2.5 times x plus y less than or equal to 40,&#10;y-intercept form: y less than or equal to negative 2.5 times x plus 40,&#10;Boundary line equation: y equals negative 2.5 times x plus 40,&#10;Slope is negative 2.5, y-intercept is 40,&#10;Line type: solid,&#10;Shading: below.&#10;&#10;Constraint three:&#10;1.5 times x plus 2 times y less than or equal to 55,&#10;y-intercept form: y less than or equal to negative 0.75 times x plus 27.5,&#10;Boundary line equation: y equals negative 0.75 times x plus 27.5,&#10;Slope is negative 0.75, y-intercept is 27.5,&#10;Line type: solid,&#10;Shading: below.&#10;&#10;Constraint four:&#10;x greater than or equal to 0,&#10;Boundary line equation: x equals 0,&#10;Line type: vertical line along the x-axis,&#10;Line type: solid,&#10;Shading: to the right.&#10;&#10;Constraint five:&#10;y greater than or equal to 0,&#10;Boundary line equation: y equals 0,&#10;Line type: horizontal line along the x-axis,&#10;Line type: solid,&#10;Shading: above."/>
              <p:cNvGraphicFramePr>
                <a:graphicFrameLocks noGrp="1"/>
              </p:cNvGraphicFramePr>
              <p:nvPr>
                <p:ph type="tbl" sz="quarter" idx="10"/>
                <p:extLst>
                  <p:ext uri="{D42A27DB-BD31-4B8C-83A1-F6EECF244321}">
                    <p14:modId xmlns:p14="http://schemas.microsoft.com/office/powerpoint/2010/main" val="3842859368"/>
                  </p:ext>
                </p:extLst>
              </p:nvPr>
            </p:nvGraphicFramePr>
            <p:xfrm>
              <a:off x="457200" y="1610360"/>
              <a:ext cx="8229600" cy="273304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tblGrid>
                  <a:tr h="370840">
                    <a:tc>
                      <a:txBody>
                        <a:bodyPr/>
                        <a:lstStyle/>
                        <a:p>
                          <a:pPr algn="ctr">
                            <a:defRPr sz="1400" b="1"/>
                          </a:pPr>
                          <a:r>
                            <a:rPr dirty="0"/>
                            <a:t>Original Constraint</a:t>
                          </a:r>
                        </a:p>
                      </a:txBody>
                      <a:tcPr/>
                    </a:tc>
                    <a:tc>
                      <a:txBody>
                        <a:bodyPr/>
                        <a:lstStyle/>
                        <a:p>
                          <a:pPr algn="ctr">
                            <a:defRPr sz="1400" b="1"/>
                          </a:pPr>
                          <a14:m>
                            <m:oMath xmlns:m="http://schemas.openxmlformats.org/officeDocument/2006/math">
                              <m:r>
                                <a:rPr sz="1400">
                                  <a:latin typeface="Cambria Math" panose="02040503050406030204" pitchFamily="18" charset="0"/>
                                </a:rPr>
                                <m:t>𝑦</m:t>
                              </m:r>
                            </m:oMath>
                          </a14:m>
                          <a:r>
                            <a:rPr sz="1400"/>
                            <a:t>-Intercept Form</a:t>
                          </a:r>
                        </a:p>
                      </a:txBody>
                      <a:tcPr/>
                    </a:tc>
                    <a:tc>
                      <a:txBody>
                        <a:bodyPr/>
                        <a:lstStyle/>
                        <a:p>
                          <a:pPr algn="ctr">
                            <a:defRPr sz="1400" b="1"/>
                          </a:pPr>
                          <a:r>
                            <a:t>Boundary Line Equation</a:t>
                          </a:r>
                        </a:p>
                      </a:txBody>
                      <a:tcPr/>
                    </a:tc>
                    <a:tc>
                      <a:txBody>
                        <a:bodyPr/>
                        <a:lstStyle/>
                        <a:p>
                          <a:pPr algn="ctr">
                            <a:defRPr sz="1400" b="1"/>
                          </a:pPr>
                          <a:r>
                            <a:rPr sz="1400" dirty="0"/>
                            <a:t>Slope (</a:t>
                          </a:r>
                          <a14:m>
                            <m:oMath xmlns:m="http://schemas.openxmlformats.org/officeDocument/2006/math">
                              <m:r>
                                <a:rPr sz="1400">
                                  <a:latin typeface="Cambria Math" panose="02040503050406030204" pitchFamily="18" charset="0"/>
                                </a:rPr>
                                <m:t>𝑚</m:t>
                              </m:r>
                            </m:oMath>
                          </a14:m>
                          <a:r>
                            <a:rPr sz="1400" dirty="0"/>
                            <a:t>) and </a:t>
                          </a:r>
                          <a:endParaRPr lang="en-US" sz="1400" dirty="0"/>
                        </a:p>
                        <a:p>
                          <a:pPr algn="ctr">
                            <a:defRPr sz="1400" b="1"/>
                          </a:pPr>
                          <a14:m>
                            <m:oMath xmlns:m="http://schemas.openxmlformats.org/officeDocument/2006/math">
                              <m:r>
                                <a:rPr sz="1400">
                                  <a:latin typeface="Cambria Math" panose="02040503050406030204" pitchFamily="18" charset="0"/>
                                </a:rPr>
                                <m:t>𝑦</m:t>
                              </m:r>
                            </m:oMath>
                          </a14:m>
                          <a:r>
                            <a:rPr sz="1400" dirty="0"/>
                            <a:t>-Intercept (</a:t>
                          </a:r>
                          <a14:m>
                            <m:oMath xmlns:m="http://schemas.openxmlformats.org/officeDocument/2006/math">
                              <m:r>
                                <a:rPr sz="1400">
                                  <a:latin typeface="Cambria Math" panose="02040503050406030204" pitchFamily="18" charset="0"/>
                                </a:rPr>
                                <m:t>𝑏</m:t>
                              </m:r>
                            </m:oMath>
                          </a14:m>
                          <a:r>
                            <a:rPr sz="1400" dirty="0"/>
                            <a:t>)</a:t>
                          </a:r>
                        </a:p>
                      </a:txBody>
                      <a:tcPr/>
                    </a:tc>
                    <a:tc>
                      <a:txBody>
                        <a:bodyPr/>
                        <a:lstStyle/>
                        <a:p>
                          <a:pPr algn="ctr">
                            <a:defRPr sz="1400" b="1"/>
                          </a:pPr>
                          <a:r>
                            <a:rPr dirty="0"/>
                            <a:t>Solid or Dashed Line</a:t>
                          </a:r>
                        </a:p>
                      </a:txBody>
                      <a:tcPr/>
                    </a:tc>
                    <a:tc>
                      <a:txBody>
                        <a:bodyPr/>
                        <a:lstStyle/>
                        <a:p>
                          <a:pPr algn="ctr">
                            <a:defRPr sz="1400" b="1"/>
                          </a:pPr>
                          <a:r>
                            <a:rPr dirty="0"/>
                            <a:t>Shading</a:t>
                          </a:r>
                        </a:p>
                      </a:txBody>
                      <a:tcPr/>
                    </a:tc>
                    <a:extLst>
                      <a:ext uri="{0D108BD9-81ED-4DB2-BD59-A6C34878D82A}">
                        <a16:rowId xmlns:a16="http://schemas.microsoft.com/office/drawing/2014/main" val="10001"/>
                      </a:ext>
                    </a:extLst>
                  </a:tr>
                  <a:tr h="370840">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4</m:t>
                                </m:r>
                                <m:r>
                                  <a:rPr sz="1400">
                                    <a:latin typeface="Cambria Math" panose="02040503050406030204" pitchFamily="18" charset="0"/>
                                  </a:rPr>
                                  <m:t>𝑥</m:t>
                                </m:r>
                                <m:r>
                                  <a:rPr sz="1400">
                                    <a:latin typeface="Cambria Math" panose="02040503050406030204" pitchFamily="18" charset="0"/>
                                  </a:rPr>
                                  <m:t>+</m:t>
                                </m:r>
                                <m:r>
                                  <a:rPr sz="1400">
                                    <a:latin typeface="Cambria Math" panose="02040503050406030204" pitchFamily="18" charset="0"/>
                                  </a:rPr>
                                  <m:t>2</m:t>
                                </m:r>
                                <m:r>
                                  <a:rPr sz="1400">
                                    <a:latin typeface="Cambria Math" panose="02040503050406030204" pitchFamily="18" charset="0"/>
                                  </a:rPr>
                                  <m:t>𝑦</m:t>
                                </m:r>
                                <m:r>
                                  <a:rPr sz="1400">
                                    <a:latin typeface="Cambria Math" panose="02040503050406030204" pitchFamily="18" charset="0"/>
                                  </a:rPr>
                                  <m:t>≤</m:t>
                                </m:r>
                                <m:r>
                                  <a:rPr sz="1400">
                                    <a:latin typeface="Cambria Math" panose="02040503050406030204" pitchFamily="18" charset="0"/>
                                  </a:rPr>
                                  <m:t>70</m:t>
                                </m:r>
                              </m:oMath>
                            </m:oMathPara>
                          </a14:m>
                          <a:endParaRPr/>
                        </a:p>
                      </a:txBody>
                      <a:tcPr/>
                    </a:tc>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𝑦</m:t>
                                </m:r>
                                <m:r>
                                  <a:rPr sz="1400">
                                    <a:latin typeface="Cambria Math" panose="02040503050406030204" pitchFamily="18" charset="0"/>
                                  </a:rPr>
                                  <m:t>≤−</m:t>
                                </m:r>
                                <m:r>
                                  <a:rPr sz="1400">
                                    <a:latin typeface="Cambria Math" panose="02040503050406030204" pitchFamily="18" charset="0"/>
                                  </a:rPr>
                                  <m:t>2</m:t>
                                </m:r>
                                <m:r>
                                  <a:rPr sz="1400">
                                    <a:latin typeface="Cambria Math" panose="02040503050406030204" pitchFamily="18" charset="0"/>
                                  </a:rPr>
                                  <m:t>𝑥</m:t>
                                </m:r>
                                <m:r>
                                  <a:rPr sz="1400">
                                    <a:latin typeface="Cambria Math" panose="02040503050406030204" pitchFamily="18" charset="0"/>
                                  </a:rPr>
                                  <m:t>+</m:t>
                                </m:r>
                                <m:r>
                                  <a:rPr sz="1400">
                                    <a:latin typeface="Cambria Math" panose="02040503050406030204" pitchFamily="18" charset="0"/>
                                  </a:rPr>
                                  <m:t>35</m:t>
                                </m:r>
                              </m:oMath>
                            </m:oMathPara>
                          </a14:m>
                          <a:endParaRPr/>
                        </a:p>
                      </a:txBody>
                      <a:tcPr/>
                    </a:tc>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𝑦</m:t>
                                </m:r>
                                <m:r>
                                  <a:rPr sz="1400">
                                    <a:latin typeface="Cambria Math" panose="02040503050406030204" pitchFamily="18" charset="0"/>
                                  </a:rPr>
                                  <m:t>=−</m:t>
                                </m:r>
                                <m:r>
                                  <a:rPr sz="1400">
                                    <a:latin typeface="Cambria Math" panose="02040503050406030204" pitchFamily="18" charset="0"/>
                                  </a:rPr>
                                  <m:t>2</m:t>
                                </m:r>
                                <m:r>
                                  <a:rPr sz="1400">
                                    <a:latin typeface="Cambria Math" panose="02040503050406030204" pitchFamily="18" charset="0"/>
                                  </a:rPr>
                                  <m:t>𝑥</m:t>
                                </m:r>
                                <m:r>
                                  <a:rPr sz="1400">
                                    <a:latin typeface="Cambria Math" panose="02040503050406030204" pitchFamily="18" charset="0"/>
                                  </a:rPr>
                                  <m:t>+</m:t>
                                </m:r>
                                <m:r>
                                  <a:rPr sz="1400">
                                    <a:latin typeface="Cambria Math" panose="02040503050406030204" pitchFamily="18" charset="0"/>
                                  </a:rPr>
                                  <m:t>35</m:t>
                                </m:r>
                              </m:oMath>
                            </m:oMathPara>
                          </a14:m>
                          <a:endParaRPr/>
                        </a:p>
                      </a:txBody>
                      <a:tcPr/>
                    </a:tc>
                    <a:tc>
                      <a:txBody>
                        <a:bodyPr/>
                        <a:lstStyle/>
                        <a:p>
                          <a:pPr algn="ctr">
                            <a:defRPr sz="1400"/>
                          </a:pPr>
                          <a14:m>
                            <m:oMath xmlns:m="http://schemas.openxmlformats.org/officeDocument/2006/math">
                              <m:r>
                                <a:rPr sz="1400">
                                  <a:latin typeface="Cambria Math" panose="02040503050406030204" pitchFamily="18" charset="0"/>
                                </a:rPr>
                                <m:t>𝑚</m:t>
                              </m:r>
                              <m:r>
                                <a:rPr sz="1400">
                                  <a:latin typeface="Cambria Math" panose="02040503050406030204" pitchFamily="18" charset="0"/>
                                </a:rPr>
                                <m:t>=−</m:t>
                              </m:r>
                              <m:r>
                                <a:rPr sz="1400">
                                  <a:latin typeface="Cambria Math" panose="02040503050406030204" pitchFamily="18" charset="0"/>
                                </a:rPr>
                                <m:t>2</m:t>
                              </m:r>
                            </m:oMath>
                          </a14:m>
                          <a:r>
                            <a:rPr sz="1400"/>
                            <a:t>, </a:t>
                          </a:r>
                          <a14:m>
                            <m:oMath xmlns:m="http://schemas.openxmlformats.org/officeDocument/2006/math">
                              <m:r>
                                <a:rPr sz="1400">
                                  <a:latin typeface="Cambria Math" panose="02040503050406030204" pitchFamily="18" charset="0"/>
                                </a:rPr>
                                <m:t>𝑏</m:t>
                              </m:r>
                              <m:r>
                                <a:rPr sz="1400">
                                  <a:latin typeface="Cambria Math" panose="02040503050406030204" pitchFamily="18" charset="0"/>
                                </a:rPr>
                                <m:t>=</m:t>
                              </m:r>
                              <m:r>
                                <a:rPr sz="1400">
                                  <a:latin typeface="Cambria Math" panose="02040503050406030204" pitchFamily="18" charset="0"/>
                                </a:rPr>
                                <m:t>35</m:t>
                              </m:r>
                            </m:oMath>
                          </a14:m>
                          <a:endParaRPr sz="1400"/>
                        </a:p>
                      </a:txBody>
                      <a:tcPr/>
                    </a:tc>
                    <a:tc>
                      <a:txBody>
                        <a:bodyPr/>
                        <a:lstStyle/>
                        <a:p>
                          <a:pPr algn="ctr">
                            <a:defRPr sz="1400"/>
                          </a:pPr>
                          <a:r>
                            <a:t>Solid</a:t>
                          </a:r>
                        </a:p>
                      </a:txBody>
                      <a:tcPr/>
                    </a:tc>
                    <a:tc>
                      <a:txBody>
                        <a:bodyPr/>
                        <a:lstStyle/>
                        <a:p>
                          <a:pPr algn="ctr">
                            <a:defRPr sz="1400"/>
                          </a:pPr>
                          <a:r>
                            <a:t>Below</a:t>
                          </a:r>
                        </a:p>
                      </a:txBody>
                      <a:tcPr/>
                    </a:tc>
                    <a:extLst>
                      <a:ext uri="{0D108BD9-81ED-4DB2-BD59-A6C34878D82A}">
                        <a16:rowId xmlns:a16="http://schemas.microsoft.com/office/drawing/2014/main" val="10002"/>
                      </a:ext>
                    </a:extLst>
                  </a:tr>
                  <a:tr h="370840">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2</m:t>
                                </m:r>
                                <m:r>
                                  <a:rPr sz="1400">
                                    <a:latin typeface="Cambria Math" panose="02040503050406030204" pitchFamily="18" charset="0"/>
                                  </a:rPr>
                                  <m:t>.</m:t>
                                </m:r>
                                <m:r>
                                  <a:rPr sz="1400">
                                    <a:latin typeface="Cambria Math" panose="02040503050406030204" pitchFamily="18" charset="0"/>
                                  </a:rPr>
                                  <m:t>5</m:t>
                                </m:r>
                                <m:r>
                                  <a:rPr sz="1400">
                                    <a:latin typeface="Cambria Math" panose="02040503050406030204" pitchFamily="18" charset="0"/>
                                  </a:rPr>
                                  <m:t>𝑥</m:t>
                                </m:r>
                                <m:r>
                                  <a:rPr sz="1400">
                                    <a:latin typeface="Cambria Math" panose="02040503050406030204" pitchFamily="18" charset="0"/>
                                  </a:rPr>
                                  <m:t>+</m:t>
                                </m:r>
                                <m:r>
                                  <a:rPr sz="1400">
                                    <a:latin typeface="Cambria Math" panose="02040503050406030204" pitchFamily="18" charset="0"/>
                                  </a:rPr>
                                  <m:t>𝑦</m:t>
                                </m:r>
                                <m:r>
                                  <a:rPr sz="1400">
                                    <a:latin typeface="Cambria Math" panose="02040503050406030204" pitchFamily="18" charset="0"/>
                                  </a:rPr>
                                  <m:t>≤</m:t>
                                </m:r>
                                <m:r>
                                  <a:rPr sz="1400">
                                    <a:latin typeface="Cambria Math" panose="02040503050406030204" pitchFamily="18" charset="0"/>
                                  </a:rPr>
                                  <m:t>40</m:t>
                                </m:r>
                              </m:oMath>
                            </m:oMathPara>
                          </a14:m>
                          <a:endParaRPr/>
                        </a:p>
                      </a:txBody>
                      <a:tcPr/>
                    </a:tc>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𝑦</m:t>
                                </m:r>
                                <m:r>
                                  <a:rPr sz="1400">
                                    <a:latin typeface="Cambria Math" panose="02040503050406030204" pitchFamily="18" charset="0"/>
                                  </a:rPr>
                                  <m:t>≤−</m:t>
                                </m:r>
                                <m:r>
                                  <a:rPr sz="1400">
                                    <a:latin typeface="Cambria Math" panose="02040503050406030204" pitchFamily="18" charset="0"/>
                                  </a:rPr>
                                  <m:t>2</m:t>
                                </m:r>
                                <m:r>
                                  <a:rPr sz="1400">
                                    <a:latin typeface="Cambria Math" panose="02040503050406030204" pitchFamily="18" charset="0"/>
                                  </a:rPr>
                                  <m:t>.</m:t>
                                </m:r>
                                <m:r>
                                  <a:rPr sz="1400">
                                    <a:latin typeface="Cambria Math" panose="02040503050406030204" pitchFamily="18" charset="0"/>
                                  </a:rPr>
                                  <m:t>5</m:t>
                                </m:r>
                                <m:r>
                                  <a:rPr sz="1400">
                                    <a:latin typeface="Cambria Math" panose="02040503050406030204" pitchFamily="18" charset="0"/>
                                  </a:rPr>
                                  <m:t>𝑥</m:t>
                                </m:r>
                                <m:r>
                                  <a:rPr sz="1400">
                                    <a:latin typeface="Cambria Math" panose="02040503050406030204" pitchFamily="18" charset="0"/>
                                  </a:rPr>
                                  <m:t>+</m:t>
                                </m:r>
                                <m:r>
                                  <a:rPr sz="1400">
                                    <a:latin typeface="Cambria Math" panose="02040503050406030204" pitchFamily="18" charset="0"/>
                                  </a:rPr>
                                  <m:t>40</m:t>
                                </m:r>
                              </m:oMath>
                            </m:oMathPara>
                          </a14:m>
                          <a:endParaRPr/>
                        </a:p>
                      </a:txBody>
                      <a:tcPr/>
                    </a:tc>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𝑦</m:t>
                                </m:r>
                                <m:r>
                                  <a:rPr sz="1400">
                                    <a:latin typeface="Cambria Math" panose="02040503050406030204" pitchFamily="18" charset="0"/>
                                  </a:rPr>
                                  <m:t>=−</m:t>
                                </m:r>
                                <m:r>
                                  <a:rPr sz="1400">
                                    <a:latin typeface="Cambria Math" panose="02040503050406030204" pitchFamily="18" charset="0"/>
                                  </a:rPr>
                                  <m:t>2</m:t>
                                </m:r>
                                <m:r>
                                  <a:rPr sz="1400">
                                    <a:latin typeface="Cambria Math" panose="02040503050406030204" pitchFamily="18" charset="0"/>
                                  </a:rPr>
                                  <m:t>.</m:t>
                                </m:r>
                                <m:r>
                                  <a:rPr sz="1400">
                                    <a:latin typeface="Cambria Math" panose="02040503050406030204" pitchFamily="18" charset="0"/>
                                  </a:rPr>
                                  <m:t>5</m:t>
                                </m:r>
                                <m:r>
                                  <a:rPr sz="1400">
                                    <a:latin typeface="Cambria Math" panose="02040503050406030204" pitchFamily="18" charset="0"/>
                                  </a:rPr>
                                  <m:t>𝑥</m:t>
                                </m:r>
                                <m:r>
                                  <a:rPr sz="1400">
                                    <a:latin typeface="Cambria Math" panose="02040503050406030204" pitchFamily="18" charset="0"/>
                                  </a:rPr>
                                  <m:t>+</m:t>
                                </m:r>
                                <m:r>
                                  <a:rPr sz="1400">
                                    <a:latin typeface="Cambria Math" panose="02040503050406030204" pitchFamily="18" charset="0"/>
                                  </a:rPr>
                                  <m:t>40</m:t>
                                </m:r>
                              </m:oMath>
                            </m:oMathPara>
                          </a14:m>
                          <a:endParaRPr/>
                        </a:p>
                      </a:txBody>
                      <a:tcPr/>
                    </a:tc>
                    <a:tc>
                      <a:txBody>
                        <a:bodyPr/>
                        <a:lstStyle/>
                        <a:p>
                          <a:pPr algn="ctr">
                            <a:defRPr sz="1400"/>
                          </a:pPr>
                          <a14:m>
                            <m:oMath xmlns:m="http://schemas.openxmlformats.org/officeDocument/2006/math">
                              <m:r>
                                <a:rPr sz="1400">
                                  <a:latin typeface="Cambria Math" panose="02040503050406030204" pitchFamily="18" charset="0"/>
                                </a:rPr>
                                <m:t>𝑚</m:t>
                              </m:r>
                              <m:r>
                                <a:rPr sz="1400">
                                  <a:latin typeface="Cambria Math" panose="02040503050406030204" pitchFamily="18" charset="0"/>
                                </a:rPr>
                                <m:t>=−</m:t>
                              </m:r>
                              <m:r>
                                <a:rPr sz="1400">
                                  <a:latin typeface="Cambria Math" panose="02040503050406030204" pitchFamily="18" charset="0"/>
                                </a:rPr>
                                <m:t>2</m:t>
                              </m:r>
                              <m:r>
                                <a:rPr sz="1400">
                                  <a:latin typeface="Cambria Math" panose="02040503050406030204" pitchFamily="18" charset="0"/>
                                </a:rPr>
                                <m:t>.</m:t>
                              </m:r>
                              <m:r>
                                <a:rPr sz="1400">
                                  <a:latin typeface="Cambria Math" panose="02040503050406030204" pitchFamily="18" charset="0"/>
                                </a:rPr>
                                <m:t>5</m:t>
                              </m:r>
                            </m:oMath>
                          </a14:m>
                          <a:r>
                            <a:rPr sz="1400"/>
                            <a:t>, </a:t>
                          </a:r>
                          <a14:m>
                            <m:oMath xmlns:m="http://schemas.openxmlformats.org/officeDocument/2006/math">
                              <m:r>
                                <a:rPr sz="1400">
                                  <a:latin typeface="Cambria Math" panose="02040503050406030204" pitchFamily="18" charset="0"/>
                                </a:rPr>
                                <m:t>𝑏</m:t>
                              </m:r>
                              <m:r>
                                <a:rPr sz="1400">
                                  <a:latin typeface="Cambria Math" panose="02040503050406030204" pitchFamily="18" charset="0"/>
                                </a:rPr>
                                <m:t>=</m:t>
                              </m:r>
                              <m:r>
                                <a:rPr sz="1400">
                                  <a:latin typeface="Cambria Math" panose="02040503050406030204" pitchFamily="18" charset="0"/>
                                </a:rPr>
                                <m:t>40</m:t>
                              </m:r>
                            </m:oMath>
                          </a14:m>
                          <a:endParaRPr sz="1400"/>
                        </a:p>
                      </a:txBody>
                      <a:tcPr/>
                    </a:tc>
                    <a:tc>
                      <a:txBody>
                        <a:bodyPr/>
                        <a:lstStyle/>
                        <a:p>
                          <a:pPr algn="ctr">
                            <a:defRPr sz="1400"/>
                          </a:pPr>
                          <a:r>
                            <a:t>Solid</a:t>
                          </a:r>
                        </a:p>
                      </a:txBody>
                      <a:tcPr/>
                    </a:tc>
                    <a:tc>
                      <a:txBody>
                        <a:bodyPr/>
                        <a:lstStyle/>
                        <a:p>
                          <a:pPr algn="ctr">
                            <a:defRPr sz="1400"/>
                          </a:pPr>
                          <a:r>
                            <a:t>Below</a:t>
                          </a:r>
                        </a:p>
                      </a:txBody>
                      <a:tcPr/>
                    </a:tc>
                    <a:extLst>
                      <a:ext uri="{0D108BD9-81ED-4DB2-BD59-A6C34878D82A}">
                        <a16:rowId xmlns:a16="http://schemas.microsoft.com/office/drawing/2014/main" val="10003"/>
                      </a:ext>
                    </a:extLst>
                  </a:tr>
                  <a:tr h="370840">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1</m:t>
                                </m:r>
                                <m:r>
                                  <a:rPr sz="1400">
                                    <a:latin typeface="Cambria Math" panose="02040503050406030204" pitchFamily="18" charset="0"/>
                                  </a:rPr>
                                  <m:t>.</m:t>
                                </m:r>
                                <m:r>
                                  <a:rPr sz="1400">
                                    <a:latin typeface="Cambria Math" panose="02040503050406030204" pitchFamily="18" charset="0"/>
                                  </a:rPr>
                                  <m:t>5</m:t>
                                </m:r>
                                <m:r>
                                  <a:rPr sz="1400">
                                    <a:latin typeface="Cambria Math" panose="02040503050406030204" pitchFamily="18" charset="0"/>
                                  </a:rPr>
                                  <m:t>𝑥</m:t>
                                </m:r>
                                <m:r>
                                  <a:rPr sz="1400">
                                    <a:latin typeface="Cambria Math" panose="02040503050406030204" pitchFamily="18" charset="0"/>
                                  </a:rPr>
                                  <m:t>+</m:t>
                                </m:r>
                                <m:r>
                                  <a:rPr sz="1400">
                                    <a:latin typeface="Cambria Math" panose="02040503050406030204" pitchFamily="18" charset="0"/>
                                  </a:rPr>
                                  <m:t>2</m:t>
                                </m:r>
                                <m:r>
                                  <a:rPr sz="1400">
                                    <a:latin typeface="Cambria Math" panose="02040503050406030204" pitchFamily="18" charset="0"/>
                                  </a:rPr>
                                  <m:t>𝑦</m:t>
                                </m:r>
                                <m:r>
                                  <a:rPr sz="1400">
                                    <a:latin typeface="Cambria Math" panose="02040503050406030204" pitchFamily="18" charset="0"/>
                                  </a:rPr>
                                  <m:t>≤</m:t>
                                </m:r>
                                <m:r>
                                  <a:rPr sz="1400">
                                    <a:latin typeface="Cambria Math" panose="02040503050406030204" pitchFamily="18" charset="0"/>
                                  </a:rPr>
                                  <m:t>55</m:t>
                                </m:r>
                              </m:oMath>
                            </m:oMathPara>
                          </a14:m>
                          <a:endParaRPr/>
                        </a:p>
                      </a:txBody>
                      <a:tcPr/>
                    </a:tc>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𝑦</m:t>
                                </m:r>
                                <m:r>
                                  <a:rPr sz="1400">
                                    <a:latin typeface="Cambria Math" panose="02040503050406030204" pitchFamily="18" charset="0"/>
                                  </a:rPr>
                                  <m:t>≤−</m:t>
                                </m:r>
                                <m:r>
                                  <a:rPr sz="1400">
                                    <a:latin typeface="Cambria Math" panose="02040503050406030204" pitchFamily="18" charset="0"/>
                                  </a:rPr>
                                  <m:t>0</m:t>
                                </m:r>
                                <m:r>
                                  <a:rPr sz="1400">
                                    <a:latin typeface="Cambria Math" panose="02040503050406030204" pitchFamily="18" charset="0"/>
                                  </a:rPr>
                                  <m:t>.</m:t>
                                </m:r>
                                <m:r>
                                  <a:rPr sz="1400">
                                    <a:latin typeface="Cambria Math" panose="02040503050406030204" pitchFamily="18" charset="0"/>
                                  </a:rPr>
                                  <m:t>75</m:t>
                                </m:r>
                                <m:r>
                                  <a:rPr sz="1400">
                                    <a:latin typeface="Cambria Math" panose="02040503050406030204" pitchFamily="18" charset="0"/>
                                  </a:rPr>
                                  <m:t>𝑥</m:t>
                                </m:r>
                                <m:r>
                                  <a:rPr sz="1400">
                                    <a:latin typeface="Cambria Math" panose="02040503050406030204" pitchFamily="18" charset="0"/>
                                  </a:rPr>
                                  <m:t>+</m:t>
                                </m:r>
                                <m:r>
                                  <a:rPr sz="1400">
                                    <a:latin typeface="Cambria Math" panose="02040503050406030204" pitchFamily="18" charset="0"/>
                                  </a:rPr>
                                  <m:t>27</m:t>
                                </m:r>
                                <m:r>
                                  <a:rPr sz="1400">
                                    <a:latin typeface="Cambria Math" panose="02040503050406030204" pitchFamily="18" charset="0"/>
                                  </a:rPr>
                                  <m:t>.</m:t>
                                </m:r>
                                <m:r>
                                  <a:rPr sz="1400">
                                    <a:latin typeface="Cambria Math" panose="02040503050406030204" pitchFamily="18" charset="0"/>
                                  </a:rPr>
                                  <m:t>5</m:t>
                                </m:r>
                              </m:oMath>
                            </m:oMathPara>
                          </a14:m>
                          <a:endParaRPr/>
                        </a:p>
                      </a:txBody>
                      <a:tcPr/>
                    </a:tc>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𝑦</m:t>
                                </m:r>
                                <m:r>
                                  <a:rPr sz="1400">
                                    <a:latin typeface="Cambria Math" panose="02040503050406030204" pitchFamily="18" charset="0"/>
                                  </a:rPr>
                                  <m:t>=−</m:t>
                                </m:r>
                                <m:r>
                                  <a:rPr sz="1400">
                                    <a:latin typeface="Cambria Math" panose="02040503050406030204" pitchFamily="18" charset="0"/>
                                  </a:rPr>
                                  <m:t>0</m:t>
                                </m:r>
                                <m:r>
                                  <a:rPr sz="1400">
                                    <a:latin typeface="Cambria Math" panose="02040503050406030204" pitchFamily="18" charset="0"/>
                                  </a:rPr>
                                  <m:t>.</m:t>
                                </m:r>
                                <m:r>
                                  <a:rPr sz="1400">
                                    <a:latin typeface="Cambria Math" panose="02040503050406030204" pitchFamily="18" charset="0"/>
                                  </a:rPr>
                                  <m:t>75</m:t>
                                </m:r>
                                <m:r>
                                  <a:rPr sz="1400">
                                    <a:latin typeface="Cambria Math" panose="02040503050406030204" pitchFamily="18" charset="0"/>
                                  </a:rPr>
                                  <m:t>𝑥</m:t>
                                </m:r>
                                <m:r>
                                  <a:rPr sz="1400">
                                    <a:latin typeface="Cambria Math" panose="02040503050406030204" pitchFamily="18" charset="0"/>
                                  </a:rPr>
                                  <m:t>+</m:t>
                                </m:r>
                                <m:r>
                                  <a:rPr sz="1400">
                                    <a:latin typeface="Cambria Math" panose="02040503050406030204" pitchFamily="18" charset="0"/>
                                  </a:rPr>
                                  <m:t>27</m:t>
                                </m:r>
                                <m:r>
                                  <a:rPr sz="1400">
                                    <a:latin typeface="Cambria Math" panose="02040503050406030204" pitchFamily="18" charset="0"/>
                                  </a:rPr>
                                  <m:t>.</m:t>
                                </m:r>
                                <m:r>
                                  <a:rPr sz="1400">
                                    <a:latin typeface="Cambria Math" panose="02040503050406030204" pitchFamily="18" charset="0"/>
                                  </a:rPr>
                                  <m:t>5</m:t>
                                </m:r>
                              </m:oMath>
                            </m:oMathPara>
                          </a14:m>
                          <a:endParaRPr/>
                        </a:p>
                      </a:txBody>
                      <a:tcPr/>
                    </a:tc>
                    <a:tc>
                      <a:txBody>
                        <a:bodyPr/>
                        <a:lstStyle/>
                        <a:p>
                          <a:pPr algn="ctr">
                            <a:defRPr sz="1400"/>
                          </a:pPr>
                          <a14:m>
                            <m:oMath xmlns:m="http://schemas.openxmlformats.org/officeDocument/2006/math">
                              <m:r>
                                <a:rPr sz="1400">
                                  <a:latin typeface="Cambria Math" panose="02040503050406030204" pitchFamily="18" charset="0"/>
                                </a:rPr>
                                <m:t>𝑚</m:t>
                              </m:r>
                              <m:r>
                                <a:rPr sz="1400">
                                  <a:latin typeface="Cambria Math" panose="02040503050406030204" pitchFamily="18" charset="0"/>
                                </a:rPr>
                                <m:t>=−</m:t>
                              </m:r>
                              <m:r>
                                <a:rPr sz="1400">
                                  <a:latin typeface="Cambria Math" panose="02040503050406030204" pitchFamily="18" charset="0"/>
                                </a:rPr>
                                <m:t>0</m:t>
                              </m:r>
                              <m:r>
                                <a:rPr sz="1400">
                                  <a:latin typeface="Cambria Math" panose="02040503050406030204" pitchFamily="18" charset="0"/>
                                </a:rPr>
                                <m:t>.</m:t>
                              </m:r>
                              <m:r>
                                <a:rPr sz="1400">
                                  <a:latin typeface="Cambria Math" panose="02040503050406030204" pitchFamily="18" charset="0"/>
                                </a:rPr>
                                <m:t>75</m:t>
                              </m:r>
                            </m:oMath>
                          </a14:m>
                          <a:r>
                            <a:rPr sz="1400"/>
                            <a:t>, </a:t>
                          </a:r>
                          <a14:m>
                            <m:oMath xmlns:m="http://schemas.openxmlformats.org/officeDocument/2006/math">
                              <m:r>
                                <a:rPr sz="1400">
                                  <a:latin typeface="Cambria Math" panose="02040503050406030204" pitchFamily="18" charset="0"/>
                                </a:rPr>
                                <m:t>𝑏</m:t>
                              </m:r>
                              <m:r>
                                <a:rPr sz="1400">
                                  <a:latin typeface="Cambria Math" panose="02040503050406030204" pitchFamily="18" charset="0"/>
                                </a:rPr>
                                <m:t>=</m:t>
                              </m:r>
                              <m:r>
                                <a:rPr sz="1400">
                                  <a:latin typeface="Cambria Math" panose="02040503050406030204" pitchFamily="18" charset="0"/>
                                </a:rPr>
                                <m:t>27</m:t>
                              </m:r>
                              <m:r>
                                <a:rPr sz="1400">
                                  <a:latin typeface="Cambria Math" panose="02040503050406030204" pitchFamily="18" charset="0"/>
                                </a:rPr>
                                <m:t>.</m:t>
                              </m:r>
                              <m:r>
                                <a:rPr sz="1400">
                                  <a:latin typeface="Cambria Math" panose="02040503050406030204" pitchFamily="18" charset="0"/>
                                </a:rPr>
                                <m:t>5</m:t>
                              </m:r>
                            </m:oMath>
                          </a14:m>
                          <a:endParaRPr sz="1400"/>
                        </a:p>
                      </a:txBody>
                      <a:tcPr/>
                    </a:tc>
                    <a:tc>
                      <a:txBody>
                        <a:bodyPr/>
                        <a:lstStyle/>
                        <a:p>
                          <a:pPr algn="ctr">
                            <a:defRPr sz="1400"/>
                          </a:pPr>
                          <a:r>
                            <a:t>Solid</a:t>
                          </a:r>
                        </a:p>
                      </a:txBody>
                      <a:tcPr/>
                    </a:tc>
                    <a:tc>
                      <a:txBody>
                        <a:bodyPr/>
                        <a:lstStyle/>
                        <a:p>
                          <a:pPr algn="ctr">
                            <a:defRPr sz="1400"/>
                          </a:pPr>
                          <a:r>
                            <a:t>Below</a:t>
                          </a:r>
                        </a:p>
                      </a:txBody>
                      <a:tcPr/>
                    </a:tc>
                    <a:extLst>
                      <a:ext uri="{0D108BD9-81ED-4DB2-BD59-A6C34878D82A}">
                        <a16:rowId xmlns:a16="http://schemas.microsoft.com/office/drawing/2014/main" val="10004"/>
                      </a:ext>
                    </a:extLst>
                  </a:tr>
                  <a:tr h="370840">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𝑥</m:t>
                                </m:r>
                                <m:r>
                                  <a:rPr sz="1400">
                                    <a:latin typeface="Cambria Math" panose="02040503050406030204" pitchFamily="18" charset="0"/>
                                  </a:rPr>
                                  <m:t>≥</m:t>
                                </m:r>
                                <m:r>
                                  <a:rPr sz="1400">
                                    <a:latin typeface="Cambria Math" panose="02040503050406030204" pitchFamily="18" charset="0"/>
                                  </a:rPr>
                                  <m:t>0</m:t>
                                </m:r>
                              </m:oMath>
                            </m:oMathPara>
                          </a14:m>
                          <a:endParaRPr/>
                        </a:p>
                      </a:txBody>
                      <a:tcPr/>
                    </a:tc>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𝑥</m:t>
                                </m:r>
                                <m:r>
                                  <a:rPr sz="1400">
                                    <a:latin typeface="Cambria Math" panose="02040503050406030204" pitchFamily="18" charset="0"/>
                                  </a:rPr>
                                  <m:t>≥</m:t>
                                </m:r>
                                <m:r>
                                  <a:rPr sz="1400">
                                    <a:latin typeface="Cambria Math" panose="02040503050406030204" pitchFamily="18" charset="0"/>
                                  </a:rPr>
                                  <m:t>0</m:t>
                                </m:r>
                              </m:oMath>
                            </m:oMathPara>
                          </a14:m>
                          <a:endParaRPr/>
                        </a:p>
                      </a:txBody>
                      <a:tcPr/>
                    </a:tc>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𝑥</m:t>
                                </m:r>
                                <m:r>
                                  <a:rPr sz="1400">
                                    <a:latin typeface="Cambria Math" panose="02040503050406030204" pitchFamily="18" charset="0"/>
                                  </a:rPr>
                                  <m:t>=</m:t>
                                </m:r>
                                <m:r>
                                  <a:rPr sz="1400">
                                    <a:latin typeface="Cambria Math" panose="02040503050406030204" pitchFamily="18" charset="0"/>
                                  </a:rPr>
                                  <m:t>0</m:t>
                                </m:r>
                              </m:oMath>
                            </m:oMathPara>
                          </a14:m>
                          <a:endParaRPr/>
                        </a:p>
                      </a:txBody>
                      <a:tcPr/>
                    </a:tc>
                    <a:tc>
                      <a:txBody>
                        <a:bodyPr/>
                        <a:lstStyle/>
                        <a:p>
                          <a:pPr algn="ctr">
                            <a:defRPr sz="1400"/>
                          </a:pPr>
                          <a:r>
                            <a:rPr sz="1400"/>
                            <a:t>Vertical line; </a:t>
                          </a:r>
                          <a14:m>
                            <m:oMath xmlns:m="http://schemas.openxmlformats.org/officeDocument/2006/math">
                              <m:r>
                                <a:rPr sz="1400">
                                  <a:latin typeface="Cambria Math" panose="02040503050406030204" pitchFamily="18" charset="0"/>
                                </a:rPr>
                                <m:t>𝑦</m:t>
                              </m:r>
                            </m:oMath>
                          </a14:m>
                          <a:r>
                            <a:rPr sz="1400"/>
                            <a:t>-axis</a:t>
                          </a:r>
                        </a:p>
                      </a:txBody>
                      <a:tcPr/>
                    </a:tc>
                    <a:tc>
                      <a:txBody>
                        <a:bodyPr/>
                        <a:lstStyle/>
                        <a:p>
                          <a:pPr algn="ctr">
                            <a:defRPr sz="1400"/>
                          </a:pPr>
                          <a:r>
                            <a:t>Solid</a:t>
                          </a:r>
                        </a:p>
                      </a:txBody>
                      <a:tcPr/>
                    </a:tc>
                    <a:tc>
                      <a:txBody>
                        <a:bodyPr/>
                        <a:lstStyle/>
                        <a:p>
                          <a:pPr algn="ctr">
                            <a:defRPr sz="1400"/>
                          </a:pPr>
                          <a:r>
                            <a:rPr lang="en-IN" dirty="0"/>
                            <a:t>To the right</a:t>
                          </a:r>
                        </a:p>
                      </a:txBody>
                      <a:tcPr/>
                    </a:tc>
                    <a:extLst>
                      <a:ext uri="{0D108BD9-81ED-4DB2-BD59-A6C34878D82A}">
                        <a16:rowId xmlns:a16="http://schemas.microsoft.com/office/drawing/2014/main" val="10005"/>
                      </a:ext>
                    </a:extLst>
                  </a:tr>
                  <a:tr h="370840">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𝑦</m:t>
                                </m:r>
                                <m:r>
                                  <a:rPr sz="1400">
                                    <a:latin typeface="Cambria Math" panose="02040503050406030204" pitchFamily="18" charset="0"/>
                                  </a:rPr>
                                  <m:t>≥</m:t>
                                </m:r>
                                <m:r>
                                  <a:rPr sz="1400">
                                    <a:latin typeface="Cambria Math" panose="02040503050406030204" pitchFamily="18" charset="0"/>
                                  </a:rPr>
                                  <m:t>0</m:t>
                                </m:r>
                              </m:oMath>
                            </m:oMathPara>
                          </a14:m>
                          <a:endParaRPr/>
                        </a:p>
                      </a:txBody>
                      <a:tcPr/>
                    </a:tc>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𝑦</m:t>
                                </m:r>
                                <m:r>
                                  <a:rPr sz="1400">
                                    <a:latin typeface="Cambria Math" panose="02040503050406030204" pitchFamily="18" charset="0"/>
                                  </a:rPr>
                                  <m:t>≥</m:t>
                                </m:r>
                                <m:r>
                                  <a:rPr sz="1400">
                                    <a:latin typeface="Cambria Math" panose="02040503050406030204" pitchFamily="18" charset="0"/>
                                  </a:rPr>
                                  <m:t>0</m:t>
                                </m:r>
                              </m:oMath>
                            </m:oMathPara>
                          </a14:m>
                          <a:endParaRPr/>
                        </a:p>
                      </a:txBody>
                      <a:tcPr/>
                    </a:tc>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panose="02040503050406030204" pitchFamily="18" charset="0"/>
                                  </a:rPr>
                                  <m:t>𝑦</m:t>
                                </m:r>
                                <m:r>
                                  <a:rPr sz="1400">
                                    <a:latin typeface="Cambria Math" panose="02040503050406030204" pitchFamily="18" charset="0"/>
                                  </a:rPr>
                                  <m:t>=</m:t>
                                </m:r>
                                <m:r>
                                  <a:rPr sz="1400">
                                    <a:latin typeface="Cambria Math" panose="02040503050406030204" pitchFamily="18" charset="0"/>
                                  </a:rPr>
                                  <m:t>0</m:t>
                                </m:r>
                              </m:oMath>
                            </m:oMathPara>
                          </a14:m>
                          <a:endParaRPr dirty="0"/>
                        </a:p>
                      </a:txBody>
                      <a:tcPr/>
                    </a:tc>
                    <a:tc>
                      <a:txBody>
                        <a:bodyPr/>
                        <a:lstStyle/>
                        <a:p>
                          <a:pPr algn="ctr">
                            <a:defRPr sz="1400"/>
                          </a:pPr>
                          <a:r>
                            <a:rPr sz="1400"/>
                            <a:t>Horizontal line; </a:t>
                          </a:r>
                          <a14:m>
                            <m:oMath xmlns:m="http://schemas.openxmlformats.org/officeDocument/2006/math">
                              <m:r>
                                <a:rPr sz="1400">
                                  <a:latin typeface="Cambria Math" panose="02040503050406030204" pitchFamily="18" charset="0"/>
                                </a:rPr>
                                <m:t>𝑥</m:t>
                              </m:r>
                            </m:oMath>
                          </a14:m>
                          <a:r>
                            <a:rPr sz="1400"/>
                            <a:t>-axis</a:t>
                          </a:r>
                        </a:p>
                      </a:txBody>
                      <a:tcPr/>
                    </a:tc>
                    <a:tc>
                      <a:txBody>
                        <a:bodyPr/>
                        <a:lstStyle/>
                        <a:p>
                          <a:pPr algn="ctr">
                            <a:defRPr sz="1400"/>
                          </a:pPr>
                          <a:r>
                            <a:t>Solid</a:t>
                          </a:r>
                        </a:p>
                      </a:txBody>
                      <a:tcPr/>
                    </a:tc>
                    <a:tc>
                      <a:txBody>
                        <a:bodyPr/>
                        <a:lstStyle/>
                        <a:p>
                          <a:pPr algn="ctr">
                            <a:defRPr sz="1400"/>
                          </a:pPr>
                          <a:r>
                            <a:rPr lang="en-US" dirty="0"/>
                            <a:t>Above</a:t>
                          </a:r>
                          <a:endParaRPr dirty="0"/>
                        </a:p>
                      </a:txBody>
                      <a:tcPr/>
                    </a:tc>
                    <a:extLst>
                      <a:ext uri="{0D108BD9-81ED-4DB2-BD59-A6C34878D82A}">
                        <a16:rowId xmlns:a16="http://schemas.microsoft.com/office/drawing/2014/main" val="10006"/>
                      </a:ext>
                    </a:extLst>
                  </a:tr>
                </a:tbl>
              </a:graphicData>
            </a:graphic>
          </p:graphicFrame>
        </mc:Choice>
        <mc:Fallback>
          <p:graphicFrame>
            <p:nvGraphicFramePr>
              <p:cNvPr id="3" name="Table Placeholder 2" descr="Constraint one:&#10;4 times x plus 2 times y less than or equal to 70,&#10;y-intercept form: y less than or equal to negative 2 times x plus 35,&#10;Boundary line equation: y equals negative 2 times x plus 35,&#10;Slope is negative 2, y-intercept is 35,&#10;Line type: solid,&#10;Shading: below.&#10;&#10;Constraint two:&#10;2.5 times x plus y less than or equal to 40,&#10;y-intercept form: y less than or equal to negative 2.5 times x plus 40,&#10;Boundary line equation: y equals negative 2.5 times x plus 40,&#10;Slope is negative 2.5, y-intercept is 40,&#10;Line type: solid,&#10;Shading: below.&#10;&#10;Constraint three:&#10;1.5 times x plus 2 times y less than or equal to 55,&#10;y-intercept form: y less than or equal to negative 0.75 times x plus 27.5,&#10;Boundary line equation: y equals negative 0.75 times x plus 27.5,&#10;Slope is negative 0.75, y-intercept is 27.5,&#10;Line type: solid,&#10;Shading: below.&#10;&#10;Constraint four:&#10;x greater than or equal to 0,&#10;Boundary line equation: x equals 0,&#10;Line type: vertical line along the x-axis,&#10;Line type: solid,&#10;Shading: to the right.&#10;&#10;Constraint five:&#10;y greater than or equal to 0,&#10;Boundary line equation: y equals 0,&#10;Line type: horizontal line along the x-axis,&#10;Line type: solid,&#10;Shading: above."/>
              <p:cNvGraphicFramePr>
                <a:graphicFrameLocks noGrp="1"/>
              </p:cNvGraphicFramePr>
              <p:nvPr>
                <p:ph type="tbl" sz="quarter" idx="10"/>
                <p:extLst>
                  <p:ext uri="{D42A27DB-BD31-4B8C-83A1-F6EECF244321}">
                    <p14:modId xmlns:p14="http://schemas.microsoft.com/office/powerpoint/2010/main" val="3842859368"/>
                  </p:ext>
                </p:extLst>
              </p:nvPr>
            </p:nvGraphicFramePr>
            <p:xfrm>
              <a:off x="457200" y="1610360"/>
              <a:ext cx="8229600" cy="273304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tblGrid>
                  <a:tr h="731520">
                    <a:tc>
                      <a:txBody>
                        <a:bodyPr/>
                        <a:lstStyle/>
                        <a:p>
                          <a:pPr algn="ctr">
                            <a:defRPr sz="1400" b="1"/>
                          </a:pPr>
                          <a:r>
                            <a:rPr dirty="0"/>
                            <a:t>Original Constraint</a:t>
                          </a:r>
                        </a:p>
                      </a:txBody>
                      <a:tcPr/>
                    </a:tc>
                    <a:tc>
                      <a:txBody>
                        <a:bodyPr/>
                        <a:lstStyle/>
                        <a:p>
                          <a:endParaRPr lang="en-US"/>
                        </a:p>
                      </a:txBody>
                      <a:tcPr>
                        <a:blipFill>
                          <a:blip r:embed="rId2"/>
                          <a:stretch>
                            <a:fillRect l="-82545" t="-1667" r="-310182" b="-275833"/>
                          </a:stretch>
                        </a:blipFill>
                      </a:tcPr>
                    </a:tc>
                    <a:tc>
                      <a:txBody>
                        <a:bodyPr/>
                        <a:lstStyle/>
                        <a:p>
                          <a:pPr algn="ctr">
                            <a:defRPr sz="1400" b="1"/>
                          </a:pPr>
                          <a:r>
                            <a:t>Boundary Line Equation</a:t>
                          </a:r>
                        </a:p>
                      </a:txBody>
                      <a:tcPr/>
                    </a:tc>
                    <a:tc>
                      <a:txBody>
                        <a:bodyPr/>
                        <a:lstStyle/>
                        <a:p>
                          <a:endParaRPr lang="en-US"/>
                        </a:p>
                      </a:txBody>
                      <a:tcPr>
                        <a:blipFill>
                          <a:blip r:embed="rId2"/>
                          <a:stretch>
                            <a:fillRect l="-259000" t="-1667" r="-92667" b="-275833"/>
                          </a:stretch>
                        </a:blipFill>
                      </a:tcPr>
                    </a:tc>
                    <a:tc>
                      <a:txBody>
                        <a:bodyPr/>
                        <a:lstStyle/>
                        <a:p>
                          <a:pPr algn="ctr">
                            <a:defRPr sz="1400" b="1"/>
                          </a:pPr>
                          <a:r>
                            <a:rPr dirty="0"/>
                            <a:t>Solid or Dashed Line</a:t>
                          </a:r>
                        </a:p>
                      </a:txBody>
                      <a:tcPr/>
                    </a:tc>
                    <a:tc>
                      <a:txBody>
                        <a:bodyPr/>
                        <a:lstStyle/>
                        <a:p>
                          <a:pPr algn="ctr">
                            <a:defRPr sz="1400" b="1"/>
                          </a:pPr>
                          <a:r>
                            <a:rPr dirty="0"/>
                            <a:t>Shading</a:t>
                          </a:r>
                        </a:p>
                      </a:txBody>
                      <a:tcPr/>
                    </a:tc>
                    <a:extLst>
                      <a:ext uri="{0D108BD9-81ED-4DB2-BD59-A6C34878D82A}">
                        <a16:rowId xmlns:a16="http://schemas.microsoft.com/office/drawing/2014/main" val="10001"/>
                      </a:ext>
                    </a:extLst>
                  </a:tr>
                  <a:tr h="370840">
                    <a:tc>
                      <a:txBody>
                        <a:bodyPr/>
                        <a:lstStyle/>
                        <a:p>
                          <a:endParaRPr lang="en-US"/>
                        </a:p>
                      </a:txBody>
                      <a:tcPr>
                        <a:blipFill>
                          <a:blip r:embed="rId2"/>
                          <a:stretch>
                            <a:fillRect l="-889" t="-200000" r="-501333" b="-442623"/>
                          </a:stretch>
                        </a:blipFill>
                      </a:tcPr>
                    </a:tc>
                    <a:tc>
                      <a:txBody>
                        <a:bodyPr/>
                        <a:lstStyle/>
                        <a:p>
                          <a:endParaRPr lang="en-US"/>
                        </a:p>
                      </a:txBody>
                      <a:tcPr>
                        <a:blipFill>
                          <a:blip r:embed="rId2"/>
                          <a:stretch>
                            <a:fillRect l="-82545" t="-200000" r="-310182" b="-442623"/>
                          </a:stretch>
                        </a:blipFill>
                      </a:tcPr>
                    </a:tc>
                    <a:tc>
                      <a:txBody>
                        <a:bodyPr/>
                        <a:lstStyle/>
                        <a:p>
                          <a:endParaRPr lang="en-US"/>
                        </a:p>
                      </a:txBody>
                      <a:tcPr>
                        <a:blipFill>
                          <a:blip r:embed="rId2"/>
                          <a:stretch>
                            <a:fillRect l="-182545" t="-200000" r="-210182" b="-442623"/>
                          </a:stretch>
                        </a:blipFill>
                      </a:tcPr>
                    </a:tc>
                    <a:tc>
                      <a:txBody>
                        <a:bodyPr/>
                        <a:lstStyle/>
                        <a:p>
                          <a:endParaRPr lang="en-US"/>
                        </a:p>
                      </a:txBody>
                      <a:tcPr>
                        <a:blipFill>
                          <a:blip r:embed="rId2"/>
                          <a:stretch>
                            <a:fillRect l="-259000" t="-200000" r="-92667" b="-442623"/>
                          </a:stretch>
                        </a:blipFill>
                      </a:tcPr>
                    </a:tc>
                    <a:tc>
                      <a:txBody>
                        <a:bodyPr/>
                        <a:lstStyle/>
                        <a:p>
                          <a:pPr algn="ctr">
                            <a:defRPr sz="1400"/>
                          </a:pPr>
                          <a:r>
                            <a:t>Solid</a:t>
                          </a:r>
                        </a:p>
                      </a:txBody>
                      <a:tcPr/>
                    </a:tc>
                    <a:tc>
                      <a:txBody>
                        <a:bodyPr/>
                        <a:lstStyle/>
                        <a:p>
                          <a:pPr algn="ctr">
                            <a:defRPr sz="1400"/>
                          </a:pPr>
                          <a:r>
                            <a:t>Below</a:t>
                          </a:r>
                        </a:p>
                      </a:txBody>
                      <a:tcPr/>
                    </a:tc>
                    <a:extLst>
                      <a:ext uri="{0D108BD9-81ED-4DB2-BD59-A6C34878D82A}">
                        <a16:rowId xmlns:a16="http://schemas.microsoft.com/office/drawing/2014/main" val="10002"/>
                      </a:ext>
                    </a:extLst>
                  </a:tr>
                  <a:tr h="370840">
                    <a:tc>
                      <a:txBody>
                        <a:bodyPr/>
                        <a:lstStyle/>
                        <a:p>
                          <a:endParaRPr lang="en-US"/>
                        </a:p>
                      </a:txBody>
                      <a:tcPr>
                        <a:blipFill>
                          <a:blip r:embed="rId2"/>
                          <a:stretch>
                            <a:fillRect l="-889" t="-300000" r="-501333" b="-342623"/>
                          </a:stretch>
                        </a:blipFill>
                      </a:tcPr>
                    </a:tc>
                    <a:tc>
                      <a:txBody>
                        <a:bodyPr/>
                        <a:lstStyle/>
                        <a:p>
                          <a:endParaRPr lang="en-US"/>
                        </a:p>
                      </a:txBody>
                      <a:tcPr>
                        <a:blipFill>
                          <a:blip r:embed="rId2"/>
                          <a:stretch>
                            <a:fillRect l="-82545" t="-300000" r="-310182" b="-342623"/>
                          </a:stretch>
                        </a:blipFill>
                      </a:tcPr>
                    </a:tc>
                    <a:tc>
                      <a:txBody>
                        <a:bodyPr/>
                        <a:lstStyle/>
                        <a:p>
                          <a:endParaRPr lang="en-US"/>
                        </a:p>
                      </a:txBody>
                      <a:tcPr>
                        <a:blipFill>
                          <a:blip r:embed="rId2"/>
                          <a:stretch>
                            <a:fillRect l="-182545" t="-300000" r="-210182" b="-342623"/>
                          </a:stretch>
                        </a:blipFill>
                      </a:tcPr>
                    </a:tc>
                    <a:tc>
                      <a:txBody>
                        <a:bodyPr/>
                        <a:lstStyle/>
                        <a:p>
                          <a:endParaRPr lang="en-US"/>
                        </a:p>
                      </a:txBody>
                      <a:tcPr>
                        <a:blipFill>
                          <a:blip r:embed="rId2"/>
                          <a:stretch>
                            <a:fillRect l="-259000" t="-300000" r="-92667" b="-342623"/>
                          </a:stretch>
                        </a:blipFill>
                      </a:tcPr>
                    </a:tc>
                    <a:tc>
                      <a:txBody>
                        <a:bodyPr/>
                        <a:lstStyle/>
                        <a:p>
                          <a:pPr algn="ctr">
                            <a:defRPr sz="1400"/>
                          </a:pPr>
                          <a:r>
                            <a:t>Solid</a:t>
                          </a:r>
                        </a:p>
                      </a:txBody>
                      <a:tcPr/>
                    </a:tc>
                    <a:tc>
                      <a:txBody>
                        <a:bodyPr/>
                        <a:lstStyle/>
                        <a:p>
                          <a:pPr algn="ctr">
                            <a:defRPr sz="1400"/>
                          </a:pPr>
                          <a:r>
                            <a:t>Below</a:t>
                          </a:r>
                        </a:p>
                      </a:txBody>
                      <a:tcPr/>
                    </a:tc>
                    <a:extLst>
                      <a:ext uri="{0D108BD9-81ED-4DB2-BD59-A6C34878D82A}">
                        <a16:rowId xmlns:a16="http://schemas.microsoft.com/office/drawing/2014/main" val="10003"/>
                      </a:ext>
                    </a:extLst>
                  </a:tr>
                  <a:tr h="370840">
                    <a:tc>
                      <a:txBody>
                        <a:bodyPr/>
                        <a:lstStyle/>
                        <a:p>
                          <a:endParaRPr lang="en-US"/>
                        </a:p>
                      </a:txBody>
                      <a:tcPr>
                        <a:blipFill>
                          <a:blip r:embed="rId2"/>
                          <a:stretch>
                            <a:fillRect l="-889" t="-400000" r="-501333" b="-242623"/>
                          </a:stretch>
                        </a:blipFill>
                      </a:tcPr>
                    </a:tc>
                    <a:tc>
                      <a:txBody>
                        <a:bodyPr/>
                        <a:lstStyle/>
                        <a:p>
                          <a:endParaRPr lang="en-US"/>
                        </a:p>
                      </a:txBody>
                      <a:tcPr>
                        <a:blipFill>
                          <a:blip r:embed="rId2"/>
                          <a:stretch>
                            <a:fillRect l="-82545" t="-400000" r="-310182" b="-242623"/>
                          </a:stretch>
                        </a:blipFill>
                      </a:tcPr>
                    </a:tc>
                    <a:tc>
                      <a:txBody>
                        <a:bodyPr/>
                        <a:lstStyle/>
                        <a:p>
                          <a:endParaRPr lang="en-US"/>
                        </a:p>
                      </a:txBody>
                      <a:tcPr>
                        <a:blipFill>
                          <a:blip r:embed="rId2"/>
                          <a:stretch>
                            <a:fillRect l="-182545" t="-400000" r="-210182" b="-242623"/>
                          </a:stretch>
                        </a:blipFill>
                      </a:tcPr>
                    </a:tc>
                    <a:tc>
                      <a:txBody>
                        <a:bodyPr/>
                        <a:lstStyle/>
                        <a:p>
                          <a:endParaRPr lang="en-US"/>
                        </a:p>
                      </a:txBody>
                      <a:tcPr>
                        <a:blipFill>
                          <a:blip r:embed="rId2"/>
                          <a:stretch>
                            <a:fillRect l="-259000" t="-400000" r="-92667" b="-242623"/>
                          </a:stretch>
                        </a:blipFill>
                      </a:tcPr>
                    </a:tc>
                    <a:tc>
                      <a:txBody>
                        <a:bodyPr/>
                        <a:lstStyle/>
                        <a:p>
                          <a:pPr algn="ctr">
                            <a:defRPr sz="1400"/>
                          </a:pPr>
                          <a:r>
                            <a:t>Solid</a:t>
                          </a:r>
                        </a:p>
                      </a:txBody>
                      <a:tcPr/>
                    </a:tc>
                    <a:tc>
                      <a:txBody>
                        <a:bodyPr/>
                        <a:lstStyle/>
                        <a:p>
                          <a:pPr algn="ctr">
                            <a:defRPr sz="1400"/>
                          </a:pPr>
                          <a:r>
                            <a:t>Below</a:t>
                          </a:r>
                        </a:p>
                      </a:txBody>
                      <a:tcPr/>
                    </a:tc>
                    <a:extLst>
                      <a:ext uri="{0D108BD9-81ED-4DB2-BD59-A6C34878D82A}">
                        <a16:rowId xmlns:a16="http://schemas.microsoft.com/office/drawing/2014/main" val="10004"/>
                      </a:ext>
                    </a:extLst>
                  </a:tr>
                  <a:tr h="518160">
                    <a:tc>
                      <a:txBody>
                        <a:bodyPr/>
                        <a:lstStyle/>
                        <a:p>
                          <a:endParaRPr lang="en-US"/>
                        </a:p>
                      </a:txBody>
                      <a:tcPr>
                        <a:blipFill>
                          <a:blip r:embed="rId2"/>
                          <a:stretch>
                            <a:fillRect l="-889" t="-358824" r="-501333" b="-74118"/>
                          </a:stretch>
                        </a:blipFill>
                      </a:tcPr>
                    </a:tc>
                    <a:tc>
                      <a:txBody>
                        <a:bodyPr/>
                        <a:lstStyle/>
                        <a:p>
                          <a:endParaRPr lang="en-US"/>
                        </a:p>
                      </a:txBody>
                      <a:tcPr>
                        <a:blipFill>
                          <a:blip r:embed="rId2"/>
                          <a:stretch>
                            <a:fillRect l="-82545" t="-358824" r="-310182" b="-74118"/>
                          </a:stretch>
                        </a:blipFill>
                      </a:tcPr>
                    </a:tc>
                    <a:tc>
                      <a:txBody>
                        <a:bodyPr/>
                        <a:lstStyle/>
                        <a:p>
                          <a:endParaRPr lang="en-US"/>
                        </a:p>
                      </a:txBody>
                      <a:tcPr>
                        <a:blipFill>
                          <a:blip r:embed="rId2"/>
                          <a:stretch>
                            <a:fillRect l="-182545" t="-358824" r="-210182" b="-74118"/>
                          </a:stretch>
                        </a:blipFill>
                      </a:tcPr>
                    </a:tc>
                    <a:tc>
                      <a:txBody>
                        <a:bodyPr/>
                        <a:lstStyle/>
                        <a:p>
                          <a:endParaRPr lang="en-US"/>
                        </a:p>
                      </a:txBody>
                      <a:tcPr>
                        <a:blipFill>
                          <a:blip r:embed="rId2"/>
                          <a:stretch>
                            <a:fillRect l="-259000" t="-358824" r="-92667" b="-74118"/>
                          </a:stretch>
                        </a:blipFill>
                      </a:tcPr>
                    </a:tc>
                    <a:tc>
                      <a:txBody>
                        <a:bodyPr/>
                        <a:lstStyle/>
                        <a:p>
                          <a:pPr algn="ctr">
                            <a:defRPr sz="1400"/>
                          </a:pPr>
                          <a:r>
                            <a:t>Solid</a:t>
                          </a:r>
                        </a:p>
                      </a:txBody>
                      <a:tcPr/>
                    </a:tc>
                    <a:tc>
                      <a:txBody>
                        <a:bodyPr/>
                        <a:lstStyle/>
                        <a:p>
                          <a:pPr algn="ctr">
                            <a:defRPr sz="1400"/>
                          </a:pPr>
                          <a:r>
                            <a:rPr lang="en-IN" dirty="0"/>
                            <a:t>To the right</a:t>
                          </a:r>
                        </a:p>
                      </a:txBody>
                      <a:tcPr/>
                    </a:tc>
                    <a:extLst>
                      <a:ext uri="{0D108BD9-81ED-4DB2-BD59-A6C34878D82A}">
                        <a16:rowId xmlns:a16="http://schemas.microsoft.com/office/drawing/2014/main" val="10005"/>
                      </a:ext>
                    </a:extLst>
                  </a:tr>
                  <a:tr h="370840">
                    <a:tc>
                      <a:txBody>
                        <a:bodyPr/>
                        <a:lstStyle/>
                        <a:p>
                          <a:endParaRPr lang="en-US"/>
                        </a:p>
                      </a:txBody>
                      <a:tcPr>
                        <a:blipFill>
                          <a:blip r:embed="rId2"/>
                          <a:stretch>
                            <a:fillRect l="-889" t="-639344" r="-501333" b="-3279"/>
                          </a:stretch>
                        </a:blipFill>
                      </a:tcPr>
                    </a:tc>
                    <a:tc>
                      <a:txBody>
                        <a:bodyPr/>
                        <a:lstStyle/>
                        <a:p>
                          <a:endParaRPr lang="en-US"/>
                        </a:p>
                      </a:txBody>
                      <a:tcPr>
                        <a:blipFill>
                          <a:blip r:embed="rId2"/>
                          <a:stretch>
                            <a:fillRect l="-82545" t="-639344" r="-310182" b="-3279"/>
                          </a:stretch>
                        </a:blipFill>
                      </a:tcPr>
                    </a:tc>
                    <a:tc>
                      <a:txBody>
                        <a:bodyPr/>
                        <a:lstStyle/>
                        <a:p>
                          <a:endParaRPr lang="en-US"/>
                        </a:p>
                      </a:txBody>
                      <a:tcPr>
                        <a:blipFill>
                          <a:blip r:embed="rId2"/>
                          <a:stretch>
                            <a:fillRect l="-182545" t="-639344" r="-210182" b="-3279"/>
                          </a:stretch>
                        </a:blipFill>
                      </a:tcPr>
                    </a:tc>
                    <a:tc>
                      <a:txBody>
                        <a:bodyPr/>
                        <a:lstStyle/>
                        <a:p>
                          <a:endParaRPr lang="en-US"/>
                        </a:p>
                      </a:txBody>
                      <a:tcPr>
                        <a:blipFill>
                          <a:blip r:embed="rId2"/>
                          <a:stretch>
                            <a:fillRect l="-259000" t="-639344" r="-92667" b="-3279"/>
                          </a:stretch>
                        </a:blipFill>
                      </a:tcPr>
                    </a:tc>
                    <a:tc>
                      <a:txBody>
                        <a:bodyPr/>
                        <a:lstStyle/>
                        <a:p>
                          <a:pPr algn="ctr">
                            <a:defRPr sz="1400"/>
                          </a:pPr>
                          <a:r>
                            <a:t>Solid</a:t>
                          </a:r>
                        </a:p>
                      </a:txBody>
                      <a:tcPr/>
                    </a:tc>
                    <a:tc>
                      <a:txBody>
                        <a:bodyPr/>
                        <a:lstStyle/>
                        <a:p>
                          <a:pPr algn="ctr">
                            <a:defRPr sz="1400"/>
                          </a:pPr>
                          <a:r>
                            <a:rPr lang="en-US" dirty="0"/>
                            <a:t>Above</a:t>
                          </a:r>
                          <a:endParaRPr dirty="0"/>
                        </a:p>
                      </a:txBody>
                      <a:tcPr/>
                    </a:tc>
                    <a:extLst>
                      <a:ext uri="{0D108BD9-81ED-4DB2-BD59-A6C34878D82A}">
                        <a16:rowId xmlns:a16="http://schemas.microsoft.com/office/drawing/2014/main" val="10006"/>
                      </a:ext>
                    </a:extLst>
                  </a:tr>
                </a:tbl>
              </a:graphicData>
            </a:graphic>
          </p:graphicFrame>
        </mc:Fallback>
      </mc:AlternateContent>
      <p:sp>
        <p:nvSpPr>
          <p:cNvPr id="5" name="TextBox 4">
            <a:extLst>
              <a:ext uri="{FF2B5EF4-FFF2-40B4-BE49-F238E27FC236}">
                <a16:creationId xmlns:a16="http://schemas.microsoft.com/office/drawing/2014/main" id="{BCCE4E7E-1BDF-3723-7D9E-B22B94A1A731}"/>
              </a:ext>
            </a:extLst>
          </p:cNvPr>
          <p:cNvSpPr txBox="1"/>
          <p:nvPr/>
        </p:nvSpPr>
        <p:spPr>
          <a:xfrm>
            <a:off x="2286000" y="1205169"/>
            <a:ext cx="4572000" cy="369332"/>
          </a:xfrm>
          <a:prstGeom prst="rect">
            <a:avLst/>
          </a:prstGeom>
          <a:noFill/>
        </p:spPr>
        <p:txBody>
          <a:bodyPr wrap="square">
            <a:spAutoFit/>
          </a:bodyPr>
          <a:lstStyle/>
          <a:p>
            <a:pPr algn="ctr">
              <a:defRPr sz="1800" b="1"/>
            </a:pPr>
            <a:r>
              <a:rPr lang="en-IN" dirty="0"/>
              <a:t>Table 4</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4: Modeling with Linear Programming—Slide 5</a:t>
            </a:r>
            <a:endParaRPr dirty="0"/>
          </a:p>
        </p:txBody>
      </p:sp>
      <p:sp>
        <p:nvSpPr>
          <p:cNvPr id="3" name="Text Placeholder 2"/>
          <p:cNvSpPr>
            <a:spLocks noGrp="1"/>
          </p:cNvSpPr>
          <p:nvPr>
            <p:ph type="body" sz="quarter" idx="10"/>
          </p:nvPr>
        </p:nvSpPr>
        <p:spPr/>
        <p:txBody>
          <a:bodyPr>
            <a:normAutofit/>
          </a:bodyPr>
          <a:lstStyle/>
          <a:p>
            <a:r>
              <a:rPr sz="2800" dirty="0"/>
              <a:t>Figure 9 shows each constraint inequality with its appropriate shading, whether done by hand or with technology.</a:t>
            </a:r>
          </a:p>
        </p:txBody>
      </p:sp>
      <p:pic>
        <p:nvPicPr>
          <p:cNvPr id="5" name="Picture 4" descr="Graph of a cartesian plane with five intersecting lines shown. One line is labeled x ≥ 0, and follows the y axis exactly. The area to the right of this line is shaded. One line is labeled y ≥ 0, and follows the x axis exactly. The area above this line is shaded. One diagonal line is labeled y less than or equal to minus 2.5x plus 40, and proceeds downwards from the second quadrant, intersecting the y axis at (0,40), moves into the first quadrant until intersecting the xaxis at (16,0), then continues through the fourth quadrant until exiting the view of the plane. The area below this line is shaded. One diagonal line is labeled y less than or equals to minus 2x plus 35, and proceeds downwards from the second quadrant, intersecting the y axis at (0,35), moves into the first quadrant until intersecting the x axis at (17.5,0), then continues through the fourth quadrant until exiting the view of the plane. The area below this line is shaded. The final diagonal line is labeled y less than or equals to minus 0.75x plus 27.5, and proceeds downwards from the second quadrant, intersecting the y axis at (0,27.6), moves into the first quadrant until intersecting the x axis around (37,0), then continues through the fourth quadrant until exiting the view of the plane. The area below this line is shaded. There is a small polygonal shape in the first quadrant where all the shaded areas overlap.">
            <a:extLst>
              <a:ext uri="{FF2B5EF4-FFF2-40B4-BE49-F238E27FC236}">
                <a16:creationId xmlns:a16="http://schemas.microsoft.com/office/drawing/2014/main" id="{3EEF3C19-BC33-4A55-B3AE-E2BC7160370D}"/>
              </a:ext>
            </a:extLst>
          </p:cNvPr>
          <p:cNvPicPr>
            <a:picLocks noChangeAspect="1"/>
          </p:cNvPicPr>
          <p:nvPr/>
        </p:nvPicPr>
        <p:blipFill>
          <a:blip r:embed="rId2"/>
          <a:srcRect b="8447"/>
          <a:stretch>
            <a:fillRect/>
          </a:stretch>
        </p:blipFill>
        <p:spPr>
          <a:xfrm>
            <a:off x="2747814" y="1936515"/>
            <a:ext cx="3648372" cy="3549885"/>
          </a:xfrm>
          <a:prstGeom prst="rect">
            <a:avLst/>
          </a:prstGeom>
        </p:spPr>
      </p:pic>
      <p:sp>
        <p:nvSpPr>
          <p:cNvPr id="4" name="TextBox 3">
            <a:extLst>
              <a:ext uri="{FF2B5EF4-FFF2-40B4-BE49-F238E27FC236}">
                <a16:creationId xmlns:a16="http://schemas.microsoft.com/office/drawing/2014/main" id="{1A9ED909-57E2-DAFA-6947-417F82D8E71F}"/>
              </a:ext>
            </a:extLst>
          </p:cNvPr>
          <p:cNvSpPr txBox="1"/>
          <p:nvPr/>
        </p:nvSpPr>
        <p:spPr>
          <a:xfrm>
            <a:off x="3881717" y="5481918"/>
            <a:ext cx="1380565" cy="430887"/>
          </a:xfrm>
          <a:prstGeom prst="rect">
            <a:avLst/>
          </a:prstGeom>
          <a:noFill/>
        </p:spPr>
        <p:txBody>
          <a:bodyPr wrap="square">
            <a:spAutoFit/>
          </a:bodyPr>
          <a:lstStyle/>
          <a:p>
            <a:pPr algn="ctr"/>
            <a:r>
              <a:rPr lang="en-IN" sz="2200" dirty="0"/>
              <a:t>Figure 9</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4: Modeling with Linear Programming—Slide 6</a:t>
            </a:r>
            <a:endParaRPr dirty="0"/>
          </a:p>
        </p:txBody>
      </p:sp>
      <p:sp>
        <p:nvSpPr>
          <p:cNvPr id="3" name="Text Placeholder 2"/>
          <p:cNvSpPr>
            <a:spLocks noGrp="1"/>
          </p:cNvSpPr>
          <p:nvPr>
            <p:ph type="body" sz="quarter" idx="10"/>
          </p:nvPr>
        </p:nvSpPr>
        <p:spPr/>
        <p:txBody>
          <a:bodyPr>
            <a:normAutofit/>
          </a:bodyPr>
          <a:lstStyle/>
          <a:p>
            <a:r>
              <a:rPr sz="2400" dirty="0"/>
              <a:t>Figure 10 shows only the intersection of all of the shaded areas, or the feasible region. We can now see the vertices that need to be found in order to identify a maximum profit.</a:t>
            </a:r>
          </a:p>
        </p:txBody>
      </p:sp>
      <p:pic>
        <p:nvPicPr>
          <p:cNvPr id="5" name="Picture 4" descr="Graph of a cartesian plane showing the feasible region from Figure 9. A polygonal shape is formed from a line proceeding from point (0,0) to a point at (16,0) along the x axis, following the line y ≥ 0, then angling upward and back toward the y axis to the point (10,15), following the line y less than or equals to minus 2.5x plus 40, then continuing upward to a point at (6,23), following the line y less than or equals to minus 2x plus 35, then continuing upward to a point at (0,27.5), following the line y less than or equals to minus 0.75x plus 27.5, then proceeding vertically down to the origin along the y axis, following the line x ≥ 0. The center of the polygon is shaded and labeled &quot;Feasible Region&quot;.">
            <a:extLst>
              <a:ext uri="{FF2B5EF4-FFF2-40B4-BE49-F238E27FC236}">
                <a16:creationId xmlns:a16="http://schemas.microsoft.com/office/drawing/2014/main" id="{C5ABD249-8D38-45A7-8B0E-B36CAC3A7A4E}"/>
              </a:ext>
            </a:extLst>
          </p:cNvPr>
          <p:cNvPicPr>
            <a:picLocks noChangeAspect="1"/>
          </p:cNvPicPr>
          <p:nvPr/>
        </p:nvPicPr>
        <p:blipFill>
          <a:blip r:embed="rId2"/>
          <a:srcRect b="9354"/>
          <a:stretch>
            <a:fillRect/>
          </a:stretch>
        </p:blipFill>
        <p:spPr>
          <a:xfrm>
            <a:off x="2514600" y="2118411"/>
            <a:ext cx="3444724" cy="3363236"/>
          </a:xfrm>
          <a:prstGeom prst="rect">
            <a:avLst/>
          </a:prstGeom>
        </p:spPr>
      </p:pic>
      <p:sp>
        <p:nvSpPr>
          <p:cNvPr id="4" name="TextBox 3">
            <a:extLst>
              <a:ext uri="{FF2B5EF4-FFF2-40B4-BE49-F238E27FC236}">
                <a16:creationId xmlns:a16="http://schemas.microsoft.com/office/drawing/2014/main" id="{401625E4-0040-D33D-A1BD-6693E2CCC238}"/>
              </a:ext>
            </a:extLst>
          </p:cNvPr>
          <p:cNvSpPr txBox="1"/>
          <p:nvPr/>
        </p:nvSpPr>
        <p:spPr>
          <a:xfrm>
            <a:off x="2636762" y="5411002"/>
            <a:ext cx="3200400" cy="430887"/>
          </a:xfrm>
          <a:prstGeom prst="rect">
            <a:avLst/>
          </a:prstGeom>
          <a:noFill/>
        </p:spPr>
        <p:txBody>
          <a:bodyPr wrap="square">
            <a:spAutoFit/>
          </a:bodyPr>
          <a:lstStyle/>
          <a:p>
            <a:pPr algn="ctr"/>
            <a:r>
              <a:rPr lang="en-IN" sz="2200" dirty="0"/>
              <a:t>Figure 10: Feasible Region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4: Modeling with Linear Programming—Slide 7</a:t>
            </a:r>
            <a:endParaRPr dirty="0"/>
          </a:p>
        </p:txBody>
      </p:sp>
      <p:sp>
        <p:nvSpPr>
          <p:cNvPr id="3" name="Text Placeholder 2"/>
          <p:cNvSpPr>
            <a:spLocks noGrp="1"/>
          </p:cNvSpPr>
          <p:nvPr>
            <p:ph type="body" sz="quarter" idx="10"/>
          </p:nvPr>
        </p:nvSpPr>
        <p:spPr/>
        <p:txBody>
          <a:bodyPr>
            <a:normAutofit/>
          </a:bodyPr>
          <a:lstStyle/>
          <a:p>
            <a:pPr>
              <a:defRPr sz="2800"/>
            </a:pPr>
            <a:r>
              <a:rPr sz="2800" dirty="0"/>
              <a:t>Once again, we need to solve the systems of equations for each pair of lines in order to find the vertices of the polygon. Notice that the lines </a:t>
            </a:r>
            <a:r>
              <a:rPr lang="en-US" sz="2800" i="1" dirty="0"/>
              <a:t>y</a:t>
            </a:r>
            <a:r>
              <a:rPr lang="en-US" sz="2800" dirty="0"/>
              <a:t> =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2.5</a:t>
            </a:r>
            <a:r>
              <a:rPr lang="en-US" sz="2800" i="1" dirty="0"/>
              <a:t>x</a:t>
            </a:r>
            <a:r>
              <a:rPr lang="en-US" sz="2800" dirty="0"/>
              <a:t> + 40 and 	        </a:t>
            </a:r>
            <a:r>
              <a:rPr lang="en-US" sz="2800" i="1" dirty="0"/>
              <a:t>y</a:t>
            </a:r>
            <a:r>
              <a:rPr lang="en-US" sz="2800" dirty="0"/>
              <a:t> = </a:t>
            </a:r>
            <a:r>
              <a:rPr lang="en-US" dirty="0">
                <a:latin typeface="Calibri" panose="020F0502020204030204" pitchFamily="34" charset="0"/>
                <a:ea typeface="Calibri" panose="020F0502020204030204" pitchFamily="34" charset="0"/>
                <a:cs typeface="Calibri" panose="020F0502020204030204" pitchFamily="34" charset="0"/>
              </a:rPr>
              <a:t>− </a:t>
            </a:r>
            <a:r>
              <a:rPr lang="en-US" sz="2800" dirty="0"/>
              <a:t>0.75</a:t>
            </a:r>
            <a:r>
              <a:rPr lang="en-US" sz="2800" i="1" dirty="0"/>
              <a:t>x</a:t>
            </a:r>
            <a:r>
              <a:rPr lang="en-US" sz="2800" dirty="0"/>
              <a:t> + 27.5</a:t>
            </a:r>
            <a:r>
              <a:rPr sz="2800" dirty="0"/>
              <a:t> don't intersect at one of our corners, so we do not need to find their intersection. In fact, not all of the intersections of the constraint lines are the corners of the area we are interested in. It's important to notice which lines form the vertices of the feasible region; the feasible region is the intersection of all of the overlapping shaded regions.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4: Modeling with Linear Programming—Slide 8</a:t>
            </a:r>
            <a:endParaRPr dirty="0"/>
          </a:p>
        </p:txBody>
      </p:sp>
      <p:sp>
        <p:nvSpPr>
          <p:cNvPr id="3" name="Text Placeholder 2"/>
          <p:cNvSpPr>
            <a:spLocks noGrp="1"/>
          </p:cNvSpPr>
          <p:nvPr>
            <p:ph type="body" sz="quarter" idx="10"/>
          </p:nvPr>
        </p:nvSpPr>
        <p:spPr/>
        <p:txBody>
          <a:bodyPr>
            <a:normAutofit/>
          </a:bodyPr>
          <a:lstStyle/>
          <a:p>
            <a:r>
              <a:rPr sz="2800" dirty="0"/>
              <a:t>System </a:t>
            </a:r>
            <a:r>
              <a:rPr lang="en-US" sz="2800" dirty="0"/>
              <a:t>1</a:t>
            </a:r>
            <a:endParaRPr sz="2800" dirty="0"/>
          </a:p>
        </p:txBody>
      </p:sp>
      <p:pic>
        <p:nvPicPr>
          <p:cNvPr id="7" name="Picture 6" descr="Line 1: y equals negative 2x plus 35 and y equals negative 2.5x plus 40 are the system of equations.&#10;&#10;Line 2: By substituting, Negative 2x plus 35 equals negative 2.5x plus 40.&#10;&#10;Line 3: solve for x, Negative 2x plus 2.5x equals 40 minus 35.&#10;&#10;Line 4: Zero point five x equals 5.&#10;&#10;Line 5: x equals 10.&#10;&#10;Line 6: By substituting to find y, y equals negative 2 times 10 plus 35, which equals 15.&#10;&#10;Line 7: The solution is the point (10, 15) &#10;identified as a vertex of the polygon.">
            <a:extLst>
              <a:ext uri="{FF2B5EF4-FFF2-40B4-BE49-F238E27FC236}">
                <a16:creationId xmlns:a16="http://schemas.microsoft.com/office/drawing/2014/main" id="{B7D3E3E9-7F53-FB0A-B8F6-AA25FC952AAF}"/>
              </a:ext>
            </a:extLst>
          </p:cNvPr>
          <p:cNvPicPr>
            <a:picLocks noChangeAspect="1"/>
          </p:cNvPicPr>
          <p:nvPr/>
        </p:nvPicPr>
        <p:blipFill>
          <a:blip r:embed="rId2"/>
          <a:stretch>
            <a:fillRect/>
          </a:stretch>
        </p:blipFill>
        <p:spPr>
          <a:xfrm>
            <a:off x="1066800" y="1943687"/>
            <a:ext cx="5686425" cy="3257550"/>
          </a:xfrm>
          <a:prstGeom prst="rect">
            <a:avLst/>
          </a:prstGeom>
        </p:spPr>
      </p:pic>
    </p:spTree>
    <p:extLst>
      <p:ext uri="{BB962C8B-B14F-4D97-AF65-F5344CB8AC3E}">
        <p14:creationId xmlns:p14="http://schemas.microsoft.com/office/powerpoint/2010/main" val="31612352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0"/>
              </a:ext>
            </a:extLst>
          </p:cNvPr>
          <p:cNvSpPr>
            <a:spLocks noGrp="1"/>
          </p:cNvSpPr>
          <p:nvPr>
            <p:ph type="title"/>
          </p:nvPr>
        </p:nvSpPr>
        <p:spPr/>
        <p:txBody>
          <a:bodyPr>
            <a:normAutofit/>
          </a:bodyPr>
          <a:lstStyle/>
          <a:p>
            <a:pPr>
              <a:defRPr sz="3200"/>
            </a:pPr>
            <a:r>
              <a:rPr lang="en-US" dirty="0"/>
              <a:t>Example 4: Modeling with Linear Programming—Slide 9</a:t>
            </a:r>
            <a:endParaRPr dirty="0"/>
          </a:p>
        </p:txBody>
      </p:sp>
      <p:sp>
        <p:nvSpPr>
          <p:cNvPr id="3" name="Text Placeholder 2">
            <a:extLst>
              <a:ext uri="{C183D7F6-B498-43B3-948B-1728B52AA6E4}">
                <adec:decorative xmlns:adec="http://schemas.microsoft.com/office/drawing/2017/decorative" val="0"/>
              </a:ext>
            </a:extLst>
          </p:cNvPr>
          <p:cNvSpPr>
            <a:spLocks noGrp="1"/>
          </p:cNvSpPr>
          <p:nvPr>
            <p:ph type="body" sz="quarter" idx="10"/>
          </p:nvPr>
        </p:nvSpPr>
        <p:spPr/>
        <p:txBody>
          <a:bodyPr>
            <a:normAutofit/>
          </a:bodyPr>
          <a:lstStyle/>
          <a:p>
            <a:r>
              <a:rPr sz="2800"/>
              <a:t>System 2</a:t>
            </a:r>
          </a:p>
        </p:txBody>
      </p:sp>
      <p:pic>
        <p:nvPicPr>
          <p:cNvPr id="7" name="Picture 6" descr="Line 1: y equals negative 2x plus 35 and y equals negative 0.75x plus 27.5 are System of equations.&#10;&#10;Line 2: By substituting, Negative 2x plus 35 equals negative 0.75x plus 27.5.&#10;&#10;Line 3: solve for x, Negative 2x plus 0.75x equals 27.5 minus 35.&#10;&#10;Line 4: Negative 1.25x equals negative 7.5.&#10;&#10;Line 5: x equals 6.&#10;&#10;Line 6: substitute to find y, y equals negative 2 times 6 plus 35, which equals 23.&#10;&#10;Line 7: The solution is the point (6, 23) which is identified as a vertex of the polygon.">
            <a:extLst>
              <a:ext uri="{FF2B5EF4-FFF2-40B4-BE49-F238E27FC236}">
                <a16:creationId xmlns:a16="http://schemas.microsoft.com/office/drawing/2014/main" id="{A52FDF3B-9BC1-5F4F-5275-A80E1012D60B}"/>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1066800" y="2057400"/>
            <a:ext cx="5838825" cy="325755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4: Modeling with Linear Programming—Slide 10</a:t>
            </a:r>
            <a:endParaRPr dirty="0"/>
          </a:p>
        </p:txBody>
      </p:sp>
      <p:sp>
        <p:nvSpPr>
          <p:cNvPr id="3" name="Text Placeholder 2"/>
          <p:cNvSpPr>
            <a:spLocks noGrp="1"/>
          </p:cNvSpPr>
          <p:nvPr>
            <p:ph type="body" sz="quarter" idx="10"/>
          </p:nvPr>
        </p:nvSpPr>
        <p:spPr/>
        <p:txBody>
          <a:bodyPr>
            <a:normAutofit/>
          </a:bodyPr>
          <a:lstStyle/>
          <a:p>
            <a:r>
              <a:rPr sz="2500" dirty="0"/>
              <a:t>System 3</a:t>
            </a:r>
            <a:endParaRPr lang="en-US" sz="2500" dirty="0"/>
          </a:p>
          <a:p>
            <a:endParaRPr lang="en-US" sz="2500" dirty="0"/>
          </a:p>
          <a:p>
            <a:endParaRPr lang="en-IN" dirty="0"/>
          </a:p>
          <a:p>
            <a:endParaRPr lang="en-IN" sz="2800" dirty="0"/>
          </a:p>
          <a:p>
            <a:endParaRPr lang="en-IN" dirty="0"/>
          </a:p>
          <a:p>
            <a:endParaRPr sz="2800" dirty="0"/>
          </a:p>
        </p:txBody>
      </p:sp>
      <p:pic>
        <p:nvPicPr>
          <p:cNvPr id="13" name="Picture 12" descr="Line 1: y equals negative 0.75x plus 27.5 and x equals 0 are System of equations.&#10;&#10;Line 2: Since x is given, substitute to find y, y equals negative 0.75 times 0 plus 27.5.&#10;&#10;Line 3: y equals 27.5.&#10;&#10;Line 4: The solution is the point (0, 27.5) which is vertex of the polygon.">
            <a:extLst>
              <a:ext uri="{FF2B5EF4-FFF2-40B4-BE49-F238E27FC236}">
                <a16:creationId xmlns:a16="http://schemas.microsoft.com/office/drawing/2014/main" id="{2A0F4484-5B91-D100-2AA1-035AD3B4E16D}"/>
              </a:ext>
            </a:extLst>
          </p:cNvPr>
          <p:cNvPicPr>
            <a:picLocks noChangeAspect="1"/>
          </p:cNvPicPr>
          <p:nvPr/>
        </p:nvPicPr>
        <p:blipFill>
          <a:blip r:embed="rId2"/>
          <a:stretch>
            <a:fillRect/>
          </a:stretch>
        </p:blipFill>
        <p:spPr>
          <a:xfrm>
            <a:off x="1538287" y="1483435"/>
            <a:ext cx="6067425" cy="2038350"/>
          </a:xfrm>
          <a:prstGeom prst="rect">
            <a:avLst/>
          </a:prstGeom>
        </p:spPr>
      </p:pic>
      <p:sp>
        <p:nvSpPr>
          <p:cNvPr id="26" name="TextBox 25">
            <a:extLst>
              <a:ext uri="{FF2B5EF4-FFF2-40B4-BE49-F238E27FC236}">
                <a16:creationId xmlns:a16="http://schemas.microsoft.com/office/drawing/2014/main" id="{F80CE423-8428-2A65-3D9B-E909CAC34ACB}"/>
              </a:ext>
            </a:extLst>
          </p:cNvPr>
          <p:cNvSpPr txBox="1"/>
          <p:nvPr/>
        </p:nvSpPr>
        <p:spPr>
          <a:xfrm>
            <a:off x="395287" y="3512820"/>
            <a:ext cx="2286000" cy="477054"/>
          </a:xfrm>
          <a:prstGeom prst="rect">
            <a:avLst/>
          </a:prstGeom>
          <a:noFill/>
        </p:spPr>
        <p:txBody>
          <a:bodyPr wrap="square">
            <a:spAutoFit/>
          </a:bodyPr>
          <a:lstStyle/>
          <a:p>
            <a:r>
              <a:rPr lang="en-IN" sz="2500" dirty="0"/>
              <a:t>System 4</a:t>
            </a:r>
          </a:p>
        </p:txBody>
      </p:sp>
      <p:pic>
        <p:nvPicPr>
          <p:cNvPr id="24" name="Picture 23" descr="&#10;Line 1: y equals negative 2.5x plus 40 and y equals 0 are System of equations.&#10;&#10;Line 2: since y is given, substitute to find x, Negative 2.5x plus 40 equals 0.&#10;&#10;Line 3: Negative 2.5x equals negative 40.&#10;&#10;Line 4: x equals 16.&#10;&#10;Line 5: The solution is the point (16, 0) which is vertex of the polygon">
            <a:extLst>
              <a:ext uri="{FF2B5EF4-FFF2-40B4-BE49-F238E27FC236}">
                <a16:creationId xmlns:a16="http://schemas.microsoft.com/office/drawing/2014/main" id="{75CCFE49-5D00-5C5E-8189-921C14504F4A}"/>
              </a:ext>
            </a:extLst>
          </p:cNvPr>
          <p:cNvPicPr>
            <a:picLocks noChangeAspect="1"/>
          </p:cNvPicPr>
          <p:nvPr/>
        </p:nvPicPr>
        <p:blipFill>
          <a:blip r:embed="rId3"/>
          <a:stretch>
            <a:fillRect/>
          </a:stretch>
        </p:blipFill>
        <p:spPr>
          <a:xfrm>
            <a:off x="1538287" y="3647476"/>
            <a:ext cx="6524625" cy="239077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4: Modeling with Linear Programming—Slide 11</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Once again, the origin is one of the corners because of the two constraints </a:t>
                </a:r>
                <a:r>
                  <a:rPr lang="en-US" sz="2800" i="1" dirty="0"/>
                  <a:t>x</a:t>
                </a:r>
                <a:r>
                  <a:rPr lang="en-US" sz="2800" dirty="0"/>
                  <a:t> </a:t>
                </a:r>
                <a14:m>
                  <m:oMath xmlns:m="http://schemas.openxmlformats.org/officeDocument/2006/math">
                    <m:r>
                      <a:rPr>
                        <a:latin typeface="Cambria Math" panose="02040503050406030204" pitchFamily="18" charset="0"/>
                      </a:rPr>
                      <m:t>≥</m:t>
                    </m:r>
                    <m:r>
                      <a:rPr>
                        <a:latin typeface="Cambria Math" panose="02040503050406030204" pitchFamily="18" charset="0"/>
                      </a:rPr>
                      <m:t>0</m:t>
                    </m:r>
                  </m:oMath>
                </a14:m>
                <a:r>
                  <a:rPr sz="2800" dirty="0"/>
                  <a:t> and </a:t>
                </a:r>
                <a:r>
                  <a:rPr lang="en-US" sz="2800" i="1" dirty="0"/>
                  <a:t>y</a:t>
                </a:r>
                <a:r>
                  <a:rPr lang="en-US" sz="2800" dirty="0"/>
                  <a:t> </a:t>
                </a:r>
                <a14:m>
                  <m:oMath xmlns:m="http://schemas.openxmlformats.org/officeDocument/2006/math">
                    <m:r>
                      <a:rPr>
                        <a:latin typeface="Cambria Math" panose="02040503050406030204" pitchFamily="18" charset="0"/>
                      </a:rPr>
                      <m:t>≥</m:t>
                    </m:r>
                    <m:r>
                      <a:rPr>
                        <a:latin typeface="Cambria Math" panose="02040503050406030204" pitchFamily="18" charset="0"/>
                      </a:rPr>
                      <m:t>0</m:t>
                    </m:r>
                  </m:oMath>
                </a14:m>
                <a:r>
                  <a:rPr sz="2800" dirty="0"/>
                  <a:t>.</a:t>
                </a:r>
              </a:p>
              <a:p>
                <a:pPr>
                  <a:defRPr sz="2800"/>
                </a:pPr>
                <a:r>
                  <a:rPr sz="2800" dirty="0"/>
                  <a:t>So the vertices of the polygon for the feasible region are</a:t>
                </a:r>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
        <p:nvSpPr>
          <p:cNvPr id="5" name="TextBox 4">
            <a:extLst>
              <a:ext uri="{FF2B5EF4-FFF2-40B4-BE49-F238E27FC236}">
                <a16:creationId xmlns:a16="http://schemas.microsoft.com/office/drawing/2014/main" id="{6C910740-92EA-B739-47B1-F1986F8C5B92}"/>
              </a:ext>
            </a:extLst>
          </p:cNvPr>
          <p:cNvSpPr txBox="1"/>
          <p:nvPr/>
        </p:nvSpPr>
        <p:spPr>
          <a:xfrm>
            <a:off x="457200" y="2971800"/>
            <a:ext cx="8229600" cy="954107"/>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rgbClr val="366092"/>
                </a:solidFill>
                <a:effectLst/>
                <a:uLnTx/>
                <a:uFillTx/>
                <a:latin typeface="Calibri"/>
                <a:ea typeface="+mn-ea"/>
                <a:cs typeface="+mn-cs"/>
              </a:rPr>
              <a:t>We now substitute these points into the objective function for profit to find any maximum that may occur.</a:t>
            </a:r>
          </a:p>
        </p:txBody>
      </p:sp>
      <p:pic>
        <p:nvPicPr>
          <p:cNvPr id="7" name="Picture 6" descr="open parenthesis 10 comma 15 closed parenthesis,&#10;open parenthesis 6 comma 23 closed parenthesis,&#10;open parenthesis 0 comma 27.5 closed parenthesis,&#10;open parenthesis 16 comma 0 closed parenthesis,&#10;and open parenthesis 0 comma 0 closed parenthesis.">
            <a:extLst>
              <a:ext uri="{FF2B5EF4-FFF2-40B4-BE49-F238E27FC236}">
                <a16:creationId xmlns:a16="http://schemas.microsoft.com/office/drawing/2014/main" id="{7CA547A7-26D3-0E82-C7EC-621A180BACB7}"/>
              </a:ext>
            </a:extLst>
          </p:cNvPr>
          <p:cNvPicPr>
            <a:picLocks noChangeAspect="1"/>
          </p:cNvPicPr>
          <p:nvPr/>
        </p:nvPicPr>
        <p:blipFill>
          <a:blip r:embed="rId3"/>
          <a:stretch>
            <a:fillRect/>
          </a:stretch>
        </p:blipFill>
        <p:spPr>
          <a:xfrm>
            <a:off x="1106400" y="2473597"/>
            <a:ext cx="5976000" cy="49463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sz="3100" dirty="0"/>
              <a:t>Example 1: Writing an Objective Function—Slide 2</a:t>
            </a:r>
            <a:endParaRPr sz="3100" dirty="0"/>
          </a:p>
        </p:txBody>
      </p:sp>
      <p:sp>
        <p:nvSpPr>
          <p:cNvPr id="3" name="Text Placeholder 2"/>
          <p:cNvSpPr>
            <a:spLocks noGrp="1"/>
          </p:cNvSpPr>
          <p:nvPr>
            <p:ph type="body" sz="quarter" idx="10"/>
          </p:nvPr>
        </p:nvSpPr>
        <p:spPr/>
        <p:txBody>
          <a:bodyPr>
            <a:normAutofit fontScale="92500" lnSpcReduction="20000"/>
          </a:bodyPr>
          <a:lstStyle/>
          <a:p>
            <a:r>
              <a:rPr sz="2800" b="1" dirty="0"/>
              <a:t>Solution</a:t>
            </a:r>
          </a:p>
          <a:p>
            <a:pPr>
              <a:defRPr sz="2800"/>
            </a:pPr>
            <a:r>
              <a:rPr sz="2800" dirty="0"/>
              <a:t>We're told some of the constraint information that guides the makeup of the patient's diet. To construct the objective function, we need to concentrate our attention on what values need to be maximized (or in some cases minimized). In this case, the total daily calorie intake needs to be maximized. Each gram of protein and each gram of carbohydrate that the patient eats will provide </a:t>
            </a:r>
            <a:r>
              <a:rPr sz="2800" dirty="0">
                <a:latin typeface="Cambria Math"/>
              </a:rPr>
              <a:t>4</a:t>
            </a:r>
            <a:r>
              <a:rPr sz="2800" dirty="0"/>
              <a:t> calories of energy. Hence, the objective function that models their total calorie intake can be found by multiplying the calories by each variable. We introduce a new variable </a:t>
            </a:r>
            <a:r>
              <a:rPr lang="en-US" sz="2800" i="1" dirty="0"/>
              <a:t>z</a:t>
            </a:r>
            <a:r>
              <a:rPr sz="2800" dirty="0"/>
              <a:t> to represent the calories that will be optimized.</a:t>
            </a:r>
          </a:p>
          <a:p>
            <a:pPr algn="ctr"/>
            <a:r>
              <a:rPr sz="2800" dirty="0"/>
              <a:t>Caloric Objective Function</a:t>
            </a:r>
          </a:p>
          <a:p>
            <a:pPr algn="ctr">
              <a:defRPr sz="2800"/>
            </a:pPr>
            <a:r>
              <a:rPr lang="en-US" i="1" dirty="0"/>
              <a:t>z</a:t>
            </a:r>
            <a:r>
              <a:rPr lang="en-US" dirty="0"/>
              <a:t> = 4</a:t>
            </a:r>
            <a:r>
              <a:rPr lang="en-US" i="1" dirty="0"/>
              <a:t>x</a:t>
            </a:r>
            <a:r>
              <a:rPr lang="en-US" dirty="0"/>
              <a:t> + 4</a:t>
            </a:r>
            <a:r>
              <a:rPr lang="en-US" i="1" dirty="0"/>
              <a:t>y</a:t>
            </a:r>
            <a:endParaRPr sz="2800" i="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4: Modeling with Linear Programming—Slide 12</a:t>
            </a:r>
            <a:endParaRPr dirty="0"/>
          </a:p>
        </p:txBody>
      </p:sp>
      <p:pic>
        <p:nvPicPr>
          <p:cNvPr id="8" name="Picture 7" descr="z equals one hundred five x plus fifty seven y.&#10;&#10;At the point (10, 15):&#10;z equals one hundred five times ten plus fifty seven times fifteen, which equals one thousand nine hundred five.&#10;&#10;At the point (6, 23):&#10;z equals one hundred five times six plus fifty-seven times twenty three, which equals one thousand nine hundred forty one.&#10;&#10;At the point (0, 27.5):&#10;z equals one hundred five times zero plus fifty seven times twenty seven point five, which equals one thousand five hundred sixty seven point five.&#10;&#10;At the point (16, 0):&#10;z equals one hundred five times sixteen plus fifty seven times zero, which equals one thousand six hundred eighty.&#10;&#10;At the point (0, 0):&#10;z equals one hundred five times zero plus fifty seven times zero, which equals zero.">
            <a:extLst>
              <a:ext uri="{FF2B5EF4-FFF2-40B4-BE49-F238E27FC236}">
                <a16:creationId xmlns:a16="http://schemas.microsoft.com/office/drawing/2014/main" id="{E5FEC28B-B888-1842-7ABE-5879F49E6D6D}"/>
              </a:ext>
            </a:extLst>
          </p:cNvPr>
          <p:cNvPicPr>
            <a:picLocks noChangeAspect="1"/>
          </p:cNvPicPr>
          <p:nvPr/>
        </p:nvPicPr>
        <p:blipFill>
          <a:blip r:embed="rId2"/>
          <a:stretch>
            <a:fillRect/>
          </a:stretch>
        </p:blipFill>
        <p:spPr>
          <a:xfrm>
            <a:off x="2133600" y="1087558"/>
            <a:ext cx="4810125" cy="2581275"/>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9EF4BB4-B35B-5A05-0E23-7B21D2437B05}"/>
                  </a:ext>
                </a:extLst>
              </p:cNvPr>
              <p:cNvSpPr txBox="1"/>
              <p:nvPr/>
            </p:nvSpPr>
            <p:spPr>
              <a:xfrm>
                <a:off x="457200" y="3822918"/>
                <a:ext cx="8229600" cy="1815882"/>
              </a:xfrm>
              <a:prstGeom prst="rect">
                <a:avLst/>
              </a:prstGeom>
              <a:noFill/>
            </p:spPr>
            <p:txBody>
              <a:bodyPr wrap="square">
                <a:spAutoFit/>
              </a:bodyPr>
              <a:lstStyle/>
              <a:p>
                <a:pPr algn="l">
                  <a:defRPr sz="2800"/>
                </a:pPr>
                <a:r>
                  <a:rPr lang="en-IN" sz="2800" dirty="0"/>
                  <a:t>Therefore, the maximum of </a:t>
                </a:r>
                <a:r>
                  <a:rPr lang="en-IN" sz="2800" i="1" dirty="0"/>
                  <a:t>z</a:t>
                </a:r>
                <a:r>
                  <a:rPr lang="en-IN" sz="2800" dirty="0"/>
                  <a:t> = 1941 occurs at the point </a:t>
                </a:r>
                <a14:m>
                  <m:oMath xmlns:m="http://schemas.openxmlformats.org/officeDocument/2006/math">
                    <m:d>
                      <m:dPr>
                        <m:ctrlPr>
                          <a:rPr lang="ar-AE" sz="2800" i="1">
                            <a:latin typeface="Cambria Math" panose="02040503050406030204" pitchFamily="18" charset="0"/>
                          </a:rPr>
                        </m:ctrlPr>
                      </m:dPr>
                      <m:e>
                        <m:r>
                          <a:rPr lang="ar-AE" sz="2800">
                            <a:latin typeface="Cambria Math" panose="02040503050406030204" pitchFamily="18" charset="0"/>
                          </a:rPr>
                          <m:t>6</m:t>
                        </m:r>
                        <m:r>
                          <m:rPr>
                            <m:nor/>
                          </m:rPr>
                          <a:rPr lang="ar-AE" sz="2800"/>
                          <m:t>, </m:t>
                        </m:r>
                        <m:r>
                          <a:rPr lang="ar-AE" sz="2800">
                            <a:latin typeface="Cambria Math" panose="02040503050406030204" pitchFamily="18" charset="0"/>
                          </a:rPr>
                          <m:t>23</m:t>
                        </m:r>
                      </m:e>
                    </m:d>
                  </m:oMath>
                </a14:m>
                <a:r>
                  <a:rPr lang="ar-AE" sz="2800" dirty="0"/>
                  <a:t>. </a:t>
                </a:r>
                <a:r>
                  <a:rPr lang="en-IN" sz="2800" dirty="0"/>
                  <a:t>This means that the entrepreneur can realize their maximum profit of </a:t>
                </a:r>
                <a14:m>
                  <m:oMath xmlns:m="http://schemas.openxmlformats.org/officeDocument/2006/math">
                    <m:r>
                      <a:rPr lang="en-IN" sz="2800">
                        <a:latin typeface="Cambria Math" panose="02040503050406030204" pitchFamily="18" charset="0"/>
                      </a:rPr>
                      <m:t>$</m:t>
                    </m:r>
                    <m:r>
                      <a:rPr lang="en-IN" sz="2800">
                        <a:latin typeface="Cambria Math" panose="02040503050406030204" pitchFamily="18" charset="0"/>
                      </a:rPr>
                      <m:t>1941</m:t>
                    </m:r>
                  </m:oMath>
                </a14:m>
                <a:r>
                  <a:rPr lang="en-IN" sz="2800" dirty="0"/>
                  <a:t> when they make and sell </a:t>
                </a:r>
                <a:r>
                  <a:rPr lang="en-IN" sz="2800" dirty="0">
                    <a:latin typeface="Cambria Math"/>
                  </a:rPr>
                  <a:t>6</a:t>
                </a:r>
                <a:r>
                  <a:rPr lang="en-IN" sz="2800" dirty="0"/>
                  <a:t> framed art pieces and </a:t>
                </a:r>
                <a:r>
                  <a:rPr lang="en-IN" sz="2800" dirty="0">
                    <a:latin typeface="Cambria Math"/>
                  </a:rPr>
                  <a:t>23</a:t>
                </a:r>
                <a:r>
                  <a:rPr lang="en-IN" sz="2800" dirty="0"/>
                  <a:t> sets of placemats.</a:t>
                </a:r>
              </a:p>
            </p:txBody>
          </p:sp>
        </mc:Choice>
        <mc:Fallback xmlns="">
          <p:sp>
            <p:nvSpPr>
              <p:cNvPr id="10" name="TextBox 9">
                <a:extLst>
                  <a:ext uri="{FF2B5EF4-FFF2-40B4-BE49-F238E27FC236}">
                    <a16:creationId xmlns:a16="http://schemas.microsoft.com/office/drawing/2014/main" id="{99EF4BB4-B35B-5A05-0E23-7B21D2437B05}"/>
                  </a:ext>
                </a:extLst>
              </p:cNvPr>
              <p:cNvSpPr txBox="1">
                <a:spLocks noRot="1" noChangeAspect="1" noMove="1" noResize="1" noEditPoints="1" noAdjustHandles="1" noChangeArrowheads="1" noChangeShapeType="1" noTextEdit="1"/>
              </p:cNvSpPr>
              <p:nvPr/>
            </p:nvSpPr>
            <p:spPr>
              <a:xfrm>
                <a:off x="457200" y="3822918"/>
                <a:ext cx="8229600" cy="1815882"/>
              </a:xfrm>
              <a:prstGeom prst="rect">
                <a:avLst/>
              </a:prstGeom>
              <a:blipFill>
                <a:blip r:embed="rId3"/>
                <a:stretch>
                  <a:fillRect l="-1481" t="-3020" r="-2296" b="-8725"/>
                </a:stretch>
              </a:blipFill>
            </p:spPr>
            <p:txBody>
              <a:bodyPr/>
              <a:lstStyle/>
              <a:p>
                <a:r>
                  <a:rPr lang="en-IN">
                    <a:noFill/>
                  </a:rPr>
                  <a:t> </a:t>
                </a:r>
              </a:p>
            </p:txBody>
          </p:sp>
        </mc:Fallback>
      </mc:AlternateContent>
    </p:spTree>
    <p:extLst>
      <p:ext uri="{BB962C8B-B14F-4D97-AF65-F5344CB8AC3E}">
        <p14:creationId xmlns:p14="http://schemas.microsoft.com/office/powerpoint/2010/main" val="2013126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Theorem: </a:t>
            </a:r>
            <a:r>
              <a:rPr dirty="0"/>
              <a:t>Fundamental Theorem of Linear Programming</a:t>
            </a:r>
          </a:p>
        </p:txBody>
      </p:sp>
      <p:sp>
        <p:nvSpPr>
          <p:cNvPr id="3" name="Text Placeholder 2"/>
          <p:cNvSpPr>
            <a:spLocks noGrp="1"/>
          </p:cNvSpPr>
          <p:nvPr>
            <p:ph type="body" sz="quarter" idx="10"/>
          </p:nvPr>
        </p:nvSpPr>
        <p:spPr/>
        <p:txBody>
          <a:bodyPr>
            <a:normAutofit/>
          </a:bodyPr>
          <a:lstStyle/>
          <a:p>
            <a:r>
              <a:rPr sz="2800" dirty="0"/>
              <a:t>The maximal and minimal values of a linear function over a convex polygonal region are found at the corners of the region.</a:t>
            </a:r>
          </a:p>
          <a:p>
            <a:endParaRPr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Helpful Hint</a:t>
            </a:r>
            <a:r>
              <a:rPr lang="en-US" dirty="0"/>
              <a:t> 1</a:t>
            </a:r>
            <a:endParaRPr dirty="0"/>
          </a:p>
        </p:txBody>
      </p:sp>
      <p:sp>
        <p:nvSpPr>
          <p:cNvPr id="10" name="TextBox 9">
            <a:extLst>
              <a:ext uri="{FF2B5EF4-FFF2-40B4-BE49-F238E27FC236}">
                <a16:creationId xmlns:a16="http://schemas.microsoft.com/office/drawing/2014/main" id="{B5FB444C-1D8A-46C2-B43A-589AC39CA7A5}"/>
              </a:ext>
            </a:extLst>
          </p:cNvPr>
          <p:cNvSpPr txBox="1"/>
          <p:nvPr/>
        </p:nvSpPr>
        <p:spPr>
          <a:xfrm>
            <a:off x="450902" y="1029287"/>
            <a:ext cx="8229600" cy="646331"/>
          </a:xfrm>
          <a:prstGeom prst="rect">
            <a:avLst/>
          </a:prstGeom>
          <a:noFill/>
        </p:spPr>
        <p:txBody>
          <a:bodyPr wrap="square">
            <a:spAutoFit/>
          </a:bodyPr>
          <a:lstStyle/>
          <a:p>
            <a:r>
              <a:rPr lang="en-US" sz="1800" dirty="0"/>
              <a:t>A convex polygon is a polygon in which all vertices point away from the interior of the shape. A concave polygon is a polygon that is not convex.</a:t>
            </a:r>
          </a:p>
        </p:txBody>
      </p:sp>
      <p:sp>
        <p:nvSpPr>
          <p:cNvPr id="8" name="TextBox 7">
            <a:extLst>
              <a:ext uri="{FF2B5EF4-FFF2-40B4-BE49-F238E27FC236}">
                <a16:creationId xmlns:a16="http://schemas.microsoft.com/office/drawing/2014/main" id="{7EB08E70-3748-B8E5-F1CE-CA4FC58FA63F}"/>
              </a:ext>
            </a:extLst>
          </p:cNvPr>
          <p:cNvSpPr txBox="1"/>
          <p:nvPr/>
        </p:nvSpPr>
        <p:spPr>
          <a:xfrm>
            <a:off x="2362200" y="1748385"/>
            <a:ext cx="4572000" cy="369332"/>
          </a:xfrm>
          <a:prstGeom prst="rect">
            <a:avLst/>
          </a:prstGeom>
          <a:noFill/>
        </p:spPr>
        <p:txBody>
          <a:bodyPr wrap="square">
            <a:spAutoFit/>
          </a:bodyPr>
          <a:lstStyle/>
          <a:p>
            <a:pPr algn="ctr">
              <a:defRPr sz="1800" b="1"/>
            </a:pPr>
            <a:r>
              <a:rPr lang="en-US" dirty="0"/>
              <a:t>Table 1: </a:t>
            </a:r>
            <a:r>
              <a:rPr lang="en-US" b="0" dirty="0"/>
              <a:t>Convex and Concave Polygons</a:t>
            </a:r>
          </a:p>
        </p:txBody>
      </p:sp>
      <p:sp>
        <p:nvSpPr>
          <p:cNvPr id="6" name="Rectangle 5">
            <a:extLst>
              <a:ext uri="{FF2B5EF4-FFF2-40B4-BE49-F238E27FC236}">
                <a16:creationId xmlns:a16="http://schemas.microsoft.com/office/drawing/2014/main" id="{9B18D647-328A-42EC-A06A-6D61091E5F75}"/>
              </a:ext>
              <a:ext uri="{C183D7F6-B498-43B3-948B-1728B52AA6E4}">
                <adec:decorative xmlns:adec="http://schemas.microsoft.com/office/drawing/2017/decorative" val="1"/>
              </a:ext>
            </a:extLst>
          </p:cNvPr>
          <p:cNvSpPr/>
          <p:nvPr/>
        </p:nvSpPr>
        <p:spPr>
          <a:xfrm>
            <a:off x="1752600" y="2514600"/>
            <a:ext cx="5410200" cy="3457052"/>
          </a:xfrm>
          <a:prstGeom prst="rect">
            <a:avLst/>
          </a:prstGeom>
          <a:solidFill>
            <a:srgbClr val="F3F3F4"/>
          </a:solidFill>
          <a:ln>
            <a:solidFill>
              <a:srgbClr val="366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trapezoid with four sides.">
            <a:extLst>
              <a:ext uri="{FF2B5EF4-FFF2-40B4-BE49-F238E27FC236}">
                <a16:creationId xmlns:a16="http://schemas.microsoft.com/office/drawing/2014/main" id="{0B33ECCC-5478-4ED3-AF31-CDD4D5DA3E75}"/>
              </a:ext>
            </a:extLst>
          </p:cNvPr>
          <p:cNvPicPr>
            <a:picLocks noChangeAspect="1"/>
          </p:cNvPicPr>
          <p:nvPr/>
        </p:nvPicPr>
        <p:blipFill>
          <a:blip r:embed="rId2"/>
          <a:stretch>
            <a:fillRect/>
          </a:stretch>
        </p:blipFill>
        <p:spPr>
          <a:xfrm>
            <a:off x="2450411" y="2718424"/>
            <a:ext cx="1276881" cy="1015701"/>
          </a:xfrm>
          <a:prstGeom prst="rect">
            <a:avLst/>
          </a:prstGeom>
        </p:spPr>
      </p:pic>
      <p:graphicFrame>
        <p:nvGraphicFramePr>
          <p:cNvPr id="3" name="Table Placeholder 2" descr="The table show 2 columns and 2 rows&#10;&#10;Convex Polygon Column&#10;trapezoid with four sides.&#10;triangle&#10;&#10;Concave Polygon Column&#10;polygon with five sides. Two of the sides proceed inward toward the center of the polygon, where they meet at an angle.&#10;&#10;polygon with six sides. Two of the sides proceed inward toward the center of the polygon, where they meet at an angle.&#10;&#10;"/>
          <p:cNvGraphicFramePr>
            <a:graphicFrameLocks noGrp="1"/>
          </p:cNvGraphicFramePr>
          <p:nvPr>
            <p:ph type="tbl" sz="quarter" idx="10"/>
            <p:extLst>
              <p:ext uri="{D42A27DB-BD31-4B8C-83A1-F6EECF244321}">
                <p14:modId xmlns:p14="http://schemas.microsoft.com/office/powerpoint/2010/main" val="3028367920"/>
              </p:ext>
            </p:extLst>
          </p:nvPr>
        </p:nvGraphicFramePr>
        <p:xfrm>
          <a:off x="1752600" y="2133600"/>
          <a:ext cx="5410200" cy="3840480"/>
        </p:xfrm>
        <a:graphic>
          <a:graphicData uri="http://schemas.openxmlformats.org/drawingml/2006/table">
            <a:tbl>
              <a:tblPr firstRow="1" bandRow="1">
                <a:tableStyleId>{2D5ABB26-0587-4C30-8999-92F81FD0307C}</a:tableStyleId>
              </a:tblPr>
              <a:tblGrid>
                <a:gridCol w="2705100">
                  <a:extLst>
                    <a:ext uri="{9D8B030D-6E8A-4147-A177-3AD203B41FA5}">
                      <a16:colId xmlns:a16="http://schemas.microsoft.com/office/drawing/2014/main" val="20000"/>
                    </a:ext>
                  </a:extLst>
                </a:gridCol>
                <a:gridCol w="2705100">
                  <a:extLst>
                    <a:ext uri="{9D8B030D-6E8A-4147-A177-3AD203B41FA5}">
                      <a16:colId xmlns:a16="http://schemas.microsoft.com/office/drawing/2014/main" val="20001"/>
                    </a:ext>
                  </a:extLst>
                </a:gridCol>
              </a:tblGrid>
              <a:tr h="283871">
                <a:tc>
                  <a:txBody>
                    <a:bodyPr/>
                    <a:lstStyle/>
                    <a:p>
                      <a:pPr algn="ctr">
                        <a:defRPr sz="1800" b="1"/>
                      </a:pPr>
                      <a:r>
                        <a:rPr dirty="0"/>
                        <a:t>Convex Polygon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b="1"/>
                      </a:pPr>
                      <a:r>
                        <a:rPr dirty="0"/>
                        <a:t>Concave Polygon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348390">
                <a:tc>
                  <a:txBody>
                    <a:bodyPr/>
                    <a:lstStyle/>
                    <a:p>
                      <a:pPr algn="ctr"/>
                      <a:endParaRPr lang="en-US" dirty="0"/>
                    </a:p>
                    <a:p>
                      <a:pPr algn="ctr"/>
                      <a:endParaRPr lang="en-IN" dirty="0"/>
                    </a:p>
                    <a:p>
                      <a:pPr algn="ctr"/>
                      <a:endParaRPr lang="en-IN" dirty="0"/>
                    </a:p>
                    <a:p>
                      <a:pPr algn="ctr"/>
                      <a:endParaRPr lang="en-IN" dirty="0"/>
                    </a:p>
                    <a:p>
                      <a:pPr algn="ctr"/>
                      <a:endParaRPr lang="en-IN" dirty="0"/>
                    </a:p>
                    <a:p>
                      <a:pPr algn="ctr"/>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348390">
                <a:tc>
                  <a:txBody>
                    <a:bodyPr/>
                    <a:lstStyle/>
                    <a:p>
                      <a:pPr algn="ctr"/>
                      <a:endParaRPr lang="en-US" dirty="0"/>
                    </a:p>
                    <a:p>
                      <a:pPr algn="ctr"/>
                      <a:endParaRPr lang="en-IN" dirty="0"/>
                    </a:p>
                    <a:p>
                      <a:pPr algn="ctr"/>
                      <a:endParaRPr lang="en-IN" dirty="0"/>
                    </a:p>
                    <a:p>
                      <a:pPr algn="ctr"/>
                      <a:endParaRPr lang="en-IN" dirty="0"/>
                    </a:p>
                    <a:p>
                      <a:pPr algn="ctr"/>
                      <a:endParaRPr lang="en-IN" dirty="0"/>
                    </a:p>
                    <a:p>
                      <a:pPr algn="ctr"/>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7" name="Picture 6" descr="polygon with five sides. Two of the sides proceed inward toward the center of the polygon, where they meet at an angle.">
            <a:extLst>
              <a:ext uri="{FF2B5EF4-FFF2-40B4-BE49-F238E27FC236}">
                <a16:creationId xmlns:a16="http://schemas.microsoft.com/office/drawing/2014/main" id="{84FF4A07-C232-4D03-BE54-FFE8A0BC5057}"/>
              </a:ext>
            </a:extLst>
          </p:cNvPr>
          <p:cNvPicPr>
            <a:picLocks noChangeAspect="1"/>
          </p:cNvPicPr>
          <p:nvPr/>
        </p:nvPicPr>
        <p:blipFill>
          <a:blip r:embed="rId3"/>
          <a:stretch>
            <a:fillRect/>
          </a:stretch>
        </p:blipFill>
        <p:spPr>
          <a:xfrm>
            <a:off x="5105400" y="2690059"/>
            <a:ext cx="1219200" cy="1044066"/>
          </a:xfrm>
          <a:prstGeom prst="rect">
            <a:avLst/>
          </a:prstGeom>
        </p:spPr>
      </p:pic>
      <p:pic>
        <p:nvPicPr>
          <p:cNvPr id="9" name="Picture 8" descr="triangle">
            <a:extLst>
              <a:ext uri="{FF2B5EF4-FFF2-40B4-BE49-F238E27FC236}">
                <a16:creationId xmlns:a16="http://schemas.microsoft.com/office/drawing/2014/main" id="{EA56464F-194C-4F25-8AFB-DE8A79B4DA28}"/>
              </a:ext>
            </a:extLst>
          </p:cNvPr>
          <p:cNvPicPr>
            <a:picLocks noChangeAspect="1"/>
          </p:cNvPicPr>
          <p:nvPr/>
        </p:nvPicPr>
        <p:blipFill>
          <a:blip r:embed="rId4"/>
          <a:stretch>
            <a:fillRect/>
          </a:stretch>
        </p:blipFill>
        <p:spPr>
          <a:xfrm>
            <a:off x="2450411" y="4572000"/>
            <a:ext cx="1373696" cy="1015702"/>
          </a:xfrm>
          <a:prstGeom prst="rect">
            <a:avLst/>
          </a:prstGeom>
        </p:spPr>
      </p:pic>
      <p:pic>
        <p:nvPicPr>
          <p:cNvPr id="11" name="Picture 10" descr="polygon with six sides. Two of the sides proceed inward toward the center of the polygon, where they meet at an angle.&#10;">
            <a:extLst>
              <a:ext uri="{FF2B5EF4-FFF2-40B4-BE49-F238E27FC236}">
                <a16:creationId xmlns:a16="http://schemas.microsoft.com/office/drawing/2014/main" id="{05B8F3A0-CF3C-40E3-9905-0D5CF4E852F7}"/>
              </a:ext>
            </a:extLst>
          </p:cNvPr>
          <p:cNvPicPr>
            <a:picLocks noChangeAspect="1"/>
          </p:cNvPicPr>
          <p:nvPr/>
        </p:nvPicPr>
        <p:blipFill>
          <a:blip r:embed="rId5"/>
          <a:stretch>
            <a:fillRect/>
          </a:stretch>
        </p:blipFill>
        <p:spPr>
          <a:xfrm>
            <a:off x="5105400" y="4527892"/>
            <a:ext cx="1389062" cy="104406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Feasible Region</a:t>
            </a:r>
          </a:p>
        </p:txBody>
      </p:sp>
      <p:sp>
        <p:nvSpPr>
          <p:cNvPr id="3" name="Text Placeholder 2"/>
          <p:cNvSpPr>
            <a:spLocks noGrp="1"/>
          </p:cNvSpPr>
          <p:nvPr>
            <p:ph type="body" sz="quarter" idx="10"/>
          </p:nvPr>
        </p:nvSpPr>
        <p:spPr/>
        <p:txBody>
          <a:bodyPr>
            <a:normAutofit/>
          </a:bodyPr>
          <a:lstStyle/>
          <a:p>
            <a:r>
              <a:rPr sz="2800" dirty="0"/>
              <a:t>The </a:t>
            </a:r>
            <a:r>
              <a:rPr sz="2800" b="1" dirty="0"/>
              <a:t>feasible region</a:t>
            </a:r>
            <a:r>
              <a:rPr sz="2800" dirty="0"/>
              <a:t> is the set of all possible points that satisfy the constraints of an optimization problem.</a:t>
            </a:r>
          </a:p>
          <a:p>
            <a:endParaRPr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2</a:t>
            </a:r>
            <a:endParaRPr dirty="0"/>
          </a:p>
        </p:txBody>
      </p:sp>
      <p:sp>
        <p:nvSpPr>
          <p:cNvPr id="3" name="Text Placeholder 2"/>
          <p:cNvSpPr>
            <a:spLocks noGrp="1"/>
          </p:cNvSpPr>
          <p:nvPr>
            <p:ph type="body" sz="quarter" idx="10"/>
          </p:nvPr>
        </p:nvSpPr>
        <p:spPr/>
        <p:txBody>
          <a:bodyPr>
            <a:normAutofit/>
          </a:bodyPr>
          <a:lstStyle/>
          <a:p>
            <a:r>
              <a:rPr sz="2800" i="1" dirty="0"/>
              <a:t>Maxima</a:t>
            </a:r>
            <a:r>
              <a:rPr sz="2800" dirty="0"/>
              <a:t> and </a:t>
            </a:r>
            <a:r>
              <a:rPr sz="2800" i="1" dirty="0"/>
              <a:t>minima</a:t>
            </a:r>
            <a:r>
              <a:rPr sz="2800" dirty="0"/>
              <a:t> are the respective plurals of </a:t>
            </a:r>
            <a:r>
              <a:rPr sz="2800" i="1" dirty="0"/>
              <a:t>maximum</a:t>
            </a:r>
            <a:r>
              <a:rPr sz="2800" dirty="0"/>
              <a:t> and </a:t>
            </a:r>
            <a:r>
              <a:rPr sz="2800" i="1" dirty="0"/>
              <a:t>minimum</a:t>
            </a:r>
            <a:r>
              <a:rPr sz="2800" dirty="0"/>
              <a:t>. The minimum and maximum values are referred to as </a:t>
            </a:r>
            <a:r>
              <a:rPr sz="2800" i="1" dirty="0"/>
              <a:t>extrema values</a:t>
            </a:r>
            <a:r>
              <a:rPr sz="2800"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Procedure: </a:t>
            </a:r>
            <a:r>
              <a:rPr dirty="0"/>
              <a:t>Steps for Solving an Optimization or Linear Programming Problem</a:t>
            </a:r>
          </a:p>
        </p:txBody>
      </p:sp>
      <p:sp>
        <p:nvSpPr>
          <p:cNvPr id="3" name="Text Placeholder 2"/>
          <p:cNvSpPr>
            <a:spLocks noGrp="1"/>
          </p:cNvSpPr>
          <p:nvPr>
            <p:ph type="body" sz="quarter" idx="10"/>
          </p:nvPr>
        </p:nvSpPr>
        <p:spPr/>
        <p:txBody>
          <a:bodyPr>
            <a:normAutofit/>
          </a:bodyPr>
          <a:lstStyle/>
          <a:p>
            <a:pPr marL="538163" indent="-538163">
              <a:defRPr sz="2800"/>
            </a:pPr>
            <a:r>
              <a:rPr lang="en-US" dirty="0"/>
              <a:t>1.</a:t>
            </a:r>
            <a:r>
              <a:rPr dirty="0"/>
              <a:t>​</a:t>
            </a:r>
            <a:r>
              <a:rPr lang="en-US" dirty="0"/>
              <a:t>	</a:t>
            </a:r>
            <a:r>
              <a:rPr sz="2800" dirty="0"/>
              <a:t>Define the objective function.</a:t>
            </a:r>
          </a:p>
          <a:p>
            <a:pPr marL="538163" indent="-538163">
              <a:defRPr sz="2800"/>
            </a:pPr>
            <a:r>
              <a:rPr lang="en-US" dirty="0"/>
              <a:t>2.	</a:t>
            </a:r>
            <a:r>
              <a:rPr dirty="0"/>
              <a:t>​</a:t>
            </a:r>
            <a:r>
              <a:rPr sz="2800" dirty="0"/>
              <a:t>Define the constraints using linear inequalities.</a:t>
            </a:r>
          </a:p>
          <a:p>
            <a:pPr marL="538163" indent="-538163">
              <a:defRPr sz="2800"/>
            </a:pPr>
            <a:r>
              <a:rPr lang="en-US" dirty="0"/>
              <a:t>3.</a:t>
            </a:r>
            <a:r>
              <a:rPr dirty="0"/>
              <a:t>​</a:t>
            </a:r>
            <a:r>
              <a:rPr lang="en-US" dirty="0"/>
              <a:t>	</a:t>
            </a:r>
            <a:r>
              <a:rPr sz="2800" dirty="0"/>
              <a:t>Graph the constraint inequalities.</a:t>
            </a:r>
          </a:p>
          <a:p>
            <a:pPr marL="538163" indent="-538163">
              <a:defRPr sz="2800"/>
            </a:pPr>
            <a:r>
              <a:rPr lang="en-US" dirty="0"/>
              <a:t>4.</a:t>
            </a:r>
            <a:r>
              <a:rPr dirty="0"/>
              <a:t>​</a:t>
            </a:r>
            <a:r>
              <a:rPr lang="en-US" dirty="0"/>
              <a:t>	</a:t>
            </a:r>
            <a:r>
              <a:rPr sz="2800" dirty="0"/>
              <a:t>Identify the vertices of the feasible region; that is, the polygon formed by intersection of the lines.</a:t>
            </a:r>
          </a:p>
          <a:p>
            <a:pPr marL="538163" indent="-538163">
              <a:defRPr sz="2800"/>
            </a:pPr>
            <a:r>
              <a:rPr lang="en-US" dirty="0"/>
              <a:t>5.	</a:t>
            </a:r>
            <a:r>
              <a:rPr dirty="0"/>
              <a:t>​</a:t>
            </a:r>
            <a:r>
              <a:rPr sz="2800" dirty="0"/>
              <a:t>Identify any maximum or minimum values of the objective function by finding the values of the objective function at each of the vertices.</a:t>
            </a: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c814cb3e8714731e075e6c5082fb93d7">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d80a9e90dbd3f40806ac15508682cdd4"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0E1F640-7294-4F26-8211-88ECDF821532}"/>
</file>

<file path=customXml/itemProps2.xml><?xml version="1.0" encoding="utf-8"?>
<ds:datastoreItem xmlns:ds="http://schemas.openxmlformats.org/officeDocument/2006/customXml" ds:itemID="{13A35B19-7DEF-4602-AE6C-069E67F1BA49}"/>
</file>

<file path=customXml/itemProps3.xml><?xml version="1.0" encoding="utf-8"?>
<ds:datastoreItem xmlns:ds="http://schemas.openxmlformats.org/officeDocument/2006/customXml" ds:itemID="{B3AB9469-53FA-4DF0-9759-3DF77503227D}"/>
</file>

<file path=docProps/app.xml><?xml version="1.0" encoding="utf-8"?>
<Properties xmlns="http://schemas.openxmlformats.org/officeDocument/2006/extended-properties" xmlns:vt="http://schemas.openxmlformats.org/officeDocument/2006/docPropsVTypes">
  <TotalTime>1286</TotalTime>
  <Words>3067</Words>
  <Application>Microsoft Office PowerPoint</Application>
  <PresentationFormat>On-screen Show (4:3)</PresentationFormat>
  <Paragraphs>264</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Cambria Math</vt:lpstr>
      <vt:lpstr>Courier New</vt:lpstr>
      <vt:lpstr>Calibri</vt:lpstr>
      <vt:lpstr>Office Theme</vt:lpstr>
      <vt:lpstr>Section 5.5</vt:lpstr>
      <vt:lpstr>Definition: Linear Programming</vt:lpstr>
      <vt:lpstr>Example 1: Writing an Objective Function—Slide 1</vt:lpstr>
      <vt:lpstr>Example 1: Writing an Objective Function—Slide 2</vt:lpstr>
      <vt:lpstr>Theorem: Fundamental Theorem of Linear Programming</vt:lpstr>
      <vt:lpstr>Helpful Hint 1</vt:lpstr>
      <vt:lpstr>Definition: Feasible Region</vt:lpstr>
      <vt:lpstr>Helpful Hint 2</vt:lpstr>
      <vt:lpstr>Procedure: Steps for Solving an Optimization or Linear Programming Problem</vt:lpstr>
      <vt:lpstr>Example 2: Determining Maximum or Minimum Points—Slide 1</vt:lpstr>
      <vt:lpstr>Example 2: Determining Maximum or Minimum Points—Slide 2</vt:lpstr>
      <vt:lpstr>Skill Check 1</vt:lpstr>
      <vt:lpstr>Example 3: Finding the Maximum Value of an Objective Function—Slide 1</vt:lpstr>
      <vt:lpstr>Example 3: Finding the Maximum Value of an Objective Function—Slide 2</vt:lpstr>
      <vt:lpstr>Example 3: Finding the Maximum Value of an Objective Function—Slide 3</vt:lpstr>
      <vt:lpstr>Example 3: Finding the Maximum Value of an Objective Function—Slide 4</vt:lpstr>
      <vt:lpstr>Example 3: Finding the Maximum Value of an Objective Function—Slide 5</vt:lpstr>
      <vt:lpstr>Example 3: Finding the Maximum Value of an Objective Function—Slide 6</vt:lpstr>
      <vt:lpstr>Example 3: Finding the Maximum Value of an Objective Function—Slide 7</vt:lpstr>
      <vt:lpstr>Example 3: Finding the Maximum Value of an Objective Function—Slide 8</vt:lpstr>
      <vt:lpstr>Example 3: Finding the Maximum Value of an Objective Function—Slide 9</vt:lpstr>
      <vt:lpstr>Example 3: Finding the Maximum Value of an Objective Function—Slide 10</vt:lpstr>
      <vt:lpstr>Example 3: Finding the Maximum Value of an Objective Function—Slide 11</vt:lpstr>
      <vt:lpstr>Example 3: Finding the Maximum Value of an Objective Function—Slide 12</vt:lpstr>
      <vt:lpstr>Example 3: Finding the Maximum Value of an Objective Function—Slide 13</vt:lpstr>
      <vt:lpstr>Example 3: Finding the Maximum Value of an Objective Function—Slide 14</vt:lpstr>
      <vt:lpstr>Example 3: Finding the Maximum Value of an Objective Function—Slide 15</vt:lpstr>
      <vt:lpstr>Skill Check 2</vt:lpstr>
      <vt:lpstr>Example 4: Modeling with Linear Programming—Slide 1</vt:lpstr>
      <vt:lpstr>Example 4: Modeling with Linear Programming—Slide 2</vt:lpstr>
      <vt:lpstr>Example 4: Modeling with Linear Programming—Slide 3</vt:lpstr>
      <vt:lpstr>Example 4: Modeling with Linear Programming—Slide 4</vt:lpstr>
      <vt:lpstr>Example 4: Modeling with Linear Programming—Slide 5</vt:lpstr>
      <vt:lpstr>Example 4: Modeling with Linear Programming—Slide 6</vt:lpstr>
      <vt:lpstr>Example 4: Modeling with Linear Programming—Slide 7</vt:lpstr>
      <vt:lpstr>Example 4: Modeling with Linear Programming—Slide 8</vt:lpstr>
      <vt:lpstr>Example 4: Modeling with Linear Programming—Slide 9</vt:lpstr>
      <vt:lpstr>Example 4: Modeling with Linear Programming—Slide 10</vt:lpstr>
      <vt:lpstr>Example 4: Modeling with Linear Programming—Slide 11</vt:lpstr>
      <vt:lpstr>Example 4: Modeling with Linear Programming—Slide 12</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Viewing Life Mathematically, 2nd Edition</dc:title>
  <dc:creator>Hawkes Learning</dc:creator>
  <cp:lastModifiedBy>kanthi</cp:lastModifiedBy>
  <cp:revision>150</cp:revision>
  <dcterms:created xsi:type="dcterms:W3CDTF">2013-04-26T14:43:13Z</dcterms:created>
  <dcterms:modified xsi:type="dcterms:W3CDTF">2025-09-22T07:21:36Z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ies>
</file>