
<file path=[Content_Types].xml><?xml version="1.0" encoding="utf-8"?>
<Types xmlns="http://schemas.openxmlformats.org/package/2006/content-types">
  <Default Extension="bin" ContentType="application/vnd.openxmlformats-officedocument.oleObject"/>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Masters/slideMaster1.xml" ContentType="application/vnd.openxmlformats-officedocument.presentationml.slideMaster+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67"/>
  </p:notesMasterIdLst>
  <p:handoutMasterIdLst>
    <p:handoutMasterId r:id="rId68"/>
  </p:handoutMasterIdLst>
  <p:sldIdLst>
    <p:sldId id="256" r:id="rId2"/>
    <p:sldId id="257" r:id="rId3"/>
    <p:sldId id="258" r:id="rId4"/>
    <p:sldId id="259" r:id="rId5"/>
    <p:sldId id="260" r:id="rId6"/>
    <p:sldId id="261" r:id="rId7"/>
    <p:sldId id="262" r:id="rId8"/>
    <p:sldId id="316" r:id="rId9"/>
    <p:sldId id="339" r:id="rId10"/>
    <p:sldId id="266" r:id="rId11"/>
    <p:sldId id="267" r:id="rId12"/>
    <p:sldId id="270" r:id="rId13"/>
    <p:sldId id="318" r:id="rId14"/>
    <p:sldId id="319" r:id="rId15"/>
    <p:sldId id="320" r:id="rId16"/>
    <p:sldId id="272" r:id="rId17"/>
    <p:sldId id="321" r:id="rId18"/>
    <p:sldId id="273" r:id="rId19"/>
    <p:sldId id="274" r:id="rId20"/>
    <p:sldId id="276" r:id="rId21"/>
    <p:sldId id="322" r:id="rId22"/>
    <p:sldId id="323" r:id="rId23"/>
    <p:sldId id="277" r:id="rId24"/>
    <p:sldId id="278" r:id="rId25"/>
    <p:sldId id="279" r:id="rId26"/>
    <p:sldId id="281" r:id="rId27"/>
    <p:sldId id="283" r:id="rId28"/>
    <p:sldId id="284" r:id="rId29"/>
    <p:sldId id="324" r:id="rId30"/>
    <p:sldId id="285" r:id="rId31"/>
    <p:sldId id="325" r:id="rId32"/>
    <p:sldId id="286" r:id="rId33"/>
    <p:sldId id="326" r:id="rId34"/>
    <p:sldId id="290" r:id="rId35"/>
    <p:sldId id="287" r:id="rId36"/>
    <p:sldId id="327" r:id="rId37"/>
    <p:sldId id="328" r:id="rId38"/>
    <p:sldId id="288" r:id="rId39"/>
    <p:sldId id="289" r:id="rId40"/>
    <p:sldId id="329" r:id="rId41"/>
    <p:sldId id="292" r:id="rId42"/>
    <p:sldId id="331" r:id="rId43"/>
    <p:sldId id="294" r:id="rId44"/>
    <p:sldId id="295" r:id="rId45"/>
    <p:sldId id="332" r:id="rId46"/>
    <p:sldId id="299" r:id="rId47"/>
    <p:sldId id="333" r:id="rId48"/>
    <p:sldId id="300" r:id="rId49"/>
    <p:sldId id="314" r:id="rId50"/>
    <p:sldId id="301" r:id="rId51"/>
    <p:sldId id="334" r:id="rId52"/>
    <p:sldId id="302" r:id="rId53"/>
    <p:sldId id="303" r:id="rId54"/>
    <p:sldId id="304" r:id="rId55"/>
    <p:sldId id="305" r:id="rId56"/>
    <p:sldId id="306" r:id="rId57"/>
    <p:sldId id="308" r:id="rId58"/>
    <p:sldId id="310" r:id="rId59"/>
    <p:sldId id="311" r:id="rId60"/>
    <p:sldId id="335" r:id="rId61"/>
    <p:sldId id="336" r:id="rId62"/>
    <p:sldId id="312" r:id="rId63"/>
    <p:sldId id="313" r:id="rId64"/>
    <p:sldId id="337" r:id="rId65"/>
    <p:sldId id="338" r:id="rId66"/>
  </p:sldIdLst>
  <p:sldSz cx="9144000" cy="6858000" type="screen4x3"/>
  <p:notesSz cx="6858000" cy="9144000"/>
  <p:embeddedFontLst>
    <p:embeddedFont>
      <p:font typeface="Cambria Math" panose="02040503050406030204" pitchFamily="18" charset="0"/>
      <p:regular r:id="rId6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ick  Belloit" initials="" lastIdx="1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2D7D9F"/>
    <a:srgbClr val="0000FF"/>
    <a:srgbClr val="000099"/>
    <a:srgbClr val="1F497D"/>
    <a:srgbClr val="366092"/>
    <a:srgbClr val="1F49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853" autoAdjust="0"/>
    <p:restoredTop sz="94673" autoAdjust="0"/>
  </p:normalViewPr>
  <p:slideViewPr>
    <p:cSldViewPr>
      <p:cViewPr varScale="1">
        <p:scale>
          <a:sx n="101" d="100"/>
          <a:sy n="101" d="100"/>
        </p:scale>
        <p:origin x="1992" y="108"/>
      </p:cViewPr>
      <p:guideLst>
        <p:guide orient="horz" pos="2160"/>
        <p:guide pos="2880"/>
      </p:guideLst>
    </p:cSldViewPr>
  </p:slideViewPr>
  <p:notesTextViewPr>
    <p:cViewPr>
      <p:scale>
        <a:sx n="3" d="2"/>
        <a:sy n="3" d="2"/>
      </p:scale>
      <p:origin x="0" y="0"/>
    </p:cViewPr>
  </p:notesTextViewPr>
  <p:sorterViewPr>
    <p:cViewPr>
      <p:scale>
        <a:sx n="66" d="100"/>
        <a:sy n="66" d="100"/>
      </p:scale>
      <p:origin x="0" y="0"/>
    </p:cViewPr>
  </p:sorterViewPr>
  <p:notesViewPr>
    <p:cSldViewPr>
      <p:cViewPr varScale="1">
        <p:scale>
          <a:sx n="58" d="100"/>
          <a:sy n="58" d="100"/>
        </p:scale>
        <p:origin x="3024"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handoutMaster" Target="handoutMasters/handoutMaster1.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font" Target="fonts/font1.fntdata"/><Relationship Id="rId77" Type="http://schemas.openxmlformats.org/officeDocument/2006/relationships/customXml" Target="../customXml/item3.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commentAuthors" Target="commentAuthors.xml"/><Relationship Id="rId75"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customXml" Target="../customXml/item2.xml"/><Relationship Id="rId7" Type="http://schemas.openxmlformats.org/officeDocument/2006/relationships/slide" Target="slides/slide6.xml"/><Relationship Id="rId71" Type="http://schemas.openxmlformats.org/officeDocument/2006/relationships/presProps" Target="presProps.xml"/><Relationship Id="rId2" Type="http://schemas.openxmlformats.org/officeDocument/2006/relationships/slide" Target="slides/slide1.xml"/><Relationship Id="rId29" Type="http://schemas.openxmlformats.org/officeDocument/2006/relationships/slide" Target="slides/slide2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E235DB0-18E5-42EE-8A41-3EE53E7DF1D8}" type="datetimeFigureOut">
              <a:rPr lang="en-US" smtClean="0"/>
              <a:pPr/>
              <a:t>9/22/2025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74792EB-0FA9-4C62-9AEF-94474B71BCAD}" type="slidenum">
              <a:rPr lang="en-US" smtClean="0"/>
              <a:pPr/>
              <a:t>‹#›</a:t>
            </a:fld>
            <a:endParaRPr lang="en-US"/>
          </a:p>
        </p:txBody>
      </p:sp>
    </p:spTree>
    <p:extLst>
      <p:ext uri="{BB962C8B-B14F-4D97-AF65-F5344CB8AC3E}">
        <p14:creationId xmlns:p14="http://schemas.microsoft.com/office/powerpoint/2010/main" val="41630158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69A0D3-B478-40F2-A888-1E8089CEC0F3}" type="datetimeFigureOut">
              <a:rPr lang="en-US" smtClean="0"/>
              <a:pPr/>
              <a:t>9/22/2025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E6DA207-A26B-4388-9112-E8BB699F6246}" type="slidenum">
              <a:rPr lang="en-US" smtClean="0"/>
              <a:pPr/>
              <a:t>‹#›</a:t>
            </a:fld>
            <a:endParaRPr lang="en-US"/>
          </a:p>
        </p:txBody>
      </p:sp>
    </p:spTree>
    <p:extLst>
      <p:ext uri="{BB962C8B-B14F-4D97-AF65-F5344CB8AC3E}">
        <p14:creationId xmlns:p14="http://schemas.microsoft.com/office/powerpoint/2010/main" val="6156667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71A0D54E-FB3F-4E00-91DF-E7D7900CC666}"/>
              </a:ext>
            </a:extLst>
          </p:cNvPr>
          <p:cNvSpPr>
            <a:spLocks noGrp="1"/>
          </p:cNvSpPr>
          <p:nvPr>
            <p:ph type="body" sz="quarter" idx="10" hasCustomPrompt="1"/>
          </p:nvPr>
        </p:nvSpPr>
        <p:spPr>
          <a:xfrm>
            <a:off x="1371600" y="3502152"/>
            <a:ext cx="6400800" cy="1755648"/>
          </a:xfrm>
          <a:prstGeom prst="rect">
            <a:avLst/>
          </a:prstGeom>
        </p:spPr>
        <p:txBody>
          <a:bodyPr anchor="t" anchorCtr="1"/>
          <a:lstStyle>
            <a:lvl1pPr marL="0" indent="0">
              <a:buFontTx/>
              <a:buNone/>
              <a:defRPr b="1" i="1"/>
            </a:lvl1pPr>
          </a:lstStyle>
          <a:p>
            <a:pPr lvl="0"/>
            <a:r>
              <a:rPr lang="en-US" dirty="0"/>
              <a:t>Click to add subtitle</a:t>
            </a:r>
          </a:p>
        </p:txBody>
      </p:sp>
      <p:sp>
        <p:nvSpPr>
          <p:cNvPr id="3" name="Title 2">
            <a:extLst>
              <a:ext uri="{FF2B5EF4-FFF2-40B4-BE49-F238E27FC236}">
                <a16:creationId xmlns:a16="http://schemas.microsoft.com/office/drawing/2014/main" id="{F01147E5-B1BD-4168-9DA2-D332C27DB199}"/>
              </a:ext>
            </a:extLst>
          </p:cNvPr>
          <p:cNvSpPr>
            <a:spLocks noGrp="1"/>
          </p:cNvSpPr>
          <p:nvPr>
            <p:ph type="title"/>
          </p:nvPr>
        </p:nvSpPr>
        <p:spPr>
          <a:xfrm>
            <a:off x="640080" y="2130552"/>
            <a:ext cx="7772400" cy="1472184"/>
          </a:xfrm>
          <a:prstGeom prst="rect">
            <a:avLst/>
          </a:prstGeom>
        </p:spPr>
        <p:txBody>
          <a:bodyPr anchor="ctr" anchorCtr="0"/>
          <a:lstStyle>
            <a:lvl1pPr>
              <a:defRPr b="1">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3651075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rrors">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1" name="Text Placeholder 2">
            <a:extLst>
              <a:ext uri="{FF2B5EF4-FFF2-40B4-BE49-F238E27FC236}">
                <a16:creationId xmlns:a16="http://schemas.microsoft.com/office/drawing/2014/main" id="{C7651718-6C8C-47B1-82C8-30B07A449145}"/>
              </a:ext>
            </a:extLst>
          </p:cNvPr>
          <p:cNvSpPr>
            <a:spLocks noGrp="1"/>
          </p:cNvSpPr>
          <p:nvPr>
            <p:ph type="body" sz="quarter" idx="10"/>
          </p:nvPr>
        </p:nvSpPr>
        <p:spPr>
          <a:xfrm>
            <a:off x="457200" y="1082078"/>
            <a:ext cx="8229600" cy="4914276"/>
          </a:xfrm>
          <a:prstGeom prst="rect">
            <a:avLst/>
          </a:prstGeom>
          <a:ln w="28575">
            <a:solidFill>
              <a:srgbClr val="FF0000"/>
            </a:solidFill>
          </a:ln>
        </p:spPr>
        <p:txBody>
          <a:bodyPr/>
          <a:lstStyle>
            <a:lvl1pPr marL="0" indent="0">
              <a:buNone/>
              <a:defRPr sz="2800">
                <a:solidFill>
                  <a:srgbClr val="000000"/>
                </a:solidFill>
              </a:defRPr>
            </a:lvl1pPr>
          </a:lstStyle>
          <a:p>
            <a:pPr lvl="0"/>
            <a:endParaRPr lang="en-US" dirty="0"/>
          </a:p>
        </p:txBody>
      </p:sp>
    </p:spTree>
    <p:extLst>
      <p:ext uri="{BB962C8B-B14F-4D97-AF65-F5344CB8AC3E}">
        <p14:creationId xmlns:p14="http://schemas.microsoft.com/office/powerpoint/2010/main" val="23534850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rrors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FCDC75ED-AB7E-4E7F-BC5E-A252D6044ADB}"/>
              </a:ext>
            </a:extLst>
          </p:cNvPr>
          <p:cNvSpPr/>
          <p:nvPr userDrawn="1"/>
        </p:nvSpPr>
        <p:spPr>
          <a:xfrm>
            <a:off x="457200" y="1092966"/>
            <a:ext cx="8229599" cy="4850594"/>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15A2C83-F758-497D-9ED7-F511E4334CAF}"/>
              </a:ext>
            </a:extLst>
          </p:cNvPr>
          <p:cNvSpPr>
            <a:spLocks noGrp="1"/>
          </p:cNvSpPr>
          <p:nvPr>
            <p:ph sz="quarter" idx="10" hasCustomPrompt="1"/>
          </p:nvPr>
        </p:nvSpPr>
        <p:spPr>
          <a:xfrm>
            <a:off x="457200" y="1092200"/>
            <a:ext cx="8229600" cy="4840288"/>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11792827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rrors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1" name="Table Placeholder 2">
            <a:extLst>
              <a:ext uri="{FF2B5EF4-FFF2-40B4-BE49-F238E27FC236}">
                <a16:creationId xmlns:a16="http://schemas.microsoft.com/office/drawing/2014/main" id="{46C5300E-46C0-4573-BB9D-2DC5A4375238}"/>
              </a:ext>
            </a:extLst>
          </p:cNvPr>
          <p:cNvSpPr>
            <a:spLocks noGrp="1"/>
          </p:cNvSpPr>
          <p:nvPr>
            <p:ph type="tbl" sz="quarter" idx="10"/>
          </p:nvPr>
        </p:nvSpPr>
        <p:spPr>
          <a:xfrm>
            <a:off x="457200" y="1105523"/>
            <a:ext cx="8229600" cy="4838040"/>
          </a:xfrm>
          <a:prstGeom prst="rect">
            <a:avLst/>
          </a:prstGeom>
          <a:ln w="28575">
            <a:solidFill>
              <a:srgbClr val="FF0000"/>
            </a:solidFill>
          </a:ln>
        </p:spPr>
        <p:txBody>
          <a:bodyPr/>
          <a:lstStyle>
            <a:lvl1pPr>
              <a:defRPr sz="2800"/>
            </a:lvl1pPr>
          </a:lstStyle>
          <a:p>
            <a:endParaRPr lang="en-US" dirty="0"/>
          </a:p>
        </p:txBody>
      </p:sp>
    </p:spTree>
    <p:extLst>
      <p:ext uri="{BB962C8B-B14F-4D97-AF65-F5344CB8AC3E}">
        <p14:creationId xmlns:p14="http://schemas.microsoft.com/office/powerpoint/2010/main" val="7629876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Notes">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1" name="Text Placeholder 2">
            <a:extLst>
              <a:ext uri="{FF2B5EF4-FFF2-40B4-BE49-F238E27FC236}">
                <a16:creationId xmlns:a16="http://schemas.microsoft.com/office/drawing/2014/main" id="{CDC7A059-BE2D-4107-9D5E-745311FEFA72}"/>
              </a:ext>
            </a:extLst>
          </p:cNvPr>
          <p:cNvSpPr>
            <a:spLocks noGrp="1"/>
          </p:cNvSpPr>
          <p:nvPr>
            <p:ph type="body" sz="quarter" idx="10"/>
          </p:nvPr>
        </p:nvSpPr>
        <p:spPr>
          <a:xfrm>
            <a:off x="457200" y="1082078"/>
            <a:ext cx="8229600" cy="4861484"/>
          </a:xfrm>
          <a:prstGeom prst="rect">
            <a:avLst/>
          </a:prstGeom>
          <a:ln w="28575">
            <a:solidFill>
              <a:schemeClr val="accent1"/>
            </a:solidFill>
          </a:ln>
        </p:spPr>
        <p:txBody>
          <a:bodyPr/>
          <a:lstStyle>
            <a:lvl1pPr marL="0" indent="0">
              <a:buNone/>
              <a:defRPr sz="2800"/>
            </a:lvl1pPr>
          </a:lstStyle>
          <a:p>
            <a:pPr lvl="0"/>
            <a:endParaRPr lang="en-US" dirty="0"/>
          </a:p>
        </p:txBody>
      </p:sp>
    </p:spTree>
    <p:extLst>
      <p:ext uri="{BB962C8B-B14F-4D97-AF65-F5344CB8AC3E}">
        <p14:creationId xmlns:p14="http://schemas.microsoft.com/office/powerpoint/2010/main" val="29797087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Notes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9BD3E83F-5038-477C-AF54-68062F1599E0}"/>
              </a:ext>
            </a:extLst>
          </p:cNvPr>
          <p:cNvSpPr/>
          <p:nvPr userDrawn="1"/>
        </p:nvSpPr>
        <p:spPr>
          <a:xfrm>
            <a:off x="457201" y="1092969"/>
            <a:ext cx="8229599" cy="4850594"/>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AA0EA87-BE08-4809-8855-91948461D982}"/>
              </a:ext>
            </a:extLst>
          </p:cNvPr>
          <p:cNvSpPr>
            <a:spLocks noGrp="1"/>
          </p:cNvSpPr>
          <p:nvPr>
            <p:ph sz="quarter" idx="10" hasCustomPrompt="1"/>
          </p:nvPr>
        </p:nvSpPr>
        <p:spPr>
          <a:xfrm>
            <a:off x="457200" y="1092200"/>
            <a:ext cx="8229600" cy="4862513"/>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1155031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Notes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1" name="Table Placeholder 2">
            <a:extLst>
              <a:ext uri="{FF2B5EF4-FFF2-40B4-BE49-F238E27FC236}">
                <a16:creationId xmlns:a16="http://schemas.microsoft.com/office/drawing/2014/main" id="{C306A871-D043-41D9-9A57-60349F9974E7}"/>
              </a:ext>
            </a:extLst>
          </p:cNvPr>
          <p:cNvSpPr>
            <a:spLocks noGrp="1"/>
          </p:cNvSpPr>
          <p:nvPr>
            <p:ph type="tbl" sz="quarter" idx="10"/>
          </p:nvPr>
        </p:nvSpPr>
        <p:spPr>
          <a:xfrm>
            <a:off x="457200" y="1105523"/>
            <a:ext cx="8229600" cy="4838040"/>
          </a:xfrm>
          <a:prstGeom prst="rect">
            <a:avLst/>
          </a:prstGeom>
          <a:ln w="28575">
            <a:solidFill>
              <a:schemeClr val="accent1"/>
            </a:solidFill>
          </a:ln>
        </p:spPr>
        <p:txBody>
          <a:bodyPr/>
          <a:lstStyle>
            <a:lvl1pPr>
              <a:defRPr sz="2800"/>
            </a:lvl1pPr>
          </a:lstStyle>
          <a:p>
            <a:endParaRPr lang="en-US" dirty="0"/>
          </a:p>
        </p:txBody>
      </p:sp>
    </p:spTree>
    <p:extLst>
      <p:ext uri="{BB962C8B-B14F-4D97-AF65-F5344CB8AC3E}">
        <p14:creationId xmlns:p14="http://schemas.microsoft.com/office/powerpoint/2010/main" val="7891612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bjectives">
    <p:spTree>
      <p:nvGrpSpPr>
        <p:cNvPr id="1" name=""/>
        <p:cNvGrpSpPr/>
        <p:nvPr/>
      </p:nvGrpSpPr>
      <p:grpSpPr>
        <a:xfrm>
          <a:off x="0" y="0"/>
          <a:ext cx="0" cy="0"/>
          <a:chOff x="0" y="0"/>
          <a:chExt cx="0" cy="0"/>
        </a:xfrm>
      </p:grpSpPr>
      <p:cxnSp>
        <p:nvCxnSpPr>
          <p:cNvPr id="7" name="Straight Connector 6"/>
          <p:cNvCxnSpPr/>
          <p:nvPr userDrawn="1"/>
        </p:nvCxnSpPr>
        <p:spPr>
          <a:xfrm>
            <a:off x="457200" y="997527"/>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457200" indent="-457200">
              <a:buFont typeface="Courier New" panose="02070309020205020404" pitchFamily="49" charset="0"/>
              <a:buChar char="o"/>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A5FF21EF-72E3-4AF0-B271-8ABDCFDC73DB}"/>
              </a:ext>
            </a:extLst>
          </p:cNvPr>
          <p:cNvSpPr txBox="1"/>
          <p:nvPr userDrawn="1"/>
        </p:nvSpPr>
        <p:spPr>
          <a:xfrm>
            <a:off x="457200" y="155448"/>
            <a:ext cx="8229600" cy="941832"/>
          </a:xfrm>
          <a:prstGeom prst="rect">
            <a:avLst/>
          </a:prstGeom>
          <a:noFill/>
        </p:spPr>
        <p:txBody>
          <a:bodyPr wrap="square" rtlCol="0" anchor="ctr" anchorCtr="1">
            <a:noAutofit/>
          </a:bodyPr>
          <a:lstStyle/>
          <a:p>
            <a:pPr algn="ctr"/>
            <a:r>
              <a:rPr lang="en-US" sz="3200" dirty="0">
                <a:latin typeface="+mj-lt"/>
              </a:rPr>
              <a:t>Objectives</a:t>
            </a:r>
          </a:p>
        </p:txBody>
      </p:sp>
    </p:spTree>
    <p:extLst>
      <p:ext uri="{BB962C8B-B14F-4D97-AF65-F5344CB8AC3E}">
        <p14:creationId xmlns:p14="http://schemas.microsoft.com/office/powerpoint/2010/main" val="31983257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xamp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3" name="Text Placeholder 2">
            <a:extLst>
              <a:ext uri="{FF2B5EF4-FFF2-40B4-BE49-F238E27FC236}">
                <a16:creationId xmlns:a16="http://schemas.microsoft.com/office/drawing/2014/main" id="{D6EEC94A-BFCC-4A85-9B96-436ED92D723F}"/>
              </a:ext>
            </a:extLst>
          </p:cNvPr>
          <p:cNvSpPr>
            <a:spLocks noGrp="1"/>
          </p:cNvSpPr>
          <p:nvPr>
            <p:ph type="body" sz="quarter" idx="10"/>
          </p:nvPr>
        </p:nvSpPr>
        <p:spPr>
          <a:xfrm>
            <a:off x="457200" y="1029287"/>
            <a:ext cx="8229600" cy="4967067"/>
          </a:xfrm>
          <a:prstGeom prst="rect">
            <a:avLst/>
          </a:prstGeom>
        </p:spPr>
        <p:txBody>
          <a:bodyPr/>
          <a:lstStyle>
            <a:lvl1pPr marL="0" indent="0">
              <a:buNone/>
              <a:defRPr sz="2800"/>
            </a:lvl1pPr>
          </a:lstStyle>
          <a:p>
            <a:pPr lvl="0"/>
            <a:endParaRPr lang="en-US" dirty="0"/>
          </a:p>
        </p:txBody>
      </p:sp>
    </p:spTree>
    <p:extLst>
      <p:ext uri="{BB962C8B-B14F-4D97-AF65-F5344CB8AC3E}">
        <p14:creationId xmlns:p14="http://schemas.microsoft.com/office/powerpoint/2010/main" val="15416598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xample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7110E547-E237-4E17-8363-3FC8F7FE0291}"/>
              </a:ext>
            </a:extLst>
          </p:cNvPr>
          <p:cNvSpPr>
            <a:spLocks noGrp="1"/>
          </p:cNvSpPr>
          <p:nvPr>
            <p:ph sz="quarter" idx="11" hasCustomPrompt="1"/>
          </p:nvPr>
        </p:nvSpPr>
        <p:spPr>
          <a:xfrm>
            <a:off x="457200" y="1081890"/>
            <a:ext cx="8229600" cy="4850597"/>
          </a:xfrm>
          <a:prstGeom prst="rect">
            <a:avLst/>
          </a:prstGeom>
        </p:spPr>
        <p:txBody>
          <a:bodyPr/>
          <a:lstStyle>
            <a:lvl1pPr marL="0" indent="0">
              <a:buNone/>
              <a:defRPr/>
            </a:lvl1pPr>
          </a:lstStyle>
          <a:p>
            <a:pPr lvl="0"/>
            <a:r>
              <a:rPr lang="en-US" dirty="0"/>
              <a:t> </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457249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xample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3" name="Table Placeholder 2">
            <a:extLst>
              <a:ext uri="{FF2B5EF4-FFF2-40B4-BE49-F238E27FC236}">
                <a16:creationId xmlns:a16="http://schemas.microsoft.com/office/drawing/2014/main" id="{2AE9D435-6335-42D3-BEA2-55D97E207BB9}"/>
              </a:ext>
            </a:extLst>
          </p:cNvPr>
          <p:cNvSpPr>
            <a:spLocks noGrp="1"/>
          </p:cNvSpPr>
          <p:nvPr>
            <p:ph type="tbl" sz="quarter" idx="10"/>
          </p:nvPr>
        </p:nvSpPr>
        <p:spPr>
          <a:xfrm>
            <a:off x="457200" y="1105523"/>
            <a:ext cx="8229600" cy="4838040"/>
          </a:xfrm>
          <a:prstGeom prst="rect">
            <a:avLst/>
          </a:prstGeom>
        </p:spPr>
        <p:txBody>
          <a:bodyPr/>
          <a:lstStyle>
            <a:lvl1pPr>
              <a:defRPr sz="2800"/>
            </a:lvl1pPr>
          </a:lstStyle>
          <a:p>
            <a:endParaRPr lang="en-US" dirty="0"/>
          </a:p>
        </p:txBody>
      </p:sp>
    </p:spTree>
    <p:extLst>
      <p:ext uri="{BB962C8B-B14F-4D97-AF65-F5344CB8AC3E}">
        <p14:creationId xmlns:p14="http://schemas.microsoft.com/office/powerpoint/2010/main" val="36006380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 examp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029393"/>
            <a:ext cx="4069080" cy="523220"/>
          </a:xfrm>
          <a:prstGeom prst="rect">
            <a:avLst/>
          </a:prstGeom>
        </p:spPr>
        <p:txBody>
          <a:bodyPr>
            <a:sp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1" name="Content Placeholder 2">
            <a:extLst>
              <a:ext uri="{FF2B5EF4-FFF2-40B4-BE49-F238E27FC236}">
                <a16:creationId xmlns:a16="http://schemas.microsoft.com/office/drawing/2014/main" id="{0487DEF6-2239-4AD8-B0A9-28BD2B313F4C}"/>
              </a:ext>
            </a:extLst>
          </p:cNvPr>
          <p:cNvSpPr>
            <a:spLocks noGrp="1"/>
          </p:cNvSpPr>
          <p:nvPr>
            <p:ph idx="10"/>
          </p:nvPr>
        </p:nvSpPr>
        <p:spPr>
          <a:xfrm>
            <a:off x="4617722" y="1051454"/>
            <a:ext cx="4069080" cy="523220"/>
          </a:xfrm>
          <a:prstGeom prst="rect">
            <a:avLst/>
          </a:prstGeom>
        </p:spPr>
        <p:txBody>
          <a:bodyPr>
            <a:spAutoFit/>
          </a:bodyPr>
          <a:lstStyle>
            <a:lvl1pPr marL="0" indent="0">
              <a:buFontTx/>
              <a:buNone/>
              <a:defRPr sz="2800" b="0" i="0" baseline="0">
                <a:solidFill>
                  <a:srgbClr val="366092"/>
                </a:solidFill>
              </a:defRPr>
            </a:lvl1pPr>
          </a:lstStyle>
          <a:p>
            <a:pPr lvl="0"/>
            <a:r>
              <a:rPr lang="en-US" dirty="0"/>
              <a:t>Click to edit Master text styles</a:t>
            </a:r>
          </a:p>
        </p:txBody>
      </p:sp>
    </p:spTree>
    <p:extLst>
      <p:ext uri="{BB962C8B-B14F-4D97-AF65-F5344CB8AC3E}">
        <p14:creationId xmlns:p14="http://schemas.microsoft.com/office/powerpoint/2010/main" val="9860110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oxe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1" name="Text Placeholder 2">
            <a:extLst>
              <a:ext uri="{FF2B5EF4-FFF2-40B4-BE49-F238E27FC236}">
                <a16:creationId xmlns:a16="http://schemas.microsoft.com/office/drawing/2014/main" id="{DC699DB4-7F7E-4F05-A990-D3F6EB60137D}"/>
              </a:ext>
            </a:extLst>
          </p:cNvPr>
          <p:cNvSpPr>
            <a:spLocks noGrp="1"/>
          </p:cNvSpPr>
          <p:nvPr>
            <p:ph type="body" sz="quarter" idx="10"/>
          </p:nvPr>
        </p:nvSpPr>
        <p:spPr>
          <a:xfrm>
            <a:off x="457200" y="1082078"/>
            <a:ext cx="8229600" cy="4914276"/>
          </a:xfrm>
          <a:prstGeom prst="rect">
            <a:avLst/>
          </a:prstGeom>
          <a:solidFill>
            <a:schemeClr val="accent3"/>
          </a:solidFill>
          <a:ln w="28575">
            <a:solidFill>
              <a:srgbClr val="000000"/>
            </a:solidFill>
          </a:ln>
        </p:spPr>
        <p:txBody>
          <a:bodyPr/>
          <a:lstStyle>
            <a:lvl1pPr marL="0" indent="0">
              <a:buNone/>
              <a:defRPr sz="2800">
                <a:solidFill>
                  <a:srgbClr val="000000"/>
                </a:solidFill>
              </a:defRPr>
            </a:lvl1pPr>
          </a:lstStyle>
          <a:p>
            <a:pPr lvl="0"/>
            <a:endParaRPr lang="en-US" dirty="0"/>
          </a:p>
        </p:txBody>
      </p:sp>
    </p:spTree>
    <p:extLst>
      <p:ext uri="{BB962C8B-B14F-4D97-AF65-F5344CB8AC3E}">
        <p14:creationId xmlns:p14="http://schemas.microsoft.com/office/powerpoint/2010/main" val="6768373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oxed Content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949F836F-7518-4E43-8BE5-A4862374099F}"/>
              </a:ext>
            </a:extLst>
          </p:cNvPr>
          <p:cNvSpPr/>
          <p:nvPr userDrawn="1"/>
        </p:nvSpPr>
        <p:spPr>
          <a:xfrm>
            <a:off x="457200" y="1092966"/>
            <a:ext cx="8229599" cy="4850594"/>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6ABF354-AAD7-4AAE-8F83-04212DA95FEB}"/>
              </a:ext>
            </a:extLst>
          </p:cNvPr>
          <p:cNvSpPr>
            <a:spLocks noGrp="1"/>
          </p:cNvSpPr>
          <p:nvPr>
            <p:ph sz="quarter" idx="11" hasCustomPrompt="1"/>
          </p:nvPr>
        </p:nvSpPr>
        <p:spPr>
          <a:xfrm>
            <a:off x="457200" y="1127482"/>
            <a:ext cx="8229600" cy="4826964"/>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40173421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oxed Content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1" name="Table Placeholder 2">
            <a:extLst>
              <a:ext uri="{FF2B5EF4-FFF2-40B4-BE49-F238E27FC236}">
                <a16:creationId xmlns:a16="http://schemas.microsoft.com/office/drawing/2014/main" id="{127B2CAE-CE9C-4DB3-8071-2D2FAD58E82C}"/>
              </a:ext>
            </a:extLst>
          </p:cNvPr>
          <p:cNvSpPr>
            <a:spLocks noGrp="1"/>
          </p:cNvSpPr>
          <p:nvPr>
            <p:ph type="tbl" sz="quarter" idx="10"/>
          </p:nvPr>
        </p:nvSpPr>
        <p:spPr>
          <a:xfrm>
            <a:off x="457200" y="1105523"/>
            <a:ext cx="8229600" cy="4838040"/>
          </a:xfrm>
          <a:prstGeom prst="rect">
            <a:avLst/>
          </a:prstGeom>
          <a:solidFill>
            <a:schemeClr val="accent3"/>
          </a:solidFill>
          <a:ln w="28575">
            <a:solidFill>
              <a:srgbClr val="000000"/>
            </a:solidFill>
          </a:ln>
        </p:spPr>
        <p:txBody>
          <a:bodyPr/>
          <a:lstStyle>
            <a:lvl1pPr>
              <a:defRPr sz="2800"/>
            </a:lvl1pPr>
          </a:lstStyle>
          <a:p>
            <a:endParaRPr lang="en-US" dirty="0"/>
          </a:p>
        </p:txBody>
      </p:sp>
    </p:spTree>
    <p:extLst>
      <p:ext uri="{BB962C8B-B14F-4D97-AF65-F5344CB8AC3E}">
        <p14:creationId xmlns:p14="http://schemas.microsoft.com/office/powerpoint/2010/main" val="377477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extBox 5">
            <a:extLst>
              <a:ext uri="{FF2B5EF4-FFF2-40B4-BE49-F238E27FC236}">
                <a16:creationId xmlns:a16="http://schemas.microsoft.com/office/drawing/2014/main" id="{9551E07D-D596-4BD6-9B19-8F8F85176474}"/>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pic>
        <p:nvPicPr>
          <p:cNvPr id="3" name="Picture 2">
            <a:extLst>
              <a:ext uri="{FF2B5EF4-FFF2-40B4-BE49-F238E27FC236}">
                <a16:creationId xmlns:a16="http://schemas.microsoft.com/office/drawing/2014/main" id="{35E78946-C571-42A5-BF43-11444CD22EFB}"/>
              </a:ext>
            </a:extLst>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53" r:id="rId1"/>
    <p:sldLayoutId id="2147483652" r:id="rId2"/>
    <p:sldLayoutId id="2147483650" r:id="rId3"/>
    <p:sldLayoutId id="2147483658" r:id="rId4"/>
    <p:sldLayoutId id="2147483662" r:id="rId5"/>
    <p:sldLayoutId id="2147483657" r:id="rId6"/>
    <p:sldLayoutId id="2147483654" r:id="rId7"/>
    <p:sldLayoutId id="2147483659" r:id="rId8"/>
    <p:sldLayoutId id="2147483663" r:id="rId9"/>
    <p:sldLayoutId id="2147483655" r:id="rId10"/>
    <p:sldLayoutId id="2147483660" r:id="rId11"/>
    <p:sldLayoutId id="2147483664" r:id="rId12"/>
    <p:sldLayoutId id="2147483656" r:id="rId13"/>
    <p:sldLayoutId id="2147483661" r:id="rId14"/>
    <p:sldLayoutId id="2147483665" r:id="rId15"/>
    <p:sldLayoutId id="2147483651" r:id="rId16"/>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emf"/><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emf"/><Relationship Id="rId1" Type="http://schemas.openxmlformats.org/officeDocument/2006/relationships/slideLayout" Target="../slideLayouts/slideLayout3.xml"/><Relationship Id="rId4" Type="http://schemas.openxmlformats.org/officeDocument/2006/relationships/image" Target="../media/image250.png"/></Relationships>
</file>

<file path=ppt/slides/_rels/slide2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image" Target="../media/image36.emf"/><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9.svg"/><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41.svg"/><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42.emf"/><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emf"/><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45.emf"/><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6.emf"/><Relationship Id="rId1" Type="http://schemas.openxmlformats.org/officeDocument/2006/relationships/slideLayout" Target="../slideLayouts/slideLayout3.xml"/><Relationship Id="rId4" Type="http://schemas.openxmlformats.org/officeDocument/2006/relationships/image" Target="../media/image47.emf"/></Relationships>
</file>

<file path=ppt/slides/_rels/slide3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8.emf"/><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emf"/><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54.emf"/><Relationship Id="rId2" Type="http://schemas.openxmlformats.org/officeDocument/2006/relationships/image" Target="../media/image53.emf"/><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emf"/><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490.pn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59.emf"/><Relationship Id="rId2" Type="http://schemas.openxmlformats.org/officeDocument/2006/relationships/image" Target="../media/image50.png"/><Relationship Id="rId1" Type="http://schemas.openxmlformats.org/officeDocument/2006/relationships/slideLayout" Target="../slideLayouts/slideLayout3.xml"/><Relationship Id="rId4" Type="http://schemas.openxmlformats.org/officeDocument/2006/relationships/image" Target="../media/image60.emf"/></Relationships>
</file>

<file path=ppt/slides/_rels/slide45.xml.rels><?xml version="1.0" encoding="UTF-8" standalone="yes"?>
<Relationships xmlns="http://schemas.openxmlformats.org/package/2006/relationships"><Relationship Id="rId3" Type="http://schemas.openxmlformats.org/officeDocument/2006/relationships/image" Target="../media/image520.png"/><Relationship Id="rId2" Type="http://schemas.openxmlformats.org/officeDocument/2006/relationships/image" Target="../media/image61.emf"/><Relationship Id="rId1" Type="http://schemas.openxmlformats.org/officeDocument/2006/relationships/slideLayout" Target="../slideLayouts/slideLayout3.xml"/><Relationship Id="rId4" Type="http://schemas.openxmlformats.org/officeDocument/2006/relationships/image" Target="../media/image62.png"/></Relationships>
</file>

<file path=ppt/slides/_rels/slide46.xml.rels><?xml version="1.0" encoding="UTF-8" standalone="yes"?>
<Relationships xmlns="http://schemas.openxmlformats.org/package/2006/relationships"><Relationship Id="rId2" Type="http://schemas.openxmlformats.org/officeDocument/2006/relationships/image" Target="../media/image63.emf"/><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image" Target="../media/image64.emf"/><Relationship Id="rId2" Type="http://schemas.openxmlformats.org/officeDocument/2006/relationships/image" Target="../media/image61.png"/><Relationship Id="rId1" Type="http://schemas.openxmlformats.org/officeDocument/2006/relationships/slideLayout" Target="../slideLayouts/slideLayout3.xml"/><Relationship Id="rId4" Type="http://schemas.openxmlformats.org/officeDocument/2006/relationships/image" Target="../media/image63.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Layout" Target="../slideLayouts/slideLayout13.xml"/><Relationship Id="rId4" Type="http://schemas.openxmlformats.org/officeDocument/2006/relationships/image" Target="../media/image6.emf"/></Relationships>
</file>

<file path=ppt/slides/_rels/slide50.xml.rels><?xml version="1.0" encoding="UTF-8" standalone="yes"?>
<Relationships xmlns="http://schemas.openxmlformats.org/package/2006/relationships"><Relationship Id="rId3" Type="http://schemas.openxmlformats.org/officeDocument/2006/relationships/image" Target="../media/image66.emf"/><Relationship Id="rId2" Type="http://schemas.openxmlformats.org/officeDocument/2006/relationships/image" Target="../media/image65.png"/><Relationship Id="rId1" Type="http://schemas.openxmlformats.org/officeDocument/2006/relationships/slideLayout" Target="../slideLayouts/slideLayout3.xml"/><Relationship Id="rId4" Type="http://schemas.openxmlformats.org/officeDocument/2006/relationships/image" Target="../media/image67.emf"/></Relationships>
</file>

<file path=ppt/slides/_rels/slide51.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3" Type="http://schemas.openxmlformats.org/officeDocument/2006/relationships/image" Target="../media/image68.emf"/><Relationship Id="rId2" Type="http://schemas.openxmlformats.org/officeDocument/2006/relationships/image" Target="../media/image620.png"/><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image" Target="../media/image650.png"/><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3" Type="http://schemas.openxmlformats.org/officeDocument/2006/relationships/image" Target="../media/image70.emf"/><Relationship Id="rId2" Type="http://schemas.openxmlformats.org/officeDocument/2006/relationships/image" Target="../media/image69.emf"/><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68.png"/><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image" Target="../media/image72.emf"/><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image" Target="../media/image73.emf"/><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4.emf"/><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image" Target="../media/image7.emf"/><Relationship Id="rId1" Type="http://schemas.openxmlformats.org/officeDocument/2006/relationships/slideLayout" Target="../slideLayouts/slideLayout3.xml"/><Relationship Id="rId5" Type="http://schemas.openxmlformats.org/officeDocument/2006/relationships/image" Target="../media/image9.emf"/><Relationship Id="rId4" Type="http://schemas.openxmlformats.org/officeDocument/2006/relationships/image" Target="../media/image8.emf"/></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2" Type="http://schemas.openxmlformats.org/officeDocument/2006/relationships/image" Target="../media/image77.emf"/><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2" Type="http://schemas.openxmlformats.org/officeDocument/2006/relationships/image" Target="../media/image78.emf"/><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3" Type="http://schemas.openxmlformats.org/officeDocument/2006/relationships/image" Target="../media/image80.emf"/><Relationship Id="rId2" Type="http://schemas.openxmlformats.org/officeDocument/2006/relationships/image" Target="../media/image79.png"/><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3" Type="http://schemas.openxmlformats.org/officeDocument/2006/relationships/image" Target="../media/image81.emf"/><Relationship Id="rId2" Type="http://schemas.openxmlformats.org/officeDocument/2006/relationships/image" Target="../media/image80.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emf"/><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dirty="0"/>
              <a:t>Section 5.6</a:t>
            </a:r>
          </a:p>
        </p:txBody>
      </p:sp>
      <p:sp>
        <p:nvSpPr>
          <p:cNvPr id="2" name="Text Placeholder 1"/>
          <p:cNvSpPr>
            <a:spLocks noGrp="1"/>
          </p:cNvSpPr>
          <p:nvPr>
            <p:ph type="body" sz="quarter" idx="10"/>
          </p:nvPr>
        </p:nvSpPr>
        <p:spPr/>
        <p:txBody>
          <a:bodyPr/>
          <a:lstStyle/>
          <a:p>
            <a:pPr algn="ctr"/>
            <a:r>
              <a:t>Modeling with Quadratics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sz="3100" dirty="0"/>
              <a:t>Example 2: Solving a Quadratic Equation</a:t>
            </a:r>
            <a:r>
              <a:rPr lang="en-US" sz="3100" dirty="0"/>
              <a:t>—Slide 1</a:t>
            </a:r>
            <a:endParaRPr sz="3100" dirty="0"/>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a:bodyPr>
              <a:lstStyle/>
              <a:p>
                <a:pPr>
                  <a:defRPr sz="2800"/>
                </a:pPr>
                <a:r>
                  <a:rPr sz="2800" dirty="0"/>
                  <a:t>Find the roots of the expression </a:t>
                </a:r>
                <a:r>
                  <a:rPr lang="en-US" sz="2800" dirty="0"/>
                  <a:t>2</a:t>
                </a:r>
                <a:r>
                  <a:rPr lang="en-US" sz="2800" i="1" dirty="0"/>
                  <a:t>x</a:t>
                </a:r>
                <a:r>
                  <a:rPr lang="en-US" dirty="0"/>
                  <a:t>² </a:t>
                </a:r>
                <a14:m>
                  <m:oMath xmlns:m="http://schemas.openxmlformats.org/officeDocument/2006/math">
                    <m:r>
                      <a:rPr lang="en-US" i="1" smtClean="0">
                        <a:latin typeface="Cambria Math" panose="02040503050406030204" pitchFamily="18" charset="0"/>
                        <a:ea typeface="Cambria Math" panose="02040503050406030204" pitchFamily="18" charset="0"/>
                      </a:rPr>
                      <m:t>−</m:t>
                    </m:r>
                  </m:oMath>
                </a14:m>
                <a:r>
                  <a:rPr lang="en-US" dirty="0"/>
                  <a:t> </a:t>
                </a:r>
                <a:r>
                  <a:rPr lang="en-US" sz="2800" dirty="0"/>
                  <a:t>7</a:t>
                </a:r>
                <a:r>
                  <a:rPr lang="en-US" sz="2800" i="1" dirty="0"/>
                  <a:t>x</a:t>
                </a:r>
                <a:r>
                  <a:rPr lang="en-US" sz="2800" dirty="0"/>
                  <a:t> </a:t>
                </a:r>
                <a14:m>
                  <m:oMath xmlns:m="http://schemas.openxmlformats.org/officeDocument/2006/math">
                    <m:r>
                      <a:rPr lang="en-US" i="1">
                        <a:latin typeface="Cambria Math" panose="02040503050406030204" pitchFamily="18" charset="0"/>
                        <a:ea typeface="Cambria Math" panose="02040503050406030204" pitchFamily="18" charset="0"/>
                      </a:rPr>
                      <m:t>−</m:t>
                    </m:r>
                  </m:oMath>
                </a14:m>
                <a:r>
                  <a:rPr lang="en-US" sz="2800" dirty="0"/>
                  <a:t> 3.</a:t>
                </a:r>
              </a:p>
              <a:p>
                <a:r>
                  <a:rPr lang="en-IN" sz="2800" b="1" dirty="0"/>
                  <a:t>Solution</a:t>
                </a:r>
              </a:p>
              <a:p>
                <a:pPr>
                  <a:defRPr sz="2800"/>
                </a:pPr>
                <a:r>
                  <a:rPr lang="en-IN" sz="2800" dirty="0"/>
                  <a:t>The graph of a quadratic will cross the </a:t>
                </a:r>
                <a:r>
                  <a:rPr lang="en-IN" sz="2800" i="1" dirty="0"/>
                  <a:t>x</a:t>
                </a:r>
                <a:r>
                  <a:rPr lang="en-IN" sz="2800" dirty="0"/>
                  <a:t>-axis when </a:t>
                </a:r>
                <a:r>
                  <a:rPr lang="en-IN" sz="2800" i="1" dirty="0"/>
                  <a:t>x</a:t>
                </a:r>
                <a:r>
                  <a:rPr lang="en-IN" sz="2800" dirty="0"/>
                  <a:t> is one of the roots. To find the roots we set the expression equal to zero and solve.</a:t>
                </a:r>
              </a:p>
              <a:p>
                <a:pPr algn="ctr">
                  <a:defRPr sz="2800"/>
                </a:pPr>
                <a:r>
                  <a:rPr lang="en-US" dirty="0"/>
                  <a:t>2</a:t>
                </a:r>
                <a:r>
                  <a:rPr lang="en-US" i="1" dirty="0"/>
                  <a:t>x</a:t>
                </a:r>
                <a:r>
                  <a:rPr lang="en-US" dirty="0"/>
                  <a:t>² </a:t>
                </a:r>
                <a14:m>
                  <m:oMath xmlns:m="http://schemas.openxmlformats.org/officeDocument/2006/math">
                    <m:r>
                      <a:rPr lang="en-US" i="1">
                        <a:latin typeface="Cambria Math" panose="02040503050406030204" pitchFamily="18" charset="0"/>
                        <a:ea typeface="Cambria Math" panose="02040503050406030204" pitchFamily="18" charset="0"/>
                      </a:rPr>
                      <m:t>−</m:t>
                    </m:r>
                  </m:oMath>
                </a14:m>
                <a:r>
                  <a:rPr lang="en-US" dirty="0"/>
                  <a:t> 7</a:t>
                </a:r>
                <a:r>
                  <a:rPr lang="en-US" i="1" dirty="0"/>
                  <a:t>x</a:t>
                </a:r>
                <a:r>
                  <a:rPr lang="en-US" dirty="0"/>
                  <a:t> </a:t>
                </a:r>
                <a14:m>
                  <m:oMath xmlns:m="http://schemas.openxmlformats.org/officeDocument/2006/math">
                    <m:r>
                      <a:rPr lang="en-US" i="1">
                        <a:latin typeface="Cambria Math" panose="02040503050406030204" pitchFamily="18" charset="0"/>
                        <a:ea typeface="Cambria Math" panose="02040503050406030204" pitchFamily="18" charset="0"/>
                      </a:rPr>
                      <m:t>−</m:t>
                    </m:r>
                  </m:oMath>
                </a14:m>
                <a:r>
                  <a:rPr lang="en-US" dirty="0"/>
                  <a:t> 3 </a:t>
                </a:r>
                <a:r>
                  <a:rPr lang="en-US" dirty="0">
                    <a:latin typeface="Symbol" panose="05050102010706020507" pitchFamily="18" charset="2"/>
                  </a:rPr>
                  <a:t>=</a:t>
                </a:r>
                <a:r>
                  <a:rPr lang="en-US" dirty="0"/>
                  <a:t> 0</a:t>
                </a:r>
                <a:endParaRPr lang="ar-AE" sz="2800" dirty="0"/>
              </a:p>
              <a:p>
                <a:pPr>
                  <a:defRPr b="1"/>
                </a:pPr>
                <a:r>
                  <a:rPr lang="en-IN" sz="2800" dirty="0"/>
                  <a:t>By Hand</a:t>
                </a:r>
              </a:p>
              <a:p>
                <a:pPr>
                  <a:defRPr sz="2800"/>
                </a:pPr>
                <a:r>
                  <a:rPr lang="en-IN" sz="2800" dirty="0"/>
                  <a:t>Since the equation is in standard form, we can identify </a:t>
                </a:r>
                <a:r>
                  <a:rPr lang="en-IN" sz="2800" i="1" dirty="0"/>
                  <a:t>a</a:t>
                </a:r>
                <a:r>
                  <a:rPr lang="en-IN" sz="2800" dirty="0"/>
                  <a:t>, </a:t>
                </a:r>
                <a:r>
                  <a:rPr lang="en-IN" sz="2800" i="1" dirty="0"/>
                  <a:t>b</a:t>
                </a:r>
                <a:r>
                  <a:rPr lang="en-IN" sz="2800" dirty="0"/>
                  <a:t>, and </a:t>
                </a:r>
                <a:r>
                  <a:rPr lang="en-IN" sz="2800" i="1" dirty="0"/>
                  <a:t>c</a:t>
                </a:r>
                <a:r>
                  <a:rPr lang="en-IN" sz="2800" dirty="0"/>
                  <a:t>.</a:t>
                </a:r>
              </a:p>
              <a:p>
                <a:pPr>
                  <a:defRPr sz="2800"/>
                </a:pPr>
                <a:r>
                  <a:rPr lang="en-IN" sz="2800" dirty="0"/>
                  <a:t>			</a:t>
                </a:r>
                <a:r>
                  <a:rPr lang="en-IN" sz="2800" i="1" dirty="0"/>
                  <a:t>a</a:t>
                </a:r>
                <a:r>
                  <a:rPr lang="en-IN" sz="2800" dirty="0"/>
                  <a:t> = 2,  </a:t>
                </a:r>
                <a:r>
                  <a:rPr lang="en-IN" sz="2800" i="1" dirty="0"/>
                  <a:t>b</a:t>
                </a:r>
                <a:r>
                  <a:rPr lang="en-IN" sz="2800" dirty="0"/>
                  <a:t> = </a:t>
                </a:r>
                <a14:m>
                  <m:oMath xmlns:m="http://schemas.openxmlformats.org/officeDocument/2006/math">
                    <m:r>
                      <a:rPr lang="en-US" i="1">
                        <a:latin typeface="Cambria Math" panose="02040503050406030204" pitchFamily="18" charset="0"/>
                        <a:ea typeface="Cambria Math" panose="02040503050406030204" pitchFamily="18" charset="0"/>
                      </a:rPr>
                      <m:t>−</m:t>
                    </m:r>
                  </m:oMath>
                </a14:m>
                <a:r>
                  <a:rPr lang="en-IN" sz="2800" dirty="0"/>
                  <a:t>7,  </a:t>
                </a:r>
                <a:r>
                  <a:rPr lang="en-IN" sz="2800" i="1" dirty="0"/>
                  <a:t>c</a:t>
                </a:r>
                <a:r>
                  <a:rPr lang="en-IN" sz="2800" dirty="0"/>
                  <a:t> = </a:t>
                </a:r>
                <a:r>
                  <a:rPr lang="en-IN" sz="2800" dirty="0">
                    <a:latin typeface="Calibri" panose="020F0502020204030204" pitchFamily="34" charset="0"/>
                    <a:ea typeface="Calibri" panose="020F0502020204030204" pitchFamily="34" charset="0"/>
                    <a:cs typeface="Calibri" panose="020F0502020204030204" pitchFamily="34" charset="0"/>
                  </a:rPr>
                  <a:t>−</a:t>
                </a:r>
                <a:r>
                  <a:rPr lang="en-IN" sz="2800" dirty="0"/>
                  <a:t>3</a:t>
                </a:r>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b="-1595"/>
                </a:stretch>
              </a:blipFill>
            </p:spPr>
            <p:txBody>
              <a:bodyPr/>
              <a:lstStyle/>
              <a:p>
                <a:r>
                  <a:rPr lang="en-IN">
                    <a:noFill/>
                  </a:rPr>
                  <a:t> </a:t>
                </a:r>
              </a:p>
            </p:txBody>
          </p:sp>
        </mc:Fallback>
      </mc:AlternateContent>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lang="en-US" sz="3100" dirty="0"/>
              <a:t>Example 2: Solving a Quadratic Equation—Slide 2</a:t>
            </a:r>
            <a:endParaRPr sz="3100" dirty="0"/>
          </a:p>
        </p:txBody>
      </p:sp>
      <p:sp>
        <p:nvSpPr>
          <p:cNvPr id="3" name="Text Placeholder 2"/>
          <p:cNvSpPr>
            <a:spLocks noGrp="1"/>
          </p:cNvSpPr>
          <p:nvPr>
            <p:ph type="body" sz="quarter" idx="10"/>
          </p:nvPr>
        </p:nvSpPr>
        <p:spPr/>
        <p:txBody>
          <a:bodyPr>
            <a:normAutofit/>
          </a:bodyPr>
          <a:lstStyle/>
          <a:p>
            <a:r>
              <a:rPr sz="2800" dirty="0"/>
              <a:t>Substitute these values into the quadratic formula and simplify.</a:t>
            </a:r>
          </a:p>
        </p:txBody>
      </p:sp>
      <p:pic>
        <p:nvPicPr>
          <p:cNvPr id="8" name="Picture 7" descr="Line 1: x equals negative b plus or minus the square root of b squared minus four a c whole divided by two a.&#10;&#10;Line 2: by substituting the values, x equals negative of negative seven plus or minus the square root of negative seven squared minus four times two times negative three whole divided by two times two.&#10;&#10;Line 3: By simplifying, x equals seven plus or minus the square root of forty nine plus twenty four, whole divided by four.&#10;&#10;Line 4: x equals seven plus or minus the square root of seventy three, divided by four.&#10;&#10;Line 5: Gives two approximate solutions&#10;x equals seven plus the square root of seventy three, divided by four which is approximately 3.886 and x equals seven minus the square root of seventy three, divided by four which is approximately negative 0.386.">
            <a:extLst>
              <a:ext uri="{FF2B5EF4-FFF2-40B4-BE49-F238E27FC236}">
                <a16:creationId xmlns:a16="http://schemas.microsoft.com/office/drawing/2014/main" id="{0F247842-156C-C71D-A578-21CEFEFE9AAF}"/>
              </a:ext>
            </a:extLst>
          </p:cNvPr>
          <p:cNvPicPr>
            <a:picLocks noChangeAspect="1"/>
          </p:cNvPicPr>
          <p:nvPr/>
        </p:nvPicPr>
        <p:blipFill>
          <a:blip r:embed="rId2"/>
          <a:stretch>
            <a:fillRect/>
          </a:stretch>
        </p:blipFill>
        <p:spPr>
          <a:xfrm>
            <a:off x="762000" y="2057400"/>
            <a:ext cx="7353300" cy="369570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lang="en-US" sz="3100" dirty="0"/>
              <a:t>Example 2: Solving a Quadratic Equation—Slide 3</a:t>
            </a:r>
            <a:endParaRPr sz="3100" dirty="0"/>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a:xfrm>
                <a:off x="457200" y="1056181"/>
                <a:ext cx="8229600" cy="4967067"/>
              </a:xfrm>
            </p:spPr>
            <p:txBody>
              <a:bodyPr>
                <a:normAutofit/>
              </a:bodyPr>
              <a:lstStyle/>
              <a:p>
                <a:pPr>
                  <a:defRPr b="1"/>
                </a:pPr>
                <a:r>
                  <a:rPr sz="2800" dirty="0"/>
                  <a:t>TI-83/84 Plus</a:t>
                </a:r>
              </a:p>
              <a:p>
                <a:pPr>
                  <a:defRPr sz="2800"/>
                </a:pPr>
                <a:r>
                  <a:rPr sz="2800" dirty="0"/>
                  <a:t>To find the roots by graphing on a TI-83/84 Plus, press </a:t>
                </a:r>
                <a:r>
                  <a:rPr sz="2800" b="1" dirty="0"/>
                  <a:t>y=</a:t>
                </a:r>
                <a:r>
                  <a:rPr sz="2800" dirty="0"/>
                  <a:t> and clear any equations currently in the calculator. Type </a:t>
                </a:r>
                <a:r>
                  <a:rPr lang="en-US" sz="2800" dirty="0"/>
                  <a:t>2</a:t>
                </a:r>
                <a:r>
                  <a:rPr lang="en-US" sz="2800" i="1" dirty="0"/>
                  <a:t>x</a:t>
                </a:r>
                <a:r>
                  <a:rPr lang="en-US" sz="2800" dirty="0"/>
                  <a:t>² </a:t>
                </a:r>
                <a14:m>
                  <m:oMath xmlns:m="http://schemas.openxmlformats.org/officeDocument/2006/math">
                    <m:r>
                      <a:rPr lang="en-US" i="1">
                        <a:latin typeface="Cambria Math" panose="02040503050406030204" pitchFamily="18" charset="0"/>
                        <a:ea typeface="Cambria Math" panose="02040503050406030204" pitchFamily="18" charset="0"/>
                      </a:rPr>
                      <m:t>−</m:t>
                    </m:r>
                  </m:oMath>
                </a14:m>
                <a:r>
                  <a:rPr lang="en-US" sz="2800" dirty="0"/>
                  <a:t> 7</a:t>
                </a:r>
                <a:r>
                  <a:rPr lang="en-US" sz="2800" i="1" dirty="0"/>
                  <a:t>x</a:t>
                </a:r>
                <a:r>
                  <a:rPr lang="en-US" sz="2800" dirty="0"/>
                  <a:t> </a:t>
                </a:r>
                <a14:m>
                  <m:oMath xmlns:m="http://schemas.openxmlformats.org/officeDocument/2006/math">
                    <m:r>
                      <a:rPr lang="en-US" i="1">
                        <a:latin typeface="Cambria Math" panose="02040503050406030204" pitchFamily="18" charset="0"/>
                        <a:ea typeface="Cambria Math" panose="02040503050406030204" pitchFamily="18" charset="0"/>
                      </a:rPr>
                      <m:t>−</m:t>
                    </m:r>
                  </m:oMath>
                </a14:m>
                <a:r>
                  <a:rPr lang="en-US" sz="2800" dirty="0"/>
                  <a:t> 3</a:t>
                </a:r>
                <a:r>
                  <a:rPr sz="2800" dirty="0"/>
                  <a:t> for </a:t>
                </a:r>
                <a:r>
                  <a:rPr sz="2800" b="1" dirty="0"/>
                  <a:t>Y1</a:t>
                </a:r>
                <a:r>
                  <a:rPr sz="2800" dirty="0"/>
                  <a:t> and press </a:t>
                </a:r>
                <a:r>
                  <a:rPr sz="2800" b="1" dirty="0"/>
                  <a:t>graph</a:t>
                </a:r>
                <a:r>
                  <a:rPr sz="2800" dirty="0"/>
                  <a:t>.</a:t>
                </a:r>
              </a:p>
              <a:p>
                <a:endParaRPr sz="2800" dirty="0"/>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xfrm>
                <a:off x="457200" y="1056181"/>
                <a:ext cx="8229600" cy="4967067"/>
              </a:xfrm>
              <a:blipFill>
                <a:blip r:embed="rId2"/>
                <a:stretch>
                  <a:fillRect l="-1481" t="-1104"/>
                </a:stretch>
              </a:blipFill>
            </p:spPr>
            <p:txBody>
              <a:bodyPr/>
              <a:lstStyle/>
              <a:p>
                <a:r>
                  <a:rPr lang="en-IN">
                    <a:noFill/>
                  </a:rPr>
                  <a:t> </a:t>
                </a:r>
              </a:p>
            </p:txBody>
          </p:sp>
        </mc:Fallback>
      </mc:AlternateContent>
      <p:pic>
        <p:nvPicPr>
          <p:cNvPr id="7" name="Picture 6" descr="Calculator screenshot of the upward opening parabola two x squared minus seven x minus three">
            <a:extLst>
              <a:ext uri="{FF2B5EF4-FFF2-40B4-BE49-F238E27FC236}">
                <a16:creationId xmlns:a16="http://schemas.microsoft.com/office/drawing/2014/main" id="{0CF1066E-7BC7-42B7-8E7E-2B5E7C9C8E3D}"/>
              </a:ext>
            </a:extLst>
          </p:cNvPr>
          <p:cNvPicPr>
            <a:picLocks noChangeAspect="1"/>
          </p:cNvPicPr>
          <p:nvPr/>
        </p:nvPicPr>
        <p:blipFill>
          <a:blip r:embed="rId3"/>
          <a:srcRect b="15807"/>
          <a:stretch>
            <a:fillRect/>
          </a:stretch>
        </p:blipFill>
        <p:spPr>
          <a:xfrm>
            <a:off x="2743200" y="2971801"/>
            <a:ext cx="3413394" cy="2514600"/>
          </a:xfrm>
          <a:prstGeom prst="rect">
            <a:avLst/>
          </a:prstGeom>
        </p:spPr>
      </p:pic>
      <p:sp>
        <p:nvSpPr>
          <p:cNvPr id="4" name="TextBox 3">
            <a:extLst>
              <a:ext uri="{FF2B5EF4-FFF2-40B4-BE49-F238E27FC236}">
                <a16:creationId xmlns:a16="http://schemas.microsoft.com/office/drawing/2014/main" id="{0FABF76E-82B8-D84F-80A7-B1883DB611A3}"/>
              </a:ext>
            </a:extLst>
          </p:cNvPr>
          <p:cNvSpPr txBox="1"/>
          <p:nvPr/>
        </p:nvSpPr>
        <p:spPr>
          <a:xfrm>
            <a:off x="2557264" y="5436513"/>
            <a:ext cx="3599330" cy="430887"/>
          </a:xfrm>
          <a:prstGeom prst="rect">
            <a:avLst/>
          </a:prstGeom>
          <a:noFill/>
        </p:spPr>
        <p:txBody>
          <a:bodyPr wrap="square">
            <a:spAutoFit/>
          </a:bodyPr>
          <a:lstStyle/>
          <a:p>
            <a:pPr algn="ctr"/>
            <a:r>
              <a:rPr lang="en-IN" sz="2200" dirty="0"/>
              <a:t>Figure 4</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lang="en-US" sz="3100" dirty="0"/>
              <a:t>Example 2: Solving a Quadratic Equation—Slide 4</a:t>
            </a:r>
            <a:endParaRPr sz="3100" dirty="0"/>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fontScale="92500"/>
              </a:bodyPr>
              <a:lstStyle/>
              <a:p>
                <a:pPr>
                  <a:defRPr sz="2800"/>
                </a:pPr>
                <a:r>
                  <a:rPr sz="2800" dirty="0"/>
                  <a:t>We can now press </a:t>
                </a:r>
                <a:r>
                  <a:rPr sz="2800" b="1" dirty="0"/>
                  <a:t>2nd</a:t>
                </a:r>
                <a:r>
                  <a:rPr sz="2800" dirty="0"/>
                  <a:t> </a:t>
                </a:r>
                <a:r>
                  <a:rPr sz="2800" b="1" dirty="0"/>
                  <a:t>trace</a:t>
                </a:r>
                <a:r>
                  <a:rPr sz="2800" dirty="0"/>
                  <a:t> and select </a:t>
                </a:r>
                <a:r>
                  <a:rPr sz="2800" b="1" dirty="0"/>
                  <a:t>zero</a:t>
                </a:r>
                <a:r>
                  <a:rPr sz="2800" dirty="0"/>
                  <a:t> to find the roots. You'll see a blinking cursor along the curve and </a:t>
                </a:r>
                <a:r>
                  <a:rPr sz="2800" b="1" dirty="0" err="1"/>
                  <a:t>LeftBound</a:t>
                </a:r>
                <a:r>
                  <a:rPr sz="2800" b="1" dirty="0"/>
                  <a:t>? </a:t>
                </a:r>
                <a:r>
                  <a:rPr sz="2800" dirty="0"/>
                  <a:t>at the bottom of the screen. Move the cursor to the left of one of the locations where the curve crosses the </a:t>
                </a:r>
                <a:r>
                  <a:rPr lang="en-US" sz="2800" i="1" dirty="0"/>
                  <a:t>x</a:t>
                </a:r>
                <a:r>
                  <a:rPr sz="2800" dirty="0"/>
                  <a:t>-axis and press </a:t>
                </a:r>
                <a:r>
                  <a:rPr sz="2800" b="1" dirty="0"/>
                  <a:t>enter</a:t>
                </a:r>
                <a:r>
                  <a:rPr sz="2800" dirty="0"/>
                  <a:t>. The bottom of the screen should now show </a:t>
                </a:r>
                <a:r>
                  <a:rPr sz="2800" b="1" dirty="0" err="1"/>
                  <a:t>RightBound</a:t>
                </a:r>
                <a:r>
                  <a:rPr sz="2800" b="1" dirty="0"/>
                  <a:t>?</a:t>
                </a:r>
                <a:r>
                  <a:rPr sz="2800" dirty="0"/>
                  <a:t>. Move the cursor to the right of that same root and press </a:t>
                </a:r>
                <a:r>
                  <a:rPr sz="2800" b="1" dirty="0"/>
                  <a:t>enter</a:t>
                </a:r>
                <a:r>
                  <a:rPr sz="2800" dirty="0"/>
                  <a:t> again; the bottom of the screen will now show </a:t>
                </a:r>
                <a:r>
                  <a:rPr sz="2800" b="1" dirty="0"/>
                  <a:t>Guess?</a:t>
                </a:r>
                <a:r>
                  <a:rPr sz="2800" dirty="0"/>
                  <a:t> Press </a:t>
                </a:r>
                <a:r>
                  <a:rPr sz="2800" b="1" dirty="0"/>
                  <a:t>enter</a:t>
                </a:r>
                <a:r>
                  <a:rPr sz="2800" dirty="0"/>
                  <a:t> a third time, and the bottom of the screen the calculator will display its best approximation of the </a:t>
                </a:r>
                <a:r>
                  <a:rPr lang="en-US" sz="2800" i="1" dirty="0"/>
                  <a:t>x</a:t>
                </a:r>
                <a:r>
                  <a:rPr sz="2800" dirty="0"/>
                  <a:t>-value of that root, </a:t>
                </a:r>
                <a14:m>
                  <m:oMath xmlns:m="http://schemas.openxmlformats.org/officeDocument/2006/math">
                    <m:r>
                      <a:rPr lang="en-US" i="1">
                        <a:latin typeface="Cambria Math" panose="02040503050406030204" pitchFamily="18" charset="0"/>
                        <a:ea typeface="Cambria Math" panose="02040503050406030204" pitchFamily="18" charset="0"/>
                      </a:rPr>
                      <m:t>−</m:t>
                    </m:r>
                  </m:oMath>
                </a14:m>
                <a:r>
                  <a:rPr lang="en-IN" sz="2800" dirty="0"/>
                  <a:t>0</a:t>
                </a:r>
                <a:r>
                  <a:rPr sz="2800" dirty="0"/>
                  <a:t>.386</a:t>
                </a:r>
                <a:r>
                  <a:rPr lang="en-US" sz="2800" dirty="0"/>
                  <a:t>00</a:t>
                </a:r>
                <a:r>
                  <a:rPr sz="2800" dirty="0"/>
                  <a:t>1. Repeat this process with the other root, and the calculator will return 3.886</a:t>
                </a:r>
                <a:r>
                  <a:rPr lang="en-US" sz="2800" dirty="0"/>
                  <a:t>000</a:t>
                </a:r>
                <a:r>
                  <a:rPr sz="2800" dirty="0"/>
                  <a:t>9 for the </a:t>
                </a:r>
                <a:r>
                  <a:rPr lang="en-US" sz="2800" i="1" dirty="0"/>
                  <a:t>x</a:t>
                </a:r>
                <a:r>
                  <a:rPr sz="2800" dirty="0"/>
                  <a:t>-value.</a:t>
                </a:r>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333" t="-982" r="-1333" b="-736"/>
                </a:stretch>
              </a:blipFill>
            </p:spPr>
            <p:txBody>
              <a:bodyPr/>
              <a:lstStyle/>
              <a:p>
                <a:r>
                  <a:rPr lang="en-IN">
                    <a:noFill/>
                  </a:rPr>
                  <a:t> </a:t>
                </a:r>
              </a:p>
            </p:txBody>
          </p:sp>
        </mc:Fallback>
      </mc:AlternateContent>
    </p:spTree>
    <p:extLst>
      <p:ext uri="{BB962C8B-B14F-4D97-AF65-F5344CB8AC3E}">
        <p14:creationId xmlns:p14="http://schemas.microsoft.com/office/powerpoint/2010/main" val="17031074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lang="en-US" sz="3100" dirty="0"/>
              <a:t>Example 2: Solving a Quadratic Equation—Slide 5</a:t>
            </a:r>
            <a:endParaRPr sz="3100" dirty="0"/>
          </a:p>
        </p:txBody>
      </p:sp>
      <p:pic>
        <p:nvPicPr>
          <p:cNvPr id="5" name="Picture 4" descr="Calculator screenshot of a graph with a parabola opening upward. Above the graph is the formula of the parabola y1 equals two x squared minus seven x minus three. The zero is displayed x equals to negative 0.386001and  y equals to 0.">
            <a:extLst>
              <a:ext uri="{FF2B5EF4-FFF2-40B4-BE49-F238E27FC236}">
                <a16:creationId xmlns:a16="http://schemas.microsoft.com/office/drawing/2014/main" id="{3003A35A-F55C-408F-B2F4-2CE735309940}"/>
              </a:ext>
            </a:extLst>
          </p:cNvPr>
          <p:cNvPicPr>
            <a:picLocks noChangeAspect="1"/>
          </p:cNvPicPr>
          <p:nvPr/>
        </p:nvPicPr>
        <p:blipFill>
          <a:blip r:embed="rId2"/>
          <a:srcRect r="50007" b="10587"/>
          <a:stretch>
            <a:fillRect/>
          </a:stretch>
        </p:blipFill>
        <p:spPr>
          <a:xfrm>
            <a:off x="685800" y="1371601"/>
            <a:ext cx="3733800" cy="2819400"/>
          </a:xfrm>
          <a:prstGeom prst="rect">
            <a:avLst/>
          </a:prstGeom>
        </p:spPr>
      </p:pic>
      <p:sp>
        <p:nvSpPr>
          <p:cNvPr id="4" name="TextBox 3">
            <a:extLst>
              <a:ext uri="{FF2B5EF4-FFF2-40B4-BE49-F238E27FC236}">
                <a16:creationId xmlns:a16="http://schemas.microsoft.com/office/drawing/2014/main" id="{D2334698-8781-5663-41B8-EBD884CE9F28}"/>
              </a:ext>
            </a:extLst>
          </p:cNvPr>
          <p:cNvSpPr txBox="1"/>
          <p:nvPr/>
        </p:nvSpPr>
        <p:spPr>
          <a:xfrm>
            <a:off x="685800" y="4191001"/>
            <a:ext cx="3599330" cy="430887"/>
          </a:xfrm>
          <a:prstGeom prst="rect">
            <a:avLst/>
          </a:prstGeom>
          <a:noFill/>
        </p:spPr>
        <p:txBody>
          <a:bodyPr wrap="square">
            <a:spAutoFit/>
          </a:bodyPr>
          <a:lstStyle/>
          <a:p>
            <a:pPr algn="ctr"/>
            <a:r>
              <a:rPr lang="en-IN" sz="2200" dirty="0"/>
              <a:t>Figure 5</a:t>
            </a:r>
          </a:p>
        </p:txBody>
      </p:sp>
      <p:pic>
        <p:nvPicPr>
          <p:cNvPr id="6" name="Picture 5" descr="Calculator screenshot of a graph with a parabola opening upward. Above the graph is the formula of the parabola y1 equals two x squared minus seven x minus three. The zero is displayed: x equals to negative 3.8860009 and y equals to 0.">
            <a:extLst>
              <a:ext uri="{FF2B5EF4-FFF2-40B4-BE49-F238E27FC236}">
                <a16:creationId xmlns:a16="http://schemas.microsoft.com/office/drawing/2014/main" id="{ABB6F8D3-82AD-9517-8987-2C13AE8EF6F1}"/>
              </a:ext>
            </a:extLst>
          </p:cNvPr>
          <p:cNvPicPr>
            <a:picLocks noChangeAspect="1"/>
          </p:cNvPicPr>
          <p:nvPr/>
        </p:nvPicPr>
        <p:blipFill>
          <a:blip r:embed="rId2"/>
          <a:srcRect l="50000" b="10587"/>
          <a:stretch>
            <a:fillRect/>
          </a:stretch>
        </p:blipFill>
        <p:spPr>
          <a:xfrm>
            <a:off x="4800600" y="1371601"/>
            <a:ext cx="3734321" cy="2819400"/>
          </a:xfrm>
          <a:prstGeom prst="rect">
            <a:avLst/>
          </a:prstGeom>
        </p:spPr>
      </p:pic>
      <p:sp>
        <p:nvSpPr>
          <p:cNvPr id="7" name="TextBox 6">
            <a:extLst>
              <a:ext uri="{FF2B5EF4-FFF2-40B4-BE49-F238E27FC236}">
                <a16:creationId xmlns:a16="http://schemas.microsoft.com/office/drawing/2014/main" id="{50947911-79F9-AD30-190A-2B5A6EAD727B}"/>
              </a:ext>
            </a:extLst>
          </p:cNvPr>
          <p:cNvSpPr txBox="1"/>
          <p:nvPr/>
        </p:nvSpPr>
        <p:spPr>
          <a:xfrm>
            <a:off x="4858870" y="4102428"/>
            <a:ext cx="3599330" cy="430887"/>
          </a:xfrm>
          <a:prstGeom prst="rect">
            <a:avLst/>
          </a:prstGeom>
          <a:noFill/>
        </p:spPr>
        <p:txBody>
          <a:bodyPr wrap="square">
            <a:spAutoFit/>
          </a:bodyPr>
          <a:lstStyle/>
          <a:p>
            <a:pPr algn="ctr"/>
            <a:r>
              <a:rPr lang="en-IN" sz="2200" dirty="0"/>
              <a:t>Figure 6</a:t>
            </a:r>
          </a:p>
        </p:txBody>
      </p:sp>
      <mc:AlternateContent xmlns:mc="http://schemas.openxmlformats.org/markup-compatibility/2006">
        <mc:Choice xmlns:a14="http://schemas.microsoft.com/office/drawing/2010/main" Requires="a14">
          <p:sp>
            <p:nvSpPr>
              <p:cNvPr id="11" name="TextBox 10">
                <a:extLst>
                  <a:ext uri="{FF2B5EF4-FFF2-40B4-BE49-F238E27FC236}">
                    <a16:creationId xmlns:a16="http://schemas.microsoft.com/office/drawing/2014/main" id="{C5D249B2-178E-9314-C624-88E0EA65E3A1}"/>
                  </a:ext>
                </a:extLst>
              </p:cNvPr>
              <p:cNvSpPr txBox="1"/>
              <p:nvPr/>
            </p:nvSpPr>
            <p:spPr>
              <a:xfrm>
                <a:off x="457199" y="4621888"/>
                <a:ext cx="8229599" cy="954107"/>
              </a:xfrm>
              <a:prstGeom prst="rect">
                <a:avLst/>
              </a:prstGeom>
              <a:noFill/>
            </p:spPr>
            <p:txBody>
              <a:bodyPr wrap="square">
                <a:spAutoFit/>
              </a:bodyPr>
              <a:lstStyle/>
              <a:p>
                <a:pPr>
                  <a:defRPr sz="2800"/>
                </a:pPr>
                <a:r>
                  <a:rPr lang="en-US" sz="2800" dirty="0"/>
                  <a:t>Therefore, the roots of the expression 2</a:t>
                </a:r>
                <a:r>
                  <a:rPr lang="en-US" sz="2800" i="1" dirty="0"/>
                  <a:t>x</a:t>
                </a:r>
                <a:r>
                  <a:rPr lang="en-US" sz="2800" dirty="0"/>
                  <a:t>² </a:t>
                </a:r>
                <a14:m>
                  <m:oMath xmlns:m="http://schemas.openxmlformats.org/officeDocument/2006/math">
                    <m:r>
                      <a:rPr lang="en-US" i="1">
                        <a:latin typeface="Cambria Math" panose="02040503050406030204" pitchFamily="18" charset="0"/>
                        <a:ea typeface="Cambria Math" panose="02040503050406030204" pitchFamily="18" charset="0"/>
                      </a:rPr>
                      <m:t>− </m:t>
                    </m:r>
                  </m:oMath>
                </a14:m>
                <a:r>
                  <a:rPr lang="en-US" sz="2800" dirty="0"/>
                  <a:t>7</a:t>
                </a:r>
                <a:r>
                  <a:rPr lang="en-US" sz="2800" i="1" dirty="0"/>
                  <a:t>x</a:t>
                </a:r>
                <a:r>
                  <a:rPr lang="en-US" sz="2800" dirty="0"/>
                  <a:t> </a:t>
                </a:r>
                <a14:m>
                  <m:oMath xmlns:m="http://schemas.openxmlformats.org/officeDocument/2006/math">
                    <m:r>
                      <a:rPr lang="en-US" i="1">
                        <a:latin typeface="Cambria Math" panose="02040503050406030204" pitchFamily="18" charset="0"/>
                        <a:ea typeface="Cambria Math" panose="02040503050406030204" pitchFamily="18" charset="0"/>
                      </a:rPr>
                      <m:t>− </m:t>
                    </m:r>
                  </m:oMath>
                </a14:m>
                <a:r>
                  <a:rPr lang="en-US" sz="2800" dirty="0"/>
                  <a:t>3 are  </a:t>
                </a:r>
                <a:r>
                  <a:rPr lang="en-US" sz="2800" i="1" dirty="0"/>
                  <a:t>x</a:t>
                </a:r>
                <a:r>
                  <a:rPr lang="en-US" sz="2800" dirty="0"/>
                  <a:t> </a:t>
                </a:r>
                <a:r>
                  <a:rPr lang="en-US" sz="2800" dirty="0">
                    <a:latin typeface="Calibri" panose="020F0502020204030204" pitchFamily="34" charset="0"/>
                    <a:ea typeface="Calibri" panose="020F0502020204030204" pitchFamily="34" charset="0"/>
                    <a:cs typeface="Calibri" panose="020F0502020204030204" pitchFamily="34" charset="0"/>
                  </a:rPr>
                  <a:t>≈ 3.886</a:t>
                </a:r>
                <a:r>
                  <a:rPr lang="en-US" sz="2800" dirty="0"/>
                  <a:t> and </a:t>
                </a:r>
                <a:r>
                  <a:rPr lang="en-US" sz="2800" i="1" dirty="0"/>
                  <a:t>x</a:t>
                </a:r>
                <a:r>
                  <a:rPr lang="en-US" sz="2800" dirty="0"/>
                  <a:t> </a:t>
                </a:r>
                <a:r>
                  <a:rPr lang="en-US" sz="2800" dirty="0">
                    <a:latin typeface="Calibri" panose="020F0502020204030204" pitchFamily="34" charset="0"/>
                    <a:ea typeface="Calibri" panose="020F0502020204030204" pitchFamily="34" charset="0"/>
                    <a:cs typeface="Calibri" panose="020F0502020204030204" pitchFamily="34" charset="0"/>
                  </a:rPr>
                  <a:t>≈ </a:t>
                </a:r>
                <a14:m>
                  <m:oMath xmlns:m="http://schemas.openxmlformats.org/officeDocument/2006/math">
                    <m:r>
                      <a:rPr lang="en-US" i="1">
                        <a:latin typeface="Cambria Math" panose="02040503050406030204" pitchFamily="18" charset="0"/>
                        <a:ea typeface="Cambria Math" panose="02040503050406030204" pitchFamily="18" charset="0"/>
                      </a:rPr>
                      <m:t>−</m:t>
                    </m:r>
                  </m:oMath>
                </a14:m>
                <a:r>
                  <a:rPr lang="en-US" sz="2800" dirty="0">
                    <a:latin typeface="Calibri" panose="020F0502020204030204" pitchFamily="34" charset="0"/>
                    <a:ea typeface="Calibri" panose="020F0502020204030204" pitchFamily="34" charset="0"/>
                    <a:cs typeface="Calibri" panose="020F0502020204030204" pitchFamily="34" charset="0"/>
                  </a:rPr>
                  <a:t>0.386</a:t>
                </a:r>
                <a:r>
                  <a:rPr lang="en-US" sz="2800" dirty="0"/>
                  <a:t>.</a:t>
                </a:r>
              </a:p>
            </p:txBody>
          </p:sp>
        </mc:Choice>
        <mc:Fallback>
          <p:sp>
            <p:nvSpPr>
              <p:cNvPr id="11" name="TextBox 10">
                <a:extLst>
                  <a:ext uri="{FF2B5EF4-FFF2-40B4-BE49-F238E27FC236}">
                    <a16:creationId xmlns:a16="http://schemas.microsoft.com/office/drawing/2014/main" id="{C5D249B2-178E-9314-C624-88E0EA65E3A1}"/>
                  </a:ext>
                </a:extLst>
              </p:cNvPr>
              <p:cNvSpPr txBox="1">
                <a:spLocks noRot="1" noChangeAspect="1" noMove="1" noResize="1" noEditPoints="1" noAdjustHandles="1" noChangeArrowheads="1" noChangeShapeType="1" noTextEdit="1"/>
              </p:cNvSpPr>
              <p:nvPr/>
            </p:nvSpPr>
            <p:spPr>
              <a:xfrm>
                <a:off x="457199" y="4621888"/>
                <a:ext cx="8229599" cy="954107"/>
              </a:xfrm>
              <a:prstGeom prst="rect">
                <a:avLst/>
              </a:prstGeom>
              <a:blipFill>
                <a:blip r:embed="rId3"/>
                <a:stretch>
                  <a:fillRect l="-1481" t="-5732" r="-1704" b="-17197"/>
                </a:stretch>
              </a:blipFill>
            </p:spPr>
            <p:txBody>
              <a:bodyPr/>
              <a:lstStyle/>
              <a:p>
                <a:r>
                  <a:rPr lang="en-IN">
                    <a:noFill/>
                  </a:rPr>
                  <a:t> </a:t>
                </a:r>
              </a:p>
            </p:txBody>
          </p:sp>
        </mc:Fallback>
      </mc:AlternateContent>
    </p:spTree>
    <p:extLst>
      <p:ext uri="{BB962C8B-B14F-4D97-AF65-F5344CB8AC3E}">
        <p14:creationId xmlns:p14="http://schemas.microsoft.com/office/powerpoint/2010/main" val="41062162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Skill Check 2</a:t>
            </a:r>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a:bodyPr>
              <a:lstStyle/>
              <a:p>
                <a:r>
                  <a:rPr lang="en-US" dirty="0"/>
                  <a:t>Find the roots of the equation.</a:t>
                </a:r>
              </a:p>
              <a:p>
                <a:r>
                  <a:rPr lang="en-US" dirty="0"/>
                  <a:t>			4</a:t>
                </a:r>
                <a:r>
                  <a:rPr lang="en-US" i="1" dirty="0"/>
                  <a:t>x</a:t>
                </a:r>
                <a:r>
                  <a:rPr lang="en-US" dirty="0"/>
                  <a:t>² </a:t>
                </a:r>
                <a14:m>
                  <m:oMath xmlns:m="http://schemas.openxmlformats.org/officeDocument/2006/math">
                    <m:r>
                      <a:rPr lang="en-US" i="1">
                        <a:latin typeface="Cambria Math" panose="02040503050406030204" pitchFamily="18" charset="0"/>
                        <a:ea typeface="Cambria Math" panose="02040503050406030204" pitchFamily="18" charset="0"/>
                      </a:rPr>
                      <m:t>− </m:t>
                    </m:r>
                  </m:oMath>
                </a14:m>
                <a:r>
                  <a:rPr lang="en-US" dirty="0"/>
                  <a:t>12</a:t>
                </a:r>
                <a:r>
                  <a:rPr lang="en-US" i="1" dirty="0"/>
                  <a:t>x</a:t>
                </a:r>
                <a:r>
                  <a:rPr lang="en-US" dirty="0"/>
                  <a:t> = 27</a:t>
                </a:r>
              </a:p>
              <a:p>
                <a:pPr algn="ctr">
                  <a:defRPr sz="2800"/>
                </a:pPr>
                <a:endParaRPr sz="2800" dirty="0"/>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IN">
                    <a:noFill/>
                  </a:rPr>
                  <a:t> </a:t>
                </a:r>
              </a:p>
            </p:txBody>
          </p:sp>
        </mc:Fallback>
      </mc:AlternateContent>
      <p:sp>
        <p:nvSpPr>
          <p:cNvPr id="10" name="TextBox 9">
            <a:extLst>
              <a:ext uri="{FF2B5EF4-FFF2-40B4-BE49-F238E27FC236}">
                <a16:creationId xmlns:a16="http://schemas.microsoft.com/office/drawing/2014/main" id="{545BA36F-026D-0B26-A531-030C8A7080CA}"/>
              </a:ext>
            </a:extLst>
          </p:cNvPr>
          <p:cNvSpPr txBox="1"/>
          <p:nvPr/>
        </p:nvSpPr>
        <p:spPr>
          <a:xfrm>
            <a:off x="457200" y="2567315"/>
            <a:ext cx="1447800" cy="523220"/>
          </a:xfrm>
          <a:prstGeom prst="rect">
            <a:avLst/>
          </a:prstGeom>
          <a:noFill/>
        </p:spPr>
        <p:txBody>
          <a:bodyPr wrap="square">
            <a:spAutoFit/>
          </a:bodyPr>
          <a:lstStyle/>
          <a:p>
            <a:pPr>
              <a:defRPr sz="2800"/>
            </a:pPr>
            <a:r>
              <a:rPr lang="en-IN" sz="2800" dirty="0"/>
              <a:t>Answer:</a:t>
            </a:r>
          </a:p>
        </p:txBody>
      </p:sp>
      <p:pic>
        <p:nvPicPr>
          <p:cNvPr id="8" name="Picture 7" descr="x equals negative three halves and x equals nine halves.">
            <a:extLst>
              <a:ext uri="{FF2B5EF4-FFF2-40B4-BE49-F238E27FC236}">
                <a16:creationId xmlns:a16="http://schemas.microsoft.com/office/drawing/2014/main" id="{4C6FBFB5-37BE-EDE2-65DE-BE6D44BAFF91}"/>
              </a:ext>
            </a:extLst>
          </p:cNvPr>
          <p:cNvPicPr>
            <a:picLocks noChangeAspect="1"/>
          </p:cNvPicPr>
          <p:nvPr/>
        </p:nvPicPr>
        <p:blipFill>
          <a:blip r:embed="rId3"/>
          <a:stretch>
            <a:fillRect/>
          </a:stretch>
        </p:blipFill>
        <p:spPr>
          <a:xfrm>
            <a:off x="1828800" y="2438400"/>
            <a:ext cx="2162175" cy="781050"/>
          </a:xfrm>
          <a:prstGeom prst="rect">
            <a:avLst/>
          </a:prstGeom>
        </p:spPr>
      </p:pic>
    </p:spTree>
    <p:extLst>
      <p:ext uri="{BB962C8B-B14F-4D97-AF65-F5344CB8AC3E}">
        <p14:creationId xmlns:p14="http://schemas.microsoft.com/office/powerpoint/2010/main" val="29568717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Example 3: Modeling with a Parabola</a:t>
            </a:r>
            <a:r>
              <a:rPr lang="en-US" dirty="0"/>
              <a:t>—Slide 1</a:t>
            </a:r>
            <a:endParaRPr dirty="0"/>
          </a:p>
        </p:txBody>
      </p:sp>
      <p:sp>
        <p:nvSpPr>
          <p:cNvPr id="3" name="Text Placeholder 2"/>
          <p:cNvSpPr>
            <a:spLocks noGrp="1"/>
          </p:cNvSpPr>
          <p:nvPr>
            <p:ph type="body" sz="quarter" idx="10"/>
          </p:nvPr>
        </p:nvSpPr>
        <p:spPr/>
        <p:txBody>
          <a:bodyPr>
            <a:normAutofit/>
          </a:bodyPr>
          <a:lstStyle/>
          <a:p>
            <a:r>
              <a:rPr sz="2000" dirty="0"/>
              <a:t>An architect firm has been hired to design a new suspension bridge to be included in a town's overall plan to revive the downtown area. The outermost support towers extend </a:t>
            </a:r>
            <a:r>
              <a:rPr sz="2000" dirty="0">
                <a:latin typeface="Cambria Math"/>
              </a:rPr>
              <a:t>80</a:t>
            </a:r>
            <a:r>
              <a:rPr sz="2000" dirty="0"/>
              <a:t> feet above the deck (or road) of the bridge. Two inner decorative pillars are </a:t>
            </a:r>
            <a:r>
              <a:rPr sz="2000" dirty="0">
                <a:latin typeface="Cambria Math"/>
              </a:rPr>
              <a:t>20</a:t>
            </a:r>
            <a:r>
              <a:rPr sz="2000" dirty="0"/>
              <a:t> feet tall and reach to the main cable. A simplified rendering of the bridge is shown in Figure 7.</a:t>
            </a:r>
          </a:p>
        </p:txBody>
      </p:sp>
      <p:pic>
        <p:nvPicPr>
          <p:cNvPr id="5" name="Picture 4" descr="A suspension bridge with two central pillars is shown. There are two towers reaching 80 feet tall, and between them, the main cable falls downward to two 20 foot pillars. The cable forms the shape of a parabola opening upward.">
            <a:extLst>
              <a:ext uri="{FF2B5EF4-FFF2-40B4-BE49-F238E27FC236}">
                <a16:creationId xmlns:a16="http://schemas.microsoft.com/office/drawing/2014/main" id="{F6257AB8-717E-4BE0-9570-4A8D22F7AC99}"/>
              </a:ext>
            </a:extLst>
          </p:cNvPr>
          <p:cNvPicPr>
            <a:picLocks noChangeAspect="1"/>
          </p:cNvPicPr>
          <p:nvPr/>
        </p:nvPicPr>
        <p:blipFill>
          <a:blip r:embed="rId2"/>
          <a:srcRect b="11146"/>
          <a:stretch>
            <a:fillRect/>
          </a:stretch>
        </p:blipFill>
        <p:spPr>
          <a:xfrm>
            <a:off x="1447800" y="2604605"/>
            <a:ext cx="5715000" cy="3034195"/>
          </a:xfrm>
          <a:prstGeom prst="rect">
            <a:avLst/>
          </a:prstGeom>
        </p:spPr>
      </p:pic>
      <p:sp>
        <p:nvSpPr>
          <p:cNvPr id="6" name="TextBox 5">
            <a:extLst>
              <a:ext uri="{FF2B5EF4-FFF2-40B4-BE49-F238E27FC236}">
                <a16:creationId xmlns:a16="http://schemas.microsoft.com/office/drawing/2014/main" id="{EA483C3A-3860-9FEC-656E-90E5C34712DE}"/>
              </a:ext>
            </a:extLst>
          </p:cNvPr>
          <p:cNvSpPr txBox="1"/>
          <p:nvPr/>
        </p:nvSpPr>
        <p:spPr>
          <a:xfrm>
            <a:off x="647700" y="5613269"/>
            <a:ext cx="7315200" cy="430887"/>
          </a:xfrm>
          <a:prstGeom prst="rect">
            <a:avLst/>
          </a:prstGeom>
          <a:noFill/>
        </p:spPr>
        <p:txBody>
          <a:bodyPr wrap="square">
            <a:spAutoFit/>
          </a:bodyPr>
          <a:lstStyle/>
          <a:p>
            <a:pPr algn="ctr"/>
            <a:r>
              <a:rPr lang="en-IN" sz="2200" dirty="0"/>
              <a:t>Figure 7: Suspension Bridge with Two Decorative Pillars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Example 3: Modeling with a Parabola</a:t>
            </a:r>
            <a:r>
              <a:rPr lang="en-US" dirty="0"/>
              <a:t>—Slide 2</a:t>
            </a:r>
            <a:endParaRPr dirty="0"/>
          </a:p>
        </p:txBody>
      </p:sp>
      <p:sp>
        <p:nvSpPr>
          <p:cNvPr id="3" name="Text Placeholder 2"/>
          <p:cNvSpPr>
            <a:spLocks noGrp="1"/>
          </p:cNvSpPr>
          <p:nvPr>
            <p:ph type="body" sz="quarter" idx="10"/>
          </p:nvPr>
        </p:nvSpPr>
        <p:spPr/>
        <p:txBody>
          <a:bodyPr>
            <a:normAutofit/>
          </a:bodyPr>
          <a:lstStyle/>
          <a:p>
            <a:pPr>
              <a:defRPr sz="2800"/>
            </a:pPr>
            <a:r>
              <a:rPr sz="2800" dirty="0"/>
              <a:t>The shape of the main cable can be modeled by the quadratic equation</a:t>
            </a:r>
            <a:r>
              <a:rPr lang="en-US" sz="2800" dirty="0"/>
              <a:t>				</a:t>
            </a:r>
          </a:p>
        </p:txBody>
      </p:sp>
      <p:pic>
        <p:nvPicPr>
          <p:cNvPr id="9" name="Picture 8" descr="y equals open fraction seven divided by nine thousand close fraction times x, times the quantity x minus six hundred plus eighty,">
            <a:extLst>
              <a:ext uri="{FF2B5EF4-FFF2-40B4-BE49-F238E27FC236}">
                <a16:creationId xmlns:a16="http://schemas.microsoft.com/office/drawing/2014/main" id="{D78A50D1-78D2-B03B-AD13-20770ED30228}"/>
              </a:ext>
            </a:extLst>
          </p:cNvPr>
          <p:cNvPicPr>
            <a:picLocks noChangeAspect="1"/>
          </p:cNvPicPr>
          <p:nvPr/>
        </p:nvPicPr>
        <p:blipFill>
          <a:blip r:embed="rId2"/>
          <a:stretch>
            <a:fillRect/>
          </a:stretch>
        </p:blipFill>
        <p:spPr>
          <a:xfrm>
            <a:off x="3352800" y="1343025"/>
            <a:ext cx="3533775" cy="790575"/>
          </a:xfrm>
          <a:prstGeom prst="rect">
            <a:avLst/>
          </a:prstGeom>
        </p:spPr>
      </p:pic>
      <p:sp>
        <p:nvSpPr>
          <p:cNvPr id="11" name="TextBox 10">
            <a:extLst>
              <a:ext uri="{FF2B5EF4-FFF2-40B4-BE49-F238E27FC236}">
                <a16:creationId xmlns:a16="http://schemas.microsoft.com/office/drawing/2014/main" id="{A911AF58-6F24-F528-0DAE-16D3D208F3BD}"/>
              </a:ext>
            </a:extLst>
          </p:cNvPr>
          <p:cNvSpPr txBox="1"/>
          <p:nvPr/>
        </p:nvSpPr>
        <p:spPr>
          <a:xfrm>
            <a:off x="6859681" y="1456326"/>
            <a:ext cx="1662113" cy="523220"/>
          </a:xfrm>
          <a:prstGeom prst="rect">
            <a:avLst/>
          </a:prstGeom>
          <a:noFill/>
        </p:spPr>
        <p:txBody>
          <a:bodyPr wrap="square">
            <a:spAutoFit/>
          </a:bodyPr>
          <a:lstStyle/>
          <a:p>
            <a:r>
              <a:rPr lang="en-IN" sz="2800" dirty="0"/>
              <a:t>where </a:t>
            </a:r>
            <a:r>
              <a:rPr lang="en-IN" sz="2800" i="1" dirty="0"/>
              <a:t>x</a:t>
            </a:r>
            <a:r>
              <a:rPr lang="en-IN" sz="2800" dirty="0"/>
              <a:t> is</a:t>
            </a:r>
          </a:p>
        </p:txBody>
      </p:sp>
      <p:sp>
        <p:nvSpPr>
          <p:cNvPr id="13" name="TextBox 12">
            <a:extLst>
              <a:ext uri="{FF2B5EF4-FFF2-40B4-BE49-F238E27FC236}">
                <a16:creationId xmlns:a16="http://schemas.microsoft.com/office/drawing/2014/main" id="{6B4B1D1A-DC31-034E-6D5A-D0C7EDAB7206}"/>
              </a:ext>
            </a:extLst>
          </p:cNvPr>
          <p:cNvSpPr txBox="1"/>
          <p:nvPr/>
        </p:nvSpPr>
        <p:spPr>
          <a:xfrm>
            <a:off x="488576" y="2046744"/>
            <a:ext cx="8198224" cy="2677656"/>
          </a:xfrm>
          <a:prstGeom prst="rect">
            <a:avLst/>
          </a:prstGeom>
          <a:noFill/>
        </p:spPr>
        <p:txBody>
          <a:bodyPr wrap="square">
            <a:spAutoFit/>
          </a:bodyPr>
          <a:lstStyle/>
          <a:p>
            <a:pPr>
              <a:defRPr sz="2800"/>
            </a:pPr>
            <a:r>
              <a:rPr lang="en-US" sz="2800" dirty="0"/>
              <a:t>the horizontal distance from the leftmost tower and </a:t>
            </a:r>
            <a:r>
              <a:rPr lang="en-US" sz="2800" i="1" dirty="0"/>
              <a:t>y</a:t>
            </a:r>
            <a:r>
              <a:rPr lang="en-US" sz="2800" dirty="0"/>
              <a:t> is the vertical height from the deck to the cable. If the leftmost tower is placed at </a:t>
            </a:r>
            <a:r>
              <a:rPr lang="en-US" sz="2800" dirty="0">
                <a:latin typeface="Cambria Math"/>
              </a:rPr>
              <a:t>0</a:t>
            </a:r>
            <a:r>
              <a:rPr lang="en-US" sz="2800" dirty="0"/>
              <a:t> on the </a:t>
            </a:r>
            <a:r>
              <a:rPr lang="en-US" sz="2800" i="1" dirty="0"/>
              <a:t>x</a:t>
            </a:r>
            <a:r>
              <a:rPr lang="en-US" sz="2800" dirty="0"/>
              <a:t>-axis, how far away from the leftmost tower do each of the two </a:t>
            </a:r>
            <a:r>
              <a:rPr lang="en-US" sz="2800" dirty="0">
                <a:latin typeface="Cambria Math"/>
              </a:rPr>
              <a:t>20</a:t>
            </a:r>
            <a:r>
              <a:rPr lang="en-US" sz="2800" dirty="0"/>
              <a:t>-foot pillars need to be? Round your answer to the nearest tenth of a foot.</a:t>
            </a:r>
          </a:p>
        </p:txBody>
      </p:sp>
    </p:spTree>
    <p:extLst>
      <p:ext uri="{BB962C8B-B14F-4D97-AF65-F5344CB8AC3E}">
        <p14:creationId xmlns:p14="http://schemas.microsoft.com/office/powerpoint/2010/main" val="21153912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3: Modeling with a Parabola</a:t>
            </a:r>
            <a:r>
              <a:rPr lang="en-US" dirty="0"/>
              <a:t>—Slide 3</a:t>
            </a:r>
            <a:endParaRPr dirty="0"/>
          </a:p>
        </p:txBody>
      </p:sp>
      <p:sp>
        <p:nvSpPr>
          <p:cNvPr id="3" name="Text Placeholder 2"/>
          <p:cNvSpPr>
            <a:spLocks noGrp="1"/>
          </p:cNvSpPr>
          <p:nvPr>
            <p:ph type="body" sz="quarter" idx="10"/>
          </p:nvPr>
        </p:nvSpPr>
        <p:spPr/>
        <p:txBody>
          <a:bodyPr>
            <a:normAutofit/>
          </a:bodyPr>
          <a:lstStyle/>
          <a:p>
            <a:r>
              <a:rPr sz="2600" b="1" dirty="0"/>
              <a:t>Solution</a:t>
            </a:r>
          </a:p>
          <a:p>
            <a:pPr>
              <a:defRPr sz="2800"/>
            </a:pPr>
            <a:r>
              <a:rPr sz="2600" dirty="0"/>
              <a:t>We are told that the shape of the main cable can be </a:t>
            </a:r>
            <a:endParaRPr lang="en-US" sz="2600" dirty="0"/>
          </a:p>
          <a:p>
            <a:pPr>
              <a:defRPr sz="2800"/>
            </a:pPr>
            <a:r>
              <a:rPr sz="2600" dirty="0"/>
              <a:t>modeled by the quadratic</a:t>
            </a:r>
            <a:r>
              <a:rPr lang="en-US" sz="2600" dirty="0"/>
              <a:t>				</a:t>
            </a:r>
            <a:r>
              <a:rPr sz="2600" dirty="0"/>
              <a:t> </a:t>
            </a:r>
            <a:endParaRPr lang="en-US" sz="2600" dirty="0"/>
          </a:p>
          <a:p>
            <a:pPr>
              <a:defRPr b="1"/>
            </a:pPr>
            <a:endParaRPr lang="en-US" sz="2600" dirty="0"/>
          </a:p>
          <a:p>
            <a:pPr>
              <a:defRPr b="1"/>
            </a:pPr>
            <a:endParaRPr lang="en-IN" sz="2600" dirty="0"/>
          </a:p>
          <a:p>
            <a:pPr>
              <a:defRPr b="1"/>
            </a:pPr>
            <a:endParaRPr lang="en-IN" sz="2600" dirty="0"/>
          </a:p>
          <a:p>
            <a:pPr>
              <a:defRPr b="1"/>
            </a:pPr>
            <a:endParaRPr lang="en-US" sz="2600" dirty="0"/>
          </a:p>
        </p:txBody>
      </p:sp>
      <p:pic>
        <p:nvPicPr>
          <p:cNvPr id="7" name="Picture 6" descr="y equals open fraction seven divided by nine thousand close fraction times x, times the quantity x minus six hundred plus eighty.">
            <a:extLst>
              <a:ext uri="{FF2B5EF4-FFF2-40B4-BE49-F238E27FC236}">
                <a16:creationId xmlns:a16="http://schemas.microsoft.com/office/drawing/2014/main" id="{BE33C0BF-609C-A492-FDEE-23FA573BCF63}"/>
              </a:ext>
            </a:extLst>
          </p:cNvPr>
          <p:cNvPicPr>
            <a:picLocks noChangeAspect="1"/>
          </p:cNvPicPr>
          <p:nvPr/>
        </p:nvPicPr>
        <p:blipFill>
          <a:blip r:embed="rId2"/>
          <a:stretch>
            <a:fillRect/>
          </a:stretch>
        </p:blipFill>
        <p:spPr>
          <a:xfrm>
            <a:off x="4038600" y="1828800"/>
            <a:ext cx="3524250" cy="790575"/>
          </a:xfrm>
          <a:prstGeom prst="rect">
            <a:avLst/>
          </a:prstGeom>
        </p:spPr>
      </p:pic>
      <mc:AlternateContent xmlns:mc="http://schemas.openxmlformats.org/markup-compatibility/2006">
        <mc:Choice xmlns:a14="http://schemas.microsoft.com/office/drawing/2010/main" Requires="a14">
          <p:sp>
            <p:nvSpPr>
              <p:cNvPr id="9" name="TextBox 8">
                <a:extLst>
                  <a:ext uri="{FF2B5EF4-FFF2-40B4-BE49-F238E27FC236}">
                    <a16:creationId xmlns:a16="http://schemas.microsoft.com/office/drawing/2014/main" id="{6354CA4B-B08E-2A71-5028-C793899841AC}"/>
                  </a:ext>
                </a:extLst>
              </p:cNvPr>
              <p:cNvSpPr txBox="1"/>
              <p:nvPr/>
            </p:nvSpPr>
            <p:spPr>
              <a:xfrm>
                <a:off x="457200" y="2479119"/>
                <a:ext cx="8229600" cy="3293209"/>
              </a:xfrm>
              <a:prstGeom prst="rect">
                <a:avLst/>
              </a:prstGeom>
              <a:noFill/>
            </p:spPr>
            <p:txBody>
              <a:bodyPr wrap="square">
                <a:spAutoFit/>
              </a:bodyPr>
              <a:lstStyle/>
              <a:p>
                <a:pPr>
                  <a:defRPr sz="2800"/>
                </a:pPr>
                <a:r>
                  <a:rPr lang="en-US" sz="2600" dirty="0"/>
                  <a:t>Every point on this quadratic has an </a:t>
                </a:r>
                <a:r>
                  <a:rPr lang="en-US" sz="2600" i="1" dirty="0"/>
                  <a:t>x</a:t>
                </a:r>
                <a:r>
                  <a:rPr lang="en-US" sz="2600" dirty="0"/>
                  <a:t>-value that is the horizontal distance from the leftmost tower and a </a:t>
                </a:r>
                <a:r>
                  <a:rPr lang="en-US" sz="2600" i="1" dirty="0"/>
                  <a:t>y</a:t>
                </a:r>
                <a:r>
                  <a:rPr lang="en-US" sz="2600" dirty="0"/>
                  <a:t>-value that is the height of the main cable above the deck. We are told that the height of each decorative pillar is </a:t>
                </a:r>
                <a:r>
                  <a:rPr lang="en-US" sz="2600" dirty="0">
                    <a:latin typeface="Cambria Math"/>
                  </a:rPr>
                  <a:t>20</a:t>
                </a:r>
                <a:r>
                  <a:rPr lang="en-US" sz="2600" dirty="0"/>
                  <a:t> feet; in other words, </a:t>
                </a:r>
                <a:r>
                  <a:rPr lang="en-US" sz="2600" i="1" dirty="0"/>
                  <a:t>y </a:t>
                </a:r>
                <a14:m>
                  <m:oMath xmlns:m="http://schemas.openxmlformats.org/officeDocument/2006/math">
                    <m:r>
                      <a:rPr lang="en-US" sz="2600">
                        <a:latin typeface="Cambria Math" panose="02040503050406030204" pitchFamily="18" charset="0"/>
                      </a:rPr>
                      <m:t>=</m:t>
                    </m:r>
                    <m:r>
                      <a:rPr lang="en-US" sz="2600">
                        <a:latin typeface="Cambria Math" panose="02040503050406030204" pitchFamily="18" charset="0"/>
                      </a:rPr>
                      <m:t>20</m:t>
                    </m:r>
                  </m:oMath>
                </a14:m>
                <a:r>
                  <a:rPr lang="en-US" sz="2600" dirty="0"/>
                  <a:t>.</a:t>
                </a:r>
              </a:p>
              <a:p>
                <a:pPr>
                  <a:defRPr b="1"/>
                </a:pPr>
                <a:r>
                  <a:rPr lang="en-US" sz="2600" dirty="0"/>
                  <a:t>By Hand</a:t>
                </a:r>
              </a:p>
              <a:p>
                <a:r>
                  <a:rPr lang="en-US" sz="2600" dirty="0"/>
                  <a:t>In order to use the quadratic formula, we need to substitute this into the equation and rearrange it into standard form.</a:t>
                </a:r>
              </a:p>
            </p:txBody>
          </p:sp>
        </mc:Choice>
        <mc:Fallback>
          <p:sp>
            <p:nvSpPr>
              <p:cNvPr id="9" name="TextBox 8">
                <a:extLst>
                  <a:ext uri="{FF2B5EF4-FFF2-40B4-BE49-F238E27FC236}">
                    <a16:creationId xmlns:a16="http://schemas.microsoft.com/office/drawing/2014/main" id="{6354CA4B-B08E-2A71-5028-C793899841AC}"/>
                  </a:ext>
                </a:extLst>
              </p:cNvPr>
              <p:cNvSpPr txBox="1">
                <a:spLocks noRot="1" noChangeAspect="1" noMove="1" noResize="1" noEditPoints="1" noAdjustHandles="1" noChangeArrowheads="1" noChangeShapeType="1" noTextEdit="1"/>
              </p:cNvSpPr>
              <p:nvPr/>
            </p:nvSpPr>
            <p:spPr>
              <a:xfrm>
                <a:off x="457200" y="2479119"/>
                <a:ext cx="8229600" cy="3293209"/>
              </a:xfrm>
              <a:prstGeom prst="rect">
                <a:avLst/>
              </a:prstGeom>
              <a:blipFill>
                <a:blip r:embed="rId3"/>
                <a:stretch>
                  <a:fillRect l="-1333" t="-1667" r="-2148" b="-3889"/>
                </a:stretch>
              </a:blipFill>
            </p:spPr>
            <p:txBody>
              <a:bodyPr/>
              <a:lstStyle/>
              <a:p>
                <a:r>
                  <a:rPr lang="en-IN">
                    <a:noFill/>
                  </a:rPr>
                  <a:t> </a:t>
                </a:r>
              </a:p>
            </p:txBody>
          </p:sp>
        </mc:Fallback>
      </mc:AlternateContent>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3: Modeling with a Parabola</a:t>
            </a:r>
            <a:r>
              <a:rPr lang="en-US" dirty="0"/>
              <a:t>—Slide 4</a:t>
            </a:r>
            <a:endParaRPr dirty="0"/>
          </a:p>
        </p:txBody>
      </p:sp>
      <p:pic>
        <p:nvPicPr>
          <p:cNvPr id="13" name="Picture 12" descr="Line 1: y equals open fraction seven divided by nine thousand close fraction times x, times the quantity x minus six hundred, plus eighty.&#10;&#10;Line 2: substituting y equals 20 in the equation, Twenty equals open fraction seven divided by nine thousand close fraction, times x, times the quantity x minus six hundred, plus eighty.&#10;&#10;Line 3: By distributing the x,Twenty equals open fraction seven divided by nine thousand close fraction, times the quantity x squared minus six hundred x, plus eighty.&#10;&#10;Line 4: Twenty equals open fraction seven divided by nine thousand close fraction times x squared, minus open fraction seven divided by fifteen close fraction times x, plus eighty.&#10;&#10;Line 5: Write in standard form. Zero equals open fraction seven divided by nine thousand close fraction times x squared, minus open fraction seven divided by fifteen close fraction times x, plus sixty.&#10;&#10;After solving, a equals seven divided by nine thousand, &#10;b equals negative seven divided by fifteen, &#10;c equals sixty.&#10;&#10;By substituting these values in the formula, &#10;x equals numerator negative open parenthesis negative 7 divided by 15 closed parenthesis plus or minus square root of quantity open parenthesis negative 7 divided by 15 closed parenthesis squared minus 4 times open fraction 7 divided by 9000 close fraction times 60 closed parenthesis whole divided by denominator 2 times open fraction 7 divided by 9000 close fraction.&#10;&#10;x is approximately four hundred thirteen point three eight nine and &#10;x is approximately one hundred eighty-six point six one one.">
            <a:extLst>
              <a:ext uri="{FF2B5EF4-FFF2-40B4-BE49-F238E27FC236}">
                <a16:creationId xmlns:a16="http://schemas.microsoft.com/office/drawing/2014/main" id="{C67E53B4-8DA2-E094-D033-EDCC8BE1EEF1}"/>
              </a:ext>
            </a:extLst>
          </p:cNvPr>
          <p:cNvPicPr>
            <a:picLocks noChangeAspect="1"/>
          </p:cNvPicPr>
          <p:nvPr/>
        </p:nvPicPr>
        <p:blipFill>
          <a:blip r:embed="rId2"/>
          <a:stretch>
            <a:fillRect/>
          </a:stretch>
        </p:blipFill>
        <p:spPr>
          <a:xfrm>
            <a:off x="762000" y="1143000"/>
            <a:ext cx="6715125" cy="4752975"/>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Fun Fact</a:t>
            </a:r>
            <a:r>
              <a:rPr lang="en-US" dirty="0"/>
              <a:t>—Slide 1</a:t>
            </a:r>
            <a:endParaRPr dirty="0"/>
          </a:p>
        </p:txBody>
      </p:sp>
      <p:sp>
        <p:nvSpPr>
          <p:cNvPr id="3" name="Text Placeholder 2"/>
          <p:cNvSpPr>
            <a:spLocks noGrp="1"/>
          </p:cNvSpPr>
          <p:nvPr>
            <p:ph type="body" sz="quarter" idx="10"/>
          </p:nvPr>
        </p:nvSpPr>
        <p:spPr/>
        <p:txBody>
          <a:bodyPr>
            <a:normAutofit/>
          </a:bodyPr>
          <a:lstStyle/>
          <a:p>
            <a:r>
              <a:rPr sz="2800" dirty="0"/>
              <a:t>The term </a:t>
            </a:r>
            <a:r>
              <a:rPr sz="2800" i="1" dirty="0"/>
              <a:t>sabermetrics</a:t>
            </a:r>
            <a:r>
              <a:rPr sz="2800" dirty="0"/>
              <a:t> (sometimes written </a:t>
            </a:r>
            <a:r>
              <a:rPr sz="2800" i="1" dirty="0" err="1"/>
              <a:t>SABRmetrics</a:t>
            </a:r>
            <a:r>
              <a:rPr sz="2800" dirty="0"/>
              <a:t>) is derived from the acronym SABR, which stands for the Society for American Baseball Research. SABR, held its first meeting in 1971 with </a:t>
            </a:r>
            <a:r>
              <a:rPr sz="2800" dirty="0">
                <a:latin typeface="Cambria Math"/>
              </a:rPr>
              <a:t>16</a:t>
            </a:r>
            <a:r>
              <a:rPr sz="2800" dirty="0"/>
              <a:t> baseball enthusiasts. </a:t>
            </a:r>
            <a:r>
              <a:rPr sz="2800" dirty="0">
                <a:latin typeface="Cambria Math"/>
              </a:rPr>
              <a:t>40</a:t>
            </a:r>
            <a:r>
              <a:rPr sz="2800" dirty="0"/>
              <a:t> years later, with more than </a:t>
            </a:r>
            <a:r>
              <a:rPr sz="2800" dirty="0">
                <a:latin typeface="Cambria Math"/>
              </a:rPr>
              <a:t>6,000</a:t>
            </a:r>
            <a:r>
              <a:rPr sz="2800" dirty="0"/>
              <a:t> members, SABR has earned the reputation as the "Conscience of Baseball."</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3: Modeling with a Parabola</a:t>
            </a:r>
            <a:r>
              <a:rPr lang="en-US" dirty="0"/>
              <a:t>—Slide 5</a:t>
            </a:r>
            <a:endParaRPr dirty="0"/>
          </a:p>
        </p:txBody>
      </p:sp>
      <p:sp>
        <p:nvSpPr>
          <p:cNvPr id="3" name="Text Placeholder 2"/>
          <p:cNvSpPr>
            <a:spLocks noGrp="1"/>
          </p:cNvSpPr>
          <p:nvPr>
            <p:ph type="body" sz="quarter" idx="10"/>
          </p:nvPr>
        </p:nvSpPr>
        <p:spPr/>
        <p:txBody>
          <a:bodyPr>
            <a:noAutofit/>
          </a:bodyPr>
          <a:lstStyle/>
          <a:p>
            <a:pPr>
              <a:defRPr b="1"/>
            </a:pPr>
            <a:r>
              <a:rPr sz="2100" dirty="0"/>
              <a:t>TI-83/84 Plus</a:t>
            </a:r>
          </a:p>
          <a:p>
            <a:pPr>
              <a:defRPr sz="2800"/>
            </a:pPr>
            <a:r>
              <a:rPr sz="2100" dirty="0"/>
              <a:t>Press y= and clear any equations currently in the calculator. Type </a:t>
            </a:r>
            <a:r>
              <a:rPr lang="en-US" sz="2100" dirty="0"/>
              <a:t>		</a:t>
            </a:r>
            <a:endParaRPr sz="2100" dirty="0"/>
          </a:p>
          <a:p>
            <a:pPr>
              <a:defRPr sz="2800"/>
            </a:pPr>
            <a:endParaRPr lang="en-US" sz="2100" dirty="0"/>
          </a:p>
          <a:p>
            <a:pPr>
              <a:defRPr sz="2800"/>
            </a:pPr>
            <a:endParaRPr lang="en-US" sz="2100" dirty="0"/>
          </a:p>
          <a:p>
            <a:pPr>
              <a:defRPr sz="2800"/>
            </a:pPr>
            <a:endParaRPr lang="en-IN" sz="2100" dirty="0"/>
          </a:p>
          <a:p>
            <a:pPr>
              <a:defRPr sz="2800"/>
            </a:pPr>
            <a:endParaRPr lang="en-US" sz="2100" dirty="0"/>
          </a:p>
          <a:p>
            <a:pPr>
              <a:defRPr sz="2800"/>
            </a:pPr>
            <a:endParaRPr lang="en-US" sz="2100" dirty="0"/>
          </a:p>
          <a:p>
            <a:pPr>
              <a:defRPr sz="2800"/>
            </a:pPr>
            <a:endParaRPr lang="en-US" sz="2100" dirty="0"/>
          </a:p>
        </p:txBody>
      </p:sp>
      <p:pic>
        <p:nvPicPr>
          <p:cNvPr id="14" name="Picture 13" descr="Seven divided by nine thousand, times x, times the quantity x minus six hundred, plus eighty.">
            <a:extLst>
              <a:ext uri="{FF2B5EF4-FFF2-40B4-BE49-F238E27FC236}">
                <a16:creationId xmlns:a16="http://schemas.microsoft.com/office/drawing/2014/main" id="{16ED0356-FC6C-22E3-EA9B-59C7818C64D8}"/>
              </a:ext>
            </a:extLst>
          </p:cNvPr>
          <p:cNvPicPr>
            <a:picLocks noChangeAspect="1"/>
          </p:cNvPicPr>
          <p:nvPr/>
        </p:nvPicPr>
        <p:blipFill>
          <a:blip r:embed="rId2"/>
          <a:stretch>
            <a:fillRect/>
          </a:stretch>
        </p:blipFill>
        <p:spPr>
          <a:xfrm>
            <a:off x="524435" y="1656536"/>
            <a:ext cx="2257425" cy="619125"/>
          </a:xfrm>
          <a:prstGeom prst="rect">
            <a:avLst/>
          </a:prstGeom>
        </p:spPr>
      </p:pic>
      <p:sp>
        <p:nvSpPr>
          <p:cNvPr id="16" name="TextBox 15">
            <a:extLst>
              <a:ext uri="{FF2B5EF4-FFF2-40B4-BE49-F238E27FC236}">
                <a16:creationId xmlns:a16="http://schemas.microsoft.com/office/drawing/2014/main" id="{5CAA6CF2-F6B2-59B6-E707-D07E16A70441}"/>
              </a:ext>
            </a:extLst>
          </p:cNvPr>
          <p:cNvSpPr txBox="1"/>
          <p:nvPr/>
        </p:nvSpPr>
        <p:spPr>
          <a:xfrm>
            <a:off x="2763931" y="1743631"/>
            <a:ext cx="2743200" cy="400110"/>
          </a:xfrm>
          <a:prstGeom prst="rect">
            <a:avLst/>
          </a:prstGeom>
          <a:noFill/>
        </p:spPr>
        <p:txBody>
          <a:bodyPr wrap="square">
            <a:spAutoFit/>
          </a:bodyPr>
          <a:lstStyle/>
          <a:p>
            <a:r>
              <a:rPr lang="en-US" sz="2000" dirty="0"/>
              <a:t>for Y1. Now press graph.</a:t>
            </a:r>
            <a:endParaRPr lang="en-IN" sz="2000" dirty="0"/>
          </a:p>
        </p:txBody>
      </p:sp>
      <p:pic>
        <p:nvPicPr>
          <p:cNvPr id="5" name="Picture 4" descr="Calculator screenshot of the modeled quadratic function. It shows a parabola opening upward">
            <a:extLst>
              <a:ext uri="{FF2B5EF4-FFF2-40B4-BE49-F238E27FC236}">
                <a16:creationId xmlns:a16="http://schemas.microsoft.com/office/drawing/2014/main" id="{664B760B-4A54-4BC0-A5A6-F83184BAF0BF}"/>
              </a:ext>
            </a:extLst>
          </p:cNvPr>
          <p:cNvPicPr>
            <a:picLocks noChangeAspect="1"/>
          </p:cNvPicPr>
          <p:nvPr/>
        </p:nvPicPr>
        <p:blipFill>
          <a:blip r:embed="rId3"/>
          <a:srcRect b="13739"/>
          <a:stretch>
            <a:fillRect/>
          </a:stretch>
        </p:blipFill>
        <p:spPr>
          <a:xfrm>
            <a:off x="2763931" y="2253249"/>
            <a:ext cx="2438400" cy="1861551"/>
          </a:xfrm>
          <a:prstGeom prst="rect">
            <a:avLst/>
          </a:prstGeom>
        </p:spPr>
      </p:pic>
      <p:sp>
        <p:nvSpPr>
          <p:cNvPr id="4" name="TextBox 3">
            <a:extLst>
              <a:ext uri="{FF2B5EF4-FFF2-40B4-BE49-F238E27FC236}">
                <a16:creationId xmlns:a16="http://schemas.microsoft.com/office/drawing/2014/main" id="{69C8589F-9119-9244-144A-9C77CD53706B}"/>
              </a:ext>
            </a:extLst>
          </p:cNvPr>
          <p:cNvSpPr txBox="1"/>
          <p:nvPr/>
        </p:nvSpPr>
        <p:spPr>
          <a:xfrm>
            <a:off x="2133600" y="4055010"/>
            <a:ext cx="3599330" cy="430887"/>
          </a:xfrm>
          <a:prstGeom prst="rect">
            <a:avLst/>
          </a:prstGeom>
          <a:noFill/>
        </p:spPr>
        <p:txBody>
          <a:bodyPr wrap="square">
            <a:spAutoFit/>
          </a:bodyPr>
          <a:lstStyle/>
          <a:p>
            <a:pPr algn="ctr"/>
            <a:r>
              <a:rPr lang="en-IN" sz="2200" dirty="0"/>
              <a:t>Figure 9</a:t>
            </a:r>
          </a:p>
        </p:txBody>
      </p:sp>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2ABE66EC-F929-B006-1AE1-4BAD1B716DC5}"/>
                  </a:ext>
                </a:extLst>
              </p:cNvPr>
              <p:cNvSpPr txBox="1"/>
              <p:nvPr/>
            </p:nvSpPr>
            <p:spPr>
              <a:xfrm>
                <a:off x="457200" y="4402374"/>
                <a:ext cx="8229600" cy="1631216"/>
              </a:xfrm>
              <a:prstGeom prst="rect">
                <a:avLst/>
              </a:prstGeom>
              <a:noFill/>
            </p:spPr>
            <p:txBody>
              <a:bodyPr wrap="square">
                <a:spAutoFit/>
              </a:bodyPr>
              <a:lstStyle/>
              <a:p>
                <a:pPr>
                  <a:defRPr sz="2800"/>
                </a:pPr>
                <a:r>
                  <a:rPr lang="en-US" sz="2000" dirty="0"/>
                  <a:t>Press trace and move the cursor until the </a:t>
                </a:r>
                <a:r>
                  <a:rPr lang="en-US" sz="2000" i="1" dirty="0"/>
                  <a:t>y</a:t>
                </a:r>
                <a:r>
                  <a:rPr lang="en-US" sz="2000" dirty="0"/>
                  <a:t>-value at the bottom of the screen is close to </a:t>
                </a:r>
                <a:r>
                  <a:rPr lang="en-US" sz="2000" dirty="0">
                    <a:latin typeface="Cambria Math"/>
                  </a:rPr>
                  <a:t>20</a:t>
                </a:r>
                <a:r>
                  <a:rPr lang="en-US" sz="2000" dirty="0"/>
                  <a:t>. The calculator will show the corresponding </a:t>
                </a:r>
                <a:r>
                  <a:rPr lang="en-US" sz="2000" i="1" dirty="0"/>
                  <a:t>x</a:t>
                </a:r>
                <a:r>
                  <a:rPr lang="en-US" sz="2000" dirty="0"/>
                  <a:t>-value. Since the cursor will not stop at exactly </a:t>
                </a:r>
                <a:r>
                  <a:rPr lang="en-US" sz="2000" i="1" dirty="0"/>
                  <a:t>y </a:t>
                </a:r>
                <a14:m>
                  <m:oMath xmlns:m="http://schemas.openxmlformats.org/officeDocument/2006/math">
                    <m:r>
                      <a:rPr lang="en-US" sz="2000">
                        <a:latin typeface="Cambria Math" panose="02040503050406030204" pitchFamily="18" charset="0"/>
                      </a:rPr>
                      <m:t>=20</m:t>
                    </m:r>
                  </m:oMath>
                </a14:m>
                <a:r>
                  <a:rPr lang="en-US" sz="2000" dirty="0"/>
                  <a:t>, you might need to check the </a:t>
                </a:r>
                <a:r>
                  <a:rPr lang="en-US" sz="2000" i="1" dirty="0"/>
                  <a:t>y</a:t>
                </a:r>
                <a:r>
                  <a:rPr lang="en-US" sz="2000" dirty="0"/>
                  <a:t>-value in one location where </a:t>
                </a:r>
                <a:r>
                  <a:rPr lang="en-US" sz="2000" i="1" dirty="0"/>
                  <a:t>y </a:t>
                </a:r>
                <a:r>
                  <a:rPr lang="en-US" sz="2000" dirty="0"/>
                  <a:t>is slightly less than </a:t>
                </a:r>
                <a:r>
                  <a:rPr lang="en-US" sz="2000" dirty="0">
                    <a:latin typeface="Cambria Math"/>
                  </a:rPr>
                  <a:t>20</a:t>
                </a:r>
                <a:r>
                  <a:rPr lang="en-US" sz="2000" dirty="0"/>
                  <a:t> and another location where </a:t>
                </a:r>
                <a:r>
                  <a:rPr lang="en-US" sz="2000" i="1" dirty="0"/>
                  <a:t>y </a:t>
                </a:r>
                <a:r>
                  <a:rPr lang="en-US" sz="2000" dirty="0"/>
                  <a:t>is slightly greater than </a:t>
                </a:r>
                <a:r>
                  <a:rPr lang="en-US" sz="2000" dirty="0">
                    <a:latin typeface="Cambria Math"/>
                  </a:rPr>
                  <a:t>20</a:t>
                </a:r>
                <a:r>
                  <a:rPr lang="en-US" sz="2000" dirty="0"/>
                  <a:t>.</a:t>
                </a:r>
              </a:p>
            </p:txBody>
          </p:sp>
        </mc:Choice>
        <mc:Fallback xmlns="">
          <p:sp>
            <p:nvSpPr>
              <p:cNvPr id="18" name="TextBox 17">
                <a:extLst>
                  <a:ext uri="{FF2B5EF4-FFF2-40B4-BE49-F238E27FC236}">
                    <a16:creationId xmlns:a16="http://schemas.microsoft.com/office/drawing/2014/main" id="{2ABE66EC-F929-B006-1AE1-4BAD1B716DC5}"/>
                  </a:ext>
                </a:extLst>
              </p:cNvPr>
              <p:cNvSpPr txBox="1">
                <a:spLocks noRot="1" noChangeAspect="1" noMove="1" noResize="1" noEditPoints="1" noAdjustHandles="1" noChangeArrowheads="1" noChangeShapeType="1" noTextEdit="1"/>
              </p:cNvSpPr>
              <p:nvPr/>
            </p:nvSpPr>
            <p:spPr>
              <a:xfrm>
                <a:off x="457200" y="4402374"/>
                <a:ext cx="8229600" cy="1631216"/>
              </a:xfrm>
              <a:prstGeom prst="rect">
                <a:avLst/>
              </a:prstGeom>
              <a:blipFill>
                <a:blip r:embed="rId4"/>
                <a:stretch>
                  <a:fillRect l="-741" t="-1866" r="-222" b="-5597"/>
                </a:stretch>
              </a:blipFill>
            </p:spPr>
            <p:txBody>
              <a:bodyPr/>
              <a:lstStyle/>
              <a:p>
                <a:r>
                  <a:rPr lang="en-IN">
                    <a:noFill/>
                  </a:rPr>
                  <a:t> </a:t>
                </a:r>
              </a:p>
            </p:txBody>
          </p:sp>
        </mc:Fallback>
      </mc:AlternateContent>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3: Modeling with a Parabola</a:t>
            </a:r>
            <a:r>
              <a:rPr lang="en-US" dirty="0"/>
              <a:t>—Slide 6</a:t>
            </a:r>
            <a:endParaRPr dirty="0"/>
          </a:p>
        </p:txBody>
      </p:sp>
      <p:pic>
        <p:nvPicPr>
          <p:cNvPr id="5" name="Picture 4" descr="Calculator screenshot of a graph with a parabola opening upward. Above the graph is the equation for the parabola. Y1 equals open fraction seven divided by nine thousand close fraction, times x, times the quantity x minus six hundred, plus eighty. Below the graph are the coordinates of the cursor on the curve of the parabola x equals to 183.33333 y equals to 20.58642.">
            <a:extLst>
              <a:ext uri="{FF2B5EF4-FFF2-40B4-BE49-F238E27FC236}">
                <a16:creationId xmlns:a16="http://schemas.microsoft.com/office/drawing/2014/main" id="{201F8B03-3192-4AF9-BFFE-911673E8FAA2}"/>
              </a:ext>
            </a:extLst>
          </p:cNvPr>
          <p:cNvPicPr>
            <a:picLocks noChangeAspect="1"/>
          </p:cNvPicPr>
          <p:nvPr/>
        </p:nvPicPr>
        <p:blipFill>
          <a:blip r:embed="rId2"/>
          <a:srcRect r="50000" b="11871"/>
          <a:stretch>
            <a:fillRect/>
          </a:stretch>
        </p:blipFill>
        <p:spPr>
          <a:xfrm>
            <a:off x="885311" y="1143001"/>
            <a:ext cx="3686690" cy="2787296"/>
          </a:xfrm>
          <a:prstGeom prst="rect">
            <a:avLst/>
          </a:prstGeom>
        </p:spPr>
      </p:pic>
      <p:sp>
        <p:nvSpPr>
          <p:cNvPr id="4" name="TextBox 3">
            <a:extLst>
              <a:ext uri="{FF2B5EF4-FFF2-40B4-BE49-F238E27FC236}">
                <a16:creationId xmlns:a16="http://schemas.microsoft.com/office/drawing/2014/main" id="{73A8E70F-D2E6-4193-23F3-4402439111E9}"/>
              </a:ext>
            </a:extLst>
          </p:cNvPr>
          <p:cNvSpPr txBox="1"/>
          <p:nvPr/>
        </p:nvSpPr>
        <p:spPr>
          <a:xfrm>
            <a:off x="867382" y="3856053"/>
            <a:ext cx="3599330" cy="430887"/>
          </a:xfrm>
          <a:prstGeom prst="rect">
            <a:avLst/>
          </a:prstGeom>
          <a:noFill/>
        </p:spPr>
        <p:txBody>
          <a:bodyPr wrap="square">
            <a:spAutoFit/>
          </a:bodyPr>
          <a:lstStyle/>
          <a:p>
            <a:pPr algn="ctr"/>
            <a:r>
              <a:rPr lang="en-IN" sz="2200" dirty="0"/>
              <a:t>Figure 10</a:t>
            </a:r>
          </a:p>
        </p:txBody>
      </p:sp>
      <p:pic>
        <p:nvPicPr>
          <p:cNvPr id="6" name="Picture 5" descr="Calculator screenshot of a graph with a parabola opening upward. Above the graph is the equation for the parabola. Y1 equals open fraction seven divided by nine thousand close fraction, times x, times the quantity x minus six hundred, plus eighty. Below the graph are the coordinates of the cursor on the curve of the parabola x equals to 187.5, y equals to 19.84375.">
            <a:extLst>
              <a:ext uri="{FF2B5EF4-FFF2-40B4-BE49-F238E27FC236}">
                <a16:creationId xmlns:a16="http://schemas.microsoft.com/office/drawing/2014/main" id="{DA27B2E3-653F-5DC8-D760-39BBD81C43A3}"/>
              </a:ext>
            </a:extLst>
          </p:cNvPr>
          <p:cNvPicPr>
            <a:picLocks noChangeAspect="1"/>
          </p:cNvPicPr>
          <p:nvPr/>
        </p:nvPicPr>
        <p:blipFill>
          <a:blip r:embed="rId2"/>
          <a:srcRect l="50000" b="11871"/>
          <a:stretch>
            <a:fillRect/>
          </a:stretch>
        </p:blipFill>
        <p:spPr>
          <a:xfrm>
            <a:off x="4790537" y="1151966"/>
            <a:ext cx="3686690" cy="2787297"/>
          </a:xfrm>
          <a:prstGeom prst="rect">
            <a:avLst/>
          </a:prstGeom>
        </p:spPr>
      </p:pic>
      <p:sp>
        <p:nvSpPr>
          <p:cNvPr id="7" name="TextBox 6">
            <a:extLst>
              <a:ext uri="{FF2B5EF4-FFF2-40B4-BE49-F238E27FC236}">
                <a16:creationId xmlns:a16="http://schemas.microsoft.com/office/drawing/2014/main" id="{24A06ACF-BF79-499C-B1CE-1EDB4833E6A3}"/>
              </a:ext>
            </a:extLst>
          </p:cNvPr>
          <p:cNvSpPr txBox="1"/>
          <p:nvPr/>
        </p:nvSpPr>
        <p:spPr>
          <a:xfrm>
            <a:off x="4894823" y="3856053"/>
            <a:ext cx="3599330" cy="430887"/>
          </a:xfrm>
          <a:prstGeom prst="rect">
            <a:avLst/>
          </a:prstGeom>
          <a:noFill/>
        </p:spPr>
        <p:txBody>
          <a:bodyPr wrap="square">
            <a:spAutoFit/>
          </a:bodyPr>
          <a:lstStyle/>
          <a:p>
            <a:pPr algn="ctr"/>
            <a:r>
              <a:rPr lang="en-IN" sz="2200" dirty="0"/>
              <a:t>Figure 11</a:t>
            </a:r>
          </a:p>
        </p:txBody>
      </p:sp>
      <p:sp>
        <p:nvSpPr>
          <p:cNvPr id="11" name="TextBox 10">
            <a:extLst>
              <a:ext uri="{FF2B5EF4-FFF2-40B4-BE49-F238E27FC236}">
                <a16:creationId xmlns:a16="http://schemas.microsoft.com/office/drawing/2014/main" id="{9675C569-A6EC-C72A-2172-E5C347AC0903}"/>
              </a:ext>
            </a:extLst>
          </p:cNvPr>
          <p:cNvSpPr txBox="1"/>
          <p:nvPr/>
        </p:nvSpPr>
        <p:spPr>
          <a:xfrm>
            <a:off x="457200" y="4343400"/>
            <a:ext cx="8229600" cy="1446550"/>
          </a:xfrm>
          <a:prstGeom prst="rect">
            <a:avLst/>
          </a:prstGeom>
          <a:noFill/>
        </p:spPr>
        <p:txBody>
          <a:bodyPr wrap="square">
            <a:spAutoFit/>
          </a:bodyPr>
          <a:lstStyle/>
          <a:p>
            <a:pPr>
              <a:defRPr sz="2800"/>
            </a:pPr>
            <a:r>
              <a:rPr lang="en-US" sz="2200" dirty="0"/>
              <a:t>The corresponding </a:t>
            </a:r>
            <a:r>
              <a:rPr lang="en-US" sz="2200" i="1" dirty="0"/>
              <a:t>x</a:t>
            </a:r>
            <a:r>
              <a:rPr lang="en-US" sz="2200" dirty="0"/>
              <a:t>-value is somewhere between </a:t>
            </a:r>
            <a:r>
              <a:rPr lang="en-US" sz="2200" dirty="0">
                <a:latin typeface="Cambria Math"/>
              </a:rPr>
              <a:t>183.33333</a:t>
            </a:r>
            <a:r>
              <a:rPr lang="en-US" sz="2200" dirty="0"/>
              <a:t> and </a:t>
            </a:r>
            <a:r>
              <a:rPr lang="en-US" sz="2200" dirty="0">
                <a:latin typeface="Cambria Math"/>
              </a:rPr>
              <a:t>187.5</a:t>
            </a:r>
            <a:r>
              <a:rPr lang="en-US" sz="2200" dirty="0"/>
              <a:t>. Since we don’t know the exact </a:t>
            </a:r>
            <a:r>
              <a:rPr lang="en-US" sz="2200" i="1" dirty="0"/>
              <a:t>x</a:t>
            </a:r>
            <a:r>
              <a:rPr lang="en-US" sz="2200" dirty="0"/>
              <a:t>-value, we can average </a:t>
            </a:r>
            <a:r>
              <a:rPr lang="en-US" sz="2200" dirty="0">
                <a:latin typeface="Cambria Math"/>
              </a:rPr>
              <a:t>183.33333</a:t>
            </a:r>
            <a:r>
              <a:rPr lang="en-US" sz="2200" dirty="0"/>
              <a:t> and </a:t>
            </a:r>
            <a:r>
              <a:rPr lang="en-US" sz="2200" dirty="0">
                <a:latin typeface="Cambria Math"/>
              </a:rPr>
              <a:t>187.5</a:t>
            </a:r>
            <a:r>
              <a:rPr lang="en-US" sz="2200" dirty="0"/>
              <a:t>, which gives us </a:t>
            </a:r>
            <a:r>
              <a:rPr lang="en-US" sz="2200" dirty="0">
                <a:latin typeface="Cambria Math"/>
              </a:rPr>
              <a:t>186.6</a:t>
            </a:r>
            <a:r>
              <a:rPr lang="en-US" sz="2200" dirty="0"/>
              <a:t>.</a:t>
            </a:r>
          </a:p>
          <a:p>
            <a:pPr>
              <a:defRPr sz="2800"/>
            </a:pPr>
            <a:r>
              <a:rPr lang="en-US" sz="2200" dirty="0"/>
              <a:t>Repeat this process for the other location on the graph where </a:t>
            </a:r>
            <a:r>
              <a:rPr lang="en-US" sz="2200" i="1" dirty="0"/>
              <a:t>y</a:t>
            </a:r>
            <a:r>
              <a:rPr lang="en-US" sz="2200" dirty="0"/>
              <a:t> is </a:t>
            </a:r>
            <a:r>
              <a:rPr lang="en-US" sz="2200" dirty="0">
                <a:latin typeface="Cambria Math"/>
              </a:rPr>
              <a:t>20</a:t>
            </a:r>
            <a:r>
              <a:rPr lang="en-US" sz="2200" dirty="0"/>
              <a:t>.</a:t>
            </a:r>
          </a:p>
        </p:txBody>
      </p:sp>
    </p:spTree>
    <p:extLst>
      <p:ext uri="{BB962C8B-B14F-4D97-AF65-F5344CB8AC3E}">
        <p14:creationId xmlns:p14="http://schemas.microsoft.com/office/powerpoint/2010/main" val="35449276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3: Modeling with a Parabola</a:t>
            </a:r>
            <a:r>
              <a:rPr lang="en-US" dirty="0"/>
              <a:t>—Slide 7</a:t>
            </a:r>
            <a:endParaRPr dirty="0"/>
          </a:p>
        </p:txBody>
      </p:sp>
      <p:pic>
        <p:nvPicPr>
          <p:cNvPr id="5" name="Picture 4" descr="Calculator screenshot of a graph with a parabola opening upward. Above the graph is the equation for the parabola. Y1 equals open fraction seven divided by nine thousand close fraction, times x, times the quantity x minus six hundred, plus eighty.  Below the graph are the coordinates of the cursor on the curve of the parabola x equals to 412.5, y equals to 19.84375.">
            <a:extLst>
              <a:ext uri="{FF2B5EF4-FFF2-40B4-BE49-F238E27FC236}">
                <a16:creationId xmlns:a16="http://schemas.microsoft.com/office/drawing/2014/main" id="{50BB972C-3DA3-4E03-AFDF-F7C2C53F25AC}"/>
              </a:ext>
            </a:extLst>
          </p:cNvPr>
          <p:cNvPicPr>
            <a:picLocks noChangeAspect="1"/>
          </p:cNvPicPr>
          <p:nvPr/>
        </p:nvPicPr>
        <p:blipFill>
          <a:blip r:embed="rId2"/>
          <a:srcRect r="51032" b="10012"/>
          <a:stretch>
            <a:fillRect/>
          </a:stretch>
        </p:blipFill>
        <p:spPr>
          <a:xfrm>
            <a:off x="880547" y="1219201"/>
            <a:ext cx="3615253" cy="2743200"/>
          </a:xfrm>
          <a:prstGeom prst="rect">
            <a:avLst/>
          </a:prstGeom>
        </p:spPr>
      </p:pic>
      <p:sp>
        <p:nvSpPr>
          <p:cNvPr id="4" name="TextBox 3">
            <a:extLst>
              <a:ext uri="{FF2B5EF4-FFF2-40B4-BE49-F238E27FC236}">
                <a16:creationId xmlns:a16="http://schemas.microsoft.com/office/drawing/2014/main" id="{81019870-6C86-D578-559E-A363A88103F0}"/>
              </a:ext>
            </a:extLst>
          </p:cNvPr>
          <p:cNvSpPr txBox="1"/>
          <p:nvPr/>
        </p:nvSpPr>
        <p:spPr>
          <a:xfrm>
            <a:off x="790250" y="3886200"/>
            <a:ext cx="3599330" cy="430887"/>
          </a:xfrm>
          <a:prstGeom prst="rect">
            <a:avLst/>
          </a:prstGeom>
          <a:noFill/>
        </p:spPr>
        <p:txBody>
          <a:bodyPr wrap="square">
            <a:spAutoFit/>
          </a:bodyPr>
          <a:lstStyle/>
          <a:p>
            <a:pPr algn="ctr"/>
            <a:r>
              <a:rPr lang="en-IN" sz="2200" dirty="0"/>
              <a:t>Figure 12</a:t>
            </a:r>
          </a:p>
        </p:txBody>
      </p:sp>
      <p:pic>
        <p:nvPicPr>
          <p:cNvPr id="6" name="Picture 5" descr="Calculator screenshot of a graph with a parabola opening upward. Above the graph is the equation for the parabola.Y1 equals open fraction seven divided by nine thousand close fraction, times x, times the quantity x minus six hundred, plus eighty. Below the graph are the coordinates of the cursor on the curve of the parabola x equals to 416.66667, y equals to 20.58642.">
            <a:extLst>
              <a:ext uri="{FF2B5EF4-FFF2-40B4-BE49-F238E27FC236}">
                <a16:creationId xmlns:a16="http://schemas.microsoft.com/office/drawing/2014/main" id="{8DA00986-E8C1-4518-2099-008F66BDC360}"/>
              </a:ext>
            </a:extLst>
          </p:cNvPr>
          <p:cNvPicPr>
            <a:picLocks noChangeAspect="1"/>
          </p:cNvPicPr>
          <p:nvPr/>
        </p:nvPicPr>
        <p:blipFill>
          <a:blip r:embed="rId2"/>
          <a:srcRect l="50240" b="10012"/>
          <a:stretch>
            <a:fillRect/>
          </a:stretch>
        </p:blipFill>
        <p:spPr>
          <a:xfrm>
            <a:off x="4776833" y="1223683"/>
            <a:ext cx="3673758" cy="2743200"/>
          </a:xfrm>
          <a:prstGeom prst="rect">
            <a:avLst/>
          </a:prstGeom>
        </p:spPr>
      </p:pic>
      <p:sp>
        <p:nvSpPr>
          <p:cNvPr id="7" name="TextBox 6">
            <a:extLst>
              <a:ext uri="{FF2B5EF4-FFF2-40B4-BE49-F238E27FC236}">
                <a16:creationId xmlns:a16="http://schemas.microsoft.com/office/drawing/2014/main" id="{45831E1C-B28C-D66F-DEC3-5E681FFF800C}"/>
              </a:ext>
            </a:extLst>
          </p:cNvPr>
          <p:cNvSpPr txBox="1"/>
          <p:nvPr/>
        </p:nvSpPr>
        <p:spPr>
          <a:xfrm>
            <a:off x="4791635" y="3886199"/>
            <a:ext cx="3599330" cy="430887"/>
          </a:xfrm>
          <a:prstGeom prst="rect">
            <a:avLst/>
          </a:prstGeom>
          <a:noFill/>
        </p:spPr>
        <p:txBody>
          <a:bodyPr wrap="square">
            <a:spAutoFit/>
          </a:bodyPr>
          <a:lstStyle/>
          <a:p>
            <a:pPr algn="ctr"/>
            <a:r>
              <a:rPr lang="en-IN" sz="2200" dirty="0"/>
              <a:t>Figure 13</a:t>
            </a:r>
          </a:p>
        </p:txBody>
      </p:sp>
      <p:sp>
        <p:nvSpPr>
          <p:cNvPr id="11" name="TextBox 10">
            <a:extLst>
              <a:ext uri="{FF2B5EF4-FFF2-40B4-BE49-F238E27FC236}">
                <a16:creationId xmlns:a16="http://schemas.microsoft.com/office/drawing/2014/main" id="{D3B84C3D-5FA4-5212-6863-D399702615AC}"/>
              </a:ext>
            </a:extLst>
          </p:cNvPr>
          <p:cNvSpPr txBox="1"/>
          <p:nvPr/>
        </p:nvSpPr>
        <p:spPr>
          <a:xfrm>
            <a:off x="457200" y="4317086"/>
            <a:ext cx="8229600" cy="1569660"/>
          </a:xfrm>
          <a:prstGeom prst="rect">
            <a:avLst/>
          </a:prstGeom>
          <a:noFill/>
        </p:spPr>
        <p:txBody>
          <a:bodyPr wrap="square">
            <a:spAutoFit/>
          </a:bodyPr>
          <a:lstStyle/>
          <a:p>
            <a:pPr>
              <a:defRPr sz="2800"/>
            </a:pPr>
            <a:r>
              <a:rPr lang="en-US" sz="2400" dirty="0"/>
              <a:t>The corresponding </a:t>
            </a:r>
            <a:r>
              <a:rPr lang="en-US" sz="2400" i="1" dirty="0"/>
              <a:t>x</a:t>
            </a:r>
            <a:r>
              <a:rPr lang="en-US" sz="2400" dirty="0"/>
              <a:t>-value is somewhere between </a:t>
            </a:r>
            <a:r>
              <a:rPr lang="en-US" sz="2400" dirty="0">
                <a:latin typeface="Cambria Math"/>
              </a:rPr>
              <a:t>412.5</a:t>
            </a:r>
            <a:r>
              <a:rPr lang="en-US" sz="2400" dirty="0"/>
              <a:t> and </a:t>
            </a:r>
            <a:r>
              <a:rPr lang="en-US" sz="2400" dirty="0">
                <a:latin typeface="Cambria Math"/>
              </a:rPr>
              <a:t>416.66667</a:t>
            </a:r>
            <a:r>
              <a:rPr lang="en-US" sz="2400" dirty="0"/>
              <a:t>. We again average these numbers and get </a:t>
            </a:r>
            <a:r>
              <a:rPr lang="en-US" sz="2400" dirty="0">
                <a:latin typeface="Cambria Math"/>
              </a:rPr>
              <a:t>413.4</a:t>
            </a:r>
            <a:r>
              <a:rPr lang="en-US" sz="2400" dirty="0"/>
              <a:t>.</a:t>
            </a:r>
          </a:p>
          <a:p>
            <a:r>
              <a:rPr lang="en-US" sz="2400" dirty="0"/>
              <a:t>Thus, the decorative pillars should be placed at approximately </a:t>
            </a:r>
            <a:r>
              <a:rPr lang="en-US" sz="2400" dirty="0">
                <a:latin typeface="Cambria Math"/>
              </a:rPr>
              <a:t>186.6</a:t>
            </a:r>
            <a:r>
              <a:rPr lang="en-US" sz="2400" dirty="0"/>
              <a:t> feet and </a:t>
            </a:r>
            <a:r>
              <a:rPr lang="en-US" sz="2400" dirty="0">
                <a:latin typeface="Cambria Math"/>
              </a:rPr>
              <a:t>413.4</a:t>
            </a:r>
            <a:r>
              <a:rPr lang="en-US" sz="2400" dirty="0"/>
              <a:t> feet from the leftmost tower.</a:t>
            </a:r>
          </a:p>
        </p:txBody>
      </p:sp>
    </p:spTree>
    <p:extLst>
      <p:ext uri="{BB962C8B-B14F-4D97-AF65-F5344CB8AC3E}">
        <p14:creationId xmlns:p14="http://schemas.microsoft.com/office/powerpoint/2010/main" val="35631260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Fun Fact</a:t>
            </a:r>
            <a:r>
              <a:rPr lang="en-US" dirty="0"/>
              <a:t>—Slide 2</a:t>
            </a:r>
            <a:endParaRPr dirty="0"/>
          </a:p>
        </p:txBody>
      </p:sp>
      <p:sp>
        <p:nvSpPr>
          <p:cNvPr id="3" name="Text Placeholder 2"/>
          <p:cNvSpPr>
            <a:spLocks noGrp="1"/>
          </p:cNvSpPr>
          <p:nvPr>
            <p:ph type="body" sz="quarter" idx="10"/>
          </p:nvPr>
        </p:nvSpPr>
        <p:spPr/>
        <p:txBody>
          <a:bodyPr>
            <a:normAutofit/>
          </a:bodyPr>
          <a:lstStyle/>
          <a:p>
            <a:r>
              <a:rPr sz="2800" dirty="0"/>
              <a:t>The Clifton Suspension Bridge in Bristol, </a:t>
            </a:r>
            <a:r>
              <a:rPr sz="2800" b="1" dirty="0"/>
              <a:t>UK</a:t>
            </a:r>
            <a:r>
              <a:rPr sz="2800" dirty="0"/>
              <a:t>, is similar to the bridge modeled in Example 3. The bridge has a length of </a:t>
            </a:r>
            <a:r>
              <a:rPr sz="2800" dirty="0">
                <a:latin typeface="Cambria Math"/>
              </a:rPr>
              <a:t>1352</a:t>
            </a:r>
            <a:r>
              <a:rPr sz="2800" dirty="0"/>
              <a:t> feet and is </a:t>
            </a:r>
            <a:r>
              <a:rPr sz="2800" dirty="0">
                <a:latin typeface="Cambria Math"/>
              </a:rPr>
              <a:t>331</a:t>
            </a:r>
            <a:r>
              <a:rPr sz="2800" dirty="0"/>
              <a:t> feet tall.</a:t>
            </a:r>
          </a:p>
        </p:txBody>
      </p:sp>
      <p:pic>
        <p:nvPicPr>
          <p:cNvPr id="5" name="Picture 4">
            <a:extLst>
              <a:ext uri="{FF2B5EF4-FFF2-40B4-BE49-F238E27FC236}">
                <a16:creationId xmlns:a16="http://schemas.microsoft.com/office/drawing/2014/main" id="{E337017B-6F7C-482D-883E-25B4C88E6874}"/>
              </a:ext>
              <a:ext uri="{C183D7F6-B498-43B3-948B-1728B52AA6E4}">
                <adec:decorative xmlns:adec="http://schemas.microsoft.com/office/drawing/2017/decorative" val="1"/>
              </a:ext>
            </a:extLst>
          </p:cNvPr>
          <p:cNvPicPr>
            <a:picLocks noChangeAspect="1"/>
          </p:cNvPicPr>
          <p:nvPr/>
        </p:nvPicPr>
        <p:blipFill>
          <a:blip r:embed="rId2"/>
          <a:srcRect b="24657"/>
          <a:stretch>
            <a:fillRect/>
          </a:stretch>
        </p:blipFill>
        <p:spPr>
          <a:xfrm>
            <a:off x="3505200" y="2438400"/>
            <a:ext cx="2409691" cy="2514600"/>
          </a:xfrm>
          <a:prstGeom prst="rect">
            <a:avLst/>
          </a:prstGeom>
        </p:spPr>
      </p:pic>
      <p:sp>
        <p:nvSpPr>
          <p:cNvPr id="4" name="TextBox 3">
            <a:extLst>
              <a:ext uri="{FF2B5EF4-FFF2-40B4-BE49-F238E27FC236}">
                <a16:creationId xmlns:a16="http://schemas.microsoft.com/office/drawing/2014/main" id="{B21080A9-55C3-3430-B60A-AAE5A970AB8F}"/>
              </a:ext>
            </a:extLst>
          </p:cNvPr>
          <p:cNvSpPr txBox="1"/>
          <p:nvPr/>
        </p:nvSpPr>
        <p:spPr>
          <a:xfrm>
            <a:off x="1600200" y="4926068"/>
            <a:ext cx="6524491" cy="707886"/>
          </a:xfrm>
          <a:prstGeom prst="rect">
            <a:avLst/>
          </a:prstGeom>
          <a:noFill/>
        </p:spPr>
        <p:txBody>
          <a:bodyPr wrap="square">
            <a:spAutoFit/>
          </a:bodyPr>
          <a:lstStyle/>
          <a:p>
            <a:pPr algn="ctr"/>
            <a:r>
              <a:rPr lang="en-IN" sz="2200" dirty="0"/>
              <a:t>Figure 8: </a:t>
            </a:r>
            <a:r>
              <a:rPr lang="en-IN" dirty="0"/>
              <a:t>Photo by </a:t>
            </a:r>
            <a:r>
              <a:rPr lang="en-IN" dirty="0" err="1"/>
              <a:t>Gothick</a:t>
            </a:r>
            <a:r>
              <a:rPr lang="en-IN" dirty="0"/>
              <a:t>, Creative Commons Attribution – Share Alike 3.0 </a:t>
            </a:r>
            <a:r>
              <a:rPr lang="en-IN" dirty="0" err="1"/>
              <a:t>Unported</a:t>
            </a:r>
            <a:r>
              <a:rPr lang="en-IN" dirty="0"/>
              <a:t> license</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Tech Tip</a:t>
            </a:r>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a:bodyPr>
              <a:lstStyle/>
              <a:p>
                <a:pPr>
                  <a:defRPr sz="2800"/>
                </a:pPr>
                <a:r>
                  <a:rPr sz="2800" dirty="0"/>
                  <a:t>If you do not see a parabola on your calculator screen after pressing </a:t>
                </a:r>
                <a:r>
                  <a:rPr sz="2800" b="1" dirty="0"/>
                  <a:t>graph</a:t>
                </a:r>
                <a:r>
                  <a:rPr sz="2800" dirty="0"/>
                  <a:t>, you'll need to adjust the minimum and maximum of your </a:t>
                </a:r>
                <a:r>
                  <a:rPr lang="en-US" sz="2800" i="1" dirty="0"/>
                  <a:t>x</a:t>
                </a:r>
                <a:r>
                  <a:rPr sz="2800" dirty="0"/>
                  <a:t>- and </a:t>
                </a:r>
                <a:r>
                  <a:rPr lang="en-US" sz="2800" i="1" dirty="0"/>
                  <a:t>y</a:t>
                </a:r>
                <a:r>
                  <a:rPr sz="2800" dirty="0"/>
                  <a:t>-axes. Press </a:t>
                </a:r>
                <a:r>
                  <a:rPr sz="2800" b="1" dirty="0"/>
                  <a:t>window</a:t>
                </a:r>
                <a:r>
                  <a:rPr sz="2800" dirty="0"/>
                  <a:t> and set </a:t>
                </a:r>
                <a:r>
                  <a:rPr sz="2800" b="1" dirty="0"/>
                  <a:t>X</a:t>
                </a:r>
                <a:r>
                  <a:rPr lang="en-US" sz="500" b="1" dirty="0"/>
                  <a:t> </a:t>
                </a:r>
                <a:r>
                  <a:rPr sz="2800" b="1" dirty="0"/>
                  <a:t>min</a:t>
                </a:r>
                <a:r>
                  <a:rPr sz="2800" dirty="0"/>
                  <a:t> to </a:t>
                </a:r>
                <a14:m>
                  <m:oMath xmlns:m="http://schemas.openxmlformats.org/officeDocument/2006/math">
                    <m:r>
                      <a:rPr>
                        <a:latin typeface="Cambria Math" panose="02040503050406030204" pitchFamily="18" charset="0"/>
                      </a:rPr>
                      <m:t>−</m:t>
                    </m:r>
                    <m:r>
                      <a:rPr>
                        <a:latin typeface="Cambria Math" panose="02040503050406030204" pitchFamily="18" charset="0"/>
                      </a:rPr>
                      <m:t>50</m:t>
                    </m:r>
                  </m:oMath>
                </a14:m>
                <a:r>
                  <a:rPr sz="2800" dirty="0"/>
                  <a:t>, </a:t>
                </a:r>
                <a:r>
                  <a:rPr sz="2800" b="1" dirty="0"/>
                  <a:t>X</a:t>
                </a:r>
                <a:r>
                  <a:rPr lang="en-US" sz="800" b="1" dirty="0"/>
                  <a:t> </a:t>
                </a:r>
                <a:r>
                  <a:rPr sz="2800" b="1" dirty="0"/>
                  <a:t>max</a:t>
                </a:r>
                <a:r>
                  <a:rPr sz="2800" dirty="0"/>
                  <a:t> to </a:t>
                </a:r>
                <a:r>
                  <a:rPr sz="2800" dirty="0">
                    <a:latin typeface="Cambria Math"/>
                  </a:rPr>
                  <a:t>500</a:t>
                </a:r>
                <a:r>
                  <a:rPr sz="2800" dirty="0"/>
                  <a:t>, </a:t>
                </a:r>
                <a:r>
                  <a:rPr sz="2800" b="1" dirty="0"/>
                  <a:t>Y</a:t>
                </a:r>
                <a:r>
                  <a:rPr lang="en-US" sz="800" b="1" dirty="0"/>
                  <a:t> </a:t>
                </a:r>
                <a:r>
                  <a:rPr sz="2800" b="1" dirty="0"/>
                  <a:t>min</a:t>
                </a:r>
                <a:r>
                  <a:rPr sz="2800" dirty="0"/>
                  <a:t> to </a:t>
                </a:r>
                <a14:m>
                  <m:oMath xmlns:m="http://schemas.openxmlformats.org/officeDocument/2006/math">
                    <m:r>
                      <a:rPr>
                        <a:latin typeface="Cambria Math" panose="02040503050406030204" pitchFamily="18" charset="0"/>
                      </a:rPr>
                      <m:t>−</m:t>
                    </m:r>
                    <m:r>
                      <a:rPr>
                        <a:latin typeface="Cambria Math" panose="02040503050406030204" pitchFamily="18" charset="0"/>
                      </a:rPr>
                      <m:t>10</m:t>
                    </m:r>
                  </m:oMath>
                </a14:m>
                <a:r>
                  <a:rPr sz="2800" dirty="0"/>
                  <a:t>, and </a:t>
                </a:r>
                <a:br>
                  <a:rPr lang="en-US" sz="2800" dirty="0"/>
                </a:br>
                <a:r>
                  <a:rPr sz="2800" b="1" dirty="0"/>
                  <a:t>Y</a:t>
                </a:r>
                <a:r>
                  <a:rPr lang="en-US" sz="800" b="1" dirty="0"/>
                  <a:t> </a:t>
                </a:r>
                <a:r>
                  <a:rPr sz="2800" b="1" dirty="0"/>
                  <a:t>max</a:t>
                </a:r>
                <a:r>
                  <a:rPr sz="2800" dirty="0"/>
                  <a:t> to </a:t>
                </a:r>
                <a:r>
                  <a:rPr sz="2800" dirty="0">
                    <a:latin typeface="Cambria Math"/>
                  </a:rPr>
                  <a:t>50</a:t>
                </a:r>
                <a:r>
                  <a:rPr sz="2800" dirty="0"/>
                  <a:t>.</a:t>
                </a:r>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328" t="-998" r="-1993"/>
                </a:stretch>
              </a:blipFill>
            </p:spPr>
            <p:txBody>
              <a:bodyPr/>
              <a:lstStyle/>
              <a:p>
                <a:r>
                  <a:rPr lang="en-IN">
                    <a:noFill/>
                  </a:rPr>
                  <a:t> </a:t>
                </a:r>
              </a:p>
            </p:txBody>
          </p:sp>
        </mc:Fallback>
      </mc:AlternateContent>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lang="en-IN" dirty="0"/>
              <a:t>Definition: </a:t>
            </a:r>
            <a:r>
              <a:rPr dirty="0"/>
              <a:t>Parabola and Vertex</a:t>
            </a:r>
            <a:r>
              <a:rPr lang="en-US" dirty="0"/>
              <a:t>—Slide 1</a:t>
            </a:r>
            <a:endParaRPr dirty="0"/>
          </a:p>
        </p:txBody>
      </p:sp>
      <p:sp>
        <p:nvSpPr>
          <p:cNvPr id="3" name="Text Placeholder 2"/>
          <p:cNvSpPr>
            <a:spLocks noGrp="1"/>
          </p:cNvSpPr>
          <p:nvPr>
            <p:ph type="body" sz="quarter" idx="10"/>
          </p:nvPr>
        </p:nvSpPr>
        <p:spPr/>
        <p:txBody>
          <a:bodyPr>
            <a:normAutofit/>
          </a:bodyPr>
          <a:lstStyle/>
          <a:p>
            <a:pPr>
              <a:defRPr b="1"/>
            </a:pPr>
            <a:r>
              <a:rPr sz="2800" dirty="0"/>
              <a:t>Parabola</a:t>
            </a:r>
          </a:p>
          <a:p>
            <a:r>
              <a:rPr sz="2800" dirty="0"/>
              <a:t>The graph of a quadradic equation is called a </a:t>
            </a:r>
            <a:r>
              <a:rPr sz="2800" b="1" dirty="0"/>
              <a:t>parabola</a:t>
            </a:r>
            <a:r>
              <a:rPr sz="2800" dirty="0"/>
              <a:t>. It is a symmetrical U-shaped curve around a vertical or horizontal line.</a:t>
            </a:r>
          </a:p>
          <a:p>
            <a:pPr>
              <a:defRPr b="1"/>
            </a:pPr>
            <a:r>
              <a:rPr sz="2800" dirty="0"/>
              <a:t>Vertex</a:t>
            </a:r>
          </a:p>
          <a:p>
            <a:pPr>
              <a:defRPr sz="2800"/>
            </a:pPr>
            <a:r>
              <a:rPr sz="2800" dirty="0"/>
              <a:t>The </a:t>
            </a:r>
            <a:r>
              <a:rPr sz="2800" b="1" dirty="0"/>
              <a:t>vertex</a:t>
            </a:r>
            <a:r>
              <a:rPr sz="2800" dirty="0"/>
              <a:t> of a parabola is the extreme point representing the quadratic equation’s minimum or </a:t>
            </a:r>
            <a:endParaRPr lang="en-US" sz="2800" dirty="0"/>
          </a:p>
          <a:p>
            <a:pPr>
              <a:defRPr sz="2800"/>
            </a:pPr>
            <a:r>
              <a:rPr sz="2800" dirty="0"/>
              <a:t>maximum value. It occurs at the point</a:t>
            </a:r>
            <a:r>
              <a:rPr lang="en-US" sz="2800" dirty="0"/>
              <a:t>			</a:t>
            </a:r>
            <a:endParaRPr sz="2800" dirty="0"/>
          </a:p>
          <a:p>
            <a:endParaRPr sz="2800" dirty="0"/>
          </a:p>
        </p:txBody>
      </p:sp>
      <p:pic>
        <p:nvPicPr>
          <p:cNvPr id="6" name="Picture 5" descr="Negative b divided by two a comma y.">
            <a:extLst>
              <a:ext uri="{FF2B5EF4-FFF2-40B4-BE49-F238E27FC236}">
                <a16:creationId xmlns:a16="http://schemas.microsoft.com/office/drawing/2014/main" id="{1C3A15F8-6363-9D4B-60FC-F971980FC03F}"/>
              </a:ext>
            </a:extLst>
          </p:cNvPr>
          <p:cNvPicPr>
            <a:picLocks noChangeAspect="1"/>
          </p:cNvPicPr>
          <p:nvPr/>
        </p:nvPicPr>
        <p:blipFill>
          <a:blip r:embed="rId2"/>
          <a:stretch>
            <a:fillRect/>
          </a:stretch>
        </p:blipFill>
        <p:spPr>
          <a:xfrm>
            <a:off x="6096000" y="4229100"/>
            <a:ext cx="1200150" cy="876300"/>
          </a:xfrm>
          <a:prstGeom prst="rect">
            <a:avLst/>
          </a:prstGeom>
        </p:spPr>
      </p:pic>
      <p:sp>
        <p:nvSpPr>
          <p:cNvPr id="12" name="TextBox 11">
            <a:extLst>
              <a:ext uri="{FF2B5EF4-FFF2-40B4-BE49-F238E27FC236}">
                <a16:creationId xmlns:a16="http://schemas.microsoft.com/office/drawing/2014/main" id="{F76A3C0D-C900-D5B7-3A87-43033CAAF837}"/>
              </a:ext>
            </a:extLst>
          </p:cNvPr>
          <p:cNvSpPr txBox="1"/>
          <p:nvPr/>
        </p:nvSpPr>
        <p:spPr>
          <a:xfrm>
            <a:off x="457200" y="4886980"/>
            <a:ext cx="1752600" cy="523220"/>
          </a:xfrm>
          <a:prstGeom prst="rect">
            <a:avLst/>
          </a:prstGeom>
          <a:noFill/>
        </p:spPr>
        <p:txBody>
          <a:bodyPr wrap="square">
            <a:spAutoFit/>
          </a:bodyPr>
          <a:lstStyle/>
          <a:p>
            <a:r>
              <a:rPr lang="en-IN" sz="2800" dirty="0">
                <a:solidFill>
                  <a:srgbClr val="000000"/>
                </a:solidFill>
              </a:rPr>
              <a:t>given that</a:t>
            </a:r>
          </a:p>
        </p:txBody>
      </p:sp>
      <p:pic>
        <p:nvPicPr>
          <p:cNvPr id="10" name="Picture 9" descr="a times x squared, plus b times x, plus c, equals y.">
            <a:extLst>
              <a:ext uri="{FF2B5EF4-FFF2-40B4-BE49-F238E27FC236}">
                <a16:creationId xmlns:a16="http://schemas.microsoft.com/office/drawing/2014/main" id="{602E8CB0-1494-DD9C-F24B-7B17C3E1BE38}"/>
              </a:ext>
            </a:extLst>
          </p:cNvPr>
          <p:cNvPicPr>
            <a:picLocks noChangeAspect="1"/>
          </p:cNvPicPr>
          <p:nvPr/>
        </p:nvPicPr>
        <p:blipFill>
          <a:blip r:embed="rId3"/>
          <a:stretch>
            <a:fillRect/>
          </a:stretch>
        </p:blipFill>
        <p:spPr>
          <a:xfrm>
            <a:off x="2077851" y="4905703"/>
            <a:ext cx="2352675" cy="485775"/>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lang="en-IN" dirty="0"/>
              <a:t>Definition: </a:t>
            </a:r>
            <a:r>
              <a:rPr dirty="0"/>
              <a:t>Parabola and Vertex</a:t>
            </a:r>
            <a:r>
              <a:rPr lang="en-US" dirty="0"/>
              <a:t>—Slide 2</a:t>
            </a:r>
            <a:endParaRPr dirty="0"/>
          </a:p>
        </p:txBody>
      </p:sp>
      <p:sp>
        <p:nvSpPr>
          <p:cNvPr id="3" name="Text Placeholder 2">
            <a:extLst>
              <a:ext uri="{C183D7F6-B498-43B3-948B-1728B52AA6E4}">
                <adec:decorative xmlns:adec="http://schemas.microsoft.com/office/drawing/2017/decorative" val="1"/>
              </a:ext>
            </a:extLst>
          </p:cNvPr>
          <p:cNvSpPr>
            <a:spLocks noGrp="1"/>
          </p:cNvSpPr>
          <p:nvPr>
            <p:ph type="body" sz="quarter" idx="10"/>
          </p:nvPr>
        </p:nvSpPr>
        <p:spPr/>
        <p:txBody>
          <a:bodyPr>
            <a:normAutofit/>
          </a:bodyPr>
          <a:lstStyle/>
          <a:p>
            <a:endParaRPr lang="en-US" sz="2800" dirty="0"/>
          </a:p>
          <a:p>
            <a:endParaRPr lang="en-IN" dirty="0"/>
          </a:p>
          <a:p>
            <a:endParaRPr lang="en-IN" sz="2800" dirty="0"/>
          </a:p>
          <a:p>
            <a:endParaRPr lang="en-IN" dirty="0"/>
          </a:p>
          <a:p>
            <a:endParaRPr lang="en-IN" sz="2800" dirty="0"/>
          </a:p>
          <a:p>
            <a:endParaRPr lang="en-IN" dirty="0"/>
          </a:p>
          <a:p>
            <a:endParaRPr lang="en-IN" sz="2800" dirty="0"/>
          </a:p>
          <a:p>
            <a:endParaRPr lang="en-IN" dirty="0"/>
          </a:p>
          <a:p>
            <a:endParaRPr lang="en-IN" sz="2800" dirty="0"/>
          </a:p>
          <a:p>
            <a:endParaRPr lang="en-US" sz="2800" dirty="0"/>
          </a:p>
          <a:p>
            <a:endParaRPr sz="2800" dirty="0"/>
          </a:p>
        </p:txBody>
      </p:sp>
      <p:pic>
        <p:nvPicPr>
          <p:cNvPr id="4" name="Content Placeholder 4">
            <a:extLst>
              <a:ext uri="{FF2B5EF4-FFF2-40B4-BE49-F238E27FC236}">
                <a16:creationId xmlns:a16="http://schemas.microsoft.com/office/drawing/2014/main" id="{1A08877B-E9DA-4991-AC17-F483E19059B6}"/>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209800" y="1219200"/>
            <a:ext cx="4166394" cy="4166394"/>
          </a:xfrm>
          <a:prstGeom prst="rect">
            <a:avLst/>
          </a:prstGeom>
        </p:spPr>
      </p:pic>
      <p:sp>
        <p:nvSpPr>
          <p:cNvPr id="5" name="TextBox 4">
            <a:extLst>
              <a:ext uri="{FF2B5EF4-FFF2-40B4-BE49-F238E27FC236}">
                <a16:creationId xmlns:a16="http://schemas.microsoft.com/office/drawing/2014/main" id="{B9CC75CA-D9DB-F1E2-FD64-C0FEF8A48DDA}"/>
              </a:ext>
            </a:extLst>
          </p:cNvPr>
          <p:cNvSpPr txBox="1"/>
          <p:nvPr/>
        </p:nvSpPr>
        <p:spPr>
          <a:xfrm>
            <a:off x="2493332" y="5442867"/>
            <a:ext cx="3599330" cy="430887"/>
          </a:xfrm>
          <a:prstGeom prst="rect">
            <a:avLst/>
          </a:prstGeom>
          <a:noFill/>
        </p:spPr>
        <p:txBody>
          <a:bodyPr wrap="square">
            <a:spAutoFit/>
          </a:bodyPr>
          <a:lstStyle/>
          <a:p>
            <a:pPr algn="ctr"/>
            <a:r>
              <a:rPr lang="en-IN" sz="2200" dirty="0"/>
              <a:t>Figure 14</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lang="en-IN" dirty="0"/>
              <a:t>Definition: </a:t>
            </a:r>
            <a:r>
              <a:rPr dirty="0"/>
              <a:t>Parabola and Vertex</a:t>
            </a:r>
            <a:r>
              <a:rPr lang="en-US" dirty="0"/>
              <a:t>—Slide 3</a:t>
            </a:r>
            <a:endParaRPr dirty="0"/>
          </a:p>
        </p:txBody>
      </p:sp>
      <p:sp>
        <p:nvSpPr>
          <p:cNvPr id="3" name="Text Placeholder 2">
            <a:extLst>
              <a:ext uri="{C183D7F6-B498-43B3-948B-1728B52AA6E4}">
                <adec:decorative xmlns:adec="http://schemas.microsoft.com/office/drawing/2017/decorative" val="1"/>
              </a:ext>
            </a:extLst>
          </p:cNvPr>
          <p:cNvSpPr>
            <a:spLocks noGrp="1"/>
          </p:cNvSpPr>
          <p:nvPr>
            <p:ph type="body" sz="quarter" idx="10"/>
          </p:nvPr>
        </p:nvSpPr>
        <p:spPr/>
        <p:txBody>
          <a:bodyPr>
            <a:normAutofit/>
          </a:bodyPr>
          <a:lstStyle/>
          <a:p>
            <a:endParaRPr lang="en-US" sz="2800" dirty="0"/>
          </a:p>
          <a:p>
            <a:endParaRPr lang="en-IN" dirty="0"/>
          </a:p>
          <a:p>
            <a:endParaRPr lang="en-IN" sz="2800" dirty="0"/>
          </a:p>
          <a:p>
            <a:endParaRPr lang="en-IN" dirty="0"/>
          </a:p>
          <a:p>
            <a:endParaRPr lang="en-IN" sz="2800" dirty="0"/>
          </a:p>
          <a:p>
            <a:endParaRPr lang="en-IN" dirty="0"/>
          </a:p>
          <a:p>
            <a:endParaRPr lang="en-IN" sz="2800" dirty="0"/>
          </a:p>
          <a:p>
            <a:endParaRPr lang="en-IN" dirty="0"/>
          </a:p>
          <a:p>
            <a:endParaRPr lang="en-IN" sz="2800" dirty="0"/>
          </a:p>
          <a:p>
            <a:endParaRPr lang="en-US" sz="2800" dirty="0"/>
          </a:p>
          <a:p>
            <a:endParaRPr lang="en-US" sz="2800" dirty="0"/>
          </a:p>
          <a:p>
            <a:endParaRPr sz="2800" dirty="0"/>
          </a:p>
        </p:txBody>
      </p:sp>
      <p:pic>
        <p:nvPicPr>
          <p:cNvPr id="4" name="Content Placeholder 4" descr="Graph of a parabola opening downward. Four points along the parabola are shown and labeled. Where the parabola crosses the x axis in two points are labeled &quot;x intercepts&quot;. Where the parabola crosses the y axis is labeled the &quot;y intercept&quot;. Where the parabola reaches the maximum point of its curve is labeled the &quot;vertex (maximum)&quot;.">
            <a:extLst>
              <a:ext uri="{FF2B5EF4-FFF2-40B4-BE49-F238E27FC236}">
                <a16:creationId xmlns:a16="http://schemas.microsoft.com/office/drawing/2014/main" id="{8957FD96-A624-4FB9-80DA-BFFE8CFA87C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362200" y="1219200"/>
            <a:ext cx="4166394" cy="4166394"/>
          </a:xfrm>
          <a:prstGeom prst="rect">
            <a:avLst/>
          </a:prstGeom>
        </p:spPr>
      </p:pic>
      <p:sp>
        <p:nvSpPr>
          <p:cNvPr id="5" name="TextBox 4">
            <a:extLst>
              <a:ext uri="{FF2B5EF4-FFF2-40B4-BE49-F238E27FC236}">
                <a16:creationId xmlns:a16="http://schemas.microsoft.com/office/drawing/2014/main" id="{7F3B7E19-1539-71A7-B103-A816769ED95A}"/>
              </a:ext>
            </a:extLst>
          </p:cNvPr>
          <p:cNvSpPr txBox="1"/>
          <p:nvPr/>
        </p:nvSpPr>
        <p:spPr>
          <a:xfrm>
            <a:off x="2438400" y="5475530"/>
            <a:ext cx="3599330" cy="430887"/>
          </a:xfrm>
          <a:prstGeom prst="rect">
            <a:avLst/>
          </a:prstGeom>
          <a:noFill/>
        </p:spPr>
        <p:txBody>
          <a:bodyPr wrap="square">
            <a:spAutoFit/>
          </a:bodyPr>
          <a:lstStyle/>
          <a:p>
            <a:pPr algn="ctr"/>
            <a:r>
              <a:rPr lang="en-IN" sz="2200" dirty="0"/>
              <a:t>Figure 15</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Example 4: Modeling with a Parabola</a:t>
            </a:r>
            <a:r>
              <a:rPr lang="en-US" dirty="0"/>
              <a:t>—Slide 1</a:t>
            </a:r>
            <a:endParaRPr dirty="0"/>
          </a:p>
        </p:txBody>
      </p:sp>
      <p:sp>
        <p:nvSpPr>
          <p:cNvPr id="3" name="Text Placeholder 2"/>
          <p:cNvSpPr>
            <a:spLocks noGrp="1"/>
          </p:cNvSpPr>
          <p:nvPr>
            <p:ph type="body" sz="quarter" idx="10"/>
          </p:nvPr>
        </p:nvSpPr>
        <p:spPr/>
        <p:txBody>
          <a:bodyPr>
            <a:normAutofit/>
          </a:bodyPr>
          <a:lstStyle/>
          <a:p>
            <a:pPr>
              <a:defRPr sz="2800"/>
            </a:pPr>
            <a:r>
              <a:rPr sz="2400" dirty="0"/>
              <a:t>As part of new landscaping for an art museum, an outdoor water fountain is being designed. The water jets will create a parabolic stream of water modeled by the equation</a:t>
            </a:r>
            <a:r>
              <a:rPr lang="en-US" sz="2400" dirty="0"/>
              <a:t>			</a:t>
            </a:r>
            <a:endParaRPr sz="2400" dirty="0"/>
          </a:p>
        </p:txBody>
      </p:sp>
      <p:pic>
        <p:nvPicPr>
          <p:cNvPr id="10" name="Picture 9" descr="y equals negative two times x squared, plus six times x, plus five.">
            <a:extLst>
              <a:ext uri="{FF2B5EF4-FFF2-40B4-BE49-F238E27FC236}">
                <a16:creationId xmlns:a16="http://schemas.microsoft.com/office/drawing/2014/main" id="{27680AA9-5AE9-7335-E71D-1787552EE12D}"/>
              </a:ext>
            </a:extLst>
          </p:cNvPr>
          <p:cNvPicPr>
            <a:picLocks noChangeAspect="1"/>
          </p:cNvPicPr>
          <p:nvPr/>
        </p:nvPicPr>
        <p:blipFill>
          <a:blip r:embed="rId2"/>
          <a:stretch>
            <a:fillRect/>
          </a:stretch>
        </p:blipFill>
        <p:spPr>
          <a:xfrm>
            <a:off x="5791200" y="1781175"/>
            <a:ext cx="2286000" cy="428625"/>
          </a:xfrm>
          <a:prstGeom prst="rect">
            <a:avLst/>
          </a:prstGeom>
        </p:spPr>
      </p:pic>
      <p:sp>
        <p:nvSpPr>
          <p:cNvPr id="12" name="TextBox 11">
            <a:extLst>
              <a:ext uri="{FF2B5EF4-FFF2-40B4-BE49-F238E27FC236}">
                <a16:creationId xmlns:a16="http://schemas.microsoft.com/office/drawing/2014/main" id="{B8089516-6928-AEE7-3389-629DD1147BC7}"/>
              </a:ext>
            </a:extLst>
          </p:cNvPr>
          <p:cNvSpPr txBox="1"/>
          <p:nvPr/>
        </p:nvSpPr>
        <p:spPr>
          <a:xfrm>
            <a:off x="452718" y="2133962"/>
            <a:ext cx="8229600" cy="1200329"/>
          </a:xfrm>
          <a:prstGeom prst="rect">
            <a:avLst/>
          </a:prstGeom>
          <a:noFill/>
        </p:spPr>
        <p:txBody>
          <a:bodyPr wrap="square">
            <a:spAutoFit/>
          </a:bodyPr>
          <a:lstStyle/>
          <a:p>
            <a:r>
              <a:rPr lang="en-US" sz="2400" dirty="0"/>
              <a:t>where </a:t>
            </a:r>
            <a:r>
              <a:rPr lang="en-US" sz="2400" i="1" dirty="0"/>
              <a:t>y</a:t>
            </a:r>
            <a:r>
              <a:rPr lang="en-US" sz="2400" dirty="0"/>
              <a:t> is the height of the jet of water and </a:t>
            </a:r>
            <a:r>
              <a:rPr lang="en-US" sz="2400" i="1" dirty="0"/>
              <a:t>x</a:t>
            </a:r>
            <a:r>
              <a:rPr lang="en-US" sz="2400" dirty="0"/>
              <a:t> is the horizontal distance of the jet of water from the water nozzle, both in meters.</a:t>
            </a:r>
            <a:endParaRPr lang="en-IN" sz="2400"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Example 4: Modeling with a Parabola</a:t>
            </a:r>
            <a:r>
              <a:rPr lang="en-US" dirty="0"/>
              <a:t>—Slide 2</a:t>
            </a:r>
            <a:endParaRPr dirty="0"/>
          </a:p>
        </p:txBody>
      </p:sp>
      <p:sp>
        <p:nvSpPr>
          <p:cNvPr id="3" name="Text Placeholder 2"/>
          <p:cNvSpPr>
            <a:spLocks noGrp="1"/>
          </p:cNvSpPr>
          <p:nvPr>
            <p:ph type="body" sz="quarter" idx="10"/>
          </p:nvPr>
        </p:nvSpPr>
        <p:spPr/>
        <p:txBody>
          <a:bodyPr>
            <a:normAutofit fontScale="92500" lnSpcReduction="10000"/>
          </a:bodyPr>
          <a:lstStyle/>
          <a:p>
            <a:pPr marL="538163" indent="-538163">
              <a:defRPr sz="2800"/>
            </a:pPr>
            <a:r>
              <a:rPr lang="en-US" dirty="0"/>
              <a:t>a.</a:t>
            </a:r>
            <a:r>
              <a:rPr dirty="0"/>
              <a:t>​</a:t>
            </a:r>
            <a:r>
              <a:rPr lang="en-US" dirty="0"/>
              <a:t>	</a:t>
            </a:r>
            <a:r>
              <a:rPr sz="2800" dirty="0"/>
              <a:t>The design includes lights placed so that the water stream ends on them. Determine how far from the nozzle each light needs to be placed so that the jet of water lands on it.</a:t>
            </a:r>
          </a:p>
          <a:p>
            <a:pPr marL="538163" indent="-538163">
              <a:defRPr sz="2800"/>
            </a:pPr>
            <a:r>
              <a:rPr lang="en-US" dirty="0"/>
              <a:t>b.</a:t>
            </a:r>
            <a:r>
              <a:rPr dirty="0"/>
              <a:t>​</a:t>
            </a:r>
            <a:r>
              <a:rPr lang="en-US" dirty="0"/>
              <a:t>	</a:t>
            </a:r>
            <a:r>
              <a:rPr sz="2800" dirty="0"/>
              <a:t>What is the maximum height the jet of water will reach?</a:t>
            </a:r>
          </a:p>
          <a:p>
            <a:pPr marL="538163" indent="-538163">
              <a:defRPr sz="2800"/>
            </a:pPr>
            <a:r>
              <a:rPr lang="en-US" dirty="0"/>
              <a:t>c.	</a:t>
            </a:r>
            <a:r>
              <a:rPr dirty="0"/>
              <a:t>​</a:t>
            </a:r>
            <a:r>
              <a:rPr sz="2800" dirty="0"/>
              <a:t>If the designer would like to have varying heights for the jets of water but have the streams land at the same distance, can the same equation be used? Explain.</a:t>
            </a:r>
          </a:p>
          <a:p>
            <a:pPr marL="538163" indent="-538163">
              <a:defRPr sz="2800"/>
            </a:pPr>
            <a:r>
              <a:rPr lang="en-US" dirty="0"/>
              <a:t>d.</a:t>
            </a:r>
            <a:r>
              <a:rPr dirty="0"/>
              <a:t>​</a:t>
            </a:r>
            <a:r>
              <a:rPr lang="en-US" dirty="0"/>
              <a:t>	</a:t>
            </a:r>
            <a:r>
              <a:rPr sz="2800" dirty="0"/>
              <a:t>How would you change the equation to produce a water jet that goes half as high but still lands in the same spot?</a:t>
            </a:r>
          </a:p>
        </p:txBody>
      </p:sp>
    </p:spTree>
    <p:extLst>
      <p:ext uri="{BB962C8B-B14F-4D97-AF65-F5344CB8AC3E}">
        <p14:creationId xmlns:p14="http://schemas.microsoft.com/office/powerpoint/2010/main" val="25082813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lang="en-IN" dirty="0"/>
              <a:t>Definition: Quadratic Equation</a:t>
            </a:r>
            <a:endParaRPr dirty="0"/>
          </a:p>
        </p:txBody>
      </p:sp>
      <p:sp>
        <p:nvSpPr>
          <p:cNvPr id="3" name="Text Placeholder 2"/>
          <p:cNvSpPr>
            <a:spLocks noGrp="1"/>
          </p:cNvSpPr>
          <p:nvPr>
            <p:ph type="body" sz="quarter" idx="10"/>
          </p:nvPr>
        </p:nvSpPr>
        <p:spPr/>
        <p:txBody>
          <a:bodyPr>
            <a:normAutofit/>
          </a:bodyPr>
          <a:lstStyle/>
          <a:p>
            <a:pPr>
              <a:defRPr sz="2800"/>
            </a:pPr>
            <a:r>
              <a:rPr sz="2800" dirty="0"/>
              <a:t>A </a:t>
            </a:r>
            <a:r>
              <a:rPr dirty="0"/>
              <a:t>quadratic equation in</a:t>
            </a:r>
            <a:r>
              <a:rPr sz="2800" dirty="0"/>
              <a:t> </a:t>
            </a:r>
            <a:r>
              <a:rPr lang="en-US" sz="2800" i="1" dirty="0"/>
              <a:t>x</a:t>
            </a:r>
            <a:r>
              <a:rPr sz="2800" dirty="0"/>
              <a:t> is written in standard form as</a:t>
            </a:r>
          </a:p>
          <a:p>
            <a:pPr algn="ctr">
              <a:defRPr sz="2800"/>
            </a:pPr>
            <a:endParaRPr lang="en-US" dirty="0">
              <a:latin typeface="Cambria Math" panose="02040503050406030204" pitchFamily="18" charset="0"/>
            </a:endParaRPr>
          </a:p>
          <a:p>
            <a:pPr algn="ctr">
              <a:defRPr sz="2800"/>
            </a:pPr>
            <a:endParaRPr sz="2800" dirty="0"/>
          </a:p>
          <a:p>
            <a:endParaRPr sz="2800" dirty="0"/>
          </a:p>
        </p:txBody>
      </p:sp>
      <p:pic>
        <p:nvPicPr>
          <p:cNvPr id="7" name="Picture 6" descr="a x squared plus b x plus c equals zero,">
            <a:extLst>
              <a:ext uri="{FF2B5EF4-FFF2-40B4-BE49-F238E27FC236}">
                <a16:creationId xmlns:a16="http://schemas.microsoft.com/office/drawing/2014/main" id="{2FA598EA-DFDD-DC79-3F76-98FFFC92E7AF}"/>
              </a:ext>
            </a:extLst>
          </p:cNvPr>
          <p:cNvPicPr>
            <a:picLocks noChangeAspect="1"/>
          </p:cNvPicPr>
          <p:nvPr/>
        </p:nvPicPr>
        <p:blipFill>
          <a:blip r:embed="rId2"/>
          <a:stretch>
            <a:fillRect/>
          </a:stretch>
        </p:blipFill>
        <p:spPr>
          <a:xfrm>
            <a:off x="3200400" y="1828800"/>
            <a:ext cx="2381250" cy="457200"/>
          </a:xfrm>
          <a:prstGeom prst="rect">
            <a:avLst/>
          </a:prstGeom>
        </p:spPr>
      </p:pic>
      <p:sp>
        <p:nvSpPr>
          <p:cNvPr id="9" name="TextBox 8">
            <a:extLst>
              <a:ext uri="{FF2B5EF4-FFF2-40B4-BE49-F238E27FC236}">
                <a16:creationId xmlns:a16="http://schemas.microsoft.com/office/drawing/2014/main" id="{96BD1BE3-7B5B-B65B-ABCF-A889D12C804D}"/>
              </a:ext>
            </a:extLst>
          </p:cNvPr>
          <p:cNvSpPr txBox="1"/>
          <p:nvPr/>
        </p:nvSpPr>
        <p:spPr>
          <a:xfrm>
            <a:off x="461682" y="2663390"/>
            <a:ext cx="8225118" cy="523220"/>
          </a:xfrm>
          <a:prstGeom prst="rect">
            <a:avLst/>
          </a:prstGeom>
          <a:noFill/>
        </p:spPr>
        <p:txBody>
          <a:bodyPr wrap="square">
            <a:spAutoFit/>
          </a:bodyPr>
          <a:lstStyle/>
          <a:p>
            <a:pPr>
              <a:defRPr sz="2800"/>
            </a:pPr>
            <a:r>
              <a:rPr lang="en-US" sz="2800" dirty="0">
                <a:solidFill>
                  <a:srgbClr val="000000"/>
                </a:solidFill>
              </a:rPr>
              <a:t>where </a:t>
            </a:r>
            <a:r>
              <a:rPr lang="en-US" sz="2800" i="1" dirty="0">
                <a:solidFill>
                  <a:srgbClr val="000000"/>
                </a:solidFill>
              </a:rPr>
              <a:t>a</a:t>
            </a:r>
            <a:r>
              <a:rPr lang="en-US" sz="2800" dirty="0">
                <a:solidFill>
                  <a:srgbClr val="000000"/>
                </a:solidFill>
              </a:rPr>
              <a:t>, </a:t>
            </a:r>
            <a:r>
              <a:rPr lang="en-US" sz="2800" i="1" dirty="0">
                <a:solidFill>
                  <a:srgbClr val="000000"/>
                </a:solidFill>
              </a:rPr>
              <a:t>b</a:t>
            </a:r>
            <a:r>
              <a:rPr lang="en-US" sz="2800" dirty="0">
                <a:solidFill>
                  <a:srgbClr val="000000"/>
                </a:solidFill>
              </a:rPr>
              <a:t>, and </a:t>
            </a:r>
            <a:r>
              <a:rPr lang="en-US" sz="2800" i="1" dirty="0">
                <a:solidFill>
                  <a:srgbClr val="000000"/>
                </a:solidFill>
              </a:rPr>
              <a:t>c</a:t>
            </a:r>
            <a:r>
              <a:rPr lang="en-US" sz="2800" dirty="0">
                <a:solidFill>
                  <a:srgbClr val="000000"/>
                </a:solidFill>
              </a:rPr>
              <a:t> are numbers and </a:t>
            </a:r>
            <a:r>
              <a:rPr lang="en-US" sz="2800" i="1" dirty="0">
                <a:solidFill>
                  <a:srgbClr val="000000"/>
                </a:solidFill>
              </a:rPr>
              <a:t>a</a:t>
            </a:r>
            <a:r>
              <a:rPr lang="en-US" sz="2800" dirty="0">
                <a:solidFill>
                  <a:srgbClr val="000000"/>
                </a:solidFill>
              </a:rPr>
              <a:t> ≠ 0.</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4: Modeling with a Parabola</a:t>
            </a:r>
            <a:r>
              <a:rPr lang="en-US" dirty="0"/>
              <a:t>—Slide 3</a:t>
            </a:r>
            <a:endParaRPr dirty="0"/>
          </a:p>
        </p:txBody>
      </p:sp>
      <p:sp>
        <p:nvSpPr>
          <p:cNvPr id="3" name="Text Placeholder 2"/>
          <p:cNvSpPr>
            <a:spLocks noGrp="1"/>
          </p:cNvSpPr>
          <p:nvPr>
            <p:ph type="body" sz="quarter" idx="10"/>
          </p:nvPr>
        </p:nvSpPr>
        <p:spPr/>
        <p:txBody>
          <a:bodyPr>
            <a:normAutofit/>
          </a:bodyPr>
          <a:lstStyle/>
          <a:p>
            <a:r>
              <a:rPr sz="2800" b="1" dirty="0"/>
              <a:t>Solution</a:t>
            </a:r>
          </a:p>
          <a:p>
            <a:pPr marL="538163" indent="-538163">
              <a:defRPr sz="2800"/>
            </a:pPr>
            <a:r>
              <a:rPr lang="en-US" dirty="0"/>
              <a:t>a.</a:t>
            </a:r>
            <a:r>
              <a:rPr dirty="0"/>
              <a:t>​</a:t>
            </a:r>
            <a:r>
              <a:rPr lang="en-US" dirty="0"/>
              <a:t>	</a:t>
            </a:r>
            <a:r>
              <a:rPr sz="2800" dirty="0"/>
              <a:t>The lights will need to be placed where the water hits the ground, which is where </a:t>
            </a:r>
            <a:r>
              <a:rPr lang="en-US" sz="2800" i="1" dirty="0"/>
              <a:t>y</a:t>
            </a:r>
            <a:r>
              <a:rPr lang="en-US" sz="2800" dirty="0"/>
              <a:t> = 0.</a:t>
            </a:r>
            <a:r>
              <a:rPr sz="2800" dirty="0"/>
              <a:t> This point is the </a:t>
            </a:r>
            <a:r>
              <a:rPr lang="en-US" sz="2800" i="1" dirty="0"/>
              <a:t>x</a:t>
            </a:r>
            <a:r>
              <a:rPr sz="2800" dirty="0"/>
              <a:t>-intercept of the parabola. To find this distance of the nozzle to the light, we need to solve the equation </a:t>
            </a:r>
          </a:p>
          <a:p>
            <a:pPr>
              <a:defRPr sz="2800"/>
            </a:pPr>
            <a:endParaRPr sz="2800" dirty="0"/>
          </a:p>
          <a:p>
            <a:r>
              <a:rPr dirty="0"/>
              <a:t>​​</a:t>
            </a:r>
            <a:endParaRPr sz="2800" dirty="0"/>
          </a:p>
        </p:txBody>
      </p:sp>
      <p:pic>
        <p:nvPicPr>
          <p:cNvPr id="7" name="Picture 6" descr="Zero equals negative two times x squared, plus six times x, plus five.">
            <a:extLst>
              <a:ext uri="{FF2B5EF4-FFF2-40B4-BE49-F238E27FC236}">
                <a16:creationId xmlns:a16="http://schemas.microsoft.com/office/drawing/2014/main" id="{EBA70CCE-7329-7292-238E-E65AE16CC016}"/>
              </a:ext>
            </a:extLst>
          </p:cNvPr>
          <p:cNvPicPr>
            <a:picLocks noChangeAspect="1"/>
          </p:cNvPicPr>
          <p:nvPr/>
        </p:nvPicPr>
        <p:blipFill>
          <a:blip r:embed="rId2"/>
          <a:stretch>
            <a:fillRect/>
          </a:stretch>
        </p:blipFill>
        <p:spPr>
          <a:xfrm>
            <a:off x="2438400" y="3278841"/>
            <a:ext cx="2638425" cy="419100"/>
          </a:xfrm>
          <a:prstGeom prst="rect">
            <a:avLst/>
          </a:prstGeom>
        </p:spPr>
      </p:pic>
      <mc:AlternateContent xmlns:mc="http://schemas.openxmlformats.org/markup-compatibility/2006">
        <mc:Choice xmlns:a14="http://schemas.microsoft.com/office/drawing/2010/main" Requires="a14">
          <p:sp>
            <p:nvSpPr>
              <p:cNvPr id="9" name="TextBox 8">
                <a:extLst>
                  <a:ext uri="{FF2B5EF4-FFF2-40B4-BE49-F238E27FC236}">
                    <a16:creationId xmlns:a16="http://schemas.microsoft.com/office/drawing/2014/main" id="{81D1C024-B9C6-5E84-3EA2-A4E49C0855C8}"/>
                  </a:ext>
                </a:extLst>
              </p:cNvPr>
              <p:cNvSpPr txBox="1"/>
              <p:nvPr/>
            </p:nvSpPr>
            <p:spPr>
              <a:xfrm>
                <a:off x="457200" y="3746718"/>
                <a:ext cx="8229600" cy="1815882"/>
              </a:xfrm>
              <a:prstGeom prst="rect">
                <a:avLst/>
              </a:prstGeom>
              <a:noFill/>
            </p:spPr>
            <p:txBody>
              <a:bodyPr wrap="square">
                <a:spAutoFit/>
              </a:bodyPr>
              <a:lstStyle/>
              <a:p>
                <a:pPr>
                  <a:defRPr sz="2800"/>
                </a:pPr>
                <a:r>
                  <a:rPr lang="en-US" sz="2800" dirty="0"/>
                  <a:t>​The equation is in standard form, so we can identify </a:t>
                </a:r>
                <a:r>
                  <a:rPr lang="en-US" sz="2800" i="1" dirty="0"/>
                  <a:t>a</a:t>
                </a:r>
                <a:r>
                  <a:rPr lang="en-US" sz="2800" dirty="0"/>
                  <a:t>, </a:t>
                </a:r>
                <a:r>
                  <a:rPr lang="en-US" sz="2800" i="1" dirty="0"/>
                  <a:t>b</a:t>
                </a:r>
                <a:r>
                  <a:rPr lang="en-US" sz="2800" dirty="0"/>
                  <a:t>, and </a:t>
                </a:r>
                <a:r>
                  <a:rPr lang="en-US" sz="2800" i="1" dirty="0"/>
                  <a:t>c</a:t>
                </a:r>
                <a:r>
                  <a:rPr lang="en-US" sz="2800" dirty="0"/>
                  <a:t> and use the quadratic formula to find the solutions.</a:t>
                </a:r>
              </a:p>
              <a:p>
                <a:pPr algn="ctr">
                  <a:defRPr sz="2800"/>
                </a:pPr>
                <a:r>
                  <a:rPr lang="en-US" sz="2800" i="1" dirty="0"/>
                  <a:t>a </a:t>
                </a:r>
                <a14:m>
                  <m:oMath xmlns:m="http://schemas.openxmlformats.org/officeDocument/2006/math">
                    <m:r>
                      <a:rPr lang="en-US" sz="2800">
                        <a:latin typeface="Cambria Math" panose="02040503050406030204" pitchFamily="18" charset="0"/>
                      </a:rPr>
                      <m:t>=−</m:t>
                    </m:r>
                    <m:r>
                      <a:rPr lang="en-US" sz="2800">
                        <a:latin typeface="Cambria Math" panose="02040503050406030204" pitchFamily="18" charset="0"/>
                      </a:rPr>
                      <m:t>2</m:t>
                    </m:r>
                    <m:r>
                      <a:rPr lang="en-US" sz="2800" b="0" i="0" smtClean="0">
                        <a:latin typeface="Cambria Math" panose="02040503050406030204" pitchFamily="18" charset="0"/>
                      </a:rPr>
                      <m:t>,</m:t>
                    </m:r>
                  </m:oMath>
                </a14:m>
                <a:r>
                  <a:rPr lang="en-US" sz="2800" dirty="0"/>
                  <a:t> </a:t>
                </a:r>
                <a:r>
                  <a:rPr lang="en-US" sz="2800" i="1" dirty="0"/>
                  <a:t>b </a:t>
                </a:r>
                <a14:m>
                  <m:oMath xmlns:m="http://schemas.openxmlformats.org/officeDocument/2006/math">
                    <m:r>
                      <a:rPr lang="en-US" sz="2800">
                        <a:latin typeface="Cambria Math" panose="02040503050406030204" pitchFamily="18" charset="0"/>
                      </a:rPr>
                      <m:t>=</m:t>
                    </m:r>
                    <m:r>
                      <a:rPr lang="en-US" sz="2800">
                        <a:latin typeface="Cambria Math" panose="02040503050406030204" pitchFamily="18" charset="0"/>
                      </a:rPr>
                      <m:t>6</m:t>
                    </m:r>
                    <m:r>
                      <a:rPr lang="en-US" sz="2800" b="0" i="0" smtClean="0">
                        <a:latin typeface="Cambria Math" panose="02040503050406030204" pitchFamily="18" charset="0"/>
                      </a:rPr>
                      <m:t>,</m:t>
                    </m:r>
                  </m:oMath>
                </a14:m>
                <a:r>
                  <a:rPr lang="en-US" sz="2800" dirty="0"/>
                  <a:t> </a:t>
                </a:r>
                <a:r>
                  <a:rPr lang="en-US" sz="2800" i="1" dirty="0"/>
                  <a:t>c </a:t>
                </a:r>
                <a14:m>
                  <m:oMath xmlns:m="http://schemas.openxmlformats.org/officeDocument/2006/math">
                    <m:r>
                      <a:rPr lang="en-US" sz="2800">
                        <a:latin typeface="Cambria Math" panose="02040503050406030204" pitchFamily="18" charset="0"/>
                      </a:rPr>
                      <m:t>=</m:t>
                    </m:r>
                    <m:r>
                      <a:rPr lang="en-US" sz="2800">
                        <a:latin typeface="Cambria Math" panose="02040503050406030204" pitchFamily="18" charset="0"/>
                      </a:rPr>
                      <m:t>5</m:t>
                    </m:r>
                  </m:oMath>
                </a14:m>
                <a:endParaRPr lang="en-IN" sz="2800" dirty="0"/>
              </a:p>
            </p:txBody>
          </p:sp>
        </mc:Choice>
        <mc:Fallback>
          <p:sp>
            <p:nvSpPr>
              <p:cNvPr id="9" name="TextBox 8">
                <a:extLst>
                  <a:ext uri="{FF2B5EF4-FFF2-40B4-BE49-F238E27FC236}">
                    <a16:creationId xmlns:a16="http://schemas.microsoft.com/office/drawing/2014/main" id="{81D1C024-B9C6-5E84-3EA2-A4E49C0855C8}"/>
                  </a:ext>
                </a:extLst>
              </p:cNvPr>
              <p:cNvSpPr txBox="1">
                <a:spLocks noRot="1" noChangeAspect="1" noMove="1" noResize="1" noEditPoints="1" noAdjustHandles="1" noChangeArrowheads="1" noChangeShapeType="1" noTextEdit="1"/>
              </p:cNvSpPr>
              <p:nvPr/>
            </p:nvSpPr>
            <p:spPr>
              <a:xfrm>
                <a:off x="457200" y="3746718"/>
                <a:ext cx="8229600" cy="1815882"/>
              </a:xfrm>
              <a:prstGeom prst="rect">
                <a:avLst/>
              </a:prstGeom>
              <a:blipFill>
                <a:blip r:embed="rId3"/>
                <a:stretch>
                  <a:fillRect l="-1481" t="-3356" b="-8725"/>
                </a:stretch>
              </a:blipFill>
            </p:spPr>
            <p:txBody>
              <a:bodyPr/>
              <a:lstStyle/>
              <a:p>
                <a:r>
                  <a:rPr lang="en-IN">
                    <a:noFill/>
                  </a:rPr>
                  <a:t> </a:t>
                </a:r>
              </a:p>
            </p:txBody>
          </p:sp>
        </mc:Fallback>
      </mc:AlternateContent>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4: Modeling with a Parabola</a:t>
            </a:r>
            <a:r>
              <a:rPr lang="en-US" dirty="0"/>
              <a:t>—Slide 4</a:t>
            </a:r>
            <a:endParaRPr dirty="0"/>
          </a:p>
        </p:txBody>
      </p:sp>
      <p:sp>
        <p:nvSpPr>
          <p:cNvPr id="3" name="Text Placeholder 2"/>
          <p:cNvSpPr>
            <a:spLocks noGrp="1"/>
          </p:cNvSpPr>
          <p:nvPr>
            <p:ph type="body" sz="quarter" idx="10"/>
          </p:nvPr>
        </p:nvSpPr>
        <p:spPr/>
        <p:txBody>
          <a:bodyPr>
            <a:normAutofit/>
          </a:bodyPr>
          <a:lstStyle/>
          <a:p>
            <a:r>
              <a:rPr dirty="0"/>
              <a:t>​Substitute these values into the quadratic formula and simplify.</a:t>
            </a:r>
          </a:p>
        </p:txBody>
      </p:sp>
      <p:pic>
        <p:nvPicPr>
          <p:cNvPr id="6" name="Picture 5" descr="Line 1: x equals the negative of six, plus or minus the square root of the quantity six squared minus four times negative two times five, all divided by two times negative two.&#10;&#10;Line 2: x equals negative six plus or minus the square root of seventy-six, divided by negative four.&#10;&#10;Line 3: x equals negative six plus the square root of seventy-six, divided by negative four, approximately negative zero point six eight and &#10;&#10;x equals negative six minus the square root of seventy-six, divided by negative four, approximately three point six eight.">
            <a:extLst>
              <a:ext uri="{FF2B5EF4-FFF2-40B4-BE49-F238E27FC236}">
                <a16:creationId xmlns:a16="http://schemas.microsoft.com/office/drawing/2014/main" id="{AE192391-714D-FB06-2CDC-79465075C5B3}"/>
              </a:ext>
            </a:extLst>
          </p:cNvPr>
          <p:cNvPicPr>
            <a:picLocks noChangeAspect="1"/>
          </p:cNvPicPr>
          <p:nvPr/>
        </p:nvPicPr>
        <p:blipFill>
          <a:blip r:embed="rId2"/>
          <a:stretch>
            <a:fillRect/>
          </a:stretch>
        </p:blipFill>
        <p:spPr>
          <a:xfrm>
            <a:off x="1905000" y="1792747"/>
            <a:ext cx="5292000" cy="2817586"/>
          </a:xfrm>
          <a:prstGeom prst="rect">
            <a:avLst/>
          </a:prstGeom>
        </p:spPr>
      </p:pic>
      <p:sp>
        <p:nvSpPr>
          <p:cNvPr id="8" name="TextBox 7">
            <a:extLst>
              <a:ext uri="{FF2B5EF4-FFF2-40B4-BE49-F238E27FC236}">
                <a16:creationId xmlns:a16="http://schemas.microsoft.com/office/drawing/2014/main" id="{B01CE118-64B1-4B68-5AB5-212FFB116790}"/>
              </a:ext>
            </a:extLst>
          </p:cNvPr>
          <p:cNvSpPr txBox="1"/>
          <p:nvPr/>
        </p:nvSpPr>
        <p:spPr>
          <a:xfrm>
            <a:off x="457200" y="4615841"/>
            <a:ext cx="8229600" cy="1384995"/>
          </a:xfrm>
          <a:prstGeom prst="rect">
            <a:avLst/>
          </a:prstGeom>
          <a:noFill/>
        </p:spPr>
        <p:txBody>
          <a:bodyPr wrap="square">
            <a:spAutoFit/>
          </a:bodyPr>
          <a:lstStyle/>
          <a:p>
            <a:r>
              <a:rPr lang="en-US" sz="2800" dirty="0"/>
              <a:t>Because we are interested in distance, we need the positive value of </a:t>
            </a:r>
            <a:r>
              <a:rPr lang="en-US" sz="2800" i="1" dirty="0"/>
              <a:t>x</a:t>
            </a:r>
            <a:r>
              <a:rPr lang="en-US" sz="2800" dirty="0"/>
              <a:t>. So the lights should be placed </a:t>
            </a:r>
            <a:r>
              <a:rPr lang="en-US" sz="2800" dirty="0">
                <a:latin typeface="Cambria Math"/>
              </a:rPr>
              <a:t>3.68</a:t>
            </a:r>
            <a:r>
              <a:rPr lang="en-US" sz="2800" dirty="0"/>
              <a:t> meters from the nozzle.</a:t>
            </a:r>
            <a:endParaRPr lang="en-IN" sz="2800" dirty="0"/>
          </a:p>
        </p:txBody>
      </p:sp>
    </p:spTree>
    <p:extLst>
      <p:ext uri="{BB962C8B-B14F-4D97-AF65-F5344CB8AC3E}">
        <p14:creationId xmlns:p14="http://schemas.microsoft.com/office/powerpoint/2010/main" val="220630128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4: Modeling with a Parabola</a:t>
            </a:r>
            <a:r>
              <a:rPr lang="en-US" dirty="0"/>
              <a:t>—Slide 5</a:t>
            </a:r>
            <a:endParaRPr dirty="0"/>
          </a:p>
        </p:txBody>
      </p:sp>
      <p:sp>
        <p:nvSpPr>
          <p:cNvPr id="3" name="Text Placeholder 2"/>
          <p:cNvSpPr>
            <a:spLocks noGrp="1"/>
          </p:cNvSpPr>
          <p:nvPr>
            <p:ph type="body" sz="quarter" idx="10"/>
          </p:nvPr>
        </p:nvSpPr>
        <p:spPr/>
        <p:txBody>
          <a:bodyPr>
            <a:normAutofit/>
          </a:bodyPr>
          <a:lstStyle/>
          <a:p>
            <a:pPr marL="538163" indent="-538163">
              <a:defRPr sz="2800"/>
            </a:pPr>
            <a:r>
              <a:rPr lang="en-US" dirty="0"/>
              <a:t>b.</a:t>
            </a:r>
            <a:r>
              <a:rPr dirty="0"/>
              <a:t>​</a:t>
            </a:r>
            <a:r>
              <a:rPr lang="en-US" dirty="0"/>
              <a:t>	</a:t>
            </a:r>
            <a:r>
              <a:rPr sz="2800" dirty="0"/>
              <a:t>The water will reach its highest point at the vertex of the parabola.</a:t>
            </a:r>
          </a:p>
          <a:p>
            <a:pPr>
              <a:defRPr b="1"/>
            </a:pPr>
            <a:r>
              <a:rPr sz="2800" dirty="0"/>
              <a:t>By Hand</a:t>
            </a:r>
          </a:p>
          <a:p>
            <a:pPr>
              <a:defRPr sz="2800"/>
            </a:pPr>
            <a:r>
              <a:rPr sz="2800" dirty="0"/>
              <a:t>To find this height (that is, the </a:t>
            </a:r>
            <a:r>
              <a:rPr lang="en-US" sz="2800" i="1" dirty="0"/>
              <a:t>y</a:t>
            </a:r>
            <a:r>
              <a:rPr sz="2800" dirty="0"/>
              <a:t>-coordinate of the vertex), we first find the </a:t>
            </a:r>
            <a:r>
              <a:rPr lang="en-US" sz="2800" i="1" dirty="0"/>
              <a:t>x</a:t>
            </a:r>
            <a:r>
              <a:rPr sz="2800" dirty="0"/>
              <a:t>-coordinate using</a:t>
            </a:r>
            <a:r>
              <a:rPr lang="en-US" sz="2800" dirty="0"/>
              <a:t>		</a:t>
            </a:r>
            <a:r>
              <a:rPr sz="2800" dirty="0"/>
              <a:t> </a:t>
            </a:r>
            <a:r>
              <a:rPr dirty="0"/>
              <a:t>​</a:t>
            </a:r>
          </a:p>
        </p:txBody>
      </p:sp>
      <p:pic>
        <p:nvPicPr>
          <p:cNvPr id="7" name="Picture 6" descr="x equals negative b divided by two a.">
            <a:extLst>
              <a:ext uri="{FF2B5EF4-FFF2-40B4-BE49-F238E27FC236}">
                <a16:creationId xmlns:a16="http://schemas.microsoft.com/office/drawing/2014/main" id="{77C00651-353F-54A9-6AED-F5903B3310B4}"/>
              </a:ext>
            </a:extLst>
          </p:cNvPr>
          <p:cNvPicPr>
            <a:picLocks noChangeAspect="1"/>
          </p:cNvPicPr>
          <p:nvPr/>
        </p:nvPicPr>
        <p:blipFill>
          <a:blip r:embed="rId2"/>
          <a:stretch>
            <a:fillRect/>
          </a:stretch>
        </p:blipFill>
        <p:spPr>
          <a:xfrm>
            <a:off x="6781800" y="2819400"/>
            <a:ext cx="1009650" cy="790575"/>
          </a:xfrm>
          <a:prstGeom prst="rect">
            <a:avLst/>
          </a:prstGeom>
        </p:spPr>
      </p:pic>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70807624-9FED-BBB1-4420-A1BA4F90E1B8}"/>
                  </a:ext>
                </a:extLst>
              </p:cNvPr>
              <p:cNvSpPr txBox="1"/>
              <p:nvPr/>
            </p:nvSpPr>
            <p:spPr>
              <a:xfrm>
                <a:off x="457200" y="3505200"/>
                <a:ext cx="8229600" cy="954107"/>
              </a:xfrm>
              <a:prstGeom prst="rect">
                <a:avLst/>
              </a:prstGeom>
              <a:noFill/>
            </p:spPr>
            <p:txBody>
              <a:bodyPr wrap="square">
                <a:spAutoFit/>
              </a:bodyPr>
              <a:lstStyle/>
              <a:p>
                <a:pPr>
                  <a:defRPr sz="2800"/>
                </a:pPr>
                <a:r>
                  <a:rPr lang="en-US" sz="2800" dirty="0"/>
                  <a:t>From the quadratic we have that </a:t>
                </a:r>
                <a:r>
                  <a:rPr lang="en-US" sz="2800" i="1" dirty="0"/>
                  <a:t>a</a:t>
                </a:r>
                <a:r>
                  <a:rPr lang="en-US" sz="2800" dirty="0"/>
                  <a:t> </a:t>
                </a:r>
                <a14:m>
                  <m:oMath xmlns:m="http://schemas.openxmlformats.org/officeDocument/2006/math">
                    <m:r>
                      <a:rPr lang="en-US" sz="2800">
                        <a:latin typeface="Cambria Math" panose="02040503050406030204" pitchFamily="18" charset="0"/>
                      </a:rPr>
                      <m:t>=−2</m:t>
                    </m:r>
                  </m:oMath>
                </a14:m>
                <a:r>
                  <a:rPr lang="en-US" sz="2800" dirty="0"/>
                  <a:t> and </a:t>
                </a:r>
                <a:r>
                  <a:rPr lang="en-US" sz="2800" i="1" dirty="0"/>
                  <a:t>b </a:t>
                </a:r>
                <a14:m>
                  <m:oMath xmlns:m="http://schemas.openxmlformats.org/officeDocument/2006/math">
                    <m:r>
                      <a:rPr lang="en-US" sz="2800">
                        <a:latin typeface="Cambria Math" panose="02040503050406030204" pitchFamily="18" charset="0"/>
                      </a:rPr>
                      <m:t>=6</m:t>
                    </m:r>
                  </m:oMath>
                </a14:m>
                <a:r>
                  <a:rPr lang="en-US" sz="2800" dirty="0"/>
                  <a:t>. Therefore, we have the following.</a:t>
                </a:r>
              </a:p>
            </p:txBody>
          </p:sp>
        </mc:Choice>
        <mc:Fallback xmlns="">
          <p:sp>
            <p:nvSpPr>
              <p:cNvPr id="13" name="TextBox 12">
                <a:extLst>
                  <a:ext uri="{FF2B5EF4-FFF2-40B4-BE49-F238E27FC236}">
                    <a16:creationId xmlns:a16="http://schemas.microsoft.com/office/drawing/2014/main" id="{70807624-9FED-BBB1-4420-A1BA4F90E1B8}"/>
                  </a:ext>
                </a:extLst>
              </p:cNvPr>
              <p:cNvSpPr txBox="1">
                <a:spLocks noRot="1" noChangeAspect="1" noMove="1" noResize="1" noEditPoints="1" noAdjustHandles="1" noChangeArrowheads="1" noChangeShapeType="1" noTextEdit="1"/>
              </p:cNvSpPr>
              <p:nvPr/>
            </p:nvSpPr>
            <p:spPr>
              <a:xfrm>
                <a:off x="457200" y="3505200"/>
                <a:ext cx="8229600" cy="954107"/>
              </a:xfrm>
              <a:prstGeom prst="rect">
                <a:avLst/>
              </a:prstGeom>
              <a:blipFill>
                <a:blip r:embed="rId3"/>
                <a:stretch>
                  <a:fillRect l="-1481" t="-5732" b="-17197"/>
                </a:stretch>
              </a:blipFill>
            </p:spPr>
            <p:txBody>
              <a:bodyPr/>
              <a:lstStyle/>
              <a:p>
                <a:r>
                  <a:rPr lang="en-IN">
                    <a:noFill/>
                  </a:rPr>
                  <a:t> </a:t>
                </a:r>
              </a:p>
            </p:txBody>
          </p:sp>
        </mc:Fallback>
      </mc:AlternateContent>
      <p:pic>
        <p:nvPicPr>
          <p:cNvPr id="11" name="Picture 10" descr="x equals negative b divided by two a, equals negative six divided by two times negative two, equals negative six divided by negative four, equals one point five.">
            <a:extLst>
              <a:ext uri="{FF2B5EF4-FFF2-40B4-BE49-F238E27FC236}">
                <a16:creationId xmlns:a16="http://schemas.microsoft.com/office/drawing/2014/main" id="{ED77A67E-0085-9041-2788-281BDD454188}"/>
              </a:ext>
            </a:extLst>
          </p:cNvPr>
          <p:cNvPicPr>
            <a:picLocks noChangeAspect="1"/>
          </p:cNvPicPr>
          <p:nvPr/>
        </p:nvPicPr>
        <p:blipFill>
          <a:blip r:embed="rId4"/>
          <a:stretch>
            <a:fillRect/>
          </a:stretch>
        </p:blipFill>
        <p:spPr>
          <a:xfrm>
            <a:off x="2586037" y="4572000"/>
            <a:ext cx="3971925" cy="1095375"/>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4: Modeling with a Parabola</a:t>
            </a:r>
            <a:r>
              <a:rPr lang="en-US" dirty="0"/>
              <a:t>—Slide 6</a:t>
            </a:r>
            <a:endParaRPr dirty="0"/>
          </a:p>
        </p:txBody>
      </p:sp>
      <p:sp>
        <p:nvSpPr>
          <p:cNvPr id="3" name="Text Placeholder 2"/>
          <p:cNvSpPr>
            <a:spLocks noGrp="1"/>
          </p:cNvSpPr>
          <p:nvPr>
            <p:ph type="body" sz="quarter" idx="10"/>
          </p:nvPr>
        </p:nvSpPr>
        <p:spPr/>
        <p:txBody>
          <a:bodyPr>
            <a:normAutofit/>
          </a:bodyPr>
          <a:lstStyle/>
          <a:p>
            <a:pPr>
              <a:defRPr sz="2800"/>
            </a:pPr>
            <a:r>
              <a:rPr sz="2800" dirty="0"/>
              <a:t>Now that we have the </a:t>
            </a:r>
            <a:r>
              <a:rPr lang="en-US" sz="2800" i="1" dirty="0"/>
              <a:t>x</a:t>
            </a:r>
            <a:r>
              <a:rPr sz="2800" dirty="0"/>
              <a:t>-coordinate, substitute this value back into the equation to find the maximum height of the water; that is, the </a:t>
            </a:r>
            <a:r>
              <a:rPr lang="en-US" sz="2800" i="1" dirty="0"/>
              <a:t>y</a:t>
            </a:r>
            <a:r>
              <a:rPr sz="2800" dirty="0"/>
              <a:t>-coordinate.</a:t>
            </a:r>
          </a:p>
          <a:p>
            <a:pPr>
              <a:defRPr sz="2800"/>
            </a:pPr>
            <a:endParaRPr lang="en-US" sz="2800" dirty="0"/>
          </a:p>
          <a:p>
            <a:pPr>
              <a:defRPr sz="2800"/>
            </a:pPr>
            <a:endParaRPr lang="en-IN" dirty="0"/>
          </a:p>
          <a:p>
            <a:r>
              <a:rPr dirty="0"/>
              <a:t>​</a:t>
            </a:r>
          </a:p>
        </p:txBody>
      </p:sp>
      <p:pic>
        <p:nvPicPr>
          <p:cNvPr id="6" name="Picture 5" descr="Line 1: y equals negative two times one point five squared, plus six times one point five, plus five. &#10;&#10;Line 2: y equals nine point five.">
            <a:extLst>
              <a:ext uri="{FF2B5EF4-FFF2-40B4-BE49-F238E27FC236}">
                <a16:creationId xmlns:a16="http://schemas.microsoft.com/office/drawing/2014/main" id="{89AA9E66-88C0-B5F8-7441-89FA3EC43137}"/>
              </a:ext>
            </a:extLst>
          </p:cNvPr>
          <p:cNvPicPr>
            <a:picLocks noChangeAspect="1"/>
          </p:cNvPicPr>
          <p:nvPr/>
        </p:nvPicPr>
        <p:blipFill>
          <a:blip r:embed="rId2"/>
          <a:stretch>
            <a:fillRect/>
          </a:stretch>
        </p:blipFill>
        <p:spPr>
          <a:xfrm>
            <a:off x="2971800" y="2412402"/>
            <a:ext cx="3667125" cy="1143000"/>
          </a:xfrm>
          <a:prstGeom prst="rect">
            <a:avLst/>
          </a:prstGeom>
        </p:spPr>
      </p:pic>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9C92D77D-469E-88D6-CF39-4FB9AA22D384}"/>
                  </a:ext>
                </a:extLst>
              </p:cNvPr>
              <p:cNvSpPr txBox="1"/>
              <p:nvPr/>
            </p:nvSpPr>
            <p:spPr>
              <a:xfrm>
                <a:off x="457200" y="3555402"/>
                <a:ext cx="8229600" cy="523220"/>
              </a:xfrm>
              <a:prstGeom prst="rect">
                <a:avLst/>
              </a:prstGeom>
              <a:noFill/>
            </p:spPr>
            <p:txBody>
              <a:bodyPr wrap="square">
                <a:spAutoFit/>
              </a:bodyPr>
              <a:lstStyle/>
              <a:p>
                <a:pPr>
                  <a:defRPr sz="2800"/>
                </a:pPr>
                <a:r>
                  <a:rPr lang="en-IN" sz="2800" dirty="0"/>
                  <a:t>Thus, the vertex occurs at the point </a:t>
                </a:r>
                <a14:m>
                  <m:oMath xmlns:m="http://schemas.openxmlformats.org/officeDocument/2006/math">
                    <m:d>
                      <m:dPr>
                        <m:ctrlPr>
                          <a:rPr lang="ar-AE" sz="2800" i="1">
                            <a:latin typeface="Cambria Math" panose="02040503050406030204" pitchFamily="18" charset="0"/>
                          </a:rPr>
                        </m:ctrlPr>
                      </m:dPr>
                      <m:e>
                        <m:r>
                          <a:rPr lang="ar-AE" sz="2800">
                            <a:latin typeface="Cambria Math" panose="02040503050406030204" pitchFamily="18" charset="0"/>
                          </a:rPr>
                          <m:t>1</m:t>
                        </m:r>
                        <m:r>
                          <a:rPr lang="ar-AE" sz="2800">
                            <a:latin typeface="Cambria Math" panose="02040503050406030204" pitchFamily="18" charset="0"/>
                          </a:rPr>
                          <m:t>.</m:t>
                        </m:r>
                        <m:r>
                          <a:rPr lang="ar-AE" sz="2800">
                            <a:latin typeface="Cambria Math" panose="02040503050406030204" pitchFamily="18" charset="0"/>
                          </a:rPr>
                          <m:t>5</m:t>
                        </m:r>
                        <m:r>
                          <m:rPr>
                            <m:nor/>
                          </m:rPr>
                          <a:rPr lang="ar-AE" sz="2800"/>
                          <m:t>, </m:t>
                        </m:r>
                        <m:r>
                          <a:rPr lang="ar-AE" sz="2800">
                            <a:latin typeface="Cambria Math" panose="02040503050406030204" pitchFamily="18" charset="0"/>
                          </a:rPr>
                          <m:t>9</m:t>
                        </m:r>
                        <m:r>
                          <a:rPr lang="ar-AE" sz="2800">
                            <a:latin typeface="Cambria Math" panose="02040503050406030204" pitchFamily="18" charset="0"/>
                          </a:rPr>
                          <m:t>.</m:t>
                        </m:r>
                        <m:r>
                          <a:rPr lang="ar-AE" sz="2800">
                            <a:latin typeface="Cambria Math" panose="02040503050406030204" pitchFamily="18" charset="0"/>
                          </a:rPr>
                          <m:t>5</m:t>
                        </m:r>
                      </m:e>
                    </m:d>
                  </m:oMath>
                </a14:m>
                <a:r>
                  <a:rPr lang="ar-AE" sz="2800" dirty="0"/>
                  <a:t>.</a:t>
                </a:r>
              </a:p>
            </p:txBody>
          </p:sp>
        </mc:Choice>
        <mc:Fallback xmlns="">
          <p:sp>
            <p:nvSpPr>
              <p:cNvPr id="8" name="TextBox 7">
                <a:extLst>
                  <a:ext uri="{FF2B5EF4-FFF2-40B4-BE49-F238E27FC236}">
                    <a16:creationId xmlns:a16="http://schemas.microsoft.com/office/drawing/2014/main" id="{9C92D77D-469E-88D6-CF39-4FB9AA22D384}"/>
                  </a:ext>
                </a:extLst>
              </p:cNvPr>
              <p:cNvSpPr txBox="1">
                <a:spLocks noRot="1" noChangeAspect="1" noMove="1" noResize="1" noEditPoints="1" noAdjustHandles="1" noChangeArrowheads="1" noChangeShapeType="1" noTextEdit="1"/>
              </p:cNvSpPr>
              <p:nvPr/>
            </p:nvSpPr>
            <p:spPr>
              <a:xfrm>
                <a:off x="457200" y="3555402"/>
                <a:ext cx="8229600" cy="523220"/>
              </a:xfrm>
              <a:prstGeom prst="rect">
                <a:avLst/>
              </a:prstGeom>
              <a:blipFill>
                <a:blip r:embed="rId3"/>
                <a:stretch>
                  <a:fillRect l="-1481" t="-13953" b="-32558"/>
                </a:stretch>
              </a:blipFill>
            </p:spPr>
            <p:txBody>
              <a:bodyPr/>
              <a:lstStyle/>
              <a:p>
                <a:r>
                  <a:rPr lang="en-IN">
                    <a:noFill/>
                  </a:rPr>
                  <a:t> </a:t>
                </a:r>
              </a:p>
            </p:txBody>
          </p:sp>
        </mc:Fallback>
      </mc:AlternateContent>
    </p:spTree>
    <p:extLst>
      <p:ext uri="{BB962C8B-B14F-4D97-AF65-F5344CB8AC3E}">
        <p14:creationId xmlns:p14="http://schemas.microsoft.com/office/powerpoint/2010/main" val="310163384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Tech Tips</a:t>
            </a:r>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a:bodyPr>
              <a:lstStyle/>
              <a:p>
                <a:pPr>
                  <a:defRPr sz="2800"/>
                </a:pPr>
                <a:r>
                  <a:rPr sz="2800" dirty="0"/>
                  <a:t>If you do not see a parabola on your calculator screen after pressing graph, you'll need to adjust the minimum and maximum of your </a:t>
                </a:r>
                <a:r>
                  <a:rPr lang="en-US" sz="2800" i="1" dirty="0"/>
                  <a:t>x</a:t>
                </a:r>
                <a:r>
                  <a:rPr sz="2800" dirty="0"/>
                  <a:t>- and </a:t>
                </a:r>
                <a:r>
                  <a:rPr lang="en-US" sz="2800" i="1" dirty="0"/>
                  <a:t>y</a:t>
                </a:r>
                <a:r>
                  <a:rPr sz="2800" dirty="0"/>
                  <a:t>-axes. Press window and change </a:t>
                </a:r>
                <a:r>
                  <a:rPr sz="2800" b="1" dirty="0"/>
                  <a:t>X</a:t>
                </a:r>
                <a:r>
                  <a:rPr lang="en-US" sz="300" b="1" dirty="0"/>
                  <a:t> </a:t>
                </a:r>
                <a:r>
                  <a:rPr sz="2800" b="1" dirty="0"/>
                  <a:t>min</a:t>
                </a:r>
                <a:r>
                  <a:rPr sz="2800" dirty="0"/>
                  <a:t> and </a:t>
                </a:r>
                <a:r>
                  <a:rPr sz="2800" b="1" dirty="0"/>
                  <a:t>Y</a:t>
                </a:r>
                <a:r>
                  <a:rPr lang="en-US" sz="800" b="1" dirty="0"/>
                  <a:t> </a:t>
                </a:r>
                <a:r>
                  <a:rPr sz="2800" b="1" dirty="0"/>
                  <a:t>min</a:t>
                </a:r>
                <a:r>
                  <a:rPr sz="2800" dirty="0"/>
                  <a:t> to </a:t>
                </a:r>
                <a14:m>
                  <m:oMath xmlns:m="http://schemas.openxmlformats.org/officeDocument/2006/math">
                    <m:r>
                      <a:rPr>
                        <a:latin typeface="Cambria Math" panose="02040503050406030204" pitchFamily="18" charset="0"/>
                      </a:rPr>
                      <m:t>−</m:t>
                    </m:r>
                    <m:r>
                      <a:rPr>
                        <a:latin typeface="Cambria Math" panose="02040503050406030204" pitchFamily="18" charset="0"/>
                      </a:rPr>
                      <m:t>10</m:t>
                    </m:r>
                  </m:oMath>
                </a14:m>
                <a:r>
                  <a:rPr sz="2800" dirty="0"/>
                  <a:t>, and change </a:t>
                </a:r>
                <a:r>
                  <a:rPr sz="2800" b="1" dirty="0"/>
                  <a:t>X</a:t>
                </a:r>
                <a:r>
                  <a:rPr lang="en-US" sz="800" b="1" dirty="0"/>
                  <a:t> </a:t>
                </a:r>
                <a:r>
                  <a:rPr sz="2800" b="1" dirty="0"/>
                  <a:t>max</a:t>
                </a:r>
                <a:r>
                  <a:rPr sz="2800" dirty="0"/>
                  <a:t> and </a:t>
                </a:r>
                <a:r>
                  <a:rPr sz="2800" b="1" dirty="0"/>
                  <a:t>Y</a:t>
                </a:r>
                <a:r>
                  <a:rPr lang="en-US" sz="800" b="1" dirty="0"/>
                  <a:t> </a:t>
                </a:r>
                <a:r>
                  <a:rPr sz="2800" b="1" dirty="0"/>
                  <a:t>max</a:t>
                </a:r>
                <a:r>
                  <a:rPr sz="2800" dirty="0"/>
                  <a:t> to </a:t>
                </a:r>
                <a:r>
                  <a:rPr sz="2800" dirty="0">
                    <a:latin typeface="Cambria Math"/>
                  </a:rPr>
                  <a:t>10</a:t>
                </a:r>
                <a:r>
                  <a:rPr sz="2800" dirty="0"/>
                  <a:t>.</a:t>
                </a:r>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328" t="-998" r="-1771"/>
                </a:stretch>
              </a:blipFill>
            </p:spPr>
            <p:txBody>
              <a:bodyPr/>
              <a:lstStyle/>
              <a:p>
                <a:r>
                  <a:rPr lang="en-IN">
                    <a:noFill/>
                  </a:rPr>
                  <a:t> </a:t>
                </a:r>
              </a:p>
            </p:txBody>
          </p:sp>
        </mc:Fallback>
      </mc:AlternateContent>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4: Modeling with a Parabola</a:t>
            </a:r>
            <a:r>
              <a:rPr lang="en-US" dirty="0"/>
              <a:t>—Slide 7</a:t>
            </a:r>
            <a:endParaRPr dirty="0"/>
          </a:p>
        </p:txBody>
      </p:sp>
      <p:sp>
        <p:nvSpPr>
          <p:cNvPr id="3" name="Text Placeholder 2"/>
          <p:cNvSpPr>
            <a:spLocks noGrp="1"/>
          </p:cNvSpPr>
          <p:nvPr>
            <p:ph type="body" sz="quarter" idx="10"/>
          </p:nvPr>
        </p:nvSpPr>
        <p:spPr/>
        <p:txBody>
          <a:bodyPr>
            <a:normAutofit/>
          </a:bodyPr>
          <a:lstStyle/>
          <a:p>
            <a:pPr>
              <a:defRPr b="1"/>
            </a:pPr>
            <a:r>
              <a:rPr sz="2600" dirty="0"/>
              <a:t>TI-83/84 Plus</a:t>
            </a:r>
          </a:p>
          <a:p>
            <a:pPr>
              <a:defRPr sz="2800"/>
            </a:pPr>
            <a:r>
              <a:rPr sz="2600" dirty="0"/>
              <a:t>To find the vertex, first graph the parabola by pressing </a:t>
            </a:r>
            <a:r>
              <a:rPr sz="2600" b="1" dirty="0"/>
              <a:t>y=</a:t>
            </a:r>
            <a:r>
              <a:rPr sz="2600" dirty="0"/>
              <a:t>. Type the right-hand side of the equation </a:t>
            </a:r>
            <a:r>
              <a:rPr lang="en-US" sz="2600" dirty="0"/>
              <a:t>			</a:t>
            </a:r>
          </a:p>
          <a:p>
            <a:pPr>
              <a:defRPr sz="2800"/>
            </a:pPr>
            <a:endParaRPr sz="2600" dirty="0"/>
          </a:p>
        </p:txBody>
      </p:sp>
      <p:pic>
        <p:nvPicPr>
          <p:cNvPr id="10" name="Picture 9" descr="Negative two times x squared, plus six times x, plus five.">
            <a:extLst>
              <a:ext uri="{FF2B5EF4-FFF2-40B4-BE49-F238E27FC236}">
                <a16:creationId xmlns:a16="http://schemas.microsoft.com/office/drawing/2014/main" id="{AA90F1C1-E203-D7DB-31E0-2F91CAAE6558}"/>
              </a:ext>
            </a:extLst>
          </p:cNvPr>
          <p:cNvPicPr>
            <a:picLocks noChangeAspect="1"/>
          </p:cNvPicPr>
          <p:nvPr/>
        </p:nvPicPr>
        <p:blipFill>
          <a:blip r:embed="rId2"/>
          <a:stretch>
            <a:fillRect/>
          </a:stretch>
        </p:blipFill>
        <p:spPr>
          <a:xfrm>
            <a:off x="6019800" y="1905000"/>
            <a:ext cx="2000250" cy="419100"/>
          </a:xfrm>
          <a:prstGeom prst="rect">
            <a:avLst/>
          </a:prstGeom>
        </p:spPr>
      </p:pic>
      <p:sp>
        <p:nvSpPr>
          <p:cNvPr id="12" name="TextBox 11">
            <a:extLst>
              <a:ext uri="{FF2B5EF4-FFF2-40B4-BE49-F238E27FC236}">
                <a16:creationId xmlns:a16="http://schemas.microsoft.com/office/drawing/2014/main" id="{0D1779F8-09D8-AE13-8222-AE35D6B2F7F0}"/>
              </a:ext>
            </a:extLst>
          </p:cNvPr>
          <p:cNvSpPr txBox="1"/>
          <p:nvPr/>
        </p:nvSpPr>
        <p:spPr>
          <a:xfrm>
            <a:off x="457200" y="2362200"/>
            <a:ext cx="8229600" cy="523220"/>
          </a:xfrm>
          <a:prstGeom prst="rect">
            <a:avLst/>
          </a:prstGeom>
          <a:noFill/>
        </p:spPr>
        <p:txBody>
          <a:bodyPr wrap="square">
            <a:spAutoFit/>
          </a:bodyPr>
          <a:lstStyle/>
          <a:p>
            <a:r>
              <a:rPr lang="en-US" sz="2800" dirty="0"/>
              <a:t>for </a:t>
            </a:r>
            <a:r>
              <a:rPr lang="en-US" sz="2800" b="1" dirty="0"/>
              <a:t>Y1</a:t>
            </a:r>
            <a:r>
              <a:rPr lang="en-US" sz="2800" dirty="0"/>
              <a:t>, using </a:t>
            </a:r>
            <a:r>
              <a:rPr lang="en-US" sz="2800" b="1" dirty="0" err="1"/>
              <a:t>X,T,θ,n</a:t>
            </a:r>
            <a:r>
              <a:rPr lang="en-US" sz="2800" dirty="0"/>
              <a:t> for the variable, </a:t>
            </a:r>
            <a:r>
              <a:rPr lang="en-US" sz="2800" i="1" dirty="0"/>
              <a:t>x</a:t>
            </a:r>
            <a:r>
              <a:rPr lang="en-US" sz="2800" dirty="0"/>
              <a:t>, and press </a:t>
            </a:r>
            <a:r>
              <a:rPr lang="en-US" sz="2800" b="1" dirty="0"/>
              <a:t>graph</a:t>
            </a:r>
            <a:r>
              <a:rPr lang="en-US" sz="2800" dirty="0"/>
              <a:t>.</a:t>
            </a:r>
            <a:endParaRPr lang="en-IN" sz="2800" dirty="0"/>
          </a:p>
        </p:txBody>
      </p:sp>
      <p:pic>
        <p:nvPicPr>
          <p:cNvPr id="5" name="Picture 4" descr="Calculator screenshot of the Inequalz app menu. The first option is shown as y1 equals Negative two times x squared, plus six times x, plus five.">
            <a:extLst>
              <a:ext uri="{FF2B5EF4-FFF2-40B4-BE49-F238E27FC236}">
                <a16:creationId xmlns:a16="http://schemas.microsoft.com/office/drawing/2014/main" id="{BBCFECAA-3BD3-450A-81A8-1A49D8D14E21}"/>
              </a:ext>
            </a:extLst>
          </p:cNvPr>
          <p:cNvPicPr>
            <a:picLocks noChangeAspect="1"/>
          </p:cNvPicPr>
          <p:nvPr/>
        </p:nvPicPr>
        <p:blipFill>
          <a:blip r:embed="rId3"/>
          <a:srcRect r="50113" b="9262"/>
          <a:stretch>
            <a:fillRect/>
          </a:stretch>
        </p:blipFill>
        <p:spPr>
          <a:xfrm>
            <a:off x="1066801" y="2971801"/>
            <a:ext cx="3276600" cy="2438400"/>
          </a:xfrm>
          <a:prstGeom prst="rect">
            <a:avLst/>
          </a:prstGeom>
        </p:spPr>
      </p:pic>
      <p:sp>
        <p:nvSpPr>
          <p:cNvPr id="7" name="TextBox 6">
            <a:extLst>
              <a:ext uri="{FF2B5EF4-FFF2-40B4-BE49-F238E27FC236}">
                <a16:creationId xmlns:a16="http://schemas.microsoft.com/office/drawing/2014/main" id="{6689128B-C876-B00A-0A43-61E629F3EE8B}"/>
              </a:ext>
            </a:extLst>
          </p:cNvPr>
          <p:cNvSpPr txBox="1"/>
          <p:nvPr/>
        </p:nvSpPr>
        <p:spPr>
          <a:xfrm>
            <a:off x="1592794" y="5432613"/>
            <a:ext cx="2143483" cy="430887"/>
          </a:xfrm>
          <a:prstGeom prst="rect">
            <a:avLst/>
          </a:prstGeom>
          <a:noFill/>
        </p:spPr>
        <p:txBody>
          <a:bodyPr wrap="square">
            <a:spAutoFit/>
          </a:bodyPr>
          <a:lstStyle/>
          <a:p>
            <a:pPr algn="ctr"/>
            <a:r>
              <a:rPr lang="en-IN" sz="2200" dirty="0"/>
              <a:t>Figure 17</a:t>
            </a:r>
          </a:p>
        </p:txBody>
      </p:sp>
      <p:pic>
        <p:nvPicPr>
          <p:cNvPr id="4" name="Picture 3" descr="Calculator screenshot of a the parabola Negative two times x squared, plus six times x, plus five. &#10;It is opening downwards.">
            <a:extLst>
              <a:ext uri="{FF2B5EF4-FFF2-40B4-BE49-F238E27FC236}">
                <a16:creationId xmlns:a16="http://schemas.microsoft.com/office/drawing/2014/main" id="{042B3095-47E1-F4B3-8093-33446F7633E0}"/>
              </a:ext>
            </a:extLst>
          </p:cNvPr>
          <p:cNvPicPr>
            <a:picLocks noChangeAspect="1"/>
          </p:cNvPicPr>
          <p:nvPr/>
        </p:nvPicPr>
        <p:blipFill>
          <a:blip r:embed="rId3"/>
          <a:srcRect l="50000" b="9262"/>
          <a:stretch>
            <a:fillRect/>
          </a:stretch>
        </p:blipFill>
        <p:spPr>
          <a:xfrm>
            <a:off x="4771904" y="2971801"/>
            <a:ext cx="3284005" cy="2438400"/>
          </a:xfrm>
          <a:prstGeom prst="rect">
            <a:avLst/>
          </a:prstGeom>
        </p:spPr>
      </p:pic>
      <p:sp>
        <p:nvSpPr>
          <p:cNvPr id="8" name="TextBox 7">
            <a:extLst>
              <a:ext uri="{FF2B5EF4-FFF2-40B4-BE49-F238E27FC236}">
                <a16:creationId xmlns:a16="http://schemas.microsoft.com/office/drawing/2014/main" id="{116BDA3B-51D5-4319-821B-148189A17084}"/>
              </a:ext>
            </a:extLst>
          </p:cNvPr>
          <p:cNvSpPr txBox="1"/>
          <p:nvPr/>
        </p:nvSpPr>
        <p:spPr>
          <a:xfrm>
            <a:off x="5342164" y="5432612"/>
            <a:ext cx="2143483" cy="430887"/>
          </a:xfrm>
          <a:prstGeom prst="rect">
            <a:avLst/>
          </a:prstGeom>
          <a:noFill/>
        </p:spPr>
        <p:txBody>
          <a:bodyPr wrap="square">
            <a:spAutoFit/>
          </a:bodyPr>
          <a:lstStyle/>
          <a:p>
            <a:pPr algn="ctr"/>
            <a:r>
              <a:rPr lang="en-IN" sz="2200" dirty="0"/>
              <a:t>Figure 18</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4: Modeling with a Parabola</a:t>
            </a:r>
            <a:r>
              <a:rPr lang="en-US" dirty="0"/>
              <a:t>—Slide 8</a:t>
            </a:r>
            <a:endParaRPr dirty="0"/>
          </a:p>
        </p:txBody>
      </p:sp>
      <p:sp>
        <p:nvSpPr>
          <p:cNvPr id="3" name="Text Placeholder 2"/>
          <p:cNvSpPr>
            <a:spLocks noGrp="1"/>
          </p:cNvSpPr>
          <p:nvPr>
            <p:ph type="body" sz="quarter" idx="10"/>
          </p:nvPr>
        </p:nvSpPr>
        <p:spPr/>
        <p:txBody>
          <a:bodyPr>
            <a:normAutofit/>
          </a:bodyPr>
          <a:lstStyle/>
          <a:p>
            <a:r>
              <a:rPr sz="2800" dirty="0"/>
              <a:t>Press </a:t>
            </a:r>
            <a:r>
              <a:rPr sz="2800" b="1" dirty="0"/>
              <a:t>2nd</a:t>
            </a:r>
            <a:r>
              <a:rPr sz="2800" dirty="0"/>
              <a:t> </a:t>
            </a:r>
            <a:r>
              <a:rPr sz="2800" b="1" dirty="0"/>
              <a:t>trace</a:t>
            </a:r>
            <a:r>
              <a:rPr sz="2800" dirty="0"/>
              <a:t> and select </a:t>
            </a:r>
            <a:r>
              <a:rPr sz="2800" b="1" dirty="0"/>
              <a:t>maximum</a:t>
            </a:r>
            <a:r>
              <a:rPr sz="2800" dirty="0"/>
              <a:t>. A blinking cursor will appear on the curve. Use the right- and left-arrow keys to move the cursor somewhere to the left of the maximum and press </a:t>
            </a:r>
            <a:r>
              <a:rPr sz="2800" b="1" dirty="0"/>
              <a:t>enter</a:t>
            </a:r>
            <a:r>
              <a:rPr sz="2800" dirty="0"/>
              <a:t>, then move the cursor to the right side of the maximum and press </a:t>
            </a:r>
            <a:r>
              <a:rPr sz="2800" b="1" dirty="0"/>
              <a:t>enter</a:t>
            </a:r>
            <a:r>
              <a:rPr sz="2800" dirty="0"/>
              <a:t>. The word </a:t>
            </a:r>
            <a:r>
              <a:rPr sz="2800" b="1" dirty="0"/>
              <a:t>Guess? </a:t>
            </a:r>
            <a:r>
              <a:rPr sz="2800" dirty="0"/>
              <a:t>will appear at the bottom of the screen. Press </a:t>
            </a:r>
            <a:r>
              <a:rPr sz="2800" b="1" dirty="0"/>
              <a:t>enter</a:t>
            </a:r>
            <a:r>
              <a:rPr sz="2800" dirty="0"/>
              <a:t> again, and the calculator will return both coordinates of the maximum: </a:t>
            </a:r>
            <a:r>
              <a:rPr sz="2800" b="1" dirty="0"/>
              <a:t>x = 1.4999985 </a:t>
            </a:r>
            <a:r>
              <a:rPr sz="2800" dirty="0"/>
              <a:t>and </a:t>
            </a:r>
            <a:br>
              <a:rPr lang="en-US" sz="2800" dirty="0"/>
            </a:br>
            <a:r>
              <a:rPr sz="2800" b="1" dirty="0"/>
              <a:t>y = 9.5</a:t>
            </a:r>
            <a:r>
              <a:rPr sz="2800" dirty="0"/>
              <a:t>.</a:t>
            </a:r>
          </a:p>
        </p:txBody>
      </p:sp>
    </p:spTree>
    <p:extLst>
      <p:ext uri="{BB962C8B-B14F-4D97-AF65-F5344CB8AC3E}">
        <p14:creationId xmlns:p14="http://schemas.microsoft.com/office/powerpoint/2010/main" val="360766901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4: Modeling with a Parabola</a:t>
            </a:r>
            <a:r>
              <a:rPr lang="en-US" dirty="0"/>
              <a:t>—Slide 9</a:t>
            </a:r>
            <a:endParaRPr dirty="0"/>
          </a:p>
        </p:txBody>
      </p:sp>
      <p:pic>
        <p:nvPicPr>
          <p:cNvPr id="5" name="Picture 4" descr="Calculator screenshot of a graph with a parabola opening downward. Above the graph is the formula for the parabola y1 equals Negative two times x squared, plus six times x, plus five. Below the graph is shown the coordinates for the maximum vertex of the parabola x equals to 1.4999985 and y equals to 9.5.">
            <a:extLst>
              <a:ext uri="{FF2B5EF4-FFF2-40B4-BE49-F238E27FC236}">
                <a16:creationId xmlns:a16="http://schemas.microsoft.com/office/drawing/2014/main" id="{8FFAD5F7-BC78-4561-9602-CC4B5F26E532}"/>
              </a:ext>
            </a:extLst>
          </p:cNvPr>
          <p:cNvPicPr>
            <a:picLocks noChangeAspect="1"/>
          </p:cNvPicPr>
          <p:nvPr/>
        </p:nvPicPr>
        <p:blipFill>
          <a:blip r:embed="rId2"/>
          <a:srcRect b="13965"/>
          <a:stretch>
            <a:fillRect/>
          </a:stretch>
        </p:blipFill>
        <p:spPr>
          <a:xfrm>
            <a:off x="2761997" y="1295401"/>
            <a:ext cx="3620005" cy="2819400"/>
          </a:xfrm>
          <a:prstGeom prst="rect">
            <a:avLst/>
          </a:prstGeom>
        </p:spPr>
      </p:pic>
      <p:sp>
        <p:nvSpPr>
          <p:cNvPr id="4" name="TextBox 3">
            <a:extLst>
              <a:ext uri="{FF2B5EF4-FFF2-40B4-BE49-F238E27FC236}">
                <a16:creationId xmlns:a16="http://schemas.microsoft.com/office/drawing/2014/main" id="{C4ACEF61-B8C3-04A0-9731-2C92DA2949B0}"/>
              </a:ext>
            </a:extLst>
          </p:cNvPr>
          <p:cNvSpPr txBox="1"/>
          <p:nvPr/>
        </p:nvSpPr>
        <p:spPr>
          <a:xfrm>
            <a:off x="3500257" y="4038600"/>
            <a:ext cx="2143483" cy="430887"/>
          </a:xfrm>
          <a:prstGeom prst="rect">
            <a:avLst/>
          </a:prstGeom>
          <a:noFill/>
        </p:spPr>
        <p:txBody>
          <a:bodyPr wrap="square">
            <a:spAutoFit/>
          </a:bodyPr>
          <a:lstStyle/>
          <a:p>
            <a:pPr algn="ctr"/>
            <a:r>
              <a:rPr lang="en-IN" sz="2200" dirty="0"/>
              <a:t>Figure 19</a:t>
            </a:r>
          </a:p>
        </p:txBody>
      </p:sp>
      <p:sp>
        <p:nvSpPr>
          <p:cNvPr id="3" name="Text Placeholder 2"/>
          <p:cNvSpPr>
            <a:spLocks noGrp="1"/>
          </p:cNvSpPr>
          <p:nvPr>
            <p:ph type="body" sz="quarter" idx="10"/>
          </p:nvPr>
        </p:nvSpPr>
        <p:spPr>
          <a:xfrm>
            <a:off x="457200" y="4572000"/>
            <a:ext cx="8229600" cy="1424354"/>
          </a:xfrm>
        </p:spPr>
        <p:txBody>
          <a:bodyPr>
            <a:normAutofit/>
          </a:bodyPr>
          <a:lstStyle/>
          <a:p>
            <a:r>
              <a:rPr sz="2800" dirty="0"/>
              <a:t>This means that the water reaches its maximum height of </a:t>
            </a:r>
            <a:r>
              <a:rPr sz="2800" dirty="0">
                <a:latin typeface="Cambria Math"/>
              </a:rPr>
              <a:t>9.5</a:t>
            </a:r>
            <a:r>
              <a:rPr sz="2800" dirty="0"/>
              <a:t> meters when it is </a:t>
            </a:r>
            <a:r>
              <a:rPr sz="2800" dirty="0">
                <a:latin typeface="Cambria Math"/>
              </a:rPr>
              <a:t>1.5</a:t>
            </a:r>
            <a:r>
              <a:rPr sz="2800" dirty="0"/>
              <a:t> meters away from the nozzle.</a:t>
            </a:r>
          </a:p>
        </p:txBody>
      </p:sp>
    </p:spTree>
    <p:extLst>
      <p:ext uri="{BB962C8B-B14F-4D97-AF65-F5344CB8AC3E}">
        <p14:creationId xmlns:p14="http://schemas.microsoft.com/office/powerpoint/2010/main" val="290416093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4: Modeling with a Parabola</a:t>
            </a:r>
            <a:r>
              <a:rPr lang="en-US" dirty="0"/>
              <a:t>—Slide 10</a:t>
            </a:r>
            <a:endParaRPr dirty="0"/>
          </a:p>
        </p:txBody>
      </p:sp>
      <p:sp>
        <p:nvSpPr>
          <p:cNvPr id="3" name="Text Placeholder 2"/>
          <p:cNvSpPr>
            <a:spLocks noGrp="1"/>
          </p:cNvSpPr>
          <p:nvPr>
            <p:ph type="body" sz="quarter" idx="10"/>
          </p:nvPr>
        </p:nvSpPr>
        <p:spPr/>
        <p:txBody>
          <a:bodyPr>
            <a:normAutofit fontScale="92500"/>
          </a:bodyPr>
          <a:lstStyle/>
          <a:p>
            <a:pPr marL="538163" indent="-538163">
              <a:defRPr sz="2800"/>
            </a:pPr>
            <a:r>
              <a:rPr lang="en-US" dirty="0"/>
              <a:t>c.</a:t>
            </a:r>
            <a:r>
              <a:rPr dirty="0"/>
              <a:t>​</a:t>
            </a:r>
            <a:r>
              <a:rPr lang="en-US" dirty="0"/>
              <a:t>	</a:t>
            </a:r>
            <a:r>
              <a:rPr sz="2800" dirty="0"/>
              <a:t>No; the same equation cannot be used for different heights. However, the equation can be used as a basis for new equations that will have different maximums and the same starting and ending points for the jets. Because we know that the arc of the fountain must begin and end at the same point no matter the height that it reaches, the equation must be a quadratic equation that has the same solutions as the original equation. The only such equations are multiples of the original equation. In other words, if the vertex needs to be three times as high, we can multiply the entire original equation by </a:t>
            </a:r>
            <a:r>
              <a:rPr sz="2800" dirty="0">
                <a:latin typeface="Cambria Math"/>
              </a:rPr>
              <a:t>3</a:t>
            </a:r>
            <a:r>
              <a:rPr sz="2800" dirty="0"/>
              <a:t> to construct the new equation.</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4: Modeling with a Parabola</a:t>
            </a:r>
            <a:r>
              <a:rPr lang="en-US" dirty="0"/>
              <a:t>—Slide 11</a:t>
            </a:r>
            <a:endParaRPr dirty="0"/>
          </a:p>
        </p:txBody>
      </p:sp>
      <p:sp>
        <p:nvSpPr>
          <p:cNvPr id="3" name="Text Placeholder 2"/>
          <p:cNvSpPr>
            <a:spLocks noGrp="1"/>
          </p:cNvSpPr>
          <p:nvPr>
            <p:ph type="body" sz="quarter" idx="10"/>
          </p:nvPr>
        </p:nvSpPr>
        <p:spPr/>
        <p:txBody>
          <a:bodyPr>
            <a:normAutofit/>
          </a:bodyPr>
          <a:lstStyle/>
          <a:p>
            <a:pPr marL="538163" indent="-538163">
              <a:defRPr sz="2800"/>
            </a:pPr>
            <a:r>
              <a:rPr lang="en-US" dirty="0"/>
              <a:t>d.</a:t>
            </a:r>
            <a:r>
              <a:rPr dirty="0"/>
              <a:t>​</a:t>
            </a:r>
            <a:r>
              <a:rPr lang="en-US" dirty="0"/>
              <a:t>	</a:t>
            </a:r>
            <a:r>
              <a:rPr sz="2800" dirty="0"/>
              <a:t>To produce a water jet that reaches half as high, multiply the entire original equation by </a:t>
            </a:r>
            <a:r>
              <a:rPr lang="en-US" sz="2800" dirty="0"/>
              <a:t>                   </a:t>
            </a:r>
          </a:p>
          <a:p>
            <a:pPr marL="538163" indent="-538163">
              <a:defRPr sz="2800"/>
            </a:pPr>
            <a:r>
              <a:rPr lang="en-US" dirty="0"/>
              <a:t>      </a:t>
            </a:r>
          </a:p>
        </p:txBody>
      </p:sp>
      <p:pic>
        <p:nvPicPr>
          <p:cNvPr id="6" name="Picture 5" descr="one divided by two">
            <a:extLst>
              <a:ext uri="{FF2B5EF4-FFF2-40B4-BE49-F238E27FC236}">
                <a16:creationId xmlns:a16="http://schemas.microsoft.com/office/drawing/2014/main" id="{5CFFCE06-CA6C-2F59-EEC8-282547C73311}"/>
              </a:ext>
            </a:extLst>
          </p:cNvPr>
          <p:cNvPicPr>
            <a:picLocks noChangeAspect="1"/>
          </p:cNvPicPr>
          <p:nvPr/>
        </p:nvPicPr>
        <p:blipFill>
          <a:blip r:embed="rId2"/>
          <a:stretch>
            <a:fillRect/>
          </a:stretch>
        </p:blipFill>
        <p:spPr>
          <a:xfrm>
            <a:off x="6781800" y="1447800"/>
            <a:ext cx="200025" cy="619125"/>
          </a:xfrm>
          <a:prstGeom prst="rect">
            <a:avLst/>
          </a:prstGeom>
        </p:spPr>
      </p:pic>
      <p:sp>
        <p:nvSpPr>
          <p:cNvPr id="8" name="TextBox 7">
            <a:extLst>
              <a:ext uri="{FF2B5EF4-FFF2-40B4-BE49-F238E27FC236}">
                <a16:creationId xmlns:a16="http://schemas.microsoft.com/office/drawing/2014/main" id="{6CECD574-7446-28D7-6E81-32D3A41D0986}"/>
              </a:ext>
            </a:extLst>
          </p:cNvPr>
          <p:cNvSpPr txBox="1"/>
          <p:nvPr/>
        </p:nvSpPr>
        <p:spPr>
          <a:xfrm>
            <a:off x="976312" y="1957134"/>
            <a:ext cx="7710487" cy="523220"/>
          </a:xfrm>
          <a:prstGeom prst="rect">
            <a:avLst/>
          </a:prstGeom>
          <a:noFill/>
        </p:spPr>
        <p:txBody>
          <a:bodyPr wrap="square">
            <a:spAutoFit/>
          </a:bodyPr>
          <a:lstStyle/>
          <a:p>
            <a:r>
              <a:rPr lang="en-US" sz="2800" dirty="0"/>
              <a:t>to construct the new equation. The new equation </a:t>
            </a:r>
            <a:endParaRPr lang="en-IN" sz="2800" dirty="0"/>
          </a:p>
        </p:txBody>
      </p:sp>
      <p:sp>
        <p:nvSpPr>
          <p:cNvPr id="10" name="TextBox 9">
            <a:extLst>
              <a:ext uri="{FF2B5EF4-FFF2-40B4-BE49-F238E27FC236}">
                <a16:creationId xmlns:a16="http://schemas.microsoft.com/office/drawing/2014/main" id="{A840DFDF-4062-2247-EFA7-0129A4F830AB}"/>
              </a:ext>
            </a:extLst>
          </p:cNvPr>
          <p:cNvSpPr txBox="1"/>
          <p:nvPr/>
        </p:nvSpPr>
        <p:spPr>
          <a:xfrm>
            <a:off x="983456" y="2370499"/>
            <a:ext cx="1524000" cy="523220"/>
          </a:xfrm>
          <a:prstGeom prst="rect">
            <a:avLst/>
          </a:prstGeom>
          <a:noFill/>
        </p:spPr>
        <p:txBody>
          <a:bodyPr wrap="square">
            <a:spAutoFit/>
          </a:bodyPr>
          <a:lstStyle/>
          <a:p>
            <a:r>
              <a:rPr lang="en-IN" sz="2800" dirty="0"/>
              <a:t>would be</a:t>
            </a:r>
          </a:p>
        </p:txBody>
      </p:sp>
      <p:pic>
        <p:nvPicPr>
          <p:cNvPr id="13" name="Picture 12" descr="y equals x squared, plus three x, plus two point five.">
            <a:extLst>
              <a:ext uri="{FF2B5EF4-FFF2-40B4-BE49-F238E27FC236}">
                <a16:creationId xmlns:a16="http://schemas.microsoft.com/office/drawing/2014/main" id="{BD730D36-3038-76D2-8F6F-36C959620B77}"/>
              </a:ext>
            </a:extLst>
          </p:cNvPr>
          <p:cNvPicPr>
            <a:picLocks noChangeAspect="1"/>
          </p:cNvPicPr>
          <p:nvPr/>
        </p:nvPicPr>
        <p:blipFill>
          <a:blip r:embed="rId3"/>
          <a:stretch>
            <a:fillRect/>
          </a:stretch>
        </p:blipFill>
        <p:spPr>
          <a:xfrm>
            <a:off x="2514600" y="2395127"/>
            <a:ext cx="2481072" cy="473964"/>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lang="en-IN" dirty="0"/>
              <a:t>Definition: </a:t>
            </a:r>
            <a:r>
              <a:rPr lang="en-IN" i="1" dirty="0"/>
              <a:t>f</a:t>
            </a:r>
            <a:r>
              <a:rPr lang="en-IN" dirty="0"/>
              <a:t>(</a:t>
            </a:r>
            <a:r>
              <a:rPr lang="en-IN" i="1" dirty="0"/>
              <a:t>x</a:t>
            </a:r>
            <a:r>
              <a:rPr lang="en-IN" dirty="0"/>
              <a:t>) </a:t>
            </a:r>
            <a:r>
              <a:rPr dirty="0"/>
              <a:t>Quadratic Formula</a:t>
            </a:r>
          </a:p>
        </p:txBody>
      </p:sp>
      <p:sp>
        <p:nvSpPr>
          <p:cNvPr id="3" name="Text Placeholder 2"/>
          <p:cNvSpPr>
            <a:spLocks noGrp="1"/>
          </p:cNvSpPr>
          <p:nvPr>
            <p:ph type="body" sz="quarter" idx="10"/>
          </p:nvPr>
        </p:nvSpPr>
        <p:spPr/>
        <p:txBody>
          <a:bodyPr>
            <a:normAutofit/>
          </a:bodyPr>
          <a:lstStyle/>
          <a:p>
            <a:pPr>
              <a:defRPr sz="2800"/>
            </a:pPr>
            <a:r>
              <a:rPr lang="en-US" sz="2800" dirty="0"/>
              <a:t>Solutions to a</a:t>
            </a:r>
            <a:r>
              <a:rPr sz="2800" dirty="0"/>
              <a:t> quadratic equation written in standard form,</a:t>
            </a:r>
            <a:r>
              <a:rPr lang="en-US" sz="2800" dirty="0"/>
              <a:t>			      </a:t>
            </a:r>
          </a:p>
          <a:p>
            <a:pPr>
              <a:defRPr sz="2800"/>
            </a:pPr>
            <a:endParaRPr sz="2800" dirty="0"/>
          </a:p>
          <a:p>
            <a:endParaRPr sz="2800" dirty="0"/>
          </a:p>
        </p:txBody>
      </p:sp>
      <p:pic>
        <p:nvPicPr>
          <p:cNvPr id="4" name="Picture 3" descr="a x squared plus b x plus c equals zero,">
            <a:extLst>
              <a:ext uri="{FF2B5EF4-FFF2-40B4-BE49-F238E27FC236}">
                <a16:creationId xmlns:a16="http://schemas.microsoft.com/office/drawing/2014/main" id="{E4D61880-A6D5-E891-C5F3-E990FB1E2A3D}"/>
              </a:ext>
            </a:extLst>
          </p:cNvPr>
          <p:cNvPicPr>
            <a:picLocks noChangeAspect="1"/>
          </p:cNvPicPr>
          <p:nvPr/>
        </p:nvPicPr>
        <p:blipFill>
          <a:blip r:embed="rId2"/>
          <a:stretch>
            <a:fillRect/>
          </a:stretch>
        </p:blipFill>
        <p:spPr>
          <a:xfrm>
            <a:off x="1371600" y="1524000"/>
            <a:ext cx="2381250" cy="457200"/>
          </a:xfrm>
          <a:prstGeom prst="rect">
            <a:avLst/>
          </a:prstGeom>
        </p:spPr>
      </p:pic>
      <p:sp>
        <p:nvSpPr>
          <p:cNvPr id="9" name="TextBox 8">
            <a:extLst>
              <a:ext uri="{FF2B5EF4-FFF2-40B4-BE49-F238E27FC236}">
                <a16:creationId xmlns:a16="http://schemas.microsoft.com/office/drawing/2014/main" id="{A299AD67-00D2-A531-A7D5-8DFEF43013B0}"/>
              </a:ext>
            </a:extLst>
          </p:cNvPr>
          <p:cNvSpPr txBox="1"/>
          <p:nvPr/>
        </p:nvSpPr>
        <p:spPr>
          <a:xfrm>
            <a:off x="3752850" y="1534180"/>
            <a:ext cx="5010150" cy="523220"/>
          </a:xfrm>
          <a:prstGeom prst="rect">
            <a:avLst/>
          </a:prstGeom>
          <a:noFill/>
        </p:spPr>
        <p:txBody>
          <a:bodyPr wrap="square">
            <a:spAutoFit/>
          </a:bodyPr>
          <a:lstStyle/>
          <a:p>
            <a:r>
              <a:rPr lang="en-US" sz="2800" dirty="0">
                <a:solidFill>
                  <a:srgbClr val="000000"/>
                </a:solidFill>
              </a:rPr>
              <a:t>where </a:t>
            </a:r>
            <a:r>
              <a:rPr lang="en-US" sz="2800" i="1" dirty="0">
                <a:solidFill>
                  <a:srgbClr val="000000"/>
                </a:solidFill>
              </a:rPr>
              <a:t>a</a:t>
            </a:r>
            <a:r>
              <a:rPr lang="en-US" sz="2800" dirty="0">
                <a:solidFill>
                  <a:srgbClr val="000000"/>
                </a:solidFill>
              </a:rPr>
              <a:t> is nonzero, can be found </a:t>
            </a:r>
            <a:endParaRPr lang="en-IN" sz="2800" dirty="0">
              <a:solidFill>
                <a:srgbClr val="000000"/>
              </a:solidFill>
            </a:endParaRPr>
          </a:p>
        </p:txBody>
      </p:sp>
      <p:sp>
        <p:nvSpPr>
          <p:cNvPr id="11" name="TextBox 10">
            <a:extLst>
              <a:ext uri="{FF2B5EF4-FFF2-40B4-BE49-F238E27FC236}">
                <a16:creationId xmlns:a16="http://schemas.microsoft.com/office/drawing/2014/main" id="{DF5F4DC8-66EA-1975-0B1E-523B131F4CA9}"/>
              </a:ext>
            </a:extLst>
          </p:cNvPr>
          <p:cNvSpPr txBox="1"/>
          <p:nvPr/>
        </p:nvSpPr>
        <p:spPr>
          <a:xfrm>
            <a:off x="461682" y="1981200"/>
            <a:ext cx="4572000" cy="523220"/>
          </a:xfrm>
          <a:prstGeom prst="rect">
            <a:avLst/>
          </a:prstGeom>
          <a:noFill/>
        </p:spPr>
        <p:txBody>
          <a:bodyPr wrap="square">
            <a:spAutoFit/>
          </a:bodyPr>
          <a:lstStyle/>
          <a:p>
            <a:pPr>
              <a:defRPr sz="2800"/>
            </a:pPr>
            <a:r>
              <a:rPr lang="en-IN" sz="2800" dirty="0">
                <a:solidFill>
                  <a:srgbClr val="000000"/>
                </a:solidFill>
              </a:rPr>
              <a:t>using the quadratic formula.</a:t>
            </a:r>
          </a:p>
        </p:txBody>
      </p:sp>
      <p:pic>
        <p:nvPicPr>
          <p:cNvPr id="7" name="Picture 6" descr="x equals numerator negative b plus or minus the square root of b squared minus four a c, whole divided by denominator two a.">
            <a:extLst>
              <a:ext uri="{FF2B5EF4-FFF2-40B4-BE49-F238E27FC236}">
                <a16:creationId xmlns:a16="http://schemas.microsoft.com/office/drawing/2014/main" id="{CF68D684-4509-7023-5C56-C0C35829F141}"/>
              </a:ext>
            </a:extLst>
          </p:cNvPr>
          <p:cNvPicPr>
            <a:picLocks noChangeAspect="1"/>
          </p:cNvPicPr>
          <p:nvPr/>
        </p:nvPicPr>
        <p:blipFill>
          <a:blip r:embed="rId3"/>
          <a:stretch>
            <a:fillRect/>
          </a:stretch>
        </p:blipFill>
        <p:spPr>
          <a:xfrm>
            <a:off x="2971800" y="2765141"/>
            <a:ext cx="2886075" cy="1038225"/>
          </a:xfrm>
          <a:prstGeom prst="rect">
            <a:avLst/>
          </a:prstGeo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Skill Check 3</a:t>
            </a:r>
          </a:p>
        </p:txBody>
      </p:sp>
      <p:sp>
        <p:nvSpPr>
          <p:cNvPr id="3" name="Text Placeholder 2"/>
          <p:cNvSpPr>
            <a:spLocks noGrp="1"/>
          </p:cNvSpPr>
          <p:nvPr>
            <p:ph type="body" sz="quarter" idx="10"/>
          </p:nvPr>
        </p:nvSpPr>
        <p:spPr/>
        <p:txBody>
          <a:bodyPr>
            <a:normAutofit/>
          </a:bodyPr>
          <a:lstStyle/>
          <a:p>
            <a:pPr>
              <a:defRPr sz="2800"/>
            </a:pPr>
            <a:r>
              <a:rPr lang="en-IN" sz="2800" dirty="0"/>
              <a:t>Determine the coordinates of the vertex of the equation</a:t>
            </a:r>
            <a:endParaRPr lang="en-US" sz="2800" dirty="0"/>
          </a:p>
          <a:p>
            <a:pPr>
              <a:defRPr sz="2800"/>
            </a:pPr>
            <a:endParaRPr lang="ar-AE" sz="2800" dirty="0"/>
          </a:p>
        </p:txBody>
      </p:sp>
      <p:pic>
        <p:nvPicPr>
          <p:cNvPr id="4" name="Picture 3" descr="y equals x squared, minus six x, minus seven.">
            <a:extLst>
              <a:ext uri="{FF2B5EF4-FFF2-40B4-BE49-F238E27FC236}">
                <a16:creationId xmlns:a16="http://schemas.microsoft.com/office/drawing/2014/main" id="{E907B5E1-CAB2-F666-EA3B-53B58E6CE08B}"/>
              </a:ext>
            </a:extLst>
          </p:cNvPr>
          <p:cNvPicPr>
            <a:picLocks noChangeAspect="1"/>
          </p:cNvPicPr>
          <p:nvPr/>
        </p:nvPicPr>
        <p:blipFill>
          <a:blip r:embed="rId2"/>
          <a:stretch>
            <a:fillRect/>
          </a:stretch>
        </p:blipFill>
        <p:spPr>
          <a:xfrm>
            <a:off x="1905000" y="1484806"/>
            <a:ext cx="2219325" cy="485775"/>
          </a:xfrm>
          <a:prstGeom prst="rect">
            <a:avLst/>
          </a:prstGeom>
        </p:spPr>
      </p:pic>
      <mc:AlternateContent xmlns:mc="http://schemas.openxmlformats.org/markup-compatibility/2006">
        <mc:Choice xmlns:a14="http://schemas.microsoft.com/office/drawing/2010/main" Requires="a14">
          <p:sp>
            <p:nvSpPr>
              <p:cNvPr id="6" name="TextBox 5">
                <a:extLst>
                  <a:ext uri="{FF2B5EF4-FFF2-40B4-BE49-F238E27FC236}">
                    <a16:creationId xmlns:a16="http://schemas.microsoft.com/office/drawing/2014/main" id="{4723E902-A806-9CAE-0F19-7C82799CF1ED}"/>
                  </a:ext>
                </a:extLst>
              </p:cNvPr>
              <p:cNvSpPr txBox="1"/>
              <p:nvPr/>
            </p:nvSpPr>
            <p:spPr>
              <a:xfrm>
                <a:off x="457200" y="2164490"/>
                <a:ext cx="2819400" cy="523220"/>
              </a:xfrm>
              <a:prstGeom prst="rect">
                <a:avLst/>
              </a:prstGeom>
              <a:noFill/>
            </p:spPr>
            <p:txBody>
              <a:bodyPr wrap="square">
                <a:spAutoFit/>
              </a:bodyPr>
              <a:lstStyle/>
              <a:p>
                <a:r>
                  <a:rPr lang="en-IN" sz="2800" dirty="0"/>
                  <a:t>Answer: (3, </a:t>
                </a:r>
                <a14:m>
                  <m:oMath xmlns:m="http://schemas.openxmlformats.org/officeDocument/2006/math">
                    <m:r>
                      <a:rPr lang="en-IN" sz="2800" smtClean="0">
                        <a:latin typeface="Cambria Math" panose="02040503050406030204" pitchFamily="18" charset="0"/>
                      </a:rPr>
                      <m:t>−</m:t>
                    </m:r>
                    <m:r>
                      <a:rPr lang="en-IN" sz="2800" b="0" i="0" smtClean="0">
                        <a:latin typeface="Cambria Math" panose="02040503050406030204" pitchFamily="18" charset="0"/>
                      </a:rPr>
                      <m:t>1</m:t>
                    </m:r>
                    <m:r>
                      <a:rPr lang="en-IN" sz="2800">
                        <a:latin typeface="Cambria Math" panose="02040503050406030204" pitchFamily="18" charset="0"/>
                      </a:rPr>
                      <m:t>6</m:t>
                    </m:r>
                  </m:oMath>
                </a14:m>
                <a:r>
                  <a:rPr lang="en-IN" sz="2800" dirty="0"/>
                  <a:t>)</a:t>
                </a:r>
              </a:p>
            </p:txBody>
          </p:sp>
        </mc:Choice>
        <mc:Fallback>
          <p:sp>
            <p:nvSpPr>
              <p:cNvPr id="6" name="TextBox 5">
                <a:extLst>
                  <a:ext uri="{FF2B5EF4-FFF2-40B4-BE49-F238E27FC236}">
                    <a16:creationId xmlns:a16="http://schemas.microsoft.com/office/drawing/2014/main" id="{4723E902-A806-9CAE-0F19-7C82799CF1ED}"/>
                  </a:ext>
                </a:extLst>
              </p:cNvPr>
              <p:cNvSpPr txBox="1">
                <a:spLocks noRot="1" noChangeAspect="1" noMove="1" noResize="1" noEditPoints="1" noAdjustHandles="1" noChangeArrowheads="1" noChangeShapeType="1" noTextEdit="1"/>
              </p:cNvSpPr>
              <p:nvPr/>
            </p:nvSpPr>
            <p:spPr>
              <a:xfrm>
                <a:off x="457200" y="2164490"/>
                <a:ext cx="2819400" cy="523220"/>
              </a:xfrm>
              <a:prstGeom prst="rect">
                <a:avLst/>
              </a:prstGeom>
              <a:blipFill>
                <a:blip r:embed="rId3"/>
                <a:stretch>
                  <a:fillRect l="-4320" t="-10465" b="-32558"/>
                </a:stretch>
              </a:blipFill>
            </p:spPr>
            <p:txBody>
              <a:bodyPr/>
              <a:lstStyle/>
              <a:p>
                <a:r>
                  <a:rPr lang="en-IN">
                    <a:noFill/>
                  </a:rPr>
                  <a:t> </a:t>
                </a:r>
              </a:p>
            </p:txBody>
          </p:sp>
        </mc:Fallback>
      </mc:AlternateContent>
    </p:spTree>
    <p:extLst>
      <p:ext uri="{BB962C8B-B14F-4D97-AF65-F5344CB8AC3E}">
        <p14:creationId xmlns:p14="http://schemas.microsoft.com/office/powerpoint/2010/main" val="335590681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Example 5: Modeling with Quadratic Functions</a:t>
            </a:r>
            <a:r>
              <a:rPr lang="en-US" dirty="0"/>
              <a:t>—Slide 1</a:t>
            </a:r>
            <a:endParaRPr dirty="0"/>
          </a:p>
        </p:txBody>
      </p:sp>
      <p:sp>
        <p:nvSpPr>
          <p:cNvPr id="3" name="Text Placeholder 2"/>
          <p:cNvSpPr>
            <a:spLocks noGrp="1"/>
          </p:cNvSpPr>
          <p:nvPr>
            <p:ph type="body" sz="quarter" idx="10"/>
          </p:nvPr>
        </p:nvSpPr>
        <p:spPr/>
        <p:txBody>
          <a:bodyPr>
            <a:noAutofit/>
          </a:bodyPr>
          <a:lstStyle/>
          <a:p>
            <a:pPr>
              <a:defRPr sz="2800"/>
            </a:pPr>
            <a:r>
              <a:rPr sz="2200" dirty="0"/>
              <a:t>According to the National Highway Traffic Safety Administration, the stopping distances of a vehicle under various conditions are modeled with the following quadratic functions, where </a:t>
            </a:r>
            <a:r>
              <a:rPr lang="en-US" sz="2200" i="1" dirty="0"/>
              <a:t>x</a:t>
            </a:r>
            <a:r>
              <a:rPr sz="2200" dirty="0"/>
              <a:t> is the speed of the car in miles per hour, and the value of the function is the distance, in feet, required to stop under those conditions.</a:t>
            </a:r>
            <a:endParaRPr lang="en-US" sz="2200" dirty="0"/>
          </a:p>
          <a:p>
            <a:pPr>
              <a:defRPr sz="2800"/>
            </a:pPr>
            <a:endParaRPr lang="en-IN" sz="2200" dirty="0"/>
          </a:p>
          <a:p>
            <a:pPr>
              <a:defRPr sz="2800"/>
            </a:pPr>
            <a:endParaRPr lang="en-IN" sz="2200" dirty="0"/>
          </a:p>
          <a:p>
            <a:pPr>
              <a:defRPr sz="2800"/>
            </a:pPr>
            <a:endParaRPr lang="en-IN" sz="2200" dirty="0"/>
          </a:p>
          <a:p>
            <a:pPr>
              <a:defRPr sz="2800"/>
            </a:pPr>
            <a:endParaRPr lang="en-IN" sz="2200" dirty="0"/>
          </a:p>
          <a:p>
            <a:pPr>
              <a:defRPr sz="2800"/>
            </a:pPr>
            <a:r>
              <a:rPr lang="en-US" sz="2200" dirty="0"/>
              <a:t>Each of the curves are depicted in Figure 20. Note, that although these formulas are defined for any value of </a:t>
            </a:r>
            <a:r>
              <a:rPr lang="en-US" sz="2200" i="1" dirty="0"/>
              <a:t>x</a:t>
            </a:r>
            <a:r>
              <a:rPr lang="en-US" sz="2200" dirty="0"/>
              <a:t>, for this application, we are only interested in the positive values shown in the graph. In the next section, we will further explore why this is the case.</a:t>
            </a:r>
          </a:p>
          <a:p>
            <a:pPr>
              <a:defRPr sz="2800"/>
            </a:pPr>
            <a:endParaRPr sz="2200" dirty="0"/>
          </a:p>
          <a:p>
            <a:pPr algn="ctr"/>
            <a:r>
              <a:rPr sz="2200" dirty="0"/>
              <a:t>​</a:t>
            </a:r>
          </a:p>
        </p:txBody>
      </p:sp>
      <mc:AlternateContent xmlns:mc="http://schemas.openxmlformats.org/markup-compatibility/2006">
        <mc:Choice xmlns:a14="http://schemas.microsoft.com/office/drawing/2010/main" Requires="a14">
          <p:graphicFrame>
            <p:nvGraphicFramePr>
              <p:cNvPr id="4" name="Table 3" descr="Stopping distance under normal conditions:&#10;f of x equals 0.0086 times x squared plus 0.671 times x minus 1.97.&#10;&#10;Stopping distance while using a cell phone:&#10;g of x equals 0.0086 times x squared plus 1.11 times x minus 1.37.&#10;&#10;Stopping distance on a wet road:&#10;h of x equals 0.02 times x squared plus 0.5 times x."/>
              <p:cNvGraphicFramePr>
                <a:graphicFrameLocks noGrp="1"/>
              </p:cNvGraphicFramePr>
              <p:nvPr>
                <p:extLst>
                  <p:ext uri="{D42A27DB-BD31-4B8C-83A1-F6EECF244321}">
                    <p14:modId xmlns:p14="http://schemas.microsoft.com/office/powerpoint/2010/main" val="3086677824"/>
                  </p:ext>
                </p:extLst>
              </p:nvPr>
            </p:nvGraphicFramePr>
            <p:xfrm>
              <a:off x="609600" y="2971801"/>
              <a:ext cx="8077200" cy="1219198"/>
            </p:xfrm>
            <a:graphic>
              <a:graphicData uri="http://schemas.openxmlformats.org/drawingml/2006/table">
                <a:tbl>
                  <a:tblPr firstRow="1" bandRow="1">
                    <a:tableStyleId>{2D5ABB26-0587-4C30-8999-92F81FD0307C}</a:tableStyleId>
                  </a:tblPr>
                  <a:tblGrid>
                    <a:gridCol w="4561242">
                      <a:extLst>
                        <a:ext uri="{9D8B030D-6E8A-4147-A177-3AD203B41FA5}">
                          <a16:colId xmlns:a16="http://schemas.microsoft.com/office/drawing/2014/main" val="20000"/>
                        </a:ext>
                      </a:extLst>
                    </a:gridCol>
                    <a:gridCol w="3515958">
                      <a:extLst>
                        <a:ext uri="{9D8B030D-6E8A-4147-A177-3AD203B41FA5}">
                          <a16:colId xmlns:a16="http://schemas.microsoft.com/office/drawing/2014/main" val="20001"/>
                        </a:ext>
                      </a:extLst>
                    </a:gridCol>
                  </a:tblGrid>
                  <a:tr h="441279">
                    <a:tc>
                      <a:txBody>
                        <a:bodyPr/>
                        <a:lstStyle/>
                        <a:p>
                          <a:pPr algn="l">
                            <a:defRPr sz="1600"/>
                          </a:pPr>
                          <a:r>
                            <a:rPr dirty="0"/>
                            <a:t>​</a:t>
                          </a:r>
                          <a14:m>
                            <m:oMath xmlns:m="http://schemas.openxmlformats.org/officeDocument/2006/math">
                              <m:r>
                                <m:rPr>
                                  <m:nor/>
                                </m:rPr>
                                <a:rPr sz="1600">
                                  <a:latin typeface="Cambria Math"/>
                                </a:rPr>
                                <m:t>Stopping</m:t>
                              </m:r>
                              <m:r>
                                <m:rPr>
                                  <m:nor/>
                                </m:rPr>
                                <a:rPr sz="1600">
                                  <a:latin typeface="Cambria Math"/>
                                </a:rPr>
                                <m:t> </m:t>
                              </m:r>
                              <m:r>
                                <m:rPr>
                                  <m:nor/>
                                </m:rPr>
                                <a:rPr sz="1600">
                                  <a:latin typeface="Cambria Math"/>
                                </a:rPr>
                                <m:t>Distance</m:t>
                              </m:r>
                              <m:r>
                                <m:rPr>
                                  <m:nor/>
                                </m:rPr>
                                <a:rPr sz="1600">
                                  <a:latin typeface="Cambria Math"/>
                                </a:rPr>
                                <m:t> </m:t>
                              </m:r>
                              <m:r>
                                <m:rPr>
                                  <m:nor/>
                                </m:rPr>
                                <a:rPr sz="1600">
                                  <a:latin typeface="Cambria Math"/>
                                </a:rPr>
                                <m:t>under</m:t>
                              </m:r>
                              <m:r>
                                <m:rPr>
                                  <m:nor/>
                                </m:rPr>
                                <a:rPr sz="1600">
                                  <a:latin typeface="Cambria Math"/>
                                </a:rPr>
                                <m:t> </m:t>
                              </m:r>
                              <m:r>
                                <m:rPr>
                                  <m:nor/>
                                </m:rPr>
                                <a:rPr sz="1600">
                                  <a:latin typeface="Cambria Math"/>
                                </a:rPr>
                                <m:t>Normal</m:t>
                              </m:r>
                              <m:r>
                                <m:rPr>
                                  <m:nor/>
                                </m:rPr>
                                <a:rPr sz="1600">
                                  <a:latin typeface="Cambria Math"/>
                                </a:rPr>
                                <m:t> </m:t>
                              </m:r>
                              <m:r>
                                <m:rPr>
                                  <m:nor/>
                                </m:rPr>
                                <a:rPr sz="1600">
                                  <a:latin typeface="Cambria Math"/>
                                </a:rPr>
                                <m:t>Conditions</m:t>
                              </m:r>
                              <m:r>
                                <m:rPr>
                                  <m:nor/>
                                </m:rPr>
                                <a:rPr sz="1600">
                                  <a:latin typeface="Cambria Math"/>
                                </a:rPr>
                                <m:t>:</m:t>
                              </m:r>
                            </m:oMath>
                          </a14:m>
                          <a:endParaRPr dirty="0"/>
                        </a:p>
                      </a:txBody>
                      <a:tcPr marL="36576" marR="36576" marT="36576" marB="36576" anchor="ctr"/>
                    </a:tc>
                    <a:tc>
                      <a:txBody>
                        <a:bodyPr/>
                        <a:lstStyle/>
                        <a:p>
                          <a:pPr algn="l">
                            <a:defRPr sz="1600"/>
                          </a:pPr>
                          <a:r>
                            <a:rPr dirty="0"/>
                            <a:t>​</a:t>
                          </a:r>
                          <a14:m>
                            <m:oMath xmlns:m="http://schemas.openxmlformats.org/officeDocument/2006/math">
                              <m:func>
                                <m:funcPr>
                                  <m:ctrlPr>
                                    <a:rPr sz="1600" i="1">
                                      <a:latin typeface="Cambria Math" panose="02040503050406030204" pitchFamily="18" charset="0"/>
                                    </a:rPr>
                                  </m:ctrlPr>
                                </m:funcPr>
                                <m:fName>
                                  <m:r>
                                    <a:rPr sz="1600">
                                      <a:latin typeface="Cambria Math"/>
                                    </a:rPr>
                                    <m:t>𝑓</m:t>
                                  </m:r>
                                </m:fName>
                                <m:e>
                                  <m:d>
                                    <m:dPr>
                                      <m:ctrlPr>
                                        <a:rPr sz="1600" i="1">
                                          <a:latin typeface="Cambria Math" panose="02040503050406030204" pitchFamily="18" charset="0"/>
                                        </a:rPr>
                                      </m:ctrlPr>
                                    </m:dPr>
                                    <m:e>
                                      <m:r>
                                        <a:rPr sz="1600">
                                          <a:latin typeface="Cambria Math"/>
                                        </a:rPr>
                                        <m:t>𝑥</m:t>
                                      </m:r>
                                    </m:e>
                                  </m:d>
                                </m:e>
                              </m:func>
                              <m:r>
                                <a:rPr sz="1600">
                                  <a:latin typeface="Cambria Math"/>
                                </a:rPr>
                                <m:t>=</m:t>
                              </m:r>
                              <m:r>
                                <a:rPr sz="1600">
                                  <a:latin typeface="Cambria Math"/>
                                </a:rPr>
                                <m:t>0</m:t>
                              </m:r>
                              <m:r>
                                <a:rPr sz="1600">
                                  <a:latin typeface="Cambria Math"/>
                                </a:rPr>
                                <m:t>.</m:t>
                              </m:r>
                              <m:r>
                                <a:rPr sz="1600">
                                  <a:latin typeface="Cambria Math"/>
                                </a:rPr>
                                <m:t>0086</m:t>
                              </m:r>
                              <m:sSup>
                                <m:sSupPr>
                                  <m:ctrlPr>
                                    <a:rPr sz="1600" i="1">
                                      <a:latin typeface="Cambria Math" panose="02040503050406030204" pitchFamily="18" charset="0"/>
                                    </a:rPr>
                                  </m:ctrlPr>
                                </m:sSupPr>
                                <m:e>
                                  <m:r>
                                    <a:rPr sz="1600">
                                      <a:latin typeface="Cambria Math"/>
                                    </a:rPr>
                                    <m:t>𝑥</m:t>
                                  </m:r>
                                </m:e>
                                <m:sup>
                                  <m:r>
                                    <a:rPr sz="1600">
                                      <a:latin typeface="Cambria Math"/>
                                    </a:rPr>
                                    <m:t>2</m:t>
                                  </m:r>
                                </m:sup>
                              </m:sSup>
                              <m:r>
                                <a:rPr sz="1600">
                                  <a:latin typeface="Cambria Math"/>
                                </a:rPr>
                                <m:t>+</m:t>
                              </m:r>
                              <m:r>
                                <a:rPr sz="1600">
                                  <a:latin typeface="Cambria Math"/>
                                </a:rPr>
                                <m:t>0</m:t>
                              </m:r>
                              <m:r>
                                <a:rPr sz="1600">
                                  <a:latin typeface="Cambria Math"/>
                                </a:rPr>
                                <m:t>.</m:t>
                              </m:r>
                              <m:r>
                                <a:rPr sz="1600">
                                  <a:latin typeface="Cambria Math"/>
                                </a:rPr>
                                <m:t>671</m:t>
                              </m:r>
                              <m:r>
                                <a:rPr sz="1600">
                                  <a:latin typeface="Cambria Math"/>
                                </a:rPr>
                                <m:t>𝑥</m:t>
                              </m:r>
                              <m:r>
                                <a:rPr sz="1600">
                                  <a:latin typeface="Cambria Math"/>
                                </a:rPr>
                                <m:t>−</m:t>
                              </m:r>
                              <m:r>
                                <a:rPr sz="1600">
                                  <a:latin typeface="Cambria Math"/>
                                </a:rPr>
                                <m:t>1</m:t>
                              </m:r>
                              <m:r>
                                <a:rPr sz="1600">
                                  <a:latin typeface="Cambria Math"/>
                                </a:rPr>
                                <m:t>.</m:t>
                              </m:r>
                              <m:r>
                                <a:rPr sz="1600">
                                  <a:latin typeface="Cambria Math"/>
                                </a:rPr>
                                <m:t>97</m:t>
                              </m:r>
                            </m:oMath>
                          </a14:m>
                          <a:endParaRPr dirty="0"/>
                        </a:p>
                      </a:txBody>
                      <a:tcPr marL="36576" marR="36576" marT="36576" marB="36576" anchor="ctr"/>
                    </a:tc>
                    <a:extLst>
                      <a:ext uri="{0D108BD9-81ED-4DB2-BD59-A6C34878D82A}">
                        <a16:rowId xmlns:a16="http://schemas.microsoft.com/office/drawing/2014/main" val="10000"/>
                      </a:ext>
                    </a:extLst>
                  </a:tr>
                  <a:tr h="441279">
                    <a:tc>
                      <a:txBody>
                        <a:bodyPr/>
                        <a:lstStyle/>
                        <a:p>
                          <a:pPr algn="l">
                            <a:defRPr sz="1600"/>
                          </a:pPr>
                          <a:r>
                            <a:t>​</a:t>
                          </a:r>
                          <a14:m>
                            <m:oMath xmlns:m="http://schemas.openxmlformats.org/officeDocument/2006/math">
                              <m:r>
                                <m:rPr>
                                  <m:nor/>
                                </m:rPr>
                                <a:rPr sz="1600">
                                  <a:latin typeface="Cambria Math"/>
                                </a:rPr>
                                <m:t>Stopping</m:t>
                              </m:r>
                              <m:r>
                                <m:rPr>
                                  <m:nor/>
                                </m:rPr>
                                <a:rPr sz="1600">
                                  <a:latin typeface="Cambria Math"/>
                                </a:rPr>
                                <m:t> </m:t>
                              </m:r>
                              <m:r>
                                <m:rPr>
                                  <m:nor/>
                                </m:rPr>
                                <a:rPr sz="1600">
                                  <a:latin typeface="Cambria Math"/>
                                </a:rPr>
                                <m:t>Distance</m:t>
                              </m:r>
                              <m:r>
                                <m:rPr>
                                  <m:nor/>
                                </m:rPr>
                                <a:rPr sz="1600">
                                  <a:latin typeface="Cambria Math"/>
                                </a:rPr>
                                <m:t> </m:t>
                              </m:r>
                              <m:r>
                                <m:rPr>
                                  <m:nor/>
                                </m:rPr>
                                <a:rPr sz="1600">
                                  <a:latin typeface="Cambria Math"/>
                                </a:rPr>
                                <m:t>While</m:t>
                              </m:r>
                              <m:r>
                                <m:rPr>
                                  <m:nor/>
                                </m:rPr>
                                <a:rPr sz="1600">
                                  <a:latin typeface="Cambria Math"/>
                                </a:rPr>
                                <m:t> </m:t>
                              </m:r>
                              <m:r>
                                <m:rPr>
                                  <m:nor/>
                                </m:rPr>
                                <a:rPr sz="1600">
                                  <a:latin typeface="Cambria Math"/>
                                </a:rPr>
                                <m:t>Using</m:t>
                              </m:r>
                              <m:r>
                                <m:rPr>
                                  <m:nor/>
                                </m:rPr>
                                <a:rPr sz="1600">
                                  <a:latin typeface="Cambria Math"/>
                                </a:rPr>
                                <m:t> </m:t>
                              </m:r>
                              <m:r>
                                <m:rPr>
                                  <m:nor/>
                                </m:rPr>
                                <a:rPr sz="1600">
                                  <a:latin typeface="Cambria Math"/>
                                </a:rPr>
                                <m:t>a</m:t>
                              </m:r>
                              <m:r>
                                <m:rPr>
                                  <m:nor/>
                                </m:rPr>
                                <a:rPr sz="1600">
                                  <a:latin typeface="Cambria Math"/>
                                </a:rPr>
                                <m:t> </m:t>
                              </m:r>
                              <m:r>
                                <m:rPr>
                                  <m:nor/>
                                </m:rPr>
                                <a:rPr sz="1600">
                                  <a:latin typeface="Cambria Math"/>
                                </a:rPr>
                                <m:t>Cell</m:t>
                              </m:r>
                              <m:r>
                                <m:rPr>
                                  <m:nor/>
                                </m:rPr>
                                <a:rPr sz="1600">
                                  <a:latin typeface="Cambria Math"/>
                                </a:rPr>
                                <m:t> </m:t>
                              </m:r>
                              <m:r>
                                <m:rPr>
                                  <m:nor/>
                                </m:rPr>
                                <a:rPr sz="1600">
                                  <a:latin typeface="Cambria Math"/>
                                </a:rPr>
                                <m:t>Phone</m:t>
                              </m:r>
                              <m:r>
                                <m:rPr>
                                  <m:nor/>
                                </m:rPr>
                                <a:rPr sz="1600">
                                  <a:latin typeface="Cambria Math"/>
                                </a:rPr>
                                <m:t>:</m:t>
                              </m:r>
                            </m:oMath>
                          </a14:m>
                          <a:endParaRPr/>
                        </a:p>
                      </a:txBody>
                      <a:tcPr marL="36576" marR="36576" marT="36576" marB="36576" anchor="ctr"/>
                    </a:tc>
                    <a:tc>
                      <a:txBody>
                        <a:bodyPr/>
                        <a:lstStyle/>
                        <a:p>
                          <a:pPr algn="l">
                            <a:defRPr sz="1600"/>
                          </a:pPr>
                          <a:r>
                            <a:t>​</a:t>
                          </a:r>
                          <a14:m>
                            <m:oMath xmlns:m="http://schemas.openxmlformats.org/officeDocument/2006/math">
                              <m:func>
                                <m:funcPr>
                                  <m:ctrlPr>
                                    <a:rPr sz="1600" i="1">
                                      <a:latin typeface="Cambria Math" panose="02040503050406030204" pitchFamily="18" charset="0"/>
                                    </a:rPr>
                                  </m:ctrlPr>
                                </m:funcPr>
                                <m:fName>
                                  <m:r>
                                    <a:rPr sz="1600">
                                      <a:latin typeface="Cambria Math"/>
                                    </a:rPr>
                                    <m:t>𝑔</m:t>
                                  </m:r>
                                </m:fName>
                                <m:e>
                                  <m:d>
                                    <m:dPr>
                                      <m:ctrlPr>
                                        <a:rPr sz="1600" i="1">
                                          <a:latin typeface="Cambria Math" panose="02040503050406030204" pitchFamily="18" charset="0"/>
                                        </a:rPr>
                                      </m:ctrlPr>
                                    </m:dPr>
                                    <m:e>
                                      <m:r>
                                        <a:rPr sz="1600">
                                          <a:latin typeface="Cambria Math"/>
                                        </a:rPr>
                                        <m:t>𝑥</m:t>
                                      </m:r>
                                    </m:e>
                                  </m:d>
                                </m:e>
                              </m:func>
                              <m:r>
                                <a:rPr sz="1600">
                                  <a:latin typeface="Cambria Math"/>
                                </a:rPr>
                                <m:t>=</m:t>
                              </m:r>
                              <m:r>
                                <a:rPr sz="1600">
                                  <a:latin typeface="Cambria Math"/>
                                </a:rPr>
                                <m:t>0</m:t>
                              </m:r>
                              <m:r>
                                <a:rPr sz="1600">
                                  <a:latin typeface="Cambria Math"/>
                                </a:rPr>
                                <m:t>.</m:t>
                              </m:r>
                              <m:r>
                                <a:rPr sz="1600">
                                  <a:latin typeface="Cambria Math"/>
                                </a:rPr>
                                <m:t>0086</m:t>
                              </m:r>
                              <m:sSup>
                                <m:sSupPr>
                                  <m:ctrlPr>
                                    <a:rPr sz="1600" i="1">
                                      <a:latin typeface="Cambria Math" panose="02040503050406030204" pitchFamily="18" charset="0"/>
                                    </a:rPr>
                                  </m:ctrlPr>
                                </m:sSupPr>
                                <m:e>
                                  <m:r>
                                    <a:rPr sz="1600">
                                      <a:latin typeface="Cambria Math"/>
                                    </a:rPr>
                                    <m:t>𝑥</m:t>
                                  </m:r>
                                </m:e>
                                <m:sup>
                                  <m:r>
                                    <a:rPr sz="1600">
                                      <a:latin typeface="Cambria Math"/>
                                    </a:rPr>
                                    <m:t>2</m:t>
                                  </m:r>
                                </m:sup>
                              </m:sSup>
                              <m:r>
                                <a:rPr sz="1600">
                                  <a:latin typeface="Cambria Math"/>
                                </a:rPr>
                                <m:t>+</m:t>
                              </m:r>
                              <m:r>
                                <a:rPr sz="1600">
                                  <a:latin typeface="Cambria Math"/>
                                </a:rPr>
                                <m:t>1</m:t>
                              </m:r>
                              <m:r>
                                <a:rPr sz="1600">
                                  <a:latin typeface="Cambria Math"/>
                                </a:rPr>
                                <m:t>.</m:t>
                              </m:r>
                              <m:r>
                                <a:rPr sz="1600">
                                  <a:latin typeface="Cambria Math"/>
                                </a:rPr>
                                <m:t>11</m:t>
                              </m:r>
                              <m:r>
                                <a:rPr sz="1600">
                                  <a:latin typeface="Cambria Math"/>
                                </a:rPr>
                                <m:t>𝑥</m:t>
                              </m:r>
                              <m:r>
                                <a:rPr sz="1600">
                                  <a:latin typeface="Cambria Math"/>
                                </a:rPr>
                                <m:t>−</m:t>
                              </m:r>
                              <m:r>
                                <a:rPr sz="1600">
                                  <a:latin typeface="Cambria Math"/>
                                </a:rPr>
                                <m:t>1</m:t>
                              </m:r>
                              <m:r>
                                <a:rPr sz="1600">
                                  <a:latin typeface="Cambria Math"/>
                                </a:rPr>
                                <m:t>.</m:t>
                              </m:r>
                              <m:r>
                                <a:rPr sz="1600">
                                  <a:latin typeface="Cambria Math"/>
                                </a:rPr>
                                <m:t>37</m:t>
                              </m:r>
                            </m:oMath>
                          </a14:m>
                          <a:endParaRPr/>
                        </a:p>
                      </a:txBody>
                      <a:tcPr marL="36576" marR="36576" marT="36576" marB="36576" anchor="ctr"/>
                    </a:tc>
                    <a:extLst>
                      <a:ext uri="{0D108BD9-81ED-4DB2-BD59-A6C34878D82A}">
                        <a16:rowId xmlns:a16="http://schemas.microsoft.com/office/drawing/2014/main" val="10001"/>
                      </a:ext>
                    </a:extLst>
                  </a:tr>
                  <a:tr h="336640">
                    <a:tc>
                      <a:txBody>
                        <a:bodyPr/>
                        <a:lstStyle/>
                        <a:p>
                          <a:pPr algn="l">
                            <a:defRPr sz="1600"/>
                          </a:pPr>
                          <a:r>
                            <a:rPr dirty="0"/>
                            <a:t>​</a:t>
                          </a:r>
                          <a14:m>
                            <m:oMath xmlns:m="http://schemas.openxmlformats.org/officeDocument/2006/math">
                              <m:r>
                                <m:rPr>
                                  <m:nor/>
                                </m:rPr>
                                <a:rPr sz="1600">
                                  <a:latin typeface="Cambria Math"/>
                                </a:rPr>
                                <m:t>Stopping</m:t>
                              </m:r>
                              <m:r>
                                <m:rPr>
                                  <m:nor/>
                                </m:rPr>
                                <a:rPr sz="1600">
                                  <a:latin typeface="Cambria Math"/>
                                </a:rPr>
                                <m:t> </m:t>
                              </m:r>
                              <m:r>
                                <m:rPr>
                                  <m:nor/>
                                </m:rPr>
                                <a:rPr sz="1600">
                                  <a:latin typeface="Cambria Math"/>
                                </a:rPr>
                                <m:t>Distance</m:t>
                              </m:r>
                              <m:r>
                                <m:rPr>
                                  <m:nor/>
                                </m:rPr>
                                <a:rPr sz="1600">
                                  <a:latin typeface="Cambria Math"/>
                                </a:rPr>
                                <m:t> </m:t>
                              </m:r>
                              <m:r>
                                <m:rPr>
                                  <m:nor/>
                                </m:rPr>
                                <a:rPr sz="1600">
                                  <a:latin typeface="Cambria Math"/>
                                </a:rPr>
                                <m:t>on</m:t>
                              </m:r>
                              <m:r>
                                <m:rPr>
                                  <m:nor/>
                                </m:rPr>
                                <a:rPr sz="1600">
                                  <a:latin typeface="Cambria Math"/>
                                </a:rPr>
                                <m:t> </m:t>
                              </m:r>
                              <m:r>
                                <m:rPr>
                                  <m:nor/>
                                </m:rPr>
                                <a:rPr sz="1600">
                                  <a:latin typeface="Cambria Math"/>
                                </a:rPr>
                                <m:t>a</m:t>
                              </m:r>
                              <m:r>
                                <m:rPr>
                                  <m:nor/>
                                </m:rPr>
                                <a:rPr sz="1600">
                                  <a:latin typeface="Cambria Math"/>
                                </a:rPr>
                                <m:t> </m:t>
                              </m:r>
                              <m:r>
                                <m:rPr>
                                  <m:nor/>
                                </m:rPr>
                                <a:rPr sz="1600">
                                  <a:latin typeface="Cambria Math"/>
                                </a:rPr>
                                <m:t>Wet</m:t>
                              </m:r>
                              <m:r>
                                <m:rPr>
                                  <m:nor/>
                                </m:rPr>
                                <a:rPr sz="1600">
                                  <a:latin typeface="Cambria Math"/>
                                </a:rPr>
                                <m:t> </m:t>
                              </m:r>
                              <m:r>
                                <m:rPr>
                                  <m:nor/>
                                </m:rPr>
                                <a:rPr sz="1600">
                                  <a:latin typeface="Cambria Math"/>
                                </a:rPr>
                                <m:t>Road</m:t>
                              </m:r>
                              <m:r>
                                <m:rPr>
                                  <m:nor/>
                                </m:rPr>
                                <a:rPr sz="1600">
                                  <a:latin typeface="Cambria Math"/>
                                </a:rPr>
                                <m:t>:</m:t>
                              </m:r>
                            </m:oMath>
                          </a14:m>
                          <a:endParaRPr dirty="0"/>
                        </a:p>
                      </a:txBody>
                      <a:tcPr marL="36576" marR="36576" marT="36576" marB="36576" anchor="ctr"/>
                    </a:tc>
                    <a:tc>
                      <a:txBody>
                        <a:bodyPr/>
                        <a:lstStyle/>
                        <a:p>
                          <a:pPr algn="l">
                            <a:defRPr sz="1600"/>
                          </a:pPr>
                          <a:r>
                            <a:rPr dirty="0"/>
                            <a:t>​</a:t>
                          </a:r>
                          <a14:m>
                            <m:oMath xmlns:m="http://schemas.openxmlformats.org/officeDocument/2006/math">
                              <m:func>
                                <m:funcPr>
                                  <m:ctrlPr>
                                    <a:rPr sz="1600" i="1">
                                      <a:latin typeface="Cambria Math" panose="02040503050406030204" pitchFamily="18" charset="0"/>
                                    </a:rPr>
                                  </m:ctrlPr>
                                </m:funcPr>
                                <m:fName>
                                  <m:r>
                                    <a:rPr sz="1600">
                                      <a:latin typeface="Cambria Math"/>
                                    </a:rPr>
                                    <m:t>h</m:t>
                                  </m:r>
                                </m:fName>
                                <m:e>
                                  <m:d>
                                    <m:dPr>
                                      <m:ctrlPr>
                                        <a:rPr sz="1600" i="1">
                                          <a:latin typeface="Cambria Math" panose="02040503050406030204" pitchFamily="18" charset="0"/>
                                        </a:rPr>
                                      </m:ctrlPr>
                                    </m:dPr>
                                    <m:e>
                                      <m:r>
                                        <a:rPr sz="1600">
                                          <a:latin typeface="Cambria Math"/>
                                        </a:rPr>
                                        <m:t>𝑥</m:t>
                                      </m:r>
                                    </m:e>
                                  </m:d>
                                </m:e>
                              </m:func>
                              <m:r>
                                <a:rPr sz="1600">
                                  <a:latin typeface="Cambria Math"/>
                                </a:rPr>
                                <m:t>=</m:t>
                              </m:r>
                              <m:r>
                                <a:rPr sz="1600">
                                  <a:latin typeface="Cambria Math"/>
                                </a:rPr>
                                <m:t>0</m:t>
                              </m:r>
                              <m:r>
                                <a:rPr sz="1600">
                                  <a:latin typeface="Cambria Math"/>
                                </a:rPr>
                                <m:t>.</m:t>
                              </m:r>
                              <m:r>
                                <a:rPr sz="1600">
                                  <a:latin typeface="Cambria Math"/>
                                </a:rPr>
                                <m:t>02</m:t>
                              </m:r>
                              <m:sSup>
                                <m:sSupPr>
                                  <m:ctrlPr>
                                    <a:rPr sz="1600" i="1">
                                      <a:latin typeface="Cambria Math" panose="02040503050406030204" pitchFamily="18" charset="0"/>
                                    </a:rPr>
                                  </m:ctrlPr>
                                </m:sSupPr>
                                <m:e>
                                  <m:r>
                                    <a:rPr sz="1600">
                                      <a:latin typeface="Cambria Math"/>
                                    </a:rPr>
                                    <m:t>𝑥</m:t>
                                  </m:r>
                                </m:e>
                                <m:sup>
                                  <m:r>
                                    <a:rPr sz="1600">
                                      <a:latin typeface="Cambria Math"/>
                                    </a:rPr>
                                    <m:t>2</m:t>
                                  </m:r>
                                </m:sup>
                              </m:sSup>
                              <m:r>
                                <a:rPr sz="1600">
                                  <a:latin typeface="Cambria Math"/>
                                </a:rPr>
                                <m:t>+</m:t>
                              </m:r>
                              <m:r>
                                <a:rPr sz="1600">
                                  <a:latin typeface="Cambria Math"/>
                                </a:rPr>
                                <m:t>0</m:t>
                              </m:r>
                              <m:r>
                                <a:rPr sz="1600">
                                  <a:latin typeface="Cambria Math"/>
                                </a:rPr>
                                <m:t>.</m:t>
                              </m:r>
                              <m:r>
                                <a:rPr sz="1600">
                                  <a:latin typeface="Cambria Math"/>
                                </a:rPr>
                                <m:t>5</m:t>
                              </m:r>
                              <m:r>
                                <a:rPr sz="1600">
                                  <a:latin typeface="Cambria Math"/>
                                </a:rPr>
                                <m:t>𝑥</m:t>
                              </m:r>
                            </m:oMath>
                          </a14:m>
                          <a:endParaRPr dirty="0"/>
                        </a:p>
                      </a:txBody>
                      <a:tcPr marL="36576" marR="36576" marT="36576" marB="36576" anchor="ctr"/>
                    </a:tc>
                    <a:extLst>
                      <a:ext uri="{0D108BD9-81ED-4DB2-BD59-A6C34878D82A}">
                        <a16:rowId xmlns:a16="http://schemas.microsoft.com/office/drawing/2014/main" val="10002"/>
                      </a:ext>
                    </a:extLst>
                  </a:tr>
                </a:tbl>
              </a:graphicData>
            </a:graphic>
          </p:graphicFrame>
        </mc:Choice>
        <mc:Fallback>
          <p:graphicFrame>
            <p:nvGraphicFramePr>
              <p:cNvPr id="4" name="Table 3" descr="Stopping distance under normal conditions:&#10;f of x equals 0.0086 times x squared plus 0.671 times x minus 1.97.&#10;&#10;Stopping distance while using a cell phone:&#10;g of x equals 0.0086 times x squared plus 1.11 times x minus 1.37.&#10;&#10;Stopping distance on a wet road:&#10;h of x equals 0.02 times x squared plus 0.5 times x."/>
              <p:cNvGraphicFramePr>
                <a:graphicFrameLocks noGrp="1"/>
              </p:cNvGraphicFramePr>
              <p:nvPr>
                <p:extLst>
                  <p:ext uri="{D42A27DB-BD31-4B8C-83A1-F6EECF244321}">
                    <p14:modId xmlns:p14="http://schemas.microsoft.com/office/powerpoint/2010/main" val="3086677824"/>
                  </p:ext>
                </p:extLst>
              </p:nvPr>
            </p:nvGraphicFramePr>
            <p:xfrm>
              <a:off x="609600" y="2971801"/>
              <a:ext cx="8077200" cy="1219198"/>
            </p:xfrm>
            <a:graphic>
              <a:graphicData uri="http://schemas.openxmlformats.org/drawingml/2006/table">
                <a:tbl>
                  <a:tblPr firstRow="1" bandRow="1">
                    <a:tableStyleId>{2D5ABB26-0587-4C30-8999-92F81FD0307C}</a:tableStyleId>
                  </a:tblPr>
                  <a:tblGrid>
                    <a:gridCol w="4561242">
                      <a:extLst>
                        <a:ext uri="{9D8B030D-6E8A-4147-A177-3AD203B41FA5}">
                          <a16:colId xmlns:a16="http://schemas.microsoft.com/office/drawing/2014/main" val="20000"/>
                        </a:ext>
                      </a:extLst>
                    </a:gridCol>
                    <a:gridCol w="3515958">
                      <a:extLst>
                        <a:ext uri="{9D8B030D-6E8A-4147-A177-3AD203B41FA5}">
                          <a16:colId xmlns:a16="http://schemas.microsoft.com/office/drawing/2014/main" val="20001"/>
                        </a:ext>
                      </a:extLst>
                    </a:gridCol>
                  </a:tblGrid>
                  <a:tr h="441279">
                    <a:tc>
                      <a:txBody>
                        <a:bodyPr/>
                        <a:lstStyle/>
                        <a:p>
                          <a:endParaRPr lang="en-US"/>
                        </a:p>
                      </a:txBody>
                      <a:tcPr marL="36576" marR="36576" marT="36576" marB="36576" anchor="ctr">
                        <a:blipFill>
                          <a:blip r:embed="rId2"/>
                          <a:stretch>
                            <a:fillRect r="-77139" b="-191781"/>
                          </a:stretch>
                        </a:blipFill>
                      </a:tcPr>
                    </a:tc>
                    <a:tc>
                      <a:txBody>
                        <a:bodyPr/>
                        <a:lstStyle/>
                        <a:p>
                          <a:endParaRPr lang="en-US"/>
                        </a:p>
                      </a:txBody>
                      <a:tcPr marL="36576" marR="36576" marT="36576" marB="36576" anchor="ctr">
                        <a:blipFill>
                          <a:blip r:embed="rId2"/>
                          <a:stretch>
                            <a:fillRect l="-129636" b="-191781"/>
                          </a:stretch>
                        </a:blipFill>
                      </a:tcPr>
                    </a:tc>
                    <a:extLst>
                      <a:ext uri="{0D108BD9-81ED-4DB2-BD59-A6C34878D82A}">
                        <a16:rowId xmlns:a16="http://schemas.microsoft.com/office/drawing/2014/main" val="10000"/>
                      </a:ext>
                    </a:extLst>
                  </a:tr>
                  <a:tr h="441279">
                    <a:tc>
                      <a:txBody>
                        <a:bodyPr/>
                        <a:lstStyle/>
                        <a:p>
                          <a:endParaRPr lang="en-US"/>
                        </a:p>
                      </a:txBody>
                      <a:tcPr marL="36576" marR="36576" marT="36576" marB="36576" anchor="ctr">
                        <a:blipFill>
                          <a:blip r:embed="rId2"/>
                          <a:stretch>
                            <a:fillRect t="-100000" r="-77139" b="-91781"/>
                          </a:stretch>
                        </a:blipFill>
                      </a:tcPr>
                    </a:tc>
                    <a:tc>
                      <a:txBody>
                        <a:bodyPr/>
                        <a:lstStyle/>
                        <a:p>
                          <a:endParaRPr lang="en-US"/>
                        </a:p>
                      </a:txBody>
                      <a:tcPr marL="36576" marR="36576" marT="36576" marB="36576" anchor="ctr">
                        <a:blipFill>
                          <a:blip r:embed="rId2"/>
                          <a:stretch>
                            <a:fillRect l="-129636" t="-100000" b="-91781"/>
                          </a:stretch>
                        </a:blipFill>
                      </a:tcPr>
                    </a:tc>
                    <a:extLst>
                      <a:ext uri="{0D108BD9-81ED-4DB2-BD59-A6C34878D82A}">
                        <a16:rowId xmlns:a16="http://schemas.microsoft.com/office/drawing/2014/main" val="10001"/>
                      </a:ext>
                    </a:extLst>
                  </a:tr>
                  <a:tr h="336640">
                    <a:tc>
                      <a:txBody>
                        <a:bodyPr/>
                        <a:lstStyle/>
                        <a:p>
                          <a:endParaRPr lang="en-US"/>
                        </a:p>
                      </a:txBody>
                      <a:tcPr marL="36576" marR="36576" marT="36576" marB="36576" anchor="ctr">
                        <a:blipFill>
                          <a:blip r:embed="rId2"/>
                          <a:stretch>
                            <a:fillRect t="-265455" r="-77139" b="-21818"/>
                          </a:stretch>
                        </a:blipFill>
                      </a:tcPr>
                    </a:tc>
                    <a:tc>
                      <a:txBody>
                        <a:bodyPr/>
                        <a:lstStyle/>
                        <a:p>
                          <a:endParaRPr lang="en-US"/>
                        </a:p>
                      </a:txBody>
                      <a:tcPr marL="36576" marR="36576" marT="36576" marB="36576" anchor="ctr">
                        <a:blipFill>
                          <a:blip r:embed="rId2"/>
                          <a:stretch>
                            <a:fillRect l="-129636" t="-265455" b="-21818"/>
                          </a:stretch>
                        </a:blipFill>
                      </a:tcPr>
                    </a:tc>
                    <a:extLst>
                      <a:ext uri="{0D108BD9-81ED-4DB2-BD59-A6C34878D82A}">
                        <a16:rowId xmlns:a16="http://schemas.microsoft.com/office/drawing/2014/main" val="10002"/>
                      </a:ext>
                    </a:extLst>
                  </a:tr>
                </a:tbl>
              </a:graphicData>
            </a:graphic>
          </p:graphicFrame>
        </mc:Fallback>
      </mc:AlternateContent>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Example 5: Modeling with Quadratic Functions</a:t>
            </a:r>
            <a:r>
              <a:rPr lang="en-US" dirty="0"/>
              <a:t>—Slide 2</a:t>
            </a:r>
            <a:endParaRPr dirty="0"/>
          </a:p>
        </p:txBody>
      </p:sp>
      <p:pic>
        <p:nvPicPr>
          <p:cNvPr id="5" name="Picture 4" descr="The three functions are graphed in the first quadrant of a cartesian plane. The x axis is labeled &quot;Speed (mph)&quot; and is labeled from 0 to 100 in increments of 10. the y axis is labeled &quot;Distance Required to Stop (ft)&quot; and is labeled from 0 to 100 in increments of 10. Function g of x, labeled &quot;Using a Cell Phone&quot;, curves from about (1 comma 0) to about (57 comma 100) before leaving the plane of view. Function h of x, labeled &quot;Wet Road&quot;, curves from about (0 comma 0) to about (55 comma 100) intersecting g of x twice along its trajectory. Function f of x, labeled &quot;Normal Conditions&quot;, curves from about (4 comma 0) to (70 comma 100) without intersecting the other two curves. The function f of x is less than g of x and h of x for all speeds, x.">
            <a:extLst>
              <a:ext uri="{FF2B5EF4-FFF2-40B4-BE49-F238E27FC236}">
                <a16:creationId xmlns:a16="http://schemas.microsoft.com/office/drawing/2014/main" id="{4B95072A-0C72-45A1-AF15-5898790A46AD}"/>
              </a:ext>
            </a:extLst>
          </p:cNvPr>
          <p:cNvPicPr>
            <a:picLocks noChangeAspect="1"/>
          </p:cNvPicPr>
          <p:nvPr/>
        </p:nvPicPr>
        <p:blipFill>
          <a:blip r:embed="rId2"/>
          <a:srcRect b="7238"/>
          <a:stretch>
            <a:fillRect/>
          </a:stretch>
        </p:blipFill>
        <p:spPr>
          <a:xfrm>
            <a:off x="1049868" y="1143001"/>
            <a:ext cx="7044264" cy="4419600"/>
          </a:xfrm>
          <a:prstGeom prst="rect">
            <a:avLst/>
          </a:prstGeom>
        </p:spPr>
      </p:pic>
      <p:sp>
        <p:nvSpPr>
          <p:cNvPr id="3" name="TextBox 2">
            <a:extLst>
              <a:ext uri="{FF2B5EF4-FFF2-40B4-BE49-F238E27FC236}">
                <a16:creationId xmlns:a16="http://schemas.microsoft.com/office/drawing/2014/main" id="{CABF512A-41B3-6340-B88F-BF6D17DD62B1}"/>
              </a:ext>
            </a:extLst>
          </p:cNvPr>
          <p:cNvSpPr txBox="1"/>
          <p:nvPr/>
        </p:nvSpPr>
        <p:spPr>
          <a:xfrm>
            <a:off x="457200" y="5512713"/>
            <a:ext cx="8534400" cy="430887"/>
          </a:xfrm>
          <a:prstGeom prst="rect">
            <a:avLst/>
          </a:prstGeom>
          <a:noFill/>
        </p:spPr>
        <p:txBody>
          <a:bodyPr wrap="square">
            <a:spAutoFit/>
          </a:bodyPr>
          <a:lstStyle/>
          <a:p>
            <a:pPr algn="ctr"/>
            <a:r>
              <a:rPr lang="en-IN" sz="2200" dirty="0"/>
              <a:t>Figure 20: Speed and Feet Required to Stop Under Various Conditions</a:t>
            </a:r>
          </a:p>
        </p:txBody>
      </p:sp>
    </p:spTree>
    <p:extLst>
      <p:ext uri="{BB962C8B-B14F-4D97-AF65-F5344CB8AC3E}">
        <p14:creationId xmlns:p14="http://schemas.microsoft.com/office/powerpoint/2010/main" val="315696954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5: Modeling with Quadratic Functions</a:t>
            </a:r>
            <a:r>
              <a:rPr lang="en-US" dirty="0"/>
              <a:t>—Slide 3</a:t>
            </a:r>
            <a:endParaRPr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lnSpcReduction="10000"/>
              </a:bodyPr>
              <a:lstStyle/>
              <a:p>
                <a:pPr marL="538163" indent="-538163">
                  <a:defRPr sz="2800"/>
                </a:pPr>
                <a:r>
                  <a:rPr lang="en-US" dirty="0"/>
                  <a:t>a.	</a:t>
                </a:r>
                <a:r>
                  <a:rPr dirty="0"/>
                  <a:t>​</a:t>
                </a:r>
                <a:r>
                  <a:rPr sz="2800" dirty="0"/>
                  <a:t>Determine the stopping distance required for each condition when a car is traveling at </a:t>
                </a:r>
                <a14:m>
                  <m:oMath xmlns:m="http://schemas.openxmlformats.org/officeDocument/2006/math">
                    <m:r>
                      <a:rPr>
                        <a:latin typeface="Cambria Math" panose="02040503050406030204" pitchFamily="18" charset="0"/>
                      </a:rPr>
                      <m:t>60</m:t>
                    </m:r>
                    <m:r>
                      <m:rPr>
                        <m:nor/>
                      </m:rPr>
                      <a:rPr/>
                      <m:t> </m:t>
                    </m:r>
                    <m:r>
                      <m:rPr>
                        <m:sty m:val="p"/>
                      </m:rPr>
                      <a:rPr>
                        <a:latin typeface="Cambria Math" panose="02040503050406030204" pitchFamily="18" charset="0"/>
                      </a:rPr>
                      <m:t>mph</m:t>
                    </m:r>
                  </m:oMath>
                </a14:m>
                <a:r>
                  <a:rPr sz="2800" dirty="0"/>
                  <a:t>.</a:t>
                </a:r>
              </a:p>
              <a:p>
                <a:pPr marL="538163" indent="-538163">
                  <a:defRPr sz="2800"/>
                </a:pPr>
                <a:r>
                  <a:rPr lang="en-US" dirty="0"/>
                  <a:t>b.	</a:t>
                </a:r>
                <a:r>
                  <a:rPr dirty="0"/>
                  <a:t>​</a:t>
                </a:r>
                <a:r>
                  <a:rPr sz="2800" dirty="0"/>
                  <a:t>If the average length of a car is </a:t>
                </a:r>
                <a:r>
                  <a:rPr sz="2800" dirty="0">
                    <a:latin typeface="Cambria Math"/>
                  </a:rPr>
                  <a:t>16</a:t>
                </a:r>
                <a:r>
                  <a:rPr sz="2800" dirty="0"/>
                  <a:t> feet, how many car lengths are required for the stopping distances found in part a.?</a:t>
                </a:r>
              </a:p>
              <a:p>
                <a:pPr marL="538163" indent="-538163">
                  <a:defRPr sz="2800"/>
                </a:pPr>
                <a:r>
                  <a:rPr lang="en-US" dirty="0"/>
                  <a:t>c.	</a:t>
                </a:r>
                <a:r>
                  <a:rPr dirty="0"/>
                  <a:t>​</a:t>
                </a:r>
                <a:r>
                  <a:rPr sz="2800" dirty="0"/>
                  <a:t>Find the fastest speed a car could be traveling (to the nearest mile per hour) and still be able to stop within one average car length under both normal conditions and when the road is wet.</a:t>
                </a:r>
              </a:p>
              <a:p>
                <a:pPr marL="538163" indent="-538163">
                  <a:defRPr sz="2800"/>
                </a:pPr>
                <a:r>
                  <a:rPr lang="en-US" dirty="0"/>
                  <a:t>d.</a:t>
                </a:r>
                <a:r>
                  <a:rPr dirty="0"/>
                  <a:t>​</a:t>
                </a:r>
                <a:r>
                  <a:rPr lang="en-US" dirty="0"/>
                  <a:t>	</a:t>
                </a:r>
                <a:r>
                  <a:rPr sz="2800" dirty="0"/>
                  <a:t>Use the graphs in Figure 20 to compare the stopping distances required for each driving condition.</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2086" b="-3313"/>
                </a:stretch>
              </a:blipFill>
            </p:spPr>
            <p:txBody>
              <a:bodyPr/>
              <a:lstStyle/>
              <a:p>
                <a:r>
                  <a:rPr lang="en-IN">
                    <a:noFill/>
                  </a:rPr>
                  <a:t> </a:t>
                </a:r>
              </a:p>
            </p:txBody>
          </p:sp>
        </mc:Fallback>
      </mc:AlternateContent>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5: Modeling with Quadratic Functions</a:t>
            </a:r>
            <a:r>
              <a:rPr lang="en-US" dirty="0"/>
              <a:t>—Slide 4</a:t>
            </a:r>
            <a:endParaRPr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sz="2400" b="1" dirty="0"/>
                  <a:t>Solution</a:t>
                </a:r>
              </a:p>
              <a:p>
                <a:pPr marL="538163" indent="-538163">
                  <a:defRPr sz="2800"/>
                </a:pPr>
                <a:r>
                  <a:rPr lang="en-US" sz="2400" dirty="0"/>
                  <a:t>a.</a:t>
                </a:r>
                <a:r>
                  <a:rPr sz="2400" dirty="0"/>
                  <a:t>​</a:t>
                </a:r>
                <a:r>
                  <a:rPr lang="en-US" sz="2400" dirty="0"/>
                  <a:t>	</a:t>
                </a:r>
                <a:r>
                  <a:rPr sz="2400" dirty="0"/>
                  <a:t>In order to determine the stopping distance for a car traveling at </a:t>
                </a:r>
                <a14:m>
                  <m:oMath xmlns:m="http://schemas.openxmlformats.org/officeDocument/2006/math">
                    <m:r>
                      <a:rPr sz="2400">
                        <a:latin typeface="Cambria Math" panose="02040503050406030204" pitchFamily="18" charset="0"/>
                      </a:rPr>
                      <m:t>60</m:t>
                    </m:r>
                    <m:r>
                      <m:rPr>
                        <m:nor/>
                      </m:rPr>
                      <a:rPr sz="2400"/>
                      <m:t> </m:t>
                    </m:r>
                    <m:r>
                      <m:rPr>
                        <m:sty m:val="p"/>
                      </m:rPr>
                      <a:rPr sz="2400">
                        <a:latin typeface="Cambria Math" panose="02040503050406030204" pitchFamily="18" charset="0"/>
                      </a:rPr>
                      <m:t>mph</m:t>
                    </m:r>
                  </m:oMath>
                </a14:m>
                <a:r>
                  <a:rPr sz="2400" dirty="0"/>
                  <a:t> in each of the conditions, we need to evaluate each function at </a:t>
                </a:r>
                <a:r>
                  <a:rPr lang="en-US" sz="2400" i="1" dirty="0"/>
                  <a:t>x</a:t>
                </a:r>
                <a:r>
                  <a:rPr lang="en-US" sz="2400" dirty="0"/>
                  <a:t> </a:t>
                </a:r>
                <a14:m>
                  <m:oMath xmlns:m="http://schemas.openxmlformats.org/officeDocument/2006/math">
                    <m:r>
                      <a:rPr sz="2400">
                        <a:latin typeface="Cambria Math" panose="02040503050406030204" pitchFamily="18" charset="0"/>
                      </a:rPr>
                      <m:t>=60</m:t>
                    </m:r>
                  </m:oMath>
                </a14:m>
                <a:r>
                  <a:rPr sz="2400" dirty="0"/>
                  <a:t>.</a:t>
                </a:r>
              </a:p>
              <a:p>
                <a:pPr algn="ctr"/>
                <a:r>
                  <a:rPr sz="2400" dirty="0"/>
                  <a:t>​</a:t>
                </a:r>
                <a:r>
                  <a:rPr sz="2400" b="1" dirty="0"/>
                  <a:t>Under Normal Conditions</a:t>
                </a:r>
              </a:p>
              <a:p>
                <a:pPr/>
                <a14:m>
                  <m:oMathPara xmlns:m="http://schemas.openxmlformats.org/officeDocument/2006/math">
                    <m:oMathParaPr>
                      <m:jc m:val="centerGroup"/>
                    </m:oMathParaPr>
                    <m:oMath xmlns:m="http://schemas.openxmlformats.org/officeDocument/2006/math">
                      <m:phant>
                        <m:phantPr>
                          <m:show m:val="off"/>
                          <m:ctrlPr>
                            <a:rPr sz="2400" i="1">
                              <a:latin typeface="Cambria Math" panose="02040503050406030204" pitchFamily="18" charset="0"/>
                            </a:rPr>
                          </m:ctrlPr>
                        </m:phantPr>
                        <m:e>
                          <m:r>
                            <a:rPr sz="2400">
                              <a:latin typeface="Cambria Math" panose="02040503050406030204" pitchFamily="18" charset="0"/>
                            </a:rPr>
                            <m:t>.</m:t>
                          </m:r>
                        </m:e>
                      </m:phant>
                    </m:oMath>
                  </m:oMathPara>
                </a14:m>
                <a:endParaRPr lang="en-US" sz="2400" i="1" dirty="0">
                  <a:latin typeface="Cambria Math" panose="02040503050406030204" pitchFamily="18" charset="0"/>
                </a:endParaRPr>
              </a:p>
              <a:p>
                <a:pPr algn="ctr"/>
                <a:endParaRPr lang="en-US" sz="2400" b="1" dirty="0"/>
              </a:p>
              <a:p>
                <a:pPr algn="ctr"/>
                <a:endParaRPr lang="en-IN" sz="2400" b="1" dirty="0"/>
              </a:p>
              <a:p>
                <a14:m>
                  <m:oMath xmlns:m="http://schemas.openxmlformats.org/officeDocument/2006/math">
                    <m:phant>
                      <m:phantPr>
                        <m:show m:val="off"/>
                        <m:ctrlPr>
                          <a:rPr sz="2400" i="1">
                            <a:latin typeface="Cambria Math" panose="02040503050406030204" pitchFamily="18" charset="0"/>
                          </a:rPr>
                        </m:ctrlPr>
                      </m:phantPr>
                      <m:e>
                        <m:r>
                          <a:rPr sz="2400">
                            <a:latin typeface="Cambria Math" panose="02040503050406030204" pitchFamily="18" charset="0"/>
                          </a:rPr>
                          <m:t>.</m:t>
                        </m:r>
                      </m:e>
                    </m:phant>
                  </m:oMath>
                </a14:m>
                <a:r>
                  <a:rPr sz="2400" dirty="0"/>
                  <a:t>​</a:t>
                </a:r>
                <a:endParaRPr sz="2400" b="1"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111" t="-982"/>
                </a:stretch>
              </a:blipFill>
            </p:spPr>
            <p:txBody>
              <a:bodyPr/>
              <a:lstStyle/>
              <a:p>
                <a:r>
                  <a:rPr lang="en-IN">
                    <a:noFill/>
                  </a:rPr>
                  <a:t> </a:t>
                </a:r>
              </a:p>
            </p:txBody>
          </p:sp>
        </mc:Fallback>
      </mc:AlternateContent>
      <p:pic>
        <p:nvPicPr>
          <p:cNvPr id="8" name="Picture 7" descr="&#10;Line 1: f of x equals zero point zero zero eight six times x squared, plus zero point six seven one times x, minus one point nine seven.&#10;&#10;Line 2: f of sixty equals zero point zero zero eight six times sixty squared, plus zero point six seven one times sixty, minus one point nine seven.&#10;&#10;Line 3: f of sixty equals sixty-nine point two five.&#10;&#10;Stopping Distance Required: 69.25 feet">
            <a:extLst>
              <a:ext uri="{FF2B5EF4-FFF2-40B4-BE49-F238E27FC236}">
                <a16:creationId xmlns:a16="http://schemas.microsoft.com/office/drawing/2014/main" id="{76A49AE3-E9D5-DD76-D870-0AEF2DF63F45}"/>
              </a:ext>
            </a:extLst>
          </p:cNvPr>
          <p:cNvPicPr>
            <a:picLocks noChangeAspect="1"/>
          </p:cNvPicPr>
          <p:nvPr/>
        </p:nvPicPr>
        <p:blipFill>
          <a:blip r:embed="rId3"/>
          <a:stretch>
            <a:fillRect/>
          </a:stretch>
        </p:blipFill>
        <p:spPr>
          <a:xfrm>
            <a:off x="2761129" y="3119804"/>
            <a:ext cx="3943350" cy="1209675"/>
          </a:xfrm>
          <a:prstGeom prst="rect">
            <a:avLst/>
          </a:prstGeom>
        </p:spPr>
      </p:pic>
      <p:sp>
        <p:nvSpPr>
          <p:cNvPr id="13" name="TextBox 12">
            <a:extLst>
              <a:ext uri="{FF2B5EF4-FFF2-40B4-BE49-F238E27FC236}">
                <a16:creationId xmlns:a16="http://schemas.microsoft.com/office/drawing/2014/main" id="{D7EB1AAF-8836-59A4-EBFE-5D8D474AC474}"/>
              </a:ext>
            </a:extLst>
          </p:cNvPr>
          <p:cNvSpPr txBox="1"/>
          <p:nvPr/>
        </p:nvSpPr>
        <p:spPr>
          <a:xfrm>
            <a:off x="2286000" y="4296469"/>
            <a:ext cx="4572000" cy="461665"/>
          </a:xfrm>
          <a:prstGeom prst="rect">
            <a:avLst/>
          </a:prstGeom>
          <a:noFill/>
        </p:spPr>
        <p:txBody>
          <a:bodyPr wrap="square">
            <a:spAutoFit/>
          </a:bodyPr>
          <a:lstStyle/>
          <a:p>
            <a:pPr algn="ctr"/>
            <a:r>
              <a:rPr lang="en-US" sz="2400" b="1" dirty="0"/>
              <a:t>While Using a Cell Phone</a:t>
            </a:r>
          </a:p>
        </p:txBody>
      </p:sp>
      <p:pic>
        <p:nvPicPr>
          <p:cNvPr id="11" name="Picture 10" descr="Line 1: g of x equals zero point zero zero eight six times x squared, plus one point one one times x, minus one point three seven.&#10;&#10;Line 2: g of sixty equals zero point zero zero eight six times sixty squared, plus one point one one times sixty, minus one point three seven.&#10;&#10;Line 3: g of sixty equals ninety-six point one nine.&#10;&#10;Stopping Distance Required: 96.19 feet">
            <a:extLst>
              <a:ext uri="{FF2B5EF4-FFF2-40B4-BE49-F238E27FC236}">
                <a16:creationId xmlns:a16="http://schemas.microsoft.com/office/drawing/2014/main" id="{1FBBD5DA-95FB-5A1B-A052-AEDF13DDED9C}"/>
              </a:ext>
            </a:extLst>
          </p:cNvPr>
          <p:cNvPicPr>
            <a:picLocks noChangeAspect="1"/>
          </p:cNvPicPr>
          <p:nvPr/>
        </p:nvPicPr>
        <p:blipFill>
          <a:blip r:embed="rId4"/>
          <a:stretch>
            <a:fillRect/>
          </a:stretch>
        </p:blipFill>
        <p:spPr>
          <a:xfrm>
            <a:off x="2743200" y="4786679"/>
            <a:ext cx="3943350" cy="1209675"/>
          </a:xfrm>
          <a:prstGeom prst="rect">
            <a:avLst/>
          </a:prstGeom>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5: Modeling with Quadratic Functions</a:t>
            </a:r>
            <a:r>
              <a:rPr lang="en-US" dirty="0"/>
              <a:t>—Slide 5</a:t>
            </a:r>
            <a:endParaRPr dirty="0"/>
          </a:p>
        </p:txBody>
      </p:sp>
      <p:sp>
        <p:nvSpPr>
          <p:cNvPr id="3" name="Text Placeholder 2"/>
          <p:cNvSpPr>
            <a:spLocks noGrp="1"/>
          </p:cNvSpPr>
          <p:nvPr>
            <p:ph type="body" sz="quarter" idx="10"/>
          </p:nvPr>
        </p:nvSpPr>
        <p:spPr/>
        <p:txBody>
          <a:bodyPr>
            <a:normAutofit/>
          </a:bodyPr>
          <a:lstStyle/>
          <a:p>
            <a:pPr algn="ctr"/>
            <a:r>
              <a:rPr sz="2400" dirty="0"/>
              <a:t>​</a:t>
            </a:r>
            <a:r>
              <a:rPr sz="2400" b="1" dirty="0"/>
              <a:t>On a Wet Road</a:t>
            </a:r>
          </a:p>
          <a:p>
            <a:pPr marL="514350" indent="-514350">
              <a:buFont typeface="+mj-lt"/>
              <a:buAutoNum type="alphaLcPeriod" startAt="2"/>
            </a:pPr>
            <a:endParaRPr lang="en-US" sz="2400" dirty="0"/>
          </a:p>
          <a:p>
            <a:pPr marL="514350" indent="-514350">
              <a:buFont typeface="+mj-lt"/>
              <a:buAutoNum type="alphaLcPeriod" startAt="2"/>
            </a:pPr>
            <a:endParaRPr lang="en-US" sz="2400" dirty="0"/>
          </a:p>
          <a:p>
            <a:pPr marL="514350" indent="-514350">
              <a:buFont typeface="+mj-lt"/>
              <a:buAutoNum type="alphaLcPeriod" startAt="2"/>
            </a:pPr>
            <a:endParaRPr lang="en-US" sz="2400" dirty="0"/>
          </a:p>
          <a:p>
            <a:endParaRPr sz="2800" b="1" dirty="0"/>
          </a:p>
          <a:p>
            <a:endParaRPr sz="2800" b="1" dirty="0"/>
          </a:p>
        </p:txBody>
      </p:sp>
      <p:pic>
        <p:nvPicPr>
          <p:cNvPr id="7" name="Picture 6" descr="Line 1: h of x equals zero point zero two times x squared, plus zero point five times x.&#10;&#10;Line 2: h of sixty equals zero point zero two times sixty squared, plus zero point five times sixty.&#10;&#10;Line 3: h of sixty equals one hundred two.&#10;&#10;Stopping Distance Required: 102 feet">
            <a:extLst>
              <a:ext uri="{FF2B5EF4-FFF2-40B4-BE49-F238E27FC236}">
                <a16:creationId xmlns:a16="http://schemas.microsoft.com/office/drawing/2014/main" id="{35397AFB-52C5-12FA-2AA0-95D3210A12A4}"/>
              </a:ext>
            </a:extLst>
          </p:cNvPr>
          <p:cNvPicPr>
            <a:picLocks noChangeAspect="1"/>
          </p:cNvPicPr>
          <p:nvPr/>
        </p:nvPicPr>
        <p:blipFill>
          <a:blip r:embed="rId2"/>
          <a:stretch>
            <a:fillRect/>
          </a:stretch>
        </p:blipFill>
        <p:spPr>
          <a:xfrm>
            <a:off x="2590800" y="1524000"/>
            <a:ext cx="4716000" cy="1520130"/>
          </a:xfrm>
          <a:prstGeom prst="rect">
            <a:avLst/>
          </a:prstGeom>
        </p:spPr>
      </p:pic>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36CDCDD8-5565-2BDD-D0CE-BE5054086D3D}"/>
                  </a:ext>
                </a:extLst>
              </p:cNvPr>
              <p:cNvSpPr txBox="1"/>
              <p:nvPr/>
            </p:nvSpPr>
            <p:spPr>
              <a:xfrm>
                <a:off x="457200" y="3124200"/>
                <a:ext cx="8229600" cy="1569660"/>
              </a:xfrm>
              <a:prstGeom prst="rect">
                <a:avLst/>
              </a:prstGeom>
              <a:noFill/>
            </p:spPr>
            <p:txBody>
              <a:bodyPr wrap="square">
                <a:spAutoFit/>
              </a:bodyPr>
              <a:lstStyle/>
              <a:p>
                <a:pPr marL="538163" indent="-538163"/>
                <a:r>
                  <a:rPr lang="en-US" sz="2400" dirty="0"/>
                  <a:t>b.​	To determine the number of average car lengths that are required for the stopping distance of a car traveling </a:t>
                </a:r>
                <a14:m>
                  <m:oMath xmlns:m="http://schemas.openxmlformats.org/officeDocument/2006/math">
                    <m:r>
                      <a:rPr lang="en-US" sz="2400">
                        <a:latin typeface="Cambria Math" panose="02040503050406030204" pitchFamily="18" charset="0"/>
                      </a:rPr>
                      <m:t>60</m:t>
                    </m:r>
                    <m:r>
                      <m:rPr>
                        <m:nor/>
                      </m:rPr>
                      <a:rPr lang="en-US" sz="2400"/>
                      <m:t> </m:t>
                    </m:r>
                    <m:r>
                      <m:rPr>
                        <m:sty m:val="p"/>
                      </m:rPr>
                      <a:rPr lang="en-US" sz="2400">
                        <a:latin typeface="Cambria Math" panose="02040503050406030204" pitchFamily="18" charset="0"/>
                      </a:rPr>
                      <m:t>mph</m:t>
                    </m:r>
                  </m:oMath>
                </a14:m>
                <a:r>
                  <a:rPr lang="en-US" sz="2400" dirty="0"/>
                  <a:t>, we can divide each stopping distance calculated in part a. by the average car length of </a:t>
                </a:r>
                <a:r>
                  <a:rPr lang="en-US" sz="2400" dirty="0">
                    <a:latin typeface="Cambria Math"/>
                  </a:rPr>
                  <a:t>16</a:t>
                </a:r>
                <a:r>
                  <a:rPr lang="en-US" sz="2400" dirty="0"/>
                  <a:t> feet.</a:t>
                </a:r>
              </a:p>
            </p:txBody>
          </p:sp>
        </mc:Choice>
        <mc:Fallback xmlns="">
          <p:sp>
            <p:nvSpPr>
              <p:cNvPr id="9" name="TextBox 8">
                <a:extLst>
                  <a:ext uri="{FF2B5EF4-FFF2-40B4-BE49-F238E27FC236}">
                    <a16:creationId xmlns:a16="http://schemas.microsoft.com/office/drawing/2014/main" id="{36CDCDD8-5565-2BDD-D0CE-BE5054086D3D}"/>
                  </a:ext>
                </a:extLst>
              </p:cNvPr>
              <p:cNvSpPr txBox="1">
                <a:spLocks noRot="1" noChangeAspect="1" noMove="1" noResize="1" noEditPoints="1" noAdjustHandles="1" noChangeArrowheads="1" noChangeShapeType="1" noTextEdit="1"/>
              </p:cNvSpPr>
              <p:nvPr/>
            </p:nvSpPr>
            <p:spPr>
              <a:xfrm>
                <a:off x="457200" y="3124200"/>
                <a:ext cx="8229600" cy="1569660"/>
              </a:xfrm>
              <a:prstGeom prst="rect">
                <a:avLst/>
              </a:prstGeom>
              <a:blipFill>
                <a:blip r:embed="rId3"/>
                <a:stretch>
                  <a:fillRect l="-1111" t="-3113" r="-1481" b="-7782"/>
                </a:stretch>
              </a:blipFill>
            </p:spPr>
            <p:txBody>
              <a:bodyPr/>
              <a:lstStyle/>
              <a:p>
                <a:r>
                  <a:rPr lang="en-IN">
                    <a:noFill/>
                  </a:rPr>
                  <a:t> </a:t>
                </a:r>
              </a:p>
            </p:txBody>
          </p:sp>
        </mc:Fallback>
      </mc:AlternateContent>
      <mc:AlternateContent xmlns:mc="http://schemas.openxmlformats.org/markup-compatibility/2006">
        <mc:Choice xmlns:a14="http://schemas.microsoft.com/office/drawing/2010/main" Requires="a14">
          <p:graphicFrame>
            <p:nvGraphicFramePr>
              <p:cNvPr id="4" name="Table Placeholder 2" descr="Table shows three columns&#10;Under Normal Conditions,&#10;Sixty nine point two five divided by sixteen is approximately equal to four point three car lengths.&#10;&#10;While Using a Cell Phone,&#10;Ninety six point one nine divided by sixteen is approximately equal to six point zero car lengths.&#10;&#10;On a Wet Road,&#10;One hundred two divided by sixteen is approximately equal to six point four car lengths.">
                <a:extLst>
                  <a:ext uri="{FF2B5EF4-FFF2-40B4-BE49-F238E27FC236}">
                    <a16:creationId xmlns:a16="http://schemas.microsoft.com/office/drawing/2014/main" id="{F21B4955-8526-4FC6-BC78-DE62E3970741}"/>
                  </a:ext>
                </a:extLst>
              </p:cNvPr>
              <p:cNvGraphicFramePr>
                <a:graphicFrameLocks/>
              </p:cNvGraphicFramePr>
              <p:nvPr>
                <p:extLst>
                  <p:ext uri="{D42A27DB-BD31-4B8C-83A1-F6EECF244321}">
                    <p14:modId xmlns:p14="http://schemas.microsoft.com/office/powerpoint/2010/main" val="2414853702"/>
                  </p:ext>
                </p:extLst>
              </p:nvPr>
            </p:nvGraphicFramePr>
            <p:xfrm>
              <a:off x="457200" y="4838114"/>
              <a:ext cx="8229600" cy="983171"/>
            </p:xfrm>
            <a:graphic>
              <a:graphicData uri="http://schemas.openxmlformats.org/drawingml/2006/table">
                <a:tbl>
                  <a:tblPr firstRow="1" bandRow="1">
                    <a:tableStyleId>{5940675A-B579-460E-94D1-54222C63F5DA}</a:tableStyleId>
                  </a:tblPr>
                  <a:tblGrid>
                    <a:gridCol w="274320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tblGrid>
                  <a:tr h="370840">
                    <a:tc>
                      <a:txBody>
                        <a:bodyPr/>
                        <a:lstStyle/>
                        <a:p>
                          <a:pPr algn="ctr">
                            <a:defRPr sz="1800"/>
                          </a:pPr>
                          <a:r>
                            <a:rPr sz="1800" b="1" dirty="0"/>
                            <a:t>Under Normal Conditions</a:t>
                          </a:r>
                          <a:endParaRPr sz="1800" dirty="0"/>
                        </a:p>
                      </a:txBody>
                      <a:tcPr/>
                    </a:tc>
                    <a:tc>
                      <a:txBody>
                        <a:bodyPr/>
                        <a:lstStyle/>
                        <a:p>
                          <a:pPr algn="ctr">
                            <a:defRPr sz="1800"/>
                          </a:pPr>
                          <a:r>
                            <a:rPr sz="1800" b="1" dirty="0"/>
                            <a:t>While Using a Cell Phone</a:t>
                          </a:r>
                          <a:endParaRPr sz="1800" dirty="0"/>
                        </a:p>
                      </a:txBody>
                      <a:tcPr/>
                    </a:tc>
                    <a:tc>
                      <a:txBody>
                        <a:bodyPr/>
                        <a:lstStyle/>
                        <a:p>
                          <a:pPr algn="ctr">
                            <a:defRPr sz="1800"/>
                          </a:pPr>
                          <a:r>
                            <a:rPr sz="1800" b="1" dirty="0"/>
                            <a:t>On a Wet Road</a:t>
                          </a:r>
                          <a:endParaRPr sz="1800" dirty="0"/>
                        </a:p>
                      </a:txBody>
                      <a:tcPr/>
                    </a:tc>
                    <a:extLst>
                      <a:ext uri="{0D108BD9-81ED-4DB2-BD59-A6C34878D82A}">
                        <a16:rowId xmlns:a16="http://schemas.microsoft.com/office/drawing/2014/main" val="10000"/>
                      </a:ext>
                    </a:extLst>
                  </a:tr>
                  <a:tr h="370840">
                    <a:tc>
                      <a:txBody>
                        <a:bodyPr/>
                        <a:lstStyle/>
                        <a:p>
                          <a:pPr algn="ctr">
                            <a:defRPr sz="1800"/>
                          </a:pPr>
                          <a14:m>
                            <m:oMathPara xmlns:m="http://schemas.openxmlformats.org/officeDocument/2006/math">
                              <m:oMathParaPr>
                                <m:jc m:val="centerGroup"/>
                              </m:oMathParaPr>
                              <m:oMath xmlns:m="http://schemas.openxmlformats.org/officeDocument/2006/math">
                                <m:f>
                                  <m:fPr>
                                    <m:ctrlPr>
                                      <a:rPr lang="ar-AE" sz="1800" i="1" smtClean="0">
                                        <a:latin typeface="Cambria Math" panose="02040503050406030204" pitchFamily="18" charset="0"/>
                                      </a:rPr>
                                    </m:ctrlPr>
                                  </m:fPr>
                                  <m:num>
                                    <m:r>
                                      <a:rPr lang="ar-AE" sz="1800">
                                        <a:latin typeface="Cambria Math" panose="02040503050406030204" pitchFamily="18" charset="0"/>
                                      </a:rPr>
                                      <m:t>69</m:t>
                                    </m:r>
                                    <m:r>
                                      <a:rPr lang="ar-AE" sz="1800">
                                        <a:latin typeface="Cambria Math" panose="02040503050406030204" pitchFamily="18" charset="0"/>
                                      </a:rPr>
                                      <m:t>.</m:t>
                                    </m:r>
                                    <m:r>
                                      <a:rPr lang="ar-AE" sz="1800">
                                        <a:latin typeface="Cambria Math" panose="02040503050406030204" pitchFamily="18" charset="0"/>
                                      </a:rPr>
                                      <m:t>25</m:t>
                                    </m:r>
                                  </m:num>
                                  <m:den>
                                    <m:r>
                                      <a:rPr lang="ar-AE" sz="1800">
                                        <a:latin typeface="Cambria Math" panose="02040503050406030204" pitchFamily="18" charset="0"/>
                                      </a:rPr>
                                      <m:t>16</m:t>
                                    </m:r>
                                  </m:den>
                                </m:f>
                                <m:r>
                                  <a:rPr lang="ar-AE" sz="1800">
                                    <a:latin typeface="Cambria Math" panose="02040503050406030204" pitchFamily="18" charset="0"/>
                                  </a:rPr>
                                  <m:t>≈</m:t>
                                </m:r>
                                <m:r>
                                  <a:rPr lang="ar-AE" sz="1800">
                                    <a:latin typeface="Cambria Math" panose="02040503050406030204" pitchFamily="18" charset="0"/>
                                  </a:rPr>
                                  <m:t>4</m:t>
                                </m:r>
                                <m:r>
                                  <a:rPr lang="ar-AE" sz="1800">
                                    <a:latin typeface="Cambria Math" panose="02040503050406030204" pitchFamily="18" charset="0"/>
                                  </a:rPr>
                                  <m:t>.</m:t>
                                </m:r>
                                <m:r>
                                  <a:rPr lang="ar-AE" sz="1800">
                                    <a:latin typeface="Cambria Math" panose="02040503050406030204" pitchFamily="18" charset="0"/>
                                  </a:rPr>
                                  <m:t>3</m:t>
                                </m:r>
                                <m:r>
                                  <m:rPr>
                                    <m:nor/>
                                  </m:rPr>
                                  <a:rPr lang="en-IN" sz="1800"/>
                                  <m:t>car</m:t>
                                </m:r>
                                <m:r>
                                  <m:rPr>
                                    <m:nor/>
                                  </m:rPr>
                                  <a:rPr lang="en-IN" sz="1800"/>
                                  <m:t> </m:t>
                                </m:r>
                                <m:r>
                                  <m:rPr>
                                    <m:nor/>
                                  </m:rPr>
                                  <a:rPr lang="en-IN" sz="1800"/>
                                  <m:t>lengths</m:t>
                                </m:r>
                              </m:oMath>
                            </m:oMathPara>
                          </a14:m>
                          <a:endParaRPr sz="1800" dirty="0"/>
                        </a:p>
                      </a:txBody>
                      <a:tcPr/>
                    </a:tc>
                    <a:tc>
                      <a:txBody>
                        <a:bodyPr/>
                        <a:lstStyle/>
                        <a:p>
                          <a:pPr algn="ctr">
                            <a:defRPr sz="1800"/>
                          </a:pPr>
                          <a14:m>
                            <m:oMathPara xmlns:m="http://schemas.openxmlformats.org/officeDocument/2006/math">
                              <m:oMathParaPr>
                                <m:jc m:val="centerGroup"/>
                              </m:oMathParaPr>
                              <m:oMath xmlns:m="http://schemas.openxmlformats.org/officeDocument/2006/math">
                                <m:f>
                                  <m:fPr>
                                    <m:ctrlPr>
                                      <a:rPr lang="ar-AE" sz="1800" i="1" smtClean="0">
                                        <a:latin typeface="Cambria Math" panose="02040503050406030204" pitchFamily="18" charset="0"/>
                                      </a:rPr>
                                    </m:ctrlPr>
                                  </m:fPr>
                                  <m:num>
                                    <m:r>
                                      <a:rPr lang="ar-AE" sz="1800">
                                        <a:latin typeface="Cambria Math" panose="02040503050406030204" pitchFamily="18" charset="0"/>
                                      </a:rPr>
                                      <m:t>96</m:t>
                                    </m:r>
                                    <m:r>
                                      <a:rPr lang="ar-AE" sz="1800">
                                        <a:latin typeface="Cambria Math" panose="02040503050406030204" pitchFamily="18" charset="0"/>
                                      </a:rPr>
                                      <m:t>.</m:t>
                                    </m:r>
                                    <m:r>
                                      <a:rPr lang="ar-AE" sz="1800">
                                        <a:latin typeface="Cambria Math" panose="02040503050406030204" pitchFamily="18" charset="0"/>
                                      </a:rPr>
                                      <m:t>19</m:t>
                                    </m:r>
                                  </m:num>
                                  <m:den>
                                    <m:r>
                                      <a:rPr lang="ar-AE" sz="1800">
                                        <a:latin typeface="Cambria Math" panose="02040503050406030204" pitchFamily="18" charset="0"/>
                                      </a:rPr>
                                      <m:t>16</m:t>
                                    </m:r>
                                  </m:den>
                                </m:f>
                                <m:r>
                                  <a:rPr lang="ar-AE" sz="1800">
                                    <a:latin typeface="Cambria Math" panose="02040503050406030204" pitchFamily="18" charset="0"/>
                                  </a:rPr>
                                  <m:t>≈</m:t>
                                </m:r>
                                <m:r>
                                  <a:rPr lang="ar-AE" sz="1800">
                                    <a:latin typeface="Cambria Math" panose="02040503050406030204" pitchFamily="18" charset="0"/>
                                  </a:rPr>
                                  <m:t>6</m:t>
                                </m:r>
                                <m:r>
                                  <a:rPr lang="ar-AE" sz="1800">
                                    <a:latin typeface="Cambria Math" panose="02040503050406030204" pitchFamily="18" charset="0"/>
                                  </a:rPr>
                                  <m:t>.</m:t>
                                </m:r>
                                <m:r>
                                  <a:rPr lang="ar-AE" sz="1800">
                                    <a:latin typeface="Cambria Math" panose="02040503050406030204" pitchFamily="18" charset="0"/>
                                  </a:rPr>
                                  <m:t>0</m:t>
                                </m:r>
                                <m:r>
                                  <m:rPr>
                                    <m:nor/>
                                  </m:rPr>
                                  <a:rPr lang="en-IN" sz="1800"/>
                                  <m:t>car</m:t>
                                </m:r>
                                <m:r>
                                  <m:rPr>
                                    <m:nor/>
                                  </m:rPr>
                                  <a:rPr lang="en-IN" sz="1800"/>
                                  <m:t> </m:t>
                                </m:r>
                                <m:r>
                                  <m:rPr>
                                    <m:nor/>
                                  </m:rPr>
                                  <a:rPr lang="en-IN" sz="1800"/>
                                  <m:t>lengths</m:t>
                                </m:r>
                              </m:oMath>
                            </m:oMathPara>
                          </a14:m>
                          <a:endParaRPr sz="1800" dirty="0"/>
                        </a:p>
                      </a:txBody>
                      <a:tcPr/>
                    </a:tc>
                    <a:tc>
                      <a:txBody>
                        <a:bodyPr/>
                        <a:lstStyle/>
                        <a:p>
                          <a:pPr algn="ctr">
                            <a:defRPr sz="1800"/>
                          </a:pPr>
                          <a14:m>
                            <m:oMathPara xmlns:m="http://schemas.openxmlformats.org/officeDocument/2006/math">
                              <m:oMathParaPr>
                                <m:jc m:val="centerGroup"/>
                              </m:oMathParaPr>
                              <m:oMath xmlns:m="http://schemas.openxmlformats.org/officeDocument/2006/math">
                                <m:f>
                                  <m:fPr>
                                    <m:ctrlPr>
                                      <a:rPr lang="ar-AE" sz="1800" i="1" smtClean="0">
                                        <a:latin typeface="Cambria Math" panose="02040503050406030204" pitchFamily="18" charset="0"/>
                                      </a:rPr>
                                    </m:ctrlPr>
                                  </m:fPr>
                                  <m:num>
                                    <m:r>
                                      <a:rPr lang="ar-AE" sz="1800">
                                        <a:latin typeface="Cambria Math" panose="02040503050406030204" pitchFamily="18" charset="0"/>
                                      </a:rPr>
                                      <m:t>102</m:t>
                                    </m:r>
                                  </m:num>
                                  <m:den>
                                    <m:r>
                                      <a:rPr lang="ar-AE" sz="1800">
                                        <a:latin typeface="Cambria Math" panose="02040503050406030204" pitchFamily="18" charset="0"/>
                                      </a:rPr>
                                      <m:t>16</m:t>
                                    </m:r>
                                  </m:den>
                                </m:f>
                                <m:r>
                                  <a:rPr lang="ar-AE" sz="1800">
                                    <a:latin typeface="Cambria Math" panose="02040503050406030204" pitchFamily="18" charset="0"/>
                                  </a:rPr>
                                  <m:t>≈</m:t>
                                </m:r>
                                <m:r>
                                  <a:rPr lang="en-IN" sz="1800" smtClean="0">
                                    <a:latin typeface="Cambria Math" panose="02040503050406030204" pitchFamily="18" charset="0"/>
                                  </a:rPr>
                                  <m:t>6</m:t>
                                </m:r>
                                <m:r>
                                  <a:rPr lang="en-IN" sz="1800" smtClean="0">
                                    <a:latin typeface="Cambria Math" panose="02040503050406030204" pitchFamily="18" charset="0"/>
                                  </a:rPr>
                                  <m:t>.</m:t>
                                </m:r>
                                <m:r>
                                  <a:rPr lang="en-IN" sz="1800" smtClean="0">
                                    <a:latin typeface="Cambria Math" panose="02040503050406030204" pitchFamily="18" charset="0"/>
                                  </a:rPr>
                                  <m:t>4</m:t>
                                </m:r>
                                <m:r>
                                  <m:rPr>
                                    <m:nor/>
                                  </m:rPr>
                                  <a:rPr lang="en-IN" sz="1800"/>
                                  <m:t>car</m:t>
                                </m:r>
                                <m:r>
                                  <m:rPr>
                                    <m:nor/>
                                  </m:rPr>
                                  <a:rPr lang="en-IN" sz="1800"/>
                                  <m:t> </m:t>
                                </m:r>
                                <m:r>
                                  <m:rPr>
                                    <m:nor/>
                                  </m:rPr>
                                  <a:rPr lang="en-IN" sz="1800"/>
                                  <m:t>lengths</m:t>
                                </m:r>
                              </m:oMath>
                            </m:oMathPara>
                          </a14:m>
                          <a:endParaRPr sz="1800" dirty="0"/>
                        </a:p>
                      </a:txBody>
                      <a:tcPr/>
                    </a:tc>
                    <a:extLst>
                      <a:ext uri="{0D108BD9-81ED-4DB2-BD59-A6C34878D82A}">
                        <a16:rowId xmlns:a16="http://schemas.microsoft.com/office/drawing/2014/main" val="1580524065"/>
                      </a:ext>
                    </a:extLst>
                  </a:tr>
                </a:tbl>
              </a:graphicData>
            </a:graphic>
          </p:graphicFrame>
        </mc:Choice>
        <mc:Fallback>
          <p:graphicFrame>
            <p:nvGraphicFramePr>
              <p:cNvPr id="4" name="Table Placeholder 2" descr="Table shows three columns&#10;Under Normal Conditions,&#10;Sixty nine point two five divided by sixteen is approximately equal to four point three car lengths.&#10;&#10;While Using a Cell Phone,&#10;Ninety six point one nine divided by sixteen is approximately equal to six point zero car lengths.&#10;&#10;On a Wet Road,&#10;One hundred two divided by sixteen is approximately equal to six point four car lengths.">
                <a:extLst>
                  <a:ext uri="{FF2B5EF4-FFF2-40B4-BE49-F238E27FC236}">
                    <a16:creationId xmlns:a16="http://schemas.microsoft.com/office/drawing/2014/main" id="{F21B4955-8526-4FC6-BC78-DE62E3970741}"/>
                  </a:ext>
                </a:extLst>
              </p:cNvPr>
              <p:cNvGraphicFramePr>
                <a:graphicFrameLocks/>
              </p:cNvGraphicFramePr>
              <p:nvPr>
                <p:extLst>
                  <p:ext uri="{D42A27DB-BD31-4B8C-83A1-F6EECF244321}">
                    <p14:modId xmlns:p14="http://schemas.microsoft.com/office/powerpoint/2010/main" val="2414853702"/>
                  </p:ext>
                </p:extLst>
              </p:nvPr>
            </p:nvGraphicFramePr>
            <p:xfrm>
              <a:off x="457200" y="4838114"/>
              <a:ext cx="8229600" cy="983171"/>
            </p:xfrm>
            <a:graphic>
              <a:graphicData uri="http://schemas.openxmlformats.org/drawingml/2006/table">
                <a:tbl>
                  <a:tblPr firstRow="1" bandRow="1">
                    <a:tableStyleId>{5940675A-B579-460E-94D1-54222C63F5DA}</a:tableStyleId>
                  </a:tblPr>
                  <a:tblGrid>
                    <a:gridCol w="274320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tblGrid>
                  <a:tr h="370840">
                    <a:tc>
                      <a:txBody>
                        <a:bodyPr/>
                        <a:lstStyle/>
                        <a:p>
                          <a:pPr algn="ctr">
                            <a:defRPr sz="1800"/>
                          </a:pPr>
                          <a:r>
                            <a:rPr sz="1800" b="1" dirty="0"/>
                            <a:t>Under Normal Conditions</a:t>
                          </a:r>
                          <a:endParaRPr sz="1800" dirty="0"/>
                        </a:p>
                      </a:txBody>
                      <a:tcPr/>
                    </a:tc>
                    <a:tc>
                      <a:txBody>
                        <a:bodyPr/>
                        <a:lstStyle/>
                        <a:p>
                          <a:pPr algn="ctr">
                            <a:defRPr sz="1800"/>
                          </a:pPr>
                          <a:r>
                            <a:rPr sz="1800" b="1" dirty="0"/>
                            <a:t>While Using a Cell Phone</a:t>
                          </a:r>
                          <a:endParaRPr sz="1800" dirty="0"/>
                        </a:p>
                      </a:txBody>
                      <a:tcPr/>
                    </a:tc>
                    <a:tc>
                      <a:txBody>
                        <a:bodyPr/>
                        <a:lstStyle/>
                        <a:p>
                          <a:pPr algn="ctr">
                            <a:defRPr sz="1800"/>
                          </a:pPr>
                          <a:r>
                            <a:rPr sz="1800" b="1" dirty="0"/>
                            <a:t>On a Wet Road</a:t>
                          </a:r>
                          <a:endParaRPr sz="1800" dirty="0"/>
                        </a:p>
                      </a:txBody>
                      <a:tcPr/>
                    </a:tc>
                    <a:extLst>
                      <a:ext uri="{0D108BD9-81ED-4DB2-BD59-A6C34878D82A}">
                        <a16:rowId xmlns:a16="http://schemas.microsoft.com/office/drawing/2014/main" val="10000"/>
                      </a:ext>
                    </a:extLst>
                  </a:tr>
                  <a:tr h="612331">
                    <a:tc>
                      <a:txBody>
                        <a:bodyPr/>
                        <a:lstStyle/>
                        <a:p>
                          <a:endParaRPr lang="en-US"/>
                        </a:p>
                      </a:txBody>
                      <a:tcPr>
                        <a:blipFill>
                          <a:blip r:embed="rId4"/>
                          <a:stretch>
                            <a:fillRect l="-444" t="-65347" r="-200667" b="-2970"/>
                          </a:stretch>
                        </a:blipFill>
                      </a:tcPr>
                    </a:tc>
                    <a:tc>
                      <a:txBody>
                        <a:bodyPr/>
                        <a:lstStyle/>
                        <a:p>
                          <a:endParaRPr lang="en-US"/>
                        </a:p>
                      </a:txBody>
                      <a:tcPr>
                        <a:blipFill>
                          <a:blip r:embed="rId4"/>
                          <a:stretch>
                            <a:fillRect l="-100444" t="-65347" r="-100667" b="-2970"/>
                          </a:stretch>
                        </a:blipFill>
                      </a:tcPr>
                    </a:tc>
                    <a:tc>
                      <a:txBody>
                        <a:bodyPr/>
                        <a:lstStyle/>
                        <a:p>
                          <a:endParaRPr lang="en-US"/>
                        </a:p>
                      </a:txBody>
                      <a:tcPr>
                        <a:blipFill>
                          <a:blip r:embed="rId4"/>
                          <a:stretch>
                            <a:fillRect l="-200444" t="-65347" r="-667" b="-2970"/>
                          </a:stretch>
                        </a:blipFill>
                      </a:tcPr>
                    </a:tc>
                    <a:extLst>
                      <a:ext uri="{0D108BD9-81ED-4DB2-BD59-A6C34878D82A}">
                        <a16:rowId xmlns:a16="http://schemas.microsoft.com/office/drawing/2014/main" val="1580524065"/>
                      </a:ext>
                    </a:extLst>
                  </a:tr>
                </a:tbl>
              </a:graphicData>
            </a:graphic>
          </p:graphicFrame>
        </mc:Fallback>
      </mc:AlternateContent>
    </p:spTree>
    <p:extLst>
      <p:ext uri="{BB962C8B-B14F-4D97-AF65-F5344CB8AC3E}">
        <p14:creationId xmlns:p14="http://schemas.microsoft.com/office/powerpoint/2010/main" val="391363161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5: Modeling with Quadratic Functions</a:t>
            </a:r>
            <a:r>
              <a:rPr lang="en-US" dirty="0"/>
              <a:t>—Slide 6</a:t>
            </a:r>
            <a:endParaRPr dirty="0"/>
          </a:p>
        </p:txBody>
      </p:sp>
      <p:sp>
        <p:nvSpPr>
          <p:cNvPr id="3" name="Text Placeholder 2"/>
          <p:cNvSpPr>
            <a:spLocks noGrp="1"/>
          </p:cNvSpPr>
          <p:nvPr>
            <p:ph type="body" sz="quarter" idx="10"/>
          </p:nvPr>
        </p:nvSpPr>
        <p:spPr/>
        <p:txBody>
          <a:bodyPr>
            <a:normAutofit/>
          </a:bodyPr>
          <a:lstStyle/>
          <a:p>
            <a:pPr marL="538163" indent="-538163">
              <a:defRPr sz="2800"/>
            </a:pPr>
            <a:r>
              <a:rPr lang="en-US" sz="2400" dirty="0"/>
              <a:t>c.	</a:t>
            </a:r>
            <a:r>
              <a:rPr sz="2400" dirty="0"/>
              <a:t>We are interested in the maximum speed that a car could be traveling and still only need </a:t>
            </a:r>
            <a:r>
              <a:rPr sz="2400" dirty="0">
                <a:latin typeface="Cambria Math"/>
              </a:rPr>
              <a:t>16</a:t>
            </a:r>
            <a:r>
              <a:rPr sz="2400" dirty="0"/>
              <a:t> feet of stopping distance under both normal conditions and when the road is wet. Thus, we need to set each of the two respective functions equal to </a:t>
            </a:r>
            <a:r>
              <a:rPr sz="2400" dirty="0">
                <a:latin typeface="Cambria Math"/>
              </a:rPr>
              <a:t>16</a:t>
            </a:r>
            <a:r>
              <a:rPr sz="2400" dirty="0"/>
              <a:t> and solve for </a:t>
            </a:r>
            <a:r>
              <a:rPr lang="en-US" sz="2400" i="1" dirty="0"/>
              <a:t>x</a:t>
            </a:r>
            <a:r>
              <a:rPr sz="2400" dirty="0"/>
              <a:t> using the quadratic formula.</a:t>
            </a:r>
          </a:p>
          <a:p>
            <a:pPr algn="ctr"/>
            <a:r>
              <a:rPr sz="2400" dirty="0"/>
              <a:t>​</a:t>
            </a:r>
            <a:r>
              <a:rPr sz="2400" b="1" dirty="0"/>
              <a:t>Under Normal Conditions</a:t>
            </a:r>
          </a:p>
          <a:p>
            <a:pPr>
              <a:defRPr sz="2800"/>
            </a:pPr>
            <a:r>
              <a:rPr sz="2400" dirty="0"/>
              <a:t>​</a:t>
            </a:r>
          </a:p>
        </p:txBody>
      </p:sp>
      <p:pic>
        <p:nvPicPr>
          <p:cNvPr id="7" name="Picture 6" descr="Line 1: Sixteen equals zero point zero zero eight six x squared, plus zero point six seven one x, minus one point nine seven.&#10;&#10;Line 2: Zero equals zero point zero zero eight six x squared, plus zero point six seven one x, minus seventeen point nine seven.&#10;&#10;Here a equals zero point zero zero eight six, b equals zero point six seven one, c equals negative seventeen point nine seven.&#10;&#10;By substituting these values in the formula, x equals negative zero point six seven one, plus or minus the square root of quantity zero point six seven one squared, minus four times zero point zero zero eight six times negative seventeen point nine seven, whole divided by two times zero point zero zero eight six.&#10;&#10;Then x is approximately equal to twenty-one point zero eight four and negative ninety-nine point one zero seven.">
            <a:extLst>
              <a:ext uri="{FF2B5EF4-FFF2-40B4-BE49-F238E27FC236}">
                <a16:creationId xmlns:a16="http://schemas.microsoft.com/office/drawing/2014/main" id="{A544718E-1D10-5D1C-4340-0BE009715703}"/>
              </a:ext>
            </a:extLst>
          </p:cNvPr>
          <p:cNvPicPr>
            <a:picLocks noChangeAspect="1"/>
          </p:cNvPicPr>
          <p:nvPr/>
        </p:nvPicPr>
        <p:blipFill>
          <a:blip r:embed="rId2"/>
          <a:stretch>
            <a:fillRect/>
          </a:stretch>
        </p:blipFill>
        <p:spPr>
          <a:xfrm>
            <a:off x="1905000" y="3429000"/>
            <a:ext cx="6156000" cy="2436115"/>
          </a:xfrm>
          <a:prstGeom prst="rect">
            <a:avLst/>
          </a:prstGeom>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5: Modeling with Quadratic Functions</a:t>
            </a:r>
            <a:r>
              <a:rPr lang="en-US" dirty="0"/>
              <a:t>—Slide 7</a:t>
            </a:r>
            <a:endParaRPr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Autofit/>
              </a:bodyPr>
              <a:lstStyle/>
              <a:p>
                <a:pPr>
                  <a:defRPr sz="2800"/>
                </a:pPr>
                <a:r>
                  <a:rPr sz="2400" dirty="0"/>
                  <a:t>​Since the car can only travel at a positive speed, we discard the negative value of </a:t>
                </a:r>
                <a:r>
                  <a:rPr lang="en-US" sz="2400" i="1" dirty="0"/>
                  <a:t>x</a:t>
                </a:r>
                <a:r>
                  <a:rPr sz="2400" dirty="0"/>
                  <a:t>. Thus, under normal conditions, a car could be traveling at most </a:t>
                </a:r>
                <a14:m>
                  <m:oMath xmlns:m="http://schemas.openxmlformats.org/officeDocument/2006/math">
                    <m:r>
                      <a:rPr sz="2400">
                        <a:latin typeface="Cambria Math" panose="02040503050406030204" pitchFamily="18" charset="0"/>
                      </a:rPr>
                      <m:t>21</m:t>
                    </m:r>
                    <m:r>
                      <m:rPr>
                        <m:nor/>
                      </m:rPr>
                      <a:rPr sz="2400"/>
                      <m:t> </m:t>
                    </m:r>
                    <m:r>
                      <m:rPr>
                        <m:sty m:val="p"/>
                      </m:rPr>
                      <a:rPr sz="2400">
                        <a:latin typeface="Cambria Math" panose="02040503050406030204" pitchFamily="18" charset="0"/>
                      </a:rPr>
                      <m:t>mph</m:t>
                    </m:r>
                  </m:oMath>
                </a14:m>
                <a:r>
                  <a:rPr sz="2400" dirty="0"/>
                  <a:t> and still stop within </a:t>
                </a:r>
                <a:r>
                  <a:rPr sz="2400" dirty="0">
                    <a:latin typeface="Cambria Math"/>
                  </a:rPr>
                  <a:t>16</a:t>
                </a:r>
                <a:r>
                  <a:rPr sz="2400" dirty="0"/>
                  <a:t> feet.</a:t>
                </a:r>
              </a:p>
              <a:p>
                <a:pPr algn="ctr"/>
                <a:r>
                  <a:rPr sz="2400" dirty="0"/>
                  <a:t>​</a:t>
                </a:r>
                <a:r>
                  <a:rPr sz="2400" b="1" dirty="0"/>
                  <a:t>On a Wet Road</a:t>
                </a:r>
              </a:p>
              <a:p>
                <a:pPr>
                  <a:defRPr sz="2800"/>
                </a:pPr>
                <a:endParaRPr lang="en-US" sz="2400" dirty="0"/>
              </a:p>
              <a:p>
                <a:pPr>
                  <a:defRPr sz="2800"/>
                </a:pPr>
                <a:endParaRPr lang="en-IN" sz="2400" dirty="0"/>
              </a:p>
              <a:p>
                <a:pPr>
                  <a:defRPr sz="2800"/>
                </a:pPr>
                <a:endParaRPr lang="en-IN" sz="2400" dirty="0"/>
              </a:p>
              <a:p>
                <a:pPr>
                  <a:defRPr sz="2800"/>
                </a:pPr>
                <a:endParaRPr lang="en-IN" sz="2400" dirty="0"/>
              </a:p>
              <a:p>
                <a:pPr>
                  <a:defRPr sz="2800"/>
                </a:pPr>
                <a:endParaRPr lang="en-US" sz="2400" dirty="0"/>
              </a:p>
              <a:p>
                <a:pPr>
                  <a:defRPr sz="2800"/>
                </a:pPr>
                <a:endParaRPr lang="en-US" sz="2400" dirty="0"/>
              </a:p>
              <a:p>
                <a:pPr>
                  <a:defRPr sz="2800"/>
                </a:pPr>
                <a:r>
                  <a:rPr sz="2400" dirty="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111" t="-982"/>
                </a:stretch>
              </a:blipFill>
            </p:spPr>
            <p:txBody>
              <a:bodyPr/>
              <a:lstStyle/>
              <a:p>
                <a:r>
                  <a:rPr lang="en-IN">
                    <a:noFill/>
                  </a:rPr>
                  <a:t> </a:t>
                </a:r>
              </a:p>
            </p:txBody>
          </p:sp>
        </mc:Fallback>
      </mc:AlternateContent>
      <p:pic>
        <p:nvPicPr>
          <p:cNvPr id="7" name="Picture 6" descr="Line 1: Sixteen equals zero point zero two times x squared, plus zero point five times x.&#10;&#10;Line 2: Zero equals zero point zero two times x squared, plus zero point five times x, minus sixteen.&#10;&#10;Here a equals zero point zero two, b equals zero point five, c equals negative sixteen.&#10;&#10;By substituting these values in the formula, x equals negative zero point five, plus or minus the square root of zero point five squared, minus four times zero point zero two times negative sixteen, all divided by two times zero point zero two.&#10;&#10;Then x is approximately equal to eighteen point four two three, and negative forty-three point four two three two.">
            <a:extLst>
              <a:ext uri="{FF2B5EF4-FFF2-40B4-BE49-F238E27FC236}">
                <a16:creationId xmlns:a16="http://schemas.microsoft.com/office/drawing/2014/main" id="{FE85D924-F722-B950-1899-2D71E8AE5E08}"/>
              </a:ext>
            </a:extLst>
          </p:cNvPr>
          <p:cNvPicPr>
            <a:picLocks noChangeAspect="1"/>
          </p:cNvPicPr>
          <p:nvPr/>
        </p:nvPicPr>
        <p:blipFill>
          <a:blip r:embed="rId3"/>
          <a:stretch>
            <a:fillRect/>
          </a:stretch>
        </p:blipFill>
        <p:spPr>
          <a:xfrm>
            <a:off x="2286000" y="2667000"/>
            <a:ext cx="4933950" cy="2505075"/>
          </a:xfrm>
          <a:prstGeom prst="rect">
            <a:avLst/>
          </a:prstGeom>
        </p:spPr>
      </p:pic>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59CA6FF6-811F-F0D8-360F-3C7A94015793}"/>
                  </a:ext>
                </a:extLst>
              </p:cNvPr>
              <p:cNvSpPr txBox="1"/>
              <p:nvPr/>
            </p:nvSpPr>
            <p:spPr>
              <a:xfrm>
                <a:off x="457200" y="5221381"/>
                <a:ext cx="8229600" cy="830997"/>
              </a:xfrm>
              <a:prstGeom prst="rect">
                <a:avLst/>
              </a:prstGeom>
              <a:noFill/>
            </p:spPr>
            <p:txBody>
              <a:bodyPr wrap="square">
                <a:spAutoFit/>
              </a:bodyPr>
              <a:lstStyle/>
              <a:p>
                <a:r>
                  <a:rPr lang="en-US" sz="2400" dirty="0"/>
                  <a:t>Thus, on a wet road, a car could be traveling at most </a:t>
                </a:r>
                <a14:m>
                  <m:oMath xmlns:m="http://schemas.openxmlformats.org/officeDocument/2006/math">
                    <m:r>
                      <a:rPr lang="en-US" sz="2400">
                        <a:latin typeface="Cambria Math" panose="02040503050406030204" pitchFamily="18" charset="0"/>
                      </a:rPr>
                      <m:t>18</m:t>
                    </m:r>
                    <m:r>
                      <m:rPr>
                        <m:nor/>
                      </m:rPr>
                      <a:rPr lang="en-US" sz="2400"/>
                      <m:t> </m:t>
                    </m:r>
                    <m:r>
                      <m:rPr>
                        <m:sty m:val="p"/>
                      </m:rPr>
                      <a:rPr lang="en-US" sz="2400">
                        <a:latin typeface="Cambria Math" panose="02040503050406030204" pitchFamily="18" charset="0"/>
                      </a:rPr>
                      <m:t>mph</m:t>
                    </m:r>
                  </m:oMath>
                </a14:m>
                <a:r>
                  <a:rPr lang="en-US" sz="2400" dirty="0"/>
                  <a:t> and still stop within </a:t>
                </a:r>
                <a:r>
                  <a:rPr lang="en-US" sz="2400" dirty="0">
                    <a:latin typeface="Cambria Math"/>
                  </a:rPr>
                  <a:t>16</a:t>
                </a:r>
                <a:r>
                  <a:rPr lang="en-US" sz="2400" dirty="0"/>
                  <a:t> feet.</a:t>
                </a:r>
                <a:endParaRPr lang="en-IN" sz="2400" dirty="0"/>
              </a:p>
            </p:txBody>
          </p:sp>
        </mc:Choice>
        <mc:Fallback xmlns="">
          <p:sp>
            <p:nvSpPr>
              <p:cNvPr id="9" name="TextBox 8">
                <a:extLst>
                  <a:ext uri="{FF2B5EF4-FFF2-40B4-BE49-F238E27FC236}">
                    <a16:creationId xmlns:a16="http://schemas.microsoft.com/office/drawing/2014/main" id="{59CA6FF6-811F-F0D8-360F-3C7A94015793}"/>
                  </a:ext>
                </a:extLst>
              </p:cNvPr>
              <p:cNvSpPr txBox="1">
                <a:spLocks noRot="1" noChangeAspect="1" noMove="1" noResize="1" noEditPoints="1" noAdjustHandles="1" noChangeArrowheads="1" noChangeShapeType="1" noTextEdit="1"/>
              </p:cNvSpPr>
              <p:nvPr/>
            </p:nvSpPr>
            <p:spPr>
              <a:xfrm>
                <a:off x="457200" y="5221381"/>
                <a:ext cx="8229600" cy="830997"/>
              </a:xfrm>
              <a:prstGeom prst="rect">
                <a:avLst/>
              </a:prstGeom>
              <a:blipFill>
                <a:blip r:embed="rId4"/>
                <a:stretch>
                  <a:fillRect l="-1111" t="-5882" b="-16176"/>
                </a:stretch>
              </a:blipFill>
            </p:spPr>
            <p:txBody>
              <a:bodyPr/>
              <a:lstStyle/>
              <a:p>
                <a:r>
                  <a:rPr lang="en-IN">
                    <a:noFill/>
                  </a:rPr>
                  <a:t> </a:t>
                </a:r>
              </a:p>
            </p:txBody>
          </p:sp>
        </mc:Fallback>
      </mc:AlternateContent>
    </p:spTree>
    <p:extLst>
      <p:ext uri="{BB962C8B-B14F-4D97-AF65-F5344CB8AC3E}">
        <p14:creationId xmlns:p14="http://schemas.microsoft.com/office/powerpoint/2010/main" val="199561144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5: Modeling with Quadratic Functions</a:t>
            </a:r>
            <a:r>
              <a:rPr lang="en-US" dirty="0"/>
              <a:t>—Slide 8</a:t>
            </a:r>
            <a:endParaRPr dirty="0"/>
          </a:p>
        </p:txBody>
      </p:sp>
      <p:sp>
        <p:nvSpPr>
          <p:cNvPr id="3" name="Text Placeholder 2"/>
          <p:cNvSpPr>
            <a:spLocks noGrp="1"/>
          </p:cNvSpPr>
          <p:nvPr>
            <p:ph type="body" sz="quarter" idx="10"/>
          </p:nvPr>
        </p:nvSpPr>
        <p:spPr/>
        <p:txBody>
          <a:bodyPr>
            <a:normAutofit/>
          </a:bodyPr>
          <a:lstStyle/>
          <a:p>
            <a:pPr marL="538163" indent="-538163">
              <a:defRPr sz="2800"/>
            </a:pPr>
            <a:r>
              <a:rPr lang="en-US" sz="2800" dirty="0"/>
              <a:t>d.	</a:t>
            </a:r>
            <a:r>
              <a:rPr sz="2800" dirty="0"/>
              <a:t>Using the graphs in Figure 20, we can see that the distance required to stop while talking on a cell phone versus normal driving conditions is greater at all speeds, thus making it not safe to talk on a cell phone while driving. The stopping distances for driving on a wet road is similar to that of talking on a cell phone.</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Helpful Hint</a:t>
            </a:r>
            <a:r>
              <a:rPr lang="en-US" dirty="0"/>
              <a:t>—Slide 2</a:t>
            </a:r>
            <a:endParaRPr dirty="0"/>
          </a:p>
        </p:txBody>
      </p:sp>
      <p:sp>
        <p:nvSpPr>
          <p:cNvPr id="3" name="Text Placeholder 2"/>
          <p:cNvSpPr>
            <a:spLocks noGrp="1"/>
          </p:cNvSpPr>
          <p:nvPr>
            <p:ph type="body" sz="quarter" idx="10"/>
          </p:nvPr>
        </p:nvSpPr>
        <p:spPr/>
        <p:txBody>
          <a:bodyPr>
            <a:normAutofit/>
          </a:bodyPr>
          <a:lstStyle/>
          <a:p>
            <a:pPr>
              <a:defRPr sz="2800"/>
            </a:pPr>
            <a:r>
              <a:rPr sz="2800" dirty="0"/>
              <a:t>We use subscripts of </a:t>
            </a:r>
            <a:r>
              <a:rPr sz="2800" dirty="0">
                <a:latin typeface="Cambria Math"/>
              </a:rPr>
              <a:t>0</a:t>
            </a:r>
            <a:r>
              <a:rPr sz="2800" dirty="0"/>
              <a:t> on variables to denote the beginning, or initial, values. For instance, the initial height of a falling object is denoted as </a:t>
            </a:r>
            <a:r>
              <a:rPr lang="en-US" sz="2800" i="1" dirty="0"/>
              <a:t>y</a:t>
            </a:r>
            <a:r>
              <a:rPr lang="en-US" sz="2800" dirty="0">
                <a:latin typeface="Calibri" panose="020F0502020204030204" pitchFamily="34" charset="0"/>
                <a:ea typeface="Calibri" panose="020F0502020204030204" pitchFamily="34" charset="0"/>
                <a:cs typeface="Calibri" panose="020F0502020204030204" pitchFamily="34" charset="0"/>
              </a:rPr>
              <a:t>₀</a:t>
            </a:r>
            <a:r>
              <a:rPr sz="2800" dirty="0"/>
              <a:t> and the initial velocity is denoted as</a:t>
            </a:r>
            <a:r>
              <a:rPr lang="en-US" sz="2800" dirty="0"/>
              <a:t> </a:t>
            </a:r>
            <a:r>
              <a:rPr lang="en-US" sz="2800" i="1" dirty="0"/>
              <a:t>v</a:t>
            </a:r>
            <a:r>
              <a:rPr lang="en-US" sz="2800" dirty="0">
                <a:latin typeface="Calibri" panose="020F0502020204030204" pitchFamily="34" charset="0"/>
                <a:ea typeface="Calibri" panose="020F0502020204030204" pitchFamily="34" charset="0"/>
                <a:cs typeface="Calibri" panose="020F0502020204030204" pitchFamily="34" charset="0"/>
              </a:rPr>
              <a:t>₀</a:t>
            </a:r>
            <a:r>
              <a:rPr sz="2800" dirty="0"/>
              <a:t>.</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Helpful Hint</a:t>
            </a:r>
            <a:r>
              <a:rPr lang="en-US" dirty="0"/>
              <a:t>—Slide 1</a:t>
            </a:r>
            <a:endParaRPr dirty="0"/>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a:bodyPr>
              <a:lstStyle/>
              <a:p>
                <a:pPr>
                  <a:defRPr sz="2800"/>
                </a:pPr>
                <a:r>
                  <a:rPr sz="2800" dirty="0"/>
                  <a:t>The</a:t>
                </a:r>
                <a:r>
                  <a:rPr lang="en-US" sz="2800" dirty="0"/>
                  <a:t> </a:t>
                </a:r>
                <a14:m>
                  <m:oMath xmlns:m="http://schemas.openxmlformats.org/officeDocument/2006/math">
                    <m:r>
                      <a:rPr lang="en-US" sz="2800" i="1" smtClean="0">
                        <a:latin typeface="Cambria Math" panose="02040503050406030204" pitchFamily="18" charset="0"/>
                        <a:ea typeface="Cambria Math" panose="02040503050406030204" pitchFamily="18" charset="0"/>
                      </a:rPr>
                      <m:t>±</m:t>
                    </m:r>
                  </m:oMath>
                </a14:m>
                <a:r>
                  <a:rPr sz="2800" dirty="0"/>
                  <a:t> sign in the quadratic formula indicates that there are two solutions to the equation: one using the plus sign and one using the minus sign in the formula.</a:t>
                </a:r>
              </a:p>
              <a:p>
                <a:pPr algn="ctr">
                  <a:defRPr sz="2800"/>
                </a:pPr>
                <a:endParaRPr lang="en-US" sz="2800" dirty="0"/>
              </a:p>
              <a:p>
                <a:pPr algn="ctr">
                  <a:defRPr sz="2800"/>
                </a:pPr>
                <a:r>
                  <a:rPr sz="2800" dirty="0"/>
                  <a:t> </a:t>
                </a:r>
                <a:endParaRPr lang="en-US" sz="2800" dirty="0"/>
              </a:p>
              <a:p>
                <a:pPr>
                  <a:defRPr sz="2800"/>
                </a:pPr>
                <a:br>
                  <a:rPr lang="en-US" dirty="0">
                    <a:latin typeface="Cambria Math" panose="02040503050406030204" pitchFamily="18" charset="0"/>
                  </a:rPr>
                </a:br>
                <a:endParaRPr sz="2800" dirty="0"/>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328" t="-998" r="-1697"/>
                </a:stretch>
              </a:blipFill>
            </p:spPr>
            <p:txBody>
              <a:bodyPr/>
              <a:lstStyle/>
              <a:p>
                <a:r>
                  <a:rPr lang="en-IN">
                    <a:noFill/>
                  </a:rPr>
                  <a:t> </a:t>
                </a:r>
              </a:p>
            </p:txBody>
          </p:sp>
        </mc:Fallback>
      </mc:AlternateContent>
      <p:pic>
        <p:nvPicPr>
          <p:cNvPr id="6" name="Picture 5" descr="x equals numerator negative b plus square root of b squared minus four a c, whole divided by denominator two a.">
            <a:extLst>
              <a:ext uri="{FF2B5EF4-FFF2-40B4-BE49-F238E27FC236}">
                <a16:creationId xmlns:a16="http://schemas.microsoft.com/office/drawing/2014/main" id="{42B970FA-107A-C83B-C5CE-95967D9C6F63}"/>
              </a:ext>
            </a:extLst>
          </p:cNvPr>
          <p:cNvPicPr>
            <a:picLocks noChangeAspect="1"/>
          </p:cNvPicPr>
          <p:nvPr/>
        </p:nvPicPr>
        <p:blipFill>
          <a:blip r:embed="rId3"/>
          <a:stretch>
            <a:fillRect/>
          </a:stretch>
        </p:blipFill>
        <p:spPr>
          <a:xfrm>
            <a:off x="3200400" y="2524125"/>
            <a:ext cx="2505075" cy="904875"/>
          </a:xfrm>
          <a:prstGeom prst="rect">
            <a:avLst/>
          </a:prstGeom>
        </p:spPr>
      </p:pic>
      <p:sp>
        <p:nvSpPr>
          <p:cNvPr id="8" name="TextBox 7">
            <a:extLst>
              <a:ext uri="{FF2B5EF4-FFF2-40B4-BE49-F238E27FC236}">
                <a16:creationId xmlns:a16="http://schemas.microsoft.com/office/drawing/2014/main" id="{F2740D00-24F5-45A4-3BCD-57C4B7CEA2C0}"/>
              </a:ext>
            </a:extLst>
          </p:cNvPr>
          <p:cNvSpPr txBox="1"/>
          <p:nvPr/>
        </p:nvSpPr>
        <p:spPr>
          <a:xfrm>
            <a:off x="1981200" y="3402106"/>
            <a:ext cx="914400" cy="523220"/>
          </a:xfrm>
          <a:prstGeom prst="rect">
            <a:avLst/>
          </a:prstGeom>
          <a:noFill/>
        </p:spPr>
        <p:txBody>
          <a:bodyPr wrap="square">
            <a:spAutoFit/>
          </a:bodyPr>
          <a:lstStyle/>
          <a:p>
            <a:pPr>
              <a:defRPr sz="2800"/>
            </a:pPr>
            <a:r>
              <a:rPr lang="en-IN" sz="2800" dirty="0"/>
              <a:t>and </a:t>
            </a:r>
          </a:p>
        </p:txBody>
      </p:sp>
      <p:pic>
        <p:nvPicPr>
          <p:cNvPr id="11" name="Picture 10" descr="x equals numerator negative b minus  square root of b squared minus four a c, whole divided by denominator two a.">
            <a:extLst>
              <a:ext uri="{FF2B5EF4-FFF2-40B4-BE49-F238E27FC236}">
                <a16:creationId xmlns:a16="http://schemas.microsoft.com/office/drawing/2014/main" id="{9E758960-9890-9415-20A2-8DF0FD621C5E}"/>
              </a:ext>
            </a:extLst>
          </p:cNvPr>
          <p:cNvPicPr>
            <a:picLocks noChangeAspect="1"/>
          </p:cNvPicPr>
          <p:nvPr/>
        </p:nvPicPr>
        <p:blipFill>
          <a:blip r:embed="rId4"/>
          <a:stretch>
            <a:fillRect/>
          </a:stretch>
        </p:blipFill>
        <p:spPr>
          <a:xfrm>
            <a:off x="3124200" y="4038600"/>
            <a:ext cx="2486025" cy="904875"/>
          </a:xfrm>
          <a:prstGeom prst="rect">
            <a:avLst/>
          </a:prstGeom>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Example 6: Using Multiple Functions</a:t>
            </a:r>
            <a:r>
              <a:rPr lang="en-US" dirty="0"/>
              <a:t>—Slide 1</a:t>
            </a:r>
            <a:endParaRPr dirty="0"/>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a:bodyPr>
              <a:lstStyle/>
              <a:p>
                <a:pPr>
                  <a:defRPr sz="2800"/>
                </a:pPr>
                <a:r>
                  <a:rPr lang="en-US" sz="2600" dirty="0"/>
                  <a:t>In 2020, the longest homerun hit in Major League Baseball (</a:t>
                </a:r>
                <a:r>
                  <a:rPr lang="en-US" sz="2600" b="1" dirty="0"/>
                  <a:t>MLB</a:t>
                </a:r>
                <a:r>
                  <a:rPr lang="en-US" sz="2600" dirty="0"/>
                  <a:t>) was made by the 23-year-old Atlanta Braves right fielder, Ronald </a:t>
                </a:r>
                <a:r>
                  <a:rPr lang="en-US" sz="2600" dirty="0" err="1"/>
                  <a:t>Acuña</a:t>
                </a:r>
                <a:r>
                  <a:rPr lang="en-US" sz="2600" dirty="0"/>
                  <a:t> Jr. He hit the ball </a:t>
                </a:r>
                <a:r>
                  <a:rPr lang="en-US" sz="2600" dirty="0">
                    <a:latin typeface="Cambria Math"/>
                  </a:rPr>
                  <a:t>495</a:t>
                </a:r>
                <a:r>
                  <a:rPr lang="en-US" sz="2600" dirty="0"/>
                  <a:t> feet, with an exit velocity of </a:t>
                </a:r>
                <a14:m>
                  <m:oMath xmlns:m="http://schemas.openxmlformats.org/officeDocument/2006/math">
                    <m:r>
                      <a:rPr lang="en-US" sz="2600">
                        <a:latin typeface="Cambria Math" panose="02040503050406030204" pitchFamily="18" charset="0"/>
                      </a:rPr>
                      <m:t>112</m:t>
                    </m:r>
                    <m:r>
                      <a:rPr lang="en-US" sz="2600">
                        <a:latin typeface="Cambria Math" panose="02040503050406030204" pitchFamily="18" charset="0"/>
                      </a:rPr>
                      <m:t>.</m:t>
                    </m:r>
                    <m:r>
                      <a:rPr lang="en-US" sz="2600">
                        <a:latin typeface="Cambria Math" panose="02040503050406030204" pitchFamily="18" charset="0"/>
                      </a:rPr>
                      <m:t>9</m:t>
                    </m:r>
                    <m:r>
                      <m:rPr>
                        <m:nor/>
                      </m:rPr>
                      <a:rPr lang="en-US" sz="2600"/>
                      <m:t> </m:t>
                    </m:r>
                    <m:r>
                      <m:rPr>
                        <m:sty m:val="p"/>
                      </m:rPr>
                      <a:rPr lang="en-US" sz="2600">
                        <a:latin typeface="Cambria Math" panose="02040503050406030204" pitchFamily="18" charset="0"/>
                      </a:rPr>
                      <m:t>mph</m:t>
                    </m:r>
                  </m:oMath>
                </a14:m>
                <a:r>
                  <a:rPr lang="en-US" sz="2600" dirty="0"/>
                  <a:t>.</a:t>
                </a:r>
              </a:p>
              <a:p>
                <a:pPr>
                  <a:defRPr sz="2800"/>
                </a:pPr>
                <a:r>
                  <a:rPr lang="en-US" sz="2600" dirty="0"/>
                  <a:t>Physics tells us that an object projected at time </a:t>
                </a:r>
                <a:r>
                  <a:rPr lang="en-US" sz="2600" i="1" dirty="0"/>
                  <a:t>t</a:t>
                </a:r>
                <a14:m>
                  <m:oMath xmlns:m="http://schemas.openxmlformats.org/officeDocument/2006/math">
                    <m:r>
                      <a:rPr lang="en-US" sz="2600" b="0" i="0" smtClean="0">
                        <a:latin typeface="Cambria Math" panose="02040503050406030204" pitchFamily="18" charset="0"/>
                      </a:rPr>
                      <m:t> </m:t>
                    </m:r>
                    <m:r>
                      <a:rPr lang="en-US" sz="2600">
                        <a:latin typeface="Cambria Math" panose="02040503050406030204" pitchFamily="18" charset="0"/>
                      </a:rPr>
                      <m:t>=</m:t>
                    </m:r>
                    <m:r>
                      <a:rPr lang="en-US" sz="2600">
                        <a:latin typeface="Cambria Math" panose="02040503050406030204" pitchFamily="18" charset="0"/>
                      </a:rPr>
                      <m:t>0</m:t>
                    </m:r>
                  </m:oMath>
                </a14:m>
                <a:r>
                  <a:rPr lang="en-US" sz="2600" dirty="0"/>
                  <a:t> from a point </a:t>
                </a:r>
                <a:r>
                  <a:rPr lang="en-US" sz="2600" i="1" dirty="0"/>
                  <a:t>y</a:t>
                </a:r>
                <a:r>
                  <a:rPr lang="en-US" sz="2600" dirty="0">
                    <a:latin typeface="Calibri" panose="020F0502020204030204" pitchFamily="34" charset="0"/>
                    <a:ea typeface="Calibri" panose="020F0502020204030204" pitchFamily="34" charset="0"/>
                    <a:cs typeface="Calibri" panose="020F0502020204030204" pitchFamily="34" charset="0"/>
                  </a:rPr>
                  <a:t>₀</a:t>
                </a:r>
                <a:r>
                  <a:rPr lang="en-US" sz="2600" dirty="0"/>
                  <a:t> feet above ground with an initial vertical velocity of </a:t>
                </a:r>
                <a:r>
                  <a:rPr lang="en-US" sz="2600" i="1" dirty="0"/>
                  <a:t>v</a:t>
                </a:r>
                <a:r>
                  <a:rPr lang="en-US" sz="2600" dirty="0">
                    <a:latin typeface="Calibri" panose="020F0502020204030204" pitchFamily="34" charset="0"/>
                    <a:ea typeface="Calibri" panose="020F0502020204030204" pitchFamily="34" charset="0"/>
                    <a:cs typeface="Calibri" panose="020F0502020204030204" pitchFamily="34" charset="0"/>
                  </a:rPr>
                  <a:t>₀ </a:t>
                </a:r>
                <a:r>
                  <a:rPr lang="en-US" sz="2600" dirty="0"/>
                  <a:t>feet per second has a height above the ground after </a:t>
                </a:r>
                <a:r>
                  <a:rPr lang="en-US" sz="2600" i="1" dirty="0"/>
                  <a:t>t</a:t>
                </a:r>
                <a:r>
                  <a:rPr lang="en-US" sz="2600" dirty="0"/>
                  <a:t> seconds that is modeled by the function 			 </a:t>
                </a:r>
              </a:p>
              <a:p>
                <a:pPr>
                  <a:defRPr sz="2800"/>
                </a:pPr>
                <a:r>
                  <a:rPr lang="en-US" sz="2600" dirty="0"/>
                  <a:t>          </a:t>
                </a:r>
                <a:br>
                  <a:rPr lang="en-US" sz="2600" dirty="0"/>
                </a:br>
                <a:endParaRPr lang="en-US" sz="2600" i="1" dirty="0">
                  <a:latin typeface="Cambria Math" panose="02040503050406030204" pitchFamily="18" charset="0"/>
                </a:endParaRPr>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333" t="-982" r="-2074"/>
                </a:stretch>
              </a:blipFill>
            </p:spPr>
            <p:txBody>
              <a:bodyPr/>
              <a:lstStyle/>
              <a:p>
                <a:r>
                  <a:rPr lang="en-IN">
                    <a:noFill/>
                  </a:rPr>
                  <a:t> </a:t>
                </a:r>
              </a:p>
            </p:txBody>
          </p:sp>
        </mc:Fallback>
      </mc:AlternateContent>
      <p:pic>
        <p:nvPicPr>
          <p:cNvPr id="7" name="Picture 6" descr="h of t equals negative sixteen times t squared, plus v naught times t, plus y naught.">
            <a:extLst>
              <a:ext uri="{FF2B5EF4-FFF2-40B4-BE49-F238E27FC236}">
                <a16:creationId xmlns:a16="http://schemas.microsoft.com/office/drawing/2014/main" id="{154C5376-4F11-B7EE-7C51-2885FCB0CEF9}"/>
              </a:ext>
            </a:extLst>
          </p:cNvPr>
          <p:cNvPicPr>
            <a:picLocks noChangeAspect="1"/>
          </p:cNvPicPr>
          <p:nvPr/>
        </p:nvPicPr>
        <p:blipFill>
          <a:blip r:embed="rId3"/>
          <a:stretch>
            <a:fillRect/>
          </a:stretch>
        </p:blipFill>
        <p:spPr>
          <a:xfrm>
            <a:off x="533400" y="4247262"/>
            <a:ext cx="3171825" cy="523875"/>
          </a:xfrm>
          <a:prstGeom prst="rect">
            <a:avLst/>
          </a:prstGeom>
        </p:spPr>
      </p:pic>
      <p:sp>
        <p:nvSpPr>
          <p:cNvPr id="9" name="TextBox 8">
            <a:extLst>
              <a:ext uri="{FF2B5EF4-FFF2-40B4-BE49-F238E27FC236}">
                <a16:creationId xmlns:a16="http://schemas.microsoft.com/office/drawing/2014/main" id="{E6487CE7-66FA-A4D4-17B6-F829D2E3B2D5}"/>
              </a:ext>
            </a:extLst>
          </p:cNvPr>
          <p:cNvSpPr txBox="1"/>
          <p:nvPr/>
        </p:nvSpPr>
        <p:spPr>
          <a:xfrm>
            <a:off x="3705225" y="4178596"/>
            <a:ext cx="3171825" cy="523220"/>
          </a:xfrm>
          <a:prstGeom prst="rect">
            <a:avLst/>
          </a:prstGeom>
          <a:noFill/>
        </p:spPr>
        <p:txBody>
          <a:bodyPr wrap="square">
            <a:spAutoFit/>
          </a:bodyPr>
          <a:lstStyle/>
          <a:p>
            <a:r>
              <a:rPr lang="en-US" sz="2800" dirty="0"/>
              <a:t>At that same time </a:t>
            </a:r>
            <a:r>
              <a:rPr lang="en-US" sz="2800" i="1" dirty="0"/>
              <a:t>t</a:t>
            </a:r>
            <a:r>
              <a:rPr lang="en-US" sz="2800" dirty="0"/>
              <a:t>,</a:t>
            </a:r>
            <a:endParaRPr lang="en-IN" sz="2800" dirty="0"/>
          </a:p>
        </p:txBody>
      </p:sp>
      <p:sp>
        <p:nvSpPr>
          <p:cNvPr id="11" name="TextBox 10">
            <a:extLst>
              <a:ext uri="{FF2B5EF4-FFF2-40B4-BE49-F238E27FC236}">
                <a16:creationId xmlns:a16="http://schemas.microsoft.com/office/drawing/2014/main" id="{0E7C7F11-8B6B-DDFE-5959-FDCA3A57F7C8}"/>
              </a:ext>
            </a:extLst>
          </p:cNvPr>
          <p:cNvSpPr txBox="1"/>
          <p:nvPr/>
        </p:nvSpPr>
        <p:spPr>
          <a:xfrm>
            <a:off x="457200" y="4572000"/>
            <a:ext cx="8229600" cy="523220"/>
          </a:xfrm>
          <a:prstGeom prst="rect">
            <a:avLst/>
          </a:prstGeom>
          <a:noFill/>
        </p:spPr>
        <p:txBody>
          <a:bodyPr wrap="square">
            <a:spAutoFit/>
          </a:bodyPr>
          <a:lstStyle/>
          <a:p>
            <a:r>
              <a:rPr lang="en-US" sz="2800" dirty="0"/>
              <a:t>the distance the object has traveled is modeled by the </a:t>
            </a:r>
            <a:endParaRPr lang="en-IN" sz="2800" dirty="0"/>
          </a:p>
        </p:txBody>
      </p:sp>
      <p:sp>
        <p:nvSpPr>
          <p:cNvPr id="13" name="TextBox 12">
            <a:extLst>
              <a:ext uri="{FF2B5EF4-FFF2-40B4-BE49-F238E27FC236}">
                <a16:creationId xmlns:a16="http://schemas.microsoft.com/office/drawing/2014/main" id="{4AC058E0-802F-195C-B7FA-C15BD4C54FD0}"/>
              </a:ext>
            </a:extLst>
          </p:cNvPr>
          <p:cNvSpPr txBox="1"/>
          <p:nvPr/>
        </p:nvSpPr>
        <p:spPr>
          <a:xfrm>
            <a:off x="461682" y="4970274"/>
            <a:ext cx="1600200" cy="523220"/>
          </a:xfrm>
          <a:prstGeom prst="rect">
            <a:avLst/>
          </a:prstGeom>
          <a:noFill/>
        </p:spPr>
        <p:txBody>
          <a:bodyPr wrap="square">
            <a:spAutoFit/>
          </a:bodyPr>
          <a:lstStyle/>
          <a:p>
            <a:r>
              <a:rPr lang="en-IN" sz="2800" dirty="0"/>
              <a:t>function</a:t>
            </a:r>
          </a:p>
        </p:txBody>
      </p:sp>
      <p:pic>
        <p:nvPicPr>
          <p:cNvPr id="16" name="Picture 15" descr="d of t equals v subscript one times t.">
            <a:extLst>
              <a:ext uri="{FF2B5EF4-FFF2-40B4-BE49-F238E27FC236}">
                <a16:creationId xmlns:a16="http://schemas.microsoft.com/office/drawing/2014/main" id="{8E35DA0C-E99C-DBB0-0830-8115C47FDA5F}"/>
              </a:ext>
            </a:extLst>
          </p:cNvPr>
          <p:cNvPicPr>
            <a:picLocks noChangeAspect="1"/>
          </p:cNvPicPr>
          <p:nvPr/>
        </p:nvPicPr>
        <p:blipFill>
          <a:blip r:embed="rId4"/>
          <a:stretch>
            <a:fillRect/>
          </a:stretch>
        </p:blipFill>
        <p:spPr>
          <a:xfrm>
            <a:off x="1828800" y="4987309"/>
            <a:ext cx="1362075" cy="514350"/>
          </a:xfrm>
          <a:prstGeom prst="rect">
            <a:avLst/>
          </a:prstGeom>
        </p:spPr>
      </p:pic>
      <p:sp>
        <p:nvSpPr>
          <p:cNvPr id="18" name="TextBox 17">
            <a:extLst>
              <a:ext uri="{FF2B5EF4-FFF2-40B4-BE49-F238E27FC236}">
                <a16:creationId xmlns:a16="http://schemas.microsoft.com/office/drawing/2014/main" id="{A298A1E4-D63F-2617-54FF-802B7DCB39A9}"/>
              </a:ext>
            </a:extLst>
          </p:cNvPr>
          <p:cNvSpPr txBox="1"/>
          <p:nvPr/>
        </p:nvSpPr>
        <p:spPr>
          <a:xfrm>
            <a:off x="457200" y="5358809"/>
            <a:ext cx="8382000" cy="523220"/>
          </a:xfrm>
          <a:prstGeom prst="rect">
            <a:avLst/>
          </a:prstGeom>
          <a:noFill/>
        </p:spPr>
        <p:txBody>
          <a:bodyPr wrap="square">
            <a:spAutoFit/>
          </a:bodyPr>
          <a:lstStyle/>
          <a:p>
            <a:pPr>
              <a:defRPr sz="2800"/>
            </a:pPr>
            <a:r>
              <a:rPr lang="en-US" sz="2800" dirty="0"/>
              <a:t>where </a:t>
            </a:r>
            <a:r>
              <a:rPr lang="en-US" sz="2800" i="1" dirty="0"/>
              <a:t>v</a:t>
            </a:r>
            <a:r>
              <a:rPr lang="en-US" sz="2800" dirty="0">
                <a:latin typeface="Calibri" panose="020F0502020204030204" pitchFamily="34" charset="0"/>
                <a:ea typeface="Calibri" panose="020F0502020204030204" pitchFamily="34" charset="0"/>
                <a:cs typeface="Calibri" panose="020F0502020204030204" pitchFamily="34" charset="0"/>
              </a:rPr>
              <a:t>₁</a:t>
            </a:r>
            <a:r>
              <a:rPr lang="en-US" sz="2800" dirty="0"/>
              <a:t> is the initial horizontal velocity.</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Example 6: Using Multiple Functions</a:t>
            </a:r>
            <a:r>
              <a:rPr lang="en-US" dirty="0"/>
              <a:t>—Slide 2</a:t>
            </a:r>
            <a:endParaRPr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dirty="0"/>
                  <a:t>The ball was </a:t>
                </a:r>
                <a:r>
                  <a:rPr sz="2800" dirty="0">
                    <a:latin typeface="Cambria Math"/>
                  </a:rPr>
                  <a:t>4</a:t>
                </a:r>
                <a:r>
                  <a:rPr sz="2800" dirty="0"/>
                  <a:t> feet off of the ground when Ronald </a:t>
                </a:r>
                <a:r>
                  <a:rPr sz="2800" dirty="0" err="1"/>
                  <a:t>Acuña</a:t>
                </a:r>
                <a:r>
                  <a:rPr sz="2800" dirty="0"/>
                  <a:t> hit it and had an initial vertical velocity of </a:t>
                </a:r>
                <a14:m>
                  <m:oMath xmlns:m="http://schemas.openxmlformats.org/officeDocument/2006/math">
                    <m:r>
                      <a:rPr>
                        <a:latin typeface="Cambria Math" panose="02040503050406030204" pitchFamily="18" charset="0"/>
                      </a:rPr>
                      <m:t>87</m:t>
                    </m:r>
                    <m:r>
                      <a:rPr>
                        <a:latin typeface="Cambria Math" panose="02040503050406030204" pitchFamily="18" charset="0"/>
                      </a:rPr>
                      <m:t>.</m:t>
                    </m:r>
                    <m:r>
                      <a:rPr>
                        <a:latin typeface="Cambria Math" panose="02040503050406030204" pitchFamily="18" charset="0"/>
                      </a:rPr>
                      <m:t>85</m:t>
                    </m:r>
                    <m:r>
                      <m:rPr>
                        <m:nor/>
                      </m:rPr>
                      <a:rPr/>
                      <m:t> </m:t>
                    </m:r>
                    <m:r>
                      <m:rPr>
                        <m:sty m:val="p"/>
                      </m:rPr>
                      <a:rPr>
                        <a:latin typeface="Cambria Math" panose="02040503050406030204" pitchFamily="18" charset="0"/>
                      </a:rPr>
                      <m:t>ft</m:t>
                    </m:r>
                    <m:r>
                      <a:rPr>
                        <a:latin typeface="Cambria Math" panose="02040503050406030204" pitchFamily="18" charset="0"/>
                      </a:rPr>
                      <m:t>/</m:t>
                    </m:r>
                    <m:r>
                      <m:rPr>
                        <m:sty m:val="p"/>
                      </m:rPr>
                      <a:rPr>
                        <a:latin typeface="Cambria Math" panose="02040503050406030204" pitchFamily="18" charset="0"/>
                      </a:rPr>
                      <m:t>sec</m:t>
                    </m:r>
                  </m:oMath>
                </a14:m>
                <a:r>
                  <a:rPr sz="2800" dirty="0"/>
                  <a:t> and a horizontal velocity of </a:t>
                </a:r>
                <a14:m>
                  <m:oMath xmlns:m="http://schemas.openxmlformats.org/officeDocument/2006/math">
                    <m:r>
                      <a:rPr>
                        <a:latin typeface="Cambria Math" panose="02040503050406030204" pitchFamily="18" charset="0"/>
                      </a:rPr>
                      <m:t>140</m:t>
                    </m:r>
                    <m:r>
                      <a:rPr>
                        <a:latin typeface="Cambria Math" panose="02040503050406030204" pitchFamily="18" charset="0"/>
                      </a:rPr>
                      <m:t>.</m:t>
                    </m:r>
                    <m:r>
                      <a:rPr>
                        <a:latin typeface="Cambria Math" panose="02040503050406030204" pitchFamily="18" charset="0"/>
                      </a:rPr>
                      <m:t>42</m:t>
                    </m:r>
                    <m:r>
                      <m:rPr>
                        <m:nor/>
                      </m:rPr>
                      <a:rPr/>
                      <m:t> </m:t>
                    </m:r>
                    <m:r>
                      <m:rPr>
                        <m:sty m:val="p"/>
                      </m:rPr>
                      <a:rPr>
                        <a:latin typeface="Cambria Math" panose="02040503050406030204" pitchFamily="18" charset="0"/>
                      </a:rPr>
                      <m:t>ft</m:t>
                    </m:r>
                    <m:r>
                      <a:rPr>
                        <a:latin typeface="Cambria Math" panose="02040503050406030204" pitchFamily="18" charset="0"/>
                      </a:rPr>
                      <m:t>/</m:t>
                    </m:r>
                    <m:r>
                      <m:rPr>
                        <m:sty m:val="p"/>
                      </m:rPr>
                      <a:rPr>
                        <a:latin typeface="Cambria Math" panose="02040503050406030204" pitchFamily="18" charset="0"/>
                      </a:rPr>
                      <m:t>sec</m:t>
                    </m:r>
                  </m:oMath>
                </a14:m>
                <a:r>
                  <a:rPr sz="2800" dirty="0"/>
                  <a:t>. Answer the following questions.</a:t>
                </a:r>
              </a:p>
              <a:p>
                <a:pPr marL="538163" indent="-538163">
                  <a:defRPr sz="2800"/>
                </a:pPr>
                <a:r>
                  <a:rPr lang="en-US" dirty="0"/>
                  <a:t>a.	</a:t>
                </a:r>
                <a:r>
                  <a:rPr dirty="0"/>
                  <a:t>​</a:t>
                </a:r>
                <a:r>
                  <a:rPr sz="2800" dirty="0"/>
                  <a:t>Write the quadratic function for the height of the ball above the ground after </a:t>
                </a:r>
                <a:r>
                  <a:rPr lang="en-US" sz="2800" i="1" dirty="0"/>
                  <a:t>t</a:t>
                </a:r>
                <a:r>
                  <a:rPr sz="2800" dirty="0"/>
                  <a:t> seconds, </a:t>
                </a:r>
                <a:r>
                  <a:rPr lang="en-US" sz="2800" i="1" dirty="0"/>
                  <a:t>h</a:t>
                </a:r>
                <a:r>
                  <a:rPr lang="en-US" sz="2800" dirty="0"/>
                  <a:t>(</a:t>
                </a:r>
                <a:r>
                  <a:rPr lang="en-US" sz="2800" i="1" dirty="0"/>
                  <a:t>t</a:t>
                </a:r>
                <a:r>
                  <a:rPr lang="en-US" sz="2800" dirty="0"/>
                  <a:t>)</a:t>
                </a:r>
                <a:r>
                  <a:rPr sz="2800" dirty="0"/>
                  <a:t>, in feet.</a:t>
                </a:r>
              </a:p>
              <a:p>
                <a:pPr marL="538163" indent="-538163">
                  <a:defRPr sz="2800"/>
                </a:pPr>
                <a:r>
                  <a:rPr lang="en-US" dirty="0"/>
                  <a:t>b.</a:t>
                </a:r>
                <a:r>
                  <a:rPr dirty="0"/>
                  <a:t>​</a:t>
                </a:r>
                <a:r>
                  <a:rPr lang="en-US" dirty="0"/>
                  <a:t>	</a:t>
                </a:r>
                <a:r>
                  <a:rPr sz="2800" dirty="0"/>
                  <a:t>Write the linear function for the distance the ball will travel after </a:t>
                </a:r>
                <a:r>
                  <a:rPr lang="en-US" sz="2800" i="1" dirty="0"/>
                  <a:t>t</a:t>
                </a:r>
                <a:r>
                  <a:rPr sz="2800" dirty="0"/>
                  <a:t> seconds, </a:t>
                </a:r>
                <a:r>
                  <a:rPr lang="en-US" sz="2800" i="1" dirty="0"/>
                  <a:t>d</a:t>
                </a:r>
                <a:r>
                  <a:rPr lang="en-US" sz="2800" dirty="0"/>
                  <a:t>(</a:t>
                </a:r>
                <a:r>
                  <a:rPr lang="en-US" sz="2800" i="1" dirty="0"/>
                  <a:t>t</a:t>
                </a:r>
                <a:r>
                  <a:rPr lang="en-US" sz="2800" dirty="0"/>
                  <a:t>)</a:t>
                </a:r>
                <a:r>
                  <a:rPr sz="2800" dirty="0"/>
                  <a:t>, in feet.</a:t>
                </a:r>
              </a:p>
              <a:p>
                <a:pPr marL="538163" indent="-538163">
                  <a:defRPr sz="2800"/>
                </a:pPr>
                <a:r>
                  <a:rPr lang="en-US" dirty="0"/>
                  <a:t>c.</a:t>
                </a:r>
                <a:r>
                  <a:rPr dirty="0"/>
                  <a:t>​</a:t>
                </a:r>
                <a:r>
                  <a:rPr lang="en-US" dirty="0"/>
                  <a:t>	</a:t>
                </a:r>
                <a:r>
                  <a:rPr sz="2800" dirty="0"/>
                  <a:t>How high was Acuña's homerun ball after </a:t>
                </a:r>
                <a:r>
                  <a:rPr sz="2800" dirty="0">
                    <a:latin typeface="Cambria Math"/>
                  </a:rPr>
                  <a:t>2</a:t>
                </a:r>
                <a:r>
                  <a:rPr sz="2800" dirty="0"/>
                  <a:t> seconds?</a:t>
                </a:r>
              </a:p>
              <a:p>
                <a:pPr marL="514350" indent="-514350">
                  <a:buFont typeface="+mj-lt"/>
                  <a:buAutoNum type="alphaLcPeriod" startAt="4"/>
                  <a:defRPr sz="2800"/>
                </a:pPr>
                <a:endParaRPr lang="en-US"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595" r="-1852"/>
                </a:stretch>
              </a:blipFill>
            </p:spPr>
            <p:txBody>
              <a:bodyPr/>
              <a:lstStyle/>
              <a:p>
                <a:r>
                  <a:rPr lang="en-IN">
                    <a:noFill/>
                  </a:rPr>
                  <a:t> </a:t>
                </a:r>
              </a:p>
            </p:txBody>
          </p:sp>
        </mc:Fallback>
      </mc:AlternateContent>
    </p:spTree>
    <p:extLst>
      <p:ext uri="{BB962C8B-B14F-4D97-AF65-F5344CB8AC3E}">
        <p14:creationId xmlns:p14="http://schemas.microsoft.com/office/powerpoint/2010/main" val="161567944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6: Using Multiple Functions</a:t>
            </a:r>
            <a:r>
              <a:rPr lang="en-US" dirty="0"/>
              <a:t>—Slide 3</a:t>
            </a:r>
            <a:endParaRPr dirty="0"/>
          </a:p>
        </p:txBody>
      </p:sp>
      <p:sp>
        <p:nvSpPr>
          <p:cNvPr id="3" name="Text Placeholder 2"/>
          <p:cNvSpPr>
            <a:spLocks noGrp="1"/>
          </p:cNvSpPr>
          <p:nvPr>
            <p:ph type="body" sz="quarter" idx="10"/>
          </p:nvPr>
        </p:nvSpPr>
        <p:spPr/>
        <p:txBody>
          <a:bodyPr>
            <a:normAutofit/>
          </a:bodyPr>
          <a:lstStyle/>
          <a:p>
            <a:pPr marL="538163" indent="-538163">
              <a:defRPr sz="2800"/>
            </a:pPr>
            <a:r>
              <a:rPr lang="en-US" dirty="0"/>
              <a:t>d.</a:t>
            </a:r>
            <a:r>
              <a:rPr dirty="0"/>
              <a:t>​</a:t>
            </a:r>
            <a:r>
              <a:rPr lang="en-US" dirty="0"/>
              <a:t>	</a:t>
            </a:r>
            <a:r>
              <a:rPr lang="en-US" sz="2800" dirty="0"/>
              <a:t>During what time interval was the homerun ball more than </a:t>
            </a:r>
            <a:r>
              <a:rPr lang="en-US" sz="2800" dirty="0">
                <a:latin typeface="Cambria Math"/>
              </a:rPr>
              <a:t>100</a:t>
            </a:r>
            <a:r>
              <a:rPr lang="en-US" sz="2800" dirty="0"/>
              <a:t> feet above the ground?</a:t>
            </a:r>
          </a:p>
          <a:p>
            <a:pPr marL="538163" indent="-538163">
              <a:defRPr sz="2800"/>
            </a:pPr>
            <a:r>
              <a:rPr lang="en-US" dirty="0"/>
              <a:t>e.​	</a:t>
            </a:r>
            <a:r>
              <a:rPr lang="en-US" sz="2800" dirty="0"/>
              <a:t>How long was the ball in flight before it became a homerun because it passed over the outfield fence at a distance of approximately </a:t>
            </a:r>
            <a:r>
              <a:rPr lang="en-US" sz="2800" dirty="0">
                <a:latin typeface="Cambria Math"/>
              </a:rPr>
              <a:t>395</a:t>
            </a:r>
            <a:r>
              <a:rPr lang="en-US" sz="2800" dirty="0"/>
              <a:t> feet?</a:t>
            </a:r>
          </a:p>
          <a:p>
            <a:pPr marL="538163" indent="-538163">
              <a:defRPr sz="2800"/>
            </a:pPr>
            <a:r>
              <a:rPr lang="en-US" dirty="0"/>
              <a:t>f​.	</a:t>
            </a:r>
            <a:r>
              <a:rPr lang="en-US" sz="2800" dirty="0"/>
              <a:t>The outfield fence at Truist park where Acuña hit the homeroom is </a:t>
            </a:r>
            <a:r>
              <a:rPr lang="en-US" sz="2800" dirty="0">
                <a:latin typeface="Cambria Math"/>
              </a:rPr>
              <a:t>8</a:t>
            </a:r>
            <a:r>
              <a:rPr lang="en-US" sz="2800" dirty="0"/>
              <a:t> feet </a:t>
            </a:r>
            <a:r>
              <a:rPr lang="en-US" sz="2800" dirty="0">
                <a:latin typeface="Cambria Math"/>
              </a:rPr>
              <a:t>8</a:t>
            </a:r>
            <a:r>
              <a:rPr lang="en-US" sz="2800" dirty="0"/>
              <a:t> inches tall. How high above the fence was the ball when it went over the fence?</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6: Using Multiple Functions</a:t>
            </a:r>
            <a:r>
              <a:rPr lang="en-US" dirty="0"/>
              <a:t>—Slide 4</a:t>
            </a:r>
            <a:endParaRPr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fontScale="92500"/>
              </a:bodyPr>
              <a:lstStyle/>
              <a:p>
                <a:r>
                  <a:rPr sz="2800" b="1" dirty="0"/>
                  <a:t>Solution</a:t>
                </a:r>
              </a:p>
              <a:p>
                <a:pPr marL="538163" indent="-538163">
                  <a:defRPr sz="2800"/>
                </a:pPr>
                <a:r>
                  <a:rPr lang="en-US" sz="2800" dirty="0"/>
                  <a:t>a.	</a:t>
                </a:r>
                <a:r>
                  <a:rPr sz="2800" dirty="0"/>
                  <a:t>We can write the quadratic function for the height </a:t>
                </a:r>
                <a:r>
                  <a:rPr lang="en-US" sz="2800" i="1" dirty="0"/>
                  <a:t>h</a:t>
                </a:r>
                <a:r>
                  <a:rPr lang="en-US" sz="2800" dirty="0"/>
                  <a:t>(</a:t>
                </a:r>
                <a:r>
                  <a:rPr lang="en-US" sz="2800" i="1" dirty="0"/>
                  <a:t>t</a:t>
                </a:r>
                <a:r>
                  <a:rPr lang="en-US" sz="2800" dirty="0"/>
                  <a:t>)</a:t>
                </a:r>
                <a:r>
                  <a:rPr sz="2800" dirty="0"/>
                  <a:t> by substituting the values for </a:t>
                </a:r>
                <a:r>
                  <a:rPr lang="en-US" sz="2800" i="1" dirty="0"/>
                  <a:t>v</a:t>
                </a:r>
                <a:r>
                  <a:rPr lang="en-US" sz="2800" dirty="0">
                    <a:latin typeface="Calibri" panose="020F0502020204030204" pitchFamily="34" charset="0"/>
                    <a:ea typeface="Calibri" panose="020F0502020204030204" pitchFamily="34" charset="0"/>
                    <a:cs typeface="Calibri" panose="020F0502020204030204" pitchFamily="34" charset="0"/>
                  </a:rPr>
                  <a:t>₀</a:t>
                </a:r>
                <a:r>
                  <a:rPr sz="2800" dirty="0"/>
                  <a:t> and </a:t>
                </a:r>
                <a:r>
                  <a:rPr lang="en-US" sz="2800" i="1" dirty="0"/>
                  <a:t>y</a:t>
                </a:r>
                <a:r>
                  <a:rPr lang="en-US" sz="2800" dirty="0">
                    <a:latin typeface="Calibri" panose="020F0502020204030204" pitchFamily="34" charset="0"/>
                    <a:ea typeface="Calibri" panose="020F0502020204030204" pitchFamily="34" charset="0"/>
                    <a:cs typeface="Calibri" panose="020F0502020204030204" pitchFamily="34" charset="0"/>
                  </a:rPr>
                  <a:t>₀</a:t>
                </a:r>
                <a:r>
                  <a:rPr sz="2800" dirty="0"/>
                  <a:t> into the function model. We were given that the starting point was </a:t>
                </a:r>
                <a:r>
                  <a:rPr sz="2800" dirty="0">
                    <a:latin typeface="Cambria Math"/>
                  </a:rPr>
                  <a:t>4</a:t>
                </a:r>
                <a:r>
                  <a:rPr sz="2800" dirty="0"/>
                  <a:t> feet above ground, so </a:t>
                </a:r>
                <a:r>
                  <a:rPr lang="en-US" sz="2800" i="1" dirty="0"/>
                  <a:t>y</a:t>
                </a:r>
                <a:r>
                  <a:rPr lang="en-US" sz="2800" dirty="0">
                    <a:latin typeface="Calibri" panose="020F0502020204030204" pitchFamily="34" charset="0"/>
                    <a:ea typeface="Calibri" panose="020F0502020204030204" pitchFamily="34" charset="0"/>
                    <a:cs typeface="Calibri" panose="020F0502020204030204" pitchFamily="34" charset="0"/>
                  </a:rPr>
                  <a:t>₀ </a:t>
                </a:r>
                <a14:m>
                  <m:oMath xmlns:m="http://schemas.openxmlformats.org/officeDocument/2006/math">
                    <m:r>
                      <a:rPr>
                        <a:latin typeface="Cambria Math" panose="02040503050406030204" pitchFamily="18" charset="0"/>
                      </a:rPr>
                      <m:t>=4</m:t>
                    </m:r>
                  </m:oMath>
                </a14:m>
                <a:r>
                  <a:rPr sz="2800" dirty="0"/>
                  <a:t>. We were also told that the initial vertical velocity is </a:t>
                </a:r>
                <a14:m>
                  <m:oMath xmlns:m="http://schemas.openxmlformats.org/officeDocument/2006/math">
                    <m:r>
                      <a:rPr>
                        <a:latin typeface="Cambria Math" panose="02040503050406030204" pitchFamily="18" charset="0"/>
                      </a:rPr>
                      <m:t>87.75</m:t>
                    </m:r>
                    <m:r>
                      <m:rPr>
                        <m:nor/>
                      </m:rPr>
                      <a:rPr/>
                      <m:t> </m:t>
                    </m:r>
                    <m:r>
                      <m:rPr>
                        <m:sty m:val="p"/>
                      </m:rPr>
                      <a:rPr>
                        <a:latin typeface="Cambria Math" panose="02040503050406030204" pitchFamily="18" charset="0"/>
                      </a:rPr>
                      <m:t>ft</m:t>
                    </m:r>
                    <m:r>
                      <a:rPr>
                        <a:latin typeface="Cambria Math" panose="02040503050406030204" pitchFamily="18" charset="0"/>
                      </a:rPr>
                      <m:t>/</m:t>
                    </m:r>
                    <m:r>
                      <m:rPr>
                        <m:sty m:val="p"/>
                      </m:rPr>
                      <a:rPr>
                        <a:latin typeface="Cambria Math" panose="02040503050406030204" pitchFamily="18" charset="0"/>
                      </a:rPr>
                      <m:t>sec</m:t>
                    </m:r>
                  </m:oMath>
                </a14:m>
                <a:r>
                  <a:rPr sz="2800" dirty="0"/>
                  <a:t>, so</a:t>
                </a:r>
                <a:r>
                  <a:rPr lang="en-US" sz="2800" dirty="0"/>
                  <a:t> </a:t>
                </a:r>
                <a:r>
                  <a:rPr lang="en-US" i="1" dirty="0"/>
                  <a:t>v</a:t>
                </a:r>
                <a:r>
                  <a:rPr lang="en-US" dirty="0">
                    <a:latin typeface="Calibri" panose="020F0502020204030204" pitchFamily="34" charset="0"/>
                    <a:ea typeface="Calibri" panose="020F0502020204030204" pitchFamily="34" charset="0"/>
                    <a:cs typeface="Calibri" panose="020F0502020204030204" pitchFamily="34" charset="0"/>
                  </a:rPr>
                  <a:t>₀ </a:t>
                </a:r>
                <a14:m>
                  <m:oMath xmlns:m="http://schemas.openxmlformats.org/officeDocument/2006/math">
                    <m:r>
                      <a:rPr>
                        <a:latin typeface="Cambria Math" panose="02040503050406030204" pitchFamily="18" charset="0"/>
                      </a:rPr>
                      <m:t>=87.75</m:t>
                    </m:r>
                  </m:oMath>
                </a14:m>
                <a:r>
                  <a:rPr sz="2800" dirty="0"/>
                  <a:t>. Therefore, the function for the height above the ground after </a:t>
                </a:r>
                <a:r>
                  <a:rPr lang="en-US" sz="2800" i="1" dirty="0"/>
                  <a:t>t</a:t>
                </a:r>
                <a:r>
                  <a:rPr sz="2800" dirty="0"/>
                  <a:t> seconds is as follows.</a:t>
                </a:r>
                <a:endParaRPr lang="en-US" sz="2800" dirty="0"/>
              </a:p>
              <a:p>
                <a:pPr>
                  <a:defRPr sz="2800"/>
                </a:pPr>
                <a:r>
                  <a:rPr lang="en-US" sz="2800" dirty="0"/>
                  <a:t>		</a:t>
                </a:r>
                <a:endParaRPr sz="2800" dirty="0"/>
              </a:p>
              <a:p>
                <a:pPr algn="ctr">
                  <a:defRPr sz="2800"/>
                </a:pPr>
                <a:r>
                  <a:rPr dirty="0"/>
                  <a:t>​</a:t>
                </a:r>
                <a:endParaRPr lang="en-US" dirty="0"/>
              </a:p>
              <a:p>
                <a:pPr>
                  <a:defRPr sz="2800"/>
                </a:pPr>
                <a:r>
                  <a:rPr lang="en-US" dirty="0"/>
                  <a:t>​</a:t>
                </a:r>
                <a:endParaRPr lang="en-US"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333" t="-982" r="-1926"/>
                </a:stretch>
              </a:blipFill>
            </p:spPr>
            <p:txBody>
              <a:bodyPr/>
              <a:lstStyle/>
              <a:p>
                <a:r>
                  <a:rPr lang="en-IN">
                    <a:noFill/>
                  </a:rPr>
                  <a:t> </a:t>
                </a:r>
              </a:p>
            </p:txBody>
          </p:sp>
        </mc:Fallback>
      </mc:AlternateContent>
      <p:pic>
        <p:nvPicPr>
          <p:cNvPr id="6" name="Picture 5" descr="h of t equals negative sixteen times t squared, plus eighty-seven point seventy-five times t, plus four.">
            <a:extLst>
              <a:ext uri="{FF2B5EF4-FFF2-40B4-BE49-F238E27FC236}">
                <a16:creationId xmlns:a16="http://schemas.microsoft.com/office/drawing/2014/main" id="{F2F2F8BF-FAD8-5F67-9C86-8AF0BAAA9EA3}"/>
              </a:ext>
            </a:extLst>
          </p:cNvPr>
          <p:cNvPicPr>
            <a:picLocks noChangeAspect="1"/>
          </p:cNvPicPr>
          <p:nvPr/>
        </p:nvPicPr>
        <p:blipFill>
          <a:blip r:embed="rId3"/>
          <a:stretch>
            <a:fillRect/>
          </a:stretch>
        </p:blipFill>
        <p:spPr>
          <a:xfrm>
            <a:off x="2743200" y="4419600"/>
            <a:ext cx="3495675" cy="523875"/>
          </a:xfrm>
          <a:prstGeom prst="rect">
            <a:avLst/>
          </a:prstGeom>
        </p:spPr>
      </p:pic>
      <p:sp>
        <p:nvSpPr>
          <p:cNvPr id="8" name="TextBox 7">
            <a:extLst>
              <a:ext uri="{FF2B5EF4-FFF2-40B4-BE49-F238E27FC236}">
                <a16:creationId xmlns:a16="http://schemas.microsoft.com/office/drawing/2014/main" id="{A631C5A4-548A-D45C-7E21-E10EA810DEAE}"/>
              </a:ext>
            </a:extLst>
          </p:cNvPr>
          <p:cNvSpPr txBox="1"/>
          <p:nvPr/>
        </p:nvSpPr>
        <p:spPr>
          <a:xfrm>
            <a:off x="990600" y="4947992"/>
            <a:ext cx="7696200" cy="830997"/>
          </a:xfrm>
          <a:prstGeom prst="rect">
            <a:avLst/>
          </a:prstGeom>
          <a:noFill/>
        </p:spPr>
        <p:txBody>
          <a:bodyPr wrap="square">
            <a:spAutoFit/>
          </a:bodyPr>
          <a:lstStyle/>
          <a:p>
            <a:r>
              <a:rPr lang="en-US" sz="2400" dirty="0"/>
              <a:t>In this function, time </a:t>
            </a:r>
            <a:r>
              <a:rPr lang="en-US" sz="2400" i="1" dirty="0"/>
              <a:t>t</a:t>
            </a:r>
            <a:r>
              <a:rPr lang="en-US" sz="2400" dirty="0"/>
              <a:t> is the independent variable and the height of the projectile </a:t>
            </a:r>
            <a:r>
              <a:rPr lang="en-US" sz="2400" i="1" dirty="0"/>
              <a:t>h</a:t>
            </a:r>
            <a:r>
              <a:rPr lang="en-US" sz="2400" dirty="0"/>
              <a:t>(</a:t>
            </a:r>
            <a:r>
              <a:rPr lang="en-US" sz="2400" i="1" dirty="0"/>
              <a:t>t</a:t>
            </a:r>
            <a:r>
              <a:rPr lang="en-US" sz="2400" dirty="0"/>
              <a:t>) is the dependent variable.</a:t>
            </a:r>
            <a:endParaRPr lang="en-IN" sz="2400"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6: Using Multiple Functions</a:t>
            </a:r>
            <a:r>
              <a:rPr lang="en-US" dirty="0"/>
              <a:t>—Slide 5</a:t>
            </a:r>
            <a:endParaRPr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marL="538163" indent="-538163">
                  <a:defRPr sz="2800"/>
                </a:pPr>
                <a:r>
                  <a:rPr lang="en-US" dirty="0"/>
                  <a:t>b.	</a:t>
                </a:r>
                <a:r>
                  <a:rPr sz="2800" dirty="0"/>
                  <a:t>We can write the linear function for the distance traveled </a:t>
                </a:r>
                <a:r>
                  <a:rPr lang="en-US" sz="2800" i="1" dirty="0"/>
                  <a:t>d</a:t>
                </a:r>
                <a:r>
                  <a:rPr lang="en-US" sz="2800" dirty="0"/>
                  <a:t>(</a:t>
                </a:r>
                <a:r>
                  <a:rPr lang="en-US" sz="2800" i="1" dirty="0"/>
                  <a:t>t</a:t>
                </a:r>
                <a:r>
                  <a:rPr lang="en-US" sz="2800" dirty="0"/>
                  <a:t>)</a:t>
                </a:r>
                <a:r>
                  <a:rPr sz="2800" dirty="0"/>
                  <a:t> by substituting the value for the initial horizontal velocity </a:t>
                </a:r>
                <a:r>
                  <a:rPr lang="en-US" sz="2800" i="1" dirty="0"/>
                  <a:t>v</a:t>
                </a:r>
                <a:r>
                  <a:rPr lang="en-US" sz="2800" dirty="0">
                    <a:latin typeface="Calibri" panose="020F0502020204030204" pitchFamily="34" charset="0"/>
                    <a:ea typeface="Calibri" panose="020F0502020204030204" pitchFamily="34" charset="0"/>
                    <a:cs typeface="Calibri" panose="020F0502020204030204" pitchFamily="34" charset="0"/>
                  </a:rPr>
                  <a:t>₁</a:t>
                </a:r>
                <a:r>
                  <a:rPr sz="2800" dirty="0"/>
                  <a:t>. We're told the initial horizontal velocity is </a:t>
                </a:r>
                <a14:m>
                  <m:oMath xmlns:m="http://schemas.openxmlformats.org/officeDocument/2006/math">
                    <m:r>
                      <a:rPr>
                        <a:latin typeface="Cambria Math" panose="02040503050406030204" pitchFamily="18" charset="0"/>
                      </a:rPr>
                      <m:t>140</m:t>
                    </m:r>
                    <m:r>
                      <a:rPr>
                        <a:latin typeface="Cambria Math" panose="02040503050406030204" pitchFamily="18" charset="0"/>
                      </a:rPr>
                      <m:t>.</m:t>
                    </m:r>
                    <m:r>
                      <a:rPr>
                        <a:latin typeface="Cambria Math" panose="02040503050406030204" pitchFamily="18" charset="0"/>
                      </a:rPr>
                      <m:t>42</m:t>
                    </m:r>
                    <m:r>
                      <m:rPr>
                        <m:nor/>
                      </m:rPr>
                      <a:rPr/>
                      <m:t> </m:t>
                    </m:r>
                    <m:r>
                      <m:rPr>
                        <m:sty m:val="p"/>
                      </m:rPr>
                      <a:rPr>
                        <a:latin typeface="Cambria Math" panose="02040503050406030204" pitchFamily="18" charset="0"/>
                      </a:rPr>
                      <m:t>ft</m:t>
                    </m:r>
                    <m:r>
                      <a:rPr>
                        <a:latin typeface="Cambria Math" panose="02040503050406030204" pitchFamily="18" charset="0"/>
                      </a:rPr>
                      <m:t>/</m:t>
                    </m:r>
                    <m:r>
                      <m:rPr>
                        <m:sty m:val="p"/>
                      </m:rPr>
                      <a:rPr>
                        <a:latin typeface="Cambria Math" panose="02040503050406030204" pitchFamily="18" charset="0"/>
                      </a:rPr>
                      <m:t>sec</m:t>
                    </m:r>
                  </m:oMath>
                </a14:m>
                <a:r>
                  <a:rPr sz="2800" dirty="0"/>
                  <a:t>. Therefore, the function for the distance traveled after </a:t>
                </a:r>
                <a:r>
                  <a:rPr lang="en-US" sz="2800" i="1" dirty="0"/>
                  <a:t>t</a:t>
                </a:r>
                <a:r>
                  <a:rPr sz="2800" dirty="0"/>
                  <a:t> seconds is as follows.</a:t>
                </a:r>
              </a:p>
              <a:p>
                <a:pPr algn="ctr">
                  <a:defRPr sz="2800"/>
                </a:pPr>
                <a:r>
                  <a:rPr dirty="0"/>
                  <a:t>​</a:t>
                </a:r>
                <a:r>
                  <a:rPr lang="en-US" i="1" dirty="0"/>
                  <a:t>d</a:t>
                </a:r>
                <a:r>
                  <a:rPr lang="en-US" dirty="0"/>
                  <a:t>(</a:t>
                </a:r>
                <a:r>
                  <a:rPr lang="en-US" i="1" dirty="0"/>
                  <a:t>t</a:t>
                </a:r>
                <a:r>
                  <a:rPr lang="en-US" dirty="0"/>
                  <a:t>) = 140.42</a:t>
                </a:r>
                <a:r>
                  <a:rPr lang="en-US" i="1" dirty="0"/>
                  <a:t>t</a:t>
                </a:r>
                <a:r>
                  <a:rPr lang="en-US" dirty="0"/>
                  <a:t>,</a:t>
                </a:r>
                <a:endParaRPr sz="2800" dirty="0"/>
              </a:p>
              <a:p>
                <a:pPr>
                  <a:defRPr sz="2800"/>
                </a:pPr>
                <a:r>
                  <a:rPr dirty="0"/>
                  <a:t>​</a:t>
                </a:r>
                <a:r>
                  <a:rPr sz="2800" dirty="0"/>
                  <a:t>In this function, time </a:t>
                </a:r>
                <a:r>
                  <a:rPr lang="en-US" sz="2800" i="1" dirty="0"/>
                  <a:t>t</a:t>
                </a:r>
                <a:r>
                  <a:rPr sz="2800" dirty="0"/>
                  <a:t> is the independent variable and the distance the ball traveled </a:t>
                </a:r>
                <a:r>
                  <a:rPr lang="en-US" sz="2800" i="1" dirty="0"/>
                  <a:t>d</a:t>
                </a:r>
                <a:r>
                  <a:rPr lang="en-US" sz="2800" dirty="0"/>
                  <a:t>(</a:t>
                </a:r>
                <a:r>
                  <a:rPr lang="en-US" sz="2800" i="1" dirty="0"/>
                  <a:t>t</a:t>
                </a:r>
                <a:r>
                  <a:rPr lang="en-US" sz="2800" dirty="0"/>
                  <a:t>)</a:t>
                </a:r>
                <a:r>
                  <a:rPr sz="2800" dirty="0"/>
                  <a:t> is the dependent variable.</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444"/>
                </a:stretch>
              </a:blipFill>
            </p:spPr>
            <p:txBody>
              <a:bodyPr/>
              <a:lstStyle/>
              <a:p>
                <a:r>
                  <a:rPr lang="en-IN">
                    <a:noFill/>
                  </a:rPr>
                  <a:t> </a:t>
                </a:r>
              </a:p>
            </p:txBody>
          </p:sp>
        </mc:Fallback>
      </mc:AlternateContent>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6: Using Multiple Functions</a:t>
            </a:r>
            <a:r>
              <a:rPr lang="en-US" dirty="0"/>
              <a:t>—Slide 6</a:t>
            </a:r>
            <a:endParaRPr dirty="0"/>
          </a:p>
        </p:txBody>
      </p:sp>
      <p:sp>
        <p:nvSpPr>
          <p:cNvPr id="3" name="Text Placeholder 2"/>
          <p:cNvSpPr>
            <a:spLocks noGrp="1"/>
          </p:cNvSpPr>
          <p:nvPr>
            <p:ph type="body" sz="quarter" idx="10"/>
          </p:nvPr>
        </p:nvSpPr>
        <p:spPr/>
        <p:txBody>
          <a:bodyPr>
            <a:normAutofit/>
          </a:bodyPr>
          <a:lstStyle/>
          <a:p>
            <a:pPr marL="538163" indent="-538163">
              <a:defRPr sz="2800"/>
            </a:pPr>
            <a:r>
              <a:rPr lang="en-US" sz="2400" dirty="0"/>
              <a:t>c.</a:t>
            </a:r>
            <a:r>
              <a:rPr sz="2400" dirty="0"/>
              <a:t>​</a:t>
            </a:r>
            <a:r>
              <a:rPr lang="en-US" sz="2400" dirty="0"/>
              <a:t>	</a:t>
            </a:r>
            <a:r>
              <a:rPr sz="2400" dirty="0"/>
              <a:t>We can use the function we found in part a. to determine how high the ball will be after a time of </a:t>
            </a:r>
            <a:r>
              <a:rPr sz="2400" dirty="0">
                <a:latin typeface="Cambria Math"/>
              </a:rPr>
              <a:t>2</a:t>
            </a:r>
            <a:r>
              <a:rPr sz="2400" dirty="0"/>
              <a:t> seconds. In other words, we need to find </a:t>
            </a:r>
            <a:r>
              <a:rPr lang="en-US" sz="2400" i="1" dirty="0"/>
              <a:t>h</a:t>
            </a:r>
            <a:r>
              <a:rPr lang="en-US" sz="2400" dirty="0"/>
              <a:t>(2)</a:t>
            </a:r>
            <a:r>
              <a:rPr sz="2400" dirty="0"/>
              <a:t>. Using the formula, we have the following.</a:t>
            </a:r>
          </a:p>
          <a:p>
            <a:endParaRPr lang="en-US" sz="2400" dirty="0"/>
          </a:p>
          <a:p>
            <a:endParaRPr lang="en-US" sz="2400" dirty="0"/>
          </a:p>
          <a:p>
            <a:endParaRPr lang="en-US" sz="2400" dirty="0"/>
          </a:p>
          <a:p>
            <a:r>
              <a:rPr sz="2400" dirty="0"/>
              <a:t>​</a:t>
            </a:r>
            <a:endParaRPr lang="en-US" sz="2400" dirty="0"/>
          </a:p>
          <a:p>
            <a:pPr algn="ctr">
              <a:defRPr sz="2800"/>
            </a:pPr>
            <a:endParaRPr lang="ar-AE" sz="2400" dirty="0"/>
          </a:p>
        </p:txBody>
      </p:sp>
      <p:pic>
        <p:nvPicPr>
          <p:cNvPr id="7" name="Picture 6" descr="Line 1: h of t equals negative sixteen times t squared plus eighty seven point seventy five t plus four.&#10;&#10;Line 2: h of two equals negative sixteen times two squared plus eighty-seven point seventy five times two plus four.&#10;&#10;Line 3: h of two equals one hundred fifteen point five.">
            <a:extLst>
              <a:ext uri="{FF2B5EF4-FFF2-40B4-BE49-F238E27FC236}">
                <a16:creationId xmlns:a16="http://schemas.microsoft.com/office/drawing/2014/main" id="{7827CE91-8E37-036A-5DBE-E8F746776D9D}"/>
              </a:ext>
            </a:extLst>
          </p:cNvPr>
          <p:cNvPicPr>
            <a:picLocks noChangeAspect="1"/>
          </p:cNvPicPr>
          <p:nvPr/>
        </p:nvPicPr>
        <p:blipFill>
          <a:blip r:embed="rId2"/>
          <a:stretch>
            <a:fillRect/>
          </a:stretch>
        </p:blipFill>
        <p:spPr>
          <a:xfrm>
            <a:off x="2643184" y="2369483"/>
            <a:ext cx="3857625" cy="1323975"/>
          </a:xfrm>
          <a:prstGeom prst="rect">
            <a:avLst/>
          </a:prstGeom>
        </p:spPr>
      </p:pic>
      <p:sp>
        <p:nvSpPr>
          <p:cNvPr id="14" name="TextBox 13">
            <a:extLst>
              <a:ext uri="{FF2B5EF4-FFF2-40B4-BE49-F238E27FC236}">
                <a16:creationId xmlns:a16="http://schemas.microsoft.com/office/drawing/2014/main" id="{C53736E1-F083-E4B4-A675-8137D138D867}"/>
              </a:ext>
            </a:extLst>
          </p:cNvPr>
          <p:cNvSpPr txBox="1"/>
          <p:nvPr/>
        </p:nvSpPr>
        <p:spPr>
          <a:xfrm>
            <a:off x="457198" y="3623608"/>
            <a:ext cx="8229599" cy="1938992"/>
          </a:xfrm>
          <a:prstGeom prst="rect">
            <a:avLst/>
          </a:prstGeom>
          <a:noFill/>
        </p:spPr>
        <p:txBody>
          <a:bodyPr wrap="square">
            <a:spAutoFit/>
          </a:bodyPr>
          <a:lstStyle/>
          <a:p>
            <a:r>
              <a:rPr lang="en-US" sz="2400" dirty="0"/>
              <a:t>Thus, after </a:t>
            </a:r>
            <a:r>
              <a:rPr lang="en-US" sz="2400" dirty="0">
                <a:latin typeface="Cambria Math"/>
              </a:rPr>
              <a:t>2</a:t>
            </a:r>
            <a:r>
              <a:rPr lang="en-US" sz="2400" dirty="0"/>
              <a:t> seconds the ball was </a:t>
            </a:r>
            <a:r>
              <a:rPr lang="en-US" sz="2400" dirty="0">
                <a:latin typeface="Cambria Math"/>
              </a:rPr>
              <a:t>115.5</a:t>
            </a:r>
            <a:r>
              <a:rPr lang="en-US" sz="2400" dirty="0"/>
              <a:t> feet in the air.</a:t>
            </a:r>
          </a:p>
          <a:p>
            <a:pPr marL="538163" indent="-538163">
              <a:defRPr sz="2800"/>
            </a:pPr>
            <a:r>
              <a:rPr lang="en-US" sz="2400" dirty="0"/>
              <a:t>d.​	The height of the ball is the dependent variable </a:t>
            </a:r>
            <a:r>
              <a:rPr lang="en-US" sz="2400" i="1" dirty="0"/>
              <a:t>h</a:t>
            </a:r>
            <a:r>
              <a:rPr lang="en-US" sz="2400" dirty="0"/>
              <a:t>(</a:t>
            </a:r>
            <a:r>
              <a:rPr lang="en-US" sz="2400" i="1" dirty="0"/>
              <a:t>t</a:t>
            </a:r>
            <a:r>
              <a:rPr lang="en-US" sz="2400" dirty="0"/>
              <a:t>), and we are asked to find the values of </a:t>
            </a:r>
            <a:r>
              <a:rPr lang="en-US" sz="2400" i="1" dirty="0"/>
              <a:t>t</a:t>
            </a:r>
            <a:r>
              <a:rPr lang="en-US" sz="2400" dirty="0"/>
              <a:t> that make the function more than </a:t>
            </a:r>
            <a:r>
              <a:rPr lang="en-US" sz="2400" dirty="0">
                <a:latin typeface="Cambria Math"/>
              </a:rPr>
              <a:t>100</a:t>
            </a:r>
            <a:r>
              <a:rPr lang="en-US" sz="2400" dirty="0"/>
              <a:t>. In other words, we need to find the values of </a:t>
            </a:r>
            <a:r>
              <a:rPr lang="en-US" sz="2400" i="1" dirty="0"/>
              <a:t>t</a:t>
            </a:r>
            <a:r>
              <a:rPr lang="en-US" sz="2400" dirty="0"/>
              <a:t> such that </a:t>
            </a:r>
            <a:r>
              <a:rPr lang="en-US" sz="2400" i="1" dirty="0"/>
              <a:t>h</a:t>
            </a:r>
            <a:r>
              <a:rPr lang="en-US" sz="2400" dirty="0"/>
              <a:t>(</a:t>
            </a:r>
            <a:r>
              <a:rPr lang="en-US" sz="2400" i="1" dirty="0"/>
              <a:t>t</a:t>
            </a:r>
            <a:r>
              <a:rPr lang="en-US" sz="2400" dirty="0"/>
              <a:t>) &gt; 100. Algebraically, we have the following.</a:t>
            </a:r>
          </a:p>
        </p:txBody>
      </p:sp>
      <p:pic>
        <p:nvPicPr>
          <p:cNvPr id="10" name="Picture 9" descr="Negative sixteen t squared plus eighty seven point seventy five t plus four is greater than one hundred.">
            <a:extLst>
              <a:ext uri="{FF2B5EF4-FFF2-40B4-BE49-F238E27FC236}">
                <a16:creationId xmlns:a16="http://schemas.microsoft.com/office/drawing/2014/main" id="{CEAC9076-F3B1-1891-59C8-A737AA048511}"/>
              </a:ext>
            </a:extLst>
          </p:cNvPr>
          <p:cNvPicPr>
            <a:picLocks noChangeAspect="1"/>
          </p:cNvPicPr>
          <p:nvPr/>
        </p:nvPicPr>
        <p:blipFill>
          <a:blip r:embed="rId3"/>
          <a:stretch>
            <a:fillRect/>
          </a:stretch>
        </p:blipFill>
        <p:spPr>
          <a:xfrm>
            <a:off x="2895600" y="5562600"/>
            <a:ext cx="3152775" cy="371475"/>
          </a:xfrm>
          <a:prstGeom prst="rect">
            <a:avLst/>
          </a:prstGeom>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6: Using Multiple Functions</a:t>
            </a:r>
            <a:r>
              <a:rPr lang="en-US" dirty="0"/>
              <a:t> —Slide 7</a:t>
            </a:r>
            <a:endParaRPr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dirty="0"/>
                  <a:t>​</a:t>
                </a:r>
                <a:r>
                  <a:rPr sz="2800" dirty="0"/>
                  <a:t>Figure 21 is graph of the function along with a line indicating the cutoff height of </a:t>
                </a:r>
                <a14:m>
                  <m:oMath xmlns:m="http://schemas.openxmlformats.org/officeDocument/2006/math">
                    <m:r>
                      <a:rPr>
                        <a:latin typeface="Cambria Math" panose="02040503050406030204" pitchFamily="18" charset="0"/>
                      </a:rPr>
                      <m:t>100</m:t>
                    </m:r>
                    <m:r>
                      <m:rPr>
                        <m:nor/>
                      </m:rPr>
                      <a:rPr/>
                      <m:t> </m:t>
                    </m:r>
                    <m:r>
                      <m:rPr>
                        <m:sty m:val="p"/>
                      </m:rPr>
                      <a:rPr>
                        <a:latin typeface="Cambria Math" panose="02040503050406030204" pitchFamily="18" charset="0"/>
                      </a:rPr>
                      <m:t>ft</m:t>
                    </m:r>
                  </m:oMath>
                </a14:m>
                <a:r>
                  <a:rPr sz="2800" dirty="0"/>
                  <a:t>.</a:t>
                </a:r>
              </a:p>
              <a:p>
                <a:r>
                  <a:rPr dirty="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IN">
                    <a:noFill/>
                  </a:rPr>
                  <a:t> </a:t>
                </a:r>
              </a:p>
            </p:txBody>
          </p:sp>
        </mc:Fallback>
      </mc:AlternateContent>
      <p:pic>
        <p:nvPicPr>
          <p:cNvPr id="5" name="Picture 4" descr="Graph of a parabola opening downwards and a horizontal line plotted on the same cartesian plane. The parabola is labeled h of t equals negative sixteen times t squared, plus eighty-seven point seventy-five times t, plus four and the line is labeled y equals to 100. The x axis is labeled &quot;Time (seconds)&quot; and is labeled from minus 2 to 6 in increments of 2. The y axis is labeled &quot;Height (ft)&quot; and is labeled from minus 20 to 140 in increments of 20.">
            <a:extLst>
              <a:ext uri="{FF2B5EF4-FFF2-40B4-BE49-F238E27FC236}">
                <a16:creationId xmlns:a16="http://schemas.microsoft.com/office/drawing/2014/main" id="{8EE129F5-0C9E-4819-82B9-0A4DDB2AA1D1}"/>
              </a:ext>
            </a:extLst>
          </p:cNvPr>
          <p:cNvPicPr>
            <a:picLocks noChangeAspect="1"/>
          </p:cNvPicPr>
          <p:nvPr/>
        </p:nvPicPr>
        <p:blipFill>
          <a:blip r:embed="rId3"/>
          <a:srcRect b="8751"/>
          <a:stretch>
            <a:fillRect/>
          </a:stretch>
        </p:blipFill>
        <p:spPr>
          <a:xfrm>
            <a:off x="2590800" y="1910765"/>
            <a:ext cx="3662651" cy="3728035"/>
          </a:xfrm>
          <a:prstGeom prst="rect">
            <a:avLst/>
          </a:prstGeom>
        </p:spPr>
      </p:pic>
      <p:sp>
        <p:nvSpPr>
          <p:cNvPr id="4" name="TextBox 3">
            <a:extLst>
              <a:ext uri="{FF2B5EF4-FFF2-40B4-BE49-F238E27FC236}">
                <a16:creationId xmlns:a16="http://schemas.microsoft.com/office/drawing/2014/main" id="{01B162F2-89FE-17C8-D066-266BADFAFFBB}"/>
              </a:ext>
            </a:extLst>
          </p:cNvPr>
          <p:cNvSpPr txBox="1"/>
          <p:nvPr/>
        </p:nvSpPr>
        <p:spPr>
          <a:xfrm>
            <a:off x="3500258" y="5613269"/>
            <a:ext cx="2143483" cy="430887"/>
          </a:xfrm>
          <a:prstGeom prst="rect">
            <a:avLst/>
          </a:prstGeom>
          <a:noFill/>
        </p:spPr>
        <p:txBody>
          <a:bodyPr wrap="square">
            <a:spAutoFit/>
          </a:bodyPr>
          <a:lstStyle/>
          <a:p>
            <a:pPr algn="ctr"/>
            <a:r>
              <a:rPr lang="en-IN" sz="2200" dirty="0"/>
              <a:t>Figure 21</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6: Using Multiple Functions</a:t>
            </a:r>
            <a:r>
              <a:rPr lang="en-US" dirty="0"/>
              <a:t>—Slide 8</a:t>
            </a:r>
            <a:endParaRPr dirty="0"/>
          </a:p>
        </p:txBody>
      </p:sp>
      <p:sp>
        <p:nvSpPr>
          <p:cNvPr id="3" name="Text Placeholder 2"/>
          <p:cNvSpPr>
            <a:spLocks noGrp="1"/>
          </p:cNvSpPr>
          <p:nvPr>
            <p:ph type="body" sz="quarter" idx="10"/>
          </p:nvPr>
        </p:nvSpPr>
        <p:spPr/>
        <p:txBody>
          <a:bodyPr>
            <a:normAutofit/>
          </a:bodyPr>
          <a:lstStyle/>
          <a:p>
            <a:pPr>
              <a:defRPr b="1"/>
            </a:pPr>
            <a:r>
              <a:rPr dirty="0"/>
              <a:t>​</a:t>
            </a:r>
            <a:r>
              <a:rPr sz="2800" dirty="0"/>
              <a:t>By Hand</a:t>
            </a:r>
          </a:p>
          <a:p>
            <a:pPr>
              <a:defRPr sz="2800"/>
            </a:pPr>
            <a:r>
              <a:rPr sz="2800" dirty="0"/>
              <a:t>As you can see in Figure 21, the height of the curve is more than </a:t>
            </a:r>
            <a:r>
              <a:rPr sz="2800" dirty="0">
                <a:latin typeface="Cambria Math"/>
              </a:rPr>
              <a:t>100</a:t>
            </a:r>
            <a:r>
              <a:rPr sz="2800" dirty="0"/>
              <a:t> feet between the two points of intersection involving the function and the line. Therefore, we need to find the two intersection points that occur when the function is equal to </a:t>
            </a:r>
            <a:r>
              <a:rPr sz="2800" dirty="0">
                <a:latin typeface="Cambria Math"/>
              </a:rPr>
              <a:t>100</a:t>
            </a:r>
            <a:r>
              <a:rPr sz="2800" dirty="0"/>
              <a:t>. We can do this by changing the inequality sign to an equal sign, and then solving for </a:t>
            </a:r>
            <a:r>
              <a:rPr lang="en-US" sz="2800" i="1" dirty="0"/>
              <a:t>t</a:t>
            </a:r>
            <a:r>
              <a:rPr sz="2800" dirty="0"/>
              <a:t> by using the quadratic formula.</a:t>
            </a:r>
          </a:p>
        </p:txBody>
      </p:sp>
      <p:pic>
        <p:nvPicPr>
          <p:cNvPr id="7" name="Picture 6" descr="Negative sixteen t squared plus eighty seven point seventy five t plus four equals one hundred.&#10;&#10;In standard form, Negative sixteen t squared plus eighty seven point seventy five t minus ninety six equals zero.&#10;">
            <a:extLst>
              <a:ext uri="{FF2B5EF4-FFF2-40B4-BE49-F238E27FC236}">
                <a16:creationId xmlns:a16="http://schemas.microsoft.com/office/drawing/2014/main" id="{E2AE371C-3852-C69D-55B1-F712E070A123}"/>
              </a:ext>
            </a:extLst>
          </p:cNvPr>
          <p:cNvPicPr>
            <a:picLocks noChangeAspect="1"/>
          </p:cNvPicPr>
          <p:nvPr/>
        </p:nvPicPr>
        <p:blipFill>
          <a:blip r:embed="rId2"/>
          <a:stretch>
            <a:fillRect/>
          </a:stretch>
        </p:blipFill>
        <p:spPr>
          <a:xfrm>
            <a:off x="1447800" y="4724400"/>
            <a:ext cx="5743575" cy="904875"/>
          </a:xfrm>
          <a:prstGeom prst="rect">
            <a:avLst/>
          </a:prstGeom>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6: Using Multiple Functions</a:t>
            </a:r>
            <a:r>
              <a:rPr lang="en-US" dirty="0"/>
              <a:t>—Slide 9</a:t>
            </a:r>
            <a:endParaRPr dirty="0"/>
          </a:p>
        </p:txBody>
      </p:sp>
      <p:sp>
        <p:nvSpPr>
          <p:cNvPr id="3" name="Text Placeholder 2"/>
          <p:cNvSpPr>
            <a:spLocks noGrp="1"/>
          </p:cNvSpPr>
          <p:nvPr>
            <p:ph type="body" sz="quarter" idx="10"/>
          </p:nvPr>
        </p:nvSpPr>
        <p:spPr/>
        <p:txBody>
          <a:bodyPr>
            <a:normAutofit/>
          </a:bodyPr>
          <a:lstStyle/>
          <a:p>
            <a:pPr>
              <a:defRPr sz="2800"/>
            </a:pPr>
            <a:r>
              <a:rPr lang="en-IN" sz="2800" dirty="0"/>
              <a:t>So we have </a:t>
            </a:r>
            <a:r>
              <a:rPr lang="en-IN" sz="2800" i="1" dirty="0"/>
              <a:t>a</a:t>
            </a:r>
            <a:r>
              <a:rPr lang="en-IN" sz="2800" dirty="0"/>
              <a:t> = </a:t>
            </a:r>
            <a:r>
              <a:rPr lang="en-IN" sz="2800" dirty="0">
                <a:latin typeface="Symbol" panose="05050102010706020507" pitchFamily="18" charset="2"/>
              </a:rPr>
              <a:t>-</a:t>
            </a:r>
            <a:r>
              <a:rPr lang="en-IN" sz="2800" dirty="0"/>
              <a:t>16, </a:t>
            </a:r>
            <a:r>
              <a:rPr lang="en-IN" sz="2800" i="1" dirty="0"/>
              <a:t>b</a:t>
            </a:r>
            <a:r>
              <a:rPr lang="en-IN" sz="2800" dirty="0"/>
              <a:t> = 87.75, and </a:t>
            </a:r>
            <a:r>
              <a:rPr lang="en-IN" sz="2800" i="1" dirty="0"/>
              <a:t>c</a:t>
            </a:r>
            <a:r>
              <a:rPr lang="en-IN" sz="2800" dirty="0"/>
              <a:t> = </a:t>
            </a:r>
            <a:r>
              <a:rPr lang="en-IN" sz="2800" dirty="0">
                <a:latin typeface="Symbol" panose="05050102010706020507" pitchFamily="18" charset="2"/>
              </a:rPr>
              <a:t>-</a:t>
            </a:r>
            <a:r>
              <a:rPr lang="en-IN" sz="2800" dirty="0"/>
              <a:t>96. Substitute these values into the quadratic formula and simplify.</a:t>
            </a:r>
          </a:p>
          <a:p>
            <a:r>
              <a:rPr lang="en-IN" dirty="0"/>
              <a:t>​</a:t>
            </a:r>
            <a:endParaRPr dirty="0"/>
          </a:p>
        </p:txBody>
      </p:sp>
      <p:pic>
        <p:nvPicPr>
          <p:cNvPr id="9" name="Picture 8" descr="Line 1: t equals negative eighty-seven point seventy five plus or minus the square root of quantity eighty seven point seventy five squared minus four times negative sixteen times negative ninety six, all divided by two times negative sixteen.&#10;&#10;Line 2: t equals negative eighty-seven point seventy five plus square root of 1556.0625 whole divided by negative 32 and t equals negative eighty-seven point seventy five minus square root of 1556.0625 whole divided by negative 32.&#10;&#10;Then t is approximately one point five one and &#10;t is approximately three point nine seven">
            <a:extLst>
              <a:ext uri="{FF2B5EF4-FFF2-40B4-BE49-F238E27FC236}">
                <a16:creationId xmlns:a16="http://schemas.microsoft.com/office/drawing/2014/main" id="{32F21D88-3420-32A5-10D8-4D66D94D9097}"/>
              </a:ext>
            </a:extLst>
          </p:cNvPr>
          <p:cNvPicPr>
            <a:picLocks noChangeAspect="1"/>
          </p:cNvPicPr>
          <p:nvPr/>
        </p:nvPicPr>
        <p:blipFill>
          <a:blip r:embed="rId2"/>
          <a:stretch>
            <a:fillRect/>
          </a:stretch>
        </p:blipFill>
        <p:spPr>
          <a:xfrm>
            <a:off x="566737" y="2169795"/>
            <a:ext cx="8010525" cy="2686050"/>
          </a:xfrm>
          <a:prstGeom prst="rect">
            <a:avLst/>
          </a:prstGeom>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6: Using Multiple Functions</a:t>
            </a:r>
            <a:r>
              <a:rPr lang="en-US" dirty="0"/>
              <a:t>—Slide 10</a:t>
            </a:r>
            <a:endParaRPr dirty="0"/>
          </a:p>
        </p:txBody>
      </p:sp>
      <p:sp>
        <p:nvSpPr>
          <p:cNvPr id="3" name="Text Placeholder 2"/>
          <p:cNvSpPr>
            <a:spLocks noGrp="1"/>
          </p:cNvSpPr>
          <p:nvPr>
            <p:ph type="body" sz="quarter" idx="10"/>
          </p:nvPr>
        </p:nvSpPr>
        <p:spPr/>
        <p:txBody>
          <a:bodyPr>
            <a:normAutofit/>
          </a:bodyPr>
          <a:lstStyle/>
          <a:p>
            <a:pPr>
              <a:defRPr b="1"/>
            </a:pPr>
            <a:r>
              <a:rPr sz="2800" dirty="0"/>
              <a:t>TI-83/84 Plus</a:t>
            </a:r>
          </a:p>
          <a:p>
            <a:pPr>
              <a:defRPr sz="2800"/>
            </a:pPr>
            <a:r>
              <a:rPr sz="2800" dirty="0"/>
              <a:t>Using a graphing utility, we can graph both </a:t>
            </a:r>
            <a:r>
              <a:rPr lang="en-US" sz="2800" i="1" dirty="0"/>
              <a:t>h</a:t>
            </a:r>
            <a:r>
              <a:rPr lang="en-US" sz="2800" dirty="0"/>
              <a:t>(</a:t>
            </a:r>
            <a:r>
              <a:rPr lang="en-US" sz="2800" i="1" dirty="0"/>
              <a:t>t</a:t>
            </a:r>
            <a:r>
              <a:rPr lang="en-US" sz="2800" dirty="0"/>
              <a:t>)</a:t>
            </a:r>
            <a:r>
              <a:rPr sz="2800" dirty="0"/>
              <a:t> and the horizontal line </a:t>
            </a:r>
            <a:r>
              <a:rPr lang="en-US" sz="2800" i="1" dirty="0"/>
              <a:t>y</a:t>
            </a:r>
            <a:r>
              <a:rPr lang="en-US" sz="2800" dirty="0"/>
              <a:t> = 100.</a:t>
            </a:r>
            <a:r>
              <a:rPr sz="2800" dirty="0"/>
              <a:t> (When graphing </a:t>
            </a:r>
            <a:r>
              <a:rPr lang="en-US" sz="2800" i="1" dirty="0"/>
              <a:t>h</a:t>
            </a:r>
            <a:r>
              <a:rPr lang="en-US" sz="2800" dirty="0"/>
              <a:t>(</a:t>
            </a:r>
            <a:r>
              <a:rPr lang="en-US" sz="2800" i="1" dirty="0"/>
              <a:t>t</a:t>
            </a:r>
            <a:r>
              <a:rPr lang="en-US" sz="2800" dirty="0"/>
              <a:t>)</a:t>
            </a:r>
            <a:r>
              <a:rPr sz="2800" dirty="0"/>
              <a:t>, we will use </a:t>
            </a:r>
            <a:r>
              <a:rPr sz="2800" b="1" dirty="0" err="1"/>
              <a:t>X,T,θ,n</a:t>
            </a:r>
            <a:r>
              <a:rPr sz="2800" b="1" dirty="0"/>
              <a:t> </a:t>
            </a:r>
            <a:r>
              <a:rPr sz="2800" dirty="0"/>
              <a:t>for the variable </a:t>
            </a:r>
            <a:r>
              <a:rPr lang="en-US" sz="2800" i="1" dirty="0"/>
              <a:t>t</a:t>
            </a:r>
            <a:r>
              <a:rPr sz="2800" dirty="0"/>
              <a:t>, but it will appear as </a:t>
            </a:r>
            <a:r>
              <a:rPr lang="en-US" sz="2800" i="1" dirty="0"/>
              <a:t>x</a:t>
            </a:r>
            <a:r>
              <a:rPr sz="2800" dirty="0"/>
              <a:t> in the calculator.) Press </a:t>
            </a:r>
            <a:r>
              <a:rPr sz="2800" b="1" dirty="0"/>
              <a:t>y=</a:t>
            </a:r>
            <a:r>
              <a:rPr sz="2800" dirty="0"/>
              <a:t> and enter </a:t>
            </a:r>
            <a:r>
              <a:rPr lang="en-US" sz="2800" dirty="0"/>
              <a:t>			</a:t>
            </a:r>
            <a:endParaRPr sz="2800" dirty="0"/>
          </a:p>
        </p:txBody>
      </p:sp>
      <p:pic>
        <p:nvPicPr>
          <p:cNvPr id="11" name="Picture 10" descr="Negative sixteen x squared plus eighty-seven point seventy-five x plus four.">
            <a:extLst>
              <a:ext uri="{FF2B5EF4-FFF2-40B4-BE49-F238E27FC236}">
                <a16:creationId xmlns:a16="http://schemas.microsoft.com/office/drawing/2014/main" id="{D1C752A9-4988-84B6-3ED1-3A9E35CD6B93}"/>
              </a:ext>
            </a:extLst>
          </p:cNvPr>
          <p:cNvPicPr>
            <a:picLocks noChangeAspect="1"/>
          </p:cNvPicPr>
          <p:nvPr/>
        </p:nvPicPr>
        <p:blipFill>
          <a:blip r:embed="rId2"/>
          <a:stretch>
            <a:fillRect/>
          </a:stretch>
        </p:blipFill>
        <p:spPr>
          <a:xfrm>
            <a:off x="4953000" y="2872404"/>
            <a:ext cx="2676525" cy="400050"/>
          </a:xfrm>
          <a:prstGeom prst="rect">
            <a:avLst/>
          </a:prstGeom>
        </p:spPr>
      </p:pic>
      <mc:AlternateContent xmlns:mc="http://schemas.openxmlformats.org/markup-compatibility/2006">
        <mc:Choice xmlns:a14="http://schemas.microsoft.com/office/drawing/2010/main" Requires="a14">
          <p:sp>
            <p:nvSpPr>
              <p:cNvPr id="13" name="TextBox 12">
                <a:extLst>
                  <a:ext uri="{FF2B5EF4-FFF2-40B4-BE49-F238E27FC236}">
                    <a16:creationId xmlns:a16="http://schemas.microsoft.com/office/drawing/2014/main" id="{4386D983-BE87-23EB-FC7D-15CE8E8398FA}"/>
                  </a:ext>
                </a:extLst>
              </p:cNvPr>
              <p:cNvSpPr txBox="1"/>
              <p:nvPr/>
            </p:nvSpPr>
            <p:spPr>
              <a:xfrm>
                <a:off x="461682" y="3312011"/>
                <a:ext cx="8225118" cy="1815882"/>
              </a:xfrm>
              <a:prstGeom prst="rect">
                <a:avLst/>
              </a:prstGeom>
              <a:noFill/>
            </p:spPr>
            <p:txBody>
              <a:bodyPr wrap="square">
                <a:spAutoFit/>
              </a:bodyPr>
              <a:lstStyle/>
              <a:p>
                <a:r>
                  <a:rPr lang="en-US" sz="2800" dirty="0"/>
                  <a:t>for </a:t>
                </a:r>
                <a:r>
                  <a:rPr lang="en-US" sz="2800" b="1" dirty="0"/>
                  <a:t>Y1</a:t>
                </a:r>
                <a:r>
                  <a:rPr lang="en-US" sz="2800" dirty="0"/>
                  <a:t> and </a:t>
                </a:r>
                <a:r>
                  <a:rPr lang="en-US" sz="2800" dirty="0">
                    <a:latin typeface="Cambria Math"/>
                  </a:rPr>
                  <a:t>100</a:t>
                </a:r>
                <a:r>
                  <a:rPr lang="en-US" sz="2800" dirty="0"/>
                  <a:t> for </a:t>
                </a:r>
                <a:r>
                  <a:rPr lang="en-US" sz="2800" b="1" dirty="0"/>
                  <a:t>Y2</a:t>
                </a:r>
                <a:r>
                  <a:rPr lang="en-US" sz="2800" dirty="0"/>
                  <a:t>. If needed, adjust your viewing </a:t>
                </a:r>
                <a:r>
                  <a:rPr lang="en-US" sz="2800" b="1" dirty="0"/>
                  <a:t>window</a:t>
                </a:r>
                <a:r>
                  <a:rPr lang="en-US" sz="2800" dirty="0"/>
                  <a:t> by pressing window and set </a:t>
                </a:r>
                <a:r>
                  <a:rPr lang="en-US" sz="2800" b="1" dirty="0"/>
                  <a:t>X</a:t>
                </a:r>
                <a:r>
                  <a:rPr lang="en-US" sz="300" b="1" dirty="0"/>
                  <a:t> </a:t>
                </a:r>
                <a:r>
                  <a:rPr lang="en-US" sz="2800" b="1" dirty="0"/>
                  <a:t>min </a:t>
                </a:r>
                <a:r>
                  <a:rPr lang="en-US" sz="2800" dirty="0"/>
                  <a:t>to </a:t>
                </a:r>
                <a14:m>
                  <m:oMath xmlns:m="http://schemas.openxmlformats.org/officeDocument/2006/math">
                    <m:r>
                      <a:rPr lang="en-US" sz="2800" b="0">
                        <a:latin typeface="Cambria Math" panose="02040503050406030204" pitchFamily="18" charset="0"/>
                      </a:rPr>
                      <m:t>−</m:t>
                    </m:r>
                    <m:r>
                      <a:rPr lang="en-US" sz="2800" b="0" i="1">
                        <a:latin typeface="Cambria Math" panose="02040503050406030204" pitchFamily="18" charset="0"/>
                      </a:rPr>
                      <m:t>2</m:t>
                    </m:r>
                  </m:oMath>
                </a14:m>
                <a:r>
                  <a:rPr lang="en-US" sz="2800" dirty="0"/>
                  <a:t>, </a:t>
                </a:r>
                <a:r>
                  <a:rPr lang="en-US" sz="2800" b="1" dirty="0"/>
                  <a:t>X</a:t>
                </a:r>
                <a:r>
                  <a:rPr lang="en-US" sz="300" b="1" dirty="0"/>
                  <a:t> </a:t>
                </a:r>
                <a:r>
                  <a:rPr lang="en-US" sz="2800" b="1" dirty="0"/>
                  <a:t>max </a:t>
                </a:r>
                <a:r>
                  <a:rPr lang="en-US" sz="2800" dirty="0"/>
                  <a:t>to </a:t>
                </a:r>
                <a:r>
                  <a:rPr lang="en-US" sz="2800" dirty="0">
                    <a:latin typeface="Cambria Math"/>
                  </a:rPr>
                  <a:t>10</a:t>
                </a:r>
                <a:r>
                  <a:rPr lang="en-US" sz="2800" dirty="0"/>
                  <a:t>, </a:t>
                </a:r>
                <a:r>
                  <a:rPr lang="en-US" sz="2800" b="1" dirty="0"/>
                  <a:t>Y</a:t>
                </a:r>
                <a:r>
                  <a:rPr lang="en-US" sz="300" b="1" dirty="0"/>
                  <a:t> </a:t>
                </a:r>
                <a:r>
                  <a:rPr lang="en-US" sz="2800" b="1" dirty="0"/>
                  <a:t>min </a:t>
                </a:r>
                <a:r>
                  <a:rPr lang="en-US" sz="2800" dirty="0"/>
                  <a:t>to </a:t>
                </a:r>
                <a14:m>
                  <m:oMath xmlns:m="http://schemas.openxmlformats.org/officeDocument/2006/math">
                    <m:r>
                      <a:rPr lang="en-US" sz="2800" b="0">
                        <a:latin typeface="Cambria Math" panose="02040503050406030204" pitchFamily="18" charset="0"/>
                      </a:rPr>
                      <m:t>−</m:t>
                    </m:r>
                    <m:r>
                      <a:rPr lang="en-US" sz="2800" b="0" i="1">
                        <a:latin typeface="Cambria Math" panose="02040503050406030204" pitchFamily="18" charset="0"/>
                      </a:rPr>
                      <m:t>10</m:t>
                    </m:r>
                  </m:oMath>
                </a14:m>
                <a:r>
                  <a:rPr lang="en-US" sz="2800" dirty="0"/>
                  <a:t>, and </a:t>
                </a:r>
                <a:r>
                  <a:rPr lang="en-US" sz="2800" b="1" dirty="0"/>
                  <a:t>Y</a:t>
                </a:r>
                <a:r>
                  <a:rPr lang="en-US" sz="800" b="1" dirty="0"/>
                  <a:t> </a:t>
                </a:r>
                <a:r>
                  <a:rPr lang="en-US" sz="2800" b="1" dirty="0"/>
                  <a:t>max </a:t>
                </a:r>
                <a:r>
                  <a:rPr lang="en-US" sz="2800" dirty="0"/>
                  <a:t>to </a:t>
                </a:r>
                <a:r>
                  <a:rPr lang="en-US" sz="2800" dirty="0">
                    <a:latin typeface="Cambria Math"/>
                  </a:rPr>
                  <a:t>150</a:t>
                </a:r>
                <a:r>
                  <a:rPr lang="en-US" sz="2800" dirty="0"/>
                  <a:t>. Then press </a:t>
                </a:r>
                <a:r>
                  <a:rPr lang="en-US" sz="2800" b="1" dirty="0"/>
                  <a:t>graph</a:t>
                </a:r>
                <a:r>
                  <a:rPr lang="en-US" sz="2800" dirty="0"/>
                  <a:t>.</a:t>
                </a:r>
                <a:endParaRPr lang="en-IN" sz="2800" dirty="0"/>
              </a:p>
            </p:txBody>
          </p:sp>
        </mc:Choice>
        <mc:Fallback>
          <p:sp>
            <p:nvSpPr>
              <p:cNvPr id="13" name="TextBox 12">
                <a:extLst>
                  <a:ext uri="{FF2B5EF4-FFF2-40B4-BE49-F238E27FC236}">
                    <a16:creationId xmlns:a16="http://schemas.microsoft.com/office/drawing/2014/main" id="{4386D983-BE87-23EB-FC7D-15CE8E8398FA}"/>
                  </a:ext>
                </a:extLst>
              </p:cNvPr>
              <p:cNvSpPr txBox="1">
                <a:spLocks noRot="1" noChangeAspect="1" noMove="1" noResize="1" noEditPoints="1" noAdjustHandles="1" noChangeArrowheads="1" noChangeShapeType="1" noTextEdit="1"/>
              </p:cNvSpPr>
              <p:nvPr/>
            </p:nvSpPr>
            <p:spPr>
              <a:xfrm>
                <a:off x="461682" y="3312011"/>
                <a:ext cx="8225118" cy="1815882"/>
              </a:xfrm>
              <a:prstGeom prst="rect">
                <a:avLst/>
              </a:prstGeom>
              <a:blipFill>
                <a:blip r:embed="rId3"/>
                <a:stretch>
                  <a:fillRect l="-1557" t="-4027" r="-2446" b="-8725"/>
                </a:stretch>
              </a:blipFill>
            </p:spPr>
            <p:txBody>
              <a:bodyPr/>
              <a:lstStyle/>
              <a:p>
                <a:r>
                  <a:rPr lang="en-IN">
                    <a:noFill/>
                  </a:rPr>
                  <a:t> </a:t>
                </a:r>
              </a:p>
            </p:txBody>
          </p:sp>
        </mc:Fallback>
      </mc:AlternateContent>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sz="3100" dirty="0"/>
              <a:t>Example 1: Solving a Quadratic Equation</a:t>
            </a:r>
            <a:r>
              <a:rPr lang="en-US" sz="3100" dirty="0"/>
              <a:t>—Slide 1</a:t>
            </a:r>
            <a:endParaRPr sz="3100" dirty="0"/>
          </a:p>
        </p:txBody>
      </p:sp>
      <p:sp>
        <p:nvSpPr>
          <p:cNvPr id="3" name="Text Placeholder 2"/>
          <p:cNvSpPr>
            <a:spLocks noGrp="1"/>
          </p:cNvSpPr>
          <p:nvPr>
            <p:ph type="body" sz="quarter" idx="10"/>
          </p:nvPr>
        </p:nvSpPr>
        <p:spPr/>
        <p:txBody>
          <a:bodyPr>
            <a:normAutofit/>
          </a:bodyPr>
          <a:lstStyle/>
          <a:p>
            <a:pPr>
              <a:defRPr sz="2800"/>
            </a:pPr>
            <a:r>
              <a:rPr sz="2800" dirty="0"/>
              <a:t>Use the quadratic formula to solve the equation </a:t>
            </a:r>
            <a:endParaRPr lang="en-US" sz="2800" dirty="0"/>
          </a:p>
          <a:p>
            <a:endParaRPr lang="en-IN" sz="2800" b="1" dirty="0"/>
          </a:p>
          <a:p>
            <a:endParaRPr lang="en-IN" sz="2800" dirty="0"/>
          </a:p>
          <a:p>
            <a:endParaRPr lang="en-IN" dirty="0"/>
          </a:p>
          <a:p>
            <a:r>
              <a:rPr lang="en-IN" sz="2800" dirty="0"/>
              <a:t>				 </a:t>
            </a:r>
          </a:p>
          <a:p>
            <a:pPr algn="ctr">
              <a:defRPr sz="2800"/>
            </a:pPr>
            <a:endParaRPr lang="en-US" dirty="0">
              <a:latin typeface="Cambria Math" panose="02040503050406030204" pitchFamily="18" charset="0"/>
            </a:endParaRPr>
          </a:p>
          <a:p>
            <a:pPr algn="ctr">
              <a:defRPr sz="2800"/>
            </a:pPr>
            <a:endParaRPr lang="ar-AE" sz="2800" dirty="0"/>
          </a:p>
        </p:txBody>
      </p:sp>
      <p:pic>
        <p:nvPicPr>
          <p:cNvPr id="7" name="Picture 6" descr="Five x squared minus thirty one x plus six equals zero">
            <a:extLst>
              <a:ext uri="{FF2B5EF4-FFF2-40B4-BE49-F238E27FC236}">
                <a16:creationId xmlns:a16="http://schemas.microsoft.com/office/drawing/2014/main" id="{BDCFFC52-6FB9-0147-5BC8-A76C41313555}"/>
              </a:ext>
            </a:extLst>
          </p:cNvPr>
          <p:cNvPicPr>
            <a:picLocks noChangeAspect="1"/>
          </p:cNvPicPr>
          <p:nvPr/>
        </p:nvPicPr>
        <p:blipFill>
          <a:blip r:embed="rId2"/>
          <a:stretch>
            <a:fillRect/>
          </a:stretch>
        </p:blipFill>
        <p:spPr>
          <a:xfrm>
            <a:off x="533400" y="1524587"/>
            <a:ext cx="2581275" cy="419100"/>
          </a:xfrm>
          <a:prstGeom prst="rect">
            <a:avLst/>
          </a:prstGeom>
        </p:spPr>
      </p:pic>
      <p:sp>
        <p:nvSpPr>
          <p:cNvPr id="10" name="TextBox 9">
            <a:extLst>
              <a:ext uri="{FF2B5EF4-FFF2-40B4-BE49-F238E27FC236}">
                <a16:creationId xmlns:a16="http://schemas.microsoft.com/office/drawing/2014/main" id="{84BF5F72-8EEB-46EF-C8C1-65973ACA04A3}"/>
              </a:ext>
            </a:extLst>
          </p:cNvPr>
          <p:cNvSpPr txBox="1"/>
          <p:nvPr/>
        </p:nvSpPr>
        <p:spPr>
          <a:xfrm>
            <a:off x="457200" y="2170093"/>
            <a:ext cx="8229600" cy="954107"/>
          </a:xfrm>
          <a:prstGeom prst="rect">
            <a:avLst/>
          </a:prstGeom>
          <a:noFill/>
        </p:spPr>
        <p:txBody>
          <a:bodyPr wrap="square">
            <a:spAutoFit/>
          </a:bodyPr>
          <a:lstStyle/>
          <a:p>
            <a:r>
              <a:rPr lang="en-IN" sz="2800" b="1" dirty="0"/>
              <a:t>Solution</a:t>
            </a:r>
          </a:p>
          <a:p>
            <a:pPr>
              <a:defRPr sz="2800"/>
            </a:pPr>
            <a:r>
              <a:rPr lang="en-IN" sz="2800" dirty="0"/>
              <a:t>To use the quadratic formula, the equation must be in</a:t>
            </a:r>
          </a:p>
        </p:txBody>
      </p:sp>
      <p:sp>
        <p:nvSpPr>
          <p:cNvPr id="12" name="TextBox 11">
            <a:extLst>
              <a:ext uri="{FF2B5EF4-FFF2-40B4-BE49-F238E27FC236}">
                <a16:creationId xmlns:a16="http://schemas.microsoft.com/office/drawing/2014/main" id="{C1FA7354-B399-03BC-07C1-029305D5664D}"/>
              </a:ext>
            </a:extLst>
          </p:cNvPr>
          <p:cNvSpPr txBox="1"/>
          <p:nvPr/>
        </p:nvSpPr>
        <p:spPr>
          <a:xfrm>
            <a:off x="457200" y="3071906"/>
            <a:ext cx="1524000" cy="523220"/>
          </a:xfrm>
          <a:prstGeom prst="rect">
            <a:avLst/>
          </a:prstGeom>
          <a:noFill/>
        </p:spPr>
        <p:txBody>
          <a:bodyPr wrap="square">
            <a:spAutoFit/>
          </a:bodyPr>
          <a:lstStyle/>
          <a:p>
            <a:r>
              <a:rPr lang="en-IN" sz="2800" dirty="0"/>
              <a:t>the form</a:t>
            </a:r>
          </a:p>
        </p:txBody>
      </p:sp>
      <p:graphicFrame>
        <p:nvGraphicFramePr>
          <p:cNvPr id="8" name="Object 7" descr="a x squared plus b x plus c equals zero,">
            <a:extLst>
              <a:ext uri="{FF2B5EF4-FFF2-40B4-BE49-F238E27FC236}">
                <a16:creationId xmlns:a16="http://schemas.microsoft.com/office/drawing/2014/main" id="{9F56CD87-6EF1-6688-385E-84AD51D73F30}"/>
              </a:ext>
            </a:extLst>
          </p:cNvPr>
          <p:cNvGraphicFramePr>
            <a:graphicFrameLocks noChangeAspect="1"/>
          </p:cNvGraphicFramePr>
          <p:nvPr>
            <p:extLst>
              <p:ext uri="{D42A27DB-BD31-4B8C-83A1-F6EECF244321}">
                <p14:modId xmlns:p14="http://schemas.microsoft.com/office/powerpoint/2010/main" val="1524425062"/>
              </p:ext>
            </p:extLst>
          </p:nvPr>
        </p:nvGraphicFramePr>
        <p:xfrm>
          <a:off x="1905000" y="3098800"/>
          <a:ext cx="2357437" cy="406400"/>
        </p:xfrm>
        <a:graphic>
          <a:graphicData uri="http://schemas.openxmlformats.org/presentationml/2006/ole">
            <mc:AlternateContent xmlns:mc="http://schemas.openxmlformats.org/markup-compatibility/2006">
              <mc:Choice xmlns:v="urn:schemas-microsoft-com:vml" Requires="v">
                <p:oleObj name="Equation" r:id="rId3" imgW="2358230" imgH="406106" progId="Equation.DSMT4">
                  <p:embed/>
                </p:oleObj>
              </mc:Choice>
              <mc:Fallback>
                <p:oleObj name="Equation" r:id="rId3" imgW="2358230" imgH="406106" progId="Equation.DSMT4">
                  <p:embed/>
                  <p:pic>
                    <p:nvPicPr>
                      <p:cNvPr id="0" name=""/>
                      <p:cNvPicPr/>
                      <p:nvPr/>
                    </p:nvPicPr>
                    <p:blipFill>
                      <a:blip r:embed="rId4"/>
                      <a:stretch>
                        <a:fillRect/>
                      </a:stretch>
                    </p:blipFill>
                    <p:spPr>
                      <a:xfrm>
                        <a:off x="1905000" y="3098800"/>
                        <a:ext cx="2357437" cy="406400"/>
                      </a:xfrm>
                      <a:prstGeom prst="rect">
                        <a:avLst/>
                      </a:prstGeom>
                    </p:spPr>
                  </p:pic>
                </p:oleObj>
              </mc:Fallback>
            </mc:AlternateContent>
          </a:graphicData>
        </a:graphic>
      </p:graphicFrame>
      <p:sp>
        <p:nvSpPr>
          <p:cNvPr id="14" name="TextBox 13">
            <a:extLst>
              <a:ext uri="{FF2B5EF4-FFF2-40B4-BE49-F238E27FC236}">
                <a16:creationId xmlns:a16="http://schemas.microsoft.com/office/drawing/2014/main" id="{1FEAF44E-6568-890B-3BF9-13A6EC2E3B4B}"/>
              </a:ext>
            </a:extLst>
          </p:cNvPr>
          <p:cNvSpPr txBox="1"/>
          <p:nvPr/>
        </p:nvSpPr>
        <p:spPr>
          <a:xfrm>
            <a:off x="4262437" y="3088996"/>
            <a:ext cx="3424237" cy="523220"/>
          </a:xfrm>
          <a:prstGeom prst="rect">
            <a:avLst/>
          </a:prstGeom>
          <a:noFill/>
        </p:spPr>
        <p:txBody>
          <a:bodyPr wrap="square">
            <a:spAutoFit/>
          </a:bodyPr>
          <a:lstStyle/>
          <a:p>
            <a:r>
              <a:rPr lang="en-IN" sz="2800" dirty="0"/>
              <a:t>Since we are given the</a:t>
            </a:r>
          </a:p>
        </p:txBody>
      </p:sp>
      <p:sp>
        <p:nvSpPr>
          <p:cNvPr id="16" name="TextBox 15">
            <a:extLst>
              <a:ext uri="{FF2B5EF4-FFF2-40B4-BE49-F238E27FC236}">
                <a16:creationId xmlns:a16="http://schemas.microsoft.com/office/drawing/2014/main" id="{FDC3642A-F0AC-062F-C192-D943AF0ED2BC}"/>
              </a:ext>
            </a:extLst>
          </p:cNvPr>
          <p:cNvSpPr txBox="1"/>
          <p:nvPr/>
        </p:nvSpPr>
        <p:spPr>
          <a:xfrm>
            <a:off x="457200" y="3508992"/>
            <a:ext cx="8153400" cy="523220"/>
          </a:xfrm>
          <a:prstGeom prst="rect">
            <a:avLst/>
          </a:prstGeom>
          <a:noFill/>
        </p:spPr>
        <p:txBody>
          <a:bodyPr wrap="square">
            <a:spAutoFit/>
          </a:bodyPr>
          <a:lstStyle/>
          <a:p>
            <a:r>
              <a:rPr lang="en-IN" sz="2800" dirty="0"/>
              <a:t>equation in standard form, we can identify </a:t>
            </a:r>
            <a:r>
              <a:rPr lang="en-IN" sz="2800" i="1" dirty="0"/>
              <a:t>a</a:t>
            </a:r>
            <a:r>
              <a:rPr lang="en-IN" sz="2800" dirty="0"/>
              <a:t>, </a:t>
            </a:r>
            <a:r>
              <a:rPr lang="en-IN" sz="2800" i="1" dirty="0"/>
              <a:t>b</a:t>
            </a:r>
            <a:r>
              <a:rPr lang="en-IN" sz="2800" dirty="0"/>
              <a:t>, and </a:t>
            </a:r>
            <a:r>
              <a:rPr lang="en-IN" sz="2800" i="1" dirty="0"/>
              <a:t>c</a:t>
            </a:r>
            <a:r>
              <a:rPr lang="en-IN" sz="2800" dirty="0"/>
              <a:t>.</a:t>
            </a:r>
          </a:p>
        </p:txBody>
      </p:sp>
      <p:pic>
        <p:nvPicPr>
          <p:cNvPr id="19" name="Picture 18" descr="Five x squared minus thirty-one x plus six equals zero.&#10;a equals to 5, &#10;b equals to negative thirty one, &#10;c equals to six.&#10;">
            <a:extLst>
              <a:ext uri="{FF2B5EF4-FFF2-40B4-BE49-F238E27FC236}">
                <a16:creationId xmlns:a16="http://schemas.microsoft.com/office/drawing/2014/main" id="{2DBABE86-38F4-7522-A0D2-B8FCB7C0C286}"/>
              </a:ext>
            </a:extLst>
          </p:cNvPr>
          <p:cNvPicPr>
            <a:picLocks noChangeAspect="1"/>
          </p:cNvPicPr>
          <p:nvPr/>
        </p:nvPicPr>
        <p:blipFill>
          <a:blip r:embed="rId5"/>
          <a:stretch>
            <a:fillRect/>
          </a:stretch>
        </p:blipFill>
        <p:spPr>
          <a:xfrm>
            <a:off x="3114675" y="4112714"/>
            <a:ext cx="3219450" cy="981075"/>
          </a:xfrm>
          <a:prstGeom prst="rect">
            <a:avLst/>
          </a:prstGeom>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6: Using Multiple Functions</a:t>
            </a:r>
            <a:r>
              <a:rPr lang="en-US" dirty="0"/>
              <a:t>—Slide 11</a:t>
            </a:r>
            <a:endParaRPr dirty="0"/>
          </a:p>
        </p:txBody>
      </p:sp>
      <p:sp>
        <p:nvSpPr>
          <p:cNvPr id="3" name="Text Placeholder 2"/>
          <p:cNvSpPr>
            <a:spLocks noGrp="1"/>
          </p:cNvSpPr>
          <p:nvPr>
            <p:ph type="body" sz="quarter" idx="10"/>
          </p:nvPr>
        </p:nvSpPr>
        <p:spPr/>
        <p:txBody>
          <a:bodyPr>
            <a:normAutofit/>
          </a:bodyPr>
          <a:lstStyle/>
          <a:p>
            <a:r>
              <a:rPr sz="2800" dirty="0"/>
              <a:t>Notice that the two places where the function and the horizontal line intersect are the endpoints of the interval when the height is above </a:t>
            </a:r>
            <a:r>
              <a:rPr sz="2800" dirty="0">
                <a:latin typeface="Cambria Math"/>
              </a:rPr>
              <a:t>100</a:t>
            </a:r>
            <a:r>
              <a:rPr sz="2800" dirty="0"/>
              <a:t>. To find the two points of intersection, press </a:t>
            </a:r>
            <a:r>
              <a:rPr sz="2800" b="1" dirty="0"/>
              <a:t>2nd</a:t>
            </a:r>
            <a:r>
              <a:rPr sz="2800" dirty="0"/>
              <a:t> </a:t>
            </a:r>
            <a:r>
              <a:rPr sz="2800" b="1" dirty="0"/>
              <a:t>trace</a:t>
            </a:r>
            <a:r>
              <a:rPr sz="2800" dirty="0"/>
              <a:t> and select intersect. Move the cursor close to one of the points of intersection and press </a:t>
            </a:r>
            <a:r>
              <a:rPr sz="2800" b="1" dirty="0"/>
              <a:t>enter</a:t>
            </a:r>
            <a:r>
              <a:rPr sz="2800" dirty="0"/>
              <a:t> three times; at the bottom of the screen the calculator will display its best approximation of the intersection: </a:t>
            </a:r>
            <a:r>
              <a:rPr sz="2800" b="1" dirty="0"/>
              <a:t>x ≈ 1.5094701 </a:t>
            </a:r>
            <a:r>
              <a:rPr sz="2800" dirty="0"/>
              <a:t>(Figure 22). Repeat this process for the other point of intersection. The calculator returns a value of </a:t>
            </a:r>
            <a:br>
              <a:rPr lang="en-US" sz="2800" dirty="0"/>
            </a:br>
            <a:r>
              <a:rPr sz="2800" b="1" dirty="0"/>
              <a:t>x ≈ 3.9749049</a:t>
            </a:r>
            <a:r>
              <a:rPr sz="2800" dirty="0"/>
              <a:t> (Figure 23).</a:t>
            </a:r>
          </a:p>
          <a:p>
            <a:endParaRPr sz="2800" dirty="0"/>
          </a:p>
        </p:txBody>
      </p:sp>
    </p:spTree>
    <p:extLst>
      <p:ext uri="{BB962C8B-B14F-4D97-AF65-F5344CB8AC3E}">
        <p14:creationId xmlns:p14="http://schemas.microsoft.com/office/powerpoint/2010/main" val="308623102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6: Using Multiple Functions</a:t>
            </a:r>
            <a:r>
              <a:rPr lang="en-US" dirty="0"/>
              <a:t>—Slide 12</a:t>
            </a:r>
            <a:endParaRPr dirty="0"/>
          </a:p>
        </p:txBody>
      </p:sp>
      <p:pic>
        <p:nvPicPr>
          <p:cNvPr id="5" name="Picture 4" descr="Calculator screenshot of the graph of horizontal line y equals to 100 and the function h(t). Above the graph is the formula for the parabola, y1 equals negative sixteen x squared plus eighty seven point seventy five x plus four. Below the graph the intersection is shown x equals to 1.5094701 and y equals to100.">
            <a:extLst>
              <a:ext uri="{FF2B5EF4-FFF2-40B4-BE49-F238E27FC236}">
                <a16:creationId xmlns:a16="http://schemas.microsoft.com/office/drawing/2014/main" id="{11472596-BC5B-4D2A-B248-982650D8AF98}"/>
              </a:ext>
            </a:extLst>
          </p:cNvPr>
          <p:cNvPicPr>
            <a:picLocks noChangeAspect="1"/>
          </p:cNvPicPr>
          <p:nvPr/>
        </p:nvPicPr>
        <p:blipFill>
          <a:blip r:embed="rId2"/>
          <a:srcRect r="51428" b="13231"/>
          <a:stretch>
            <a:fillRect/>
          </a:stretch>
        </p:blipFill>
        <p:spPr>
          <a:xfrm>
            <a:off x="685800" y="1236150"/>
            <a:ext cx="3581400" cy="2752563"/>
          </a:xfrm>
          <a:prstGeom prst="rect">
            <a:avLst/>
          </a:prstGeom>
        </p:spPr>
      </p:pic>
      <p:sp>
        <p:nvSpPr>
          <p:cNvPr id="7" name="TextBox 6">
            <a:extLst>
              <a:ext uri="{FF2B5EF4-FFF2-40B4-BE49-F238E27FC236}">
                <a16:creationId xmlns:a16="http://schemas.microsoft.com/office/drawing/2014/main" id="{2A3AF374-C721-3CDF-5217-F44E5813E70A}"/>
              </a:ext>
            </a:extLst>
          </p:cNvPr>
          <p:cNvSpPr txBox="1"/>
          <p:nvPr/>
        </p:nvSpPr>
        <p:spPr>
          <a:xfrm>
            <a:off x="1295400" y="3961819"/>
            <a:ext cx="2143483" cy="430887"/>
          </a:xfrm>
          <a:prstGeom prst="rect">
            <a:avLst/>
          </a:prstGeom>
          <a:noFill/>
        </p:spPr>
        <p:txBody>
          <a:bodyPr wrap="square">
            <a:spAutoFit/>
          </a:bodyPr>
          <a:lstStyle/>
          <a:p>
            <a:pPr algn="ctr"/>
            <a:r>
              <a:rPr lang="en-IN" sz="2200" dirty="0"/>
              <a:t>Figure 22</a:t>
            </a:r>
          </a:p>
        </p:txBody>
      </p:sp>
      <p:pic>
        <p:nvPicPr>
          <p:cNvPr id="4" name="Picture 3" descr="Calculator screenshot of the same graph as Figure 23, but showing the 2nd point of intersection. Below the graph the intersection is shown: x equals to 3.9749049 and y equals to 100.">
            <a:extLst>
              <a:ext uri="{FF2B5EF4-FFF2-40B4-BE49-F238E27FC236}">
                <a16:creationId xmlns:a16="http://schemas.microsoft.com/office/drawing/2014/main" id="{A1AE7FC5-0AC3-7414-BFB9-C2A8C9F032A2}"/>
              </a:ext>
            </a:extLst>
          </p:cNvPr>
          <p:cNvPicPr>
            <a:picLocks noChangeAspect="1"/>
          </p:cNvPicPr>
          <p:nvPr/>
        </p:nvPicPr>
        <p:blipFill>
          <a:blip r:embed="rId2"/>
          <a:srcRect l="50000" b="11835"/>
          <a:stretch>
            <a:fillRect/>
          </a:stretch>
        </p:blipFill>
        <p:spPr>
          <a:xfrm>
            <a:off x="4749097" y="1249597"/>
            <a:ext cx="3686691" cy="2796817"/>
          </a:xfrm>
          <a:prstGeom prst="rect">
            <a:avLst/>
          </a:prstGeom>
        </p:spPr>
      </p:pic>
      <p:sp>
        <p:nvSpPr>
          <p:cNvPr id="8" name="TextBox 7">
            <a:extLst>
              <a:ext uri="{FF2B5EF4-FFF2-40B4-BE49-F238E27FC236}">
                <a16:creationId xmlns:a16="http://schemas.microsoft.com/office/drawing/2014/main" id="{83E7B907-83BA-4B7D-3900-9C2EB86CA1F7}"/>
              </a:ext>
            </a:extLst>
          </p:cNvPr>
          <p:cNvSpPr txBox="1"/>
          <p:nvPr/>
        </p:nvSpPr>
        <p:spPr>
          <a:xfrm>
            <a:off x="5428588" y="3988713"/>
            <a:ext cx="2143483" cy="430887"/>
          </a:xfrm>
          <a:prstGeom prst="rect">
            <a:avLst/>
          </a:prstGeom>
          <a:noFill/>
        </p:spPr>
        <p:txBody>
          <a:bodyPr wrap="square">
            <a:spAutoFit/>
          </a:bodyPr>
          <a:lstStyle/>
          <a:p>
            <a:pPr algn="ctr"/>
            <a:r>
              <a:rPr lang="en-IN" sz="2200" dirty="0"/>
              <a:t>Figure 23</a:t>
            </a:r>
          </a:p>
        </p:txBody>
      </p:sp>
      <p:sp>
        <p:nvSpPr>
          <p:cNvPr id="12" name="TextBox 11">
            <a:extLst>
              <a:ext uri="{FF2B5EF4-FFF2-40B4-BE49-F238E27FC236}">
                <a16:creationId xmlns:a16="http://schemas.microsoft.com/office/drawing/2014/main" id="{20021829-9910-3965-B715-0E997FD125F8}"/>
              </a:ext>
            </a:extLst>
          </p:cNvPr>
          <p:cNvSpPr txBox="1"/>
          <p:nvPr/>
        </p:nvSpPr>
        <p:spPr>
          <a:xfrm>
            <a:off x="457200" y="4724400"/>
            <a:ext cx="8229600" cy="954107"/>
          </a:xfrm>
          <a:prstGeom prst="rect">
            <a:avLst/>
          </a:prstGeom>
          <a:noFill/>
        </p:spPr>
        <p:txBody>
          <a:bodyPr wrap="square">
            <a:spAutoFit/>
          </a:bodyPr>
          <a:lstStyle/>
          <a:p>
            <a:r>
              <a:rPr lang="en-US" sz="2800" dirty="0"/>
              <a:t>Therefore, the ball is above </a:t>
            </a:r>
            <a:r>
              <a:rPr lang="en-US" sz="2800" dirty="0">
                <a:latin typeface="Cambria Math"/>
              </a:rPr>
              <a:t>100</a:t>
            </a:r>
            <a:r>
              <a:rPr lang="en-US" sz="2800" dirty="0"/>
              <a:t> feet when </a:t>
            </a:r>
            <a:br>
              <a:rPr lang="en-US" sz="2800" dirty="0"/>
            </a:br>
            <a:r>
              <a:rPr lang="en-US" sz="2800" dirty="0"/>
              <a:t>1.51 &lt; </a:t>
            </a:r>
            <a:r>
              <a:rPr lang="en-US" sz="2800" i="1" dirty="0"/>
              <a:t>t</a:t>
            </a:r>
            <a:r>
              <a:rPr lang="en-US" sz="2800" dirty="0"/>
              <a:t> &lt; 3.97.</a:t>
            </a:r>
            <a:endParaRPr lang="en-IN" sz="2800" dirty="0"/>
          </a:p>
        </p:txBody>
      </p:sp>
    </p:spTree>
    <p:extLst>
      <p:ext uri="{BB962C8B-B14F-4D97-AF65-F5344CB8AC3E}">
        <p14:creationId xmlns:p14="http://schemas.microsoft.com/office/powerpoint/2010/main" val="76725585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6: Using Multiple Functions</a:t>
            </a:r>
            <a:r>
              <a:rPr lang="en-US" dirty="0"/>
              <a:t>—Slide 13</a:t>
            </a:r>
            <a:endParaRPr dirty="0"/>
          </a:p>
        </p:txBody>
      </p:sp>
      <p:sp>
        <p:nvSpPr>
          <p:cNvPr id="3" name="Text Placeholder 2"/>
          <p:cNvSpPr>
            <a:spLocks noGrp="1"/>
          </p:cNvSpPr>
          <p:nvPr>
            <p:ph type="body" sz="quarter" idx="10"/>
          </p:nvPr>
        </p:nvSpPr>
        <p:spPr/>
        <p:txBody>
          <a:bodyPr>
            <a:normAutofit fontScale="92500" lnSpcReduction="10000"/>
          </a:bodyPr>
          <a:lstStyle/>
          <a:p>
            <a:pPr marL="538163" indent="-538163">
              <a:defRPr sz="2800"/>
            </a:pPr>
            <a:r>
              <a:rPr lang="en-US" dirty="0"/>
              <a:t>e.</a:t>
            </a:r>
            <a:r>
              <a:rPr dirty="0"/>
              <a:t>​</a:t>
            </a:r>
            <a:r>
              <a:rPr lang="en-US" dirty="0"/>
              <a:t>	</a:t>
            </a:r>
            <a:r>
              <a:rPr sz="2800" dirty="0"/>
              <a:t>The ball became a homerun when it went over the fence, which was </a:t>
            </a:r>
            <a:r>
              <a:rPr sz="2800" dirty="0">
                <a:latin typeface="Cambria Math"/>
              </a:rPr>
              <a:t>395</a:t>
            </a:r>
            <a:r>
              <a:rPr sz="2800" dirty="0"/>
              <a:t> feet away. Thus, we need to set our distance function equal to </a:t>
            </a:r>
            <a:r>
              <a:rPr sz="2800" dirty="0">
                <a:latin typeface="Cambria Math"/>
              </a:rPr>
              <a:t>395</a:t>
            </a:r>
            <a:r>
              <a:rPr sz="2800" dirty="0"/>
              <a:t> and solve for </a:t>
            </a:r>
            <a:r>
              <a:rPr lang="en-US" sz="2800" i="1" dirty="0"/>
              <a:t>t</a:t>
            </a:r>
            <a:r>
              <a:rPr sz="2800" dirty="0"/>
              <a:t>.</a:t>
            </a:r>
          </a:p>
          <a:p>
            <a:r>
              <a:rPr dirty="0"/>
              <a:t>​</a:t>
            </a:r>
            <a:r>
              <a:rPr sz="2800" dirty="0"/>
              <a:t>Substituting in the distance function we have the following.</a:t>
            </a:r>
          </a:p>
          <a:p>
            <a:pPr algn="ctr"/>
            <a:r>
              <a:rPr dirty="0"/>
              <a:t>​</a:t>
            </a:r>
          </a:p>
          <a:p>
            <a:pPr algn="l"/>
            <a:r>
              <a:rPr dirty="0"/>
              <a:t>​</a:t>
            </a:r>
            <a:endParaRPr lang="en-US" dirty="0"/>
          </a:p>
          <a:p>
            <a:pPr algn="l"/>
            <a:endParaRPr lang="en-US" sz="2800" dirty="0"/>
          </a:p>
          <a:p>
            <a:pPr algn="l"/>
            <a:endParaRPr lang="en-US" sz="2800" dirty="0"/>
          </a:p>
          <a:p>
            <a:pPr algn="l"/>
            <a:endParaRPr lang="en-IN" dirty="0"/>
          </a:p>
          <a:p>
            <a:pPr algn="l"/>
            <a:r>
              <a:rPr sz="2800" dirty="0"/>
              <a:t>Therefore, we know that the ball was in the air for </a:t>
            </a:r>
            <a:r>
              <a:rPr sz="2800" dirty="0">
                <a:latin typeface="Cambria Math"/>
              </a:rPr>
              <a:t>2.81</a:t>
            </a:r>
            <a:r>
              <a:rPr sz="2800" dirty="0"/>
              <a:t> seconds before going over the fence to score the homerun.</a:t>
            </a:r>
          </a:p>
        </p:txBody>
      </p:sp>
      <p:pic>
        <p:nvPicPr>
          <p:cNvPr id="7" name="Picture 6" descr="Three hundred ninety five equals one hundred forty point four two t.&#10;Which is Three hundred ninety five divided by one hundred forty point four two equals t.&#10;Then t is approximately equal to two point eight one seconds.">
            <a:extLst>
              <a:ext uri="{FF2B5EF4-FFF2-40B4-BE49-F238E27FC236}">
                <a16:creationId xmlns:a16="http://schemas.microsoft.com/office/drawing/2014/main" id="{0D041DEE-51D8-C39F-3635-1732FC5D08C3}"/>
              </a:ext>
            </a:extLst>
          </p:cNvPr>
          <p:cNvPicPr>
            <a:picLocks noChangeAspect="1"/>
          </p:cNvPicPr>
          <p:nvPr/>
        </p:nvPicPr>
        <p:blipFill>
          <a:blip r:embed="rId2"/>
          <a:stretch>
            <a:fillRect/>
          </a:stretch>
        </p:blipFill>
        <p:spPr>
          <a:xfrm>
            <a:off x="3200400" y="2819400"/>
            <a:ext cx="2324100" cy="1733550"/>
          </a:xfrm>
          <a:prstGeom prst="rect">
            <a:avLst/>
          </a:prstGeom>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6: Using Multiple Functions</a:t>
            </a:r>
            <a:r>
              <a:rPr lang="en-US" dirty="0"/>
              <a:t>—Slide 14</a:t>
            </a:r>
            <a:endParaRPr dirty="0"/>
          </a:p>
        </p:txBody>
      </p:sp>
      <p:sp>
        <p:nvSpPr>
          <p:cNvPr id="3" name="Text Placeholder 2"/>
          <p:cNvSpPr>
            <a:spLocks noGrp="1"/>
          </p:cNvSpPr>
          <p:nvPr>
            <p:ph type="body" sz="quarter" idx="10"/>
          </p:nvPr>
        </p:nvSpPr>
        <p:spPr/>
        <p:txBody>
          <a:bodyPr>
            <a:normAutofit/>
          </a:bodyPr>
          <a:lstStyle/>
          <a:p>
            <a:pPr marL="538163" indent="-538163">
              <a:defRPr sz="2800"/>
            </a:pPr>
            <a:r>
              <a:rPr lang="en-US" sz="2600" dirty="0"/>
              <a:t>f.</a:t>
            </a:r>
            <a:r>
              <a:rPr sz="2600" dirty="0"/>
              <a:t>​</a:t>
            </a:r>
            <a:r>
              <a:rPr lang="en-US" sz="2600" dirty="0"/>
              <a:t>	</a:t>
            </a:r>
            <a:r>
              <a:rPr sz="2600" dirty="0"/>
              <a:t>To determine how high above the fence the ball was when it went over the fence, we first need to determine the height of the ball as it went over the fence. Then, we need to subtract the height of the fence from the height of the ball.</a:t>
            </a:r>
          </a:p>
          <a:p>
            <a:pPr>
              <a:defRPr sz="2800"/>
            </a:pPr>
            <a:r>
              <a:rPr sz="2600" dirty="0"/>
              <a:t>​From part e., we know that the ball went over the fence after </a:t>
            </a:r>
            <a:r>
              <a:rPr sz="2600" dirty="0">
                <a:latin typeface="Cambria Math"/>
              </a:rPr>
              <a:t>2.81</a:t>
            </a:r>
            <a:r>
              <a:rPr sz="2600" dirty="0"/>
              <a:t> seconds. We can use that value for </a:t>
            </a:r>
            <a:r>
              <a:rPr lang="en-US" sz="2600" i="1" dirty="0"/>
              <a:t>t</a:t>
            </a:r>
            <a:r>
              <a:rPr sz="2600" dirty="0"/>
              <a:t> in the height function to calculate how high the ball was when it went over the fence. Using the formula, we have the following.</a:t>
            </a:r>
          </a:p>
          <a:p>
            <a:endParaRPr sz="2600" dirty="0"/>
          </a:p>
        </p:txBody>
      </p:sp>
      <p:pic>
        <p:nvPicPr>
          <p:cNvPr id="7" name="Picture 6" descr="Line 1: h of t equals negative sixteen t squared plus eighty seven point seventy five t plus four.&#10;&#10;Line 2: h of two point eight one equals negative sixteen times two point eight one squared plus eighty seven point seventy five times two point eight one plus four.&#10;&#10;Line 3: h of two point eight one equals one hundred twenty four point two three nine nine.">
            <a:extLst>
              <a:ext uri="{FF2B5EF4-FFF2-40B4-BE49-F238E27FC236}">
                <a16:creationId xmlns:a16="http://schemas.microsoft.com/office/drawing/2014/main" id="{3662209A-C3D5-ABEC-ACA4-751C700CEC4C}"/>
              </a:ext>
            </a:extLst>
          </p:cNvPr>
          <p:cNvPicPr>
            <a:picLocks noChangeAspect="1"/>
          </p:cNvPicPr>
          <p:nvPr/>
        </p:nvPicPr>
        <p:blipFill>
          <a:blip r:embed="rId2"/>
          <a:stretch>
            <a:fillRect/>
          </a:stretch>
        </p:blipFill>
        <p:spPr>
          <a:xfrm>
            <a:off x="2438400" y="4727288"/>
            <a:ext cx="5067300" cy="1304925"/>
          </a:xfrm>
          <a:prstGeom prst="rect">
            <a:avLst/>
          </a:prstGeom>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6: Using Multiple Functions</a:t>
            </a:r>
            <a:r>
              <a:rPr lang="en-US" dirty="0"/>
              <a:t>—Slide 15</a:t>
            </a:r>
            <a:endParaRPr dirty="0"/>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fontScale="92500" lnSpcReduction="20000"/>
              </a:bodyPr>
              <a:lstStyle/>
              <a:p>
                <a:r>
                  <a:rPr lang="en-IN" dirty="0"/>
                  <a:t>​</a:t>
                </a:r>
                <a:r>
                  <a:rPr lang="en-IN" sz="2800" dirty="0"/>
                  <a:t>Thus, </a:t>
                </a:r>
                <a:r>
                  <a:rPr lang="en-IN" sz="2800" dirty="0" err="1"/>
                  <a:t>Acuña's</a:t>
                </a:r>
                <a:r>
                  <a:rPr lang="en-IN" sz="2800" dirty="0"/>
                  <a:t> homerun ball was approximately </a:t>
                </a:r>
                <a:r>
                  <a:rPr lang="en-IN" sz="2800" dirty="0">
                    <a:latin typeface="Cambria Math"/>
                  </a:rPr>
                  <a:t>124.24</a:t>
                </a:r>
                <a:r>
                  <a:rPr lang="en-IN" sz="2800" dirty="0"/>
                  <a:t> feet off of the ground when it went over the fence.</a:t>
                </a:r>
              </a:p>
              <a:p>
                <a:pPr>
                  <a:defRPr sz="2800"/>
                </a:pPr>
                <a:r>
                  <a:rPr lang="en-IN" dirty="0"/>
                  <a:t>​</a:t>
                </a:r>
                <a:r>
                  <a:rPr lang="en-IN" sz="2800" dirty="0"/>
                  <a:t>Now we subtract the height of the fence, </a:t>
                </a:r>
                <a14:m>
                  <m:oMath xmlns:m="http://schemas.openxmlformats.org/officeDocument/2006/math">
                    <m:sSup>
                      <m:sSupPr>
                        <m:ctrlPr>
                          <a:rPr lang="ar-AE" i="1">
                            <a:latin typeface="Cambria Math" panose="02040503050406030204" pitchFamily="18" charset="0"/>
                          </a:rPr>
                        </m:ctrlPr>
                      </m:sSupPr>
                      <m:e>
                        <m:r>
                          <a:rPr lang="ar-AE">
                            <a:latin typeface="Cambria Math" panose="02040503050406030204" pitchFamily="18" charset="0"/>
                          </a:rPr>
                          <m:t>8</m:t>
                        </m:r>
                        <m:r>
                          <a:rPr lang="ar-AE" b="0" i="1" smtClean="0">
                            <a:latin typeface="Cambria Math" panose="02040503050406030204" pitchFamily="18" charset="0"/>
                          </a:rPr>
                          <m:t> </m:t>
                        </m:r>
                        <m:r>
                          <m:rPr>
                            <m:sty m:val="p"/>
                          </m:rPr>
                          <a:rPr lang="en-US" b="0" i="0" smtClean="0">
                            <a:latin typeface="Cambria Math" panose="02040503050406030204" pitchFamily="18" charset="0"/>
                          </a:rPr>
                          <m:t>feet</m:t>
                        </m:r>
                      </m:e>
                      <m:sup>
                        <m:r>
                          <m:rPr>
                            <m:nor/>
                          </m:rPr>
                          <a:rPr lang="ar-AE"/>
                          <m:t> </m:t>
                        </m:r>
                      </m:sup>
                    </m:sSup>
                    <m:sSup>
                      <m:sSupPr>
                        <m:ctrlPr>
                          <a:rPr lang="ar-AE" i="1">
                            <a:latin typeface="Cambria Math" panose="02040503050406030204" pitchFamily="18" charset="0"/>
                          </a:rPr>
                        </m:ctrlPr>
                      </m:sSupPr>
                      <m:e>
                        <m:r>
                          <a:rPr lang="ar-AE">
                            <a:latin typeface="Cambria Math" panose="02040503050406030204" pitchFamily="18" charset="0"/>
                          </a:rPr>
                          <m:t>8</m:t>
                        </m:r>
                      </m:e>
                      <m:sup>
                        <m:r>
                          <a:rPr lang="en-US" b="0" i="1" smtClean="0">
                            <a:latin typeface="Cambria Math" panose="02040503050406030204" pitchFamily="18" charset="0"/>
                          </a:rPr>
                          <m:t> </m:t>
                        </m:r>
                      </m:sup>
                    </m:sSup>
                  </m:oMath>
                </a14:m>
                <a:r>
                  <a:rPr lang="en-US" sz="2800" dirty="0"/>
                  <a:t>inches, </a:t>
                </a:r>
                <a:r>
                  <a:rPr lang="en-IN" sz="2800" dirty="0"/>
                  <a:t>from the ball's height. Before we can subtract, both measurements need to be in the same format. We'll convert the fence height to a decimal form of feet:</a:t>
                </a:r>
              </a:p>
              <a:p>
                <a:pPr>
                  <a:defRPr sz="2800"/>
                </a:pPr>
                <a:endParaRPr lang="en-IN" sz="2800" dirty="0"/>
              </a:p>
              <a:p>
                <a:pPr>
                  <a:defRPr sz="2800"/>
                </a:pPr>
                <a:endParaRPr lang="en-IN" sz="2800" dirty="0"/>
              </a:p>
              <a:p>
                <a:r>
                  <a:rPr lang="en-IN" dirty="0"/>
                  <a:t>​</a:t>
                </a:r>
                <a:r>
                  <a:rPr lang="en-IN" sz="2800" dirty="0"/>
                  <a:t>This gives that the fence is </a:t>
                </a:r>
                <a:r>
                  <a:rPr lang="en-IN" sz="2800" dirty="0">
                    <a:latin typeface="Cambria Math"/>
                  </a:rPr>
                  <a:t>8.67</a:t>
                </a:r>
                <a:r>
                  <a:rPr lang="en-IN" sz="2800" dirty="0"/>
                  <a:t> feet tall. Now we can subtract.</a:t>
                </a:r>
              </a:p>
              <a:p>
                <a:pPr algn="ctr">
                  <a:defRPr sz="2800"/>
                </a:pPr>
                <a:r>
                  <a:rPr lang="en-IN" dirty="0"/>
                  <a:t>​124.24 </a:t>
                </a:r>
                <a14:m>
                  <m:oMath xmlns:m="http://schemas.openxmlformats.org/officeDocument/2006/math">
                    <m:r>
                      <a:rPr lang="en-IN" i="1" smtClean="0">
                        <a:latin typeface="Cambria Math" panose="02040503050406030204" pitchFamily="18" charset="0"/>
                        <a:ea typeface="Cambria Math" panose="02040503050406030204" pitchFamily="18" charset="0"/>
                      </a:rPr>
                      <m:t>−</m:t>
                    </m:r>
                  </m:oMath>
                </a14:m>
                <a:r>
                  <a:rPr lang="en-IN" dirty="0"/>
                  <a:t> 8.67 = 115.57</a:t>
                </a:r>
              </a:p>
              <a:p>
                <a:r>
                  <a:rPr lang="en-IN" dirty="0"/>
                  <a:t>​</a:t>
                </a:r>
                <a:r>
                  <a:rPr lang="en-IN" sz="2800" dirty="0"/>
                  <a:t>Thus, the homerun ball was </a:t>
                </a:r>
                <a:r>
                  <a:rPr lang="en-IN" sz="2800" dirty="0">
                    <a:latin typeface="Cambria Math"/>
                  </a:rPr>
                  <a:t>115.57</a:t>
                </a:r>
                <a:r>
                  <a:rPr lang="en-IN" sz="2800" dirty="0"/>
                  <a:t> feet above the fence when it went over it for a homerun.</a:t>
                </a:r>
                <a:endParaRPr sz="2800" dirty="0"/>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333" t="-2822" r="-1037"/>
                </a:stretch>
              </a:blipFill>
            </p:spPr>
            <p:txBody>
              <a:bodyPr/>
              <a:lstStyle/>
              <a:p>
                <a:r>
                  <a:rPr lang="en-IN">
                    <a:noFill/>
                  </a:rPr>
                  <a:t> </a:t>
                </a:r>
              </a:p>
            </p:txBody>
          </p:sp>
        </mc:Fallback>
      </mc:AlternateContent>
      <p:pic>
        <p:nvPicPr>
          <p:cNvPr id="6" name="Picture 5" descr="Eight inches times the quantity one foot divided by twelve inches is approximately equal to zero point six seven feet.">
            <a:extLst>
              <a:ext uri="{FF2B5EF4-FFF2-40B4-BE49-F238E27FC236}">
                <a16:creationId xmlns:a16="http://schemas.microsoft.com/office/drawing/2014/main" id="{8BD816A0-DB74-7A7E-5557-F064BBC51F6B}"/>
              </a:ext>
            </a:extLst>
          </p:cNvPr>
          <p:cNvPicPr>
            <a:picLocks noChangeAspect="1"/>
          </p:cNvPicPr>
          <p:nvPr/>
        </p:nvPicPr>
        <p:blipFill>
          <a:blip r:embed="rId3"/>
          <a:stretch>
            <a:fillRect/>
          </a:stretch>
        </p:blipFill>
        <p:spPr>
          <a:xfrm>
            <a:off x="533400" y="3076575"/>
            <a:ext cx="2724150" cy="809625"/>
          </a:xfrm>
          <a:prstGeom prst="rect">
            <a:avLst/>
          </a:prstGeom>
        </p:spPr>
      </p:pic>
    </p:spTree>
    <p:extLst>
      <p:ext uri="{BB962C8B-B14F-4D97-AF65-F5344CB8AC3E}">
        <p14:creationId xmlns:p14="http://schemas.microsoft.com/office/powerpoint/2010/main" val="77614368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Skill Check 4</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dirty="0"/>
                  <a:t>Suppose a rocket is fired vertically upward from </a:t>
                </a:r>
                <a:r>
                  <a:rPr sz="2800" dirty="0">
                    <a:latin typeface="Cambria Math"/>
                  </a:rPr>
                  <a:t>1200</a:t>
                </a:r>
                <a:r>
                  <a:rPr sz="2800" dirty="0"/>
                  <a:t> feet above the ground, with an initial velocity of </a:t>
                </a:r>
                <a:endParaRPr lang="en-US" sz="2800" dirty="0"/>
              </a:p>
              <a:p>
                <a:pPr>
                  <a:defRPr sz="2800"/>
                </a:pPr>
                <a14:m>
                  <m:oMath xmlns:m="http://schemas.openxmlformats.org/officeDocument/2006/math">
                    <m:r>
                      <a:rPr>
                        <a:latin typeface="Cambria Math" panose="02040503050406030204" pitchFamily="18" charset="0"/>
                      </a:rPr>
                      <m:t>620</m:t>
                    </m:r>
                    <m:r>
                      <m:rPr>
                        <m:nor/>
                      </m:rPr>
                      <a:rPr/>
                      <m:t> </m:t>
                    </m:r>
                    <m:r>
                      <m:rPr>
                        <m:sty m:val="p"/>
                      </m:rPr>
                      <a:rPr>
                        <a:latin typeface="Cambria Math" panose="02040503050406030204" pitchFamily="18" charset="0"/>
                      </a:rPr>
                      <m:t>ft</m:t>
                    </m:r>
                    <m:r>
                      <a:rPr>
                        <a:latin typeface="Cambria Math" panose="02040503050406030204" pitchFamily="18" charset="0"/>
                      </a:rPr>
                      <m:t>/</m:t>
                    </m:r>
                    <m:r>
                      <m:rPr>
                        <m:sty m:val="p"/>
                      </m:rPr>
                      <a:rPr>
                        <a:latin typeface="Cambria Math" panose="02040503050406030204" pitchFamily="18" charset="0"/>
                      </a:rPr>
                      <m:t>sec</m:t>
                    </m:r>
                  </m:oMath>
                </a14:m>
                <a:r>
                  <a:rPr sz="2800" dirty="0"/>
                  <a:t>. Write the quadratic model for its height </a:t>
                </a:r>
                <a:r>
                  <a:rPr lang="en-US" sz="2800" i="1" dirty="0"/>
                  <a:t>h</a:t>
                </a:r>
                <a:r>
                  <a:rPr lang="en-US" sz="2800" dirty="0"/>
                  <a:t>(</a:t>
                </a:r>
                <a:r>
                  <a:rPr lang="en-US" sz="2800" i="1" dirty="0"/>
                  <a:t>t</a:t>
                </a:r>
                <a:r>
                  <a:rPr lang="en-US" sz="2800" dirty="0"/>
                  <a:t>)</a:t>
                </a:r>
                <a:r>
                  <a:rPr sz="2800" dirty="0"/>
                  <a:t> in feet above the ground after </a:t>
                </a:r>
                <a:r>
                  <a:rPr lang="en-US" sz="2800" i="1" dirty="0"/>
                  <a:t>t</a:t>
                </a:r>
                <a:r>
                  <a:rPr sz="2800" dirty="0"/>
                  <a:t> seconds and determine how long the projectile will be in flight.</a:t>
                </a:r>
                <a:endParaRPr lang="en-US" sz="2800" dirty="0"/>
              </a:p>
              <a:p>
                <a:pPr>
                  <a:defRPr sz="2800"/>
                </a:pPr>
                <a:endParaRPr sz="2800" dirty="0"/>
              </a:p>
              <a:p>
                <a:pPr>
                  <a:defRPr sz="2800"/>
                </a:pPr>
                <a:r>
                  <a:rPr lang="en-US" sz="2800" dirty="0"/>
                  <a:t>					</a:t>
                </a:r>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595" r="-1704"/>
                </a:stretch>
              </a:blipFill>
            </p:spPr>
            <p:txBody>
              <a:bodyPr/>
              <a:lstStyle/>
              <a:p>
                <a:r>
                  <a:rPr lang="en-IN">
                    <a:noFill/>
                  </a:rPr>
                  <a:t> </a:t>
                </a:r>
              </a:p>
            </p:txBody>
          </p:sp>
        </mc:Fallback>
      </mc:AlternateContent>
      <p:sp>
        <p:nvSpPr>
          <p:cNvPr id="9" name="TextBox 8">
            <a:extLst>
              <a:ext uri="{FF2B5EF4-FFF2-40B4-BE49-F238E27FC236}">
                <a16:creationId xmlns:a16="http://schemas.microsoft.com/office/drawing/2014/main" id="{FA430B00-D63A-B438-021C-E807B934B043}"/>
              </a:ext>
            </a:extLst>
          </p:cNvPr>
          <p:cNvSpPr txBox="1"/>
          <p:nvPr/>
        </p:nvSpPr>
        <p:spPr>
          <a:xfrm>
            <a:off x="457200" y="3868271"/>
            <a:ext cx="1371600" cy="523220"/>
          </a:xfrm>
          <a:prstGeom prst="rect">
            <a:avLst/>
          </a:prstGeom>
          <a:noFill/>
        </p:spPr>
        <p:txBody>
          <a:bodyPr wrap="square">
            <a:spAutoFit/>
          </a:bodyPr>
          <a:lstStyle/>
          <a:p>
            <a:r>
              <a:rPr lang="en-IN" sz="2800" dirty="0"/>
              <a:t>Answer:</a:t>
            </a:r>
          </a:p>
        </p:txBody>
      </p:sp>
      <p:pic>
        <p:nvPicPr>
          <p:cNvPr id="7" name="Picture 6" descr="h of t equals negative sixteen t squared plus six hundred twenty t plus twelve hundred.">
            <a:extLst>
              <a:ext uri="{FF2B5EF4-FFF2-40B4-BE49-F238E27FC236}">
                <a16:creationId xmlns:a16="http://schemas.microsoft.com/office/drawing/2014/main" id="{E3BDAB1E-223A-2CB5-4080-E72BE018C854}"/>
              </a:ext>
            </a:extLst>
          </p:cNvPr>
          <p:cNvPicPr>
            <a:picLocks noChangeAspect="1"/>
          </p:cNvPicPr>
          <p:nvPr/>
        </p:nvPicPr>
        <p:blipFill>
          <a:blip r:embed="rId3"/>
          <a:stretch>
            <a:fillRect/>
          </a:stretch>
        </p:blipFill>
        <p:spPr>
          <a:xfrm>
            <a:off x="1752600" y="3886200"/>
            <a:ext cx="3829050" cy="523875"/>
          </a:xfrm>
          <a:prstGeom prst="rect">
            <a:avLst/>
          </a:prstGeom>
        </p:spPr>
      </p:pic>
      <p:sp>
        <p:nvSpPr>
          <p:cNvPr id="11" name="TextBox 10">
            <a:extLst>
              <a:ext uri="{FF2B5EF4-FFF2-40B4-BE49-F238E27FC236}">
                <a16:creationId xmlns:a16="http://schemas.microsoft.com/office/drawing/2014/main" id="{1215595E-19A6-FCDF-497E-EBBA1FBC6EF7}"/>
              </a:ext>
            </a:extLst>
          </p:cNvPr>
          <p:cNvSpPr txBox="1"/>
          <p:nvPr/>
        </p:nvSpPr>
        <p:spPr>
          <a:xfrm>
            <a:off x="1676400" y="4355632"/>
            <a:ext cx="4343400" cy="523220"/>
          </a:xfrm>
          <a:prstGeom prst="rect">
            <a:avLst/>
          </a:prstGeom>
          <a:noFill/>
        </p:spPr>
        <p:txBody>
          <a:bodyPr wrap="square">
            <a:spAutoFit/>
          </a:bodyPr>
          <a:lstStyle/>
          <a:p>
            <a:r>
              <a:rPr lang="en-IN" sz="2800" dirty="0"/>
              <a:t>approximately </a:t>
            </a:r>
            <a:r>
              <a:rPr lang="en-IN" sz="2800" dirty="0">
                <a:latin typeface="Cambria Math"/>
              </a:rPr>
              <a:t>40.6</a:t>
            </a:r>
            <a:r>
              <a:rPr lang="en-IN" sz="2800" dirty="0"/>
              <a:t> seconds</a:t>
            </a:r>
          </a:p>
        </p:txBody>
      </p:sp>
    </p:spTree>
    <p:extLst>
      <p:ext uri="{BB962C8B-B14F-4D97-AF65-F5344CB8AC3E}">
        <p14:creationId xmlns:p14="http://schemas.microsoft.com/office/powerpoint/2010/main" val="12216310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sz="3100" dirty="0"/>
              <a:t>Example 1: Solving a Quadratic Equation</a:t>
            </a:r>
            <a:r>
              <a:rPr lang="en-US" sz="3100" dirty="0"/>
              <a:t>—Slide 2</a:t>
            </a:r>
            <a:endParaRPr sz="3100" dirty="0"/>
          </a:p>
        </p:txBody>
      </p:sp>
      <p:sp>
        <p:nvSpPr>
          <p:cNvPr id="3" name="Text Placeholder 2"/>
          <p:cNvSpPr>
            <a:spLocks noGrp="1"/>
          </p:cNvSpPr>
          <p:nvPr>
            <p:ph type="body" sz="quarter" idx="10"/>
          </p:nvPr>
        </p:nvSpPr>
        <p:spPr/>
        <p:txBody>
          <a:bodyPr>
            <a:normAutofit/>
          </a:bodyPr>
          <a:lstStyle/>
          <a:p>
            <a:r>
              <a:rPr sz="2000" dirty="0"/>
              <a:t>Now, substitute these values into the quadratic formula.</a:t>
            </a:r>
            <a:endParaRPr lang="en-US" sz="2000" dirty="0"/>
          </a:p>
          <a:p>
            <a:endParaRPr lang="en-IN" dirty="0"/>
          </a:p>
          <a:p>
            <a:endParaRPr lang="en-IN" sz="2800" dirty="0"/>
          </a:p>
          <a:p>
            <a:endParaRPr lang="en-IN" dirty="0"/>
          </a:p>
          <a:p>
            <a:endParaRPr lang="en-IN" sz="2800" dirty="0"/>
          </a:p>
          <a:p>
            <a:endParaRPr lang="en-IN" dirty="0"/>
          </a:p>
          <a:p>
            <a:endParaRPr lang="en-IN" sz="2800" dirty="0"/>
          </a:p>
          <a:p>
            <a:endParaRPr lang="en-IN" sz="2000" dirty="0"/>
          </a:p>
          <a:p>
            <a:endParaRPr sz="2800" dirty="0"/>
          </a:p>
        </p:txBody>
      </p:sp>
      <p:pic>
        <p:nvPicPr>
          <p:cNvPr id="8" name="Picture 7" descr="Line 1: x equals negative b plus or minus the square root of b squared minus four a c, whole divided by two a.&#10;&#10;Line 2: Substituting the appropriate values, &#10;x equals negative of negative thirty one plus or minus the square root of negative thirty one squared minus four times five times six, whole divided by two times five.&#10;&#10;Line 3: By simplifying, x equals thirty one plus or minus twenty nine, whole divided by ten.&#10;&#10;Line 4: Simplify using both operations, &#10;This gives two solutions&#10;x equals thirty one plus twenty nine divided by ten, which is six and &#10;x equals thirty one minus twenty nine divided by ten, which is one fifth.">
            <a:extLst>
              <a:ext uri="{FF2B5EF4-FFF2-40B4-BE49-F238E27FC236}">
                <a16:creationId xmlns:a16="http://schemas.microsoft.com/office/drawing/2014/main" id="{AF5900B7-57B4-FB5E-0CF4-D5988D5EBA7F}"/>
              </a:ext>
            </a:extLst>
          </p:cNvPr>
          <p:cNvPicPr>
            <a:picLocks noChangeAspect="1"/>
          </p:cNvPicPr>
          <p:nvPr/>
        </p:nvPicPr>
        <p:blipFill>
          <a:blip r:embed="rId2"/>
          <a:stretch>
            <a:fillRect/>
          </a:stretch>
        </p:blipFill>
        <p:spPr>
          <a:xfrm>
            <a:off x="838200" y="1524000"/>
            <a:ext cx="7134225" cy="3200400"/>
          </a:xfrm>
          <a:prstGeom prst="rect">
            <a:avLst/>
          </a:prstGeom>
        </p:spPr>
      </p:pic>
      <p:pic>
        <p:nvPicPr>
          <p:cNvPr id="11" name="Picture 10" descr="So, x equals six and x equals one fifth.">
            <a:extLst>
              <a:ext uri="{FF2B5EF4-FFF2-40B4-BE49-F238E27FC236}">
                <a16:creationId xmlns:a16="http://schemas.microsoft.com/office/drawing/2014/main" id="{99FF4D31-B1C0-CAA3-D61F-CADF9CF4C98C}"/>
              </a:ext>
            </a:extLst>
          </p:cNvPr>
          <p:cNvPicPr>
            <a:picLocks noChangeAspect="1"/>
          </p:cNvPicPr>
          <p:nvPr/>
        </p:nvPicPr>
        <p:blipFill>
          <a:blip r:embed="rId3"/>
          <a:stretch>
            <a:fillRect/>
          </a:stretch>
        </p:blipFill>
        <p:spPr>
          <a:xfrm>
            <a:off x="762000" y="4800600"/>
            <a:ext cx="2028825" cy="657225"/>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sz="3100" dirty="0"/>
              <a:t>Example 1: Solving a Quadratic Equation</a:t>
            </a:r>
            <a:r>
              <a:rPr lang="en-US" sz="3100" dirty="0"/>
              <a:t>—Slide 3</a:t>
            </a:r>
            <a:endParaRPr sz="3100" dirty="0"/>
          </a:p>
        </p:txBody>
      </p:sp>
      <p:sp>
        <p:nvSpPr>
          <p:cNvPr id="3" name="Text Placeholder 2"/>
          <p:cNvSpPr>
            <a:spLocks noGrp="1"/>
          </p:cNvSpPr>
          <p:nvPr>
            <p:ph type="body" sz="quarter" idx="10"/>
          </p:nvPr>
        </p:nvSpPr>
        <p:spPr/>
        <p:txBody>
          <a:bodyPr>
            <a:normAutofit/>
          </a:bodyPr>
          <a:lstStyle/>
          <a:p>
            <a:r>
              <a:rPr sz="2200" dirty="0"/>
              <a:t>We need to determine if either (or both) of the solutions we found to the linear equations satisfies the original quadratic equation. Check each by substituting back into the original equation.</a:t>
            </a:r>
          </a:p>
          <a:p>
            <a:r>
              <a:rPr sz="2200" dirty="0"/>
              <a:t>Check:</a:t>
            </a:r>
            <a:endParaRPr lang="en-US" sz="2200" dirty="0"/>
          </a:p>
          <a:p>
            <a:endParaRPr lang="en-IN" sz="2000" dirty="0"/>
          </a:p>
          <a:p>
            <a:endParaRPr lang="en-IN" sz="2000" dirty="0"/>
          </a:p>
          <a:p>
            <a:endParaRPr lang="en-IN" sz="2000" dirty="0"/>
          </a:p>
          <a:p>
            <a:endParaRPr lang="en-IN" sz="2000" dirty="0"/>
          </a:p>
          <a:p>
            <a:endParaRPr lang="en-IN" sz="2000" dirty="0"/>
          </a:p>
          <a:p>
            <a:endParaRPr lang="en-US" sz="2000" dirty="0"/>
          </a:p>
          <a:p>
            <a:endParaRPr sz="2000" dirty="0"/>
          </a:p>
        </p:txBody>
      </p:sp>
      <p:pic>
        <p:nvPicPr>
          <p:cNvPr id="8" name="Picture 7" descr="Line 1: x equals six.&#10;Line 2: Five times six squared minus thirty one times six plus six equals zero.&#10;Line 3: One hundred eighty minus one hundred eighty six plus six equals zero. Which is correct.">
            <a:extLst>
              <a:ext uri="{FF2B5EF4-FFF2-40B4-BE49-F238E27FC236}">
                <a16:creationId xmlns:a16="http://schemas.microsoft.com/office/drawing/2014/main" id="{C7DD9693-1C4B-226A-726D-68523023ABD7}"/>
              </a:ext>
            </a:extLst>
          </p:cNvPr>
          <p:cNvPicPr>
            <a:picLocks noChangeAspect="1"/>
          </p:cNvPicPr>
          <p:nvPr/>
        </p:nvPicPr>
        <p:blipFill>
          <a:blip r:embed="rId2"/>
          <a:stretch>
            <a:fillRect/>
          </a:stretch>
        </p:blipFill>
        <p:spPr>
          <a:xfrm>
            <a:off x="762000" y="2607945"/>
            <a:ext cx="2209800" cy="1809750"/>
          </a:xfrm>
          <a:prstGeom prst="rect">
            <a:avLst/>
          </a:prstGeom>
        </p:spPr>
      </p:pic>
      <p:pic>
        <p:nvPicPr>
          <p:cNvPr id="11" name="Picture 10" descr="Line 1: x equals one fifth.&#10;Line 2: Five times one fifth squared minus thirty one times one fifth plus six equals zero.&#10;Line 3: One fifth minus thirty one fifths plus six equals zero. Which is correct. ">
            <a:extLst>
              <a:ext uri="{FF2B5EF4-FFF2-40B4-BE49-F238E27FC236}">
                <a16:creationId xmlns:a16="http://schemas.microsoft.com/office/drawing/2014/main" id="{6E38CE77-0D2C-883B-BDCE-8F77421EBF2C}"/>
              </a:ext>
            </a:extLst>
          </p:cNvPr>
          <p:cNvPicPr>
            <a:picLocks noChangeAspect="1"/>
          </p:cNvPicPr>
          <p:nvPr/>
        </p:nvPicPr>
        <p:blipFill>
          <a:blip r:embed="rId3"/>
          <a:stretch>
            <a:fillRect/>
          </a:stretch>
        </p:blipFill>
        <p:spPr>
          <a:xfrm>
            <a:off x="3657600" y="2152650"/>
            <a:ext cx="2390775" cy="2552700"/>
          </a:xfrm>
          <a:prstGeom prst="rect">
            <a:avLst/>
          </a:prstGeom>
        </p:spPr>
      </p:pic>
      <p:sp>
        <p:nvSpPr>
          <p:cNvPr id="13" name="TextBox 12">
            <a:extLst>
              <a:ext uri="{FF2B5EF4-FFF2-40B4-BE49-F238E27FC236}">
                <a16:creationId xmlns:a16="http://schemas.microsoft.com/office/drawing/2014/main" id="{9F6FA7AC-8699-B48D-1F2A-9FC7CFC9FB4F}"/>
              </a:ext>
            </a:extLst>
          </p:cNvPr>
          <p:cNvSpPr txBox="1"/>
          <p:nvPr/>
        </p:nvSpPr>
        <p:spPr>
          <a:xfrm>
            <a:off x="457200" y="4870430"/>
            <a:ext cx="8305800" cy="769441"/>
          </a:xfrm>
          <a:prstGeom prst="rect">
            <a:avLst/>
          </a:prstGeom>
          <a:noFill/>
        </p:spPr>
        <p:txBody>
          <a:bodyPr wrap="square">
            <a:spAutoFit/>
          </a:bodyPr>
          <a:lstStyle/>
          <a:p>
            <a:r>
              <a:rPr lang="en-US" sz="2200" dirty="0"/>
              <a:t>Thus, we have verified that both of these numbers are solutions to the quadratic equation.</a:t>
            </a:r>
          </a:p>
        </p:txBody>
      </p:sp>
    </p:spTree>
    <p:extLst>
      <p:ext uri="{BB962C8B-B14F-4D97-AF65-F5344CB8AC3E}">
        <p14:creationId xmlns:p14="http://schemas.microsoft.com/office/powerpoint/2010/main" val="3676200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Skill Check 1</a:t>
            </a:r>
          </a:p>
        </p:txBody>
      </p:sp>
      <p:sp>
        <p:nvSpPr>
          <p:cNvPr id="3" name="Text Placeholder 2"/>
          <p:cNvSpPr>
            <a:spLocks noGrp="1"/>
          </p:cNvSpPr>
          <p:nvPr>
            <p:ph type="body" sz="quarter" idx="10"/>
          </p:nvPr>
        </p:nvSpPr>
        <p:spPr/>
        <p:txBody>
          <a:bodyPr>
            <a:normAutofit/>
          </a:bodyPr>
          <a:lstStyle/>
          <a:p>
            <a:pPr>
              <a:defRPr sz="2800"/>
            </a:pPr>
            <a:r>
              <a:rPr lang="en-IN" dirty="0"/>
              <a:t>Identify </a:t>
            </a:r>
            <a:r>
              <a:rPr lang="en-IN" i="1" dirty="0"/>
              <a:t>a</a:t>
            </a:r>
            <a:r>
              <a:rPr lang="en-IN" dirty="0"/>
              <a:t>, </a:t>
            </a:r>
            <a:r>
              <a:rPr lang="en-IN" i="1" dirty="0"/>
              <a:t>b</a:t>
            </a:r>
            <a:r>
              <a:rPr lang="en-IN" dirty="0"/>
              <a:t>, and </a:t>
            </a:r>
            <a:r>
              <a:rPr lang="en-IN" i="1" dirty="0"/>
              <a:t>c</a:t>
            </a:r>
            <a:r>
              <a:rPr lang="en-IN" dirty="0"/>
              <a:t> in the quadratic equation </a:t>
            </a:r>
          </a:p>
          <a:p>
            <a:pPr>
              <a:defRPr sz="2800"/>
            </a:pPr>
            <a:endParaRPr lang="en-US" sz="2800" dirty="0"/>
          </a:p>
          <a:p>
            <a:pPr>
              <a:defRPr sz="2800"/>
            </a:pPr>
            <a:endParaRPr lang="ar-AE" sz="2800" dirty="0"/>
          </a:p>
        </p:txBody>
      </p:sp>
      <p:pic>
        <p:nvPicPr>
          <p:cNvPr id="4" name="Picture 3" descr="Three x squared equals five x minus two.">
            <a:extLst>
              <a:ext uri="{FF2B5EF4-FFF2-40B4-BE49-F238E27FC236}">
                <a16:creationId xmlns:a16="http://schemas.microsoft.com/office/drawing/2014/main" id="{C58C11C9-7529-E129-6103-34CF14628AA2}"/>
              </a:ext>
            </a:extLst>
          </p:cNvPr>
          <p:cNvPicPr>
            <a:picLocks noChangeAspect="1"/>
          </p:cNvPicPr>
          <p:nvPr/>
        </p:nvPicPr>
        <p:blipFill>
          <a:blip r:embed="rId2"/>
          <a:stretch>
            <a:fillRect/>
          </a:stretch>
        </p:blipFill>
        <p:spPr>
          <a:xfrm>
            <a:off x="533400" y="1524587"/>
            <a:ext cx="1876425" cy="419100"/>
          </a:xfrm>
          <a:prstGeom prst="rect">
            <a:avLst/>
          </a:prstGeom>
        </p:spPr>
      </p:pic>
      <mc:AlternateContent xmlns:mc="http://schemas.openxmlformats.org/markup-compatibility/2006">
        <mc:Choice xmlns:a14="http://schemas.microsoft.com/office/drawing/2010/main" Requires="a14">
          <p:sp>
            <p:nvSpPr>
              <p:cNvPr id="6" name="TextBox 5">
                <a:extLst>
                  <a:ext uri="{FF2B5EF4-FFF2-40B4-BE49-F238E27FC236}">
                    <a16:creationId xmlns:a16="http://schemas.microsoft.com/office/drawing/2014/main" id="{69E846F4-04F9-0FE1-EC9C-D2C708B6CACA}"/>
                  </a:ext>
                </a:extLst>
              </p:cNvPr>
              <p:cNvSpPr txBox="1"/>
              <p:nvPr/>
            </p:nvSpPr>
            <p:spPr>
              <a:xfrm>
                <a:off x="457200" y="2177377"/>
                <a:ext cx="4572000" cy="523220"/>
              </a:xfrm>
              <a:prstGeom prst="rect">
                <a:avLst/>
              </a:prstGeom>
              <a:noFill/>
            </p:spPr>
            <p:txBody>
              <a:bodyPr wrap="square">
                <a:sp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800" b="0" i="0" u="none" strike="noStrike" kern="1200" cap="none" spc="0" normalizeH="0" baseline="0" noProof="0" dirty="0">
                    <a:ln>
                      <a:noFill/>
                    </a:ln>
                    <a:solidFill>
                      <a:srgbClr val="366092"/>
                    </a:solidFill>
                    <a:effectLst/>
                    <a:uLnTx/>
                    <a:uFillTx/>
                    <a:latin typeface="Calibri"/>
                    <a:ea typeface="+mn-ea"/>
                    <a:cs typeface="+mn-cs"/>
                  </a:rPr>
                  <a:t>Answer: </a:t>
                </a:r>
                <a:r>
                  <a:rPr kumimoji="0" lang="en-US" sz="2800" b="0" i="1" u="none" strike="noStrike" kern="1200" cap="none" spc="0" normalizeH="0" baseline="0" noProof="0" dirty="0">
                    <a:ln>
                      <a:noFill/>
                    </a:ln>
                    <a:solidFill>
                      <a:srgbClr val="366092"/>
                    </a:solidFill>
                    <a:effectLst/>
                    <a:uLnTx/>
                    <a:uFillTx/>
                    <a:latin typeface="Calibri"/>
                    <a:ea typeface="+mn-ea"/>
                    <a:cs typeface="+mn-cs"/>
                  </a:rPr>
                  <a:t>a</a:t>
                </a:r>
                <a:r>
                  <a:rPr kumimoji="0" lang="en-US" sz="2800" b="0" i="0" u="none" strike="noStrike" kern="1200" cap="none" spc="0" normalizeH="0" baseline="0" noProof="0" dirty="0">
                    <a:ln>
                      <a:noFill/>
                    </a:ln>
                    <a:solidFill>
                      <a:srgbClr val="366092"/>
                    </a:solidFill>
                    <a:effectLst/>
                    <a:uLnTx/>
                    <a:uFillTx/>
                    <a:latin typeface="Calibri"/>
                    <a:ea typeface="+mn-ea"/>
                    <a:cs typeface="+mn-cs"/>
                  </a:rPr>
                  <a:t> </a:t>
                </a:r>
                <a14:m>
                  <m:oMath xmlns:m="http://schemas.openxmlformats.org/officeDocument/2006/math">
                    <m:r>
                      <a:rPr kumimoji="0" lang="en-US"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m:t>
                    </m:r>
                  </m:oMath>
                </a14:m>
                <a:r>
                  <a:rPr kumimoji="0" lang="en-US" sz="2800" b="0" i="0" u="none" strike="noStrike" kern="1200" cap="none" spc="0" normalizeH="0" baseline="0" noProof="0" dirty="0">
                    <a:ln>
                      <a:noFill/>
                    </a:ln>
                    <a:solidFill>
                      <a:srgbClr val="366092"/>
                    </a:solidFill>
                    <a:effectLst/>
                    <a:uLnTx/>
                    <a:uFillTx/>
                    <a:latin typeface="Calibri"/>
                    <a:ea typeface="+mn-ea"/>
                    <a:cs typeface="+mn-cs"/>
                  </a:rPr>
                  <a:t> </a:t>
                </a:r>
                <a14:m>
                  <m:oMath xmlns:m="http://schemas.openxmlformats.org/officeDocument/2006/math">
                    <m:r>
                      <a:rPr kumimoji="0" lang="en-US"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3</m:t>
                    </m:r>
                  </m:oMath>
                </a14:m>
                <a:r>
                  <a:rPr kumimoji="0" lang="en-US" sz="2800" b="0" i="0" u="none" strike="noStrike" kern="1200" cap="none" spc="0" normalizeH="0" baseline="0" noProof="0" dirty="0">
                    <a:ln>
                      <a:noFill/>
                    </a:ln>
                    <a:solidFill>
                      <a:srgbClr val="366092"/>
                    </a:solidFill>
                    <a:effectLst/>
                    <a:uLnTx/>
                    <a:uFillTx/>
                    <a:latin typeface="Calibri"/>
                    <a:ea typeface="+mn-ea"/>
                    <a:cs typeface="+mn-cs"/>
                  </a:rPr>
                  <a:t>, </a:t>
                </a:r>
                <a:r>
                  <a:rPr kumimoji="0" lang="en-US" sz="2800" b="0" i="1" u="none" strike="noStrike" kern="1200" cap="none" spc="0" normalizeH="0" baseline="0" noProof="0" dirty="0">
                    <a:ln>
                      <a:noFill/>
                    </a:ln>
                    <a:solidFill>
                      <a:srgbClr val="366092"/>
                    </a:solidFill>
                    <a:effectLst/>
                    <a:uLnTx/>
                    <a:uFillTx/>
                    <a:latin typeface="Calibri"/>
                    <a:ea typeface="+mn-ea"/>
                    <a:cs typeface="+mn-cs"/>
                  </a:rPr>
                  <a:t>b</a:t>
                </a:r>
                <a:r>
                  <a:rPr kumimoji="0" lang="en-US" sz="2800" b="0" i="0" u="none" strike="noStrike" kern="1200" cap="none" spc="0" normalizeH="0" baseline="0" noProof="0" dirty="0">
                    <a:ln>
                      <a:noFill/>
                    </a:ln>
                    <a:solidFill>
                      <a:srgbClr val="366092"/>
                    </a:solidFill>
                    <a:effectLst/>
                    <a:uLnTx/>
                    <a:uFillTx/>
                    <a:latin typeface="Calibri"/>
                    <a:ea typeface="+mn-ea"/>
                    <a:cs typeface="+mn-cs"/>
                  </a:rPr>
                  <a:t> </a:t>
                </a:r>
                <a14:m>
                  <m:oMath xmlns:m="http://schemas.openxmlformats.org/officeDocument/2006/math">
                    <m:r>
                      <a:rPr kumimoji="0" lang="en-US"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m:t>
                    </m:r>
                  </m:oMath>
                </a14:m>
                <a:r>
                  <a:rPr kumimoji="0" lang="en-US" sz="2800" b="0" i="0" u="none" strike="noStrike" kern="1200" cap="none" spc="0" normalizeH="0" baseline="0" noProof="0" dirty="0">
                    <a:ln>
                      <a:noFill/>
                    </a:ln>
                    <a:solidFill>
                      <a:srgbClr val="366092"/>
                    </a:solidFill>
                    <a:effectLst/>
                    <a:uLnTx/>
                    <a:uFillTx/>
                    <a:latin typeface="Calibri"/>
                    <a:ea typeface="+mn-ea"/>
                    <a:cs typeface="+mn-cs"/>
                  </a:rPr>
                  <a:t> </a:t>
                </a:r>
                <a14:m>
                  <m:oMath xmlns:m="http://schemas.openxmlformats.org/officeDocument/2006/math">
                    <m:r>
                      <a:rPr kumimoji="0" lang="en-US"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−5</m:t>
                    </m:r>
                    <m:r>
                      <a:rPr kumimoji="0" lang="en-US" sz="2800" b="0" i="0" u="none" strike="noStrike" kern="1200" cap="none" spc="0" normalizeH="0" baseline="0" noProof="0" smtClean="0">
                        <a:ln>
                          <a:noFill/>
                        </a:ln>
                        <a:solidFill>
                          <a:srgbClr val="366092"/>
                        </a:solidFill>
                        <a:effectLst/>
                        <a:uLnTx/>
                        <a:uFillTx/>
                        <a:latin typeface="Cambria Math" panose="02040503050406030204" pitchFamily="18" charset="0"/>
                        <a:ea typeface="+mn-ea"/>
                        <a:cs typeface="+mn-cs"/>
                      </a:rPr>
                      <m:t>, </m:t>
                    </m:r>
                  </m:oMath>
                </a14:m>
                <a:r>
                  <a:rPr kumimoji="0" lang="en-US" sz="2800" b="0" i="1" u="none" strike="noStrike" kern="1200" cap="none" spc="0" normalizeH="0" baseline="0" noProof="0" dirty="0">
                    <a:ln>
                      <a:noFill/>
                    </a:ln>
                    <a:solidFill>
                      <a:srgbClr val="366092"/>
                    </a:solidFill>
                    <a:effectLst/>
                    <a:uLnTx/>
                    <a:uFillTx/>
                    <a:latin typeface="Calibri"/>
                    <a:ea typeface="+mn-ea"/>
                    <a:cs typeface="+mn-cs"/>
                  </a:rPr>
                  <a:t> c</a:t>
                </a:r>
                <a:r>
                  <a:rPr kumimoji="0" lang="en-US" sz="2800" b="0" i="0" u="none" strike="noStrike" kern="1200" cap="none" spc="0" normalizeH="0" baseline="0" noProof="0" dirty="0">
                    <a:ln>
                      <a:noFill/>
                    </a:ln>
                    <a:solidFill>
                      <a:srgbClr val="366092"/>
                    </a:solidFill>
                    <a:effectLst/>
                    <a:uLnTx/>
                    <a:uFillTx/>
                    <a:latin typeface="Calibri"/>
                    <a:ea typeface="+mn-ea"/>
                    <a:cs typeface="+mn-cs"/>
                  </a:rPr>
                  <a:t> </a:t>
                </a:r>
                <a14:m>
                  <m:oMath xmlns:m="http://schemas.openxmlformats.org/officeDocument/2006/math">
                    <m:r>
                      <a:rPr kumimoji="0" lang="en-US"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m:t>
                    </m:r>
                  </m:oMath>
                </a14:m>
                <a:r>
                  <a:rPr kumimoji="0" lang="en-US" sz="2800" b="0" i="0" u="none" strike="noStrike" kern="1200" cap="none" spc="0" normalizeH="0" baseline="0" noProof="0" dirty="0">
                    <a:ln>
                      <a:noFill/>
                    </a:ln>
                    <a:solidFill>
                      <a:srgbClr val="366092"/>
                    </a:solidFill>
                    <a:effectLst/>
                    <a:uLnTx/>
                    <a:uFillTx/>
                    <a:latin typeface="Calibri"/>
                    <a:ea typeface="+mn-ea"/>
                    <a:cs typeface="Arial" panose="020B0604020202020204" pitchFamily="34" charset="0"/>
                  </a:rPr>
                  <a:t> </a:t>
                </a:r>
                <a14:m>
                  <m:oMath xmlns:m="http://schemas.openxmlformats.org/officeDocument/2006/math">
                    <m:r>
                      <a:rPr kumimoji="0" lang="en-US" sz="2800" b="0" i="0" u="none" strike="noStrike" kern="1200" cap="none" spc="0" normalizeH="0" baseline="0" noProof="0">
                        <a:ln>
                          <a:noFill/>
                        </a:ln>
                        <a:solidFill>
                          <a:srgbClr val="366092"/>
                        </a:solidFill>
                        <a:effectLst/>
                        <a:uLnTx/>
                        <a:uFillTx/>
                        <a:latin typeface="Cambria Math" panose="02040503050406030204" pitchFamily="18" charset="0"/>
                        <a:ea typeface="+mn-ea"/>
                      </a:rPr>
                      <m:t>2</m:t>
                    </m:r>
                  </m:oMath>
                </a14:m>
                <a:endParaRPr kumimoji="0" lang="en-US" sz="2800" b="0" i="0" u="none" strike="noStrike" kern="1200" cap="none" spc="0" normalizeH="0" baseline="0" noProof="0" dirty="0">
                  <a:ln>
                    <a:noFill/>
                  </a:ln>
                  <a:solidFill>
                    <a:srgbClr val="366092"/>
                  </a:solidFill>
                  <a:effectLst/>
                  <a:uLnTx/>
                  <a:uFillTx/>
                  <a:latin typeface="Calibri"/>
                  <a:ea typeface="+mn-ea"/>
                  <a:cs typeface="+mn-cs"/>
                </a:endParaRPr>
              </a:p>
            </p:txBody>
          </p:sp>
        </mc:Choice>
        <mc:Fallback>
          <p:sp>
            <p:nvSpPr>
              <p:cNvPr id="6" name="TextBox 5">
                <a:extLst>
                  <a:ext uri="{FF2B5EF4-FFF2-40B4-BE49-F238E27FC236}">
                    <a16:creationId xmlns:a16="http://schemas.microsoft.com/office/drawing/2014/main" id="{69E846F4-04F9-0FE1-EC9C-D2C708B6CACA}"/>
                  </a:ext>
                </a:extLst>
              </p:cNvPr>
              <p:cNvSpPr txBox="1">
                <a:spLocks noRot="1" noChangeAspect="1" noMove="1" noResize="1" noEditPoints="1" noAdjustHandles="1" noChangeArrowheads="1" noChangeShapeType="1" noTextEdit="1"/>
              </p:cNvSpPr>
              <p:nvPr/>
            </p:nvSpPr>
            <p:spPr>
              <a:xfrm>
                <a:off x="457200" y="2177377"/>
                <a:ext cx="4572000" cy="523220"/>
              </a:xfrm>
              <a:prstGeom prst="rect">
                <a:avLst/>
              </a:prstGeom>
              <a:blipFill>
                <a:blip r:embed="rId3"/>
                <a:stretch>
                  <a:fillRect l="-2667" t="-10465" b="-32558"/>
                </a:stretch>
              </a:blipFill>
            </p:spPr>
            <p:txBody>
              <a:bodyPr/>
              <a:lstStyle/>
              <a:p>
                <a:r>
                  <a:rPr lang="en-IN">
                    <a:noFill/>
                  </a:rPr>
                  <a:t> </a:t>
                </a:r>
              </a:p>
            </p:txBody>
          </p:sp>
        </mc:Fallback>
      </mc:AlternateContent>
    </p:spTree>
    <p:extLst>
      <p:ext uri="{BB962C8B-B14F-4D97-AF65-F5344CB8AC3E}">
        <p14:creationId xmlns:p14="http://schemas.microsoft.com/office/powerpoint/2010/main" val="2542290939"/>
      </p:ext>
    </p:extLst>
  </p:cSld>
  <p:clrMapOvr>
    <a:masterClrMapping/>
  </p:clrMapOvr>
</p:sld>
</file>

<file path=ppt/theme/theme1.xml><?xml version="1.0" encoding="utf-8"?>
<a:theme xmlns:a="http://schemas.openxmlformats.org/drawingml/2006/main" name="Office Theme">
  <a:themeElements>
    <a:clrScheme name="Custom 1">
      <a:dk1>
        <a:srgbClr val="366092"/>
      </a:dk1>
      <a:lt1>
        <a:srgbClr val="FFFFFF"/>
      </a:lt1>
      <a:dk2>
        <a:srgbClr val="4F81BD"/>
      </a:dk2>
      <a:lt2>
        <a:srgbClr val="FFFFFF"/>
      </a:lt2>
      <a:accent1>
        <a:srgbClr val="1F497D"/>
      </a:accent1>
      <a:accent2>
        <a:srgbClr val="366092"/>
      </a:accent2>
      <a:accent3>
        <a:srgbClr val="FFFFCC"/>
      </a:accent3>
      <a:accent4>
        <a:srgbClr val="B8CCE4"/>
      </a:accent4>
      <a:accent5>
        <a:srgbClr val="DBE5F1"/>
      </a:accent5>
      <a:accent6>
        <a:srgbClr val="C6D9F0"/>
      </a:accent6>
      <a:hlink>
        <a:srgbClr val="92CDDC"/>
      </a:hlink>
      <a:folHlink>
        <a:srgbClr val="8DB3E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327C35045E9A749BE72BEEA1A150D0C" ma:contentTypeVersion="12" ma:contentTypeDescription="Create a new document." ma:contentTypeScope="" ma:versionID="c814cb3e8714731e075e6c5082fb93d7">
  <xsd:schema xmlns:xsd="http://www.w3.org/2001/XMLSchema" xmlns:xs="http://www.w3.org/2001/XMLSchema" xmlns:p="http://schemas.microsoft.com/office/2006/metadata/properties" xmlns:ns2="06d9c582-05c2-476b-83d2-72ab8b1380b2" xmlns:ns3="fdab59f7-c3a7-48e5-acd8-618ce834776e" targetNamespace="http://schemas.microsoft.com/office/2006/metadata/properties" ma:root="true" ma:fieldsID="d80a9e90dbd3f40806ac15508682cdd4" ns2:_="" ns3:_="">
    <xsd:import namespace="06d9c582-05c2-476b-83d2-72ab8b1380b2"/>
    <xsd:import namespace="fdab59f7-c3a7-48e5-acd8-618ce834776e"/>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BillingMetadata"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6d9c582-05c2-476b-83d2-72ab8b1380b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BillingMetadata" ma:index="11" nillable="true" ma:displayName="MediaServiceBillingMetadata" ma:hidden="true" ma:internalName="MediaServiceBillingMetadata" ma:readOnly="true">
      <xsd:simpleType>
        <xsd:restriction base="dms:Note"/>
      </xsd:simpleType>
    </xsd:element>
    <xsd:element name="MediaServiceDateTaken" ma:index="12" nillable="true" ma:displayName="MediaServiceDateTaken" ma:descriptio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0d033b2a-f064-4877-9db0-61a81d710356"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dab59f7-c3a7-48e5-acd8-618ce834776e"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5c102bf4-6fae-482a-8201-639cb6b5c521}" ma:internalName="TaxCatchAll" ma:showField="CatchAllData" ma:web="fdab59f7-c3a7-48e5-acd8-618ce834776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fdab59f7-c3a7-48e5-acd8-618ce834776e" xsi:nil="true"/>
    <lcf76f155ced4ddcb4097134ff3c332f xmlns="06d9c582-05c2-476b-83d2-72ab8b1380b2">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EB787987-F87A-4D14-818F-3037DD36A819}"/>
</file>

<file path=customXml/itemProps2.xml><?xml version="1.0" encoding="utf-8"?>
<ds:datastoreItem xmlns:ds="http://schemas.openxmlformats.org/officeDocument/2006/customXml" ds:itemID="{2532F744-2264-4820-9C06-C5B31AFC4B7A}"/>
</file>

<file path=customXml/itemProps3.xml><?xml version="1.0" encoding="utf-8"?>
<ds:datastoreItem xmlns:ds="http://schemas.openxmlformats.org/officeDocument/2006/customXml" ds:itemID="{7FC144B5-1C6C-4A91-8339-2C38935474CC}"/>
</file>

<file path=docProps/app.xml><?xml version="1.0" encoding="utf-8"?>
<Properties xmlns="http://schemas.openxmlformats.org/officeDocument/2006/extended-properties" xmlns:vt="http://schemas.openxmlformats.org/officeDocument/2006/docPropsVTypes">
  <TotalTime>1863</TotalTime>
  <Words>4643</Words>
  <Application>Microsoft Office PowerPoint</Application>
  <PresentationFormat>On-screen Show (4:3)</PresentationFormat>
  <Paragraphs>342</Paragraphs>
  <Slides>65</Slides>
  <Notes>0</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65</vt:i4>
      </vt:variant>
    </vt:vector>
  </HeadingPairs>
  <TitlesOfParts>
    <vt:vector size="72" baseType="lpstr">
      <vt:lpstr>Arial</vt:lpstr>
      <vt:lpstr>Cambria Math</vt:lpstr>
      <vt:lpstr>Courier New</vt:lpstr>
      <vt:lpstr>Calibri</vt:lpstr>
      <vt:lpstr>Symbol</vt:lpstr>
      <vt:lpstr>Office Theme</vt:lpstr>
      <vt:lpstr>Equation</vt:lpstr>
      <vt:lpstr>Section 5.6</vt:lpstr>
      <vt:lpstr>Fun Fact—Slide 1</vt:lpstr>
      <vt:lpstr>Definition: Quadratic Equation</vt:lpstr>
      <vt:lpstr>Definition: f(x) Quadratic Formula</vt:lpstr>
      <vt:lpstr>Helpful Hint—Slide 1</vt:lpstr>
      <vt:lpstr>Example 1: Solving a Quadratic Equation—Slide 1</vt:lpstr>
      <vt:lpstr>Example 1: Solving a Quadratic Equation—Slide 2</vt:lpstr>
      <vt:lpstr>Example 1: Solving a Quadratic Equation—Slide 3</vt:lpstr>
      <vt:lpstr>Skill Check 1</vt:lpstr>
      <vt:lpstr>Example 2: Solving a Quadratic Equation—Slide 1</vt:lpstr>
      <vt:lpstr>Example 2: Solving a Quadratic Equation—Slide 2</vt:lpstr>
      <vt:lpstr>Example 2: Solving a Quadratic Equation—Slide 3</vt:lpstr>
      <vt:lpstr>Example 2: Solving a Quadratic Equation—Slide 4</vt:lpstr>
      <vt:lpstr>Example 2: Solving a Quadratic Equation—Slide 5</vt:lpstr>
      <vt:lpstr>Skill Check 2</vt:lpstr>
      <vt:lpstr>Example 3: Modeling with a Parabola—Slide 1</vt:lpstr>
      <vt:lpstr>Example 3: Modeling with a Parabola—Slide 2</vt:lpstr>
      <vt:lpstr>Example 3: Modeling with a Parabola—Slide 3</vt:lpstr>
      <vt:lpstr>Example 3: Modeling with a Parabola—Slide 4</vt:lpstr>
      <vt:lpstr>Example 3: Modeling with a Parabola—Slide 5</vt:lpstr>
      <vt:lpstr>Example 3: Modeling with a Parabola—Slide 6</vt:lpstr>
      <vt:lpstr>Example 3: Modeling with a Parabola—Slide 7</vt:lpstr>
      <vt:lpstr>Fun Fact—Slide 2</vt:lpstr>
      <vt:lpstr>Tech Tip</vt:lpstr>
      <vt:lpstr>Definition: Parabola and Vertex—Slide 1</vt:lpstr>
      <vt:lpstr>Definition: Parabola and Vertex—Slide 2</vt:lpstr>
      <vt:lpstr>Definition: Parabola and Vertex—Slide 3</vt:lpstr>
      <vt:lpstr>Example 4: Modeling with a Parabola—Slide 1</vt:lpstr>
      <vt:lpstr>Example 4: Modeling with a Parabola—Slide 2</vt:lpstr>
      <vt:lpstr>Example 4: Modeling with a Parabola—Slide 3</vt:lpstr>
      <vt:lpstr>Example 4: Modeling with a Parabola—Slide 4</vt:lpstr>
      <vt:lpstr>Example 4: Modeling with a Parabola—Slide 5</vt:lpstr>
      <vt:lpstr>Example 4: Modeling with a Parabola—Slide 6</vt:lpstr>
      <vt:lpstr>Tech Tips</vt:lpstr>
      <vt:lpstr>Example 4: Modeling with a Parabola—Slide 7</vt:lpstr>
      <vt:lpstr>Example 4: Modeling with a Parabola—Slide 8</vt:lpstr>
      <vt:lpstr>Example 4: Modeling with a Parabola—Slide 9</vt:lpstr>
      <vt:lpstr>Example 4: Modeling with a Parabola—Slide 10</vt:lpstr>
      <vt:lpstr>Example 4: Modeling with a Parabola—Slide 11</vt:lpstr>
      <vt:lpstr>Skill Check 3</vt:lpstr>
      <vt:lpstr>Example 5: Modeling with Quadratic Functions—Slide 1</vt:lpstr>
      <vt:lpstr>Example 5: Modeling with Quadratic Functions—Slide 2</vt:lpstr>
      <vt:lpstr>Example 5: Modeling with Quadratic Functions—Slide 3</vt:lpstr>
      <vt:lpstr>Example 5: Modeling with Quadratic Functions—Slide 4</vt:lpstr>
      <vt:lpstr>Example 5: Modeling with Quadratic Functions—Slide 5</vt:lpstr>
      <vt:lpstr>Example 5: Modeling with Quadratic Functions—Slide 6</vt:lpstr>
      <vt:lpstr>Example 5: Modeling with Quadratic Functions—Slide 7</vt:lpstr>
      <vt:lpstr>Example 5: Modeling with Quadratic Functions—Slide 8</vt:lpstr>
      <vt:lpstr>Helpful Hint—Slide 2</vt:lpstr>
      <vt:lpstr>Example 6: Using Multiple Functions—Slide 1</vt:lpstr>
      <vt:lpstr>Example 6: Using Multiple Functions—Slide 2</vt:lpstr>
      <vt:lpstr>Example 6: Using Multiple Functions—Slide 3</vt:lpstr>
      <vt:lpstr>Example 6: Using Multiple Functions—Slide 4</vt:lpstr>
      <vt:lpstr>Example 6: Using Multiple Functions—Slide 5</vt:lpstr>
      <vt:lpstr>Example 6: Using Multiple Functions—Slide 6</vt:lpstr>
      <vt:lpstr>Example 6: Using Multiple Functions —Slide 7</vt:lpstr>
      <vt:lpstr>Example 6: Using Multiple Functions—Slide 8</vt:lpstr>
      <vt:lpstr>Example 6: Using Multiple Functions—Slide 9</vt:lpstr>
      <vt:lpstr>Example 6: Using Multiple Functions—Slide 10</vt:lpstr>
      <vt:lpstr>Example 6: Using Multiple Functions—Slide 11</vt:lpstr>
      <vt:lpstr>Example 6: Using Multiple Functions—Slide 12</vt:lpstr>
      <vt:lpstr>Example 6: Using Multiple Functions—Slide 13</vt:lpstr>
      <vt:lpstr>Example 6: Using Multiple Functions—Slide 14</vt:lpstr>
      <vt:lpstr>Example 6: Using Multiple Functions—Slide 15</vt:lpstr>
      <vt:lpstr>Skill Check 4</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Viewing Life Mathematically, 2nd Edition</dc:title>
  <dc:creator>Hawkes Learning</dc:creator>
  <cp:lastModifiedBy>kanthi</cp:lastModifiedBy>
  <cp:revision>169</cp:revision>
  <dcterms:created xsi:type="dcterms:W3CDTF">2013-04-26T14:43:13Z</dcterms:created>
  <dcterms:modified xsi:type="dcterms:W3CDTF">2025-09-22T12:29:59Z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0x010100B327C35045E9A749BE72BEEA1A150D0C</vt:lpwstr>
  </property>
  <property fmtid="{D5CDD505-2E9C-101B-9397-08002B2CF9AE}" pid="3" name="Order">
    <vt:r8>100</vt:r8>
  </property>
</Properties>
</file>