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handoutMasterIdLst>
    <p:handoutMasterId r:id="rId58"/>
  </p:handoutMasterIdLst>
  <p:sldIdLst>
    <p:sldId id="256" r:id="rId2"/>
    <p:sldId id="257" r:id="rId3"/>
    <p:sldId id="258" r:id="rId4"/>
    <p:sldId id="259" r:id="rId5"/>
    <p:sldId id="260" r:id="rId6"/>
    <p:sldId id="262" r:id="rId7"/>
    <p:sldId id="263" r:id="rId8"/>
    <p:sldId id="264" r:id="rId9"/>
    <p:sldId id="265" r:id="rId10"/>
    <p:sldId id="315" r:id="rId11"/>
    <p:sldId id="268" r:id="rId12"/>
    <p:sldId id="269" r:id="rId13"/>
    <p:sldId id="270" r:id="rId14"/>
    <p:sldId id="272" r:id="rId15"/>
    <p:sldId id="273" r:id="rId16"/>
    <p:sldId id="274" r:id="rId17"/>
    <p:sldId id="275" r:id="rId18"/>
    <p:sldId id="276" r:id="rId19"/>
    <p:sldId id="277" r:id="rId20"/>
    <p:sldId id="278" r:id="rId21"/>
    <p:sldId id="279" r:id="rId22"/>
    <p:sldId id="316" r:id="rId23"/>
    <p:sldId id="283" r:id="rId24"/>
    <p:sldId id="284" r:id="rId25"/>
    <p:sldId id="287" r:id="rId26"/>
    <p:sldId id="288" r:id="rId27"/>
    <p:sldId id="289" r:id="rId28"/>
    <p:sldId id="290" r:id="rId29"/>
    <p:sldId id="318" r:id="rId30"/>
    <p:sldId id="302" r:id="rId31"/>
    <p:sldId id="291" r:id="rId32"/>
    <p:sldId id="319" r:id="rId33"/>
    <p:sldId id="293" r:id="rId34"/>
    <p:sldId id="320" r:id="rId35"/>
    <p:sldId id="294" r:id="rId36"/>
    <p:sldId id="297" r:id="rId37"/>
    <p:sldId id="321" r:id="rId38"/>
    <p:sldId id="322" r:id="rId39"/>
    <p:sldId id="299" r:id="rId40"/>
    <p:sldId id="301" r:id="rId41"/>
    <p:sldId id="303" r:id="rId42"/>
    <p:sldId id="304" r:id="rId43"/>
    <p:sldId id="305" r:id="rId44"/>
    <p:sldId id="306" r:id="rId45"/>
    <p:sldId id="323" r:id="rId46"/>
    <p:sldId id="307" r:id="rId47"/>
    <p:sldId id="308" r:id="rId48"/>
    <p:sldId id="324" r:id="rId49"/>
    <p:sldId id="310" r:id="rId50"/>
    <p:sldId id="311" r:id="rId51"/>
    <p:sldId id="312" r:id="rId52"/>
    <p:sldId id="325" r:id="rId53"/>
    <p:sldId id="313" r:id="rId54"/>
    <p:sldId id="326" r:id="rId55"/>
    <p:sldId id="327" r:id="rId56"/>
  </p:sldIdLst>
  <p:sldSz cx="9144000" cy="6858000" type="screen4x3"/>
  <p:notesSz cx="6858000" cy="9144000"/>
  <p:embeddedFontLst>
    <p:embeddedFont>
      <p:font typeface="Cambria Math" panose="02040503050406030204" pitchFamily="18"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00"/>
    <a:srgbClr val="E9F3F4"/>
    <a:srgbClr val="3A3A3A"/>
    <a:srgbClr val="2D7D9F"/>
    <a:srgbClr val="0000FF"/>
    <a:srgbClr val="000099"/>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p:scale>
          <a:sx n="110" d="100"/>
          <a:sy n="110" d="100"/>
        </p:scale>
        <p:origin x="104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 Id="rId4" Type="http://schemas.openxmlformats.org/officeDocument/2006/relationships/image" Target="../media/image330.png"/></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emf"/><Relationship Id="rId1" Type="http://schemas.openxmlformats.org/officeDocument/2006/relationships/slideLayout" Target="../slideLayouts/slideLayout3.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emf"/></Relationships>
</file>

<file path=ppt/slides/_rels/slide5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3.xml"/><Relationship Id="rId5" Type="http://schemas.openxmlformats.org/officeDocument/2006/relationships/image" Target="../media/image68.emf"/><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5.7</a:t>
            </a:r>
          </a:p>
        </p:txBody>
      </p:sp>
      <p:sp>
        <p:nvSpPr>
          <p:cNvPr id="2" name="Text Placeholder 1"/>
          <p:cNvSpPr>
            <a:spLocks noGrp="1"/>
          </p:cNvSpPr>
          <p:nvPr>
            <p:ph type="body" sz="quarter" idx="10"/>
          </p:nvPr>
        </p:nvSpPr>
        <p:spPr/>
        <p:txBody>
          <a:bodyPr/>
          <a:lstStyle/>
          <a:p>
            <a:pPr algn="ctr"/>
            <a:r>
              <a:t>Exponential and Logarithmic Functions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r>
              <a:rPr sz="2800" dirty="0"/>
              <a:t>Use Example 1 to answer the following questions</a:t>
            </a:r>
          </a:p>
          <a:p>
            <a:pPr marL="514350" indent="-514350">
              <a:buFont typeface="+mj-lt"/>
              <a:buAutoNum type="alphaLcPeriod"/>
              <a:defRPr sz="2800"/>
            </a:pPr>
            <a:r>
              <a:rPr dirty="0"/>
              <a:t>​</a:t>
            </a:r>
            <a:r>
              <a:rPr sz="2800" dirty="0"/>
              <a:t>At what time will the jar of bacteria be </a:t>
            </a:r>
            <a:r>
              <a:rPr lang="en-US" sz="2800" dirty="0"/>
              <a:t>    </a:t>
            </a:r>
            <a:endParaRPr sz="2800" dirty="0"/>
          </a:p>
          <a:p>
            <a:pPr>
              <a:defRPr sz="2800"/>
            </a:pPr>
            <a:endParaRPr lang="en-US" sz="2800" dirty="0"/>
          </a:p>
          <a:p>
            <a:pPr>
              <a:defRPr sz="2800"/>
            </a:pPr>
            <a:endParaRPr sz="2800" dirty="0"/>
          </a:p>
          <a:p>
            <a:pPr>
              <a:defRPr sz="2800"/>
            </a:pPr>
            <a:endParaRPr sz="2800" dirty="0"/>
          </a:p>
        </p:txBody>
      </p:sp>
      <p:pic>
        <p:nvPicPr>
          <p:cNvPr id="8" name="Picture 7" descr="1 over 8">
            <a:extLst>
              <a:ext uri="{FF2B5EF4-FFF2-40B4-BE49-F238E27FC236}">
                <a16:creationId xmlns:a16="http://schemas.microsoft.com/office/drawing/2014/main" id="{3C12182A-1DFF-38C2-894D-A021CABABAF4}"/>
              </a:ext>
            </a:extLst>
          </p:cNvPr>
          <p:cNvPicPr>
            <a:picLocks noChangeAspect="1"/>
          </p:cNvPicPr>
          <p:nvPr/>
        </p:nvPicPr>
        <p:blipFill>
          <a:blip r:embed="rId2"/>
          <a:stretch>
            <a:fillRect/>
          </a:stretch>
        </p:blipFill>
        <p:spPr>
          <a:xfrm>
            <a:off x="6667500" y="1484686"/>
            <a:ext cx="228600" cy="657225"/>
          </a:xfrm>
          <a:prstGeom prst="rect">
            <a:avLst/>
          </a:prstGeom>
        </p:spPr>
      </p:pic>
      <p:sp>
        <p:nvSpPr>
          <p:cNvPr id="5" name="TextBox 4">
            <a:extLst>
              <a:ext uri="{FF2B5EF4-FFF2-40B4-BE49-F238E27FC236}">
                <a16:creationId xmlns:a16="http://schemas.microsoft.com/office/drawing/2014/main" id="{8AD55F1D-4A44-40A9-7DA9-1BBA05EBB232}"/>
              </a:ext>
            </a:extLst>
          </p:cNvPr>
          <p:cNvSpPr txBox="1"/>
          <p:nvPr/>
        </p:nvSpPr>
        <p:spPr>
          <a:xfrm>
            <a:off x="6934200" y="1524000"/>
            <a:ext cx="914400" cy="523220"/>
          </a:xfrm>
          <a:prstGeom prst="rect">
            <a:avLst/>
          </a:prstGeom>
          <a:noFill/>
        </p:spPr>
        <p:txBody>
          <a:bodyPr wrap="square">
            <a:spAutoFit/>
          </a:bodyPr>
          <a:lstStyle/>
          <a:p>
            <a:r>
              <a:rPr lang="en-IN" sz="2800" dirty="0"/>
              <a:t>full?</a:t>
            </a:r>
          </a:p>
        </p:txBody>
      </p:sp>
      <p:sp>
        <p:nvSpPr>
          <p:cNvPr id="6" name="TextBox 5">
            <a:extLst>
              <a:ext uri="{FF2B5EF4-FFF2-40B4-BE49-F238E27FC236}">
                <a16:creationId xmlns:a16="http://schemas.microsoft.com/office/drawing/2014/main" id="{44481AC7-C40D-EB6B-585B-C558CE1711EA}"/>
              </a:ext>
            </a:extLst>
          </p:cNvPr>
          <p:cNvSpPr txBox="1"/>
          <p:nvPr/>
        </p:nvSpPr>
        <p:spPr>
          <a:xfrm>
            <a:off x="457200" y="2141911"/>
            <a:ext cx="6019800" cy="523220"/>
          </a:xfrm>
          <a:prstGeom prst="rect">
            <a:avLst/>
          </a:prstGeom>
          <a:noFill/>
        </p:spPr>
        <p:txBody>
          <a:bodyPr wrap="square">
            <a:spAutoFit/>
          </a:bodyPr>
          <a:lstStyle/>
          <a:p>
            <a:pPr marL="538163" indent="-538163">
              <a:defRPr sz="2800"/>
            </a:pPr>
            <a:r>
              <a:rPr lang="en-US" sz="2800" dirty="0"/>
              <a:t>b.	​How full is the jar at 8:26 a.m.?</a:t>
            </a:r>
          </a:p>
        </p:txBody>
      </p:sp>
      <p:sp>
        <p:nvSpPr>
          <p:cNvPr id="15" name="TextBox 14">
            <a:extLst>
              <a:ext uri="{FF2B5EF4-FFF2-40B4-BE49-F238E27FC236}">
                <a16:creationId xmlns:a16="http://schemas.microsoft.com/office/drawing/2014/main" id="{B7136388-5352-72BC-A606-896053C74EB4}"/>
              </a:ext>
            </a:extLst>
          </p:cNvPr>
          <p:cNvSpPr txBox="1"/>
          <p:nvPr/>
        </p:nvSpPr>
        <p:spPr>
          <a:xfrm>
            <a:off x="457200" y="3200400"/>
            <a:ext cx="4572000" cy="892552"/>
          </a:xfrm>
          <a:prstGeom prst="rect">
            <a:avLst/>
          </a:prstGeom>
          <a:noFill/>
        </p:spPr>
        <p:txBody>
          <a:bodyPr wrap="square">
            <a:spAutoFit/>
          </a:bodyPr>
          <a:lstStyle/>
          <a:p>
            <a:r>
              <a:rPr lang="en-US" sz="2600" dirty="0"/>
              <a:t>Answer:</a:t>
            </a:r>
          </a:p>
          <a:p>
            <a:pPr marL="538163" indent="-538163">
              <a:defRPr sz="2800"/>
            </a:pPr>
            <a:r>
              <a:rPr lang="en-US" sz="2600" dirty="0"/>
              <a:t>a.​	8:27 a.m.</a:t>
            </a:r>
          </a:p>
        </p:txBody>
      </p:sp>
      <p:pic>
        <p:nvPicPr>
          <p:cNvPr id="10" name="Picture 9" descr="b. One over sixteen full">
            <a:extLst>
              <a:ext uri="{FF2B5EF4-FFF2-40B4-BE49-F238E27FC236}">
                <a16:creationId xmlns:a16="http://schemas.microsoft.com/office/drawing/2014/main" id="{197046C4-774F-FA47-906F-37EF30BB76CB}"/>
              </a:ext>
            </a:extLst>
          </p:cNvPr>
          <p:cNvPicPr>
            <a:picLocks noChangeAspect="1"/>
          </p:cNvPicPr>
          <p:nvPr/>
        </p:nvPicPr>
        <p:blipFill>
          <a:blip r:embed="rId3"/>
          <a:stretch>
            <a:fillRect/>
          </a:stretch>
        </p:blipFill>
        <p:spPr>
          <a:xfrm>
            <a:off x="533400" y="4115364"/>
            <a:ext cx="1295400" cy="790575"/>
          </a:xfrm>
          <a:prstGeom prst="rect">
            <a:avLst/>
          </a:prstGeom>
        </p:spPr>
      </p:pic>
    </p:spTree>
    <p:extLst>
      <p:ext uri="{BB962C8B-B14F-4D97-AF65-F5344CB8AC3E}">
        <p14:creationId xmlns:p14="http://schemas.microsoft.com/office/powerpoint/2010/main" val="362032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Expanded Form of an Exponential Function</a:t>
            </a:r>
          </a:p>
        </p:txBody>
      </p:sp>
      <p:sp>
        <p:nvSpPr>
          <p:cNvPr id="3" name="Text Placeholder 2"/>
          <p:cNvSpPr>
            <a:spLocks noGrp="1"/>
          </p:cNvSpPr>
          <p:nvPr>
            <p:ph type="body" sz="quarter" idx="10"/>
          </p:nvPr>
        </p:nvSpPr>
        <p:spPr/>
        <p:txBody>
          <a:bodyPr>
            <a:normAutofit/>
          </a:bodyPr>
          <a:lstStyle/>
          <a:p>
            <a:pPr>
              <a:defRPr sz="2800"/>
            </a:pPr>
            <a:r>
              <a:rPr sz="2800" dirty="0"/>
              <a:t>The </a:t>
            </a:r>
            <a:r>
              <a:rPr sz="2800" b="1" dirty="0"/>
              <a:t>expanded form of an exponential function</a:t>
            </a:r>
            <a:r>
              <a:rPr sz="2800" dirty="0"/>
              <a:t> is a function of the form </a:t>
            </a:r>
            <a:r>
              <a:rPr lang="en-US" sz="2800" dirty="0"/>
              <a:t>			</a:t>
            </a:r>
          </a:p>
          <a:p>
            <a:endParaRPr sz="2800" dirty="0"/>
          </a:p>
        </p:txBody>
      </p:sp>
      <p:pic>
        <p:nvPicPr>
          <p:cNvPr id="7" name="Picture 6" descr="f of x equals a times the quantity one plus r raised to the power of x.">
            <a:extLst>
              <a:ext uri="{FF2B5EF4-FFF2-40B4-BE49-F238E27FC236}">
                <a16:creationId xmlns:a16="http://schemas.microsoft.com/office/drawing/2014/main" id="{EC06AF71-5E2A-8F66-F26A-AE29E5B76E2A}"/>
              </a:ext>
            </a:extLst>
          </p:cNvPr>
          <p:cNvPicPr>
            <a:picLocks noChangeAspect="1"/>
          </p:cNvPicPr>
          <p:nvPr/>
        </p:nvPicPr>
        <p:blipFill>
          <a:blip r:embed="rId2"/>
          <a:stretch>
            <a:fillRect/>
          </a:stretch>
        </p:blipFill>
        <p:spPr>
          <a:xfrm>
            <a:off x="3505200" y="1476375"/>
            <a:ext cx="2381250" cy="581025"/>
          </a:xfrm>
          <a:prstGeom prst="rect">
            <a:avLst/>
          </a:prstGeom>
        </p:spPr>
      </p:pic>
      <p:sp>
        <p:nvSpPr>
          <p:cNvPr id="9" name="TextBox 8">
            <a:extLst>
              <a:ext uri="{FF2B5EF4-FFF2-40B4-BE49-F238E27FC236}">
                <a16:creationId xmlns:a16="http://schemas.microsoft.com/office/drawing/2014/main" id="{1CAB8963-9D25-FACC-23F5-CB383AEDAAAF}"/>
              </a:ext>
            </a:extLst>
          </p:cNvPr>
          <p:cNvSpPr txBox="1"/>
          <p:nvPr/>
        </p:nvSpPr>
        <p:spPr>
          <a:xfrm>
            <a:off x="5886450" y="1538063"/>
            <a:ext cx="2495550" cy="523220"/>
          </a:xfrm>
          <a:prstGeom prst="rect">
            <a:avLst/>
          </a:prstGeom>
          <a:noFill/>
        </p:spPr>
        <p:txBody>
          <a:bodyPr wrap="square">
            <a:spAutoFit/>
          </a:bodyPr>
          <a:lstStyle/>
          <a:p>
            <a:r>
              <a:rPr lang="en-IN" sz="2800" dirty="0">
                <a:solidFill>
                  <a:srgbClr val="000000"/>
                </a:solidFill>
              </a:rPr>
              <a:t>where </a:t>
            </a:r>
            <a:r>
              <a:rPr lang="en-IN" sz="2800" i="1" dirty="0">
                <a:solidFill>
                  <a:srgbClr val="000000"/>
                </a:solidFill>
              </a:rPr>
              <a:t>a</a:t>
            </a:r>
            <a:r>
              <a:rPr lang="en-IN" sz="2800" dirty="0">
                <a:solidFill>
                  <a:srgbClr val="000000"/>
                </a:solidFill>
              </a:rPr>
              <a:t> is the</a:t>
            </a:r>
          </a:p>
        </p:txBody>
      </p:sp>
      <p:sp>
        <p:nvSpPr>
          <p:cNvPr id="11" name="TextBox 10">
            <a:extLst>
              <a:ext uri="{FF2B5EF4-FFF2-40B4-BE49-F238E27FC236}">
                <a16:creationId xmlns:a16="http://schemas.microsoft.com/office/drawing/2014/main" id="{0EF5FD44-B08E-7BC9-0976-22ACDD55113E}"/>
              </a:ext>
            </a:extLst>
          </p:cNvPr>
          <p:cNvSpPr txBox="1"/>
          <p:nvPr/>
        </p:nvSpPr>
        <p:spPr>
          <a:xfrm>
            <a:off x="457200" y="1981200"/>
            <a:ext cx="8001000" cy="954107"/>
          </a:xfrm>
          <a:prstGeom prst="rect">
            <a:avLst/>
          </a:prstGeom>
          <a:noFill/>
        </p:spPr>
        <p:txBody>
          <a:bodyPr wrap="square">
            <a:spAutoFit/>
          </a:bodyPr>
          <a:lstStyle/>
          <a:p>
            <a:pPr>
              <a:defRPr sz="2800"/>
            </a:pPr>
            <a:r>
              <a:rPr lang="en-US" sz="2800" dirty="0">
                <a:solidFill>
                  <a:srgbClr val="000000"/>
                </a:solidFill>
              </a:rPr>
              <a:t>initial value, </a:t>
            </a:r>
            <a:r>
              <a:rPr lang="en-US" sz="2800" i="1" dirty="0">
                <a:solidFill>
                  <a:srgbClr val="000000"/>
                </a:solidFill>
              </a:rPr>
              <a:t>r</a:t>
            </a:r>
            <a:r>
              <a:rPr lang="en-US" sz="2800" dirty="0">
                <a:solidFill>
                  <a:srgbClr val="000000"/>
                </a:solidFill>
              </a:rPr>
              <a:t> is the rate of change, and </a:t>
            </a:r>
            <a:r>
              <a:rPr lang="en-US" sz="2800" i="1" dirty="0">
                <a:solidFill>
                  <a:srgbClr val="000000"/>
                </a:solidFill>
              </a:rPr>
              <a:t>x</a:t>
            </a:r>
            <a:r>
              <a:rPr lang="en-US" sz="2800" dirty="0">
                <a:solidFill>
                  <a:srgbClr val="000000"/>
                </a:solidFill>
              </a:rPr>
              <a:t> is any real number.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a:t>When using a function to estimate the amount of living things (such as bacteria, animals, and people), if the function results in a fractional number, you should round up to the next whole number.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2: Predicting Population Growth</a:t>
            </a:r>
            <a:r>
              <a:rPr lang="en-US" sz="3100" dirty="0"/>
              <a:t>—Slide 1</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200" dirty="0"/>
                  <a:t>In 2020, the metro area population of Nashville, Tennessee, was </a:t>
                </a:r>
                <a:r>
                  <a:rPr sz="2200" dirty="0">
                    <a:latin typeface="Cambria Math"/>
                  </a:rPr>
                  <a:t>1,249,000</a:t>
                </a:r>
                <a:r>
                  <a:rPr sz="2200" dirty="0"/>
                  <a:t>. This was a </a:t>
                </a:r>
                <a14:m>
                  <m:oMath xmlns:m="http://schemas.openxmlformats.org/officeDocument/2006/math">
                    <m:r>
                      <a:rPr sz="2200">
                        <a:latin typeface="Cambria Math" panose="02040503050406030204" pitchFamily="18" charset="0"/>
                      </a:rPr>
                      <m:t>2</m:t>
                    </m:r>
                    <m:r>
                      <a:rPr sz="2200">
                        <a:latin typeface="Cambria Math" panose="02040503050406030204" pitchFamily="18" charset="0"/>
                      </a:rPr>
                      <m:t>.</m:t>
                    </m:r>
                    <m:r>
                      <a:rPr sz="2200">
                        <a:latin typeface="Cambria Math" panose="02040503050406030204" pitchFamily="18" charset="0"/>
                      </a:rPr>
                      <m:t>04</m:t>
                    </m:r>
                    <m:r>
                      <a:rPr sz="2200">
                        <a:latin typeface="Cambria Math" panose="02040503050406030204" pitchFamily="18" charset="0"/>
                      </a:rPr>
                      <m:t>%</m:t>
                    </m:r>
                  </m:oMath>
                </a14:m>
                <a:r>
                  <a:rPr sz="2200" dirty="0"/>
                  <a:t> increase from 2019.</a:t>
                </a:r>
              </a:p>
              <a:p>
                <a:pPr marL="538163" indent="-538163">
                  <a:defRPr sz="2800"/>
                </a:pPr>
                <a:r>
                  <a:rPr lang="en-US" sz="2200" dirty="0"/>
                  <a:t>a.	</a:t>
                </a:r>
                <a:r>
                  <a:rPr sz="2200" dirty="0"/>
                  <a:t>​If the population is expected to continue to increase at the same rate per year, what will the population be in 2040?</a:t>
                </a:r>
              </a:p>
              <a:p>
                <a:pPr marL="538163" indent="-538163">
                  <a:defRPr sz="2800"/>
                </a:pPr>
                <a:r>
                  <a:rPr lang="en-US" sz="2200" dirty="0"/>
                  <a:t>b.	</a:t>
                </a:r>
                <a:r>
                  <a:rPr sz="2200" dirty="0"/>
                  <a:t>​Using your answer from part a., determine what the percentage change in Nashville's population would be after </a:t>
                </a:r>
                <a:r>
                  <a:rPr sz="2200" dirty="0">
                    <a:latin typeface="Cambria Math"/>
                  </a:rPr>
                  <a:t>20</a:t>
                </a:r>
                <a:r>
                  <a:rPr sz="2200" dirty="0"/>
                  <a:t> years with a </a:t>
                </a:r>
                <a14:m>
                  <m:oMath xmlns:m="http://schemas.openxmlformats.org/officeDocument/2006/math">
                    <m:r>
                      <a:rPr sz="2200">
                        <a:latin typeface="Cambria Math" panose="02040503050406030204" pitchFamily="18" charset="0"/>
                      </a:rPr>
                      <m:t>2</m:t>
                    </m:r>
                    <m:r>
                      <a:rPr sz="2200">
                        <a:latin typeface="Cambria Math" panose="02040503050406030204" pitchFamily="18" charset="0"/>
                      </a:rPr>
                      <m:t>.</m:t>
                    </m:r>
                    <m:r>
                      <a:rPr sz="2200">
                        <a:latin typeface="Cambria Math" panose="02040503050406030204" pitchFamily="18" charset="0"/>
                      </a:rPr>
                      <m:t>04</m:t>
                    </m:r>
                    <m:r>
                      <a:rPr sz="2200">
                        <a:latin typeface="Cambria Math" panose="02040503050406030204" pitchFamily="18" charset="0"/>
                      </a:rPr>
                      <m:t>%</m:t>
                    </m:r>
                  </m:oMath>
                </a14:m>
                <a:r>
                  <a:rPr sz="2200" dirty="0"/>
                  <a:t> increase each year.</a:t>
                </a:r>
              </a:p>
              <a:p>
                <a:pPr marL="538163" indent="-538163">
                  <a:defRPr sz="2800"/>
                </a:pPr>
                <a:r>
                  <a:rPr lang="en-US" sz="2200" dirty="0"/>
                  <a:t>c.</a:t>
                </a:r>
                <a:r>
                  <a:rPr sz="2200" dirty="0"/>
                  <a:t>​</a:t>
                </a:r>
                <a:r>
                  <a:rPr lang="en-US" sz="2200" dirty="0"/>
                  <a:t>	</a:t>
                </a:r>
                <a:r>
                  <a:rPr sz="2200" dirty="0"/>
                  <a:t>A consulting firm predicts that with current trends, Nashville could grow at a rate of </a:t>
                </a:r>
                <a14:m>
                  <m:oMath xmlns:m="http://schemas.openxmlformats.org/officeDocument/2006/math">
                    <m:r>
                      <a:rPr sz="2200">
                        <a:latin typeface="Cambria Math" panose="02040503050406030204" pitchFamily="18" charset="0"/>
                      </a:rPr>
                      <m:t>3</m:t>
                    </m:r>
                    <m:r>
                      <a:rPr sz="2200">
                        <a:latin typeface="Cambria Math" panose="02040503050406030204" pitchFamily="18" charset="0"/>
                      </a:rPr>
                      <m:t>%</m:t>
                    </m:r>
                  </m:oMath>
                </a14:m>
                <a:r>
                  <a:rPr sz="2200" dirty="0"/>
                  <a:t> per year. Calculate the difference that this larger growth rate would have on Nashville's population by 2040.</a:t>
                </a:r>
                <a:endParaRPr lang="en-US" sz="2200" dirty="0"/>
              </a:p>
              <a:p>
                <a:pPr marL="538163" indent="-538163">
                  <a:defRPr sz="2800"/>
                </a:pPr>
                <a:r>
                  <a:rPr lang="en-US" sz="2200" dirty="0"/>
                  <a:t>d.​	Using your answer from part c., determine what the percentage change in Nashville's population would be after </a:t>
                </a:r>
                <a:r>
                  <a:rPr lang="en-US" sz="2200" dirty="0">
                    <a:latin typeface="Cambria Math"/>
                  </a:rPr>
                  <a:t>20</a:t>
                </a:r>
                <a:r>
                  <a:rPr lang="en-US" sz="2200" dirty="0"/>
                  <a:t> years with the predicted </a:t>
                </a:r>
                <a14:m>
                  <m:oMath xmlns:m="http://schemas.openxmlformats.org/officeDocument/2006/math">
                    <m:r>
                      <a:rPr lang="en-US" sz="2200">
                        <a:latin typeface="Cambria Math" panose="02040503050406030204" pitchFamily="18" charset="0"/>
                      </a:rPr>
                      <m:t>3</m:t>
                    </m:r>
                    <m:r>
                      <a:rPr lang="en-US" sz="2200">
                        <a:latin typeface="Cambria Math" panose="02040503050406030204" pitchFamily="18" charset="0"/>
                      </a:rPr>
                      <m:t>%</m:t>
                    </m:r>
                  </m:oMath>
                </a14:m>
                <a:r>
                  <a:rPr lang="en-US" sz="2200" dirty="0"/>
                  <a:t> increase each year.</a:t>
                </a:r>
              </a:p>
              <a:p>
                <a:pPr marL="514350" indent="-514350">
                  <a:buFont typeface="+mj-lt"/>
                  <a:buAutoNum type="alphaLcPeriod" startAt="3"/>
                  <a:defRPr sz="2800"/>
                </a:pPr>
                <a:endParaRPr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595" r="-370"/>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2: Predicting Population Growth—Slide 2</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400" b="1" dirty="0"/>
                  <a:t>Solution</a:t>
                </a:r>
              </a:p>
              <a:p>
                <a:pPr marL="538163" indent="-538163">
                  <a:defRPr sz="2800"/>
                </a:pPr>
                <a:r>
                  <a:rPr lang="en-US" sz="2400" dirty="0"/>
                  <a:t>a.</a:t>
                </a:r>
                <a:r>
                  <a:rPr sz="2400" dirty="0"/>
                  <a:t>​</a:t>
                </a:r>
                <a:r>
                  <a:rPr lang="en-US" sz="2400" dirty="0"/>
                  <a:t>	</a:t>
                </a:r>
                <a:r>
                  <a:rPr sz="2400" dirty="0"/>
                  <a:t>We are told that the initial population for Nashville is </a:t>
                </a:r>
                <a:r>
                  <a:rPr sz="2400" dirty="0">
                    <a:latin typeface="Cambria Math"/>
                  </a:rPr>
                  <a:t>1,249,000</a:t>
                </a:r>
                <a:r>
                  <a:rPr sz="2400" dirty="0"/>
                  <a:t>; that is, </a:t>
                </a:r>
                <a:r>
                  <a:rPr lang="en-US" sz="2400" i="1" dirty="0"/>
                  <a:t>a</a:t>
                </a:r>
                <a:r>
                  <a:rPr lang="en-US" sz="2400" dirty="0"/>
                  <a:t>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1</m:t>
                    </m:r>
                    <m:r>
                      <a:rPr sz="2400">
                        <a:latin typeface="Cambria Math" panose="02040503050406030204" pitchFamily="18" charset="0"/>
                      </a:rPr>
                      <m:t>,</m:t>
                    </m:r>
                    <m:r>
                      <a:rPr sz="2400">
                        <a:latin typeface="Cambria Math" panose="02040503050406030204" pitchFamily="18" charset="0"/>
                      </a:rPr>
                      <m:t>249</m:t>
                    </m:r>
                    <m:r>
                      <a:rPr sz="2400">
                        <a:latin typeface="Cambria Math" panose="02040503050406030204" pitchFamily="18" charset="0"/>
                      </a:rPr>
                      <m:t>,</m:t>
                    </m:r>
                    <m:r>
                      <a:rPr sz="2400">
                        <a:latin typeface="Cambria Math" panose="02040503050406030204" pitchFamily="18" charset="0"/>
                      </a:rPr>
                      <m:t>000</m:t>
                    </m:r>
                  </m:oMath>
                </a14:m>
                <a:r>
                  <a:rPr sz="2400" dirty="0"/>
                  <a:t>. The percent change each year is predicted to stay the same at </a:t>
                </a:r>
                <a14:m>
                  <m:oMath xmlns:m="http://schemas.openxmlformats.org/officeDocument/2006/math">
                    <m:r>
                      <a:rPr sz="2400">
                        <a:latin typeface="Cambria Math" panose="02040503050406030204" pitchFamily="18" charset="0"/>
                      </a:rPr>
                      <m:t>2</m:t>
                    </m:r>
                    <m:r>
                      <a:rPr sz="2400">
                        <a:latin typeface="Cambria Math" panose="02040503050406030204" pitchFamily="18" charset="0"/>
                      </a:rPr>
                      <m:t>.</m:t>
                    </m:r>
                    <m:r>
                      <a:rPr sz="2400">
                        <a:latin typeface="Cambria Math" panose="02040503050406030204" pitchFamily="18" charset="0"/>
                      </a:rPr>
                      <m:t>04</m:t>
                    </m:r>
                    <m:r>
                      <a:rPr sz="2400">
                        <a:latin typeface="Cambria Math" panose="02040503050406030204" pitchFamily="18" charset="0"/>
                      </a:rPr>
                      <m:t>%</m:t>
                    </m:r>
                  </m:oMath>
                </a14:m>
                <a:r>
                  <a:rPr sz="2400" dirty="0"/>
                  <a:t>; therefore, </a:t>
                </a:r>
                <a:r>
                  <a:rPr lang="en-US" sz="2400" dirty="0"/>
                  <a:t>         </a:t>
                </a:r>
                <a:r>
                  <a:rPr lang="en-US" sz="2400" i="1" dirty="0"/>
                  <a:t>r</a:t>
                </a:r>
                <a:r>
                  <a:rPr lang="en-US" sz="2400" dirty="0"/>
                  <a:t>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0</m:t>
                    </m:r>
                    <m:r>
                      <a:rPr sz="2400">
                        <a:latin typeface="Cambria Math" panose="02040503050406030204" pitchFamily="18" charset="0"/>
                      </a:rPr>
                      <m:t>.</m:t>
                    </m:r>
                    <m:r>
                      <a:rPr sz="2400">
                        <a:latin typeface="Cambria Math" panose="02040503050406030204" pitchFamily="18" charset="0"/>
                      </a:rPr>
                      <m:t>0204</m:t>
                    </m:r>
                  </m:oMath>
                </a14:m>
                <a:r>
                  <a:rPr sz="2400" dirty="0"/>
                  <a:t>. Since </a:t>
                </a:r>
                <a14:m>
                  <m:oMath xmlns:m="http://schemas.openxmlformats.org/officeDocument/2006/math">
                    <m:r>
                      <a:rPr sz="2400">
                        <a:latin typeface="Cambria Math" panose="02040503050406030204" pitchFamily="18" charset="0"/>
                      </a:rPr>
                      <m:t>2040</m:t>
                    </m:r>
                    <m:r>
                      <a:rPr sz="2400">
                        <a:latin typeface="Cambria Math" panose="02040503050406030204" pitchFamily="18" charset="0"/>
                      </a:rPr>
                      <m:t>−</m:t>
                    </m:r>
                    <m:r>
                      <a:rPr sz="2400">
                        <a:latin typeface="Cambria Math" panose="02040503050406030204" pitchFamily="18" charset="0"/>
                      </a:rPr>
                      <m:t>2020</m:t>
                    </m:r>
                    <m:r>
                      <a:rPr sz="2400">
                        <a:latin typeface="Cambria Math" panose="02040503050406030204" pitchFamily="18" charset="0"/>
                      </a:rPr>
                      <m:t>=</m:t>
                    </m:r>
                    <m:r>
                      <a:rPr sz="2400">
                        <a:latin typeface="Cambria Math" panose="02040503050406030204" pitchFamily="18" charset="0"/>
                      </a:rPr>
                      <m:t>20</m:t>
                    </m:r>
                  </m:oMath>
                </a14:m>
                <a:r>
                  <a:rPr sz="2400" dirty="0"/>
                  <a:t>, we are interested in the population after </a:t>
                </a:r>
                <a:r>
                  <a:rPr sz="2400" dirty="0">
                    <a:latin typeface="Cambria Math"/>
                  </a:rPr>
                  <a:t>20</a:t>
                </a:r>
                <a:r>
                  <a:rPr sz="2400" dirty="0"/>
                  <a:t> years, so </a:t>
                </a:r>
                <a:r>
                  <a:rPr lang="en-US" sz="2400" i="1" dirty="0"/>
                  <a:t>x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20</m:t>
                    </m:r>
                  </m:oMath>
                </a14:m>
                <a:r>
                  <a:rPr sz="2400" dirty="0"/>
                  <a:t>. Substituting these into the expanded exponential formula, we can find the population.</a:t>
                </a:r>
              </a:p>
              <a:p>
                <a:pPr>
                  <a:defRPr sz="2800"/>
                </a:pPr>
                <a:endParaRPr lang="en-US" sz="2400" dirty="0"/>
              </a:p>
              <a:p>
                <a:pPr>
                  <a:defRPr sz="2800"/>
                </a:pPr>
                <a:endParaRPr lang="en-US" sz="2400" dirty="0"/>
              </a:p>
              <a:p>
                <a:pPr>
                  <a:defRPr sz="2800"/>
                </a:pPr>
                <a:endParaRPr lang="en-US" sz="2400" dirty="0"/>
              </a:p>
              <a:p>
                <a:pPr>
                  <a:defRPr sz="2800"/>
                </a:pPr>
                <a:r>
                  <a:rPr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11" b="-368"/>
                </a:stretch>
              </a:blipFill>
            </p:spPr>
            <p:txBody>
              <a:bodyPr/>
              <a:lstStyle/>
              <a:p>
                <a:r>
                  <a:rPr lang="en-IN">
                    <a:noFill/>
                  </a:rPr>
                  <a:t> </a:t>
                </a:r>
              </a:p>
            </p:txBody>
          </p:sp>
        </mc:Fallback>
      </mc:AlternateContent>
      <p:pic>
        <p:nvPicPr>
          <p:cNvPr id="7" name="Picture 6" descr="Line 1: f of x equals a times the quantity one plus r raised to the power of x.&#10;&#10;Line 2: f of twenty equals one million two hundred forty nine thousand times the quantity one plus zero point zero two zero four raised to the power of twenty.&#10;&#10;Line 3: f of twenty is approximately equal to 1,870,559.11.">
            <a:extLst>
              <a:ext uri="{FF2B5EF4-FFF2-40B4-BE49-F238E27FC236}">
                <a16:creationId xmlns:a16="http://schemas.microsoft.com/office/drawing/2014/main" id="{6B0D2B5E-EF1B-FA04-8A0B-B1C6DE163202}"/>
              </a:ext>
            </a:extLst>
          </p:cNvPr>
          <p:cNvPicPr>
            <a:picLocks noChangeAspect="1"/>
          </p:cNvPicPr>
          <p:nvPr/>
        </p:nvPicPr>
        <p:blipFill>
          <a:blip r:embed="rId3"/>
          <a:stretch>
            <a:fillRect/>
          </a:stretch>
        </p:blipFill>
        <p:spPr>
          <a:xfrm>
            <a:off x="2743200" y="3864952"/>
            <a:ext cx="3914775" cy="142875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C6695AE-413B-CE4C-17DB-AED867E0EE35}"/>
                  </a:ext>
                </a:extLst>
              </p:cNvPr>
              <p:cNvSpPr txBox="1"/>
              <p:nvPr/>
            </p:nvSpPr>
            <p:spPr>
              <a:xfrm>
                <a:off x="457200" y="5250359"/>
                <a:ext cx="8229600" cy="769441"/>
              </a:xfrm>
              <a:prstGeom prst="rect">
                <a:avLst/>
              </a:prstGeom>
              <a:noFill/>
            </p:spPr>
            <p:txBody>
              <a:bodyPr wrap="square">
                <a:spAutoFit/>
              </a:bodyPr>
              <a:lstStyle/>
              <a:p>
                <a:r>
                  <a:rPr lang="en-US" sz="2200" dirty="0"/>
                  <a:t>This means that the population would be approximately </a:t>
                </a:r>
                <a:r>
                  <a:rPr lang="en-US" sz="2200" dirty="0">
                    <a:latin typeface="Cambria Math"/>
                  </a:rPr>
                  <a:t>1,870,560</a:t>
                </a:r>
                <a:r>
                  <a:rPr lang="en-US" sz="2200" dirty="0"/>
                  <a:t> people after </a:t>
                </a:r>
                <a:r>
                  <a:rPr lang="en-US" sz="2200" dirty="0">
                    <a:latin typeface="Cambria Math"/>
                  </a:rPr>
                  <a:t>20</a:t>
                </a:r>
                <a:r>
                  <a:rPr lang="en-US" sz="2200" dirty="0"/>
                  <a:t> years assuming a growth rate of </a:t>
                </a:r>
                <a14:m>
                  <m:oMath xmlns:m="http://schemas.openxmlformats.org/officeDocument/2006/math">
                    <m:r>
                      <a:rPr lang="en-US" sz="2200">
                        <a:latin typeface="Cambria Math" panose="02040503050406030204" pitchFamily="18" charset="0"/>
                      </a:rPr>
                      <m:t>2</m:t>
                    </m:r>
                    <m:r>
                      <a:rPr lang="en-US" sz="2200">
                        <a:latin typeface="Cambria Math" panose="02040503050406030204" pitchFamily="18" charset="0"/>
                      </a:rPr>
                      <m:t>.</m:t>
                    </m:r>
                    <m:r>
                      <a:rPr lang="en-US" sz="2200">
                        <a:latin typeface="Cambria Math" panose="02040503050406030204" pitchFamily="18" charset="0"/>
                      </a:rPr>
                      <m:t>04</m:t>
                    </m:r>
                    <m:r>
                      <a:rPr lang="en-US" sz="2200">
                        <a:latin typeface="Cambria Math" panose="02040503050406030204" pitchFamily="18" charset="0"/>
                      </a:rPr>
                      <m:t>%</m:t>
                    </m:r>
                  </m:oMath>
                </a14:m>
                <a:r>
                  <a:rPr lang="en-US" sz="2200" dirty="0"/>
                  <a:t>.</a:t>
                </a:r>
                <a:endParaRPr lang="en-IN" sz="2200" dirty="0"/>
              </a:p>
            </p:txBody>
          </p:sp>
        </mc:Choice>
        <mc:Fallback xmlns="">
          <p:sp>
            <p:nvSpPr>
              <p:cNvPr id="9" name="TextBox 8">
                <a:extLst>
                  <a:ext uri="{FF2B5EF4-FFF2-40B4-BE49-F238E27FC236}">
                    <a16:creationId xmlns:a16="http://schemas.microsoft.com/office/drawing/2014/main" id="{BC6695AE-413B-CE4C-17DB-AED867E0EE35}"/>
                  </a:ext>
                </a:extLst>
              </p:cNvPr>
              <p:cNvSpPr txBox="1">
                <a:spLocks noRot="1" noChangeAspect="1" noMove="1" noResize="1" noEditPoints="1" noAdjustHandles="1" noChangeArrowheads="1" noChangeShapeType="1" noTextEdit="1"/>
              </p:cNvSpPr>
              <p:nvPr/>
            </p:nvSpPr>
            <p:spPr>
              <a:xfrm>
                <a:off x="457200" y="5250359"/>
                <a:ext cx="8229600" cy="769441"/>
              </a:xfrm>
              <a:prstGeom prst="rect">
                <a:avLst/>
              </a:prstGeom>
              <a:blipFill>
                <a:blip r:embed="rId4"/>
                <a:stretch>
                  <a:fillRect l="-963" t="-6299" b="-14961"/>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2: Predicting Population Growth—Slide 3</a:t>
            </a:r>
            <a:endParaRPr sz="3100" dirty="0"/>
          </a:p>
        </p:txBody>
      </p:sp>
      <p:sp>
        <p:nvSpPr>
          <p:cNvPr id="3" name="Text Placeholder 2"/>
          <p:cNvSpPr>
            <a:spLocks noGrp="1"/>
          </p:cNvSpPr>
          <p:nvPr>
            <p:ph type="body" sz="quarter" idx="10"/>
          </p:nvPr>
        </p:nvSpPr>
        <p:spPr/>
        <p:txBody>
          <a:bodyPr>
            <a:normAutofit/>
          </a:bodyPr>
          <a:lstStyle/>
          <a:p>
            <a:pPr marL="538163" indent="-538163">
              <a:defRPr sz="2800"/>
            </a:pPr>
            <a:r>
              <a:rPr lang="en-US" dirty="0"/>
              <a:t>b.</a:t>
            </a:r>
            <a:r>
              <a:rPr dirty="0"/>
              <a:t>​</a:t>
            </a:r>
            <a:r>
              <a:rPr lang="en-US" dirty="0"/>
              <a:t>	</a:t>
            </a:r>
            <a:r>
              <a:rPr sz="2800" dirty="0"/>
              <a:t>Recall from an earlier section that percentage change is given by the formula </a:t>
            </a:r>
            <a:endParaRPr lang="en-US" sz="2800" dirty="0"/>
          </a:p>
          <a:p>
            <a:pPr marL="538163" indent="-538163">
              <a:defRPr sz="2800"/>
            </a:pPr>
            <a:r>
              <a:rPr lang="en-IN" sz="2800" dirty="0"/>
              <a:t>       </a:t>
            </a:r>
          </a:p>
          <a:p>
            <a:pPr marL="538163" indent="-538163">
              <a:defRPr sz="2800"/>
            </a:pPr>
            <a:endParaRPr lang="en-IN" sz="2800" dirty="0"/>
          </a:p>
          <a:p>
            <a:pPr marL="538163" indent="-538163">
              <a:defRPr sz="2800"/>
            </a:pPr>
            <a:r>
              <a:rPr lang="en-IN" dirty="0"/>
              <a:t>	</a:t>
            </a:r>
            <a:r>
              <a:rPr dirty="0"/>
              <a:t>​</a:t>
            </a:r>
            <a:endParaRPr lang="en-US" dirty="0"/>
          </a:p>
          <a:p>
            <a:pPr marL="538163" indent="-538163" algn="ctr">
              <a:defRPr sz="2800"/>
            </a:pPr>
            <a:endParaRPr lang="en-IN" sz="2800" dirty="0"/>
          </a:p>
          <a:p>
            <a:pPr marL="538163" indent="-538163">
              <a:defRPr sz="2800"/>
            </a:pPr>
            <a:endParaRPr lang="en-US" sz="2800" dirty="0"/>
          </a:p>
          <a:p>
            <a:pPr marL="538163" indent="-538163">
              <a:defRPr sz="2800"/>
            </a:pPr>
            <a:endParaRPr lang="en-US" sz="2800" dirty="0"/>
          </a:p>
        </p:txBody>
      </p:sp>
      <p:pic>
        <p:nvPicPr>
          <p:cNvPr id="10" name="Picture 9" descr="Percentage Change equals Absolute Change divided by Original Amount, multiplied by 100 percent.">
            <a:extLst>
              <a:ext uri="{FF2B5EF4-FFF2-40B4-BE49-F238E27FC236}">
                <a16:creationId xmlns:a16="http://schemas.microsoft.com/office/drawing/2014/main" id="{639C60B6-8B9D-1C2E-8833-1E2DEFF7D846}"/>
              </a:ext>
            </a:extLst>
          </p:cNvPr>
          <p:cNvPicPr>
            <a:picLocks noChangeAspect="1"/>
          </p:cNvPicPr>
          <p:nvPr/>
        </p:nvPicPr>
        <p:blipFill>
          <a:blip r:embed="rId2"/>
          <a:stretch>
            <a:fillRect/>
          </a:stretch>
        </p:blipFill>
        <p:spPr>
          <a:xfrm>
            <a:off x="1447800" y="2057400"/>
            <a:ext cx="5591175" cy="781050"/>
          </a:xfrm>
          <a:prstGeom prst="rect">
            <a:avLst/>
          </a:prstGeom>
        </p:spPr>
      </p:pic>
      <p:sp>
        <p:nvSpPr>
          <p:cNvPr id="15" name="TextBox 14">
            <a:extLst>
              <a:ext uri="{FF2B5EF4-FFF2-40B4-BE49-F238E27FC236}">
                <a16:creationId xmlns:a16="http://schemas.microsoft.com/office/drawing/2014/main" id="{470F8904-60AC-481C-F392-667C46F5CB81}"/>
              </a:ext>
            </a:extLst>
          </p:cNvPr>
          <p:cNvSpPr txBox="1"/>
          <p:nvPr/>
        </p:nvSpPr>
        <p:spPr>
          <a:xfrm>
            <a:off x="1066800" y="3045246"/>
            <a:ext cx="4572000" cy="523220"/>
          </a:xfrm>
          <a:prstGeom prst="rect">
            <a:avLst/>
          </a:prstGeom>
          <a:noFill/>
        </p:spPr>
        <p:txBody>
          <a:bodyPr wrap="square">
            <a:spAutoFit/>
          </a:bodyPr>
          <a:lstStyle/>
          <a:p>
            <a:pPr marL="538163" indent="-538163">
              <a:defRPr sz="2800"/>
            </a:pPr>
            <a:r>
              <a:rPr lang="en-US" sz="2800" dirty="0"/>
              <a:t>This gives us the following.</a:t>
            </a:r>
          </a:p>
        </p:txBody>
      </p:sp>
      <p:pic>
        <p:nvPicPr>
          <p:cNvPr id="13" name="Picture 12" descr="Open fraction 1,870,560 minus 1,249,000, divided by 1,249,000 close fraction multiplied by one hundred percent, is approximately forty nine point eight percent.">
            <a:extLst>
              <a:ext uri="{FF2B5EF4-FFF2-40B4-BE49-F238E27FC236}">
                <a16:creationId xmlns:a16="http://schemas.microsoft.com/office/drawing/2014/main" id="{36E8CDD4-3CD1-C87D-2493-2BEBACAB05E6}"/>
              </a:ext>
            </a:extLst>
          </p:cNvPr>
          <p:cNvPicPr>
            <a:picLocks noChangeAspect="1"/>
          </p:cNvPicPr>
          <p:nvPr/>
        </p:nvPicPr>
        <p:blipFill>
          <a:blip r:embed="rId3"/>
          <a:stretch>
            <a:fillRect/>
          </a:stretch>
        </p:blipFill>
        <p:spPr>
          <a:xfrm>
            <a:off x="1447800" y="3775262"/>
            <a:ext cx="5800725" cy="11906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748A84E-3E7F-DDC1-5444-03BF5DB3D5FF}"/>
                  </a:ext>
                </a:extLst>
              </p:cNvPr>
              <p:cNvSpPr txBox="1"/>
              <p:nvPr/>
            </p:nvSpPr>
            <p:spPr>
              <a:xfrm>
                <a:off x="1066800" y="5019455"/>
                <a:ext cx="7620000" cy="954107"/>
              </a:xfrm>
              <a:prstGeom prst="rect">
                <a:avLst/>
              </a:prstGeom>
              <a:noFill/>
            </p:spPr>
            <p:txBody>
              <a:bodyPr wrap="square">
                <a:spAutoFit/>
              </a:bodyPr>
              <a:lstStyle/>
              <a:p>
                <a:r>
                  <a:rPr lang="en-US" sz="2800" dirty="0"/>
                  <a:t>This means that after </a:t>
                </a:r>
                <a:r>
                  <a:rPr lang="en-US" sz="2800" dirty="0">
                    <a:latin typeface="Cambria Math"/>
                  </a:rPr>
                  <a:t>20</a:t>
                </a:r>
                <a:r>
                  <a:rPr lang="en-US" sz="2800" dirty="0"/>
                  <a:t> years, Nashville's population will have grown by nearly </a:t>
                </a:r>
                <a14:m>
                  <m:oMath xmlns:m="http://schemas.openxmlformats.org/officeDocument/2006/math">
                    <m:r>
                      <a:rPr lang="en-US" sz="2800">
                        <a:latin typeface="Cambria Math" panose="02040503050406030204" pitchFamily="18" charset="0"/>
                      </a:rPr>
                      <m:t>50%</m:t>
                    </m:r>
                  </m:oMath>
                </a14:m>
                <a:r>
                  <a:rPr lang="en-US" sz="2800" dirty="0"/>
                  <a:t>.</a:t>
                </a:r>
                <a:endParaRPr lang="en-IN" sz="2800" dirty="0"/>
              </a:p>
            </p:txBody>
          </p:sp>
        </mc:Choice>
        <mc:Fallback xmlns="">
          <p:sp>
            <p:nvSpPr>
              <p:cNvPr id="17" name="TextBox 16">
                <a:extLst>
                  <a:ext uri="{FF2B5EF4-FFF2-40B4-BE49-F238E27FC236}">
                    <a16:creationId xmlns:a16="http://schemas.microsoft.com/office/drawing/2014/main" id="{0748A84E-3E7F-DDC1-5444-03BF5DB3D5FF}"/>
                  </a:ext>
                </a:extLst>
              </p:cNvPr>
              <p:cNvSpPr txBox="1">
                <a:spLocks noRot="1" noChangeAspect="1" noMove="1" noResize="1" noEditPoints="1" noAdjustHandles="1" noChangeArrowheads="1" noChangeShapeType="1" noTextEdit="1"/>
              </p:cNvSpPr>
              <p:nvPr/>
            </p:nvSpPr>
            <p:spPr>
              <a:xfrm>
                <a:off x="1066800" y="5019455"/>
                <a:ext cx="7620000" cy="954107"/>
              </a:xfrm>
              <a:prstGeom prst="rect">
                <a:avLst/>
              </a:prstGeom>
              <a:blipFill>
                <a:blip r:embed="rId4"/>
                <a:stretch>
                  <a:fillRect l="-1600" t="-7643" b="-17197"/>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2: Predicting Population Growth—Slide 4</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sz="2600" dirty="0"/>
                  <a:t>c.</a:t>
                </a:r>
                <a:r>
                  <a:rPr sz="2600" dirty="0"/>
                  <a:t>​</a:t>
                </a:r>
                <a:r>
                  <a:rPr lang="en-US" sz="2600" dirty="0"/>
                  <a:t>	</a:t>
                </a:r>
                <a:r>
                  <a:rPr sz="2600" dirty="0"/>
                  <a:t>We will use the same process as we did in part a., but the growth rate is now </a:t>
                </a:r>
                <a14:m>
                  <m:oMath xmlns:m="http://schemas.openxmlformats.org/officeDocument/2006/math">
                    <m:r>
                      <a:rPr sz="2600">
                        <a:latin typeface="Cambria Math" panose="02040503050406030204" pitchFamily="18" charset="0"/>
                      </a:rPr>
                      <m:t>3%</m:t>
                    </m:r>
                  </m:oMath>
                </a14:m>
                <a:r>
                  <a:rPr sz="2600" dirty="0"/>
                  <a:t> instead of </a:t>
                </a:r>
                <a14:m>
                  <m:oMath xmlns:m="http://schemas.openxmlformats.org/officeDocument/2006/math">
                    <m:r>
                      <a:rPr sz="2600">
                        <a:latin typeface="Cambria Math" panose="02040503050406030204" pitchFamily="18" charset="0"/>
                      </a:rPr>
                      <m:t>2.04%</m:t>
                    </m:r>
                  </m:oMath>
                </a14:m>
                <a:r>
                  <a:rPr sz="2600" dirty="0"/>
                  <a:t>. The values for the initial population and the number of years remain the same; that is,</a:t>
                </a:r>
                <a:r>
                  <a:rPr lang="en-US" sz="2600" dirty="0"/>
                  <a:t> </a:t>
                </a:r>
                <a:r>
                  <a:rPr lang="en-US" sz="2600" i="1" dirty="0"/>
                  <a:t>a</a:t>
                </a:r>
                <a:r>
                  <a:rPr lang="en-US" sz="2600" dirty="0"/>
                  <a:t> </a:t>
                </a:r>
                <a14:m>
                  <m:oMath xmlns:m="http://schemas.openxmlformats.org/officeDocument/2006/math">
                    <m:r>
                      <a:rPr sz="2600">
                        <a:latin typeface="Cambria Math" panose="02040503050406030204" pitchFamily="18" charset="0"/>
                      </a:rPr>
                      <m:t>=1,249,000</m:t>
                    </m:r>
                  </m:oMath>
                </a14:m>
                <a:r>
                  <a:rPr sz="2600" dirty="0"/>
                  <a:t> and </a:t>
                </a:r>
                <a:endParaRPr lang="en-US" sz="2600" dirty="0"/>
              </a:p>
              <a:p>
                <a:pPr>
                  <a:defRPr sz="2800"/>
                </a:pPr>
                <a:r>
                  <a:rPr lang="en-US" sz="2600" dirty="0"/>
                  <a:t>       </a:t>
                </a:r>
                <a:r>
                  <a:rPr lang="en-US" sz="2600" i="1" dirty="0"/>
                  <a:t>x</a:t>
                </a:r>
                <a:r>
                  <a:rPr lang="en-US" sz="2600" dirty="0"/>
                  <a:t> </a:t>
                </a:r>
                <a14:m>
                  <m:oMath xmlns:m="http://schemas.openxmlformats.org/officeDocument/2006/math">
                    <m:r>
                      <a:rPr sz="2600">
                        <a:latin typeface="Cambria Math" panose="02040503050406030204" pitchFamily="18" charset="0"/>
                      </a:rPr>
                      <m:t>=20</m:t>
                    </m:r>
                  </m:oMath>
                </a14:m>
                <a:r>
                  <a:rPr sz="2600" dirty="0"/>
                  <a:t>.</a:t>
                </a:r>
                <a:endParaRPr lang="en-US" sz="2600" dirty="0"/>
              </a:p>
              <a:p>
                <a:pPr>
                  <a:defRPr sz="2800"/>
                </a:pPr>
                <a:endParaRPr sz="1000" dirty="0"/>
              </a:p>
              <a:p>
                <a:endParaRPr lang="en-US" sz="1000" dirty="0"/>
              </a:p>
              <a:p>
                <a:endParaRPr lang="en-IN" sz="1000" dirty="0"/>
              </a:p>
              <a:p>
                <a:endParaRPr lang="en-IN" sz="1000" dirty="0"/>
              </a:p>
              <a:p>
                <a:endParaRPr lang="en-IN" sz="1000" dirty="0"/>
              </a:p>
              <a:p>
                <a:endParaRPr lang="en-IN" sz="1000" dirty="0"/>
              </a:p>
              <a:p>
                <a:endParaRPr sz="1000" dirty="0"/>
              </a:p>
              <a:p>
                <a:pPr>
                  <a:defRPr sz="2800"/>
                </a:pPr>
                <a:r>
                  <a:rPr sz="26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IN">
                    <a:noFill/>
                  </a:rPr>
                  <a:t> </a:t>
                </a:r>
              </a:p>
            </p:txBody>
          </p:sp>
        </mc:Fallback>
      </mc:AlternateContent>
      <p:pic>
        <p:nvPicPr>
          <p:cNvPr id="7" name="Picture 6" descr="Line 1: f of x equals a times the quantity one plus r raised to the power of x.&#10;&#10;Line 2: f of twenty equals one million two hundred forty nine thousand times the quantity one plus zero point zero three raised to the power of twenty.&#10;&#10;Line 3: f of twenty is approximately two million two hundred fifty five thousand eight hundred thirty two point ninety three.">
            <a:extLst>
              <a:ext uri="{FF2B5EF4-FFF2-40B4-BE49-F238E27FC236}">
                <a16:creationId xmlns:a16="http://schemas.microsoft.com/office/drawing/2014/main" id="{D2E1A4E8-C894-5F68-1989-470F8D964190}"/>
              </a:ext>
            </a:extLst>
          </p:cNvPr>
          <p:cNvPicPr>
            <a:picLocks noChangeAspect="1"/>
          </p:cNvPicPr>
          <p:nvPr/>
        </p:nvPicPr>
        <p:blipFill>
          <a:blip r:embed="rId3"/>
          <a:stretch>
            <a:fillRect/>
          </a:stretch>
        </p:blipFill>
        <p:spPr>
          <a:xfrm>
            <a:off x="2667000" y="2819400"/>
            <a:ext cx="3914775" cy="168592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9DC24B-3C99-EEFC-46B5-77C0A8D7B93F}"/>
                  </a:ext>
                </a:extLst>
              </p:cNvPr>
              <p:cNvSpPr txBox="1"/>
              <p:nvPr/>
            </p:nvSpPr>
            <p:spPr>
              <a:xfrm>
                <a:off x="1066800" y="4519026"/>
                <a:ext cx="7620000" cy="1292662"/>
              </a:xfrm>
              <a:prstGeom prst="rect">
                <a:avLst/>
              </a:prstGeom>
              <a:noFill/>
            </p:spPr>
            <p:txBody>
              <a:bodyPr wrap="square">
                <a:spAutoFit/>
              </a:bodyPr>
              <a:lstStyle/>
              <a:p>
                <a:pPr>
                  <a:defRPr sz="2800"/>
                </a:pPr>
                <a:r>
                  <a:rPr lang="en-US" sz="2600" dirty="0"/>
                  <a:t>This means that Nashville's population would be about </a:t>
                </a:r>
              </a:p>
              <a:p>
                <a:pPr>
                  <a:defRPr sz="2800"/>
                </a:pPr>
                <a:r>
                  <a:rPr lang="en-US" sz="2600" dirty="0">
                    <a:latin typeface="Cambria Math"/>
                  </a:rPr>
                  <a:t>2,255,833</a:t>
                </a:r>
                <a:r>
                  <a:rPr lang="en-US" sz="2600" dirty="0"/>
                  <a:t> people after </a:t>
                </a:r>
                <a:r>
                  <a:rPr lang="en-US" sz="2600" dirty="0">
                    <a:latin typeface="Cambria Math"/>
                  </a:rPr>
                  <a:t>20</a:t>
                </a:r>
                <a:r>
                  <a:rPr lang="en-US" sz="2600" dirty="0"/>
                  <a:t> years with a growth rate </a:t>
                </a:r>
              </a:p>
              <a:p>
                <a:pPr>
                  <a:defRPr sz="2800"/>
                </a:pPr>
                <a:r>
                  <a:rPr lang="en-US" sz="2600" dirty="0"/>
                  <a:t>of </a:t>
                </a:r>
                <a14:m>
                  <m:oMath xmlns:m="http://schemas.openxmlformats.org/officeDocument/2006/math">
                    <m:r>
                      <a:rPr lang="en-US" sz="2600">
                        <a:latin typeface="Cambria Math" panose="02040503050406030204" pitchFamily="18" charset="0"/>
                      </a:rPr>
                      <m:t>3%</m:t>
                    </m:r>
                  </m:oMath>
                </a14:m>
                <a:r>
                  <a:rPr lang="en-US" sz="2600" dirty="0"/>
                  <a:t>.</a:t>
                </a:r>
              </a:p>
            </p:txBody>
          </p:sp>
        </mc:Choice>
        <mc:Fallback xmlns="">
          <p:sp>
            <p:nvSpPr>
              <p:cNvPr id="9" name="TextBox 8">
                <a:extLst>
                  <a:ext uri="{FF2B5EF4-FFF2-40B4-BE49-F238E27FC236}">
                    <a16:creationId xmlns:a16="http://schemas.microsoft.com/office/drawing/2014/main" id="{6F9DC24B-3C99-EEFC-46B5-77C0A8D7B93F}"/>
                  </a:ext>
                </a:extLst>
              </p:cNvPr>
              <p:cNvSpPr txBox="1">
                <a:spLocks noRot="1" noChangeAspect="1" noMove="1" noResize="1" noEditPoints="1" noAdjustHandles="1" noChangeArrowheads="1" noChangeShapeType="1" noTextEdit="1"/>
              </p:cNvSpPr>
              <p:nvPr/>
            </p:nvSpPr>
            <p:spPr>
              <a:xfrm>
                <a:off x="1066800" y="4519026"/>
                <a:ext cx="7620000" cy="1292662"/>
              </a:xfrm>
              <a:prstGeom prst="rect">
                <a:avLst/>
              </a:prstGeom>
              <a:blipFill>
                <a:blip r:embed="rId4"/>
                <a:stretch>
                  <a:fillRect l="-1440" t="-3774" r="-960" b="-11792"/>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2: Predicting Population Growth—Slide 5</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dirty="0"/>
                  <a:t>d.​	</a:t>
                </a:r>
                <a:r>
                  <a:rPr lang="en-US" sz="2800" dirty="0"/>
                  <a:t>The percentage change in the population with a </a:t>
                </a: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oMath>
                </a14:m>
                <a:r>
                  <a:rPr lang="en-US" sz="2800" dirty="0"/>
                  <a:t> growth each year would be</a:t>
                </a:r>
              </a:p>
              <a:p>
                <a:pPr algn="ctr">
                  <a:defRPr sz="2800"/>
                </a:pPr>
                <a:r>
                  <a:rPr lang="en-US" dirty="0"/>
                  <a:t>​</a:t>
                </a:r>
              </a:p>
              <a:p>
                <a:pPr algn="ctr">
                  <a:defRPr sz="2800"/>
                </a:pPr>
                <a:endParaRPr lang="en-US" dirty="0"/>
              </a:p>
              <a:p>
                <a:pPr algn="ctr">
                  <a:defRPr sz="2800"/>
                </a:pPr>
                <a:endParaRPr lang="en-US" dirty="0"/>
              </a:p>
              <a:p>
                <a:pPr algn="ctr">
                  <a:defRPr sz="2800"/>
                </a:pPr>
                <a:endParaRPr lang="en-US" dirty="0"/>
              </a:p>
              <a:p>
                <a:pPr>
                  <a:defRPr sz="2800"/>
                </a:pPr>
                <a:r>
                  <a:rPr lang="ar-AE"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7" name="Picture 6" descr="Percentage Change with a three percent yearly growth is equal to the quantity two million two hundred fifty five thousand eight hundred thirty three minus one million two hundred forty nine thousand, divided by one million two hundred forty nine thousand, multiplied by one hundred percent, which is approximately eighty point six percent.">
            <a:extLst>
              <a:ext uri="{FF2B5EF4-FFF2-40B4-BE49-F238E27FC236}">
                <a16:creationId xmlns:a16="http://schemas.microsoft.com/office/drawing/2014/main" id="{A5800753-22FB-656E-30D5-796623C624CA}"/>
              </a:ext>
            </a:extLst>
          </p:cNvPr>
          <p:cNvPicPr>
            <a:picLocks noChangeAspect="1"/>
          </p:cNvPicPr>
          <p:nvPr/>
        </p:nvPicPr>
        <p:blipFill>
          <a:blip r:embed="rId3"/>
          <a:stretch>
            <a:fillRect/>
          </a:stretch>
        </p:blipFill>
        <p:spPr>
          <a:xfrm>
            <a:off x="1857375" y="1943687"/>
            <a:ext cx="5429250" cy="119062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72A4E4C-9573-8675-292B-0F67BEC48624}"/>
                  </a:ext>
                </a:extLst>
              </p:cNvPr>
              <p:cNvSpPr txBox="1"/>
              <p:nvPr/>
            </p:nvSpPr>
            <p:spPr>
              <a:xfrm>
                <a:off x="457200" y="3126700"/>
                <a:ext cx="8229600" cy="2893100"/>
              </a:xfrm>
              <a:prstGeom prst="rect">
                <a:avLst/>
              </a:prstGeom>
              <a:noFill/>
            </p:spPr>
            <p:txBody>
              <a:bodyPr wrap="square">
                <a:spAutoFit/>
              </a:bodyPr>
              <a:lstStyle/>
              <a:p>
                <a:pPr>
                  <a:defRPr sz="2800"/>
                </a:pPr>
                <a:r>
                  <a:rPr lang="en-US" sz="2600" dirty="0"/>
                  <a:t>This means that after </a:t>
                </a:r>
                <a:r>
                  <a:rPr lang="en-US" sz="2600" dirty="0">
                    <a:latin typeface="Cambria Math"/>
                  </a:rPr>
                  <a:t>20</a:t>
                </a:r>
                <a:r>
                  <a:rPr lang="en-US" sz="2600" dirty="0"/>
                  <a:t> years of a </a:t>
                </a:r>
                <a14:m>
                  <m:oMath xmlns:m="http://schemas.openxmlformats.org/officeDocument/2006/math">
                    <m:r>
                      <a:rPr lang="en-US" sz="2600">
                        <a:latin typeface="Cambria Math" panose="02040503050406030204" pitchFamily="18" charset="0"/>
                      </a:rPr>
                      <m:t>3</m:t>
                    </m:r>
                    <m:r>
                      <a:rPr lang="en-US" sz="2600">
                        <a:latin typeface="Cambria Math" panose="02040503050406030204" pitchFamily="18" charset="0"/>
                      </a:rPr>
                      <m:t>%</m:t>
                    </m:r>
                  </m:oMath>
                </a14:m>
                <a:r>
                  <a:rPr lang="en-US" sz="2600" dirty="0"/>
                  <a:t> increase to the population each year, Nashville will experience a population growth of almost </a:t>
                </a:r>
                <a14:m>
                  <m:oMath xmlns:m="http://schemas.openxmlformats.org/officeDocument/2006/math">
                    <m:r>
                      <a:rPr lang="en-US" sz="2600">
                        <a:latin typeface="Cambria Math" panose="02040503050406030204" pitchFamily="18" charset="0"/>
                      </a:rPr>
                      <m:t>81</m:t>
                    </m:r>
                    <m:r>
                      <a:rPr lang="en-US" sz="2600">
                        <a:latin typeface="Cambria Math" panose="02040503050406030204" pitchFamily="18" charset="0"/>
                      </a:rPr>
                      <m:t>%</m:t>
                    </m:r>
                  </m:oMath>
                </a14:m>
                <a:r>
                  <a:rPr lang="en-US" sz="2600" dirty="0"/>
                  <a:t> !</a:t>
                </a:r>
              </a:p>
              <a:p>
                <a:pPr>
                  <a:defRPr sz="2800"/>
                </a:pPr>
                <a:r>
                  <a:rPr lang="en-US" sz="2600" dirty="0"/>
                  <a:t>​Notice that the predicted increase in growth rate from </a:t>
                </a:r>
                <a14:m>
                  <m:oMath xmlns:m="http://schemas.openxmlformats.org/officeDocument/2006/math">
                    <m:r>
                      <a:rPr lang="en-US" sz="2600">
                        <a:latin typeface="Cambria Math" panose="02040503050406030204" pitchFamily="18" charset="0"/>
                      </a:rPr>
                      <m:t>2</m:t>
                    </m:r>
                    <m:r>
                      <a:rPr lang="en-US" sz="2600">
                        <a:latin typeface="Cambria Math" panose="02040503050406030204" pitchFamily="18" charset="0"/>
                      </a:rPr>
                      <m:t>.</m:t>
                    </m:r>
                    <m:r>
                      <a:rPr lang="en-US" sz="2600">
                        <a:latin typeface="Cambria Math" panose="02040503050406030204" pitchFamily="18" charset="0"/>
                      </a:rPr>
                      <m:t>04</m:t>
                    </m:r>
                    <m:r>
                      <a:rPr lang="en-US" sz="2600">
                        <a:latin typeface="Cambria Math" panose="02040503050406030204" pitchFamily="18" charset="0"/>
                      </a:rPr>
                      <m:t>%</m:t>
                    </m:r>
                  </m:oMath>
                </a14:m>
                <a:r>
                  <a:rPr lang="en-US" sz="2600" dirty="0"/>
                  <a:t> to </a:t>
                </a:r>
                <a14:m>
                  <m:oMath xmlns:m="http://schemas.openxmlformats.org/officeDocument/2006/math">
                    <m:r>
                      <a:rPr lang="en-US" sz="2600">
                        <a:latin typeface="Cambria Math" panose="02040503050406030204" pitchFamily="18" charset="0"/>
                      </a:rPr>
                      <m:t>3</m:t>
                    </m:r>
                    <m:r>
                      <a:rPr lang="en-US" sz="2600">
                        <a:latin typeface="Cambria Math" panose="02040503050406030204" pitchFamily="18" charset="0"/>
                      </a:rPr>
                      <m:t>%</m:t>
                    </m:r>
                  </m:oMath>
                </a14:m>
                <a:r>
                  <a:rPr lang="en-US" sz="2600" dirty="0"/>
                  <a:t> is only a </a:t>
                </a:r>
                <a14:m>
                  <m:oMath xmlns:m="http://schemas.openxmlformats.org/officeDocument/2006/math">
                    <m:r>
                      <a:rPr lang="en-US" sz="2600">
                        <a:latin typeface="Cambria Math" panose="02040503050406030204" pitchFamily="18" charset="0"/>
                      </a:rPr>
                      <m:t>0</m:t>
                    </m:r>
                    <m:r>
                      <a:rPr lang="en-US" sz="2600">
                        <a:latin typeface="Cambria Math" panose="02040503050406030204" pitchFamily="18" charset="0"/>
                      </a:rPr>
                      <m:t>.</m:t>
                    </m:r>
                    <m:r>
                      <a:rPr lang="en-US" sz="2600">
                        <a:latin typeface="Cambria Math" panose="02040503050406030204" pitchFamily="18" charset="0"/>
                      </a:rPr>
                      <m:t>96</m:t>
                    </m:r>
                    <m:r>
                      <a:rPr lang="en-US" sz="2600">
                        <a:latin typeface="Cambria Math" panose="02040503050406030204" pitchFamily="18" charset="0"/>
                      </a:rPr>
                      <m:t>%</m:t>
                    </m:r>
                  </m:oMath>
                </a14:m>
                <a:r>
                  <a:rPr lang="en-US" sz="2600" dirty="0"/>
                  <a:t> increase each year, but over time would result in around </a:t>
                </a:r>
                <a14:m>
                  <m:oMath xmlns:m="http://schemas.openxmlformats.org/officeDocument/2006/math">
                    <m:r>
                      <a:rPr lang="en-US" sz="2600">
                        <a:latin typeface="Cambria Math" panose="02040503050406030204" pitchFamily="18" charset="0"/>
                      </a:rPr>
                      <m:t>20</m:t>
                    </m:r>
                    <m:r>
                      <a:rPr lang="en-US" sz="2600">
                        <a:latin typeface="Cambria Math" panose="02040503050406030204" pitchFamily="18" charset="0"/>
                      </a:rPr>
                      <m:t>%</m:t>
                    </m:r>
                  </m:oMath>
                </a14:m>
                <a:r>
                  <a:rPr lang="en-US" sz="2600" dirty="0"/>
                  <a:t> more people. This shows the long-term impact of exponential functions.</a:t>
                </a:r>
              </a:p>
            </p:txBody>
          </p:sp>
        </mc:Choice>
        <mc:Fallback xmlns="">
          <p:sp>
            <p:nvSpPr>
              <p:cNvPr id="9" name="TextBox 8">
                <a:extLst>
                  <a:ext uri="{FF2B5EF4-FFF2-40B4-BE49-F238E27FC236}">
                    <a16:creationId xmlns:a16="http://schemas.microsoft.com/office/drawing/2014/main" id="{872A4E4C-9573-8675-292B-0F67BEC48624}"/>
                  </a:ext>
                </a:extLst>
              </p:cNvPr>
              <p:cNvSpPr txBox="1">
                <a:spLocks noRot="1" noChangeAspect="1" noMove="1" noResize="1" noEditPoints="1" noAdjustHandles="1" noChangeArrowheads="1" noChangeShapeType="1" noTextEdit="1"/>
              </p:cNvSpPr>
              <p:nvPr/>
            </p:nvSpPr>
            <p:spPr>
              <a:xfrm>
                <a:off x="457200" y="3126700"/>
                <a:ext cx="8229600" cy="2893100"/>
              </a:xfrm>
              <a:prstGeom prst="rect">
                <a:avLst/>
              </a:prstGeom>
              <a:blipFill>
                <a:blip r:embed="rId4"/>
                <a:stretch>
                  <a:fillRect l="-1333" t="-2316" r="-1926" b="-4421"/>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Frequency and Pitch</a:t>
            </a:r>
          </a:p>
        </p:txBody>
      </p:sp>
      <p:sp>
        <p:nvSpPr>
          <p:cNvPr id="3" name="Text Placeholder 2"/>
          <p:cNvSpPr>
            <a:spLocks noGrp="1"/>
          </p:cNvSpPr>
          <p:nvPr>
            <p:ph type="body" sz="quarter" idx="10"/>
          </p:nvPr>
        </p:nvSpPr>
        <p:spPr/>
        <p:txBody>
          <a:bodyPr>
            <a:normAutofit/>
          </a:bodyPr>
          <a:lstStyle/>
          <a:p>
            <a:pPr>
              <a:defRPr b="1"/>
            </a:pPr>
            <a:r>
              <a:rPr sz="2800" dirty="0"/>
              <a:t>Frequency</a:t>
            </a:r>
          </a:p>
          <a:p>
            <a:r>
              <a:rPr sz="2800" dirty="0"/>
              <a:t>The </a:t>
            </a:r>
            <a:r>
              <a:rPr sz="2800" b="1" dirty="0"/>
              <a:t>frequency</a:t>
            </a:r>
            <a:r>
              <a:rPr sz="2800" dirty="0"/>
              <a:t> of a sound is the number of energy wave cycles completed in one second. Frequency is measured in hertz, Hz.</a:t>
            </a:r>
            <a:endParaRPr lang="en-US" sz="2800" dirty="0"/>
          </a:p>
          <a:p>
            <a:endParaRPr sz="2800" dirty="0"/>
          </a:p>
          <a:p>
            <a:pPr>
              <a:defRPr b="1"/>
            </a:pPr>
            <a:r>
              <a:rPr sz="2800" dirty="0"/>
              <a:t>Pitch</a:t>
            </a:r>
          </a:p>
          <a:p>
            <a:r>
              <a:rPr sz="2800" b="1" dirty="0"/>
              <a:t>Pitch</a:t>
            </a:r>
            <a:r>
              <a:rPr sz="2800" dirty="0"/>
              <a:t> is the tonal quality of sound that describes how low or high an instrument (or voice) sounds to our ears.</a:t>
            </a:r>
          </a:p>
          <a:p>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a:t>The strings on a guitar are tuned to increase in pitch from one side to the other. However, strings on a ukulele are not in order of pitch.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Exponential Function</a:t>
            </a:r>
          </a:p>
        </p:txBody>
      </p:sp>
      <p:sp>
        <p:nvSpPr>
          <p:cNvPr id="3" name="Text Placeholder 2"/>
          <p:cNvSpPr>
            <a:spLocks noGrp="1"/>
          </p:cNvSpPr>
          <p:nvPr>
            <p:ph type="body" sz="quarter" idx="10"/>
          </p:nvPr>
        </p:nvSpPr>
        <p:spPr/>
        <p:txBody>
          <a:bodyPr>
            <a:normAutofit/>
          </a:bodyPr>
          <a:lstStyle/>
          <a:p>
            <a:pPr>
              <a:defRPr sz="2800"/>
            </a:pPr>
            <a:r>
              <a:rPr sz="2800" dirty="0"/>
              <a:t>An </a:t>
            </a:r>
            <a:r>
              <a:rPr sz="2800" b="1" dirty="0"/>
              <a:t>exponential function</a:t>
            </a:r>
            <a:r>
              <a:rPr sz="2800" dirty="0"/>
              <a:t> is a function of the form </a:t>
            </a:r>
            <a:r>
              <a:rPr lang="en-US" sz="2800" dirty="0"/>
              <a:t>		 </a:t>
            </a:r>
          </a:p>
          <a:p>
            <a:pPr>
              <a:defRPr sz="2800"/>
            </a:pPr>
            <a:endParaRPr sz="2800" dirty="0"/>
          </a:p>
          <a:p>
            <a:endParaRPr sz="2800" dirty="0"/>
          </a:p>
        </p:txBody>
      </p:sp>
      <p:pic>
        <p:nvPicPr>
          <p:cNvPr id="6" name="Picture 5" descr="f of x equals a times b raised to the power of x.">
            <a:extLst>
              <a:ext uri="{FF2B5EF4-FFF2-40B4-BE49-F238E27FC236}">
                <a16:creationId xmlns:a16="http://schemas.microsoft.com/office/drawing/2014/main" id="{625D001A-DA9B-6B70-1B28-1364310C357D}"/>
              </a:ext>
            </a:extLst>
          </p:cNvPr>
          <p:cNvPicPr>
            <a:picLocks noChangeAspect="1"/>
          </p:cNvPicPr>
          <p:nvPr/>
        </p:nvPicPr>
        <p:blipFill>
          <a:blip r:embed="rId2"/>
          <a:stretch>
            <a:fillRect/>
          </a:stretch>
        </p:blipFill>
        <p:spPr>
          <a:xfrm>
            <a:off x="533400" y="1524000"/>
            <a:ext cx="1647825" cy="523875"/>
          </a:xfrm>
          <a:prstGeom prst="rect">
            <a:avLst/>
          </a:prstGeom>
        </p:spPr>
      </p:pic>
      <p:sp>
        <p:nvSpPr>
          <p:cNvPr id="8" name="TextBox 7">
            <a:extLst>
              <a:ext uri="{FF2B5EF4-FFF2-40B4-BE49-F238E27FC236}">
                <a16:creationId xmlns:a16="http://schemas.microsoft.com/office/drawing/2014/main" id="{CDFEC6F6-5257-A979-CFAF-F2F5A8D7649F}"/>
              </a:ext>
            </a:extLst>
          </p:cNvPr>
          <p:cNvSpPr txBox="1"/>
          <p:nvPr/>
        </p:nvSpPr>
        <p:spPr>
          <a:xfrm>
            <a:off x="2142565" y="1502585"/>
            <a:ext cx="6553200" cy="523220"/>
          </a:xfrm>
          <a:prstGeom prst="rect">
            <a:avLst/>
          </a:prstGeom>
          <a:noFill/>
        </p:spPr>
        <p:txBody>
          <a:bodyPr wrap="square">
            <a:spAutoFit/>
          </a:bodyPr>
          <a:lstStyle/>
          <a:p>
            <a:r>
              <a:rPr lang="en-US" sz="2800" dirty="0">
                <a:solidFill>
                  <a:srgbClr val="000000"/>
                </a:solidFill>
              </a:rPr>
              <a:t>where </a:t>
            </a:r>
            <a:r>
              <a:rPr lang="en-US" sz="2800" i="1" dirty="0">
                <a:solidFill>
                  <a:srgbClr val="000000"/>
                </a:solidFill>
              </a:rPr>
              <a:t>b</a:t>
            </a:r>
            <a:r>
              <a:rPr lang="en-US" sz="2800" dirty="0">
                <a:solidFill>
                  <a:srgbClr val="000000"/>
                </a:solidFill>
              </a:rPr>
              <a:t> &gt; 0, </a:t>
            </a:r>
            <a:r>
              <a:rPr lang="en-US" sz="2800" i="1" dirty="0">
                <a:solidFill>
                  <a:srgbClr val="000000"/>
                </a:solidFill>
              </a:rPr>
              <a:t>b</a:t>
            </a:r>
            <a:r>
              <a:rPr lang="en-US" sz="2800" dirty="0">
                <a:solidFill>
                  <a:srgbClr val="000000"/>
                </a:solidFill>
              </a:rPr>
              <a:t> ≠ 1, </a:t>
            </a:r>
            <a:r>
              <a:rPr lang="en-US" sz="2800" i="1" dirty="0">
                <a:solidFill>
                  <a:srgbClr val="000000"/>
                </a:solidFill>
              </a:rPr>
              <a:t>a</a:t>
            </a:r>
            <a:r>
              <a:rPr lang="en-US" sz="2800" dirty="0">
                <a:solidFill>
                  <a:srgbClr val="000000"/>
                </a:solidFill>
              </a:rPr>
              <a:t> is the initial value, and</a:t>
            </a:r>
            <a:endParaRPr lang="en-IN" sz="2800" dirty="0">
              <a:solidFill>
                <a:srgbClr val="000000"/>
              </a:solidFill>
            </a:endParaRPr>
          </a:p>
        </p:txBody>
      </p:sp>
      <p:sp>
        <p:nvSpPr>
          <p:cNvPr id="10" name="TextBox 9">
            <a:extLst>
              <a:ext uri="{FF2B5EF4-FFF2-40B4-BE49-F238E27FC236}">
                <a16:creationId xmlns:a16="http://schemas.microsoft.com/office/drawing/2014/main" id="{C84961E9-9D0E-5F07-303C-D9AE5E3EF908}"/>
              </a:ext>
            </a:extLst>
          </p:cNvPr>
          <p:cNvSpPr txBox="1"/>
          <p:nvPr/>
        </p:nvSpPr>
        <p:spPr>
          <a:xfrm>
            <a:off x="448235" y="1948989"/>
            <a:ext cx="2819400" cy="523220"/>
          </a:xfrm>
          <a:prstGeom prst="rect">
            <a:avLst/>
          </a:prstGeom>
          <a:noFill/>
        </p:spPr>
        <p:txBody>
          <a:bodyPr wrap="square">
            <a:spAutoFit/>
          </a:bodyPr>
          <a:lstStyle/>
          <a:p>
            <a:r>
              <a:rPr lang="en-US" sz="2800" i="1" dirty="0">
                <a:solidFill>
                  <a:srgbClr val="000000"/>
                </a:solidFill>
              </a:rPr>
              <a:t>x</a:t>
            </a:r>
            <a:r>
              <a:rPr lang="en-US" sz="2800" dirty="0">
                <a:solidFill>
                  <a:srgbClr val="000000"/>
                </a:solidFill>
              </a:rPr>
              <a:t> is a real number.</a:t>
            </a:r>
            <a:endParaRPr lang="en-IN" sz="28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3</a:t>
            </a:r>
            <a:endParaRPr dirty="0"/>
          </a:p>
        </p:txBody>
      </p:sp>
      <p:sp>
        <p:nvSpPr>
          <p:cNvPr id="3" name="Text Placeholder 2"/>
          <p:cNvSpPr>
            <a:spLocks noGrp="1"/>
          </p:cNvSpPr>
          <p:nvPr>
            <p:ph type="body" sz="quarter" idx="10"/>
          </p:nvPr>
        </p:nvSpPr>
        <p:spPr/>
        <p:txBody>
          <a:bodyPr>
            <a:normAutofit/>
          </a:bodyPr>
          <a:lstStyle/>
          <a:p>
            <a:r>
              <a:rPr sz="2800" dirty="0"/>
              <a:t>As Figure 4 indicates, a label is made for the note called middle C. This note gets its name from being the 4th C of eight Cs on the piano; that is, it is the C located in the middle of the piano.</a:t>
            </a:r>
          </a:p>
        </p:txBody>
      </p:sp>
      <p:pic>
        <p:nvPicPr>
          <p:cNvPr id="5" name="Picture 4" descr="A layout of a piano keyboard is shown with two octaves, a total of 24notes. The white keys in each octave are labeled from left to right as C, D, E, F, G, A, and B. There are five black keys in both the octaves, present between the white keys, C and D, D and E, F and G, G and A, and A and B. Each black key has two note names in both the octaves. The black key between C and D has note names, C? and D?. The black key between D and E has note names, D? and E?. The black key between F and G has note names, F? and G?. The black key between G and A has note names, G? and A?. The black key between A and B has note names, A? and B?. The key labeled A in the first octave is marked as 220?Hz. The keys labeled C and A in the second octave are marked, Middle C and 440?Hz respectively. On moving from right to left in the first octave the keys are marked with a leftward arrow to denote, lower frequencies. On moving from left to right in the second octave the keys are marked with a rightward arrow to denote, higher frequencies.">
            <a:extLst>
              <a:ext uri="{FF2B5EF4-FFF2-40B4-BE49-F238E27FC236}">
                <a16:creationId xmlns:a16="http://schemas.microsoft.com/office/drawing/2014/main" id="{2FC2C430-9D41-4FD1-813B-4436C0BC7EA1}"/>
              </a:ext>
            </a:extLst>
          </p:cNvPr>
          <p:cNvPicPr>
            <a:picLocks noChangeAspect="1"/>
          </p:cNvPicPr>
          <p:nvPr/>
        </p:nvPicPr>
        <p:blipFill>
          <a:blip r:embed="rId2"/>
          <a:srcRect b="12594"/>
          <a:stretch>
            <a:fillRect/>
          </a:stretch>
        </p:blipFill>
        <p:spPr>
          <a:xfrm>
            <a:off x="2429143" y="3048001"/>
            <a:ext cx="4285714" cy="1981200"/>
          </a:xfrm>
          <a:prstGeom prst="rect">
            <a:avLst/>
          </a:prstGeom>
        </p:spPr>
      </p:pic>
      <p:sp>
        <p:nvSpPr>
          <p:cNvPr id="4" name="TextBox 3">
            <a:extLst>
              <a:ext uri="{FF2B5EF4-FFF2-40B4-BE49-F238E27FC236}">
                <a16:creationId xmlns:a16="http://schemas.microsoft.com/office/drawing/2014/main" id="{B857E349-6C44-C0D2-0D68-D75E2FE19EBE}"/>
              </a:ext>
            </a:extLst>
          </p:cNvPr>
          <p:cNvSpPr txBox="1"/>
          <p:nvPr/>
        </p:nvSpPr>
        <p:spPr>
          <a:xfrm>
            <a:off x="3733800" y="5081992"/>
            <a:ext cx="1524000" cy="430887"/>
          </a:xfrm>
          <a:prstGeom prst="rect">
            <a:avLst/>
          </a:prstGeom>
          <a:noFill/>
        </p:spPr>
        <p:txBody>
          <a:bodyPr wrap="square">
            <a:spAutoFit/>
          </a:bodyPr>
          <a:lstStyle/>
          <a:p>
            <a:pPr algn="ctr"/>
            <a:r>
              <a:rPr lang="en-IN" sz="2200" dirty="0"/>
              <a:t>Figure 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Steps and Octaves</a:t>
            </a:r>
          </a:p>
        </p:txBody>
      </p:sp>
      <p:sp>
        <p:nvSpPr>
          <p:cNvPr id="3" name="Text Placeholder 2"/>
          <p:cNvSpPr>
            <a:spLocks noGrp="1"/>
          </p:cNvSpPr>
          <p:nvPr>
            <p:ph type="body" sz="quarter" idx="10"/>
          </p:nvPr>
        </p:nvSpPr>
        <p:spPr/>
        <p:txBody>
          <a:bodyPr>
            <a:normAutofit/>
          </a:bodyPr>
          <a:lstStyle/>
          <a:p>
            <a:pPr>
              <a:defRPr b="1"/>
            </a:pPr>
            <a:r>
              <a:rPr sz="2400" dirty="0"/>
              <a:t>Half Step</a:t>
            </a:r>
          </a:p>
          <a:p>
            <a:r>
              <a:rPr sz="2400" dirty="0"/>
              <a:t>A </a:t>
            </a:r>
            <a:r>
              <a:rPr sz="2400" b="1" dirty="0"/>
              <a:t>half step</a:t>
            </a:r>
            <a:r>
              <a:rPr sz="2400" dirty="0"/>
              <a:t> is the distance between one note and the next nearest note on a piano.</a:t>
            </a:r>
            <a:endParaRPr lang="en-US" sz="2400" dirty="0"/>
          </a:p>
          <a:p>
            <a:endParaRPr sz="900" dirty="0"/>
          </a:p>
          <a:p>
            <a:pPr>
              <a:defRPr b="1"/>
            </a:pPr>
            <a:r>
              <a:rPr sz="2400" dirty="0"/>
              <a:t>Whole Step</a:t>
            </a:r>
          </a:p>
          <a:p>
            <a:r>
              <a:rPr sz="2400" dirty="0"/>
              <a:t>A </a:t>
            </a:r>
            <a:r>
              <a:rPr sz="2400" b="1" dirty="0"/>
              <a:t>whole step</a:t>
            </a:r>
            <a:r>
              <a:rPr sz="2400" dirty="0"/>
              <a:t> is defined as the interval between two half steps on a piano.</a:t>
            </a:r>
            <a:endParaRPr lang="en-US" sz="2400" dirty="0"/>
          </a:p>
          <a:p>
            <a:endParaRPr sz="1000" dirty="0"/>
          </a:p>
          <a:p>
            <a:pPr>
              <a:defRPr b="1"/>
            </a:pPr>
            <a:r>
              <a:rPr sz="2400" dirty="0"/>
              <a:t>Octave</a:t>
            </a:r>
          </a:p>
          <a:p>
            <a:r>
              <a:rPr sz="2400" dirty="0"/>
              <a:t>An </a:t>
            </a:r>
            <a:r>
              <a:rPr sz="2400" b="1" dirty="0"/>
              <a:t>octave</a:t>
            </a:r>
            <a:r>
              <a:rPr sz="2400" dirty="0"/>
              <a:t> is the interval of notes between </a:t>
            </a:r>
            <a:r>
              <a:rPr sz="2400" dirty="0">
                <a:latin typeface="Cambria Math"/>
              </a:rPr>
              <a:t>12</a:t>
            </a:r>
            <a:r>
              <a:rPr sz="2400" dirty="0"/>
              <a:t> half steps on a piano.</a:t>
            </a:r>
          </a:p>
          <a:p>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r>
              <a:rPr sz="2800" dirty="0"/>
              <a:t>Starting at F in Figure 4, name the notes that are one half step up on a keyboard and one half step down on a keyboard.</a:t>
            </a:r>
            <a:endParaRPr lang="en-US" sz="2800" dirty="0"/>
          </a:p>
          <a:p>
            <a:endParaRPr lang="en-IN" dirty="0"/>
          </a:p>
          <a:p>
            <a:endParaRPr lang="en-IN" dirty="0"/>
          </a:p>
          <a:p>
            <a:endParaRPr lang="en-IN" dirty="0"/>
          </a:p>
          <a:p>
            <a:endParaRPr lang="en-IN" dirty="0"/>
          </a:p>
          <a:p>
            <a:endParaRPr lang="en-IN" dirty="0"/>
          </a:p>
          <a:p>
            <a:r>
              <a:rPr lang="en-IN" sz="2800" dirty="0"/>
              <a:t>Answer: </a:t>
            </a:r>
            <a:r>
              <a:rPr lang="en-US" sz="2800" dirty="0"/>
              <a:t>One half step up is F♯ and one half step down is E.</a:t>
            </a:r>
            <a:endParaRPr lang="en-IN" dirty="0"/>
          </a:p>
          <a:p>
            <a:endParaRPr sz="2800" dirty="0"/>
          </a:p>
        </p:txBody>
      </p:sp>
      <p:pic>
        <p:nvPicPr>
          <p:cNvPr id="5" name="Picture 4" descr="A layout of a piano keyboard is shown with two octaves, a total of 24notes. The white keys in each octave are labeled from left to right as C, D, E, F, G, A, and B. There are five black keys in both the octaves, present between the white keys, C and D, D and E, F and G, G and A, and A and B. Each black key has two note names in both the octaves. The black key between C and D has note names, C? and D?. The black key between D and E has note names, D? and E?. The black key between F and G has note names, F? and G?. The black key between G and A has note names, G? and A?. The black key between A and B has note names, A? and B?. The key labeled A in the first octave is marked as 220?Hz. The keys labeled C and A in the second octave are marked, Middle C and 440?Hz respectively. On moving from right to left in the first octave the keys are marked with a leftward arrow to denote, lower frequencies. On moving from left to right in the second octave the keys are marked with a rightward arrow to denote, higher frequencies.">
            <a:extLst>
              <a:ext uri="{FF2B5EF4-FFF2-40B4-BE49-F238E27FC236}">
                <a16:creationId xmlns:a16="http://schemas.microsoft.com/office/drawing/2014/main" id="{10B84CA6-491B-4D10-A278-E383D4C63C80}"/>
              </a:ext>
            </a:extLst>
          </p:cNvPr>
          <p:cNvPicPr>
            <a:picLocks noChangeAspect="1"/>
          </p:cNvPicPr>
          <p:nvPr/>
        </p:nvPicPr>
        <p:blipFill>
          <a:blip r:embed="rId2"/>
          <a:srcRect b="12060"/>
          <a:stretch>
            <a:fillRect/>
          </a:stretch>
        </p:blipFill>
        <p:spPr>
          <a:xfrm>
            <a:off x="1752600" y="2329065"/>
            <a:ext cx="5105400" cy="2395336"/>
          </a:xfrm>
          <a:prstGeom prst="rect">
            <a:avLst/>
          </a:prstGeom>
        </p:spPr>
      </p:pic>
      <p:sp>
        <p:nvSpPr>
          <p:cNvPr id="4" name="TextBox 3">
            <a:extLst>
              <a:ext uri="{FF2B5EF4-FFF2-40B4-BE49-F238E27FC236}">
                <a16:creationId xmlns:a16="http://schemas.microsoft.com/office/drawing/2014/main" id="{4CF89F35-7CDF-BB4E-DF46-BA8F5F3F005C}"/>
              </a:ext>
            </a:extLst>
          </p:cNvPr>
          <p:cNvSpPr txBox="1"/>
          <p:nvPr/>
        </p:nvSpPr>
        <p:spPr>
          <a:xfrm>
            <a:off x="3429000" y="4648200"/>
            <a:ext cx="1524000" cy="430887"/>
          </a:xfrm>
          <a:prstGeom prst="rect">
            <a:avLst/>
          </a:prstGeom>
          <a:noFill/>
        </p:spPr>
        <p:txBody>
          <a:bodyPr wrap="square">
            <a:spAutoFit/>
          </a:bodyPr>
          <a:lstStyle/>
          <a:p>
            <a:pPr algn="ctr"/>
            <a:r>
              <a:rPr lang="en-IN" sz="2200" dirty="0"/>
              <a:t>Figure 4</a:t>
            </a:r>
          </a:p>
        </p:txBody>
      </p:sp>
    </p:spTree>
    <p:extLst>
      <p:ext uri="{BB962C8B-B14F-4D97-AF65-F5344CB8AC3E}">
        <p14:creationId xmlns:p14="http://schemas.microsoft.com/office/powerpoint/2010/main" val="219662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4</a:t>
            </a:r>
            <a:endParaRPr dirty="0"/>
          </a:p>
        </p:txBody>
      </p:sp>
      <p:sp>
        <p:nvSpPr>
          <p:cNvPr id="3" name="Text Placeholder 2"/>
          <p:cNvSpPr>
            <a:spLocks noGrp="1"/>
          </p:cNvSpPr>
          <p:nvPr>
            <p:ph type="body" sz="quarter" idx="10"/>
          </p:nvPr>
        </p:nvSpPr>
        <p:spPr/>
        <p:txBody>
          <a:bodyPr>
            <a:normAutofit/>
          </a:bodyPr>
          <a:lstStyle/>
          <a:p>
            <a:r>
              <a:rPr sz="2800"/>
              <a:t>If you don't have access to a piano, you can use the virtual piano on the website </a:t>
            </a:r>
            <a:r>
              <a:rPr sz="2800" b="1"/>
              <a:t>http://www.virtualpiano.net/.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Frequency of Musical Notes</a:t>
            </a:r>
          </a:p>
        </p:txBody>
      </p:sp>
      <p:sp>
        <p:nvSpPr>
          <p:cNvPr id="3" name="Text Placeholder 2"/>
          <p:cNvSpPr>
            <a:spLocks noGrp="1"/>
          </p:cNvSpPr>
          <p:nvPr>
            <p:ph type="body" sz="quarter" idx="10"/>
          </p:nvPr>
        </p:nvSpPr>
        <p:spPr/>
        <p:txBody>
          <a:bodyPr>
            <a:normAutofit/>
          </a:bodyPr>
          <a:lstStyle/>
          <a:p>
            <a:r>
              <a:rPr sz="1800" dirty="0"/>
              <a:t>The </a:t>
            </a:r>
            <a:r>
              <a:rPr sz="1800" b="1" dirty="0"/>
              <a:t>frequency of a music note </a:t>
            </a:r>
            <a:r>
              <a:rPr sz="1800" dirty="0"/>
              <a:t>in relation to a specific note is modeled by the following function.</a:t>
            </a:r>
          </a:p>
          <a:p>
            <a:pPr algn="ctr">
              <a:defRPr sz="2800"/>
            </a:pPr>
            <a:endParaRPr sz="1800" dirty="0"/>
          </a:p>
          <a:p>
            <a:pPr>
              <a:defRPr sz="2800"/>
            </a:pPr>
            <a:endParaRPr lang="en-US" sz="1800" dirty="0"/>
          </a:p>
          <a:p>
            <a:pPr>
              <a:defRPr sz="2800"/>
            </a:pPr>
            <a:endParaRPr lang="en-US" sz="1800" dirty="0"/>
          </a:p>
          <a:p>
            <a:pPr>
              <a:defRPr sz="2800"/>
            </a:pPr>
            <a:endParaRPr lang="en-US" sz="1800" dirty="0"/>
          </a:p>
          <a:p>
            <a:pPr>
              <a:defRPr sz="2800"/>
            </a:pPr>
            <a:endParaRPr lang="en-US" sz="1800" dirty="0"/>
          </a:p>
          <a:p>
            <a:pPr>
              <a:defRPr sz="2800"/>
            </a:pPr>
            <a:endParaRPr lang="en-US" sz="1800" dirty="0"/>
          </a:p>
          <a:p>
            <a:pPr>
              <a:defRPr sz="2800"/>
            </a:pPr>
            <a:endParaRPr lang="en-US" sz="1800" dirty="0"/>
          </a:p>
          <a:p>
            <a:pPr>
              <a:defRPr sz="2800"/>
            </a:pPr>
            <a:endParaRPr lang="en-US" sz="1800" dirty="0"/>
          </a:p>
          <a:p>
            <a:pPr>
              <a:defRPr sz="2800"/>
            </a:pPr>
            <a:endParaRPr lang="en-US" sz="1800" dirty="0"/>
          </a:p>
          <a:p>
            <a:pPr>
              <a:defRPr sz="2800"/>
            </a:pPr>
            <a:endParaRPr lang="en-US" sz="1800" dirty="0"/>
          </a:p>
          <a:p>
            <a:pPr>
              <a:defRPr sz="2800"/>
            </a:pPr>
            <a:endParaRPr lang="en-US" sz="1800" dirty="0"/>
          </a:p>
          <a:p>
            <a:pPr>
              <a:defRPr sz="2800"/>
            </a:pPr>
            <a:endParaRPr sz="1600" dirty="0"/>
          </a:p>
          <a:p>
            <a:endParaRPr sz="2800" dirty="0"/>
          </a:p>
        </p:txBody>
      </p:sp>
      <p:pic>
        <p:nvPicPr>
          <p:cNvPr id="8" name="Picture 7" descr="F of x equals F naught times one point zero five nine four six three raised to the power of x.">
            <a:extLst>
              <a:ext uri="{FF2B5EF4-FFF2-40B4-BE49-F238E27FC236}">
                <a16:creationId xmlns:a16="http://schemas.microsoft.com/office/drawing/2014/main" id="{B8489A58-2DAB-B1E0-2F6A-5DEAB186AE3E}"/>
              </a:ext>
            </a:extLst>
          </p:cNvPr>
          <p:cNvPicPr>
            <a:picLocks noChangeAspect="1"/>
          </p:cNvPicPr>
          <p:nvPr/>
        </p:nvPicPr>
        <p:blipFill>
          <a:blip r:embed="rId2"/>
          <a:stretch>
            <a:fillRect/>
          </a:stretch>
        </p:blipFill>
        <p:spPr>
          <a:xfrm>
            <a:off x="3448050" y="1567016"/>
            <a:ext cx="2343150" cy="466725"/>
          </a:xfrm>
          <a:prstGeom prst="rect">
            <a:avLst/>
          </a:prstGeom>
        </p:spPr>
      </p:pic>
      <p:sp>
        <p:nvSpPr>
          <p:cNvPr id="10" name="TextBox 9">
            <a:extLst>
              <a:ext uri="{FF2B5EF4-FFF2-40B4-BE49-F238E27FC236}">
                <a16:creationId xmlns:a16="http://schemas.microsoft.com/office/drawing/2014/main" id="{86FD55FD-FB68-CA4A-22E5-5D3218116A2E}"/>
              </a:ext>
            </a:extLst>
          </p:cNvPr>
          <p:cNvSpPr txBox="1"/>
          <p:nvPr/>
        </p:nvSpPr>
        <p:spPr>
          <a:xfrm>
            <a:off x="452718" y="2069068"/>
            <a:ext cx="8081682" cy="369332"/>
          </a:xfrm>
          <a:prstGeom prst="rect">
            <a:avLst/>
          </a:prstGeom>
          <a:noFill/>
        </p:spPr>
        <p:txBody>
          <a:bodyPr wrap="square">
            <a:spAutoFit/>
          </a:bodyPr>
          <a:lstStyle/>
          <a:p>
            <a:pPr>
              <a:defRPr sz="2800"/>
            </a:pPr>
            <a:r>
              <a:rPr lang="en-US" sz="1800" dirty="0">
                <a:solidFill>
                  <a:srgbClr val="000000"/>
                </a:solidFill>
              </a:rPr>
              <a:t>Here, </a:t>
            </a:r>
            <a:r>
              <a:rPr lang="en-US" sz="1800" i="1" dirty="0">
                <a:solidFill>
                  <a:srgbClr val="000000"/>
                </a:solidFill>
              </a:rPr>
              <a:t>F</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₀</a:t>
            </a:r>
            <a:r>
              <a:rPr lang="en-US" sz="1800" dirty="0">
                <a:solidFill>
                  <a:srgbClr val="000000"/>
                </a:solidFill>
              </a:rPr>
              <a:t> is the reference frequency and </a:t>
            </a:r>
            <a:r>
              <a:rPr lang="en-US" sz="1800" i="1" dirty="0">
                <a:solidFill>
                  <a:srgbClr val="000000"/>
                </a:solidFill>
              </a:rPr>
              <a:t>x</a:t>
            </a:r>
            <a:r>
              <a:rPr lang="en-US" sz="1800" dirty="0">
                <a:solidFill>
                  <a:srgbClr val="000000"/>
                </a:solidFill>
              </a:rPr>
              <a:t> is the number of half steps up from </a:t>
            </a:r>
            <a:r>
              <a:rPr lang="en-US" sz="1800" i="1" dirty="0">
                <a:solidFill>
                  <a:srgbClr val="000000"/>
                </a:solidFill>
              </a:rPr>
              <a:t>F</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₀</a:t>
            </a:r>
            <a:r>
              <a:rPr lang="en-US" sz="1800" dirty="0">
                <a:solidFill>
                  <a:srgbClr val="000000"/>
                </a:solidFill>
              </a:rPr>
              <a:t>.</a:t>
            </a:r>
          </a:p>
        </p:txBody>
      </p:sp>
      <p:pic>
        <p:nvPicPr>
          <p:cNvPr id="4" name="Content Placeholder 4" descr="Graph showing the frequency of notes in reference to A above Middle C. The x axis is labeled Steps Below or Above Reference Frequency and is labeled from negative 8 to 8 in increments of 2. The y axis is labeled Frequency of Note and is labeled from 0 to 600 in increments of 100. A gradual sloping curve proceeds from quadrant 2 of the graph through the y axis and into quadrant 1, intersecting the y axis at about (0,447). The curve is labeled F of x equals 400 times one point zero five nine four six three raised to the power of x.">
            <a:extLst>
              <a:ext uri="{FF2B5EF4-FFF2-40B4-BE49-F238E27FC236}">
                <a16:creationId xmlns:a16="http://schemas.microsoft.com/office/drawing/2014/main" id="{3B210197-89C1-4F09-A775-1AB93522F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3647" y="2514600"/>
            <a:ext cx="2907553" cy="2696095"/>
          </a:xfrm>
          <a:prstGeom prst="rect">
            <a:avLst/>
          </a:prstGeom>
        </p:spPr>
      </p:pic>
      <p:sp>
        <p:nvSpPr>
          <p:cNvPr id="5" name="TextBox 4">
            <a:extLst>
              <a:ext uri="{FF2B5EF4-FFF2-40B4-BE49-F238E27FC236}">
                <a16:creationId xmlns:a16="http://schemas.microsoft.com/office/drawing/2014/main" id="{80C4BDF6-D7F9-8CEC-7B4E-1C89664FDFBE}"/>
              </a:ext>
            </a:extLst>
          </p:cNvPr>
          <p:cNvSpPr txBox="1"/>
          <p:nvPr/>
        </p:nvSpPr>
        <p:spPr>
          <a:xfrm>
            <a:off x="603623" y="5263486"/>
            <a:ext cx="7467600" cy="400110"/>
          </a:xfrm>
          <a:prstGeom prst="rect">
            <a:avLst/>
          </a:prstGeom>
          <a:noFill/>
        </p:spPr>
        <p:txBody>
          <a:bodyPr wrap="square">
            <a:spAutoFit/>
          </a:bodyPr>
          <a:lstStyle/>
          <a:p>
            <a:pPr algn="ctr"/>
            <a:r>
              <a:rPr lang="en-IN" sz="2000" dirty="0">
                <a:solidFill>
                  <a:srgbClr val="000000"/>
                </a:solidFill>
              </a:rPr>
              <a:t>Figure 5: Frequency of Notes in Reference to A above Middle C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the Frequency of Musical Notes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38163" indent="-538163">
                  <a:defRPr sz="2800"/>
                </a:pPr>
                <a:r>
                  <a:rPr sz="2800" dirty="0"/>
                  <a:t>The frequency of the note </a:t>
                </a:r>
                <a:r>
                  <a:rPr lang="en-IN" dirty="0"/>
                  <a:t>A₄</a:t>
                </a:r>
                <a:r>
                  <a:rPr sz="2800" dirty="0"/>
                  <a:t> is </a:t>
                </a:r>
                <a14:m>
                  <m:oMath xmlns:m="http://schemas.openxmlformats.org/officeDocument/2006/math">
                    <m:r>
                      <a:rPr>
                        <a:latin typeface="Cambria Math" panose="02040503050406030204" pitchFamily="18" charset="0"/>
                      </a:rPr>
                      <m:t>440</m:t>
                    </m:r>
                    <m:r>
                      <m:rPr>
                        <m:nor/>
                      </m:rPr>
                      <a:rPr/>
                      <m:t> </m:t>
                    </m:r>
                    <m:r>
                      <m:rPr>
                        <m:sty m:val="p"/>
                      </m:rPr>
                      <a:rPr>
                        <a:latin typeface="Cambria Math" panose="02040503050406030204" pitchFamily="18" charset="0"/>
                      </a:rPr>
                      <m:t>Hz</m:t>
                    </m:r>
                  </m:oMath>
                </a14:m>
                <a:r>
                  <a:rPr sz="2800" dirty="0"/>
                  <a:t>.</a:t>
                </a:r>
              </a:p>
              <a:p>
                <a:pPr marL="538163" indent="-538163">
                  <a:defRPr sz="2800"/>
                </a:pPr>
                <a:r>
                  <a:rPr lang="en-US" dirty="0"/>
                  <a:t>a.</a:t>
                </a:r>
                <a:r>
                  <a:rPr dirty="0"/>
                  <a:t>​</a:t>
                </a:r>
                <a:r>
                  <a:rPr lang="en-US" dirty="0"/>
                  <a:t>	</a:t>
                </a:r>
                <a:r>
                  <a:rPr sz="2800" dirty="0"/>
                  <a:t>Find the frequency of the note D, which is five half steps above A</a:t>
                </a:r>
                <a:r>
                  <a:rPr lang="en-IN" sz="2800" dirty="0"/>
                  <a:t>₄</a:t>
                </a:r>
                <a:r>
                  <a:rPr sz="2800" dirty="0"/>
                  <a:t>.</a:t>
                </a:r>
              </a:p>
              <a:p>
                <a:pPr marL="538163" indent="-538163">
                  <a:defRPr sz="2800"/>
                </a:pPr>
                <a:r>
                  <a:rPr lang="en-US" dirty="0"/>
                  <a:t>b.</a:t>
                </a:r>
                <a:r>
                  <a:rPr dirty="0"/>
                  <a:t>​</a:t>
                </a:r>
                <a:r>
                  <a:rPr lang="en-US" dirty="0"/>
                  <a:t>	</a:t>
                </a:r>
                <a:r>
                  <a:rPr sz="2800" dirty="0"/>
                  <a:t>Find the frequency of the note F♯, which is three half steps below </a:t>
                </a:r>
                <a:r>
                  <a:rPr lang="en-IN" dirty="0"/>
                  <a:t>A₄</a:t>
                </a:r>
                <a:r>
                  <a:rPr sz="2800" dirty="0"/>
                  <a:t>.</a:t>
                </a:r>
              </a:p>
              <a:p>
                <a:pPr marL="538163" indent="-538163">
                  <a:defRPr sz="2800"/>
                </a:pPr>
                <a:r>
                  <a:rPr lang="en-US" dirty="0"/>
                  <a:t>c.</a:t>
                </a:r>
                <a:r>
                  <a:rPr dirty="0"/>
                  <a:t>​</a:t>
                </a:r>
                <a:r>
                  <a:rPr lang="en-US" dirty="0"/>
                  <a:t>	</a:t>
                </a:r>
                <a:r>
                  <a:rPr sz="2800" dirty="0"/>
                  <a:t>A wine glass can be shattered by singing a note that is the resonant frequency of the glass at a very loud volume. In a demonstration, an opera singer is trying to shatter a glass that has a resonant frequency of </a:t>
                </a:r>
                <a14:m>
                  <m:oMath xmlns:m="http://schemas.openxmlformats.org/officeDocument/2006/math">
                    <m:r>
                      <a:rPr>
                        <a:latin typeface="Cambria Math" panose="02040503050406030204" pitchFamily="18" charset="0"/>
                      </a:rPr>
                      <m:t>556</m:t>
                    </m:r>
                    <m:r>
                      <m:rPr>
                        <m:nor/>
                      </m:rPr>
                      <a:rPr/>
                      <m:t> </m:t>
                    </m:r>
                    <m:r>
                      <m:rPr>
                        <m:sty m:val="p"/>
                      </m:rPr>
                      <a:rPr>
                        <a:latin typeface="Cambria Math" panose="02040503050406030204" pitchFamily="18" charset="0"/>
                      </a:rPr>
                      <m:t>Hz</m:t>
                    </m:r>
                  </m:oMath>
                </a14:m>
                <a:r>
                  <a:rPr sz="2800" dirty="0"/>
                  <a:t>. Use the graph of the function </a:t>
                </a:r>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04"/>
                </a:stretch>
              </a:blipFill>
            </p:spPr>
            <p:txBody>
              <a:bodyPr/>
              <a:lstStyle/>
              <a:p>
                <a:r>
                  <a:rPr lang="en-IN">
                    <a:noFill/>
                  </a:rPr>
                  <a:t> </a:t>
                </a:r>
              </a:p>
            </p:txBody>
          </p:sp>
        </mc:Fallback>
      </mc:AlternateContent>
      <p:pic>
        <p:nvPicPr>
          <p:cNvPr id="6" name="Picture 5" descr="F of x equals four hundred forty times one point zero five nine four six three raised to the power of x.">
            <a:extLst>
              <a:ext uri="{FF2B5EF4-FFF2-40B4-BE49-F238E27FC236}">
                <a16:creationId xmlns:a16="http://schemas.microsoft.com/office/drawing/2014/main" id="{EBB9D813-DCED-3612-6855-076ED6724F16}"/>
              </a:ext>
            </a:extLst>
          </p:cNvPr>
          <p:cNvPicPr>
            <a:picLocks noChangeAspect="1"/>
          </p:cNvPicPr>
          <p:nvPr/>
        </p:nvPicPr>
        <p:blipFill>
          <a:blip r:embed="rId3"/>
          <a:stretch>
            <a:fillRect/>
          </a:stretch>
        </p:blipFill>
        <p:spPr>
          <a:xfrm>
            <a:off x="1066800" y="5105400"/>
            <a:ext cx="3028950" cy="485775"/>
          </a:xfrm>
          <a:prstGeom prst="rect">
            <a:avLst/>
          </a:prstGeom>
        </p:spPr>
      </p:pic>
      <p:sp>
        <p:nvSpPr>
          <p:cNvPr id="8" name="TextBox 7">
            <a:extLst>
              <a:ext uri="{FF2B5EF4-FFF2-40B4-BE49-F238E27FC236}">
                <a16:creationId xmlns:a16="http://schemas.microsoft.com/office/drawing/2014/main" id="{1F30D90F-BCC0-8997-1D6F-B198AE6AD14C}"/>
              </a:ext>
            </a:extLst>
          </p:cNvPr>
          <p:cNvSpPr txBox="1"/>
          <p:nvPr/>
        </p:nvSpPr>
        <p:spPr>
          <a:xfrm>
            <a:off x="4095750" y="5066645"/>
            <a:ext cx="4591050" cy="523220"/>
          </a:xfrm>
          <a:prstGeom prst="rect">
            <a:avLst/>
          </a:prstGeom>
          <a:noFill/>
        </p:spPr>
        <p:txBody>
          <a:bodyPr wrap="square">
            <a:spAutoFit/>
          </a:bodyPr>
          <a:lstStyle/>
          <a:p>
            <a:r>
              <a:rPr lang="en-US" sz="2800" dirty="0"/>
              <a:t>to estimate how many half</a:t>
            </a:r>
            <a:endParaRPr lang="en-IN" sz="2800" dirty="0"/>
          </a:p>
        </p:txBody>
      </p:sp>
      <p:sp>
        <p:nvSpPr>
          <p:cNvPr id="10" name="TextBox 9">
            <a:extLst>
              <a:ext uri="{FF2B5EF4-FFF2-40B4-BE49-F238E27FC236}">
                <a16:creationId xmlns:a16="http://schemas.microsoft.com/office/drawing/2014/main" id="{3D7252D7-0560-7275-4EDE-82269B03898E}"/>
              </a:ext>
            </a:extLst>
          </p:cNvPr>
          <p:cNvSpPr txBox="1"/>
          <p:nvPr/>
        </p:nvSpPr>
        <p:spPr>
          <a:xfrm>
            <a:off x="971550" y="5496580"/>
            <a:ext cx="4591050" cy="523220"/>
          </a:xfrm>
          <a:prstGeom prst="rect">
            <a:avLst/>
          </a:prstGeom>
          <a:noFill/>
        </p:spPr>
        <p:txBody>
          <a:bodyPr wrap="square">
            <a:spAutoFit/>
          </a:bodyPr>
          <a:lstStyle/>
          <a:p>
            <a:pPr marL="538163" indent="-538163">
              <a:defRPr sz="2800"/>
            </a:pPr>
            <a:r>
              <a:rPr lang="en-US" sz="2800" dirty="0"/>
              <a:t>steps above </a:t>
            </a:r>
            <a:r>
              <a:rPr lang="en-IN" sz="2800" dirty="0"/>
              <a:t>A₄</a:t>
            </a:r>
            <a:r>
              <a:rPr lang="en-US" sz="2800" dirty="0"/>
              <a:t> the note 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Frequency of Musical Notes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38163" indent="-538163">
                  <a:defRPr sz="2800"/>
                </a:pPr>
                <a:r>
                  <a:rPr lang="en-US" dirty="0"/>
                  <a:t>a.</a:t>
                </a:r>
                <a:r>
                  <a:rPr dirty="0"/>
                  <a:t>​</a:t>
                </a:r>
                <a:r>
                  <a:rPr lang="en-US" dirty="0"/>
                  <a:t>	</a:t>
                </a:r>
                <a:r>
                  <a:rPr sz="2800" dirty="0"/>
                  <a:t>We will use the formula for the frequency notes on a piano. To determine the frequency of the note five half steps above </a:t>
                </a:r>
                <a:r>
                  <a:rPr lang="en-IN" dirty="0"/>
                  <a:t>A₄</a:t>
                </a:r>
                <a:r>
                  <a:rPr sz="2800" dirty="0"/>
                  <a:t>, we let </a:t>
                </a:r>
                <a:r>
                  <a:rPr lang="en-US" i="1" dirty="0"/>
                  <a:t>x</a:t>
                </a:r>
                <a:r>
                  <a:rPr sz="2800" dirty="0"/>
                  <a:t> equal </a:t>
                </a:r>
                <a:r>
                  <a:rPr sz="2800" dirty="0">
                    <a:latin typeface="Cambria Math"/>
                  </a:rPr>
                  <a:t>5</a:t>
                </a:r>
                <a:r>
                  <a:rPr sz="2800" dirty="0"/>
                  <a:t>. </a:t>
                </a:r>
                <a:r>
                  <a:rPr lang="en-IN" dirty="0"/>
                  <a:t>A₄</a:t>
                </a:r>
                <a:r>
                  <a:rPr sz="2800" dirty="0"/>
                  <a:t> is our reference frequency, so F</a:t>
                </a:r>
                <a:r>
                  <a:rPr lang="en-IN" sz="2800" dirty="0">
                    <a:latin typeface="Calibri" panose="020F0502020204030204" pitchFamily="34" charset="0"/>
                    <a:ea typeface="Calibri" panose="020F0502020204030204" pitchFamily="34" charset="0"/>
                    <a:cs typeface="Calibri" panose="020F0502020204030204" pitchFamily="34" charset="0"/>
                  </a:rPr>
                  <a:t>₀</a:t>
                </a:r>
                <a:r>
                  <a:rPr sz="2800" dirty="0"/>
                  <a:t> is </a:t>
                </a:r>
                <a14:m>
                  <m:oMath xmlns:m="http://schemas.openxmlformats.org/officeDocument/2006/math">
                    <m:r>
                      <a:rPr>
                        <a:latin typeface="Cambria Math" panose="02040503050406030204" pitchFamily="18" charset="0"/>
                      </a:rPr>
                      <m:t>440</m:t>
                    </m:r>
                    <m:r>
                      <m:rPr>
                        <m:nor/>
                      </m:rPr>
                      <a:rPr/>
                      <m:t> </m:t>
                    </m:r>
                    <m:r>
                      <m:rPr>
                        <m:sty m:val="p"/>
                      </m:rPr>
                      <a:rPr>
                        <a:latin typeface="Cambria Math" panose="02040503050406030204" pitchFamily="18" charset="0"/>
                      </a:rPr>
                      <m:t>Hz</m:t>
                    </m:r>
                  </m:oMath>
                </a14:m>
                <a:r>
                  <a:rPr sz="2800" dirty="0"/>
                  <a:t>. Substituting in the formula, we have the following.</a:t>
                </a:r>
              </a:p>
              <a:p>
                <a:pPr>
                  <a:defRPr sz="2800"/>
                </a:pPr>
                <a:endParaRPr lang="en-US" dirty="0"/>
              </a:p>
              <a:p>
                <a:pPr>
                  <a:defRPr sz="2800"/>
                </a:pPr>
                <a:endParaRPr lang="en-IN" dirty="0"/>
              </a:p>
              <a:p>
                <a:pPr>
                  <a:defRPr sz="2800"/>
                </a:pPr>
                <a:endParaRPr lang="en-IN" dirty="0"/>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pic>
        <p:nvPicPr>
          <p:cNvPr id="6" name="Picture 5" descr="Line 1: F of x equals F naught times one point zero five nine four six three raised to the power of x.&#10;&#10;Line 2: F of five equals four hundred forty times one point zero five nine four six three raised to the power of five.&#10;&#10;Line 3: F of five is approximately five hundred eighty-seven point five six hertz.">
            <a:extLst>
              <a:ext uri="{FF2B5EF4-FFF2-40B4-BE49-F238E27FC236}">
                <a16:creationId xmlns:a16="http://schemas.microsoft.com/office/drawing/2014/main" id="{D5C3118E-8AB6-C636-C2F9-677DB8D714D9}"/>
              </a:ext>
            </a:extLst>
          </p:cNvPr>
          <p:cNvPicPr>
            <a:picLocks noChangeAspect="1"/>
          </p:cNvPicPr>
          <p:nvPr/>
        </p:nvPicPr>
        <p:blipFill>
          <a:blip r:embed="rId3"/>
          <a:stretch>
            <a:fillRect/>
          </a:stretch>
        </p:blipFill>
        <p:spPr>
          <a:xfrm>
            <a:off x="2819400" y="3674452"/>
            <a:ext cx="3028950" cy="15811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04BDFD-361C-4759-57D4-20C75B4406C5}"/>
                  </a:ext>
                </a:extLst>
              </p:cNvPr>
              <p:cNvSpPr txBox="1"/>
              <p:nvPr/>
            </p:nvSpPr>
            <p:spPr>
              <a:xfrm>
                <a:off x="990600" y="5141893"/>
                <a:ext cx="7696200" cy="954107"/>
              </a:xfrm>
              <a:prstGeom prst="rect">
                <a:avLst/>
              </a:prstGeom>
              <a:noFill/>
            </p:spPr>
            <p:txBody>
              <a:bodyPr wrap="square">
                <a:spAutoFit/>
              </a:bodyPr>
              <a:lstStyle/>
              <a:p>
                <a:r>
                  <a:rPr lang="en-US" sz="2800" dirty="0"/>
                  <a:t>Therefore, the note D above A₄ has a frequency of approximately </a:t>
                </a:r>
                <a14:m>
                  <m:oMath xmlns:m="http://schemas.openxmlformats.org/officeDocument/2006/math">
                    <m:r>
                      <a:rPr lang="en-US" sz="2800">
                        <a:latin typeface="Cambria Math" panose="02040503050406030204" pitchFamily="18" charset="0"/>
                      </a:rPr>
                      <m:t>588</m:t>
                    </m:r>
                    <m:r>
                      <m:rPr>
                        <m:nor/>
                      </m:rPr>
                      <a:rPr lang="en-US" sz="2800"/>
                      <m:t> </m:t>
                    </m:r>
                    <m:r>
                      <m:rPr>
                        <m:sty m:val="p"/>
                      </m:rPr>
                      <a:rPr lang="en-US" sz="2800">
                        <a:latin typeface="Cambria Math" panose="02040503050406030204" pitchFamily="18" charset="0"/>
                      </a:rPr>
                      <m:t>Hz</m:t>
                    </m:r>
                  </m:oMath>
                </a14:m>
                <a:r>
                  <a:rPr lang="en-US" sz="2800" dirty="0"/>
                  <a:t>.</a:t>
                </a:r>
                <a:endParaRPr lang="en-IN" sz="2800" dirty="0"/>
              </a:p>
            </p:txBody>
          </p:sp>
        </mc:Choice>
        <mc:Fallback xmlns="">
          <p:sp>
            <p:nvSpPr>
              <p:cNvPr id="8" name="TextBox 7">
                <a:extLst>
                  <a:ext uri="{FF2B5EF4-FFF2-40B4-BE49-F238E27FC236}">
                    <a16:creationId xmlns:a16="http://schemas.microsoft.com/office/drawing/2014/main" id="{7B04BDFD-361C-4759-57D4-20C75B4406C5}"/>
                  </a:ext>
                </a:extLst>
              </p:cNvPr>
              <p:cNvSpPr txBox="1">
                <a:spLocks noRot="1" noChangeAspect="1" noMove="1" noResize="1" noEditPoints="1" noAdjustHandles="1" noChangeArrowheads="1" noChangeShapeType="1" noTextEdit="1"/>
              </p:cNvSpPr>
              <p:nvPr/>
            </p:nvSpPr>
            <p:spPr>
              <a:xfrm>
                <a:off x="990600" y="5141893"/>
                <a:ext cx="7696200" cy="954107"/>
              </a:xfrm>
              <a:prstGeom prst="rect">
                <a:avLst/>
              </a:prstGeom>
              <a:blipFill>
                <a:blip r:embed="rId4"/>
                <a:stretch>
                  <a:fillRect l="-1664" t="-5732" b="-17197"/>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Frequency of Musical Notes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dirty="0"/>
                  <a:t>b.</a:t>
                </a:r>
                <a:r>
                  <a:rPr dirty="0"/>
                  <a:t>​</a:t>
                </a:r>
                <a:r>
                  <a:rPr lang="en-US" dirty="0"/>
                  <a:t>	</a:t>
                </a:r>
                <a:r>
                  <a:rPr sz="2800" dirty="0"/>
                  <a:t>We can use the same formula as we did in part a., where </a:t>
                </a:r>
                <a:r>
                  <a:rPr lang="en-US" sz="2800" i="1" dirty="0"/>
                  <a:t>F</a:t>
                </a:r>
                <a:r>
                  <a:rPr lang="en-US" sz="2800" dirty="0">
                    <a:latin typeface="Calibri" panose="020F0502020204030204" pitchFamily="34" charset="0"/>
                    <a:ea typeface="Calibri" panose="020F0502020204030204" pitchFamily="34" charset="0"/>
                    <a:cs typeface="Calibri" panose="020F0502020204030204" pitchFamily="34" charset="0"/>
                  </a:rPr>
                  <a:t>₀</a:t>
                </a:r>
                <a:r>
                  <a:rPr sz="2800" dirty="0"/>
                  <a:t> remains the same. This time the note we are interested in is </a:t>
                </a:r>
                <a:r>
                  <a:rPr sz="2800" dirty="0">
                    <a:latin typeface="Cambria Math"/>
                  </a:rPr>
                  <a:t>3</a:t>
                </a:r>
                <a:r>
                  <a:rPr sz="2800" dirty="0"/>
                  <a:t> half steps below </a:t>
                </a:r>
                <a:r>
                  <a:rPr lang="en-US" dirty="0"/>
                  <a:t>A₄</a:t>
                </a:r>
                <a:r>
                  <a:rPr sz="2800" dirty="0"/>
                  <a:t>, so </a:t>
                </a:r>
                <a:r>
                  <a:rPr lang="en-US" sz="2800" i="1" dirty="0"/>
                  <a:t>x</a:t>
                </a:r>
                <a:r>
                  <a:rPr sz="2800" dirty="0"/>
                  <a:t> will equal </a:t>
                </a:r>
                <a14:m>
                  <m:oMath xmlns:m="http://schemas.openxmlformats.org/officeDocument/2006/math">
                    <m:r>
                      <a:rPr>
                        <a:latin typeface="Cambria Math" panose="02040503050406030204" pitchFamily="18" charset="0"/>
                      </a:rPr>
                      <m:t>−3</m:t>
                    </m:r>
                  </m:oMath>
                </a14:m>
                <a:r>
                  <a:rPr sz="2800" dirty="0"/>
                  <a:t>.</a:t>
                </a:r>
              </a:p>
              <a:p>
                <a:pPr>
                  <a:defRPr sz="2800"/>
                </a:pPr>
                <a:endParaRPr lang="en-US" dirty="0"/>
              </a:p>
              <a:p>
                <a:pPr>
                  <a:defRPr sz="2800"/>
                </a:pPr>
                <a:endParaRPr lang="en-IN" dirty="0"/>
              </a:p>
              <a:p>
                <a:pPr>
                  <a:defRPr sz="2800"/>
                </a:pPr>
                <a:endParaRPr lang="en-IN" dirty="0"/>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6" name="Picture 5" descr="Line 1: F of x equals F naught times one point zero five nine four six three raised to the power of x.&#10;&#10;Line 2: F of negative three equals four hundred forty times one point zero five nine four six three raised to the power of negative three.&#10;&#10;Line 3: F of negative three is approximately three hundred sixty nine point nine one hertz.&#10;">
            <a:extLst>
              <a:ext uri="{FF2B5EF4-FFF2-40B4-BE49-F238E27FC236}">
                <a16:creationId xmlns:a16="http://schemas.microsoft.com/office/drawing/2014/main" id="{92DC917E-C471-05D5-6D04-42C8C39AB67C}"/>
              </a:ext>
            </a:extLst>
          </p:cNvPr>
          <p:cNvPicPr>
            <a:picLocks noChangeAspect="1"/>
          </p:cNvPicPr>
          <p:nvPr/>
        </p:nvPicPr>
        <p:blipFill>
          <a:blip r:embed="rId3"/>
          <a:stretch>
            <a:fillRect/>
          </a:stretch>
        </p:blipFill>
        <p:spPr>
          <a:xfrm>
            <a:off x="2743200" y="2717763"/>
            <a:ext cx="3333750" cy="15811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4DC561-A5DA-AAE4-60C5-84231B305784}"/>
                  </a:ext>
                </a:extLst>
              </p:cNvPr>
              <p:cNvSpPr txBox="1"/>
              <p:nvPr/>
            </p:nvSpPr>
            <p:spPr>
              <a:xfrm>
                <a:off x="457200" y="4724400"/>
                <a:ext cx="8229600" cy="954107"/>
              </a:xfrm>
              <a:prstGeom prst="rect">
                <a:avLst/>
              </a:prstGeom>
              <a:noFill/>
            </p:spPr>
            <p:txBody>
              <a:bodyPr wrap="square">
                <a:spAutoFit/>
              </a:bodyPr>
              <a:lstStyle/>
              <a:p>
                <a:r>
                  <a:rPr lang="en-US" sz="2800" dirty="0"/>
                  <a:t>Therefore, the note F♯ below A₄ has a frequency of approximately </a:t>
                </a:r>
                <a14:m>
                  <m:oMath xmlns:m="http://schemas.openxmlformats.org/officeDocument/2006/math">
                    <m:r>
                      <a:rPr lang="en-US" sz="2800">
                        <a:latin typeface="Cambria Math" panose="02040503050406030204" pitchFamily="18" charset="0"/>
                      </a:rPr>
                      <m:t>370</m:t>
                    </m:r>
                    <m:r>
                      <m:rPr>
                        <m:nor/>
                      </m:rPr>
                      <a:rPr lang="en-US" sz="2800"/>
                      <m:t> </m:t>
                    </m:r>
                    <m:r>
                      <m:rPr>
                        <m:sty m:val="p"/>
                      </m:rPr>
                      <a:rPr lang="en-US" sz="2800">
                        <a:latin typeface="Cambria Math" panose="02040503050406030204" pitchFamily="18" charset="0"/>
                      </a:rPr>
                      <m:t>Hz</m:t>
                    </m:r>
                  </m:oMath>
                </a14:m>
                <a:r>
                  <a:rPr lang="en-US" sz="2800" dirty="0"/>
                  <a:t>.</a:t>
                </a:r>
                <a:endParaRPr lang="en-IN" sz="2800" dirty="0"/>
              </a:p>
            </p:txBody>
          </p:sp>
        </mc:Choice>
        <mc:Fallback xmlns="">
          <p:sp>
            <p:nvSpPr>
              <p:cNvPr id="8" name="TextBox 7">
                <a:extLst>
                  <a:ext uri="{FF2B5EF4-FFF2-40B4-BE49-F238E27FC236}">
                    <a16:creationId xmlns:a16="http://schemas.microsoft.com/office/drawing/2014/main" id="{374DC561-A5DA-AAE4-60C5-84231B305784}"/>
                  </a:ext>
                </a:extLst>
              </p:cNvPr>
              <p:cNvSpPr txBox="1">
                <a:spLocks noRot="1" noChangeAspect="1" noMove="1" noResize="1" noEditPoints="1" noAdjustHandles="1" noChangeArrowheads="1" noChangeShapeType="1" noTextEdit="1"/>
              </p:cNvSpPr>
              <p:nvPr/>
            </p:nvSpPr>
            <p:spPr>
              <a:xfrm>
                <a:off x="457200" y="4724400"/>
                <a:ext cx="8229600" cy="954107"/>
              </a:xfrm>
              <a:prstGeom prst="rect">
                <a:avLst/>
              </a:prstGeom>
              <a:blipFill>
                <a:blip r:embed="rId4"/>
                <a:stretch>
                  <a:fillRect l="-1481" t="-7643" b="-17197"/>
                </a:stretch>
              </a:blipFill>
            </p:spPr>
            <p:txBody>
              <a:bodyPr/>
              <a:lstStyle/>
              <a:p>
                <a:r>
                  <a:rPr lang="en-IN">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Frequency of Musical Notes</a:t>
            </a:r>
            <a:r>
              <a:rPr lang="en-US" dirty="0"/>
              <a:t>—Slide 4</a:t>
            </a:r>
            <a:endParaRPr dirty="0"/>
          </a:p>
        </p:txBody>
      </p:sp>
      <p:sp>
        <p:nvSpPr>
          <p:cNvPr id="3" name="Text Placeholder 2"/>
          <p:cNvSpPr>
            <a:spLocks noGrp="1"/>
          </p:cNvSpPr>
          <p:nvPr>
            <p:ph type="body" sz="quarter" idx="10"/>
          </p:nvPr>
        </p:nvSpPr>
        <p:spPr>
          <a:xfrm>
            <a:off x="440197" y="1143000"/>
            <a:ext cx="8229600" cy="4967067"/>
          </a:xfrm>
        </p:spPr>
        <p:txBody>
          <a:bodyPr>
            <a:normAutofit/>
          </a:bodyPr>
          <a:lstStyle/>
          <a:p>
            <a:pPr marL="538163" indent="-538163">
              <a:defRPr sz="2800"/>
            </a:pPr>
            <a:r>
              <a:rPr lang="en-US" sz="2400" dirty="0"/>
              <a:t>c.	</a:t>
            </a:r>
            <a:r>
              <a:rPr sz="2400" dirty="0"/>
              <a:t>​Instead of attempting to solve the function for </a:t>
            </a:r>
            <a:r>
              <a:rPr lang="en-US" sz="2400" i="1" dirty="0"/>
              <a:t>x</a:t>
            </a:r>
            <a:r>
              <a:rPr sz="2400" dirty="0"/>
              <a:t>, we will use a graphing calculator to estimate how many half steps above </a:t>
            </a:r>
            <a:r>
              <a:rPr lang="en-US" sz="2400" dirty="0"/>
              <a:t>A₄</a:t>
            </a:r>
            <a:r>
              <a:rPr sz="2400" dirty="0"/>
              <a:t> the glass-shattering note is.</a:t>
            </a:r>
          </a:p>
          <a:p>
            <a:pPr marL="538163" indent="-538163">
              <a:defRPr sz="2800"/>
            </a:pPr>
            <a:r>
              <a:rPr lang="en-US" sz="2400" dirty="0"/>
              <a:t>        </a:t>
            </a:r>
            <a:r>
              <a:rPr sz="2400" dirty="0"/>
              <a:t>​Graph the equation </a:t>
            </a:r>
            <a:r>
              <a:rPr lang="en-US" sz="2400" dirty="0"/>
              <a:t>			</a:t>
            </a:r>
          </a:p>
          <a:p>
            <a:pPr marL="538163" indent="-538163">
              <a:defRPr sz="2800"/>
            </a:pPr>
            <a:r>
              <a:rPr lang="en-US" sz="2400" dirty="0"/>
              <a:t>       </a:t>
            </a:r>
            <a:endParaRPr sz="2400" dirty="0"/>
          </a:p>
        </p:txBody>
      </p:sp>
      <p:pic>
        <p:nvPicPr>
          <p:cNvPr id="4" name="Picture 3" descr="F of x equals four hundred forty times one point zero five nine four six three raised to the power of x.">
            <a:extLst>
              <a:ext uri="{FF2B5EF4-FFF2-40B4-BE49-F238E27FC236}">
                <a16:creationId xmlns:a16="http://schemas.microsoft.com/office/drawing/2014/main" id="{31F05CAB-8DAD-1673-9194-AB9895CFC602}"/>
              </a:ext>
            </a:extLst>
          </p:cNvPr>
          <p:cNvPicPr>
            <a:picLocks noChangeAspect="1"/>
          </p:cNvPicPr>
          <p:nvPr/>
        </p:nvPicPr>
        <p:blipFill>
          <a:blip r:embed="rId2"/>
          <a:stretch>
            <a:fillRect/>
          </a:stretch>
        </p:blipFill>
        <p:spPr>
          <a:xfrm>
            <a:off x="3505200" y="2333625"/>
            <a:ext cx="3028950" cy="485775"/>
          </a:xfrm>
          <a:prstGeom prst="rect">
            <a:avLst/>
          </a:prstGeom>
        </p:spPr>
      </p:pic>
      <p:sp>
        <p:nvSpPr>
          <p:cNvPr id="6" name="TextBox 5">
            <a:extLst>
              <a:ext uri="{FF2B5EF4-FFF2-40B4-BE49-F238E27FC236}">
                <a16:creationId xmlns:a16="http://schemas.microsoft.com/office/drawing/2014/main" id="{AFB3681A-ABF9-2384-5E13-5911E28605B1}"/>
              </a:ext>
            </a:extLst>
          </p:cNvPr>
          <p:cNvSpPr txBox="1"/>
          <p:nvPr/>
        </p:nvSpPr>
        <p:spPr>
          <a:xfrm>
            <a:off x="6477000" y="2333625"/>
            <a:ext cx="2133600" cy="461665"/>
          </a:xfrm>
          <a:prstGeom prst="rect">
            <a:avLst/>
          </a:prstGeom>
          <a:noFill/>
        </p:spPr>
        <p:txBody>
          <a:bodyPr wrap="square">
            <a:spAutoFit/>
          </a:bodyPr>
          <a:lstStyle/>
          <a:p>
            <a:r>
              <a:rPr lang="en-IN" sz="2400" dirty="0"/>
              <a:t>by pressing </a:t>
            </a:r>
            <a:r>
              <a:rPr lang="en-IN" sz="2400" b="1" dirty="0"/>
              <a:t>y=</a:t>
            </a:r>
          </a:p>
        </p:txBody>
      </p:sp>
      <p:sp>
        <p:nvSpPr>
          <p:cNvPr id="11" name="TextBox 10">
            <a:extLst>
              <a:ext uri="{FF2B5EF4-FFF2-40B4-BE49-F238E27FC236}">
                <a16:creationId xmlns:a16="http://schemas.microsoft.com/office/drawing/2014/main" id="{A5E7831D-0317-1BB6-4564-AD604B0D77C8}"/>
              </a:ext>
            </a:extLst>
          </p:cNvPr>
          <p:cNvSpPr txBox="1"/>
          <p:nvPr/>
        </p:nvSpPr>
        <p:spPr>
          <a:xfrm>
            <a:off x="440197" y="2743200"/>
            <a:ext cx="8229600" cy="2677656"/>
          </a:xfrm>
          <a:prstGeom prst="rect">
            <a:avLst/>
          </a:prstGeom>
          <a:noFill/>
        </p:spPr>
        <p:txBody>
          <a:bodyPr wrap="square">
            <a:spAutoFit/>
          </a:bodyPr>
          <a:lstStyle/>
          <a:p>
            <a:pPr marL="538163" indent="-538163">
              <a:defRPr sz="2800"/>
            </a:pPr>
            <a:r>
              <a:rPr lang="en-US" sz="2400" dirty="0"/>
              <a:t>	and typing in the right-hand side of the equation. We know </a:t>
            </a:r>
          </a:p>
          <a:p>
            <a:pPr marL="538163" indent="-538163">
              <a:defRPr sz="2800"/>
            </a:pPr>
            <a:r>
              <a:rPr lang="en-US" sz="2400" dirty="0"/>
              <a:t>	from part a. that the frequency of a note five half steps </a:t>
            </a:r>
          </a:p>
          <a:p>
            <a:pPr marL="538163" indent="-538163">
              <a:defRPr sz="2800"/>
            </a:pPr>
            <a:r>
              <a:rPr lang="en-US" sz="2400" dirty="0"/>
              <a:t>	above A₄</a:t>
            </a:r>
            <a:r>
              <a:rPr lang="en-US" sz="2400" baseline="-25000" dirty="0"/>
              <a:t> </a:t>
            </a:r>
            <a:r>
              <a:rPr lang="en-US" sz="2400" dirty="0"/>
              <a:t>is </a:t>
            </a:r>
            <a:r>
              <a:rPr lang="en-US" sz="2400" dirty="0">
                <a:latin typeface="Cambria Math"/>
              </a:rPr>
              <a:t>587.56</a:t>
            </a:r>
            <a:r>
              <a:rPr lang="en-US" sz="2400" dirty="0"/>
              <a:t>. This means that the </a:t>
            </a:r>
            <a:r>
              <a:rPr lang="en-US" sz="2400" i="1" dirty="0"/>
              <a:t>y</a:t>
            </a:r>
            <a:r>
              <a:rPr lang="en-US" sz="2400" dirty="0"/>
              <a:t>-value on our graph will be </a:t>
            </a:r>
            <a:r>
              <a:rPr lang="en-US" sz="2400" dirty="0">
                <a:latin typeface="Cambria Math"/>
              </a:rPr>
              <a:t>587.56</a:t>
            </a:r>
            <a:r>
              <a:rPr lang="en-US" sz="2400" dirty="0"/>
              <a:t> when </a:t>
            </a:r>
            <a:r>
              <a:rPr lang="en-US" sz="2400" i="1" dirty="0"/>
              <a:t>x</a:t>
            </a:r>
            <a:r>
              <a:rPr lang="en-US" sz="2400" dirty="0"/>
              <a:t> is </a:t>
            </a:r>
            <a:r>
              <a:rPr lang="en-US" sz="2400" dirty="0">
                <a:latin typeface="Cambria Math"/>
              </a:rPr>
              <a:t>5</a:t>
            </a:r>
            <a:r>
              <a:rPr lang="en-US" sz="2400" dirty="0"/>
              <a:t>. This tells us that in order to see what we're graphing; we need the </a:t>
            </a:r>
            <a:r>
              <a:rPr lang="en-US" sz="2400" i="1" dirty="0"/>
              <a:t>y</a:t>
            </a:r>
            <a:r>
              <a:rPr lang="en-US" sz="2400" dirty="0"/>
              <a:t>-axis to go to a number larger than the default </a:t>
            </a:r>
            <a:r>
              <a:rPr lang="en-US" sz="2400" dirty="0">
                <a:latin typeface="Cambria Math"/>
              </a:rPr>
              <a:t>10</a:t>
            </a:r>
            <a:r>
              <a:rPr lang="en-US" sz="2400" dirty="0"/>
              <a:t>. Press </a:t>
            </a:r>
            <a:r>
              <a:rPr lang="en-US" sz="2400" b="1" dirty="0"/>
              <a:t>window</a:t>
            </a:r>
            <a:r>
              <a:rPr lang="en-US" sz="2400" dirty="0"/>
              <a:t> and change </a:t>
            </a:r>
            <a:r>
              <a:rPr lang="en-US" sz="2400" b="1" dirty="0" err="1"/>
              <a:t>Ymax</a:t>
            </a:r>
            <a:r>
              <a:rPr lang="en-US" sz="2400" dirty="0"/>
              <a:t> to </a:t>
            </a:r>
            <a:r>
              <a:rPr lang="en-US" sz="2400" dirty="0">
                <a:latin typeface="Cambria Math"/>
              </a:rPr>
              <a:t>1000</a:t>
            </a:r>
            <a:r>
              <a:rPr lang="en-US" sz="2400" dirty="0"/>
              <a:t>. Press </a:t>
            </a:r>
            <a:r>
              <a:rPr lang="en-US" sz="2400" b="1" dirty="0"/>
              <a:t>graph</a:t>
            </a:r>
            <a:r>
              <a:rPr lang="en-US" sz="24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a:t>
            </a:r>
            <a:r>
              <a:rPr lang="en-US" dirty="0"/>
              <a:t> </a:t>
            </a:r>
            <a:r>
              <a:rPr dirty="0"/>
              <a:t>3: Finding the Frequency of Musical Notes</a:t>
            </a:r>
            <a:r>
              <a:rPr lang="en-US" dirty="0"/>
              <a:t>—Slide 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295275" y="1029286"/>
                <a:ext cx="8229600" cy="4967067"/>
              </a:xfrm>
            </p:spPr>
            <p:txBody>
              <a:bodyPr>
                <a:normAutofit fontScale="55000" lnSpcReduction="20000"/>
              </a:bodyPr>
              <a:lstStyle/>
              <a:p>
                <a:r>
                  <a:rPr lang="en-US" sz="4400" dirty="0"/>
                  <a:t>​</a:t>
                </a:r>
                <a:r>
                  <a:rPr lang="en-US" sz="4000" dirty="0"/>
                  <a:t>To find the number of half-steps above A₄ that a note must be to have a frequency of </a:t>
                </a:r>
                <a14:m>
                  <m:oMath xmlns:m="http://schemas.openxmlformats.org/officeDocument/2006/math">
                    <m:r>
                      <a:rPr lang="en-US" sz="4000">
                        <a:latin typeface="Cambria Math" panose="02040503050406030204" pitchFamily="18" charset="0"/>
                      </a:rPr>
                      <m:t>556</m:t>
                    </m:r>
                    <m:r>
                      <m:rPr>
                        <m:nor/>
                      </m:rPr>
                      <a:rPr lang="en-US" sz="4000"/>
                      <m:t> </m:t>
                    </m:r>
                    <m:r>
                      <m:rPr>
                        <m:sty m:val="p"/>
                      </m:rPr>
                      <a:rPr lang="en-US" sz="4000">
                        <a:latin typeface="Cambria Math" panose="02040503050406030204" pitchFamily="18" charset="0"/>
                      </a:rPr>
                      <m:t>Hz</m:t>
                    </m:r>
                  </m:oMath>
                </a14:m>
                <a:r>
                  <a:rPr lang="en-US" sz="4000" dirty="0"/>
                  <a:t>, we need to find what the value of </a:t>
                </a:r>
                <a:r>
                  <a:rPr lang="en-US" sz="4000" i="1" dirty="0"/>
                  <a:t>x</a:t>
                </a:r>
                <a:r>
                  <a:rPr lang="en-US" sz="4000" dirty="0"/>
                  <a:t> is when </a:t>
                </a:r>
                <a:r>
                  <a:rPr lang="en-US" sz="4000" i="1" dirty="0"/>
                  <a:t>y</a:t>
                </a:r>
                <a:r>
                  <a:rPr lang="en-US" sz="4000" dirty="0"/>
                  <a:t> is </a:t>
                </a:r>
                <a:r>
                  <a:rPr lang="en-US" sz="4000" dirty="0">
                    <a:latin typeface="Cambria Math"/>
                  </a:rPr>
                  <a:t>556</a:t>
                </a:r>
                <a:r>
                  <a:rPr lang="en-US" sz="4000" dirty="0"/>
                  <a:t>. Press </a:t>
                </a:r>
                <a:r>
                  <a:rPr lang="en-US" sz="4000" b="1" dirty="0"/>
                  <a:t>trace</a:t>
                </a:r>
                <a:r>
                  <a:rPr lang="en-US" sz="4000" dirty="0"/>
                  <a:t> and move the cursor until the </a:t>
                </a:r>
                <a:r>
                  <a:rPr lang="en-US" sz="4000" i="1" dirty="0"/>
                  <a:t>y</a:t>
                </a:r>
                <a:r>
                  <a:rPr lang="en-US" sz="4000" dirty="0"/>
                  <a:t>-value at the bottom of the screen is close to </a:t>
                </a:r>
                <a:r>
                  <a:rPr lang="en-US" sz="4000" dirty="0">
                    <a:latin typeface="Cambria Math"/>
                  </a:rPr>
                  <a:t>556</a:t>
                </a:r>
                <a:r>
                  <a:rPr lang="en-US" sz="4000" dirty="0"/>
                  <a:t>. The </a:t>
                </a:r>
                <a:r>
                  <a:rPr lang="en-US" sz="4000" i="1" dirty="0"/>
                  <a:t>x</a:t>
                </a:r>
                <a:r>
                  <a:rPr lang="en-US" sz="4000" dirty="0"/>
                  <a:t> and </a:t>
                </a:r>
                <a:r>
                  <a:rPr lang="en-US" sz="4000" i="1" dirty="0"/>
                  <a:t>y</a:t>
                </a:r>
                <a:r>
                  <a:rPr lang="en-US" sz="4000" dirty="0"/>
                  <a:t>-values are shown at the bottom of the calculator screen. At </a:t>
                </a:r>
                <a:r>
                  <a:rPr lang="en-US" sz="4000" b="1" dirty="0">
                    <a:latin typeface="+mj-lt"/>
                    <a:cs typeface="Courier New" panose="02070309020205020404" pitchFamily="49" charset="0"/>
                  </a:rPr>
                  <a:t>y = 557.463</a:t>
                </a:r>
                <a:r>
                  <a:rPr lang="en-US" sz="4000" b="1" dirty="0">
                    <a:solidFill>
                      <a:srgbClr val="0070C0"/>
                    </a:solidFill>
                    <a:latin typeface="+mj-lt"/>
                    <a:cs typeface="Courier New" panose="02070309020205020404" pitchFamily="49" charset="0"/>
                  </a:rPr>
                  <a:t>0</a:t>
                </a:r>
                <a:r>
                  <a:rPr lang="en-US" sz="4000" b="1" dirty="0">
                    <a:latin typeface="+mj-lt"/>
                    <a:cs typeface="Courier New" panose="02070309020205020404" pitchFamily="49" charset="0"/>
                  </a:rPr>
                  <a:t>2</a:t>
                </a:r>
                <a:r>
                  <a:rPr lang="en-US" sz="4000" b="1" dirty="0">
                    <a:latin typeface="+mj-lt"/>
                  </a:rPr>
                  <a:t> </a:t>
                </a:r>
                <a:r>
                  <a:rPr lang="en-US" sz="4000" dirty="0"/>
                  <a:t>we see that </a:t>
                </a:r>
              </a:p>
              <a:p>
                <a:r>
                  <a:rPr lang="en-US" sz="4000" b="1" dirty="0">
                    <a:latin typeface="+mj-lt"/>
                    <a:cs typeface="Courier New" panose="02070309020205020404" pitchFamily="49" charset="0"/>
                  </a:rPr>
                  <a:t>x = 4.</a:t>
                </a:r>
                <a:r>
                  <a:rPr lang="en-US" sz="4000" b="1" dirty="0">
                    <a:latin typeface="+mj-lt"/>
                    <a:ea typeface="STIX" pitchFamily="50" charset="0"/>
                    <a:cs typeface="Courier New" panose="02070309020205020404" pitchFamily="49" charset="0"/>
                  </a:rPr>
                  <a:t>0</a:t>
                </a:r>
                <a:r>
                  <a:rPr lang="en-US" sz="4000" b="1" dirty="0">
                    <a:latin typeface="+mj-lt"/>
                    <a:cs typeface="Courier New" panose="02070309020205020404" pitchFamily="49" charset="0"/>
                  </a:rPr>
                  <a:t>909091</a:t>
                </a:r>
                <a:r>
                  <a:rPr lang="en-US" sz="4000" dirty="0"/>
                  <a:t>.</a:t>
                </a:r>
              </a:p>
              <a:p>
                <a:endParaRPr lang="en-US" dirty="0"/>
              </a:p>
              <a:p>
                <a:endParaRPr lang="en-US" sz="2800" dirty="0"/>
              </a:p>
              <a:p>
                <a:endParaRPr lang="en-US"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a:t>
                </a:r>
                <a:endParaRPr sz="40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295275" y="1029286"/>
                <a:ext cx="8229600" cy="4967067"/>
              </a:xfrm>
              <a:blipFill>
                <a:blip r:embed="rId2"/>
                <a:stretch>
                  <a:fillRect l="-1111" t="-2331" r="-1630"/>
                </a:stretch>
              </a:blipFill>
            </p:spPr>
            <p:txBody>
              <a:bodyPr/>
              <a:lstStyle/>
              <a:p>
                <a:r>
                  <a:rPr lang="en-IN">
                    <a:noFill/>
                  </a:rPr>
                  <a:t> </a:t>
                </a:r>
              </a:p>
            </p:txBody>
          </p:sp>
        </mc:Fallback>
      </mc:AlternateContent>
      <p:pic>
        <p:nvPicPr>
          <p:cNvPr id="5" name="Picture 4" descr="Calculator screenshot showing the graph of the exponential y equals to (440)1.059463 power of x. The curve on the graph slopes gradually upwards from left to right. The cursor is at the location x equals to 4.0909091, y equals to 557.46302.">
            <a:extLst>
              <a:ext uri="{FF2B5EF4-FFF2-40B4-BE49-F238E27FC236}">
                <a16:creationId xmlns:a16="http://schemas.microsoft.com/office/drawing/2014/main" id="{B8D098BF-EFBD-48F7-993D-3B16FD1F5C52}"/>
              </a:ext>
            </a:extLst>
          </p:cNvPr>
          <p:cNvPicPr>
            <a:picLocks noChangeAspect="1"/>
          </p:cNvPicPr>
          <p:nvPr/>
        </p:nvPicPr>
        <p:blipFill>
          <a:blip r:embed="rId3"/>
          <a:srcRect b="15086"/>
          <a:stretch>
            <a:fillRect/>
          </a:stretch>
        </p:blipFill>
        <p:spPr>
          <a:xfrm>
            <a:off x="3085018" y="2590800"/>
            <a:ext cx="2829447" cy="2133600"/>
          </a:xfrm>
          <a:prstGeom prst="rect">
            <a:avLst/>
          </a:prstGeom>
        </p:spPr>
      </p:pic>
      <p:sp>
        <p:nvSpPr>
          <p:cNvPr id="4" name="TextBox 3">
            <a:extLst>
              <a:ext uri="{FF2B5EF4-FFF2-40B4-BE49-F238E27FC236}">
                <a16:creationId xmlns:a16="http://schemas.microsoft.com/office/drawing/2014/main" id="{0A14B446-EFA2-AB7D-95E0-3603A0BE37D0}"/>
              </a:ext>
            </a:extLst>
          </p:cNvPr>
          <p:cNvSpPr txBox="1"/>
          <p:nvPr/>
        </p:nvSpPr>
        <p:spPr>
          <a:xfrm>
            <a:off x="3737741" y="4705081"/>
            <a:ext cx="1524000" cy="430887"/>
          </a:xfrm>
          <a:prstGeom prst="rect">
            <a:avLst/>
          </a:prstGeom>
          <a:noFill/>
        </p:spPr>
        <p:txBody>
          <a:bodyPr wrap="square">
            <a:spAutoFit/>
          </a:bodyPr>
          <a:lstStyle/>
          <a:p>
            <a:pPr algn="ctr"/>
            <a:r>
              <a:rPr lang="en-IN" sz="2200" dirty="0"/>
              <a:t>Figure 6: </a:t>
            </a:r>
          </a:p>
        </p:txBody>
      </p:sp>
      <p:sp>
        <p:nvSpPr>
          <p:cNvPr id="8" name="TextBox 7">
            <a:extLst>
              <a:ext uri="{FF2B5EF4-FFF2-40B4-BE49-F238E27FC236}">
                <a16:creationId xmlns:a16="http://schemas.microsoft.com/office/drawing/2014/main" id="{260E6044-73CC-A448-C81E-794785E49C6D}"/>
              </a:ext>
            </a:extLst>
          </p:cNvPr>
          <p:cNvSpPr txBox="1"/>
          <p:nvPr/>
        </p:nvSpPr>
        <p:spPr>
          <a:xfrm>
            <a:off x="457200" y="5221069"/>
            <a:ext cx="8229600" cy="646331"/>
          </a:xfrm>
          <a:prstGeom prst="rect">
            <a:avLst/>
          </a:prstGeom>
          <a:noFill/>
        </p:spPr>
        <p:txBody>
          <a:bodyPr wrap="square">
            <a:spAutoFit/>
          </a:bodyPr>
          <a:lstStyle/>
          <a:p>
            <a:r>
              <a:rPr lang="en-US" sz="1800" dirty="0"/>
              <a:t>So for a note to be capable of shattering the wine glass, it would need to be approximately </a:t>
            </a:r>
            <a:r>
              <a:rPr lang="en-US" sz="1800" dirty="0">
                <a:latin typeface="Cambria Math"/>
              </a:rPr>
              <a:t>4</a:t>
            </a:r>
            <a:r>
              <a:rPr lang="en-US" sz="1800" dirty="0"/>
              <a:t> half steps above A₄.</a:t>
            </a:r>
            <a:endParaRPr lang="en-IN" dirty="0"/>
          </a:p>
        </p:txBody>
      </p:sp>
    </p:spTree>
    <p:extLst>
      <p:ext uri="{BB962C8B-B14F-4D97-AF65-F5344CB8AC3E}">
        <p14:creationId xmlns:p14="http://schemas.microsoft.com/office/powerpoint/2010/main" val="125834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base number </a:t>
            </a:r>
            <a:r>
              <a:rPr lang="en-US" sz="2800" i="1" dirty="0"/>
              <a:t>b</a:t>
            </a:r>
            <a:r>
              <a:rPr lang="en-US" sz="2800" dirty="0"/>
              <a:t> tells us how the quickly the function grows. If </a:t>
            </a:r>
            <a:r>
              <a:rPr lang="en-US" sz="2800" i="1" dirty="0"/>
              <a:t>b</a:t>
            </a:r>
            <a:r>
              <a:rPr lang="en-US" sz="2800" dirty="0"/>
              <a:t> is the number two, the function doubles with every unit increase. If </a:t>
            </a:r>
            <a:r>
              <a:rPr lang="en-US" sz="2800" i="1" dirty="0"/>
              <a:t>b</a:t>
            </a:r>
            <a:r>
              <a:rPr lang="en-US" sz="2800" dirty="0"/>
              <a:t> is the number three, the function triples with every unit increase.</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5</a:t>
            </a:r>
            <a:endParaRPr dirty="0"/>
          </a:p>
        </p:txBody>
      </p:sp>
      <p:sp>
        <p:nvSpPr>
          <p:cNvPr id="3" name="Text Placeholder 2"/>
          <p:cNvSpPr>
            <a:spLocks noGrp="1"/>
          </p:cNvSpPr>
          <p:nvPr>
            <p:ph type="body" sz="quarter" idx="10"/>
          </p:nvPr>
        </p:nvSpPr>
        <p:spPr/>
        <p:txBody>
          <a:bodyPr>
            <a:normAutofit/>
          </a:bodyPr>
          <a:lstStyle/>
          <a:p>
            <a:r>
              <a:rPr sz="2800"/>
              <a:t>Net income is the amount of revenue a business has left after subtracting all expenses, taxes, and costs.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Comparing Linear and Exponential Models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Let's compare two relatively new companies who began operations at the same time, Portrait Inc and SO Interiors. In their third year of business, Portrait Inc had a net income of </a:t>
                </a:r>
                <a14:m>
                  <m:oMath xmlns:m="http://schemas.openxmlformats.org/officeDocument/2006/math">
                    <m:r>
                      <a:rPr>
                        <a:latin typeface="Cambria Math" panose="02040503050406030204" pitchFamily="18" charset="0"/>
                      </a:rPr>
                      <m:t>$300,000</m:t>
                    </m:r>
                  </m:oMath>
                </a14:m>
                <a:r>
                  <a:rPr sz="2800" dirty="0"/>
                  <a:t> while SO Interiors had a net income of </a:t>
                </a:r>
                <a14:m>
                  <m:oMath xmlns:m="http://schemas.openxmlformats.org/officeDocument/2006/math">
                    <m:r>
                      <a:rPr>
                        <a:latin typeface="Cambria Math" panose="02040503050406030204" pitchFamily="18" charset="0"/>
                      </a:rPr>
                      <m:t>$190,000</m:t>
                    </m:r>
                  </m:oMath>
                </a14:m>
                <a:r>
                  <a:rPr sz="2800" dirty="0"/>
                  <a:t>. Both companies built a business plan for future growth beyond the third year. Portrait Inc projected an increase in net income of </a:t>
                </a:r>
                <a14:m>
                  <m:oMath xmlns:m="http://schemas.openxmlformats.org/officeDocument/2006/math">
                    <m:r>
                      <a:rPr>
                        <a:latin typeface="Cambria Math" panose="02040503050406030204" pitchFamily="18" charset="0"/>
                      </a:rPr>
                      <m:t>$25,000</m:t>
                    </m:r>
                  </m:oMath>
                </a14:m>
                <a:r>
                  <a:rPr sz="2800" dirty="0"/>
                  <a:t> per year, while SO Interiors' plan aimed to increase its net income by </a:t>
                </a:r>
                <a14:m>
                  <m:oMath xmlns:m="http://schemas.openxmlformats.org/officeDocument/2006/math">
                    <m:r>
                      <a:rPr>
                        <a:latin typeface="Cambria Math" panose="02040503050406030204" pitchFamily="18" charset="0"/>
                      </a:rPr>
                      <m:t>15%</m:t>
                    </m:r>
                  </m:oMath>
                </a14:m>
                <a:r>
                  <a:rPr sz="2800" dirty="0"/>
                  <a:t> each year.</a:t>
                </a:r>
              </a:p>
              <a:p>
                <a:pPr marL="538163" indent="-538163">
                  <a:defRPr sz="2800"/>
                </a:pPr>
                <a:r>
                  <a:rPr lang="en-US" dirty="0"/>
                  <a:t>a.</a:t>
                </a:r>
                <a:r>
                  <a:rPr dirty="0"/>
                  <a:t>​</a:t>
                </a:r>
                <a:r>
                  <a:rPr lang="en-US" dirty="0"/>
                  <a:t>	</a:t>
                </a:r>
                <a:r>
                  <a:rPr sz="2800" dirty="0"/>
                  <a:t>Create a function model for the projected net income over time for both companies.</a:t>
                </a:r>
              </a:p>
              <a:p>
                <a:pPr marL="514350" indent="-514350">
                  <a:buFont typeface="+mj-lt"/>
                  <a:buAutoNum type="alphaLcPeriod" startAt="2"/>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b="-1595"/>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Comparing Linear and Exponential Models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38163" indent="-538163">
                  <a:defRPr sz="2800"/>
                </a:pPr>
                <a:r>
                  <a:rPr lang="en-US" dirty="0"/>
                  <a:t>b.</a:t>
                </a:r>
                <a:r>
                  <a:rPr dirty="0"/>
                  <a:t>​</a:t>
                </a:r>
                <a:r>
                  <a:rPr lang="en-US" dirty="0"/>
                  <a:t>	</a:t>
                </a:r>
                <a:r>
                  <a:rPr sz="2800" dirty="0"/>
                  <a:t>How much is each company predicted to be making in </a:t>
                </a:r>
                <a:r>
                  <a:rPr sz="2800" dirty="0">
                    <a:latin typeface="Cambria Math"/>
                  </a:rPr>
                  <a:t>10</a:t>
                </a:r>
                <a:r>
                  <a:rPr sz="2800" dirty="0"/>
                  <a:t> years?</a:t>
                </a:r>
              </a:p>
              <a:p>
                <a:pPr marL="538163" indent="-538163">
                  <a:defRPr sz="2800"/>
                </a:pPr>
                <a:r>
                  <a:rPr lang="en-US" dirty="0"/>
                  <a:t>c.</a:t>
                </a:r>
                <a:r>
                  <a:rPr dirty="0"/>
                  <a:t>​</a:t>
                </a:r>
                <a:r>
                  <a:rPr lang="en-US" dirty="0"/>
                  <a:t>	</a:t>
                </a:r>
                <a:r>
                  <a:rPr sz="2800" dirty="0"/>
                  <a:t>Approximately how many years would it take for the two companies have the same net income? Based on their business plans, will the two companies ever have equal net incomes again?</a:t>
                </a:r>
              </a:p>
              <a:p>
                <a:pPr marL="538163" indent="-538163">
                  <a:defRPr sz="2800"/>
                </a:pPr>
                <a:r>
                  <a:rPr lang="en-US" dirty="0"/>
                  <a:t>d.</a:t>
                </a:r>
                <a:r>
                  <a:rPr dirty="0"/>
                  <a:t>​</a:t>
                </a:r>
                <a:r>
                  <a:rPr lang="en-US" dirty="0"/>
                  <a:t>	</a:t>
                </a:r>
                <a:r>
                  <a:rPr sz="2800" dirty="0"/>
                  <a:t>If both companies were able to meet their net income growth goals, which company would you choose to invest in? Why?</a:t>
                </a:r>
                <a:endParaRPr lang="en-US" sz="2800" dirty="0"/>
              </a:p>
              <a:p>
                <a:pPr marL="538163" indent="-538163">
                  <a:defRPr sz="2800"/>
                </a:pPr>
                <a:r>
                  <a:rPr lang="en-US" dirty="0"/>
                  <a:t>e.​	</a:t>
                </a:r>
                <a:r>
                  <a:rPr lang="en-US" sz="2800" dirty="0"/>
                  <a:t>In 2020, Apple was the world's most profitable company reporting a net income of approximately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59</m:t>
                    </m:r>
                  </m:oMath>
                </a14:m>
                <a:r>
                  <a:rPr lang="en-US" sz="2800" dirty="0"/>
                  <a:t> billion, overtaking Saudi Aramco for the title. How many years would it take SO Interiors to reach the same level of income as Apple did in 2020?</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148"/>
                </a:stretch>
              </a:blipFill>
            </p:spPr>
            <p:txBody>
              <a:bodyPr/>
              <a:lstStyle/>
              <a:p>
                <a:r>
                  <a:rPr lang="en-IN">
                    <a:noFill/>
                  </a:rPr>
                  <a:t> </a:t>
                </a:r>
              </a:p>
            </p:txBody>
          </p:sp>
        </mc:Fallback>
      </mc:AlternateContent>
    </p:spTree>
    <p:extLst>
      <p:ext uri="{BB962C8B-B14F-4D97-AF65-F5344CB8AC3E}">
        <p14:creationId xmlns:p14="http://schemas.microsoft.com/office/powerpoint/2010/main" val="60700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Comparing Linear and Exponential Models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marL="538163" indent="-538163">
                  <a:defRPr sz="2800"/>
                </a:pPr>
                <a:r>
                  <a:rPr lang="en-US" sz="3400" dirty="0"/>
                  <a:t>a.</a:t>
                </a:r>
                <a:r>
                  <a:rPr sz="3400" dirty="0"/>
                  <a:t>​</a:t>
                </a:r>
                <a:r>
                  <a:rPr lang="en-US" sz="3400" dirty="0"/>
                  <a:t>	</a:t>
                </a:r>
                <a:r>
                  <a:rPr sz="3400" dirty="0"/>
                  <a:t>To create a function for Portrait Inc's net income, let's begin by noticing what type of growth Portrait Inc is projecting. Since they project a constant increase of </a:t>
                </a:r>
                <a14:m>
                  <m:oMath xmlns:m="http://schemas.openxmlformats.org/officeDocument/2006/math">
                    <m:r>
                      <a:rPr sz="3400">
                        <a:latin typeface="Cambria Math" panose="02040503050406030204" pitchFamily="18" charset="0"/>
                      </a:rPr>
                      <m:t>$</m:t>
                    </m:r>
                    <m:r>
                      <a:rPr sz="3400">
                        <a:latin typeface="Cambria Math" panose="02040503050406030204" pitchFamily="18" charset="0"/>
                      </a:rPr>
                      <m:t>25</m:t>
                    </m:r>
                    <m:r>
                      <a:rPr sz="3400">
                        <a:latin typeface="Cambria Math" panose="02040503050406030204" pitchFamily="18" charset="0"/>
                      </a:rPr>
                      <m:t>,</m:t>
                    </m:r>
                    <m:r>
                      <a:rPr sz="3400">
                        <a:latin typeface="Cambria Math" panose="02040503050406030204" pitchFamily="18" charset="0"/>
                      </a:rPr>
                      <m:t>000</m:t>
                    </m:r>
                  </m:oMath>
                </a14:m>
                <a:r>
                  <a:rPr sz="3400" dirty="0"/>
                  <a:t> each year, we know that a linear function will model this type of growth, and that the function's slope is equal to </a:t>
                </a:r>
                <a:r>
                  <a:rPr sz="3400" dirty="0">
                    <a:latin typeface="Cambria Math"/>
                  </a:rPr>
                  <a:t>25,000</a:t>
                </a:r>
                <a:r>
                  <a:rPr sz="3400" dirty="0"/>
                  <a:t>. We'll let </a:t>
                </a:r>
                <a:r>
                  <a:rPr lang="en-US" sz="3400" i="1" dirty="0"/>
                  <a:t>x</a:t>
                </a:r>
                <a:r>
                  <a:rPr sz="3400" dirty="0"/>
                  <a:t> represent the number of years of growth and </a:t>
                </a:r>
                <a:r>
                  <a:rPr lang="en-US" sz="3400" i="1" dirty="0"/>
                  <a:t>f</a:t>
                </a:r>
                <a:r>
                  <a:rPr lang="en-US" sz="3400" dirty="0"/>
                  <a:t>(</a:t>
                </a:r>
                <a:r>
                  <a:rPr lang="en-US" sz="3400" i="1" dirty="0"/>
                  <a:t>x</a:t>
                </a:r>
                <a:r>
                  <a:rPr lang="en-US" sz="3400" dirty="0"/>
                  <a:t>)</a:t>
                </a:r>
                <a:r>
                  <a:rPr sz="3400" dirty="0"/>
                  <a:t> represent the net income. The function is then the starting amount of </a:t>
                </a:r>
                <a14:m>
                  <m:oMath xmlns:m="http://schemas.openxmlformats.org/officeDocument/2006/math">
                    <m:r>
                      <a:rPr sz="3400">
                        <a:latin typeface="Cambria Math" panose="02040503050406030204" pitchFamily="18" charset="0"/>
                      </a:rPr>
                      <m:t>$</m:t>
                    </m:r>
                    <m:r>
                      <a:rPr sz="3400">
                        <a:latin typeface="Cambria Math" panose="02040503050406030204" pitchFamily="18" charset="0"/>
                      </a:rPr>
                      <m:t>300</m:t>
                    </m:r>
                    <m:r>
                      <a:rPr sz="3400">
                        <a:latin typeface="Cambria Math" panose="02040503050406030204" pitchFamily="18" charset="0"/>
                      </a:rPr>
                      <m:t>,</m:t>
                    </m:r>
                    <m:r>
                      <a:rPr sz="3400">
                        <a:latin typeface="Cambria Math" panose="02040503050406030204" pitchFamily="18" charset="0"/>
                      </a:rPr>
                      <m:t>000</m:t>
                    </m:r>
                  </m:oMath>
                </a14:m>
                <a:r>
                  <a:rPr sz="3400" dirty="0"/>
                  <a:t> plus the increase </a:t>
                </a:r>
                <a14:m>
                  <m:oMath xmlns:m="http://schemas.openxmlformats.org/officeDocument/2006/math">
                    <m:r>
                      <a:rPr sz="3400">
                        <a:latin typeface="Cambria Math" panose="02040503050406030204" pitchFamily="18" charset="0"/>
                      </a:rPr>
                      <m:t>$</m:t>
                    </m:r>
                    <m:r>
                      <a:rPr sz="3400">
                        <a:latin typeface="Cambria Math" panose="02040503050406030204" pitchFamily="18" charset="0"/>
                      </a:rPr>
                      <m:t>25</m:t>
                    </m:r>
                    <m:r>
                      <a:rPr sz="3400">
                        <a:latin typeface="Cambria Math" panose="02040503050406030204" pitchFamily="18" charset="0"/>
                      </a:rPr>
                      <m:t>,</m:t>
                    </m:r>
                    <m:r>
                      <a:rPr sz="3400">
                        <a:latin typeface="Cambria Math" panose="02040503050406030204" pitchFamily="18" charset="0"/>
                      </a:rPr>
                      <m:t>000</m:t>
                    </m:r>
                  </m:oMath>
                </a14:m>
                <a:r>
                  <a:rPr sz="3400" dirty="0"/>
                  <a:t> times the number of years of growth.</a:t>
                </a:r>
                <a:endParaRPr lang="en-US" sz="3400" dirty="0"/>
              </a:p>
              <a:p>
                <a:pPr>
                  <a:defRPr sz="2800"/>
                </a:pPr>
                <a:endParaRPr sz="3100" dirty="0"/>
              </a:p>
              <a:p>
                <a:pPr algn="ctr">
                  <a:defRPr sz="2800"/>
                </a:pPr>
                <a:r>
                  <a:rPr sz="3100" dirty="0"/>
                  <a:t>​</a:t>
                </a:r>
                <a:endParaRPr lang="en-US" sz="3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704"/>
                </a:stretch>
              </a:blipFill>
            </p:spPr>
            <p:txBody>
              <a:bodyPr/>
              <a:lstStyle/>
              <a:p>
                <a:r>
                  <a:rPr lang="en-IN">
                    <a:noFill/>
                  </a:rPr>
                  <a:t> </a:t>
                </a:r>
              </a:p>
            </p:txBody>
          </p:sp>
        </mc:Fallback>
      </mc:AlternateContent>
      <p:pic>
        <p:nvPicPr>
          <p:cNvPr id="6" name="Picture 5" descr="f of x equals three hundred thousand plus twenty-five thousand times x.">
            <a:extLst>
              <a:ext uri="{FF2B5EF4-FFF2-40B4-BE49-F238E27FC236}">
                <a16:creationId xmlns:a16="http://schemas.microsoft.com/office/drawing/2014/main" id="{74EE6056-D6EB-BC3A-8938-F78B2BDEE0C9}"/>
              </a:ext>
            </a:extLst>
          </p:cNvPr>
          <p:cNvPicPr>
            <a:picLocks noChangeAspect="1"/>
          </p:cNvPicPr>
          <p:nvPr/>
        </p:nvPicPr>
        <p:blipFill>
          <a:blip r:embed="rId3"/>
          <a:stretch>
            <a:fillRect/>
          </a:stretch>
        </p:blipFill>
        <p:spPr>
          <a:xfrm>
            <a:off x="2819400" y="5029200"/>
            <a:ext cx="3409950" cy="4667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Comparing Linear and Exponential Models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000" dirty="0"/>
                  <a:t>​</a:t>
                </a:r>
                <a:r>
                  <a:rPr sz="2600" dirty="0"/>
                  <a:t>For SO Interiors, notice that they project a percentage increase each year. Thus, this growth is exponential in nature, and we can use the exponential formula. We are told that the initial net income is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190</m:t>
                    </m:r>
                    <m:r>
                      <a:rPr sz="2600">
                        <a:latin typeface="Cambria Math" panose="02040503050406030204" pitchFamily="18" charset="0"/>
                      </a:rPr>
                      <m:t>,</m:t>
                    </m:r>
                    <m:r>
                      <a:rPr sz="2600">
                        <a:latin typeface="Cambria Math" panose="02040503050406030204" pitchFamily="18" charset="0"/>
                      </a:rPr>
                      <m:t>000</m:t>
                    </m:r>
                  </m:oMath>
                </a14:m>
                <a:r>
                  <a:rPr sz="2600" dirty="0"/>
                  <a:t>; that is, </a:t>
                </a:r>
                <a:br>
                  <a:rPr lang="en-US" sz="2600" dirty="0">
                    <a:latin typeface="Cambria Math" panose="02040503050406030204" pitchFamily="18" charset="0"/>
                  </a:rPr>
                </a:br>
                <a:r>
                  <a:rPr lang="en-US" sz="2600" i="1" dirty="0">
                    <a:ea typeface="Cambria Math" panose="02040503050406030204" pitchFamily="18" charset="0"/>
                  </a:rPr>
                  <a:t>a</a:t>
                </a:r>
                <a:r>
                  <a:rPr lang="en-US" sz="2600" dirty="0">
                    <a:latin typeface="Cambria Math" panose="02040503050406030204" pitchFamily="18" charset="0"/>
                  </a:rPr>
                  <a:t>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190</m:t>
                    </m:r>
                    <m:r>
                      <a:rPr sz="2600">
                        <a:latin typeface="Cambria Math" panose="02040503050406030204" pitchFamily="18" charset="0"/>
                      </a:rPr>
                      <m:t>,</m:t>
                    </m:r>
                    <m:r>
                      <a:rPr sz="2600">
                        <a:latin typeface="Cambria Math" panose="02040503050406030204" pitchFamily="18" charset="0"/>
                      </a:rPr>
                      <m:t>000</m:t>
                    </m:r>
                  </m:oMath>
                </a14:m>
                <a:r>
                  <a:rPr sz="2600" dirty="0"/>
                  <a:t>. The percent change each year is predicted to be </a:t>
                </a:r>
                <a14:m>
                  <m:oMath xmlns:m="http://schemas.openxmlformats.org/officeDocument/2006/math">
                    <m:r>
                      <a:rPr sz="2600">
                        <a:latin typeface="Cambria Math" panose="02040503050406030204" pitchFamily="18" charset="0"/>
                      </a:rPr>
                      <m:t>15</m:t>
                    </m:r>
                    <m:r>
                      <a:rPr sz="2600">
                        <a:latin typeface="Cambria Math" panose="02040503050406030204" pitchFamily="18" charset="0"/>
                      </a:rPr>
                      <m:t>%</m:t>
                    </m:r>
                  </m:oMath>
                </a14:m>
                <a:r>
                  <a:rPr sz="2600" dirty="0"/>
                  <a:t>; therefore, </a:t>
                </a:r>
                <a:r>
                  <a:rPr lang="en-US" sz="2600" i="1" dirty="0"/>
                  <a:t>r</a:t>
                </a:r>
                <a:r>
                  <a:rPr lang="en-US" sz="2600" dirty="0"/>
                  <a:t>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0</m:t>
                    </m:r>
                    <m:r>
                      <a:rPr sz="2600">
                        <a:latin typeface="Cambria Math" panose="02040503050406030204" pitchFamily="18" charset="0"/>
                      </a:rPr>
                      <m:t>.</m:t>
                    </m:r>
                    <m:r>
                      <a:rPr sz="2600">
                        <a:latin typeface="Cambria Math" panose="02040503050406030204" pitchFamily="18" charset="0"/>
                      </a:rPr>
                      <m:t>15</m:t>
                    </m:r>
                  </m:oMath>
                </a14:m>
                <a:r>
                  <a:rPr sz="2600" dirty="0"/>
                  <a:t>. Substituting these into the exponential formula we have the following.</a:t>
                </a:r>
                <a:endParaRPr lang="en-US" sz="2600" dirty="0"/>
              </a:p>
              <a:p>
                <a:pPr>
                  <a:defRPr sz="2800"/>
                </a:pPr>
                <a:endParaRPr sz="2600" dirty="0"/>
              </a:p>
              <a:p>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444"/>
                </a:stretch>
              </a:blipFill>
            </p:spPr>
            <p:txBody>
              <a:bodyPr/>
              <a:lstStyle/>
              <a:p>
                <a:r>
                  <a:rPr lang="en-IN">
                    <a:noFill/>
                  </a:rPr>
                  <a:t> </a:t>
                </a:r>
              </a:p>
            </p:txBody>
          </p:sp>
        </mc:Fallback>
      </mc:AlternateContent>
      <p:pic>
        <p:nvPicPr>
          <p:cNvPr id="6" name="Picture 5" descr="Line 1: g of x equals a times the quantity one plus r raised to the power of x.&#10;&#10;Line 2: g of x equals one hundred ninety thousand times the quantity one plus zero point one five raised to the power of x.">
            <a:extLst>
              <a:ext uri="{FF2B5EF4-FFF2-40B4-BE49-F238E27FC236}">
                <a16:creationId xmlns:a16="http://schemas.microsoft.com/office/drawing/2014/main" id="{D8CD44F6-5FF9-BFC3-4B88-1D77C8154088}"/>
              </a:ext>
            </a:extLst>
          </p:cNvPr>
          <p:cNvPicPr>
            <a:picLocks noChangeAspect="1"/>
          </p:cNvPicPr>
          <p:nvPr/>
        </p:nvPicPr>
        <p:blipFill>
          <a:blip r:embed="rId3"/>
          <a:stretch>
            <a:fillRect/>
          </a:stretch>
        </p:blipFill>
        <p:spPr>
          <a:xfrm>
            <a:off x="2857500" y="4038600"/>
            <a:ext cx="3429000" cy="1123950"/>
          </a:xfrm>
          <a:prstGeom prst="rect">
            <a:avLst/>
          </a:prstGeom>
        </p:spPr>
      </p:pic>
    </p:spTree>
    <p:extLst>
      <p:ext uri="{BB962C8B-B14F-4D97-AF65-F5344CB8AC3E}">
        <p14:creationId xmlns:p14="http://schemas.microsoft.com/office/powerpoint/2010/main" val="720624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Comparing Linear and Exponential Models</a:t>
            </a:r>
            <a:r>
              <a:rPr lang="en-US" dirty="0"/>
              <a:t>—Slide 5</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sz="2600" dirty="0"/>
              <a:t>b.</a:t>
            </a:r>
            <a:r>
              <a:rPr sz="2600" dirty="0"/>
              <a:t>​</a:t>
            </a:r>
            <a:r>
              <a:rPr lang="en-US" sz="2600" dirty="0"/>
              <a:t>	</a:t>
            </a:r>
            <a:r>
              <a:rPr sz="2600" dirty="0"/>
              <a:t>We can use the functions from part a. to determine the amount of net income each company is predicting after </a:t>
            </a:r>
            <a:r>
              <a:rPr sz="2600" dirty="0">
                <a:latin typeface="Cambria Math"/>
              </a:rPr>
              <a:t>10</a:t>
            </a:r>
            <a:r>
              <a:rPr sz="2600" dirty="0"/>
              <a:t> years.</a:t>
            </a:r>
            <a:endParaRPr lang="en-US" sz="2600" dirty="0"/>
          </a:p>
          <a:p>
            <a:pPr>
              <a:defRPr sz="2800"/>
            </a:pPr>
            <a:endParaRPr lang="en-IN" sz="2600" dirty="0"/>
          </a:p>
          <a:p>
            <a:pPr marL="514350" indent="-514350">
              <a:buFont typeface="+mj-lt"/>
              <a:buAutoNum type="alphaLcPeriod" startAt="2"/>
              <a:defRPr sz="2800"/>
            </a:pPr>
            <a:endParaRPr lang="en-IN" sz="2600" dirty="0"/>
          </a:p>
          <a:p>
            <a:pPr marL="514350" indent="-514350">
              <a:buFont typeface="+mj-lt"/>
              <a:buAutoNum type="alphaLcPeriod" startAt="2"/>
              <a:defRPr sz="2800"/>
            </a:pPr>
            <a:endParaRPr lang="en-IN" sz="2600" dirty="0"/>
          </a:p>
          <a:p>
            <a:pPr>
              <a:defRPr sz="2800"/>
            </a:pPr>
            <a:endParaRPr lang="en-US" sz="2600" dirty="0"/>
          </a:p>
          <a:p>
            <a:pPr>
              <a:defRPr sz="2800"/>
            </a:pPr>
            <a:r>
              <a:rPr lang="en-US" sz="2600" dirty="0"/>
              <a:t>       </a:t>
            </a:r>
          </a:p>
          <a:p>
            <a:pPr>
              <a:defRPr sz="2800"/>
            </a:pPr>
            <a:endParaRPr lang="en-US" sz="2600" dirty="0"/>
          </a:p>
          <a:p>
            <a:pPr>
              <a:defRPr sz="2800"/>
            </a:pPr>
            <a:r>
              <a:rPr sz="2600" dirty="0"/>
              <a:t>​</a:t>
            </a:r>
          </a:p>
        </p:txBody>
      </p:sp>
      <p:sp>
        <p:nvSpPr>
          <p:cNvPr id="13" name="TextBox 12">
            <a:extLst>
              <a:ext uri="{FF2B5EF4-FFF2-40B4-BE49-F238E27FC236}">
                <a16:creationId xmlns:a16="http://schemas.microsoft.com/office/drawing/2014/main" id="{11E414CC-411A-18B4-904C-810709AC6877}"/>
              </a:ext>
            </a:extLst>
          </p:cNvPr>
          <p:cNvSpPr txBox="1"/>
          <p:nvPr/>
        </p:nvSpPr>
        <p:spPr>
          <a:xfrm>
            <a:off x="1671357" y="2366682"/>
            <a:ext cx="1605243" cy="369332"/>
          </a:xfrm>
          <a:prstGeom prst="rect">
            <a:avLst/>
          </a:prstGeom>
          <a:noFill/>
        </p:spPr>
        <p:txBody>
          <a:bodyPr wrap="square">
            <a:spAutoFit/>
          </a:bodyPr>
          <a:lstStyle/>
          <a:p>
            <a:r>
              <a:rPr lang="en-IN" sz="1800" b="1" kern="1200" dirty="0">
                <a:solidFill>
                  <a:schemeClr val="tx1"/>
                </a:solidFill>
                <a:latin typeface="+mj-lt"/>
                <a:ea typeface="+mn-ea"/>
                <a:cs typeface="+mn-cs"/>
              </a:rPr>
              <a:t>Portrait Inc</a:t>
            </a:r>
            <a:endParaRPr lang="en-IN" dirty="0">
              <a:latin typeface="+mj-lt"/>
            </a:endParaRPr>
          </a:p>
        </p:txBody>
      </p:sp>
      <p:pic>
        <p:nvPicPr>
          <p:cNvPr id="8" name="Picture 7" descr="Line 1: f of x equals three hundred thousand plus twenty five thousand times x.&#10;&#10;Line 2: f of ten equals three hundred thousand plus twenty five thousand times ten.&#10;&#10;Line 3: f of ten equals five hundred fifty thousand.">
            <a:extLst>
              <a:ext uri="{FF2B5EF4-FFF2-40B4-BE49-F238E27FC236}">
                <a16:creationId xmlns:a16="http://schemas.microsoft.com/office/drawing/2014/main" id="{D7EB5C9F-018B-82C7-BB7D-B4037E5E3DE6}"/>
              </a:ext>
            </a:extLst>
          </p:cNvPr>
          <p:cNvPicPr>
            <a:picLocks noChangeAspect="1"/>
          </p:cNvPicPr>
          <p:nvPr/>
        </p:nvPicPr>
        <p:blipFill>
          <a:blip r:embed="rId2"/>
          <a:stretch>
            <a:fillRect/>
          </a:stretch>
        </p:blipFill>
        <p:spPr>
          <a:xfrm>
            <a:off x="977713" y="2840148"/>
            <a:ext cx="3638550" cy="1428750"/>
          </a:xfrm>
          <a:prstGeom prst="rect">
            <a:avLst/>
          </a:prstGeom>
        </p:spPr>
      </p:pic>
      <p:sp>
        <p:nvSpPr>
          <p:cNvPr id="15" name="TextBox 14">
            <a:extLst>
              <a:ext uri="{FF2B5EF4-FFF2-40B4-BE49-F238E27FC236}">
                <a16:creationId xmlns:a16="http://schemas.microsoft.com/office/drawing/2014/main" id="{62BC8A57-258C-14EF-5415-FEFB0A95581A}"/>
              </a:ext>
            </a:extLst>
          </p:cNvPr>
          <p:cNvSpPr txBox="1"/>
          <p:nvPr/>
        </p:nvSpPr>
        <p:spPr>
          <a:xfrm>
            <a:off x="6004672" y="2286000"/>
            <a:ext cx="1485900" cy="369332"/>
          </a:xfrm>
          <a:prstGeom prst="rect">
            <a:avLst/>
          </a:prstGeom>
          <a:noFill/>
        </p:spPr>
        <p:txBody>
          <a:bodyPr wrap="square">
            <a:spAutoFit/>
          </a:bodyPr>
          <a:lstStyle/>
          <a:p>
            <a:r>
              <a:rPr lang="en-IN" sz="1800" b="1" kern="1200" dirty="0">
                <a:solidFill>
                  <a:schemeClr val="tx1"/>
                </a:solidFill>
                <a:latin typeface="+mj-lt"/>
                <a:ea typeface="+mn-ea"/>
                <a:cs typeface="+mn-cs"/>
              </a:rPr>
              <a:t>SO Interiors</a:t>
            </a:r>
            <a:endParaRPr lang="en-IN" dirty="0">
              <a:latin typeface="+mj-lt"/>
            </a:endParaRPr>
          </a:p>
        </p:txBody>
      </p:sp>
      <p:pic>
        <p:nvPicPr>
          <p:cNvPr id="11" name="Picture 10" descr="Line 1: g of x equals one hundred ninety thousand times the quantity one plus zero point one five raised to the power of x.&#10;&#10;Line 2: g of ten equals one hundred ninety thousand times the quantity one plus zero point one five raised to the power of ten.&#10;&#10;Line 3: g of ten is approximately seven hundred sixty-eight thousand six hundred fifty five point ninety seven.&#10;">
            <a:extLst>
              <a:ext uri="{FF2B5EF4-FFF2-40B4-BE49-F238E27FC236}">
                <a16:creationId xmlns:a16="http://schemas.microsoft.com/office/drawing/2014/main" id="{84FE48FA-9710-3DBD-F222-3C82709EF36B}"/>
              </a:ext>
            </a:extLst>
          </p:cNvPr>
          <p:cNvPicPr>
            <a:picLocks noChangeAspect="1"/>
          </p:cNvPicPr>
          <p:nvPr/>
        </p:nvPicPr>
        <p:blipFill>
          <a:blip r:embed="rId3"/>
          <a:stretch>
            <a:fillRect/>
          </a:stretch>
        </p:blipFill>
        <p:spPr>
          <a:xfrm>
            <a:off x="5071222" y="2736014"/>
            <a:ext cx="3352800" cy="155257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DE969FA-B3A4-C2FE-F93E-938464E4A96F}"/>
                  </a:ext>
                </a:extLst>
              </p:cNvPr>
              <p:cNvSpPr txBox="1"/>
              <p:nvPr/>
            </p:nvSpPr>
            <p:spPr>
              <a:xfrm>
                <a:off x="457200" y="4346138"/>
                <a:ext cx="8229600" cy="1292662"/>
              </a:xfrm>
              <a:prstGeom prst="rect">
                <a:avLst/>
              </a:prstGeom>
              <a:noFill/>
            </p:spPr>
            <p:txBody>
              <a:bodyPr wrap="square">
                <a:spAutoFit/>
              </a:bodyPr>
              <a:lstStyle/>
              <a:p>
                <a:pPr>
                  <a:defRPr sz="2800"/>
                </a:pPr>
                <a:r>
                  <a:rPr lang="en-US" sz="2600" dirty="0"/>
                  <a:t>Thus, Portrait Inc is predicted to have a net income of  </a:t>
                </a:r>
              </a:p>
              <a:p>
                <a:pPr>
                  <a:defRPr sz="2800"/>
                </a:pPr>
                <a14:m>
                  <m:oMath xmlns:m="http://schemas.openxmlformats.org/officeDocument/2006/math">
                    <m:r>
                      <a:rPr lang="en-US" sz="2600" smtClean="0">
                        <a:latin typeface="Cambria Math" panose="02040503050406030204" pitchFamily="18" charset="0"/>
                      </a:rPr>
                      <m:t>$</m:t>
                    </m:r>
                    <m:r>
                      <a:rPr lang="en-US" sz="2600" smtClean="0">
                        <a:latin typeface="Cambria Math" panose="02040503050406030204" pitchFamily="18" charset="0"/>
                      </a:rPr>
                      <m:t>550</m:t>
                    </m:r>
                    <m:r>
                      <a:rPr lang="en-US" sz="2600" smtClean="0">
                        <a:latin typeface="Cambria Math" panose="02040503050406030204" pitchFamily="18" charset="0"/>
                      </a:rPr>
                      <m:t>,</m:t>
                    </m:r>
                    <m:r>
                      <a:rPr lang="en-US" sz="2600" smtClean="0">
                        <a:latin typeface="Cambria Math" panose="02040503050406030204" pitchFamily="18" charset="0"/>
                      </a:rPr>
                      <m:t>000</m:t>
                    </m:r>
                  </m:oMath>
                </a14:m>
                <a:r>
                  <a:rPr lang="en-US" sz="2600" dirty="0"/>
                  <a:t> after </a:t>
                </a:r>
                <a:r>
                  <a:rPr lang="en-US" sz="2600" dirty="0">
                    <a:latin typeface="Cambria Math"/>
                  </a:rPr>
                  <a:t>10</a:t>
                </a:r>
                <a:r>
                  <a:rPr lang="en-US" sz="2600" dirty="0"/>
                  <a:t> years, while SO Interiors predicts their net income to be approximately </a:t>
                </a:r>
                <a14:m>
                  <m:oMath xmlns:m="http://schemas.openxmlformats.org/officeDocument/2006/math">
                    <m:r>
                      <a:rPr lang="en-US" sz="2600">
                        <a:latin typeface="Cambria Math" panose="02040503050406030204" pitchFamily="18" charset="0"/>
                      </a:rPr>
                      <m:t>$</m:t>
                    </m:r>
                    <m:r>
                      <a:rPr lang="en-US" sz="2600">
                        <a:latin typeface="Cambria Math" panose="02040503050406030204" pitchFamily="18" charset="0"/>
                      </a:rPr>
                      <m:t>768</m:t>
                    </m:r>
                    <m:r>
                      <a:rPr lang="en-US" sz="2600">
                        <a:latin typeface="Cambria Math" panose="02040503050406030204" pitchFamily="18" charset="0"/>
                      </a:rPr>
                      <m:t>,</m:t>
                    </m:r>
                    <m:r>
                      <a:rPr lang="en-US" sz="2600">
                        <a:latin typeface="Cambria Math" panose="02040503050406030204" pitchFamily="18" charset="0"/>
                      </a:rPr>
                      <m:t>655</m:t>
                    </m:r>
                    <m:r>
                      <a:rPr lang="en-US" sz="2600">
                        <a:latin typeface="Cambria Math" panose="02040503050406030204" pitchFamily="18" charset="0"/>
                      </a:rPr>
                      <m:t>.</m:t>
                    </m:r>
                    <m:r>
                      <a:rPr lang="en-US" sz="2600">
                        <a:latin typeface="Cambria Math" panose="02040503050406030204" pitchFamily="18" charset="0"/>
                      </a:rPr>
                      <m:t>97</m:t>
                    </m:r>
                  </m:oMath>
                </a14:m>
                <a:r>
                  <a:rPr lang="en-US" sz="2600" dirty="0"/>
                  <a:t>.</a:t>
                </a:r>
              </a:p>
            </p:txBody>
          </p:sp>
        </mc:Choice>
        <mc:Fallback xmlns="">
          <p:sp>
            <p:nvSpPr>
              <p:cNvPr id="17" name="TextBox 16">
                <a:extLst>
                  <a:ext uri="{FF2B5EF4-FFF2-40B4-BE49-F238E27FC236}">
                    <a16:creationId xmlns:a16="http://schemas.microsoft.com/office/drawing/2014/main" id="{BDE969FA-B3A4-C2FE-F93E-938464E4A96F}"/>
                  </a:ext>
                </a:extLst>
              </p:cNvPr>
              <p:cNvSpPr txBox="1">
                <a:spLocks noRot="1" noChangeAspect="1" noMove="1" noResize="1" noEditPoints="1" noAdjustHandles="1" noChangeArrowheads="1" noChangeShapeType="1" noTextEdit="1"/>
              </p:cNvSpPr>
              <p:nvPr/>
            </p:nvSpPr>
            <p:spPr>
              <a:xfrm>
                <a:off x="457200" y="4346138"/>
                <a:ext cx="8229600" cy="1292662"/>
              </a:xfrm>
              <a:prstGeom prst="rect">
                <a:avLst/>
              </a:prstGeom>
              <a:blipFill>
                <a:blip r:embed="rId4"/>
                <a:stretch>
                  <a:fillRect l="-1333" t="-3774" b="-11321"/>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79660F-4F58-4DBE-AC23-DFC8E7E4BBAE}"/>
              </a:ext>
            </a:extLst>
          </p:cNvPr>
          <p:cNvSpPr>
            <a:spLocks noGrp="1"/>
          </p:cNvSpPr>
          <p:nvPr>
            <p:ph type="title"/>
          </p:nvPr>
        </p:nvSpPr>
        <p:spPr/>
        <p:txBody>
          <a:bodyPr/>
          <a:lstStyle/>
          <a:p>
            <a:r>
              <a:rPr lang="en-US" dirty="0"/>
              <a:t>Example 4: Comparing Linear and Exponential Models—Slide 6</a:t>
            </a:r>
            <a:endParaRPr lang="en-IN" dirty="0"/>
          </a:p>
        </p:txBody>
      </p:sp>
      <p:sp>
        <p:nvSpPr>
          <p:cNvPr id="3" name="Text Placeholder 2"/>
          <p:cNvSpPr>
            <a:spLocks noGrp="1"/>
          </p:cNvSpPr>
          <p:nvPr>
            <p:ph type="body" sz="quarter" idx="10"/>
          </p:nvPr>
        </p:nvSpPr>
        <p:spPr>
          <a:xfrm>
            <a:off x="455940" y="1191548"/>
            <a:ext cx="8229600" cy="4967067"/>
          </a:xfrm>
        </p:spPr>
        <p:txBody>
          <a:bodyPr>
            <a:normAutofit/>
          </a:bodyPr>
          <a:lstStyle/>
          <a:p>
            <a:pPr marL="538163" indent="-538163">
              <a:defRPr sz="2800"/>
            </a:pPr>
            <a:r>
              <a:rPr lang="en-US" sz="2000" dirty="0"/>
              <a:t>c.	​In order to determine when the two companies have the same net income, we can graph the functions on the same graph and determine where they intersect. We will use a TI-83/84 Plus calculator to graph the functions.</a:t>
            </a:r>
          </a:p>
          <a:p>
            <a:pPr>
              <a:defRPr sz="2800"/>
            </a:pPr>
            <a:r>
              <a:rPr lang="en-US" sz="2000" dirty="0"/>
              <a:t>​</a:t>
            </a:r>
            <a:r>
              <a:rPr lang="en-US" sz="2400" dirty="0"/>
              <a:t>Press </a:t>
            </a:r>
            <a:r>
              <a:rPr lang="en-US" sz="2400" b="1" dirty="0"/>
              <a:t>y=</a:t>
            </a:r>
            <a:r>
              <a:rPr lang="en-US" sz="2400" dirty="0"/>
              <a:t> and clear any equations currently in the calculator. Input the equation 	 </a:t>
            </a:r>
          </a:p>
        </p:txBody>
      </p:sp>
      <p:pic>
        <p:nvPicPr>
          <p:cNvPr id="4" name="Picture 3" descr="300,000 plus 25,000 times x">
            <a:extLst>
              <a:ext uri="{FF2B5EF4-FFF2-40B4-BE49-F238E27FC236}">
                <a16:creationId xmlns:a16="http://schemas.microsoft.com/office/drawing/2014/main" id="{A14655BC-2329-9FCC-14D9-07619B2F0E9C}"/>
              </a:ext>
            </a:extLst>
          </p:cNvPr>
          <p:cNvPicPr>
            <a:picLocks noChangeAspect="1"/>
          </p:cNvPicPr>
          <p:nvPr/>
        </p:nvPicPr>
        <p:blipFill>
          <a:blip r:embed="rId2"/>
          <a:stretch>
            <a:fillRect/>
          </a:stretch>
        </p:blipFill>
        <p:spPr>
          <a:xfrm>
            <a:off x="2191800" y="2971800"/>
            <a:ext cx="2304000" cy="310154"/>
          </a:xfrm>
          <a:prstGeom prst="rect">
            <a:avLst/>
          </a:prstGeom>
        </p:spPr>
      </p:pic>
      <p:sp>
        <p:nvSpPr>
          <p:cNvPr id="7" name="TextBox 6">
            <a:extLst>
              <a:ext uri="{FF2B5EF4-FFF2-40B4-BE49-F238E27FC236}">
                <a16:creationId xmlns:a16="http://schemas.microsoft.com/office/drawing/2014/main" id="{ECE73837-908D-9CC9-4193-0B200B1327C9}"/>
              </a:ext>
            </a:extLst>
          </p:cNvPr>
          <p:cNvSpPr txBox="1"/>
          <p:nvPr/>
        </p:nvSpPr>
        <p:spPr>
          <a:xfrm>
            <a:off x="4495800" y="2889377"/>
            <a:ext cx="1499347" cy="430887"/>
          </a:xfrm>
          <a:prstGeom prst="rect">
            <a:avLst/>
          </a:prstGeom>
          <a:noFill/>
        </p:spPr>
        <p:txBody>
          <a:bodyPr wrap="square">
            <a:spAutoFit/>
          </a:bodyPr>
          <a:lstStyle/>
          <a:p>
            <a:r>
              <a:rPr lang="en-US" sz="2200" dirty="0"/>
              <a:t>for </a:t>
            </a:r>
            <a:r>
              <a:rPr lang="en-US" sz="2200" b="1" dirty="0"/>
              <a:t>Y1</a:t>
            </a:r>
            <a:r>
              <a:rPr lang="en-US" sz="2200" dirty="0"/>
              <a:t> and </a:t>
            </a:r>
            <a:endParaRPr lang="en-IN" sz="2200" dirty="0"/>
          </a:p>
        </p:txBody>
      </p:sp>
      <p:pic>
        <p:nvPicPr>
          <p:cNvPr id="6" name="Picture 5" descr="One hundred ninety thousand times the quantity one plus zero point one five raised to the power of x.">
            <a:extLst>
              <a:ext uri="{FF2B5EF4-FFF2-40B4-BE49-F238E27FC236}">
                <a16:creationId xmlns:a16="http://schemas.microsoft.com/office/drawing/2014/main" id="{0EF99E85-84BE-6BA6-0F1F-5CCAA0A40530}"/>
              </a:ext>
            </a:extLst>
          </p:cNvPr>
          <p:cNvPicPr>
            <a:picLocks noChangeAspect="1"/>
          </p:cNvPicPr>
          <p:nvPr/>
        </p:nvPicPr>
        <p:blipFill>
          <a:blip r:embed="rId3"/>
          <a:stretch>
            <a:fillRect/>
          </a:stretch>
        </p:blipFill>
        <p:spPr>
          <a:xfrm>
            <a:off x="5832600" y="2879684"/>
            <a:ext cx="2016000" cy="450275"/>
          </a:xfrm>
          <a:prstGeom prst="rect">
            <a:avLst/>
          </a:prstGeom>
        </p:spPr>
      </p:pic>
      <p:sp>
        <p:nvSpPr>
          <p:cNvPr id="8" name="TextBox 7">
            <a:extLst>
              <a:ext uri="{FF2B5EF4-FFF2-40B4-BE49-F238E27FC236}">
                <a16:creationId xmlns:a16="http://schemas.microsoft.com/office/drawing/2014/main" id="{771FD416-92D0-E5F0-805F-5D1C305354A0}"/>
              </a:ext>
            </a:extLst>
          </p:cNvPr>
          <p:cNvSpPr txBox="1"/>
          <p:nvPr/>
        </p:nvSpPr>
        <p:spPr>
          <a:xfrm>
            <a:off x="7785388" y="2879684"/>
            <a:ext cx="977612" cy="430887"/>
          </a:xfrm>
          <a:prstGeom prst="rect">
            <a:avLst/>
          </a:prstGeom>
          <a:noFill/>
        </p:spPr>
        <p:txBody>
          <a:bodyPr wrap="square">
            <a:spAutoFit/>
          </a:bodyPr>
          <a:lstStyle/>
          <a:p>
            <a:r>
              <a:rPr lang="en-US" sz="2200" dirty="0"/>
              <a:t>for </a:t>
            </a:r>
            <a:r>
              <a:rPr lang="en-US" sz="2200" b="1" dirty="0"/>
              <a:t>Y2</a:t>
            </a:r>
            <a:r>
              <a:rPr lang="en-US" sz="2200" dirty="0"/>
              <a:t>. </a:t>
            </a:r>
            <a:endParaRPr lang="en-IN" sz="2200"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F16FBD0-0822-2B76-737B-5FAC3C0A5D86}"/>
                  </a:ext>
                </a:extLst>
              </p:cNvPr>
              <p:cNvSpPr txBox="1"/>
              <p:nvPr/>
            </p:nvSpPr>
            <p:spPr>
              <a:xfrm>
                <a:off x="455940" y="3298210"/>
                <a:ext cx="8229600" cy="2492990"/>
              </a:xfrm>
              <a:prstGeom prst="rect">
                <a:avLst/>
              </a:prstGeom>
              <a:noFill/>
            </p:spPr>
            <p:txBody>
              <a:bodyPr wrap="square">
                <a:spAutoFit/>
              </a:bodyPr>
              <a:lstStyle/>
              <a:p>
                <a:pPr>
                  <a:defRPr sz="2800"/>
                </a:pPr>
                <a:r>
                  <a:rPr lang="en-US" sz="2200" dirty="0"/>
                  <a:t>In order to see the point of intersection between these two functions, we'll need to adjust our window. We know from part b. that </a:t>
                </a:r>
                <a:br>
                  <a:rPr lang="en-US" sz="2200" dirty="0"/>
                </a:br>
                <a:r>
                  <a:rPr lang="en-US" sz="2200" i="1" dirty="0"/>
                  <a:t>f</a:t>
                </a:r>
                <a:r>
                  <a:rPr lang="en-US" sz="2200" dirty="0"/>
                  <a:t>(10) </a:t>
                </a:r>
                <a14:m>
                  <m:oMath xmlns:m="http://schemas.openxmlformats.org/officeDocument/2006/math">
                    <m:r>
                      <a:rPr lang="en-US" sz="2200" b="0">
                        <a:latin typeface="Cambria Math" panose="02040503050406030204" pitchFamily="18" charset="0"/>
                      </a:rPr>
                      <m:t>=</m:t>
                    </m:r>
                    <m:r>
                      <a:rPr lang="en-US" sz="2200" b="0" i="1">
                        <a:latin typeface="Cambria Math" panose="02040503050406030204" pitchFamily="18" charset="0"/>
                      </a:rPr>
                      <m:t>550</m:t>
                    </m:r>
                    <m:r>
                      <a:rPr lang="en-US" sz="2200" b="0">
                        <a:latin typeface="Cambria Math" panose="02040503050406030204" pitchFamily="18" charset="0"/>
                      </a:rPr>
                      <m:t>,</m:t>
                    </m:r>
                    <m:r>
                      <a:rPr lang="en-US" sz="2200" b="0" i="1">
                        <a:latin typeface="Cambria Math" panose="02040503050406030204" pitchFamily="18" charset="0"/>
                      </a:rPr>
                      <m:t>000</m:t>
                    </m:r>
                  </m:oMath>
                </a14:m>
                <a:r>
                  <a:rPr lang="en-US" sz="2200" dirty="0"/>
                  <a:t> and </a:t>
                </a:r>
                <a:r>
                  <a:rPr lang="en-US" sz="2200" i="1" dirty="0"/>
                  <a:t>g</a:t>
                </a:r>
                <a:r>
                  <a:rPr lang="en-US" sz="2200" dirty="0"/>
                  <a:t>(10) </a:t>
                </a:r>
                <a14:m>
                  <m:oMath xmlns:m="http://schemas.openxmlformats.org/officeDocument/2006/math">
                    <m:r>
                      <a:rPr lang="en-US" sz="2200" b="0">
                        <a:latin typeface="Cambria Math" panose="02040503050406030204" pitchFamily="18" charset="0"/>
                      </a:rPr>
                      <m:t>=</m:t>
                    </m:r>
                    <m:r>
                      <a:rPr lang="en-US" sz="2200" b="0" i="1">
                        <a:latin typeface="Cambria Math" panose="02040503050406030204" pitchFamily="18" charset="0"/>
                      </a:rPr>
                      <m:t>768</m:t>
                    </m:r>
                    <m:r>
                      <a:rPr lang="en-US" sz="2200" b="0">
                        <a:latin typeface="Cambria Math" panose="02040503050406030204" pitchFamily="18" charset="0"/>
                      </a:rPr>
                      <m:t>,</m:t>
                    </m:r>
                    <m:r>
                      <a:rPr lang="en-US" sz="2200" b="0" i="1">
                        <a:latin typeface="Cambria Math" panose="02040503050406030204" pitchFamily="18" charset="0"/>
                      </a:rPr>
                      <m:t>655</m:t>
                    </m:r>
                    <m:r>
                      <a:rPr lang="en-US" sz="2200" b="0">
                        <a:latin typeface="Cambria Math" panose="02040503050406030204" pitchFamily="18" charset="0"/>
                      </a:rPr>
                      <m:t>.</m:t>
                    </m:r>
                    <m:r>
                      <a:rPr lang="en-US" sz="2200" b="0" i="1">
                        <a:latin typeface="Cambria Math" panose="02040503050406030204" pitchFamily="18" charset="0"/>
                      </a:rPr>
                      <m:t>97</m:t>
                    </m:r>
                  </m:oMath>
                </a14:m>
                <a:r>
                  <a:rPr lang="en-US" sz="2200" dirty="0"/>
                  <a:t>. We'll start with a window that will show those values by setting </a:t>
                </a:r>
                <a:r>
                  <a:rPr lang="en-US" sz="2200" b="1" dirty="0" err="1"/>
                  <a:t>Xmin</a:t>
                </a:r>
                <a:r>
                  <a:rPr lang="en-US" sz="2200" dirty="0"/>
                  <a:t> to </a:t>
                </a:r>
                <a14:m>
                  <m:oMath xmlns:m="http://schemas.openxmlformats.org/officeDocument/2006/math">
                    <m:r>
                      <a:rPr lang="en-US" sz="2200" b="0">
                        <a:latin typeface="Cambria Math" panose="02040503050406030204" pitchFamily="18" charset="0"/>
                      </a:rPr>
                      <m:t>−</m:t>
                    </m:r>
                    <m:r>
                      <a:rPr lang="en-US" sz="2200" b="0" i="1">
                        <a:latin typeface="Cambria Math" panose="02040503050406030204" pitchFamily="18" charset="0"/>
                      </a:rPr>
                      <m:t>2</m:t>
                    </m:r>
                  </m:oMath>
                </a14:m>
                <a:r>
                  <a:rPr lang="en-US" sz="2200" dirty="0"/>
                  <a:t> and </a:t>
                </a:r>
                <a:r>
                  <a:rPr lang="en-US" sz="2200" b="1" dirty="0" err="1"/>
                  <a:t>Xmax</a:t>
                </a:r>
                <a:r>
                  <a:rPr lang="en-US" sz="2200" dirty="0"/>
                  <a:t> to </a:t>
                </a:r>
                <a:r>
                  <a:rPr lang="en-US" sz="2200" dirty="0">
                    <a:latin typeface="Cambria Math"/>
                  </a:rPr>
                  <a:t>10</a:t>
                </a:r>
                <a:r>
                  <a:rPr lang="en-US" sz="2200" dirty="0"/>
                  <a:t> and setting </a:t>
                </a:r>
                <a:r>
                  <a:rPr lang="en-US" sz="2200" dirty="0" err="1"/>
                  <a:t>Ymin</a:t>
                </a:r>
                <a:r>
                  <a:rPr lang="en-US" sz="2200" dirty="0"/>
                  <a:t> to </a:t>
                </a:r>
                <a14:m>
                  <m:oMath xmlns:m="http://schemas.openxmlformats.org/officeDocument/2006/math">
                    <m:r>
                      <a:rPr lang="en-US" sz="2200" b="0">
                        <a:latin typeface="Cambria Math" panose="02040503050406030204" pitchFamily="18" charset="0"/>
                      </a:rPr>
                      <m:t>−</m:t>
                    </m:r>
                    <m:r>
                      <a:rPr lang="en-US" sz="2200" b="0" i="1">
                        <a:latin typeface="Cambria Math" panose="02040503050406030204" pitchFamily="18" charset="0"/>
                      </a:rPr>
                      <m:t>2</m:t>
                    </m:r>
                  </m:oMath>
                </a14:m>
                <a:r>
                  <a:rPr lang="en-US" sz="2200" dirty="0"/>
                  <a:t> and </a:t>
                </a:r>
                <a:r>
                  <a:rPr lang="en-US" sz="2200" dirty="0" err="1"/>
                  <a:t>Ymax</a:t>
                </a:r>
                <a:r>
                  <a:rPr lang="en-US" sz="2200" dirty="0"/>
                  <a:t> to </a:t>
                </a:r>
                <a:r>
                  <a:rPr lang="en-US" sz="2200" dirty="0">
                    <a:latin typeface="Cambria Math"/>
                  </a:rPr>
                  <a:t>1,000,000</a:t>
                </a:r>
                <a:r>
                  <a:rPr lang="en-US" sz="2200" dirty="0"/>
                  <a:t>. Press </a:t>
                </a:r>
                <a:r>
                  <a:rPr lang="en-US" sz="2200" b="1" dirty="0"/>
                  <a:t>graph</a:t>
                </a:r>
                <a:r>
                  <a:rPr lang="en-US" sz="2200" dirty="0"/>
                  <a:t> and then press </a:t>
                </a:r>
                <a:r>
                  <a:rPr lang="en-US" sz="2200" b="1" dirty="0"/>
                  <a:t>2nd</a:t>
                </a:r>
                <a:r>
                  <a:rPr lang="en-US" sz="2200" dirty="0"/>
                  <a:t>  </a:t>
                </a:r>
                <a:r>
                  <a:rPr lang="en-US" sz="2200" b="1" dirty="0"/>
                  <a:t>trace</a:t>
                </a:r>
                <a:r>
                  <a:rPr lang="en-US" sz="2200" dirty="0"/>
                  <a:t> and select </a:t>
                </a:r>
                <a:r>
                  <a:rPr lang="en-US" sz="2200" b="1" dirty="0"/>
                  <a:t>intersect</a:t>
                </a:r>
                <a:r>
                  <a:rPr lang="en-US" sz="2200" dirty="0"/>
                  <a:t>. Move the cursor close to where the two functions appear to intersect and press </a:t>
                </a:r>
                <a:r>
                  <a:rPr lang="en-US" sz="2200" b="1" dirty="0"/>
                  <a:t>enter</a:t>
                </a:r>
                <a:r>
                  <a:rPr lang="en-US" sz="2200" dirty="0"/>
                  <a:t> three times. </a:t>
                </a:r>
              </a:p>
            </p:txBody>
          </p:sp>
        </mc:Choice>
        <mc:Fallback>
          <p:sp>
            <p:nvSpPr>
              <p:cNvPr id="12" name="TextBox 11">
                <a:extLst>
                  <a:ext uri="{FF2B5EF4-FFF2-40B4-BE49-F238E27FC236}">
                    <a16:creationId xmlns:a16="http://schemas.microsoft.com/office/drawing/2014/main" id="{7F16FBD0-0822-2B76-737B-5FAC3C0A5D86}"/>
                  </a:ext>
                </a:extLst>
              </p:cNvPr>
              <p:cNvSpPr txBox="1">
                <a:spLocks noRot="1" noChangeAspect="1" noMove="1" noResize="1" noEditPoints="1" noAdjustHandles="1" noChangeArrowheads="1" noChangeShapeType="1" noTextEdit="1"/>
              </p:cNvSpPr>
              <p:nvPr/>
            </p:nvSpPr>
            <p:spPr>
              <a:xfrm>
                <a:off x="455940" y="3298210"/>
                <a:ext cx="8229600" cy="2492990"/>
              </a:xfrm>
              <a:prstGeom prst="rect">
                <a:avLst/>
              </a:prstGeom>
              <a:blipFill>
                <a:blip r:embed="rId4"/>
                <a:stretch>
                  <a:fillRect l="-963" t="-1711" r="-1407" b="-2934"/>
                </a:stretch>
              </a:blipFill>
            </p:spPr>
            <p:txBody>
              <a:bodyPr/>
              <a:lstStyle/>
              <a:p>
                <a:r>
                  <a:rPr lang="en-IN">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79660F-4F58-4DBE-AC23-DFC8E7E4BBAE}"/>
              </a:ext>
            </a:extLst>
          </p:cNvPr>
          <p:cNvSpPr>
            <a:spLocks noGrp="1"/>
          </p:cNvSpPr>
          <p:nvPr>
            <p:ph type="title"/>
          </p:nvPr>
        </p:nvSpPr>
        <p:spPr/>
        <p:txBody>
          <a:bodyPr/>
          <a:lstStyle/>
          <a:p>
            <a:r>
              <a:rPr lang="en-US" dirty="0"/>
              <a:t>Example 4: Comparing Linear and Exponential Models—Slide 7</a:t>
            </a:r>
            <a:endParaRPr lang="en-IN" dirty="0"/>
          </a:p>
        </p:txBody>
      </p:sp>
      <p:sp>
        <p:nvSpPr>
          <p:cNvPr id="3" name="Text Placeholder 2"/>
          <p:cNvSpPr>
            <a:spLocks noGrp="1"/>
          </p:cNvSpPr>
          <p:nvPr>
            <p:ph type="body" sz="quarter" idx="10"/>
          </p:nvPr>
        </p:nvSpPr>
        <p:spPr/>
        <p:txBody>
          <a:bodyPr>
            <a:normAutofit fontScale="85000" lnSpcReduction="20000"/>
          </a:bodyPr>
          <a:lstStyle/>
          <a:p>
            <a:pPr>
              <a:defRPr sz="2800"/>
            </a:pPr>
            <a:r>
              <a:rPr dirty="0"/>
              <a:t>​</a:t>
            </a:r>
            <a:r>
              <a:rPr sz="2800" dirty="0"/>
              <a:t>At the bottom of the screen, the calculator gives the point of intersection as </a:t>
            </a:r>
            <a:r>
              <a:rPr sz="2800" b="1" dirty="0">
                <a:latin typeface="+mj-lt"/>
              </a:rPr>
              <a:t>x = </a:t>
            </a:r>
            <a:r>
              <a:rPr sz="2800" b="1" dirty="0">
                <a:latin typeface="+mj-lt"/>
                <a:cs typeface="Courier New" panose="02070309020205020404" pitchFamily="49" charset="0"/>
              </a:rPr>
              <a:t>6.279463</a:t>
            </a:r>
            <a:r>
              <a:rPr sz="2800" dirty="0"/>
              <a:t>, </a:t>
            </a:r>
            <a:r>
              <a:rPr sz="2800" b="1" dirty="0">
                <a:latin typeface="+mj-lt"/>
              </a:rPr>
              <a:t>y = </a:t>
            </a:r>
            <a:r>
              <a:rPr sz="2800" b="1" dirty="0">
                <a:latin typeface="+mj-lt"/>
                <a:cs typeface="Courier New" panose="02070309020205020404" pitchFamily="49" charset="0"/>
              </a:rPr>
              <a:t>456,986.57</a:t>
            </a:r>
            <a:r>
              <a:rPr sz="2800" dirty="0"/>
              <a:t>.</a:t>
            </a:r>
          </a:p>
          <a:p>
            <a:r>
              <a:rPr dirty="0"/>
              <a:t>​</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dirty="0"/>
              <a:t>​</a:t>
            </a:r>
            <a:endParaRPr sz="2800" dirty="0"/>
          </a:p>
        </p:txBody>
      </p:sp>
      <p:pic>
        <p:nvPicPr>
          <p:cNvPr id="4" name="Picture 3" descr="Calculator screenshot showing the graph of the functions f of x equals to 300,000 + 25,000x and g of x equals to 190,000(1+ 0.15) power x. The intersection of the two functions is shown to be at x equals to 6.279463 and y equals to 456986.57.">
            <a:extLst>
              <a:ext uri="{FF2B5EF4-FFF2-40B4-BE49-F238E27FC236}">
                <a16:creationId xmlns:a16="http://schemas.microsoft.com/office/drawing/2014/main" id="{7A0ADF06-457F-4ED3-AE25-25279B802C64}"/>
              </a:ext>
            </a:extLst>
          </p:cNvPr>
          <p:cNvPicPr>
            <a:picLocks noChangeAspect="1"/>
          </p:cNvPicPr>
          <p:nvPr/>
        </p:nvPicPr>
        <p:blipFill>
          <a:blip r:embed="rId2"/>
          <a:srcRect b="12500"/>
          <a:stretch>
            <a:fillRect/>
          </a:stretch>
        </p:blipFill>
        <p:spPr>
          <a:xfrm>
            <a:off x="2590800" y="1905000"/>
            <a:ext cx="3374887" cy="2667000"/>
          </a:xfrm>
          <a:prstGeom prst="rect">
            <a:avLst/>
          </a:prstGeom>
        </p:spPr>
      </p:pic>
      <p:sp>
        <p:nvSpPr>
          <p:cNvPr id="7" name="TextBox 6">
            <a:extLst>
              <a:ext uri="{FF2B5EF4-FFF2-40B4-BE49-F238E27FC236}">
                <a16:creationId xmlns:a16="http://schemas.microsoft.com/office/drawing/2014/main" id="{D6B150EC-52C0-ED19-19B1-10DEEBD76DAB}"/>
              </a:ext>
            </a:extLst>
          </p:cNvPr>
          <p:cNvSpPr txBox="1"/>
          <p:nvPr/>
        </p:nvSpPr>
        <p:spPr>
          <a:xfrm>
            <a:off x="3581400" y="4495800"/>
            <a:ext cx="1524000" cy="430887"/>
          </a:xfrm>
          <a:prstGeom prst="rect">
            <a:avLst/>
          </a:prstGeom>
          <a:noFill/>
        </p:spPr>
        <p:txBody>
          <a:bodyPr wrap="square">
            <a:spAutoFit/>
          </a:bodyPr>
          <a:lstStyle/>
          <a:p>
            <a:pPr algn="ctr"/>
            <a:r>
              <a:rPr lang="en-IN" sz="2200" dirty="0"/>
              <a:t>Figure 7</a:t>
            </a:r>
          </a:p>
        </p:txBody>
      </p:sp>
      <p:sp>
        <p:nvSpPr>
          <p:cNvPr id="9" name="TextBox 8">
            <a:extLst>
              <a:ext uri="{FF2B5EF4-FFF2-40B4-BE49-F238E27FC236}">
                <a16:creationId xmlns:a16="http://schemas.microsoft.com/office/drawing/2014/main" id="{74B14244-5020-F1A0-D539-9BDB4DC75C2A}"/>
              </a:ext>
            </a:extLst>
          </p:cNvPr>
          <p:cNvSpPr txBox="1"/>
          <p:nvPr/>
        </p:nvSpPr>
        <p:spPr>
          <a:xfrm>
            <a:off x="457200" y="4931169"/>
            <a:ext cx="8229600" cy="830997"/>
          </a:xfrm>
          <a:prstGeom prst="rect">
            <a:avLst/>
          </a:prstGeom>
          <a:noFill/>
        </p:spPr>
        <p:txBody>
          <a:bodyPr wrap="square">
            <a:spAutoFit/>
          </a:bodyPr>
          <a:lstStyle/>
          <a:p>
            <a:r>
              <a:rPr lang="en-US" sz="2400" dirty="0"/>
              <a:t>Thus, the two companies are projected to have the same net income at approximately </a:t>
            </a:r>
            <a:r>
              <a:rPr lang="en-US" sz="2400" dirty="0">
                <a:latin typeface="Cambria Math"/>
              </a:rPr>
              <a:t>6.3</a:t>
            </a:r>
            <a:r>
              <a:rPr lang="en-US" sz="2400" dirty="0"/>
              <a:t> years.</a:t>
            </a:r>
            <a:endParaRPr lang="en-IN" sz="2400" dirty="0"/>
          </a:p>
        </p:txBody>
      </p:sp>
    </p:spTree>
    <p:extLst>
      <p:ext uri="{BB962C8B-B14F-4D97-AF65-F5344CB8AC3E}">
        <p14:creationId xmlns:p14="http://schemas.microsoft.com/office/powerpoint/2010/main" val="3712245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79660F-4F58-4DBE-AC23-DFC8E7E4BBAE}"/>
              </a:ext>
            </a:extLst>
          </p:cNvPr>
          <p:cNvSpPr>
            <a:spLocks noGrp="1"/>
          </p:cNvSpPr>
          <p:nvPr>
            <p:ph type="title"/>
          </p:nvPr>
        </p:nvSpPr>
        <p:spPr/>
        <p:txBody>
          <a:bodyPr/>
          <a:lstStyle/>
          <a:p>
            <a:r>
              <a:rPr lang="en-US" dirty="0"/>
              <a:t>Example 4: Comparing Linear and Exponential Models—Slide 8</a:t>
            </a:r>
            <a:endParaRPr lang="en-IN" dirty="0"/>
          </a:p>
        </p:txBody>
      </p:sp>
      <p:sp>
        <p:nvSpPr>
          <p:cNvPr id="3" name="Text Placeholder 2"/>
          <p:cNvSpPr>
            <a:spLocks noGrp="1"/>
          </p:cNvSpPr>
          <p:nvPr>
            <p:ph type="body" sz="quarter" idx="10"/>
          </p:nvPr>
        </p:nvSpPr>
        <p:spPr/>
        <p:txBody>
          <a:bodyPr>
            <a:normAutofit/>
          </a:bodyPr>
          <a:lstStyle/>
          <a:p>
            <a:r>
              <a:rPr dirty="0"/>
              <a:t>​</a:t>
            </a:r>
            <a:r>
              <a:rPr sz="2400" dirty="0"/>
              <a:t>Since Portrait Inc's projected net income is increasing linearly, and SO Interiors project net income is increasing exponentially, the net incomes will never be equal again. SO Interiors will continue to grow at a faster rate and Portrait Inc will not catch up if it only has linear growth.</a:t>
            </a:r>
            <a:endParaRPr lang="en-US" sz="2400" dirty="0"/>
          </a:p>
          <a:p>
            <a:pPr marL="538163" indent="-538163"/>
            <a:r>
              <a:rPr lang="en-US" sz="2400" dirty="0"/>
              <a:t>d.	​If you are able to invest money for more than </a:t>
            </a:r>
            <a:r>
              <a:rPr lang="en-US" sz="2400" dirty="0">
                <a:latin typeface="Cambria Math"/>
              </a:rPr>
              <a:t>6.3</a:t>
            </a:r>
            <a:r>
              <a:rPr lang="en-US" sz="2400" dirty="0"/>
              <a:t> years, then SO Interiors is the better long-term investment because their income will continue to grow at a faster rate. However, you might choose Portrait Inc if you prefer a quick return of your investment.</a:t>
            </a:r>
          </a:p>
          <a:p>
            <a:endParaRPr sz="2800" dirty="0"/>
          </a:p>
        </p:txBody>
      </p:sp>
    </p:spTree>
    <p:extLst>
      <p:ext uri="{BB962C8B-B14F-4D97-AF65-F5344CB8AC3E}">
        <p14:creationId xmlns:p14="http://schemas.microsoft.com/office/powerpoint/2010/main" val="2818727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C53B99-503B-4698-A7B4-C95CBDB10947}"/>
              </a:ext>
            </a:extLst>
          </p:cNvPr>
          <p:cNvSpPr>
            <a:spLocks noGrp="1"/>
          </p:cNvSpPr>
          <p:nvPr>
            <p:ph type="title"/>
          </p:nvPr>
        </p:nvSpPr>
        <p:spPr/>
        <p:txBody>
          <a:bodyPr/>
          <a:lstStyle/>
          <a:p>
            <a:r>
              <a:rPr lang="en-US" dirty="0"/>
              <a:t>Example 4: Comparing Linear and Exponential Models—Slide 9</a:t>
            </a:r>
            <a:endParaRPr lang="en-IN"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38163" indent="-538163">
                  <a:defRPr sz="2800"/>
                </a:pPr>
                <a:r>
                  <a:rPr lang="en-US" dirty="0"/>
                  <a:t>e.	</a:t>
                </a:r>
                <a:r>
                  <a:rPr dirty="0"/>
                  <a:t>​</a:t>
                </a:r>
                <a:r>
                  <a:rPr sz="2800" dirty="0"/>
                  <a:t>We are told the future value we want to reach is </a:t>
                </a:r>
                <a:r>
                  <a:rPr sz="2800" dirty="0">
                    <a:latin typeface="Cambria Math"/>
                  </a:rPr>
                  <a:t>59,000,000,000</a:t>
                </a:r>
                <a:r>
                  <a:rPr sz="2800" dirty="0"/>
                  <a:t>, so </a:t>
                </a:r>
                <a:r>
                  <a:rPr lang="en-US" sz="2800" i="1" dirty="0"/>
                  <a:t>g</a:t>
                </a:r>
                <a:r>
                  <a:rPr lang="en-US" sz="2800" dirty="0"/>
                  <a:t>(</a:t>
                </a:r>
                <a:r>
                  <a:rPr lang="en-US" sz="2800" i="1" dirty="0"/>
                  <a:t>x</a:t>
                </a:r>
                <a:r>
                  <a:rPr lang="en-US" sz="2800" dirty="0"/>
                  <a:t>)</a:t>
                </a:r>
                <a14:m>
                  <m:oMath xmlns:m="http://schemas.openxmlformats.org/officeDocument/2006/math">
                    <m:r>
                      <a:rPr i="1" smtClean="0">
                        <a:latin typeface="Cambria Math" panose="02040503050406030204" pitchFamily="18" charset="0"/>
                      </a:rPr>
                      <m:t> </m:t>
                    </m:r>
                    <m:r>
                      <a:rPr>
                        <a:latin typeface="Cambria Math" panose="02040503050406030204" pitchFamily="18" charset="0"/>
                      </a:rPr>
                      <m:t>=59,000,000,000</m:t>
                    </m:r>
                  </m:oMath>
                </a14:m>
                <a:r>
                  <a:rPr sz="2800" dirty="0"/>
                  <a:t>. We are asked to find the time </a:t>
                </a:r>
                <a:r>
                  <a:rPr lang="en-US" sz="2800" i="1" dirty="0"/>
                  <a:t>x</a:t>
                </a:r>
                <a:r>
                  <a:rPr sz="2800" dirty="0"/>
                  <a:t> if the rate stays at </a:t>
                </a:r>
                <a14:m>
                  <m:oMath xmlns:m="http://schemas.openxmlformats.org/officeDocument/2006/math">
                    <m:r>
                      <a:rPr>
                        <a:latin typeface="Cambria Math" panose="02040503050406030204" pitchFamily="18" charset="0"/>
                      </a:rPr>
                      <m:t>15%</m:t>
                    </m:r>
                  </m:oMath>
                </a14:m>
                <a:r>
                  <a:rPr sz="2800" dirty="0"/>
                  <a:t>. Substituting this into in our function for SO Interiors gives the following.</a:t>
                </a:r>
                <a:endParaRPr lang="en-US" sz="2800" dirty="0"/>
              </a:p>
              <a:p>
                <a:pPr>
                  <a:defRPr sz="2800"/>
                </a:pPr>
                <a:endParaRPr sz="1000" dirty="0"/>
              </a:p>
              <a:p>
                <a:pPr algn="ctr">
                  <a:defRPr sz="2800"/>
                </a:pPr>
                <a:r>
                  <a:rPr dirty="0"/>
                  <a:t>​</a:t>
                </a:r>
                <a:endParaRPr lang="en-US" dirty="0"/>
              </a:p>
              <a:p>
                <a:pPr algn="ctr">
                  <a:defRPr sz="2800"/>
                </a:pPr>
                <a:endParaRPr sz="1000" dirty="0"/>
              </a:p>
              <a:p>
                <a:pPr>
                  <a:defRPr sz="2800"/>
                </a:pPr>
                <a:r>
                  <a:rPr dirty="0"/>
                  <a:t>​</a:t>
                </a:r>
                <a:r>
                  <a:rPr lang="en-US" dirty="0"/>
                  <a:t>      </a:t>
                </a: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graphicFrame>
        <p:nvGraphicFramePr>
          <p:cNvPr id="2" name="Object 1" descr="59,000,000,000 equals 190,000 times open parentheses 1 plus 0.15 close parentheses to the power of x.">
            <a:extLst>
              <a:ext uri="{FF2B5EF4-FFF2-40B4-BE49-F238E27FC236}">
                <a16:creationId xmlns:a16="http://schemas.microsoft.com/office/drawing/2014/main" id="{F9A6E65E-721B-90FA-81C9-5510858A6DD2}"/>
              </a:ext>
            </a:extLst>
          </p:cNvPr>
          <p:cNvGraphicFramePr>
            <a:graphicFrameLocks noChangeAspect="1"/>
          </p:cNvGraphicFramePr>
          <p:nvPr>
            <p:extLst>
              <p:ext uri="{D42A27DB-BD31-4B8C-83A1-F6EECF244321}">
                <p14:modId xmlns:p14="http://schemas.microsoft.com/office/powerpoint/2010/main" val="1774968699"/>
              </p:ext>
            </p:extLst>
          </p:nvPr>
        </p:nvGraphicFramePr>
        <p:xfrm>
          <a:off x="2057400" y="3512820"/>
          <a:ext cx="4879975" cy="527050"/>
        </p:xfrm>
        <a:graphic>
          <a:graphicData uri="http://schemas.openxmlformats.org/presentationml/2006/ole">
            <mc:AlternateContent xmlns:mc="http://schemas.openxmlformats.org/markup-compatibility/2006">
              <mc:Choice xmlns:v="urn:schemas-microsoft-com:vml" Requires="v">
                <p:oleObj name="Equation" r:id="rId3" imgW="4879361" imgH="527785" progId="Equation.DSMT4">
                  <p:embed/>
                </p:oleObj>
              </mc:Choice>
              <mc:Fallback>
                <p:oleObj name="Equation" r:id="rId3" imgW="4879361" imgH="527785" progId="Equation.DSMT4">
                  <p:embed/>
                  <p:pic>
                    <p:nvPicPr>
                      <p:cNvPr id="0" name=""/>
                      <p:cNvPicPr/>
                      <p:nvPr/>
                    </p:nvPicPr>
                    <p:blipFill>
                      <a:blip r:embed="rId4"/>
                      <a:stretch>
                        <a:fillRect/>
                      </a:stretch>
                    </p:blipFill>
                    <p:spPr>
                      <a:xfrm>
                        <a:off x="2057400" y="3512820"/>
                        <a:ext cx="4879975" cy="5270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CD0F395-A95D-3A4A-49EB-7DF0540A7F30}"/>
              </a:ext>
            </a:extLst>
          </p:cNvPr>
          <p:cNvSpPr txBox="1"/>
          <p:nvPr/>
        </p:nvSpPr>
        <p:spPr>
          <a:xfrm>
            <a:off x="990600" y="4191000"/>
            <a:ext cx="7696200" cy="954107"/>
          </a:xfrm>
          <a:prstGeom prst="rect">
            <a:avLst/>
          </a:prstGeom>
          <a:noFill/>
        </p:spPr>
        <p:txBody>
          <a:bodyPr wrap="square">
            <a:spAutoFit/>
          </a:bodyPr>
          <a:lstStyle/>
          <a:p>
            <a:pPr>
              <a:defRPr sz="2800"/>
            </a:pPr>
            <a:r>
              <a:rPr lang="en-US" sz="2800" dirty="0"/>
              <a:t>Because the variable </a:t>
            </a:r>
            <a:r>
              <a:rPr lang="en-US" sz="2800" i="1" dirty="0"/>
              <a:t>x</a:t>
            </a:r>
            <a:r>
              <a:rPr lang="en-US" sz="2800" dirty="0"/>
              <a:t> is in the exponent, we need</a:t>
            </a:r>
          </a:p>
          <a:p>
            <a:pPr>
              <a:defRPr sz="2800"/>
            </a:pPr>
            <a:r>
              <a:rPr lang="en-US" sz="2800" dirty="0"/>
              <a:t>to use logarithms to solve the equation.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1</a:t>
            </a:r>
            <a:endParaRPr dirty="0"/>
          </a:p>
        </p:txBody>
      </p:sp>
      <p:sp>
        <p:nvSpPr>
          <p:cNvPr id="3" name="Text Placeholder 2"/>
          <p:cNvSpPr>
            <a:spLocks noGrp="1"/>
          </p:cNvSpPr>
          <p:nvPr>
            <p:ph type="body" sz="quarter" idx="10"/>
          </p:nvPr>
        </p:nvSpPr>
        <p:spPr/>
        <p:txBody>
          <a:bodyPr>
            <a:normAutofit/>
          </a:bodyPr>
          <a:lstStyle/>
          <a:p>
            <a:r>
              <a:rPr sz="2800"/>
              <a:t>Albert Bartlett was a physics professor that became quite famous after delivering a lecture in 1969 titled Arithmetic, Population, and Energy: Sustainability </a:t>
            </a:r>
            <a:r>
              <a:rPr sz="2800">
                <a:latin typeface="Cambria Math"/>
              </a:rPr>
              <a:t>101</a:t>
            </a:r>
            <a:r>
              <a:rPr sz="2800"/>
              <a:t>. The lecture was a mathematical demonstration of the capacity of Earth's population based on the energy needs and available resources. He delivered the lecture over </a:t>
            </a:r>
            <a:r>
              <a:rPr sz="2800">
                <a:latin typeface="Cambria Math"/>
              </a:rPr>
              <a:t>1700</a:t>
            </a:r>
            <a:r>
              <a:rPr sz="2800"/>
              <a:t> times over the next </a:t>
            </a:r>
            <a:r>
              <a:rPr sz="2800">
                <a:latin typeface="Cambria Math"/>
              </a:rPr>
              <a:t>36</a:t>
            </a:r>
            <a:r>
              <a:rPr sz="2800"/>
              <a:t> years!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B5AE0C-3336-4FBB-890C-C23F5C6EA565}"/>
              </a:ext>
            </a:extLst>
          </p:cNvPr>
          <p:cNvSpPr>
            <a:spLocks noGrp="1"/>
          </p:cNvSpPr>
          <p:nvPr>
            <p:ph type="title"/>
          </p:nvPr>
        </p:nvSpPr>
        <p:spPr/>
        <p:txBody>
          <a:bodyPr/>
          <a:lstStyle/>
          <a:p>
            <a:r>
              <a:rPr lang="en-US" dirty="0"/>
              <a:t>Example 4: Comparing Linear and Exponential Models—Slide 10</a:t>
            </a:r>
            <a:endParaRPr lang="en-IN" dirty="0"/>
          </a:p>
        </p:txBody>
      </p:sp>
      <p:pic>
        <p:nvPicPr>
          <p:cNvPr id="6" name="Picture 5" descr="Line 1: Fifty nine billion equals one hundred ninety thousand times the quantity one plus zero point one five raised to the power of x.&#10;&#10;Line 2: Fifty-nine billion divided by one hundred ninety thousand equals one point one five raised to the power of x divided by one hundred ninety thousand.&#10;&#10;Line 3: Three hundred ten thousand five hundred twenty-six point three one five seven eight nine is approximately equal to one point one five raised to the power of x.&#10;&#10;Line 4: Take the log of both sides. Logarithm of three hundred ten thousand five hundred twenty-six point three one five seven eight nine equals logarithm of one point one five raised to the power of x.&#10;&#10;Line 5: Recall that log one point one five power of x equals to x log one point one five. Logarithm of 310,526.315789 divided by logarithm of 1.15 equals x times logarithm of 1.15 divided by logarithm of 1.15.&#10;&#10;Line 6: x is approximately equals to 90.48.">
            <a:extLst>
              <a:ext uri="{FF2B5EF4-FFF2-40B4-BE49-F238E27FC236}">
                <a16:creationId xmlns:a16="http://schemas.microsoft.com/office/drawing/2014/main" id="{42CC8526-063B-5B61-749F-CC54017DEA5B}"/>
              </a:ext>
            </a:extLst>
          </p:cNvPr>
          <p:cNvPicPr>
            <a:picLocks noChangeAspect="1"/>
          </p:cNvPicPr>
          <p:nvPr/>
        </p:nvPicPr>
        <p:blipFill>
          <a:blip r:embed="rId2"/>
          <a:stretch>
            <a:fillRect/>
          </a:stretch>
        </p:blipFill>
        <p:spPr>
          <a:xfrm>
            <a:off x="838200" y="1219200"/>
            <a:ext cx="6905625" cy="313372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2F3FA04-E3F2-9F95-9A1E-FCE25837CBED}"/>
                  </a:ext>
                </a:extLst>
              </p:cNvPr>
              <p:cNvSpPr txBox="1"/>
              <p:nvPr/>
            </p:nvSpPr>
            <p:spPr>
              <a:xfrm>
                <a:off x="533400" y="4294112"/>
                <a:ext cx="8305800" cy="892552"/>
              </a:xfrm>
              <a:prstGeom prst="rect">
                <a:avLst/>
              </a:prstGeom>
              <a:noFill/>
            </p:spPr>
            <p:txBody>
              <a:bodyPr wrap="square">
                <a:spAutoFit/>
              </a:bodyPr>
              <a:lstStyle/>
              <a:p>
                <a:r>
                  <a:rPr lang="en-US" sz="2600" dirty="0"/>
                  <a:t>So if they were able to keep increasing their net income at </a:t>
                </a:r>
                <a14:m>
                  <m:oMath xmlns:m="http://schemas.openxmlformats.org/officeDocument/2006/math">
                    <m:r>
                      <a:rPr lang="en-US" sz="2600">
                        <a:latin typeface="Cambria Math" panose="02040503050406030204" pitchFamily="18" charset="0"/>
                      </a:rPr>
                      <m:t>15</m:t>
                    </m:r>
                    <m:r>
                      <a:rPr lang="en-US" sz="2600">
                        <a:latin typeface="Cambria Math" panose="02040503050406030204" pitchFamily="18" charset="0"/>
                      </a:rPr>
                      <m:t>%</m:t>
                    </m:r>
                  </m:oMath>
                </a14:m>
                <a:r>
                  <a:rPr lang="en-US" sz="2600" dirty="0"/>
                  <a:t> each year, it would take SO interiors approximately </a:t>
                </a:r>
                <a:endParaRPr lang="en-IN" sz="2600" dirty="0"/>
              </a:p>
            </p:txBody>
          </p:sp>
        </mc:Choice>
        <mc:Fallback xmlns="">
          <p:sp>
            <p:nvSpPr>
              <p:cNvPr id="18" name="TextBox 17">
                <a:extLst>
                  <a:ext uri="{FF2B5EF4-FFF2-40B4-BE49-F238E27FC236}">
                    <a16:creationId xmlns:a16="http://schemas.microsoft.com/office/drawing/2014/main" id="{72F3FA04-E3F2-9F95-9A1E-FCE25837CBED}"/>
                  </a:ext>
                </a:extLst>
              </p:cNvPr>
              <p:cNvSpPr txBox="1">
                <a:spLocks noRot="1" noChangeAspect="1" noMove="1" noResize="1" noEditPoints="1" noAdjustHandles="1" noChangeArrowheads="1" noChangeShapeType="1" noTextEdit="1"/>
              </p:cNvSpPr>
              <p:nvPr/>
            </p:nvSpPr>
            <p:spPr>
              <a:xfrm>
                <a:off x="533400" y="4294112"/>
                <a:ext cx="8305800" cy="892552"/>
              </a:xfrm>
              <a:prstGeom prst="rect">
                <a:avLst/>
              </a:prstGeom>
              <a:blipFill>
                <a:blip r:embed="rId3"/>
                <a:stretch>
                  <a:fillRect l="-1322" t="-5442" b="-17007"/>
                </a:stretch>
              </a:blipFill>
            </p:spPr>
            <p:txBody>
              <a:bodyPr/>
              <a:lstStyle/>
              <a:p>
                <a:r>
                  <a:rPr lang="en-IN">
                    <a:noFill/>
                  </a:rPr>
                  <a:t> </a:t>
                </a:r>
              </a:p>
            </p:txBody>
          </p:sp>
        </mc:Fallback>
      </mc:AlternateContent>
      <p:pic>
        <p:nvPicPr>
          <p:cNvPr id="14" name="Picture 13" descr="Ninety and one-half.">
            <a:extLst>
              <a:ext uri="{FF2B5EF4-FFF2-40B4-BE49-F238E27FC236}">
                <a16:creationId xmlns:a16="http://schemas.microsoft.com/office/drawing/2014/main" id="{880A6103-45EC-44B2-D489-FE26FEEC01D8}"/>
              </a:ext>
            </a:extLst>
          </p:cNvPr>
          <p:cNvPicPr>
            <a:picLocks noChangeAspect="1"/>
          </p:cNvPicPr>
          <p:nvPr/>
        </p:nvPicPr>
        <p:blipFill>
          <a:blip r:embed="rId4"/>
          <a:stretch>
            <a:fillRect/>
          </a:stretch>
        </p:blipFill>
        <p:spPr>
          <a:xfrm>
            <a:off x="615763" y="5167593"/>
            <a:ext cx="628650" cy="847725"/>
          </a:xfrm>
          <a:prstGeom prst="rect">
            <a:avLst/>
          </a:prstGeom>
        </p:spPr>
      </p:pic>
      <p:sp>
        <p:nvSpPr>
          <p:cNvPr id="16" name="TextBox 15">
            <a:extLst>
              <a:ext uri="{FF2B5EF4-FFF2-40B4-BE49-F238E27FC236}">
                <a16:creationId xmlns:a16="http://schemas.microsoft.com/office/drawing/2014/main" id="{6E3E12FD-D296-7FB5-4BC8-BFBEEEF734F8}"/>
              </a:ext>
            </a:extLst>
          </p:cNvPr>
          <p:cNvSpPr txBox="1"/>
          <p:nvPr/>
        </p:nvSpPr>
        <p:spPr>
          <a:xfrm>
            <a:off x="1244413" y="5336270"/>
            <a:ext cx="5791200" cy="492443"/>
          </a:xfrm>
          <a:prstGeom prst="rect">
            <a:avLst/>
          </a:prstGeom>
          <a:noFill/>
        </p:spPr>
        <p:txBody>
          <a:bodyPr wrap="square">
            <a:spAutoFit/>
          </a:bodyPr>
          <a:lstStyle/>
          <a:p>
            <a:r>
              <a:rPr lang="en-US" sz="2600" dirty="0"/>
              <a:t>years to reach </a:t>
            </a:r>
            <a:r>
              <a:rPr lang="en-US" sz="2600" dirty="0">
                <a:latin typeface="Cambria Math"/>
              </a:rPr>
              <a:t>59</a:t>
            </a:r>
            <a:r>
              <a:rPr lang="en-US" sz="2600" dirty="0"/>
              <a:t> billion in net income.</a:t>
            </a:r>
            <a:endParaRPr lang="en-IN" sz="2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6</a:t>
            </a:r>
            <a:endParaRPr dirty="0"/>
          </a:p>
        </p:txBody>
      </p:sp>
      <p:sp>
        <p:nvSpPr>
          <p:cNvPr id="3" name="Text Placeholder 2"/>
          <p:cNvSpPr>
            <a:spLocks noGrp="1"/>
          </p:cNvSpPr>
          <p:nvPr>
            <p:ph type="body" sz="quarter" idx="10"/>
          </p:nvPr>
        </p:nvSpPr>
        <p:spPr/>
        <p:txBody>
          <a:bodyPr>
            <a:normAutofit/>
          </a:bodyPr>
          <a:lstStyle/>
          <a:p>
            <a:r>
              <a:rPr sz="2800"/>
              <a:t>When a variable is in the exponent of an equation, we can use common logs to solve.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3</a:t>
            </a:r>
            <a:endParaRPr dirty="0"/>
          </a:p>
        </p:txBody>
      </p:sp>
      <p:sp>
        <p:nvSpPr>
          <p:cNvPr id="3" name="Text Placeholder 2"/>
          <p:cNvSpPr>
            <a:spLocks noGrp="1"/>
          </p:cNvSpPr>
          <p:nvPr>
            <p:ph type="body" sz="quarter" idx="10"/>
          </p:nvPr>
        </p:nvSpPr>
        <p:spPr/>
        <p:txBody>
          <a:bodyPr>
            <a:normAutofit/>
          </a:bodyPr>
          <a:lstStyle/>
          <a:p>
            <a:r>
              <a:rPr sz="2800" dirty="0"/>
              <a:t>The word </a:t>
            </a:r>
            <a:r>
              <a:rPr sz="2800" i="1" dirty="0"/>
              <a:t>logarithm</a:t>
            </a:r>
            <a:r>
              <a:rPr sz="2800" dirty="0"/>
              <a:t> implies exponent or power. It originates from the Greek words </a:t>
            </a:r>
            <a:r>
              <a:rPr sz="2800" i="1" dirty="0"/>
              <a:t>logos</a:t>
            </a:r>
            <a:r>
              <a:rPr sz="2800" dirty="0"/>
              <a:t> (reckoning) and </a:t>
            </a:r>
            <a:r>
              <a:rPr sz="2800" i="1" dirty="0" err="1"/>
              <a:t>arithmos</a:t>
            </a:r>
            <a:r>
              <a:rPr sz="2800" dirty="0"/>
              <a:t> (number).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Logarithm</a:t>
            </a:r>
          </a:p>
        </p:txBody>
      </p:sp>
      <p:sp>
        <p:nvSpPr>
          <p:cNvPr id="3" name="Text Placeholder 2"/>
          <p:cNvSpPr>
            <a:spLocks noGrp="1"/>
          </p:cNvSpPr>
          <p:nvPr>
            <p:ph type="body" sz="quarter" idx="10"/>
          </p:nvPr>
        </p:nvSpPr>
        <p:spPr/>
        <p:txBody>
          <a:bodyPr>
            <a:normAutofit/>
          </a:bodyPr>
          <a:lstStyle/>
          <a:p>
            <a:pPr>
              <a:defRPr sz="2800"/>
            </a:pPr>
            <a:r>
              <a:rPr sz="2800" dirty="0"/>
              <a:t>If</a:t>
            </a:r>
            <a:endParaRPr lang="en-US" sz="2800" dirty="0"/>
          </a:p>
          <a:p>
            <a:pPr algn="ctr">
              <a:defRPr sz="2800"/>
            </a:pPr>
            <a:endParaRPr sz="1000" dirty="0"/>
          </a:p>
          <a:p>
            <a:endParaRPr sz="2800" dirty="0"/>
          </a:p>
        </p:txBody>
      </p:sp>
      <p:pic>
        <p:nvPicPr>
          <p:cNvPr id="11" name="Picture 10" descr="b power x equals a,">
            <a:extLst>
              <a:ext uri="{FF2B5EF4-FFF2-40B4-BE49-F238E27FC236}">
                <a16:creationId xmlns:a16="http://schemas.microsoft.com/office/drawing/2014/main" id="{0F6B6DA8-1061-205C-EFFD-246C8C31FF68}"/>
              </a:ext>
            </a:extLst>
          </p:cNvPr>
          <p:cNvPicPr>
            <a:picLocks noChangeAspect="1"/>
          </p:cNvPicPr>
          <p:nvPr/>
        </p:nvPicPr>
        <p:blipFill>
          <a:blip r:embed="rId2"/>
          <a:stretch>
            <a:fillRect/>
          </a:stretch>
        </p:blipFill>
        <p:spPr>
          <a:xfrm>
            <a:off x="838200" y="1124221"/>
            <a:ext cx="904875" cy="419100"/>
          </a:xfrm>
          <a:prstGeom prst="rect">
            <a:avLst/>
          </a:prstGeom>
        </p:spPr>
      </p:pic>
      <p:sp>
        <p:nvSpPr>
          <p:cNvPr id="9" name="TextBox 8">
            <a:extLst>
              <a:ext uri="{FF2B5EF4-FFF2-40B4-BE49-F238E27FC236}">
                <a16:creationId xmlns:a16="http://schemas.microsoft.com/office/drawing/2014/main" id="{87D7AA8E-637F-8347-994B-22D69CE0E163}"/>
              </a:ext>
            </a:extLst>
          </p:cNvPr>
          <p:cNvSpPr txBox="1"/>
          <p:nvPr/>
        </p:nvSpPr>
        <p:spPr>
          <a:xfrm>
            <a:off x="1765487" y="1098694"/>
            <a:ext cx="59436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then the </a:t>
            </a:r>
            <a:r>
              <a:rPr kumimoji="0" lang="en-US" sz="2800" b="1" i="0" u="none" strike="noStrike" kern="1200" cap="none" spc="0" normalizeH="0" baseline="0" noProof="0" dirty="0">
                <a:ln>
                  <a:noFill/>
                </a:ln>
                <a:solidFill>
                  <a:srgbClr val="000000"/>
                </a:solidFill>
                <a:effectLst/>
                <a:uLnTx/>
                <a:uFillTx/>
                <a:latin typeface="Calibri"/>
                <a:ea typeface="+mn-ea"/>
                <a:cs typeface="+mn-cs"/>
              </a:rPr>
              <a:t>logarithm</a:t>
            </a:r>
            <a:r>
              <a:rPr kumimoji="0" lang="en-US" sz="2800" b="0" i="0" u="none" strike="noStrike" kern="1200" cap="none" spc="0" normalizeH="0" baseline="0" noProof="0" dirty="0">
                <a:ln>
                  <a:noFill/>
                </a:ln>
                <a:solidFill>
                  <a:srgbClr val="000000"/>
                </a:solidFill>
                <a:effectLst/>
                <a:uLnTx/>
                <a:uFillTx/>
                <a:latin typeface="Calibri"/>
                <a:ea typeface="+mn-ea"/>
                <a:cs typeface="+mn-cs"/>
              </a:rPr>
              <a:t> with base </a:t>
            </a:r>
            <a:r>
              <a:rPr kumimoji="0" lang="en-US" sz="2800" b="0" i="1" u="none" strike="noStrike" kern="1200" cap="none" spc="0" normalizeH="0" baseline="0" noProof="0" dirty="0">
                <a:ln>
                  <a:noFill/>
                </a:ln>
                <a:solidFill>
                  <a:srgbClr val="000000"/>
                </a:solidFill>
                <a:effectLst/>
                <a:uLnTx/>
                <a:uFillTx/>
                <a:latin typeface="Calibri"/>
                <a:ea typeface="+mn-ea"/>
                <a:cs typeface="+mn-cs"/>
              </a:rPr>
              <a:t>b</a:t>
            </a:r>
            <a:r>
              <a:rPr kumimoji="0" lang="en-US" sz="2800" b="0" i="0" u="none" strike="noStrike" kern="1200" cap="none" spc="0" normalizeH="0" baseline="0" noProof="0" dirty="0">
                <a:ln>
                  <a:noFill/>
                </a:ln>
                <a:solidFill>
                  <a:srgbClr val="000000"/>
                </a:solidFill>
                <a:effectLst/>
                <a:uLnTx/>
                <a:uFillTx/>
                <a:latin typeface="Calibri"/>
                <a:ea typeface="+mn-ea"/>
                <a:cs typeface="+mn-cs"/>
              </a:rPr>
              <a:t> of </a:t>
            </a:r>
            <a:r>
              <a:rPr kumimoji="0" lang="en-US" sz="2800" b="0" i="1" u="none" strike="noStrike" kern="1200" cap="none" spc="0" normalizeH="0" baseline="0" noProof="0" dirty="0">
                <a:ln>
                  <a:noFill/>
                </a:ln>
                <a:solidFill>
                  <a:srgbClr val="000000"/>
                </a:solidFill>
                <a:effectLst/>
                <a:uLnTx/>
                <a:uFillTx/>
                <a:latin typeface="Calibri"/>
                <a:ea typeface="+mn-ea"/>
                <a:cs typeface="+mn-cs"/>
              </a:rPr>
              <a:t>a</a:t>
            </a:r>
            <a:r>
              <a:rPr kumimoji="0" lang="en-US" sz="2800" b="0" i="0" u="none" strike="noStrike" kern="1200" cap="none" spc="0" normalizeH="0" baseline="0" noProof="0" dirty="0">
                <a:ln>
                  <a:noFill/>
                </a:ln>
                <a:solidFill>
                  <a:srgbClr val="000000"/>
                </a:solidFill>
                <a:effectLst/>
                <a:uLnTx/>
                <a:uFillTx/>
                <a:latin typeface="Calibri"/>
                <a:ea typeface="+mn-ea"/>
                <a:cs typeface="+mn-cs"/>
              </a:rPr>
              <a:t> is </a:t>
            </a:r>
            <a:r>
              <a:rPr kumimoji="0" lang="en-US" sz="2800" b="0" i="1" u="none" strike="noStrike" kern="1200" cap="none" spc="0" normalizeH="0" baseline="0" noProof="0" dirty="0">
                <a:ln>
                  <a:noFill/>
                </a:ln>
                <a:solidFill>
                  <a:srgbClr val="000000"/>
                </a:solidFill>
                <a:effectLst/>
                <a:uLnTx/>
                <a:uFillTx/>
                <a:latin typeface="Calibri"/>
                <a:ea typeface="+mn-ea"/>
                <a:cs typeface="+mn-cs"/>
              </a:rPr>
              <a:t>x</a:t>
            </a:r>
            <a:r>
              <a:rPr kumimoji="0" lang="en-US" sz="2800" b="0" i="0" u="none" strike="noStrike" kern="1200" cap="none" spc="0" normalizeH="0" baseline="0" noProof="0" dirty="0">
                <a:ln>
                  <a:noFill/>
                </a:ln>
                <a:solidFill>
                  <a:srgbClr val="000000"/>
                </a:solidFill>
                <a:effectLst/>
                <a:uLnTx/>
                <a:uFillTx/>
                <a:latin typeface="Calibri"/>
                <a:ea typeface="+mn-ea"/>
                <a:cs typeface="+mn-cs"/>
              </a:rPr>
              <a:t>. </a:t>
            </a:r>
            <a:endParaRPr lang="en-IN" dirty="0"/>
          </a:p>
        </p:txBody>
      </p:sp>
      <p:sp>
        <p:nvSpPr>
          <p:cNvPr id="5" name="TextBox 4">
            <a:extLst>
              <a:ext uri="{FF2B5EF4-FFF2-40B4-BE49-F238E27FC236}">
                <a16:creationId xmlns:a16="http://schemas.microsoft.com/office/drawing/2014/main" id="{41CE0D52-B7CE-1CDE-8AF8-F5EC7502BEDA}"/>
              </a:ext>
            </a:extLst>
          </p:cNvPr>
          <p:cNvSpPr txBox="1"/>
          <p:nvPr/>
        </p:nvSpPr>
        <p:spPr>
          <a:xfrm>
            <a:off x="479612" y="1542851"/>
            <a:ext cx="8207188"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000000"/>
                </a:solidFill>
                <a:effectLst/>
                <a:uLnTx/>
                <a:uFillTx/>
                <a:latin typeface="Calibri"/>
                <a:ea typeface="+mn-ea"/>
                <a:cs typeface="+mn-cs"/>
              </a:rPr>
              <a:t>Symbolically, we can express this exponential as an equivalent logarithm</a:t>
            </a:r>
          </a:p>
        </p:txBody>
      </p:sp>
      <p:pic>
        <p:nvPicPr>
          <p:cNvPr id="6" name="Picture 5" descr="Log base b of a equals x.">
            <a:extLst>
              <a:ext uri="{FF2B5EF4-FFF2-40B4-BE49-F238E27FC236}">
                <a16:creationId xmlns:a16="http://schemas.microsoft.com/office/drawing/2014/main" id="{08DB5B74-E87E-E57D-1657-D8B69E41FD6B}"/>
              </a:ext>
            </a:extLst>
          </p:cNvPr>
          <p:cNvPicPr>
            <a:picLocks noChangeAspect="1"/>
          </p:cNvPicPr>
          <p:nvPr/>
        </p:nvPicPr>
        <p:blipFill>
          <a:blip r:embed="rId3"/>
          <a:stretch>
            <a:fillRect/>
          </a:stretch>
        </p:blipFill>
        <p:spPr>
          <a:xfrm>
            <a:off x="3810000" y="2514600"/>
            <a:ext cx="1524000" cy="46672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253CB3-FB9C-65DF-207C-FCC903951D81}"/>
                  </a:ext>
                </a:extLst>
              </p:cNvPr>
              <p:cNvSpPr txBox="1"/>
              <p:nvPr/>
            </p:nvSpPr>
            <p:spPr>
              <a:xfrm>
                <a:off x="479612" y="3061010"/>
                <a:ext cx="5235388" cy="523220"/>
              </a:xfrm>
              <a:prstGeom prst="rect">
                <a:avLst/>
              </a:prstGeom>
              <a:noFill/>
            </p:spPr>
            <p:txBody>
              <a:bodyPr wrap="square">
                <a:spAutoFit/>
              </a:bodyPr>
              <a:lstStyle/>
              <a:p>
                <a:pPr>
                  <a:defRPr sz="2800"/>
                </a:pPr>
                <a:r>
                  <a:rPr lang="en-US" sz="2800" dirty="0">
                    <a:solidFill>
                      <a:srgbClr val="000000"/>
                    </a:solidFill>
                  </a:rPr>
                  <a:t>where </a:t>
                </a:r>
                <a:r>
                  <a:rPr lang="en-US" sz="2800" i="1" dirty="0">
                    <a:solidFill>
                      <a:srgbClr val="000000"/>
                    </a:solidFill>
                  </a:rPr>
                  <a:t>b</a:t>
                </a:r>
                <a:r>
                  <a:rPr lang="en-US" sz="2800" dirty="0">
                    <a:solidFill>
                      <a:srgbClr val="000000"/>
                    </a:solidFill>
                  </a:rPr>
                  <a:t> </a:t>
                </a:r>
                <a14:m>
                  <m:oMath xmlns:m="http://schemas.openxmlformats.org/officeDocument/2006/math">
                    <m:r>
                      <a:rPr lang="en-US" sz="2800">
                        <a:solidFill>
                          <a:srgbClr val="000000"/>
                        </a:solidFill>
                        <a:latin typeface="Cambria Math" panose="02040503050406030204" pitchFamily="18" charset="0"/>
                      </a:rPr>
                      <m:t>&gt;0</m:t>
                    </m:r>
                  </m:oMath>
                </a14:m>
                <a:r>
                  <a:rPr lang="en-US" sz="2800" dirty="0">
                    <a:solidFill>
                      <a:srgbClr val="000000"/>
                    </a:solidFill>
                  </a:rPr>
                  <a:t>, </a:t>
                </a:r>
                <a:r>
                  <a:rPr lang="en-US" sz="2800" i="1" dirty="0">
                    <a:solidFill>
                      <a:srgbClr val="000000"/>
                    </a:solidFill>
                  </a:rPr>
                  <a:t>b</a:t>
                </a:r>
                <a:r>
                  <a:rPr lang="en-US" sz="2800" dirty="0">
                    <a:solidFill>
                      <a:srgbClr val="000000"/>
                    </a:solidFill>
                  </a:rPr>
                  <a:t> </a:t>
                </a:r>
                <a14:m>
                  <m:oMath xmlns:m="http://schemas.openxmlformats.org/officeDocument/2006/math">
                    <m:r>
                      <a:rPr lang="en-US" sz="2800">
                        <a:solidFill>
                          <a:srgbClr val="000000"/>
                        </a:solidFill>
                        <a:latin typeface="Cambria Math" panose="02040503050406030204" pitchFamily="18" charset="0"/>
                      </a:rPr>
                      <m:t>≠1</m:t>
                    </m:r>
                  </m:oMath>
                </a14:m>
                <a:r>
                  <a:rPr lang="en-US" sz="2800" dirty="0">
                    <a:solidFill>
                      <a:srgbClr val="000000"/>
                    </a:solidFill>
                  </a:rPr>
                  <a:t>, and </a:t>
                </a:r>
                <a:r>
                  <a:rPr lang="en-US" sz="2800" i="1" dirty="0">
                    <a:solidFill>
                      <a:srgbClr val="000000"/>
                    </a:solidFill>
                  </a:rPr>
                  <a:t>a</a:t>
                </a:r>
                <a:r>
                  <a:rPr lang="en-US" sz="2800" dirty="0">
                    <a:solidFill>
                      <a:srgbClr val="000000"/>
                    </a:solidFill>
                  </a:rPr>
                  <a:t> </a:t>
                </a:r>
                <a14:m>
                  <m:oMath xmlns:m="http://schemas.openxmlformats.org/officeDocument/2006/math">
                    <m:r>
                      <a:rPr lang="en-US" sz="2800">
                        <a:solidFill>
                          <a:srgbClr val="000000"/>
                        </a:solidFill>
                        <a:latin typeface="Cambria Math" panose="02040503050406030204" pitchFamily="18" charset="0"/>
                      </a:rPr>
                      <m:t>&gt;0</m:t>
                    </m:r>
                  </m:oMath>
                </a14:m>
                <a:r>
                  <a:rPr lang="en-US" sz="2800" dirty="0">
                    <a:solidFill>
                      <a:srgbClr val="000000"/>
                    </a:solidFill>
                  </a:rPr>
                  <a:t>.</a:t>
                </a:r>
              </a:p>
            </p:txBody>
          </p:sp>
        </mc:Choice>
        <mc:Fallback xmlns="">
          <p:sp>
            <p:nvSpPr>
              <p:cNvPr id="8" name="TextBox 7">
                <a:extLst>
                  <a:ext uri="{FF2B5EF4-FFF2-40B4-BE49-F238E27FC236}">
                    <a16:creationId xmlns:a16="http://schemas.microsoft.com/office/drawing/2014/main" id="{00253CB3-FB9C-65DF-207C-FCC903951D81}"/>
                  </a:ext>
                </a:extLst>
              </p:cNvPr>
              <p:cNvSpPr txBox="1">
                <a:spLocks noRot="1" noChangeAspect="1" noMove="1" noResize="1" noEditPoints="1" noAdjustHandles="1" noChangeArrowheads="1" noChangeShapeType="1" noTextEdit="1"/>
              </p:cNvSpPr>
              <p:nvPr/>
            </p:nvSpPr>
            <p:spPr>
              <a:xfrm>
                <a:off x="479612" y="3061010"/>
                <a:ext cx="5235388" cy="523220"/>
              </a:xfrm>
              <a:prstGeom prst="rect">
                <a:avLst/>
              </a:prstGeom>
              <a:blipFill>
                <a:blip r:embed="rId4"/>
                <a:stretch>
                  <a:fillRect l="-2445" t="-10465" b="-32558"/>
                </a:stretch>
              </a:blipFill>
            </p:spPr>
            <p:txBody>
              <a:bodyPr/>
              <a:lstStyle/>
              <a:p>
                <a:r>
                  <a:rPr lang="en-IN">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Evaluating Logarithms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600" dirty="0"/>
              <a:t>Astronomers refer to the magnitude of a star or planet by how bright an object appears in the night sky. The brightest stars are called </a:t>
            </a:r>
            <a:r>
              <a:rPr sz="2600" i="1" dirty="0"/>
              <a:t>first magnitude</a:t>
            </a:r>
            <a:r>
              <a:rPr sz="2600" dirty="0"/>
              <a:t>, slightly fainter stars are </a:t>
            </a:r>
            <a:r>
              <a:rPr sz="2600" i="1" dirty="0"/>
              <a:t>second magnitude</a:t>
            </a:r>
            <a:r>
              <a:rPr sz="2600" dirty="0"/>
              <a:t>, and so on until the faintest stars the naked eye can see are listed as </a:t>
            </a:r>
            <a:r>
              <a:rPr sz="2600" i="1" dirty="0"/>
              <a:t>sixth magnitude</a:t>
            </a:r>
            <a:r>
              <a:rPr sz="2600" dirty="0"/>
              <a:t>. This system means that the brighter a star is, the lower the value of its magnitude. Apparent magnitude uses one object as a reference, or baseline, and measures other objects against it. The formula for comparing the magnitude of two objects,</a:t>
            </a:r>
            <a:r>
              <a:rPr lang="en-US" sz="2600" dirty="0"/>
              <a:t>		</a:t>
            </a:r>
          </a:p>
          <a:p>
            <a:pPr>
              <a:defRPr sz="2800"/>
            </a:pPr>
            <a:endParaRPr sz="2600" dirty="0"/>
          </a:p>
        </p:txBody>
      </p:sp>
      <p:pic>
        <p:nvPicPr>
          <p:cNvPr id="7" name="Picture 6" descr="m subscript one and m subscript ref, comma.">
            <a:extLst>
              <a:ext uri="{FF2B5EF4-FFF2-40B4-BE49-F238E27FC236}">
                <a16:creationId xmlns:a16="http://schemas.microsoft.com/office/drawing/2014/main" id="{22803A91-D284-32D0-3D62-194918BAAF46}"/>
              </a:ext>
            </a:extLst>
          </p:cNvPr>
          <p:cNvPicPr>
            <a:picLocks noChangeAspect="1"/>
          </p:cNvPicPr>
          <p:nvPr/>
        </p:nvPicPr>
        <p:blipFill>
          <a:blip r:embed="rId2"/>
          <a:stretch>
            <a:fillRect/>
          </a:stretch>
        </p:blipFill>
        <p:spPr>
          <a:xfrm>
            <a:off x="1638300" y="4683443"/>
            <a:ext cx="1638300" cy="419100"/>
          </a:xfrm>
          <a:prstGeom prst="rect">
            <a:avLst/>
          </a:prstGeom>
        </p:spPr>
      </p:pic>
      <p:sp>
        <p:nvSpPr>
          <p:cNvPr id="9" name="TextBox 8">
            <a:extLst>
              <a:ext uri="{FF2B5EF4-FFF2-40B4-BE49-F238E27FC236}">
                <a16:creationId xmlns:a16="http://schemas.microsoft.com/office/drawing/2014/main" id="{8A5AB8F6-3DDC-819E-77A7-ED1EDF5E2A37}"/>
              </a:ext>
            </a:extLst>
          </p:cNvPr>
          <p:cNvSpPr txBox="1"/>
          <p:nvPr/>
        </p:nvSpPr>
        <p:spPr>
          <a:xfrm>
            <a:off x="3276600" y="4648200"/>
            <a:ext cx="1638300" cy="492443"/>
          </a:xfrm>
          <a:prstGeom prst="rect">
            <a:avLst/>
          </a:prstGeom>
          <a:noFill/>
        </p:spPr>
        <p:txBody>
          <a:bodyPr wrap="square">
            <a:spAutoFit/>
          </a:bodyPr>
          <a:lstStyle/>
          <a:p>
            <a:r>
              <a:rPr lang="en-US" sz="2600" dirty="0"/>
              <a:t>is given by</a:t>
            </a:r>
            <a:endParaRPr lang="en-IN" sz="2600" dirty="0"/>
          </a:p>
        </p:txBody>
      </p:sp>
      <p:pic>
        <p:nvPicPr>
          <p:cNvPr id="12" name="Picture 11" descr="m subscript one minus m subscript reference equals negative two point five times the logarithm base ten of the quantity I subscript one divided by I subscript reference.">
            <a:extLst>
              <a:ext uri="{FF2B5EF4-FFF2-40B4-BE49-F238E27FC236}">
                <a16:creationId xmlns:a16="http://schemas.microsoft.com/office/drawing/2014/main" id="{0E4EC14D-03CF-5130-BE36-85B483156CEC}"/>
              </a:ext>
            </a:extLst>
          </p:cNvPr>
          <p:cNvPicPr>
            <a:picLocks noChangeAspect="1"/>
          </p:cNvPicPr>
          <p:nvPr/>
        </p:nvPicPr>
        <p:blipFill>
          <a:blip r:embed="rId3"/>
          <a:stretch>
            <a:fillRect/>
          </a:stretch>
        </p:blipFill>
        <p:spPr>
          <a:xfrm>
            <a:off x="3124200" y="5050522"/>
            <a:ext cx="3429000" cy="9810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Evaluating Logarithms—Slide 2</a:t>
            </a:r>
            <a:endParaRPr dirty="0"/>
          </a:p>
        </p:txBody>
      </p:sp>
      <p:sp>
        <p:nvSpPr>
          <p:cNvPr id="3" name="Text Placeholder 2"/>
          <p:cNvSpPr>
            <a:spLocks noGrp="1"/>
          </p:cNvSpPr>
          <p:nvPr>
            <p:ph type="body" sz="quarter" idx="10"/>
          </p:nvPr>
        </p:nvSpPr>
        <p:spPr/>
        <p:txBody>
          <a:bodyPr>
            <a:normAutofit/>
          </a:bodyPr>
          <a:lstStyle/>
          <a:p>
            <a:pPr>
              <a:defRPr sz="2800"/>
            </a:pPr>
            <a:r>
              <a:rPr sz="2800" dirty="0"/>
              <a:t>where</a:t>
            </a:r>
            <a:r>
              <a:rPr lang="en-US" sz="2800" dirty="0"/>
              <a:t> </a:t>
            </a:r>
            <a:r>
              <a:rPr lang="en-US" sz="2800" i="1" dirty="0"/>
              <a:t>m</a:t>
            </a:r>
            <a:r>
              <a:rPr lang="en-US" sz="2800" dirty="0">
                <a:latin typeface="Calibri" panose="020F0502020204030204" pitchFamily="34" charset="0"/>
                <a:ea typeface="Calibri" panose="020F0502020204030204" pitchFamily="34" charset="0"/>
                <a:cs typeface="Calibri" panose="020F0502020204030204" pitchFamily="34" charset="0"/>
              </a:rPr>
              <a:t>₁ and </a:t>
            </a:r>
            <a:r>
              <a:rPr lang="en-US" sz="2800" i="1" dirty="0">
                <a:latin typeface="Calibri" panose="020F0502020204030204" pitchFamily="34" charset="0"/>
                <a:ea typeface="Calibri" panose="020F0502020204030204" pitchFamily="34" charset="0"/>
                <a:cs typeface="Calibri" panose="020F0502020204030204" pitchFamily="34" charset="0"/>
              </a:rPr>
              <a:t>m</a:t>
            </a:r>
            <a:r>
              <a:rPr lang="en-US" sz="500" i="1" dirty="0">
                <a:latin typeface="Calibri" panose="020F0502020204030204" pitchFamily="34" charset="0"/>
                <a:ea typeface="Calibri" panose="020F0502020204030204" pitchFamily="34" charset="0"/>
                <a:cs typeface="Calibri" panose="020F0502020204030204" pitchFamily="34" charset="0"/>
              </a:rPr>
              <a:t> </a:t>
            </a:r>
            <a:r>
              <a:rPr lang="en-US" sz="2800" baseline="-25000" dirty="0">
                <a:latin typeface="Calibri" panose="020F0502020204030204" pitchFamily="34" charset="0"/>
                <a:ea typeface="Calibri" panose="020F0502020204030204" pitchFamily="34" charset="0"/>
                <a:cs typeface="Calibri" panose="020F0502020204030204" pitchFamily="34" charset="0"/>
              </a:rPr>
              <a:t>ref</a:t>
            </a:r>
            <a:r>
              <a:rPr sz="2800" dirty="0"/>
              <a:t> are the magnitudes for a star </a:t>
            </a:r>
            <a:r>
              <a:rPr lang="en-US" i="1" dirty="0"/>
              <a:t>m</a:t>
            </a:r>
            <a:r>
              <a:rPr lang="en-US" dirty="0">
                <a:latin typeface="Calibri" panose="020F0502020204030204" pitchFamily="34" charset="0"/>
                <a:ea typeface="Calibri" panose="020F0502020204030204" pitchFamily="34" charset="0"/>
                <a:cs typeface="Calibri" panose="020F0502020204030204" pitchFamily="34" charset="0"/>
              </a:rPr>
              <a:t>₁ </a:t>
            </a:r>
            <a:r>
              <a:rPr sz="2800" dirty="0"/>
              <a:t>and a reference star</a:t>
            </a:r>
            <a:r>
              <a:rPr lang="en-US" sz="2800" dirty="0"/>
              <a:t> </a:t>
            </a:r>
            <a:r>
              <a:rPr lang="en-US" i="1" dirty="0">
                <a:latin typeface="Calibri" panose="020F0502020204030204" pitchFamily="34" charset="0"/>
                <a:ea typeface="Calibri" panose="020F0502020204030204" pitchFamily="34" charset="0"/>
                <a:cs typeface="Calibri" panose="020F0502020204030204" pitchFamily="34" charset="0"/>
              </a:rPr>
              <a:t>m</a:t>
            </a:r>
            <a:r>
              <a:rPr lang="en-US" sz="800" i="1" dirty="0">
                <a:latin typeface="Calibri" panose="020F0502020204030204" pitchFamily="34" charset="0"/>
                <a:ea typeface="Calibri" panose="020F0502020204030204" pitchFamily="34" charset="0"/>
                <a:cs typeface="Calibri" panose="020F0502020204030204" pitchFamily="34" charset="0"/>
              </a:rPr>
              <a:t> </a:t>
            </a:r>
            <a:r>
              <a:rPr lang="en-US" baseline="-25000" dirty="0">
                <a:latin typeface="Calibri" panose="020F0502020204030204" pitchFamily="34" charset="0"/>
                <a:ea typeface="Calibri" panose="020F0502020204030204" pitchFamily="34" charset="0"/>
                <a:cs typeface="Calibri" panose="020F0502020204030204" pitchFamily="34" charset="0"/>
              </a:rPr>
              <a:t>ref</a:t>
            </a:r>
            <a:r>
              <a:rPr lang="en-US" sz="2800" dirty="0"/>
              <a:t>. </a:t>
            </a:r>
            <a:r>
              <a:rPr sz="2800" dirty="0"/>
              <a:t>The luminosities of the stars, which is the amounts of energy they emit from their surfaces, are</a:t>
            </a:r>
            <a:r>
              <a:rPr lang="en-US" sz="2800" dirty="0"/>
              <a:t> </a:t>
            </a:r>
            <a:r>
              <a:rPr lang="en-US" i="1" dirty="0"/>
              <a:t>l</a:t>
            </a:r>
            <a:r>
              <a:rPr lang="en-US" dirty="0">
                <a:latin typeface="Calibri" panose="020F0502020204030204" pitchFamily="34" charset="0"/>
                <a:ea typeface="Calibri" panose="020F0502020204030204" pitchFamily="34" charset="0"/>
                <a:cs typeface="Calibri" panose="020F0502020204030204" pitchFamily="34" charset="0"/>
              </a:rPr>
              <a:t>₁</a:t>
            </a:r>
            <a:r>
              <a:rPr sz="2800" dirty="0"/>
              <a:t> and</a:t>
            </a:r>
            <a:r>
              <a:rPr lang="en-US" i="1" dirty="0"/>
              <a:t> </a:t>
            </a:r>
            <a:r>
              <a:rPr lang="en-US" i="1" dirty="0">
                <a:latin typeface="Calibri" panose="020F0502020204030204" pitchFamily="34" charset="0"/>
                <a:ea typeface="Calibri" panose="020F0502020204030204" pitchFamily="34" charset="0"/>
                <a:cs typeface="Calibri" panose="020F0502020204030204" pitchFamily="34" charset="0"/>
              </a:rPr>
              <a:t>l</a:t>
            </a:r>
            <a:r>
              <a:rPr lang="en-US" sz="800" i="1" dirty="0">
                <a:latin typeface="Calibri" panose="020F0502020204030204" pitchFamily="34" charset="0"/>
                <a:ea typeface="Calibri" panose="020F0502020204030204" pitchFamily="34" charset="0"/>
                <a:cs typeface="Calibri" panose="020F0502020204030204" pitchFamily="34" charset="0"/>
              </a:rPr>
              <a:t> </a:t>
            </a:r>
            <a:r>
              <a:rPr lang="en-US" baseline="-25000" dirty="0">
                <a:latin typeface="Calibri" panose="020F0502020204030204" pitchFamily="34" charset="0"/>
                <a:ea typeface="Calibri" panose="020F0502020204030204" pitchFamily="34" charset="0"/>
                <a:cs typeface="Calibri" panose="020F0502020204030204" pitchFamily="34" charset="0"/>
              </a:rPr>
              <a:t>ref</a:t>
            </a:r>
            <a:r>
              <a:rPr sz="2800" dirty="0"/>
              <a:t>.</a:t>
            </a:r>
          </a:p>
          <a:p>
            <a:pPr>
              <a:defRPr sz="2800"/>
            </a:pPr>
            <a:r>
              <a:rPr sz="2800" dirty="0"/>
              <a:t>The luminosity of the sun is approximately </a:t>
            </a:r>
            <a:r>
              <a:rPr sz="2800" dirty="0">
                <a:latin typeface="Cambria Math"/>
              </a:rPr>
              <a:t>400,000</a:t>
            </a:r>
            <a:r>
              <a:rPr sz="2800" dirty="0"/>
              <a:t> times more than that of the full moon. That means</a:t>
            </a:r>
            <a:endParaRPr lang="en-US" sz="2800" dirty="0"/>
          </a:p>
          <a:p>
            <a:pPr>
              <a:defRPr sz="2800"/>
            </a:pPr>
            <a:r>
              <a:rPr lang="en-US" sz="2800" dirty="0"/>
              <a:t>			</a:t>
            </a:r>
          </a:p>
          <a:p>
            <a:pPr>
              <a:defRPr sz="2800"/>
            </a:pPr>
            <a:endParaRPr lang="en-US" i="1"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The ratio of the intensity of the sun to the intensity of the moon equals four hundred thousand.">
            <a:extLst>
              <a:ext uri="{FF2B5EF4-FFF2-40B4-BE49-F238E27FC236}">
                <a16:creationId xmlns:a16="http://schemas.microsoft.com/office/drawing/2014/main" id="{39EDE34F-43E6-C268-D56E-BA848C176EB3}"/>
              </a:ext>
            </a:extLst>
          </p:cNvPr>
          <p:cNvPicPr>
            <a:picLocks noChangeAspect="1"/>
          </p:cNvPicPr>
          <p:nvPr/>
        </p:nvPicPr>
        <p:blipFill>
          <a:blip r:embed="rId2"/>
          <a:stretch>
            <a:fillRect/>
          </a:stretch>
        </p:blipFill>
        <p:spPr>
          <a:xfrm>
            <a:off x="552450" y="3657600"/>
            <a:ext cx="2419350" cy="981075"/>
          </a:xfrm>
          <a:prstGeom prst="rect">
            <a:avLst/>
          </a:prstGeom>
        </p:spPr>
      </p:pic>
      <p:sp>
        <p:nvSpPr>
          <p:cNvPr id="9" name="TextBox 8">
            <a:extLst>
              <a:ext uri="{FF2B5EF4-FFF2-40B4-BE49-F238E27FC236}">
                <a16:creationId xmlns:a16="http://schemas.microsoft.com/office/drawing/2014/main" id="{E48DDC63-7E6F-89B1-E161-4E10A48BE0BA}"/>
              </a:ext>
            </a:extLst>
          </p:cNvPr>
          <p:cNvSpPr txBox="1"/>
          <p:nvPr/>
        </p:nvSpPr>
        <p:spPr>
          <a:xfrm>
            <a:off x="2971800" y="3850957"/>
            <a:ext cx="4572000" cy="492443"/>
          </a:xfrm>
          <a:prstGeom prst="rect">
            <a:avLst/>
          </a:prstGeom>
          <a:noFill/>
        </p:spPr>
        <p:txBody>
          <a:bodyPr wrap="square">
            <a:spAutoFit/>
          </a:bodyPr>
          <a:lstStyle/>
          <a:p>
            <a:r>
              <a:rPr lang="en-US" sz="2600" dirty="0"/>
              <a:t>Find the difference between the</a:t>
            </a:r>
            <a:endParaRPr lang="en-IN" sz="2600" dirty="0"/>
          </a:p>
        </p:txBody>
      </p:sp>
      <p:sp>
        <p:nvSpPr>
          <p:cNvPr id="11" name="TextBox 10">
            <a:extLst>
              <a:ext uri="{FF2B5EF4-FFF2-40B4-BE49-F238E27FC236}">
                <a16:creationId xmlns:a16="http://schemas.microsoft.com/office/drawing/2014/main" id="{01EED42B-82E9-FF2F-4EB1-C238A0483589}"/>
              </a:ext>
            </a:extLst>
          </p:cNvPr>
          <p:cNvSpPr txBox="1"/>
          <p:nvPr/>
        </p:nvSpPr>
        <p:spPr>
          <a:xfrm>
            <a:off x="457200" y="4517648"/>
            <a:ext cx="8458200" cy="892552"/>
          </a:xfrm>
          <a:prstGeom prst="rect">
            <a:avLst/>
          </a:prstGeom>
          <a:noFill/>
        </p:spPr>
        <p:txBody>
          <a:bodyPr wrap="square">
            <a:spAutoFit/>
          </a:bodyPr>
          <a:lstStyle/>
          <a:p>
            <a:r>
              <a:rPr lang="en-US" sz="2600" dirty="0"/>
              <a:t>apparent magnitudes of the sun and the full moon, </a:t>
            </a:r>
            <a:br>
              <a:rPr lang="en-US" sz="2600" dirty="0"/>
            </a:br>
            <a:r>
              <a:rPr lang="en-US" sz="2600" dirty="0"/>
              <a:t> </a:t>
            </a:r>
            <a:endParaRPr lang="en-IN" sz="2600" dirty="0"/>
          </a:p>
        </p:txBody>
      </p:sp>
      <p:pic>
        <p:nvPicPr>
          <p:cNvPr id="5" name="Picture 4" descr="magnitude of sun minus magnitude of moon.">
            <a:extLst>
              <a:ext uri="{FF2B5EF4-FFF2-40B4-BE49-F238E27FC236}">
                <a16:creationId xmlns:a16="http://schemas.microsoft.com/office/drawing/2014/main" id="{AF8B6C8F-7A08-9111-2F04-EEF53F637BF1}"/>
              </a:ext>
            </a:extLst>
          </p:cNvPr>
          <p:cNvPicPr>
            <a:picLocks noChangeAspect="1"/>
          </p:cNvPicPr>
          <p:nvPr/>
        </p:nvPicPr>
        <p:blipFill>
          <a:blip r:embed="rId3"/>
          <a:stretch>
            <a:fillRect/>
          </a:stretch>
        </p:blipFill>
        <p:spPr>
          <a:xfrm>
            <a:off x="552450" y="5055577"/>
            <a:ext cx="1647825" cy="419100"/>
          </a:xfrm>
          <a:prstGeom prst="rect">
            <a:avLst/>
          </a:prstGeom>
        </p:spPr>
      </p:pic>
    </p:spTree>
    <p:extLst>
      <p:ext uri="{BB962C8B-B14F-4D97-AF65-F5344CB8AC3E}">
        <p14:creationId xmlns:p14="http://schemas.microsoft.com/office/powerpoint/2010/main" val="1053214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Evaluating Logarithms—Slide 3</a:t>
            </a:r>
            <a:endParaRPr dirty="0"/>
          </a:p>
        </p:txBody>
      </p:sp>
      <p:sp>
        <p:nvSpPr>
          <p:cNvPr id="3" name="Text Placeholder 2"/>
          <p:cNvSpPr>
            <a:spLocks noGrp="1"/>
          </p:cNvSpPr>
          <p:nvPr>
            <p:ph type="body" sz="quarter" idx="10"/>
          </p:nvPr>
        </p:nvSpPr>
        <p:spPr/>
        <p:txBody>
          <a:bodyPr>
            <a:normAutofit/>
          </a:bodyPr>
          <a:lstStyle/>
          <a:p>
            <a:r>
              <a:rPr sz="2600" b="1" dirty="0"/>
              <a:t>Solution</a:t>
            </a:r>
          </a:p>
          <a:p>
            <a:pPr>
              <a:defRPr sz="2800"/>
            </a:pPr>
            <a:r>
              <a:rPr sz="2600" dirty="0"/>
              <a:t>To find the difference between the apparent magnitudes of the sun and moon, we substitute the given value of </a:t>
            </a:r>
            <a:r>
              <a:rPr lang="en-US" sz="2600" dirty="0"/>
              <a:t>		</a:t>
            </a:r>
            <a:endParaRPr sz="2600" dirty="0"/>
          </a:p>
          <a:p>
            <a:endParaRPr lang="en-US" sz="2600" dirty="0"/>
          </a:p>
          <a:p>
            <a:endParaRPr lang="en-IN" sz="2600" dirty="0"/>
          </a:p>
          <a:p>
            <a:endParaRPr lang="en-US" sz="2600" dirty="0"/>
          </a:p>
          <a:p>
            <a:endParaRPr lang="en-US" sz="2600" dirty="0"/>
          </a:p>
          <a:p>
            <a:endParaRPr lang="en-IN" sz="2600" dirty="0"/>
          </a:p>
          <a:p>
            <a:endParaRPr lang="en-IN" sz="2600" dirty="0"/>
          </a:p>
          <a:p>
            <a:endParaRPr sz="2600" dirty="0"/>
          </a:p>
        </p:txBody>
      </p:sp>
      <p:pic>
        <p:nvPicPr>
          <p:cNvPr id="6" name="Picture 5" descr="ratio of the intensity of the sun to the intensity of the moon">
            <a:extLst>
              <a:ext uri="{FF2B5EF4-FFF2-40B4-BE49-F238E27FC236}">
                <a16:creationId xmlns:a16="http://schemas.microsoft.com/office/drawing/2014/main" id="{247FED1A-20DA-D6C0-CE14-12862BAFBB84}"/>
              </a:ext>
            </a:extLst>
          </p:cNvPr>
          <p:cNvPicPr>
            <a:picLocks noChangeAspect="1"/>
          </p:cNvPicPr>
          <p:nvPr/>
        </p:nvPicPr>
        <p:blipFill>
          <a:blip r:embed="rId2"/>
          <a:stretch>
            <a:fillRect/>
          </a:stretch>
        </p:blipFill>
        <p:spPr>
          <a:xfrm>
            <a:off x="533400" y="2286000"/>
            <a:ext cx="962025" cy="981075"/>
          </a:xfrm>
          <a:prstGeom prst="rect">
            <a:avLst/>
          </a:prstGeom>
        </p:spPr>
      </p:pic>
      <p:sp>
        <p:nvSpPr>
          <p:cNvPr id="8" name="TextBox 7">
            <a:extLst>
              <a:ext uri="{FF2B5EF4-FFF2-40B4-BE49-F238E27FC236}">
                <a16:creationId xmlns:a16="http://schemas.microsoft.com/office/drawing/2014/main" id="{0CE1BDFA-91E1-A75F-806F-FE61930BD3D3}"/>
              </a:ext>
            </a:extLst>
          </p:cNvPr>
          <p:cNvSpPr txBox="1"/>
          <p:nvPr/>
        </p:nvSpPr>
        <p:spPr>
          <a:xfrm>
            <a:off x="1447800" y="2530315"/>
            <a:ext cx="2514600" cy="492443"/>
          </a:xfrm>
          <a:prstGeom prst="rect">
            <a:avLst/>
          </a:prstGeom>
          <a:noFill/>
        </p:spPr>
        <p:txBody>
          <a:bodyPr wrap="square">
            <a:spAutoFit/>
          </a:bodyPr>
          <a:lstStyle/>
          <a:p>
            <a:r>
              <a:rPr lang="en-IN" sz="2600" dirty="0"/>
              <a:t>into the formula.</a:t>
            </a:r>
          </a:p>
        </p:txBody>
      </p:sp>
      <p:pic>
        <p:nvPicPr>
          <p:cNvPr id="11" name="Picture 10" descr="16 July 2025&#10;13:52&#10;&#10;Line 1:  magnitude of sun minus magnitude of moon equals negative two point five times the ratio of the intensity of the sun to the intensity of the moon.&#10;&#10;Line 2: magnitude of sun minus magnitude of moon equals negative two point five times the logarithm base ten of four hundred thousand.&#10;&#10;Line 3: magnitude of sun minus magnitude of moon is approximately negative fourteen point zero one.">
            <a:extLst>
              <a:ext uri="{FF2B5EF4-FFF2-40B4-BE49-F238E27FC236}">
                <a16:creationId xmlns:a16="http://schemas.microsoft.com/office/drawing/2014/main" id="{762FE044-7C68-0797-3B7B-D0699DA108EA}"/>
              </a:ext>
            </a:extLst>
          </p:cNvPr>
          <p:cNvPicPr>
            <a:picLocks noChangeAspect="1"/>
          </p:cNvPicPr>
          <p:nvPr/>
        </p:nvPicPr>
        <p:blipFill>
          <a:blip r:embed="rId3"/>
          <a:stretch>
            <a:fillRect/>
          </a:stretch>
        </p:blipFill>
        <p:spPr>
          <a:xfrm>
            <a:off x="3048000" y="2776536"/>
            <a:ext cx="4467225" cy="19431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5A935E2-1D26-D12C-F585-9A655B03A104}"/>
                  </a:ext>
                </a:extLst>
              </p:cNvPr>
              <p:cNvSpPr txBox="1"/>
              <p:nvPr/>
            </p:nvSpPr>
            <p:spPr>
              <a:xfrm>
                <a:off x="457200" y="4719636"/>
                <a:ext cx="8229600" cy="1292662"/>
              </a:xfrm>
              <a:prstGeom prst="rect">
                <a:avLst/>
              </a:prstGeom>
              <a:noFill/>
            </p:spPr>
            <p:txBody>
              <a:bodyPr wrap="square">
                <a:spAutoFit/>
              </a:bodyPr>
              <a:lstStyle/>
              <a:p>
                <a:pPr>
                  <a:defRPr sz="2800"/>
                </a:pPr>
                <a:r>
                  <a:rPr lang="en-US" sz="2600" dirty="0"/>
                  <a:t>Thus, the difference in apparent magnitude between the sun and the moon is about </a:t>
                </a:r>
                <a14:m>
                  <m:oMath xmlns:m="http://schemas.openxmlformats.org/officeDocument/2006/math">
                    <m:r>
                      <a:rPr lang="en-US" sz="2600">
                        <a:latin typeface="Cambria Math" panose="02040503050406030204" pitchFamily="18" charset="0"/>
                      </a:rPr>
                      <m:t>−</m:t>
                    </m:r>
                    <m:r>
                      <a:rPr lang="en-US" sz="2600">
                        <a:latin typeface="Cambria Math" panose="02040503050406030204" pitchFamily="18" charset="0"/>
                      </a:rPr>
                      <m:t>14</m:t>
                    </m:r>
                  </m:oMath>
                </a14:m>
                <a:r>
                  <a:rPr lang="en-US" sz="2600" dirty="0"/>
                  <a:t>. That is, the apparent magnitude of the sun is </a:t>
                </a:r>
                <a:r>
                  <a:rPr lang="en-US" sz="2600" dirty="0">
                    <a:latin typeface="Cambria Math"/>
                  </a:rPr>
                  <a:t>14</a:t>
                </a:r>
                <a:r>
                  <a:rPr lang="en-US" sz="2600" dirty="0"/>
                  <a:t> less than that of the moon.</a:t>
                </a:r>
              </a:p>
            </p:txBody>
          </p:sp>
        </mc:Choice>
        <mc:Fallback xmlns="">
          <p:sp>
            <p:nvSpPr>
              <p:cNvPr id="13" name="TextBox 12">
                <a:extLst>
                  <a:ext uri="{FF2B5EF4-FFF2-40B4-BE49-F238E27FC236}">
                    <a16:creationId xmlns:a16="http://schemas.microsoft.com/office/drawing/2014/main" id="{F5A935E2-1D26-D12C-F585-9A655B03A104}"/>
                  </a:ext>
                </a:extLst>
              </p:cNvPr>
              <p:cNvSpPr txBox="1">
                <a:spLocks noRot="1" noChangeAspect="1" noMove="1" noResize="1" noEditPoints="1" noAdjustHandles="1" noChangeArrowheads="1" noChangeShapeType="1" noTextEdit="1"/>
              </p:cNvSpPr>
              <p:nvPr/>
            </p:nvSpPr>
            <p:spPr>
              <a:xfrm>
                <a:off x="457200" y="4719636"/>
                <a:ext cx="8229600" cy="1292662"/>
              </a:xfrm>
              <a:prstGeom prst="rect">
                <a:avLst/>
              </a:prstGeom>
              <a:blipFill>
                <a:blip r:embed="rId4"/>
                <a:stretch>
                  <a:fillRect l="-1333" t="-3774" b="-11792"/>
                </a:stretch>
              </a:blipFill>
            </p:spPr>
            <p:txBody>
              <a:bodyPr/>
              <a:lstStyle/>
              <a:p>
                <a:r>
                  <a:rPr lang="en-IN">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p>
        </p:txBody>
      </p:sp>
      <p:sp>
        <p:nvSpPr>
          <p:cNvPr id="3" name="Text Placeholder 2"/>
          <p:cNvSpPr>
            <a:spLocks noGrp="1"/>
          </p:cNvSpPr>
          <p:nvPr>
            <p:ph type="body" sz="quarter" idx="10"/>
          </p:nvPr>
        </p:nvSpPr>
        <p:spPr/>
        <p:txBody>
          <a:bodyPr>
            <a:normAutofit/>
          </a:bodyPr>
          <a:lstStyle/>
          <a:p>
            <a:pPr>
              <a:defRPr sz="2800"/>
            </a:pPr>
            <a:r>
              <a:rPr sz="2800" dirty="0"/>
              <a:t>The log button on a calculator is a logarithm base </a:t>
            </a:r>
            <a:r>
              <a:rPr sz="2800" dirty="0">
                <a:latin typeface="Cambria Math"/>
              </a:rPr>
              <a:t>10</a:t>
            </a:r>
            <a:r>
              <a:rPr sz="2800" dirty="0"/>
              <a:t>, so to calculate</a:t>
            </a:r>
            <a:endParaRPr lang="en-US" sz="2800" dirty="0"/>
          </a:p>
          <a:p>
            <a:pPr>
              <a:defRPr sz="2800"/>
            </a:pPr>
            <a:endParaRPr sz="2800"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E26E328-024A-E00B-992E-18A760044296}"/>
                  </a:ext>
                </a:extLst>
              </p:cNvPr>
              <p:cNvSpPr txBox="1"/>
              <p:nvPr/>
            </p:nvSpPr>
            <p:spPr>
              <a:xfrm>
                <a:off x="457200" y="2017693"/>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type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cs typeface="+mn-cs"/>
                      </a:rPr>
                      <m:t>−</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2.5, then press </a:t>
                </a:r>
                <a:r>
                  <a:rPr kumimoji="0" lang="en-US" sz="2800" b="1" i="0" u="none" strike="noStrike" kern="1200" cap="none" spc="0" normalizeH="0" baseline="0" noProof="0" dirty="0">
                    <a:ln>
                      <a:noFill/>
                    </a:ln>
                    <a:solidFill>
                      <a:srgbClr val="366092"/>
                    </a:solidFill>
                    <a:effectLst/>
                    <a:uLnTx/>
                    <a:uFillTx/>
                    <a:latin typeface="Calibri"/>
                    <a:ea typeface="+mn-ea"/>
                    <a:cs typeface="+mn-cs"/>
                  </a:rPr>
                  <a:t>log</a:t>
                </a:r>
                <a:r>
                  <a:rPr kumimoji="0" lang="en-US" sz="2800" b="0" i="0" u="none" strike="noStrike" kern="1200" cap="none" spc="0" normalizeH="0" baseline="0" noProof="0" dirty="0">
                    <a:ln>
                      <a:noFill/>
                    </a:ln>
                    <a:solidFill>
                      <a:srgbClr val="366092"/>
                    </a:solidFill>
                    <a:effectLst/>
                    <a:uLnTx/>
                    <a:uFillTx/>
                    <a:latin typeface="Calibri"/>
                    <a:ea typeface="+mn-ea"/>
                    <a:cs typeface="+mn-cs"/>
                  </a:rPr>
                  <a:t>, and then type </a:t>
                </a:r>
                <a:r>
                  <a:rPr kumimoji="0" lang="en-US" sz="2800" b="1" i="0" u="none" strike="noStrike" kern="1200" cap="none" spc="0" normalizeH="0" baseline="0" noProof="0" dirty="0">
                    <a:ln>
                      <a:noFill/>
                    </a:ln>
                    <a:solidFill>
                      <a:srgbClr val="366092"/>
                    </a:solidFill>
                    <a:effectLst/>
                    <a:uLnTx/>
                    <a:uFillTx/>
                    <a:latin typeface="Calibri"/>
                    <a:ea typeface="+mn-ea"/>
                    <a:cs typeface="+mn-cs"/>
                  </a:rPr>
                  <a:t>400000</a:t>
                </a:r>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r>
                  <a:rPr kumimoji="0" lang="en-US" sz="2800" b="1" i="0" u="none" strike="noStrike" kern="1200" cap="none" spc="0" normalizeH="0" baseline="0" noProof="0" dirty="0">
                    <a:ln>
                      <a:noFill/>
                    </a:ln>
                    <a:solidFill>
                      <a:srgbClr val="366092"/>
                    </a:solidFill>
                    <a:effectLst/>
                    <a:uLnTx/>
                    <a:uFillTx/>
                    <a:latin typeface="Calibri"/>
                    <a:ea typeface="+mn-ea"/>
                    <a:cs typeface="+mn-cs"/>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 and press </a:t>
                </a:r>
                <a:r>
                  <a:rPr kumimoji="0" lang="en-US" sz="2800" b="1" i="0" u="none" strike="noStrike" kern="1200" cap="none" spc="0" normalizeH="0" baseline="0" noProof="0" dirty="0">
                    <a:ln>
                      <a:noFill/>
                    </a:ln>
                    <a:solidFill>
                      <a:srgbClr val="366092"/>
                    </a:solidFill>
                    <a:effectLst/>
                    <a:uLnTx/>
                    <a:uFillTx/>
                    <a:latin typeface="Calibri"/>
                    <a:ea typeface="+mn-ea"/>
                    <a:cs typeface="+mn-cs"/>
                  </a:rPr>
                  <a:t>enter</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p:sp>
            <p:nvSpPr>
              <p:cNvPr id="7" name="TextBox 6">
                <a:extLst>
                  <a:ext uri="{FF2B5EF4-FFF2-40B4-BE49-F238E27FC236}">
                    <a16:creationId xmlns:a16="http://schemas.microsoft.com/office/drawing/2014/main" id="{9E26E328-024A-E00B-992E-18A760044296}"/>
                  </a:ext>
                </a:extLst>
              </p:cNvPr>
              <p:cNvSpPr txBox="1">
                <a:spLocks noRot="1" noChangeAspect="1" noMove="1" noResize="1" noEditPoints="1" noAdjustHandles="1" noChangeArrowheads="1" noChangeShapeType="1" noTextEdit="1"/>
              </p:cNvSpPr>
              <p:nvPr/>
            </p:nvSpPr>
            <p:spPr>
              <a:xfrm>
                <a:off x="457200" y="2017693"/>
                <a:ext cx="8229600" cy="954107"/>
              </a:xfrm>
              <a:prstGeom prst="rect">
                <a:avLst/>
              </a:prstGeom>
              <a:blipFill>
                <a:blip r:embed="rId2"/>
                <a:stretch>
                  <a:fillRect l="-1481" t="-6369" r="-815" b="-17197"/>
                </a:stretch>
              </a:blipFill>
            </p:spPr>
            <p:txBody>
              <a:bodyPr/>
              <a:lstStyle/>
              <a:p>
                <a:r>
                  <a:rPr lang="en-IN">
                    <a:noFill/>
                  </a:rPr>
                  <a:t> </a:t>
                </a:r>
              </a:p>
            </p:txBody>
          </p:sp>
        </mc:Fallback>
      </mc:AlternateContent>
      <p:pic>
        <p:nvPicPr>
          <p:cNvPr id="9" name="Picture 8" descr="negative 2.5 times logarithm base 10 of 400,000">
            <a:extLst>
              <a:ext uri="{FF2B5EF4-FFF2-40B4-BE49-F238E27FC236}">
                <a16:creationId xmlns:a16="http://schemas.microsoft.com/office/drawing/2014/main" id="{A94ABF6C-AD0F-064A-0F7A-44003B1644F0}"/>
              </a:ext>
            </a:extLst>
          </p:cNvPr>
          <p:cNvPicPr>
            <a:picLocks noChangeAspect="1"/>
          </p:cNvPicPr>
          <p:nvPr/>
        </p:nvPicPr>
        <p:blipFill>
          <a:blip r:embed="rId3"/>
          <a:stretch>
            <a:fillRect/>
          </a:stretch>
        </p:blipFill>
        <p:spPr>
          <a:xfrm>
            <a:off x="2743199" y="1550967"/>
            <a:ext cx="2772000" cy="47326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sp>
        <p:nvSpPr>
          <p:cNvPr id="3" name="Text Placeholder 2"/>
          <p:cNvSpPr>
            <a:spLocks noGrp="1"/>
          </p:cNvSpPr>
          <p:nvPr>
            <p:ph type="body" sz="quarter" idx="10"/>
          </p:nvPr>
        </p:nvSpPr>
        <p:spPr/>
        <p:txBody>
          <a:bodyPr>
            <a:normAutofit/>
          </a:bodyPr>
          <a:lstStyle/>
          <a:p>
            <a:pPr>
              <a:defRPr sz="2800"/>
            </a:pPr>
            <a:endParaRPr lang="en-IN" dirty="0"/>
          </a:p>
          <a:p>
            <a:pPr>
              <a:defRPr sz="2800"/>
            </a:pPr>
            <a:r>
              <a:rPr lang="en-IN" dirty="0"/>
              <a:t>Find </a:t>
            </a:r>
            <a:r>
              <a:rPr lang="en-IN" i="1" dirty="0"/>
              <a:t>f</a:t>
            </a:r>
            <a:r>
              <a:rPr lang="en-IN" dirty="0"/>
              <a:t>(23), if</a:t>
            </a:r>
          </a:p>
          <a:p>
            <a:endParaRPr lang="en-US" sz="2800" dirty="0"/>
          </a:p>
          <a:p>
            <a:r>
              <a:rPr sz="2800" dirty="0"/>
              <a:t>Answer:</a:t>
            </a:r>
            <a:r>
              <a:rPr lang="ar-AE" dirty="0"/>
              <a:t> </a:t>
            </a:r>
            <a:r>
              <a:rPr lang="en-US" i="1" dirty="0"/>
              <a:t>f</a:t>
            </a:r>
            <a:r>
              <a:rPr lang="en-US" dirty="0"/>
              <a:t>(23) </a:t>
            </a:r>
            <a:r>
              <a:rPr lang="en-US" dirty="0">
                <a:latin typeface="Calibri" panose="020F0502020204030204" pitchFamily="34" charset="0"/>
                <a:ea typeface="Calibri" panose="020F0502020204030204" pitchFamily="34" charset="0"/>
                <a:cs typeface="Calibri" panose="020F0502020204030204" pitchFamily="34" charset="0"/>
              </a:rPr>
              <a:t>≈ 2.262</a:t>
            </a:r>
            <a:endParaRPr sz="2800" dirty="0"/>
          </a:p>
        </p:txBody>
      </p:sp>
      <p:pic>
        <p:nvPicPr>
          <p:cNvPr id="4" name="Picture 3" descr="f of x equals the logarithm of x divided by the logarithm of four.">
            <a:extLst>
              <a:ext uri="{FF2B5EF4-FFF2-40B4-BE49-F238E27FC236}">
                <a16:creationId xmlns:a16="http://schemas.microsoft.com/office/drawing/2014/main" id="{BC695381-EC91-3BB7-B862-2B1D55BE8A0A}"/>
              </a:ext>
            </a:extLst>
          </p:cNvPr>
          <p:cNvPicPr>
            <a:picLocks noChangeAspect="1"/>
          </p:cNvPicPr>
          <p:nvPr/>
        </p:nvPicPr>
        <p:blipFill>
          <a:blip r:embed="rId2"/>
          <a:stretch>
            <a:fillRect/>
          </a:stretch>
        </p:blipFill>
        <p:spPr>
          <a:xfrm>
            <a:off x="2362200" y="1447800"/>
            <a:ext cx="1609725" cy="847725"/>
          </a:xfrm>
          <a:prstGeom prst="rect">
            <a:avLst/>
          </a:prstGeom>
        </p:spPr>
      </p:pic>
    </p:spTree>
    <p:extLst>
      <p:ext uri="{BB962C8B-B14F-4D97-AF65-F5344CB8AC3E}">
        <p14:creationId xmlns:p14="http://schemas.microsoft.com/office/powerpoint/2010/main" val="2775533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Using Logarithmic Functions</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dirty="0"/>
                  <a:t>Every increase of </a:t>
                </a:r>
                <a:r>
                  <a:rPr sz="2800" dirty="0">
                    <a:latin typeface="Cambria Math"/>
                  </a:rPr>
                  <a:t>1</a:t>
                </a:r>
                <a:r>
                  <a:rPr sz="2800" dirty="0"/>
                  <a:t> in the Richter scale means the magnitude of the earthquake is </a:t>
                </a:r>
                <a:r>
                  <a:rPr sz="2800" dirty="0">
                    <a:latin typeface="Cambria Math"/>
                  </a:rPr>
                  <a:t>10</a:t>
                </a:r>
                <a:r>
                  <a:rPr sz="2800" dirty="0"/>
                  <a:t> times more powerful. Use the function for the Richter scale to answer the following questions.</a:t>
                </a:r>
              </a:p>
              <a:p>
                <a:pPr marL="538163" indent="-538163">
                  <a:defRPr sz="2800"/>
                </a:pPr>
                <a:r>
                  <a:rPr lang="en-US" dirty="0"/>
                  <a:t>a.	</a:t>
                </a:r>
                <a:r>
                  <a:rPr dirty="0"/>
                  <a:t>​</a:t>
                </a:r>
                <a:r>
                  <a:rPr sz="2800" dirty="0"/>
                  <a:t>What is the magnitude of an earthquake that is </a:t>
                </a:r>
                <a:r>
                  <a:rPr sz="2800" dirty="0">
                    <a:latin typeface="Cambria Math"/>
                  </a:rPr>
                  <a:t>1000</a:t>
                </a:r>
                <a:r>
                  <a:rPr sz="2800" dirty="0"/>
                  <a:t> times stronger than a zero-level earthquake?</a:t>
                </a:r>
              </a:p>
              <a:p>
                <a:pPr marL="538163" indent="-538163">
                  <a:defRPr sz="2800"/>
                </a:pPr>
                <a:r>
                  <a:rPr lang="en-US" dirty="0"/>
                  <a:t>b.	</a:t>
                </a:r>
                <a:r>
                  <a:rPr dirty="0"/>
                  <a:t>​</a:t>
                </a:r>
                <a:r>
                  <a:rPr sz="2800" dirty="0"/>
                  <a:t>If </a:t>
                </a:r>
                <a:r>
                  <a:rPr lang="en-US" sz="2800" i="1" dirty="0"/>
                  <a:t>I</a:t>
                </a:r>
                <a:r>
                  <a:rPr lang="en-US" sz="2800" dirty="0">
                    <a:latin typeface="Calibri" panose="020F0502020204030204" pitchFamily="34" charset="0"/>
                    <a:ea typeface="Calibri" panose="020F0502020204030204" pitchFamily="34" charset="0"/>
                    <a:cs typeface="Calibri" panose="020F0502020204030204" pitchFamily="34" charset="0"/>
                  </a:rPr>
                  <a:t>₀</a:t>
                </a:r>
                <a:r>
                  <a:rPr lang="en-US"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what was the intensity of level </a:t>
                </a:r>
                <a:r>
                  <a:rPr lang="en-US" sz="2800" i="1" dirty="0"/>
                  <a:t>I</a:t>
                </a:r>
                <a:r>
                  <a:rPr sz="2800" dirty="0"/>
                  <a:t> of the Caribbean earthquake in 2020 that measured </a:t>
                </a:r>
                <a:r>
                  <a:rPr sz="2800" dirty="0">
                    <a:latin typeface="Cambria Math"/>
                  </a:rPr>
                  <a:t>7.7</a:t>
                </a:r>
                <a:r>
                  <a:rPr sz="2800" dirty="0"/>
                  <a:t>?</a:t>
                </a:r>
              </a:p>
              <a:p>
                <a:pPr marL="538163" indent="-538163">
                  <a:defRPr sz="2800"/>
                </a:pPr>
                <a:r>
                  <a:rPr lang="en-US" dirty="0"/>
                  <a:t>c.</a:t>
                </a:r>
                <a:r>
                  <a:rPr dirty="0"/>
                  <a:t>​</a:t>
                </a:r>
                <a:r>
                  <a:rPr lang="en-US" dirty="0"/>
                  <a:t>	</a:t>
                </a:r>
                <a:r>
                  <a:rPr sz="2800" dirty="0"/>
                  <a:t>The strongest earthquake ever recorded hit Chile in 1960 and was estimated to have been about </a:t>
                </a:r>
                <a:r>
                  <a:rPr sz="2800" dirty="0">
                    <a:latin typeface="Cambria Math"/>
                  </a:rPr>
                  <a:t>9.5</a:t>
                </a:r>
                <a:r>
                  <a:rPr sz="2800" dirty="0"/>
                  <a:t> on the Richter scale. Find the intensity </a:t>
                </a:r>
                <a:r>
                  <a:rPr lang="en-US" sz="2800" i="1" dirty="0"/>
                  <a:t>I</a:t>
                </a:r>
                <a:r>
                  <a:rPr sz="2800" dirty="0"/>
                  <a:t> of this earthquake if </a:t>
                </a:r>
                <a:r>
                  <a:rPr lang="en-US" i="1" dirty="0"/>
                  <a:t>I</a:t>
                </a:r>
                <a:r>
                  <a:rPr lang="en-US" dirty="0">
                    <a:latin typeface="Calibri" panose="020F0502020204030204" pitchFamily="34" charset="0"/>
                    <a:ea typeface="Calibri" panose="020F0502020204030204" pitchFamily="34" charset="0"/>
                    <a:cs typeface="Calibri" panose="020F0502020204030204" pitchFamily="34" charset="0"/>
                  </a:rPr>
                  <a:t>₀</a:t>
                </a:r>
                <a:r>
                  <a:rPr lang="en-US"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185" b="-3313"/>
                </a:stretch>
              </a:blipFill>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Using an Exponential </a:t>
            </a:r>
            <a:br>
              <a:rPr lang="en-US" dirty="0"/>
            </a:br>
            <a:r>
              <a:rPr dirty="0"/>
              <a:t>Function</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A certain type of bacteria reproduces in such a way that every minute, the number of bacteria doubles. At 8:00 a.m., or time </a:t>
            </a:r>
            <a:r>
              <a:rPr lang="en-US" sz="2800" i="1" dirty="0"/>
              <a:t>t</a:t>
            </a:r>
            <a:r>
              <a:rPr lang="en-US" sz="2800" dirty="0"/>
              <a:t> = 0,</a:t>
            </a:r>
            <a:r>
              <a:rPr sz="2800" dirty="0"/>
              <a:t> a single bacterium is placed in a jar. At 8:01 a.m., there are two bacteria in the jar, and at 8:02 a.m., there are four bacteria. Assume the bacteria continues to reproduce in this manner, with no loss in the number of bacteria, and that the jar is full of bacteria at 8:30 a.m. Table 1 displays the pattern of growth in the bacteria. Note that time </a:t>
            </a:r>
            <a:r>
              <a:rPr lang="en-US" sz="2800" i="1" dirty="0"/>
              <a:t>t</a:t>
            </a:r>
            <a:r>
              <a:rPr lang="en-US" sz="2800" dirty="0"/>
              <a:t> = 0</a:t>
            </a:r>
            <a:r>
              <a:rPr sz="2800" dirty="0"/>
              <a:t> represents the starting time of 8:00 a.m.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Using Logarithmic Functions—Slide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38163" indent="-538163">
              <a:defRPr sz="2800"/>
            </a:pPr>
            <a:r>
              <a:rPr lang="en-US" dirty="0"/>
              <a:t>a.</a:t>
            </a:r>
            <a:r>
              <a:rPr dirty="0"/>
              <a:t>​</a:t>
            </a:r>
            <a:r>
              <a:rPr lang="en-US" dirty="0"/>
              <a:t>	</a:t>
            </a:r>
            <a:r>
              <a:rPr sz="2800" dirty="0"/>
              <a:t>Since </a:t>
            </a:r>
            <a:r>
              <a:rPr lang="en-US" sz="2800" dirty="0"/>
              <a:t>		 </a:t>
            </a:r>
          </a:p>
          <a:p>
            <a:pPr algn="ctr">
              <a:defRPr sz="2800"/>
            </a:pPr>
            <a:r>
              <a:rPr dirty="0"/>
              <a:t>​</a:t>
            </a:r>
            <a:endParaRPr lang="en-US" dirty="0"/>
          </a:p>
          <a:p>
            <a:pPr algn="ctr">
              <a:defRPr sz="2800"/>
            </a:pPr>
            <a:endParaRPr dirty="0"/>
          </a:p>
        </p:txBody>
      </p:sp>
      <p:pic>
        <p:nvPicPr>
          <p:cNvPr id="7" name="Picture 6" descr="R equals the logarithm of the ratio of I to I  naught,">
            <a:extLst>
              <a:ext uri="{FF2B5EF4-FFF2-40B4-BE49-F238E27FC236}">
                <a16:creationId xmlns:a16="http://schemas.microsoft.com/office/drawing/2014/main" id="{446029CC-6EC2-F634-EF75-547B1C533AFA}"/>
              </a:ext>
            </a:extLst>
          </p:cNvPr>
          <p:cNvPicPr>
            <a:picLocks noChangeAspect="1"/>
          </p:cNvPicPr>
          <p:nvPr/>
        </p:nvPicPr>
        <p:blipFill>
          <a:blip r:embed="rId2"/>
          <a:stretch>
            <a:fillRect/>
          </a:stretch>
        </p:blipFill>
        <p:spPr>
          <a:xfrm>
            <a:off x="1905000" y="1371600"/>
            <a:ext cx="1619250" cy="981075"/>
          </a:xfrm>
          <a:prstGeom prst="rect">
            <a:avLst/>
          </a:prstGeom>
        </p:spPr>
      </p:pic>
      <p:sp>
        <p:nvSpPr>
          <p:cNvPr id="12" name="TextBox 11">
            <a:extLst>
              <a:ext uri="{FF2B5EF4-FFF2-40B4-BE49-F238E27FC236}">
                <a16:creationId xmlns:a16="http://schemas.microsoft.com/office/drawing/2014/main" id="{0DF3764A-1687-41B3-4398-E9A3E2B707CE}"/>
              </a:ext>
            </a:extLst>
          </p:cNvPr>
          <p:cNvSpPr txBox="1"/>
          <p:nvPr/>
        </p:nvSpPr>
        <p:spPr>
          <a:xfrm>
            <a:off x="3505200" y="1518906"/>
            <a:ext cx="5181600" cy="523220"/>
          </a:xfrm>
          <a:prstGeom prst="rect">
            <a:avLst/>
          </a:prstGeom>
          <a:noFill/>
        </p:spPr>
        <p:txBody>
          <a:bodyPr wrap="square">
            <a:spAutoFit/>
          </a:bodyPr>
          <a:lstStyle/>
          <a:p>
            <a:r>
              <a:rPr lang="en-US" sz="2800" dirty="0"/>
              <a:t>an intensity of </a:t>
            </a:r>
            <a:r>
              <a:rPr lang="en-US" sz="2800" dirty="0">
                <a:latin typeface="Cambria Math"/>
              </a:rPr>
              <a:t>1000</a:t>
            </a:r>
            <a:r>
              <a:rPr lang="en-US" sz="2800" dirty="0"/>
              <a:t> times that of</a:t>
            </a:r>
            <a:endParaRPr lang="en-IN" sz="2800" dirty="0"/>
          </a:p>
        </p:txBody>
      </p:sp>
      <p:sp>
        <p:nvSpPr>
          <p:cNvPr id="14" name="TextBox 13">
            <a:extLst>
              <a:ext uri="{FF2B5EF4-FFF2-40B4-BE49-F238E27FC236}">
                <a16:creationId xmlns:a16="http://schemas.microsoft.com/office/drawing/2014/main" id="{DE5D411D-3D4D-3E0E-7974-776272659191}"/>
              </a:ext>
            </a:extLst>
          </p:cNvPr>
          <p:cNvSpPr txBox="1"/>
          <p:nvPr/>
        </p:nvSpPr>
        <p:spPr>
          <a:xfrm>
            <a:off x="990600" y="2120431"/>
            <a:ext cx="7696200" cy="523220"/>
          </a:xfrm>
          <a:prstGeom prst="rect">
            <a:avLst/>
          </a:prstGeom>
          <a:noFill/>
        </p:spPr>
        <p:txBody>
          <a:bodyPr wrap="square">
            <a:spAutoFit/>
          </a:bodyPr>
          <a:lstStyle/>
          <a:p>
            <a:pPr marL="538163" indent="-538163">
              <a:defRPr sz="2800"/>
            </a:pPr>
            <a:r>
              <a:rPr lang="en-US" sz="2800" dirty="0"/>
              <a:t>a zero-level earthquake would mean the following.</a:t>
            </a:r>
          </a:p>
        </p:txBody>
      </p:sp>
      <p:pic>
        <p:nvPicPr>
          <p:cNvPr id="10" name="Picture 9" descr="R equals the logarithm of I divided by I naught, which equals the logarithm of one thousand divided by one, which equals the logarithm of one thousand, which equals three.">
            <a:extLst>
              <a:ext uri="{FF2B5EF4-FFF2-40B4-BE49-F238E27FC236}">
                <a16:creationId xmlns:a16="http://schemas.microsoft.com/office/drawing/2014/main" id="{3D01C361-E8CD-4052-4803-1D39FB7044BA}"/>
              </a:ext>
            </a:extLst>
          </p:cNvPr>
          <p:cNvPicPr>
            <a:picLocks noChangeAspect="1"/>
          </p:cNvPicPr>
          <p:nvPr/>
        </p:nvPicPr>
        <p:blipFill>
          <a:blip r:embed="rId3"/>
          <a:stretch>
            <a:fillRect/>
          </a:stretch>
        </p:blipFill>
        <p:spPr>
          <a:xfrm>
            <a:off x="2038350" y="2790957"/>
            <a:ext cx="5067300" cy="98107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8A933FE-D056-DD52-FABB-F18DB6947D4E}"/>
                  </a:ext>
                </a:extLst>
              </p:cNvPr>
              <p:cNvSpPr txBox="1"/>
              <p:nvPr/>
            </p:nvSpPr>
            <p:spPr>
              <a:xfrm>
                <a:off x="457200" y="3872805"/>
                <a:ext cx="8229600" cy="1384995"/>
              </a:xfrm>
              <a:prstGeom prst="rect">
                <a:avLst/>
              </a:prstGeom>
              <a:noFill/>
            </p:spPr>
            <p:txBody>
              <a:bodyPr wrap="square">
                <a:spAutoFit/>
              </a:bodyPr>
              <a:lstStyle/>
              <a:p>
                <a:pPr>
                  <a:defRPr sz="2800"/>
                </a:pPr>
                <a:r>
                  <a:rPr lang="en-US" sz="2800" dirty="0"/>
                  <a:t>​      Thus, an earthquake that is </a:t>
                </a:r>
                <a:r>
                  <a:rPr lang="en-US" sz="2800" dirty="0">
                    <a:latin typeface="Cambria Math"/>
                  </a:rPr>
                  <a:t>1000</a:t>
                </a:r>
                <a:r>
                  <a:rPr lang="en-US" sz="2800" dirty="0"/>
                  <a:t> times as intense </a:t>
                </a:r>
                <a:endParaRPr lang="en-US" sz="2800" dirty="0">
                  <a:latin typeface="Cambria Math" panose="02040503050406030204" pitchFamily="18" charset="0"/>
                </a:endParaRPr>
              </a:p>
              <a:p>
                <a:pPr>
                  <a:defRPr sz="2800"/>
                </a:pPr>
                <a:r>
                  <a:rPr lang="en-US" sz="2800" dirty="0"/>
                  <a:t>      as a zero-level earthquake has a Richter scale value</a:t>
                </a:r>
              </a:p>
              <a:p>
                <a:pPr>
                  <a:defRPr sz="2800"/>
                </a:pPr>
                <a:r>
                  <a:rPr lang="en-US" sz="2800" dirty="0"/>
                  <a:t>      of </a:t>
                </a:r>
                <a:r>
                  <a:rPr lang="en-US" sz="2800" i="1" dirty="0"/>
                  <a:t>R</a:t>
                </a:r>
                <a:r>
                  <a:rPr lang="en-US" sz="2800" dirty="0"/>
                  <a:t>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3</m:t>
                    </m:r>
                  </m:oMath>
                </a14:m>
                <a:r>
                  <a:rPr lang="en-US" sz="2800" dirty="0"/>
                  <a:t>.</a:t>
                </a:r>
              </a:p>
            </p:txBody>
          </p:sp>
        </mc:Choice>
        <mc:Fallback xmlns="">
          <p:sp>
            <p:nvSpPr>
              <p:cNvPr id="16" name="TextBox 15">
                <a:extLst>
                  <a:ext uri="{FF2B5EF4-FFF2-40B4-BE49-F238E27FC236}">
                    <a16:creationId xmlns:a16="http://schemas.microsoft.com/office/drawing/2014/main" id="{18A933FE-D056-DD52-FABB-F18DB6947D4E}"/>
                  </a:ext>
                </a:extLst>
              </p:cNvPr>
              <p:cNvSpPr txBox="1">
                <a:spLocks noRot="1" noChangeAspect="1" noMove="1" noResize="1" noEditPoints="1" noAdjustHandles="1" noChangeArrowheads="1" noChangeShapeType="1" noTextEdit="1"/>
              </p:cNvSpPr>
              <p:nvPr/>
            </p:nvSpPr>
            <p:spPr>
              <a:xfrm>
                <a:off x="457200" y="3872805"/>
                <a:ext cx="8229600" cy="1384995"/>
              </a:xfrm>
              <a:prstGeom prst="rect">
                <a:avLst/>
              </a:prstGeom>
              <a:blipFill>
                <a:blip r:embed="rId4"/>
                <a:stretch>
                  <a:fillRect l="-1481" t="-5263" b="-11404"/>
                </a:stretch>
              </a:blipFill>
            </p:spPr>
            <p:txBody>
              <a:bodyPr/>
              <a:lstStyle/>
              <a:p>
                <a:r>
                  <a:rPr lang="en-IN">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Using Logarithmic Functions—Slide 3</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38163" indent="-538163">
                  <a:defRPr sz="2800"/>
                </a:pPr>
                <a:r>
                  <a:rPr lang="en-US" dirty="0"/>
                  <a:t>b.</a:t>
                </a:r>
                <a:r>
                  <a:rPr dirty="0"/>
                  <a:t>​</a:t>
                </a:r>
                <a:r>
                  <a:rPr lang="en-US" dirty="0"/>
                  <a:t>	</a:t>
                </a:r>
                <a:r>
                  <a:rPr sz="2800" dirty="0"/>
                  <a:t>We are told that </a:t>
                </a:r>
                <a:r>
                  <a:rPr lang="en-US" i="1" dirty="0"/>
                  <a:t>I</a:t>
                </a:r>
                <a:r>
                  <a:rPr lang="en-US" dirty="0">
                    <a:latin typeface="Calibri" panose="020F0502020204030204" pitchFamily="34" charset="0"/>
                    <a:ea typeface="Calibri" panose="020F0502020204030204" pitchFamily="34" charset="0"/>
                    <a:cs typeface="Calibri" panose="020F0502020204030204" pitchFamily="34" charset="0"/>
                  </a:rPr>
                  <a:t>₀</a:t>
                </a:r>
                <a:r>
                  <a:rPr lang="en-US" dirty="0"/>
                  <a:t>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rPr>
                      <m:t> </m:t>
                    </m:r>
                  </m:oMath>
                </a14:m>
                <a:r>
                  <a:rPr sz="2800" dirty="0"/>
                  <a:t>and the Caribbean earthquake in 2020 measured </a:t>
                </a:r>
                <a:r>
                  <a:rPr sz="2800" dirty="0">
                    <a:latin typeface="Cambria Math"/>
                  </a:rPr>
                  <a:t>7.7</a:t>
                </a:r>
                <a:r>
                  <a:rPr sz="2800" dirty="0"/>
                  <a:t>; that is, </a:t>
                </a:r>
                <a:r>
                  <a:rPr lang="en-US" sz="2800" i="1" dirty="0"/>
                  <a:t>R</a:t>
                </a:r>
                <a:r>
                  <a:rPr lang="en-US" sz="2800" dirty="0"/>
                  <a:t> </a:t>
                </a:r>
                <a14:m>
                  <m:oMath xmlns:m="http://schemas.openxmlformats.org/officeDocument/2006/math">
                    <m:r>
                      <a:rPr>
                        <a:latin typeface="Cambria Math" panose="02040503050406030204" pitchFamily="18" charset="0"/>
                      </a:rPr>
                      <m:t>=7.7</m:t>
                    </m:r>
                  </m:oMath>
                </a14:m>
                <a:r>
                  <a:rPr sz="2800" dirty="0"/>
                  <a:t>. We can substitute these values into the function and solve to find out the intensity level.</a:t>
                </a:r>
              </a:p>
              <a:p>
                <a:endParaRPr sz="2800" dirty="0"/>
              </a:p>
              <a:p>
                <a:pPr>
                  <a:defRPr sz="2800"/>
                </a:pPr>
                <a:r>
                  <a:rPr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6" name="Picture 5" descr="R equals the logarithm of I divided by I sub zero.&#10;Seven point seven equals the logarithm of I divided by one.&#10;Seven point seven equals the logarithm of I.&#10;">
            <a:extLst>
              <a:ext uri="{FF2B5EF4-FFF2-40B4-BE49-F238E27FC236}">
                <a16:creationId xmlns:a16="http://schemas.microsoft.com/office/drawing/2014/main" id="{707FD136-CF7E-9D86-5A6F-1C83B8E658A8}"/>
              </a:ext>
            </a:extLst>
          </p:cNvPr>
          <p:cNvPicPr>
            <a:picLocks noChangeAspect="1"/>
          </p:cNvPicPr>
          <p:nvPr/>
        </p:nvPicPr>
        <p:blipFill>
          <a:blip r:embed="rId3"/>
          <a:stretch>
            <a:fillRect/>
          </a:stretch>
        </p:blipFill>
        <p:spPr>
          <a:xfrm>
            <a:off x="3276600" y="2895600"/>
            <a:ext cx="1743075" cy="238125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Using Logarithmic Functions—Slide 4</a:t>
            </a:r>
            <a:endParaRPr dirty="0"/>
          </a:p>
        </p:txBody>
      </p:sp>
      <p:sp>
        <p:nvSpPr>
          <p:cNvPr id="3" name="Text Placeholder 2"/>
          <p:cNvSpPr>
            <a:spLocks noGrp="1"/>
          </p:cNvSpPr>
          <p:nvPr>
            <p:ph type="body" sz="quarter" idx="10"/>
          </p:nvPr>
        </p:nvSpPr>
        <p:spPr/>
        <p:txBody>
          <a:bodyPr>
            <a:normAutofit/>
          </a:bodyPr>
          <a:lstStyle/>
          <a:p>
            <a:pPr>
              <a:defRPr sz="2800"/>
            </a:pPr>
            <a:r>
              <a:rPr lang="en-IN" sz="2600" dirty="0"/>
              <a:t>​Just as logarithms helped us solve equations involving exponents, exponents can help us solve logarithmic equations. We can use the definition of a logarithm to determine what </a:t>
            </a:r>
            <a:r>
              <a:rPr lang="en-IN" sz="2600" i="1" dirty="0"/>
              <a:t>I</a:t>
            </a:r>
            <a:r>
              <a:rPr lang="en-IN" sz="2600" dirty="0"/>
              <a:t> is now. Recall that</a:t>
            </a:r>
            <a:endParaRPr lang="en-US" sz="2600" dirty="0"/>
          </a:p>
          <a:p>
            <a:endParaRPr lang="en-US" sz="2600" dirty="0"/>
          </a:p>
          <a:p>
            <a:endParaRPr lang="ar-AE" sz="2600" dirty="0"/>
          </a:p>
          <a:p>
            <a:pPr>
              <a:defRPr sz="2800"/>
            </a:pPr>
            <a:r>
              <a:rPr lang="ar-AE" sz="2600" dirty="0"/>
              <a:t>​</a:t>
            </a:r>
            <a:endParaRPr sz="2600" dirty="0"/>
          </a:p>
        </p:txBody>
      </p:sp>
      <p:pic>
        <p:nvPicPr>
          <p:cNvPr id="9" name="Picture 8" descr="b to the power of x equals a, when logarithm to the base b of a equals x.">
            <a:extLst>
              <a:ext uri="{FF2B5EF4-FFF2-40B4-BE49-F238E27FC236}">
                <a16:creationId xmlns:a16="http://schemas.microsoft.com/office/drawing/2014/main" id="{A238FE4F-827A-1CB4-A2A2-3BCA4587D985}"/>
              </a:ext>
            </a:extLst>
          </p:cNvPr>
          <p:cNvPicPr>
            <a:picLocks noChangeAspect="1"/>
          </p:cNvPicPr>
          <p:nvPr/>
        </p:nvPicPr>
        <p:blipFill>
          <a:blip r:embed="rId2"/>
          <a:stretch>
            <a:fillRect/>
          </a:stretch>
        </p:blipFill>
        <p:spPr>
          <a:xfrm>
            <a:off x="5410200" y="2231648"/>
            <a:ext cx="3057525" cy="457200"/>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58313E6-A816-1EBA-9598-D628DB519BA4}"/>
                  </a:ext>
                </a:extLst>
              </p:cNvPr>
              <p:cNvSpPr txBox="1"/>
              <p:nvPr/>
            </p:nvSpPr>
            <p:spPr>
              <a:xfrm>
                <a:off x="457200" y="2688848"/>
                <a:ext cx="8229600"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600" b="0" i="0" u="none" strike="noStrike" kern="1200" cap="none" spc="0" normalizeH="0" baseline="0" noProof="0" dirty="0">
                    <a:ln>
                      <a:noFill/>
                    </a:ln>
                    <a:solidFill>
                      <a:srgbClr val="366092"/>
                    </a:solidFill>
                    <a:effectLst/>
                    <a:uLnTx/>
                    <a:uFillTx/>
                    <a:latin typeface="Calibri"/>
                    <a:ea typeface="+mn-ea"/>
                    <a:cs typeface="+mn-cs"/>
                  </a:rPr>
                  <a:t>From this, we know that </a:t>
                </a:r>
                <a:r>
                  <a:rPr kumimoji="0" lang="en-IN" sz="2600" b="0" i="1" u="none" strike="noStrike" kern="1200" cap="none" spc="0" normalizeH="0" baseline="0" noProof="0" dirty="0">
                    <a:ln>
                      <a:noFill/>
                    </a:ln>
                    <a:solidFill>
                      <a:srgbClr val="366092"/>
                    </a:solidFill>
                    <a:effectLst/>
                    <a:uLnTx/>
                    <a:uFillTx/>
                    <a:latin typeface="Calibri"/>
                    <a:ea typeface="+mn-ea"/>
                    <a:cs typeface="+mn-cs"/>
                  </a:rPr>
                  <a:t>x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oMath>
                </a14:m>
                <a:r>
                  <a:rPr kumimoji="0" lang="en-IN" sz="2600" b="0" i="0" u="none" strike="noStrike" kern="1200" cap="none" spc="0" normalizeH="0" baseline="0" noProof="0" dirty="0">
                    <a:ln>
                      <a:noFill/>
                    </a:ln>
                    <a:solidFill>
                      <a:srgbClr val="366092"/>
                    </a:solidFill>
                    <a:effectLst/>
                    <a:uLnTx/>
                    <a:uFillTx/>
                    <a:latin typeface="Calibri"/>
                    <a:ea typeface="+mn-ea"/>
                    <a:cs typeface="+mn-cs"/>
                  </a:rPr>
                  <a:t>, </a:t>
                </a:r>
                <a:r>
                  <a:rPr kumimoji="0" lang="en-IN" sz="2600" b="0" i="1" u="none" strike="noStrike" kern="1200" cap="none" spc="0" normalizeH="0" baseline="0" noProof="0" dirty="0">
                    <a:ln>
                      <a:noFill/>
                    </a:ln>
                    <a:solidFill>
                      <a:srgbClr val="366092"/>
                    </a:solidFill>
                    <a:effectLst/>
                    <a:uLnTx/>
                    <a:uFillTx/>
                    <a:latin typeface="Calibri"/>
                    <a:ea typeface="+mn-ea"/>
                    <a:cs typeface="+mn-cs"/>
                  </a:rPr>
                  <a:t>a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6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oMath>
                </a14:m>
                <a:r>
                  <a:rPr kumimoji="0" lang="en-IN" sz="2600" b="0" i="1" u="none" strike="noStrike" kern="1200" cap="none" spc="0" normalizeH="0" baseline="0" noProof="0" dirty="0">
                    <a:ln>
                      <a:noFill/>
                    </a:ln>
                    <a:solidFill>
                      <a:srgbClr val="366092"/>
                    </a:solidFill>
                    <a:effectLst/>
                    <a:uLnTx/>
                    <a:uFillTx/>
                    <a:latin typeface="Calibri"/>
                    <a:ea typeface="+mn-ea"/>
                    <a:cs typeface="+mn-cs"/>
                  </a:rPr>
                  <a:t>I</a:t>
                </a:r>
                <a:r>
                  <a:rPr kumimoji="0" lang="en-IN" sz="2600" b="0" i="0" u="none" strike="noStrike" kern="1200" cap="none" spc="0" normalizeH="0" baseline="0" noProof="0" dirty="0">
                    <a:ln>
                      <a:noFill/>
                    </a:ln>
                    <a:solidFill>
                      <a:srgbClr val="366092"/>
                    </a:solidFill>
                    <a:effectLst/>
                    <a:uLnTx/>
                    <a:uFillTx/>
                    <a:latin typeface="Calibri"/>
                    <a:ea typeface="+mn-ea"/>
                    <a:cs typeface="+mn-cs"/>
                  </a:rPr>
                  <a:t>, and </a:t>
                </a:r>
                <a:r>
                  <a:rPr kumimoji="0" lang="en-IN" sz="2600" b="0" i="1" u="none" strike="noStrike" kern="1200" cap="none" spc="0" normalizeH="0" baseline="0" noProof="0" dirty="0">
                    <a:ln>
                      <a:noFill/>
                    </a:ln>
                    <a:solidFill>
                      <a:srgbClr val="366092"/>
                    </a:solidFill>
                    <a:effectLst/>
                    <a:uLnTx/>
                    <a:uFillTx/>
                    <a:latin typeface="Calibri"/>
                    <a:ea typeface="+mn-ea"/>
                    <a:cs typeface="+mn-cs"/>
                  </a:rPr>
                  <a:t>b</a:t>
                </a:r>
                <a14:m>
                  <m:oMath xmlns:m="http://schemas.openxmlformats.org/officeDocument/2006/math">
                    <m:r>
                      <a:rPr kumimoji="0" lang="en-IN" sz="26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oMath>
                </a14:m>
                <a:r>
                  <a:rPr kumimoji="0" lang="en-IN" sz="2600" b="0" i="0" u="none" strike="noStrike" kern="1200" cap="none" spc="0" normalizeH="0" baseline="0" noProof="0" dirty="0">
                    <a:ln>
                      <a:noFill/>
                    </a:ln>
                    <a:solidFill>
                      <a:srgbClr val="366092"/>
                    </a:solidFill>
                    <a:effectLst/>
                    <a:uLnTx/>
                    <a:uFillTx/>
                    <a:latin typeface="Calibri"/>
                    <a:ea typeface="+mn-ea"/>
                    <a:cs typeface="+mn-cs"/>
                  </a:rPr>
                  <a:t>. Substituting these into the equation, we have the following.</a:t>
                </a:r>
              </a:p>
            </p:txBody>
          </p:sp>
        </mc:Choice>
        <mc:Fallback>
          <p:sp>
            <p:nvSpPr>
              <p:cNvPr id="5" name="TextBox 4">
                <a:extLst>
                  <a:ext uri="{FF2B5EF4-FFF2-40B4-BE49-F238E27FC236}">
                    <a16:creationId xmlns:a16="http://schemas.microsoft.com/office/drawing/2014/main" id="{D58313E6-A816-1EBA-9598-D628DB519BA4}"/>
                  </a:ext>
                </a:extLst>
              </p:cNvPr>
              <p:cNvSpPr txBox="1">
                <a:spLocks noRot="1" noChangeAspect="1" noMove="1" noResize="1" noEditPoints="1" noAdjustHandles="1" noChangeArrowheads="1" noChangeShapeType="1" noTextEdit="1"/>
              </p:cNvSpPr>
              <p:nvPr/>
            </p:nvSpPr>
            <p:spPr>
              <a:xfrm>
                <a:off x="457200" y="2688848"/>
                <a:ext cx="8229600" cy="892552"/>
              </a:xfrm>
              <a:prstGeom prst="rect">
                <a:avLst/>
              </a:prstGeom>
              <a:blipFill>
                <a:blip r:embed="rId3"/>
                <a:stretch>
                  <a:fillRect l="-1333" t="-5442" r="-593" b="-17007"/>
                </a:stretch>
              </a:blipFill>
            </p:spPr>
            <p:txBody>
              <a:bodyPr/>
              <a:lstStyle/>
              <a:p>
                <a:r>
                  <a:rPr lang="en-IN">
                    <a:noFill/>
                  </a:rPr>
                  <a:t> </a:t>
                </a:r>
              </a:p>
            </p:txBody>
          </p:sp>
        </mc:Fallback>
      </mc:AlternateContent>
      <p:pic>
        <p:nvPicPr>
          <p:cNvPr id="6" name="Picture 5" descr="Ten raised to the power of seven point seven equals&#10;Approximately equal to fifty million one hundred eighteen thousand seven hundred twenty-three point three six&#10;">
            <a:extLst>
              <a:ext uri="{FF2B5EF4-FFF2-40B4-BE49-F238E27FC236}">
                <a16:creationId xmlns:a16="http://schemas.microsoft.com/office/drawing/2014/main" id="{983F9FF8-37A7-17AE-D133-2BD968164526}"/>
              </a:ext>
            </a:extLst>
          </p:cNvPr>
          <p:cNvPicPr>
            <a:picLocks noChangeAspect="1"/>
          </p:cNvPicPr>
          <p:nvPr/>
        </p:nvPicPr>
        <p:blipFill>
          <a:blip r:embed="rId4"/>
          <a:stretch>
            <a:fillRect/>
          </a:stretch>
        </p:blipFill>
        <p:spPr>
          <a:xfrm>
            <a:off x="2895600" y="3668040"/>
            <a:ext cx="2343150" cy="933450"/>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B751415-5C37-1065-E01F-DF2042B20C42}"/>
                  </a:ext>
                </a:extLst>
              </p:cNvPr>
              <p:cNvSpPr txBox="1"/>
              <p:nvPr/>
            </p:nvSpPr>
            <p:spPr>
              <a:xfrm>
                <a:off x="457200" y="4628384"/>
                <a:ext cx="8229600" cy="1292662"/>
              </a:xfrm>
              <a:prstGeom prst="rect">
                <a:avLst/>
              </a:prstGeom>
              <a:noFill/>
            </p:spPr>
            <p:txBody>
              <a:bodyPr wrap="square">
                <a:spAutoFit/>
              </a:bodyPr>
              <a:lstStyle/>
              <a:p>
                <a:r>
                  <a:rPr lang="en-IN" sz="2600" dirty="0"/>
                  <a:t>So the intensity level is approximately </a:t>
                </a:r>
                <a:r>
                  <a:rPr lang="en-IN" sz="2600" i="1" dirty="0"/>
                  <a:t>I</a:t>
                </a:r>
                <a:r>
                  <a:rPr lang="en-IN" sz="2600" dirty="0"/>
                  <a:t> </a:t>
                </a:r>
                <a14:m>
                  <m:oMath xmlns:m="http://schemas.openxmlformats.org/officeDocument/2006/math">
                    <m:r>
                      <a:rPr lang="en-IN" sz="2600">
                        <a:latin typeface="Cambria Math" panose="02040503050406030204" pitchFamily="18" charset="0"/>
                      </a:rPr>
                      <m:t>≈</m:t>
                    </m:r>
                    <m:r>
                      <a:rPr lang="en-IN" sz="2600">
                        <a:latin typeface="Cambria Math" panose="02040503050406030204" pitchFamily="18" charset="0"/>
                      </a:rPr>
                      <m:t>50</m:t>
                    </m:r>
                    <m:r>
                      <a:rPr lang="en-IN" sz="2600">
                        <a:latin typeface="Cambria Math" panose="02040503050406030204" pitchFamily="18" charset="0"/>
                      </a:rPr>
                      <m:t>,</m:t>
                    </m:r>
                    <m:r>
                      <a:rPr lang="en-IN" sz="2600">
                        <a:latin typeface="Cambria Math" panose="02040503050406030204" pitchFamily="18" charset="0"/>
                      </a:rPr>
                      <m:t>118</m:t>
                    </m:r>
                    <m:r>
                      <a:rPr lang="en-IN" sz="2600">
                        <a:latin typeface="Cambria Math" panose="02040503050406030204" pitchFamily="18" charset="0"/>
                      </a:rPr>
                      <m:t>,</m:t>
                    </m:r>
                    <m:r>
                      <a:rPr lang="en-IN" sz="2600">
                        <a:latin typeface="Cambria Math" panose="02040503050406030204" pitchFamily="18" charset="0"/>
                      </a:rPr>
                      <m:t>723</m:t>
                    </m:r>
                  </m:oMath>
                </a14:m>
                <a:r>
                  <a:rPr lang="en-IN" sz="2600" dirty="0"/>
                  <a:t> which means the Caribbean earthquake was over </a:t>
                </a:r>
                <a:r>
                  <a:rPr lang="en-IN" sz="2600" dirty="0">
                    <a:latin typeface="Cambria Math"/>
                  </a:rPr>
                  <a:t>50</a:t>
                </a:r>
                <a:r>
                  <a:rPr lang="en-IN" sz="2600" dirty="0"/>
                  <a:t> million times stronger than a zero-level earthquake.</a:t>
                </a:r>
              </a:p>
            </p:txBody>
          </p:sp>
        </mc:Choice>
        <mc:Fallback>
          <p:sp>
            <p:nvSpPr>
              <p:cNvPr id="8" name="TextBox 7">
                <a:extLst>
                  <a:ext uri="{FF2B5EF4-FFF2-40B4-BE49-F238E27FC236}">
                    <a16:creationId xmlns:a16="http://schemas.microsoft.com/office/drawing/2014/main" id="{3B751415-5C37-1065-E01F-DF2042B20C42}"/>
                  </a:ext>
                </a:extLst>
              </p:cNvPr>
              <p:cNvSpPr txBox="1">
                <a:spLocks noRot="1" noChangeAspect="1" noMove="1" noResize="1" noEditPoints="1" noAdjustHandles="1" noChangeArrowheads="1" noChangeShapeType="1" noTextEdit="1"/>
              </p:cNvSpPr>
              <p:nvPr/>
            </p:nvSpPr>
            <p:spPr>
              <a:xfrm>
                <a:off x="457200" y="4628384"/>
                <a:ext cx="8229600" cy="1292662"/>
              </a:xfrm>
              <a:prstGeom prst="rect">
                <a:avLst/>
              </a:prstGeom>
              <a:blipFill>
                <a:blip r:embed="rId5"/>
                <a:stretch>
                  <a:fillRect l="-1333" t="-3774" r="-2000" b="-11792"/>
                </a:stretch>
              </a:blipFill>
            </p:spPr>
            <p:txBody>
              <a:bodyPr/>
              <a:lstStyle/>
              <a:p>
                <a:r>
                  <a:rPr lang="en-IN">
                    <a:noFill/>
                  </a:rPr>
                  <a:t> </a:t>
                </a:r>
              </a:p>
            </p:txBody>
          </p:sp>
        </mc:Fallback>
      </mc:AlternateContent>
    </p:spTree>
    <p:extLst>
      <p:ext uri="{BB962C8B-B14F-4D97-AF65-F5344CB8AC3E}">
        <p14:creationId xmlns:p14="http://schemas.microsoft.com/office/powerpoint/2010/main" val="2737118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Using Logarithmic Functions—Slide 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marL="538163" indent="-538163">
                  <a:defRPr sz="2800"/>
                </a:pPr>
                <a:r>
                  <a:rPr lang="en-US" sz="2400" dirty="0"/>
                  <a:t>c.</a:t>
                </a:r>
                <a:r>
                  <a:rPr sz="2400" dirty="0"/>
                  <a:t>​</a:t>
                </a:r>
                <a:r>
                  <a:rPr lang="en-US" sz="2400" dirty="0"/>
                  <a:t>	</a:t>
                </a:r>
                <a:r>
                  <a:rPr sz="2400" dirty="0"/>
                  <a:t>We can substitute the values for the scale number, </a:t>
                </a:r>
                <a:r>
                  <a:rPr lang="en-US" sz="2400" i="1" dirty="0"/>
                  <a:t>R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9</m:t>
                    </m:r>
                    <m:r>
                      <a:rPr sz="2400">
                        <a:latin typeface="Cambria Math" panose="02040503050406030204" pitchFamily="18" charset="0"/>
                      </a:rPr>
                      <m:t>.</m:t>
                    </m:r>
                    <m:r>
                      <a:rPr sz="2400">
                        <a:latin typeface="Cambria Math" panose="02040503050406030204" pitchFamily="18" charset="0"/>
                      </a:rPr>
                      <m:t>5</m:t>
                    </m:r>
                  </m:oMath>
                </a14:m>
                <a:r>
                  <a:rPr sz="2400" dirty="0"/>
                  <a:t> and</a:t>
                </a:r>
                <a:r>
                  <a:rPr lang="en-US" sz="2400" dirty="0"/>
                  <a:t> </a:t>
                </a:r>
                <a:r>
                  <a:rPr lang="en-US" sz="2400" i="1" dirty="0"/>
                  <a:t>I</a:t>
                </a:r>
                <a:r>
                  <a:rPr lang="en-US" sz="2400" dirty="0">
                    <a:latin typeface="Calibri" panose="020F0502020204030204" pitchFamily="34" charset="0"/>
                    <a:ea typeface="Calibri" panose="020F0502020204030204" pitchFamily="34" charset="0"/>
                    <a:cs typeface="Calibri" panose="020F0502020204030204" pitchFamily="34" charset="0"/>
                  </a:rPr>
                  <a:t>₀</a:t>
                </a:r>
                <a:r>
                  <a:rPr lang="en-US" sz="2400" dirty="0"/>
                  <a:t> </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1</m:t>
                    </m:r>
                  </m:oMath>
                </a14:m>
                <a:r>
                  <a:rPr sz="2400" dirty="0"/>
                  <a:t>, into the function to obtain the following.</a:t>
                </a:r>
              </a:p>
              <a:p>
                <a:pPr/>
                <a14:m>
                  <m:oMathPara xmlns:m="http://schemas.openxmlformats.org/officeDocument/2006/math">
                    <m:oMathParaPr>
                      <m:jc m:val="centerGroup"/>
                    </m:oMathParaPr>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5</m:t>
                          </m:r>
                        </m:e>
                      </m:phant>
                    </m:oMath>
                  </m:oMathPara>
                </a14:m>
                <a:endParaRPr lang="en-US" sz="2400" dirty="0"/>
              </a:p>
              <a:p>
                <a:endParaRPr lang="en-IN" sz="2400" dirty="0"/>
              </a:p>
              <a:p>
                <a:endParaRPr lang="en-US" sz="2400" dirty="0"/>
              </a:p>
              <a:p>
                <a:endParaRPr lang="en-US" sz="2400" dirty="0"/>
              </a:p>
              <a:p>
                <a:endParaRPr sz="2400" dirty="0"/>
              </a:p>
              <a:p>
                <a:pPr>
                  <a:defRPr sz="2800"/>
                </a:pPr>
                <a:r>
                  <a:rPr sz="2400" dirty="0"/>
                  <a:t>​</a:t>
                </a:r>
                <a:endParaRPr lang="en-US" sz="2400" dirty="0"/>
              </a:p>
              <a:p>
                <a:pPr>
                  <a:defRPr sz="2800"/>
                </a:pPr>
                <a:endParaRPr lang="en-US" sz="2400" dirty="0"/>
              </a:p>
              <a:p>
                <a:endParaRPr lang="en-IN" sz="2400" dirty="0"/>
              </a:p>
              <a:p>
                <a:r>
                  <a:rPr sz="24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IN">
                    <a:noFill/>
                  </a:rPr>
                  <a:t> </a:t>
                </a:r>
              </a:p>
            </p:txBody>
          </p:sp>
        </mc:Fallback>
      </mc:AlternateContent>
      <p:pic>
        <p:nvPicPr>
          <p:cNvPr id="9" name="Picture 8" descr="Line 1: R equals the logarithm of I divided by I naught.&#10;Line 2: 9.5 equals the logarithm of I divided by one.&#10;Line 3: 9.5 equals the logarithm of I.">
            <a:extLst>
              <a:ext uri="{FF2B5EF4-FFF2-40B4-BE49-F238E27FC236}">
                <a16:creationId xmlns:a16="http://schemas.microsoft.com/office/drawing/2014/main" id="{6721FC39-6913-028C-1BD5-404C41E2EDC9}"/>
              </a:ext>
            </a:extLst>
          </p:cNvPr>
          <p:cNvPicPr>
            <a:picLocks noChangeAspect="1"/>
          </p:cNvPicPr>
          <p:nvPr/>
        </p:nvPicPr>
        <p:blipFill>
          <a:blip r:embed="rId3"/>
          <a:stretch>
            <a:fillRect/>
          </a:stretch>
        </p:blipFill>
        <p:spPr>
          <a:xfrm>
            <a:off x="3581400" y="1828800"/>
            <a:ext cx="1590675" cy="219075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6F9303E-8ABE-7A07-5801-3762B7DEA5F2}"/>
                  </a:ext>
                </a:extLst>
              </p:cNvPr>
              <p:cNvSpPr txBox="1"/>
              <p:nvPr/>
            </p:nvSpPr>
            <p:spPr>
              <a:xfrm>
                <a:off x="457200" y="3962400"/>
                <a:ext cx="8305800" cy="492443"/>
              </a:xfrm>
              <a:prstGeom prst="rect">
                <a:avLst/>
              </a:prstGeom>
              <a:noFill/>
            </p:spPr>
            <p:txBody>
              <a:bodyPr wrap="square">
                <a:spAutoFit/>
              </a:bodyPr>
              <a:lstStyle/>
              <a:p>
                <a:pPr>
                  <a:defRPr sz="2800"/>
                </a:pPr>
                <a:r>
                  <a:rPr lang="en-US" sz="2600" dirty="0"/>
                  <a:t>Once again, we know that </a:t>
                </a:r>
                <a:r>
                  <a:rPr lang="en-US" sz="2600" i="1" dirty="0"/>
                  <a:t>x </a:t>
                </a:r>
                <a14:m>
                  <m:oMath xmlns:m="http://schemas.openxmlformats.org/officeDocument/2006/math">
                    <m:r>
                      <a:rPr lang="en-US" sz="2600">
                        <a:latin typeface="Cambria Math" panose="02040503050406030204" pitchFamily="18" charset="0"/>
                      </a:rPr>
                      <m:t>=</m:t>
                    </m:r>
                    <m:r>
                      <a:rPr lang="en-US" sz="2600">
                        <a:latin typeface="Cambria Math" panose="02040503050406030204" pitchFamily="18" charset="0"/>
                      </a:rPr>
                      <m:t>9</m:t>
                    </m:r>
                    <m:r>
                      <a:rPr lang="en-US" sz="2600">
                        <a:latin typeface="Cambria Math" panose="02040503050406030204" pitchFamily="18" charset="0"/>
                      </a:rPr>
                      <m:t>.</m:t>
                    </m:r>
                    <m:r>
                      <a:rPr lang="en-US" sz="2600">
                        <a:latin typeface="Cambria Math" panose="02040503050406030204" pitchFamily="18" charset="0"/>
                      </a:rPr>
                      <m:t>5</m:t>
                    </m:r>
                  </m:oMath>
                </a14:m>
                <a:r>
                  <a:rPr lang="en-US" sz="2600" dirty="0"/>
                  <a:t>, </a:t>
                </a:r>
                <a:r>
                  <a:rPr lang="en-US" sz="2600" i="1" dirty="0"/>
                  <a:t>a </a:t>
                </a:r>
                <a14:m>
                  <m:oMath xmlns:m="http://schemas.openxmlformats.org/officeDocument/2006/math">
                    <m:r>
                      <a:rPr lang="en-US" sz="2600">
                        <a:latin typeface="Cambria Math" panose="02040503050406030204" pitchFamily="18" charset="0"/>
                      </a:rPr>
                      <m:t>=</m:t>
                    </m:r>
                    <m:r>
                      <a:rPr lang="en-US" sz="2600">
                        <a:latin typeface="Cambria Math" panose="02040503050406030204" pitchFamily="18" charset="0"/>
                      </a:rPr>
                      <m:t>𝐼</m:t>
                    </m:r>
                  </m:oMath>
                </a14:m>
                <a:r>
                  <a:rPr lang="en-US" sz="2600" dirty="0"/>
                  <a:t>, and </a:t>
                </a:r>
                <a:r>
                  <a:rPr lang="en-US" sz="2600" i="1" dirty="0"/>
                  <a:t>b </a:t>
                </a:r>
                <a14:m>
                  <m:oMath xmlns:m="http://schemas.openxmlformats.org/officeDocument/2006/math">
                    <m:r>
                      <a:rPr lang="en-US" sz="2600">
                        <a:latin typeface="Cambria Math" panose="02040503050406030204" pitchFamily="18" charset="0"/>
                      </a:rPr>
                      <m:t>=</m:t>
                    </m:r>
                    <m:r>
                      <a:rPr lang="en-US" sz="2600">
                        <a:latin typeface="Cambria Math" panose="02040503050406030204" pitchFamily="18" charset="0"/>
                      </a:rPr>
                      <m:t>10</m:t>
                    </m:r>
                  </m:oMath>
                </a14:m>
                <a:r>
                  <a:rPr lang="en-US" sz="2600" dirty="0"/>
                  <a:t>.</a:t>
                </a:r>
              </a:p>
            </p:txBody>
          </p:sp>
        </mc:Choice>
        <mc:Fallback xmlns="">
          <p:sp>
            <p:nvSpPr>
              <p:cNvPr id="14" name="TextBox 13">
                <a:extLst>
                  <a:ext uri="{FF2B5EF4-FFF2-40B4-BE49-F238E27FC236}">
                    <a16:creationId xmlns:a16="http://schemas.microsoft.com/office/drawing/2014/main" id="{B6F9303E-8ABE-7A07-5801-3762B7DEA5F2}"/>
                  </a:ext>
                </a:extLst>
              </p:cNvPr>
              <p:cNvSpPr txBox="1">
                <a:spLocks noRot="1" noChangeAspect="1" noMove="1" noResize="1" noEditPoints="1" noAdjustHandles="1" noChangeArrowheads="1" noChangeShapeType="1" noTextEdit="1"/>
              </p:cNvSpPr>
              <p:nvPr/>
            </p:nvSpPr>
            <p:spPr>
              <a:xfrm>
                <a:off x="457200" y="3962400"/>
                <a:ext cx="8305800" cy="492443"/>
              </a:xfrm>
              <a:prstGeom prst="rect">
                <a:avLst/>
              </a:prstGeom>
              <a:blipFill>
                <a:blip r:embed="rId4"/>
                <a:stretch>
                  <a:fillRect l="-1321" t="-9877" b="-30864"/>
                </a:stretch>
              </a:blipFill>
            </p:spPr>
            <p:txBody>
              <a:bodyPr/>
              <a:lstStyle/>
              <a:p>
                <a:r>
                  <a:rPr lang="en-IN">
                    <a:noFill/>
                  </a:rPr>
                  <a:t> </a:t>
                </a:r>
              </a:p>
            </p:txBody>
          </p:sp>
        </mc:Fallback>
      </mc:AlternateContent>
      <p:pic>
        <p:nvPicPr>
          <p:cNvPr id="12" name="Picture 11" descr="Ten raised to the power of nine point five is approximately equal to I.&#10;&#10;I is approximately equals to three billion, one hundred sixty-two million, two hundred seventy-seven thousand, six hundred sixty point one seven.">
            <a:extLst>
              <a:ext uri="{FF2B5EF4-FFF2-40B4-BE49-F238E27FC236}">
                <a16:creationId xmlns:a16="http://schemas.microsoft.com/office/drawing/2014/main" id="{792494C2-C0E3-D677-5FBC-F08E518D4853}"/>
              </a:ext>
            </a:extLst>
          </p:cNvPr>
          <p:cNvPicPr>
            <a:picLocks noChangeAspect="1"/>
          </p:cNvPicPr>
          <p:nvPr/>
        </p:nvPicPr>
        <p:blipFill>
          <a:blip r:embed="rId5"/>
          <a:stretch>
            <a:fillRect/>
          </a:stretch>
        </p:blipFill>
        <p:spPr>
          <a:xfrm>
            <a:off x="2447365" y="4352338"/>
            <a:ext cx="2733675" cy="933450"/>
          </a:xfrm>
          <a:prstGeom prst="rect">
            <a:avLst/>
          </a:prstGeom>
        </p:spPr>
      </p:pic>
      <p:sp>
        <p:nvSpPr>
          <p:cNvPr id="16" name="TextBox 15">
            <a:extLst>
              <a:ext uri="{FF2B5EF4-FFF2-40B4-BE49-F238E27FC236}">
                <a16:creationId xmlns:a16="http://schemas.microsoft.com/office/drawing/2014/main" id="{2297459D-A188-776C-91BC-D1E1FD7C1D78}"/>
              </a:ext>
            </a:extLst>
          </p:cNvPr>
          <p:cNvSpPr txBox="1"/>
          <p:nvPr/>
        </p:nvSpPr>
        <p:spPr>
          <a:xfrm>
            <a:off x="457200" y="5156994"/>
            <a:ext cx="8305800" cy="892552"/>
          </a:xfrm>
          <a:prstGeom prst="rect">
            <a:avLst/>
          </a:prstGeom>
          <a:noFill/>
        </p:spPr>
        <p:txBody>
          <a:bodyPr wrap="square">
            <a:spAutoFit/>
          </a:bodyPr>
          <a:lstStyle/>
          <a:p>
            <a:r>
              <a:rPr lang="en-US" sz="2600" dirty="0"/>
              <a:t>This means that the Chilean earthquake was over </a:t>
            </a:r>
            <a:r>
              <a:rPr lang="en-US" sz="2600" dirty="0">
                <a:latin typeface="Cambria Math"/>
              </a:rPr>
              <a:t>3.16</a:t>
            </a:r>
            <a:r>
              <a:rPr lang="en-US" sz="2600" dirty="0"/>
              <a:t> billion times stronger than a zero-level earthquake.</a:t>
            </a:r>
            <a:endParaRPr lang="en-IN" sz="2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p:sp>
        <p:nvSpPr>
          <p:cNvPr id="3" name="Text Placeholder 2"/>
          <p:cNvSpPr>
            <a:spLocks noGrp="1"/>
          </p:cNvSpPr>
          <p:nvPr>
            <p:ph type="body" sz="quarter" idx="10"/>
          </p:nvPr>
        </p:nvSpPr>
        <p:spPr/>
        <p:txBody>
          <a:bodyPr>
            <a:normAutofit/>
          </a:bodyPr>
          <a:lstStyle/>
          <a:p>
            <a:r>
              <a:rPr sz="2800" dirty="0"/>
              <a:t>Determine how much stronger the Chilean earthquake was than the Caribbean earthquake.</a:t>
            </a:r>
            <a:endParaRPr lang="en-US" sz="2800" dirty="0"/>
          </a:p>
          <a:p>
            <a:endParaRPr sz="2800" dirty="0"/>
          </a:p>
          <a:p>
            <a:r>
              <a:rPr sz="2800" dirty="0"/>
              <a:t>Answer: About </a:t>
            </a:r>
            <a:r>
              <a:rPr sz="2800" dirty="0">
                <a:latin typeface="Cambria Math"/>
              </a:rPr>
              <a:t>63</a:t>
            </a:r>
            <a:r>
              <a:rPr sz="2800" dirty="0"/>
              <a:t> times stronger</a:t>
            </a:r>
          </a:p>
        </p:txBody>
      </p:sp>
    </p:spTree>
    <p:extLst>
      <p:ext uri="{BB962C8B-B14F-4D97-AF65-F5344CB8AC3E}">
        <p14:creationId xmlns:p14="http://schemas.microsoft.com/office/powerpoint/2010/main" val="747033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D4ED-55D9-4C34-BA35-1EE1D1DF3EB4}"/>
              </a:ext>
            </a:extLst>
          </p:cNvPr>
          <p:cNvSpPr>
            <a:spLocks noGrp="1"/>
          </p:cNvSpPr>
          <p:nvPr>
            <p:ph type="title"/>
          </p:nvPr>
        </p:nvSpPr>
        <p:spPr/>
        <p:txBody>
          <a:bodyPr>
            <a:normAutofit/>
          </a:bodyPr>
          <a:lstStyle/>
          <a:p>
            <a:r>
              <a:rPr lang="en-US" sz="2800" b="0" i="0" u="none" strike="noStrike" baseline="0" dirty="0">
                <a:latin typeface="Calibri" panose="020F0502020204030204" pitchFamily="34" charset="0"/>
              </a:rPr>
              <a:t>Table 3: Function Characteristics and Graph Shapes</a:t>
            </a:r>
            <a:endParaRPr lang="en-US" sz="2800" dirty="0"/>
          </a:p>
        </p:txBody>
      </p:sp>
      <p:pic>
        <p:nvPicPr>
          <p:cNvPr id="3" name="Picture 2" descr="Table consists of 3 columns. Types of Functions, Their Characteristics and the graph&#10;1. Linear Function.&#10;Characteristics: The largest exponent is 1. The change is constant.&#10;Shape of Graph. A straight line is showed in the graph  passing through the origin.&#10;&#10;2. Quadratic Function.&#10;Characteristics: The largest exponent is 2. The graph forms a U-shaped curve.&#10;Shape of Graph: An upward-facing parabola shown in the graph. &#10;&#10;3. Exponential Function&#10;Characteristics: The exponent is a variable. The growth becomes more rapid.&#10;Shape of Graph: An exponential curve enters in quadrant 2 sloping gradually upward until crossing the y-axis at  (0,1) , then sloping more steeply upward until exiting the view box in quadrant 1.&#10;&#10;4.  Logarithmic Function&#10;Characteristics: Involves logarithms. The growth becomes slower and slower.&#10;Shape of Graph: A logarithmic curve is shown entering in quadrant 4 sloping gradually to the right before intersecting the x-axis at  (1,0) , then proceeding more sharply to the right before exiting the view box in quadrant 1.">
            <a:extLst>
              <a:ext uri="{FF2B5EF4-FFF2-40B4-BE49-F238E27FC236}">
                <a16:creationId xmlns:a16="http://schemas.microsoft.com/office/drawing/2014/main" id="{79D40551-4536-53EC-1A75-8B53FC1408EE}"/>
              </a:ext>
            </a:extLst>
          </p:cNvPr>
          <p:cNvPicPr>
            <a:picLocks noChangeAspect="1"/>
          </p:cNvPicPr>
          <p:nvPr/>
        </p:nvPicPr>
        <p:blipFill>
          <a:blip r:embed="rId2"/>
          <a:stretch>
            <a:fillRect/>
          </a:stretch>
        </p:blipFill>
        <p:spPr>
          <a:xfrm>
            <a:off x="1524000" y="1143000"/>
            <a:ext cx="6264000" cy="4779423"/>
          </a:xfrm>
          <a:prstGeom prst="rect">
            <a:avLst/>
          </a:prstGeom>
        </p:spPr>
      </p:pic>
    </p:spTree>
    <p:extLst>
      <p:ext uri="{BB962C8B-B14F-4D97-AF65-F5344CB8AC3E}">
        <p14:creationId xmlns:p14="http://schemas.microsoft.com/office/powerpoint/2010/main" val="75486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an Exponential </a:t>
            </a:r>
            <a:br>
              <a:rPr lang="en-US" dirty="0"/>
            </a:br>
            <a:r>
              <a:rPr dirty="0"/>
              <a:t>Function</a:t>
            </a:r>
            <a:r>
              <a:rPr lang="en-US" dirty="0"/>
              <a:t>—Slide 2</a:t>
            </a:r>
            <a:endParaRPr dirty="0"/>
          </a:p>
        </p:txBody>
      </p:sp>
      <p:sp>
        <p:nvSpPr>
          <p:cNvPr id="6" name="TextBox 5">
            <a:extLst>
              <a:ext uri="{FF2B5EF4-FFF2-40B4-BE49-F238E27FC236}">
                <a16:creationId xmlns:a16="http://schemas.microsoft.com/office/drawing/2014/main" id="{09EB1B00-8D0D-3E2C-615D-48A698174548}"/>
              </a:ext>
            </a:extLst>
          </p:cNvPr>
          <p:cNvSpPr txBox="1"/>
          <p:nvPr/>
        </p:nvSpPr>
        <p:spPr>
          <a:xfrm>
            <a:off x="2514600" y="1094517"/>
            <a:ext cx="4572000" cy="369332"/>
          </a:xfrm>
          <a:prstGeom prst="rect">
            <a:avLst/>
          </a:prstGeom>
          <a:noFill/>
        </p:spPr>
        <p:txBody>
          <a:bodyPr wrap="square">
            <a:spAutoFit/>
          </a:bodyPr>
          <a:lstStyle/>
          <a:p>
            <a:pPr algn="ctr">
              <a:defRPr sz="1800" b="1"/>
            </a:pPr>
            <a:r>
              <a:rPr lang="en-IN" dirty="0"/>
              <a:t>Table 1: Bacteria Growth</a:t>
            </a:r>
          </a:p>
        </p:txBody>
      </p:sp>
      <mc:AlternateContent xmlns:mc="http://schemas.openxmlformats.org/markup-compatibility/2006" xmlns:a14="http://schemas.microsoft.com/office/drawing/2010/main">
        <mc:Choice Requires="a14">
          <p:graphicFrame>
            <p:nvGraphicFramePr>
              <p:cNvPr id="4" name="Table Placeholder 2" descr="At 0 minutes, there is 1 bacterium.&#10;At 1 minute, there are 2 bacteria.&#10;At 2 minutes, there are 4 bacteria.&#10;At 3 minutes, there are 8 bacteria.&#10;At 4 minutes, there are 16 bacteria.&#10;At 5 minutes, there are 32 bacteria.">
                <a:extLst>
                  <a:ext uri="{FF2B5EF4-FFF2-40B4-BE49-F238E27FC236}">
                    <a16:creationId xmlns:a16="http://schemas.microsoft.com/office/drawing/2014/main" id="{BC438919-CB5C-4266-BAAA-3CE758E9A55D}"/>
                  </a:ext>
                </a:extLst>
              </p:cNvPr>
              <p:cNvGraphicFramePr>
                <a:graphicFrameLocks/>
              </p:cNvGraphicFramePr>
              <p:nvPr>
                <p:extLst>
                  <p:ext uri="{D42A27DB-BD31-4B8C-83A1-F6EECF244321}">
                    <p14:modId xmlns:p14="http://schemas.microsoft.com/office/powerpoint/2010/main" val="1447274846"/>
                  </p:ext>
                </p:extLst>
              </p:nvPr>
            </p:nvGraphicFramePr>
            <p:xfrm>
              <a:off x="457200" y="152908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Time (minutes)</a:t>
                          </a:r>
                        </a:p>
                      </a:txBody>
                      <a:tcPr/>
                    </a:tc>
                    <a:tc>
                      <a:txBody>
                        <a:bodyPr/>
                        <a:lstStyle/>
                        <a:p>
                          <a:pPr algn="ctr">
                            <a:defRPr sz="1800" b="1"/>
                          </a:pPr>
                          <a:r>
                            <a:rPr dirty="0"/>
                            <a:t>Number of Bacteria</a:t>
                          </a:r>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1</a:t>
                          </a:r>
                          <a:endParaRPr sz="1800">
                            <a:latin typeface="Cambria Math"/>
                          </a:endParaRPr>
                        </a:p>
                      </a:txBody>
                      <a:tcPr/>
                    </a:tc>
                    <a:tc>
                      <a:txBody>
                        <a:bodyPr/>
                        <a:lstStyle/>
                        <a:p>
                          <a:pPr algn="ctr"/>
                          <a:r>
                            <a:rPr sz="1800"/>
                            <a:t>2</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2</a:t>
                          </a:r>
                          <a:endParaRPr sz="1800">
                            <a:latin typeface="Cambria Math"/>
                          </a:endParaRPr>
                        </a:p>
                      </a:txBody>
                      <a:tcPr/>
                    </a:tc>
                    <a:tc>
                      <a:txBody>
                        <a:bodyPr/>
                        <a:lstStyle/>
                        <a:p>
                          <a:pPr algn="ctr"/>
                          <a:r>
                            <a:rPr sz="1800"/>
                            <a:t>4</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3</a:t>
                          </a:r>
                          <a:endParaRPr sz="1800">
                            <a:latin typeface="Cambria Math"/>
                          </a:endParaRP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4</a:t>
                          </a:r>
                          <a:endParaRPr sz="1800">
                            <a:latin typeface="Cambria Math"/>
                          </a:endParaRPr>
                        </a:p>
                      </a:txBody>
                      <a:tcPr/>
                    </a:tc>
                    <a:tc>
                      <a:txBody>
                        <a:bodyPr/>
                        <a:lstStyle/>
                        <a:p>
                          <a:pPr algn="ctr"/>
                          <a:r>
                            <a:rPr sz="1800"/>
                            <a:t>16</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r>
                            <a:rPr sz="1800"/>
                            <a:t>5</a:t>
                          </a:r>
                          <a:endParaRPr sz="1800">
                            <a:latin typeface="Cambria Math"/>
                          </a:endParaRPr>
                        </a:p>
                      </a:txBody>
                      <a:tcPr/>
                    </a:tc>
                    <a:tc>
                      <a:txBody>
                        <a:bodyPr/>
                        <a:lstStyle/>
                        <a:p>
                          <a:pPr algn="ctr"/>
                          <a:r>
                            <a:rPr sz="1800"/>
                            <a:t>32</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oMath>
                            </m:oMathPara>
                          </a14:m>
                          <a:endParaRPr dirty="0"/>
                        </a:p>
                      </a:txBody>
                      <a:tcPr/>
                    </a:tc>
                    <a:extLst>
                      <a:ext uri="{0D108BD9-81ED-4DB2-BD59-A6C34878D82A}">
                        <a16:rowId xmlns:a16="http://schemas.microsoft.com/office/drawing/2014/main" val="10008"/>
                      </a:ext>
                    </a:extLst>
                  </a:tr>
                </a:tbl>
              </a:graphicData>
            </a:graphic>
          </p:graphicFrame>
        </mc:Choice>
        <mc:Fallback xmlns="">
          <p:graphicFrame>
            <p:nvGraphicFramePr>
              <p:cNvPr id="4" name="Table Placeholder 2" descr="At 0 minutes, there is 1 bacterium.&#10;At 1 minute, there are 2 bacteria.&#10;At 2 minutes, there are 4 bacteria.&#10;At 3 minutes, there are 8 bacteria.&#10;At 4 minutes, there are 16 bacteria.&#10;At 5 minutes, there are 32 bacteria.">
                <a:extLst>
                  <a:ext uri="{FF2B5EF4-FFF2-40B4-BE49-F238E27FC236}">
                    <a16:creationId xmlns:a16="http://schemas.microsoft.com/office/drawing/2014/main" id="{BC438919-CB5C-4266-BAAA-3CE758E9A55D}"/>
                  </a:ext>
                </a:extLst>
              </p:cNvPr>
              <p:cNvGraphicFramePr>
                <a:graphicFrameLocks/>
              </p:cNvGraphicFramePr>
              <p:nvPr>
                <p:extLst>
                  <p:ext uri="{D42A27DB-BD31-4B8C-83A1-F6EECF244321}">
                    <p14:modId xmlns:p14="http://schemas.microsoft.com/office/powerpoint/2010/main" val="1447274846"/>
                  </p:ext>
                </p:extLst>
              </p:nvPr>
            </p:nvGraphicFramePr>
            <p:xfrm>
              <a:off x="457200" y="152908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Time (minutes)</a:t>
                          </a:r>
                        </a:p>
                      </a:txBody>
                      <a:tcPr/>
                    </a:tc>
                    <a:tc>
                      <a:txBody>
                        <a:bodyPr/>
                        <a:lstStyle/>
                        <a:p>
                          <a:pPr algn="ctr">
                            <a:defRPr sz="1800" b="1"/>
                          </a:pPr>
                          <a:r>
                            <a:rPr dirty="0"/>
                            <a:t>Number of Bacteria</a:t>
                          </a:r>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1</a:t>
                          </a:r>
                          <a:endParaRPr sz="1800">
                            <a:latin typeface="Cambria Math"/>
                          </a:endParaRPr>
                        </a:p>
                      </a:txBody>
                      <a:tcPr/>
                    </a:tc>
                    <a:tc>
                      <a:txBody>
                        <a:bodyPr/>
                        <a:lstStyle/>
                        <a:p>
                          <a:pPr algn="ctr"/>
                          <a:r>
                            <a:rPr sz="1800"/>
                            <a:t>2</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2</a:t>
                          </a:r>
                          <a:endParaRPr sz="1800">
                            <a:latin typeface="Cambria Math"/>
                          </a:endParaRPr>
                        </a:p>
                      </a:txBody>
                      <a:tcPr/>
                    </a:tc>
                    <a:tc>
                      <a:txBody>
                        <a:bodyPr/>
                        <a:lstStyle/>
                        <a:p>
                          <a:pPr algn="ctr"/>
                          <a:r>
                            <a:rPr sz="1800"/>
                            <a:t>4</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a:t>3</a:t>
                          </a:r>
                          <a:endParaRPr sz="1800">
                            <a:latin typeface="Cambria Math"/>
                          </a:endParaRP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4</a:t>
                          </a:r>
                          <a:endParaRPr sz="1800">
                            <a:latin typeface="Cambria Math"/>
                          </a:endParaRPr>
                        </a:p>
                      </a:txBody>
                      <a:tcPr/>
                    </a:tc>
                    <a:tc>
                      <a:txBody>
                        <a:bodyPr/>
                        <a:lstStyle/>
                        <a:p>
                          <a:pPr algn="ctr"/>
                          <a:r>
                            <a:rPr sz="1800"/>
                            <a:t>16</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r>
                            <a:rPr sz="1800"/>
                            <a:t>5</a:t>
                          </a:r>
                          <a:endParaRPr sz="1800">
                            <a:latin typeface="Cambria Math"/>
                          </a:endParaRPr>
                        </a:p>
                      </a:txBody>
                      <a:tcPr/>
                    </a:tc>
                    <a:tc>
                      <a:txBody>
                        <a:bodyPr/>
                        <a:lstStyle/>
                        <a:p>
                          <a:pPr algn="ctr"/>
                          <a:r>
                            <a:rPr sz="1800"/>
                            <a:t>32</a:t>
                          </a:r>
                          <a:endParaRPr sz="1800">
                            <a:latin typeface="Cambria Math"/>
                          </a:endParaRPr>
                        </a:p>
                      </a:txBody>
                      <a:tcPr/>
                    </a:tc>
                    <a:extLst>
                      <a:ext uri="{0D108BD9-81ED-4DB2-BD59-A6C34878D82A}">
                        <a16:rowId xmlns:a16="http://schemas.microsoft.com/office/drawing/2014/main" val="10007"/>
                      </a:ext>
                    </a:extLst>
                  </a:tr>
                  <a:tr h="370840">
                    <a:tc>
                      <a:txBody>
                        <a:bodyPr/>
                        <a:lstStyle/>
                        <a:p>
                          <a:endParaRPr lang="en-US"/>
                        </a:p>
                      </a:txBody>
                      <a:tcPr>
                        <a:blipFill>
                          <a:blip r:embed="rId2"/>
                          <a:stretch>
                            <a:fillRect l="-296" t="-708197" r="-100444" b="-3279"/>
                          </a:stretch>
                        </a:blipFill>
                      </a:tcPr>
                    </a:tc>
                    <a:tc>
                      <a:txBody>
                        <a:bodyPr/>
                        <a:lstStyle/>
                        <a:p>
                          <a:endParaRPr lang="en-US"/>
                        </a:p>
                      </a:txBody>
                      <a:tcPr>
                        <a:blipFill>
                          <a:blip r:embed="rId2"/>
                          <a:stretch>
                            <a:fillRect l="-100296" t="-708197" r="-444" b="-3279"/>
                          </a:stretch>
                        </a:blipFill>
                      </a:tcPr>
                    </a:tc>
                    <a:extLst>
                      <a:ext uri="{0D108BD9-81ED-4DB2-BD59-A6C34878D82A}">
                        <a16:rowId xmlns:a16="http://schemas.microsoft.com/office/drawing/2014/main" val="10008"/>
                      </a:ext>
                    </a:extLst>
                  </a:tr>
                </a:tbl>
              </a:graphicData>
            </a:graphic>
          </p:graphicFrame>
        </mc:Fallback>
      </mc:AlternateContent>
      <p:sp>
        <p:nvSpPr>
          <p:cNvPr id="9" name="TextBox 8">
            <a:extLst>
              <a:ext uri="{FF2B5EF4-FFF2-40B4-BE49-F238E27FC236}">
                <a16:creationId xmlns:a16="http://schemas.microsoft.com/office/drawing/2014/main" id="{57B5B2CD-1359-1E7F-8E8E-516AF4B487A6}"/>
              </a:ext>
            </a:extLst>
          </p:cNvPr>
          <p:cNvSpPr txBox="1"/>
          <p:nvPr/>
        </p:nvSpPr>
        <p:spPr>
          <a:xfrm>
            <a:off x="457200" y="4561031"/>
            <a:ext cx="8229600" cy="1384995"/>
          </a:xfrm>
          <a:prstGeom prst="rect">
            <a:avLst/>
          </a:prstGeom>
          <a:noFill/>
        </p:spPr>
        <p:txBody>
          <a:bodyPr wrap="square">
            <a:spAutoFit/>
          </a:bodyPr>
          <a:lstStyle/>
          <a:p>
            <a:pPr marL="538163" indent="-538163">
              <a:defRPr sz="2800"/>
            </a:pPr>
            <a:r>
              <a:rPr lang="en-US" sz="2800" dirty="0"/>
              <a:t>a.	At what time will the jar be half full of bacteria?</a:t>
            </a:r>
          </a:p>
          <a:p>
            <a:pPr marL="538163" indent="-538163">
              <a:defRPr sz="2800"/>
            </a:pPr>
            <a:r>
              <a:rPr lang="en-US" sz="2800" dirty="0"/>
              <a:t>b.​	Using what you already know, develop a function to model this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an Exponential </a:t>
            </a:r>
            <a:br>
              <a:rPr lang="en-US" dirty="0"/>
            </a:br>
            <a:r>
              <a:rPr dirty="0"/>
              <a:t>Function</a:t>
            </a:r>
            <a:r>
              <a:rPr lang="en-US" dirty="0"/>
              <a:t>—Slide 3</a:t>
            </a:r>
            <a:endParaRPr dirty="0"/>
          </a:p>
        </p:txBody>
      </p:sp>
      <p:sp>
        <p:nvSpPr>
          <p:cNvPr id="3" name="Text Placeholder 2"/>
          <p:cNvSpPr>
            <a:spLocks noGrp="1"/>
          </p:cNvSpPr>
          <p:nvPr>
            <p:ph type="body" sz="quarter" idx="10"/>
          </p:nvPr>
        </p:nvSpPr>
        <p:spPr/>
        <p:txBody>
          <a:bodyPr>
            <a:normAutofit fontScale="92500"/>
          </a:bodyPr>
          <a:lstStyle/>
          <a:p>
            <a:r>
              <a:rPr sz="2800" b="1" dirty="0"/>
              <a:t>Solution</a:t>
            </a:r>
          </a:p>
          <a:p>
            <a:pPr marL="538163" indent="-538163">
              <a:defRPr sz="2800"/>
            </a:pPr>
            <a:r>
              <a:rPr lang="en-US" dirty="0"/>
              <a:t>a.</a:t>
            </a:r>
            <a:r>
              <a:rPr dirty="0"/>
              <a:t>​</a:t>
            </a:r>
            <a:r>
              <a:rPr lang="en-US" dirty="0"/>
              <a:t>	</a:t>
            </a:r>
            <a:r>
              <a:rPr sz="2800" dirty="0"/>
              <a:t>At first glance, you might conclude that the jar will be half full halfway through the time period; that is, at 8:15 a.m. This would be incorrect because this situation cannot be represented by a linear function—the increase between each </a:t>
            </a:r>
            <a:r>
              <a:rPr lang="en-US" sz="2800" i="1" dirty="0"/>
              <a:t>y</a:t>
            </a:r>
            <a:r>
              <a:rPr sz="2800" dirty="0"/>
              <a:t>-value is not consistent. Since the number of bacteria doubles every minute, the jar will be half full one minute prior to the end time. In other words, at 8:29 a.m. the jar is half full, and when the number of bacteria doubles at 8:30 a.m., the jar is full. We can work backward and know that at 8:28 a.m., the jar is a quarter full.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an Exponential </a:t>
            </a:r>
            <a:br>
              <a:rPr lang="en-US" dirty="0"/>
            </a:br>
            <a:r>
              <a:rPr dirty="0"/>
              <a:t>Function</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sz="2600" dirty="0"/>
                  <a:t>b.</a:t>
                </a:r>
                <a:r>
                  <a:rPr sz="2600" dirty="0"/>
                  <a:t>​</a:t>
                </a:r>
                <a:r>
                  <a:rPr lang="en-US" sz="2600" dirty="0"/>
                  <a:t>	</a:t>
                </a:r>
                <a:r>
                  <a:rPr sz="2600" dirty="0"/>
                  <a:t>To help us determine what type of equation will model the data, we need to look at the output values in the table (</a:t>
                </a:r>
                <a:r>
                  <a:rPr sz="2600" dirty="0">
                    <a:latin typeface="Cambria Math"/>
                  </a:rPr>
                  <a:t>1</a:t>
                </a:r>
                <a:r>
                  <a:rPr sz="2600" dirty="0"/>
                  <a:t>, </a:t>
                </a:r>
                <a:r>
                  <a:rPr sz="2600" dirty="0">
                    <a:latin typeface="Cambria Math"/>
                  </a:rPr>
                  <a:t>2</a:t>
                </a:r>
                <a:r>
                  <a:rPr sz="2600" dirty="0"/>
                  <a:t>, </a:t>
                </a:r>
                <a:r>
                  <a:rPr sz="2600" dirty="0">
                    <a:latin typeface="Cambria Math"/>
                  </a:rPr>
                  <a:t>4</a:t>
                </a:r>
                <a:r>
                  <a:rPr sz="2600" dirty="0"/>
                  <a:t>, </a:t>
                </a:r>
                <a:r>
                  <a:rPr sz="2600" dirty="0">
                    <a:latin typeface="Cambria Math"/>
                  </a:rPr>
                  <a:t>8</a:t>
                </a:r>
                <a:r>
                  <a:rPr sz="2600" dirty="0"/>
                  <a:t>, </a:t>
                </a:r>
                <a:r>
                  <a:rPr sz="2600" dirty="0">
                    <a:latin typeface="Cambria Math"/>
                  </a:rPr>
                  <a:t>16</a:t>
                </a:r>
                <a:r>
                  <a:rPr sz="2600" dirty="0"/>
                  <a:t>, </a:t>
                </a:r>
                <a:r>
                  <a:rPr sz="2600" dirty="0">
                    <a:latin typeface="Cambria Math"/>
                  </a:rPr>
                  <a:t>32</a:t>
                </a:r>
                <a:r>
                  <a:rPr sz="2600" dirty="0"/>
                  <a:t>, </a:t>
                </a:r>
                <a14:m>
                  <m:oMath xmlns:m="http://schemas.openxmlformats.org/officeDocument/2006/math">
                    <m:r>
                      <a:rPr sz="2600">
                        <a:latin typeface="Cambria Math" panose="02040503050406030204" pitchFamily="18" charset="0"/>
                      </a:rPr>
                      <m:t>…</m:t>
                    </m:r>
                  </m:oMath>
                </a14:m>
                <a:r>
                  <a:rPr sz="2600" dirty="0"/>
                  <a:t>). Notice that the quantity of bacteria doubles during each unit of time increase. This indicates that an exponential function of the form </a:t>
                </a:r>
                <a:r>
                  <a:rPr lang="en-US" sz="2600" dirty="0"/>
                  <a:t>			 </a:t>
                </a:r>
              </a:p>
              <a:p>
                <a:pPr marL="538163" indent="-538163">
                  <a:defRPr sz="2800"/>
                </a:pPr>
                <a:endParaRPr lang="en-US" sz="2600" dirty="0"/>
              </a:p>
              <a:p>
                <a:pPr marL="538163" indent="-538163">
                  <a:defRPr sz="2800"/>
                </a:pPr>
                <a:r>
                  <a:rPr lang="en-US" sz="2600" dirty="0"/>
                  <a:t>	</a:t>
                </a:r>
                <a:r>
                  <a:rPr sz="26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037"/>
                </a:stretch>
              </a:blipFill>
            </p:spPr>
            <p:txBody>
              <a:bodyPr/>
              <a:lstStyle/>
              <a:p>
                <a:r>
                  <a:rPr lang="en-IN">
                    <a:noFill/>
                  </a:rPr>
                  <a:t> </a:t>
                </a:r>
              </a:p>
            </p:txBody>
          </p:sp>
        </mc:Fallback>
      </mc:AlternateContent>
      <p:pic>
        <p:nvPicPr>
          <p:cNvPr id="6" name="Picture 5" descr="f of x equals a times b raised to the power of x.">
            <a:extLst>
              <a:ext uri="{FF2B5EF4-FFF2-40B4-BE49-F238E27FC236}">
                <a16:creationId xmlns:a16="http://schemas.microsoft.com/office/drawing/2014/main" id="{AABF080E-B785-5A70-48BE-A60BBC22B2FE}"/>
              </a:ext>
            </a:extLst>
          </p:cNvPr>
          <p:cNvPicPr>
            <a:picLocks noChangeAspect="1"/>
          </p:cNvPicPr>
          <p:nvPr/>
        </p:nvPicPr>
        <p:blipFill>
          <a:blip r:embed="rId3"/>
          <a:stretch>
            <a:fillRect/>
          </a:stretch>
        </p:blipFill>
        <p:spPr>
          <a:xfrm>
            <a:off x="1066800" y="2981325"/>
            <a:ext cx="1524000" cy="523875"/>
          </a:xfrm>
          <a:prstGeom prst="rect">
            <a:avLst/>
          </a:prstGeom>
        </p:spPr>
      </p:pic>
      <p:sp>
        <p:nvSpPr>
          <p:cNvPr id="8" name="TextBox 7">
            <a:extLst>
              <a:ext uri="{FF2B5EF4-FFF2-40B4-BE49-F238E27FC236}">
                <a16:creationId xmlns:a16="http://schemas.microsoft.com/office/drawing/2014/main" id="{CD2C0B3C-692E-BF3D-A2F7-56B247E46E8E}"/>
              </a:ext>
            </a:extLst>
          </p:cNvPr>
          <p:cNvSpPr txBox="1"/>
          <p:nvPr/>
        </p:nvSpPr>
        <p:spPr>
          <a:xfrm>
            <a:off x="2528047" y="2981325"/>
            <a:ext cx="6172200" cy="492443"/>
          </a:xfrm>
          <a:prstGeom prst="rect">
            <a:avLst/>
          </a:prstGeom>
          <a:noFill/>
        </p:spPr>
        <p:txBody>
          <a:bodyPr wrap="square">
            <a:spAutoFit/>
          </a:bodyPr>
          <a:lstStyle/>
          <a:p>
            <a:r>
              <a:rPr lang="en-US" sz="2600" dirty="0"/>
              <a:t>will model this behavior. Since it doubles</a:t>
            </a:r>
            <a:endParaRPr lang="en-IN" sz="2600" dirty="0"/>
          </a:p>
        </p:txBody>
      </p:sp>
      <p:sp>
        <p:nvSpPr>
          <p:cNvPr id="10" name="TextBox 9">
            <a:extLst>
              <a:ext uri="{FF2B5EF4-FFF2-40B4-BE49-F238E27FC236}">
                <a16:creationId xmlns:a16="http://schemas.microsoft.com/office/drawing/2014/main" id="{F0B1E818-2AF6-0676-BC87-3E61C703ABEC}"/>
              </a:ext>
            </a:extLst>
          </p:cNvPr>
          <p:cNvSpPr txBox="1"/>
          <p:nvPr/>
        </p:nvSpPr>
        <p:spPr>
          <a:xfrm>
            <a:off x="457200" y="3393519"/>
            <a:ext cx="8382000" cy="2092881"/>
          </a:xfrm>
          <a:prstGeom prst="rect">
            <a:avLst/>
          </a:prstGeom>
          <a:noFill/>
        </p:spPr>
        <p:txBody>
          <a:bodyPr wrap="square">
            <a:spAutoFit/>
          </a:bodyPr>
          <a:lstStyle/>
          <a:p>
            <a:pPr marL="538163" indent="-538163">
              <a:defRPr sz="2800"/>
            </a:pPr>
            <a:r>
              <a:rPr lang="en-IN" sz="2600" dirty="0"/>
              <a:t>	each time, the base </a:t>
            </a:r>
            <a:r>
              <a:rPr lang="en-IN" sz="2600" i="1" dirty="0"/>
              <a:t>b</a:t>
            </a:r>
            <a:r>
              <a:rPr lang="en-IN" sz="2600" dirty="0"/>
              <a:t> of the function is </a:t>
            </a:r>
            <a:r>
              <a:rPr lang="en-IN" sz="2600" dirty="0">
                <a:latin typeface="Cambria Math"/>
              </a:rPr>
              <a:t>2</a:t>
            </a:r>
            <a:r>
              <a:rPr lang="en-IN" sz="2600" dirty="0"/>
              <a:t>. From the definition, we also know that </a:t>
            </a:r>
            <a:r>
              <a:rPr lang="en-IN" sz="2600" i="1" dirty="0"/>
              <a:t>a</a:t>
            </a:r>
            <a:r>
              <a:rPr lang="en-IN" sz="2600" dirty="0"/>
              <a:t> will be the initial value. So in this case </a:t>
            </a:r>
            <a:r>
              <a:rPr lang="en-IN" sz="2600" i="1" dirty="0"/>
              <a:t>a</a:t>
            </a:r>
            <a:r>
              <a:rPr lang="en-IN" sz="2600" dirty="0"/>
              <a:t> = 1. Using the variable </a:t>
            </a:r>
            <a:r>
              <a:rPr lang="en-IN" sz="2600" i="1" dirty="0"/>
              <a:t>t</a:t>
            </a:r>
            <a:r>
              <a:rPr lang="en-IN" sz="2600" dirty="0"/>
              <a:t>, for time, the exponential function that models this bacteria growth is</a:t>
            </a:r>
          </a:p>
          <a:p>
            <a:pPr marL="538163" indent="-538163">
              <a:defRPr sz="2800"/>
            </a:pPr>
            <a:endParaRPr lang="ar-AE" sz="2600" dirty="0"/>
          </a:p>
        </p:txBody>
      </p:sp>
      <p:pic>
        <p:nvPicPr>
          <p:cNvPr id="13" name="Picture 12" descr="f of t equals two raised to the power of t.">
            <a:extLst>
              <a:ext uri="{FF2B5EF4-FFF2-40B4-BE49-F238E27FC236}">
                <a16:creationId xmlns:a16="http://schemas.microsoft.com/office/drawing/2014/main" id="{4B564380-CE66-F4BD-F140-D8AA68A50F6D}"/>
              </a:ext>
            </a:extLst>
          </p:cNvPr>
          <p:cNvPicPr>
            <a:picLocks noChangeAspect="1"/>
          </p:cNvPicPr>
          <p:nvPr/>
        </p:nvPicPr>
        <p:blipFill>
          <a:blip r:embed="rId4"/>
          <a:stretch>
            <a:fillRect/>
          </a:stretch>
        </p:blipFill>
        <p:spPr>
          <a:xfrm>
            <a:off x="1066800" y="5029200"/>
            <a:ext cx="1314450" cy="523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an Exponential </a:t>
            </a:r>
            <a:br>
              <a:rPr lang="en-US" dirty="0"/>
            </a:br>
            <a:r>
              <a:rPr dirty="0"/>
              <a:t>Function</a:t>
            </a:r>
            <a:r>
              <a:rPr lang="en-US" dirty="0"/>
              <a:t>—Slide 5</a:t>
            </a:r>
            <a:endParaRPr dirty="0"/>
          </a:p>
        </p:txBody>
      </p:sp>
      <p:sp>
        <p:nvSpPr>
          <p:cNvPr id="5" name="TextBox 4">
            <a:extLst>
              <a:ext uri="{FF2B5EF4-FFF2-40B4-BE49-F238E27FC236}">
                <a16:creationId xmlns:a16="http://schemas.microsoft.com/office/drawing/2014/main" id="{A9122121-A1A5-406F-9DA9-480D423CB862}"/>
              </a:ext>
            </a:extLst>
          </p:cNvPr>
          <p:cNvSpPr txBox="1"/>
          <p:nvPr/>
        </p:nvSpPr>
        <p:spPr>
          <a:xfrm>
            <a:off x="914400" y="1174011"/>
            <a:ext cx="6553200" cy="461665"/>
          </a:xfrm>
          <a:prstGeom prst="rect">
            <a:avLst/>
          </a:prstGeom>
          <a:noFill/>
        </p:spPr>
        <p:txBody>
          <a:bodyPr wrap="square">
            <a:spAutoFit/>
          </a:bodyPr>
          <a:lstStyle/>
          <a:p>
            <a:r>
              <a:rPr lang="en-US" sz="2400" dirty="0"/>
              <a:t>Figure 2 is a graph of the bacteria function.</a:t>
            </a:r>
          </a:p>
        </p:txBody>
      </p:sp>
      <p:pic>
        <p:nvPicPr>
          <p:cNvPr id="7" name="Picture 6" descr="A cartesian plane showing an upward curving graph. The x axis of the plane is labeled from negative 8 to 8 in increments of 1. The y axis is labeled from 0 to 14 in increments of 1. The curve enters the view box at (negative 8,0) on the x axis and begins to slope upward at an increasingly sharper rate. It intersects the y axis at a point labeled (0,1) and continues to sharply increase vertically beyond the y axis. The curve is labeled y equals to 2 power x.">
            <a:extLst>
              <a:ext uri="{FF2B5EF4-FFF2-40B4-BE49-F238E27FC236}">
                <a16:creationId xmlns:a16="http://schemas.microsoft.com/office/drawing/2014/main" id="{2157DB3B-CB74-4A68-9D9C-73D09B53A78F}"/>
              </a:ext>
            </a:extLst>
          </p:cNvPr>
          <p:cNvPicPr>
            <a:picLocks noChangeAspect="1"/>
          </p:cNvPicPr>
          <p:nvPr/>
        </p:nvPicPr>
        <p:blipFill>
          <a:blip r:embed="rId2"/>
          <a:srcRect b="8122"/>
          <a:stretch>
            <a:fillRect/>
          </a:stretch>
        </p:blipFill>
        <p:spPr>
          <a:xfrm>
            <a:off x="2895600" y="2057400"/>
            <a:ext cx="3675597" cy="3505200"/>
          </a:xfrm>
          <a:prstGeom prst="rect">
            <a:avLst/>
          </a:prstGeom>
        </p:spPr>
      </p:pic>
      <p:sp>
        <p:nvSpPr>
          <p:cNvPr id="3" name="TextBox 2">
            <a:extLst>
              <a:ext uri="{FF2B5EF4-FFF2-40B4-BE49-F238E27FC236}">
                <a16:creationId xmlns:a16="http://schemas.microsoft.com/office/drawing/2014/main" id="{7A3A7B5F-C974-EF7A-96C4-8E685D056E3E}"/>
              </a:ext>
            </a:extLst>
          </p:cNvPr>
          <p:cNvSpPr txBox="1"/>
          <p:nvPr/>
        </p:nvSpPr>
        <p:spPr>
          <a:xfrm>
            <a:off x="3048000" y="5540188"/>
            <a:ext cx="3599330" cy="430887"/>
          </a:xfrm>
          <a:prstGeom prst="rect">
            <a:avLst/>
          </a:prstGeom>
          <a:noFill/>
        </p:spPr>
        <p:txBody>
          <a:bodyPr wrap="square">
            <a:spAutoFit/>
          </a:bodyPr>
          <a:lstStyle/>
          <a:p>
            <a:pPr algn="ctr"/>
            <a:r>
              <a:rPr lang="en-IN" sz="2200" dirty="0"/>
              <a:t>Figure 2: Bacteria Growth</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5BD580-812A-4960-ABD3-5FC839FC39D1}"/>
</file>

<file path=customXml/itemProps2.xml><?xml version="1.0" encoding="utf-8"?>
<ds:datastoreItem xmlns:ds="http://schemas.openxmlformats.org/officeDocument/2006/customXml" ds:itemID="{B73F39FD-2DF0-44F8-911F-DB6B8F62E0F9}"/>
</file>

<file path=customXml/itemProps3.xml><?xml version="1.0" encoding="utf-8"?>
<ds:datastoreItem xmlns:ds="http://schemas.openxmlformats.org/officeDocument/2006/customXml" ds:itemID="{C665DD48-E412-420B-8EEB-D9311C0AA576}"/>
</file>

<file path=docProps/app.xml><?xml version="1.0" encoding="utf-8"?>
<Properties xmlns="http://schemas.openxmlformats.org/officeDocument/2006/extended-properties" xmlns:vt="http://schemas.openxmlformats.org/officeDocument/2006/docPropsVTypes">
  <TotalTime>1418</TotalTime>
  <Words>4208</Words>
  <Application>Microsoft Office PowerPoint</Application>
  <PresentationFormat>On-screen Show (4:3)</PresentationFormat>
  <Paragraphs>341</Paragraphs>
  <Slides>55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1" baseType="lpstr">
      <vt:lpstr>Calibri</vt:lpstr>
      <vt:lpstr>Arial</vt:lpstr>
      <vt:lpstr>Cambria Math</vt:lpstr>
      <vt:lpstr>Courier New</vt:lpstr>
      <vt:lpstr>Office Theme</vt:lpstr>
      <vt:lpstr>MathType 7.0 Equation</vt:lpstr>
      <vt:lpstr>Section 5.7</vt:lpstr>
      <vt:lpstr>Definition: Exponential Function</vt:lpstr>
      <vt:lpstr>Helpful Hint—Slide 1</vt:lpstr>
      <vt:lpstr>Fun Fact—Slide 1</vt:lpstr>
      <vt:lpstr>Example 1: Using an Exponential  Function—Slide 1</vt:lpstr>
      <vt:lpstr>Example 1: Using an Exponential  Function—Slide 2</vt:lpstr>
      <vt:lpstr>Example 1: Using an Exponential  Function—Slide 3</vt:lpstr>
      <vt:lpstr>Example 1: Using an Exponential  Function—Slide 4</vt:lpstr>
      <vt:lpstr>Example 1: Using an Exponential  Function—Slide 5</vt:lpstr>
      <vt:lpstr>Skill Check 1</vt:lpstr>
      <vt:lpstr>Definition: Expanded Form of an Exponential Function</vt:lpstr>
      <vt:lpstr>Helpful Hint—Slide 2</vt:lpstr>
      <vt:lpstr>Example 2: Predicting Population Growth—Slide 1</vt:lpstr>
      <vt:lpstr>Example 2: Predicting Population Growth—Slide 2</vt:lpstr>
      <vt:lpstr>Example 2: Predicting Population Growth—Slide 3</vt:lpstr>
      <vt:lpstr>Example 2: Predicting Population Growth—Slide 4</vt:lpstr>
      <vt:lpstr>Example 2: Predicting Population Growth—Slide 5</vt:lpstr>
      <vt:lpstr>Definition: Frequency and Pitch</vt:lpstr>
      <vt:lpstr>Fun Fact—Slide 2</vt:lpstr>
      <vt:lpstr>Helpful Hint—Slide 3</vt:lpstr>
      <vt:lpstr>Definition: Steps and Octaves</vt:lpstr>
      <vt:lpstr>Skill Check 2</vt:lpstr>
      <vt:lpstr>Helpful Hint—Slide 4</vt:lpstr>
      <vt:lpstr>Definition: Frequency of Musical Notes</vt:lpstr>
      <vt:lpstr>Example 3: Finding the Frequency of Musical Notes—Slide 1</vt:lpstr>
      <vt:lpstr>Example 3: Finding the Frequency of Musical Notes—Slide 2</vt:lpstr>
      <vt:lpstr>Example 3: Finding the Frequency of Musical Notes—Slide 3</vt:lpstr>
      <vt:lpstr>Example 3: Finding the Frequency of Musical Notes—Slide 4</vt:lpstr>
      <vt:lpstr>Example 3: Finding the Frequency of Musical Notes—Slide 5</vt:lpstr>
      <vt:lpstr>Helpful Hint—Slide 5</vt:lpstr>
      <vt:lpstr>Example 4: Comparing Linear and Exponential Models—Slide 1</vt:lpstr>
      <vt:lpstr>Example 4: Comparing Linear and Exponential Models—Slide 2</vt:lpstr>
      <vt:lpstr>Example 4: Comparing Linear and Exponential Models—Slide 3</vt:lpstr>
      <vt:lpstr>Example 4: Comparing Linear and Exponential Models—Slide 4</vt:lpstr>
      <vt:lpstr>Example 4: Comparing Linear and Exponential Models—Slide 5</vt:lpstr>
      <vt:lpstr>Example 4: Comparing Linear and Exponential Models—Slide 6</vt:lpstr>
      <vt:lpstr>Example 4: Comparing Linear and Exponential Models—Slide 7</vt:lpstr>
      <vt:lpstr>Example 4: Comparing Linear and Exponential Models—Slide 8</vt:lpstr>
      <vt:lpstr>Example 4: Comparing Linear and Exponential Models—Slide 9</vt:lpstr>
      <vt:lpstr>Example 4: Comparing Linear and Exponential Models—Slide 10</vt:lpstr>
      <vt:lpstr>Helpful Hint—Slide 6</vt:lpstr>
      <vt:lpstr>Fun Fact—Slide 3</vt:lpstr>
      <vt:lpstr>Definition: Logarithm</vt:lpstr>
      <vt:lpstr>Example 5: Evaluating Logarithms—Slide 1</vt:lpstr>
      <vt:lpstr>Example 5: Evaluating Logarithms—Slide 2</vt:lpstr>
      <vt:lpstr>Example 5: Evaluating Logarithms—Slide 3</vt:lpstr>
      <vt:lpstr>Tech Tip</vt:lpstr>
      <vt:lpstr>Skill Check 3</vt:lpstr>
      <vt:lpstr>Example 6: Using Logarithmic Functions—Slide 1</vt:lpstr>
      <vt:lpstr>Example 6: Using Logarithmic Functions—Slide 2</vt:lpstr>
      <vt:lpstr>Example 6: Using Logarithmic Functions—Slide 3</vt:lpstr>
      <vt:lpstr>Example 6: Using Logarithmic Functions—Slide 4</vt:lpstr>
      <vt:lpstr>Example 6: Using Logarithmic Functions—Slide 5</vt:lpstr>
      <vt:lpstr>Skill Check 4</vt:lpstr>
      <vt:lpstr>Table 3: Function Characteristics and Graph Shapes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174</cp:revision>
  <dcterms:created xsi:type="dcterms:W3CDTF">2013-04-26T14:43:13Z</dcterms:created>
  <dcterms:modified xsi:type="dcterms:W3CDTF">2025-09-24T07:21:50Z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