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315" r:id="rId9"/>
    <p:sldId id="264" r:id="rId10"/>
    <p:sldId id="266" r:id="rId11"/>
    <p:sldId id="267" r:id="rId12"/>
    <p:sldId id="269" r:id="rId13"/>
    <p:sldId id="271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4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302" r:id="rId37"/>
    <p:sldId id="299" r:id="rId38"/>
    <p:sldId id="303" r:id="rId39"/>
    <p:sldId id="304" r:id="rId40"/>
    <p:sldId id="305" r:id="rId41"/>
    <p:sldId id="306" r:id="rId42"/>
    <p:sldId id="307" r:id="rId43"/>
    <p:sldId id="308" r:id="rId44"/>
    <p:sldId id="309" r:id="rId45"/>
    <p:sldId id="310" r:id="rId46"/>
    <p:sldId id="311" r:id="rId47"/>
    <p:sldId id="312" r:id="rId48"/>
    <p:sldId id="314" r:id="rId49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5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F497D"/>
    <a:srgbClr val="2D7D9F"/>
    <a:srgbClr val="366092"/>
    <a:srgbClr val="0000FF"/>
    <a:srgbClr val="000099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53" autoAdjust="0"/>
    <p:restoredTop sz="94673" autoAdjust="0"/>
  </p:normalViewPr>
  <p:slideViewPr>
    <p:cSldViewPr>
      <p:cViewPr varScale="1">
        <p:scale>
          <a:sx n="101" d="100"/>
          <a:sy n="101" d="100"/>
        </p:scale>
        <p:origin x="121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commentAuthors" Target="commentAuthors.xml"/><Relationship Id="rId58" Type="http://schemas.openxmlformats.org/officeDocument/2006/relationships/customXml" Target="../customXml/item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customXml" Target="../customXml/item2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font" Target="fonts/font1.fntdata"/><Relationship Id="rId60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e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8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366092"/>
                </a:solidFill>
              </a:rPr>
              <a:t>Ch</a:t>
            </a:r>
            <a:r>
              <a:rPr dirty="0"/>
              <a:t>apter 5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Review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Parallel and Perpendicular </a:t>
            </a:r>
            <a:br>
              <a:rPr lang="en-US" dirty="0"/>
            </a:br>
            <a:r>
              <a:rPr dirty="0"/>
              <a:t>Lines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 sz="2800" dirty="0"/>
          </a:p>
          <a:p>
            <a:endParaRPr lang="en-US" dirty="0"/>
          </a:p>
          <a:p>
            <a:endParaRPr lang="en-US" sz="2800" dirty="0"/>
          </a:p>
          <a:p>
            <a:endParaRPr lang="en-US" dirty="0"/>
          </a:p>
          <a:p>
            <a:endParaRPr lang="en-US" sz="2800" dirty="0"/>
          </a:p>
          <a:p>
            <a:endParaRPr lang="en-US" dirty="0"/>
          </a:p>
          <a:p>
            <a:endParaRPr lang="en-US" sz="2800" dirty="0"/>
          </a:p>
          <a:p>
            <a:endParaRPr lang="en-US" dirty="0"/>
          </a:p>
          <a:p>
            <a:endParaRPr sz="2800" dirty="0"/>
          </a:p>
          <a:p>
            <a:endParaRPr sz="2800" dirty="0"/>
          </a:p>
        </p:txBody>
      </p:sp>
      <p:pic>
        <p:nvPicPr>
          <p:cNvPr id="7" name="Picture 6" descr="The graphs of parallel lines, y equals to 3x plus 4 and y equals to 3x minus 1, are shown on the same plane. The x axis and y axis are labeled from negative 6 to 6 in increments of 2.">
            <a:extLst>
              <a:ext uri="{FF2B5EF4-FFF2-40B4-BE49-F238E27FC236}">
                <a16:creationId xmlns:a16="http://schemas.microsoft.com/office/drawing/2014/main" id="{ECF2C70E-2927-49CE-AFA6-6228E4E13E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6787" y="1251788"/>
            <a:ext cx="3990426" cy="40386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8A8F67A-DF30-60FE-6C58-C77E8BCA2B9C}"/>
              </a:ext>
            </a:extLst>
          </p:cNvPr>
          <p:cNvSpPr txBox="1"/>
          <p:nvPr/>
        </p:nvSpPr>
        <p:spPr>
          <a:xfrm>
            <a:off x="2971800" y="5284113"/>
            <a:ext cx="32004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2200" dirty="0"/>
              <a:t>Figure 21: Parallel Lines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Parallel and Perpendicular </a:t>
            </a:r>
            <a:br>
              <a:rPr lang="en-US" dirty="0"/>
            </a:br>
            <a:r>
              <a:rPr dirty="0"/>
              <a:t>Lines</a:t>
            </a:r>
            <a:r>
              <a:rPr lang="en-US" dirty="0"/>
              <a:t>—Slide 3</a:t>
            </a:r>
            <a:endParaRPr dirty="0"/>
          </a:p>
        </p:txBody>
      </p:sp>
      <p:pic>
        <p:nvPicPr>
          <p:cNvPr id="7" name="Picture 6" descr="The graphs of perpendicular lines, y equals two thirds of x plus three. and y equals negative three-halves times x plus two. are shown on the same plane. The x axis and y axis are labeled from negative 6 to 6 in increments of 2.">
            <a:extLst>
              <a:ext uri="{FF2B5EF4-FFF2-40B4-BE49-F238E27FC236}">
                <a16:creationId xmlns:a16="http://schemas.microsoft.com/office/drawing/2014/main" id="{C255161F-5607-4FEE-9D74-98C8A05B3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8190" y="1127482"/>
            <a:ext cx="4447619" cy="4400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BB4BD4-FD56-E3A7-DBAA-AFE12854E7B2}"/>
              </a:ext>
            </a:extLst>
          </p:cNvPr>
          <p:cNvSpPr txBox="1"/>
          <p:nvPr/>
        </p:nvSpPr>
        <p:spPr>
          <a:xfrm>
            <a:off x="2895600" y="5410233"/>
            <a:ext cx="359933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2200" dirty="0"/>
              <a:t>Figure 22: Perpendicular Lines</a:t>
            </a:r>
          </a:p>
        </p:txBody>
      </p:sp>
      <p:sp>
        <p:nvSpPr>
          <p:cNvPr id="3" name="Content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pPr algn="ctr"/>
            <a:endParaRPr lang="en-US" sz="2000" dirty="0"/>
          </a:p>
          <a:p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Horizontal and Vertical Lines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lang="en-US" sz="2400" dirty="0">
                <a:solidFill>
                  <a:srgbClr val="000000"/>
                </a:solidFill>
              </a:rPr>
              <a:t>The graph of a horizontal line </a:t>
            </a:r>
            <a:r>
              <a:rPr lang="en-US" sz="2400" i="1" dirty="0">
                <a:solidFill>
                  <a:srgbClr val="000000"/>
                </a:solidFill>
              </a:rPr>
              <a:t>y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i="1" dirty="0">
                <a:solidFill>
                  <a:srgbClr val="000000"/>
                </a:solidFill>
              </a:rPr>
              <a:t>b</a:t>
            </a:r>
            <a:r>
              <a:rPr lang="en-US" sz="2400" dirty="0">
                <a:solidFill>
                  <a:srgbClr val="000000"/>
                </a:solidFill>
              </a:rPr>
              <a:t> will pass through the point  (0, </a:t>
            </a:r>
            <a:r>
              <a:rPr lang="en-US" sz="2400" i="1" dirty="0">
                <a:solidFill>
                  <a:srgbClr val="000000"/>
                </a:solidFill>
              </a:rPr>
              <a:t>b</a:t>
            </a:r>
            <a:r>
              <a:rPr lang="en-US" sz="2400" dirty="0">
                <a:solidFill>
                  <a:srgbClr val="000000"/>
                </a:solidFill>
              </a:rPr>
              <a:t>).</a:t>
            </a:r>
            <a:endParaRPr lang="ar-AE" sz="2400" dirty="0">
              <a:solidFill>
                <a:srgbClr val="000000"/>
              </a:solidFill>
            </a:endParaRPr>
          </a:p>
          <a:p>
            <a:pPr algn="just">
              <a:defRPr sz="2800"/>
            </a:pPr>
            <a:r>
              <a:rPr lang="en-US" sz="2400" dirty="0">
                <a:solidFill>
                  <a:srgbClr val="000000"/>
                </a:solidFill>
              </a:rPr>
              <a:t>The graph of a horizontal line </a:t>
            </a:r>
            <a:r>
              <a:rPr lang="en-US" sz="2400" i="1" dirty="0">
                <a:solidFill>
                  <a:srgbClr val="000000"/>
                </a:solidFill>
              </a:rPr>
              <a:t>x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i="1" dirty="0">
                <a:solidFill>
                  <a:srgbClr val="000000"/>
                </a:solidFill>
              </a:rPr>
              <a:t>a</a:t>
            </a:r>
            <a:r>
              <a:rPr lang="en-US" sz="2400" dirty="0">
                <a:solidFill>
                  <a:srgbClr val="000000"/>
                </a:solidFill>
              </a:rPr>
              <a:t> will pass through the point  (</a:t>
            </a:r>
            <a:r>
              <a:rPr lang="en-US" sz="2400" i="1" dirty="0">
                <a:solidFill>
                  <a:srgbClr val="000000"/>
                </a:solidFill>
              </a:rPr>
              <a:t>a</a:t>
            </a:r>
            <a:r>
              <a:rPr lang="en-US" sz="2400" dirty="0">
                <a:solidFill>
                  <a:srgbClr val="000000"/>
                </a:solidFill>
              </a:rPr>
              <a:t>, 0)</a:t>
            </a:r>
            <a:r>
              <a:rPr lang="ar-AE" sz="2400" dirty="0">
                <a:solidFill>
                  <a:srgbClr val="000000"/>
                </a:solidFill>
              </a:rPr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Horizontal and Vertical Lines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n-US" sz="2800" dirty="0"/>
          </a:p>
          <a:p>
            <a:endParaRPr lang="en-US" dirty="0"/>
          </a:p>
          <a:p>
            <a:endParaRPr lang="en-US" sz="2800" dirty="0"/>
          </a:p>
          <a:p>
            <a:endParaRPr lang="en-US" dirty="0"/>
          </a:p>
          <a:p>
            <a:endParaRPr lang="en-US" sz="2800" dirty="0"/>
          </a:p>
          <a:p>
            <a:endParaRPr lang="en-US" dirty="0"/>
          </a:p>
          <a:p>
            <a:endParaRPr lang="en-US" sz="2800" dirty="0"/>
          </a:p>
          <a:p>
            <a:endParaRPr lang="en-US" dirty="0"/>
          </a:p>
          <a:p>
            <a:endParaRPr lang="en-US" sz="2800" dirty="0"/>
          </a:p>
          <a:p>
            <a:r>
              <a:rPr lang="en-US" sz="2800" dirty="0">
                <a:solidFill>
                  <a:srgbClr val="2D7D9F"/>
                </a:solidFill>
              </a:rPr>
              <a:t>                            </a:t>
            </a:r>
          </a:p>
          <a:p>
            <a:endParaRPr sz="2800" dirty="0"/>
          </a:p>
        </p:txBody>
      </p:sp>
      <p:pic>
        <p:nvPicPr>
          <p:cNvPr id="7" name="Picture 6" descr="The graph of a horizontal line, y equals to b, is shown. The point (0, b) is labeled on the line.">
            <a:extLst>
              <a:ext uri="{FF2B5EF4-FFF2-40B4-BE49-F238E27FC236}">
                <a16:creationId xmlns:a16="http://schemas.microsoft.com/office/drawing/2014/main" id="{B60219A0-68B0-4666-A75E-7C7F03D23A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7300" y="1219200"/>
            <a:ext cx="3829400" cy="379079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B5CC60C-600A-7E32-8035-5D0BD188CF13}"/>
              </a:ext>
            </a:extLst>
          </p:cNvPr>
          <p:cNvSpPr txBox="1"/>
          <p:nvPr/>
        </p:nvSpPr>
        <p:spPr>
          <a:xfrm>
            <a:off x="2772335" y="5197675"/>
            <a:ext cx="359933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2200" dirty="0"/>
              <a:t>Figure 26: Horizontal Line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Horizontal and Vertical Lines</a:t>
            </a:r>
            <a:r>
              <a:rPr lang="en-US" dirty="0"/>
              <a:t>—Slide 3</a:t>
            </a:r>
            <a:endParaRPr dirty="0"/>
          </a:p>
        </p:txBody>
      </p:sp>
      <p:sp>
        <p:nvSpPr>
          <p:cNvPr id="3" name="Text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 sz="2800" dirty="0"/>
          </a:p>
          <a:p>
            <a:endParaRPr lang="en-US" dirty="0"/>
          </a:p>
          <a:p>
            <a:endParaRPr lang="en-US" sz="2800" dirty="0"/>
          </a:p>
          <a:p>
            <a:endParaRPr lang="en-US" dirty="0"/>
          </a:p>
          <a:p>
            <a:endParaRPr lang="en-US" sz="2800" dirty="0"/>
          </a:p>
          <a:p>
            <a:endParaRPr lang="en-US" dirty="0"/>
          </a:p>
          <a:p>
            <a:endParaRPr lang="en-US" sz="2800" dirty="0"/>
          </a:p>
          <a:p>
            <a:endParaRPr lang="en-US" dirty="0"/>
          </a:p>
          <a:p>
            <a:endParaRPr lang="en-US" sz="2000" dirty="0">
              <a:solidFill>
                <a:srgbClr val="2D7D9F"/>
              </a:solidFill>
            </a:endParaRPr>
          </a:p>
          <a:p>
            <a:endParaRPr sz="2800" dirty="0"/>
          </a:p>
        </p:txBody>
      </p:sp>
      <p:pic>
        <p:nvPicPr>
          <p:cNvPr id="5" name="Picture 4" descr="The graph of a vertical line, x equals to a, is shown. The point (a,0) is labeled on the line.">
            <a:extLst>
              <a:ext uri="{FF2B5EF4-FFF2-40B4-BE49-F238E27FC236}">
                <a16:creationId xmlns:a16="http://schemas.microsoft.com/office/drawing/2014/main" id="{B33B1348-A3EF-41EB-A3D8-0B4F6FB303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1143000"/>
            <a:ext cx="3854428" cy="387688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AD74C79-8974-2115-6E82-ABA22FF1360F}"/>
              </a:ext>
            </a:extLst>
          </p:cNvPr>
          <p:cNvSpPr txBox="1"/>
          <p:nvPr/>
        </p:nvSpPr>
        <p:spPr>
          <a:xfrm>
            <a:off x="2604247" y="5080803"/>
            <a:ext cx="359933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2200" dirty="0"/>
              <a:t>Figure 27: Vertical Line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Slope Formula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000000"/>
                </a:solidFill>
              </a:rPr>
              <a:t>slope</a:t>
            </a:r>
            <a:r>
              <a:rPr lang="en-US" sz="2800" dirty="0">
                <a:solidFill>
                  <a:srgbClr val="000000"/>
                </a:solidFill>
              </a:rPr>
              <a:t> of a line passing through the points </a:t>
            </a:r>
          </a:p>
          <a:p>
            <a:pPr algn="just">
              <a:defRPr sz="2800"/>
            </a:pPr>
            <a:r>
              <a:rPr lang="en-US" dirty="0"/>
              <a:t>			</a:t>
            </a:r>
            <a:endParaRPr lang="en-US" sz="2800" dirty="0">
              <a:solidFill>
                <a:srgbClr val="000000"/>
              </a:solidFill>
            </a:endParaRPr>
          </a:p>
          <a:p>
            <a:pPr algn="just">
              <a:defRPr sz="2800"/>
            </a:pPr>
            <a:endParaRPr lang="en-US" sz="2800" dirty="0">
              <a:solidFill>
                <a:srgbClr val="000000"/>
              </a:solidFill>
            </a:endParaRPr>
          </a:p>
          <a:p>
            <a:pPr algn="ctr">
              <a:defRPr sz="2800"/>
            </a:pPr>
            <a:endParaRPr lang="ar-AE" sz="2800" dirty="0">
              <a:solidFill>
                <a:srgbClr val="000000"/>
              </a:solidFill>
            </a:endParaRPr>
          </a:p>
          <a:p>
            <a:endParaRPr sz="2800" dirty="0"/>
          </a:p>
        </p:txBody>
      </p:sp>
      <p:graphicFrame>
        <p:nvGraphicFramePr>
          <p:cNvPr id="5" name="Object 4" descr="x subscript 1 comma y subscript 1 and x subscript 2 comma y subscript 2.">
            <a:extLst>
              <a:ext uri="{FF2B5EF4-FFF2-40B4-BE49-F238E27FC236}">
                <a16:creationId xmlns:a16="http://schemas.microsoft.com/office/drawing/2014/main" id="{9F92F9D6-F2A4-B2AA-2797-D959D04352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529319"/>
              </p:ext>
            </p:extLst>
          </p:nvPr>
        </p:nvGraphicFramePr>
        <p:xfrm>
          <a:off x="533400" y="1600200"/>
          <a:ext cx="28194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18888" imgH="514350" progId="Equation.DSMT4">
                  <p:embed/>
                </p:oleObj>
              </mc:Choice>
              <mc:Fallback>
                <p:oleObj name="Equation" r:id="rId2" imgW="2818888" imgH="51435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3400" y="1600200"/>
                        <a:ext cx="2819400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CCFD00D-C835-6A52-591D-3DAF507BC179}"/>
              </a:ext>
            </a:extLst>
          </p:cNvPr>
          <p:cNvSpPr txBox="1"/>
          <p:nvPr/>
        </p:nvSpPr>
        <p:spPr>
          <a:xfrm>
            <a:off x="3352800" y="1600200"/>
            <a:ext cx="3810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is given by the following.</a:t>
            </a:r>
            <a:endParaRPr lang="en-IN" sz="2800" dirty="0"/>
          </a:p>
        </p:txBody>
      </p:sp>
      <p:pic>
        <p:nvPicPr>
          <p:cNvPr id="11" name="Picture 10" descr="m equals y subscript two minus y subscript one divided by x subscript two minus x subscript one">
            <a:extLst>
              <a:ext uri="{FF2B5EF4-FFF2-40B4-BE49-F238E27FC236}">
                <a16:creationId xmlns:a16="http://schemas.microsoft.com/office/drawing/2014/main" id="{5624CEBB-01D1-F44A-F779-967DEBC343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2800" y="2447925"/>
            <a:ext cx="1714500" cy="98107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Formulas for the Equation of a 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lang="en-US" sz="2400" dirty="0">
                <a:solidFill>
                  <a:srgbClr val="000000"/>
                </a:solidFill>
              </a:rPr>
              <a:t>The </a:t>
            </a:r>
            <a:r>
              <a:rPr lang="en-US" sz="2400" b="1" dirty="0">
                <a:solidFill>
                  <a:srgbClr val="000000"/>
                </a:solidFill>
              </a:rPr>
              <a:t>point-slope form</a:t>
            </a:r>
            <a:r>
              <a:rPr lang="en-US" sz="2400" dirty="0">
                <a:solidFill>
                  <a:srgbClr val="000000"/>
                </a:solidFill>
              </a:rPr>
              <a:t> of the equation for a line, where </a:t>
            </a:r>
            <a:r>
              <a:rPr lang="en-US" sz="2400" i="1" dirty="0">
                <a:solidFill>
                  <a:srgbClr val="000000"/>
                </a:solidFill>
              </a:rPr>
              <a:t>m</a:t>
            </a:r>
            <a:r>
              <a:rPr lang="en-US" sz="2400" dirty="0">
                <a:solidFill>
                  <a:srgbClr val="000000"/>
                </a:solidFill>
              </a:rPr>
              <a:t> is the slope of the line and (</a:t>
            </a:r>
            <a:r>
              <a:rPr lang="en-US" sz="2400" i="1" dirty="0">
                <a:solidFill>
                  <a:srgbClr val="000000"/>
                </a:solidFill>
              </a:rPr>
              <a:t>x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₁, </a:t>
            </a:r>
            <a:r>
              <a:rPr lang="en-US" sz="24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₁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  <a:r>
              <a:rPr lang="ar-AE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is a point on the line, is</a:t>
            </a:r>
          </a:p>
          <a:p>
            <a:pPr algn="just">
              <a:defRPr sz="2800"/>
            </a:pPr>
            <a:endParaRPr lang="en-US" sz="2400" dirty="0">
              <a:solidFill>
                <a:srgbClr val="000000"/>
              </a:solidFill>
            </a:endParaRPr>
          </a:p>
          <a:p>
            <a:pPr algn="ctr">
              <a:defRPr sz="2800"/>
            </a:pPr>
            <a:endParaRPr lang="ar-AE" sz="2400" dirty="0">
              <a:solidFill>
                <a:srgbClr val="000000"/>
              </a:solidFill>
            </a:endParaRPr>
          </a:p>
          <a:p>
            <a:pPr algn="ctr">
              <a:defRPr sz="2800"/>
            </a:pPr>
            <a:endParaRPr lang="ar-AE" sz="2800" dirty="0">
              <a:solidFill>
                <a:srgbClr val="000000"/>
              </a:solidFill>
            </a:endParaRPr>
          </a:p>
          <a:p>
            <a:endParaRPr sz="2800" dirty="0"/>
          </a:p>
        </p:txBody>
      </p:sp>
      <p:pic>
        <p:nvPicPr>
          <p:cNvPr id="7" name="Picture 6" descr="y minus y subscript 1 equals m times open parenthesis x minus x subscript 1 close parenthesis.">
            <a:extLst>
              <a:ext uri="{FF2B5EF4-FFF2-40B4-BE49-F238E27FC236}">
                <a16:creationId xmlns:a16="http://schemas.microsoft.com/office/drawing/2014/main" id="{7109005E-8538-5ABE-0CF1-2C67E57D0B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4712" y="2282857"/>
            <a:ext cx="2314575" cy="4667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0E68B45-E04A-4859-EBFD-1D314E75C814}"/>
              </a:ext>
            </a:extLst>
          </p:cNvPr>
          <p:cNvSpPr txBox="1"/>
          <p:nvPr/>
        </p:nvSpPr>
        <p:spPr>
          <a:xfrm>
            <a:off x="457200" y="3009340"/>
            <a:ext cx="8229600" cy="1791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800"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slope-intercept form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of the equation for a line, where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is the slope and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is the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-intercept, 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800"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800"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mx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+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3200"/>
                </a:pPr>
                <a:r>
                  <a:rPr lang="en-US" dirty="0">
                    <a:solidFill>
                      <a:srgbClr val="1F497D"/>
                    </a:solidFill>
                  </a:rPr>
                  <a:t>Definition: Cost Function (</a:t>
                </a:r>
                <a14:m>
                  <m:oMath xmlns:m="http://schemas.openxmlformats.org/officeDocument/2006/math">
                    <m:r>
                      <a:rPr lang="en-US" sz="3200">
                        <a:solidFill>
                          <a:srgbClr val="1F497D"/>
                        </a:solidFill>
                        <a:latin typeface="Cambria Math"/>
                      </a:rPr>
                      <m:t>𝐶</m:t>
                    </m:r>
                  </m:oMath>
                </a14:m>
                <a:r>
                  <a:rPr lang="en-US" dirty="0">
                    <a:solidFill>
                      <a:srgbClr val="1F497D"/>
                    </a:solidFill>
                  </a:rPr>
                  <a:t>)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algn="just">
                  <a:defRPr sz="2800"/>
                </a:pPr>
                <a:r>
                  <a:rPr lang="en-US" sz="2400" dirty="0">
                    <a:solidFill>
                      <a:srgbClr val="000000"/>
                    </a:solidFill>
                  </a:rPr>
                  <a:t>The </a:t>
                </a:r>
                <a:r>
                  <a:rPr lang="en-US" sz="2400" b="1" dirty="0">
                    <a:solidFill>
                      <a:srgbClr val="000000"/>
                    </a:solidFill>
                  </a:rPr>
                  <a:t>cost function </a:t>
                </a:r>
                <a:r>
                  <a:rPr lang="en-US" sz="2400" dirty="0">
                    <a:solidFill>
                      <a:srgbClr val="000000"/>
                    </a:solidFill>
                  </a:rPr>
                  <a:t>calculates the total cost </a:t>
                </a:r>
                <a:r>
                  <a:rPr lang="en-US" sz="2400" i="1" dirty="0">
                    <a:solidFill>
                      <a:srgbClr val="000000"/>
                    </a:solidFill>
                  </a:rPr>
                  <a:t>C</a:t>
                </a:r>
                <a:r>
                  <a:rPr lang="en-US" sz="2400" dirty="0">
                    <a:solidFill>
                      <a:srgbClr val="000000"/>
                    </a:solidFill>
                  </a:rPr>
                  <a:t> of producing </a:t>
                </a:r>
                <a:r>
                  <a:rPr lang="en-US" sz="2400" i="1" dirty="0">
                    <a:solidFill>
                      <a:srgbClr val="000000"/>
                    </a:solidFill>
                  </a:rPr>
                  <a:t>x</a:t>
                </a:r>
                <a:r>
                  <a:rPr lang="en-US" sz="2400" dirty="0">
                    <a:solidFill>
                      <a:srgbClr val="000000"/>
                    </a:solidFill>
                  </a:rPr>
                  <a:t> units; it is equal to the original fixed cost plus the production cost for each unit multiplied by the number of units </a:t>
                </a:r>
                <a:r>
                  <a:rPr lang="en-US" sz="2400" i="1" dirty="0">
                    <a:solidFill>
                      <a:srgbClr val="000000"/>
                    </a:solidFill>
                  </a:rPr>
                  <a:t>x</a:t>
                </a:r>
                <a:r>
                  <a:rPr lang="en-US" sz="2400" dirty="0">
                    <a:solidFill>
                      <a:srgbClr val="000000"/>
                    </a:solidFill>
                  </a:rPr>
                  <a:t>.</a:t>
                </a:r>
              </a:p>
              <a:p>
                <a:pPr algn="just">
                  <a:defRPr sz="2800"/>
                </a:pPr>
                <a:endParaRPr lang="en-US" sz="2400" dirty="0">
                  <a:solidFill>
                    <a:srgbClr val="000000"/>
                  </a:solidFill>
                </a:endParaRPr>
              </a:p>
              <a:p>
                <a:pPr algn="ctr">
                  <a:defRPr sz="2800"/>
                </a:pPr>
                <a:r>
                  <a:rPr lang="en-US" sz="2400" i="1" dirty="0">
                    <a:solidFill>
                      <a:srgbClr val="000000"/>
                    </a:solidFill>
                  </a:rPr>
                  <a:t>C</a:t>
                </a:r>
                <a:r>
                  <a:rPr lang="en-US" sz="24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400">
                        <a:solidFill>
                          <a:srgbClr val="000000"/>
                        </a:solidFill>
                      </a:rPr>
                      <m:t>Fixed</m:t>
                    </m:r>
                    <m:r>
                      <m:rPr>
                        <m:nor/>
                      </m:rPr>
                      <a:rPr lang="en-US" sz="2400">
                        <a:solidFill>
                          <a:srgbClr val="000000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n-US" sz="2400">
                        <a:solidFill>
                          <a:srgbClr val="000000"/>
                        </a:solidFill>
                      </a:rPr>
                      <m:t>Cost</m:t>
                    </m:r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ar-AE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sz="2400">
                            <a:solidFill>
                              <a:srgbClr val="000000"/>
                            </a:solidFill>
                          </a:rPr>
                          <m:t>Production</m:t>
                        </m:r>
                        <m:r>
                          <m:rPr>
                            <m:nor/>
                          </m:rPr>
                          <a:rPr lang="en-US" sz="2400">
                            <a:solidFill>
                              <a:srgbClr val="00000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>
                            <a:solidFill>
                              <a:srgbClr val="000000"/>
                            </a:solidFill>
                          </a:rPr>
                          <m:t>Cost</m:t>
                        </m:r>
                        <m:r>
                          <m:rPr>
                            <m:nor/>
                          </m:rPr>
                          <a:rPr lang="en-US" sz="2400">
                            <a:solidFill>
                              <a:srgbClr val="00000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>
                            <a:solidFill>
                              <a:srgbClr val="000000"/>
                            </a:solidFill>
                          </a:rPr>
                          <m:t>per</m:t>
                        </m:r>
                        <m:r>
                          <m:rPr>
                            <m:nor/>
                          </m:rPr>
                          <a:rPr lang="en-US" sz="2400">
                            <a:solidFill>
                              <a:srgbClr val="00000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>
                            <a:solidFill>
                              <a:srgbClr val="000000"/>
                            </a:solidFill>
                          </a:rPr>
                          <m:t>Unit</m:t>
                        </m:r>
                      </m:e>
                    </m:d>
                  </m:oMath>
                </a14:m>
                <a:r>
                  <a:rPr lang="en-US" sz="2400" i="1" dirty="0">
                    <a:solidFill>
                      <a:srgbClr val="000000"/>
                    </a:solidFill>
                  </a:rPr>
                  <a:t>x</a:t>
                </a:r>
                <a:endParaRPr lang="ar-AE" sz="2400" i="1" dirty="0">
                  <a:solidFill>
                    <a:srgbClr val="000000"/>
                  </a:solidFill>
                </a:endParaRPr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959" t="-740" r="-8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3200"/>
                </a:pPr>
                <a:r>
                  <a:rPr lang="en-US" dirty="0">
                    <a:solidFill>
                      <a:srgbClr val="1F497D"/>
                    </a:solidFill>
                  </a:rPr>
                  <a:t>Definition: Revenue Function (</a:t>
                </a:r>
                <a14:m>
                  <m:oMath xmlns:m="http://schemas.openxmlformats.org/officeDocument/2006/math">
                    <m:r>
                      <a:rPr lang="en-US" sz="3200">
                        <a:solidFill>
                          <a:srgbClr val="1F497D"/>
                        </a:solidFill>
                        <a:latin typeface="Cambria Math"/>
                      </a:rPr>
                      <m:t>𝑅</m:t>
                    </m:r>
                  </m:oMath>
                </a14:m>
                <a:r>
                  <a:rPr lang="en-US" dirty="0">
                    <a:solidFill>
                      <a:srgbClr val="1F497D"/>
                    </a:solidFill>
                  </a:rPr>
                  <a:t>)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lang="en-US" sz="2600" dirty="0">
                <a:solidFill>
                  <a:srgbClr val="000000"/>
                </a:solidFill>
              </a:rPr>
              <a:t>The </a:t>
            </a:r>
            <a:r>
              <a:rPr lang="en-US" sz="2600" b="1" dirty="0">
                <a:solidFill>
                  <a:srgbClr val="000000"/>
                </a:solidFill>
              </a:rPr>
              <a:t>revenue function </a:t>
            </a:r>
            <a:r>
              <a:rPr lang="en-US" sz="2600" dirty="0">
                <a:solidFill>
                  <a:srgbClr val="000000"/>
                </a:solidFill>
              </a:rPr>
              <a:t>calculates the revenue received </a:t>
            </a:r>
            <a:r>
              <a:rPr lang="en-US" sz="2600" i="1" dirty="0">
                <a:solidFill>
                  <a:srgbClr val="000000"/>
                </a:solidFill>
              </a:rPr>
              <a:t>R</a:t>
            </a:r>
            <a:r>
              <a:rPr lang="en-US" sz="2600" dirty="0">
                <a:solidFill>
                  <a:srgbClr val="000000"/>
                </a:solidFill>
              </a:rPr>
              <a:t>; it is equal to the price per unit multiplied by the number of units sold </a:t>
            </a:r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.</a:t>
            </a:r>
          </a:p>
          <a:p>
            <a:pPr algn="just">
              <a:defRPr sz="2800"/>
            </a:pPr>
            <a:endParaRPr lang="en-US" sz="2600" dirty="0">
              <a:solidFill>
                <a:srgbClr val="2D7D9F"/>
              </a:solidFill>
            </a:endParaRPr>
          </a:p>
          <a:p>
            <a:pPr algn="just">
              <a:defRPr sz="2800"/>
            </a:pPr>
            <a:r>
              <a:rPr lang="en-US" sz="2600" i="1" dirty="0">
                <a:solidFill>
                  <a:srgbClr val="000000"/>
                </a:solidFill>
              </a:rPr>
              <a:t>			R</a:t>
            </a:r>
            <a:r>
              <a:rPr lang="en-US" sz="2600" dirty="0">
                <a:solidFill>
                  <a:srgbClr val="000000"/>
                </a:solidFill>
              </a:rPr>
              <a:t> = (Price per Unit)</a:t>
            </a:r>
            <a:r>
              <a:rPr lang="en-US" sz="2600" i="1" dirty="0">
                <a:solidFill>
                  <a:srgbClr val="000000"/>
                </a:solidFill>
              </a:rPr>
              <a:t>x</a:t>
            </a:r>
            <a:endParaRPr lang="ar-AE" sz="2600" dirty="0">
              <a:solidFill>
                <a:srgbClr val="000000"/>
              </a:solidFill>
            </a:endParaRPr>
          </a:p>
          <a:p>
            <a:endParaRPr sz="2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3200"/>
                </a:pPr>
                <a:r>
                  <a:rPr lang="en-US" dirty="0">
                    <a:solidFill>
                      <a:srgbClr val="1F497D"/>
                    </a:solidFill>
                  </a:rPr>
                  <a:t>Definition: Profit Function (</a:t>
                </a:r>
                <a14:m>
                  <m:oMath xmlns:m="http://schemas.openxmlformats.org/officeDocument/2006/math">
                    <m:r>
                      <a:rPr lang="en-US" sz="3200" b="0" i="1">
                        <a:solidFill>
                          <a:srgbClr val="1F497D"/>
                        </a:solidFill>
                        <a:latin typeface="Cambria Math"/>
                      </a:rPr>
                      <m:t>𝑃</m:t>
                    </m:r>
                  </m:oMath>
                </a14:m>
                <a:r>
                  <a:rPr lang="en-US" dirty="0">
                    <a:solidFill>
                      <a:srgbClr val="1F497D"/>
                    </a:solidFill>
                  </a:rPr>
                  <a:t>)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algn="just">
                  <a:defRPr sz="2800"/>
                </a:pPr>
                <a:r>
                  <a:rPr lang="en-US" sz="2400" dirty="0">
                    <a:solidFill>
                      <a:srgbClr val="000000"/>
                    </a:solidFill>
                  </a:rPr>
                  <a:t>The </a:t>
                </a:r>
                <a:r>
                  <a:rPr lang="en-US" sz="2400" b="1" dirty="0">
                    <a:solidFill>
                      <a:srgbClr val="000000"/>
                    </a:solidFill>
                  </a:rPr>
                  <a:t>profit function </a:t>
                </a:r>
                <a:r>
                  <a:rPr lang="en-US" sz="2400" dirty="0">
                    <a:solidFill>
                      <a:srgbClr val="000000"/>
                    </a:solidFill>
                  </a:rPr>
                  <a:t>calculates the amount of profit </a:t>
                </a:r>
                <a:r>
                  <a:rPr lang="en-US" sz="2400" i="1" dirty="0">
                    <a:solidFill>
                      <a:srgbClr val="000000"/>
                    </a:solidFill>
                  </a:rPr>
                  <a:t>P</a:t>
                </a:r>
                <a:r>
                  <a:rPr lang="en-US" sz="2400" dirty="0">
                    <a:solidFill>
                      <a:srgbClr val="000000"/>
                    </a:solidFill>
                  </a:rPr>
                  <a:t> created for </a:t>
                </a:r>
                <a:r>
                  <a:rPr lang="en-US" sz="2400" i="1" dirty="0">
                    <a:solidFill>
                      <a:srgbClr val="000000"/>
                    </a:solidFill>
                  </a:rPr>
                  <a:t>x</a:t>
                </a:r>
                <a:r>
                  <a:rPr lang="en-US" sz="2400" dirty="0">
                    <a:solidFill>
                      <a:srgbClr val="000000"/>
                    </a:solidFill>
                  </a:rPr>
                  <a:t> number of units made and sold and is found by subtracting the cost from the revenue.</a:t>
                </a:r>
              </a:p>
              <a:p>
                <a:pPr algn="ctr">
                  <a:defRPr sz="2800"/>
                </a:pPr>
                <a:endParaRPr lang="en-US" sz="2400" dirty="0">
                  <a:solidFill>
                    <a:srgbClr val="2D7D9F"/>
                  </a:solidFill>
                  <a:latin typeface="Cambria Math" panose="02040503050406030204" pitchFamily="18" charset="0"/>
                </a:endParaRPr>
              </a:p>
              <a:p>
                <a:pPr algn="ctr">
                  <a:defRPr sz="2800"/>
                </a:pPr>
                <a:r>
                  <a:rPr lang="en-US" sz="2400" i="1" dirty="0">
                    <a:solidFill>
                      <a:srgbClr val="000000"/>
                    </a:solidFill>
                  </a:rPr>
                  <a:t>P</a:t>
                </a:r>
                <a:r>
                  <a:rPr lang="en-US" sz="2400" dirty="0">
                    <a:solidFill>
                      <a:srgbClr val="000000"/>
                    </a:solidFill>
                  </a:rPr>
                  <a:t> = </a:t>
                </a:r>
                <a:r>
                  <a:rPr lang="en-US" sz="2400" i="1" dirty="0">
                    <a:solidFill>
                      <a:srgbClr val="000000"/>
                    </a:solidFill>
                  </a:rPr>
                  <a:t>R</a:t>
                </a:r>
                <a:r>
                  <a:rPr lang="en-US" sz="24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</a:rPr>
                  <a:t> </a:t>
                </a:r>
                <a:r>
                  <a:rPr lang="en-US" sz="2400" i="1" dirty="0">
                    <a:solidFill>
                      <a:srgbClr val="000000"/>
                    </a:solidFill>
                  </a:rPr>
                  <a:t>C</a:t>
                </a:r>
                <a:endParaRPr lang="en-US" sz="2400" dirty="0">
                  <a:solidFill>
                    <a:srgbClr val="000000"/>
                  </a:solidFill>
                </a:endParaRPr>
              </a:p>
              <a:p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959" t="-740" r="-8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Dependent Variable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400" dirty="0"/>
              <a:t>The value of the </a:t>
            </a:r>
            <a:r>
              <a:rPr sz="2400" b="1" dirty="0"/>
              <a:t>dependent variable </a:t>
            </a:r>
            <a:r>
              <a:rPr sz="2400" dirty="0"/>
              <a:t>changes with respect to the value of the independent variable.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Break-Even Point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400" dirty="0"/>
              <a:t>The quantity of units to be produced and sold so that the cost of production equals the revenues for a product is called </a:t>
            </a:r>
            <a:r>
              <a:rPr sz="2400" b="1" dirty="0"/>
              <a:t>the break-even point</a:t>
            </a:r>
            <a:r>
              <a:rPr sz="2400" dirty="0"/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Solving a System of Linear Equations by Substitution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38163" indent="-538163">
              <a:defRPr sz="2800"/>
            </a:pPr>
            <a:r>
              <a:rPr lang="en-US" sz="2400" dirty="0"/>
              <a:t>1.	</a:t>
            </a:r>
            <a:r>
              <a:rPr sz="2400" dirty="0"/>
              <a:t>​Solve one of the equations for one of the variables.</a:t>
            </a:r>
            <a:endParaRPr lang="en-US" sz="2400" dirty="0"/>
          </a:p>
          <a:p>
            <a:pPr marL="538163" indent="-538163">
              <a:defRPr sz="2800"/>
            </a:pPr>
            <a:endParaRPr sz="2400" dirty="0"/>
          </a:p>
          <a:p>
            <a:pPr marL="538163" indent="-538163">
              <a:defRPr sz="2800"/>
            </a:pPr>
            <a:r>
              <a:rPr lang="en-US" sz="2400" dirty="0"/>
              <a:t>2.</a:t>
            </a:r>
            <a:r>
              <a:rPr sz="2400" dirty="0"/>
              <a:t>​</a:t>
            </a:r>
            <a:r>
              <a:rPr lang="en-US" sz="2400" dirty="0"/>
              <a:t>	</a:t>
            </a:r>
            <a:r>
              <a:rPr sz="2400" dirty="0"/>
              <a:t>Substitute the expression found in Step 1 into the other equation and solve for the remaining variable.</a:t>
            </a:r>
            <a:endParaRPr lang="en-US" sz="2400" dirty="0"/>
          </a:p>
          <a:p>
            <a:pPr marL="538163" indent="-538163">
              <a:defRPr sz="2800"/>
            </a:pPr>
            <a:endParaRPr sz="2400" dirty="0"/>
          </a:p>
          <a:p>
            <a:pPr marL="538163" indent="-538163">
              <a:defRPr sz="2800"/>
            </a:pPr>
            <a:r>
              <a:rPr lang="en-US" sz="2400" dirty="0"/>
              <a:t>3.</a:t>
            </a:r>
            <a:r>
              <a:rPr sz="2400" dirty="0"/>
              <a:t>​</a:t>
            </a:r>
            <a:r>
              <a:rPr lang="en-US" sz="2400" dirty="0"/>
              <a:t>	</a:t>
            </a:r>
            <a:r>
              <a:rPr sz="2400" dirty="0"/>
              <a:t>Re-substitute the value found in Step 2 into the original equation from Step 1 to find the corresponding coordinate.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Inequality Symbol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400" dirty="0"/>
              <a:t>An </a:t>
            </a:r>
            <a:r>
              <a:rPr sz="2400" b="1" dirty="0"/>
              <a:t>inequality symbol </a:t>
            </a:r>
            <a:r>
              <a:rPr sz="2400" dirty="0"/>
              <a:t>is a relation used between two expressions that are not strictly equal.</a:t>
            </a:r>
            <a:endParaRPr lang="en-US" sz="2400" dirty="0"/>
          </a:p>
          <a:p>
            <a:r>
              <a:rPr lang="en-IN" dirty="0"/>
              <a:t>                              &lt; less than,</a:t>
            </a:r>
          </a:p>
          <a:p>
            <a:r>
              <a:rPr lang="en-IN" dirty="0"/>
              <a:t>                              ≤ less than or equal to,</a:t>
            </a:r>
          </a:p>
          <a:p>
            <a:r>
              <a:rPr lang="en-IN" dirty="0"/>
              <a:t>                              &gt; greater than,</a:t>
            </a:r>
            <a:endParaRPr dirty="0"/>
          </a:p>
          <a:p>
            <a:r>
              <a:rPr lang="en-IN" dirty="0"/>
              <a:t>                              ≥ greater than or equal to.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Linear Inequality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000000"/>
                </a:solidFill>
              </a:rPr>
              <a:t>linear inequality </a:t>
            </a:r>
            <a:r>
              <a:rPr lang="en-US" sz="2800" dirty="0">
                <a:solidFill>
                  <a:srgbClr val="000000"/>
                </a:solidFill>
              </a:rPr>
              <a:t>in the variable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can be written in one of the following forms</a:t>
            </a:r>
          </a:p>
          <a:p>
            <a:pPr>
              <a:defRPr sz="2800"/>
            </a:pPr>
            <a:r>
              <a:rPr lang="en-IN" dirty="0">
                <a:solidFill>
                  <a:srgbClr val="000000"/>
                </a:solidFill>
              </a:rPr>
              <a:t>                               </a:t>
            </a:r>
          </a:p>
          <a:p>
            <a:pPr>
              <a:defRPr sz="2800"/>
            </a:pPr>
            <a:endParaRPr lang="en-IN" dirty="0">
              <a:solidFill>
                <a:srgbClr val="2D7D9F"/>
              </a:solidFill>
            </a:endParaRPr>
          </a:p>
          <a:p>
            <a:pPr>
              <a:defRPr sz="2800"/>
            </a:pPr>
            <a:endParaRPr lang="en-IN" dirty="0">
              <a:solidFill>
                <a:srgbClr val="2D7D9F"/>
              </a:solidFill>
            </a:endParaRPr>
          </a:p>
          <a:p>
            <a:pPr>
              <a:defRPr sz="2800"/>
            </a:pPr>
            <a:endParaRPr lang="en-IN" dirty="0">
              <a:solidFill>
                <a:srgbClr val="2D7D9F"/>
              </a:solidFill>
            </a:endParaRPr>
          </a:p>
          <a:p>
            <a:pPr>
              <a:defRPr sz="2800"/>
            </a:pPr>
            <a:endParaRPr lang="en-IN" dirty="0">
              <a:solidFill>
                <a:srgbClr val="2D7D9F"/>
              </a:solidFill>
            </a:endParaRPr>
          </a:p>
          <a:p>
            <a:pPr>
              <a:defRPr sz="2800"/>
            </a:pPr>
            <a:endParaRPr lang="en-IN" dirty="0">
              <a:solidFill>
                <a:srgbClr val="2D7D9F"/>
              </a:solidFill>
            </a:endParaRPr>
          </a:p>
          <a:p>
            <a:pPr>
              <a:defRPr sz="2800"/>
            </a:pPr>
            <a:endParaRPr lang="en-IN" dirty="0"/>
          </a:p>
          <a:p>
            <a:pPr>
              <a:defRPr sz="2800"/>
            </a:pPr>
            <a:endParaRPr lang="en-IN" dirty="0"/>
          </a:p>
          <a:p>
            <a:pPr>
              <a:defRPr sz="2800"/>
            </a:pPr>
            <a:endParaRPr lang="en-IN" dirty="0">
              <a:solidFill>
                <a:srgbClr val="2D7D9F"/>
              </a:solidFill>
            </a:endParaRPr>
          </a:p>
          <a:p>
            <a:pPr>
              <a:defRPr sz="2800"/>
            </a:pPr>
            <a:endParaRPr lang="en-US" sz="2800" dirty="0">
              <a:solidFill>
                <a:srgbClr val="2D7D9F"/>
              </a:solidFill>
            </a:endParaRPr>
          </a:p>
          <a:p>
            <a:endParaRPr sz="2800" dirty="0"/>
          </a:p>
        </p:txBody>
      </p:sp>
      <p:pic>
        <p:nvPicPr>
          <p:cNvPr id="6" name="Picture 5" descr="a x plus b is less than c,&#10;a x plus b is greater than c,&#10;a x plus b is less than or equal to c,&#10;a x plus b is greater than or equal to c.&#10;">
            <a:extLst>
              <a:ext uri="{FF2B5EF4-FFF2-40B4-BE49-F238E27FC236}">
                <a16:creationId xmlns:a16="http://schemas.microsoft.com/office/drawing/2014/main" id="{369C8423-F668-BA88-0630-ABF967264F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2209800"/>
            <a:ext cx="1447800" cy="20383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715599C-0C41-C58F-3099-E669A488DE45}"/>
              </a:ext>
            </a:extLst>
          </p:cNvPr>
          <p:cNvSpPr txBox="1"/>
          <p:nvPr/>
        </p:nvSpPr>
        <p:spPr>
          <a:xfrm>
            <a:off x="457200" y="4495800"/>
            <a:ext cx="6172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 and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 are numbers and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≠ 0.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Boundary 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400" dirty="0"/>
              <a:t>A </a:t>
            </a:r>
            <a:r>
              <a:rPr sz="2400" b="1" dirty="0"/>
              <a:t>boundary line </a:t>
            </a:r>
            <a:r>
              <a:rPr sz="2400" dirty="0"/>
              <a:t>is a line that separates those points that satisfy an inequality from those that do not. It is a representation of the equation created when the inequality sign is replaced with an equal sign.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Steps to Graphing Linear Inequalities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38163" indent="-538163">
              <a:defRPr sz="2800"/>
            </a:pPr>
            <a:r>
              <a:rPr lang="en-US" sz="2400" dirty="0"/>
              <a:t>1.​	Graph the boundary line.</a:t>
            </a:r>
          </a:p>
          <a:p>
            <a:pPr marL="1060450" lvl="1" indent="-342900">
              <a:buSzPct val="75000"/>
              <a:buFont typeface="Courier New" panose="02070309020205020404" pitchFamily="49" charset="0"/>
              <a:buChar char="o"/>
              <a:defRPr sz="2800"/>
            </a:pPr>
            <a:r>
              <a:rPr lang="en-US" sz="2400" dirty="0">
                <a:solidFill>
                  <a:srgbClr val="000000"/>
                </a:solidFill>
              </a:rPr>
              <a:t>​The line will be solid if the inequality is </a:t>
            </a:r>
            <a:r>
              <a:rPr lang="en-US" sz="2400" dirty="0">
                <a:solidFill>
                  <a:srgbClr val="000000"/>
                </a:solidFill>
                <a:latin typeface="Cambria Math"/>
              </a:rPr>
              <a:t>≥</a:t>
            </a:r>
            <a:r>
              <a:rPr lang="en-US" sz="2400" dirty="0">
                <a:solidFill>
                  <a:srgbClr val="000000"/>
                </a:solidFill>
              </a:rPr>
              <a:t> or </a:t>
            </a:r>
            <a:r>
              <a:rPr lang="en-US" sz="2400" dirty="0">
                <a:solidFill>
                  <a:srgbClr val="000000"/>
                </a:solidFill>
                <a:latin typeface="Cambria Math"/>
              </a:rPr>
              <a:t>≤</a:t>
            </a:r>
            <a:r>
              <a:rPr lang="en-US" sz="2400" dirty="0">
                <a:solidFill>
                  <a:srgbClr val="000000"/>
                </a:solidFill>
              </a:rPr>
              <a:t>,</a:t>
            </a:r>
          </a:p>
          <a:p>
            <a:pPr marL="1060450" lvl="1" indent="-342900">
              <a:buSzPct val="75000"/>
              <a:buFont typeface="Courier New" panose="02070309020205020404" pitchFamily="49" charset="0"/>
              <a:buChar char="o"/>
              <a:defRPr sz="2800"/>
            </a:pPr>
            <a:r>
              <a:rPr lang="en-US" sz="2400" dirty="0">
                <a:solidFill>
                  <a:srgbClr val="000000"/>
                </a:solidFill>
              </a:rPr>
              <a:t>​The line will dashed if the inequality is </a:t>
            </a:r>
            <a:r>
              <a:rPr lang="en-US" sz="2400" dirty="0">
                <a:solidFill>
                  <a:srgbClr val="000000"/>
                </a:solidFill>
                <a:latin typeface="Cambria Math"/>
              </a:rPr>
              <a:t>&gt;</a:t>
            </a:r>
            <a:r>
              <a:rPr lang="en-US" sz="2400" dirty="0">
                <a:solidFill>
                  <a:srgbClr val="000000"/>
                </a:solidFill>
              </a:rPr>
              <a:t> or </a:t>
            </a:r>
            <a:r>
              <a:rPr lang="en-US" sz="2400" dirty="0">
                <a:solidFill>
                  <a:srgbClr val="000000"/>
                </a:solidFill>
                <a:latin typeface="Cambria Math"/>
              </a:rPr>
              <a:t>&lt;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</a:p>
          <a:p>
            <a:pPr marL="538163" indent="-538163">
              <a:defRPr sz="2800"/>
            </a:pPr>
            <a:r>
              <a:rPr lang="en-US" sz="2400" dirty="0"/>
              <a:t>2.</a:t>
            </a:r>
            <a:r>
              <a:rPr sz="2400" dirty="0"/>
              <a:t>​</a:t>
            </a:r>
            <a:r>
              <a:rPr lang="en-US" sz="2400" dirty="0"/>
              <a:t>	</a:t>
            </a:r>
            <a:r>
              <a:rPr sz="2400" dirty="0"/>
              <a:t>Determine which side of the line to shade by using a test point.</a:t>
            </a:r>
          </a:p>
          <a:p>
            <a:pPr marL="538163" indent="-538163">
              <a:defRPr sz="2800"/>
            </a:pPr>
            <a:r>
              <a:rPr lang="en-US" sz="2400" dirty="0"/>
              <a:t>3.</a:t>
            </a:r>
            <a:r>
              <a:rPr sz="2400" dirty="0"/>
              <a:t>​</a:t>
            </a:r>
            <a:r>
              <a:rPr lang="en-US" sz="2400" dirty="0"/>
              <a:t>	</a:t>
            </a:r>
            <a:r>
              <a:rPr sz="2400" dirty="0"/>
              <a:t>Shade the half-plane that contains the solution set</a:t>
            </a:r>
            <a:r>
              <a:rPr sz="2400" dirty="0">
                <a:solidFill>
                  <a:srgbClr val="2D7D9F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Steps to Graphing Systems of Linear Inequalities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38163" indent="-538163">
              <a:defRPr sz="2800"/>
            </a:pPr>
            <a:r>
              <a:rPr lang="en-US" sz="2400" dirty="0"/>
              <a:t>1.</a:t>
            </a:r>
            <a:r>
              <a:rPr sz="2400" dirty="0"/>
              <a:t>​</a:t>
            </a:r>
            <a:r>
              <a:rPr lang="en-US" sz="2400" dirty="0"/>
              <a:t>	</a:t>
            </a:r>
            <a:r>
              <a:rPr sz="2400" dirty="0"/>
              <a:t>Graph the boundary line for each inequality.</a:t>
            </a:r>
          </a:p>
          <a:p>
            <a:pPr marL="1255713" lvl="1" indent="-538163">
              <a:buSzPct val="75000"/>
              <a:buFont typeface="Courier New" panose="02070309020205020404" pitchFamily="49" charset="0"/>
              <a:buChar char="o"/>
              <a:defRPr sz="2800"/>
            </a:pPr>
            <a:r>
              <a:rPr sz="2400" dirty="0">
                <a:solidFill>
                  <a:srgbClr val="000000"/>
                </a:solidFill>
              </a:rPr>
              <a:t>​The line will be solid if the inequality is </a:t>
            </a:r>
            <a:r>
              <a:rPr sz="2400" dirty="0">
                <a:solidFill>
                  <a:srgbClr val="000000"/>
                </a:solidFill>
                <a:latin typeface="Cambria Math"/>
              </a:rPr>
              <a:t>≥</a:t>
            </a:r>
            <a:r>
              <a:rPr sz="2400" dirty="0">
                <a:solidFill>
                  <a:srgbClr val="000000"/>
                </a:solidFill>
              </a:rPr>
              <a:t> or </a:t>
            </a:r>
            <a:r>
              <a:rPr sz="2400" dirty="0">
                <a:solidFill>
                  <a:srgbClr val="000000"/>
                </a:solidFill>
                <a:latin typeface="Cambria Math"/>
              </a:rPr>
              <a:t>≤</a:t>
            </a:r>
            <a:r>
              <a:rPr sz="2400" dirty="0">
                <a:solidFill>
                  <a:srgbClr val="000000"/>
                </a:solidFill>
              </a:rPr>
              <a:t>,</a:t>
            </a:r>
          </a:p>
          <a:p>
            <a:pPr marL="1255713" lvl="1" indent="-538163">
              <a:buSzPct val="75000"/>
              <a:buFont typeface="Courier New" panose="02070309020205020404" pitchFamily="49" charset="0"/>
              <a:buChar char="o"/>
              <a:defRPr sz="2800"/>
            </a:pPr>
            <a:r>
              <a:rPr sz="2400" dirty="0">
                <a:solidFill>
                  <a:srgbClr val="000000"/>
                </a:solidFill>
              </a:rPr>
              <a:t>​The line will be dashed if the inequality is </a:t>
            </a:r>
            <a:r>
              <a:rPr sz="2400" dirty="0">
                <a:solidFill>
                  <a:srgbClr val="000000"/>
                </a:solidFill>
                <a:latin typeface="Cambria Math"/>
              </a:rPr>
              <a:t>&gt;</a:t>
            </a:r>
            <a:r>
              <a:rPr sz="2400" dirty="0">
                <a:solidFill>
                  <a:srgbClr val="000000"/>
                </a:solidFill>
              </a:rPr>
              <a:t> or </a:t>
            </a:r>
            <a:r>
              <a:rPr sz="2400" dirty="0">
                <a:solidFill>
                  <a:srgbClr val="000000"/>
                </a:solidFill>
                <a:latin typeface="Cambria Math"/>
              </a:rPr>
              <a:t>&lt;</a:t>
            </a:r>
            <a:r>
              <a:rPr sz="2400" dirty="0">
                <a:solidFill>
                  <a:srgbClr val="000000"/>
                </a:solidFill>
              </a:rPr>
              <a:t>.</a:t>
            </a:r>
          </a:p>
          <a:p>
            <a:pPr marL="538163" indent="-538163">
              <a:defRPr sz="2800"/>
            </a:pPr>
            <a:r>
              <a:rPr lang="en-US" sz="2400" dirty="0"/>
              <a:t>2.	</a:t>
            </a:r>
            <a:r>
              <a:rPr sz="2400" dirty="0"/>
              <a:t>​Determine which side of the line to shade for each inequality by using a test point.</a:t>
            </a:r>
          </a:p>
          <a:p>
            <a:pPr marL="538163" indent="-538163">
              <a:defRPr sz="2800"/>
            </a:pPr>
            <a:r>
              <a:rPr lang="en-US" sz="2400" dirty="0"/>
              <a:t>3.</a:t>
            </a:r>
            <a:r>
              <a:rPr sz="2400" dirty="0"/>
              <a:t>​</a:t>
            </a:r>
            <a:r>
              <a:rPr lang="en-US" sz="2400" dirty="0"/>
              <a:t>	</a:t>
            </a:r>
            <a:r>
              <a:rPr sz="2400" dirty="0"/>
              <a:t>Lightly shade the half-plane that contains the solution set for each individual inequality.</a:t>
            </a:r>
          </a:p>
          <a:p>
            <a:pPr marL="538163" indent="-538163">
              <a:defRPr sz="2800"/>
            </a:pPr>
            <a:r>
              <a:rPr lang="en-US" sz="2400" dirty="0"/>
              <a:t>4.</a:t>
            </a:r>
            <a:r>
              <a:rPr sz="2400" dirty="0"/>
              <a:t>​</a:t>
            </a:r>
            <a:r>
              <a:rPr lang="en-US" sz="2400" dirty="0"/>
              <a:t>	</a:t>
            </a:r>
            <a:r>
              <a:rPr sz="2400" dirty="0"/>
              <a:t>The solution region for the system of inequalities is the intersection of the shaded half-planes from Step 3.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Linear Programming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400" dirty="0"/>
              <a:t>The mathematical process of </a:t>
            </a:r>
            <a:r>
              <a:rPr sz="2400" b="1" dirty="0"/>
              <a:t>linear programming </a:t>
            </a:r>
            <a:r>
              <a:rPr sz="2400" dirty="0"/>
              <a:t>is a method to optimize a particular quantity in a mathematical model constrained by linear inequalities.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Objective Function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400" dirty="0"/>
              <a:t>An </a:t>
            </a:r>
            <a:r>
              <a:rPr sz="2400" b="1" dirty="0"/>
              <a:t>objective function</a:t>
            </a:r>
            <a:r>
              <a:rPr sz="2400" dirty="0"/>
              <a:t>, or </a:t>
            </a:r>
            <a:r>
              <a:rPr sz="2400" i="1" dirty="0"/>
              <a:t>optimization function</a:t>
            </a:r>
            <a:r>
              <a:rPr sz="2400" dirty="0"/>
              <a:t>, is a function that expresses the quantity that is to be optimized.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Constraints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46290"/>
            <a:ext cx="8229600" cy="4914276"/>
          </a:xfrm>
        </p:spPr>
        <p:txBody>
          <a:bodyPr>
            <a:normAutofit/>
          </a:bodyPr>
          <a:lstStyle/>
          <a:p>
            <a:pPr algn="just"/>
            <a:r>
              <a:rPr sz="2400" b="1" dirty="0"/>
              <a:t>Constraints</a:t>
            </a:r>
            <a:r>
              <a:rPr sz="2400" dirty="0"/>
              <a:t> in linear programming are the linear inequalities that express the limitation of each variable or combination of variables.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Independent Variable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400" dirty="0"/>
              <a:t>The value of an </a:t>
            </a:r>
            <a:r>
              <a:rPr sz="2400" b="1" dirty="0"/>
              <a:t>independent variable </a:t>
            </a:r>
            <a:r>
              <a:rPr sz="2400" dirty="0"/>
              <a:t>does not rely on the values of the other variables in an expression or function, and its value determines the values of the other variables.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Feasible Region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The </a:t>
            </a:r>
            <a:r>
              <a:rPr sz="2800" b="1" dirty="0"/>
              <a:t>feasible region </a:t>
            </a:r>
            <a:r>
              <a:rPr sz="2800" dirty="0"/>
              <a:t>is the set of all possible points that satisfy the constraints of an optimization problem.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Steps for Solving an Optimization or Linear Programming Problem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38163" indent="-538163">
              <a:defRPr sz="2800"/>
            </a:pPr>
            <a:r>
              <a:rPr lang="en-US" dirty="0"/>
              <a:t>1.</a:t>
            </a:r>
            <a:r>
              <a:rPr dirty="0"/>
              <a:t>​</a:t>
            </a:r>
            <a:r>
              <a:rPr lang="en-US" dirty="0"/>
              <a:t>	</a:t>
            </a:r>
            <a:r>
              <a:rPr sz="2800" dirty="0"/>
              <a:t>Define the objective function.</a:t>
            </a:r>
          </a:p>
          <a:p>
            <a:pPr marL="538163" indent="-538163">
              <a:defRPr sz="2800"/>
            </a:pPr>
            <a:r>
              <a:rPr lang="en-US" dirty="0"/>
              <a:t>2.	</a:t>
            </a:r>
            <a:r>
              <a:rPr dirty="0"/>
              <a:t>​</a:t>
            </a:r>
            <a:r>
              <a:rPr sz="2800" dirty="0"/>
              <a:t>Define the constraints using linear inequalities.</a:t>
            </a:r>
          </a:p>
          <a:p>
            <a:pPr marL="538163" indent="-538163">
              <a:defRPr sz="2800"/>
            </a:pPr>
            <a:r>
              <a:rPr lang="en-US" dirty="0"/>
              <a:t>3.	</a:t>
            </a:r>
            <a:r>
              <a:rPr dirty="0"/>
              <a:t>​</a:t>
            </a:r>
            <a:r>
              <a:rPr sz="2800" dirty="0"/>
              <a:t>Graph the constraint inequalities.</a:t>
            </a:r>
          </a:p>
          <a:p>
            <a:pPr marL="538163" indent="-538163">
              <a:defRPr sz="2800"/>
            </a:pPr>
            <a:r>
              <a:rPr lang="en-US" dirty="0"/>
              <a:t>4.</a:t>
            </a:r>
            <a:r>
              <a:rPr dirty="0"/>
              <a:t>​</a:t>
            </a:r>
            <a:r>
              <a:rPr lang="en-US" dirty="0"/>
              <a:t>	</a:t>
            </a:r>
            <a:r>
              <a:rPr sz="2800" dirty="0"/>
              <a:t>Identify the vertices of the feasible region; that is, the polygon formed by intersection of the lines.</a:t>
            </a:r>
          </a:p>
          <a:p>
            <a:pPr marL="538163" indent="-538163">
              <a:defRPr sz="2800"/>
            </a:pPr>
            <a:r>
              <a:rPr lang="en-US" dirty="0"/>
              <a:t>5.	</a:t>
            </a:r>
            <a:r>
              <a:rPr dirty="0"/>
              <a:t>​</a:t>
            </a:r>
            <a:r>
              <a:rPr sz="2800" dirty="0"/>
              <a:t>Identify any maximum or minimum values of the objective function by finding the values of the objective function at each of the vertices.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Theorem: </a:t>
            </a:r>
            <a:r>
              <a:rPr dirty="0"/>
              <a:t>Fundamental Theorem of Linear Programming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400" dirty="0"/>
              <a:t>The maximal and minimal values of a linear function over a convex polygonal region are found at the corners of the region.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Quadratic Equation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400" dirty="0">
                <a:solidFill>
                  <a:srgbClr val="000000"/>
                </a:solidFill>
              </a:rPr>
              <a:t>A </a:t>
            </a:r>
            <a:r>
              <a:rPr lang="en-US" sz="2400" b="1" i="1" dirty="0">
                <a:solidFill>
                  <a:srgbClr val="000000"/>
                </a:solidFill>
              </a:rPr>
              <a:t>quadratic equation in x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is written in standard form as</a:t>
            </a:r>
          </a:p>
          <a:p>
            <a:pPr>
              <a:defRPr sz="2800"/>
            </a:pPr>
            <a:endParaRPr lang="en-US" sz="2400" dirty="0">
              <a:solidFill>
                <a:srgbClr val="000000"/>
              </a:solidFill>
            </a:endParaRPr>
          </a:p>
          <a:p>
            <a:pPr algn="ctr">
              <a:defRPr sz="2800"/>
            </a:pPr>
            <a:endParaRPr lang="en-US" sz="2400" dirty="0">
              <a:solidFill>
                <a:srgbClr val="000000"/>
              </a:solidFill>
            </a:endParaRPr>
          </a:p>
          <a:p>
            <a:pPr algn="ctr">
              <a:defRPr sz="2800"/>
            </a:pPr>
            <a:endParaRPr lang="ar-AE" sz="2400" dirty="0">
              <a:solidFill>
                <a:srgbClr val="000000"/>
              </a:solidFill>
            </a:endParaRPr>
          </a:p>
          <a:p>
            <a:endParaRPr sz="2800" dirty="0"/>
          </a:p>
        </p:txBody>
      </p:sp>
      <p:pic>
        <p:nvPicPr>
          <p:cNvPr id="6" name="Picture 5" descr="a x squared plus b x plus c equals zero">
            <a:extLst>
              <a:ext uri="{FF2B5EF4-FFF2-40B4-BE49-F238E27FC236}">
                <a16:creationId xmlns:a16="http://schemas.microsoft.com/office/drawing/2014/main" id="{5E2EBB39-90F3-CB0D-9B20-95CA99154F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981200"/>
            <a:ext cx="2381250" cy="4572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8089CE9-8314-3634-9008-146B56965544}"/>
              </a:ext>
            </a:extLst>
          </p:cNvPr>
          <p:cNvSpPr txBox="1"/>
          <p:nvPr/>
        </p:nvSpPr>
        <p:spPr>
          <a:xfrm>
            <a:off x="457200" y="2905780"/>
            <a:ext cx="6172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 and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 are numbers and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≠ 0.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Parabola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400" dirty="0"/>
              <a:t>The graph of a quadradic equation is called a </a:t>
            </a:r>
            <a:r>
              <a:rPr sz="2400" b="1" dirty="0"/>
              <a:t>parabola</a:t>
            </a:r>
            <a:r>
              <a:rPr sz="2400" dirty="0"/>
              <a:t>. It is a symmetrical U-shaped curve around a vertical or horizontal line.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Vertex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lang="en-US" sz="2400" dirty="0">
                <a:solidFill>
                  <a:srgbClr val="000000"/>
                </a:solidFill>
              </a:rPr>
              <a:t>The </a:t>
            </a:r>
            <a:r>
              <a:rPr lang="en-US" sz="2400" b="1" i="1" dirty="0">
                <a:solidFill>
                  <a:srgbClr val="000000"/>
                </a:solidFill>
              </a:rPr>
              <a:t>vertex</a:t>
            </a:r>
            <a:r>
              <a:rPr lang="en-US" sz="2400" dirty="0">
                <a:solidFill>
                  <a:srgbClr val="000000"/>
                </a:solidFill>
              </a:rPr>
              <a:t> of a parabola is the extreme point representing the quadratic equation’s minimum or maximum value. It occurs at </a:t>
            </a:r>
          </a:p>
          <a:p>
            <a:pPr algn="just">
              <a:defRPr sz="2800"/>
            </a:pPr>
            <a:r>
              <a:rPr lang="en-US" sz="2400" dirty="0">
                <a:solidFill>
                  <a:srgbClr val="000000"/>
                </a:solidFill>
              </a:rPr>
              <a:t>the point	</a:t>
            </a:r>
            <a:endParaRPr lang="ar-AE" sz="2400" dirty="0">
              <a:solidFill>
                <a:srgbClr val="000000"/>
              </a:solidFill>
            </a:endParaRPr>
          </a:p>
          <a:p>
            <a:endParaRPr sz="2800" dirty="0"/>
          </a:p>
        </p:txBody>
      </p:sp>
      <p:pic>
        <p:nvPicPr>
          <p:cNvPr id="7" name="Picture 6" descr="Negative b divided by 2a, comma y.">
            <a:extLst>
              <a:ext uri="{FF2B5EF4-FFF2-40B4-BE49-F238E27FC236}">
                <a16:creationId xmlns:a16="http://schemas.microsoft.com/office/drawing/2014/main" id="{4BDEEC6A-AFB5-A4CC-CA55-89F13CAA7B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1752600"/>
            <a:ext cx="1104900" cy="80962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02B1539-8E08-004E-9559-9A24B142964E}"/>
              </a:ext>
            </a:extLst>
          </p:cNvPr>
          <p:cNvSpPr txBox="1"/>
          <p:nvPr/>
        </p:nvSpPr>
        <p:spPr>
          <a:xfrm>
            <a:off x="2853018" y="1926579"/>
            <a:ext cx="152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given that </a:t>
            </a:r>
            <a:endParaRPr lang="en-IN" sz="2400" dirty="0"/>
          </a:p>
        </p:txBody>
      </p:sp>
      <p:pic>
        <p:nvPicPr>
          <p:cNvPr id="11" name="Picture 10" descr="a x squared plus b x plus c equals y.">
            <a:extLst>
              <a:ext uri="{FF2B5EF4-FFF2-40B4-BE49-F238E27FC236}">
                <a16:creationId xmlns:a16="http://schemas.microsoft.com/office/drawing/2014/main" id="{3BE57DA6-4BF9-0E5C-E1A0-4E3DDCEF0D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1905000"/>
            <a:ext cx="220980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Vertex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 sz="2800" dirty="0">
              <a:solidFill>
                <a:srgbClr val="2D7D9F"/>
              </a:solidFill>
            </a:endParaRPr>
          </a:p>
          <a:p>
            <a:endParaRPr lang="en-US" dirty="0">
              <a:solidFill>
                <a:srgbClr val="2D7D9F"/>
              </a:solidFill>
            </a:endParaRPr>
          </a:p>
          <a:p>
            <a:endParaRPr lang="en-US" sz="2800" dirty="0">
              <a:solidFill>
                <a:srgbClr val="2D7D9F"/>
              </a:solidFill>
            </a:endParaRPr>
          </a:p>
          <a:p>
            <a:endParaRPr lang="en-US" dirty="0">
              <a:solidFill>
                <a:srgbClr val="2D7D9F"/>
              </a:solidFill>
            </a:endParaRPr>
          </a:p>
          <a:p>
            <a:endParaRPr lang="en-US" sz="2800" dirty="0">
              <a:solidFill>
                <a:srgbClr val="2D7D9F"/>
              </a:solidFill>
            </a:endParaRPr>
          </a:p>
          <a:p>
            <a:endParaRPr lang="en-US" dirty="0">
              <a:solidFill>
                <a:srgbClr val="2D7D9F"/>
              </a:solidFill>
            </a:endParaRPr>
          </a:p>
          <a:p>
            <a:endParaRPr lang="en-US" sz="2800" dirty="0">
              <a:solidFill>
                <a:srgbClr val="2D7D9F"/>
              </a:solidFill>
            </a:endParaRPr>
          </a:p>
          <a:p>
            <a:endParaRPr lang="en-US" dirty="0">
              <a:solidFill>
                <a:srgbClr val="2D7D9F"/>
              </a:solidFill>
            </a:endParaRPr>
          </a:p>
          <a:p>
            <a:endParaRPr lang="en-US" sz="2800" dirty="0">
              <a:solidFill>
                <a:srgbClr val="2D7D9F"/>
              </a:solidFill>
            </a:endParaRPr>
          </a:p>
        </p:txBody>
      </p:sp>
      <p:pic>
        <p:nvPicPr>
          <p:cNvPr id="7" name="Picture 6" descr="Graph of a parabola opening upward. Four points along the parabola are shown and labeled. Where the parabola crosses the x axis in two points are labeled &quot;x intercepts&quot;. Where the parabola crosses the y axis is labeled the &quot;y intercept&quot;. Where the parabola reaches the minimum point of its curve is labeled the &quot;vertex (minimum)&quot;.">
            <a:extLst>
              <a:ext uri="{FF2B5EF4-FFF2-40B4-BE49-F238E27FC236}">
                <a16:creationId xmlns:a16="http://schemas.microsoft.com/office/drawing/2014/main" id="{E1BBBE50-5C57-4D5C-9C4E-F7A5E248C6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1250" y="1218616"/>
            <a:ext cx="4281499" cy="410494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81A64AF-0DC5-07F3-1090-5C4FED893FEC}"/>
              </a:ext>
            </a:extLst>
          </p:cNvPr>
          <p:cNvSpPr txBox="1"/>
          <p:nvPr/>
        </p:nvSpPr>
        <p:spPr>
          <a:xfrm>
            <a:off x="2819400" y="5284113"/>
            <a:ext cx="359933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2200" dirty="0"/>
              <a:t>Figure 14: Vertical Line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Vertex</a:t>
            </a:r>
            <a:r>
              <a:rPr lang="en-US" dirty="0"/>
              <a:t>—Slide 3</a:t>
            </a:r>
            <a:endParaRPr dirty="0"/>
          </a:p>
        </p:txBody>
      </p:sp>
      <p:pic>
        <p:nvPicPr>
          <p:cNvPr id="7" name="Content Placeholder 6" descr="Graph of a parabola opening downward. Four points along the parabola are shown and labeled. Where the parabola crosses the x axis in two points are labeled &quot;x intercepts&quot;. Where the parabola crosses the y axis is labeled the &quot;y intercept&quot;. Where the parabola reaches the maximum point of its curve is labeled the &quot;vertex (maximum)&quot;.">
            <a:extLst>
              <a:ext uri="{FF2B5EF4-FFF2-40B4-BE49-F238E27FC236}">
                <a16:creationId xmlns:a16="http://schemas.microsoft.com/office/drawing/2014/main" id="{46F37F4A-2189-4086-8C01-A061F530422E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/>
          <a:stretch>
            <a:fillRect/>
          </a:stretch>
        </p:blipFill>
        <p:spPr bwMode="auto">
          <a:xfrm>
            <a:off x="2971800" y="1219200"/>
            <a:ext cx="4050110" cy="399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E640A67-0109-8C50-1AFA-0279105B0685}"/>
              </a:ext>
            </a:extLst>
          </p:cNvPr>
          <p:cNvSpPr txBox="1"/>
          <p:nvPr/>
        </p:nvSpPr>
        <p:spPr>
          <a:xfrm>
            <a:off x="3124200" y="5307441"/>
            <a:ext cx="359933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2200" dirty="0"/>
              <a:t>Figure 15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Quadratic Formula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lang="en-US" sz="2200" dirty="0">
                <a:solidFill>
                  <a:srgbClr val="000000"/>
                </a:solidFill>
              </a:rPr>
              <a:t>A quadratic equation written in standard form, </a:t>
            </a:r>
          </a:p>
          <a:p>
            <a:pPr algn="just">
              <a:defRPr sz="2800"/>
            </a:pPr>
            <a:endParaRPr lang="en-US" sz="2200" dirty="0">
              <a:solidFill>
                <a:srgbClr val="000000"/>
              </a:solidFill>
            </a:endParaRPr>
          </a:p>
          <a:p>
            <a:pPr>
              <a:defRPr sz="2800"/>
            </a:pPr>
            <a:endParaRPr lang="en-US" sz="2800" dirty="0">
              <a:solidFill>
                <a:srgbClr val="000000"/>
              </a:solidFill>
            </a:endParaRPr>
          </a:p>
          <a:p>
            <a:pPr algn="ctr">
              <a:defRPr sz="2800"/>
            </a:pPr>
            <a:endParaRPr lang="ar-AE" sz="2200" dirty="0">
              <a:solidFill>
                <a:srgbClr val="000000"/>
              </a:solidFill>
            </a:endParaRPr>
          </a:p>
          <a:p>
            <a:endParaRPr sz="2800" dirty="0"/>
          </a:p>
        </p:txBody>
      </p:sp>
      <p:graphicFrame>
        <p:nvGraphicFramePr>
          <p:cNvPr id="5" name="Object 4" descr="a x squared plus b x plus c equals 0,">
            <a:extLst>
              <a:ext uri="{FF2B5EF4-FFF2-40B4-BE49-F238E27FC236}">
                <a16:creationId xmlns:a16="http://schemas.microsoft.com/office/drawing/2014/main" id="{CB5A6024-8947-8498-E448-8DDD68A5D5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9055650"/>
              </p:ext>
            </p:extLst>
          </p:nvPr>
        </p:nvGraphicFramePr>
        <p:xfrm>
          <a:off x="5867400" y="1082078"/>
          <a:ext cx="20605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60089" imgH="406106" progId="Equation.DSMT4">
                  <p:embed/>
                </p:oleObj>
              </mc:Choice>
              <mc:Fallback>
                <p:oleObj name="Equation" r:id="rId2" imgW="2060089" imgH="40610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867400" y="1082078"/>
                        <a:ext cx="2060575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AFF5662-E62F-1A08-1DF8-E69ECA551CF7}"/>
              </a:ext>
            </a:extLst>
          </p:cNvPr>
          <p:cNvSpPr txBox="1"/>
          <p:nvPr/>
        </p:nvSpPr>
        <p:spPr>
          <a:xfrm>
            <a:off x="457200" y="1488478"/>
            <a:ext cx="79248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</a:rPr>
              <a:t>where </a:t>
            </a:r>
            <a:r>
              <a:rPr lang="en-US" sz="2200" i="1" dirty="0">
                <a:solidFill>
                  <a:srgbClr val="000000"/>
                </a:solidFill>
              </a:rPr>
              <a:t>a</a:t>
            </a:r>
            <a:r>
              <a:rPr lang="en-US" sz="2200" dirty="0">
                <a:solidFill>
                  <a:srgbClr val="000000"/>
                </a:solidFill>
              </a:rPr>
              <a:t> is nonzero, can be found using the quadratic formula.</a:t>
            </a:r>
            <a:endParaRPr lang="en-IN" sz="2200" dirty="0"/>
          </a:p>
        </p:txBody>
      </p:sp>
      <p:pic>
        <p:nvPicPr>
          <p:cNvPr id="8" name="Picture 7" descr="x equals negative b plus or minus the square root of b squared minus four a c, all over two a.">
            <a:extLst>
              <a:ext uri="{FF2B5EF4-FFF2-40B4-BE49-F238E27FC236}">
                <a16:creationId xmlns:a16="http://schemas.microsoft.com/office/drawing/2014/main" id="{2F154AEF-2C65-4F3B-C926-6FB55C67A1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5600" y="2209800"/>
            <a:ext cx="2505075" cy="904875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Exponential Function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lang="en-US" sz="2400" dirty="0">
                <a:solidFill>
                  <a:srgbClr val="000000"/>
                </a:solidFill>
              </a:rPr>
              <a:t>An </a:t>
            </a:r>
            <a:r>
              <a:rPr lang="en-US" sz="2400" b="1" dirty="0">
                <a:solidFill>
                  <a:srgbClr val="000000"/>
                </a:solidFill>
              </a:rPr>
              <a:t>exponential function </a:t>
            </a:r>
            <a:r>
              <a:rPr lang="en-US" sz="2400" dirty="0">
                <a:solidFill>
                  <a:srgbClr val="000000"/>
                </a:solidFill>
              </a:rPr>
              <a:t>is a function of the form </a:t>
            </a:r>
          </a:p>
          <a:p>
            <a:endParaRPr sz="2800" dirty="0"/>
          </a:p>
        </p:txBody>
      </p:sp>
      <p:pic>
        <p:nvPicPr>
          <p:cNvPr id="6" name="Picture 5" descr="f of x equals a times b raised to the power of x.">
            <a:extLst>
              <a:ext uri="{FF2B5EF4-FFF2-40B4-BE49-F238E27FC236}">
                <a16:creationId xmlns:a16="http://schemas.microsoft.com/office/drawing/2014/main" id="{32A0D335-FB82-44DA-D9B8-88054E5829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400" y="1082078"/>
            <a:ext cx="1524000" cy="4857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5445212-73E0-E23E-659D-7C47CFEB2353}"/>
                  </a:ext>
                </a:extLst>
              </p:cNvPr>
              <p:cNvSpPr txBox="1"/>
              <p:nvPr/>
            </p:nvSpPr>
            <p:spPr>
              <a:xfrm>
                <a:off x="457200" y="1447800"/>
                <a:ext cx="8001000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defRPr sz="2800"/>
                </a:pPr>
                <a:r>
                  <a:rPr lang="en-US" sz="2400" dirty="0">
                    <a:solidFill>
                      <a:srgbClr val="000000"/>
                    </a:solidFill>
                  </a:rPr>
                  <a:t>where </a:t>
                </a:r>
                <a:r>
                  <a:rPr lang="en-US" sz="2400" i="1" dirty="0">
                    <a:solidFill>
                      <a:srgbClr val="000000"/>
                    </a:solidFill>
                  </a:rPr>
                  <a:t>b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</a:rPr>
                  <a:t>, </a:t>
                </a:r>
                <a:r>
                  <a:rPr lang="en-US" sz="2400" i="1" dirty="0">
                    <a:solidFill>
                      <a:srgbClr val="000000"/>
                    </a:solidFill>
                  </a:rPr>
                  <a:t>b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</a:rPr>
                  <a:t>, </a:t>
                </a:r>
                <a:r>
                  <a:rPr lang="en-US" sz="2400" i="1" dirty="0">
                    <a:solidFill>
                      <a:srgbClr val="000000"/>
                    </a:solidFill>
                  </a:rPr>
                  <a:t>a</a:t>
                </a:r>
                <a:r>
                  <a:rPr lang="en-US" sz="2400" dirty="0">
                    <a:solidFill>
                      <a:srgbClr val="000000"/>
                    </a:solidFill>
                  </a:rPr>
                  <a:t> is the initial value, and </a:t>
                </a:r>
                <a:r>
                  <a:rPr lang="en-US" sz="2400" i="1" dirty="0">
                    <a:solidFill>
                      <a:srgbClr val="000000"/>
                    </a:solidFill>
                  </a:rPr>
                  <a:t>x</a:t>
                </a:r>
                <a:r>
                  <a:rPr lang="en-US" sz="2400" dirty="0">
                    <a:solidFill>
                      <a:srgbClr val="000000"/>
                    </a:solidFill>
                  </a:rPr>
                  <a:t> is a real number.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5445212-73E0-E23E-659D-7C47CFEB23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447800"/>
                <a:ext cx="8001000" cy="830997"/>
              </a:xfrm>
              <a:prstGeom prst="rect">
                <a:avLst/>
              </a:prstGeom>
              <a:blipFill>
                <a:blip r:embed="rId3"/>
                <a:stretch>
                  <a:fillRect l="-1142" t="-5882" r="-1066" b="-1544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Possible Solutions to Linear Equations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400" b="1" dirty="0"/>
              <a:t>One solution </a:t>
            </a:r>
            <a:r>
              <a:rPr sz="2400" dirty="0"/>
              <a:t>—there exists only one number that makes the equation true.</a:t>
            </a:r>
          </a:p>
          <a:p>
            <a:pPr algn="just"/>
            <a:r>
              <a:rPr sz="2400" b="1" dirty="0"/>
              <a:t>Infinitely many solutions</a:t>
            </a:r>
            <a:r>
              <a:rPr sz="2400" dirty="0"/>
              <a:t> —any number makes the equation true.</a:t>
            </a:r>
          </a:p>
          <a:p>
            <a:pPr algn="just"/>
            <a:r>
              <a:rPr sz="2400" b="1" dirty="0"/>
              <a:t>No solution</a:t>
            </a:r>
            <a:r>
              <a:rPr sz="2400" dirty="0"/>
              <a:t> —no number exists that makes the equation true.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Expanded Form of an Exponential Function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lang="en-US" sz="2400" dirty="0">
                <a:solidFill>
                  <a:srgbClr val="000000"/>
                </a:solidFill>
              </a:rPr>
              <a:t>The </a:t>
            </a:r>
            <a:r>
              <a:rPr lang="en-US" sz="2400" b="1" dirty="0">
                <a:solidFill>
                  <a:srgbClr val="000000"/>
                </a:solidFill>
              </a:rPr>
              <a:t>expanded form of an exponential function </a:t>
            </a:r>
            <a:r>
              <a:rPr lang="en-US" sz="2400" dirty="0">
                <a:solidFill>
                  <a:srgbClr val="000000"/>
                </a:solidFill>
              </a:rPr>
              <a:t>is a function of the form		 </a:t>
            </a:r>
          </a:p>
          <a:p>
            <a:pPr algn="just">
              <a:defRPr sz="2800"/>
            </a:pPr>
            <a:endParaRPr lang="en-US" sz="2400" dirty="0">
              <a:solidFill>
                <a:srgbClr val="000000"/>
              </a:solidFill>
            </a:endParaRPr>
          </a:p>
          <a:p>
            <a:endParaRPr sz="2800" dirty="0"/>
          </a:p>
        </p:txBody>
      </p:sp>
      <p:pic>
        <p:nvPicPr>
          <p:cNvPr id="6" name="Picture 5" descr="f of x equals a times the quantity one plus r raised to the power of x.">
            <a:extLst>
              <a:ext uri="{FF2B5EF4-FFF2-40B4-BE49-F238E27FC236}">
                <a16:creationId xmlns:a16="http://schemas.microsoft.com/office/drawing/2014/main" id="{C5B5D7F5-5239-E7B0-6C08-B6B8D14D95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1371600"/>
            <a:ext cx="2209800" cy="5334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3C01080-2BB9-5497-06DA-3EB298FA1DD8}"/>
              </a:ext>
            </a:extLst>
          </p:cNvPr>
          <p:cNvSpPr txBox="1"/>
          <p:nvPr/>
        </p:nvSpPr>
        <p:spPr>
          <a:xfrm>
            <a:off x="3859306" y="1434370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where </a:t>
            </a:r>
            <a:r>
              <a:rPr lang="en-US" sz="2400" i="1" dirty="0">
                <a:solidFill>
                  <a:srgbClr val="000000"/>
                </a:solidFill>
              </a:rPr>
              <a:t>a</a:t>
            </a:r>
            <a:r>
              <a:rPr lang="en-US" sz="2400" dirty="0">
                <a:solidFill>
                  <a:srgbClr val="000000"/>
                </a:solidFill>
              </a:rPr>
              <a:t> is the initial value, </a:t>
            </a:r>
            <a:r>
              <a:rPr lang="en-US" sz="2400" i="1" dirty="0">
                <a:solidFill>
                  <a:srgbClr val="000000"/>
                </a:solidFill>
              </a:rPr>
              <a:t>r</a:t>
            </a:r>
            <a:r>
              <a:rPr lang="en-US" sz="2400" dirty="0">
                <a:solidFill>
                  <a:srgbClr val="000000"/>
                </a:solidFill>
              </a:rPr>
              <a:t> is the</a:t>
            </a:r>
            <a:endParaRPr lang="en-IN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5D8D6B-EA58-B9A2-9F24-E8F2C24AD794}"/>
              </a:ext>
            </a:extLst>
          </p:cNvPr>
          <p:cNvSpPr txBox="1"/>
          <p:nvPr/>
        </p:nvSpPr>
        <p:spPr>
          <a:xfrm>
            <a:off x="457200" y="1795627"/>
            <a:ext cx="5257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rate of change, and </a:t>
            </a:r>
            <a:r>
              <a:rPr lang="en-US" sz="2400" i="1" dirty="0">
                <a:solidFill>
                  <a:srgbClr val="000000"/>
                </a:solidFill>
              </a:rPr>
              <a:t>x</a:t>
            </a:r>
            <a:r>
              <a:rPr lang="en-US" sz="2400" dirty="0">
                <a:solidFill>
                  <a:srgbClr val="000000"/>
                </a:solidFill>
              </a:rPr>
              <a:t> is any real number.</a:t>
            </a:r>
            <a:endParaRPr lang="en-IN" sz="24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Frequency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400" dirty="0"/>
              <a:t>The </a:t>
            </a:r>
            <a:r>
              <a:rPr sz="2400" b="1" dirty="0"/>
              <a:t>frequency</a:t>
            </a:r>
            <a:r>
              <a:rPr sz="2400" dirty="0"/>
              <a:t> of a sound is the number of energy wave cycles completed in one second. Frequency is measured in hertz, Hz.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Pitch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400" b="1" dirty="0"/>
              <a:t>Pitch</a:t>
            </a:r>
            <a:r>
              <a:rPr sz="2400" dirty="0"/>
              <a:t> is the tonal quality of sound that describes how low or high an instrument (or voice) sounds to our ears.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Half Step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400" dirty="0"/>
              <a:t>A </a:t>
            </a:r>
            <a:r>
              <a:rPr sz="2400" b="1" dirty="0"/>
              <a:t>half step </a:t>
            </a:r>
            <a:r>
              <a:rPr sz="2400" dirty="0"/>
              <a:t>is the distance between one note and the next nearest note on a piano.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Whole Step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400" dirty="0"/>
              <a:t>A </a:t>
            </a:r>
            <a:r>
              <a:rPr sz="2400" b="1" dirty="0"/>
              <a:t>whole step </a:t>
            </a:r>
            <a:r>
              <a:rPr sz="2400" dirty="0"/>
              <a:t>is defined as the interval between two half steps on a piano.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Octave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400" dirty="0"/>
              <a:t>An </a:t>
            </a:r>
            <a:r>
              <a:rPr sz="2400" b="1" dirty="0"/>
              <a:t>octave </a:t>
            </a:r>
            <a:r>
              <a:rPr sz="2400" dirty="0"/>
              <a:t>is the interval of notes between </a:t>
            </a:r>
            <a:r>
              <a:rPr sz="2400" dirty="0">
                <a:latin typeface="Cambria Math"/>
              </a:rPr>
              <a:t>12</a:t>
            </a:r>
            <a:r>
              <a:rPr sz="2400" dirty="0"/>
              <a:t> half steps on a piano.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Frequency of Musical Notes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The frequency of a music note in relation to a specific note is modeled by the following function.</a:t>
            </a:r>
          </a:p>
          <a:p>
            <a:endParaRPr lang="en-US" sz="2400" dirty="0">
              <a:solidFill>
                <a:srgbClr val="000000"/>
              </a:solidFill>
            </a:endParaRPr>
          </a:p>
          <a:p>
            <a:pPr algn="ctr">
              <a:defRPr sz="2800"/>
            </a:pPr>
            <a:endParaRPr lang="en-US" sz="2400" dirty="0">
              <a:solidFill>
                <a:srgbClr val="000000"/>
              </a:solidFill>
            </a:endParaRPr>
          </a:p>
          <a:p>
            <a:pPr algn="ctr">
              <a:defRPr sz="2800"/>
            </a:pPr>
            <a:endParaRPr lang="ar-AE" sz="2400" dirty="0">
              <a:solidFill>
                <a:srgbClr val="000000"/>
              </a:solidFill>
            </a:endParaRPr>
          </a:p>
          <a:p>
            <a:endParaRPr sz="2800" dirty="0"/>
          </a:p>
        </p:txBody>
      </p:sp>
      <p:pic>
        <p:nvPicPr>
          <p:cNvPr id="6" name="Picture 5" descr="F of x equals F naught times 1.059463 raised to the power of x.">
            <a:extLst>
              <a:ext uri="{FF2B5EF4-FFF2-40B4-BE49-F238E27FC236}">
                <a16:creationId xmlns:a16="http://schemas.microsoft.com/office/drawing/2014/main" id="{0E51E622-9998-AD2D-FE2E-5607D5D971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2362200"/>
            <a:ext cx="2790825" cy="5334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111A528-5DA6-E764-1CBB-7D251C3288D4}"/>
              </a:ext>
            </a:extLst>
          </p:cNvPr>
          <p:cNvSpPr txBox="1"/>
          <p:nvPr/>
        </p:nvSpPr>
        <p:spPr>
          <a:xfrm>
            <a:off x="457200" y="3048000"/>
            <a:ext cx="8001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400" dirty="0">
                <a:solidFill>
                  <a:srgbClr val="000000"/>
                </a:solidFill>
              </a:rPr>
              <a:t>Here, </a:t>
            </a:r>
            <a:r>
              <a:rPr lang="en-US" sz="2400" i="1" dirty="0">
                <a:solidFill>
                  <a:srgbClr val="000000"/>
                </a:solidFill>
              </a:rPr>
              <a:t>F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₀</a:t>
            </a:r>
            <a:r>
              <a:rPr lang="ar-AE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is the reference frequency and </a:t>
            </a:r>
            <a:r>
              <a:rPr lang="en-US" sz="2400" i="1" dirty="0">
                <a:solidFill>
                  <a:srgbClr val="000000"/>
                </a:solidFill>
              </a:rPr>
              <a:t>x</a:t>
            </a:r>
            <a:r>
              <a:rPr lang="en-US" sz="2400" dirty="0">
                <a:solidFill>
                  <a:srgbClr val="000000"/>
                </a:solidFill>
              </a:rPr>
              <a:t> is the number of half steps up from</a:t>
            </a:r>
            <a:r>
              <a:rPr lang="en-US" sz="2400" i="1" dirty="0">
                <a:solidFill>
                  <a:srgbClr val="000000"/>
                </a:solidFill>
              </a:rPr>
              <a:t> F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₀</a:t>
            </a:r>
            <a:r>
              <a:rPr lang="ar-AE" sz="2400" dirty="0">
                <a:solidFill>
                  <a:srgbClr val="2D7D9F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Frequency of Musical Notes</a:t>
            </a:r>
            <a:r>
              <a:rPr lang="en-US" dirty="0"/>
              <a:t>—Slide 2</a:t>
            </a:r>
            <a:endParaRPr dirty="0"/>
          </a:p>
        </p:txBody>
      </p:sp>
      <p:pic>
        <p:nvPicPr>
          <p:cNvPr id="9" name="Content Placeholder 8" descr="f of x equals 440 times 1.059463 raised to the power of x.">
            <a:extLst>
              <a:ext uri="{FF2B5EF4-FFF2-40B4-BE49-F238E27FC236}">
                <a16:creationId xmlns:a16="http://schemas.microsoft.com/office/drawing/2014/main" id="{3B83D60C-9CA7-4F8E-AF2C-B1C080C3A9E2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/>
          <a:stretch>
            <a:fillRect/>
          </a:stretch>
        </p:blipFill>
        <p:spPr>
          <a:xfrm>
            <a:off x="2208420" y="1219200"/>
            <a:ext cx="4727159" cy="4206875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1ED24A-8E4F-964B-0C87-519A150C8431}"/>
              </a:ext>
            </a:extLst>
          </p:cNvPr>
          <p:cNvSpPr txBox="1"/>
          <p:nvPr/>
        </p:nvSpPr>
        <p:spPr>
          <a:xfrm>
            <a:off x="838200" y="5400544"/>
            <a:ext cx="73152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2200" dirty="0">
                <a:solidFill>
                  <a:srgbClr val="000000"/>
                </a:solidFill>
              </a:rPr>
              <a:t>Figure 5: Frequency of Notes in Reference to A above Middle C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Logarithm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400" dirty="0">
                <a:solidFill>
                  <a:srgbClr val="000000"/>
                </a:solidFill>
              </a:rPr>
              <a:t>If	 </a:t>
            </a:r>
          </a:p>
          <a:p>
            <a:pPr>
              <a:defRPr sz="2800"/>
            </a:pPr>
            <a:endParaRPr lang="en-US" sz="2400" dirty="0">
              <a:solidFill>
                <a:srgbClr val="000000"/>
              </a:solidFill>
            </a:endParaRPr>
          </a:p>
          <a:p>
            <a:pPr algn="ctr">
              <a:defRPr sz="2800"/>
            </a:pPr>
            <a:endParaRPr lang="en-US" sz="2400" dirty="0">
              <a:solidFill>
                <a:srgbClr val="000000"/>
              </a:solidFill>
            </a:endParaRPr>
          </a:p>
          <a:p>
            <a:pPr algn="ctr">
              <a:defRPr sz="2800"/>
            </a:pPr>
            <a:endParaRPr lang="ar-AE" sz="2400" dirty="0">
              <a:solidFill>
                <a:srgbClr val="000000"/>
              </a:solidFill>
            </a:endParaRPr>
          </a:p>
          <a:p>
            <a:endParaRPr sz="2800" dirty="0"/>
          </a:p>
        </p:txBody>
      </p:sp>
      <p:pic>
        <p:nvPicPr>
          <p:cNvPr id="6" name="Picture 5" descr="b raised to the power of x equals a.">
            <a:extLst>
              <a:ext uri="{FF2B5EF4-FFF2-40B4-BE49-F238E27FC236}">
                <a16:creationId xmlns:a16="http://schemas.microsoft.com/office/drawing/2014/main" id="{8AE42085-2233-E13B-8BCE-E2CC64D49A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525" y="1066800"/>
            <a:ext cx="904875" cy="4191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4C38FB6-2D35-DC06-DF36-EA43D6F7E97C}"/>
              </a:ext>
            </a:extLst>
          </p:cNvPr>
          <p:cNvSpPr txBox="1"/>
          <p:nvPr/>
        </p:nvSpPr>
        <p:spPr>
          <a:xfrm>
            <a:off x="1624012" y="1066800"/>
            <a:ext cx="69103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then the </a:t>
            </a:r>
            <a:r>
              <a:rPr lang="en-US" sz="2400" b="1" dirty="0">
                <a:solidFill>
                  <a:srgbClr val="000000"/>
                </a:solidFill>
              </a:rPr>
              <a:t>logarithm </a:t>
            </a:r>
            <a:r>
              <a:rPr lang="en-US" sz="2400" dirty="0">
                <a:solidFill>
                  <a:srgbClr val="000000"/>
                </a:solidFill>
              </a:rPr>
              <a:t>with base </a:t>
            </a:r>
            <a:r>
              <a:rPr lang="en-US" sz="2400" i="1" dirty="0">
                <a:solidFill>
                  <a:srgbClr val="000000"/>
                </a:solidFill>
              </a:rPr>
              <a:t>b</a:t>
            </a:r>
            <a:r>
              <a:rPr lang="en-US" sz="2400" dirty="0">
                <a:solidFill>
                  <a:srgbClr val="000000"/>
                </a:solidFill>
              </a:rPr>
              <a:t> of </a:t>
            </a:r>
            <a:r>
              <a:rPr lang="en-US" sz="2400" i="1" dirty="0">
                <a:solidFill>
                  <a:srgbClr val="000000"/>
                </a:solidFill>
              </a:rPr>
              <a:t>a</a:t>
            </a:r>
            <a:r>
              <a:rPr lang="en-US" sz="2400" dirty="0">
                <a:solidFill>
                  <a:srgbClr val="000000"/>
                </a:solidFill>
              </a:rPr>
              <a:t> is </a:t>
            </a:r>
            <a:r>
              <a:rPr lang="en-US" sz="2400" i="1" dirty="0">
                <a:solidFill>
                  <a:srgbClr val="000000"/>
                </a:solidFill>
              </a:rPr>
              <a:t>x</a:t>
            </a:r>
            <a:r>
              <a:rPr lang="en-US" sz="2400" dirty="0">
                <a:solidFill>
                  <a:srgbClr val="000000"/>
                </a:solidFill>
              </a:rPr>
              <a:t>. Symbolically,</a:t>
            </a:r>
            <a:endParaRPr lang="en-IN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DB4650B-F46A-288C-F925-5CDD1F43430E}"/>
              </a:ext>
            </a:extLst>
          </p:cNvPr>
          <p:cNvSpPr txBox="1"/>
          <p:nvPr/>
        </p:nvSpPr>
        <p:spPr>
          <a:xfrm>
            <a:off x="457200" y="1476941"/>
            <a:ext cx="8077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400" dirty="0">
                <a:solidFill>
                  <a:srgbClr val="000000"/>
                </a:solidFill>
              </a:rPr>
              <a:t>we can express this exponential as an equivalent logarithm</a:t>
            </a:r>
          </a:p>
        </p:txBody>
      </p:sp>
      <p:pic>
        <p:nvPicPr>
          <p:cNvPr id="9" name="Picture 8" descr="Log base b of a equals x.">
            <a:extLst>
              <a:ext uri="{FF2B5EF4-FFF2-40B4-BE49-F238E27FC236}">
                <a16:creationId xmlns:a16="http://schemas.microsoft.com/office/drawing/2014/main" id="{7974E10D-116B-FCE9-36B3-AC091AE967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0012" y="2248310"/>
            <a:ext cx="1323975" cy="4191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211C443-C22F-1FE1-D62A-E229077FA1A7}"/>
                  </a:ext>
                </a:extLst>
              </p:cNvPr>
              <p:cNvSpPr txBox="1"/>
              <p:nvPr/>
            </p:nvSpPr>
            <p:spPr>
              <a:xfrm>
                <a:off x="466165" y="3077551"/>
                <a:ext cx="419100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defRPr sz="2800"/>
                </a:pPr>
                <a:r>
                  <a:rPr lang="en-US" sz="2400" dirty="0">
                    <a:solidFill>
                      <a:srgbClr val="000000"/>
                    </a:solidFill>
                  </a:rPr>
                  <a:t>where </a:t>
                </a:r>
                <a:r>
                  <a:rPr lang="en-US" sz="2400" i="1" dirty="0">
                    <a:solidFill>
                      <a:srgbClr val="000000"/>
                    </a:solidFill>
                  </a:rPr>
                  <a:t>b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</a:rPr>
                  <a:t>, </a:t>
                </a:r>
                <a:r>
                  <a:rPr lang="en-US" sz="2400" i="1" dirty="0">
                    <a:solidFill>
                      <a:srgbClr val="000000"/>
                    </a:solidFill>
                  </a:rPr>
                  <a:t>b</a:t>
                </a:r>
                <a:r>
                  <a:rPr lang="en-US" sz="24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</a:rPr>
                  <a:t>, and </a:t>
                </a:r>
                <a:r>
                  <a:rPr lang="en-US" sz="2400" i="1" dirty="0">
                    <a:solidFill>
                      <a:srgbClr val="000000"/>
                    </a:solidFill>
                  </a:rPr>
                  <a:t>a</a:t>
                </a:r>
                <a:r>
                  <a:rPr lang="en-US" sz="24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211C443-C22F-1FE1-D62A-E229077FA1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165" y="3077551"/>
                <a:ext cx="4191000" cy="461665"/>
              </a:xfrm>
              <a:prstGeom prst="rect">
                <a:avLst/>
              </a:prstGeom>
              <a:blipFill>
                <a:blip r:embed="rId4"/>
                <a:stretch>
                  <a:fillRect l="-2180" t="-10526" b="-2894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Function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lang="en-US" sz="2800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000000"/>
                </a:solidFill>
              </a:rPr>
              <a:t>function</a:t>
            </a:r>
            <a:r>
              <a:rPr lang="en-US" sz="2800" dirty="0">
                <a:solidFill>
                  <a:srgbClr val="000000"/>
                </a:solidFill>
              </a:rPr>
              <a:t> is a set of ordered pairs in the form (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)</a:t>
            </a:r>
            <a:r>
              <a:rPr lang="ar-AE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in which each value of the dependent variable is associated to a unique independent variable.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Domain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400" dirty="0"/>
              <a:t>The </a:t>
            </a:r>
            <a:r>
              <a:rPr sz="2400" b="1" dirty="0"/>
              <a:t>domain</a:t>
            </a:r>
            <a:r>
              <a:rPr sz="2400" dirty="0"/>
              <a:t> of a function is the set of all input values (independent variable) that result in a real number value for the output values (dependent variable).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Range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400" dirty="0"/>
              <a:t>The </a:t>
            </a:r>
            <a:r>
              <a:rPr sz="2400" b="1" dirty="0"/>
              <a:t>range</a:t>
            </a:r>
            <a:r>
              <a:rPr sz="2400" dirty="0"/>
              <a:t> of a function is the set of all possible output values (dependent variable) that correspond to the domain values.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42589-99DD-490C-A9A0-126A3822A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Steps for Solving Linear Equations in One Variable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76DD8D-15F0-4BA4-B638-C4DB94BCF3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just"/>
            <a:r>
              <a:rPr lang="en-US" sz="2200" b="1" dirty="0"/>
              <a:t>Step 1: </a:t>
            </a:r>
            <a:r>
              <a:rPr lang="en-US" sz="2200" dirty="0"/>
              <a:t>Clear the equation of fractions and decimals by multiplying both sides of the equation by the least common denominator (LCD).</a:t>
            </a:r>
          </a:p>
          <a:p>
            <a:pPr algn="just"/>
            <a:endParaRPr lang="en-US" sz="2200" b="1" dirty="0"/>
          </a:p>
          <a:p>
            <a:pPr algn="just"/>
            <a:r>
              <a:rPr lang="en-US" sz="2200" b="1" dirty="0"/>
              <a:t>Step 2: </a:t>
            </a:r>
            <a:r>
              <a:rPr lang="en-US" sz="2200" dirty="0"/>
              <a:t>Simplify the expressions on both sides by clearing the equation of parentheses. Repeat Step 1 if fractions or decimals remain; otherwise, move to Step 3.</a:t>
            </a:r>
          </a:p>
          <a:p>
            <a:endParaRPr lang="en-US" sz="2200" b="1" dirty="0"/>
          </a:p>
          <a:p>
            <a:r>
              <a:rPr lang="en-US" sz="2200" b="1" dirty="0"/>
              <a:t>Step 3: </a:t>
            </a:r>
            <a:r>
              <a:rPr lang="en-US" sz="2200" dirty="0"/>
              <a:t>Simplify the expressions on both sides by combining like terms.</a:t>
            </a:r>
          </a:p>
          <a:p>
            <a:endParaRPr lang="en-US" sz="2200" b="1" dirty="0"/>
          </a:p>
          <a:p>
            <a:r>
              <a:rPr lang="en-US" sz="2200" b="1" dirty="0"/>
              <a:t>Step 4: </a:t>
            </a:r>
            <a:r>
              <a:rPr lang="en-US" sz="2200" dirty="0"/>
              <a:t>Isolate the variable on one side of the equation.</a:t>
            </a:r>
          </a:p>
          <a:p>
            <a:endParaRPr lang="en-US" sz="2200" b="1" dirty="0"/>
          </a:p>
          <a:p>
            <a:r>
              <a:rPr lang="en-US" sz="2200" b="1" dirty="0"/>
              <a:t>Step 5: </a:t>
            </a:r>
            <a:r>
              <a:rPr lang="en-US" sz="2200" dirty="0"/>
              <a:t>Make the variable coefficient equal to 1. </a:t>
            </a:r>
          </a:p>
        </p:txBody>
      </p:sp>
    </p:spTree>
    <p:extLst>
      <p:ext uri="{BB962C8B-B14F-4D97-AF65-F5344CB8AC3E}">
        <p14:creationId xmlns:p14="http://schemas.microsoft.com/office/powerpoint/2010/main" val="3103283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Parallel and Perpendicular </a:t>
            </a:r>
            <a:br>
              <a:rPr lang="en-US" dirty="0"/>
            </a:br>
            <a:r>
              <a:rPr dirty="0"/>
              <a:t>Lines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lang="en-US" sz="2400" dirty="0">
                <a:solidFill>
                  <a:srgbClr val="000000"/>
                </a:solidFill>
              </a:rPr>
              <a:t>Consider two lines </a:t>
            </a:r>
            <a:r>
              <a:rPr lang="en-US" sz="2400" i="1" dirty="0">
                <a:solidFill>
                  <a:srgbClr val="000000"/>
                </a:solidFill>
              </a:rPr>
              <a:t>y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i="1" dirty="0" err="1">
                <a:solidFill>
                  <a:srgbClr val="000000"/>
                </a:solidFill>
              </a:rPr>
              <a:t>m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₁</a:t>
            </a:r>
            <a:r>
              <a:rPr lang="en-US" sz="2400" i="1" dirty="0" err="1">
                <a:solidFill>
                  <a:srgbClr val="000000"/>
                </a:solidFill>
              </a:rPr>
              <a:t>x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sz="24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₁</a:t>
            </a:r>
            <a:r>
              <a:rPr lang="ar-AE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and </a:t>
            </a:r>
            <a:r>
              <a:rPr lang="en-US" sz="2400" i="1" dirty="0">
                <a:solidFill>
                  <a:srgbClr val="000000"/>
                </a:solidFill>
              </a:rPr>
              <a:t>y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i="1" dirty="0" err="1">
                <a:solidFill>
                  <a:srgbClr val="000000"/>
                </a:solidFill>
              </a:rPr>
              <a:t>m</a:t>
            </a:r>
            <a:r>
              <a:rPr lang="en-US" sz="2400" dirty="0" err="1">
                <a:solidFill>
                  <a:srgbClr val="000000"/>
                </a:solidFill>
              </a:rPr>
              <a:t>₂</a:t>
            </a:r>
            <a:r>
              <a:rPr lang="en-US" sz="2400" i="1" dirty="0" err="1">
                <a:solidFill>
                  <a:srgbClr val="000000"/>
                </a:solidFill>
              </a:rPr>
              <a:t>x</a:t>
            </a:r>
            <a:r>
              <a:rPr lang="en-US" sz="2400" dirty="0">
                <a:solidFill>
                  <a:srgbClr val="000000"/>
                </a:solidFill>
              </a:rPr>
              <a:t> + </a:t>
            </a:r>
            <a:r>
              <a:rPr lang="en-US" sz="2400" i="1" dirty="0">
                <a:solidFill>
                  <a:srgbClr val="000000"/>
                </a:solidFill>
              </a:rPr>
              <a:t>b</a:t>
            </a:r>
            <a:r>
              <a:rPr lang="en-US" sz="2400" dirty="0">
                <a:solidFill>
                  <a:srgbClr val="000000"/>
                </a:solidFill>
              </a:rPr>
              <a:t>₂</a:t>
            </a:r>
            <a:r>
              <a:rPr lang="ar-AE" sz="2400" dirty="0">
                <a:solidFill>
                  <a:srgbClr val="000000"/>
                </a:solidFill>
              </a:rPr>
              <a:t>.</a:t>
            </a:r>
          </a:p>
          <a:p>
            <a:pPr algn="just">
              <a:defRPr sz="2800"/>
            </a:pPr>
            <a:r>
              <a:rPr lang="en-US" sz="2400" dirty="0">
                <a:solidFill>
                  <a:srgbClr val="000000"/>
                </a:solidFill>
              </a:rPr>
              <a:t>If the two lines have the same slope (that is, </a:t>
            </a:r>
            <a:r>
              <a:rPr lang="en-US" sz="2400" i="1" dirty="0">
                <a:solidFill>
                  <a:srgbClr val="000000"/>
                </a:solidFill>
              </a:rPr>
              <a:t>m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₁ = </a:t>
            </a:r>
            <a:r>
              <a:rPr lang="en-US" sz="24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₂</a:t>
            </a:r>
            <a:r>
              <a:rPr lang="ar-AE" sz="2400" dirty="0">
                <a:solidFill>
                  <a:srgbClr val="000000"/>
                </a:solidFill>
              </a:rPr>
              <a:t>), </a:t>
            </a:r>
            <a:r>
              <a:rPr lang="en-US" sz="2400" dirty="0">
                <a:solidFill>
                  <a:srgbClr val="000000"/>
                </a:solidFill>
              </a:rPr>
              <a:t>then they are </a:t>
            </a:r>
            <a:r>
              <a:rPr lang="en-US" sz="2400" b="1" dirty="0">
                <a:solidFill>
                  <a:srgbClr val="000000"/>
                </a:solidFill>
              </a:rPr>
              <a:t>parallel lines</a:t>
            </a:r>
            <a:r>
              <a:rPr lang="en-US" sz="2400" dirty="0">
                <a:solidFill>
                  <a:srgbClr val="000000"/>
                </a:solidFill>
              </a:rPr>
              <a:t>, which means they never intersect.</a:t>
            </a:r>
          </a:p>
          <a:p>
            <a:pPr algn="just">
              <a:defRPr sz="2800"/>
            </a:pPr>
            <a:endParaRPr lang="en-US" sz="2400" dirty="0">
              <a:solidFill>
                <a:srgbClr val="2D7D9F"/>
              </a:solidFill>
            </a:endParaRPr>
          </a:p>
          <a:p>
            <a:pPr algn="just">
              <a:defRPr sz="2800"/>
            </a:pPr>
            <a:r>
              <a:rPr lang="en-US" sz="2400" dirty="0">
                <a:solidFill>
                  <a:srgbClr val="000000"/>
                </a:solidFill>
              </a:rPr>
              <a:t>If the two lines have slopes that are negative reciprocals of each other (that is,		</a:t>
            </a:r>
          </a:p>
          <a:p>
            <a:pPr algn="just">
              <a:defRPr sz="2800"/>
            </a:pPr>
            <a:endParaRPr lang="en-US" sz="2400" dirty="0">
              <a:solidFill>
                <a:srgbClr val="000000"/>
              </a:solidFill>
            </a:endParaRPr>
          </a:p>
          <a:p>
            <a:endParaRPr sz="2800" dirty="0"/>
          </a:p>
        </p:txBody>
      </p:sp>
      <p:pic>
        <p:nvPicPr>
          <p:cNvPr id="8" name="Picture 7" descr="m subscript one equals negative one over m subscript two.">
            <a:extLst>
              <a:ext uri="{FF2B5EF4-FFF2-40B4-BE49-F238E27FC236}">
                <a16:creationId xmlns:a16="http://schemas.microsoft.com/office/drawing/2014/main" id="{A21C157B-8843-A07B-65E8-26C18D3260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3968" y="3070098"/>
            <a:ext cx="1208532" cy="71780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521E57C-72D7-10A3-79A2-822A2D029F5A}"/>
              </a:ext>
            </a:extLst>
          </p:cNvPr>
          <p:cNvSpPr txBox="1"/>
          <p:nvPr/>
        </p:nvSpPr>
        <p:spPr>
          <a:xfrm>
            <a:off x="3492500" y="3119735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then they are </a:t>
            </a:r>
            <a:r>
              <a:rPr lang="en-US" sz="2400" b="1" dirty="0">
                <a:solidFill>
                  <a:srgbClr val="000000"/>
                </a:solidFill>
              </a:rPr>
              <a:t>perpendicular lines</a:t>
            </a:r>
            <a:r>
              <a:rPr lang="en-US" sz="2400" dirty="0">
                <a:solidFill>
                  <a:srgbClr val="000000"/>
                </a:solidFill>
              </a:rPr>
              <a:t>,</a:t>
            </a:r>
            <a:endParaRPr lang="en-IN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92F1D4-3888-61E5-C9D8-9C55DF620D7D}"/>
              </a:ext>
            </a:extLst>
          </p:cNvPr>
          <p:cNvSpPr txBox="1"/>
          <p:nvPr/>
        </p:nvSpPr>
        <p:spPr>
          <a:xfrm>
            <a:off x="457200" y="3657600"/>
            <a:ext cx="5867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which means they intersect at right angles.</a:t>
            </a:r>
            <a:endParaRPr lang="en-IN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c814cb3e8714731e075e6c5082fb93d7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d80a9e90dbd3f40806ac15508682cdd4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A28FF83-B870-424B-8380-D2705C8601F5}"/>
</file>

<file path=customXml/itemProps2.xml><?xml version="1.0" encoding="utf-8"?>
<ds:datastoreItem xmlns:ds="http://schemas.openxmlformats.org/officeDocument/2006/customXml" ds:itemID="{70FFC536-39BA-4D8A-B33C-E2EE362209FE}"/>
</file>

<file path=customXml/itemProps3.xml><?xml version="1.0" encoding="utf-8"?>
<ds:datastoreItem xmlns:ds="http://schemas.openxmlformats.org/officeDocument/2006/customXml" ds:itemID="{CCC5B673-6101-49A9-9BDB-0047AE3DC988}"/>
</file>

<file path=docProps/app.xml><?xml version="1.0" encoding="utf-8"?>
<Properties xmlns="http://schemas.openxmlformats.org/officeDocument/2006/extended-properties" xmlns:vt="http://schemas.openxmlformats.org/officeDocument/2006/docPropsVTypes">
  <TotalTime>1026</TotalTime>
  <Words>1804</Words>
  <Application>Microsoft Office PowerPoint</Application>
  <PresentationFormat>On-screen Show (4:3)</PresentationFormat>
  <Paragraphs>216</Paragraphs>
  <Slides>48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4" baseType="lpstr">
      <vt:lpstr>Arial</vt:lpstr>
      <vt:lpstr>Cambria Math</vt:lpstr>
      <vt:lpstr>Courier New</vt:lpstr>
      <vt:lpstr>Calibri</vt:lpstr>
      <vt:lpstr>Office Theme</vt:lpstr>
      <vt:lpstr>MathType 7.0 Equation</vt:lpstr>
      <vt:lpstr>Chapter 5</vt:lpstr>
      <vt:lpstr>Definition: Dependent Variable</vt:lpstr>
      <vt:lpstr>Definition: Independent Variable</vt:lpstr>
      <vt:lpstr>Definition: Possible Solutions to Linear Equations</vt:lpstr>
      <vt:lpstr>Definition: Function</vt:lpstr>
      <vt:lpstr>Definition: Domain</vt:lpstr>
      <vt:lpstr>Definition: Range</vt:lpstr>
      <vt:lpstr>Procedure: Steps for Solving Linear Equations in One Variable</vt:lpstr>
      <vt:lpstr>Definition: Parallel and Perpendicular  Lines—Slide 1</vt:lpstr>
      <vt:lpstr>Definition: Parallel and Perpendicular  Lines—Slide 2</vt:lpstr>
      <vt:lpstr>Definition: Parallel and Perpendicular  Lines—Slide 3</vt:lpstr>
      <vt:lpstr>Definition: Horizontal and Vertical Lines—Slide 1</vt:lpstr>
      <vt:lpstr>Definition: Horizontal and Vertical Lines—Slide 2</vt:lpstr>
      <vt:lpstr>Definition: Horizontal and Vertical Lines—Slide 3</vt:lpstr>
      <vt:lpstr>Definition: Slope Formula</vt:lpstr>
      <vt:lpstr>Definition: Formulas for the Equation of a Line</vt:lpstr>
      <vt:lpstr>Definition: Cost Function (C)</vt:lpstr>
      <vt:lpstr>Definition: Revenue Function (R)</vt:lpstr>
      <vt:lpstr>Definition: Profit Function (P)</vt:lpstr>
      <vt:lpstr>Definition: Break-Even Point</vt:lpstr>
      <vt:lpstr>Procedure: Solving a System of Linear Equations by Substitution</vt:lpstr>
      <vt:lpstr>Definition: Inequality Symbol</vt:lpstr>
      <vt:lpstr>Definition: Linear Inequality</vt:lpstr>
      <vt:lpstr>Definition: Boundary Line</vt:lpstr>
      <vt:lpstr>Procedure: Steps to Graphing Linear Inequalities</vt:lpstr>
      <vt:lpstr>Procedure: Steps to Graphing Systems of Linear Inequalities</vt:lpstr>
      <vt:lpstr>Definition: Linear Programming</vt:lpstr>
      <vt:lpstr>Definition: Objective Function</vt:lpstr>
      <vt:lpstr>Definition: Constraints</vt:lpstr>
      <vt:lpstr>Definition: Feasible Region</vt:lpstr>
      <vt:lpstr>Procedure: Steps for Solving an Optimization or Linear Programming Problem</vt:lpstr>
      <vt:lpstr>Theorem: Fundamental Theorem of Linear Programming</vt:lpstr>
      <vt:lpstr>Definition: Quadratic Equation</vt:lpstr>
      <vt:lpstr>Definition: Parabola</vt:lpstr>
      <vt:lpstr>Definition: Vertex—Slide 1</vt:lpstr>
      <vt:lpstr>Definition: Vertex—Slide 2</vt:lpstr>
      <vt:lpstr>Definition: Vertex—Slide 3</vt:lpstr>
      <vt:lpstr>Definition: Quadratic Formula</vt:lpstr>
      <vt:lpstr>Definition: Exponential Function</vt:lpstr>
      <vt:lpstr>Definition: Expanded Form of an Exponential Function</vt:lpstr>
      <vt:lpstr>Definition: Frequency</vt:lpstr>
      <vt:lpstr>Definition: Pitch</vt:lpstr>
      <vt:lpstr>Definition: Half Step</vt:lpstr>
      <vt:lpstr>Definition: Whole Step</vt:lpstr>
      <vt:lpstr>Definition: Octave</vt:lpstr>
      <vt:lpstr>Definition: Frequency of Musical Notes—Slide 1</vt:lpstr>
      <vt:lpstr>Definition: Frequency of Musical Notes—Slide 2</vt:lpstr>
      <vt:lpstr>Definition: Logarithm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Mathematically, 2nd Edition</dc:title>
  <dc:creator>Hawkes Learning</dc:creator>
  <cp:lastModifiedBy>kanthi</cp:lastModifiedBy>
  <cp:revision>142</cp:revision>
  <dcterms:created xsi:type="dcterms:W3CDTF">2013-04-26T14:43:13Z</dcterms:created>
  <dcterms:modified xsi:type="dcterms:W3CDTF">2025-09-22T12:39:27Z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