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4"/>
  </p:notesMasterIdLst>
  <p:handoutMasterIdLst>
    <p:handoutMasterId r:id="rId65"/>
  </p:handoutMasterIdLst>
  <p:sldIdLst>
    <p:sldId id="256" r:id="rId2"/>
    <p:sldId id="259" r:id="rId3"/>
    <p:sldId id="258" r:id="rId4"/>
    <p:sldId id="257" r:id="rId5"/>
    <p:sldId id="266" r:id="rId6"/>
    <p:sldId id="260" r:id="rId7"/>
    <p:sldId id="261" r:id="rId8"/>
    <p:sldId id="311" r:id="rId9"/>
    <p:sldId id="262" r:id="rId10"/>
    <p:sldId id="329" r:id="rId11"/>
    <p:sldId id="312" r:id="rId12"/>
    <p:sldId id="314" r:id="rId13"/>
    <p:sldId id="265" r:id="rId14"/>
    <p:sldId id="307" r:id="rId15"/>
    <p:sldId id="315" r:id="rId16"/>
    <p:sldId id="316" r:id="rId17"/>
    <p:sldId id="268" r:id="rId18"/>
    <p:sldId id="269" r:id="rId19"/>
    <p:sldId id="270" r:id="rId20"/>
    <p:sldId id="271" r:id="rId21"/>
    <p:sldId id="272" r:id="rId22"/>
    <p:sldId id="273" r:id="rId23"/>
    <p:sldId id="317" r:id="rId24"/>
    <p:sldId id="318" r:id="rId25"/>
    <p:sldId id="319" r:id="rId26"/>
    <p:sldId id="274" r:id="rId27"/>
    <p:sldId id="275" r:id="rId28"/>
    <p:sldId id="276" r:id="rId29"/>
    <p:sldId id="277" r:id="rId30"/>
    <p:sldId id="278" r:id="rId31"/>
    <p:sldId id="320" r:id="rId32"/>
    <p:sldId id="279" r:id="rId33"/>
    <p:sldId id="280" r:id="rId34"/>
    <p:sldId id="321" r:id="rId35"/>
    <p:sldId id="282" r:id="rId36"/>
    <p:sldId id="327" r:id="rId37"/>
    <p:sldId id="284" r:id="rId38"/>
    <p:sldId id="294" r:id="rId39"/>
    <p:sldId id="285" r:id="rId40"/>
    <p:sldId id="286" r:id="rId41"/>
    <p:sldId id="287" r:id="rId42"/>
    <p:sldId id="288" r:id="rId43"/>
    <p:sldId id="289" r:id="rId44"/>
    <p:sldId id="308" r:id="rId45"/>
    <p:sldId id="290" r:id="rId46"/>
    <p:sldId id="291" r:id="rId47"/>
    <p:sldId id="309" r:id="rId48"/>
    <p:sldId id="292" r:id="rId49"/>
    <p:sldId id="293" r:id="rId50"/>
    <p:sldId id="295" r:id="rId51"/>
    <p:sldId id="296" r:id="rId52"/>
    <p:sldId id="297" r:id="rId53"/>
    <p:sldId id="322" r:id="rId54"/>
    <p:sldId id="298" r:id="rId55"/>
    <p:sldId id="328" r:id="rId56"/>
    <p:sldId id="302" r:id="rId57"/>
    <p:sldId id="303" r:id="rId58"/>
    <p:sldId id="325" r:id="rId59"/>
    <p:sldId id="326" r:id="rId60"/>
    <p:sldId id="304" r:id="rId61"/>
    <p:sldId id="305" r:id="rId62"/>
    <p:sldId id="306" r:id="rId63"/>
  </p:sldIdLst>
  <p:sldSz cx="9144000" cy="6858000" type="screen4x3"/>
  <p:notesSz cx="6858000" cy="9144000"/>
  <p:embeddedFontLst>
    <p:embeddedFont>
      <p:font typeface="Cambria Math" panose="02040503050406030204" pitchFamily="18" charset="0"/>
      <p:regular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73" autoAdjust="0"/>
  </p:normalViewPr>
  <p:slideViewPr>
    <p:cSldViewPr>
      <p:cViewPr varScale="1">
        <p:scale>
          <a:sx n="105" d="100"/>
          <a:sy n="105" d="100"/>
        </p:scale>
        <p:origin x="882"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73"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10/17/2025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58.png"/><Relationship Id="rId1" Type="http://schemas.openxmlformats.org/officeDocument/2006/relationships/slideLayout" Target="../slideLayouts/slideLayout3.xml"/><Relationship Id="rId4" Type="http://schemas.openxmlformats.org/officeDocument/2006/relationships/image" Target="../media/image50.emf"/></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emf"/><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Saving and Investing</a:t>
            </a:r>
          </a:p>
        </p:txBody>
      </p:sp>
      <p:sp>
        <p:nvSpPr>
          <p:cNvPr id="3" name="Title 2"/>
          <p:cNvSpPr>
            <a:spLocks noGrp="1"/>
          </p:cNvSpPr>
          <p:nvPr>
            <p:ph type="title"/>
          </p:nvPr>
        </p:nvSpPr>
        <p:spPr/>
        <p:txBody>
          <a:bodyPr/>
          <a:lstStyle/>
          <a:p>
            <a:r>
              <a:t>Section 6.2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B7B73-1CF7-DC27-DBA6-915F22A7F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76BFC7-12C6-50E0-1708-B13062C595D9}"/>
              </a:ext>
            </a:extLst>
          </p:cNvPr>
          <p:cNvSpPr>
            <a:spLocks noGrp="1"/>
          </p:cNvSpPr>
          <p:nvPr>
            <p:ph type="title"/>
          </p:nvPr>
        </p:nvSpPr>
        <p:spPr>
          <a:xfrm>
            <a:off x="436926" y="146473"/>
            <a:ext cx="8229600" cy="914400"/>
          </a:xfrm>
        </p:spPr>
        <p:txBody>
          <a:bodyPr>
            <a:normAutofit/>
          </a:bodyPr>
          <a:lstStyle/>
          <a:p>
            <a:pPr>
              <a:defRPr sz="3200"/>
            </a:pPr>
            <a:r>
              <a:rPr dirty="0"/>
              <a:t>Example 1: Calculating Present 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434DF3C-16F6-1C25-8C77-253208DEEF42}"/>
                  </a:ext>
                </a:extLst>
              </p:cNvPr>
              <p:cNvSpPr>
                <a:spLocks noGrp="1"/>
              </p:cNvSpPr>
              <p:nvPr>
                <p:ph type="body" sz="quarter" idx="10"/>
              </p:nvPr>
            </p:nvSpPr>
            <p:spPr>
              <a:xfrm>
                <a:off x="457200" y="1143000"/>
                <a:ext cx="8305800" cy="5074334"/>
              </a:xfrm>
            </p:spPr>
            <p:txBody>
              <a:bodyPr>
                <a:normAutofit/>
              </a:bodyPr>
              <a:lstStyle/>
              <a:p>
                <a:pPr marL="514350" indent="-514350">
                  <a:buFont typeface="+mj-lt"/>
                  <a:buChar char="•"/>
                  <a:defRPr sz="2800"/>
                </a:pPr>
                <a:r>
                  <a:rPr sz="2400" dirty="0"/>
                  <a:t>​There are no monthly payments being made, so PMT = </a:t>
                </a:r>
                <a:r>
                  <a:rPr lang="en-US" sz="2400" dirty="0"/>
                  <a:t>0</a:t>
                </a:r>
                <a:r>
                  <a:rPr sz="2400" dirty="0"/>
                  <a:t>.</a:t>
                </a:r>
                <a:endParaRPr lang="en-US" sz="2400" dirty="0"/>
              </a:p>
              <a:p>
                <a:pPr marL="514350" indent="-514350">
                  <a:buFont typeface="+mj-lt"/>
                  <a:buChar char="•"/>
                  <a:defRPr sz="2800"/>
                </a:pPr>
                <a:r>
                  <a:rPr lang="en-US" sz="2400" dirty="0"/>
                  <a:t>​The future value is the amount we need to have in </a:t>
                </a:r>
                <a:r>
                  <a:rPr lang="en-US" sz="2400" dirty="0">
                    <a:latin typeface="Cambria Math"/>
                  </a:rPr>
                  <a:t>18</a:t>
                </a:r>
                <a:r>
                  <a:rPr lang="en-US" sz="2400" dirty="0"/>
                  <a:t> years, which is </a:t>
                </a:r>
                <a14:m>
                  <m:oMath xmlns:m="http://schemas.openxmlformats.org/officeDocument/2006/math">
                    <m:r>
                      <a:rPr lang="en-US" sz="2400">
                        <a:latin typeface="Cambria Math" panose="02040503050406030204" pitchFamily="18" charset="0"/>
                      </a:rPr>
                      <m:t>$227,000</m:t>
                    </m:r>
                  </m:oMath>
                </a14:m>
                <a:r>
                  <a:rPr lang="en-US" sz="2400" dirty="0"/>
                  <a:t>. The future value and the present value will always have opposite signs; in this situation, we will use a negative value for FV so that the calculator will return a positive number for the present value that we are solving for, so FV = </a:t>
                </a:r>
                <a:r>
                  <a:rPr lang="en-US" sz="2400" dirty="0">
                    <a:latin typeface="Calibri" panose="020F0502020204030204" pitchFamily="34" charset="0"/>
                    <a:ea typeface="Calibri" panose="020F0502020204030204" pitchFamily="34" charset="0"/>
                    <a:cs typeface="Calibri" panose="020F0502020204030204" pitchFamily="34" charset="0"/>
                  </a:rPr>
                  <a:t>−</a:t>
                </a:r>
                <a:r>
                  <a:rPr lang="en-US" sz="2400" dirty="0">
                    <a:latin typeface="+mj-lt"/>
                  </a:rPr>
                  <a:t>227000.</a:t>
                </a:r>
                <a:endParaRPr lang="en-US" sz="2400" dirty="0"/>
              </a:p>
            </p:txBody>
          </p:sp>
        </mc:Choice>
        <mc:Fallback xmlns="">
          <p:sp>
            <p:nvSpPr>
              <p:cNvPr id="3" name="Text Placeholder 2">
                <a:extLst>
                  <a:ext uri="{FF2B5EF4-FFF2-40B4-BE49-F238E27FC236}">
                    <a16:creationId xmlns:a16="http://schemas.microsoft.com/office/drawing/2014/main" id="{2434DF3C-16F6-1C25-8C77-253208DEEF42}"/>
                  </a:ext>
                </a:extLst>
              </p:cNvPr>
              <p:cNvSpPr>
                <a:spLocks noGrp="1" noRot="1" noChangeAspect="1" noMove="1" noResize="1" noEditPoints="1" noAdjustHandles="1" noChangeArrowheads="1" noChangeShapeType="1" noTextEdit="1"/>
              </p:cNvSpPr>
              <p:nvPr>
                <p:ph type="body" sz="quarter" idx="10"/>
              </p:nvPr>
            </p:nvSpPr>
            <p:spPr>
              <a:xfrm>
                <a:off x="457200" y="1143000"/>
                <a:ext cx="8305800" cy="5074334"/>
              </a:xfrm>
              <a:blipFill>
                <a:blip r:embed="rId2"/>
                <a:stretch>
                  <a:fillRect l="-1174" t="-1202" r="-1541"/>
                </a:stretch>
              </a:blipFill>
            </p:spPr>
            <p:txBody>
              <a:bodyPr/>
              <a:lstStyle/>
              <a:p>
                <a:r>
                  <a:rPr lang="en-IN">
                    <a:noFill/>
                  </a:rPr>
                  <a:t> </a:t>
                </a:r>
              </a:p>
            </p:txBody>
          </p:sp>
        </mc:Fallback>
      </mc:AlternateContent>
    </p:spTree>
    <p:extLst>
      <p:ext uri="{BB962C8B-B14F-4D97-AF65-F5344CB8AC3E}">
        <p14:creationId xmlns:p14="http://schemas.microsoft.com/office/powerpoint/2010/main" val="3630309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Present 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p:sp>
        <p:nvSpPr>
          <p:cNvPr id="3" name="Text Placeholder 2"/>
          <p:cNvSpPr>
            <a:spLocks noGrp="1"/>
          </p:cNvSpPr>
          <p:nvPr>
            <p:ph type="body" sz="quarter" idx="10"/>
          </p:nvPr>
        </p:nvSpPr>
        <p:spPr>
          <a:xfrm>
            <a:off x="457200" y="945466"/>
            <a:ext cx="8305800" cy="5074334"/>
          </a:xfrm>
        </p:spPr>
        <p:txBody>
          <a:bodyPr>
            <a:normAutofit/>
          </a:bodyPr>
          <a:lstStyle/>
          <a:p>
            <a:pPr marL="514350" indent="-514350">
              <a:buFont typeface="+mj-lt"/>
              <a:buChar char="•"/>
              <a:defRPr sz="2800"/>
            </a:pPr>
            <a:r>
              <a:rPr lang="en-US" sz="2200" dirty="0"/>
              <a:t>​Because the interest is being compounded monthly, P/Y = C/Y = 12</a:t>
            </a:r>
          </a:p>
          <a:p>
            <a:pPr marL="514350" indent="-514350">
              <a:buFont typeface="+mj-lt"/>
              <a:buChar char="•"/>
              <a:defRPr sz="2800"/>
            </a:pPr>
            <a:r>
              <a:rPr lang="en-US" sz="2200" dirty="0"/>
              <a:t>We’ll assume that payments are made at the end of each period, so be sure that END is highlighted in the final row.</a:t>
            </a:r>
          </a:p>
          <a:p>
            <a:pPr>
              <a:defRPr sz="2800"/>
            </a:pPr>
            <a:r>
              <a:rPr lang="en-US" sz="2200" dirty="0"/>
              <a:t>Once these values are filled out, return your cursor to the PV entry and press </a:t>
            </a:r>
            <a:r>
              <a:rPr lang="en-US" sz="2200" b="1" dirty="0"/>
              <a:t>clear</a:t>
            </a:r>
            <a:r>
              <a:rPr lang="en-US" sz="2200" dirty="0"/>
              <a:t> . To solve for this value, press </a:t>
            </a:r>
            <a:r>
              <a:rPr lang="en-US" sz="2200" b="1" dirty="0"/>
              <a:t>alpha</a:t>
            </a:r>
            <a:r>
              <a:rPr lang="en-US" sz="2200" dirty="0"/>
              <a:t> </a:t>
            </a:r>
            <a:r>
              <a:rPr lang="en-US" sz="2200" b="1" dirty="0"/>
              <a:t>enter</a:t>
            </a:r>
            <a:r>
              <a:rPr lang="en-US" sz="2200" dirty="0"/>
              <a:t> . The calculator returns 132373.0264.</a:t>
            </a:r>
          </a:p>
        </p:txBody>
      </p:sp>
      <p:pic>
        <p:nvPicPr>
          <p:cNvPr id="4" name="Picture 3" descr="A screenshot of a graphing calculator. The first line reads N equals 216. The second line reads I% equals 3. The third line reads PV equals  132373.0264. The fourth line reads PMT equals 0. The fifth line reads FV equals minus 227000. The sixth line reads P/Y equals 12. The seventh line reads C/Y equals 12. The eighth line reads PMT: END BEGIN.">
            <a:extLst>
              <a:ext uri="{FF2B5EF4-FFF2-40B4-BE49-F238E27FC236}">
                <a16:creationId xmlns:a16="http://schemas.microsoft.com/office/drawing/2014/main" id="{FFF1508E-63CB-4A0C-B27C-13733F2CFA0B}"/>
              </a:ext>
            </a:extLst>
          </p:cNvPr>
          <p:cNvPicPr>
            <a:picLocks noChangeAspect="1"/>
          </p:cNvPicPr>
          <p:nvPr/>
        </p:nvPicPr>
        <p:blipFill>
          <a:blip r:embed="rId2"/>
          <a:srcRect b="9638"/>
          <a:stretch>
            <a:fillRect/>
          </a:stretch>
        </p:blipFill>
        <p:spPr>
          <a:xfrm>
            <a:off x="3048000" y="3140494"/>
            <a:ext cx="3352800" cy="2615362"/>
          </a:xfrm>
          <a:prstGeom prst="rect">
            <a:avLst/>
          </a:prstGeom>
        </p:spPr>
      </p:pic>
      <p:sp>
        <p:nvSpPr>
          <p:cNvPr id="8" name="TextBox 7">
            <a:extLst>
              <a:ext uri="{FF2B5EF4-FFF2-40B4-BE49-F238E27FC236}">
                <a16:creationId xmlns:a16="http://schemas.microsoft.com/office/drawing/2014/main" id="{AF02C86B-FB1D-DF03-45EE-E9E888B4138F}"/>
              </a:ext>
            </a:extLst>
          </p:cNvPr>
          <p:cNvSpPr txBox="1"/>
          <p:nvPr/>
        </p:nvSpPr>
        <p:spPr>
          <a:xfrm>
            <a:off x="4114800" y="5601224"/>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1</a:t>
            </a:r>
            <a:endParaRPr lang="en-IN" sz="2400" dirty="0"/>
          </a:p>
        </p:txBody>
      </p:sp>
    </p:spTree>
    <p:extLst>
      <p:ext uri="{BB962C8B-B14F-4D97-AF65-F5344CB8AC3E}">
        <p14:creationId xmlns:p14="http://schemas.microsoft.com/office/powerpoint/2010/main" val="4092409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Present 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7</a:t>
            </a:r>
            <a:endParaRPr dirty="0"/>
          </a:p>
        </p:txBody>
      </p:sp>
      <p:sp>
        <p:nvSpPr>
          <p:cNvPr id="3" name="Text Placeholder 2"/>
          <p:cNvSpPr>
            <a:spLocks noGrp="1"/>
          </p:cNvSpPr>
          <p:nvPr>
            <p:ph type="body" sz="quarter" idx="10"/>
          </p:nvPr>
        </p:nvSpPr>
        <p:spPr/>
        <p:txBody>
          <a:bodyPr>
            <a:normAutofit fontScale="32500" lnSpcReduction="20000"/>
          </a:bodyPr>
          <a:lstStyle/>
          <a:p>
            <a:pPr>
              <a:defRPr b="1"/>
            </a:pPr>
            <a:r>
              <a:rPr lang="en-US" sz="8000" dirty="0"/>
              <a:t>M</a:t>
            </a:r>
            <a:r>
              <a:rPr sz="8000" dirty="0"/>
              <a:t>icrosoft Excel</a:t>
            </a:r>
            <a:endParaRPr lang="en-US" sz="8000" dirty="0"/>
          </a:p>
          <a:p>
            <a:r>
              <a:rPr sz="8000" dirty="0"/>
              <a:t>Excel has a built-in financial function </a:t>
            </a:r>
            <a:r>
              <a:rPr sz="8000" b="1" dirty="0"/>
              <a:t>PV(rate, nper, pmt, [fv], [type])</a:t>
            </a:r>
            <a:r>
              <a:rPr sz="8000" dirty="0"/>
              <a:t> that can be used to calculate the present value needed to reach a certain value in the future. The specific arguments for this function are similar to the arguments for the future value function that we used in the previous lesson:</a:t>
            </a:r>
            <a:endParaRPr lang="en-US" sz="8000" dirty="0"/>
          </a:p>
          <a:p>
            <a:endParaRPr lang="en-US" sz="8000" dirty="0"/>
          </a:p>
          <a:p>
            <a:r>
              <a:rPr sz="8000" b="1" dirty="0"/>
              <a:t>rate</a:t>
            </a:r>
            <a:r>
              <a:rPr sz="8000" dirty="0"/>
              <a:t> is the interest rate per period. This is the interest rate divided by the number of compounding periods per year.</a:t>
            </a:r>
            <a:endParaRPr lang="en-US" sz="8000" dirty="0"/>
          </a:p>
          <a:p>
            <a:endParaRPr lang="en-US" sz="8000" dirty="0"/>
          </a:p>
          <a:p>
            <a:r>
              <a:rPr sz="8000" b="1" dirty="0"/>
              <a:t>nper</a:t>
            </a:r>
            <a:r>
              <a:rPr sz="8000" dirty="0"/>
              <a:t> is the total number of compounding periods. This is the number of periods per year multiplied by the length of the loan in years.</a:t>
            </a:r>
            <a:endParaRPr lang="en-US" sz="8000" dirty="0"/>
          </a:p>
          <a:p>
            <a:endParaRPr sz="8000" dirty="0"/>
          </a:p>
          <a:p>
            <a:endParaRPr sz="3100" dirty="0"/>
          </a:p>
        </p:txBody>
      </p:sp>
    </p:spTree>
    <p:extLst>
      <p:ext uri="{BB962C8B-B14F-4D97-AF65-F5344CB8AC3E}">
        <p14:creationId xmlns:p14="http://schemas.microsoft.com/office/powerpoint/2010/main" val="3794064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Present 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8</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143000"/>
                <a:ext cx="8229600" cy="4967067"/>
              </a:xfrm>
            </p:spPr>
            <p:txBody>
              <a:bodyPr>
                <a:normAutofit fontScale="25000" lnSpcReduction="20000"/>
              </a:bodyPr>
              <a:lstStyle/>
              <a:p>
                <a:r>
                  <a:rPr lang="en-US" sz="10400" b="1" dirty="0"/>
                  <a:t>pmt</a:t>
                </a:r>
                <a:r>
                  <a:rPr lang="en-US" sz="10400" dirty="0"/>
                  <a:t> is the payment made each period. This can be left blank if no payments are made.</a:t>
                </a:r>
              </a:p>
              <a:p>
                <a:r>
                  <a:rPr lang="en-US" sz="10400" b="1" dirty="0"/>
                  <a:t>fv</a:t>
                </a:r>
                <a:r>
                  <a:rPr lang="en-US" sz="10400" dirty="0"/>
                  <a:t> is the future value. Default is </a:t>
                </a:r>
                <a:r>
                  <a:rPr lang="en-US" sz="10400" dirty="0">
                    <a:latin typeface="Cambria Math"/>
                  </a:rPr>
                  <a:t>0</a:t>
                </a:r>
                <a:r>
                  <a:rPr lang="en-US" sz="10400" dirty="0"/>
                  <a:t>.</a:t>
                </a:r>
              </a:p>
              <a:p>
                <a:pPr>
                  <a:defRPr sz="2800"/>
                </a:pPr>
                <a:r>
                  <a:rPr lang="en-US" sz="10400" b="1" dirty="0"/>
                  <a:t>type</a:t>
                </a:r>
                <a:r>
                  <a:rPr lang="en-US" sz="10400" dirty="0"/>
                  <a:t> refers to whether payments are being made at the beginning of each period or at the end; 0 = end of the period, 1 =  beginning of the period. Default is </a:t>
                </a:r>
                <a:r>
                  <a:rPr lang="en-US" sz="10400" dirty="0">
                    <a:latin typeface="Cambria Math"/>
                  </a:rPr>
                  <a:t>0</a:t>
                </a:r>
                <a:r>
                  <a:rPr lang="en-US" sz="10400" dirty="0"/>
                  <a:t>.</a:t>
                </a:r>
              </a:p>
              <a:p>
                <a:pPr marL="514350" indent="-514350">
                  <a:buFont typeface="+mj-lt"/>
                  <a:buChar char="•"/>
                  <a:defRPr sz="2800"/>
                </a:pPr>
                <a:r>
                  <a:rPr lang="en-US" sz="10400" dirty="0"/>
                  <a:t>​Since the interest rate is </a:t>
                </a:r>
                <a:r>
                  <a:rPr lang="en-US" sz="10400" dirty="0">
                    <a:latin typeface="Cambria Math"/>
                  </a:rPr>
                  <a:t>0.03</a:t>
                </a:r>
                <a:r>
                  <a:rPr lang="en-US" sz="10400" dirty="0"/>
                  <a:t> and it is being compounded monthly, which is </a:t>
                </a:r>
                <a:r>
                  <a:rPr lang="en-US" sz="10400" dirty="0">
                    <a:latin typeface="Cambria Math"/>
                  </a:rPr>
                  <a:t>12</a:t>
                </a:r>
                <a:r>
                  <a:rPr lang="en-US" sz="10400" dirty="0"/>
                  <a:t> times a year, we use rate = 0.03/12.</a:t>
                </a:r>
                <a14:m>
                  <m:oMath xmlns:m="http://schemas.openxmlformats.org/officeDocument/2006/math">
                    <m:r>
                      <a:rPr lang="en-US" sz="10400" i="1" smtClean="0">
                        <a:latin typeface="Cambria Math" panose="02040503050406030204" pitchFamily="18" charset="0"/>
                      </a:rPr>
                      <m:t> </m:t>
                    </m:r>
                  </m:oMath>
                </a14:m>
                <a:r>
                  <a:rPr lang="en-US" sz="10400" dirty="0"/>
                  <a:t>Be careful to not use only the interest rate here.</a:t>
                </a:r>
              </a:p>
              <a:p>
                <a:pPr marL="514350" indent="-514350">
                  <a:buFont typeface="+mj-lt"/>
                  <a:buChar char="•"/>
                  <a:defRPr sz="2800"/>
                </a:pPr>
                <a:r>
                  <a:rPr lang="en-US" sz="10400" dirty="0"/>
                  <a:t>​Because the interest is being compounded monthly for 18 years, we will use 12 </a:t>
                </a:r>
                <a:r>
                  <a:rPr lang="en-US" sz="10400" dirty="0">
                    <a:latin typeface="Cambria Math" panose="02040503050406030204" pitchFamily="18" charset="0"/>
                    <a:ea typeface="Cambria Math" panose="02040503050406030204" pitchFamily="18" charset="0"/>
                  </a:rPr>
                  <a:t>⋅</a:t>
                </a:r>
                <a:r>
                  <a:rPr lang="en-US" sz="10400" dirty="0"/>
                  <a:t> 18 for </a:t>
                </a:r>
                <a14:m>
                  <m:oMath xmlns:m="http://schemas.openxmlformats.org/officeDocument/2006/math">
                    <m:r>
                      <m:rPr>
                        <m:sty m:val="p"/>
                      </m:rPr>
                      <a:rPr lang="en-US" sz="10400">
                        <a:latin typeface="Cambria Math" panose="02040503050406030204" pitchFamily="18" charset="0"/>
                      </a:rPr>
                      <m:t>nper</m:t>
                    </m:r>
                  </m:oMath>
                </a14:m>
                <a:r>
                  <a:rPr lang="en-US" sz="10400" dirty="0"/>
                  <a:t>.</a:t>
                </a:r>
              </a:p>
              <a:p>
                <a:pPr marL="514350" indent="-514350">
                  <a:buFont typeface="+mj-lt"/>
                  <a:buChar char="•"/>
                  <a:defRPr sz="2800"/>
                </a:pPr>
                <a:r>
                  <a:rPr lang="en-US" sz="10400" dirty="0"/>
                  <a:t>There are no payments being made, so we will use</a:t>
                </a:r>
                <a:br>
                  <a:rPr lang="en-US" sz="10400" dirty="0"/>
                </a:br>
                <a:r>
                  <a:rPr lang="en-US" sz="10400" dirty="0"/>
                  <a:t>pmt = 0, or leave that argument empty.</a:t>
                </a:r>
              </a:p>
              <a:p>
                <a:pPr>
                  <a:defRPr sz="2800"/>
                </a:pPr>
                <a:endParaRPr lang="en-US" sz="3200" dirty="0"/>
              </a:p>
              <a:p>
                <a:pPr>
                  <a:defRPr sz="2800"/>
                </a:pPr>
                <a:endParaRPr lang="en-US" sz="3200" dirty="0"/>
              </a:p>
              <a:p>
                <a:pPr>
                  <a:defRPr sz="2800"/>
                </a:pPr>
                <a:endParaRPr lang="en-US" sz="62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143000"/>
                <a:ext cx="8229600" cy="4967067"/>
              </a:xfrm>
              <a:blipFill>
                <a:blip r:embed="rId2"/>
                <a:stretch>
                  <a:fillRect l="-1333" t="-2580" r="-593" b="-2580"/>
                </a:stretch>
              </a:blipFill>
            </p:spPr>
            <p:txBody>
              <a:bodyPr/>
              <a:lstStyle/>
              <a:p>
                <a:r>
                  <a:rPr lang="en-IN">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Present 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9</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Char char="•"/>
                  <a:defRPr sz="2800"/>
                </a:pPr>
                <a:r>
                  <a:rPr lang="en-US" dirty="0"/>
                  <a:t>​​The future value is the amount we need to reach at the end of the </a:t>
                </a:r>
                <a:r>
                  <a:rPr lang="en-US" dirty="0">
                    <a:latin typeface="Cambria Math"/>
                  </a:rPr>
                  <a:t>18</a:t>
                </a:r>
                <a:r>
                  <a:rPr lang="en-US" dirty="0"/>
                  <a:t> years, which is </a:t>
                </a:r>
                <a14:m>
                  <m:oMath xmlns:m="http://schemas.openxmlformats.org/officeDocument/2006/math">
                    <m:r>
                      <a:rPr lang="en-US">
                        <a:latin typeface="Cambria Math" panose="02040503050406030204" pitchFamily="18" charset="0"/>
                      </a:rPr>
                      <m:t>$227,000</m:t>
                    </m:r>
                  </m:oMath>
                </a14:m>
                <a:r>
                  <a:rPr lang="en-US" dirty="0"/>
                  <a:t>. The future value and the present value will always have opposite signs; in this situation we will use a negative value for </a:t>
                </a:r>
                <a14:m>
                  <m:oMath xmlns:m="http://schemas.openxmlformats.org/officeDocument/2006/math">
                    <m:r>
                      <m:rPr>
                        <m:sty m:val="p"/>
                      </m:rPr>
                      <a:rPr lang="en-US">
                        <a:latin typeface="Cambria Math" panose="02040503050406030204" pitchFamily="18" charset="0"/>
                      </a:rPr>
                      <m:t>fv</m:t>
                    </m:r>
                  </m:oMath>
                </a14:m>
                <a:r>
                  <a:rPr lang="en-US" dirty="0"/>
                  <a:t> so that Excel will return a positive number for the present value that we are solving for, so fv =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27,000. </a:t>
                </a:r>
              </a:p>
              <a:p>
                <a:pPr marL="514350" indent="-514350">
                  <a:buFont typeface="+mj-lt"/>
                  <a:buChar char="•"/>
                  <a:defRPr sz="2800"/>
                </a:pPr>
                <a:r>
                  <a:rPr lang="en-US" dirty="0"/>
                  <a:t>​Typically, payments are made at the end of each period, so we will use type = 0 or leave that argument empty.</a:t>
                </a:r>
              </a:p>
              <a:p>
                <a:pPr>
                  <a:defRPr sz="2800"/>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741"/>
                </a:stretch>
              </a:blipFill>
            </p:spPr>
            <p:txBody>
              <a:bodyPr/>
              <a:lstStyle/>
              <a:p>
                <a:r>
                  <a:rPr lang="en-IN">
                    <a:noFill/>
                  </a:rPr>
                  <a:t> </a:t>
                </a:r>
              </a:p>
            </p:txBody>
          </p:sp>
        </mc:Fallback>
      </mc:AlternateContent>
    </p:spTree>
    <p:extLst>
      <p:ext uri="{BB962C8B-B14F-4D97-AF65-F5344CB8AC3E}">
        <p14:creationId xmlns:p14="http://schemas.microsoft.com/office/powerpoint/2010/main" val="2501339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Present 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10</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a:defRPr sz="2800"/>
                </a:pPr>
                <a:r>
                  <a:rPr lang="en-US" dirty="0"/>
                  <a:t>In an empty cell, type </a:t>
                </a:r>
                <a:br>
                  <a:rPr lang="en-US" dirty="0"/>
                </a:br>
                <a:r>
                  <a:rPr lang="en-US" dirty="0"/>
                  <a:t>"=PV(0.03/12,12*18,,-227000,0)", and press Enter. The present value is given as </a:t>
                </a:r>
                <a14:m>
                  <m:oMath xmlns:m="http://schemas.openxmlformats.org/officeDocument/2006/math">
                    <m:r>
                      <a:rPr lang="en-US">
                        <a:latin typeface="Cambria Math" panose="02040503050406030204" pitchFamily="18" charset="0"/>
                      </a:rPr>
                      <m:t>$132,373.03</m:t>
                    </m:r>
                  </m:oMath>
                </a14:m>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15"/>
                </a:stretch>
              </a:blipFill>
            </p:spPr>
            <p:txBody>
              <a:bodyPr/>
              <a:lstStyle/>
              <a:p>
                <a:r>
                  <a:rPr lang="en-IN">
                    <a:noFill/>
                  </a:rPr>
                  <a:t> </a:t>
                </a:r>
              </a:p>
            </p:txBody>
          </p:sp>
        </mc:Fallback>
      </mc:AlternateContent>
      <p:pic>
        <p:nvPicPr>
          <p:cNvPr id="5" name="Picture 4" descr="A screenshot of an excel sheet.  A dropbox box at the top left reads A1. The formula bar reads fx equals PV(0.03/12,12*18 comma comma -227000,0).  Cell A1 contains  $132,373.03 .  All other cells are empty.">
            <a:extLst>
              <a:ext uri="{FF2B5EF4-FFF2-40B4-BE49-F238E27FC236}">
                <a16:creationId xmlns:a16="http://schemas.microsoft.com/office/drawing/2014/main" id="{3B3E5AE5-21FC-4734-BFDD-A7EA90301C34}"/>
              </a:ext>
            </a:extLst>
          </p:cNvPr>
          <p:cNvPicPr>
            <a:picLocks noChangeAspect="1"/>
          </p:cNvPicPr>
          <p:nvPr/>
        </p:nvPicPr>
        <p:blipFill>
          <a:blip r:embed="rId3"/>
          <a:srcRect b="16667"/>
          <a:stretch>
            <a:fillRect/>
          </a:stretch>
        </p:blipFill>
        <p:spPr>
          <a:xfrm>
            <a:off x="2327563" y="2376170"/>
            <a:ext cx="4488873" cy="1143000"/>
          </a:xfrm>
          <a:prstGeom prst="rect">
            <a:avLst/>
          </a:prstGeom>
        </p:spPr>
      </p:pic>
      <p:sp>
        <p:nvSpPr>
          <p:cNvPr id="4" name="TextBox 3">
            <a:extLst>
              <a:ext uri="{FF2B5EF4-FFF2-40B4-BE49-F238E27FC236}">
                <a16:creationId xmlns:a16="http://schemas.microsoft.com/office/drawing/2014/main" id="{D454C13D-63CF-8466-A41A-55E134810BB0}"/>
              </a:ext>
            </a:extLst>
          </p:cNvPr>
          <p:cNvSpPr txBox="1"/>
          <p:nvPr/>
        </p:nvSpPr>
        <p:spPr>
          <a:xfrm>
            <a:off x="3962399" y="3468985"/>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2</a:t>
            </a:r>
            <a:endParaRPr lang="en-IN" sz="24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FF4A671-F9D4-061A-70A6-E6F7E87B453F}"/>
                  </a:ext>
                </a:extLst>
              </p:cNvPr>
              <p:cNvSpPr txBox="1"/>
              <p:nvPr/>
            </p:nvSpPr>
            <p:spPr>
              <a:xfrm>
                <a:off x="457200" y="3930650"/>
                <a:ext cx="8229600" cy="1384995"/>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This means that if you can deposit </a:t>
                </a:r>
                <a14:m>
                  <m:oMath xmlns:m="http://schemas.openxmlformats.org/officeDocument/2006/math">
                    <m:r>
                      <m:rPr>
                        <m:nor/>
                      </m:rPr>
                      <a:rPr kumimoji="0" lang="en-US" sz="2800" b="0" i="0" u="none" strike="noStrike" kern="1200" cap="none" spc="0" normalizeH="0" baseline="0" noProof="0">
                        <a:ln>
                          <a:noFill/>
                        </a:ln>
                        <a:solidFill>
                          <a:srgbClr val="366092"/>
                        </a:solidFill>
                        <a:effectLst/>
                        <a:uLnTx/>
                        <a:uFillTx/>
                        <a:latin typeface="Calibri"/>
                        <a:ea typeface="+mn-ea"/>
                        <a:cs typeface="+mn-cs"/>
                      </a:rPr>
                      <m:t> </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132,373.03</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into the account now, then after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18</a:t>
                </a:r>
                <a:r>
                  <a:rPr kumimoji="0" lang="en-US" sz="2800" b="0" i="0" u="none" strike="noStrike" kern="1200" cap="none" spc="0" normalizeH="0" baseline="0" noProof="0" dirty="0">
                    <a:ln>
                      <a:noFill/>
                    </a:ln>
                    <a:solidFill>
                      <a:srgbClr val="366092"/>
                    </a:solidFill>
                    <a:effectLst/>
                    <a:uLnTx/>
                    <a:uFillTx/>
                    <a:latin typeface="Calibri"/>
                    <a:ea typeface="+mn-ea"/>
                    <a:cs typeface="+mn-cs"/>
                  </a:rPr>
                  <a:t> years there will be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$227,000</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in the account.</a:t>
                </a:r>
                <a:endParaRPr lang="en-IN" dirty="0"/>
              </a:p>
            </p:txBody>
          </p:sp>
        </mc:Choice>
        <mc:Fallback xmlns="">
          <p:sp>
            <p:nvSpPr>
              <p:cNvPr id="7" name="TextBox 6">
                <a:extLst>
                  <a:ext uri="{FF2B5EF4-FFF2-40B4-BE49-F238E27FC236}">
                    <a16:creationId xmlns:a16="http://schemas.microsoft.com/office/drawing/2014/main" id="{1FF4A671-F9D4-061A-70A6-E6F7E87B453F}"/>
                  </a:ext>
                </a:extLst>
              </p:cNvPr>
              <p:cNvSpPr txBox="1">
                <a:spLocks noRot="1" noChangeAspect="1" noMove="1" noResize="1" noEditPoints="1" noAdjustHandles="1" noChangeArrowheads="1" noChangeShapeType="1" noTextEdit="1"/>
              </p:cNvSpPr>
              <p:nvPr/>
            </p:nvSpPr>
            <p:spPr>
              <a:xfrm>
                <a:off x="457200" y="3930650"/>
                <a:ext cx="8229600" cy="1384995"/>
              </a:xfrm>
              <a:prstGeom prst="rect">
                <a:avLst/>
              </a:prstGeom>
              <a:blipFill>
                <a:blip r:embed="rId4"/>
                <a:stretch>
                  <a:fillRect l="-1481" t="-4405" r="-2074" b="-11894"/>
                </a:stretch>
              </a:blipFill>
            </p:spPr>
            <p:txBody>
              <a:bodyPr/>
              <a:lstStyle/>
              <a:p>
                <a:r>
                  <a:rPr lang="en-IN">
                    <a:noFill/>
                  </a:rPr>
                  <a:t> </a:t>
                </a:r>
              </a:p>
            </p:txBody>
          </p:sp>
        </mc:Fallback>
      </mc:AlternateContent>
    </p:spTree>
    <p:extLst>
      <p:ext uri="{BB962C8B-B14F-4D97-AF65-F5344CB8AC3E}">
        <p14:creationId xmlns:p14="http://schemas.microsoft.com/office/powerpoint/2010/main" val="623624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1</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How much should you deposit now in an account with an APR of </a:t>
                </a:r>
                <a14:m>
                  <m:oMath xmlns:m="http://schemas.openxmlformats.org/officeDocument/2006/math">
                    <m:r>
                      <a:rPr>
                        <a:latin typeface="Cambria Math" panose="02040503050406030204" pitchFamily="18" charset="0"/>
                      </a:rPr>
                      <m:t>7%</m:t>
                    </m:r>
                  </m:oMath>
                </a14:m>
                <a:r>
                  <a:rPr sz="2800" dirty="0"/>
                  <a:t> compounded monthly if you wish for the account to have a balance of </a:t>
                </a:r>
                <a14:m>
                  <m:oMath xmlns:m="http://schemas.openxmlformats.org/officeDocument/2006/math">
                    <m:r>
                      <a:rPr>
                        <a:latin typeface="Cambria Math" panose="02040503050406030204" pitchFamily="18" charset="0"/>
                      </a:rPr>
                      <m:t>$200,000</m:t>
                    </m:r>
                  </m:oMath>
                </a14:m>
                <a:r>
                  <a:rPr sz="2800" dirty="0"/>
                  <a:t> in </a:t>
                </a:r>
                <a:r>
                  <a:rPr sz="2800" dirty="0">
                    <a:latin typeface="Cambria Math"/>
                  </a:rPr>
                  <a:t>25</a:t>
                </a:r>
                <a:r>
                  <a:rPr sz="2800" dirty="0"/>
                  <a:t> years?</a:t>
                </a:r>
                <a:endParaRPr lang="en-US" sz="2800" dirty="0"/>
              </a:p>
              <a:p>
                <a:pPr>
                  <a:defRPr sz="2800"/>
                </a:pPr>
                <a:endParaRPr sz="2800" dirty="0"/>
              </a:p>
              <a:p>
                <a:r>
                  <a:rPr sz="2800" dirty="0"/>
                  <a:t>Answer:</a:t>
                </a:r>
                <a:r>
                  <a:rPr lang="en-IN" dirty="0"/>
                  <a:t> </a:t>
                </a:r>
                <a14:m>
                  <m:oMath xmlns:m="http://schemas.openxmlformats.org/officeDocument/2006/math">
                    <m:r>
                      <a:rPr lang="en-IN">
                        <a:latin typeface="Cambria Math" panose="02040503050406030204" pitchFamily="18" charset="0"/>
                      </a:rPr>
                      <m:t>$</m:t>
                    </m:r>
                  </m:oMath>
                </a14:m>
                <a:r>
                  <a:rPr lang="en-US" sz="2800" dirty="0"/>
                  <a:t>34,931.95</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07"/>
                </a:stretch>
              </a:blipFill>
            </p:spPr>
            <p:txBody>
              <a:bodyPr/>
              <a:lstStyle/>
              <a:p>
                <a:r>
                  <a:rPr lang="en-US">
                    <a:noFill/>
                  </a:rPr>
                  <a:t> </a:t>
                </a:r>
              </a:p>
            </p:txBody>
          </p:sp>
        </mc:Fallback>
      </mc:AlternateContent>
    </p:spTree>
    <p:extLst>
      <p:ext uri="{BB962C8B-B14F-4D97-AF65-F5344CB8AC3E}">
        <p14:creationId xmlns:p14="http://schemas.microsoft.com/office/powerpoint/2010/main" val="1703625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Annuity</a:t>
            </a:r>
          </a:p>
        </p:txBody>
      </p:sp>
      <p:sp>
        <p:nvSpPr>
          <p:cNvPr id="3" name="Text Placeholder 2"/>
          <p:cNvSpPr>
            <a:spLocks noGrp="1"/>
          </p:cNvSpPr>
          <p:nvPr>
            <p:ph type="body" sz="quarter" idx="10"/>
          </p:nvPr>
        </p:nvSpPr>
        <p:spPr>
          <a:xfrm>
            <a:off x="457200" y="1082078"/>
            <a:ext cx="8229600" cy="4861522"/>
          </a:xfrm>
        </p:spPr>
        <p:txBody>
          <a:bodyPr>
            <a:normAutofit/>
          </a:bodyPr>
          <a:lstStyle/>
          <a:p>
            <a:r>
              <a:rPr sz="2800" dirty="0"/>
              <a:t>An </a:t>
            </a:r>
            <a:r>
              <a:rPr sz="2800" b="1" dirty="0"/>
              <a:t>annuity</a:t>
            </a:r>
            <a:r>
              <a:rPr sz="2800" dirty="0"/>
              <a:t> is a sequence of regular payments made into an account, or taken out of an account, over time.</a:t>
            </a:r>
          </a:p>
          <a:p>
            <a:endParaRPr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Annuity Payment Amount</a:t>
            </a:r>
          </a:p>
        </p:txBody>
      </p:sp>
      <p:sp>
        <p:nvSpPr>
          <p:cNvPr id="3" name="Text Placeholder 2"/>
          <p:cNvSpPr>
            <a:spLocks noGrp="1"/>
          </p:cNvSpPr>
          <p:nvPr>
            <p:ph type="body" sz="quarter" idx="10"/>
          </p:nvPr>
        </p:nvSpPr>
        <p:spPr>
          <a:xfrm>
            <a:off x="457200" y="1082078"/>
            <a:ext cx="8229600" cy="4861522"/>
          </a:xfrm>
        </p:spPr>
        <p:txBody>
          <a:bodyPr>
            <a:normAutofit/>
          </a:bodyPr>
          <a:lstStyle/>
          <a:p>
            <a:r>
              <a:rPr sz="2600" dirty="0"/>
              <a:t>The </a:t>
            </a:r>
            <a:r>
              <a:rPr sz="2600" b="1" dirty="0"/>
              <a:t>annuity payment amount (PMT)</a:t>
            </a:r>
            <a:r>
              <a:rPr sz="2600" dirty="0"/>
              <a:t>, or regular payment amount, needed to be deposited at the end of each compounding period in order to reach a future goal with an annuity savings account is calculated with the following formula.</a:t>
            </a:r>
          </a:p>
        </p:txBody>
      </p:sp>
      <p:pic>
        <p:nvPicPr>
          <p:cNvPr id="5" name="Picture 4" descr="PMT equals FV times open parenthesis r divided by n closed parenthesis divided by open bracket open parenthesis 1 plus open fraction divided by n close fraction closed parenthesis superscript n times t minus 1 close bracket">
            <a:extLst>
              <a:ext uri="{FF2B5EF4-FFF2-40B4-BE49-F238E27FC236}">
                <a16:creationId xmlns:a16="http://schemas.microsoft.com/office/drawing/2014/main" id="{448BB5FE-001E-9E7A-45D6-F5E37ABCBA81}"/>
              </a:ext>
            </a:extLst>
          </p:cNvPr>
          <p:cNvPicPr>
            <a:picLocks noChangeAspect="1"/>
          </p:cNvPicPr>
          <p:nvPr/>
        </p:nvPicPr>
        <p:blipFill>
          <a:blip r:embed="rId2"/>
          <a:stretch>
            <a:fillRect/>
          </a:stretch>
        </p:blipFill>
        <p:spPr>
          <a:xfrm>
            <a:off x="3188956" y="3062456"/>
            <a:ext cx="2766087" cy="1584000"/>
          </a:xfrm>
          <a:prstGeom prst="rect">
            <a:avLst/>
          </a:prstGeom>
        </p:spPr>
      </p:pic>
      <p:sp>
        <p:nvSpPr>
          <p:cNvPr id="7" name="TextBox 6">
            <a:extLst>
              <a:ext uri="{FF2B5EF4-FFF2-40B4-BE49-F238E27FC236}">
                <a16:creationId xmlns:a16="http://schemas.microsoft.com/office/drawing/2014/main" id="{5E216A5C-36DD-913C-8FC8-63AA221789C4}"/>
              </a:ext>
            </a:extLst>
          </p:cNvPr>
          <p:cNvSpPr txBox="1"/>
          <p:nvPr/>
        </p:nvSpPr>
        <p:spPr>
          <a:xfrm>
            <a:off x="457200" y="4650938"/>
            <a:ext cx="8229600" cy="1292662"/>
          </a:xfrm>
          <a:prstGeom prst="rect">
            <a:avLst/>
          </a:prstGeom>
          <a:noFill/>
        </p:spPr>
        <p:txBody>
          <a:bodyPr wrap="square">
            <a:spAutoFit/>
          </a:bodyPr>
          <a:lstStyle/>
          <a:p>
            <a:r>
              <a:rPr kumimoji="0" lang="en-US" sz="2600" b="0" i="0" u="none" strike="noStrike" kern="1200" cap="none" spc="0" normalizeH="0" baseline="0" noProof="0" dirty="0">
                <a:ln>
                  <a:noFill/>
                </a:ln>
                <a:solidFill>
                  <a:srgbClr val="000000"/>
                </a:solidFill>
                <a:effectLst/>
                <a:uLnTx/>
                <a:uFillTx/>
                <a:latin typeface="Calibri"/>
                <a:ea typeface="+mn-ea"/>
                <a:cs typeface="+mn-cs"/>
              </a:rPr>
              <a:t>Here, FV is the future value desired, </a:t>
            </a:r>
            <a:r>
              <a:rPr kumimoji="0" lang="en-US" sz="2600" b="0" i="1" u="none" strike="noStrike" kern="1200" cap="none" spc="0" normalizeH="0" baseline="0" noProof="0" dirty="0">
                <a:ln>
                  <a:noFill/>
                </a:ln>
                <a:solidFill>
                  <a:srgbClr val="000000"/>
                </a:solidFill>
                <a:effectLst/>
                <a:uLnTx/>
                <a:uFillTx/>
                <a:latin typeface="Calibri"/>
                <a:ea typeface="+mn-ea"/>
                <a:cs typeface="+mn-cs"/>
              </a:rPr>
              <a:t>r</a:t>
            </a:r>
            <a:r>
              <a:rPr kumimoji="0" lang="en-US" sz="2600" b="0" i="0" u="none" strike="noStrike" kern="1200" cap="none" spc="0" normalizeH="0" baseline="0" noProof="0" dirty="0">
                <a:ln>
                  <a:noFill/>
                </a:ln>
                <a:solidFill>
                  <a:srgbClr val="000000"/>
                </a:solidFill>
                <a:effectLst/>
                <a:uLnTx/>
                <a:uFillTx/>
                <a:latin typeface="Calibri"/>
                <a:ea typeface="+mn-ea"/>
                <a:cs typeface="+mn-cs"/>
              </a:rPr>
              <a:t> is the APR written as a decimal, </a:t>
            </a:r>
            <a:r>
              <a:rPr kumimoji="0" lang="en-US" sz="2600" b="0" i="1" u="none" strike="noStrike" kern="1200" cap="none" spc="0" normalizeH="0" baseline="0" noProof="0" dirty="0">
                <a:ln>
                  <a:noFill/>
                </a:ln>
                <a:solidFill>
                  <a:srgbClr val="000000"/>
                </a:solidFill>
                <a:effectLst/>
                <a:uLnTx/>
                <a:uFillTx/>
                <a:latin typeface="Calibri"/>
                <a:ea typeface="+mn-ea"/>
                <a:cs typeface="+mn-cs"/>
              </a:rPr>
              <a:t>n</a:t>
            </a:r>
            <a:r>
              <a:rPr kumimoji="0" lang="en-US" sz="2600" b="0" i="0" u="none" strike="noStrike" kern="1200" cap="none" spc="0" normalizeH="0" baseline="0" noProof="0" dirty="0">
                <a:ln>
                  <a:noFill/>
                </a:ln>
                <a:solidFill>
                  <a:srgbClr val="000000"/>
                </a:solidFill>
                <a:effectLst/>
                <a:uLnTx/>
                <a:uFillTx/>
                <a:latin typeface="Calibri"/>
                <a:ea typeface="+mn-ea"/>
                <a:cs typeface="+mn-cs"/>
              </a:rPr>
              <a:t> is the number of compounding intervals per year, and </a:t>
            </a:r>
            <a:r>
              <a:rPr kumimoji="0" lang="en-US" sz="2600" b="0" i="1" u="none" strike="noStrike" kern="1200" cap="none" spc="0" normalizeH="0" baseline="0" noProof="0" dirty="0">
                <a:ln>
                  <a:noFill/>
                </a:ln>
                <a:solidFill>
                  <a:srgbClr val="000000"/>
                </a:solidFill>
                <a:effectLst/>
                <a:uLnTx/>
                <a:uFillTx/>
                <a:latin typeface="Calibri"/>
                <a:ea typeface="+mn-ea"/>
                <a:cs typeface="+mn-cs"/>
              </a:rPr>
              <a:t>t</a:t>
            </a:r>
            <a:r>
              <a:rPr kumimoji="0" lang="en-US" sz="2600" b="0" i="0" u="none" strike="noStrike" kern="1200" cap="none" spc="0" normalizeH="0" baseline="0" noProof="0" dirty="0">
                <a:ln>
                  <a:noFill/>
                </a:ln>
                <a:solidFill>
                  <a:srgbClr val="000000"/>
                </a:solidFill>
                <a:effectLst/>
                <a:uLnTx/>
                <a:uFillTx/>
                <a:latin typeface="Calibri"/>
                <a:ea typeface="+mn-ea"/>
                <a:cs typeface="+mn-cs"/>
              </a:rPr>
              <a:t> is time in years.</a:t>
            </a:r>
            <a:endParaRPr lang="en-IN" sz="2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Determining Annuity Payments in Order to Meet a Goal</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It is estimated that in </a:t>
                </a:r>
                <a:r>
                  <a:rPr sz="2800" dirty="0">
                    <a:latin typeface="Cambria Math"/>
                  </a:rPr>
                  <a:t>18</a:t>
                </a:r>
                <a:r>
                  <a:rPr sz="2800" dirty="0"/>
                  <a:t> years, the average cost for four years of college at a public institution with in-state tuition will be </a:t>
                </a:r>
                <a14:m>
                  <m:oMath xmlns:m="http://schemas.openxmlformats.org/officeDocument/2006/math">
                    <m:r>
                      <a:rPr>
                        <a:latin typeface="Cambria Math" panose="02040503050406030204" pitchFamily="18" charset="0"/>
                      </a:rPr>
                      <m:t>$227,000</m:t>
                    </m:r>
                  </m:oMath>
                </a14:m>
                <a:r>
                  <a:rPr sz="2800" dirty="0"/>
                  <a:t>.</a:t>
                </a:r>
              </a:p>
              <a:p>
                <a:pPr marL="514350" indent="-514350">
                  <a:buFont typeface="+mj-lt"/>
                  <a:buAutoNum type="alphaLcPeriod"/>
                  <a:defRPr sz="2800"/>
                </a:pPr>
                <a:r>
                  <a:rPr dirty="0"/>
                  <a:t>​</a:t>
                </a:r>
                <a:r>
                  <a:rPr sz="2800" dirty="0"/>
                  <a:t>Determine what monthly annuity payment amount is needed for an account with an APR of </a:t>
                </a:r>
                <a14:m>
                  <m:oMath xmlns:m="http://schemas.openxmlformats.org/officeDocument/2006/math">
                    <m:r>
                      <a:rPr>
                        <a:latin typeface="Cambria Math" panose="02040503050406030204" pitchFamily="18" charset="0"/>
                      </a:rPr>
                      <m:t>3%</m:t>
                    </m:r>
                  </m:oMath>
                </a14:m>
                <a:r>
                  <a:rPr sz="2800" dirty="0"/>
                  <a:t> to accrue enough money to cover the estimated cost of college in </a:t>
                </a:r>
                <a:r>
                  <a:rPr sz="2800" dirty="0">
                    <a:latin typeface="Cambria Math"/>
                  </a:rPr>
                  <a:t>18</a:t>
                </a:r>
                <a:r>
                  <a:rPr sz="2800" dirty="0"/>
                  <a:t> years. Round your answer up to the nearest dollar, if necessary.</a:t>
                </a:r>
              </a:p>
              <a:p>
                <a:pPr marL="514350" indent="-514350">
                  <a:buFont typeface="+mj-lt"/>
                  <a:buAutoNum type="alphaLcPeriod" startAt="2"/>
                  <a:defRPr sz="2800"/>
                </a:pPr>
                <a:r>
                  <a:rPr dirty="0"/>
                  <a:t>​</a:t>
                </a:r>
                <a:r>
                  <a:rPr sz="2800" dirty="0"/>
                  <a:t>How much of the </a:t>
                </a:r>
                <a14:m>
                  <m:oMath xmlns:m="http://schemas.openxmlformats.org/officeDocument/2006/math">
                    <m:r>
                      <a:rPr>
                        <a:latin typeface="Cambria Math" panose="02040503050406030204" pitchFamily="18" charset="0"/>
                      </a:rPr>
                      <m:t>$227,000</m:t>
                    </m:r>
                  </m:oMath>
                </a14:m>
                <a:r>
                  <a:rPr sz="2800" dirty="0"/>
                  <a:t> will ultimately be deposited into the account and how much is interest earned?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595" r="-1185" b="-3313"/>
                </a:stretch>
              </a:blipFill>
            </p:spPr>
            <p:txBody>
              <a:bodyPr/>
              <a:lstStyle/>
              <a:p>
                <a:r>
                  <a:rPr lang="en-IN">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 1</a:t>
            </a:r>
            <a:endParaRPr dirty="0"/>
          </a:p>
        </p:txBody>
      </p:sp>
      <p:sp>
        <p:nvSpPr>
          <p:cNvPr id="3" name="Text Placeholder 2"/>
          <p:cNvSpPr>
            <a:spLocks noGrp="1"/>
          </p:cNvSpPr>
          <p:nvPr>
            <p:ph type="body" sz="quarter" idx="10"/>
          </p:nvPr>
        </p:nvSpPr>
        <p:spPr/>
        <p:txBody>
          <a:bodyPr>
            <a:normAutofit/>
          </a:bodyPr>
          <a:lstStyle/>
          <a:p>
            <a:r>
              <a:rPr sz="2800"/>
              <a:t>Born and raised near Atlanta, Georgia, Bill Copeland (1946–2010) was an American poet, writer and historian whose works focused on the Holocaust, World War II, and Native Americans.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Determining Annuity Payments in Order to Meet a Goal</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Autofit/>
          </a:bodyPr>
          <a:lstStyle/>
          <a:p>
            <a:r>
              <a:rPr sz="1900" b="1" dirty="0"/>
              <a:t>Solution</a:t>
            </a:r>
          </a:p>
          <a:p>
            <a:pPr marL="538163" indent="-538163">
              <a:defRPr sz="2800"/>
            </a:pPr>
            <a:r>
              <a:rPr lang="en-US" sz="1900" dirty="0"/>
              <a:t>a.	</a:t>
            </a:r>
            <a:r>
              <a:rPr sz="1900" dirty="0"/>
              <a:t>​The formula to determine the annuity payment amount requires knowing not only the goal amount and date, but also the annual percentage rate along with the number of compounding intervals per year.</a:t>
            </a:r>
          </a:p>
          <a:p>
            <a:pPr>
              <a:defRPr b="1"/>
            </a:pPr>
            <a:r>
              <a:rPr sz="1900" dirty="0"/>
              <a:t>​By Hand</a:t>
            </a:r>
          </a:p>
          <a:p>
            <a:pPr>
              <a:defRPr sz="2800"/>
            </a:pPr>
            <a:r>
              <a:rPr sz="1900" dirty="0"/>
              <a:t>We are told that</a:t>
            </a:r>
            <a:r>
              <a:rPr lang="en-US" sz="1900" dirty="0"/>
              <a:t> FV = $227,000, </a:t>
            </a:r>
            <a:r>
              <a:rPr lang="en-US" sz="1900" i="1" dirty="0"/>
              <a:t>r</a:t>
            </a:r>
            <a:r>
              <a:rPr lang="en-US" sz="1900" dirty="0"/>
              <a:t> = 0.03, </a:t>
            </a:r>
            <a:r>
              <a:rPr lang="en-US" sz="1900" i="1" dirty="0"/>
              <a:t>n</a:t>
            </a:r>
            <a:r>
              <a:rPr lang="en-US" sz="1900" dirty="0"/>
              <a:t> = 12, and </a:t>
            </a:r>
            <a:r>
              <a:rPr lang="en-US" sz="1900" i="1" dirty="0"/>
              <a:t>t</a:t>
            </a:r>
            <a:r>
              <a:rPr lang="en-US" sz="1900" dirty="0"/>
              <a:t> = 18.</a:t>
            </a:r>
            <a:r>
              <a:rPr sz="1900" dirty="0"/>
              <a:t> Substituting these values into the annuity payment formula, we have the following equation.</a:t>
            </a:r>
          </a:p>
        </p:txBody>
      </p:sp>
      <p:pic>
        <p:nvPicPr>
          <p:cNvPr id="5" name="Picture 4" descr="PMT equals FV times open parenthesis r divided by n closed parenthesis divided by open bracket open parenthesis 1 plus open fraction r divided by n close fraction closed parenthesis superscript n times t whole minus 1 closed parenthesis&#10;&#10;equals 227000 dollars times open parenthesis 0.03 divided by 12 closed parenthesis divided by open parenthesis open parenthesis 1 plus 0.03 divided by 12 closed parenthesis superscript open parenthesis 12 times 18 closed parenthesis whole minus 1 closed parenthesis&#10;&#10;approximately equal to 793.87 dollars">
            <a:extLst>
              <a:ext uri="{FF2B5EF4-FFF2-40B4-BE49-F238E27FC236}">
                <a16:creationId xmlns:a16="http://schemas.microsoft.com/office/drawing/2014/main" id="{AEDE046D-B624-5508-DD37-88DD751F8D4C}"/>
              </a:ext>
            </a:extLst>
          </p:cNvPr>
          <p:cNvPicPr>
            <a:picLocks noChangeAspect="1"/>
          </p:cNvPicPr>
          <p:nvPr/>
        </p:nvPicPr>
        <p:blipFill>
          <a:blip r:embed="rId2"/>
          <a:stretch>
            <a:fillRect/>
          </a:stretch>
        </p:blipFill>
        <p:spPr>
          <a:xfrm>
            <a:off x="3200400" y="3404354"/>
            <a:ext cx="3032475" cy="2592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Determining Annuity Payments in Order to Meet a Goal</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3" name="Text Placeholder 2"/>
          <p:cNvSpPr>
            <a:spLocks noGrp="1"/>
          </p:cNvSpPr>
          <p:nvPr>
            <p:ph type="body" sz="quarter" idx="10"/>
          </p:nvPr>
        </p:nvSpPr>
        <p:spPr>
          <a:xfrm>
            <a:off x="457200" y="1029287"/>
            <a:ext cx="8229600" cy="4914313"/>
          </a:xfrm>
        </p:spPr>
        <p:txBody>
          <a:bodyPr>
            <a:normAutofit fontScale="85000" lnSpcReduction="20000"/>
          </a:bodyPr>
          <a:lstStyle/>
          <a:p>
            <a:pPr>
              <a:defRPr b="1"/>
            </a:pPr>
            <a:r>
              <a:rPr sz="2800" dirty="0"/>
              <a:t>TI-83/84 Plus</a:t>
            </a:r>
          </a:p>
          <a:p>
            <a:pPr>
              <a:defRPr sz="2800"/>
            </a:pPr>
            <a:r>
              <a:rPr sz="2800" dirty="0"/>
              <a:t>We can again use the TVM Solver, but this time we'll be solving for the</a:t>
            </a:r>
            <a:r>
              <a:rPr lang="en-US" sz="2800" dirty="0"/>
              <a:t> PMT.</a:t>
            </a:r>
            <a:r>
              <a:rPr sz="2800" dirty="0"/>
              <a:t> The account in this example has the same terms as the account in Example 1, so many of the values will be the same. Instead of trying to find the necessary present value, however, we are starting with a present value of </a:t>
            </a:r>
            <a:r>
              <a:rPr sz="2800" dirty="0">
                <a:latin typeface="Cambria Math"/>
              </a:rPr>
              <a:t>0</a:t>
            </a:r>
            <a:r>
              <a:rPr sz="2800" dirty="0"/>
              <a:t> and finding the monthly payment amount needed to meet the goal.</a:t>
            </a:r>
          </a:p>
          <a:p>
            <a:pPr marL="514350" indent="-514350">
              <a:buFont typeface="+mj-lt"/>
              <a:buChar char="•"/>
              <a:defRPr sz="2800"/>
            </a:pPr>
            <a:r>
              <a:rPr dirty="0"/>
              <a:t>​</a:t>
            </a:r>
            <a:r>
              <a:rPr sz="2800" dirty="0"/>
              <a:t>Again, the interest is compounded monthly for </a:t>
            </a:r>
            <a:r>
              <a:rPr sz="2800" dirty="0">
                <a:latin typeface="Cambria Math"/>
              </a:rPr>
              <a:t>18</a:t>
            </a:r>
            <a:r>
              <a:rPr sz="2800" dirty="0"/>
              <a:t> years, so N = 12</a:t>
            </a:r>
            <a:r>
              <a:rPr lang="en-US" sz="2800" dirty="0"/>
              <a:t> </a:t>
            </a:r>
            <a:r>
              <a:rPr lang="en-IN" sz="2800" dirty="0">
                <a:latin typeface="Cambria Math" panose="02040503050406030204" pitchFamily="18" charset="0"/>
                <a:ea typeface="Cambria Math" panose="02040503050406030204" pitchFamily="18" charset="0"/>
              </a:rPr>
              <a:t>⋅</a:t>
            </a:r>
            <a:r>
              <a:rPr lang="en-US" sz="2800" dirty="0"/>
              <a:t> </a:t>
            </a:r>
            <a:r>
              <a:rPr sz="2800" dirty="0"/>
              <a:t>18 = 216.</a:t>
            </a:r>
          </a:p>
          <a:p>
            <a:pPr marL="514350" indent="-514350">
              <a:buFont typeface="+mj-lt"/>
              <a:buChar char="•"/>
              <a:defRPr sz="2800"/>
            </a:pPr>
            <a:r>
              <a:rPr dirty="0"/>
              <a:t>​</a:t>
            </a:r>
            <a:r>
              <a:rPr sz="2800" dirty="0"/>
              <a:t>The interest rate is still</a:t>
            </a:r>
            <a:r>
              <a:rPr lang="en-US" sz="2800" dirty="0"/>
              <a:t> 3%,</a:t>
            </a:r>
            <a:r>
              <a:rPr sz="2800" dirty="0"/>
              <a:t> so </a:t>
            </a:r>
            <a:r>
              <a:rPr sz="2800" dirty="0">
                <a:cs typeface="Times New Roman" panose="02020603050405020304" pitchFamily="18" charset="0"/>
              </a:rPr>
              <a:t>I</a:t>
            </a:r>
            <a:r>
              <a:rPr sz="2800" dirty="0"/>
              <a:t>% = 3.</a:t>
            </a:r>
          </a:p>
          <a:p>
            <a:pPr marL="514350" indent="-514350">
              <a:buFont typeface="+mj-lt"/>
              <a:buChar char="•"/>
              <a:defRPr sz="2800"/>
            </a:pPr>
            <a:r>
              <a:rPr dirty="0"/>
              <a:t>​</a:t>
            </a:r>
            <a:r>
              <a:rPr sz="2800" dirty="0"/>
              <a:t>In this scenario, we are not starting with any money in the account, so PV =</a:t>
            </a:r>
            <a:r>
              <a:rPr lang="en-US" sz="2800" dirty="0"/>
              <a:t> 0</a:t>
            </a:r>
            <a:r>
              <a:rPr sz="2800" dirty="0"/>
              <a:t>.</a:t>
            </a:r>
          </a:p>
          <a:p>
            <a:pPr marL="514350" indent="-514350">
              <a:buFont typeface="+mj-lt"/>
              <a:buChar char="•"/>
              <a:defRPr sz="2800"/>
            </a:pPr>
            <a:r>
              <a:rPr dirty="0"/>
              <a:t>​</a:t>
            </a:r>
            <a:r>
              <a:rPr sz="2800" dirty="0"/>
              <a:t>The monthly payment amount is what we need to solve for, so we will come back to the</a:t>
            </a:r>
            <a:r>
              <a:rPr lang="en-US" sz="2800" dirty="0"/>
              <a:t> PMT</a:t>
            </a:r>
            <a:r>
              <a:rPr sz="2800" dirty="0"/>
              <a:t> entry after filling out the other values.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Determining Annuity Payments in Order to Meet a Goal</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p:sp>
        <p:nvSpPr>
          <p:cNvPr id="3" name="Text Placeholder 2"/>
          <p:cNvSpPr>
            <a:spLocks noGrp="1"/>
          </p:cNvSpPr>
          <p:nvPr>
            <p:ph type="body" sz="quarter" idx="10"/>
          </p:nvPr>
        </p:nvSpPr>
        <p:spPr/>
        <p:txBody>
          <a:bodyPr>
            <a:normAutofit/>
          </a:bodyPr>
          <a:lstStyle/>
          <a:p>
            <a:pPr marL="514350" indent="-514350">
              <a:buFont typeface="+mj-lt"/>
              <a:buChar char="•"/>
              <a:defRPr sz="2800"/>
            </a:pPr>
            <a:r>
              <a:rPr dirty="0"/>
              <a:t>​</a:t>
            </a:r>
            <a:r>
              <a:rPr sz="2400" dirty="0"/>
              <a:t>The future value is the amount we need to have in </a:t>
            </a:r>
            <a:r>
              <a:rPr sz="2400" dirty="0">
                <a:latin typeface="Cambria Math"/>
              </a:rPr>
              <a:t>18</a:t>
            </a:r>
            <a:r>
              <a:rPr sz="2400" dirty="0"/>
              <a:t> years, which is again </a:t>
            </a:r>
            <a:r>
              <a:rPr lang="en-US" sz="2400" dirty="0"/>
              <a:t>$227,000. </a:t>
            </a:r>
            <a:r>
              <a:rPr sz="2400" dirty="0"/>
              <a:t>Since the future value and the</a:t>
            </a:r>
            <a:r>
              <a:rPr lang="en-US" sz="2400" dirty="0"/>
              <a:t> PMT</a:t>
            </a:r>
            <a:r>
              <a:rPr sz="2400" dirty="0"/>
              <a:t> amount will always have opposite signs, we will use a negative value for</a:t>
            </a:r>
            <a:r>
              <a:rPr lang="en-US" sz="2400" dirty="0"/>
              <a:t> FV</a:t>
            </a:r>
            <a:r>
              <a:rPr sz="2400" dirty="0"/>
              <a:t> so that the calculator will return a positive value for the regular payment amount. This means</a:t>
            </a:r>
            <a:r>
              <a:rPr lang="en-US" sz="2400" dirty="0"/>
              <a:t> FV = </a:t>
            </a:r>
            <a:r>
              <a:rPr lang="en-US" sz="2400" dirty="0">
                <a:latin typeface="Calibri" panose="020F0502020204030204" pitchFamily="34" charset="0"/>
                <a:ea typeface="Calibri" panose="020F0502020204030204" pitchFamily="34" charset="0"/>
                <a:cs typeface="Calibri" panose="020F0502020204030204" pitchFamily="34" charset="0"/>
              </a:rPr>
              <a:t>−</a:t>
            </a:r>
            <a:r>
              <a:rPr lang="en-US" sz="2400" dirty="0"/>
              <a:t>227000.</a:t>
            </a:r>
            <a:endParaRPr sz="2400" dirty="0"/>
          </a:p>
          <a:p>
            <a:pPr marL="514350" indent="-514350">
              <a:buFont typeface="+mj-lt"/>
              <a:buChar char="•"/>
              <a:defRPr sz="2800"/>
            </a:pPr>
            <a:r>
              <a:rPr sz="2400" dirty="0"/>
              <a:t>​Because the interest is being compounded monthly,</a:t>
            </a:r>
            <a:br>
              <a:rPr lang="en-US" sz="2400" dirty="0"/>
            </a:br>
            <a:r>
              <a:rPr lang="en-US" sz="2400" dirty="0"/>
              <a:t>P/Y = C/Y = 12.</a:t>
            </a:r>
            <a:endParaRPr sz="2400" dirty="0"/>
          </a:p>
          <a:p>
            <a:pPr marL="514350" indent="-514350">
              <a:buFont typeface="+mj-lt"/>
              <a:buChar char="•"/>
              <a:defRPr sz="2800"/>
            </a:pPr>
            <a:r>
              <a:rPr sz="2400" dirty="0"/>
              <a:t>​We'll assume that payments are made at the end of each period, so be sure that END is highlighted in the final row.</a:t>
            </a:r>
            <a:endParaRPr lang="en-US" sz="2400" dirty="0"/>
          </a:p>
          <a:p>
            <a:pPr>
              <a:defRPr sz="2800"/>
            </a:pPr>
            <a:endParaRPr lang="en-US" sz="2800" dirty="0"/>
          </a:p>
          <a:p>
            <a:pPr marL="514350" indent="-514350">
              <a:buFont typeface="+mj-lt"/>
              <a:buChar char="•"/>
              <a:defRPr sz="2800"/>
            </a:pPr>
            <a:endParaRPr lang="en-US" dirty="0"/>
          </a:p>
          <a:p>
            <a:pPr marL="514350" indent="-514350">
              <a:buFont typeface="+mj-lt"/>
              <a:buChar char="•"/>
              <a:defRPr sz="2800"/>
            </a:pPr>
            <a:endParaRPr lang="en-US" sz="2800" dirty="0"/>
          </a:p>
          <a:p>
            <a:pPr marL="514350" indent="-514350">
              <a:buFont typeface="+mj-lt"/>
              <a:buChar char="•"/>
              <a:defRPr sz="2800"/>
            </a:pPr>
            <a:endParaRPr lang="en-US" dirty="0"/>
          </a:p>
          <a:p>
            <a:pPr marL="514350" indent="-514350">
              <a:buFont typeface="+mj-lt"/>
              <a:buChar char="•"/>
              <a:defRPr sz="2800"/>
            </a:pPr>
            <a:endParaRPr lang="en-US" sz="2800" dirty="0"/>
          </a:p>
          <a:p>
            <a:pPr>
              <a:defRPr sz="2800"/>
            </a:pPr>
            <a:endParaRPr lang="en-US" dirty="0"/>
          </a:p>
          <a:p>
            <a:pPr>
              <a:defRPr sz="2800"/>
            </a:pPr>
            <a:endParaRPr lang="en-US" dirty="0"/>
          </a:p>
          <a:p>
            <a:pPr>
              <a:defRPr sz="2800"/>
            </a:pPr>
            <a:endParaRPr lang="en-US" dirty="0"/>
          </a:p>
          <a:p>
            <a:pPr>
              <a:defRPr sz="2800"/>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Determining Annuity Payments in Order to Meet a Goal</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sp>
        <p:nvSpPr>
          <p:cNvPr id="3" name="Text Placeholder 2"/>
          <p:cNvSpPr>
            <a:spLocks noGrp="1"/>
          </p:cNvSpPr>
          <p:nvPr>
            <p:ph type="body" sz="quarter" idx="10"/>
          </p:nvPr>
        </p:nvSpPr>
        <p:spPr/>
        <p:txBody>
          <a:bodyPr>
            <a:normAutofit/>
          </a:bodyPr>
          <a:lstStyle/>
          <a:p>
            <a:pPr>
              <a:defRPr sz="2800"/>
            </a:pPr>
            <a:r>
              <a:rPr lang="en-US" sz="2800" dirty="0"/>
              <a:t>Once these values have been filled out, return your cursor to the PMT entry and press </a:t>
            </a:r>
            <a:r>
              <a:rPr lang="en-US" sz="2800" b="1" dirty="0"/>
              <a:t>clear</a:t>
            </a:r>
            <a:r>
              <a:rPr lang="en-US" sz="2800" dirty="0"/>
              <a:t>. To solve for this value, press </a:t>
            </a:r>
            <a:r>
              <a:rPr lang="en-US" sz="2800" b="1" dirty="0"/>
              <a:t>alpha</a:t>
            </a:r>
            <a:r>
              <a:rPr lang="en-US" sz="2800" dirty="0"/>
              <a:t> </a:t>
            </a:r>
            <a:r>
              <a:rPr lang="en-US" sz="2800" b="1" dirty="0"/>
              <a:t>enter</a:t>
            </a:r>
            <a:r>
              <a:rPr lang="en-US" sz="2800" dirty="0"/>
              <a:t>. The calculator returns 793.8718699.</a:t>
            </a:r>
          </a:p>
          <a:p>
            <a:pPr>
              <a:defRPr sz="2800"/>
            </a:pPr>
            <a:endParaRPr lang="en-US" sz="2800" dirty="0"/>
          </a:p>
          <a:p>
            <a:pPr marL="514350" indent="-514350">
              <a:buFont typeface="+mj-lt"/>
              <a:buChar char="•"/>
              <a:defRPr sz="2800"/>
            </a:pPr>
            <a:endParaRPr lang="en-US" dirty="0"/>
          </a:p>
          <a:p>
            <a:pPr marL="514350" indent="-514350">
              <a:buFont typeface="+mj-lt"/>
              <a:buChar char="•"/>
              <a:defRPr sz="2800"/>
            </a:pPr>
            <a:endParaRPr lang="en-US" sz="2800" dirty="0"/>
          </a:p>
          <a:p>
            <a:pPr marL="514350" indent="-514350">
              <a:buFont typeface="+mj-lt"/>
              <a:buChar char="•"/>
              <a:defRPr sz="2800"/>
            </a:pPr>
            <a:endParaRPr lang="en-US" dirty="0"/>
          </a:p>
          <a:p>
            <a:pPr marL="514350" indent="-514350">
              <a:buFont typeface="+mj-lt"/>
              <a:buChar char="•"/>
              <a:defRPr sz="2800"/>
            </a:pPr>
            <a:endParaRPr lang="en-US" sz="2800" dirty="0"/>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sz="2800" dirty="0"/>
          </a:p>
          <a:p>
            <a:pPr>
              <a:defRPr b="1"/>
            </a:pPr>
            <a:endParaRPr sz="2800" dirty="0"/>
          </a:p>
        </p:txBody>
      </p:sp>
      <p:pic>
        <p:nvPicPr>
          <p:cNvPr id="5" name="Picture 4" descr="A screenshot of a graphing calculator. The first line reads N equals 216. The second line reads I% equals 3. The third line reads PV equals 0. The fourth line reads PMT equals 793.8718699. The fifth line reads FV equals minus 227000. The sixth line reads P/Y equals 12. The seventh line reads C/Y equals 12. The eighth line reads PMT: END BEGIN.">
            <a:extLst>
              <a:ext uri="{FF2B5EF4-FFF2-40B4-BE49-F238E27FC236}">
                <a16:creationId xmlns:a16="http://schemas.microsoft.com/office/drawing/2014/main" id="{CDC7E8F3-17FC-4420-B911-CCE752554CDC}"/>
              </a:ext>
            </a:extLst>
          </p:cNvPr>
          <p:cNvPicPr>
            <a:picLocks noChangeAspect="1"/>
          </p:cNvPicPr>
          <p:nvPr/>
        </p:nvPicPr>
        <p:blipFill>
          <a:blip r:embed="rId2"/>
          <a:srcRect b="10334"/>
          <a:stretch>
            <a:fillRect/>
          </a:stretch>
        </p:blipFill>
        <p:spPr>
          <a:xfrm>
            <a:off x="3014268" y="2895600"/>
            <a:ext cx="3115463" cy="2438401"/>
          </a:xfrm>
          <a:prstGeom prst="rect">
            <a:avLst/>
          </a:prstGeom>
        </p:spPr>
      </p:pic>
      <p:sp>
        <p:nvSpPr>
          <p:cNvPr id="6" name="TextBox 5">
            <a:extLst>
              <a:ext uri="{FF2B5EF4-FFF2-40B4-BE49-F238E27FC236}">
                <a16:creationId xmlns:a16="http://schemas.microsoft.com/office/drawing/2014/main" id="{CFDA3C5F-1707-68E9-BC06-0A2B65389ABB}"/>
              </a:ext>
            </a:extLst>
          </p:cNvPr>
          <p:cNvSpPr txBox="1"/>
          <p:nvPr/>
        </p:nvSpPr>
        <p:spPr>
          <a:xfrm>
            <a:off x="3962399" y="5203512"/>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3</a:t>
            </a:r>
            <a:endParaRPr lang="en-IN" sz="2400" dirty="0"/>
          </a:p>
        </p:txBody>
      </p:sp>
    </p:spTree>
    <p:extLst>
      <p:ext uri="{BB962C8B-B14F-4D97-AF65-F5344CB8AC3E}">
        <p14:creationId xmlns:p14="http://schemas.microsoft.com/office/powerpoint/2010/main" val="1798102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Determining Annuity Payments in Order to Meet a Goal</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p:sp>
        <p:nvSpPr>
          <p:cNvPr id="3" name="Text Placeholder 2"/>
          <p:cNvSpPr>
            <a:spLocks noGrp="1"/>
          </p:cNvSpPr>
          <p:nvPr>
            <p:ph type="body" sz="quarter" idx="10"/>
          </p:nvPr>
        </p:nvSpPr>
        <p:spPr/>
        <p:txBody>
          <a:bodyPr>
            <a:normAutofit/>
          </a:bodyPr>
          <a:lstStyle/>
          <a:p>
            <a:pPr>
              <a:defRPr b="1"/>
            </a:pPr>
            <a:r>
              <a:rPr dirty="0"/>
              <a:t>​</a:t>
            </a:r>
            <a:r>
              <a:rPr sz="2800" dirty="0"/>
              <a:t>Microsoft Excel</a:t>
            </a:r>
          </a:p>
          <a:p>
            <a:pPr algn="just"/>
            <a:r>
              <a:rPr sz="2000" dirty="0"/>
              <a:t>Excel has a built-in financial function </a:t>
            </a:r>
            <a:r>
              <a:rPr sz="2000" b="1" dirty="0"/>
              <a:t>PMT(rate, nper, pv, [fv], [type])</a:t>
            </a:r>
            <a:r>
              <a:rPr sz="2000" dirty="0"/>
              <a:t> that can be used to calculate the amount that each monthly payment should be in order to reach a future goal. The specific arguments for this function are similar to the arguments for the future value and present value functions.</a:t>
            </a:r>
          </a:p>
          <a:p>
            <a:pPr algn="just"/>
            <a:r>
              <a:rPr sz="2000" b="1" dirty="0"/>
              <a:t>rate</a:t>
            </a:r>
            <a:r>
              <a:rPr sz="2000" dirty="0"/>
              <a:t> is the interest rate per period. This is the interest rate divided by the number of compounding periods per year.</a:t>
            </a:r>
          </a:p>
          <a:p>
            <a:pPr algn="just"/>
            <a:r>
              <a:rPr sz="2000" b="1" dirty="0"/>
              <a:t>nper</a:t>
            </a:r>
            <a:r>
              <a:rPr sz="2000" dirty="0"/>
              <a:t> is the total number of compounding periods. This is the number of periods per year multiplied by the length of the loan in years.</a:t>
            </a:r>
          </a:p>
          <a:p>
            <a:r>
              <a:rPr sz="2000" b="1" dirty="0"/>
              <a:t>pv</a:t>
            </a:r>
            <a:r>
              <a:rPr sz="2000" dirty="0"/>
              <a:t> is the present value, or principal amount. Default is </a:t>
            </a:r>
            <a:r>
              <a:rPr sz="2000" dirty="0">
                <a:latin typeface="Cambria Math"/>
              </a:rPr>
              <a:t>0</a:t>
            </a:r>
            <a:r>
              <a:rPr sz="2000" dirty="0"/>
              <a:t>.</a:t>
            </a:r>
          </a:p>
          <a:p>
            <a:r>
              <a:rPr sz="2000" b="1" dirty="0"/>
              <a:t>fv</a:t>
            </a:r>
            <a:r>
              <a:rPr sz="2000" dirty="0"/>
              <a:t> is the future value. Default is </a:t>
            </a:r>
            <a:r>
              <a:rPr sz="2000" dirty="0">
                <a:latin typeface="Cambria Math"/>
              </a:rPr>
              <a:t>0</a:t>
            </a:r>
            <a:r>
              <a:rPr sz="2000" dirty="0"/>
              <a:t>.</a:t>
            </a:r>
            <a:endParaRPr lang="en-US" sz="2000" dirty="0"/>
          </a:p>
          <a:p>
            <a:r>
              <a:rPr lang="en-US" sz="2000" b="1" dirty="0"/>
              <a:t>type </a:t>
            </a:r>
            <a:r>
              <a:rPr lang="en-US" sz="2000" dirty="0"/>
              <a:t>refers to whether payments are being made at the beginning of each period or at the end; 0 = end of the period, 1 = beginning of the period. Default is 0. </a:t>
            </a:r>
          </a:p>
          <a:p>
            <a:endParaRPr sz="2000" dirty="0"/>
          </a:p>
        </p:txBody>
      </p:sp>
    </p:spTree>
    <p:extLst>
      <p:ext uri="{BB962C8B-B14F-4D97-AF65-F5344CB8AC3E}">
        <p14:creationId xmlns:p14="http://schemas.microsoft.com/office/powerpoint/2010/main" val="1515535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Determining Annuity Payments in Order to Meet a Goal</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7</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r>
                  <a:rPr sz="2200" dirty="0"/>
                  <a:t>The account in this example has the same terms as the account in Example 1, so many of the values will be the same. Instead of trying to find the necessary present value, however, we are starting with a present value of </a:t>
                </a:r>
                <a:r>
                  <a:rPr sz="2200" dirty="0">
                    <a:latin typeface="Cambria Math"/>
                  </a:rPr>
                  <a:t>0</a:t>
                </a:r>
                <a:r>
                  <a:rPr sz="2200" dirty="0"/>
                  <a:t> and finding the needed monthly payment amount.</a:t>
                </a:r>
                <a:endParaRPr lang="en-US" sz="2200" dirty="0"/>
              </a:p>
              <a:p>
                <a:pPr algn="just"/>
                <a:endParaRPr sz="1300" dirty="0"/>
              </a:p>
              <a:p>
                <a:pPr marL="514350" indent="-514350" algn="just">
                  <a:buFont typeface="+mj-lt"/>
                  <a:buChar char="•"/>
                  <a:defRPr sz="2800"/>
                </a:pPr>
                <a:r>
                  <a:rPr sz="2200" dirty="0"/>
                  <a:t>​Again</a:t>
                </a:r>
                <a:r>
                  <a:rPr lang="en-US" sz="2200" dirty="0"/>
                  <a:t> rate = 0.03/12.</a:t>
                </a:r>
                <a:r>
                  <a:rPr sz="2200" dirty="0"/>
                  <a:t> Be careful to not use just the interest rate here.</a:t>
                </a:r>
              </a:p>
              <a:p>
                <a:pPr marL="514350" indent="-514350" algn="just">
                  <a:buFont typeface="+mj-lt"/>
                  <a:buChar char="•"/>
                  <a:defRPr sz="2800"/>
                </a:pPr>
                <a:r>
                  <a:rPr sz="2200" dirty="0"/>
                  <a:t>​Because the interest is being compounded monthly for </a:t>
                </a:r>
                <a:r>
                  <a:rPr sz="2200" dirty="0">
                    <a:latin typeface="Cambria Math"/>
                  </a:rPr>
                  <a:t>18</a:t>
                </a:r>
                <a:r>
                  <a:rPr sz="2200" dirty="0"/>
                  <a:t> years, we will use</a:t>
                </a:r>
                <a:r>
                  <a:rPr lang="en-US" sz="2200" dirty="0"/>
                  <a:t> 12 </a:t>
                </a:r>
                <a:r>
                  <a:rPr lang="en-US" sz="2200" dirty="0">
                    <a:latin typeface="Cambria Math" panose="02040503050406030204" pitchFamily="18" charset="0"/>
                    <a:ea typeface="Cambria Math" panose="02040503050406030204" pitchFamily="18" charset="0"/>
                  </a:rPr>
                  <a:t>⋅</a:t>
                </a:r>
                <a:r>
                  <a:rPr lang="en-US" sz="2200" dirty="0"/>
                  <a:t> 18</a:t>
                </a:r>
                <a:r>
                  <a:rPr sz="2200" dirty="0"/>
                  <a:t> for </a:t>
                </a:r>
                <a14:m>
                  <m:oMath xmlns:m="http://schemas.openxmlformats.org/officeDocument/2006/math">
                    <m:r>
                      <m:rPr>
                        <m:sty m:val="p"/>
                      </m:rPr>
                      <a:rPr sz="2200">
                        <a:latin typeface="Cambria Math" panose="02040503050406030204" pitchFamily="18" charset="0"/>
                      </a:rPr>
                      <m:t>nper</m:t>
                    </m:r>
                  </m:oMath>
                </a14:m>
                <a:r>
                  <a:rPr sz="2200" dirty="0"/>
                  <a:t>.</a:t>
                </a:r>
              </a:p>
              <a:p>
                <a:pPr marL="514350" indent="-514350" algn="just">
                  <a:buFont typeface="+mj-lt"/>
                  <a:buChar char="•"/>
                  <a:defRPr sz="2800"/>
                </a:pPr>
                <a:r>
                  <a:rPr sz="2200" dirty="0"/>
                  <a:t>​We are not starting with any money in this account, so we will use </a:t>
                </a:r>
                <a:r>
                  <a:rPr lang="en-US" sz="2200" dirty="0"/>
                  <a:t>pv = 0,</a:t>
                </a:r>
                <a:r>
                  <a:rPr sz="2200" dirty="0"/>
                  <a:t> or leave that argument empty.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859" r="-963"/>
                </a:stretch>
              </a:blipFill>
            </p:spPr>
            <p:txBody>
              <a:bodyPr/>
              <a:lstStyle/>
              <a:p>
                <a:r>
                  <a:rPr lang="en-IN">
                    <a:noFill/>
                  </a:rPr>
                  <a:t> </a:t>
                </a:r>
              </a:p>
            </p:txBody>
          </p:sp>
        </mc:Fallback>
      </mc:AlternateContent>
    </p:spTree>
    <p:extLst>
      <p:ext uri="{BB962C8B-B14F-4D97-AF65-F5344CB8AC3E}">
        <p14:creationId xmlns:p14="http://schemas.microsoft.com/office/powerpoint/2010/main" val="2381359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Determining Annuity Payments in Order to Meet a Goal</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8</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marL="514350" indent="-514350">
                  <a:buFont typeface="+mj-lt"/>
                  <a:buChar char="•"/>
                  <a:defRPr sz="2800"/>
                </a:pPr>
                <a:r>
                  <a:rPr sz="2000" dirty="0"/>
                  <a:t>​The future value is the amount we need to reach at the end of the </a:t>
                </a:r>
                <a:r>
                  <a:rPr sz="2000" dirty="0">
                    <a:latin typeface="Cambria Math"/>
                  </a:rPr>
                  <a:t>18</a:t>
                </a:r>
                <a:r>
                  <a:rPr sz="2000" dirty="0"/>
                  <a:t> years, which is </a:t>
                </a:r>
                <a14:m>
                  <m:oMath xmlns:m="http://schemas.openxmlformats.org/officeDocument/2006/math">
                    <m:r>
                      <a:rPr sz="2000">
                        <a:latin typeface="Cambria Math" panose="02040503050406030204" pitchFamily="18" charset="0"/>
                      </a:rPr>
                      <m:t>$227,000</m:t>
                    </m:r>
                  </m:oMath>
                </a14:m>
                <a:r>
                  <a:rPr sz="2000" dirty="0"/>
                  <a:t>. Since the future value and the</a:t>
                </a:r>
                <a:r>
                  <a:rPr lang="en-US" sz="2000" dirty="0"/>
                  <a:t> PMT</a:t>
                </a:r>
                <a:r>
                  <a:rPr sz="2000" dirty="0"/>
                  <a:t> amount will always have opposite signs, we will use a negative value for </a:t>
                </a:r>
                <a14:m>
                  <m:oMath xmlns:m="http://schemas.openxmlformats.org/officeDocument/2006/math">
                    <m:r>
                      <m:rPr>
                        <m:sty m:val="p"/>
                      </m:rPr>
                      <a:rPr sz="2000">
                        <a:latin typeface="Cambria Math" panose="02040503050406030204" pitchFamily="18" charset="0"/>
                      </a:rPr>
                      <m:t>fv</m:t>
                    </m:r>
                  </m:oMath>
                </a14:m>
                <a:r>
                  <a:rPr sz="2000" dirty="0"/>
                  <a:t> so that the calculator will return a positive value for the regular payment amount. So we'll use</a:t>
                </a:r>
                <a:r>
                  <a:rPr lang="en-US" sz="2000" dirty="0"/>
                  <a:t> </a:t>
                </a:r>
                <a:r>
                  <a:rPr lang="en-US" sz="2000" dirty="0">
                    <a:latin typeface="Calibri" panose="020F0502020204030204" pitchFamily="34" charset="0"/>
                    <a:ea typeface="Calibri" panose="020F0502020204030204" pitchFamily="34" charset="0"/>
                    <a:cs typeface="Calibri" panose="020F0502020204030204" pitchFamily="34" charset="0"/>
                  </a:rPr>
                  <a:t>−</a:t>
                </a:r>
                <a:r>
                  <a:rPr lang="en-US" sz="2000" dirty="0"/>
                  <a:t>227000</a:t>
                </a:r>
                <a:r>
                  <a:rPr sz="2000" dirty="0"/>
                  <a:t> for</a:t>
                </a:r>
                <a:r>
                  <a:rPr lang="en-US" sz="2000" dirty="0"/>
                  <a:t> fv.</a:t>
                </a:r>
                <a:endParaRPr sz="2000" dirty="0"/>
              </a:p>
              <a:p>
                <a:pPr marL="514350" indent="-514350">
                  <a:buFont typeface="+mj-lt"/>
                  <a:buChar char="•"/>
                  <a:defRPr sz="2800"/>
                </a:pPr>
                <a:r>
                  <a:rPr sz="2000" dirty="0"/>
                  <a:t>​Typically, payments are made at the end of each period, so we will use</a:t>
                </a:r>
                <a:r>
                  <a:rPr lang="en-US" sz="2000" dirty="0"/>
                  <a:t> type = 0,</a:t>
                </a:r>
                <a:r>
                  <a:rPr sz="2000" dirty="0"/>
                  <a:t> or leave that argument empty.</a:t>
                </a:r>
              </a:p>
              <a:p>
                <a:pPr>
                  <a:defRPr sz="2800"/>
                </a:pPr>
                <a:r>
                  <a:rPr sz="2000" dirty="0"/>
                  <a:t>In an empty cell, type "=PMT(0.03/12,12*18,0,-227000,0)" and press Enter. The payment amount is given as </a:t>
                </a:r>
                <a14:m>
                  <m:oMath xmlns:m="http://schemas.openxmlformats.org/officeDocument/2006/math">
                    <m:r>
                      <a:rPr sz="2000">
                        <a:latin typeface="Cambria Math" panose="02040503050406030204" pitchFamily="18" charset="0"/>
                      </a:rPr>
                      <m:t>$793.87</m:t>
                    </m:r>
                  </m:oMath>
                </a14:m>
                <a:r>
                  <a:rPr sz="2000" dirty="0"/>
                  <a:t>.</a:t>
                </a:r>
                <a:r>
                  <a:rPr lang="en-US" sz="2000" dirty="0"/>
                  <a:t>. </a:t>
                </a:r>
              </a:p>
              <a:p>
                <a:pPr>
                  <a:defRPr sz="2800"/>
                </a:pPr>
                <a:endParaRPr lang="en-US" sz="2400" dirty="0"/>
              </a:p>
              <a:p>
                <a:pPr>
                  <a:defRPr sz="2800"/>
                </a:pPr>
                <a:endParaRPr lang="en-US" sz="2400" dirty="0"/>
              </a:p>
              <a:p>
                <a:pPr>
                  <a:defRPr sz="2800"/>
                </a:pPr>
                <a:endParaRPr lang="en-US" sz="2400" dirty="0"/>
              </a:p>
              <a:p>
                <a:pPr>
                  <a:defRPr sz="2800"/>
                </a:pPr>
                <a:endParaRPr sz="2400" dirty="0"/>
              </a:p>
              <a:p>
                <a:pPr>
                  <a:defRPr sz="2800"/>
                </a:pPr>
                <a:r>
                  <a:rPr sz="2400" dirty="0"/>
                  <a:t>​</a:t>
                </a:r>
                <a:endParaRPr lang="en-US"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b="-6503"/>
                </a:stretch>
              </a:blipFill>
            </p:spPr>
            <p:txBody>
              <a:bodyPr/>
              <a:lstStyle/>
              <a:p>
                <a:r>
                  <a:rPr lang="en-IN">
                    <a:noFill/>
                  </a:rPr>
                  <a:t> </a:t>
                </a:r>
              </a:p>
            </p:txBody>
          </p:sp>
        </mc:Fallback>
      </mc:AlternateContent>
      <p:pic>
        <p:nvPicPr>
          <p:cNvPr id="5" name="Picture 4" descr="A screenshot of an excel sheet. A dropbox box at the top left reads A1. The formula bar reads fx equals PMT(0.03/12,12*18,,-227000,0). Cell A1 contains  $793.87. All other cells are empty.">
            <a:extLst>
              <a:ext uri="{FF2B5EF4-FFF2-40B4-BE49-F238E27FC236}">
                <a16:creationId xmlns:a16="http://schemas.microsoft.com/office/drawing/2014/main" id="{320060C1-FA8B-48B6-8039-0C3F2BCD00E2}"/>
              </a:ext>
            </a:extLst>
          </p:cNvPr>
          <p:cNvPicPr>
            <a:picLocks noChangeAspect="1"/>
          </p:cNvPicPr>
          <p:nvPr/>
        </p:nvPicPr>
        <p:blipFill>
          <a:blip r:embed="rId3"/>
          <a:srcRect b="21941"/>
          <a:stretch>
            <a:fillRect/>
          </a:stretch>
        </p:blipFill>
        <p:spPr>
          <a:xfrm>
            <a:off x="2590800" y="3962401"/>
            <a:ext cx="3685714" cy="914400"/>
          </a:xfrm>
          <a:prstGeom prst="rect">
            <a:avLst/>
          </a:prstGeom>
        </p:spPr>
      </p:pic>
      <p:sp>
        <p:nvSpPr>
          <p:cNvPr id="8" name="TextBox 7">
            <a:extLst>
              <a:ext uri="{FF2B5EF4-FFF2-40B4-BE49-F238E27FC236}">
                <a16:creationId xmlns:a16="http://schemas.microsoft.com/office/drawing/2014/main" id="{E677E2E0-09CA-DB51-3882-BEB410657BE8}"/>
              </a:ext>
            </a:extLst>
          </p:cNvPr>
          <p:cNvSpPr txBox="1"/>
          <p:nvPr/>
        </p:nvSpPr>
        <p:spPr>
          <a:xfrm>
            <a:off x="3962400" y="4810125"/>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4</a:t>
            </a:r>
            <a:endParaRPr lang="en-IN" sz="2400" dirty="0"/>
          </a:p>
        </p:txBody>
      </p:sp>
      <p:sp>
        <p:nvSpPr>
          <p:cNvPr id="6" name="TextBox 5">
            <a:extLst>
              <a:ext uri="{FF2B5EF4-FFF2-40B4-BE49-F238E27FC236}">
                <a16:creationId xmlns:a16="http://schemas.microsoft.com/office/drawing/2014/main" id="{9212BCE8-EF5D-B852-B3AA-F15E7376BE98}"/>
              </a:ext>
            </a:extLst>
          </p:cNvPr>
          <p:cNvSpPr txBox="1"/>
          <p:nvPr/>
        </p:nvSpPr>
        <p:spPr>
          <a:xfrm>
            <a:off x="457200" y="5274467"/>
            <a:ext cx="8229600" cy="707886"/>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Therefore, a monthly deposit of $794 over the next 18 years is needed in order to meet the goal of saving $227,000. </a:t>
            </a:r>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Determining Annuity Payments in Order to Meet a Goal</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9</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marL="447675" indent="-447675" algn="just">
                  <a:defRPr sz="2800"/>
                </a:pPr>
                <a:r>
                  <a:rPr lang="en-US" sz="2200" dirty="0"/>
                  <a:t>b.	We know that </a:t>
                </a:r>
                <a:r>
                  <a:rPr lang="en-US" sz="2200" dirty="0">
                    <a:latin typeface="Cambria Math"/>
                  </a:rPr>
                  <a:t>18</a:t>
                </a:r>
                <a:r>
                  <a:rPr lang="en-US" sz="2200" dirty="0"/>
                  <a:t> years of monthly payments of </a:t>
                </a:r>
                <a14:m>
                  <m:oMath xmlns:m="http://schemas.openxmlformats.org/officeDocument/2006/math">
                    <m:r>
                      <a:rPr lang="en-US" sz="2200">
                        <a:latin typeface="Cambria Math" panose="02040503050406030204" pitchFamily="18" charset="0"/>
                      </a:rPr>
                      <m:t>$794</m:t>
                    </m:r>
                  </m:oMath>
                </a14:m>
                <a:r>
                  <a:rPr lang="en-US" sz="2200" dirty="0"/>
                  <a:t> are required to meet the goal. We can calculate the overall contribution that is deposited by multiplying the monthly payment amount by the number of payments a year and then by the number of years.</a:t>
                </a:r>
                <a:endParaRPr sz="22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1104" r="-963"/>
                </a:stretch>
              </a:blipFill>
            </p:spPr>
            <p:txBody>
              <a:bodyPr/>
              <a:lstStyle/>
              <a:p>
                <a:r>
                  <a:rPr lang="en-IN">
                    <a:noFill/>
                  </a:rPr>
                  <a:t> </a:t>
                </a:r>
              </a:p>
            </p:txBody>
          </p:sp>
        </mc:Fallback>
      </mc:AlternateContent>
      <p:pic>
        <p:nvPicPr>
          <p:cNvPr id="5" name="Picture 4" descr="Payment Amount times Payments per Year times Number of Years equals 794 dollars times 12 times 18 equals 171504 dollars">
            <a:extLst>
              <a:ext uri="{FF2B5EF4-FFF2-40B4-BE49-F238E27FC236}">
                <a16:creationId xmlns:a16="http://schemas.microsoft.com/office/drawing/2014/main" id="{539CB96A-19BA-7145-AEFC-A8DDC81B12A9}"/>
              </a:ext>
            </a:extLst>
          </p:cNvPr>
          <p:cNvPicPr>
            <a:picLocks noChangeAspect="1"/>
          </p:cNvPicPr>
          <p:nvPr/>
        </p:nvPicPr>
        <p:blipFill>
          <a:blip r:embed="rId3"/>
          <a:stretch>
            <a:fillRect/>
          </a:stretch>
        </p:blipFill>
        <p:spPr>
          <a:xfrm>
            <a:off x="1099414" y="2545377"/>
            <a:ext cx="6945172" cy="612000"/>
          </a:xfrm>
          <a:prstGeom prst="rect">
            <a:avLst/>
          </a:prstGeom>
        </p:spPr>
      </p:pic>
      <p:sp>
        <p:nvSpPr>
          <p:cNvPr id="7" name="TextBox 6">
            <a:extLst>
              <a:ext uri="{FF2B5EF4-FFF2-40B4-BE49-F238E27FC236}">
                <a16:creationId xmlns:a16="http://schemas.microsoft.com/office/drawing/2014/main" id="{73209929-AD9B-10E5-8C7B-335A4700EBA8}"/>
              </a:ext>
            </a:extLst>
          </p:cNvPr>
          <p:cNvSpPr txBox="1"/>
          <p:nvPr/>
        </p:nvSpPr>
        <p:spPr>
          <a:xfrm>
            <a:off x="914959" y="3206685"/>
            <a:ext cx="7696200" cy="1123270"/>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The interest earned is then the difference between the goal and the contributed amount. Subtracting, we have the following equation.</a:t>
            </a:r>
            <a:endParaRPr lang="en-IN" dirty="0"/>
          </a:p>
        </p:txBody>
      </p:sp>
      <p:pic>
        <p:nvPicPr>
          <p:cNvPr id="11" name="Picture 10" descr="227,000 dollars minus 171,504 dollars equals 55,496 dollars.">
            <a:extLst>
              <a:ext uri="{FF2B5EF4-FFF2-40B4-BE49-F238E27FC236}">
                <a16:creationId xmlns:a16="http://schemas.microsoft.com/office/drawing/2014/main" id="{9B5294E9-96D7-BBFB-EBA7-329B23A08BB2}"/>
              </a:ext>
            </a:extLst>
          </p:cNvPr>
          <p:cNvPicPr>
            <a:picLocks noChangeAspect="1"/>
          </p:cNvPicPr>
          <p:nvPr/>
        </p:nvPicPr>
        <p:blipFill>
          <a:blip r:embed="rId4"/>
          <a:stretch>
            <a:fillRect/>
          </a:stretch>
        </p:blipFill>
        <p:spPr>
          <a:xfrm>
            <a:off x="2819400" y="4461122"/>
            <a:ext cx="3734529" cy="32400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591A366-75DA-BC9D-D79E-85B07FC65F7C}"/>
                  </a:ext>
                </a:extLst>
              </p:cNvPr>
              <p:cNvSpPr txBox="1"/>
              <p:nvPr/>
            </p:nvSpPr>
            <p:spPr>
              <a:xfrm>
                <a:off x="914958" y="4916289"/>
                <a:ext cx="7696199" cy="1107996"/>
              </a:xfrm>
              <a:prstGeom prst="rect">
                <a:avLst/>
              </a:prstGeom>
              <a:noFill/>
            </p:spPr>
            <p:txBody>
              <a:bodyPr wrap="square">
                <a:spAutoFit/>
              </a:bodyPr>
              <a:lstStyle/>
              <a:p>
                <a:r>
                  <a:rPr kumimoji="0" lang="en-US" sz="2200" b="0" i="0" u="none" strike="noStrike" kern="1200" cap="none" spc="0" normalizeH="0" baseline="0" noProof="0" dirty="0">
                    <a:ln>
                      <a:noFill/>
                    </a:ln>
                    <a:solidFill>
                      <a:srgbClr val="366092"/>
                    </a:solidFill>
                    <a:effectLst/>
                    <a:uLnTx/>
                    <a:uFillTx/>
                    <a:latin typeface="Calibri"/>
                    <a:ea typeface="+mn-ea"/>
                    <a:cs typeface="+mn-cs"/>
                  </a:rPr>
                  <a:t>So the total amount deposited into the annuity account over the </a:t>
                </a:r>
                <a:r>
                  <a:rPr kumimoji="0" lang="en-US" sz="2200" b="0" i="0" u="none" strike="noStrike" kern="1200" cap="none" spc="0" normalizeH="0" baseline="0" noProof="0" dirty="0">
                    <a:ln>
                      <a:noFill/>
                    </a:ln>
                    <a:solidFill>
                      <a:srgbClr val="366092"/>
                    </a:solidFill>
                    <a:effectLst/>
                    <a:uLnTx/>
                    <a:uFillTx/>
                    <a:latin typeface="Cambria Math"/>
                    <a:ea typeface="+mn-ea"/>
                    <a:cs typeface="+mn-cs"/>
                  </a:rPr>
                  <a:t>18</a:t>
                </a:r>
                <a:r>
                  <a:rPr kumimoji="0" lang="en-US" sz="2200" b="0" i="0" u="none" strike="noStrike" kern="1200" cap="none" spc="0" normalizeH="0" baseline="0" noProof="0" dirty="0">
                    <a:ln>
                      <a:noFill/>
                    </a:ln>
                    <a:solidFill>
                      <a:srgbClr val="366092"/>
                    </a:solidFill>
                    <a:effectLst/>
                    <a:uLnTx/>
                    <a:uFillTx/>
                    <a:latin typeface="Calibri"/>
                    <a:ea typeface="+mn-ea"/>
                    <a:cs typeface="+mn-cs"/>
                  </a:rPr>
                  <a:t> years is </a:t>
                </a:r>
                <a14:m>
                  <m:oMath xmlns:m="http://schemas.openxmlformats.org/officeDocument/2006/math">
                    <m:r>
                      <a:rPr kumimoji="0" lang="en-US"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$171,504</m:t>
                    </m:r>
                  </m:oMath>
                </a14:m>
                <a:r>
                  <a:rPr kumimoji="0" lang="en-US" sz="2200" b="0" i="0" u="none" strike="noStrike" kern="1200" cap="none" spc="0" normalizeH="0" baseline="0" noProof="0" dirty="0">
                    <a:ln>
                      <a:noFill/>
                    </a:ln>
                    <a:solidFill>
                      <a:srgbClr val="366092"/>
                    </a:solidFill>
                    <a:effectLst/>
                    <a:uLnTx/>
                    <a:uFillTx/>
                    <a:latin typeface="Calibri"/>
                    <a:ea typeface="+mn-ea"/>
                    <a:cs typeface="+mn-cs"/>
                  </a:rPr>
                  <a:t>, and the total amount of interest earned is </a:t>
                </a:r>
                <a14:m>
                  <m:oMath xmlns:m="http://schemas.openxmlformats.org/officeDocument/2006/math">
                    <m:r>
                      <a:rPr kumimoji="0" lang="en-US"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$55,496</m:t>
                    </m:r>
                  </m:oMath>
                </a14:m>
                <a:r>
                  <a:rPr kumimoji="0" lang="en-US" sz="22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mc:Choice>
        <mc:Fallback xmlns="">
          <p:sp>
            <p:nvSpPr>
              <p:cNvPr id="9" name="TextBox 8">
                <a:extLst>
                  <a:ext uri="{FF2B5EF4-FFF2-40B4-BE49-F238E27FC236}">
                    <a16:creationId xmlns:a16="http://schemas.microsoft.com/office/drawing/2014/main" id="{F591A366-75DA-BC9D-D79E-85B07FC65F7C}"/>
                  </a:ext>
                </a:extLst>
              </p:cNvPr>
              <p:cNvSpPr txBox="1">
                <a:spLocks noRot="1" noChangeAspect="1" noMove="1" noResize="1" noEditPoints="1" noAdjustHandles="1" noChangeArrowheads="1" noChangeShapeType="1" noTextEdit="1"/>
              </p:cNvSpPr>
              <p:nvPr/>
            </p:nvSpPr>
            <p:spPr>
              <a:xfrm>
                <a:off x="914958" y="4916289"/>
                <a:ext cx="7696199" cy="1107996"/>
              </a:xfrm>
              <a:prstGeom prst="rect">
                <a:avLst/>
              </a:prstGeom>
              <a:blipFill>
                <a:blip r:embed="rId5"/>
                <a:stretch>
                  <a:fillRect l="-1029" t="-3297" b="-10440"/>
                </a:stretch>
              </a:blipFill>
            </p:spPr>
            <p:txBody>
              <a:bodyPr/>
              <a:lstStyle/>
              <a:p>
                <a:r>
                  <a:rPr lang="en-IN">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Future Value of an Annuity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a:t>
                </a:r>
                <a:r>
                  <a:rPr b="1" dirty="0"/>
                  <a:t>future value (</a:t>
                </a:r>
                <a14:m>
                  <m:oMath xmlns:m="http://schemas.openxmlformats.org/officeDocument/2006/math">
                    <m:r>
                      <m:rPr>
                        <m:sty m:val="p"/>
                      </m:rPr>
                      <a:rPr>
                        <a:latin typeface="Cambria Math" panose="02040503050406030204" pitchFamily="18" charset="0"/>
                      </a:rPr>
                      <m:t>FV</m:t>
                    </m:r>
                  </m:oMath>
                </a14:m>
                <a:r>
                  <a:rPr b="1" dirty="0"/>
                  <a:t>) of an annuity</a:t>
                </a:r>
                <a:r>
                  <a:rPr sz="2800" dirty="0"/>
                  <a:t> account is calculated with the following formula.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IN">
                    <a:noFill/>
                  </a:rPr>
                  <a:t> </a:t>
                </a:r>
              </a:p>
            </p:txBody>
          </p:sp>
        </mc:Fallback>
      </mc:AlternateContent>
      <p:pic>
        <p:nvPicPr>
          <p:cNvPr id="7" name="Picture 6" descr="FV equals PMT times open parenthesis open bracket open parenthesis 1 plus r over n closed parenthesis superscript n times t minus 1 closed bracket divided by open parenthesis r divided by n closed parenthesis closed parenthesis">
            <a:extLst>
              <a:ext uri="{FF2B5EF4-FFF2-40B4-BE49-F238E27FC236}">
                <a16:creationId xmlns:a16="http://schemas.microsoft.com/office/drawing/2014/main" id="{11C108F4-EE8C-89BF-6D6C-EB8AD4AB0CFC}"/>
              </a:ext>
            </a:extLst>
          </p:cNvPr>
          <p:cNvPicPr>
            <a:picLocks noChangeAspect="1"/>
          </p:cNvPicPr>
          <p:nvPr/>
        </p:nvPicPr>
        <p:blipFill>
          <a:blip r:embed="rId3"/>
          <a:stretch>
            <a:fillRect/>
          </a:stretch>
        </p:blipFill>
        <p:spPr>
          <a:xfrm>
            <a:off x="3000358" y="2184843"/>
            <a:ext cx="3143283" cy="1800000"/>
          </a:xfrm>
          <a:prstGeom prst="rect">
            <a:avLst/>
          </a:prstGeom>
        </p:spPr>
      </p:pic>
      <p:sp>
        <p:nvSpPr>
          <p:cNvPr id="5" name="TextBox 4">
            <a:extLst>
              <a:ext uri="{FF2B5EF4-FFF2-40B4-BE49-F238E27FC236}">
                <a16:creationId xmlns:a16="http://schemas.microsoft.com/office/drawing/2014/main" id="{8FF1F352-B787-8FF8-9FE4-1F000F1C2A07}"/>
              </a:ext>
            </a:extLst>
          </p:cNvPr>
          <p:cNvSpPr txBox="1"/>
          <p:nvPr/>
        </p:nvSpPr>
        <p:spPr>
          <a:xfrm>
            <a:off x="457200" y="3975318"/>
            <a:ext cx="8229600" cy="1815882"/>
          </a:xfrm>
          <a:prstGeom prst="rect">
            <a:avLst/>
          </a:prstGeom>
          <a:noFill/>
        </p:spPr>
        <p:txBody>
          <a:bodyPr wrap="square">
            <a:spAutoFit/>
          </a:bodyPr>
          <a:lstStyle/>
          <a:p>
            <a:r>
              <a:rPr kumimoji="0" lang="en-US" sz="2800" b="0" i="0" u="none" strike="noStrike" kern="1200" cap="none" spc="0" normalizeH="0" baseline="0" noProof="0" dirty="0">
                <a:ln>
                  <a:noFill/>
                </a:ln>
                <a:solidFill>
                  <a:srgbClr val="000000"/>
                </a:solidFill>
                <a:effectLst/>
                <a:uLnTx/>
                <a:uFillTx/>
                <a:latin typeface="Calibri"/>
                <a:ea typeface="+mn-ea"/>
                <a:cs typeface="+mn-cs"/>
              </a:rPr>
              <a:t>Here, PMT is the payment amount deposited at the end of each compounding interval, </a:t>
            </a:r>
            <a:r>
              <a:rPr kumimoji="0" lang="en-US" sz="2800" b="0" i="1" u="none" strike="noStrike" kern="1200" cap="none" spc="0" normalizeH="0" baseline="0" noProof="0" dirty="0">
                <a:ln>
                  <a:noFill/>
                </a:ln>
                <a:solidFill>
                  <a:srgbClr val="000000"/>
                </a:solidFill>
                <a:effectLst/>
                <a:uLnTx/>
                <a:uFillTx/>
                <a:latin typeface="Calibri"/>
                <a:ea typeface="+mn-ea"/>
                <a:cs typeface="+mn-cs"/>
              </a:rPr>
              <a:t>r</a:t>
            </a:r>
            <a:r>
              <a:rPr kumimoji="0" lang="en-US" sz="2800" b="0" i="0" u="none" strike="noStrike" kern="1200" cap="none" spc="0" normalizeH="0" baseline="0" noProof="0" dirty="0">
                <a:ln>
                  <a:noFill/>
                </a:ln>
                <a:solidFill>
                  <a:srgbClr val="000000"/>
                </a:solidFill>
                <a:effectLst/>
                <a:uLnTx/>
                <a:uFillTx/>
                <a:latin typeface="Calibri"/>
                <a:ea typeface="+mn-ea"/>
                <a:cs typeface="+mn-cs"/>
              </a:rPr>
              <a:t> is the APR written as a decimal, </a:t>
            </a:r>
            <a:r>
              <a:rPr kumimoji="0" lang="en-US" sz="2800" b="0" i="1" u="none" strike="noStrike" kern="1200" cap="none" spc="0" normalizeH="0" baseline="0" noProof="0" dirty="0">
                <a:ln>
                  <a:noFill/>
                </a:ln>
                <a:solidFill>
                  <a:srgbClr val="000000"/>
                </a:solidFill>
                <a:effectLst/>
                <a:uLnTx/>
                <a:uFillTx/>
                <a:latin typeface="Calibri"/>
                <a:ea typeface="+mn-ea"/>
                <a:cs typeface="+mn-cs"/>
              </a:rPr>
              <a:t>n</a:t>
            </a:r>
            <a:r>
              <a:rPr kumimoji="0" lang="en-US" sz="2800" b="0" i="0" u="none" strike="noStrike" kern="1200" cap="none" spc="0" normalizeH="0" baseline="0" noProof="0" dirty="0">
                <a:ln>
                  <a:noFill/>
                </a:ln>
                <a:solidFill>
                  <a:srgbClr val="000000"/>
                </a:solidFill>
                <a:effectLst/>
                <a:uLnTx/>
                <a:uFillTx/>
                <a:latin typeface="Calibri"/>
                <a:ea typeface="+mn-ea"/>
                <a:cs typeface="+mn-cs"/>
              </a:rPr>
              <a:t> is the number of compounding intervals per year, and </a:t>
            </a:r>
            <a:r>
              <a:rPr kumimoji="0" lang="en-US" sz="2800" b="0" i="1" u="none" strike="noStrike" kern="1200" cap="none" spc="0" normalizeH="0" baseline="0" noProof="0" dirty="0">
                <a:ln>
                  <a:noFill/>
                </a:ln>
                <a:solidFill>
                  <a:srgbClr val="000000"/>
                </a:solidFill>
                <a:effectLst/>
                <a:uLnTx/>
                <a:uFillTx/>
                <a:latin typeface="Calibri"/>
                <a:ea typeface="+mn-ea"/>
                <a:cs typeface="+mn-cs"/>
              </a:rPr>
              <a:t>t</a:t>
            </a:r>
            <a:r>
              <a:rPr kumimoji="0" lang="en-US" sz="2800" b="0" i="0" u="none" strike="noStrike" kern="1200" cap="none" spc="0" normalizeH="0" baseline="0" noProof="0" dirty="0">
                <a:ln>
                  <a:noFill/>
                </a:ln>
                <a:solidFill>
                  <a:srgbClr val="000000"/>
                </a:solidFill>
                <a:effectLst/>
                <a:uLnTx/>
                <a:uFillTx/>
                <a:latin typeface="Calibri"/>
                <a:ea typeface="+mn-ea"/>
                <a:cs typeface="+mn-cs"/>
              </a:rPr>
              <a:t> is time in years.</a:t>
            </a:r>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Calculating Future Value of an Annuity</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defRPr sz="2800"/>
                </a:pPr>
                <a:r>
                  <a:rPr sz="2400" dirty="0"/>
                  <a:t>Donovan began placing </a:t>
                </a:r>
                <a14:m>
                  <m:oMath xmlns:m="http://schemas.openxmlformats.org/officeDocument/2006/math">
                    <m:r>
                      <a:rPr sz="2400">
                        <a:latin typeface="Cambria Math" panose="02040503050406030204" pitchFamily="18" charset="0"/>
                      </a:rPr>
                      <m:t>$75</m:t>
                    </m:r>
                  </m:oMath>
                </a14:m>
                <a:r>
                  <a:rPr sz="2400" dirty="0"/>
                  <a:t> per month into an annuity savings plan when he received his first official paycheck in August 2021. The savings plan earned </a:t>
                </a:r>
                <a14:m>
                  <m:oMath xmlns:m="http://schemas.openxmlformats.org/officeDocument/2006/math">
                    <m:r>
                      <a:rPr sz="2400">
                        <a:latin typeface="Cambria Math" panose="02040503050406030204" pitchFamily="18" charset="0"/>
                      </a:rPr>
                      <m:t>1.5%</m:t>
                    </m:r>
                  </m:oMath>
                </a14:m>
                <a:r>
                  <a:rPr sz="2400" dirty="0"/>
                  <a:t> APR, compounded monthly.</a:t>
                </a:r>
              </a:p>
              <a:p>
                <a:pPr marL="542925" indent="-542925" algn="just">
                  <a:defRPr sz="2800"/>
                </a:pPr>
                <a:r>
                  <a:rPr lang="en-US" sz="2400" dirty="0"/>
                  <a:t>a.	</a:t>
                </a:r>
                <a:r>
                  <a:rPr sz="2400" dirty="0"/>
                  <a:t>Calculate the future value of Donovan's savings in August 2031. Round your answer to the nearest cent, if necessary.</a:t>
                </a:r>
              </a:p>
              <a:p>
                <a:pPr marL="542925" indent="-542925" algn="just">
                  <a:defRPr sz="2800"/>
                </a:pPr>
                <a:r>
                  <a:rPr lang="en-US" sz="2400" dirty="0"/>
                  <a:t>b.	</a:t>
                </a:r>
                <a:r>
                  <a:rPr sz="2400" dirty="0"/>
                  <a:t>​Determine the amount of money that Donovan will personally put in the savings plan over the period given and the amount of interest that will be earned.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1111"/>
                </a:stretch>
              </a:blipFill>
            </p:spPr>
            <p:txBody>
              <a:bodyPr/>
              <a:lstStyle/>
              <a:p>
                <a:r>
                  <a:rPr lang="en-IN">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1</a:t>
            </a:r>
            <a:endParaRPr dirty="0"/>
          </a:p>
        </p:txBody>
      </p:sp>
      <p:sp>
        <p:nvSpPr>
          <p:cNvPr id="3" name="Text Placeholder 2"/>
          <p:cNvSpPr>
            <a:spLocks noGrp="1"/>
          </p:cNvSpPr>
          <p:nvPr>
            <p:ph type="body" sz="quarter" idx="10"/>
          </p:nvPr>
        </p:nvSpPr>
        <p:spPr/>
        <p:txBody>
          <a:bodyPr>
            <a:normAutofit/>
          </a:bodyPr>
          <a:lstStyle/>
          <a:p>
            <a:r>
              <a:rPr sz="2800" dirty="0"/>
              <a:t>The terms </a:t>
            </a:r>
            <a:r>
              <a:rPr sz="2800" i="1" dirty="0"/>
              <a:t>present value</a:t>
            </a:r>
            <a:r>
              <a:rPr sz="2800" dirty="0"/>
              <a:t>, used here, and </a:t>
            </a:r>
            <a:r>
              <a:rPr sz="2800" i="1" dirty="0"/>
              <a:t>principal</a:t>
            </a:r>
            <a:r>
              <a:rPr sz="2800" dirty="0"/>
              <a:t>, used earlier, both refer to an initial amount of money and are often used interchangeably.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Future Value of an Annuity</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r>
                  <a:rPr sz="2000" b="1" dirty="0"/>
                  <a:t>Solution</a:t>
                </a:r>
              </a:p>
              <a:p>
                <a:pPr marL="542925" indent="-542925" algn="just">
                  <a:defRPr sz="2800"/>
                </a:pPr>
                <a:r>
                  <a:rPr lang="en-US" sz="2000" dirty="0"/>
                  <a:t>a.	</a:t>
                </a:r>
                <a:r>
                  <a:rPr sz="2000" dirty="0"/>
                  <a:t>The future value formula for annuity can be used to calculate how much Donovan will have in his savings by August 2031.</a:t>
                </a:r>
              </a:p>
              <a:p>
                <a:pPr algn="just">
                  <a:defRPr b="1"/>
                </a:pPr>
                <a:r>
                  <a:rPr sz="2000" dirty="0"/>
                  <a:t>​By Hand</a:t>
                </a:r>
              </a:p>
              <a:p>
                <a:pPr algn="just">
                  <a:defRPr sz="2800"/>
                </a:pPr>
                <a:r>
                  <a:rPr sz="2000" dirty="0"/>
                  <a:t>We are told that Donovan contributes </a:t>
                </a:r>
                <a14:m>
                  <m:oMath xmlns:m="http://schemas.openxmlformats.org/officeDocument/2006/math">
                    <m:r>
                      <a:rPr sz="2000">
                        <a:latin typeface="Cambria Math" panose="02040503050406030204" pitchFamily="18" charset="0"/>
                      </a:rPr>
                      <m:t>$75</m:t>
                    </m:r>
                  </m:oMath>
                </a14:m>
                <a:r>
                  <a:rPr sz="2000" dirty="0"/>
                  <a:t> at the end of each compounding interval, which is monthly. Therefore,</a:t>
                </a:r>
                <a:r>
                  <a:rPr lang="en-US" sz="2000" dirty="0"/>
                  <a:t> PMT = $75 and </a:t>
                </a:r>
                <a:r>
                  <a:rPr lang="en-US" sz="2000" i="1" dirty="0"/>
                  <a:t>n</a:t>
                </a:r>
                <a:r>
                  <a:rPr lang="en-US" sz="2000" dirty="0"/>
                  <a:t> = 12.</a:t>
                </a:r>
                <a:r>
                  <a:rPr sz="2000" dirty="0"/>
                  <a:t> The APR given is</a:t>
                </a:r>
                <a:r>
                  <a:rPr lang="en-US" sz="2000" dirty="0"/>
                  <a:t> 1.5%,</a:t>
                </a:r>
                <a:r>
                  <a:rPr sz="2000" dirty="0"/>
                  <a:t> so</a:t>
                </a:r>
                <a:r>
                  <a:rPr lang="en-US" sz="2000" dirty="0"/>
                  <a:t> </a:t>
                </a:r>
                <a:r>
                  <a:rPr lang="en-US" sz="2000" i="1" dirty="0"/>
                  <a:t>r</a:t>
                </a:r>
                <a:r>
                  <a:rPr lang="en-US" sz="2000" dirty="0"/>
                  <a:t> = 0.015.</a:t>
                </a:r>
                <a:r>
                  <a:rPr sz="2000" dirty="0"/>
                  <a:t> The time period is from August 2021 through August 2031, so</a:t>
                </a:r>
                <a:r>
                  <a:rPr lang="en-US" sz="2000" dirty="0"/>
                  <a:t> </a:t>
                </a:r>
                <a:r>
                  <a:rPr lang="en-US" sz="2000" i="1" dirty="0"/>
                  <a:t>t</a:t>
                </a:r>
                <a:r>
                  <a:rPr lang="en-US" sz="2000" dirty="0"/>
                  <a:t> = 10.</a:t>
                </a:r>
                <a:endParaRPr sz="2000" dirty="0"/>
              </a:p>
              <a:p>
                <a:pPr algn="just"/>
                <a:r>
                  <a:rPr sz="2000" dirty="0"/>
                  <a:t>Substituting these values in the annuity formula to find the future value, we have the following equation.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r="-741"/>
                </a:stretch>
              </a:blipFill>
            </p:spPr>
            <p:txBody>
              <a:bodyPr/>
              <a:lstStyle/>
              <a:p>
                <a:r>
                  <a:rPr lang="en-IN">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Future Value of an Annuity</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pic>
        <p:nvPicPr>
          <p:cNvPr id="6" name="Picture 5" descr="FV equals PMT times numerator open bracket open parenthesis 1 plus r over n closed parenthesis superscript n times t whole minus 1 closed bracket divided by denominator open parenthesis r divided by n closed parenthesis &#10;&#10;equals 75 dollars times open bracket open parenthesis 1 plus 0.015 over 12 closed parenthesis superscript 12 times 10 minus 1 closed bracket divided by open parenthesis 0.015 divided by 12 closed parenthesis&#10;&#10;approximately equal to 9703.52 dollars">
            <a:extLst>
              <a:ext uri="{FF2B5EF4-FFF2-40B4-BE49-F238E27FC236}">
                <a16:creationId xmlns:a16="http://schemas.microsoft.com/office/drawing/2014/main" id="{6DE1D623-99F0-2173-0099-E57CF28ED48D}"/>
              </a:ext>
            </a:extLst>
          </p:cNvPr>
          <p:cNvPicPr>
            <a:picLocks noChangeAspect="1"/>
          </p:cNvPicPr>
          <p:nvPr/>
        </p:nvPicPr>
        <p:blipFill>
          <a:blip r:embed="rId2"/>
          <a:stretch>
            <a:fillRect/>
          </a:stretch>
        </p:blipFill>
        <p:spPr>
          <a:xfrm>
            <a:off x="3172785" y="1186887"/>
            <a:ext cx="2798430" cy="2880000"/>
          </a:xfrm>
          <a:prstGeom prst="rect">
            <a:avLst/>
          </a:prstGeom>
        </p:spPr>
      </p:pic>
      <p:sp>
        <p:nvSpPr>
          <p:cNvPr id="5" name="TextBox 4">
            <a:extLst>
              <a:ext uri="{FF2B5EF4-FFF2-40B4-BE49-F238E27FC236}">
                <a16:creationId xmlns:a16="http://schemas.microsoft.com/office/drawing/2014/main" id="{9533B07F-4B19-405B-B9E6-8A601455EBA0}"/>
              </a:ext>
            </a:extLst>
          </p:cNvPr>
          <p:cNvSpPr txBox="1"/>
          <p:nvPr/>
        </p:nvSpPr>
        <p:spPr>
          <a:xfrm>
            <a:off x="609600" y="4066887"/>
            <a:ext cx="7924800" cy="1938992"/>
          </a:xfrm>
          <a:prstGeom prst="rect">
            <a:avLst/>
          </a:prstGeom>
          <a:noFill/>
        </p:spPr>
        <p:txBody>
          <a:bodyPr wrap="square">
            <a:spAutoFit/>
          </a:bodyPr>
          <a:lstStyle/>
          <a:p>
            <a:pPr algn="just">
              <a:defRPr b="1"/>
            </a:pPr>
            <a:r>
              <a:rPr lang="en-US" sz="2000" dirty="0"/>
              <a:t>TI-83/84 Plus</a:t>
            </a:r>
          </a:p>
          <a:p>
            <a:pPr algn="just"/>
            <a:r>
              <a:rPr lang="en-US" sz="2000" dirty="0"/>
              <a:t>We can again use the TVM Solver to solve for the future value, except this time PMT will not be </a:t>
            </a:r>
            <a:r>
              <a:rPr lang="en-US" sz="2000" dirty="0">
                <a:latin typeface="Cambria Math"/>
              </a:rPr>
              <a:t>0</a:t>
            </a:r>
            <a:r>
              <a:rPr lang="en-US" sz="2000" dirty="0"/>
              <a:t>.</a:t>
            </a:r>
          </a:p>
          <a:p>
            <a:pPr marL="514350" indent="-514350">
              <a:buFont typeface="+mj-lt"/>
              <a:buChar char="•"/>
              <a:defRPr sz="2800"/>
            </a:pPr>
            <a:r>
              <a:rPr lang="en-US" sz="2000" dirty="0"/>
              <a:t>​The interest is compounded monthly for </a:t>
            </a:r>
            <a:r>
              <a:rPr lang="en-US" sz="2000" dirty="0">
                <a:latin typeface="Cambria Math"/>
              </a:rPr>
              <a:t>10</a:t>
            </a:r>
            <a:r>
              <a:rPr lang="en-US" sz="2000" dirty="0"/>
              <a:t> years, so</a:t>
            </a:r>
            <a:br>
              <a:rPr lang="en-US" sz="2000" dirty="0"/>
            </a:br>
            <a:r>
              <a:rPr lang="en-US" sz="2000" dirty="0"/>
              <a:t>N = 12 </a:t>
            </a:r>
            <a:r>
              <a:rPr lang="en-US" sz="2000" dirty="0">
                <a:latin typeface="Cambria Math" panose="02040503050406030204" pitchFamily="18" charset="0"/>
                <a:ea typeface="Cambria Math" panose="02040503050406030204" pitchFamily="18" charset="0"/>
              </a:rPr>
              <a:t>⋅</a:t>
            </a:r>
            <a:r>
              <a:rPr lang="en-US" sz="2000" dirty="0"/>
              <a:t> 10 = 120.</a:t>
            </a:r>
          </a:p>
          <a:p>
            <a:pPr marL="514350" indent="-514350" algn="just">
              <a:buFont typeface="+mj-lt"/>
              <a:buChar char="•"/>
              <a:defRPr sz="2800"/>
            </a:pPr>
            <a:r>
              <a:rPr lang="en-US" sz="2000" dirty="0"/>
              <a:t>​The interest rate is 1.5%, so I% = 1.5.</a:t>
            </a:r>
          </a:p>
        </p:txBody>
      </p:sp>
    </p:spTree>
    <p:extLst>
      <p:ext uri="{BB962C8B-B14F-4D97-AF65-F5344CB8AC3E}">
        <p14:creationId xmlns:p14="http://schemas.microsoft.com/office/powerpoint/2010/main" val="1123032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Future Value of an Annuity</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lgn="just">
                  <a:buFont typeface="+mj-lt"/>
                  <a:buChar char="•"/>
                  <a:defRPr sz="2800"/>
                </a:pPr>
                <a:r>
                  <a:rPr sz="2000" dirty="0"/>
                  <a:t>​In this scenario, we are not starting with any money in the account, so PV = </a:t>
                </a:r>
                <a:r>
                  <a:rPr lang="en-US" sz="2000" dirty="0"/>
                  <a:t>0</a:t>
                </a:r>
                <a:r>
                  <a:rPr sz="2000" dirty="0"/>
                  <a:t>.</a:t>
                </a:r>
              </a:p>
              <a:p>
                <a:pPr marL="514350" indent="-514350">
                  <a:buFont typeface="+mj-lt"/>
                  <a:buChar char="•"/>
                  <a:defRPr sz="2800"/>
                </a:pPr>
                <a:r>
                  <a:rPr sz="2000" dirty="0"/>
                  <a:t>​We saw earlier that the future value and the</a:t>
                </a:r>
                <a:r>
                  <a:rPr lang="en-US" sz="2000" dirty="0"/>
                  <a:t> PMT</a:t>
                </a:r>
                <a:r>
                  <a:rPr sz="2000" dirty="0"/>
                  <a:t> amount will always have opposite signs. This time we will use a negative value for</a:t>
                </a:r>
                <a:r>
                  <a:rPr lang="en-US" sz="2000" dirty="0"/>
                  <a:t> PMT</a:t>
                </a:r>
                <a:r>
                  <a:rPr sz="2000" dirty="0"/>
                  <a:t> so that the calculator will return a positive number for the future value. Since Donovan is making monthly payments of </a:t>
                </a:r>
                <a14:m>
                  <m:oMath xmlns:m="http://schemas.openxmlformats.org/officeDocument/2006/math">
                    <m:r>
                      <a:rPr sz="2000">
                        <a:latin typeface="Cambria Math" panose="02040503050406030204" pitchFamily="18" charset="0"/>
                      </a:rPr>
                      <m:t>$75</m:t>
                    </m:r>
                  </m:oMath>
                </a14:m>
                <a:r>
                  <a:rPr sz="2000" dirty="0"/>
                  <a:t>, we have</a:t>
                </a:r>
                <a:r>
                  <a:rPr lang="en-US" sz="2000" dirty="0"/>
                  <a:t> PMT = </a:t>
                </a:r>
                <a:r>
                  <a:rPr lang="en-US" sz="2000" dirty="0">
                    <a:latin typeface="Calibri" panose="020F0502020204030204" pitchFamily="34" charset="0"/>
                    <a:ea typeface="Calibri" panose="020F0502020204030204" pitchFamily="34" charset="0"/>
                    <a:cs typeface="Calibri" panose="020F0502020204030204" pitchFamily="34" charset="0"/>
                  </a:rPr>
                  <a:t>−</a:t>
                </a:r>
                <a:r>
                  <a:rPr lang="en-US" sz="2000" dirty="0"/>
                  <a:t>75.</a:t>
                </a:r>
                <a:r>
                  <a:rPr sz="2000" dirty="0"/>
                  <a:t> </a:t>
                </a:r>
                <a:endParaRPr lang="en-US" sz="2000" dirty="0"/>
              </a:p>
              <a:p>
                <a:pPr marL="514350" indent="-514350">
                  <a:buFont typeface="+mj-lt"/>
                  <a:buChar char="•"/>
                  <a:defRPr sz="2800"/>
                </a:pPr>
                <a:r>
                  <a:rPr lang="en-US" sz="2000" dirty="0"/>
                  <a:t>The future value is the amount we need to solve for, so we will come back to the FV entry after filling out the other values.</a:t>
                </a:r>
              </a:p>
              <a:p>
                <a:pPr marL="514350" indent="-514350">
                  <a:buFont typeface="+mj-lt"/>
                  <a:buChar char="•"/>
                  <a:defRPr sz="2800"/>
                </a:pPr>
                <a:r>
                  <a:rPr lang="en-US" sz="2000" dirty="0"/>
                  <a:t>​Because the interest is being compounded monthly</a:t>
                </a:r>
                <a:r>
                  <a:rPr lang="en-US" sz="2000" b="1" dirty="0"/>
                  <a:t>, </a:t>
                </a:r>
                <a:r>
                  <a:rPr lang="en-US" sz="2000" dirty="0"/>
                  <a:t>P/Y = C/Y = 12.</a:t>
                </a:r>
              </a:p>
              <a:p>
                <a:pPr marL="514350" indent="-514350">
                  <a:buFont typeface="+mj-lt"/>
                  <a:buChar char="•"/>
                  <a:defRPr sz="2800"/>
                </a:pPr>
                <a:r>
                  <a:rPr lang="en-US" sz="2000" dirty="0"/>
                  <a:t>​We'll assume that payments are made at the end of each period, so be sure that END is highlighted in the final row.</a:t>
                </a:r>
              </a:p>
              <a:p>
                <a:pPr>
                  <a:defRPr sz="2800"/>
                </a:pPr>
                <a:r>
                  <a:rPr lang="en-US" sz="2000" dirty="0"/>
                  <a:t>Once these values have been filled out, return your cursor to the FV entry and press </a:t>
                </a:r>
                <a:r>
                  <a:rPr lang="en-US" sz="2000" b="1" dirty="0"/>
                  <a:t>clear</a:t>
                </a:r>
                <a:r>
                  <a:rPr lang="en-US" sz="2000" dirty="0"/>
                  <a:t>. To solve for this value, press </a:t>
                </a:r>
                <a:r>
                  <a:rPr lang="en-US" sz="2000" b="1" dirty="0"/>
                  <a:t>alpha</a:t>
                </a:r>
                <a:r>
                  <a:rPr lang="en-US" sz="2000" dirty="0"/>
                  <a:t> </a:t>
                </a:r>
                <a:r>
                  <a:rPr lang="en-US" sz="2000" b="1" dirty="0"/>
                  <a:t>enter</a:t>
                </a:r>
                <a:r>
                  <a:rPr lang="en-US" sz="2000" dirty="0"/>
                  <a:t>. The calculator returns 9703.524993.</a:t>
                </a:r>
              </a:p>
              <a:p>
                <a:pPr marL="514350" indent="-514350" algn="just">
                  <a:buFont typeface="+mj-lt"/>
                  <a:buChar char="•"/>
                  <a:defRPr sz="2800"/>
                </a:pPr>
                <a:endParaRPr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5" t="-859" r="-1259"/>
                </a:stretch>
              </a:blipFill>
            </p:spPr>
            <p:txBody>
              <a:bodyPr/>
              <a:lstStyle/>
              <a:p>
                <a:r>
                  <a:rPr lang="en-IN">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Future Value of an Annuity</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pic>
        <p:nvPicPr>
          <p:cNvPr id="5" name="Picture 4" descr="A screenshot of a graphing calculator. The first line reads N equals 120. The second line reads I% equals 1.5. The third line reads PV equals 0. The fourth line reads PMT equals minus 75. The fifth line reads FV equals 9703.524993. The sixth line reads P/Y equals 12. The seventh line reads C/Y equals 12. The eighth line reads PMT: END BEGIN.">
            <a:extLst>
              <a:ext uri="{FF2B5EF4-FFF2-40B4-BE49-F238E27FC236}">
                <a16:creationId xmlns:a16="http://schemas.microsoft.com/office/drawing/2014/main" id="{7F7F8854-F926-4FDD-8D4F-4F96206BF895}"/>
              </a:ext>
            </a:extLst>
          </p:cNvPr>
          <p:cNvPicPr>
            <a:picLocks noChangeAspect="1"/>
          </p:cNvPicPr>
          <p:nvPr/>
        </p:nvPicPr>
        <p:blipFill>
          <a:blip r:embed="rId2"/>
          <a:srcRect b="9769"/>
          <a:stretch>
            <a:fillRect/>
          </a:stretch>
        </p:blipFill>
        <p:spPr>
          <a:xfrm>
            <a:off x="3223328" y="1079702"/>
            <a:ext cx="2697344" cy="2111400"/>
          </a:xfrm>
          <a:prstGeom prst="rect">
            <a:avLst/>
          </a:prstGeom>
        </p:spPr>
      </p:pic>
      <p:sp>
        <p:nvSpPr>
          <p:cNvPr id="4" name="TextBox 3">
            <a:extLst>
              <a:ext uri="{FF2B5EF4-FFF2-40B4-BE49-F238E27FC236}">
                <a16:creationId xmlns:a16="http://schemas.microsoft.com/office/drawing/2014/main" id="{90FA8734-A8F2-4A33-D209-DB0074E2ABD7}"/>
              </a:ext>
            </a:extLst>
          </p:cNvPr>
          <p:cNvSpPr txBox="1"/>
          <p:nvPr/>
        </p:nvSpPr>
        <p:spPr>
          <a:xfrm>
            <a:off x="3962400" y="3101111"/>
            <a:ext cx="1219200" cy="461665"/>
          </a:xfrm>
          <a:prstGeom prst="rect">
            <a:avLst/>
          </a:prstGeom>
          <a:noFill/>
        </p:spPr>
        <p:txBody>
          <a:bodyPr wrap="square">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Figure 5</a:t>
            </a:r>
            <a:endParaRPr lang="en-IN" sz="2400" dirty="0"/>
          </a:p>
        </p:txBody>
      </p:sp>
      <p:sp>
        <p:nvSpPr>
          <p:cNvPr id="9" name="TextBox 8">
            <a:extLst>
              <a:ext uri="{FF2B5EF4-FFF2-40B4-BE49-F238E27FC236}">
                <a16:creationId xmlns:a16="http://schemas.microsoft.com/office/drawing/2014/main" id="{AD82A048-4967-467B-B4D3-C18601377A1E}"/>
              </a:ext>
            </a:extLst>
          </p:cNvPr>
          <p:cNvSpPr txBox="1"/>
          <p:nvPr/>
        </p:nvSpPr>
        <p:spPr>
          <a:xfrm>
            <a:off x="481668" y="3644567"/>
            <a:ext cx="8229600" cy="2246769"/>
          </a:xfrm>
          <a:prstGeom prst="rect">
            <a:avLst/>
          </a:prstGeom>
          <a:noFill/>
        </p:spPr>
        <p:txBody>
          <a:bodyPr wrap="square">
            <a:spAutoFit/>
          </a:bodyPr>
          <a:lstStyle/>
          <a:p>
            <a:pPr algn="just">
              <a:defRPr b="1"/>
            </a:pPr>
            <a:r>
              <a:rPr lang="en-US" sz="2000" dirty="0"/>
              <a:t>Microsoft Excel</a:t>
            </a:r>
          </a:p>
          <a:p>
            <a:pPr algn="just"/>
            <a:r>
              <a:rPr lang="en-US" sz="2000" dirty="0"/>
              <a:t>We can use the built-in financial function </a:t>
            </a:r>
            <a:r>
              <a:rPr lang="en-US" sz="2000" b="1" dirty="0"/>
              <a:t>FV(rate, nper, pmt, [pv], [type])</a:t>
            </a:r>
            <a:r>
              <a:rPr lang="en-US" sz="2000" dirty="0"/>
              <a:t>, which we used in the previous section.</a:t>
            </a:r>
          </a:p>
          <a:p>
            <a:pPr marL="514350" indent="-514350" algn="just">
              <a:buFont typeface="+mj-lt"/>
              <a:buChar char="•"/>
              <a:defRPr sz="2800"/>
            </a:pPr>
            <a:r>
              <a:rPr lang="en-US" sz="2000" dirty="0"/>
              <a:t>​Since the interest rate is </a:t>
            </a:r>
            <a:r>
              <a:rPr lang="en-US" sz="2000" dirty="0">
                <a:latin typeface="Cambria Math"/>
              </a:rPr>
              <a:t>0.015</a:t>
            </a:r>
            <a:r>
              <a:rPr lang="en-US" sz="2000" dirty="0"/>
              <a:t> and it is being compounded monthly, we use rate = 0.015/12.</a:t>
            </a:r>
          </a:p>
          <a:p>
            <a:pPr marL="514350" indent="-514350" algn="just">
              <a:buFont typeface="+mj-lt"/>
              <a:buChar char="•"/>
              <a:defRPr sz="2800"/>
            </a:pPr>
            <a:r>
              <a:rPr lang="en-US" sz="2000" dirty="0"/>
              <a:t>​Because the interest is being compounded monthly for </a:t>
            </a:r>
            <a:r>
              <a:rPr lang="en-US" sz="2000" dirty="0">
                <a:latin typeface="Cambria Math"/>
              </a:rPr>
              <a:t>10</a:t>
            </a:r>
            <a:r>
              <a:rPr lang="en-US" sz="2000" dirty="0"/>
              <a:t> years, we will use 12 </a:t>
            </a:r>
            <a:r>
              <a:rPr lang="en-US" sz="2000" dirty="0">
                <a:latin typeface="Cambria Math" panose="02040503050406030204" pitchFamily="18" charset="0"/>
                <a:ea typeface="Cambria Math" panose="02040503050406030204" pitchFamily="18" charset="0"/>
              </a:rPr>
              <a:t>⋅</a:t>
            </a:r>
            <a:r>
              <a:rPr lang="en-US" sz="2000" dirty="0"/>
              <a:t> 10 for nper.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Future Value of an Annuity</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967067"/>
              </a:xfrm>
            </p:spPr>
            <p:txBody>
              <a:bodyPr>
                <a:normAutofit/>
              </a:bodyPr>
              <a:lstStyle/>
              <a:p>
                <a:pPr marL="514350" indent="-514350" algn="just">
                  <a:buFont typeface="+mj-lt"/>
                  <a:buChar char="•"/>
                  <a:defRPr sz="2800"/>
                </a:pPr>
                <a:r>
                  <a:rPr sz="2000" dirty="0"/>
                  <a:t>​We saw earlier that the future value and the monthly payment amount will always have opposite signs. This time we will use a negative value for </a:t>
                </a:r>
                <a14:m>
                  <m:oMath xmlns:m="http://schemas.openxmlformats.org/officeDocument/2006/math">
                    <m:r>
                      <m:rPr>
                        <m:sty m:val="p"/>
                      </m:rPr>
                      <a:rPr sz="2000">
                        <a:latin typeface="Cambria Math" panose="02040503050406030204" pitchFamily="18" charset="0"/>
                      </a:rPr>
                      <m:t>pmt</m:t>
                    </m:r>
                  </m:oMath>
                </a14:m>
                <a:r>
                  <a:rPr sz="2000" dirty="0"/>
                  <a:t> so that the calculator will return a positive number for the future value. Monthly payments of </a:t>
                </a:r>
                <a14:m>
                  <m:oMath xmlns:m="http://schemas.openxmlformats.org/officeDocument/2006/math">
                    <m:r>
                      <a:rPr sz="2000">
                        <a:latin typeface="Cambria Math" panose="02040503050406030204" pitchFamily="18" charset="0"/>
                      </a:rPr>
                      <m:t>$75</m:t>
                    </m:r>
                  </m:oMath>
                </a14:m>
                <a:r>
                  <a:rPr sz="2000" dirty="0"/>
                  <a:t> are being made, so we use</a:t>
                </a:r>
                <a:r>
                  <a:rPr lang="en-US" sz="2000" dirty="0"/>
                  <a:t> </a:t>
                </a:r>
                <a:r>
                  <a:rPr lang="en-US" sz="2000" dirty="0">
                    <a:latin typeface="Calibri" panose="020F0502020204030204" pitchFamily="34" charset="0"/>
                    <a:ea typeface="Calibri" panose="020F0502020204030204" pitchFamily="34" charset="0"/>
                    <a:cs typeface="Calibri" panose="020F0502020204030204" pitchFamily="34" charset="0"/>
                  </a:rPr>
                  <a:t>−</a:t>
                </a:r>
                <a:r>
                  <a:rPr lang="en-US" sz="2000" dirty="0"/>
                  <a:t>75</a:t>
                </a:r>
                <a:r>
                  <a:rPr sz="2000" dirty="0"/>
                  <a:t> for</a:t>
                </a:r>
                <a:r>
                  <a:rPr lang="en-US" sz="2000" dirty="0"/>
                  <a:t> pmt.</a:t>
                </a:r>
              </a:p>
              <a:p>
                <a:pPr marL="514350" indent="-514350" algn="just">
                  <a:buFont typeface="+mj-lt"/>
                  <a:buChar char="•"/>
                  <a:defRPr sz="2800"/>
                </a:pPr>
                <a:r>
                  <a:rPr lang="en-US" sz="2000" dirty="0"/>
                  <a:t>​We are not starting with any money in this account, so we will use</a:t>
                </a:r>
                <a:br>
                  <a:rPr lang="en-US" sz="2000" dirty="0"/>
                </a:br>
                <a:r>
                  <a:rPr lang="en-US" sz="2000" dirty="0"/>
                  <a:t>pv = 0, or leave that argument empty.</a:t>
                </a:r>
              </a:p>
              <a:p>
                <a:pPr marL="514350" indent="-514350" algn="just">
                  <a:buFont typeface="+mj-lt"/>
                  <a:buChar char="•"/>
                  <a:defRPr sz="2800"/>
                </a:pPr>
                <a:r>
                  <a:rPr lang="en-US" sz="2000" dirty="0"/>
                  <a:t>​Typically, payments are made at the end of each period, so we will use type = 0 or leave that argument empty.</a:t>
                </a:r>
              </a:p>
              <a:p>
                <a:pPr marL="457200" lvl="1" indent="0" algn="just">
                  <a:buNone/>
                  <a:defRPr sz="2800"/>
                </a:pPr>
                <a:r>
                  <a:rPr lang="en-US" sz="2000" dirty="0"/>
                  <a:t> In an empty cell, type "=FV(0.015/12,12*10,-75,0,0)", and press Enter.   The future value is given as </a:t>
                </a:r>
                <a14:m>
                  <m:oMath xmlns:m="http://schemas.openxmlformats.org/officeDocument/2006/math">
                    <m:r>
                      <a:rPr lang="en-US" sz="2000">
                        <a:latin typeface="Cambria Math" panose="02040503050406030204" pitchFamily="18" charset="0"/>
                      </a:rPr>
                      <m:t>$9,703.52</m:t>
                    </m:r>
                  </m:oMath>
                </a14:m>
                <a:r>
                  <a:rPr lang="en-US" sz="2000" dirty="0"/>
                  <a:t>.</a:t>
                </a:r>
              </a:p>
              <a:p>
                <a:pPr algn="just">
                  <a:defRPr sz="2800"/>
                </a:pPr>
                <a:endParaRPr lang="en-US"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67067"/>
              </a:xfrm>
              <a:blipFill>
                <a:blip r:embed="rId2"/>
                <a:stretch>
                  <a:fillRect l="-815" t="-859" r="-741"/>
                </a:stretch>
              </a:blipFill>
            </p:spPr>
            <p:txBody>
              <a:bodyPr/>
              <a:lstStyle/>
              <a:p>
                <a:r>
                  <a:rPr lang="en-IN">
                    <a:noFill/>
                  </a:rPr>
                  <a:t> </a:t>
                </a:r>
              </a:p>
            </p:txBody>
          </p:sp>
        </mc:Fallback>
      </mc:AlternateContent>
      <p:pic>
        <p:nvPicPr>
          <p:cNvPr id="4" name="Picture 3" descr="A screenshot of an excel sheet. A dropbox box at the top left reads A1. The formula bar reads fx equals FV(0.015/12,12*10,-75,0,0). Cell A1 contains  $9703.52. All other cells are empty.">
            <a:extLst>
              <a:ext uri="{FF2B5EF4-FFF2-40B4-BE49-F238E27FC236}">
                <a16:creationId xmlns:a16="http://schemas.microsoft.com/office/drawing/2014/main" id="{BB2CFDEE-699C-4035-A566-3557434D8F07}"/>
              </a:ext>
            </a:extLst>
          </p:cNvPr>
          <p:cNvPicPr>
            <a:picLocks noChangeAspect="1"/>
          </p:cNvPicPr>
          <p:nvPr/>
        </p:nvPicPr>
        <p:blipFill>
          <a:blip r:embed="rId3"/>
          <a:srcRect b="16212"/>
          <a:stretch>
            <a:fillRect/>
          </a:stretch>
        </p:blipFill>
        <p:spPr>
          <a:xfrm>
            <a:off x="2971800" y="4425835"/>
            <a:ext cx="3723809" cy="981516"/>
          </a:xfrm>
          <a:prstGeom prst="rect">
            <a:avLst/>
          </a:prstGeom>
        </p:spPr>
      </p:pic>
      <p:sp>
        <p:nvSpPr>
          <p:cNvPr id="5" name="TextBox 4">
            <a:extLst>
              <a:ext uri="{FF2B5EF4-FFF2-40B4-BE49-F238E27FC236}">
                <a16:creationId xmlns:a16="http://schemas.microsoft.com/office/drawing/2014/main" id="{895449E0-ED5D-2C25-8037-892FE1745F11}"/>
              </a:ext>
            </a:extLst>
          </p:cNvPr>
          <p:cNvSpPr txBox="1"/>
          <p:nvPr/>
        </p:nvSpPr>
        <p:spPr>
          <a:xfrm>
            <a:off x="4343400" y="5397826"/>
            <a:ext cx="1219200"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6</a:t>
            </a:r>
            <a:endParaRPr lang="en-IN" sz="2200" dirty="0"/>
          </a:p>
        </p:txBody>
      </p:sp>
    </p:spTree>
    <p:extLst>
      <p:ext uri="{BB962C8B-B14F-4D97-AF65-F5344CB8AC3E}">
        <p14:creationId xmlns:p14="http://schemas.microsoft.com/office/powerpoint/2010/main" val="2552209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Calculating Future Value of an Annuity</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7</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457200" lvl="1" indent="0" algn="just">
                  <a:buNone/>
                  <a:defRPr sz="2800"/>
                </a:pPr>
                <a:r>
                  <a:rPr lang="en-US" sz="2400" dirty="0"/>
                  <a:t>Therefore, after </a:t>
                </a:r>
                <a:r>
                  <a:rPr lang="en-US" sz="2400" dirty="0">
                    <a:latin typeface="Cambria Math"/>
                  </a:rPr>
                  <a:t>10</a:t>
                </a:r>
                <a:r>
                  <a:rPr lang="en-US" sz="2400" dirty="0"/>
                  <a:t> years, Donovan's savings account will contain approximately </a:t>
                </a:r>
                <a14:m>
                  <m:oMath xmlns:m="http://schemas.openxmlformats.org/officeDocument/2006/math">
                    <m:r>
                      <a:rPr lang="en-US" sz="2400">
                        <a:latin typeface="Cambria Math" panose="02040503050406030204" pitchFamily="18" charset="0"/>
                      </a:rPr>
                      <m:t>$9703.52</m:t>
                    </m:r>
                  </m:oMath>
                </a14:m>
                <a:r>
                  <a:rPr lang="en-US" sz="2400" dirty="0"/>
                  <a:t>.</a:t>
                </a:r>
              </a:p>
              <a:p>
                <a:pPr marL="447675" indent="-447675" algn="just">
                  <a:defRPr sz="2800"/>
                </a:pPr>
                <a:r>
                  <a:rPr lang="en-US" sz="2400" dirty="0"/>
                  <a:t>b.	</a:t>
                </a:r>
                <a:r>
                  <a:rPr sz="2400" dirty="0"/>
                  <a:t>​To find the amount of money that Donovan will personally add to the savings plan, we need to multiply the monthly payment amount by the number of payments each year and then by the number of years he plans to continue his payments. This gives us the following calculation.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227" r="-1111"/>
                </a:stretch>
              </a:blipFill>
            </p:spPr>
            <p:txBody>
              <a:bodyPr/>
              <a:lstStyle/>
              <a:p>
                <a:r>
                  <a:rPr lang="en-IN">
                    <a:noFill/>
                  </a:rPr>
                  <a:t> </a:t>
                </a:r>
              </a:p>
            </p:txBody>
          </p:sp>
        </mc:Fallback>
      </mc:AlternateContent>
      <p:pic>
        <p:nvPicPr>
          <p:cNvPr id="5" name="Picture 4" descr="Payment Amount times Payments per year times Number of years equals $75 times 12 times 10 equals $9000.">
            <a:extLst>
              <a:ext uri="{FF2B5EF4-FFF2-40B4-BE49-F238E27FC236}">
                <a16:creationId xmlns:a16="http://schemas.microsoft.com/office/drawing/2014/main" id="{427AEEB5-2F6F-09DB-72B1-2A9F05AC45B0}"/>
              </a:ext>
            </a:extLst>
          </p:cNvPr>
          <p:cNvPicPr>
            <a:picLocks noChangeAspect="1"/>
          </p:cNvPicPr>
          <p:nvPr/>
        </p:nvPicPr>
        <p:blipFill>
          <a:blip r:embed="rId3"/>
          <a:stretch>
            <a:fillRect/>
          </a:stretch>
        </p:blipFill>
        <p:spPr>
          <a:xfrm>
            <a:off x="1070577" y="4010746"/>
            <a:ext cx="7616223" cy="684000"/>
          </a:xfrm>
          <a:prstGeom prst="rect">
            <a:avLst/>
          </a:prstGeom>
        </p:spPr>
      </p:pic>
      <p:sp>
        <p:nvSpPr>
          <p:cNvPr id="7" name="TextBox 6">
            <a:extLst>
              <a:ext uri="{FF2B5EF4-FFF2-40B4-BE49-F238E27FC236}">
                <a16:creationId xmlns:a16="http://schemas.microsoft.com/office/drawing/2014/main" id="{6EDA44C1-1AF4-E029-CFD7-C1501F0DF031}"/>
              </a:ext>
            </a:extLst>
          </p:cNvPr>
          <p:cNvSpPr txBox="1"/>
          <p:nvPr/>
        </p:nvSpPr>
        <p:spPr>
          <a:xfrm>
            <a:off x="914400" y="4809946"/>
            <a:ext cx="8077200" cy="1200329"/>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So over </a:t>
            </a:r>
            <a:r>
              <a:rPr kumimoji="0" lang="en-US" sz="2400" b="0" i="0" u="none" strike="noStrike" kern="1200" cap="none" spc="0" normalizeH="0" baseline="0" noProof="0" dirty="0">
                <a:ln>
                  <a:noFill/>
                </a:ln>
                <a:solidFill>
                  <a:srgbClr val="366092"/>
                </a:solidFill>
                <a:effectLst/>
                <a:uLnTx/>
                <a:uFillTx/>
                <a:latin typeface="Cambria Math"/>
                <a:ea typeface="+mn-ea"/>
                <a:cs typeface="+mn-cs"/>
              </a:rPr>
              <a:t>10</a:t>
            </a:r>
            <a:r>
              <a:rPr kumimoji="0" lang="en-US" sz="2400" b="0" i="0" u="none" strike="noStrike" kern="1200" cap="none" spc="0" normalizeH="0" baseline="0" noProof="0" dirty="0">
                <a:ln>
                  <a:noFill/>
                </a:ln>
                <a:solidFill>
                  <a:srgbClr val="366092"/>
                </a:solidFill>
                <a:effectLst/>
                <a:uLnTx/>
                <a:uFillTx/>
                <a:latin typeface="Calibri"/>
                <a:ea typeface="+mn-ea"/>
                <a:cs typeface="+mn-cs"/>
              </a:rPr>
              <a:t> years Donovan will contribute $9000 to his savings plan. Since we know that the account will contain $9703.52, the interest earned in the account is $9703.52 </a:t>
            </a:r>
            <a:r>
              <a:rPr kumimoji="0" lang="en-US" sz="2400" b="0" i="0"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400" b="0" i="0" u="none" strike="noStrike" kern="1200" cap="none" spc="0" normalizeH="0" baseline="0" noProof="0" dirty="0">
                <a:ln>
                  <a:noFill/>
                </a:ln>
                <a:solidFill>
                  <a:srgbClr val="366092"/>
                </a:solidFill>
                <a:effectLst/>
                <a:uLnTx/>
                <a:uFillTx/>
                <a:latin typeface="Calibri"/>
                <a:ea typeface="+mn-ea"/>
                <a:cs typeface="+mn-cs"/>
              </a:rPr>
              <a:t> $9000 = $703.52.</a:t>
            </a:r>
            <a:endParaRPr lang="en-IN"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2</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defRPr sz="2800"/>
                </a:pPr>
                <a:r>
                  <a:rPr sz="2400" dirty="0"/>
                  <a:t>Use the annuity formula to calculate the future value after six months of monthly </a:t>
                </a:r>
                <a14:m>
                  <m:oMath xmlns:m="http://schemas.openxmlformats.org/officeDocument/2006/math">
                    <m:r>
                      <a:rPr sz="2400">
                        <a:latin typeface="Cambria Math" panose="02040503050406030204" pitchFamily="18" charset="0"/>
                      </a:rPr>
                      <m:t>$50</m:t>
                    </m:r>
                  </m:oMath>
                </a14:m>
                <a:r>
                  <a:rPr sz="2400" dirty="0"/>
                  <a:t> payments for an annuity savings plan that compounds monthly with an APR of </a:t>
                </a:r>
                <a14:m>
                  <m:oMath xmlns:m="http://schemas.openxmlformats.org/officeDocument/2006/math">
                    <m:r>
                      <a:rPr sz="2400">
                        <a:latin typeface="Cambria Math" panose="02040503050406030204" pitchFamily="18" charset="0"/>
                      </a:rPr>
                      <m:t>0.8%</m:t>
                    </m:r>
                  </m:oMath>
                </a14:m>
                <a:r>
                  <a:rPr sz="2400" dirty="0"/>
                  <a:t>.</a:t>
                </a:r>
                <a:endParaRPr lang="en-US" sz="2400" dirty="0"/>
              </a:p>
              <a:p>
                <a:pPr>
                  <a:defRPr sz="2800"/>
                </a:pPr>
                <a:endParaRPr lang="en-IN" dirty="0"/>
              </a:p>
              <a:p>
                <a:pPr>
                  <a:defRPr sz="2800"/>
                </a:pPr>
                <a:r>
                  <a:rPr lang="en-IN" sz="2400" dirty="0"/>
                  <a:t>Answer : $300.50</a:t>
                </a:r>
                <a:endParaRPr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1111"/>
                </a:stretch>
              </a:blipFill>
            </p:spPr>
            <p:txBody>
              <a:bodyPr/>
              <a:lstStyle/>
              <a:p>
                <a:r>
                  <a:rPr lang="en-US">
                    <a:noFill/>
                  </a:rPr>
                  <a:t> </a:t>
                </a:r>
              </a:p>
            </p:txBody>
          </p:sp>
        </mc:Fallback>
      </mc:AlternateContent>
    </p:spTree>
    <p:extLst>
      <p:ext uri="{BB962C8B-B14F-4D97-AF65-F5344CB8AC3E}">
        <p14:creationId xmlns:p14="http://schemas.microsoft.com/office/powerpoint/2010/main" val="1843654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2</a:t>
            </a:r>
            <a:endParaRPr dirty="0"/>
          </a:p>
        </p:txBody>
      </p:sp>
      <p:sp>
        <p:nvSpPr>
          <p:cNvPr id="3" name="Text Placeholder 2"/>
          <p:cNvSpPr>
            <a:spLocks noGrp="1"/>
          </p:cNvSpPr>
          <p:nvPr>
            <p:ph type="body" sz="quarter" idx="10"/>
          </p:nvPr>
        </p:nvSpPr>
        <p:spPr/>
        <p:txBody>
          <a:bodyPr>
            <a:normAutofit/>
          </a:bodyPr>
          <a:lstStyle/>
          <a:p>
            <a:r>
              <a:rPr sz="2800"/>
              <a:t>Similar to 401(k), educators and nonprofit workers are offered 403(b) and government employees are offered 457(b) plans.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Developed in the mid-1990s, the </a:t>
                </a:r>
                <a:r>
                  <a:rPr sz="2800" i="1" dirty="0"/>
                  <a:t>four percent rule of thumb</a:t>
                </a:r>
                <a:r>
                  <a:rPr sz="2800" dirty="0"/>
                  <a:t> states that your savings should last through </a:t>
                </a:r>
                <a:r>
                  <a:rPr sz="2800" dirty="0">
                    <a:latin typeface="Cambria Math"/>
                  </a:rPr>
                  <a:t>30</a:t>
                </a:r>
                <a:r>
                  <a:rPr sz="2800" dirty="0"/>
                  <a:t> years of retirement if you withdraw only </a:t>
                </a:r>
                <a14:m>
                  <m:oMath xmlns:m="http://schemas.openxmlformats.org/officeDocument/2006/math">
                    <m:r>
                      <a:rPr>
                        <a:latin typeface="Cambria Math" panose="02040503050406030204" pitchFamily="18" charset="0"/>
                      </a:rPr>
                      <m:t>4%</m:t>
                    </m:r>
                  </m:oMath>
                </a14:m>
                <a:r>
                  <a:rPr sz="2800" dirty="0"/>
                  <a:t> of your nest egg during the first year of retirement and then adjust each year thereafter for inflation.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IN">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Calculating Future Value of a Retirement Account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lgn="just">
                  <a:defRPr sz="2800"/>
                </a:pPr>
                <a:r>
                  <a:rPr sz="2000" dirty="0"/>
                  <a:t>From June 2020 to June 2031, an employee makes monthly contributions of </a:t>
                </a:r>
                <a14:m>
                  <m:oMath xmlns:m="http://schemas.openxmlformats.org/officeDocument/2006/math">
                    <m:r>
                      <a:rPr sz="2000">
                        <a:latin typeface="Cambria Math" panose="02040503050406030204" pitchFamily="18" charset="0"/>
                      </a:rPr>
                      <m:t>$123.25</m:t>
                    </m:r>
                  </m:oMath>
                </a14:m>
                <a:r>
                  <a:rPr sz="2000" dirty="0"/>
                  <a:t> to a </a:t>
                </a:r>
                <a14:m>
                  <m:oMath xmlns:m="http://schemas.openxmlformats.org/officeDocument/2006/math">
                    <m:r>
                      <a:rPr sz="2000">
                        <a:latin typeface="Cambria Math" panose="02040503050406030204" pitchFamily="18" charset="0"/>
                      </a:rPr>
                      <m:t>100%</m:t>
                    </m:r>
                  </m:oMath>
                </a14:m>
                <a:r>
                  <a:rPr sz="2000" dirty="0"/>
                  <a:t> employer-matched 401(k), which is invested at an average APR of </a:t>
                </a:r>
                <a14:m>
                  <m:oMath xmlns:m="http://schemas.openxmlformats.org/officeDocument/2006/math">
                    <m:r>
                      <a:rPr sz="2000">
                        <a:latin typeface="Cambria Math" panose="02040503050406030204" pitchFamily="18" charset="0"/>
                      </a:rPr>
                      <m:t>6.3%</m:t>
                    </m:r>
                  </m:oMath>
                </a14:m>
                <a:r>
                  <a:rPr sz="2000" dirty="0"/>
                  <a:t> compounded monthly. After June 2031, the employee leaves the company but keeps the retirement account.</a:t>
                </a:r>
              </a:p>
              <a:p>
                <a:pPr marL="542925" indent="-542925" algn="just">
                  <a:defRPr sz="2800"/>
                </a:pPr>
                <a:r>
                  <a:rPr lang="en-US" sz="2000" dirty="0"/>
                  <a:t>a.	</a:t>
                </a:r>
                <a:r>
                  <a:rPr sz="2000" dirty="0"/>
                  <a:t>​Calculate the future value of the account when the employee leaves the company in June 2031.</a:t>
                </a:r>
              </a:p>
              <a:p>
                <a:pPr marL="542925" indent="-542925" algn="just">
                  <a:defRPr sz="2800"/>
                </a:pPr>
                <a:r>
                  <a:rPr lang="en-US" sz="2000" dirty="0"/>
                  <a:t>b.	</a:t>
                </a:r>
                <a:r>
                  <a:rPr sz="2000" dirty="0"/>
                  <a:t>​Calculate the future value of the account in June 2045, assuming the employee makes no additional contributions or withdrawals after leaving?</a:t>
                </a:r>
              </a:p>
              <a:p>
                <a:pPr marL="542925" indent="-542925" algn="just">
                  <a:defRPr sz="2800"/>
                </a:pPr>
                <a:r>
                  <a:rPr lang="en-US" sz="2000" dirty="0"/>
                  <a:t>c.	</a:t>
                </a:r>
                <a:r>
                  <a:rPr sz="2000" dirty="0"/>
                  <a:t>How much interest is earned in the 401(k) from June 2020 to June 2045?</a:t>
                </a:r>
                <a:endParaRPr lang="en-US" sz="2000" dirty="0"/>
              </a:p>
              <a:p>
                <a:pPr marL="542925" indent="-542925" algn="just">
                  <a:defRPr sz="2800"/>
                </a:pPr>
                <a:r>
                  <a:rPr lang="en-US" sz="2000" dirty="0"/>
                  <a:t>d.	</a:t>
                </a:r>
                <a:r>
                  <a:rPr lang="en-US" sz="2000" i="1" dirty="0"/>
                  <a:t>The four percent rule of thumb </a:t>
                </a:r>
                <a:r>
                  <a:rPr lang="en-US" sz="2000" dirty="0"/>
                  <a:t>advises that your savings should last through </a:t>
                </a:r>
                <a:r>
                  <a:rPr lang="en-US" sz="2000" dirty="0">
                    <a:latin typeface="Cambria Math"/>
                  </a:rPr>
                  <a:t>30</a:t>
                </a:r>
                <a:r>
                  <a:rPr lang="en-US" sz="2000" dirty="0"/>
                  <a:t> years of retirement if you withdraw only </a:t>
                </a:r>
                <a14:m>
                  <m:oMath xmlns:m="http://schemas.openxmlformats.org/officeDocument/2006/math">
                    <m:r>
                      <a:rPr lang="en-US" sz="2000">
                        <a:latin typeface="Cambria Math" panose="02040503050406030204" pitchFamily="18" charset="0"/>
                      </a:rPr>
                      <m:t>4%</m:t>
                    </m:r>
                  </m:oMath>
                </a14:m>
                <a:r>
                  <a:rPr lang="en-US" sz="2000" dirty="0"/>
                  <a:t> of your nest egg during the first year of retirement. Based on the </a:t>
                </a:r>
                <a14:m>
                  <m:oMath xmlns:m="http://schemas.openxmlformats.org/officeDocument/2006/math">
                    <m:r>
                      <a:rPr lang="en-US" sz="2000">
                        <a:latin typeface="Cambria Math" panose="02040503050406030204" pitchFamily="18" charset="0"/>
                      </a:rPr>
                      <m:t>4%</m:t>
                    </m:r>
                  </m:oMath>
                </a14:m>
                <a:r>
                  <a:rPr lang="en-US" sz="2000" dirty="0"/>
                  <a:t> rule of thumb, how much could the employee start withdrawing per month in June 2045, assuming they are old enough at that point to not incur a penalty? Round your answer to the nearest cent.</a:t>
                </a:r>
                <a:endParaRPr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350" r="-741"/>
                </a:stretch>
              </a:blipFill>
            </p:spPr>
            <p:txBody>
              <a:bodyPr/>
              <a:lstStyle/>
              <a:p>
                <a:r>
                  <a:rPr lang="en-IN">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Present Value with Compound Interest</a:t>
            </a:r>
          </a:p>
        </p:txBody>
      </p:sp>
      <p:sp>
        <p:nvSpPr>
          <p:cNvPr id="3" name="Text Placeholder 2"/>
          <p:cNvSpPr>
            <a:spLocks noGrp="1"/>
          </p:cNvSpPr>
          <p:nvPr>
            <p:ph type="body" sz="quarter" idx="10"/>
          </p:nvPr>
        </p:nvSpPr>
        <p:spPr>
          <a:xfrm>
            <a:off x="457200" y="1082078"/>
            <a:ext cx="8229600" cy="4861522"/>
          </a:xfrm>
        </p:spPr>
        <p:txBody>
          <a:bodyPr>
            <a:normAutofit/>
          </a:bodyPr>
          <a:lstStyle/>
          <a:p>
            <a:pPr>
              <a:defRPr sz="2800"/>
            </a:pPr>
            <a:r>
              <a:rPr sz="2800" dirty="0"/>
              <a:t>The amount of principal needed now in order to reach a future value amount is called the present value (</a:t>
            </a:r>
            <a:r>
              <a:rPr lang="en-US" sz="2800" dirty="0"/>
              <a:t>PV</a:t>
            </a:r>
            <a:r>
              <a:rPr sz="2800" dirty="0"/>
              <a:t>). The </a:t>
            </a:r>
            <a:r>
              <a:rPr sz="2800" b="1" dirty="0"/>
              <a:t>present value with compound interest</a:t>
            </a:r>
            <a:r>
              <a:rPr sz="2800" dirty="0"/>
              <a:t> is calculated with the following formula.</a:t>
            </a:r>
          </a:p>
        </p:txBody>
      </p:sp>
      <p:pic>
        <p:nvPicPr>
          <p:cNvPr id="7" name="Picture 6" descr="PV equals A divided by open parenthesis 1 plus r divided by n closed parenthesis superscript n times t">
            <a:extLst>
              <a:ext uri="{FF2B5EF4-FFF2-40B4-BE49-F238E27FC236}">
                <a16:creationId xmlns:a16="http://schemas.microsoft.com/office/drawing/2014/main" id="{F5AD9485-A1C0-C9E8-CF7B-32B585AD1290}"/>
              </a:ext>
            </a:extLst>
          </p:cNvPr>
          <p:cNvPicPr>
            <a:picLocks noChangeAspect="1"/>
          </p:cNvPicPr>
          <p:nvPr/>
        </p:nvPicPr>
        <p:blipFill>
          <a:blip r:embed="rId2"/>
          <a:stretch>
            <a:fillRect/>
          </a:stretch>
        </p:blipFill>
        <p:spPr>
          <a:xfrm>
            <a:off x="3619500" y="3019914"/>
            <a:ext cx="1905000" cy="1333500"/>
          </a:xfrm>
          <a:prstGeom prst="rect">
            <a:avLst/>
          </a:prstGeom>
        </p:spPr>
      </p:pic>
      <p:sp>
        <p:nvSpPr>
          <p:cNvPr id="5" name="TextBox 4">
            <a:extLst>
              <a:ext uri="{FF2B5EF4-FFF2-40B4-BE49-F238E27FC236}">
                <a16:creationId xmlns:a16="http://schemas.microsoft.com/office/drawing/2014/main" id="{B310AD86-1146-92D0-D1B7-EDA33CECE46E}"/>
              </a:ext>
            </a:extLst>
          </p:cNvPr>
          <p:cNvSpPr txBox="1"/>
          <p:nvPr/>
        </p:nvSpPr>
        <p:spPr>
          <a:xfrm>
            <a:off x="457200" y="4406205"/>
            <a:ext cx="8229600" cy="1384995"/>
          </a:xfrm>
          <a:prstGeom prst="rect">
            <a:avLst/>
          </a:prstGeom>
          <a:noFill/>
        </p:spPr>
        <p:txBody>
          <a:bodyPr wrap="square">
            <a:spAutoFit/>
          </a:bodyPr>
          <a:lstStyle/>
          <a:p>
            <a:r>
              <a:rPr kumimoji="0" lang="en-US" sz="2800" b="0" i="0" u="none" strike="noStrike" kern="1200" cap="none" spc="0" normalizeH="0" baseline="0" noProof="0" dirty="0">
                <a:ln>
                  <a:noFill/>
                </a:ln>
                <a:solidFill>
                  <a:srgbClr val="000000"/>
                </a:solidFill>
                <a:effectLst/>
                <a:uLnTx/>
                <a:uFillTx/>
                <a:latin typeface="Calibri"/>
                <a:ea typeface="+mn-ea"/>
                <a:cs typeface="+mn-cs"/>
              </a:rPr>
              <a:t>Here </a:t>
            </a:r>
            <a:r>
              <a:rPr kumimoji="0" lang="en-US" sz="2800" b="0" i="1" u="none" strike="noStrike" kern="1200" cap="none" spc="0" normalizeH="0" baseline="0" noProof="0" dirty="0">
                <a:ln>
                  <a:noFill/>
                </a:ln>
                <a:solidFill>
                  <a:srgbClr val="000000"/>
                </a:solidFill>
                <a:effectLst/>
                <a:uLnTx/>
                <a:uFillTx/>
                <a:latin typeface="Calibri"/>
                <a:ea typeface="+mn-ea"/>
                <a:cs typeface="+mn-cs"/>
              </a:rPr>
              <a:t>A</a:t>
            </a:r>
            <a:r>
              <a:rPr kumimoji="0" lang="en-US" sz="2800" b="0" i="0" u="none" strike="noStrike" kern="1200" cap="none" spc="0" normalizeH="0" baseline="0" noProof="0" dirty="0">
                <a:ln>
                  <a:noFill/>
                </a:ln>
                <a:solidFill>
                  <a:srgbClr val="000000"/>
                </a:solidFill>
                <a:effectLst/>
                <a:uLnTx/>
                <a:uFillTx/>
                <a:latin typeface="Calibri"/>
                <a:ea typeface="+mn-ea"/>
                <a:cs typeface="+mn-cs"/>
              </a:rPr>
              <a:t> is the future value, </a:t>
            </a:r>
            <a:r>
              <a:rPr kumimoji="0" lang="en-US" sz="2800" b="0" i="1" u="none" strike="noStrike" kern="1200" cap="none" spc="0" normalizeH="0" baseline="0" noProof="0" dirty="0">
                <a:ln>
                  <a:noFill/>
                </a:ln>
                <a:solidFill>
                  <a:srgbClr val="000000"/>
                </a:solidFill>
                <a:effectLst/>
                <a:uLnTx/>
                <a:uFillTx/>
                <a:latin typeface="Calibri"/>
                <a:ea typeface="+mn-ea"/>
                <a:cs typeface="+mn-cs"/>
              </a:rPr>
              <a:t>r</a:t>
            </a:r>
            <a:r>
              <a:rPr kumimoji="0" lang="en-US" sz="2800" b="0" i="0" u="none" strike="noStrike" kern="1200" cap="none" spc="0" normalizeH="0" baseline="0" noProof="0" dirty="0">
                <a:ln>
                  <a:noFill/>
                </a:ln>
                <a:solidFill>
                  <a:srgbClr val="000000"/>
                </a:solidFill>
                <a:effectLst/>
                <a:uLnTx/>
                <a:uFillTx/>
                <a:latin typeface="Calibri"/>
                <a:ea typeface="+mn-ea"/>
                <a:cs typeface="+mn-cs"/>
              </a:rPr>
              <a:t> is the APR written as a decimal, </a:t>
            </a:r>
            <a:r>
              <a:rPr kumimoji="0" lang="en-US" sz="2800" b="0" i="1" u="none" strike="noStrike" kern="1200" cap="none" spc="0" normalizeH="0" baseline="0" noProof="0" dirty="0">
                <a:ln>
                  <a:noFill/>
                </a:ln>
                <a:solidFill>
                  <a:srgbClr val="000000"/>
                </a:solidFill>
                <a:effectLst/>
                <a:uLnTx/>
                <a:uFillTx/>
                <a:latin typeface="Calibri"/>
                <a:ea typeface="+mn-ea"/>
                <a:cs typeface="+mn-cs"/>
              </a:rPr>
              <a:t>n</a:t>
            </a:r>
            <a:r>
              <a:rPr kumimoji="0" lang="en-US" sz="2800" b="0" i="0" u="none" strike="noStrike" kern="1200" cap="none" spc="0" normalizeH="0" baseline="0" noProof="0" dirty="0">
                <a:ln>
                  <a:noFill/>
                </a:ln>
                <a:solidFill>
                  <a:srgbClr val="000000"/>
                </a:solidFill>
                <a:effectLst/>
                <a:uLnTx/>
                <a:uFillTx/>
                <a:latin typeface="Calibri"/>
                <a:ea typeface="+mn-ea"/>
                <a:cs typeface="+mn-cs"/>
              </a:rPr>
              <a:t> is the number of compound intervals per year, and </a:t>
            </a:r>
            <a:r>
              <a:rPr kumimoji="0" lang="en-US" sz="2800" b="0" i="1" u="none" strike="noStrike" kern="1200" cap="none" spc="0" normalizeH="0" baseline="0" noProof="0" dirty="0">
                <a:ln>
                  <a:noFill/>
                </a:ln>
                <a:solidFill>
                  <a:srgbClr val="000000"/>
                </a:solidFill>
                <a:effectLst/>
                <a:uLnTx/>
                <a:uFillTx/>
                <a:latin typeface="Calibri"/>
                <a:ea typeface="+mn-ea"/>
                <a:cs typeface="+mn-cs"/>
              </a:rPr>
              <a:t>t</a:t>
            </a:r>
            <a:r>
              <a:rPr kumimoji="0" lang="en-US" sz="2800" b="0" i="0" u="none" strike="noStrike" kern="1200" cap="none" spc="0" normalizeH="0" baseline="0" noProof="0" dirty="0">
                <a:ln>
                  <a:noFill/>
                </a:ln>
                <a:solidFill>
                  <a:srgbClr val="000000"/>
                </a:solidFill>
                <a:effectLst/>
                <a:uLnTx/>
                <a:uFillTx/>
                <a:latin typeface="Calibri"/>
                <a:ea typeface="+mn-ea"/>
                <a:cs typeface="+mn-cs"/>
              </a:rPr>
              <a:t> is time in years.</a:t>
            </a:r>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Calculating Future Value of a Retirement Account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a:xfrm>
            <a:off x="457200" y="1029287"/>
            <a:ext cx="8001000" cy="4967067"/>
          </a:xfrm>
        </p:spPr>
        <p:txBody>
          <a:bodyPr>
            <a:normAutofit/>
          </a:bodyPr>
          <a:lstStyle/>
          <a:p>
            <a:pPr algn="just"/>
            <a:r>
              <a:rPr lang="en-US" sz="2300" b="1" dirty="0"/>
              <a:t>Solution</a:t>
            </a:r>
          </a:p>
          <a:p>
            <a:pPr marL="447675" indent="-447675" algn="just">
              <a:defRPr sz="2800"/>
            </a:pPr>
            <a:r>
              <a:rPr lang="en-US" sz="2300" dirty="0"/>
              <a:t>a.	​The future value formula for an annuity can be used to calculate how much the employee will have in the 401(k) by June 2031.</a:t>
            </a:r>
          </a:p>
          <a:p>
            <a:pPr marL="457200" lvl="1" indent="0">
              <a:buNone/>
              <a:defRPr b="1"/>
            </a:pPr>
            <a:r>
              <a:rPr lang="en-US" sz="2300" dirty="0"/>
              <a:t>By Hand</a:t>
            </a:r>
          </a:p>
          <a:p>
            <a:pPr marL="457200" lvl="1" indent="0" algn="just">
              <a:buNone/>
              <a:defRPr sz="2800"/>
            </a:pPr>
            <a:r>
              <a:rPr lang="en-US" sz="2300" dirty="0"/>
              <a:t>We are told that the employee contributes $123.25 each month. But since this amount is matched by the employer, the actual PMT is $123.25 </a:t>
            </a:r>
            <a:r>
              <a:rPr lang="en-US" sz="2300" dirty="0">
                <a:latin typeface="Cambria Math" panose="02040503050406030204" pitchFamily="18" charset="0"/>
                <a:ea typeface="Cambria Math" panose="02040503050406030204" pitchFamily="18" charset="0"/>
              </a:rPr>
              <a:t>⋅</a:t>
            </a:r>
            <a:r>
              <a:rPr lang="en-US" sz="2300" dirty="0"/>
              <a:t> 2 = $246.50. The number of compounding intervals per year is </a:t>
            </a:r>
            <a:r>
              <a:rPr lang="en-US" sz="2300" dirty="0">
                <a:latin typeface="Cambria Math"/>
              </a:rPr>
              <a:t>12</a:t>
            </a:r>
            <a:r>
              <a:rPr lang="en-US" sz="2300" dirty="0"/>
              <a:t>. The APR given is 6.3%, so </a:t>
            </a:r>
            <a:r>
              <a:rPr lang="en-US" sz="2300" i="1" dirty="0"/>
              <a:t>r</a:t>
            </a:r>
            <a:r>
              <a:rPr lang="en-US" sz="2300" dirty="0"/>
              <a:t> = 0.063. The time period is from June 2020 through June 2031, so </a:t>
            </a:r>
            <a:r>
              <a:rPr lang="en-US" sz="2300" i="1" dirty="0"/>
              <a:t>t</a:t>
            </a:r>
            <a:r>
              <a:rPr lang="en-US" sz="2300" dirty="0"/>
              <a:t> = 11 years.</a:t>
            </a:r>
          </a:p>
          <a:p>
            <a:pPr marL="457200" lvl="1" indent="0" algn="just">
              <a:buNone/>
            </a:pPr>
            <a:r>
              <a:rPr lang="en-US" sz="2300" dirty="0"/>
              <a:t>Substituting these values in the annuity formula to find the future value, we have the following equation.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Calculating Future Value of a Retirement Account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pic>
        <p:nvPicPr>
          <p:cNvPr id="5" name="Picture 4" descr="FV equals PMT times numerator open bracket 1 plus r over n closed parenthesis superscript n times t whole minus 1 closed bracket divided by denominator open parenthesis r divided by n closed parenthesis &#10;&#10;equals 246.50 dollars times numerator open bracket open parenthesis 1 plus 0.063 over 12 closed parenthesis superscript 12 times 11 whole minus 1 closed bracket whole divided by denominator open parenthesis 0.063 divided by 12 closed parenthesis&#10;&#10;approximately equal to 46768.51 dollars&#10;">
            <a:extLst>
              <a:ext uri="{FF2B5EF4-FFF2-40B4-BE49-F238E27FC236}">
                <a16:creationId xmlns:a16="http://schemas.microsoft.com/office/drawing/2014/main" id="{066A2A6D-CFF5-9D71-68C3-71EC5A4D2F79}"/>
              </a:ext>
            </a:extLst>
          </p:cNvPr>
          <p:cNvPicPr>
            <a:picLocks noChangeAspect="1"/>
          </p:cNvPicPr>
          <p:nvPr/>
        </p:nvPicPr>
        <p:blipFill>
          <a:blip r:embed="rId2"/>
          <a:stretch>
            <a:fillRect/>
          </a:stretch>
        </p:blipFill>
        <p:spPr>
          <a:xfrm>
            <a:off x="2162175" y="1238250"/>
            <a:ext cx="4819650" cy="43815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Calculating Future Value of a Retirement Account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000" dirty="0"/>
                  <a:t>TI-83/84 Plus</a:t>
                </a:r>
              </a:p>
              <a:p>
                <a:pPr algn="just"/>
                <a:r>
                  <a:rPr sz="2000" dirty="0"/>
                  <a:t>This is another scenario where we can use the TVM Solver to solve for the future value.</a:t>
                </a:r>
              </a:p>
              <a:p>
                <a:pPr marL="514350" indent="-514350" algn="just">
                  <a:buFont typeface="+mj-lt"/>
                  <a:buChar char="•"/>
                  <a:defRPr sz="2800"/>
                </a:pPr>
                <a:r>
                  <a:rPr sz="2000" dirty="0"/>
                  <a:t>​The interest is compounded monthly for </a:t>
                </a:r>
                <a:r>
                  <a:rPr sz="2000" dirty="0">
                    <a:latin typeface="Cambria Math"/>
                  </a:rPr>
                  <a:t>10</a:t>
                </a:r>
                <a:r>
                  <a:rPr sz="2000" dirty="0"/>
                  <a:t> years, so N = 12</a:t>
                </a:r>
                <a:r>
                  <a:rPr lang="en-US" sz="2000" dirty="0"/>
                  <a:t> </a:t>
                </a:r>
                <a:r>
                  <a:rPr lang="en-IN" sz="2000" dirty="0">
                    <a:latin typeface="Cambria Math" panose="02040503050406030204" pitchFamily="18" charset="0"/>
                    <a:ea typeface="Cambria Math" panose="02040503050406030204" pitchFamily="18" charset="0"/>
                  </a:rPr>
                  <a:t>⋅</a:t>
                </a:r>
                <a:r>
                  <a:rPr lang="en-US" sz="2000" dirty="0"/>
                  <a:t> </a:t>
                </a:r>
                <a:r>
                  <a:rPr sz="2000" dirty="0"/>
                  <a:t>11 = 132.</a:t>
                </a:r>
              </a:p>
              <a:p>
                <a:pPr marL="514350" indent="-514350" algn="just">
                  <a:buFont typeface="+mj-lt"/>
                  <a:buChar char="•"/>
                  <a:defRPr sz="2800"/>
                </a:pPr>
                <a:r>
                  <a:rPr sz="2000" dirty="0"/>
                  <a:t>​The interest rate is </a:t>
                </a:r>
                <a14:m>
                  <m:oMath xmlns:m="http://schemas.openxmlformats.org/officeDocument/2006/math">
                    <m:r>
                      <a:rPr sz="2000">
                        <a:latin typeface="Cambria Math" panose="02040503050406030204" pitchFamily="18" charset="0"/>
                      </a:rPr>
                      <m:t>6.3%</m:t>
                    </m:r>
                  </m:oMath>
                </a14:m>
                <a:r>
                  <a:rPr sz="2000" dirty="0"/>
                  <a:t>, so </a:t>
                </a:r>
                <a:r>
                  <a:rPr sz="2000" dirty="0">
                    <a:cs typeface="Times New Roman" panose="02020603050405020304" pitchFamily="18" charset="0"/>
                  </a:rPr>
                  <a:t>I</a:t>
                </a:r>
                <a:r>
                  <a:rPr sz="2000" dirty="0"/>
                  <a:t>% = 6.3.</a:t>
                </a:r>
              </a:p>
              <a:p>
                <a:pPr marL="514350" indent="-514350" algn="just">
                  <a:buFont typeface="+mj-lt"/>
                  <a:buChar char="•"/>
                  <a:defRPr sz="2800"/>
                </a:pPr>
                <a:r>
                  <a:rPr sz="2000" dirty="0"/>
                  <a:t>​In this scenario, we are not starting with any money in the account, so</a:t>
                </a:r>
                <a:r>
                  <a:rPr lang="en-US" sz="2000" dirty="0"/>
                  <a:t> PV = 0.</a:t>
                </a:r>
                <a:endParaRPr sz="2000" dirty="0"/>
              </a:p>
              <a:p>
                <a:pPr marL="514350" indent="-514350" algn="just">
                  <a:buFont typeface="+mj-lt"/>
                  <a:buChar char="•"/>
                  <a:defRPr sz="2800"/>
                </a:pPr>
                <a:r>
                  <a:rPr sz="2000" dirty="0"/>
                  <a:t>​Since the employee's monthly contributions of </a:t>
                </a:r>
                <a14:m>
                  <m:oMath xmlns:m="http://schemas.openxmlformats.org/officeDocument/2006/math">
                    <m:r>
                      <a:rPr sz="2000" b="0">
                        <a:latin typeface="Cambria Math" panose="02040503050406030204" pitchFamily="18" charset="0"/>
                      </a:rPr>
                      <m:t>$123.25</m:t>
                    </m:r>
                  </m:oMath>
                </a14:m>
                <a:r>
                  <a:rPr sz="2000" dirty="0"/>
                  <a:t> are being matched by her employer, the monthly payments into the account are</a:t>
                </a:r>
                <a:br>
                  <a:rPr lang="en-US" sz="2000" dirty="0"/>
                </a:br>
                <a:r>
                  <a:rPr lang="en-US" sz="2000" dirty="0"/>
                  <a:t>2 </a:t>
                </a:r>
                <a:r>
                  <a:rPr lang="en-US" sz="2000" dirty="0">
                    <a:latin typeface="Cambria Math" panose="02040503050406030204" pitchFamily="18" charset="0"/>
                    <a:ea typeface="Cambria Math" panose="02040503050406030204" pitchFamily="18" charset="0"/>
                  </a:rPr>
                  <a:t>⋅</a:t>
                </a:r>
                <a:r>
                  <a:rPr lang="en-US" sz="2000" dirty="0"/>
                  <a:t> $123.25,</a:t>
                </a:r>
                <a:r>
                  <a:rPr sz="2000" dirty="0"/>
                  <a:t> so we have</a:t>
                </a:r>
                <a:r>
                  <a:rPr lang="en-US" sz="2000" dirty="0"/>
                  <a:t> PMT = </a:t>
                </a:r>
                <a:r>
                  <a:rPr lang="en-US" sz="2000" dirty="0">
                    <a:latin typeface="Calibri" panose="020F0502020204030204" pitchFamily="34" charset="0"/>
                    <a:ea typeface="Calibri" panose="020F0502020204030204" pitchFamily="34" charset="0"/>
                    <a:cs typeface="Calibri" panose="020F0502020204030204" pitchFamily="34" charset="0"/>
                  </a:rPr>
                  <a:t>−</a:t>
                </a:r>
                <a:r>
                  <a:rPr lang="en-US" sz="2000" dirty="0"/>
                  <a:t>246.5.</a:t>
                </a:r>
                <a:r>
                  <a:rPr sz="2000" dirty="0"/>
                  <a:t> </a:t>
                </a:r>
              </a:p>
              <a:p>
                <a:pPr marL="514350" indent="-514350" algn="just">
                  <a:buFont typeface="+mj-lt"/>
                  <a:buChar char="•"/>
                  <a:defRPr sz="2800"/>
                </a:pPr>
                <a:r>
                  <a:rPr sz="2000" dirty="0"/>
                  <a:t>​The future value is the amount we need to solve for, so we will come back to the</a:t>
                </a:r>
                <a:r>
                  <a:rPr lang="en-US" sz="2000" dirty="0"/>
                  <a:t> FV</a:t>
                </a:r>
                <a:r>
                  <a:rPr sz="2000" dirty="0"/>
                  <a:t> entry after filling out the other values.</a:t>
                </a:r>
                <a:endParaRPr lang="en-US" sz="2000" dirty="0"/>
              </a:p>
              <a:p>
                <a:pPr marL="514350" indent="-514350" algn="just">
                  <a:buFont typeface="+mj-lt"/>
                  <a:buChar char="•"/>
                  <a:defRPr sz="2800"/>
                </a:pPr>
                <a:r>
                  <a:rPr lang="en-US" sz="2000" dirty="0"/>
                  <a:t>​Because the interest is being compounded monthly, P/Y = C/Y = 12.</a:t>
                </a:r>
              </a:p>
              <a:p>
                <a:pPr algn="just">
                  <a:defRPr sz="2800"/>
                </a:pPr>
                <a:endParaRPr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5" t="-736" r="-741"/>
                </a:stretch>
              </a:blipFill>
            </p:spPr>
            <p:txBody>
              <a:bodyPr/>
              <a:lstStyle/>
              <a:p>
                <a:r>
                  <a:rPr lang="en-IN">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Calculating Future Value of a Retirement Account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sp>
        <p:nvSpPr>
          <p:cNvPr id="3" name="Text Placeholder 2"/>
          <p:cNvSpPr>
            <a:spLocks noGrp="1"/>
          </p:cNvSpPr>
          <p:nvPr>
            <p:ph type="body" sz="quarter" idx="10"/>
          </p:nvPr>
        </p:nvSpPr>
        <p:spPr>
          <a:xfrm>
            <a:off x="457200" y="1066800"/>
            <a:ext cx="8229600" cy="4967067"/>
          </a:xfrm>
        </p:spPr>
        <p:txBody>
          <a:bodyPr>
            <a:normAutofit fontScale="85000" lnSpcReduction="20000"/>
          </a:bodyPr>
          <a:lstStyle/>
          <a:p>
            <a:pPr marL="514350" indent="-514350" algn="just">
              <a:buFont typeface="+mj-lt"/>
              <a:buChar char="•"/>
              <a:defRPr sz="2800"/>
            </a:pPr>
            <a:r>
              <a:rPr sz="3400" dirty="0"/>
              <a:t>​</a:t>
            </a:r>
            <a:r>
              <a:rPr sz="2600" dirty="0"/>
              <a:t>We'll assume that payments are made at the end of each period, so be sure that END is highlighted in the final row.</a:t>
            </a:r>
            <a:endParaRPr lang="en-US" sz="2600" dirty="0"/>
          </a:p>
          <a:p>
            <a:pPr algn="just">
              <a:defRPr sz="2800"/>
            </a:pPr>
            <a:r>
              <a:rPr lang="en-US" sz="2600" dirty="0"/>
              <a:t>Once these values have been filled out, return your cursor to the FV entry and press </a:t>
            </a:r>
            <a:r>
              <a:rPr lang="en-US" sz="2600" b="1" dirty="0"/>
              <a:t>clear</a:t>
            </a:r>
            <a:r>
              <a:rPr lang="en-US" sz="2600" dirty="0"/>
              <a:t> . Press </a:t>
            </a:r>
            <a:r>
              <a:rPr lang="en-US" sz="2600" b="1" dirty="0"/>
              <a:t>alpha</a:t>
            </a:r>
            <a:r>
              <a:rPr lang="en-US" sz="2600" dirty="0"/>
              <a:t> </a:t>
            </a:r>
            <a:r>
              <a:rPr lang="en-US" sz="2600" b="1" dirty="0"/>
              <a:t>enter</a:t>
            </a:r>
            <a:r>
              <a:rPr lang="en-US" sz="2600" dirty="0"/>
              <a:t>  to solve for this value. The</a:t>
            </a:r>
          </a:p>
          <a:p>
            <a:pPr algn="just">
              <a:defRPr sz="2800"/>
            </a:pPr>
            <a:r>
              <a:rPr lang="en-US" sz="2600" dirty="0"/>
              <a:t>calculator returns </a:t>
            </a:r>
            <a:r>
              <a:rPr lang="en-US" sz="2600" dirty="0">
                <a:latin typeface="Calibri" panose="020F0502020204030204" pitchFamily="34" charset="0"/>
              </a:rPr>
              <a:t>46768.51129</a:t>
            </a:r>
            <a:r>
              <a:rPr lang="en-US" sz="2600" dirty="0"/>
              <a:t>.</a:t>
            </a:r>
          </a:p>
          <a:p>
            <a:pPr>
              <a:defRPr sz="2800"/>
            </a:pPr>
            <a:endParaRPr lang="en-US" dirty="0"/>
          </a:p>
          <a:p>
            <a:pPr marL="514350" indent="-514350">
              <a:buFont typeface="+mj-lt"/>
              <a:buChar char="•"/>
              <a:defRPr sz="2800"/>
            </a:pPr>
            <a:endParaRPr lang="en-US" sz="2800" dirty="0"/>
          </a:p>
          <a:p>
            <a:pPr>
              <a:defRPr sz="2800"/>
            </a:pPr>
            <a:endParaRPr lang="en-US" sz="2800" dirty="0"/>
          </a:p>
          <a:p>
            <a:pPr marL="514350" indent="-514350">
              <a:buFont typeface="+mj-lt"/>
              <a:buChar char="•"/>
              <a:defRPr sz="2800"/>
            </a:pPr>
            <a:endParaRPr lang="en-US" dirty="0"/>
          </a:p>
          <a:p>
            <a:pPr>
              <a:defRPr sz="2800"/>
            </a:pPr>
            <a:endParaRPr lang="en-US" sz="2800" dirty="0"/>
          </a:p>
          <a:p>
            <a:pPr>
              <a:defRPr sz="2800"/>
            </a:pPr>
            <a:endParaRPr lang="en-US" sz="2800" dirty="0"/>
          </a:p>
          <a:p>
            <a:pPr>
              <a:defRPr sz="2800"/>
            </a:pPr>
            <a:endParaRPr sz="2800" dirty="0"/>
          </a:p>
          <a:p>
            <a:pPr>
              <a:defRPr b="1"/>
            </a:pPr>
            <a:r>
              <a:rPr dirty="0"/>
              <a:t>​</a:t>
            </a:r>
            <a:endParaRPr sz="2800" dirty="0"/>
          </a:p>
        </p:txBody>
      </p:sp>
      <p:pic>
        <p:nvPicPr>
          <p:cNvPr id="5" name="Picture 4" descr="A screenshot of a graphing calculator. The first line reads N equals 132. The second line reads I% equals 6.3. The third line reads PV equals 0. The fourth line reads PMT equals minus 246.5. The fifth line reads FV equals 46768.51129. The sixth line reads P/Y equals 12. The seventh line reads C/Y equals 12. The eighth line reads PMT: END BEGIN.">
            <a:extLst>
              <a:ext uri="{FF2B5EF4-FFF2-40B4-BE49-F238E27FC236}">
                <a16:creationId xmlns:a16="http://schemas.microsoft.com/office/drawing/2014/main" id="{B98BB9AA-D391-4CA3-B25A-DCEBB1ADE5FE}"/>
              </a:ext>
            </a:extLst>
          </p:cNvPr>
          <p:cNvPicPr>
            <a:picLocks noChangeAspect="1"/>
          </p:cNvPicPr>
          <p:nvPr/>
        </p:nvPicPr>
        <p:blipFill>
          <a:blip r:embed="rId2"/>
          <a:srcRect b="11213"/>
          <a:stretch>
            <a:fillRect/>
          </a:stretch>
        </p:blipFill>
        <p:spPr>
          <a:xfrm>
            <a:off x="3276600" y="2888928"/>
            <a:ext cx="2971800" cy="2209800"/>
          </a:xfrm>
          <a:prstGeom prst="rect">
            <a:avLst/>
          </a:prstGeom>
        </p:spPr>
      </p:pic>
      <p:sp>
        <p:nvSpPr>
          <p:cNvPr id="4" name="TextBox 3">
            <a:extLst>
              <a:ext uri="{FF2B5EF4-FFF2-40B4-BE49-F238E27FC236}">
                <a16:creationId xmlns:a16="http://schemas.microsoft.com/office/drawing/2014/main" id="{A68383B4-1839-38A4-31AE-0A390F24CE91}"/>
              </a:ext>
            </a:extLst>
          </p:cNvPr>
          <p:cNvSpPr txBox="1"/>
          <p:nvPr/>
        </p:nvSpPr>
        <p:spPr>
          <a:xfrm>
            <a:off x="4229099" y="5029200"/>
            <a:ext cx="1219200"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7</a:t>
            </a:r>
            <a:endParaRPr lang="en-IN" sz="2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Calculating Future Value of a Retirement Account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6</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381000" y="1048809"/>
                <a:ext cx="8229600" cy="4967067"/>
              </a:xfrm>
            </p:spPr>
            <p:txBody>
              <a:bodyPr>
                <a:normAutofit/>
              </a:bodyPr>
              <a:lstStyle/>
              <a:p>
                <a:pPr algn="just">
                  <a:defRPr b="1"/>
                </a:pPr>
                <a:r>
                  <a:rPr lang="en-US" sz="2200" dirty="0"/>
                  <a:t>​Microsoft Excel</a:t>
                </a:r>
              </a:p>
              <a:p>
                <a:pPr algn="just">
                  <a:defRPr sz="2800"/>
                </a:pPr>
                <a:r>
                  <a:rPr lang="en-US" sz="2000" dirty="0"/>
                  <a:t>We can again use the built-in financial function </a:t>
                </a:r>
                <a:r>
                  <a:rPr lang="en-US" sz="2000" b="1" dirty="0"/>
                  <a:t>FV(rate, nper, pmt, [pv], [type])</a:t>
                </a:r>
                <a:r>
                  <a:rPr lang="en-US" sz="2000" dirty="0"/>
                  <a:t> with rate = 0.063/12, nper = 12 </a:t>
                </a:r>
                <a:r>
                  <a:rPr lang="en-US" sz="2000" dirty="0">
                    <a:latin typeface="Cambria Math" panose="02040503050406030204" pitchFamily="18" charset="0"/>
                    <a:ea typeface="Cambria Math" panose="02040503050406030204" pitchFamily="18" charset="0"/>
                  </a:rPr>
                  <a:t>⋅</a:t>
                </a:r>
                <a:r>
                  <a:rPr lang="en-US" sz="2000" dirty="0"/>
                  <a:t> 1, and pmt = </a:t>
                </a:r>
                <a:r>
                  <a:rPr lang="en-US" sz="2000" dirty="0">
                    <a:latin typeface="Calibri" panose="020F0502020204030204" pitchFamily="34" charset="0"/>
                    <a:ea typeface="Calibri" panose="020F0502020204030204" pitchFamily="34" charset="0"/>
                    <a:cs typeface="Calibri" panose="020F0502020204030204" pitchFamily="34" charset="0"/>
                  </a:rPr>
                  <a:t>−</a:t>
                </a:r>
                <a:r>
                  <a:rPr lang="en-US" sz="2000" dirty="0"/>
                  <a:t>246.5</a:t>
                </a:r>
              </a:p>
              <a:p>
                <a:pPr algn="just">
                  <a:defRPr sz="2800"/>
                </a:pPr>
                <a:r>
                  <a:rPr lang="en-US" sz="2000" dirty="0"/>
                  <a:t>In an empty cell, type "=FV(0.063/12,12*11,-246.50,0,0)" and press Enter. The future value is given as </a:t>
                </a:r>
                <a14:m>
                  <m:oMath xmlns:m="http://schemas.openxmlformats.org/officeDocument/2006/math">
                    <m:r>
                      <a:rPr lang="en-US" sz="2000">
                        <a:latin typeface="Cambria Math" panose="02040503050406030204" pitchFamily="18" charset="0"/>
                      </a:rPr>
                      <m:t>$46,768.51</m:t>
                    </m:r>
                  </m:oMath>
                </a14:m>
                <a:r>
                  <a:rPr lang="en-US" sz="2000" dirty="0"/>
                  <a:t>.</a:t>
                </a:r>
                <a:endParaRPr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381000" y="1048809"/>
                <a:ext cx="8229600" cy="4967067"/>
              </a:xfrm>
              <a:blipFill>
                <a:blip r:embed="rId2"/>
                <a:stretch>
                  <a:fillRect l="-963" t="-859" r="-741"/>
                </a:stretch>
              </a:blipFill>
            </p:spPr>
            <p:txBody>
              <a:bodyPr/>
              <a:lstStyle/>
              <a:p>
                <a:r>
                  <a:rPr lang="en-IN">
                    <a:noFill/>
                  </a:rPr>
                  <a:t> </a:t>
                </a:r>
              </a:p>
            </p:txBody>
          </p:sp>
        </mc:Fallback>
      </mc:AlternateContent>
      <p:pic>
        <p:nvPicPr>
          <p:cNvPr id="7" name="Picture 6" descr="A screenshot of an excel sheet.  A dropbox box at the top left reads A1.  The formula bar reads fx equals FV(0.063/12,12*11,-246.50,0,0).  Cell A1 contains  $46,768.51.  All other cells are empty.">
            <a:extLst>
              <a:ext uri="{FF2B5EF4-FFF2-40B4-BE49-F238E27FC236}">
                <a16:creationId xmlns:a16="http://schemas.microsoft.com/office/drawing/2014/main" id="{3CEF60FD-85B4-41BA-8D62-1CBFEC5F6A21}"/>
              </a:ext>
            </a:extLst>
          </p:cNvPr>
          <p:cNvPicPr>
            <a:picLocks noChangeAspect="1"/>
          </p:cNvPicPr>
          <p:nvPr/>
        </p:nvPicPr>
        <p:blipFill>
          <a:blip r:embed="rId3"/>
          <a:srcRect b="20652"/>
          <a:stretch>
            <a:fillRect/>
          </a:stretch>
        </p:blipFill>
        <p:spPr>
          <a:xfrm>
            <a:off x="2386952" y="2998942"/>
            <a:ext cx="4217696" cy="1066800"/>
          </a:xfrm>
          <a:prstGeom prst="rect">
            <a:avLst/>
          </a:prstGeom>
        </p:spPr>
      </p:pic>
      <p:sp>
        <p:nvSpPr>
          <p:cNvPr id="4" name="TextBox 3">
            <a:extLst>
              <a:ext uri="{FF2B5EF4-FFF2-40B4-BE49-F238E27FC236}">
                <a16:creationId xmlns:a16="http://schemas.microsoft.com/office/drawing/2014/main" id="{8A0ECE7C-188E-C362-75F6-2ABF40C315F2}"/>
              </a:ext>
            </a:extLst>
          </p:cNvPr>
          <p:cNvSpPr txBox="1"/>
          <p:nvPr/>
        </p:nvSpPr>
        <p:spPr>
          <a:xfrm>
            <a:off x="4000500" y="4015918"/>
            <a:ext cx="1143000"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8</a:t>
            </a:r>
            <a:endParaRPr lang="en-IN" sz="22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8795843-11EB-C89E-D7B5-FC9632674DD3}"/>
                  </a:ext>
                </a:extLst>
              </p:cNvPr>
              <p:cNvSpPr txBox="1"/>
              <p:nvPr/>
            </p:nvSpPr>
            <p:spPr>
              <a:xfrm>
                <a:off x="381000" y="4549914"/>
                <a:ext cx="8229600" cy="707886"/>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Therefore, after </a:t>
                </a:r>
                <a:r>
                  <a:rPr kumimoji="0" lang="en-US" sz="2000" b="0" i="0" u="none" strike="noStrike" kern="1200" cap="none" spc="0" normalizeH="0" baseline="0" noProof="0" dirty="0">
                    <a:ln>
                      <a:noFill/>
                    </a:ln>
                    <a:solidFill>
                      <a:srgbClr val="366092"/>
                    </a:solidFill>
                    <a:effectLst/>
                    <a:uLnTx/>
                    <a:uFillTx/>
                    <a:latin typeface="Cambria Math"/>
                    <a:ea typeface="+mn-ea"/>
                    <a:cs typeface="+mn-cs"/>
                  </a:rPr>
                  <a:t>11</a:t>
                </a:r>
                <a:r>
                  <a:rPr kumimoji="0" lang="en-US" sz="2000" b="0" i="0" u="none" strike="noStrike" kern="1200" cap="none" spc="0" normalizeH="0" baseline="0" noProof="0" dirty="0">
                    <a:ln>
                      <a:noFill/>
                    </a:ln>
                    <a:solidFill>
                      <a:srgbClr val="366092"/>
                    </a:solidFill>
                    <a:effectLst/>
                    <a:uLnTx/>
                    <a:uFillTx/>
                    <a:latin typeface="Calibri"/>
                    <a:ea typeface="+mn-ea"/>
                    <a:cs typeface="+mn-cs"/>
                  </a:rPr>
                  <a:t> years, the 401(k) account will contain approximately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$46,768.51</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a:t>
                </a:r>
                <a:endParaRPr lang="en-IN" dirty="0"/>
              </a:p>
            </p:txBody>
          </p:sp>
        </mc:Choice>
        <mc:Fallback xmlns="">
          <p:sp>
            <p:nvSpPr>
              <p:cNvPr id="6" name="TextBox 5">
                <a:extLst>
                  <a:ext uri="{FF2B5EF4-FFF2-40B4-BE49-F238E27FC236}">
                    <a16:creationId xmlns:a16="http://schemas.microsoft.com/office/drawing/2014/main" id="{48795843-11EB-C89E-D7B5-FC9632674DD3}"/>
                  </a:ext>
                </a:extLst>
              </p:cNvPr>
              <p:cNvSpPr txBox="1">
                <a:spLocks noRot="1" noChangeAspect="1" noMove="1" noResize="1" noEditPoints="1" noAdjustHandles="1" noChangeArrowheads="1" noChangeShapeType="1" noTextEdit="1"/>
              </p:cNvSpPr>
              <p:nvPr/>
            </p:nvSpPr>
            <p:spPr>
              <a:xfrm>
                <a:off x="381000" y="4549914"/>
                <a:ext cx="8229600" cy="707886"/>
              </a:xfrm>
              <a:prstGeom prst="rect">
                <a:avLst/>
              </a:prstGeom>
              <a:blipFill>
                <a:blip r:embed="rId4"/>
                <a:stretch>
                  <a:fillRect l="-815" t="-5983" b="-13675"/>
                </a:stretch>
              </a:blipFill>
            </p:spPr>
            <p:txBody>
              <a:bodyPr/>
              <a:lstStyle/>
              <a:p>
                <a:r>
                  <a:rPr lang="en-IN">
                    <a:noFill/>
                  </a:rPr>
                  <a:t> </a:t>
                </a:r>
              </a:p>
            </p:txBody>
          </p:sp>
        </mc:Fallback>
      </mc:AlternateContent>
    </p:spTree>
    <p:extLst>
      <p:ext uri="{BB962C8B-B14F-4D97-AF65-F5344CB8AC3E}">
        <p14:creationId xmlns:p14="http://schemas.microsoft.com/office/powerpoint/2010/main" val="1404508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Calculating Future Value of a Retirement Account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7</a:t>
            </a:r>
            <a:endParaRPr dirty="0"/>
          </a:p>
        </p:txBody>
      </p:sp>
      <p:sp>
        <p:nvSpPr>
          <p:cNvPr id="3" name="Text Placeholder 2"/>
          <p:cNvSpPr>
            <a:spLocks noGrp="1"/>
          </p:cNvSpPr>
          <p:nvPr>
            <p:ph type="body" sz="quarter" idx="10"/>
          </p:nvPr>
        </p:nvSpPr>
        <p:spPr/>
        <p:txBody>
          <a:bodyPr>
            <a:normAutofit/>
          </a:bodyPr>
          <a:lstStyle/>
          <a:p>
            <a:pPr marL="447675" indent="-447675" algn="just">
              <a:defRPr sz="2800"/>
            </a:pPr>
            <a:r>
              <a:rPr lang="en-US" sz="2200" dirty="0"/>
              <a:t>b.	</a:t>
            </a:r>
            <a:r>
              <a:rPr sz="2200" dirty="0"/>
              <a:t>From 2031 to 2045, the account will still accrue interest, but monthly payments will no longer be added to the account. So now we need to use the future value formula for compound interest with a principal of</a:t>
            </a:r>
            <a:r>
              <a:rPr lang="en-US" sz="2200" dirty="0"/>
              <a:t> $46,768.51.</a:t>
            </a:r>
            <a:r>
              <a:rPr sz="2200" dirty="0"/>
              <a:t> There are </a:t>
            </a:r>
            <a:r>
              <a:rPr sz="2200" dirty="0">
                <a:latin typeface="Cambria Math"/>
              </a:rPr>
              <a:t>14</a:t>
            </a:r>
            <a:r>
              <a:rPr sz="2200" dirty="0"/>
              <a:t> years between 2031 and 2045 where interest continues being compounded monthly at a rate of</a:t>
            </a:r>
            <a:r>
              <a:rPr lang="en-US" sz="2200" dirty="0"/>
              <a:t> 6.3%.</a:t>
            </a:r>
            <a:endParaRPr sz="2200" dirty="0"/>
          </a:p>
          <a:p>
            <a:pPr marL="857250" lvl="2" indent="0">
              <a:buNone/>
              <a:defRPr b="1"/>
            </a:pPr>
            <a:r>
              <a:rPr sz="2000" dirty="0"/>
              <a:t>​By Hand</a:t>
            </a:r>
            <a:endParaRPr dirty="0"/>
          </a:p>
        </p:txBody>
      </p:sp>
      <p:pic>
        <p:nvPicPr>
          <p:cNvPr id="5" name="Picture 4" descr="A equals P times open parenthesis 1 plus r over n closed parenthesis superscript n times t&#10;&#10;equals 46768.51 times open parenthesis 1 plus 0.063 over 12 closed parenthesis superscript open parenthesis 14 times 12 closed parenthesis&#10;&#10;approximately equal to 112719.56&#10;">
            <a:extLst>
              <a:ext uri="{FF2B5EF4-FFF2-40B4-BE49-F238E27FC236}">
                <a16:creationId xmlns:a16="http://schemas.microsoft.com/office/drawing/2014/main" id="{1CE676FD-48B6-16E9-5963-E711570D426D}"/>
              </a:ext>
            </a:extLst>
          </p:cNvPr>
          <p:cNvPicPr>
            <a:picLocks noChangeAspect="1"/>
          </p:cNvPicPr>
          <p:nvPr/>
        </p:nvPicPr>
        <p:blipFill>
          <a:blip r:embed="rId2"/>
          <a:stretch>
            <a:fillRect/>
          </a:stretch>
        </p:blipFill>
        <p:spPr>
          <a:xfrm>
            <a:off x="2447925" y="3512820"/>
            <a:ext cx="4248150" cy="241935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Calculating Future Value of a Retirement Account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8</a:t>
            </a:r>
            <a:endParaRPr dirty="0"/>
          </a:p>
        </p:txBody>
      </p:sp>
      <p:sp>
        <p:nvSpPr>
          <p:cNvPr id="3" name="Text Placeholder 2"/>
          <p:cNvSpPr>
            <a:spLocks noGrp="1"/>
          </p:cNvSpPr>
          <p:nvPr>
            <p:ph type="body" sz="quarter" idx="10"/>
          </p:nvPr>
        </p:nvSpPr>
        <p:spPr>
          <a:xfrm>
            <a:off x="457200" y="1059348"/>
            <a:ext cx="8229600" cy="4967067"/>
          </a:xfrm>
        </p:spPr>
        <p:txBody>
          <a:bodyPr>
            <a:normAutofit/>
          </a:bodyPr>
          <a:lstStyle/>
          <a:p>
            <a:pPr>
              <a:defRPr b="1"/>
            </a:pPr>
            <a:r>
              <a:rPr sz="2000" dirty="0"/>
              <a:t>TI-83/84 Plus</a:t>
            </a:r>
          </a:p>
          <a:p>
            <a:r>
              <a:rPr sz="1800" dirty="0"/>
              <a:t>We'll use the TVM Solver again to solve for the future value over the next time period. The terms of the 401(k) have not changed, so I% and P/Y = C/Y are unchanged. However, since this time period has the interest compounding monthly for </a:t>
            </a:r>
            <a:r>
              <a:rPr sz="1800" dirty="0">
                <a:latin typeface="Cambria Math"/>
              </a:rPr>
              <a:t>14</a:t>
            </a:r>
            <a:r>
              <a:rPr sz="1800" dirty="0"/>
              <a:t> years, we will change N to 12</a:t>
            </a:r>
            <a:r>
              <a:rPr lang="en-US" sz="1800" dirty="0"/>
              <a:t> </a:t>
            </a:r>
            <a:r>
              <a:rPr lang="en-IN" sz="1800" dirty="0">
                <a:latin typeface="Cambria Math" panose="02040503050406030204" pitchFamily="18" charset="0"/>
                <a:ea typeface="Cambria Math" panose="02040503050406030204" pitchFamily="18" charset="0"/>
              </a:rPr>
              <a:t>⋅</a:t>
            </a:r>
            <a:r>
              <a:rPr lang="en-US" sz="1800" dirty="0"/>
              <a:t> </a:t>
            </a:r>
            <a:r>
              <a:rPr sz="1800" dirty="0"/>
              <a:t>14 = 168. The future value we found in part a. is now the present value, so </a:t>
            </a:r>
            <a:r>
              <a:rPr sz="1800" dirty="0">
                <a:latin typeface="Calibri" panose="020F0502020204030204" pitchFamily="34" charset="0"/>
              </a:rPr>
              <a:t>PV</a:t>
            </a:r>
            <a:r>
              <a:rPr lang="en-US" sz="1800" dirty="0">
                <a:latin typeface="Calibri" panose="020F0502020204030204" pitchFamily="34" charset="0"/>
              </a:rPr>
              <a:t> </a:t>
            </a:r>
            <a:r>
              <a:rPr sz="1800" dirty="0">
                <a:latin typeface="Calibri" panose="020F0502020204030204" pitchFamily="34" charset="0"/>
              </a:rPr>
              <a:t>=</a:t>
            </a:r>
            <a:r>
              <a:rPr lang="en-US" sz="1800" dirty="0">
                <a:latin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a:t>
            </a:r>
            <a:r>
              <a:rPr sz="1800" dirty="0">
                <a:latin typeface="Calibri" panose="020F0502020204030204" pitchFamily="34" charset="0"/>
              </a:rPr>
              <a:t>46768.51129</a:t>
            </a:r>
            <a:r>
              <a:rPr sz="1800" dirty="0"/>
              <a:t>. (Although this is value represents money, we will not round here so that the final answer is more precise.) During this time period, no monthly payments are being made, so</a:t>
            </a:r>
            <a:r>
              <a:rPr lang="en-US" sz="1800" dirty="0"/>
              <a:t> PMT = 0.</a:t>
            </a:r>
            <a:r>
              <a:rPr sz="1800" dirty="0"/>
              <a:t> Once all of these values have been filled out, return the cursor to the FV entry and press </a:t>
            </a:r>
            <a:r>
              <a:rPr lang="en-US" sz="1800" dirty="0"/>
              <a:t> </a:t>
            </a:r>
            <a:r>
              <a:rPr sz="1800" b="1" dirty="0"/>
              <a:t>clear</a:t>
            </a:r>
            <a:r>
              <a:rPr lang="en-US" sz="1800" dirty="0"/>
              <a:t> </a:t>
            </a:r>
            <a:r>
              <a:rPr sz="1800" dirty="0"/>
              <a:t>. Solve for this value by</a:t>
            </a:r>
            <a:r>
              <a:rPr lang="en-US" sz="1800" dirty="0"/>
              <a:t> </a:t>
            </a:r>
            <a:r>
              <a:rPr sz="1800" dirty="0"/>
              <a:t>pressing </a:t>
            </a:r>
            <a:r>
              <a:rPr sz="1800" b="1" dirty="0"/>
              <a:t>alpha</a:t>
            </a:r>
            <a:r>
              <a:rPr lang="en-US" sz="1800" dirty="0"/>
              <a:t> </a:t>
            </a:r>
            <a:r>
              <a:rPr sz="1800" b="1" dirty="0"/>
              <a:t>enter</a:t>
            </a:r>
            <a:r>
              <a:rPr sz="1800" dirty="0"/>
              <a:t>. The calculator returns </a:t>
            </a:r>
            <a:r>
              <a:rPr sz="1800" dirty="0">
                <a:latin typeface="Calibri" panose="020F0502020204030204" pitchFamily="34" charset="0"/>
              </a:rPr>
              <a:t>112719.5598</a:t>
            </a:r>
            <a:r>
              <a:rPr sz="1800" dirty="0"/>
              <a:t>.</a:t>
            </a:r>
          </a:p>
          <a:p>
            <a:pPr>
              <a:defRPr b="1"/>
            </a:pPr>
            <a:r>
              <a:rPr dirty="0"/>
              <a:t>​</a:t>
            </a:r>
            <a:endParaRPr sz="2800" dirty="0"/>
          </a:p>
        </p:txBody>
      </p:sp>
      <p:pic>
        <p:nvPicPr>
          <p:cNvPr id="5" name="Picture 4" descr="A screenshot of a graphing calculator. The first line reads N equals 168. The second line reads I% equals 6.3. The third line reads PV equals minus 46768.51129. The fourth line reads PMT equals 0. The fifth line reads FV equals 112719.5598. The sixth line reads P/Y equals 12. The seventh line reads C/Y equals 12. The eighth line reads PMT: END BEGIN.">
            <a:extLst>
              <a:ext uri="{FF2B5EF4-FFF2-40B4-BE49-F238E27FC236}">
                <a16:creationId xmlns:a16="http://schemas.microsoft.com/office/drawing/2014/main" id="{8B9FBB2B-491F-4AD1-834F-74A6DBCB8F03}"/>
              </a:ext>
            </a:extLst>
          </p:cNvPr>
          <p:cNvPicPr>
            <a:picLocks noChangeAspect="1"/>
          </p:cNvPicPr>
          <p:nvPr/>
        </p:nvPicPr>
        <p:blipFill>
          <a:blip r:embed="rId2"/>
          <a:srcRect b="11559"/>
          <a:stretch>
            <a:fillRect/>
          </a:stretch>
        </p:blipFill>
        <p:spPr>
          <a:xfrm>
            <a:off x="3460484" y="4081910"/>
            <a:ext cx="2223032" cy="1689848"/>
          </a:xfrm>
          <a:prstGeom prst="rect">
            <a:avLst/>
          </a:prstGeom>
        </p:spPr>
      </p:pic>
      <p:sp>
        <p:nvSpPr>
          <p:cNvPr id="6" name="TextBox 5">
            <a:extLst>
              <a:ext uri="{FF2B5EF4-FFF2-40B4-BE49-F238E27FC236}">
                <a16:creationId xmlns:a16="http://schemas.microsoft.com/office/drawing/2014/main" id="{E082306F-58FF-8FA0-2866-3F179B1E7E6D}"/>
              </a:ext>
            </a:extLst>
          </p:cNvPr>
          <p:cNvSpPr txBox="1"/>
          <p:nvPr/>
        </p:nvSpPr>
        <p:spPr>
          <a:xfrm>
            <a:off x="4016188" y="5621107"/>
            <a:ext cx="1111624"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9</a:t>
            </a:r>
            <a:endParaRPr lang="en-IN" sz="2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Calculating Future Value of a Retirement Account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9</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7391400" cy="4967067"/>
              </a:xfrm>
            </p:spPr>
            <p:txBody>
              <a:bodyPr>
                <a:normAutofit/>
              </a:bodyPr>
              <a:lstStyle/>
              <a:p>
                <a:pPr>
                  <a:defRPr b="1"/>
                </a:pPr>
                <a:r>
                  <a:rPr dirty="0"/>
                  <a:t>​</a:t>
                </a:r>
                <a:r>
                  <a:rPr sz="2000" dirty="0"/>
                  <a:t>Microsoft Excel</a:t>
                </a:r>
              </a:p>
              <a:p>
                <a:pPr>
                  <a:defRPr sz="2800"/>
                </a:pPr>
                <a:r>
                  <a:rPr sz="2000" dirty="0"/>
                  <a:t>We can again use the built-in financial function, </a:t>
                </a:r>
                <a:r>
                  <a:rPr sz="2000" b="1" dirty="0"/>
                  <a:t>FV(rate, nper, pmt, [pv], [type])</a:t>
                </a:r>
                <a:r>
                  <a:rPr sz="2000" dirty="0"/>
                  <a:t>,</a:t>
                </a:r>
                <a:r>
                  <a:rPr lang="en-US" sz="2000" dirty="0"/>
                  <a:t> </a:t>
                </a:r>
                <a:r>
                  <a:rPr sz="2000" dirty="0"/>
                  <a:t>with</a:t>
                </a:r>
                <a:r>
                  <a:rPr lang="en-US" sz="2000" dirty="0"/>
                  <a:t> rate = 0.063/12, nper = 12 </a:t>
                </a:r>
                <a:r>
                  <a:rPr lang="en-US" sz="2000" dirty="0">
                    <a:latin typeface="Cambria Math" panose="02040503050406030204" pitchFamily="18" charset="0"/>
                    <a:ea typeface="Cambria Math" panose="02040503050406030204" pitchFamily="18" charset="0"/>
                  </a:rPr>
                  <a:t>⋅ </a:t>
                </a:r>
                <a:r>
                  <a:rPr lang="en-US" sz="2000" dirty="0"/>
                  <a:t>14, pmt = 0,  and</a:t>
                </a:r>
                <a:br>
                  <a:rPr lang="en-US" sz="2000" dirty="0"/>
                </a:br>
                <a:r>
                  <a:rPr lang="en-US" sz="2000" dirty="0"/>
                  <a:t>pv = </a:t>
                </a:r>
                <a:r>
                  <a:rPr lang="en-US" sz="2000" dirty="0">
                    <a:latin typeface="Calibri" panose="020F0502020204030204" pitchFamily="34" charset="0"/>
                    <a:ea typeface="Calibri" panose="020F0502020204030204" pitchFamily="34" charset="0"/>
                    <a:cs typeface="Calibri" panose="020F0502020204030204" pitchFamily="34" charset="0"/>
                  </a:rPr>
                  <a:t>−</a:t>
                </a:r>
                <a:r>
                  <a:rPr lang="en-US" sz="2000" dirty="0"/>
                  <a:t>46768.51.</a:t>
                </a:r>
                <a:endParaRPr sz="2000" dirty="0"/>
              </a:p>
              <a:p>
                <a:pPr>
                  <a:defRPr sz="2800"/>
                </a:pPr>
                <a:r>
                  <a:rPr sz="2000" dirty="0"/>
                  <a:t>In an empty cell, type "=FV(0.063/12,12*14,0,-46768.51,0)" and press Enter. The future value is given as </a:t>
                </a:r>
                <a14:m>
                  <m:oMath xmlns:m="http://schemas.openxmlformats.org/officeDocument/2006/math">
                    <m:r>
                      <a:rPr sz="2000">
                        <a:latin typeface="Cambria Math" panose="02040503050406030204" pitchFamily="18" charset="0"/>
                      </a:rPr>
                      <m:t>$112,719.56</m:t>
                    </m:r>
                  </m:oMath>
                </a14:m>
                <a:r>
                  <a:rPr sz="20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7391400" cy="4967067"/>
              </a:xfrm>
              <a:blipFill>
                <a:blip r:embed="rId2"/>
                <a:stretch>
                  <a:fillRect l="-1649" t="-1227" r="-1484"/>
                </a:stretch>
              </a:blipFill>
            </p:spPr>
            <p:txBody>
              <a:bodyPr/>
              <a:lstStyle/>
              <a:p>
                <a:r>
                  <a:rPr lang="en-IN">
                    <a:noFill/>
                  </a:rPr>
                  <a:t> </a:t>
                </a:r>
              </a:p>
            </p:txBody>
          </p:sp>
        </mc:Fallback>
      </mc:AlternateContent>
      <p:pic>
        <p:nvPicPr>
          <p:cNvPr id="5" name="Picture 4" descr="A screenshot of an excel sheet.  A dropbox box at the top left reads A1.  The formula bar reads fx equals FV(0.063/12,12*14,0,-46768.51,0).  Cell A1 contains  $112,719.56 .  All other cells are empty.">
            <a:extLst>
              <a:ext uri="{FF2B5EF4-FFF2-40B4-BE49-F238E27FC236}">
                <a16:creationId xmlns:a16="http://schemas.microsoft.com/office/drawing/2014/main" id="{5465E8DD-5427-41DB-8921-5B4DD4C473D5}"/>
              </a:ext>
            </a:extLst>
          </p:cNvPr>
          <p:cNvPicPr>
            <a:picLocks noChangeAspect="1"/>
          </p:cNvPicPr>
          <p:nvPr/>
        </p:nvPicPr>
        <p:blipFill>
          <a:blip r:embed="rId3"/>
          <a:srcRect b="17647"/>
          <a:stretch>
            <a:fillRect/>
          </a:stretch>
        </p:blipFill>
        <p:spPr>
          <a:xfrm>
            <a:off x="2590800" y="3276600"/>
            <a:ext cx="4040414" cy="1066800"/>
          </a:xfrm>
          <a:prstGeom prst="rect">
            <a:avLst/>
          </a:prstGeom>
        </p:spPr>
      </p:pic>
      <p:sp>
        <p:nvSpPr>
          <p:cNvPr id="4" name="TextBox 3">
            <a:extLst>
              <a:ext uri="{FF2B5EF4-FFF2-40B4-BE49-F238E27FC236}">
                <a16:creationId xmlns:a16="http://schemas.microsoft.com/office/drawing/2014/main" id="{E136E0B6-A0F2-8E5A-BF14-7F5F92F41E58}"/>
              </a:ext>
            </a:extLst>
          </p:cNvPr>
          <p:cNvSpPr txBox="1"/>
          <p:nvPr/>
        </p:nvSpPr>
        <p:spPr>
          <a:xfrm>
            <a:off x="3925207" y="4369713"/>
            <a:ext cx="1371600"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10</a:t>
            </a:r>
            <a:endParaRPr lang="en-IN" sz="22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9C7D2C7-6523-BC84-61B8-431C7764285A}"/>
                  </a:ext>
                </a:extLst>
              </p:cNvPr>
              <p:cNvSpPr txBox="1"/>
              <p:nvPr/>
            </p:nvSpPr>
            <p:spPr>
              <a:xfrm>
                <a:off x="457200" y="4854714"/>
                <a:ext cx="8229600" cy="707886"/>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Therefore, after </a:t>
                </a:r>
                <a:r>
                  <a:rPr kumimoji="0" lang="en-US" sz="2000" b="0" i="0" u="none" strike="noStrike" kern="1200" cap="none" spc="0" normalizeH="0" baseline="0" noProof="0" dirty="0">
                    <a:ln>
                      <a:noFill/>
                    </a:ln>
                    <a:solidFill>
                      <a:srgbClr val="366092"/>
                    </a:solidFill>
                    <a:effectLst/>
                    <a:uLnTx/>
                    <a:uFillTx/>
                    <a:latin typeface="Cambria Math"/>
                    <a:ea typeface="+mn-ea"/>
                    <a:cs typeface="+mn-cs"/>
                  </a:rPr>
                  <a:t>25</a:t>
                </a:r>
                <a:r>
                  <a:rPr kumimoji="0" lang="en-US" sz="2000" b="0" i="0" u="none" strike="noStrike" kern="1200" cap="none" spc="0" normalizeH="0" baseline="0" noProof="0" dirty="0">
                    <a:ln>
                      <a:noFill/>
                    </a:ln>
                    <a:solidFill>
                      <a:srgbClr val="366092"/>
                    </a:solidFill>
                    <a:effectLst/>
                    <a:uLnTx/>
                    <a:uFillTx/>
                    <a:latin typeface="Calibri"/>
                    <a:ea typeface="+mn-ea"/>
                    <a:cs typeface="+mn-cs"/>
                  </a:rPr>
                  <a:t> years the 401(k) will have approximately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$112,719.56</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in the account.</a:t>
                </a:r>
                <a:endParaRPr lang="en-IN" dirty="0"/>
              </a:p>
            </p:txBody>
          </p:sp>
        </mc:Choice>
        <mc:Fallback xmlns="">
          <p:sp>
            <p:nvSpPr>
              <p:cNvPr id="7" name="TextBox 6">
                <a:extLst>
                  <a:ext uri="{FF2B5EF4-FFF2-40B4-BE49-F238E27FC236}">
                    <a16:creationId xmlns:a16="http://schemas.microsoft.com/office/drawing/2014/main" id="{F9C7D2C7-6523-BC84-61B8-431C7764285A}"/>
                  </a:ext>
                </a:extLst>
              </p:cNvPr>
              <p:cNvSpPr txBox="1">
                <a:spLocks noRot="1" noChangeAspect="1" noMove="1" noResize="1" noEditPoints="1" noAdjustHandles="1" noChangeArrowheads="1" noChangeShapeType="1" noTextEdit="1"/>
              </p:cNvSpPr>
              <p:nvPr/>
            </p:nvSpPr>
            <p:spPr>
              <a:xfrm>
                <a:off x="457200" y="4854714"/>
                <a:ext cx="8229600" cy="707886"/>
              </a:xfrm>
              <a:prstGeom prst="rect">
                <a:avLst/>
              </a:prstGeom>
              <a:blipFill>
                <a:blip r:embed="rId4"/>
                <a:stretch>
                  <a:fillRect l="-741" t="-5983" b="-13675"/>
                </a:stretch>
              </a:blipFill>
            </p:spPr>
            <p:txBody>
              <a:bodyPr/>
              <a:lstStyle/>
              <a:p>
                <a:r>
                  <a:rPr lang="en-IN">
                    <a:noFill/>
                  </a:rPr>
                  <a:t> </a:t>
                </a:r>
              </a:p>
            </p:txBody>
          </p:sp>
        </mc:Fallback>
      </mc:AlternateContent>
    </p:spTree>
    <p:extLst>
      <p:ext uri="{BB962C8B-B14F-4D97-AF65-F5344CB8AC3E}">
        <p14:creationId xmlns:p14="http://schemas.microsoft.com/office/powerpoint/2010/main" val="2616657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Calculating Future Value of a Retirement Account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10</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447675" indent="-447675">
                  <a:defRPr sz="2800"/>
                </a:pPr>
                <a:r>
                  <a:rPr lang="en-US" sz="2000" dirty="0"/>
                  <a:t>c.	</a:t>
                </a:r>
                <a:r>
                  <a:rPr sz="2000" dirty="0"/>
                  <a:t>The interest on the account can be found by subtracting the amount of the contributions from the future value of the account after </a:t>
                </a:r>
                <a:r>
                  <a:rPr sz="2000" dirty="0">
                    <a:latin typeface="Cambria Math"/>
                  </a:rPr>
                  <a:t>25</a:t>
                </a:r>
                <a:r>
                  <a:rPr sz="2000" dirty="0"/>
                  <a:t> years.</a:t>
                </a:r>
                <a:endParaRPr lang="en-US" sz="2000" dirty="0"/>
              </a:p>
              <a:p>
                <a:pPr marL="457200" lvl="1" indent="0">
                  <a:buNone/>
                  <a:defRPr sz="2800"/>
                </a:pPr>
                <a:r>
                  <a:rPr lang="en-US" sz="2000" dirty="0"/>
                  <a:t>Remember that there were </a:t>
                </a:r>
                <a:r>
                  <a:rPr lang="en-US" sz="2000" dirty="0">
                    <a:latin typeface="Cambria Math"/>
                  </a:rPr>
                  <a:t>12</a:t>
                </a:r>
                <a:r>
                  <a:rPr lang="en-US" sz="2000" dirty="0"/>
                  <a:t> payments of </a:t>
                </a:r>
                <a14:m>
                  <m:oMath xmlns:m="http://schemas.openxmlformats.org/officeDocument/2006/math">
                    <m:r>
                      <a:rPr lang="en-US" sz="2000">
                        <a:latin typeface="Cambria Math" panose="02040503050406030204" pitchFamily="18" charset="0"/>
                      </a:rPr>
                      <m:t>$246.50</m:t>
                    </m:r>
                  </m:oMath>
                </a14:m>
                <a:r>
                  <a:rPr lang="en-US" sz="2000" dirty="0"/>
                  <a:t> each year for </a:t>
                </a:r>
                <a:r>
                  <a:rPr lang="en-US" sz="2000" dirty="0">
                    <a:latin typeface="Cambria Math"/>
                  </a:rPr>
                  <a:t>11</a:t>
                </a:r>
                <a:r>
                  <a:rPr lang="en-US" sz="2000" dirty="0"/>
                  <a:t> years.</a:t>
                </a:r>
              </a:p>
              <a:p>
                <a:pPr algn="ctr">
                  <a:defRPr sz="2800"/>
                </a:pPr>
                <a:r>
                  <a:rPr lang="en-US" sz="2000" dirty="0"/>
                  <a:t>12 </a:t>
                </a:r>
                <a:r>
                  <a:rPr lang="en-US" sz="2000" dirty="0">
                    <a:latin typeface="Cambria Math" panose="02040503050406030204" pitchFamily="18" charset="0"/>
                    <a:ea typeface="Cambria Math" panose="02040503050406030204" pitchFamily="18" charset="0"/>
                  </a:rPr>
                  <a:t>⋅</a:t>
                </a:r>
                <a:r>
                  <a:rPr lang="en-US" sz="2000" dirty="0"/>
                  <a:t> $246.50 </a:t>
                </a:r>
                <a:r>
                  <a:rPr lang="en-US" sz="2000" dirty="0">
                    <a:latin typeface="Cambria Math" panose="02040503050406030204" pitchFamily="18" charset="0"/>
                    <a:ea typeface="Cambria Math" panose="02040503050406030204" pitchFamily="18" charset="0"/>
                  </a:rPr>
                  <a:t>⋅</a:t>
                </a:r>
                <a:r>
                  <a:rPr lang="en-US" sz="2000" dirty="0"/>
                  <a:t> 11 = $32,538 ​</a:t>
                </a:r>
              </a:p>
              <a:p>
                <a:pPr marL="457200" lvl="1" indent="0">
                  <a:buNone/>
                  <a:defRPr sz="2800"/>
                </a:pPr>
                <a:r>
                  <a:rPr lang="en-US" sz="2000" dirty="0"/>
                  <a:t>​So over the </a:t>
                </a:r>
                <a:r>
                  <a:rPr lang="en-US" sz="2000" dirty="0">
                    <a:latin typeface="Cambria Math"/>
                  </a:rPr>
                  <a:t>25</a:t>
                </a:r>
                <a:r>
                  <a:rPr lang="en-US" sz="2000" dirty="0"/>
                  <a:t> years </a:t>
                </a:r>
                <a14:m>
                  <m:oMath xmlns:m="http://schemas.openxmlformats.org/officeDocument/2006/math">
                    <m:r>
                      <a:rPr lang="en-US" sz="2000">
                        <a:latin typeface="Cambria Math" panose="02040503050406030204" pitchFamily="18" charset="0"/>
                      </a:rPr>
                      <m:t>$32,538</m:t>
                    </m:r>
                  </m:oMath>
                </a14:m>
                <a:r>
                  <a:rPr lang="en-US" sz="2000" dirty="0"/>
                  <a:t> was contributed to the 401(k). The interest the account earned is then $112,719.56 </a:t>
                </a:r>
                <a:r>
                  <a:rPr lang="en-US" sz="2000" dirty="0">
                    <a:latin typeface="Calibri" panose="020F0502020204030204" pitchFamily="34" charset="0"/>
                    <a:ea typeface="Calibri" panose="020F0502020204030204" pitchFamily="34" charset="0"/>
                    <a:cs typeface="Calibri" panose="020F0502020204030204" pitchFamily="34" charset="0"/>
                  </a:rPr>
                  <a:t>−</a:t>
                </a:r>
                <a:r>
                  <a:rPr lang="en-US" sz="2000" dirty="0"/>
                  <a:t> $32,538 = $80,181.5</a:t>
                </a:r>
              </a:p>
              <a:p>
                <a:pPr marL="514350" indent="-514350">
                  <a:buFont typeface="+mj-lt"/>
                  <a:buAutoNum type="alphaLcPeriod" startAt="3"/>
                  <a:defRPr sz="2800"/>
                </a:pPr>
                <a:endParaRPr lang="en-US" sz="2000" dirty="0"/>
              </a:p>
              <a:p>
                <a:pPr marL="447675" indent="-447675">
                  <a:defRPr sz="2800"/>
                </a:pPr>
                <a:r>
                  <a:rPr lang="en-US" sz="2000" dirty="0"/>
                  <a:t>d.	The </a:t>
                </a:r>
                <a14:m>
                  <m:oMath xmlns:m="http://schemas.openxmlformats.org/officeDocument/2006/math">
                    <m:r>
                      <a:rPr lang="en-US" sz="2000">
                        <a:latin typeface="Cambria Math" panose="02040503050406030204" pitchFamily="18" charset="0"/>
                      </a:rPr>
                      <m:t>4%</m:t>
                    </m:r>
                  </m:oMath>
                </a14:m>
                <a:r>
                  <a:rPr lang="en-US" sz="2000" dirty="0"/>
                  <a:t> rule of thumb suggests that withdrawing only </a:t>
                </a:r>
                <a14:m>
                  <m:oMath xmlns:m="http://schemas.openxmlformats.org/officeDocument/2006/math">
                    <m:r>
                      <a:rPr lang="en-US" sz="2000">
                        <a:latin typeface="Cambria Math" panose="02040503050406030204" pitchFamily="18" charset="0"/>
                      </a:rPr>
                      <m:t>4%</m:t>
                    </m:r>
                  </m:oMath>
                </a14:m>
                <a:r>
                  <a:rPr lang="en-US" sz="2000" dirty="0"/>
                  <a:t> out of a retirement fund in the first year will enable the savings to last through </a:t>
                </a:r>
                <a:r>
                  <a:rPr lang="en-US" sz="2000" dirty="0">
                    <a:latin typeface="Cambria Math"/>
                  </a:rPr>
                  <a:t>30</a:t>
                </a:r>
                <a:r>
                  <a:rPr lang="en-US" sz="2000" dirty="0"/>
                  <a:t> years of retirement. After calculating </a:t>
                </a:r>
                <a14:m>
                  <m:oMath xmlns:m="http://schemas.openxmlformats.org/officeDocument/2006/math">
                    <m:r>
                      <a:rPr lang="en-US" sz="2000">
                        <a:latin typeface="Cambria Math" panose="02040503050406030204" pitchFamily="18" charset="0"/>
                      </a:rPr>
                      <m:t>4%</m:t>
                    </m:r>
                  </m:oMath>
                </a14:m>
                <a:r>
                  <a:rPr lang="en-US" sz="2000" dirty="0"/>
                  <a:t>, we need to divide by </a:t>
                </a:r>
                <a:r>
                  <a:rPr lang="en-US" sz="2000" dirty="0">
                    <a:latin typeface="Cambria Math"/>
                  </a:rPr>
                  <a:t>12</a:t>
                </a:r>
                <a:r>
                  <a:rPr lang="en-US" sz="2000" dirty="0"/>
                  <a:t> to determine the monthly withdrawal amount. Since the account will have </a:t>
                </a:r>
                <a14:m>
                  <m:oMath xmlns:m="http://schemas.openxmlformats.org/officeDocument/2006/math">
                    <m:r>
                      <a:rPr lang="en-US" sz="2000">
                        <a:latin typeface="Cambria Math" panose="02040503050406030204" pitchFamily="18" charset="0"/>
                      </a:rPr>
                      <m:t>$112,719.56</m:t>
                    </m:r>
                  </m:oMath>
                </a14:m>
                <a:r>
                  <a:rPr lang="en-US" sz="2000" dirty="0"/>
                  <a:t> in June 2045, the calculation is as follows.</a:t>
                </a:r>
                <a:endParaRPr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r="-815"/>
                </a:stretch>
              </a:blipFill>
            </p:spPr>
            <p:txBody>
              <a:bodyPr/>
              <a:lstStyle/>
              <a:p>
                <a:r>
                  <a:rPr lang="en-IN">
                    <a:noFill/>
                  </a:rPr>
                  <a:t> </a:t>
                </a:r>
              </a:p>
            </p:txBody>
          </p:sp>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Calculating Future Value of a Retirement Account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11</a:t>
            </a:r>
            <a:endParaRPr dirty="0"/>
          </a:p>
        </p:txBody>
      </p:sp>
      <p:sp>
        <p:nvSpPr>
          <p:cNvPr id="3" name="Text Placeholder 2"/>
          <p:cNvSpPr>
            <a:spLocks noGrp="1"/>
          </p:cNvSpPr>
          <p:nvPr>
            <p:ph type="body" sz="quarter" idx="10"/>
          </p:nvPr>
        </p:nvSpPr>
        <p:spPr/>
        <p:txBody>
          <a:bodyPr>
            <a:noAutofit/>
          </a:bodyPr>
          <a:lstStyle/>
          <a:p>
            <a:pPr algn="ctr">
              <a:defRPr sz="2800"/>
            </a:pPr>
            <a:endParaRPr lang="en-US" sz="2500" dirty="0"/>
          </a:p>
          <a:p>
            <a:pPr algn="ctr">
              <a:defRPr sz="2800"/>
            </a:pPr>
            <a:r>
              <a:rPr sz="2500" dirty="0"/>
              <a:t>​Suggested Maximum Monthly Withdrawal:</a:t>
            </a:r>
            <a:endParaRPr sz="2400" dirty="0"/>
          </a:p>
        </p:txBody>
      </p:sp>
      <p:pic>
        <p:nvPicPr>
          <p:cNvPr id="7" name="Picture 6" descr="112719.56 times 0.04 whole divided by 12 approximately equal to 375.73 dollars">
            <a:extLst>
              <a:ext uri="{FF2B5EF4-FFF2-40B4-BE49-F238E27FC236}">
                <a16:creationId xmlns:a16="http://schemas.microsoft.com/office/drawing/2014/main" id="{D0E010C0-DC24-AF78-808F-85C3E33F6E3E}"/>
              </a:ext>
            </a:extLst>
          </p:cNvPr>
          <p:cNvPicPr>
            <a:picLocks noChangeAspect="1"/>
          </p:cNvPicPr>
          <p:nvPr/>
        </p:nvPicPr>
        <p:blipFill>
          <a:blip r:embed="rId2"/>
          <a:stretch>
            <a:fillRect/>
          </a:stretch>
        </p:blipFill>
        <p:spPr>
          <a:xfrm>
            <a:off x="3053283" y="2260010"/>
            <a:ext cx="3494634" cy="7200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0D9CE53-81C8-1A62-42FA-8368F549FFA8}"/>
                  </a:ext>
                </a:extLst>
              </p:cNvPr>
              <p:cNvSpPr txBox="1"/>
              <p:nvPr/>
            </p:nvSpPr>
            <p:spPr>
              <a:xfrm>
                <a:off x="914400" y="3077210"/>
                <a:ext cx="7772400" cy="830997"/>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Therefore, the employee should only withdraw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$375.73</m:t>
                    </m:r>
                  </m:oMath>
                </a14:m>
                <a:r>
                  <a:rPr kumimoji="0" lang="en-US" sz="2400" b="0" i="0" u="none" strike="noStrike" kern="1200" cap="none" spc="0" normalizeH="0" baseline="0" noProof="0" dirty="0">
                    <a:ln>
                      <a:noFill/>
                    </a:ln>
                    <a:solidFill>
                      <a:srgbClr val="366092"/>
                    </a:solidFill>
                    <a:effectLst/>
                    <a:uLnTx/>
                    <a:uFillTx/>
                    <a:latin typeface="Calibri"/>
                    <a:ea typeface="+mn-ea"/>
                    <a:cs typeface="+mn-cs"/>
                  </a:rPr>
                  <a:t> per month from the retirement account beginning in June 2045.</a:t>
                </a:r>
                <a:endParaRPr lang="en-IN" dirty="0"/>
              </a:p>
            </p:txBody>
          </p:sp>
        </mc:Choice>
        <mc:Fallback xmlns="">
          <p:sp>
            <p:nvSpPr>
              <p:cNvPr id="5" name="TextBox 4">
                <a:extLst>
                  <a:ext uri="{FF2B5EF4-FFF2-40B4-BE49-F238E27FC236}">
                    <a16:creationId xmlns:a16="http://schemas.microsoft.com/office/drawing/2014/main" id="{30D9CE53-81C8-1A62-42FA-8368F549FFA8}"/>
                  </a:ext>
                </a:extLst>
              </p:cNvPr>
              <p:cNvSpPr txBox="1">
                <a:spLocks noRot="1" noChangeAspect="1" noMove="1" noResize="1" noEditPoints="1" noAdjustHandles="1" noChangeArrowheads="1" noChangeShapeType="1" noTextEdit="1"/>
              </p:cNvSpPr>
              <p:nvPr/>
            </p:nvSpPr>
            <p:spPr>
              <a:xfrm>
                <a:off x="914400" y="3077210"/>
                <a:ext cx="7772400" cy="830997"/>
              </a:xfrm>
              <a:prstGeom prst="rect">
                <a:avLst/>
              </a:prstGeom>
              <a:blipFill>
                <a:blip r:embed="rId3"/>
                <a:stretch>
                  <a:fillRect l="-1176" t="-5882" r="-627" b="-16176"/>
                </a:stretch>
              </a:blipFill>
            </p:spPr>
            <p:txBody>
              <a:bodyPr/>
              <a:lstStyle/>
              <a:p>
                <a:r>
                  <a:rPr lang="en-IN">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online cost predictor in Example 1 uses a national average to determine the annual percentage increase of higher education costs. However, individual states may have lower or higher percentage increases. For instance, Georgia's annual cost of higher education has only increased </a:t>
                </a:r>
                <a14:m>
                  <m:oMath xmlns:m="http://schemas.openxmlformats.org/officeDocument/2006/math">
                    <m:r>
                      <a:rPr>
                        <a:latin typeface="Cambria Math" panose="02040503050406030204" pitchFamily="18" charset="0"/>
                      </a:rPr>
                      <m:t>1.9%</m:t>
                    </m:r>
                  </m:oMath>
                </a14:m>
                <a:r>
                  <a:rPr sz="2800" dirty="0"/>
                  <a:t> a year during the years 2016 through 2020.</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812"/>
                </a:stretch>
              </a:blipFill>
            </p:spPr>
            <p:txBody>
              <a:bodyPr/>
              <a:lstStyle/>
              <a:p>
                <a:r>
                  <a:rPr lang="en-IN">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defRPr sz="2800"/>
                </a:pPr>
                <a:r>
                  <a:rPr sz="2400" dirty="0"/>
                  <a:t>A stock exchange is an entity that facilitates the buying and selling of stocks, shares, and bonds. There are </a:t>
                </a:r>
                <a:r>
                  <a:rPr sz="2400" dirty="0">
                    <a:latin typeface="Cambria Math"/>
                  </a:rPr>
                  <a:t>60</a:t>
                </a:r>
                <a:r>
                  <a:rPr sz="2400" dirty="0"/>
                  <a:t> exchanges globally. The top </a:t>
                </a:r>
                <a:r>
                  <a:rPr sz="2400" dirty="0">
                    <a:latin typeface="Cambria Math"/>
                  </a:rPr>
                  <a:t>16</a:t>
                </a:r>
                <a:r>
                  <a:rPr sz="2400" dirty="0"/>
                  <a:t> are referred to as the " </a:t>
                </a:r>
                <a14:m>
                  <m:oMath xmlns:m="http://schemas.openxmlformats.org/officeDocument/2006/math">
                    <m:r>
                      <a:rPr sz="2400">
                        <a:latin typeface="Cambria Math" panose="02040503050406030204" pitchFamily="18" charset="0"/>
                      </a:rPr>
                      <m:t>$1</m:t>
                    </m:r>
                  </m:oMath>
                </a14:m>
                <a:r>
                  <a:rPr sz="2400" dirty="0"/>
                  <a:t> Trillion Club" and comprise </a:t>
                </a:r>
                <a14:m>
                  <m:oMath xmlns:m="http://schemas.openxmlformats.org/officeDocument/2006/math">
                    <m:r>
                      <a:rPr sz="2400">
                        <a:latin typeface="Cambria Math" panose="02040503050406030204" pitchFamily="18" charset="0"/>
                      </a:rPr>
                      <m:t>87%</m:t>
                    </m:r>
                  </m:oMath>
                </a14:m>
                <a:r>
                  <a:rPr sz="2400" dirty="0"/>
                  <a:t> of the global market capitalization. The New York Stock Exchange and NASDAQ are the two largest exchanges.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59" t="-748" r="-886"/>
                </a:stretch>
              </a:blipFill>
            </p:spPr>
            <p:txBody>
              <a:bodyPr/>
              <a:lstStyle/>
              <a:p>
                <a:r>
                  <a:rPr lang="en-US">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 4</a:t>
            </a:r>
            <a:endParaRPr dirty="0"/>
          </a:p>
        </p:txBody>
      </p:sp>
      <p:sp>
        <p:nvSpPr>
          <p:cNvPr id="3" name="Text Placeholder 2"/>
          <p:cNvSpPr>
            <a:spLocks noGrp="1"/>
          </p:cNvSpPr>
          <p:nvPr>
            <p:ph type="body" sz="quarter" idx="10"/>
          </p:nvPr>
        </p:nvSpPr>
        <p:spPr/>
        <p:txBody>
          <a:bodyPr>
            <a:normAutofit/>
          </a:bodyPr>
          <a:lstStyle/>
          <a:p>
            <a:pPr algn="just"/>
            <a:r>
              <a:rPr sz="2400" dirty="0"/>
              <a:t>Warren Buffett, considered one of the most successful investors in the world and consistently one of the wealthiest, once advised that "it's far better to buy a wonderful company at a fair price than a fair company at a wonderful price."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Reading a Stock Chart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p:sp>
        <p:nvSpPr>
          <p:cNvPr id="3" name="Text Placeholder 2"/>
          <p:cNvSpPr>
            <a:spLocks noGrp="1"/>
          </p:cNvSpPr>
          <p:nvPr>
            <p:ph type="body" sz="quarter" idx="10"/>
          </p:nvPr>
        </p:nvSpPr>
        <p:spPr/>
        <p:txBody>
          <a:bodyPr>
            <a:normAutofit/>
          </a:bodyPr>
          <a:lstStyle/>
          <a:p>
            <a:r>
              <a:rPr sz="2400" dirty="0"/>
              <a:t>Use the Apple stock listing from the Yahoo Finance app to answer each question.</a:t>
            </a:r>
            <a:endParaRPr lang="en-US" sz="2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sz="1400" dirty="0"/>
          </a:p>
          <a:p>
            <a:pPr marL="514350" indent="-514350">
              <a:buFont typeface="+mj-lt"/>
              <a:buAutoNum type="alphaLcPeriod"/>
              <a:defRPr sz="2800"/>
            </a:pPr>
            <a:endParaRPr sz="1500" dirty="0"/>
          </a:p>
        </p:txBody>
      </p:sp>
      <p:pic>
        <p:nvPicPr>
          <p:cNvPr id="8" name="Picture 7" descr="A screenshot of Apple stock listing viewed in the Yahoo Finance application. The title reads, Apple, Inc. NasdaqGS: AAPL – Nasdaq Real Time Price (USD). The header below the title reads, Summary and Details. The summary is selected. The first line below the header reads AAPL, share icon. The second line reads 127.73. The third line reads, +0.59 ( +0.46% ), Mkt Open. The fourth line reads, Jan 19, 2021, 2:44 PM EST. The fifth line reads, 8 days until earnings call. Below the fifth line, a graph is shown. The horizontal axis ranges from 10 AM to 2 PM, in increments of 1. A line graph fluctuates up and down. A horizontal line is on the graph at 127.14. The right side of the graph shows the values 126.94 and 128.65. The line below the graph reads 1D, 5D, 1M, 6M, YTD, 1Y, 5Y, MAX. The bottom line reads Key statistics.">
            <a:extLst>
              <a:ext uri="{FF2B5EF4-FFF2-40B4-BE49-F238E27FC236}">
                <a16:creationId xmlns:a16="http://schemas.microsoft.com/office/drawing/2014/main" id="{9E5B468E-05ED-A72B-75CE-9DA8EFD07159}"/>
              </a:ext>
            </a:extLst>
          </p:cNvPr>
          <p:cNvPicPr>
            <a:picLocks noChangeAspect="1"/>
          </p:cNvPicPr>
          <p:nvPr/>
        </p:nvPicPr>
        <p:blipFill>
          <a:blip r:embed="rId2"/>
          <a:stretch>
            <a:fillRect/>
          </a:stretch>
        </p:blipFill>
        <p:spPr>
          <a:xfrm>
            <a:off x="2171700" y="1862777"/>
            <a:ext cx="2362721" cy="3672000"/>
          </a:xfrm>
          <a:prstGeom prst="rect">
            <a:avLst/>
          </a:prstGeom>
        </p:spPr>
      </p:pic>
      <p:sp>
        <p:nvSpPr>
          <p:cNvPr id="4" name="TextBox 3">
            <a:extLst>
              <a:ext uri="{FF2B5EF4-FFF2-40B4-BE49-F238E27FC236}">
                <a16:creationId xmlns:a16="http://schemas.microsoft.com/office/drawing/2014/main" id="{BB67935D-B218-1EB1-2C85-F9CF55B38893}"/>
              </a:ext>
            </a:extLst>
          </p:cNvPr>
          <p:cNvSpPr txBox="1"/>
          <p:nvPr/>
        </p:nvSpPr>
        <p:spPr>
          <a:xfrm>
            <a:off x="2667260" y="5493663"/>
            <a:ext cx="1371600"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13</a:t>
            </a:r>
            <a:endParaRPr lang="en-IN" sz="2200" dirty="0"/>
          </a:p>
        </p:txBody>
      </p:sp>
      <p:pic>
        <p:nvPicPr>
          <p:cNvPr id="9" name="Picture 8" descr="A continuation of the screenshot of Apple stock listing viewed in the Yahoo Finance application from Figure 6.2.13. The title reads, Apple, Inc. NasdaqGS: AAPL – Nasdaq Real Time Price (USD). The header below the title reads, Summary and Details. The summary is selected. The line below the header reads Key Statistics and View all. A table of two columns is shown below. From left to right the row-wise entries are as follows. Row 1, Prev Close:  127.14 , Open:  127.78. Row 2, Low:  126.94 , High:  128.71. Row 3, 52 wk Low:  53.15 , 52 wk High:  138.79. Row 4, Mkt Cap:  2,148.23B  Volume:  66.81M. Row 5, Avg Vol (3m):  108.77M , P/E:  38.93. Row 6, EPS (TTM):  3.28 , Beta:  1.28. Row 7, Earnings: Jan 27, 2021, Dividend: 0.82  ( 0.64% ). Row 8, 1y Target Est:  132.21.">
            <a:extLst>
              <a:ext uri="{FF2B5EF4-FFF2-40B4-BE49-F238E27FC236}">
                <a16:creationId xmlns:a16="http://schemas.microsoft.com/office/drawing/2014/main" id="{90474FAB-9C6A-3B85-150E-DB860689CCB0}"/>
              </a:ext>
            </a:extLst>
          </p:cNvPr>
          <p:cNvPicPr>
            <a:picLocks noChangeAspect="1"/>
          </p:cNvPicPr>
          <p:nvPr/>
        </p:nvPicPr>
        <p:blipFill>
          <a:blip r:embed="rId3"/>
          <a:stretch>
            <a:fillRect/>
          </a:stretch>
        </p:blipFill>
        <p:spPr>
          <a:xfrm>
            <a:off x="4655276" y="1890347"/>
            <a:ext cx="2331909" cy="3672000"/>
          </a:xfrm>
          <a:prstGeom prst="rect">
            <a:avLst/>
          </a:prstGeom>
        </p:spPr>
      </p:pic>
      <p:sp>
        <p:nvSpPr>
          <p:cNvPr id="6" name="TextBox 5">
            <a:extLst>
              <a:ext uri="{FF2B5EF4-FFF2-40B4-BE49-F238E27FC236}">
                <a16:creationId xmlns:a16="http://schemas.microsoft.com/office/drawing/2014/main" id="{E312EE8E-3F98-FD2C-C4AD-79E8D5EFC095}"/>
              </a:ext>
            </a:extLst>
          </p:cNvPr>
          <p:cNvSpPr txBox="1"/>
          <p:nvPr/>
        </p:nvSpPr>
        <p:spPr>
          <a:xfrm>
            <a:off x="5257800" y="5493663"/>
            <a:ext cx="1371600"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14</a:t>
            </a:r>
            <a:endParaRPr lang="en-IN" sz="2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Reading a Stock Chart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defRPr sz="2800"/>
                </a:pPr>
                <a:r>
                  <a:rPr lang="en-US" sz="2000" dirty="0"/>
                  <a:t>a.	</a:t>
                </a:r>
                <a:r>
                  <a:rPr sz="2000" dirty="0"/>
                  <a:t>What is the ticker symbol for Apple?</a:t>
                </a:r>
              </a:p>
              <a:p>
                <a:pPr marL="538163" indent="-538163">
                  <a:defRPr sz="2800"/>
                </a:pPr>
                <a:r>
                  <a:rPr lang="en-US" sz="2000" dirty="0"/>
                  <a:t>b.	</a:t>
                </a:r>
                <a:r>
                  <a:rPr sz="2000" dirty="0"/>
                  <a:t>What is the current price of the stock?</a:t>
                </a:r>
              </a:p>
              <a:p>
                <a:pPr marL="538163" indent="-538163">
                  <a:defRPr sz="2800"/>
                </a:pPr>
                <a:r>
                  <a:rPr lang="en-US" sz="2000" dirty="0"/>
                  <a:t>c.	</a:t>
                </a:r>
                <a:r>
                  <a:rPr sz="2000" dirty="0"/>
                  <a:t>​What do analysts predict the price of Apple stock will be in one year?</a:t>
                </a:r>
              </a:p>
              <a:p>
                <a:pPr marL="538163" indent="-538163">
                  <a:defRPr sz="2800"/>
                </a:pPr>
                <a:r>
                  <a:rPr lang="en-US" sz="2000" dirty="0"/>
                  <a:t>d.	</a:t>
                </a:r>
                <a:r>
                  <a:rPr sz="2000" dirty="0"/>
                  <a:t>Is this stock more or less volatile than the market as a whole? How do you know?</a:t>
                </a:r>
              </a:p>
              <a:p>
                <a:pPr marL="538163" indent="-538163">
                  <a:defRPr sz="2800"/>
                </a:pPr>
                <a:r>
                  <a:rPr lang="en-US" sz="2000" dirty="0"/>
                  <a:t>e.	</a:t>
                </a:r>
                <a:r>
                  <a:rPr sz="2000" dirty="0"/>
                  <a:t>​Does Apple pay dividends to its shareholders? If so, how much would you receive if you owned </a:t>
                </a:r>
                <a:r>
                  <a:rPr sz="2000" dirty="0">
                    <a:latin typeface="Cambria Math"/>
                  </a:rPr>
                  <a:t>50</a:t>
                </a:r>
                <a:r>
                  <a:rPr sz="2000" dirty="0"/>
                  <a:t> shares?</a:t>
                </a:r>
              </a:p>
              <a:p>
                <a:pPr marL="538163" indent="-538163">
                  <a:defRPr sz="2800"/>
                </a:pPr>
                <a:r>
                  <a:rPr lang="en-US" sz="2000" dirty="0"/>
                  <a:t>f.	</a:t>
                </a:r>
                <a:r>
                  <a:rPr sz="2000" dirty="0"/>
                  <a:t>How many shares has Apple issued?</a:t>
                </a:r>
                <a:endParaRPr lang="en-US" sz="2000" dirty="0"/>
              </a:p>
              <a:p>
                <a:r>
                  <a:rPr lang="en-US" sz="2800" b="1" dirty="0"/>
                  <a:t>Solution</a:t>
                </a:r>
              </a:p>
              <a:p>
                <a:pPr marL="538163" indent="-538163">
                  <a:defRPr sz="2800"/>
                </a:pPr>
                <a:r>
                  <a:rPr lang="en-US" sz="2000" dirty="0"/>
                  <a:t>a.	The ticker symbol for Apple is AAPL, found at the top of the summary screen.</a:t>
                </a:r>
              </a:p>
              <a:p>
                <a:pPr marL="538163" indent="-538163">
                  <a:defRPr sz="2800"/>
                </a:pPr>
                <a:r>
                  <a:rPr lang="en-US" sz="2000" dirty="0"/>
                  <a:t>b.	Apple currently has a stock price of </a:t>
                </a:r>
                <a14:m>
                  <m:oMath xmlns:m="http://schemas.openxmlformats.org/officeDocument/2006/math">
                    <m:r>
                      <a:rPr lang="en-US" sz="2000">
                        <a:latin typeface="Cambria Math" panose="02040503050406030204" pitchFamily="18" charset="0"/>
                      </a:rPr>
                      <m:t>$127.73</m:t>
                    </m:r>
                  </m:oMath>
                </a14:m>
                <a:r>
                  <a:rPr lang="en-US" sz="2000" dirty="0"/>
                  <a:t>.</a:t>
                </a:r>
                <a:endParaRPr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736"/>
                </a:stretch>
              </a:blipFill>
            </p:spPr>
            <p:txBody>
              <a:bodyPr/>
              <a:lstStyle/>
              <a:p>
                <a:r>
                  <a:rPr lang="en-IN">
                    <a:noFill/>
                  </a:rPr>
                  <a:t> </a:t>
                </a:r>
              </a:p>
            </p:txBody>
          </p:sp>
        </mc:Fallback>
      </mc:AlternateContent>
    </p:spTree>
    <p:extLst>
      <p:ext uri="{BB962C8B-B14F-4D97-AF65-F5344CB8AC3E}">
        <p14:creationId xmlns:p14="http://schemas.microsoft.com/office/powerpoint/2010/main" val="2011575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Reading a Stock Chart</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38163" indent="-538163">
                  <a:defRPr sz="2800"/>
                </a:pPr>
                <a:r>
                  <a:rPr lang="en-US" sz="2000" dirty="0"/>
                  <a:t>c.	</a:t>
                </a:r>
                <a:r>
                  <a:rPr sz="2000" dirty="0"/>
                  <a:t>​Using the 1y Target Est we can see that analysts predict Apple stock will have a value of </a:t>
                </a:r>
                <a14:m>
                  <m:oMath xmlns:m="http://schemas.openxmlformats.org/officeDocument/2006/math">
                    <m:r>
                      <a:rPr sz="2000">
                        <a:latin typeface="Cambria Math" panose="02040503050406030204" pitchFamily="18" charset="0"/>
                      </a:rPr>
                      <m:t>$132.21</m:t>
                    </m:r>
                  </m:oMath>
                </a14:m>
                <a:r>
                  <a:rPr sz="2000" dirty="0"/>
                  <a:t> in one year.</a:t>
                </a:r>
              </a:p>
              <a:p>
                <a:pPr marL="538163" indent="-538163">
                  <a:defRPr sz="2800"/>
                </a:pPr>
                <a:r>
                  <a:rPr lang="en-US" sz="2000" dirty="0"/>
                  <a:t>d.	</a:t>
                </a:r>
                <a:r>
                  <a:rPr sz="2000" dirty="0"/>
                  <a:t>​Because the beta number of </a:t>
                </a:r>
                <a:r>
                  <a:rPr sz="2000" dirty="0">
                    <a:latin typeface="Cambria Math"/>
                  </a:rPr>
                  <a:t>1.28</a:t>
                </a:r>
                <a:r>
                  <a:rPr sz="2000" dirty="0"/>
                  <a:t> is more than </a:t>
                </a:r>
                <a:r>
                  <a:rPr sz="2000" dirty="0">
                    <a:latin typeface="Cambria Math"/>
                  </a:rPr>
                  <a:t>1</a:t>
                </a:r>
                <a:r>
                  <a:rPr sz="2000" dirty="0"/>
                  <a:t>, we know that Apple's stock price is slightly more volatile than the market in general.</a:t>
                </a:r>
                <a:endParaRPr lang="en-US" sz="2000" dirty="0"/>
              </a:p>
              <a:p>
                <a:pPr marL="538163" indent="-538163">
                  <a:defRPr sz="2800"/>
                </a:pPr>
                <a:r>
                  <a:rPr lang="en-US" sz="2000" dirty="0"/>
                  <a:t>e.	Yes, Apple does pay dividends to its shareholders. At the moment, if you owned </a:t>
                </a:r>
                <a:r>
                  <a:rPr lang="en-US" sz="2000" dirty="0">
                    <a:latin typeface="Cambria Math"/>
                  </a:rPr>
                  <a:t>50</a:t>
                </a:r>
                <a:r>
                  <a:rPr lang="en-US" sz="2000" dirty="0"/>
                  <a:t> shares, you would receive $0.82 </a:t>
                </a:r>
                <a:r>
                  <a:rPr lang="en-US" sz="2000" dirty="0">
                    <a:latin typeface="Cambria Math" panose="02040503050406030204" pitchFamily="18" charset="0"/>
                    <a:ea typeface="Cambria Math" panose="02040503050406030204" pitchFamily="18" charset="0"/>
                  </a:rPr>
                  <a:t>⋅</a:t>
                </a:r>
                <a:r>
                  <a:rPr lang="en-US" sz="2000" dirty="0"/>
                  <a:t> 50 = $41.00.</a:t>
                </a:r>
              </a:p>
              <a:p>
                <a:pPr marL="538163" indent="-538163">
                  <a:defRPr sz="2800"/>
                </a:pPr>
                <a:r>
                  <a:rPr lang="en-IN" sz="2000" dirty="0"/>
                  <a:t>f.	The market cap number tells us the stock value of the company. We can divide this number by the price of the stock to find approximately how many shares Apple has issued. Apple's market cap is </a:t>
                </a:r>
                <a14:m>
                  <m:oMath xmlns:m="http://schemas.openxmlformats.org/officeDocument/2006/math">
                    <m:r>
                      <a:rPr lang="en-IN" sz="2000">
                        <a:latin typeface="Cambria Math" panose="02040503050406030204" pitchFamily="18" charset="0"/>
                      </a:rPr>
                      <m:t>2,148.23</m:t>
                    </m:r>
                    <m:r>
                      <m:rPr>
                        <m:nor/>
                      </m:rPr>
                      <a:rPr lang="en-IN" sz="2000"/>
                      <m:t> </m:t>
                    </m:r>
                    <m:r>
                      <m:rPr>
                        <m:sty m:val="p"/>
                      </m:rPr>
                      <a:rPr lang="en-IN" sz="2000">
                        <a:latin typeface="Cambria Math" panose="02040503050406030204" pitchFamily="18" charset="0"/>
                      </a:rPr>
                      <m:t>B</m:t>
                    </m:r>
                  </m:oMath>
                </a14:m>
                <a:r>
                  <a:rPr lang="en-IN" sz="2000" dirty="0"/>
                  <a:t>, or </a:t>
                </a:r>
                <a:r>
                  <a:rPr lang="en-IN" sz="2000" dirty="0">
                    <a:latin typeface="Cambria Math"/>
                  </a:rPr>
                  <a:t>2,148,230,000,000</a:t>
                </a:r>
                <a:r>
                  <a:rPr lang="en-IN" sz="2000" dirty="0"/>
                  <a:t>. The current stock price is </a:t>
                </a:r>
                <a14:m>
                  <m:oMath xmlns:m="http://schemas.openxmlformats.org/officeDocument/2006/math">
                    <m:r>
                      <a:rPr lang="en-IN" sz="2000">
                        <a:latin typeface="Cambria Math" panose="02040503050406030204" pitchFamily="18" charset="0"/>
                      </a:rPr>
                      <m:t>$127.73</m:t>
                    </m:r>
                  </m:oMath>
                </a14:m>
                <a:r>
                  <a:rPr lang="en-IN" sz="2000" dirty="0"/>
                  <a:t>.</a:t>
                </a:r>
                <a:endParaRPr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736" r="-444"/>
                </a:stretch>
              </a:blipFill>
            </p:spPr>
            <p:txBody>
              <a:bodyPr/>
              <a:lstStyle/>
              <a:p>
                <a:r>
                  <a:rPr lang="en-IN">
                    <a:noFill/>
                  </a:rPr>
                  <a:t> </a:t>
                </a:r>
              </a:p>
            </p:txBody>
          </p:sp>
        </mc:Fallback>
      </mc:AlternateContent>
      <p:pic>
        <p:nvPicPr>
          <p:cNvPr id="7" name="Picture 6" descr="2148230000 divided by 127.73 approximately equal to 16818523448">
            <a:extLst>
              <a:ext uri="{FF2B5EF4-FFF2-40B4-BE49-F238E27FC236}">
                <a16:creationId xmlns:a16="http://schemas.microsoft.com/office/drawing/2014/main" id="{BAA8B8E6-8AEC-F10C-9C2C-442C4AC51A8F}"/>
              </a:ext>
            </a:extLst>
          </p:cNvPr>
          <p:cNvPicPr>
            <a:picLocks noChangeAspect="1"/>
          </p:cNvPicPr>
          <p:nvPr/>
        </p:nvPicPr>
        <p:blipFill>
          <a:blip r:embed="rId3"/>
          <a:stretch>
            <a:fillRect/>
          </a:stretch>
        </p:blipFill>
        <p:spPr>
          <a:xfrm>
            <a:off x="2530408" y="4537936"/>
            <a:ext cx="4083184" cy="648000"/>
          </a:xfrm>
          <a:prstGeom prst="rect">
            <a:avLst/>
          </a:prstGeom>
        </p:spPr>
      </p:pic>
      <p:sp>
        <p:nvSpPr>
          <p:cNvPr id="5" name="TextBox 4">
            <a:extLst>
              <a:ext uri="{FF2B5EF4-FFF2-40B4-BE49-F238E27FC236}">
                <a16:creationId xmlns:a16="http://schemas.microsoft.com/office/drawing/2014/main" id="{254AC93F-0D7A-7AE3-1B7E-11863926BAF6}"/>
              </a:ext>
            </a:extLst>
          </p:cNvPr>
          <p:cNvSpPr txBox="1"/>
          <p:nvPr/>
        </p:nvSpPr>
        <p:spPr>
          <a:xfrm>
            <a:off x="1013290" y="5391090"/>
            <a:ext cx="6629121" cy="400110"/>
          </a:xfrm>
          <a:prstGeom prst="rect">
            <a:avLst/>
          </a:prstGeom>
          <a:noFill/>
        </p:spPr>
        <p:txBody>
          <a:bodyPr wrap="square">
            <a:spAutoFit/>
          </a:bodyPr>
          <a:lstStyle/>
          <a:p>
            <a:r>
              <a:rPr kumimoji="0" lang="en-IN" sz="2000" b="0" i="0" u="none" strike="noStrike" kern="1200" cap="none" spc="0" normalizeH="0" baseline="0" noProof="0" dirty="0">
                <a:ln>
                  <a:noFill/>
                </a:ln>
                <a:solidFill>
                  <a:srgbClr val="366092"/>
                </a:solidFill>
                <a:effectLst/>
                <a:uLnTx/>
                <a:uFillTx/>
                <a:latin typeface="Calibri"/>
                <a:ea typeface="+mn-ea"/>
                <a:cs typeface="+mn-cs"/>
              </a:rPr>
              <a:t>Therefore, Apple has issued approximately </a:t>
            </a:r>
            <a:r>
              <a:rPr kumimoji="0" lang="en-IN" sz="2000" b="0" i="0" u="none" strike="noStrike" kern="1200" cap="none" spc="0" normalizeH="0" baseline="0" noProof="0" dirty="0">
                <a:ln>
                  <a:noFill/>
                </a:ln>
                <a:solidFill>
                  <a:srgbClr val="366092"/>
                </a:solidFill>
                <a:effectLst/>
                <a:uLnTx/>
                <a:uFillTx/>
                <a:latin typeface="Cambria Math"/>
                <a:ea typeface="+mn-ea"/>
                <a:cs typeface="+mn-cs"/>
              </a:rPr>
              <a:t>16.8</a:t>
            </a:r>
            <a:r>
              <a:rPr kumimoji="0" lang="en-IN" sz="2000" b="0" i="0" u="none" strike="noStrike" kern="1200" cap="none" spc="0" normalizeH="0" baseline="0" noProof="0" dirty="0">
                <a:ln>
                  <a:noFill/>
                </a:ln>
                <a:solidFill>
                  <a:srgbClr val="366092"/>
                </a:solidFill>
                <a:effectLst/>
                <a:uLnTx/>
                <a:uFillTx/>
                <a:latin typeface="Calibri"/>
                <a:ea typeface="+mn-ea"/>
                <a:cs typeface="+mn-cs"/>
              </a:rPr>
              <a:t> billion shares.</a:t>
            </a:r>
            <a:endParaRPr lang="en-IN"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3</a:t>
            </a:r>
          </a:p>
        </p:txBody>
      </p:sp>
      <p:pic>
        <p:nvPicPr>
          <p:cNvPr id="12" name="Picture 11" descr="A screenshot of the Walmart stock listing viewed in the Yahoo Finance application. The title reads, Walmart, Inc. NYSE: WMT - Nasdaq Real Time Price (USD). The header below the title reads, Summary and Details. The summary is selected. The first line below the header reads WMT, share icon. The second line at the left end reads 145.00. The third line reads, +0.09 ( +0.06% ), After Hrs. The fourth line reads, Jan 21, 2021, 7:25 PM EST. On the right the information 144.85 , −0.66 (−0.45% ), At close, 4:00 PM EST is shown. This represents the after-hour price. A graph is shown below that. The horizontal axis ranges from 10 AM to 3 PM, in increments of 1. A line graph fluctuates up and down. A horizontal line is on the graph at  145.51. The right side of the graph shows the values 144.21 and 145.73. The line below the graph reads 1D, 5D, 1M, 6M, Y T D, 1Y, 5Y, MAX. The next line reads Key statistics. The last line shows Prev Close: 145.51, Open: 145.36.">
            <a:extLst>
              <a:ext uri="{FF2B5EF4-FFF2-40B4-BE49-F238E27FC236}">
                <a16:creationId xmlns:a16="http://schemas.microsoft.com/office/drawing/2014/main" id="{A3CE389D-39A5-4807-AF39-BCE6145869E6}"/>
              </a:ext>
            </a:extLst>
          </p:cNvPr>
          <p:cNvPicPr>
            <a:picLocks noChangeAspect="1"/>
          </p:cNvPicPr>
          <p:nvPr/>
        </p:nvPicPr>
        <p:blipFill>
          <a:blip r:embed="rId2"/>
          <a:srcRect b="5566"/>
          <a:stretch>
            <a:fillRect/>
          </a:stretch>
        </p:blipFill>
        <p:spPr>
          <a:xfrm>
            <a:off x="762000" y="1066800"/>
            <a:ext cx="2743200" cy="4572000"/>
          </a:xfrm>
          <a:prstGeom prst="rect">
            <a:avLst/>
          </a:prstGeom>
        </p:spPr>
      </p:pic>
      <p:sp>
        <p:nvSpPr>
          <p:cNvPr id="3" name="TextBox 2">
            <a:extLst>
              <a:ext uri="{FF2B5EF4-FFF2-40B4-BE49-F238E27FC236}">
                <a16:creationId xmlns:a16="http://schemas.microsoft.com/office/drawing/2014/main" id="{B31AD632-5C0A-AADD-4F6D-5A342DCB809F}"/>
              </a:ext>
            </a:extLst>
          </p:cNvPr>
          <p:cNvSpPr txBox="1"/>
          <p:nvPr/>
        </p:nvSpPr>
        <p:spPr>
          <a:xfrm>
            <a:off x="1515765" y="5638800"/>
            <a:ext cx="1371600" cy="430887"/>
          </a:xfrm>
          <a:prstGeom prst="rect">
            <a:avLst/>
          </a:prstGeom>
          <a:noFill/>
        </p:spPr>
        <p:txBody>
          <a:bodyPr wrap="square">
            <a:spAutoFit/>
          </a:bodyPr>
          <a:lstStyle/>
          <a:p>
            <a:r>
              <a:rPr kumimoji="0" lang="en-IN" sz="2200" b="0" i="0" u="none" strike="noStrike" kern="1200" cap="none" spc="0" normalizeH="0" baseline="0" noProof="0" dirty="0">
                <a:ln>
                  <a:noFill/>
                </a:ln>
                <a:solidFill>
                  <a:srgbClr val="366092"/>
                </a:solidFill>
                <a:effectLst/>
                <a:uLnTx/>
                <a:uFillTx/>
                <a:latin typeface="Calibri"/>
                <a:ea typeface="+mn-ea"/>
                <a:cs typeface="+mn-cs"/>
              </a:rPr>
              <a:t>Figure 15</a:t>
            </a:r>
            <a:endParaRPr lang="en-IN" sz="2200" dirty="0"/>
          </a:p>
        </p:txBody>
      </p:sp>
      <p:sp>
        <p:nvSpPr>
          <p:cNvPr id="8" name="TextBox 7">
            <a:extLst>
              <a:ext uri="{FF2B5EF4-FFF2-40B4-BE49-F238E27FC236}">
                <a16:creationId xmlns:a16="http://schemas.microsoft.com/office/drawing/2014/main" id="{4328A339-26BD-45A7-A839-A5F1E258BA73}"/>
              </a:ext>
            </a:extLst>
          </p:cNvPr>
          <p:cNvSpPr txBox="1"/>
          <p:nvPr/>
        </p:nvSpPr>
        <p:spPr>
          <a:xfrm>
            <a:off x="3755430" y="1029287"/>
            <a:ext cx="4594412" cy="4401205"/>
          </a:xfrm>
          <a:prstGeom prst="rect">
            <a:avLst/>
          </a:prstGeom>
          <a:noFill/>
        </p:spPr>
        <p:txBody>
          <a:bodyPr wrap="square">
            <a:spAutoFit/>
          </a:bodyPr>
          <a:lstStyle/>
          <a:p>
            <a:r>
              <a:rPr lang="en-US" sz="2000" dirty="0"/>
              <a:t>Use the stock listing to answer the following questions.</a:t>
            </a:r>
          </a:p>
          <a:p>
            <a:pPr marL="538163" indent="-538163">
              <a:defRPr sz="2800"/>
            </a:pPr>
            <a:r>
              <a:rPr lang="en-US" sz="2000" dirty="0"/>
              <a:t>a.	What company is being listed?</a:t>
            </a:r>
          </a:p>
          <a:p>
            <a:pPr marL="538163" indent="-538163">
              <a:defRPr sz="2800"/>
            </a:pPr>
            <a:r>
              <a:rPr lang="en-US" sz="2000" dirty="0"/>
              <a:t>b.	What is the current stock price?</a:t>
            </a:r>
          </a:p>
          <a:p>
            <a:pPr marL="538163" indent="-538163">
              <a:defRPr sz="2800"/>
            </a:pPr>
            <a:r>
              <a:rPr lang="en-US" sz="2000" dirty="0"/>
              <a:t>c.	​Is tomorrow's opening price likely to be the same, lower, or higher than today's closing price? What did you base your opinion on?</a:t>
            </a:r>
          </a:p>
          <a:p>
            <a:pPr>
              <a:defRPr sz="2800"/>
            </a:pPr>
            <a:endParaRPr lang="en-US" sz="2000" dirty="0"/>
          </a:p>
          <a:p>
            <a:r>
              <a:rPr lang="en-US" sz="2000" dirty="0"/>
              <a:t>Answer:</a:t>
            </a:r>
          </a:p>
          <a:p>
            <a:pPr marL="538163" indent="-538163">
              <a:defRPr sz="2800"/>
            </a:pPr>
            <a:r>
              <a:rPr lang="en-US" sz="2000" dirty="0"/>
              <a:t>a.	Walmart, Inc.</a:t>
            </a:r>
          </a:p>
          <a:p>
            <a:pPr marL="538163" indent="-538163">
              <a:defRPr sz="2800"/>
            </a:pPr>
            <a:r>
              <a:rPr lang="en-US" sz="2000" dirty="0"/>
              <a:t>b.	$145</a:t>
            </a:r>
          </a:p>
          <a:p>
            <a:pPr marL="538163" indent="-538163">
              <a:defRPr sz="2800"/>
            </a:pPr>
            <a:r>
              <a:rPr lang="en-US" sz="2000" dirty="0"/>
              <a:t>c.	Lower, because the after-hours price is showing a small loss.</a:t>
            </a:r>
          </a:p>
        </p:txBody>
      </p:sp>
    </p:spTree>
    <p:extLst>
      <p:ext uri="{BB962C8B-B14F-4D97-AF65-F5344CB8AC3E}">
        <p14:creationId xmlns:p14="http://schemas.microsoft.com/office/powerpoint/2010/main" val="11828257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Calculating Interest on US Treasury Bonds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just"/>
                <a:r>
                  <a:rPr sz="1800" dirty="0"/>
                  <a:t>A Series EE bond is a US government savings bond. It is sold at its face value and pays a fixed interest rate until it reaches </a:t>
                </a:r>
                <a:r>
                  <a:rPr sz="1800" dirty="0">
                    <a:latin typeface="Cambria Math"/>
                  </a:rPr>
                  <a:t>30</a:t>
                </a:r>
                <a:r>
                  <a:rPr sz="1800" dirty="0"/>
                  <a:t> years or you cash it in, whichever comes first. To calculate the interest on a Series EE bond, a combination of simple interest and a form of compound interest is used. The bond earns simple interest on its face value every month. However, the interest is compounded once every six month, and simple interest is then calculated on the new compounded amount. This process is repeated throughout the life of the bond.</a:t>
                </a:r>
                <a:endParaRPr lang="en-US" sz="1800" dirty="0"/>
              </a:p>
              <a:p>
                <a:pPr algn="just"/>
                <a:endParaRPr lang="en-US" sz="1000" dirty="0"/>
              </a:p>
              <a:p>
                <a:pPr algn="just"/>
                <a:r>
                  <a:rPr lang="en-US" sz="1800" dirty="0"/>
                  <a:t>The minimum length of ownership is one year. If you redeem the bond before five years, you forfeit the interest earned from the previous three months. There is no penalty for redemption after five years. Regardless of the interest rate, the bond is guaranteed by the US government to be worth twice its face value </a:t>
                </a:r>
                <a:r>
                  <a:rPr lang="en-US" sz="1800" dirty="0">
                    <a:latin typeface="Cambria Math"/>
                  </a:rPr>
                  <a:t>20</a:t>
                </a:r>
                <a:r>
                  <a:rPr lang="en-US" sz="1800" dirty="0"/>
                  <a:t> years after purchase.</a:t>
                </a:r>
              </a:p>
              <a:p>
                <a:pPr algn="just">
                  <a:defRPr sz="2800"/>
                </a:pPr>
                <a:r>
                  <a:rPr lang="en-US" sz="1800" dirty="0"/>
                  <a:t>Suppose you purchase an EE bond with a face value of </a:t>
                </a:r>
                <a14:m>
                  <m:oMath xmlns:m="http://schemas.openxmlformats.org/officeDocument/2006/math">
                    <m:r>
                      <a:rPr lang="en-US" sz="1800">
                        <a:latin typeface="Cambria Math" panose="02040503050406030204" pitchFamily="18" charset="0"/>
                      </a:rPr>
                      <m:t>$500</m:t>
                    </m:r>
                  </m:oMath>
                </a14:m>
                <a:r>
                  <a:rPr lang="en-US" sz="1800" dirty="0"/>
                  <a:t> and a </a:t>
                </a:r>
                <a14:m>
                  <m:oMath xmlns:m="http://schemas.openxmlformats.org/officeDocument/2006/math">
                    <m:r>
                      <a:rPr lang="en-US" sz="1800">
                        <a:latin typeface="Cambria Math" panose="02040503050406030204" pitchFamily="18" charset="0"/>
                      </a:rPr>
                      <m:t>0.10%</m:t>
                    </m:r>
                  </m:oMath>
                </a14:m>
                <a:r>
                  <a:rPr lang="en-US" sz="1800" dirty="0"/>
                  <a:t> APR.</a:t>
                </a:r>
              </a:p>
              <a:p>
                <a:pPr marL="538163" indent="-538163" algn="just">
                  <a:defRPr sz="2800"/>
                </a:pPr>
                <a:r>
                  <a:rPr lang="en-US" sz="1800" dirty="0"/>
                  <a:t>a.	Determine the profit earned on the bond if you redeem it after </a:t>
                </a:r>
                <a:r>
                  <a:rPr lang="en-US" sz="1800" dirty="0">
                    <a:latin typeface="Cambria Math"/>
                  </a:rPr>
                  <a:t>74</a:t>
                </a:r>
                <a:r>
                  <a:rPr lang="en-US" sz="1800" dirty="0"/>
                  <a:t> months.</a:t>
                </a:r>
              </a:p>
              <a:p>
                <a:pPr marL="538163" indent="-538163" algn="just">
                  <a:defRPr sz="2800"/>
                </a:pPr>
                <a:r>
                  <a:rPr lang="en-US" sz="1800" dirty="0"/>
                  <a:t>b.	​What is the value of the bond </a:t>
                </a:r>
                <a:r>
                  <a:rPr lang="en-US" sz="1800" dirty="0">
                    <a:latin typeface="Cambria Math"/>
                  </a:rPr>
                  <a:t>20</a:t>
                </a:r>
                <a:r>
                  <a:rPr lang="en-US" sz="1800" dirty="0"/>
                  <a:t> years after it was purchased?</a:t>
                </a:r>
              </a:p>
              <a:p>
                <a:pPr algn="just"/>
                <a:endParaRPr sz="1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593" t="-736" r="-593"/>
                </a:stretch>
              </a:blipFill>
            </p:spPr>
            <p:txBody>
              <a:bodyPr/>
              <a:lstStyle/>
              <a:p>
                <a:r>
                  <a:rPr lang="en-IN">
                    <a:noFill/>
                  </a:rPr>
                  <a:t> </a:t>
                </a:r>
              </a:p>
            </p:txBody>
          </p:sp>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Calculating Interest on US Treasury Bonds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Autofit/>
          </a:bodyPr>
          <a:lstStyle/>
          <a:p>
            <a:pPr algn="just"/>
            <a:r>
              <a:rPr sz="2000" b="1" dirty="0"/>
              <a:t>Solution</a:t>
            </a:r>
          </a:p>
          <a:p>
            <a:pPr marL="538163" indent="-538163" algn="just">
              <a:buAutoNum type="alphaLcPeriod"/>
              <a:defRPr sz="2800"/>
            </a:pPr>
            <a:r>
              <a:rPr sz="1800" dirty="0"/>
              <a:t>​The profit earned on the bond is the value of the bond at </a:t>
            </a:r>
            <a:r>
              <a:rPr sz="1800" dirty="0">
                <a:latin typeface="Cambria Math"/>
              </a:rPr>
              <a:t>74</a:t>
            </a:r>
            <a:r>
              <a:rPr sz="1800" dirty="0"/>
              <a:t> months minus the original cost of the bond. Note that </a:t>
            </a:r>
            <a:r>
              <a:rPr sz="1800" dirty="0">
                <a:latin typeface="Cambria Math"/>
              </a:rPr>
              <a:t>74</a:t>
            </a:r>
            <a:r>
              <a:rPr sz="1800" dirty="0"/>
              <a:t> months is equal to </a:t>
            </a:r>
            <a:r>
              <a:rPr sz="1800" dirty="0">
                <a:latin typeface="Cambria Math"/>
              </a:rPr>
              <a:t>6</a:t>
            </a:r>
            <a:r>
              <a:rPr sz="1800" dirty="0"/>
              <a:t> years and </a:t>
            </a:r>
            <a:r>
              <a:rPr sz="1800" dirty="0">
                <a:latin typeface="Cambria Math"/>
              </a:rPr>
              <a:t>2</a:t>
            </a:r>
            <a:r>
              <a:rPr sz="1800" dirty="0"/>
              <a:t> months. Since the bond earns interest monthly but the earned interest only compounds every </a:t>
            </a:r>
            <a:r>
              <a:rPr sz="1800" dirty="0">
                <a:latin typeface="Cambria Math"/>
              </a:rPr>
              <a:t>6</a:t>
            </a:r>
            <a:r>
              <a:rPr sz="1800" dirty="0"/>
              <a:t> months, we can use the future value for compound interest formula, with</a:t>
            </a:r>
            <a:r>
              <a:rPr lang="en-US" sz="1800" dirty="0"/>
              <a:t> </a:t>
            </a:r>
            <a:r>
              <a:rPr lang="en-US" sz="1800" i="1" dirty="0"/>
              <a:t>n</a:t>
            </a:r>
            <a:r>
              <a:rPr lang="en-US" sz="1800" dirty="0"/>
              <a:t> = 2,</a:t>
            </a:r>
            <a:r>
              <a:rPr sz="1800" dirty="0"/>
              <a:t> to calculate the value of the bond after </a:t>
            </a:r>
            <a:r>
              <a:rPr sz="1800" dirty="0">
                <a:latin typeface="Cambria Math"/>
              </a:rPr>
              <a:t>6</a:t>
            </a:r>
            <a:r>
              <a:rPr sz="1800" dirty="0"/>
              <a:t> years. Then, we can use the simple interest formula to calculate the interest earned over the final </a:t>
            </a:r>
            <a:r>
              <a:rPr sz="1800" dirty="0">
                <a:latin typeface="Cambria Math"/>
              </a:rPr>
              <a:t>2</a:t>
            </a:r>
            <a:r>
              <a:rPr sz="1800" dirty="0"/>
              <a:t> months.</a:t>
            </a:r>
            <a:endParaRPr lang="en-US" sz="1800" dirty="0"/>
          </a:p>
          <a:p>
            <a:pPr marL="538163" algn="just">
              <a:defRPr sz="2800"/>
            </a:pPr>
            <a:r>
              <a:rPr sz="1800" dirty="0"/>
              <a:t>To find the value after </a:t>
            </a:r>
            <a:r>
              <a:rPr sz="1800" dirty="0">
                <a:latin typeface="Cambria Math"/>
              </a:rPr>
              <a:t>6</a:t>
            </a:r>
            <a:r>
              <a:rPr sz="1800" dirty="0"/>
              <a:t> years, we know that</a:t>
            </a:r>
            <a:r>
              <a:rPr lang="en-US" sz="1800" dirty="0"/>
              <a:t> </a:t>
            </a:r>
            <a:r>
              <a:rPr lang="en-US" sz="1800" i="1" dirty="0"/>
              <a:t>P</a:t>
            </a:r>
            <a:r>
              <a:rPr lang="en-US" sz="1800" dirty="0"/>
              <a:t> = $500, </a:t>
            </a:r>
            <a:r>
              <a:rPr lang="en-US" sz="1800" i="1" dirty="0"/>
              <a:t>r</a:t>
            </a:r>
            <a:r>
              <a:rPr lang="en-US" sz="1800" dirty="0"/>
              <a:t> = 0.001, </a:t>
            </a:r>
            <a:r>
              <a:rPr lang="en-US" sz="1800" i="1" dirty="0"/>
              <a:t>n</a:t>
            </a:r>
            <a:r>
              <a:rPr lang="en-US" sz="1800" dirty="0"/>
              <a:t> = 2, and </a:t>
            </a:r>
            <a:r>
              <a:rPr lang="en-US" sz="1800" i="1" dirty="0"/>
              <a:t>t</a:t>
            </a:r>
            <a:r>
              <a:rPr lang="en-US" sz="1800" dirty="0"/>
              <a:t> = 6.</a:t>
            </a:r>
            <a:r>
              <a:rPr sz="1800" dirty="0"/>
              <a:t> Substitute these values into the formula and simplify.</a:t>
            </a:r>
          </a:p>
        </p:txBody>
      </p:sp>
      <p:pic>
        <p:nvPicPr>
          <p:cNvPr id="6" name="Picture 5" descr="A equals P times open parenthesis 1 plus r over n closed parenthesis superscript n times t&#10;&#10;equals $500 times open parenthesis 1 plus 0.001 over 2 closed parenthesis superscript open parenthesis 2 times  6 closed parenthesis&#10;&#10;approximately equal to 503.01 dollars">
            <a:extLst>
              <a:ext uri="{FF2B5EF4-FFF2-40B4-BE49-F238E27FC236}">
                <a16:creationId xmlns:a16="http://schemas.microsoft.com/office/drawing/2014/main" id="{86A7E247-70E1-DFC5-6156-527C4FB561E5}"/>
              </a:ext>
            </a:extLst>
          </p:cNvPr>
          <p:cNvPicPr>
            <a:picLocks noChangeAspect="1"/>
          </p:cNvPicPr>
          <p:nvPr/>
        </p:nvPicPr>
        <p:blipFill>
          <a:blip r:embed="rId2"/>
          <a:stretch>
            <a:fillRect/>
          </a:stretch>
        </p:blipFill>
        <p:spPr>
          <a:xfrm>
            <a:off x="3218742" y="3848042"/>
            <a:ext cx="2706516" cy="20160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Calculating Interest on US Treasury Bonds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82000" cy="4967067"/>
              </a:xfrm>
            </p:spPr>
            <p:txBody>
              <a:bodyPr>
                <a:normAutofit/>
              </a:bodyPr>
              <a:lstStyle/>
              <a:p>
                <a:pPr>
                  <a:defRPr sz="2800"/>
                </a:pPr>
                <a:r>
                  <a:rPr sz="2000" dirty="0"/>
                  <a:t>​So after 6 years, the value of the bond is </a:t>
                </a:r>
                <a14:m>
                  <m:oMath xmlns:m="http://schemas.openxmlformats.org/officeDocument/2006/math">
                    <m:r>
                      <a:rPr sz="2000">
                        <a:latin typeface="Cambria Math" panose="02040503050406030204" pitchFamily="18" charset="0"/>
                      </a:rPr>
                      <m:t>$503.01</m:t>
                    </m:r>
                  </m:oMath>
                </a14:m>
                <a:r>
                  <a:rPr sz="2000" dirty="0"/>
                  <a:t>. Over the first </a:t>
                </a:r>
                <a:r>
                  <a:rPr sz="2000" dirty="0">
                    <a:latin typeface="Cambria Math"/>
                  </a:rPr>
                  <a:t>6</a:t>
                </a:r>
                <a:r>
                  <a:rPr sz="2000" dirty="0"/>
                  <a:t> years of the bond,</a:t>
                </a:r>
                <a:r>
                  <a:rPr lang="en-US" sz="2000" dirty="0"/>
                  <a:t> $503.01 </a:t>
                </a:r>
                <a:r>
                  <a:rPr lang="en-US" sz="2000" dirty="0">
                    <a:latin typeface="Calibri" panose="020F0502020204030204" pitchFamily="34" charset="0"/>
                    <a:ea typeface="Calibri" panose="020F0502020204030204" pitchFamily="34" charset="0"/>
                    <a:cs typeface="Calibri" panose="020F0502020204030204" pitchFamily="34" charset="0"/>
                  </a:rPr>
                  <a:t>−</a:t>
                </a:r>
                <a:r>
                  <a:rPr lang="en-US" sz="2000" dirty="0"/>
                  <a:t> $500 = $3.01</a:t>
                </a:r>
                <a:r>
                  <a:rPr sz="2000" dirty="0"/>
                  <a:t> interest was earned.</a:t>
                </a:r>
              </a:p>
              <a:p>
                <a:pPr>
                  <a:defRPr sz="2800"/>
                </a:pPr>
                <a:r>
                  <a:rPr sz="2000" dirty="0"/>
                  <a:t>​To find the interest earned over the final two months of the bond, we use the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2"/>
                <a:stretch>
                  <a:fillRect l="-727" t="-982"/>
                </a:stretch>
              </a:blipFill>
            </p:spPr>
            <p:txBody>
              <a:bodyPr/>
              <a:lstStyle/>
              <a:p>
                <a:r>
                  <a:rPr lang="en-IN">
                    <a:noFill/>
                  </a:rPr>
                  <a:t> </a:t>
                </a:r>
              </a:p>
            </p:txBody>
          </p:sp>
        </mc:Fallback>
      </mc:AlternateContent>
      <p:sp>
        <p:nvSpPr>
          <p:cNvPr id="7" name="TextBox 6">
            <a:extLst>
              <a:ext uri="{FF2B5EF4-FFF2-40B4-BE49-F238E27FC236}">
                <a16:creationId xmlns:a16="http://schemas.microsoft.com/office/drawing/2014/main" id="{DE67021E-69D7-48B7-D8DC-5771641BA28C}"/>
              </a:ext>
            </a:extLst>
          </p:cNvPr>
          <p:cNvSpPr txBox="1"/>
          <p:nvPr/>
        </p:nvSpPr>
        <p:spPr>
          <a:xfrm>
            <a:off x="457201" y="2114490"/>
            <a:ext cx="6629400" cy="400110"/>
          </a:xfrm>
          <a:prstGeom prst="rect">
            <a:avLst/>
          </a:prstGeom>
          <a:noFill/>
        </p:spPr>
        <p:txBody>
          <a:bodyPr wrap="square">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simple interest formula </a:t>
            </a:r>
            <a:r>
              <a:rPr kumimoji="0" lang="en-US" sz="2000" b="0" i="1" u="none" strike="noStrike" kern="1200" cap="none" spc="0" normalizeH="0" baseline="0" noProof="0" dirty="0">
                <a:ln>
                  <a:noFill/>
                </a:ln>
                <a:solidFill>
                  <a:srgbClr val="366092"/>
                </a:solidFill>
                <a:effectLst/>
                <a:uLnTx/>
                <a:uFillTx/>
                <a:latin typeface="Calibri"/>
                <a:ea typeface="+mn-ea"/>
                <a:cs typeface="+mn-cs"/>
              </a:rPr>
              <a:t>I</a:t>
            </a:r>
            <a:r>
              <a:rPr kumimoji="0" lang="en-US" sz="2000" b="0" i="0" u="none" strike="noStrike" kern="1200" cap="none" spc="0" normalizeH="0" baseline="0" noProof="0" dirty="0">
                <a:ln>
                  <a:noFill/>
                </a:ln>
                <a:solidFill>
                  <a:srgbClr val="366092"/>
                </a:solidFill>
                <a:effectLst/>
                <a:uLnTx/>
                <a:uFillTx/>
                <a:latin typeface="Calibri"/>
                <a:ea typeface="+mn-ea"/>
                <a:cs typeface="+mn-cs"/>
              </a:rPr>
              <a:t> = </a:t>
            </a:r>
            <a:r>
              <a:rPr kumimoji="0" lang="en-US" sz="2000" b="0" i="1" u="none" strike="noStrike" kern="1200" cap="none" spc="0" normalizeH="0" baseline="0" noProof="0" dirty="0">
                <a:ln>
                  <a:noFill/>
                </a:ln>
                <a:solidFill>
                  <a:srgbClr val="366092"/>
                </a:solidFill>
                <a:effectLst/>
                <a:uLnTx/>
                <a:uFillTx/>
                <a:latin typeface="Calibri"/>
                <a:ea typeface="+mn-ea"/>
                <a:cs typeface="+mn-cs"/>
              </a:rPr>
              <a:t>Prt</a:t>
            </a:r>
            <a:r>
              <a:rPr kumimoji="0" lang="en-US" sz="2000" b="0" i="0" u="none" strike="noStrike" kern="1200" cap="none" spc="0" normalizeH="0" baseline="0" noProof="0" dirty="0">
                <a:ln>
                  <a:noFill/>
                </a:ln>
                <a:solidFill>
                  <a:srgbClr val="366092"/>
                </a:solidFill>
                <a:effectLst/>
                <a:uLnTx/>
                <a:uFillTx/>
                <a:latin typeface="Calibri"/>
                <a:ea typeface="+mn-ea"/>
                <a:cs typeface="+mn-cs"/>
              </a:rPr>
              <a:t> with </a:t>
            </a:r>
            <a:r>
              <a:rPr kumimoji="0" lang="en-US" sz="2000" b="0" i="1" u="none" strike="noStrike" kern="1200" cap="none" spc="0" normalizeH="0" baseline="0" noProof="0" dirty="0">
                <a:ln>
                  <a:noFill/>
                </a:ln>
                <a:solidFill>
                  <a:srgbClr val="366092"/>
                </a:solidFill>
                <a:effectLst/>
                <a:uLnTx/>
                <a:uFillTx/>
                <a:latin typeface="Calibri"/>
                <a:ea typeface="+mn-ea"/>
                <a:cs typeface="+mn-cs"/>
              </a:rPr>
              <a:t>P</a:t>
            </a:r>
            <a:r>
              <a:rPr kumimoji="0" lang="en-US" sz="2000" b="0" i="0" u="none" strike="noStrike" kern="1200" cap="none" spc="0" normalizeH="0" baseline="0" noProof="0" dirty="0">
                <a:ln>
                  <a:noFill/>
                </a:ln>
                <a:solidFill>
                  <a:srgbClr val="366092"/>
                </a:solidFill>
                <a:effectLst/>
                <a:uLnTx/>
                <a:uFillTx/>
                <a:latin typeface="Calibri"/>
                <a:ea typeface="+mn-ea"/>
                <a:cs typeface="+mn-cs"/>
              </a:rPr>
              <a:t> = $503.01, </a:t>
            </a:r>
            <a:r>
              <a:rPr kumimoji="0" lang="en-US" sz="2000" b="0" i="1" u="none" strike="noStrike" kern="1200" cap="none" spc="0" normalizeH="0" baseline="0" noProof="0" dirty="0">
                <a:ln>
                  <a:noFill/>
                </a:ln>
                <a:solidFill>
                  <a:srgbClr val="366092"/>
                </a:solidFill>
                <a:effectLst/>
                <a:uLnTx/>
                <a:uFillTx/>
                <a:latin typeface="Calibri"/>
                <a:ea typeface="+mn-ea"/>
                <a:cs typeface="+mn-cs"/>
              </a:rPr>
              <a:t>r</a:t>
            </a:r>
            <a:r>
              <a:rPr kumimoji="0" lang="en-US" sz="2000" b="0" i="0" u="none" strike="noStrike" kern="1200" cap="none" spc="0" normalizeH="0" baseline="0" noProof="0" dirty="0">
                <a:ln>
                  <a:noFill/>
                </a:ln>
                <a:solidFill>
                  <a:srgbClr val="366092"/>
                </a:solidFill>
                <a:effectLst/>
                <a:uLnTx/>
                <a:uFillTx/>
                <a:latin typeface="Calibri"/>
                <a:ea typeface="+mn-ea"/>
                <a:cs typeface="+mn-cs"/>
              </a:rPr>
              <a:t> = 0.001, and</a:t>
            </a:r>
            <a:endParaRPr lang="en-IN" dirty="0"/>
          </a:p>
        </p:txBody>
      </p:sp>
      <p:pic>
        <p:nvPicPr>
          <p:cNvPr id="5" name="Picture 4" descr="t equals 2 divided by 12 equals 1 divided by 6.">
            <a:extLst>
              <a:ext uri="{FF2B5EF4-FFF2-40B4-BE49-F238E27FC236}">
                <a16:creationId xmlns:a16="http://schemas.microsoft.com/office/drawing/2014/main" id="{505C42C4-D9E1-370A-405A-499DD5A8C0FE}"/>
              </a:ext>
            </a:extLst>
          </p:cNvPr>
          <p:cNvPicPr>
            <a:picLocks noChangeAspect="1"/>
          </p:cNvPicPr>
          <p:nvPr/>
        </p:nvPicPr>
        <p:blipFill>
          <a:blip r:embed="rId3"/>
          <a:stretch>
            <a:fillRect/>
          </a:stretch>
        </p:blipFill>
        <p:spPr>
          <a:xfrm>
            <a:off x="7010400" y="2000070"/>
            <a:ext cx="1163277" cy="648000"/>
          </a:xfrm>
          <a:prstGeom prst="rect">
            <a:avLst/>
          </a:prstGeom>
        </p:spPr>
      </p:pic>
      <p:pic>
        <p:nvPicPr>
          <p:cNvPr id="9" name="Picture 8" descr="I equals P times r times t&#10;&#10;equals 503.01 dollars times open parenthesis 0.001 closed parenthesis times open parenthesis 1 divided by 6 closed parenthesis&#10;&#10;approximately equal to 0.08 dollars">
            <a:extLst>
              <a:ext uri="{FF2B5EF4-FFF2-40B4-BE49-F238E27FC236}">
                <a16:creationId xmlns:a16="http://schemas.microsoft.com/office/drawing/2014/main" id="{C09EB9A5-A494-81AA-9C96-F471696C4347}"/>
              </a:ext>
            </a:extLst>
          </p:cNvPr>
          <p:cNvPicPr>
            <a:picLocks noChangeAspect="1"/>
          </p:cNvPicPr>
          <p:nvPr/>
        </p:nvPicPr>
        <p:blipFill>
          <a:blip r:embed="rId4"/>
          <a:stretch>
            <a:fillRect/>
          </a:stretch>
        </p:blipFill>
        <p:spPr>
          <a:xfrm>
            <a:off x="3124200" y="2792820"/>
            <a:ext cx="2461939" cy="1440000"/>
          </a:xfrm>
          <a:prstGeom prst="rect">
            <a:avLst/>
          </a:prstGeom>
        </p:spPr>
      </p:pic>
    </p:spTree>
    <p:extLst>
      <p:ext uri="{BB962C8B-B14F-4D97-AF65-F5344CB8AC3E}">
        <p14:creationId xmlns:p14="http://schemas.microsoft.com/office/powerpoint/2010/main" val="15398400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Calculating Interest on US Treasury Bonds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000" dirty="0"/>
                  <a:t>After </a:t>
                </a:r>
                <a:r>
                  <a:rPr sz="2000" dirty="0">
                    <a:latin typeface="Cambria Math"/>
                  </a:rPr>
                  <a:t>2</a:t>
                </a:r>
                <a:r>
                  <a:rPr sz="2000" dirty="0"/>
                  <a:t> months, the bond earned </a:t>
                </a:r>
                <a14:m>
                  <m:oMath xmlns:m="http://schemas.openxmlformats.org/officeDocument/2006/math">
                    <m:r>
                      <a:rPr sz="2000">
                        <a:latin typeface="Cambria Math" panose="02040503050406030204" pitchFamily="18" charset="0"/>
                      </a:rPr>
                      <m:t>$0.08</m:t>
                    </m:r>
                  </m:oMath>
                </a14:m>
                <a:r>
                  <a:rPr sz="2000" dirty="0"/>
                  <a:t>. Adding this to the interest earned over the first </a:t>
                </a:r>
                <a:r>
                  <a:rPr sz="2000" dirty="0">
                    <a:latin typeface="Cambria Math"/>
                  </a:rPr>
                  <a:t>6</a:t>
                </a:r>
                <a:r>
                  <a:rPr sz="2000" dirty="0"/>
                  <a:t> years gives a total profit of </a:t>
                </a:r>
                <a14:m>
                  <m:oMath xmlns:m="http://schemas.openxmlformats.org/officeDocument/2006/math">
                    <m:r>
                      <a:rPr sz="2000">
                        <a:latin typeface="Cambria Math" panose="02040503050406030204" pitchFamily="18" charset="0"/>
                      </a:rPr>
                      <m:t>$3.01+$0.08=$3.09</m:t>
                    </m:r>
                  </m:oMath>
                </a14:m>
                <a:r>
                  <a:rPr sz="2000" dirty="0"/>
                  <a:t>.</a:t>
                </a:r>
                <a:endParaRPr lang="en-US" sz="2000" dirty="0"/>
              </a:p>
              <a:p>
                <a:pPr marL="447675" indent="-447675">
                  <a:defRPr sz="2800"/>
                </a:pPr>
                <a:r>
                  <a:rPr lang="en-US" sz="2000" dirty="0"/>
                  <a:t>b.	A Series EE bond is guaranteed to double in face value </a:t>
                </a:r>
                <a:r>
                  <a:rPr lang="en-US" sz="2000" dirty="0">
                    <a:latin typeface="Cambria Math"/>
                  </a:rPr>
                  <a:t>20</a:t>
                </a:r>
                <a:r>
                  <a:rPr lang="en-US" sz="2000" dirty="0"/>
                  <a:t> years after purchase. This means that the government makes a one-time adjustment to bring the value to the guaranteed amount, if necessary. In this case, if the value of the bond, which was bought for </a:t>
                </a:r>
                <a14:m>
                  <m:oMath xmlns:m="http://schemas.openxmlformats.org/officeDocument/2006/math">
                    <m:r>
                      <a:rPr lang="en-US" sz="2000">
                        <a:latin typeface="Cambria Math" panose="02040503050406030204" pitchFamily="18" charset="0"/>
                      </a:rPr>
                      <m:t>$500</m:t>
                    </m:r>
                  </m:oMath>
                </a14:m>
                <a:r>
                  <a:rPr lang="en-US" sz="2000" dirty="0"/>
                  <a:t>, has not exceeded the </a:t>
                </a:r>
                <a14:m>
                  <m:oMath xmlns:m="http://schemas.openxmlformats.org/officeDocument/2006/math">
                    <m:r>
                      <a:rPr lang="en-US" sz="2000">
                        <a:latin typeface="Cambria Math" panose="02040503050406030204" pitchFamily="18" charset="0"/>
                      </a:rPr>
                      <m:t>$1000</m:t>
                    </m:r>
                  </m:oMath>
                </a14:m>
                <a:r>
                  <a:rPr lang="en-US" sz="2000" dirty="0"/>
                  <a:t> mark after </a:t>
                </a:r>
                <a:r>
                  <a:rPr lang="en-US" sz="2000" dirty="0">
                    <a:latin typeface="Cambria Math"/>
                  </a:rPr>
                  <a:t>20</a:t>
                </a:r>
                <a:r>
                  <a:rPr lang="en-US" sz="2000" dirty="0"/>
                  <a:t> years, the government will adjust its value to be </a:t>
                </a:r>
                <a14:m>
                  <m:oMath xmlns:m="http://schemas.openxmlformats.org/officeDocument/2006/math">
                    <m:r>
                      <a:rPr lang="en-US" sz="2000">
                        <a:latin typeface="Cambria Math" panose="02040503050406030204" pitchFamily="18" charset="0"/>
                      </a:rPr>
                      <m:t>$1000</m:t>
                    </m:r>
                  </m:oMath>
                </a14:m>
                <a:r>
                  <a:rPr lang="en-US" sz="2000" dirty="0"/>
                  <a:t>. </a:t>
                </a:r>
              </a:p>
              <a:p>
                <a:pPr marL="457200" lvl="1" indent="0">
                  <a:buNone/>
                  <a:defRPr sz="2800"/>
                </a:pPr>
                <a:r>
                  <a:rPr lang="en-US" sz="2000" dirty="0"/>
                  <a:t>To find the value of the bond </a:t>
                </a:r>
                <a:r>
                  <a:rPr lang="en-US" sz="2000" dirty="0">
                    <a:latin typeface="Cambria Math"/>
                  </a:rPr>
                  <a:t>20</a:t>
                </a:r>
                <a:r>
                  <a:rPr lang="en-US" sz="2000" dirty="0"/>
                  <a:t> years after purchase, we use </a:t>
                </a:r>
                <a:r>
                  <a:rPr lang="en-US" sz="2000" i="1" dirty="0"/>
                  <a:t>P</a:t>
                </a:r>
                <a:r>
                  <a:rPr lang="en-US" sz="2000" dirty="0"/>
                  <a:t> = $500,</a:t>
                </a:r>
                <a:br>
                  <a:rPr lang="en-US" sz="2000" dirty="0"/>
                </a:br>
                <a:r>
                  <a:rPr lang="en-US" sz="2000" i="1" dirty="0"/>
                  <a:t>r</a:t>
                </a:r>
                <a:r>
                  <a:rPr lang="en-US" sz="2000" dirty="0"/>
                  <a:t> = 0.001, </a:t>
                </a:r>
                <a:r>
                  <a:rPr lang="en-US" sz="2000" i="1" dirty="0"/>
                  <a:t>n</a:t>
                </a:r>
                <a:r>
                  <a:rPr lang="en-US" sz="2000" dirty="0"/>
                  <a:t> = 2, and </a:t>
                </a:r>
                <a:r>
                  <a:rPr lang="en-US" sz="2000" i="1" dirty="0"/>
                  <a:t>t</a:t>
                </a:r>
                <a:r>
                  <a:rPr lang="en-US" sz="2000" dirty="0"/>
                  <a:t> = 20. Substituting these values into the future value for compound interest formula and simplifying gives the following.</a:t>
                </a:r>
              </a:p>
              <a:p>
                <a:pPr marL="514350" indent="-514350">
                  <a:buFont typeface="+mj-lt"/>
                  <a:buAutoNum type="alphaLcPeriod" startAt="2"/>
                  <a:defRPr sz="2800"/>
                </a:pPr>
                <a:endParaRPr lang="en-US" sz="20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037"/>
                </a:stretch>
              </a:blipFill>
            </p:spPr>
            <p:txBody>
              <a:bodyPr/>
              <a:lstStyle/>
              <a:p>
                <a:r>
                  <a:rPr lang="en-IN">
                    <a:noFill/>
                  </a:rPr>
                  <a:t> </a:t>
                </a:r>
              </a:p>
            </p:txBody>
          </p:sp>
        </mc:Fallback>
      </mc:AlternateContent>
    </p:spTree>
    <p:extLst>
      <p:ext uri="{BB962C8B-B14F-4D97-AF65-F5344CB8AC3E}">
        <p14:creationId xmlns:p14="http://schemas.microsoft.com/office/powerpoint/2010/main" val="837886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Calculating Present 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An online college cost predictor indicates that the average cost for four years of college at a public institution with in-state tuition is currently </a:t>
                </a:r>
                <a14:m>
                  <m:oMath xmlns:m="http://schemas.openxmlformats.org/officeDocument/2006/math">
                    <m:r>
                      <a:rPr>
                        <a:latin typeface="Cambria Math" panose="02040503050406030204" pitchFamily="18" charset="0"/>
                      </a:rPr>
                      <m:t>$87,800</m:t>
                    </m:r>
                  </m:oMath>
                </a14:m>
                <a:r>
                  <a:rPr sz="2800" dirty="0"/>
                  <a:t>. With a </a:t>
                </a:r>
                <a14:m>
                  <m:oMath xmlns:m="http://schemas.openxmlformats.org/officeDocument/2006/math">
                    <m:r>
                      <a:rPr>
                        <a:latin typeface="Cambria Math" panose="02040503050406030204" pitchFamily="18" charset="0"/>
                      </a:rPr>
                      <m:t>5%</m:t>
                    </m:r>
                  </m:oMath>
                </a14:m>
                <a:r>
                  <a:rPr sz="2800" dirty="0"/>
                  <a:t> annual cost increase, it predicts that in </a:t>
                </a:r>
                <a:r>
                  <a:rPr sz="2800" dirty="0">
                    <a:latin typeface="Cambria Math"/>
                  </a:rPr>
                  <a:t>18</a:t>
                </a:r>
                <a:r>
                  <a:rPr sz="2800" dirty="0"/>
                  <a:t> years students will need </a:t>
                </a:r>
                <a14:m>
                  <m:oMath xmlns:m="http://schemas.openxmlformats.org/officeDocument/2006/math">
                    <m:r>
                      <a:rPr>
                        <a:latin typeface="Cambria Math" panose="02040503050406030204" pitchFamily="18" charset="0"/>
                      </a:rPr>
                      <m:t>$227,000</m:t>
                    </m:r>
                  </m:oMath>
                </a14:m>
                <a:r>
                  <a:rPr sz="2800" dirty="0"/>
                  <a:t> on average to attend the same type of school. What amount of money should be invested now so that an account with an APR of </a:t>
                </a:r>
                <a14:m>
                  <m:oMath xmlns:m="http://schemas.openxmlformats.org/officeDocument/2006/math">
                    <m:r>
                      <a:rPr>
                        <a:latin typeface="Cambria Math" panose="02040503050406030204" pitchFamily="18" charset="0"/>
                      </a:rPr>
                      <m:t>3%</m:t>
                    </m:r>
                  </m:oMath>
                </a14:m>
                <a:r>
                  <a:rPr sz="2800" dirty="0"/>
                  <a:t> compounded monthly will accrue enough money to cover the estimated cost of college in </a:t>
                </a:r>
                <a:r>
                  <a:rPr sz="2800" dirty="0">
                    <a:latin typeface="Cambria Math"/>
                  </a:rPr>
                  <a:t>18</a:t>
                </a:r>
                <a:r>
                  <a:rPr sz="2800" dirty="0"/>
                  <a:t> years? Round your answer to the nearest cent.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852"/>
                </a:stretch>
              </a:blipFill>
            </p:spPr>
            <p:txBody>
              <a:bodyPr/>
              <a:lstStyle/>
              <a:p>
                <a:r>
                  <a:rPr lang="en-IN">
                    <a:noFill/>
                  </a:rPr>
                  <a:t> </a:t>
                </a:r>
              </a:p>
            </p:txBody>
          </p:sp>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Calculating Interest on US Treasury Bonds</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5</a:t>
            </a:r>
            <a:endParaRPr dirty="0"/>
          </a:p>
        </p:txBody>
      </p:sp>
      <p:pic>
        <p:nvPicPr>
          <p:cNvPr id="5" name="Picture 4" descr="A equals P times open parenthesis 1 plus r over n closed parenthesis superscript n times t&#10;&#10;equals 500 times open parenthesis 1 plus 0.001 over 2 closed parenthesis superscript open parenthesis 2 times  20 closed parenthesis&#10;&#10;approximately equal to 510.10">
            <a:extLst>
              <a:ext uri="{FF2B5EF4-FFF2-40B4-BE49-F238E27FC236}">
                <a16:creationId xmlns:a16="http://schemas.microsoft.com/office/drawing/2014/main" id="{57AB4582-5466-1F51-9560-C2014C950D4A}"/>
              </a:ext>
            </a:extLst>
          </p:cNvPr>
          <p:cNvPicPr>
            <a:picLocks noChangeAspect="1"/>
          </p:cNvPicPr>
          <p:nvPr/>
        </p:nvPicPr>
        <p:blipFill>
          <a:blip r:embed="rId2"/>
          <a:stretch>
            <a:fillRect/>
          </a:stretch>
        </p:blipFill>
        <p:spPr>
          <a:xfrm>
            <a:off x="2900362" y="1186022"/>
            <a:ext cx="3343275" cy="241935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9F25C7-6591-179A-3EF4-43950F6419E1}"/>
                  </a:ext>
                </a:extLst>
              </p:cNvPr>
              <p:cNvSpPr txBox="1"/>
              <p:nvPr/>
            </p:nvSpPr>
            <p:spPr>
              <a:xfrm>
                <a:off x="457200" y="3762107"/>
                <a:ext cx="8229600" cy="1569660"/>
              </a:xfrm>
              <a:prstGeom prst="rect">
                <a:avLst/>
              </a:prstGeom>
              <a:noFill/>
            </p:spPr>
            <p:txBody>
              <a:bodyPr wrap="square">
                <a:spAutoFit/>
              </a:bodyPr>
              <a:lstStyle/>
              <a:p>
                <a:r>
                  <a:rPr kumimoji="0" lang="en-US" sz="2400" b="0" i="0" u="none" strike="noStrike" kern="1200" cap="none" spc="0" normalizeH="0" baseline="0" noProof="0" dirty="0">
                    <a:ln>
                      <a:noFill/>
                    </a:ln>
                    <a:solidFill>
                      <a:srgbClr val="366092"/>
                    </a:solidFill>
                    <a:effectLst/>
                    <a:uLnTx/>
                    <a:uFillTx/>
                    <a:latin typeface="Calibri"/>
                  </a:rPr>
                  <a:t>​Since the future value after </a:t>
                </a:r>
                <a:r>
                  <a:rPr kumimoji="0" lang="en-US" sz="2400" b="0" i="0" u="none" strike="noStrike" kern="1200" cap="none" spc="0" normalizeH="0" baseline="0" noProof="0" dirty="0">
                    <a:ln>
                      <a:noFill/>
                    </a:ln>
                    <a:solidFill>
                      <a:srgbClr val="366092"/>
                    </a:solidFill>
                    <a:effectLst/>
                    <a:uLnTx/>
                    <a:uFillTx/>
                    <a:latin typeface="Cambria Math"/>
                  </a:rPr>
                  <a:t>20</a:t>
                </a:r>
                <a:r>
                  <a:rPr kumimoji="0" lang="en-US" sz="2400" b="0" i="0" u="none" strike="noStrike" kern="1200" cap="none" spc="0" normalizeH="0" baseline="0" noProof="0" dirty="0">
                    <a:ln>
                      <a:noFill/>
                    </a:ln>
                    <a:solidFill>
                      <a:srgbClr val="366092"/>
                    </a:solidFill>
                    <a:effectLst/>
                    <a:uLnTx/>
                    <a:uFillTx/>
                    <a:latin typeface="Calibri"/>
                  </a:rPr>
                  <a:t> years does not exceed the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rPr>
                      <m:t>$1000</m:t>
                    </m:r>
                  </m:oMath>
                </a14:m>
                <a:r>
                  <a:rPr kumimoji="0" lang="en-US" sz="2400" b="0" i="0" u="none" strike="noStrike" kern="1200" cap="none" spc="0" normalizeH="0" baseline="0" noProof="0" dirty="0">
                    <a:ln>
                      <a:noFill/>
                    </a:ln>
                    <a:solidFill>
                      <a:srgbClr val="366092"/>
                    </a:solidFill>
                    <a:effectLst/>
                    <a:uLnTx/>
                    <a:uFillTx/>
                    <a:latin typeface="Calibri"/>
                  </a:rPr>
                  <a:t> mark, the government will adjust the value of this bond to make it worth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rPr>
                      <m:t>$1000</m:t>
                    </m:r>
                  </m:oMath>
                </a14:m>
                <a:r>
                  <a:rPr kumimoji="0" lang="en-US" sz="2400" b="0" i="0" u="none" strike="noStrike" kern="1200" cap="none" spc="0" normalizeH="0" baseline="0" noProof="0" dirty="0">
                    <a:ln>
                      <a:noFill/>
                    </a:ln>
                    <a:solidFill>
                      <a:srgbClr val="366092"/>
                    </a:solidFill>
                    <a:effectLst/>
                    <a:uLnTx/>
                    <a:uFillTx/>
                    <a:latin typeface="Calibri"/>
                  </a:rPr>
                  <a:t>. Therefore, after </a:t>
                </a:r>
                <a:r>
                  <a:rPr kumimoji="0" lang="en-US" sz="2400" b="0" i="0" u="none" strike="noStrike" kern="1200" cap="none" spc="0" normalizeH="0" baseline="0" noProof="0" dirty="0">
                    <a:ln>
                      <a:noFill/>
                    </a:ln>
                    <a:solidFill>
                      <a:srgbClr val="366092"/>
                    </a:solidFill>
                    <a:effectLst/>
                    <a:uLnTx/>
                    <a:uFillTx/>
                    <a:latin typeface="Cambria Math"/>
                  </a:rPr>
                  <a:t>20</a:t>
                </a:r>
                <a:r>
                  <a:rPr kumimoji="0" lang="en-US" sz="2400" b="0" i="0" u="none" strike="noStrike" kern="1200" cap="none" spc="0" normalizeH="0" baseline="0" noProof="0" dirty="0">
                    <a:ln>
                      <a:noFill/>
                    </a:ln>
                    <a:solidFill>
                      <a:srgbClr val="366092"/>
                    </a:solidFill>
                    <a:effectLst/>
                    <a:uLnTx/>
                    <a:uFillTx/>
                    <a:latin typeface="Calibri"/>
                  </a:rPr>
                  <a:t> years, this bond would be worth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rPr>
                      <m:t>$1000</m:t>
                    </m:r>
                  </m:oMath>
                </a14:m>
                <a:r>
                  <a:rPr kumimoji="0" lang="en-US" sz="2400" b="0" i="0" u="none" strike="noStrike" kern="1200" cap="none" spc="0" normalizeH="0" baseline="0" noProof="0" dirty="0">
                    <a:ln>
                      <a:noFill/>
                    </a:ln>
                    <a:solidFill>
                      <a:srgbClr val="366092"/>
                    </a:solidFill>
                    <a:effectLst/>
                    <a:uLnTx/>
                    <a:uFillTx/>
                    <a:latin typeface="Calibri"/>
                  </a:rPr>
                  <a:t>.</a:t>
                </a:r>
                <a:endParaRPr lang="en-IN" sz="2400" dirty="0"/>
              </a:p>
            </p:txBody>
          </p:sp>
        </mc:Choice>
        <mc:Fallback xmlns="">
          <p:sp>
            <p:nvSpPr>
              <p:cNvPr id="7" name="TextBox 6">
                <a:extLst>
                  <a:ext uri="{FF2B5EF4-FFF2-40B4-BE49-F238E27FC236}">
                    <a16:creationId xmlns:a16="http://schemas.microsoft.com/office/drawing/2014/main" id="{0A9F25C7-6591-179A-3EF4-43950F6419E1}"/>
                  </a:ext>
                </a:extLst>
              </p:cNvPr>
              <p:cNvSpPr txBox="1">
                <a:spLocks noRot="1" noChangeAspect="1" noMove="1" noResize="1" noEditPoints="1" noAdjustHandles="1" noChangeArrowheads="1" noChangeShapeType="1" noTextEdit="1"/>
              </p:cNvSpPr>
              <p:nvPr/>
            </p:nvSpPr>
            <p:spPr>
              <a:xfrm>
                <a:off x="457200" y="3762107"/>
                <a:ext cx="8229600" cy="1569660"/>
              </a:xfrm>
              <a:prstGeom prst="rect">
                <a:avLst/>
              </a:prstGeom>
              <a:blipFill>
                <a:blip r:embed="rId3"/>
                <a:stretch>
                  <a:fillRect l="-1111" t="-3876" r="-370" b="-7752"/>
                </a:stretch>
              </a:blipFill>
            </p:spPr>
            <p:txBody>
              <a:bodyPr/>
              <a:lstStyle/>
              <a:p>
                <a:r>
                  <a:rPr lang="en-IN">
                    <a:noFill/>
                  </a:rPr>
                  <a:t> </a:t>
                </a:r>
              </a:p>
            </p:txBody>
          </p:sp>
        </mc:Fallback>
      </mc:AlternateContent>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 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400" dirty="0"/>
                  <a:t>On January 1, 2012, US treasury bonds drastically changed. Paper bonds were replaced with electronic versions in order to save money (as much as </a:t>
                </a:r>
                <a14:m>
                  <m:oMath xmlns:m="http://schemas.openxmlformats.org/officeDocument/2006/math">
                    <m:r>
                      <a:rPr sz="2400">
                        <a:latin typeface="Cambria Math" panose="02040503050406030204" pitchFamily="18" charset="0"/>
                      </a:rPr>
                      <m:t>$120</m:t>
                    </m:r>
                  </m:oMath>
                </a14:m>
                <a:r>
                  <a:rPr sz="2400" dirty="0"/>
                  <a:t> million over </a:t>
                </a:r>
                <a:r>
                  <a:rPr sz="2400" dirty="0">
                    <a:latin typeface="Cambria Math"/>
                  </a:rPr>
                  <a:t>5</a:t>
                </a:r>
                <a:r>
                  <a:rPr sz="2400" dirty="0"/>
                  <a:t> years!) by reducing the costs of printing, mailing, and storing the physical bonds. See </a:t>
                </a:r>
                <a:r>
                  <a:rPr sz="2400" b="1" dirty="0"/>
                  <a:t>https://www.treasurydirect.gov/tdhome.htm</a:t>
                </a:r>
                <a:r>
                  <a:rPr lang="en-US" sz="2400" b="1" dirty="0"/>
                  <a:t> </a:t>
                </a:r>
                <a:r>
                  <a:rPr sz="2400" dirty="0"/>
                  <a:t>for</a:t>
                </a:r>
                <a:r>
                  <a:rPr lang="en-US" sz="2400" dirty="0"/>
                  <a:t> </a:t>
                </a:r>
                <a:r>
                  <a:rPr sz="2400" dirty="0"/>
                  <a:t>more information on buying US Treasury bonds.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59" t="-748" r="-1181"/>
                </a:stretch>
              </a:blipFill>
            </p:spPr>
            <p:txBody>
              <a:bodyPr/>
              <a:lstStyle/>
              <a:p>
                <a:r>
                  <a:rPr lang="en-US">
                    <a:noFill/>
                  </a:rPr>
                  <a:t> </a:t>
                </a:r>
              </a:p>
            </p:txBody>
          </p:sp>
        </mc:Fallback>
      </mc:AlternateContent>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a:t>Helpful Hint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Tips for Building a Nest Egg</a:t>
                </a:r>
              </a:p>
              <a:p>
                <a:pPr marL="542925" indent="-542925">
                  <a:defRPr sz="2800"/>
                </a:pPr>
                <a:r>
                  <a:rPr lang="en-US" sz="2800" dirty="0"/>
                  <a:t>1.	</a:t>
                </a:r>
                <a:r>
                  <a:rPr sz="2800" dirty="0"/>
                  <a:t>Build a budget.</a:t>
                </a:r>
              </a:p>
              <a:p>
                <a:pPr marL="542925" indent="-542925">
                  <a:defRPr sz="2800"/>
                </a:pPr>
                <a:r>
                  <a:rPr lang="en-US" sz="2800" dirty="0"/>
                  <a:t>2.	</a:t>
                </a:r>
                <a:r>
                  <a:rPr sz="2800" dirty="0"/>
                  <a:t>Set up a retirement account.</a:t>
                </a:r>
              </a:p>
              <a:p>
                <a:pPr marL="542925" indent="-542925">
                  <a:defRPr sz="2800"/>
                </a:pPr>
                <a:r>
                  <a:rPr lang="en-US" dirty="0"/>
                  <a:t>3.	</a:t>
                </a:r>
                <a:r>
                  <a:rPr sz="2800" dirty="0"/>
                  <a:t>Invest </a:t>
                </a:r>
                <a14:m>
                  <m:oMath xmlns:m="http://schemas.openxmlformats.org/officeDocument/2006/math">
                    <m:r>
                      <a:rPr>
                        <a:latin typeface="Cambria Math" panose="02040503050406030204" pitchFamily="18" charset="0"/>
                      </a:rPr>
                      <m:t>15%</m:t>
                    </m:r>
                  </m:oMath>
                </a14:m>
                <a:r>
                  <a:rPr sz="2800" dirty="0"/>
                  <a:t> of your income.</a:t>
                </a:r>
              </a:p>
              <a:p>
                <a:pPr marL="542925" indent="-542925">
                  <a:defRPr sz="2800"/>
                </a:pPr>
                <a:r>
                  <a:rPr lang="en-US" sz="2800" dirty="0"/>
                  <a:t>4.	</a:t>
                </a:r>
                <a:r>
                  <a:rPr sz="2800" dirty="0"/>
                  <a:t>Pay off a mortgage early.</a:t>
                </a:r>
              </a:p>
              <a:p>
                <a:pPr marL="542925" indent="-542925">
                  <a:defRPr sz="2800"/>
                </a:pPr>
                <a:r>
                  <a:rPr lang="en-US" sz="2800" dirty="0"/>
                  <a:t>5.	</a:t>
                </a:r>
                <a:r>
                  <a:rPr sz="2800" dirty="0"/>
                  <a:t>Add to the nest egg every year and don't take money out.</a:t>
                </a:r>
              </a:p>
              <a:p>
                <a:r>
                  <a:rPr sz="2800" dirty="0"/>
                  <a:t>Start today!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IN">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Present 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2</a:t>
            </a:r>
            <a:endParaRPr dirty="0"/>
          </a:p>
        </p:txBody>
      </p:sp>
      <p:sp>
        <p:nvSpPr>
          <p:cNvPr id="3" name="Text Placeholder 2"/>
          <p:cNvSpPr>
            <a:spLocks noGrp="1"/>
          </p:cNvSpPr>
          <p:nvPr>
            <p:ph type="body" sz="quarter" idx="10"/>
          </p:nvPr>
        </p:nvSpPr>
        <p:spPr/>
        <p:txBody>
          <a:bodyPr>
            <a:normAutofit/>
          </a:bodyPr>
          <a:lstStyle/>
          <a:p>
            <a:r>
              <a:rPr sz="2800" b="1" dirty="0"/>
              <a:t>Solution</a:t>
            </a:r>
          </a:p>
          <a:p>
            <a:r>
              <a:rPr sz="2800" dirty="0"/>
              <a:t>Begin by identifying the information needed to find present value: future value, interest rate, number of compounding periods, and the number of years to invest. Notice that there are two percentages given. We will need to use the APR in the formula, not the annual cost increase.</a:t>
            </a:r>
          </a:p>
          <a:p>
            <a:endParaRP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Calculating Present 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3</a:t>
            </a:r>
            <a:endParaRPr dirty="0"/>
          </a:p>
        </p:txBody>
      </p:sp>
      <p:sp>
        <p:nvSpPr>
          <p:cNvPr id="3" name="Text Placeholder 2"/>
          <p:cNvSpPr>
            <a:spLocks noGrp="1"/>
          </p:cNvSpPr>
          <p:nvPr>
            <p:ph type="body" sz="quarter" idx="10"/>
          </p:nvPr>
        </p:nvSpPr>
        <p:spPr/>
        <p:txBody>
          <a:bodyPr>
            <a:normAutofit/>
          </a:bodyPr>
          <a:lstStyle/>
          <a:p>
            <a:pPr marL="457200" lvl="1" indent="0">
              <a:buNone/>
              <a:defRPr b="1"/>
            </a:pPr>
            <a:r>
              <a:rPr sz="2400" dirty="0"/>
              <a:t>By Hand</a:t>
            </a:r>
          </a:p>
          <a:p>
            <a:pPr marL="457200" lvl="1" indent="0">
              <a:buNone/>
            </a:pPr>
            <a:r>
              <a:rPr sz="2400" dirty="0"/>
              <a:t>From the information given we know the following quantities.</a:t>
            </a:r>
            <a:endParaRPr lang="en-US" sz="2400" dirty="0"/>
          </a:p>
          <a:p>
            <a:pPr marL="457200" lvl="1" indent="0" algn="ctr">
              <a:buNone/>
            </a:pPr>
            <a:r>
              <a:rPr lang="en-US" sz="2400" i="1" dirty="0"/>
              <a:t>A</a:t>
            </a:r>
            <a:r>
              <a:rPr lang="en-US" sz="2400" dirty="0"/>
              <a:t> = $227,000,  </a:t>
            </a:r>
            <a:r>
              <a:rPr lang="en-US" sz="2400" i="1" dirty="0"/>
              <a:t>r</a:t>
            </a:r>
            <a:r>
              <a:rPr lang="en-US" sz="2400" dirty="0"/>
              <a:t> = 3% = 0.03,  </a:t>
            </a:r>
            <a:r>
              <a:rPr lang="en-US" sz="2400" i="1" dirty="0"/>
              <a:t>n</a:t>
            </a:r>
            <a:r>
              <a:rPr lang="en-US" sz="2400" dirty="0"/>
              <a:t> = 12,  </a:t>
            </a:r>
            <a:r>
              <a:rPr lang="en-US" sz="2400" i="1" dirty="0"/>
              <a:t>t</a:t>
            </a:r>
            <a:r>
              <a:rPr lang="en-US" sz="2400" dirty="0"/>
              <a:t> = 18</a:t>
            </a:r>
            <a:endParaRPr sz="2400" dirty="0"/>
          </a:p>
          <a:p>
            <a:pPr marL="457200" lvl="1" indent="0">
              <a:buNone/>
            </a:pPr>
            <a:r>
              <a:rPr sz="2400" dirty="0"/>
              <a:t>Substituting these values into the present value formula, we have the following equation.</a:t>
            </a:r>
          </a:p>
        </p:txBody>
      </p:sp>
      <p:pic>
        <p:nvPicPr>
          <p:cNvPr id="5" name="Picture 4" descr="PV equals A divided by open parenthesis 1 plus r divided by n closed parenthesis to the power of n times t&#10;&#10;equals 227000 dollars divided by open parenthesis 1 plus 0.03 divided by 12 closed parenthesis superscript open parenthesis 12 times 18 closed parenthesis&#10;&#10;approximately equal to 132373.03 dollars">
            <a:extLst>
              <a:ext uri="{FF2B5EF4-FFF2-40B4-BE49-F238E27FC236}">
                <a16:creationId xmlns:a16="http://schemas.microsoft.com/office/drawing/2014/main" id="{FE72A888-6A10-1856-7B26-EC24F0EB040D}"/>
              </a:ext>
            </a:extLst>
          </p:cNvPr>
          <p:cNvPicPr>
            <a:picLocks noChangeAspect="1"/>
          </p:cNvPicPr>
          <p:nvPr/>
        </p:nvPicPr>
        <p:blipFill>
          <a:blip r:embed="rId2"/>
          <a:stretch>
            <a:fillRect/>
          </a:stretch>
        </p:blipFill>
        <p:spPr>
          <a:xfrm>
            <a:off x="3542164" y="3566610"/>
            <a:ext cx="2059671" cy="2376000"/>
          </a:xfrm>
          <a:prstGeom prst="rect">
            <a:avLst/>
          </a:prstGeom>
        </p:spPr>
      </p:pic>
    </p:spTree>
    <p:extLst>
      <p:ext uri="{BB962C8B-B14F-4D97-AF65-F5344CB8AC3E}">
        <p14:creationId xmlns:p14="http://schemas.microsoft.com/office/powerpoint/2010/main" val="3383552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926" y="146473"/>
            <a:ext cx="8229600" cy="914400"/>
          </a:xfrm>
        </p:spPr>
        <p:txBody>
          <a:bodyPr>
            <a:normAutofit/>
          </a:bodyPr>
          <a:lstStyle/>
          <a:p>
            <a:pPr>
              <a:defRPr sz="3200"/>
            </a:pPr>
            <a:r>
              <a:rPr dirty="0"/>
              <a:t>Example 1: Calculating Present Value</a:t>
            </a: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—Slide 4</a:t>
            </a:r>
            <a:endParaRPr dirty="0"/>
          </a:p>
        </p:txBody>
      </p:sp>
      <p:sp>
        <p:nvSpPr>
          <p:cNvPr id="3" name="Text Placeholder 2"/>
          <p:cNvSpPr>
            <a:spLocks noGrp="1"/>
          </p:cNvSpPr>
          <p:nvPr>
            <p:ph type="body" sz="quarter" idx="10"/>
          </p:nvPr>
        </p:nvSpPr>
        <p:spPr>
          <a:xfrm>
            <a:off x="457200" y="1143000"/>
            <a:ext cx="8305800" cy="4343400"/>
          </a:xfrm>
        </p:spPr>
        <p:txBody>
          <a:bodyPr>
            <a:normAutofit/>
          </a:bodyPr>
          <a:lstStyle/>
          <a:p>
            <a:pPr>
              <a:defRPr b="1"/>
            </a:pPr>
            <a:r>
              <a:rPr sz="2400" dirty="0"/>
              <a:t>TI-83/84 Plus</a:t>
            </a:r>
            <a:endParaRPr lang="en-US" sz="2400" dirty="0"/>
          </a:p>
          <a:p>
            <a:r>
              <a:rPr sz="2400" dirty="0"/>
              <a:t>As in the previous lesson, we can press </a:t>
            </a:r>
            <a:r>
              <a:rPr lang="en-US" sz="2400" dirty="0"/>
              <a:t> </a:t>
            </a:r>
            <a:r>
              <a:rPr sz="2400" b="1" dirty="0"/>
              <a:t>apps</a:t>
            </a:r>
            <a:r>
              <a:rPr lang="en-US" sz="2400" dirty="0"/>
              <a:t> </a:t>
            </a:r>
            <a:r>
              <a:rPr sz="2400" dirty="0"/>
              <a:t>, then select </a:t>
            </a:r>
            <a:r>
              <a:rPr sz="2400" b="1" dirty="0">
                <a:cs typeface="Courier New" panose="02070309020205020404" pitchFamily="49" charset="0"/>
              </a:rPr>
              <a:t>Finance</a:t>
            </a:r>
            <a:r>
              <a:rPr sz="2400" b="1" dirty="0"/>
              <a:t>...</a:t>
            </a:r>
            <a:r>
              <a:rPr sz="2400" dirty="0"/>
              <a:t> and use the </a:t>
            </a:r>
            <a:r>
              <a:rPr sz="2400" b="1" dirty="0"/>
              <a:t>TVM Solver</a:t>
            </a:r>
            <a:r>
              <a:rPr sz="2400" dirty="0"/>
              <a:t>.</a:t>
            </a:r>
          </a:p>
          <a:p>
            <a:pPr marL="514350" indent="-514350">
              <a:buFont typeface="+mj-lt"/>
              <a:buChar char="•"/>
              <a:defRPr sz="2800"/>
            </a:pPr>
            <a:r>
              <a:rPr sz="2400" dirty="0"/>
              <a:t>​In this case, the interest is compounded monthly for</a:t>
            </a:r>
            <a:r>
              <a:rPr lang="en-US" sz="2400" dirty="0"/>
              <a:t> 18 </a:t>
            </a:r>
            <a:r>
              <a:rPr lang="en-IN" sz="2400" dirty="0"/>
              <a:t>y</a:t>
            </a:r>
            <a:r>
              <a:rPr sz="2400" dirty="0"/>
              <a:t>ears, so</a:t>
            </a:r>
            <a:r>
              <a:rPr lang="en-US" sz="2400" dirty="0"/>
              <a:t> </a:t>
            </a:r>
            <a:r>
              <a:rPr sz="2400" dirty="0"/>
              <a:t>N = 12</a:t>
            </a:r>
            <a:r>
              <a:rPr lang="en-US" sz="2400" dirty="0"/>
              <a:t> </a:t>
            </a:r>
            <a:r>
              <a:rPr lang="en-IN" sz="2400" dirty="0">
                <a:latin typeface="Cambria Math" panose="02040503050406030204" pitchFamily="18" charset="0"/>
                <a:ea typeface="Cambria Math" panose="02040503050406030204" pitchFamily="18" charset="0"/>
              </a:rPr>
              <a:t>⋅</a:t>
            </a:r>
            <a:r>
              <a:rPr lang="en-US" sz="2400" dirty="0"/>
              <a:t> </a:t>
            </a:r>
            <a:r>
              <a:rPr sz="2400" dirty="0"/>
              <a:t>18 = 216.</a:t>
            </a:r>
          </a:p>
          <a:p>
            <a:pPr marL="514350" indent="-514350">
              <a:buFont typeface="+mj-lt"/>
              <a:buChar char="•"/>
              <a:defRPr sz="2800"/>
            </a:pPr>
            <a:r>
              <a:rPr sz="2400" dirty="0"/>
              <a:t>​For </a:t>
            </a:r>
            <a:r>
              <a:rPr sz="2400" dirty="0">
                <a:cs typeface="Times New Roman" panose="02020603050405020304" pitchFamily="18" charset="0"/>
              </a:rPr>
              <a:t>I</a:t>
            </a:r>
            <a:r>
              <a:rPr sz="2400" dirty="0"/>
              <a:t>%, enter</a:t>
            </a:r>
            <a:r>
              <a:rPr lang="en-US" sz="2400" dirty="0"/>
              <a:t> 3.</a:t>
            </a:r>
            <a:r>
              <a:rPr sz="2400" dirty="0"/>
              <a:t> Remember that when using the TVM Solver, we use the percentage form of the rate, not the decimal form.</a:t>
            </a:r>
          </a:p>
          <a:p>
            <a:pPr marL="514350" indent="-514350">
              <a:buFont typeface="+mj-lt"/>
              <a:buChar char="•"/>
              <a:defRPr sz="2800"/>
            </a:pPr>
            <a:r>
              <a:rPr sz="2400" dirty="0"/>
              <a:t>​The present value is what we need to solve for, so we will come back to the</a:t>
            </a:r>
            <a:r>
              <a:rPr lang="en-US" sz="2400" dirty="0"/>
              <a:t> </a:t>
            </a:r>
            <a:r>
              <a:rPr lang="en-US" sz="2400" i="1" dirty="0"/>
              <a:t>PV</a:t>
            </a:r>
            <a:r>
              <a:rPr sz="2400" dirty="0"/>
              <a:t> entry after filling out the other values.</a:t>
            </a:r>
            <a:endParaRPr lang="en-US" sz="2400" dirty="0"/>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61A074-65DF-4ACB-A953-A22CEFAC74CA}"/>
</file>

<file path=customXml/itemProps2.xml><?xml version="1.0" encoding="utf-8"?>
<ds:datastoreItem xmlns:ds="http://schemas.openxmlformats.org/officeDocument/2006/customXml" ds:itemID="{19250560-A5A9-4A6A-A098-DDEC32417446}"/>
</file>

<file path=customXml/itemProps3.xml><?xml version="1.0" encoding="utf-8"?>
<ds:datastoreItem xmlns:ds="http://schemas.openxmlformats.org/officeDocument/2006/customXml" ds:itemID="{AD6422E6-80CF-40E9-B3C6-B0968666E177}"/>
</file>

<file path=docProps/app.xml><?xml version="1.0" encoding="utf-8"?>
<Properties xmlns="http://schemas.openxmlformats.org/officeDocument/2006/extended-properties" xmlns:vt="http://schemas.openxmlformats.org/officeDocument/2006/docPropsVTypes">
  <TotalTime>2041</TotalTime>
  <Words>6228</Words>
  <Application>Microsoft Office PowerPoint</Application>
  <PresentationFormat>On-screen Show (4:3)</PresentationFormat>
  <Paragraphs>328</Paragraphs>
  <Slides>62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Calibri</vt:lpstr>
      <vt:lpstr>Cambria Math</vt:lpstr>
      <vt:lpstr>Courier New</vt:lpstr>
      <vt:lpstr>Times New Roman</vt:lpstr>
      <vt:lpstr>Arial</vt:lpstr>
      <vt:lpstr>Office Theme</vt:lpstr>
      <vt:lpstr>Section 6.2</vt:lpstr>
      <vt:lpstr>Fun Fact 1</vt:lpstr>
      <vt:lpstr>Helpful Hint 1</vt:lpstr>
      <vt:lpstr>Definition: Present Value with Compound Interest</vt:lpstr>
      <vt:lpstr>Fun Fact 2</vt:lpstr>
      <vt:lpstr>Example 1: Calculating Present Value—Slide 1</vt:lpstr>
      <vt:lpstr>Example 1: Calculating Present Value—Slide 2</vt:lpstr>
      <vt:lpstr>Example 1: Calculating Present Value—Slide 3</vt:lpstr>
      <vt:lpstr>Example 1: Calculating Present Value—Slide 4</vt:lpstr>
      <vt:lpstr>Example 1: Calculating Present Value—Slide 5</vt:lpstr>
      <vt:lpstr>Example 1: Calculating Present Value—Slide 6</vt:lpstr>
      <vt:lpstr>Example 1: Calculating Present Value—Slide 7</vt:lpstr>
      <vt:lpstr>Example 1: Calculating Present Value—Slide 8</vt:lpstr>
      <vt:lpstr>Example 1: Calculating Present Value—Slide 9</vt:lpstr>
      <vt:lpstr>Example 1: Calculating Present Value—Slide 10</vt:lpstr>
      <vt:lpstr>Skill Check 1</vt:lpstr>
      <vt:lpstr>Definition: Annuity</vt:lpstr>
      <vt:lpstr>Definition: Annuity Payment Amount</vt:lpstr>
      <vt:lpstr>Example 2: Determining Annuity Payments in Order to Meet a Goal—Slide 1</vt:lpstr>
      <vt:lpstr>Example 2: Determining Annuity Payments in Order to Meet a Goal—Slide 2</vt:lpstr>
      <vt:lpstr>Example 2: Determining Annuity Payments in Order to Meet a Goal—Slide 3</vt:lpstr>
      <vt:lpstr>Example 2: Determining Annuity Payments in Order to Meet a Goal—Slide 4</vt:lpstr>
      <vt:lpstr>Example 2: Determining Annuity Payments in Order to Meet a Goal—Slide 5</vt:lpstr>
      <vt:lpstr>Example 2: Determining Annuity Payments in Order to Meet a Goal—Slide 6</vt:lpstr>
      <vt:lpstr>Example 2: Determining Annuity Payments in Order to Meet a Goal—Slide 7</vt:lpstr>
      <vt:lpstr>Example 2: Determining Annuity Payments in Order to Meet a Goal—Slide 8</vt:lpstr>
      <vt:lpstr>Example 2: Determining Annuity Payments in Order to Meet a Goal—Slide 9</vt:lpstr>
      <vt:lpstr>Definition: Future Value of an Annuity</vt:lpstr>
      <vt:lpstr>Example 3: Calculating Future Value of an Annuity—Slide 1</vt:lpstr>
      <vt:lpstr>Example 3: Calculating Future Value of an Annuity—Slide 2</vt:lpstr>
      <vt:lpstr>Example 3: Calculating Future Value of an Annuity—Slide 3</vt:lpstr>
      <vt:lpstr>Example 3: Calculating Future Value of an Annuity—Slide 4</vt:lpstr>
      <vt:lpstr>Example 3: Calculating Future Value of an Annuity—Slide 5</vt:lpstr>
      <vt:lpstr>Example 3: Calculating Future Value of an Annuity—Slide 6</vt:lpstr>
      <vt:lpstr>Example 3: Calculating Future Value of an Annuity—Slide 7</vt:lpstr>
      <vt:lpstr>Skill Check 2</vt:lpstr>
      <vt:lpstr>Helpful Hint 2</vt:lpstr>
      <vt:lpstr>Fun Fact 3</vt:lpstr>
      <vt:lpstr>Example 4: Calculating Future Value of a Retirement Account—Slide 1</vt:lpstr>
      <vt:lpstr>Example 4: Calculating Future Value of a Retirement Account—Slide 2</vt:lpstr>
      <vt:lpstr>Example 4: Calculating Future Value of a Retirement Account—Slide 3</vt:lpstr>
      <vt:lpstr>Example 4: Calculating Future Value of a Retirement Account—Slide 4</vt:lpstr>
      <vt:lpstr>Example 4: Calculating Future Value of a Retirement Account—Slide 5</vt:lpstr>
      <vt:lpstr>Example 4: Calculating Future Value of a Retirement Account—Slide 6</vt:lpstr>
      <vt:lpstr>Example 4: Calculating Future Value of a Retirement Account—Slide 7</vt:lpstr>
      <vt:lpstr>Example 4: Calculating Future Value of a Retirement Account—Slide 8</vt:lpstr>
      <vt:lpstr>Example 4: Calculating Future Value of a Retirement Account—Slide 9</vt:lpstr>
      <vt:lpstr>Example 4: Calculating Future Value of a Retirement Account—Slide 10</vt:lpstr>
      <vt:lpstr>Example 4: Calculating Future Value of a Retirement Account—Slide 11</vt:lpstr>
      <vt:lpstr>Helpful Hint 3</vt:lpstr>
      <vt:lpstr>Fun Fact 4</vt:lpstr>
      <vt:lpstr>Example 5: Reading a Stock Chart—Slide 1</vt:lpstr>
      <vt:lpstr>Example 5: Reading a Stock Chart—Slide 2</vt:lpstr>
      <vt:lpstr>Example 5: Reading a Stock Chart—Slide 3</vt:lpstr>
      <vt:lpstr>Skill Check 3</vt:lpstr>
      <vt:lpstr>Example 6: Calculating Interest on US Treasury Bonds—Slide 1</vt:lpstr>
      <vt:lpstr>Example 6: Calculating Interest on US Treasury Bonds—Slide 2</vt:lpstr>
      <vt:lpstr>Example 6: Calculating Interest on US Treasury Bonds—Slide 3</vt:lpstr>
      <vt:lpstr>Example 6: Calculating Interest on US Treasury Bonds—Slide 4</vt:lpstr>
      <vt:lpstr>Example 6: Calculating Interest on US Treasury Bonds—Slide 5</vt:lpstr>
      <vt:lpstr>Fun Fact 5</vt:lpstr>
      <vt:lpstr>Helpful Hint 4</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2nd Edition</dc:title>
  <dc:creator>Hawkes Learning</dc:creator>
  <cp:lastModifiedBy>Allison Conger</cp:lastModifiedBy>
  <cp:revision>351</cp:revision>
  <dcterms:created xsi:type="dcterms:W3CDTF">2013-04-26T14:43:13Z</dcterms:created>
  <dcterms:modified xsi:type="dcterms:W3CDTF">2025-10-17T19:10:43Z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