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9"/>
  </p:notesMasterIdLst>
  <p:handoutMasterIdLst>
    <p:handoutMasterId r:id="rId100"/>
  </p:handoutMasterIdLst>
  <p:sldIdLst>
    <p:sldId id="256" r:id="rId2"/>
    <p:sldId id="258" r:id="rId3"/>
    <p:sldId id="257" r:id="rId4"/>
    <p:sldId id="259" r:id="rId5"/>
    <p:sldId id="260" r:id="rId6"/>
    <p:sldId id="261" r:id="rId7"/>
    <p:sldId id="267" r:id="rId8"/>
    <p:sldId id="262" r:id="rId9"/>
    <p:sldId id="263" r:id="rId10"/>
    <p:sldId id="264" r:id="rId11"/>
    <p:sldId id="265" r:id="rId12"/>
    <p:sldId id="332" r:id="rId13"/>
    <p:sldId id="266" r:id="rId14"/>
    <p:sldId id="274" r:id="rId15"/>
    <p:sldId id="268" r:id="rId16"/>
    <p:sldId id="269" r:id="rId17"/>
    <p:sldId id="335" r:id="rId18"/>
    <p:sldId id="270" r:id="rId19"/>
    <p:sldId id="271" r:id="rId20"/>
    <p:sldId id="336" r:id="rId21"/>
    <p:sldId id="272" r:id="rId22"/>
    <p:sldId id="273" r:id="rId23"/>
    <p:sldId id="337" r:id="rId24"/>
    <p:sldId id="276" r:id="rId25"/>
    <p:sldId id="338" r:id="rId26"/>
    <p:sldId id="278" r:id="rId27"/>
    <p:sldId id="279" r:id="rId28"/>
    <p:sldId id="339" r:id="rId29"/>
    <p:sldId id="340" r:id="rId30"/>
    <p:sldId id="341" r:id="rId31"/>
    <p:sldId id="342" r:id="rId32"/>
    <p:sldId id="344" r:id="rId33"/>
    <p:sldId id="280" r:id="rId34"/>
    <p:sldId id="343" r:id="rId35"/>
    <p:sldId id="345" r:id="rId36"/>
    <p:sldId id="281" r:id="rId37"/>
    <p:sldId id="282" r:id="rId38"/>
    <p:sldId id="293" r:id="rId39"/>
    <p:sldId id="283" r:id="rId40"/>
    <p:sldId id="284" r:id="rId41"/>
    <p:sldId id="286" r:id="rId42"/>
    <p:sldId id="287" r:id="rId43"/>
    <p:sldId id="288" r:id="rId44"/>
    <p:sldId id="289" r:id="rId45"/>
    <p:sldId id="346" r:id="rId46"/>
    <p:sldId id="290" r:id="rId47"/>
    <p:sldId id="292" r:id="rId48"/>
    <p:sldId id="347" r:id="rId49"/>
    <p:sldId id="295" r:id="rId50"/>
    <p:sldId id="299" r:id="rId51"/>
    <p:sldId id="300" r:id="rId52"/>
    <p:sldId id="296" r:id="rId53"/>
    <p:sldId id="297" r:id="rId54"/>
    <p:sldId id="348" r:id="rId55"/>
    <p:sldId id="349" r:id="rId56"/>
    <p:sldId id="350" r:id="rId57"/>
    <p:sldId id="351" r:id="rId58"/>
    <p:sldId id="353" r:id="rId59"/>
    <p:sldId id="354" r:id="rId60"/>
    <p:sldId id="352" r:id="rId61"/>
    <p:sldId id="301" r:id="rId62"/>
    <p:sldId id="302" r:id="rId63"/>
    <p:sldId id="358" r:id="rId64"/>
    <p:sldId id="369" r:id="rId65"/>
    <p:sldId id="304" r:id="rId66"/>
    <p:sldId id="305" r:id="rId67"/>
    <p:sldId id="306" r:id="rId68"/>
    <p:sldId id="307" r:id="rId69"/>
    <p:sldId id="311" r:id="rId70"/>
    <p:sldId id="313" r:id="rId71"/>
    <p:sldId id="314" r:id="rId72"/>
    <p:sldId id="315" r:id="rId73"/>
    <p:sldId id="316" r:id="rId74"/>
    <p:sldId id="317" r:id="rId75"/>
    <p:sldId id="359" r:id="rId76"/>
    <p:sldId id="318" r:id="rId77"/>
    <p:sldId id="360" r:id="rId78"/>
    <p:sldId id="361" r:id="rId79"/>
    <p:sldId id="363" r:id="rId80"/>
    <p:sldId id="319" r:id="rId81"/>
    <p:sldId id="320" r:id="rId82"/>
    <p:sldId id="364" r:id="rId83"/>
    <p:sldId id="321" r:id="rId84"/>
    <p:sldId id="322" r:id="rId85"/>
    <p:sldId id="323" r:id="rId86"/>
    <p:sldId id="324" r:id="rId87"/>
    <p:sldId id="325" r:id="rId88"/>
    <p:sldId id="326" r:id="rId89"/>
    <p:sldId id="327" r:id="rId90"/>
    <p:sldId id="365" r:id="rId91"/>
    <p:sldId id="328" r:id="rId92"/>
    <p:sldId id="366" r:id="rId93"/>
    <p:sldId id="367" r:id="rId94"/>
    <p:sldId id="329" r:id="rId95"/>
    <p:sldId id="330" r:id="rId96"/>
    <p:sldId id="368" r:id="rId97"/>
    <p:sldId id="331" r:id="rId98"/>
  </p:sldIdLst>
  <p:sldSz cx="9144000" cy="6858000" type="screen4x3"/>
  <p:notesSz cx="6858000" cy="9144000"/>
  <p:embeddedFontLst>
    <p:embeddedFont>
      <p:font typeface="Cambria Math" panose="02040503050406030204" pitchFamily="18" charset="0"/>
      <p:regular r:id="rId101"/>
    </p:embeddedFont>
    <p:embeddedFont>
      <p:font typeface="Ti86pc" panose="020B0609020003040203" pitchFamily="49" charset="0"/>
      <p:regular r:id="rId10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173DFF"/>
    <a:srgbClr val="2D7D9F"/>
    <a:srgbClr val="000000"/>
    <a:srgbClr val="0000FF"/>
    <a:srgbClr val="000099"/>
    <a:srgbClr val="1F497D"/>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107" d="100"/>
          <a:sy n="107" d="100"/>
        </p:scale>
        <p:origin x="1134"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2.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commentAuthors" Target="commentAuthors.xml"/><Relationship Id="rId108" Type="http://schemas.openxmlformats.org/officeDocument/2006/relationships/customXml" Target="../customXml/item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ustomXml" Target="../customXml/item2.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customXml" Target="../customXml/item3.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9/26/2025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9/26/2025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emf"/><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60.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60.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7.png"/><Relationship Id="rId2" Type="http://schemas.openxmlformats.org/officeDocument/2006/relationships/image" Target="../media/image63.png"/><Relationship Id="rId1" Type="http://schemas.openxmlformats.org/officeDocument/2006/relationships/slideLayout" Target="../slideLayouts/slideLayout3.xml"/><Relationship Id="rId6" Type="http://schemas.openxmlformats.org/officeDocument/2006/relationships/image" Target="../media/image56.emf"/><Relationship Id="rId5" Type="http://schemas.openxmlformats.org/officeDocument/2006/relationships/image" Target="../media/image65.png"/><Relationship Id="rId4" Type="http://schemas.openxmlformats.org/officeDocument/2006/relationships/image" Target="../media/image5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710.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90.png"/><Relationship Id="rId1" Type="http://schemas.openxmlformats.org/officeDocument/2006/relationships/slideLayout" Target="../slideLayouts/slideLayout3.xml"/><Relationship Id="rId4" Type="http://schemas.openxmlformats.org/officeDocument/2006/relationships/image" Target="../media/image65.emf"/></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20.png"/><Relationship Id="rId1" Type="http://schemas.openxmlformats.org/officeDocument/2006/relationships/slideLayout" Target="../slideLayouts/slideLayout3.xml"/><Relationship Id="rId4" Type="http://schemas.openxmlformats.org/officeDocument/2006/relationships/image" Target="../media/image750.png"/></Relationships>
</file>

<file path=ppt/slides/_rels/slide8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80.png"/><Relationship Id="rId1" Type="http://schemas.openxmlformats.org/officeDocument/2006/relationships/slideLayout" Target="../slideLayouts/slideLayout3.xml"/><Relationship Id="rId4" Type="http://schemas.openxmlformats.org/officeDocument/2006/relationships/image" Target="../media/image82.png"/></Relationships>
</file>

<file path=ppt/slides/_rels/slide85.xml.rels><?xml version="1.0" encoding="UTF-8" standalone="yes"?>
<Relationships xmlns="http://schemas.openxmlformats.org/package/2006/relationships"><Relationship Id="rId2" Type="http://schemas.openxmlformats.org/officeDocument/2006/relationships/image" Target="../media/image790.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70.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Borrowing Money</a:t>
            </a:r>
          </a:p>
        </p:txBody>
      </p:sp>
      <p:sp>
        <p:nvSpPr>
          <p:cNvPr id="3" name="Title 2"/>
          <p:cNvSpPr>
            <a:spLocks noGrp="1"/>
          </p:cNvSpPr>
          <p:nvPr>
            <p:ph type="title"/>
          </p:nvPr>
        </p:nvSpPr>
        <p:spPr/>
        <p:txBody>
          <a:bodyPr/>
          <a:lstStyle/>
          <a:p>
            <a:r>
              <a:t>Section 6.3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Determining the Monthly Payment on a Fixed Installment Loan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defRPr b="1"/>
                </a:pPr>
                <a:r>
                  <a:rPr sz="2000" dirty="0"/>
                  <a:t>TI-83/84 Plus</a:t>
                </a:r>
              </a:p>
              <a:p>
                <a:pPr algn="just">
                  <a:defRPr sz="2800"/>
                </a:pPr>
                <a:r>
                  <a:rPr sz="2000" dirty="0"/>
                  <a:t>As in the previous lesson, we can use the TVM Solver to find the monthly payment. Notice that the present value is the amount being financed, the future value is </a:t>
                </a:r>
                <a:r>
                  <a:rPr sz="2000" dirty="0">
                    <a:latin typeface="Cambria Math"/>
                  </a:rPr>
                  <a:t>0</a:t>
                </a:r>
                <a:r>
                  <a:rPr sz="2000" dirty="0"/>
                  <a:t>, and we are finding the </a:t>
                </a:r>
                <a14:m>
                  <m:oMath xmlns:m="http://schemas.openxmlformats.org/officeDocument/2006/math">
                    <m:r>
                      <m:rPr>
                        <m:sty m:val="p"/>
                      </m:rPr>
                      <a:rPr sz="2000">
                        <a:latin typeface="Cambria Math" panose="02040503050406030204" pitchFamily="18" charset="0"/>
                      </a:rPr>
                      <m:t>PMT</m:t>
                    </m:r>
                  </m:oMath>
                </a14:m>
                <a:r>
                  <a:rPr sz="2000" dirty="0"/>
                  <a:t>.</a:t>
                </a:r>
              </a:p>
              <a:p>
                <a:pPr marL="514350" indent="-514350" algn="just">
                  <a:buFont typeface="+mj-lt"/>
                  <a:buChar char="•"/>
                  <a:defRPr sz="2800"/>
                </a:pPr>
                <a:r>
                  <a:rPr sz="1800" dirty="0"/>
                  <a:t>​N is the total number of times the account is compounded. Since the loan is being paid back with monthly payments over </a:t>
                </a:r>
                <a:r>
                  <a:rPr sz="1800" dirty="0">
                    <a:latin typeface="Cambria Math"/>
                  </a:rPr>
                  <a:t>10</a:t>
                </a:r>
                <a:r>
                  <a:rPr sz="1800" dirty="0"/>
                  <a:t> years,</a:t>
                </a:r>
                <a:r>
                  <a:rPr lang="en-US" sz="1800" dirty="0"/>
                  <a:t> N = 12 </a:t>
                </a:r>
                <a:r>
                  <a:rPr lang="en-US" sz="1800" dirty="0">
                    <a:latin typeface="Cambria Math" panose="02040503050406030204" pitchFamily="18" charset="0"/>
                    <a:ea typeface="Cambria Math" panose="02040503050406030204" pitchFamily="18" charset="0"/>
                  </a:rPr>
                  <a:t>⋅</a:t>
                </a:r>
                <a:r>
                  <a:rPr lang="en-US" sz="1800" dirty="0"/>
                  <a:t> 10 = 120.</a:t>
                </a:r>
                <a:endParaRPr sz="1800" dirty="0">
                  <a:latin typeface="Ti86pc" panose="020B0609020003040203" pitchFamily="49" charset="0"/>
                </a:endParaRPr>
              </a:p>
              <a:p>
                <a:pPr marL="514350" indent="-514350" algn="just">
                  <a:buFont typeface="+mj-lt"/>
                  <a:buChar char="•"/>
                  <a:defRPr sz="2800"/>
                </a:pPr>
                <a:r>
                  <a:rPr sz="1800" dirty="0"/>
                  <a:t>​The interest rate is</a:t>
                </a:r>
                <a:r>
                  <a:rPr lang="en-US" sz="1800" dirty="0"/>
                  <a:t> 2.75%,</a:t>
                </a:r>
                <a:r>
                  <a:rPr sz="1800" dirty="0"/>
                  <a:t> so</a:t>
                </a:r>
                <a:r>
                  <a:rPr lang="en-US" sz="1800" dirty="0"/>
                  <a:t> I% = 2.75.</a:t>
                </a:r>
                <a:endParaRPr sz="1800" dirty="0"/>
              </a:p>
              <a:p>
                <a:pPr marL="514350" indent="-514350" algn="just">
                  <a:buFont typeface="+mj-lt"/>
                  <a:buChar char="•"/>
                  <a:defRPr sz="2800"/>
                </a:pPr>
                <a:r>
                  <a:rPr sz="1800" dirty="0"/>
                  <a:t>​The present value and the PMT amount will always have opposite signs; we will use a negative value for PV so that the calculator will return a positive value for PMT. Since the student is borrowing </a:t>
                </a:r>
                <a14:m>
                  <m:oMath xmlns:m="http://schemas.openxmlformats.org/officeDocument/2006/math">
                    <m:r>
                      <a:rPr sz="1800">
                        <a:latin typeface="Cambria Math" panose="02040503050406030204" pitchFamily="18" charset="0"/>
                      </a:rPr>
                      <m:t>$22,946</m:t>
                    </m:r>
                  </m:oMath>
                </a14:m>
                <a:r>
                  <a:rPr sz="1800" dirty="0"/>
                  <a:t>, we will use</a:t>
                </a:r>
                <a:r>
                  <a:rPr lang="en-US" sz="1800" dirty="0"/>
                  <a:t> PV = </a:t>
                </a:r>
                <a:r>
                  <a:rPr lang="en-US" sz="1800" dirty="0">
                    <a:latin typeface="Calibri" panose="020F0502020204030204" pitchFamily="34" charset="0"/>
                    <a:ea typeface="Calibri" panose="020F0502020204030204" pitchFamily="34" charset="0"/>
                    <a:cs typeface="Calibri" panose="020F0502020204030204" pitchFamily="34" charset="0"/>
                  </a:rPr>
                  <a:t>−</a:t>
                </a:r>
                <a:r>
                  <a:rPr lang="en-US" sz="1800" dirty="0"/>
                  <a:t>22946.</a:t>
                </a:r>
              </a:p>
              <a:p>
                <a:pPr marL="514350" indent="-514350" algn="just">
                  <a:buFont typeface="+mj-lt"/>
                  <a:buChar char="•"/>
                  <a:defRPr sz="2800"/>
                </a:pPr>
                <a:r>
                  <a:rPr lang="en-US" sz="1800" dirty="0"/>
                  <a:t>​The monthly payment amount is what we need to solve for, so we will come back to the PMT entry after filling out the other values.</a:t>
                </a:r>
              </a:p>
              <a:p>
                <a:pPr marL="514350" indent="-514350" algn="just">
                  <a:buFont typeface="+mj-lt"/>
                  <a:buChar char="•"/>
                  <a:defRPr sz="2800"/>
                </a:pPr>
                <a:r>
                  <a:rPr lang="en-US" sz="1800" dirty="0"/>
                  <a:t>​At the end of the loan, no money will be owed, so FV = 0.</a:t>
                </a:r>
              </a:p>
              <a:p>
                <a:pPr marL="514350" indent="-514350" algn="just">
                  <a:buFont typeface="+mj-lt"/>
                  <a:buChar char="•"/>
                  <a:defRPr sz="2800"/>
                </a:pPr>
                <a:r>
                  <a:rPr lang="en-US" sz="1800" dirty="0"/>
                  <a:t>​Because the interest is being compounded monthly, P/Y = C/Y = 12.</a:t>
                </a:r>
              </a:p>
              <a:p>
                <a:pPr algn="just">
                  <a:defRPr sz="2800"/>
                </a:pPr>
                <a:endParaRPr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741"/>
                </a:stretch>
              </a:blipFill>
            </p:spPr>
            <p:txBody>
              <a:bodyPr/>
              <a:lstStyle/>
              <a:p>
                <a:r>
                  <a:rPr lang="en-IN">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Determining the Monthly Payment on a Fixed Installment Loan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p:sp>
        <p:nvSpPr>
          <p:cNvPr id="3" name="Text Placeholder 2"/>
          <p:cNvSpPr>
            <a:spLocks noGrp="1"/>
          </p:cNvSpPr>
          <p:nvPr>
            <p:ph type="body" sz="quarter" idx="10"/>
          </p:nvPr>
        </p:nvSpPr>
        <p:spPr/>
        <p:txBody>
          <a:bodyPr>
            <a:normAutofit/>
          </a:bodyPr>
          <a:lstStyle/>
          <a:p>
            <a:pPr marL="514350" indent="-514350">
              <a:buFont typeface="+mj-lt"/>
              <a:buChar char="•"/>
              <a:defRPr sz="2800"/>
            </a:pPr>
            <a:r>
              <a:rPr lang="en-US" sz="2000" dirty="0"/>
              <a:t>​We'll assume that payments are made at the end of each period, so be sure that </a:t>
            </a:r>
            <a:r>
              <a:rPr lang="en-US" sz="2000" b="1" dirty="0"/>
              <a:t>END</a:t>
            </a:r>
            <a:r>
              <a:rPr lang="en-US" sz="2000" dirty="0"/>
              <a:t> is highlighted in the final row.</a:t>
            </a:r>
          </a:p>
          <a:p>
            <a:pPr>
              <a:defRPr sz="2800"/>
            </a:pPr>
            <a:endParaRPr sz="2200" dirty="0"/>
          </a:p>
          <a:p>
            <a:pPr>
              <a:defRPr sz="2800"/>
            </a:pPr>
            <a:endParaRPr sz="2200" dirty="0"/>
          </a:p>
        </p:txBody>
      </p:sp>
      <p:pic>
        <p:nvPicPr>
          <p:cNvPr id="5" name="Picture 4" descr="A screenshot of a graphing calculator. The first line reads N equals 120. The second line reads I% equals 2.75. The third line reads PV equals minus 22946. The fourth line reads PMT equals 218.9301509. The fifth line reads FV equals 0. The sixth line reads P/Y equals 12. The seventh line reads C/Y equals 12. The eighth line reads PMT: END BEGIN.&#10;">
            <a:extLst>
              <a:ext uri="{FF2B5EF4-FFF2-40B4-BE49-F238E27FC236}">
                <a16:creationId xmlns:a16="http://schemas.microsoft.com/office/drawing/2014/main" id="{69CE6034-762D-4E3E-B95E-220902437AE8}"/>
              </a:ext>
            </a:extLst>
          </p:cNvPr>
          <p:cNvPicPr>
            <a:picLocks noChangeAspect="1"/>
          </p:cNvPicPr>
          <p:nvPr/>
        </p:nvPicPr>
        <p:blipFill>
          <a:blip r:embed="rId2"/>
          <a:srcRect b="15958"/>
          <a:stretch>
            <a:fillRect/>
          </a:stretch>
        </p:blipFill>
        <p:spPr>
          <a:xfrm>
            <a:off x="2819400" y="1943687"/>
            <a:ext cx="3124200" cy="2399713"/>
          </a:xfrm>
          <a:prstGeom prst="rect">
            <a:avLst/>
          </a:prstGeom>
        </p:spPr>
      </p:pic>
      <p:sp>
        <p:nvSpPr>
          <p:cNvPr id="4" name="TextBox 3">
            <a:extLst>
              <a:ext uri="{FF2B5EF4-FFF2-40B4-BE49-F238E27FC236}">
                <a16:creationId xmlns:a16="http://schemas.microsoft.com/office/drawing/2014/main" id="{5511BF60-0DCE-7CA6-F2E8-B8432240CA76}"/>
              </a:ext>
            </a:extLst>
          </p:cNvPr>
          <p:cNvSpPr txBox="1"/>
          <p:nvPr/>
        </p:nvSpPr>
        <p:spPr>
          <a:xfrm>
            <a:off x="3962400" y="4276077"/>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1</a:t>
            </a:r>
            <a:endParaRPr lang="en-IN" sz="2400" dirty="0"/>
          </a:p>
        </p:txBody>
      </p:sp>
      <p:sp>
        <p:nvSpPr>
          <p:cNvPr id="6" name="TextBox 5">
            <a:extLst>
              <a:ext uri="{FF2B5EF4-FFF2-40B4-BE49-F238E27FC236}">
                <a16:creationId xmlns:a16="http://schemas.microsoft.com/office/drawing/2014/main" id="{A6A23DF1-7BB9-4C81-A7B3-3E6DE43433E3}"/>
              </a:ext>
            </a:extLst>
          </p:cNvPr>
          <p:cNvSpPr txBox="1"/>
          <p:nvPr/>
        </p:nvSpPr>
        <p:spPr>
          <a:xfrm>
            <a:off x="990600" y="4813050"/>
            <a:ext cx="7315200" cy="1015663"/>
          </a:xfrm>
          <a:prstGeom prst="rect">
            <a:avLst/>
          </a:prstGeom>
          <a:noFill/>
        </p:spPr>
        <p:txBody>
          <a:bodyPr wrap="square">
            <a:spAutoFit/>
          </a:bodyPr>
          <a:lstStyle/>
          <a:p>
            <a:r>
              <a:rPr lang="en-US" sz="2000" dirty="0"/>
              <a:t>Once these values have been filled out, return your cursor to the PMT entry and press </a:t>
            </a:r>
            <a:r>
              <a:rPr lang="en-US" sz="2000" b="1" dirty="0"/>
              <a:t>clear</a:t>
            </a:r>
            <a:r>
              <a:rPr lang="en-US" sz="2000" dirty="0"/>
              <a:t>. To solve for this value, press </a:t>
            </a:r>
            <a:r>
              <a:rPr lang="en-US" sz="2000" b="1" dirty="0"/>
              <a:t>alpha</a:t>
            </a:r>
            <a:r>
              <a:rPr lang="en-US" sz="2000" dirty="0"/>
              <a:t> </a:t>
            </a:r>
            <a:r>
              <a:rPr lang="en-US" sz="2000" b="1" dirty="0"/>
              <a:t>enter</a:t>
            </a:r>
            <a:r>
              <a:rPr lang="en-US" sz="2000" dirty="0"/>
              <a:t>. The calculator returns 218.9101509.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Determining the Monthly Payment on a Fixed Installment Loan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88659" y="1066800"/>
                <a:ext cx="8229600" cy="4967067"/>
              </a:xfrm>
            </p:spPr>
            <p:txBody>
              <a:bodyPr>
                <a:normAutofit/>
              </a:bodyPr>
              <a:lstStyle/>
              <a:p>
                <a:pPr algn="just">
                  <a:defRPr b="1"/>
                </a:pPr>
                <a:r>
                  <a:rPr sz="2800" dirty="0"/>
                  <a:t>Microsoft Excel</a:t>
                </a:r>
              </a:p>
              <a:p>
                <a:pPr algn="just"/>
                <a:r>
                  <a:rPr sz="2000" dirty="0"/>
                  <a:t>As in the previous lesson, we can use the </a:t>
                </a:r>
                <a:r>
                  <a:rPr sz="2000" b="1" dirty="0"/>
                  <a:t>PMT(rate, </a:t>
                </a:r>
                <a:r>
                  <a:rPr sz="2000" b="1" dirty="0" err="1"/>
                  <a:t>nper</a:t>
                </a:r>
                <a:r>
                  <a:rPr sz="2000" b="1" dirty="0"/>
                  <a:t>, </a:t>
                </a:r>
                <a:r>
                  <a:rPr sz="2000" b="1" dirty="0" err="1"/>
                  <a:t>pv</a:t>
                </a:r>
                <a:r>
                  <a:rPr sz="2000" b="1" dirty="0"/>
                  <a:t>, [</a:t>
                </a:r>
                <a:r>
                  <a:rPr sz="2000" b="1" dirty="0" err="1"/>
                  <a:t>fv</a:t>
                </a:r>
                <a:r>
                  <a:rPr sz="2000" b="1" dirty="0"/>
                  <a:t>], [type])</a:t>
                </a:r>
                <a:r>
                  <a:rPr sz="2000" dirty="0"/>
                  <a:t> function to calculate the amount that each monthly payment should be in order to pay off the loan.</a:t>
                </a:r>
              </a:p>
              <a:p>
                <a:pPr marL="514350" indent="-514350" algn="just">
                  <a:buFont typeface="+mj-lt"/>
                  <a:buChar char="•"/>
                  <a:defRPr sz="2800"/>
                </a:pPr>
                <a:r>
                  <a:rPr sz="2000" dirty="0"/>
                  <a:t>​In this example, we have an interest rate of </a:t>
                </a:r>
                <a:r>
                  <a:rPr sz="2000" dirty="0">
                    <a:latin typeface="Cambria Math"/>
                  </a:rPr>
                  <a:t>0.0275</a:t>
                </a:r>
                <a:r>
                  <a:rPr sz="2000" dirty="0"/>
                  <a:t> that is being compounded </a:t>
                </a:r>
                <a:r>
                  <a:rPr sz="2000" dirty="0">
                    <a:latin typeface="Cambria Math"/>
                  </a:rPr>
                  <a:t>12</a:t>
                </a:r>
                <a:r>
                  <a:rPr sz="2000" dirty="0"/>
                  <a:t> times a year, so for the first argument in this Excel function, we have</a:t>
                </a:r>
                <a:r>
                  <a:rPr lang="en-US" sz="2000" dirty="0"/>
                  <a:t> rate = 0.0275/12.</a:t>
                </a:r>
                <a:r>
                  <a:rPr sz="2000" dirty="0"/>
                  <a:t> Be careful to not use just the interest rate here.</a:t>
                </a:r>
              </a:p>
              <a:p>
                <a:pPr marL="514350" indent="-514350" algn="just">
                  <a:buFont typeface="+mj-lt"/>
                  <a:buChar char="•"/>
                  <a:defRPr sz="2800"/>
                </a:pPr>
                <a:r>
                  <a:rPr sz="2000" dirty="0"/>
                  <a:t>​Since the loan is being paid back with monthly payments over </a:t>
                </a:r>
                <a:r>
                  <a:rPr sz="2000" dirty="0">
                    <a:latin typeface="Cambria Math"/>
                  </a:rPr>
                  <a:t>10</a:t>
                </a:r>
                <a:r>
                  <a:rPr sz="2000" dirty="0"/>
                  <a:t> years, </a:t>
                </a:r>
                <a:r>
                  <a:rPr sz="2000" dirty="0" err="1"/>
                  <a:t>nper</a:t>
                </a:r>
                <a:r>
                  <a:rPr sz="2000" dirty="0"/>
                  <a:t> is</a:t>
                </a:r>
                <a:r>
                  <a:rPr lang="en-US" sz="2000" dirty="0"/>
                  <a:t> 12 </a:t>
                </a:r>
                <a:r>
                  <a:rPr lang="en-US" sz="2000" dirty="0">
                    <a:latin typeface="Cambria Math" panose="02040503050406030204" pitchFamily="18" charset="0"/>
                    <a:ea typeface="Cambria Math" panose="02040503050406030204" pitchFamily="18" charset="0"/>
                  </a:rPr>
                  <a:t>⋅</a:t>
                </a:r>
                <a:r>
                  <a:rPr lang="en-US" sz="2000" dirty="0"/>
                  <a:t> 10 = 120.</a:t>
                </a:r>
              </a:p>
              <a:p>
                <a:pPr marL="514350" indent="-514350" algn="just">
                  <a:buFont typeface="+mj-lt"/>
                  <a:buChar char="•"/>
                  <a:defRPr sz="2800"/>
                </a:pPr>
                <a:r>
                  <a:rPr lang="en-US" sz="2000" dirty="0"/>
                  <a:t>The present value and the </a:t>
                </a:r>
                <a14:m>
                  <m:oMath xmlns:m="http://schemas.openxmlformats.org/officeDocument/2006/math">
                    <m:r>
                      <m:rPr>
                        <m:sty m:val="p"/>
                      </m:rPr>
                      <a:rPr lang="en-US" sz="2000">
                        <a:latin typeface="Cambria Math" panose="02040503050406030204" pitchFamily="18" charset="0"/>
                      </a:rPr>
                      <m:t>PMT</m:t>
                    </m:r>
                  </m:oMath>
                </a14:m>
                <a:r>
                  <a:rPr lang="en-US" sz="2000" dirty="0"/>
                  <a:t> amount will always have opposite signs; we will use a negative value for </a:t>
                </a:r>
                <a14:m>
                  <m:oMath xmlns:m="http://schemas.openxmlformats.org/officeDocument/2006/math">
                    <m:r>
                      <m:rPr>
                        <m:sty m:val="p"/>
                      </m:rPr>
                      <a:rPr lang="en-US" sz="2000">
                        <a:latin typeface="Cambria Math" panose="02040503050406030204" pitchFamily="18" charset="0"/>
                      </a:rPr>
                      <m:t>pv</m:t>
                    </m:r>
                  </m:oMath>
                </a14:m>
                <a:r>
                  <a:rPr lang="en-US" sz="2000" dirty="0"/>
                  <a:t> so that Excel will return a positive value for </a:t>
                </a:r>
                <a14:m>
                  <m:oMath xmlns:m="http://schemas.openxmlformats.org/officeDocument/2006/math">
                    <m:r>
                      <m:rPr>
                        <m:sty m:val="p"/>
                      </m:rPr>
                      <a:rPr lang="en-US" sz="2000">
                        <a:latin typeface="Cambria Math" panose="02040503050406030204" pitchFamily="18" charset="0"/>
                      </a:rPr>
                      <m:t>PMT</m:t>
                    </m:r>
                  </m:oMath>
                </a14:m>
                <a:r>
                  <a:rPr lang="en-US" sz="2000" dirty="0"/>
                  <a:t>. Since the student is borrowing </a:t>
                </a:r>
                <a14:m>
                  <m:oMath xmlns:m="http://schemas.openxmlformats.org/officeDocument/2006/math">
                    <m:r>
                      <a:rPr lang="en-US" sz="2000">
                        <a:latin typeface="Cambria Math" panose="02040503050406030204" pitchFamily="18" charset="0"/>
                      </a:rPr>
                      <m:t>$22,946</m:t>
                    </m:r>
                  </m:oMath>
                </a14:m>
                <a:r>
                  <a:rPr lang="en-US" sz="2000" dirty="0"/>
                  <a:t>, we will use</a:t>
                </a:r>
                <a:br>
                  <a:rPr lang="en-US" sz="2000" dirty="0">
                    <a:latin typeface="Cambria Math" panose="02040503050406030204" pitchFamily="18" charset="0"/>
                  </a:rPr>
                </a:br>
                <a14:m>
                  <m:oMath xmlns:m="http://schemas.openxmlformats.org/officeDocument/2006/math">
                    <m:r>
                      <m:rPr>
                        <m:sty m:val="p"/>
                      </m:rPr>
                      <a:rPr lang="en-US" sz="2000">
                        <a:latin typeface="Cambria Math" panose="02040503050406030204" pitchFamily="18" charset="0"/>
                      </a:rPr>
                      <m:t>pv</m:t>
                    </m:r>
                    <m:r>
                      <a:rPr lang="en-US" sz="2000">
                        <a:latin typeface="Cambria Math" panose="02040503050406030204" pitchFamily="18" charset="0"/>
                      </a:rPr>
                      <m:t>=−22946</m:t>
                    </m:r>
                  </m:oMath>
                </a14:m>
                <a:r>
                  <a:rPr lang="en-US" sz="2000" dirty="0"/>
                  <a:t>.</a:t>
                </a:r>
              </a:p>
              <a:p>
                <a:pPr marL="514350" indent="-514350">
                  <a:buFont typeface="+mj-lt"/>
                  <a:buChar char="•"/>
                  <a:defRPr sz="2800"/>
                </a:pPr>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88659" y="1066800"/>
                <a:ext cx="8229600" cy="4967067"/>
              </a:xfrm>
              <a:blipFill>
                <a:blip r:embed="rId2"/>
                <a:stretch>
                  <a:fillRect l="-1481" t="-1104" r="-815"/>
                </a:stretch>
              </a:blipFill>
            </p:spPr>
            <p:txBody>
              <a:bodyPr/>
              <a:lstStyle/>
              <a:p>
                <a:r>
                  <a:rPr lang="en-IN">
                    <a:noFill/>
                  </a:rPr>
                  <a:t> </a:t>
                </a:r>
              </a:p>
            </p:txBody>
          </p:sp>
        </mc:Fallback>
      </mc:AlternateContent>
    </p:spTree>
    <p:extLst>
      <p:ext uri="{BB962C8B-B14F-4D97-AF65-F5344CB8AC3E}">
        <p14:creationId xmlns:p14="http://schemas.microsoft.com/office/powerpoint/2010/main" val="660954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Determining the Monthly Payment on a Fixed Installment Loan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lgn="just">
                  <a:buFont typeface="+mj-lt"/>
                  <a:buChar char="•"/>
                  <a:defRPr sz="2800"/>
                </a:pPr>
                <a:r>
                  <a:rPr sz="2000" dirty="0"/>
                  <a:t>​We will use </a:t>
                </a:r>
                <a14:m>
                  <m:oMath xmlns:m="http://schemas.openxmlformats.org/officeDocument/2006/math">
                    <m:r>
                      <m:rPr>
                        <m:sty m:val="p"/>
                      </m:rPr>
                      <a:rPr sz="2000">
                        <a:latin typeface="Cambria Math" panose="02040503050406030204" pitchFamily="18" charset="0"/>
                      </a:rPr>
                      <m:t>FV</m:t>
                    </m:r>
                    <m:r>
                      <a:rPr sz="2000">
                        <a:latin typeface="Cambria Math" panose="02040503050406030204" pitchFamily="18" charset="0"/>
                      </a:rPr>
                      <m:t>=0</m:t>
                    </m:r>
                  </m:oMath>
                </a14:m>
                <a:r>
                  <a:rPr sz="2000" dirty="0"/>
                  <a:t>, or leave that argument empty, because nothing will be owed by the end of the loan.</a:t>
                </a:r>
              </a:p>
              <a:p>
                <a:pPr marL="514350" indent="-514350" algn="just">
                  <a:buFont typeface="+mj-lt"/>
                  <a:buChar char="•"/>
                  <a:defRPr sz="2800"/>
                </a:pPr>
                <a:r>
                  <a:rPr sz="2000" dirty="0"/>
                  <a:t>​Typically, payments are made at the end of each period, so we will use type </a:t>
                </a:r>
                <a14:m>
                  <m:oMath xmlns:m="http://schemas.openxmlformats.org/officeDocument/2006/math">
                    <m:r>
                      <a:rPr sz="2000">
                        <a:latin typeface="Cambria Math" panose="02040503050406030204" pitchFamily="18" charset="0"/>
                      </a:rPr>
                      <m:t>=0</m:t>
                    </m:r>
                  </m:oMath>
                </a14:m>
                <a:r>
                  <a:rPr sz="2000" dirty="0"/>
                  <a:t>, or leave that argument empty.</a:t>
                </a:r>
                <a:endParaRPr lang="en-US" sz="2000" dirty="0"/>
              </a:p>
              <a:p>
                <a:pPr marL="514350" indent="-514350" algn="just">
                  <a:buFont typeface="+mj-lt"/>
                  <a:buChar char="•"/>
                  <a:defRPr sz="2800"/>
                </a:pPr>
                <a:endParaRPr lang="en-US" sz="2000" dirty="0"/>
              </a:p>
              <a:p>
                <a:pPr algn="just">
                  <a:defRPr sz="2800"/>
                </a:pPr>
                <a:r>
                  <a:rPr lang="en-US" sz="2000" dirty="0"/>
                  <a:t>In an empty cell, type "=PMT(0.0275/12,120,-22946,0,0)" and press Enter. The payment amount is given as </a:t>
                </a:r>
                <a14:m>
                  <m:oMath xmlns:m="http://schemas.openxmlformats.org/officeDocument/2006/math">
                    <m:r>
                      <a:rPr lang="en-US" sz="2000">
                        <a:latin typeface="Cambria Math" panose="02040503050406030204" pitchFamily="18" charset="0"/>
                      </a:rPr>
                      <m:t>$218.93</m:t>
                    </m:r>
                  </m:oMath>
                </a14:m>
                <a:r>
                  <a:rPr lang="en-US" sz="2000" dirty="0"/>
                  <a:t>.</a:t>
                </a:r>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5" t="-859" r="-741"/>
                </a:stretch>
              </a:blipFill>
            </p:spPr>
            <p:txBody>
              <a:bodyPr/>
              <a:lstStyle/>
              <a:p>
                <a:r>
                  <a:rPr lang="en-IN">
                    <a:noFill/>
                  </a:rPr>
                  <a:t> </a:t>
                </a:r>
              </a:p>
            </p:txBody>
          </p:sp>
        </mc:Fallback>
      </mc:AlternateContent>
      <p:pic>
        <p:nvPicPr>
          <p:cNvPr id="4" name="Picture 3" descr="A screenshot of an excel sheet. A dropbox box at the top left reads A1. The formula bar reads fx equals PMT(0.0275/12,120, minus 22946,0,0). Cell A1 contains  $218.93 . All other cells are empty.">
            <a:extLst>
              <a:ext uri="{FF2B5EF4-FFF2-40B4-BE49-F238E27FC236}">
                <a16:creationId xmlns:a16="http://schemas.microsoft.com/office/drawing/2014/main" id="{9B2FED9B-9FC4-4506-9374-EFB16F66AF4A}"/>
              </a:ext>
            </a:extLst>
          </p:cNvPr>
          <p:cNvPicPr>
            <a:picLocks noChangeAspect="1"/>
          </p:cNvPicPr>
          <p:nvPr/>
        </p:nvPicPr>
        <p:blipFill>
          <a:blip r:embed="rId3"/>
          <a:srcRect b="17391"/>
          <a:stretch>
            <a:fillRect/>
          </a:stretch>
        </p:blipFill>
        <p:spPr>
          <a:xfrm>
            <a:off x="1774973" y="3429000"/>
            <a:ext cx="5594054" cy="1447800"/>
          </a:xfrm>
          <a:prstGeom prst="rect">
            <a:avLst/>
          </a:prstGeom>
        </p:spPr>
      </p:pic>
      <p:sp>
        <p:nvSpPr>
          <p:cNvPr id="5" name="TextBox 4">
            <a:extLst>
              <a:ext uri="{FF2B5EF4-FFF2-40B4-BE49-F238E27FC236}">
                <a16:creationId xmlns:a16="http://schemas.microsoft.com/office/drawing/2014/main" id="{2C89721F-1937-E4A0-80E3-53D967437CA7}"/>
              </a:ext>
            </a:extLst>
          </p:cNvPr>
          <p:cNvSpPr txBox="1"/>
          <p:nvPr/>
        </p:nvSpPr>
        <p:spPr>
          <a:xfrm>
            <a:off x="3962400" y="4842933"/>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2</a:t>
            </a:r>
            <a:endParaRPr lang="en-IN" sz="24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EB0B424-27EA-02DC-3373-A0034753A035}"/>
                  </a:ext>
                </a:extLst>
              </p:cNvPr>
              <p:cNvSpPr txBox="1"/>
              <p:nvPr/>
            </p:nvSpPr>
            <p:spPr>
              <a:xfrm>
                <a:off x="457200" y="5270730"/>
                <a:ext cx="8229600" cy="707886"/>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Therefore, after graduating, the student will make monthly payments of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$218.93</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over </a:t>
                </a:r>
                <a:r>
                  <a:rPr kumimoji="0" lang="en-US" sz="2000" b="0" i="0" u="none" strike="noStrike" kern="1200" cap="none" spc="0" normalizeH="0" baseline="0" noProof="0" dirty="0">
                    <a:ln>
                      <a:noFill/>
                    </a:ln>
                    <a:solidFill>
                      <a:srgbClr val="366092"/>
                    </a:solidFill>
                    <a:effectLst/>
                    <a:uLnTx/>
                    <a:uFillTx/>
                    <a:latin typeface="Cambria Math"/>
                    <a:ea typeface="+mn-ea"/>
                    <a:cs typeface="+mn-cs"/>
                  </a:rPr>
                  <a:t>10</a:t>
                </a:r>
                <a:r>
                  <a:rPr kumimoji="0" lang="en-US" sz="2000" b="0" i="0" u="none" strike="noStrike" kern="1200" cap="none" spc="0" normalizeH="0" baseline="0" noProof="0" dirty="0">
                    <a:ln>
                      <a:noFill/>
                    </a:ln>
                    <a:solidFill>
                      <a:srgbClr val="366092"/>
                    </a:solidFill>
                    <a:effectLst/>
                    <a:uLnTx/>
                    <a:uFillTx/>
                    <a:latin typeface="Calibri"/>
                    <a:ea typeface="+mn-ea"/>
                    <a:cs typeface="+mn-cs"/>
                  </a:rPr>
                  <a:t> years to repay the loans.</a:t>
                </a:r>
                <a:endParaRPr lang="en-IN" dirty="0"/>
              </a:p>
            </p:txBody>
          </p:sp>
        </mc:Choice>
        <mc:Fallback xmlns="">
          <p:sp>
            <p:nvSpPr>
              <p:cNvPr id="7" name="TextBox 6">
                <a:extLst>
                  <a:ext uri="{FF2B5EF4-FFF2-40B4-BE49-F238E27FC236}">
                    <a16:creationId xmlns:a16="http://schemas.microsoft.com/office/drawing/2014/main" id="{4EB0B424-27EA-02DC-3373-A0034753A035}"/>
                  </a:ext>
                </a:extLst>
              </p:cNvPr>
              <p:cNvSpPr txBox="1">
                <a:spLocks noRot="1" noChangeAspect="1" noMove="1" noResize="1" noEditPoints="1" noAdjustHandles="1" noChangeArrowheads="1" noChangeShapeType="1" noTextEdit="1"/>
              </p:cNvSpPr>
              <p:nvPr/>
            </p:nvSpPr>
            <p:spPr>
              <a:xfrm>
                <a:off x="457200" y="5270730"/>
                <a:ext cx="8229600" cy="707886"/>
              </a:xfrm>
              <a:prstGeom prst="rect">
                <a:avLst/>
              </a:prstGeom>
              <a:blipFill>
                <a:blip r:embed="rId4"/>
                <a:stretch>
                  <a:fillRect l="-741" t="-5172" b="-14655"/>
                </a:stretch>
              </a:blipFill>
            </p:spPr>
            <p:txBody>
              <a:bodyPr/>
              <a:lstStyle/>
              <a:p>
                <a:r>
                  <a:rPr lang="en-IN">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 3</a:t>
            </a:r>
            <a:endParaRPr dirty="0"/>
          </a:p>
        </p:txBody>
      </p:sp>
      <p:sp>
        <p:nvSpPr>
          <p:cNvPr id="3" name="Text Placeholder 2"/>
          <p:cNvSpPr>
            <a:spLocks noGrp="1"/>
          </p:cNvSpPr>
          <p:nvPr>
            <p:ph type="body" sz="quarter" idx="10"/>
          </p:nvPr>
        </p:nvSpPr>
        <p:spPr/>
        <p:txBody>
          <a:bodyPr>
            <a:normAutofit/>
          </a:bodyPr>
          <a:lstStyle/>
          <a:p>
            <a:pPr algn="just"/>
            <a:r>
              <a:rPr sz="2800" dirty="0"/>
              <a:t>Most auto loans are advertised with the number of months (typically </a:t>
            </a:r>
            <a:r>
              <a:rPr sz="2800" dirty="0">
                <a:latin typeface="Cambria Math"/>
              </a:rPr>
              <a:t>60</a:t>
            </a:r>
            <a:r>
              <a:rPr sz="2800" dirty="0"/>
              <a:t> or </a:t>
            </a:r>
            <a:r>
              <a:rPr sz="2800" dirty="0">
                <a:latin typeface="Cambria Math"/>
              </a:rPr>
              <a:t>72</a:t>
            </a:r>
            <a:r>
              <a:rPr sz="2800" dirty="0"/>
              <a:t>) unlike other loans such as mortgages that are described in terms of years.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Using an Installment Loan to Purchase a New Car</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Suppose you are interested in buying a new hybrid car that offers a </a:t>
                </a:r>
                <a14:m>
                  <m:oMath xmlns:m="http://schemas.openxmlformats.org/officeDocument/2006/math">
                    <m:r>
                      <a:rPr>
                        <a:latin typeface="Cambria Math" panose="02040503050406030204" pitchFamily="18" charset="0"/>
                      </a:rPr>
                      <m:t>$500</m:t>
                    </m:r>
                  </m:oMath>
                </a14:m>
                <a:r>
                  <a:rPr sz="2800" dirty="0"/>
                  <a:t> instant rebate for college graduates. The purchase price is </a:t>
                </a:r>
                <a14:m>
                  <m:oMath xmlns:m="http://schemas.openxmlformats.org/officeDocument/2006/math">
                    <m:r>
                      <a:rPr>
                        <a:latin typeface="Cambria Math" panose="02040503050406030204" pitchFamily="18" charset="0"/>
                      </a:rPr>
                      <m:t>$36,550</m:t>
                    </m:r>
                  </m:oMath>
                </a14:m>
                <a:r>
                  <a:rPr sz="2800" dirty="0"/>
                  <a:t>, including taxes and fees.</a:t>
                </a:r>
              </a:p>
              <a:p>
                <a:pPr marL="533400" indent="-533400">
                  <a:defRPr sz="2800"/>
                </a:pPr>
                <a:r>
                  <a:rPr lang="en-US" dirty="0"/>
                  <a:t>a.	</a:t>
                </a:r>
                <a:r>
                  <a:rPr sz="2800" dirty="0"/>
                  <a:t>Assuming you qualify for the instant rebate, determine the monthly payments for a 72-month loan with a down payment of </a:t>
                </a:r>
                <a14:m>
                  <m:oMath xmlns:m="http://schemas.openxmlformats.org/officeDocument/2006/math">
                    <m:r>
                      <a:rPr>
                        <a:latin typeface="Cambria Math" panose="02040503050406030204" pitchFamily="18" charset="0"/>
                      </a:rPr>
                      <m:t>20%</m:t>
                    </m:r>
                  </m:oMath>
                </a14:m>
                <a:r>
                  <a:rPr sz="2800" dirty="0"/>
                  <a:t> of the price and an APR of </a:t>
                </a:r>
                <a14:m>
                  <m:oMath xmlns:m="http://schemas.openxmlformats.org/officeDocument/2006/math">
                    <m:r>
                      <a:rPr>
                        <a:latin typeface="Cambria Math" panose="02040503050406030204" pitchFamily="18" charset="0"/>
                      </a:rPr>
                      <m:t>3.99%</m:t>
                    </m:r>
                  </m:oMath>
                </a14:m>
                <a:r>
                  <a:rPr sz="2800" dirty="0"/>
                  <a:t>.</a:t>
                </a:r>
              </a:p>
              <a:p>
                <a:pPr marL="533400" indent="-533400">
                  <a:defRPr sz="2800"/>
                </a:pPr>
                <a:r>
                  <a:rPr lang="en-US" dirty="0"/>
                  <a:t>b.	</a:t>
                </a:r>
                <a:r>
                  <a:rPr dirty="0"/>
                  <a:t>​</a:t>
                </a:r>
                <a:r>
                  <a:rPr sz="2800" dirty="0"/>
                  <a:t>At the end of the </a:t>
                </a:r>
                <a:r>
                  <a:rPr sz="2800" dirty="0">
                    <a:latin typeface="Cambria Math"/>
                  </a:rPr>
                  <a:t>72</a:t>
                </a:r>
                <a:r>
                  <a:rPr sz="2800" dirty="0"/>
                  <a:t> months, how much will you have paid for the new car?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IN">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an Installment Loan to Purchase a New Car</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600" b="1" dirty="0"/>
                  <a:t>Solution</a:t>
                </a:r>
              </a:p>
              <a:p>
                <a:pPr marL="622300" indent="-622300">
                  <a:defRPr sz="2800"/>
                </a:pPr>
                <a:r>
                  <a:rPr lang="en-US" sz="2600" dirty="0"/>
                  <a:t>a.	</a:t>
                </a:r>
                <a:r>
                  <a:rPr sz="2600" dirty="0"/>
                  <a:t>First, we need to know the amount of money that you will be borrowing. We need to deduct both the instant rebate and the down payment you are going to make.</a:t>
                </a:r>
              </a:p>
              <a:p>
                <a:pPr>
                  <a:defRPr sz="2800"/>
                </a:pPr>
                <a:r>
                  <a:rPr sz="2600" dirty="0"/>
                  <a:t>​Begin by finding the down payment amount: </a:t>
                </a:r>
                <a14:m>
                  <m:oMath xmlns:m="http://schemas.openxmlformats.org/officeDocument/2006/math">
                    <m:r>
                      <a:rPr sz="2600">
                        <a:latin typeface="Cambria Math" panose="02040503050406030204" pitchFamily="18" charset="0"/>
                      </a:rPr>
                      <m:t>20%</m:t>
                    </m:r>
                  </m:oMath>
                </a14:m>
                <a:r>
                  <a:rPr sz="2600" dirty="0"/>
                  <a:t> of </a:t>
                </a:r>
                <a14:m>
                  <m:oMath xmlns:m="http://schemas.openxmlformats.org/officeDocument/2006/math">
                    <m:r>
                      <a:rPr sz="2600">
                        <a:latin typeface="Cambria Math" panose="02040503050406030204" pitchFamily="18" charset="0"/>
                      </a:rPr>
                      <m:t>$36,550</m:t>
                    </m:r>
                  </m:oMath>
                </a14:m>
                <a:endParaRPr lang="en-US" sz="2600" dirty="0"/>
              </a:p>
              <a:p>
                <a:pPr algn="ctr">
                  <a:defRPr sz="2800"/>
                </a:pPr>
                <a:r>
                  <a:rPr lang="en-IN" sz="2600" dirty="0"/>
                  <a:t>Down Payment = 0.20 </a:t>
                </a:r>
                <a:r>
                  <a:rPr lang="en-IN" sz="2600" dirty="0">
                    <a:latin typeface="Cambria Math" panose="02040503050406030204" pitchFamily="18" charset="0"/>
                    <a:ea typeface="Cambria Math" panose="02040503050406030204" pitchFamily="18" charset="0"/>
                  </a:rPr>
                  <a:t>⋅</a:t>
                </a:r>
                <a:r>
                  <a:rPr lang="en-IN" sz="2600" dirty="0"/>
                  <a:t> $36,550 = $7310</a:t>
                </a:r>
                <a:r>
                  <a:rPr sz="2600" dirty="0"/>
                  <a:t>​</a:t>
                </a:r>
              </a:p>
              <a:p>
                <a:pPr>
                  <a:defRPr sz="2800"/>
                </a:pPr>
                <a:r>
                  <a:rPr sz="2600" dirty="0"/>
                  <a:t>​Subtract both the </a:t>
                </a:r>
                <a14:m>
                  <m:oMath xmlns:m="http://schemas.openxmlformats.org/officeDocument/2006/math">
                    <m:r>
                      <a:rPr sz="2600">
                        <a:latin typeface="Cambria Math" panose="02040503050406030204" pitchFamily="18" charset="0"/>
                      </a:rPr>
                      <m:t>$500</m:t>
                    </m:r>
                  </m:oMath>
                </a14:m>
                <a:r>
                  <a:rPr sz="2600" dirty="0"/>
                  <a:t> rebate as well as the down payment to determine the amount you need to finance.</a:t>
                </a:r>
                <a:endParaRPr lang="en-US" sz="2600" dirty="0"/>
              </a:p>
              <a:p>
                <a:pPr algn="ctr">
                  <a:defRPr sz="2800"/>
                </a:pPr>
                <a:r>
                  <a:rPr lang="en-US" sz="2600" dirty="0"/>
                  <a:t>Principal to Finance = $36,550 </a:t>
                </a:r>
                <a:r>
                  <a:rPr lang="en-US" sz="2600" dirty="0">
                    <a:latin typeface="Calibri" panose="020F0502020204030204" pitchFamily="34" charset="0"/>
                    <a:ea typeface="Calibri" panose="020F0502020204030204" pitchFamily="34" charset="0"/>
                    <a:cs typeface="Calibri" panose="020F0502020204030204" pitchFamily="34" charset="0"/>
                  </a:rPr>
                  <a:t>−</a:t>
                </a:r>
                <a:r>
                  <a:rPr lang="en-US" sz="2600" dirty="0"/>
                  <a:t> $7310 </a:t>
                </a:r>
                <a:r>
                  <a:rPr lang="en-US" sz="2600" dirty="0">
                    <a:latin typeface="Calibri" panose="020F0502020204030204" pitchFamily="34" charset="0"/>
                    <a:ea typeface="Calibri" panose="020F0502020204030204" pitchFamily="34" charset="0"/>
                    <a:cs typeface="Calibri" panose="020F0502020204030204" pitchFamily="34" charset="0"/>
                  </a:rPr>
                  <a:t>−</a:t>
                </a:r>
                <a:r>
                  <a:rPr lang="en-US" sz="2600" dirty="0"/>
                  <a:t> $500 = $28,740</a:t>
                </a:r>
                <a:endParaRPr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519"/>
                </a:stretch>
              </a:blipFill>
            </p:spPr>
            <p:txBody>
              <a:bodyPr/>
              <a:lstStyle/>
              <a:p>
                <a:r>
                  <a:rPr lang="en-IN">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an Installment Loan to Purchase a New Car</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p:cNvSpPr>
            <a:spLocks noGrp="1"/>
          </p:cNvSpPr>
          <p:nvPr>
            <p:ph type="body" sz="quarter" idx="10"/>
          </p:nvPr>
        </p:nvSpPr>
        <p:spPr/>
        <p:txBody>
          <a:bodyPr>
            <a:normAutofit/>
          </a:bodyPr>
          <a:lstStyle/>
          <a:p>
            <a:pPr algn="just">
              <a:defRPr b="1"/>
            </a:pPr>
            <a:r>
              <a:rPr lang="en-IN" sz="2400" dirty="0"/>
              <a:t>​By Hand</a:t>
            </a:r>
          </a:p>
          <a:p>
            <a:pPr algn="just">
              <a:defRPr sz="2800"/>
            </a:pPr>
            <a:r>
              <a:rPr lang="en-IN" sz="2400" dirty="0"/>
              <a:t>Now we have </a:t>
            </a:r>
            <a:r>
              <a:rPr lang="en-IN" sz="2400" i="1" dirty="0"/>
              <a:t>P</a:t>
            </a:r>
            <a:r>
              <a:rPr lang="en-IN" sz="2400" dirty="0"/>
              <a:t> = $28,740. A 72-month loan means that</a:t>
            </a:r>
          </a:p>
        </p:txBody>
      </p:sp>
      <p:pic>
        <p:nvPicPr>
          <p:cNvPr id="5" name="Picture 4" descr="t equals to 72 divided by 12 equals 6">
            <a:extLst>
              <a:ext uri="{FF2B5EF4-FFF2-40B4-BE49-F238E27FC236}">
                <a16:creationId xmlns:a16="http://schemas.microsoft.com/office/drawing/2014/main" id="{30711C8C-F1E9-5DAE-38CF-173233228023}"/>
              </a:ext>
            </a:extLst>
          </p:cNvPr>
          <p:cNvPicPr>
            <a:picLocks noChangeAspect="1"/>
          </p:cNvPicPr>
          <p:nvPr/>
        </p:nvPicPr>
        <p:blipFill>
          <a:blip r:embed="rId2"/>
          <a:stretch>
            <a:fillRect/>
          </a:stretch>
        </p:blipFill>
        <p:spPr>
          <a:xfrm>
            <a:off x="7472363" y="1445505"/>
            <a:ext cx="955321" cy="5760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9C70BD7-D4B5-047F-51F8-6FC2FF0D2D0A}"/>
                  </a:ext>
                </a:extLst>
              </p:cNvPr>
              <p:cNvSpPr txBox="1"/>
              <p:nvPr/>
            </p:nvSpPr>
            <p:spPr>
              <a:xfrm>
                <a:off x="457200" y="1916266"/>
                <a:ext cx="8229600" cy="1569660"/>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rPr>
                  <a:t>years, and we will make </a:t>
                </a:r>
                <a:r>
                  <a:rPr kumimoji="0" lang="en-IN" sz="2400" b="0" i="0" u="none" strike="noStrike" kern="1200" cap="none" spc="0" normalizeH="0" baseline="0" noProof="0" dirty="0">
                    <a:ln>
                      <a:noFill/>
                    </a:ln>
                    <a:solidFill>
                      <a:srgbClr val="366092"/>
                    </a:solidFill>
                    <a:effectLst/>
                    <a:uLnTx/>
                    <a:uFillTx/>
                    <a:latin typeface="Cambria Math"/>
                  </a:rPr>
                  <a:t>12</a:t>
                </a:r>
                <a:r>
                  <a:rPr kumimoji="0" lang="en-IN" sz="2400" b="0" i="0" u="none" strike="noStrike" kern="1200" cap="none" spc="0" normalizeH="0" baseline="0" noProof="0" dirty="0">
                    <a:ln>
                      <a:noFill/>
                    </a:ln>
                    <a:solidFill>
                      <a:srgbClr val="366092"/>
                    </a:solidFill>
                    <a:effectLst/>
                    <a:uLnTx/>
                    <a:uFillTx/>
                    <a:latin typeface="Calibri"/>
                  </a:rPr>
                  <a:t> payments a year (</a:t>
                </a:r>
                <a:r>
                  <a:rPr kumimoji="0" lang="en-IN" sz="2400" b="0" i="1" u="none" strike="noStrike" kern="1200" cap="none" spc="0" normalizeH="0" baseline="0" noProof="0" dirty="0">
                    <a:ln>
                      <a:noFill/>
                    </a:ln>
                    <a:solidFill>
                      <a:srgbClr val="366092"/>
                    </a:solidFill>
                    <a:effectLst/>
                    <a:uLnTx/>
                    <a:uFillTx/>
                    <a:latin typeface="Calibri"/>
                  </a:rPr>
                  <a:t>n</a:t>
                </a:r>
                <a:r>
                  <a:rPr kumimoji="0" lang="en-IN" sz="2400" b="0" i="0" u="none" strike="noStrike" kern="1200" cap="none" spc="0" normalizeH="0" baseline="0" noProof="0" dirty="0">
                    <a:ln>
                      <a:noFill/>
                    </a:ln>
                    <a:solidFill>
                      <a:srgbClr val="366092"/>
                    </a:solidFill>
                    <a:effectLst/>
                    <a:uLnTx/>
                    <a:uFillTx/>
                    <a:latin typeface="Calibri"/>
                  </a:rPr>
                  <a:t> = 12) with an APR of </a:t>
                </a:r>
                <a14:m>
                  <m:oMath xmlns:m="http://schemas.openxmlformats.org/officeDocument/2006/math">
                    <m:r>
                      <a:rPr kumimoji="0" lang="en-IN" sz="2400" b="0" i="0" u="none" strike="noStrike" kern="1200" cap="none" spc="0" normalizeH="0" baseline="0" noProof="0">
                        <a:ln>
                          <a:noFill/>
                        </a:ln>
                        <a:solidFill>
                          <a:srgbClr val="366092"/>
                        </a:solidFill>
                        <a:effectLst/>
                        <a:uLnTx/>
                        <a:uFillTx/>
                        <a:latin typeface="Cambria Math" panose="02040503050406030204" pitchFamily="18" charset="0"/>
                      </a:rPr>
                      <m:t>3.99%</m:t>
                    </m:r>
                  </m:oMath>
                </a14:m>
                <a:r>
                  <a:rPr kumimoji="0" lang="en-IN" sz="2400" b="0" i="0" u="none" strike="noStrike" kern="1200" cap="none" spc="0" normalizeH="0" baseline="0" noProof="0" dirty="0">
                    <a:ln>
                      <a:noFill/>
                    </a:ln>
                    <a:solidFill>
                      <a:srgbClr val="366092"/>
                    </a:solidFill>
                    <a:effectLst/>
                    <a:uLnTx/>
                    <a:uFillTx/>
                    <a:latin typeface="Calibri"/>
                  </a:rPr>
                  <a:t>, so </a:t>
                </a:r>
                <a:r>
                  <a:rPr kumimoji="0" lang="en-IN" sz="2400" b="0" i="1" u="none" strike="noStrike" kern="1200" cap="none" spc="0" normalizeH="0" baseline="0" noProof="0" dirty="0">
                    <a:ln>
                      <a:noFill/>
                    </a:ln>
                    <a:solidFill>
                      <a:srgbClr val="366092"/>
                    </a:solidFill>
                    <a:effectLst/>
                    <a:uLnTx/>
                    <a:uFillTx/>
                    <a:latin typeface="Calibri"/>
                  </a:rPr>
                  <a:t>r</a:t>
                </a:r>
                <a:r>
                  <a:rPr kumimoji="0" lang="en-IN" sz="2400" b="0" i="0" u="none" strike="noStrike" kern="1200" cap="none" spc="0" normalizeH="0" baseline="0" noProof="0" dirty="0">
                    <a:ln>
                      <a:noFill/>
                    </a:ln>
                    <a:solidFill>
                      <a:srgbClr val="366092"/>
                    </a:solidFill>
                    <a:effectLst/>
                    <a:uLnTx/>
                    <a:uFillTx/>
                    <a:latin typeface="Calibri"/>
                  </a:rPr>
                  <a:t> is </a:t>
                </a:r>
                <a:r>
                  <a:rPr kumimoji="0" lang="en-IN" sz="2400" b="0" i="0" u="none" strike="noStrike" kern="1200" cap="none" spc="0" normalizeH="0" baseline="0" noProof="0" dirty="0">
                    <a:ln>
                      <a:noFill/>
                    </a:ln>
                    <a:solidFill>
                      <a:srgbClr val="366092"/>
                    </a:solidFill>
                    <a:effectLst/>
                    <a:uLnTx/>
                    <a:uFillTx/>
                    <a:latin typeface="Cambria Math"/>
                  </a:rPr>
                  <a:t>0.0399</a:t>
                </a:r>
                <a:r>
                  <a:rPr kumimoji="0" lang="en-IN" sz="2400" b="0" i="0" u="none" strike="noStrike" kern="1200" cap="none" spc="0" normalizeH="0" baseline="0" noProof="0" dirty="0">
                    <a:ln>
                      <a:noFill/>
                    </a:ln>
                    <a:solidFill>
                      <a:srgbClr val="366092"/>
                    </a:solidFill>
                    <a:effectLst/>
                    <a:uLnTx/>
                    <a:uFillTx/>
                    <a:latin typeface="Calibri"/>
                  </a:rPr>
                  <a:t>. Substituting into the formula for fixed installment loans, we can calculate what your monthly payment will be.</a:t>
                </a:r>
                <a:endParaRPr lang="en-IN" sz="2400" dirty="0"/>
              </a:p>
            </p:txBody>
          </p:sp>
        </mc:Choice>
        <mc:Fallback xmlns="">
          <p:sp>
            <p:nvSpPr>
              <p:cNvPr id="7" name="TextBox 6">
                <a:extLst>
                  <a:ext uri="{FF2B5EF4-FFF2-40B4-BE49-F238E27FC236}">
                    <a16:creationId xmlns:a16="http://schemas.microsoft.com/office/drawing/2014/main" id="{29C70BD7-D4B5-047F-51F8-6FC2FF0D2D0A}"/>
                  </a:ext>
                </a:extLst>
              </p:cNvPr>
              <p:cNvSpPr txBox="1">
                <a:spLocks noRot="1" noChangeAspect="1" noMove="1" noResize="1" noEditPoints="1" noAdjustHandles="1" noChangeArrowheads="1" noChangeShapeType="1" noTextEdit="1"/>
              </p:cNvSpPr>
              <p:nvPr/>
            </p:nvSpPr>
            <p:spPr>
              <a:xfrm>
                <a:off x="457200" y="1916266"/>
                <a:ext cx="8229600" cy="1569660"/>
              </a:xfrm>
              <a:prstGeom prst="rect">
                <a:avLst/>
              </a:prstGeom>
              <a:blipFill>
                <a:blip r:embed="rId3"/>
                <a:stretch>
                  <a:fillRect l="-1111" t="-3876" r="-1407" b="-7752"/>
                </a:stretch>
              </a:blipFill>
            </p:spPr>
            <p:txBody>
              <a:bodyPr/>
              <a:lstStyle/>
              <a:p>
                <a:r>
                  <a:rPr lang="en-IN">
                    <a:noFill/>
                  </a:rPr>
                  <a:t> </a:t>
                </a:r>
              </a:p>
            </p:txBody>
          </p:sp>
        </mc:Fallback>
      </mc:AlternateContent>
      <p:pic>
        <p:nvPicPr>
          <p:cNvPr id="9" name="Picture 8" descr="PMT equals open parenthesis P times r over n closed parenthesis whole divided by open bracket 1 minus open parenthesis 1 plus r divided by n closed parenthesis superscript negative n times t close bracket&#10;&#10;equals open parenthesis 28740 times 0.0399 over 12 closed parenthesis whole divided by open bracket 1 minus open parenthesis 1 plus 0.0399 over 12 closed parenthesis superscript negative 12 times 6 close bracket&#10;&#10;approximately equal to 449.5116 dollars">
            <a:extLst>
              <a:ext uri="{FF2B5EF4-FFF2-40B4-BE49-F238E27FC236}">
                <a16:creationId xmlns:a16="http://schemas.microsoft.com/office/drawing/2014/main" id="{D5BEEAF0-97E6-EFD7-EAF2-83B49413845A}"/>
              </a:ext>
            </a:extLst>
          </p:cNvPr>
          <p:cNvPicPr>
            <a:picLocks noChangeAspect="1"/>
          </p:cNvPicPr>
          <p:nvPr/>
        </p:nvPicPr>
        <p:blipFill>
          <a:blip r:embed="rId4"/>
          <a:stretch>
            <a:fillRect/>
          </a:stretch>
        </p:blipFill>
        <p:spPr>
          <a:xfrm>
            <a:off x="3287451" y="3246907"/>
            <a:ext cx="2569098" cy="2736000"/>
          </a:xfrm>
          <a:prstGeom prst="rect">
            <a:avLst/>
          </a:prstGeom>
        </p:spPr>
      </p:pic>
    </p:spTree>
    <p:extLst>
      <p:ext uri="{BB962C8B-B14F-4D97-AF65-F5344CB8AC3E}">
        <p14:creationId xmlns:p14="http://schemas.microsoft.com/office/powerpoint/2010/main" val="1330294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an Installment Loan to Purchase a New Car</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b="1"/>
                </a:pPr>
                <a:r>
                  <a:rPr sz="2800" dirty="0"/>
                  <a:t>TI-83/84 Plus</a:t>
                </a:r>
              </a:p>
              <a:p>
                <a:r>
                  <a:rPr sz="2800" dirty="0"/>
                  <a:t>We can again use the TVM Solver to find the monthly payment. Notice that the present value is the amount being financed, the future value is </a:t>
                </a:r>
                <a:r>
                  <a:rPr sz="2800" dirty="0">
                    <a:latin typeface="Cambria Math"/>
                  </a:rPr>
                  <a:t>0</a:t>
                </a:r>
                <a:r>
                  <a:rPr sz="2800" dirty="0"/>
                  <a:t>, and we are finding PMT.</a:t>
                </a:r>
              </a:p>
              <a:p>
                <a:pPr marL="514350" indent="-514350">
                  <a:buFont typeface="+mj-lt"/>
                  <a:buChar char="•"/>
                  <a:defRPr sz="2800"/>
                </a:pPr>
                <a:r>
                  <a:rPr dirty="0"/>
                  <a:t>​</a:t>
                </a:r>
                <a:r>
                  <a:rPr sz="2800" dirty="0"/>
                  <a:t>N is the total number of times the account is compounded. Since you are making </a:t>
                </a:r>
                <a:r>
                  <a:rPr sz="2800" dirty="0">
                    <a:latin typeface="Cambria Math"/>
                  </a:rPr>
                  <a:t>72</a:t>
                </a:r>
                <a:r>
                  <a:rPr sz="2800" dirty="0"/>
                  <a:t> monthly payments, N = 72.</a:t>
                </a:r>
              </a:p>
              <a:p>
                <a:pPr marL="514350" indent="-514350">
                  <a:buFont typeface="+mj-lt"/>
                  <a:buChar char="•"/>
                  <a:defRPr sz="2800"/>
                </a:pPr>
                <a:r>
                  <a:rPr dirty="0"/>
                  <a:t>​</a:t>
                </a:r>
                <a:r>
                  <a:rPr sz="2800" dirty="0"/>
                  <a:t>The interest rate is </a:t>
                </a:r>
                <a14:m>
                  <m:oMath xmlns:m="http://schemas.openxmlformats.org/officeDocument/2006/math">
                    <m:r>
                      <a:rPr lang="en-IN" b="0" i="1" smtClean="0">
                        <a:latin typeface="Cambria Math" panose="02040503050406030204" pitchFamily="18" charset="0"/>
                      </a:rPr>
                      <m:t>3</m:t>
                    </m:r>
                    <m:r>
                      <a:rPr lang="en-IN" b="0" smtClean="0">
                        <a:latin typeface="Cambria Math" panose="02040503050406030204" pitchFamily="18" charset="0"/>
                      </a:rPr>
                      <m:t>.</m:t>
                    </m:r>
                    <m:r>
                      <a:rPr lang="en-IN" b="0" i="1" smtClean="0">
                        <a:latin typeface="Cambria Math" panose="02040503050406030204" pitchFamily="18" charset="0"/>
                      </a:rPr>
                      <m:t>99</m:t>
                    </m:r>
                    <m:r>
                      <a:rPr lang="en-IN" b="0" smtClean="0">
                        <a:latin typeface="Cambria Math" panose="02040503050406030204" pitchFamily="18" charset="0"/>
                      </a:rPr>
                      <m:t>%</m:t>
                    </m:r>
                  </m:oMath>
                </a14:m>
                <a:r>
                  <a:rPr sz="2800" dirty="0"/>
                  <a:t>, so </a:t>
                </a:r>
                <a:r>
                  <a:rPr sz="2800" dirty="0">
                    <a:cs typeface="Times New Roman" panose="02020603050405020304" pitchFamily="18" charset="0"/>
                  </a:rPr>
                  <a:t>I</a:t>
                </a:r>
                <a:r>
                  <a:rPr sz="2800" dirty="0"/>
                  <a:t>% = 3.99.</a:t>
                </a:r>
              </a:p>
              <a:p>
                <a:pPr marL="514350" indent="-514350">
                  <a:buFont typeface="+mj-lt"/>
                  <a:buChar char="•"/>
                  <a:defRPr sz="2800"/>
                </a:pPr>
                <a:r>
                  <a:rPr dirty="0"/>
                  <a:t>​</a:t>
                </a:r>
                <a:r>
                  <a:rPr sz="2800" dirty="0"/>
                  <a:t>The present value and the PMT amount will always have opposite signs. We will use a negative value for PV so that the calculator will return a positive value for PMT. Since the amount being financed is PV</a:t>
                </a:r>
                <a:r>
                  <a:rPr lang="en-US" sz="2800" dirty="0"/>
                  <a:t> </a:t>
                </a:r>
                <a:r>
                  <a:rPr sz="2800" dirty="0"/>
                  <a:t>=</a:t>
                </a:r>
                <a:r>
                  <a:rPr lang="en-US" sz="2800" dirty="0"/>
                  <a:t> </a:t>
                </a:r>
                <a:r>
                  <a:rPr lang="en-IN" sz="2800" dirty="0">
                    <a:latin typeface="Calibri" panose="020F0502020204030204" pitchFamily="34" charset="0"/>
                    <a:ea typeface="Calibri" panose="020F0502020204030204" pitchFamily="34" charset="0"/>
                    <a:cs typeface="Calibri" panose="020F0502020204030204" pitchFamily="34" charset="0"/>
                  </a:rPr>
                  <a:t>−</a:t>
                </a:r>
                <a:r>
                  <a:rPr sz="2800" dirty="0"/>
                  <a:t>2874</a:t>
                </a:r>
                <a:r>
                  <a:rPr lang="en-US" sz="2800" dirty="0"/>
                  <a:t>0</a:t>
                </a:r>
                <a:r>
                  <a:rPr sz="2800" dirty="0"/>
                  <a:t>.</a:t>
                </a:r>
              </a:p>
              <a:p>
                <a:pPr marL="514350" indent="-514350">
                  <a:buFont typeface="+mj-lt"/>
                  <a:buChar char="•"/>
                  <a:defRPr sz="2800"/>
                </a:pPr>
                <a:r>
                  <a:rPr dirty="0"/>
                  <a:t>​</a:t>
                </a:r>
                <a:r>
                  <a:rPr sz="2800" dirty="0"/>
                  <a:t>The monthly payment amount is what we need to solve for, so we will come back to the PMT entry after filling out the other values.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2331"/>
                </a:stretch>
              </a:blipFill>
            </p:spPr>
            <p:txBody>
              <a:bodyPr/>
              <a:lstStyle/>
              <a:p>
                <a:r>
                  <a:rPr lang="en-IN">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an Installment Loan to Purchase a New Car</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sp>
        <p:nvSpPr>
          <p:cNvPr id="3" name="Text Placeholder 2"/>
          <p:cNvSpPr>
            <a:spLocks noGrp="1"/>
          </p:cNvSpPr>
          <p:nvPr>
            <p:ph type="body" sz="quarter" idx="10"/>
          </p:nvPr>
        </p:nvSpPr>
        <p:spPr/>
        <p:txBody>
          <a:bodyPr>
            <a:normAutofit/>
          </a:bodyPr>
          <a:lstStyle/>
          <a:p>
            <a:pPr marL="342900" indent="-342900">
              <a:buFont typeface="Arial" panose="020B0604020202020204" pitchFamily="34" charset="0"/>
              <a:buChar char="•"/>
              <a:defRPr sz="2800"/>
            </a:pPr>
            <a:r>
              <a:rPr sz="2000" dirty="0"/>
              <a:t>At the end of the loan, no money will be owed, so FV =</a:t>
            </a:r>
            <a:r>
              <a:rPr lang="en-US" sz="2000" dirty="0"/>
              <a:t> 0</a:t>
            </a:r>
            <a:r>
              <a:rPr sz="2000" dirty="0"/>
              <a:t>.</a:t>
            </a:r>
          </a:p>
          <a:p>
            <a:pPr marL="342900" indent="-342900">
              <a:buFont typeface="Arial" panose="020B0604020202020204" pitchFamily="34" charset="0"/>
              <a:buChar char="•"/>
              <a:defRPr sz="2800"/>
            </a:pPr>
            <a:r>
              <a:rPr sz="2000" dirty="0"/>
              <a:t>​Because the interest is being compounded monthly, P/Y = C/Y = 12.</a:t>
            </a:r>
          </a:p>
          <a:p>
            <a:pPr marL="342900" indent="-342900">
              <a:buFont typeface="Arial" panose="020B0604020202020204" pitchFamily="34" charset="0"/>
              <a:buChar char="•"/>
              <a:defRPr sz="2800"/>
            </a:pPr>
            <a:r>
              <a:rPr sz="2000" dirty="0"/>
              <a:t>​We'll assume that payments are made at the end of each period, so be sure that END is highlighted in the final row.</a:t>
            </a:r>
          </a:p>
          <a:p>
            <a:r>
              <a:rPr sz="2000" dirty="0"/>
              <a:t>Once these values have been filled out, return your cursor to the PMT entry and press </a:t>
            </a:r>
            <a:r>
              <a:rPr sz="2000" b="1" dirty="0"/>
              <a:t>clear</a:t>
            </a:r>
            <a:r>
              <a:rPr sz="2000" dirty="0"/>
              <a:t>. To solve for this value, press </a:t>
            </a:r>
            <a:r>
              <a:rPr sz="2000" b="1" dirty="0"/>
              <a:t>alpha</a:t>
            </a:r>
            <a:r>
              <a:rPr sz="2000" dirty="0"/>
              <a:t> </a:t>
            </a:r>
            <a:r>
              <a:rPr sz="2000" b="1" dirty="0"/>
              <a:t>enter</a:t>
            </a:r>
            <a:r>
              <a:rPr sz="2000" dirty="0"/>
              <a:t>. The calculator returns </a:t>
            </a:r>
            <a:r>
              <a:rPr sz="2000" dirty="0">
                <a:latin typeface="Ti86pc" panose="020B0609020003040203" pitchFamily="49" charset="0"/>
              </a:rPr>
              <a:t>449.5116241</a:t>
            </a:r>
            <a:r>
              <a:rPr sz="2000" dirty="0"/>
              <a:t>.</a:t>
            </a:r>
          </a:p>
          <a:p>
            <a:pPr>
              <a:defRPr b="1"/>
            </a:pPr>
            <a:r>
              <a:rPr dirty="0"/>
              <a:t>​</a:t>
            </a:r>
            <a:endParaRPr sz="2800" dirty="0"/>
          </a:p>
        </p:txBody>
      </p:sp>
      <p:pic>
        <p:nvPicPr>
          <p:cNvPr id="5" name="Picture 4" descr="A screenshot of a graphing calculator. The first line reads N equals 72. The second line reads I% equals 3.99. The third line reads PV equals minus 28740. The fourth line reads PMT equals 449.5116241. The fifth line reads FV equals 0. The sixth line reads P/Y equals 12. The seventh line reads C/Y equals 12. The eighth line reads PMT: END BEGIN.&#10;">
            <a:extLst>
              <a:ext uri="{FF2B5EF4-FFF2-40B4-BE49-F238E27FC236}">
                <a16:creationId xmlns:a16="http://schemas.microsoft.com/office/drawing/2014/main" id="{C5E98A1E-7D09-4C91-838D-A2201C16A614}"/>
              </a:ext>
            </a:extLst>
          </p:cNvPr>
          <p:cNvPicPr>
            <a:picLocks noChangeAspect="1"/>
          </p:cNvPicPr>
          <p:nvPr/>
        </p:nvPicPr>
        <p:blipFill>
          <a:blip r:embed="rId2"/>
          <a:srcRect b="10362"/>
          <a:stretch>
            <a:fillRect/>
          </a:stretch>
        </p:blipFill>
        <p:spPr>
          <a:xfrm>
            <a:off x="2976340" y="3276600"/>
            <a:ext cx="3191320" cy="2433650"/>
          </a:xfrm>
          <a:prstGeom prst="rect">
            <a:avLst/>
          </a:prstGeom>
        </p:spPr>
      </p:pic>
      <p:sp>
        <p:nvSpPr>
          <p:cNvPr id="4" name="TextBox 3">
            <a:extLst>
              <a:ext uri="{FF2B5EF4-FFF2-40B4-BE49-F238E27FC236}">
                <a16:creationId xmlns:a16="http://schemas.microsoft.com/office/drawing/2014/main" id="{00D48715-FB1A-D1E8-4BA3-9A83BFA0D87D}"/>
              </a:ext>
            </a:extLst>
          </p:cNvPr>
          <p:cNvSpPr txBox="1"/>
          <p:nvPr/>
        </p:nvSpPr>
        <p:spPr>
          <a:xfrm>
            <a:off x="3962400" y="5597880"/>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3</a:t>
            </a:r>
            <a:endParaRPr lang="en-IN"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defRPr sz="2800"/>
                </a:pPr>
                <a:r>
                  <a:rPr sz="2800" dirty="0"/>
                  <a:t>In March 2020, at the outset of the Coronavirus pandemic, the CARES Act offered </a:t>
                </a:r>
                <a14:m>
                  <m:oMath xmlns:m="http://schemas.openxmlformats.org/officeDocument/2006/math">
                    <m:r>
                      <a:rPr>
                        <a:latin typeface="Cambria Math" panose="02040503050406030204" pitchFamily="18" charset="0"/>
                      </a:rPr>
                      <m:t>$2</m:t>
                    </m:r>
                  </m:oMath>
                </a14:m>
                <a:r>
                  <a:rPr sz="2800" dirty="0"/>
                  <a:t> trillion in government funding to individuals, small businesses, and medical providers, among others, as emergency relief during the global economic disruption.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255"/>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an Installment Loan to Purchase a New Car</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077200" cy="4967067"/>
              </a:xfrm>
            </p:spPr>
            <p:txBody>
              <a:bodyPr>
                <a:normAutofit/>
              </a:bodyPr>
              <a:lstStyle/>
              <a:p>
                <a:pPr algn="just">
                  <a:defRPr b="1"/>
                </a:pPr>
                <a:r>
                  <a:rPr lang="en-US" dirty="0"/>
                  <a:t>​</a:t>
                </a:r>
                <a:r>
                  <a:rPr lang="en-US" sz="2000" dirty="0"/>
                  <a:t>Microsoft Excel</a:t>
                </a:r>
              </a:p>
              <a:p>
                <a:pPr algn="just"/>
                <a:r>
                  <a:rPr lang="en-US" sz="2000" dirty="0"/>
                  <a:t>We can again use the </a:t>
                </a:r>
                <a:r>
                  <a:rPr lang="en-US" sz="2000" b="1" dirty="0"/>
                  <a:t>PMT(rate, </a:t>
                </a:r>
                <a:r>
                  <a:rPr lang="en-US" sz="2000" b="1" dirty="0" err="1"/>
                  <a:t>nper</a:t>
                </a:r>
                <a:r>
                  <a:rPr lang="en-US" sz="2000" b="1" dirty="0"/>
                  <a:t>, </a:t>
                </a:r>
                <a:r>
                  <a:rPr lang="en-US" sz="2000" b="1" dirty="0" err="1"/>
                  <a:t>pv</a:t>
                </a:r>
                <a:r>
                  <a:rPr lang="en-US" sz="2000" b="1" dirty="0"/>
                  <a:t>, [</a:t>
                </a:r>
                <a:r>
                  <a:rPr lang="en-US" sz="2000" b="1" dirty="0" err="1"/>
                  <a:t>fv</a:t>
                </a:r>
                <a:r>
                  <a:rPr lang="en-US" sz="2000" b="1" dirty="0"/>
                  <a:t>], [type])</a:t>
                </a:r>
                <a:r>
                  <a:rPr lang="en-US" sz="2000" dirty="0"/>
                  <a:t> function to calculate the amount that each monthly payment should be in order to pay off the loan.</a:t>
                </a:r>
              </a:p>
              <a:p>
                <a:pPr marL="514350" indent="-514350" algn="just">
                  <a:buFont typeface="+mj-lt"/>
                  <a:buChar char="•"/>
                  <a:defRPr sz="2800"/>
                </a:pPr>
                <a:r>
                  <a:rPr lang="en-US" sz="2000" dirty="0"/>
                  <a:t>​In this example, we have an interest rate of </a:t>
                </a:r>
                <a:r>
                  <a:rPr lang="en-US" sz="2000" dirty="0">
                    <a:latin typeface="Cambria Math"/>
                  </a:rPr>
                  <a:t>0.0399</a:t>
                </a:r>
                <a:r>
                  <a:rPr lang="en-US" sz="2000" dirty="0"/>
                  <a:t> that is being compounded </a:t>
                </a:r>
                <a:r>
                  <a:rPr lang="en-US" sz="2000" dirty="0">
                    <a:latin typeface="Cambria Math"/>
                  </a:rPr>
                  <a:t>12</a:t>
                </a:r>
                <a:r>
                  <a:rPr lang="en-US" sz="2000" dirty="0"/>
                  <a:t> times a year, so for the first argument in this Excel function, we have </a:t>
                </a:r>
                <a14:m>
                  <m:oMath xmlns:m="http://schemas.openxmlformats.org/officeDocument/2006/math">
                    <m:r>
                      <m:rPr>
                        <m:sty m:val="p"/>
                      </m:rPr>
                      <a:rPr lang="en-US" sz="2000">
                        <a:latin typeface="Cambria Math" panose="02040503050406030204" pitchFamily="18" charset="0"/>
                      </a:rPr>
                      <m:t>rate</m:t>
                    </m:r>
                    <m:r>
                      <a:rPr lang="en-US" sz="2000">
                        <a:latin typeface="Cambria Math" panose="02040503050406030204" pitchFamily="18" charset="0"/>
                      </a:rPr>
                      <m:t>=</m:t>
                    </m:r>
                    <m:f>
                      <m:fPr>
                        <m:type m:val="lin"/>
                        <m:ctrlPr>
                          <a:rPr lang="ar-AE" sz="2000" i="1">
                            <a:latin typeface="Cambria Math" panose="02040503050406030204" pitchFamily="18" charset="0"/>
                          </a:rPr>
                        </m:ctrlPr>
                      </m:fPr>
                      <m:num>
                        <m:r>
                          <a:rPr lang="ar-AE" sz="2000">
                            <a:latin typeface="Cambria Math" panose="02040503050406030204" pitchFamily="18" charset="0"/>
                          </a:rPr>
                          <m:t>0</m:t>
                        </m:r>
                        <m:r>
                          <a:rPr lang="ar-AE" sz="2000">
                            <a:latin typeface="Cambria Math" panose="02040503050406030204" pitchFamily="18" charset="0"/>
                          </a:rPr>
                          <m:t>.</m:t>
                        </m:r>
                        <m:r>
                          <a:rPr lang="ar-AE" sz="2000">
                            <a:latin typeface="Cambria Math" panose="02040503050406030204" pitchFamily="18" charset="0"/>
                          </a:rPr>
                          <m:t>0399</m:t>
                        </m:r>
                      </m:num>
                      <m:den>
                        <m:r>
                          <a:rPr lang="ar-AE" sz="2000">
                            <a:latin typeface="Cambria Math" panose="02040503050406030204" pitchFamily="18" charset="0"/>
                          </a:rPr>
                          <m:t>12</m:t>
                        </m:r>
                      </m:den>
                    </m:f>
                  </m:oMath>
                </a14:m>
                <a:r>
                  <a:rPr lang="ar-AE" sz="2000" dirty="0"/>
                  <a:t>. </a:t>
                </a:r>
                <a:r>
                  <a:rPr lang="en-US" sz="2000" dirty="0"/>
                  <a:t>Be careful to not use just the interest rate here.</a:t>
                </a:r>
              </a:p>
              <a:p>
                <a:pPr marL="514350" indent="-514350" algn="just">
                  <a:buFont typeface="+mj-lt"/>
                  <a:buChar char="•"/>
                  <a:defRPr sz="2800"/>
                </a:pPr>
                <a:r>
                  <a:rPr lang="en-US" sz="2000" dirty="0"/>
                  <a:t>​Since this is a </a:t>
                </a:r>
                <a:r>
                  <a:rPr lang="en-US" sz="2000" dirty="0">
                    <a:latin typeface="Cambria Math"/>
                  </a:rPr>
                  <a:t>72</a:t>
                </a:r>
                <a:r>
                  <a:rPr lang="en-US" sz="2000" dirty="0"/>
                  <a:t>-month loan, </a:t>
                </a:r>
                <a14:m>
                  <m:oMath xmlns:m="http://schemas.openxmlformats.org/officeDocument/2006/math">
                    <m:r>
                      <m:rPr>
                        <m:sty m:val="p"/>
                      </m:rPr>
                      <a:rPr lang="en-US" sz="2000">
                        <a:latin typeface="Cambria Math" panose="02040503050406030204" pitchFamily="18" charset="0"/>
                      </a:rPr>
                      <m:t>nper</m:t>
                    </m:r>
                  </m:oMath>
                </a14:m>
                <a:r>
                  <a:rPr lang="en-US" sz="2000" dirty="0"/>
                  <a:t> is </a:t>
                </a:r>
                <a:r>
                  <a:rPr lang="en-US" sz="2000" dirty="0">
                    <a:latin typeface="Cambria Math"/>
                  </a:rPr>
                  <a:t>72</a:t>
                </a:r>
                <a:r>
                  <a:rPr lang="en-US" sz="2000" dirty="0"/>
                  <a:t>.</a:t>
                </a:r>
              </a:p>
              <a:p>
                <a:pPr marL="514350" indent="-514350" algn="just">
                  <a:buFont typeface="+mj-lt"/>
                  <a:buChar char="•"/>
                  <a:defRPr sz="2800"/>
                </a:pPr>
                <a:r>
                  <a:rPr lang="en-US" sz="2000" dirty="0"/>
                  <a:t>​The present value and the </a:t>
                </a:r>
                <a14:m>
                  <m:oMath xmlns:m="http://schemas.openxmlformats.org/officeDocument/2006/math">
                    <m:r>
                      <m:rPr>
                        <m:sty m:val="p"/>
                      </m:rPr>
                      <a:rPr lang="en-US" sz="2000">
                        <a:latin typeface="Cambria Math" panose="02040503050406030204" pitchFamily="18" charset="0"/>
                      </a:rPr>
                      <m:t>PMT</m:t>
                    </m:r>
                  </m:oMath>
                </a14:m>
                <a:r>
                  <a:rPr lang="en-US" sz="2000" dirty="0"/>
                  <a:t> amount will always have opposite signs; we will use a negative value for the present value so that Excel will return a positive value for </a:t>
                </a:r>
                <a14:m>
                  <m:oMath xmlns:m="http://schemas.openxmlformats.org/officeDocument/2006/math">
                    <m:r>
                      <m:rPr>
                        <m:sty m:val="p"/>
                      </m:rPr>
                      <a:rPr lang="en-US" sz="2000">
                        <a:latin typeface="Cambria Math" panose="02040503050406030204" pitchFamily="18" charset="0"/>
                      </a:rPr>
                      <m:t>PMT</m:t>
                    </m:r>
                  </m:oMath>
                </a14:m>
                <a:r>
                  <a:rPr lang="en-US" sz="2000" dirty="0"/>
                  <a:t>. Since the amount being financed is </a:t>
                </a:r>
                <a14:m>
                  <m:oMath xmlns:m="http://schemas.openxmlformats.org/officeDocument/2006/math">
                    <m:r>
                      <a:rPr lang="en-US" sz="2000">
                        <a:latin typeface="Cambria Math" panose="02040503050406030204" pitchFamily="18" charset="0"/>
                      </a:rPr>
                      <m:t>$</m:t>
                    </m:r>
                    <m:r>
                      <a:rPr lang="en-US" sz="2000">
                        <a:latin typeface="Cambria Math" panose="02040503050406030204" pitchFamily="18" charset="0"/>
                      </a:rPr>
                      <m:t>28</m:t>
                    </m:r>
                    <m:r>
                      <a:rPr lang="en-US" sz="2000">
                        <a:latin typeface="Cambria Math" panose="02040503050406030204" pitchFamily="18" charset="0"/>
                      </a:rPr>
                      <m:t>,</m:t>
                    </m:r>
                    <m:r>
                      <a:rPr lang="en-US" sz="2000">
                        <a:latin typeface="Cambria Math" panose="02040503050406030204" pitchFamily="18" charset="0"/>
                      </a:rPr>
                      <m:t>740</m:t>
                    </m:r>
                  </m:oMath>
                </a14:m>
                <a:r>
                  <a:rPr lang="en-US" sz="2000" dirty="0"/>
                  <a:t>, we will use pv = </a:t>
                </a:r>
                <a:r>
                  <a:rPr lang="en-US" sz="2000" dirty="0">
                    <a:ea typeface="Calibri" panose="020F0502020204030204" pitchFamily="34" charset="0"/>
                    <a:cs typeface="Calibri" panose="020F0502020204030204" pitchFamily="34" charset="0"/>
                  </a:rPr>
                  <a:t>−</a:t>
                </a:r>
                <a:r>
                  <a:rPr lang="en-US" sz="2000" dirty="0"/>
                  <a:t>28740.</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077200" cy="4967067"/>
              </a:xfrm>
              <a:blipFill>
                <a:blip r:embed="rId2"/>
                <a:stretch>
                  <a:fillRect l="-1509" t="-1227" r="-755"/>
                </a:stretch>
              </a:blipFill>
            </p:spPr>
            <p:txBody>
              <a:bodyPr/>
              <a:lstStyle/>
              <a:p>
                <a:r>
                  <a:rPr lang="en-IN">
                    <a:noFill/>
                  </a:rPr>
                  <a:t> </a:t>
                </a:r>
              </a:p>
            </p:txBody>
          </p:sp>
        </mc:Fallback>
      </mc:AlternateContent>
    </p:spTree>
    <p:extLst>
      <p:ext uri="{BB962C8B-B14F-4D97-AF65-F5344CB8AC3E}">
        <p14:creationId xmlns:p14="http://schemas.microsoft.com/office/powerpoint/2010/main" val="2723389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an Installment Loan to Purchase a New Car</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7</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Char char="•"/>
                  <a:defRPr sz="2800"/>
                </a:pPr>
                <a:r>
                  <a:rPr lang="en-US" sz="2000" dirty="0"/>
                  <a:t>We </a:t>
                </a:r>
                <a:r>
                  <a:rPr lang="en-US" sz="2200" dirty="0"/>
                  <a:t>will use </a:t>
                </a:r>
                <a14:m>
                  <m:oMath xmlns:m="http://schemas.openxmlformats.org/officeDocument/2006/math">
                    <m:r>
                      <m:rPr>
                        <m:sty m:val="p"/>
                      </m:rPr>
                      <a:rPr lang="en-US" sz="2200">
                        <a:latin typeface="Cambria Math" panose="02040503050406030204" pitchFamily="18" charset="0"/>
                      </a:rPr>
                      <m:t>fv</m:t>
                    </m:r>
                    <m:r>
                      <a:rPr lang="en-US" sz="2200">
                        <a:latin typeface="Cambria Math" panose="02040503050406030204" pitchFamily="18" charset="0"/>
                      </a:rPr>
                      <m:t>=0</m:t>
                    </m:r>
                  </m:oMath>
                </a14:m>
                <a:r>
                  <a:rPr lang="en-US" sz="2200" dirty="0"/>
                  <a:t>, or leave that argument empty, because nothing will be owed by the end of the loan.</a:t>
                </a:r>
              </a:p>
              <a:p>
                <a:pPr marL="514350" indent="-514350">
                  <a:buFont typeface="+mj-lt"/>
                  <a:buChar char="•"/>
                  <a:defRPr sz="2800"/>
                </a:pPr>
                <a:r>
                  <a:rPr sz="2200" dirty="0"/>
                  <a:t>Typically, payments are made at the end of each period, so we will use type </a:t>
                </a:r>
                <a14:m>
                  <m:oMath xmlns:m="http://schemas.openxmlformats.org/officeDocument/2006/math">
                    <m:r>
                      <a:rPr sz="2200">
                        <a:latin typeface="Cambria Math" panose="02040503050406030204" pitchFamily="18" charset="0"/>
                      </a:rPr>
                      <m:t>=0</m:t>
                    </m:r>
                  </m:oMath>
                </a14:m>
                <a:r>
                  <a:rPr sz="2200" dirty="0"/>
                  <a:t>, or leave that argument empty.</a:t>
                </a:r>
              </a:p>
              <a:p>
                <a:pPr>
                  <a:defRPr sz="2800"/>
                </a:pPr>
                <a:r>
                  <a:rPr sz="2200" dirty="0"/>
                  <a:t>In an empty cell, type "=PMT(0.03</a:t>
                </a:r>
                <a:r>
                  <a:rPr lang="en-US" sz="2200" dirty="0"/>
                  <a:t>99</a:t>
                </a:r>
                <a:r>
                  <a:rPr sz="2200" dirty="0"/>
                  <a:t>/12,72,-28740,0,0)" and press Enter. The payment amount is given as </a:t>
                </a:r>
                <a14:m>
                  <m:oMath xmlns:m="http://schemas.openxmlformats.org/officeDocument/2006/math">
                    <m:r>
                      <a:rPr sz="2200">
                        <a:latin typeface="Cambria Math" panose="02040503050406030204" pitchFamily="18" charset="0"/>
                      </a:rPr>
                      <m:t>$499.51</m:t>
                    </m:r>
                  </m:oMath>
                </a14:m>
                <a:r>
                  <a:rPr sz="22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r="-1259"/>
                </a:stretch>
              </a:blipFill>
            </p:spPr>
            <p:txBody>
              <a:bodyPr/>
              <a:lstStyle/>
              <a:p>
                <a:r>
                  <a:rPr lang="en-IN">
                    <a:noFill/>
                  </a:rPr>
                  <a:t> </a:t>
                </a:r>
              </a:p>
            </p:txBody>
          </p:sp>
        </mc:Fallback>
      </mc:AlternateContent>
      <p:pic>
        <p:nvPicPr>
          <p:cNvPr id="5" name="Picture 4" descr="A screenshot of an excel sheet. A dropbox box at the top left reads A1. The formula bar reads fx equals PMT(0.0399 divided by 12, 72, minus 28740, 0, 0). Cell A1 contains $449.51. All other cells are empty.&#10;">
            <a:extLst>
              <a:ext uri="{FF2B5EF4-FFF2-40B4-BE49-F238E27FC236}">
                <a16:creationId xmlns:a16="http://schemas.microsoft.com/office/drawing/2014/main" id="{6F051FF6-33C3-47E0-BE2A-4201E33BFDEF}"/>
              </a:ext>
            </a:extLst>
          </p:cNvPr>
          <p:cNvPicPr>
            <a:picLocks noChangeAspect="1"/>
          </p:cNvPicPr>
          <p:nvPr/>
        </p:nvPicPr>
        <p:blipFill>
          <a:blip r:embed="rId3"/>
          <a:srcRect b="17109"/>
          <a:stretch>
            <a:fillRect/>
          </a:stretch>
        </p:blipFill>
        <p:spPr>
          <a:xfrm>
            <a:off x="1905000" y="3447946"/>
            <a:ext cx="5334000" cy="1371600"/>
          </a:xfrm>
          <a:prstGeom prst="rect">
            <a:avLst/>
          </a:prstGeom>
        </p:spPr>
      </p:pic>
      <p:sp>
        <p:nvSpPr>
          <p:cNvPr id="4" name="TextBox 3">
            <a:extLst>
              <a:ext uri="{FF2B5EF4-FFF2-40B4-BE49-F238E27FC236}">
                <a16:creationId xmlns:a16="http://schemas.microsoft.com/office/drawing/2014/main" id="{777370C5-8C3A-0457-B55B-DE64D88C9260}"/>
              </a:ext>
            </a:extLst>
          </p:cNvPr>
          <p:cNvSpPr txBox="1"/>
          <p:nvPr/>
        </p:nvSpPr>
        <p:spPr>
          <a:xfrm>
            <a:off x="3962400" y="4819546"/>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4</a:t>
            </a:r>
            <a:endParaRPr lang="en-IN" sz="24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7EC589-FB4C-6E47-D186-92621D4BD529}"/>
                  </a:ext>
                </a:extLst>
              </p:cNvPr>
              <p:cNvSpPr txBox="1"/>
              <p:nvPr/>
            </p:nvSpPr>
            <p:spPr>
              <a:xfrm>
                <a:off x="457200" y="5303059"/>
                <a:ext cx="6705600"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Therefore, the monthly car payment will be </a:t>
                </a:r>
                <a14:m>
                  <m:oMath xmlns:m="http://schemas.openxmlformats.org/officeDocument/2006/math">
                    <m:r>
                      <a:rPr kumimoji="0" lang="en-US"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$499.51</m:t>
                    </m:r>
                  </m:oMath>
                </a14:m>
                <a:r>
                  <a:rPr kumimoji="0" lang="en-US" sz="22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mc:Choice>
        <mc:Fallback xmlns="">
          <p:sp>
            <p:nvSpPr>
              <p:cNvPr id="7" name="TextBox 6">
                <a:extLst>
                  <a:ext uri="{FF2B5EF4-FFF2-40B4-BE49-F238E27FC236}">
                    <a16:creationId xmlns:a16="http://schemas.microsoft.com/office/drawing/2014/main" id="{7C7EC589-FB4C-6E47-D186-92621D4BD529}"/>
                  </a:ext>
                </a:extLst>
              </p:cNvPr>
              <p:cNvSpPr txBox="1">
                <a:spLocks noRot="1" noChangeAspect="1" noMove="1" noResize="1" noEditPoints="1" noAdjustHandles="1" noChangeArrowheads="1" noChangeShapeType="1" noTextEdit="1"/>
              </p:cNvSpPr>
              <p:nvPr/>
            </p:nvSpPr>
            <p:spPr>
              <a:xfrm>
                <a:off x="457200" y="5303059"/>
                <a:ext cx="6705600" cy="430887"/>
              </a:xfrm>
              <a:prstGeom prst="rect">
                <a:avLst/>
              </a:prstGeom>
              <a:blipFill>
                <a:blip r:embed="rId4"/>
                <a:stretch>
                  <a:fillRect l="-1182" t="-9859" b="-26761"/>
                </a:stretch>
              </a:blipFill>
            </p:spPr>
            <p:txBody>
              <a:bodyPr/>
              <a:lstStyle/>
              <a:p>
                <a:r>
                  <a:rPr lang="en-IN">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an Installment Loan to Purchase a New Car</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8</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defRPr sz="2800"/>
                </a:pPr>
                <a:r>
                  <a:rPr lang="en-US" sz="2000" dirty="0"/>
                  <a:t>b.	</a:t>
                </a:r>
                <a:r>
                  <a:rPr sz="2000" dirty="0"/>
                  <a:t>At the end of the </a:t>
                </a:r>
                <a:r>
                  <a:rPr sz="2000" dirty="0">
                    <a:latin typeface="Cambria Math"/>
                  </a:rPr>
                  <a:t>72</a:t>
                </a:r>
                <a:r>
                  <a:rPr sz="2000" dirty="0"/>
                  <a:t> months, you will have made </a:t>
                </a:r>
                <a:r>
                  <a:rPr sz="2000" dirty="0">
                    <a:latin typeface="Cambria Math"/>
                  </a:rPr>
                  <a:t>72</a:t>
                </a:r>
                <a:r>
                  <a:rPr sz="2000" dirty="0"/>
                  <a:t> payments of </a:t>
                </a:r>
                <a14:m>
                  <m:oMath xmlns:m="http://schemas.openxmlformats.org/officeDocument/2006/math">
                    <m:r>
                      <a:rPr sz="2000">
                        <a:latin typeface="Cambria Math" panose="02040503050406030204" pitchFamily="18" charset="0"/>
                      </a:rPr>
                      <m:t>$499.51</m:t>
                    </m:r>
                  </m:oMath>
                </a14:m>
                <a:r>
                  <a:rPr sz="2000" dirty="0"/>
                  <a:t> plus the down payment of </a:t>
                </a:r>
                <a14:m>
                  <m:oMath xmlns:m="http://schemas.openxmlformats.org/officeDocument/2006/math">
                    <m:r>
                      <a:rPr sz="2000">
                        <a:latin typeface="Cambria Math" panose="02040503050406030204" pitchFamily="18" charset="0"/>
                      </a:rPr>
                      <m:t>$7310</m:t>
                    </m:r>
                  </m:oMath>
                </a14:m>
                <a:r>
                  <a:rPr sz="2000" dirty="0"/>
                  <a:t>. Therefore, the total cost of the car is found as follows.</a:t>
                </a:r>
              </a:p>
              <a:p>
                <a:pPr algn="ctr">
                  <a:defRPr sz="2800"/>
                </a:pPr>
                <a:r>
                  <a:rPr sz="2000" dirty="0"/>
                  <a:t>​Total Cost of the Car to the Buyer, Including</a:t>
                </a:r>
                <a:r>
                  <a:rPr lang="en-US" sz="2000" dirty="0"/>
                  <a:t> Interest</a:t>
                </a:r>
              </a:p>
              <a:p>
                <a:pPr algn="ctr">
                  <a:defRPr sz="2800"/>
                </a:pPr>
                <a:r>
                  <a:rPr sz="2000" dirty="0"/>
                  <a:t> </a:t>
                </a:r>
                <a14:m>
                  <m:oMath xmlns:m="http://schemas.openxmlformats.org/officeDocument/2006/math">
                    <m:r>
                      <a:rPr sz="2000">
                        <a:latin typeface="Cambria Math" panose="02040503050406030204" pitchFamily="18" charset="0"/>
                      </a:rPr>
                      <m:t>72⋅$449.51+$7310=$39,674.72</m:t>
                    </m:r>
                  </m:oMath>
                </a14:m>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982"/>
                </a:stretch>
              </a:blipFill>
            </p:spPr>
            <p:txBody>
              <a:bodyPr/>
              <a:lstStyle/>
              <a:p>
                <a:r>
                  <a:rPr lang="en-IN">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1</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defRPr sz="2800"/>
                </a:pPr>
                <a:r>
                  <a:rPr sz="2800" dirty="0"/>
                  <a:t>Determine the monthly payment for a new truck that costs </a:t>
                </a:r>
                <a14:m>
                  <m:oMath xmlns:m="http://schemas.openxmlformats.org/officeDocument/2006/math">
                    <m:r>
                      <a:rPr>
                        <a:latin typeface="Cambria Math" panose="02040503050406030204" pitchFamily="18" charset="0"/>
                      </a:rPr>
                      <m:t>$48,000</m:t>
                    </m:r>
                  </m:oMath>
                </a14:m>
                <a:r>
                  <a:rPr sz="2800" dirty="0"/>
                  <a:t> if the buyer will make a down payment of </a:t>
                </a:r>
                <a14:m>
                  <m:oMath xmlns:m="http://schemas.openxmlformats.org/officeDocument/2006/math">
                    <m:r>
                      <a:rPr>
                        <a:latin typeface="Cambria Math" panose="02040503050406030204" pitchFamily="18" charset="0"/>
                      </a:rPr>
                      <m:t>$10,000</m:t>
                    </m:r>
                  </m:oMath>
                </a14:m>
                <a:r>
                  <a:rPr sz="2800" dirty="0"/>
                  <a:t>. The terms of the loan are </a:t>
                </a:r>
                <a14:m>
                  <m:oMath xmlns:m="http://schemas.openxmlformats.org/officeDocument/2006/math">
                    <m:r>
                      <a:rPr>
                        <a:latin typeface="Cambria Math" panose="02040503050406030204" pitchFamily="18" charset="0"/>
                      </a:rPr>
                      <m:t>5%</m:t>
                    </m:r>
                  </m:oMath>
                </a14:m>
                <a:r>
                  <a:rPr sz="2800" dirty="0"/>
                  <a:t> APR for </a:t>
                </a:r>
                <a:r>
                  <a:rPr sz="2800" dirty="0">
                    <a:latin typeface="Cambria Math"/>
                  </a:rPr>
                  <a:t>48</a:t>
                </a:r>
                <a:r>
                  <a:rPr sz="2800" dirty="0"/>
                  <a:t> months.</a:t>
                </a:r>
                <a:endParaRPr lang="en-US" sz="2800" dirty="0"/>
              </a:p>
              <a:p>
                <a:pPr>
                  <a:defRPr sz="2800"/>
                </a:pPr>
                <a:endParaRPr sz="2800" dirty="0"/>
              </a:p>
              <a:p>
                <a:r>
                  <a:rPr sz="2800" dirty="0"/>
                  <a:t>Answer:</a:t>
                </a:r>
                <a:r>
                  <a:rPr lang="en-US" sz="2800" dirty="0"/>
                  <a:t> </a:t>
                </a:r>
                <a14:m>
                  <m:oMath xmlns:m="http://schemas.openxmlformats.org/officeDocument/2006/math">
                    <m:r>
                      <a:rPr lang="en-IN" smtClean="0">
                        <a:latin typeface="Cambria Math" panose="02040503050406030204" pitchFamily="18" charset="0"/>
                      </a:rPr>
                      <m:t>$</m:t>
                    </m:r>
                  </m:oMath>
                </a14:m>
                <a:r>
                  <a:rPr lang="en-US" sz="2800" dirty="0"/>
                  <a:t>875.11</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spTree>
    <p:extLst>
      <p:ext uri="{BB962C8B-B14F-4D97-AF65-F5344CB8AC3E}">
        <p14:creationId xmlns:p14="http://schemas.microsoft.com/office/powerpoint/2010/main" val="2878699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Comparing Installment Loan Options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153400" cy="4967067"/>
              </a:xfrm>
            </p:spPr>
            <p:txBody>
              <a:bodyPr>
                <a:normAutofit/>
              </a:bodyPr>
              <a:lstStyle/>
              <a:p>
                <a:pPr algn="just"/>
                <a:r>
                  <a:rPr sz="2000" dirty="0"/>
                  <a:t>Compare the following new car incentives by determining the total cost of the car for each option and discussing the pros and cons for each.</a:t>
                </a:r>
              </a:p>
              <a:p>
                <a:pPr algn="just">
                  <a:defRPr sz="2800"/>
                </a:pPr>
                <a:r>
                  <a:rPr sz="2000" dirty="0"/>
                  <a:t>New Car Price: </a:t>
                </a:r>
                <a14:m>
                  <m:oMath xmlns:m="http://schemas.openxmlformats.org/officeDocument/2006/math">
                    <m:r>
                      <a:rPr sz="2000">
                        <a:latin typeface="Cambria Math" panose="02040503050406030204" pitchFamily="18" charset="0"/>
                      </a:rPr>
                      <m:t>$27,465</m:t>
                    </m:r>
                  </m:oMath>
                </a14:m>
                <a:endParaRPr sz="2000" dirty="0"/>
              </a:p>
              <a:p>
                <a:pPr algn="just">
                  <a:defRPr sz="2800"/>
                </a:pPr>
                <a:r>
                  <a:rPr sz="2000" dirty="0"/>
                  <a:t>Down Payment from Buyer: </a:t>
                </a:r>
                <a14:m>
                  <m:oMath xmlns:m="http://schemas.openxmlformats.org/officeDocument/2006/math">
                    <m:r>
                      <a:rPr sz="2000">
                        <a:latin typeface="Cambria Math" panose="02040503050406030204" pitchFamily="18" charset="0"/>
                      </a:rPr>
                      <m:t>$5000</m:t>
                    </m:r>
                  </m:oMath>
                </a14:m>
                <a:endParaRPr sz="2000" dirty="0"/>
              </a:p>
              <a:p>
                <a:pPr algn="just">
                  <a:defRPr sz="2800"/>
                </a:pPr>
                <a:r>
                  <a:rPr sz="2000" dirty="0"/>
                  <a:t>Option A: </a:t>
                </a:r>
                <a14:m>
                  <m:oMath xmlns:m="http://schemas.openxmlformats.org/officeDocument/2006/math">
                    <m:r>
                      <a:rPr sz="2000">
                        <a:latin typeface="Cambria Math" panose="02040503050406030204" pitchFamily="18" charset="0"/>
                      </a:rPr>
                      <m:t>0.9%</m:t>
                    </m:r>
                  </m:oMath>
                </a14:m>
                <a:r>
                  <a:rPr sz="2000" dirty="0"/>
                  <a:t> APR financing for </a:t>
                </a:r>
                <a:r>
                  <a:rPr sz="2000" dirty="0">
                    <a:latin typeface="Cambria Math"/>
                  </a:rPr>
                  <a:t>60</a:t>
                </a:r>
                <a:r>
                  <a:rPr sz="2000" dirty="0"/>
                  <a:t> months</a:t>
                </a:r>
              </a:p>
              <a:p>
                <a:pPr algn="just">
                  <a:defRPr sz="2800"/>
                </a:pPr>
                <a:r>
                  <a:rPr sz="2000" dirty="0"/>
                  <a:t>Option B: </a:t>
                </a:r>
                <a14:m>
                  <m:oMath xmlns:m="http://schemas.openxmlformats.org/officeDocument/2006/math">
                    <m:r>
                      <a:rPr sz="2000">
                        <a:latin typeface="Cambria Math" panose="02040503050406030204" pitchFamily="18" charset="0"/>
                      </a:rPr>
                      <m:t>$1500</m:t>
                    </m:r>
                  </m:oMath>
                </a14:m>
                <a:r>
                  <a:rPr sz="2000" dirty="0"/>
                  <a:t> rebate offer from dealership with a </a:t>
                </a:r>
                <a14:m>
                  <m:oMath xmlns:m="http://schemas.openxmlformats.org/officeDocument/2006/math">
                    <m:r>
                      <a:rPr sz="2000">
                        <a:latin typeface="Cambria Math" panose="02040503050406030204" pitchFamily="18" charset="0"/>
                      </a:rPr>
                      <m:t>3.75%</m:t>
                    </m:r>
                  </m:oMath>
                </a14:m>
                <a:r>
                  <a:rPr sz="2000" dirty="0"/>
                  <a:t> APR over </a:t>
                </a:r>
                <a:r>
                  <a:rPr sz="2000" dirty="0">
                    <a:latin typeface="Cambria Math"/>
                  </a:rPr>
                  <a:t>48</a:t>
                </a:r>
                <a:r>
                  <a:rPr sz="2000" dirty="0"/>
                  <a:t> months</a:t>
                </a:r>
                <a:endParaRPr lang="en-US" sz="2000" dirty="0"/>
              </a:p>
              <a:p>
                <a:pPr algn="just"/>
                <a:r>
                  <a:rPr lang="en-US" sz="2000" b="1" dirty="0"/>
                  <a:t>Solution</a:t>
                </a:r>
              </a:p>
              <a:p>
                <a:pPr algn="just">
                  <a:defRPr sz="2800"/>
                </a:pPr>
                <a:r>
                  <a:rPr lang="en-US" sz="2000" b="1" dirty="0"/>
                  <a:t>Option A: </a:t>
                </a:r>
                <a14:m>
                  <m:oMath xmlns:m="http://schemas.openxmlformats.org/officeDocument/2006/math">
                    <m:r>
                      <a:rPr lang="en-US" sz="2000" b="1" i="1">
                        <a:latin typeface="Cambria Math" panose="02040503050406030204" pitchFamily="18" charset="0"/>
                      </a:rPr>
                      <m:t>𝟎</m:t>
                    </m:r>
                    <m:r>
                      <a:rPr lang="en-US" sz="2000" b="1">
                        <a:latin typeface="Cambria Math" panose="02040503050406030204" pitchFamily="18" charset="0"/>
                      </a:rPr>
                      <m:t>.</m:t>
                    </m:r>
                    <m:r>
                      <a:rPr lang="en-US" sz="2000" b="1" i="1">
                        <a:latin typeface="Cambria Math" panose="02040503050406030204" pitchFamily="18" charset="0"/>
                      </a:rPr>
                      <m:t>𝟗</m:t>
                    </m:r>
                    <m:r>
                      <a:rPr lang="en-US" sz="2000" b="1">
                        <a:latin typeface="Cambria Math" panose="02040503050406030204" pitchFamily="18" charset="0"/>
                      </a:rPr>
                      <m:t>%</m:t>
                    </m:r>
                  </m:oMath>
                </a14:m>
                <a:r>
                  <a:rPr lang="en-US" sz="2000" b="1" dirty="0"/>
                  <a:t> APR financing for </a:t>
                </a:r>
                <a:r>
                  <a:rPr lang="en-US" sz="2000" b="1" dirty="0">
                    <a:latin typeface="Cambria Math"/>
                  </a:rPr>
                  <a:t>60</a:t>
                </a:r>
                <a:r>
                  <a:rPr lang="en-US" sz="2000" b="1" dirty="0"/>
                  <a:t> months</a:t>
                </a:r>
              </a:p>
              <a:p>
                <a:pPr algn="just"/>
                <a:r>
                  <a:rPr lang="en-US" sz="2000" dirty="0"/>
                  <a:t>For this option, the principal to be financed, or the loan amount, is the price of the car minus the down payment.</a:t>
                </a:r>
              </a:p>
              <a:p>
                <a:pPr algn="just">
                  <a:defRPr sz="2800"/>
                </a:pPr>
                <a:r>
                  <a:rPr lang="en-US" sz="2000" dirty="0"/>
                  <a:t>Loan Amount: </a:t>
                </a:r>
                <a14:m>
                  <m:oMath xmlns:m="http://schemas.openxmlformats.org/officeDocument/2006/math">
                    <m:r>
                      <a:rPr lang="en-US" sz="2000">
                        <a:latin typeface="Cambria Math" panose="02040503050406030204" pitchFamily="18" charset="0"/>
                      </a:rPr>
                      <m:t>$27,465−$5000=$22,465</m:t>
                    </m:r>
                  </m:oMath>
                </a14:m>
                <a:endParaRPr lang="en-US" sz="2000" dirty="0"/>
              </a:p>
              <a:p>
                <a:pPr algn="just">
                  <a:defRPr sz="2800"/>
                </a:pPr>
                <a:endParaRPr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153400" cy="4967067"/>
              </a:xfrm>
              <a:blipFill>
                <a:blip r:embed="rId2"/>
                <a:stretch>
                  <a:fillRect l="-747" t="-736" r="-673"/>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Comparing Installment Loan Options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rmAutofit/>
          </a:bodyPr>
          <a:lstStyle/>
          <a:p>
            <a:pPr marL="457200" lvl="1" indent="0">
              <a:buNone/>
              <a:defRPr b="1"/>
            </a:pPr>
            <a:r>
              <a:rPr lang="en-US" sz="2400" dirty="0"/>
              <a:t>By Hand</a:t>
            </a:r>
          </a:p>
          <a:p>
            <a:pPr marL="457200" lvl="1" indent="0">
              <a:buNone/>
              <a:defRPr sz="2800"/>
            </a:pPr>
            <a:r>
              <a:rPr lang="en-US" sz="2400" dirty="0"/>
              <a:t>In addition to knowing the loan amount, we are told that payments are monthly, so </a:t>
            </a:r>
            <a:r>
              <a:rPr lang="en-US" sz="2400" i="1" dirty="0"/>
              <a:t>n</a:t>
            </a:r>
            <a:r>
              <a:rPr lang="en-US" sz="2400" dirty="0"/>
              <a:t> = 12. Also, </a:t>
            </a:r>
            <a:r>
              <a:rPr lang="en-US" sz="2400" i="1" dirty="0"/>
              <a:t>r</a:t>
            </a:r>
            <a:r>
              <a:rPr lang="en-US" sz="2400" dirty="0"/>
              <a:t> = 0.009 and</a:t>
            </a:r>
            <a:endParaRPr sz="2400" dirty="0"/>
          </a:p>
        </p:txBody>
      </p:sp>
      <p:pic>
        <p:nvPicPr>
          <p:cNvPr id="9" name="Picture 8" descr="t equals 60 divided by 12 equals 5 years.">
            <a:extLst>
              <a:ext uri="{FF2B5EF4-FFF2-40B4-BE49-F238E27FC236}">
                <a16:creationId xmlns:a16="http://schemas.microsoft.com/office/drawing/2014/main" id="{BDA49D08-B307-BF7A-CBCB-C3661F143F75}"/>
              </a:ext>
            </a:extLst>
          </p:cNvPr>
          <p:cNvPicPr>
            <a:picLocks noChangeAspect="1"/>
          </p:cNvPicPr>
          <p:nvPr/>
        </p:nvPicPr>
        <p:blipFill>
          <a:blip r:embed="rId2"/>
          <a:stretch>
            <a:fillRect/>
          </a:stretch>
        </p:blipFill>
        <p:spPr>
          <a:xfrm>
            <a:off x="990600" y="2332465"/>
            <a:ext cx="1993170" cy="720000"/>
          </a:xfrm>
          <a:prstGeom prst="rect">
            <a:avLst/>
          </a:prstGeom>
        </p:spPr>
      </p:pic>
      <p:sp>
        <p:nvSpPr>
          <p:cNvPr id="5" name="TextBox 4">
            <a:extLst>
              <a:ext uri="{FF2B5EF4-FFF2-40B4-BE49-F238E27FC236}">
                <a16:creationId xmlns:a16="http://schemas.microsoft.com/office/drawing/2014/main" id="{6AF4496E-89C6-06F9-D053-6D7B0B3F46A1}"/>
              </a:ext>
            </a:extLst>
          </p:cNvPr>
          <p:cNvSpPr txBox="1"/>
          <p:nvPr/>
        </p:nvSpPr>
        <p:spPr>
          <a:xfrm>
            <a:off x="2971800" y="2456870"/>
            <a:ext cx="5867400"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The monthly payment is calculated as follows.</a:t>
            </a:r>
            <a:endParaRPr lang="en-IN" sz="2400" dirty="0"/>
          </a:p>
        </p:txBody>
      </p:sp>
      <p:pic>
        <p:nvPicPr>
          <p:cNvPr id="7" name="Picture 6" descr="PMT equals numerator open parenthesis p times r over n closed parenthesis whole divided by denominator open bracket 1 minus open parenthesis 1 plus r over n closed parenthesis superscript negative n times t close bracket&#10;&#10;equals numerator open parenthesis 22465 dollars times 0.009 over 12 closed parenthesis whole divided by denominator open bracket 1 minus open parenthesis 1 plus 0.009 over 12 closed parenthesis superscript negative 12 times 5 close bracket&#10;&#10;approximately equal to 383.0446 dollars&#10;equals open parenthesis 22465 dollars times 0.009 divided by 12 closed parenthesis whole divided by open bracket 1 minus open parenthesis 1 plus 0.009 divided by 12 closed parenthesis superscript negative open parenthesis 12 times 5 closed parenthesis close bracket&#10;&#10;approximately equal to 383.0446 dollars">
            <a:extLst>
              <a:ext uri="{FF2B5EF4-FFF2-40B4-BE49-F238E27FC236}">
                <a16:creationId xmlns:a16="http://schemas.microsoft.com/office/drawing/2014/main" id="{2045AF3F-70D3-6A6D-4B4E-A7363E8CFB46}"/>
              </a:ext>
            </a:extLst>
          </p:cNvPr>
          <p:cNvPicPr>
            <a:picLocks noChangeAspect="1"/>
          </p:cNvPicPr>
          <p:nvPr/>
        </p:nvPicPr>
        <p:blipFill>
          <a:blip r:embed="rId3"/>
          <a:stretch>
            <a:fillRect/>
          </a:stretch>
        </p:blipFill>
        <p:spPr>
          <a:xfrm>
            <a:off x="3208236" y="2972354"/>
            <a:ext cx="2727527" cy="3024000"/>
          </a:xfrm>
          <a:prstGeom prst="rect">
            <a:avLst/>
          </a:prstGeom>
        </p:spPr>
      </p:pic>
    </p:spTree>
    <p:extLst>
      <p:ext uri="{BB962C8B-B14F-4D97-AF65-F5344CB8AC3E}">
        <p14:creationId xmlns:p14="http://schemas.microsoft.com/office/powerpoint/2010/main" val="1977421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Comparing Installment Loan Options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defRPr b="1"/>
                </a:pPr>
                <a:r>
                  <a:rPr sz="2800" dirty="0"/>
                  <a:t>TI-83/84 Plus</a:t>
                </a:r>
              </a:p>
              <a:p>
                <a:r>
                  <a:rPr sz="2800" dirty="0"/>
                  <a:t>Use the TVM Solver to find the monthly payment. Notice that the present value is the amount being financed, the future value is </a:t>
                </a:r>
                <a:r>
                  <a:rPr sz="2800" dirty="0">
                    <a:latin typeface="Cambria Math"/>
                  </a:rPr>
                  <a:t>0</a:t>
                </a:r>
                <a:r>
                  <a:rPr sz="2800" dirty="0"/>
                  <a:t>, and we are finding PMT.</a:t>
                </a:r>
              </a:p>
              <a:p>
                <a:pPr marL="514350" indent="-514350">
                  <a:buFont typeface="+mj-lt"/>
                  <a:buChar char="•"/>
                  <a:defRPr sz="2800"/>
                </a:pPr>
                <a:r>
                  <a:rPr dirty="0"/>
                  <a:t>​</a:t>
                </a:r>
                <a:r>
                  <a:rPr sz="2800" dirty="0"/>
                  <a:t>N is the total number of times the account is compounded. Since you are making </a:t>
                </a:r>
                <a:r>
                  <a:rPr sz="2800" dirty="0">
                    <a:latin typeface="Cambria Math"/>
                  </a:rPr>
                  <a:t>60</a:t>
                </a:r>
                <a:r>
                  <a:rPr sz="2800" dirty="0"/>
                  <a:t> monthly payments, N</a:t>
                </a:r>
                <a:r>
                  <a:rPr lang="en-US" sz="2800" dirty="0"/>
                  <a:t> </a:t>
                </a:r>
                <a:r>
                  <a:rPr lang="en-IN" sz="2800" dirty="0"/>
                  <a:t>=</a:t>
                </a:r>
                <a:r>
                  <a:rPr lang="en-US" sz="2800" dirty="0"/>
                  <a:t> </a:t>
                </a:r>
                <a:r>
                  <a:rPr sz="2800" dirty="0"/>
                  <a:t>6</a:t>
                </a:r>
                <a:r>
                  <a:rPr lang="en-US" sz="2800" dirty="0"/>
                  <a:t>0</a:t>
                </a:r>
                <a:r>
                  <a:rPr sz="2800" dirty="0"/>
                  <a:t>.</a:t>
                </a:r>
              </a:p>
              <a:p>
                <a:pPr marL="514350" indent="-514350">
                  <a:buFont typeface="+mj-lt"/>
                  <a:buChar char="•"/>
                  <a:defRPr sz="2800"/>
                </a:pPr>
                <a:r>
                  <a:rPr dirty="0"/>
                  <a:t>​</a:t>
                </a:r>
                <a:r>
                  <a:rPr sz="2800" dirty="0"/>
                  <a:t>The interest rate is </a:t>
                </a:r>
                <a14:m>
                  <m:oMath xmlns:m="http://schemas.openxmlformats.org/officeDocument/2006/math">
                    <m:r>
                      <a:rPr lang="en-IN" b="0" smtClean="0">
                        <a:latin typeface="Cambria Math" panose="02040503050406030204" pitchFamily="18" charset="0"/>
                      </a:rPr>
                      <m:t>0.9%</m:t>
                    </m:r>
                  </m:oMath>
                </a14:m>
                <a:r>
                  <a:rPr sz="2800" dirty="0"/>
                  <a:t>, so </a:t>
                </a:r>
                <a:r>
                  <a:rPr sz="2800" dirty="0">
                    <a:cs typeface="Times New Roman" panose="02020603050405020304" pitchFamily="18" charset="0"/>
                  </a:rPr>
                  <a:t>I</a:t>
                </a:r>
                <a:r>
                  <a:rPr sz="2800" dirty="0"/>
                  <a:t>% =</a:t>
                </a:r>
                <a:r>
                  <a:rPr lang="en-US" sz="2800" dirty="0"/>
                  <a:t> 0</a:t>
                </a:r>
                <a:r>
                  <a:rPr sz="2800" dirty="0"/>
                  <a:t>.9.</a:t>
                </a:r>
              </a:p>
              <a:p>
                <a:pPr marL="514350" indent="-514350">
                  <a:buFont typeface="+mj-lt"/>
                  <a:buChar char="•"/>
                  <a:defRPr sz="2800"/>
                </a:pPr>
                <a:r>
                  <a:rPr dirty="0"/>
                  <a:t>​</a:t>
                </a:r>
                <a:r>
                  <a:rPr sz="2800" dirty="0"/>
                  <a:t>We found that the amount being financed is </a:t>
                </a:r>
                <a14:m>
                  <m:oMath xmlns:m="http://schemas.openxmlformats.org/officeDocument/2006/math">
                    <m:r>
                      <a:rPr lang="en-IN" b="0" smtClean="0">
                        <a:latin typeface="Cambria Math" panose="02040503050406030204" pitchFamily="18" charset="0"/>
                      </a:rPr>
                      <m:t>$22,465</m:t>
                    </m:r>
                  </m:oMath>
                </a14:m>
                <a:r>
                  <a:rPr sz="2800" dirty="0"/>
                  <a:t>, which means that's the initial amount we owe. So PV</a:t>
                </a:r>
                <a:r>
                  <a:rPr lang="en-US" sz="2800" dirty="0"/>
                  <a:t> </a:t>
                </a:r>
                <a:r>
                  <a:rPr sz="2800" dirty="0"/>
                  <a:t>=</a:t>
                </a:r>
                <a:r>
                  <a:rPr lang="en-US" sz="2800" dirty="0"/>
                  <a:t> </a:t>
                </a:r>
                <a:r>
                  <a:rPr lang="en-IN" sz="2800" dirty="0">
                    <a:latin typeface="Calibri" panose="020F0502020204030204" pitchFamily="34" charset="0"/>
                    <a:ea typeface="Calibri" panose="020F0502020204030204" pitchFamily="34" charset="0"/>
                    <a:cs typeface="Calibri" panose="020F0502020204030204" pitchFamily="34" charset="0"/>
                  </a:rPr>
                  <a:t>−</a:t>
                </a:r>
                <a:r>
                  <a:rPr sz="2800" dirty="0"/>
                  <a:t>22465.</a:t>
                </a:r>
              </a:p>
              <a:p>
                <a:pPr marL="514350" indent="-514350">
                  <a:buFont typeface="+mj-lt"/>
                  <a:buChar char="•"/>
                  <a:defRPr sz="2800"/>
                </a:pPr>
                <a:r>
                  <a:rPr dirty="0"/>
                  <a:t>​</a:t>
                </a:r>
                <a:r>
                  <a:rPr sz="2800" dirty="0"/>
                  <a:t>The monthly payment amount is what we need to solve for, so we will come back to the PMT entry after filling out the other values.</a:t>
                </a:r>
              </a:p>
              <a:p>
                <a:pPr marL="514350" indent="-514350">
                  <a:buFont typeface="+mj-lt"/>
                  <a:buChar char="•"/>
                  <a:defRPr sz="2800"/>
                </a:pPr>
                <a:r>
                  <a:rPr dirty="0"/>
                  <a:t>​</a:t>
                </a:r>
                <a:r>
                  <a:rPr sz="2800" dirty="0"/>
                  <a:t>At the end of the loan, no money will be owed, so FV = </a:t>
                </a:r>
                <a:r>
                  <a:rPr lang="en-US" sz="2800" dirty="0"/>
                  <a:t>0</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1718" r="-1037"/>
                </a:stretch>
              </a:blipFill>
            </p:spPr>
            <p:txBody>
              <a:bodyPr/>
              <a:lstStyle/>
              <a:p>
                <a:r>
                  <a:rPr lang="en-IN">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Comparing Installment Loan Options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p:sp>
        <p:nvSpPr>
          <p:cNvPr id="3" name="Text Placeholder 2"/>
          <p:cNvSpPr>
            <a:spLocks noGrp="1"/>
          </p:cNvSpPr>
          <p:nvPr>
            <p:ph type="body" sz="quarter" idx="10"/>
          </p:nvPr>
        </p:nvSpPr>
        <p:spPr>
          <a:xfrm>
            <a:off x="381000" y="1060746"/>
            <a:ext cx="8229600" cy="4967067"/>
          </a:xfrm>
        </p:spPr>
        <p:txBody>
          <a:bodyPr>
            <a:normAutofit/>
          </a:bodyPr>
          <a:lstStyle/>
          <a:p>
            <a:pPr marL="514350" indent="-514350">
              <a:buFont typeface="+mj-lt"/>
              <a:buChar char="•"/>
              <a:defRPr sz="2800"/>
            </a:pPr>
            <a:r>
              <a:rPr sz="2000" dirty="0"/>
              <a:t>​Because the interest is being compounded monthly, P/Y = C/Y = 12.</a:t>
            </a:r>
          </a:p>
          <a:p>
            <a:pPr marL="514350" indent="-514350">
              <a:buFont typeface="+mj-lt"/>
              <a:buChar char="•"/>
              <a:defRPr sz="2800"/>
            </a:pPr>
            <a:r>
              <a:rPr sz="2000" dirty="0"/>
              <a:t>​We'll assume that payments are made at the end of each period, so be sure that END is highlighted in the final row.</a:t>
            </a:r>
          </a:p>
          <a:p>
            <a:r>
              <a:rPr sz="2000" dirty="0"/>
              <a:t>Once these values are filled out, return your cursor to the PMT entry and press </a:t>
            </a:r>
            <a:r>
              <a:rPr sz="2000" b="1" dirty="0"/>
              <a:t>clear</a:t>
            </a:r>
            <a:r>
              <a:rPr lang="en-US" sz="2000" dirty="0"/>
              <a:t> </a:t>
            </a:r>
            <a:r>
              <a:rPr sz="2000" dirty="0"/>
              <a:t>. To solve for this value, press </a:t>
            </a:r>
            <a:r>
              <a:rPr sz="2000" b="1" dirty="0"/>
              <a:t>alpha</a:t>
            </a:r>
            <a:r>
              <a:rPr sz="2000" dirty="0"/>
              <a:t> </a:t>
            </a:r>
            <a:r>
              <a:rPr lang="en-US" sz="2000" dirty="0"/>
              <a:t> </a:t>
            </a:r>
            <a:r>
              <a:rPr sz="2000" b="1" dirty="0"/>
              <a:t>enter</a:t>
            </a:r>
            <a:r>
              <a:rPr lang="en-US" sz="2000" dirty="0"/>
              <a:t> </a:t>
            </a:r>
            <a:r>
              <a:rPr sz="2000" dirty="0"/>
              <a:t>. The calculator returns 383.0445874</a:t>
            </a:r>
            <a:r>
              <a:rPr sz="2200" dirty="0"/>
              <a:t>.</a:t>
            </a:r>
          </a:p>
          <a:p>
            <a:endParaRPr sz="2800" dirty="0"/>
          </a:p>
        </p:txBody>
      </p:sp>
      <p:pic>
        <p:nvPicPr>
          <p:cNvPr id="5" name="Picture 4" descr="A screenshot of a graphing calculator. The first line reads N equals 60. The second line reads I% equals 0.9. The third line reads PV equals minus 22465. The fourth line reads PMT equals 383.0445874. The fifth line reads FV equals 0. The sixth line reads P/Y equals 12. The seventh line reads C/Y equals 12. The eighth line reads PMT: END BEGIN.">
            <a:extLst>
              <a:ext uri="{FF2B5EF4-FFF2-40B4-BE49-F238E27FC236}">
                <a16:creationId xmlns:a16="http://schemas.microsoft.com/office/drawing/2014/main" id="{5743B67F-5657-4C36-931D-43A03A29D705}"/>
              </a:ext>
            </a:extLst>
          </p:cNvPr>
          <p:cNvPicPr>
            <a:picLocks noChangeAspect="1"/>
          </p:cNvPicPr>
          <p:nvPr/>
        </p:nvPicPr>
        <p:blipFill>
          <a:blip r:embed="rId2"/>
          <a:srcRect b="13146"/>
          <a:stretch>
            <a:fillRect/>
          </a:stretch>
        </p:blipFill>
        <p:spPr>
          <a:xfrm>
            <a:off x="3505201" y="3352800"/>
            <a:ext cx="3087288" cy="2362200"/>
          </a:xfrm>
          <a:prstGeom prst="rect">
            <a:avLst/>
          </a:prstGeom>
        </p:spPr>
      </p:pic>
      <p:sp>
        <p:nvSpPr>
          <p:cNvPr id="6" name="TextBox 5">
            <a:extLst>
              <a:ext uri="{FF2B5EF4-FFF2-40B4-BE49-F238E27FC236}">
                <a16:creationId xmlns:a16="http://schemas.microsoft.com/office/drawing/2014/main" id="{7FF2A298-9057-77D0-76EE-396E4D72C56B}"/>
              </a:ext>
            </a:extLst>
          </p:cNvPr>
          <p:cNvSpPr txBox="1"/>
          <p:nvPr/>
        </p:nvSpPr>
        <p:spPr>
          <a:xfrm>
            <a:off x="4439245" y="5566421"/>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5</a:t>
            </a:r>
            <a:endParaRPr lang="en-IN"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Comparing Installment Loan Options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b="1"/>
                </a:pPr>
                <a:r>
                  <a:rPr sz="2800" dirty="0"/>
                  <a:t>Microsoft Excel</a:t>
                </a:r>
              </a:p>
              <a:p>
                <a:r>
                  <a:rPr sz="2800" dirty="0"/>
                  <a:t>Use the </a:t>
                </a:r>
                <a:r>
                  <a:rPr sz="2800" b="1" dirty="0"/>
                  <a:t>PMT(rate, </a:t>
                </a:r>
                <a:r>
                  <a:rPr sz="2800" b="1" dirty="0" err="1"/>
                  <a:t>nper</a:t>
                </a:r>
                <a:r>
                  <a:rPr sz="2800" b="1" dirty="0"/>
                  <a:t>, </a:t>
                </a:r>
                <a:r>
                  <a:rPr sz="2800" b="1" dirty="0" err="1"/>
                  <a:t>pmt</a:t>
                </a:r>
                <a:r>
                  <a:rPr sz="2800" b="1" dirty="0"/>
                  <a:t>, [</a:t>
                </a:r>
                <a:r>
                  <a:rPr sz="2800" b="1" dirty="0" err="1"/>
                  <a:t>pv</a:t>
                </a:r>
                <a:r>
                  <a:rPr sz="2800" b="1" dirty="0"/>
                  <a:t>], [</a:t>
                </a:r>
                <a:r>
                  <a:rPr sz="2800" b="1" dirty="0" err="1"/>
                  <a:t>fv</a:t>
                </a:r>
                <a:r>
                  <a:rPr sz="2800" b="1" dirty="0"/>
                  <a:t>], [type])</a:t>
                </a:r>
                <a:r>
                  <a:rPr sz="2800" dirty="0"/>
                  <a:t> function to calculate the amount that each monthly payment should be in order to pay off the loan.</a:t>
                </a:r>
              </a:p>
              <a:p>
                <a:pPr marL="514350" indent="-514350">
                  <a:buFont typeface="+mj-lt"/>
                  <a:buChar char="•"/>
                  <a:defRPr sz="2800"/>
                </a:pPr>
                <a:r>
                  <a:rPr dirty="0"/>
                  <a:t>​</a:t>
                </a:r>
                <a:r>
                  <a:rPr sz="2800" dirty="0"/>
                  <a:t>In this example, we have an interest rate of </a:t>
                </a:r>
                <a:r>
                  <a:rPr sz="2800" dirty="0">
                    <a:latin typeface="Cambria Math"/>
                  </a:rPr>
                  <a:t>0.009</a:t>
                </a:r>
                <a:r>
                  <a:rPr sz="2800" dirty="0"/>
                  <a:t> that is being compounded </a:t>
                </a:r>
                <a:r>
                  <a:rPr sz="2800" dirty="0">
                    <a:latin typeface="Cambria Math"/>
                  </a:rPr>
                  <a:t>12</a:t>
                </a:r>
                <a:r>
                  <a:rPr sz="2800" dirty="0"/>
                  <a:t> times a year, so for the first argument in this Excel function, we have</a:t>
                </a:r>
                <a:r>
                  <a:rPr lang="en-US" sz="2800" dirty="0"/>
                  <a:t> rate = 0.09/12.</a:t>
                </a:r>
                <a:endParaRPr sz="2800" dirty="0"/>
              </a:p>
              <a:p>
                <a:pPr marL="514350" indent="-514350">
                  <a:buFont typeface="+mj-lt"/>
                  <a:buChar char="•"/>
                  <a:defRPr sz="2800"/>
                </a:pPr>
                <a:r>
                  <a:rPr dirty="0"/>
                  <a:t>​</a:t>
                </a:r>
                <a:r>
                  <a:rPr sz="2800" dirty="0"/>
                  <a:t>Since this is a </a:t>
                </a:r>
                <a:r>
                  <a:rPr sz="2800" dirty="0">
                    <a:latin typeface="Cambria Math"/>
                  </a:rPr>
                  <a:t>60</a:t>
                </a:r>
                <a:r>
                  <a:rPr sz="2800" dirty="0"/>
                  <a:t>-month loan, </a:t>
                </a:r>
                <a:r>
                  <a:rPr sz="2800" dirty="0" err="1"/>
                  <a:t>nper</a:t>
                </a:r>
                <a:r>
                  <a:rPr sz="2800" dirty="0"/>
                  <a:t> is </a:t>
                </a:r>
                <a:r>
                  <a:rPr sz="2800" dirty="0">
                    <a:latin typeface="Cambria Math"/>
                  </a:rPr>
                  <a:t>60</a:t>
                </a:r>
                <a:r>
                  <a:rPr sz="2800" dirty="0"/>
                  <a:t>.</a:t>
                </a:r>
              </a:p>
              <a:p>
                <a:pPr marL="514350" indent="-514350">
                  <a:buFont typeface="+mj-lt"/>
                  <a:buChar char="•"/>
                  <a:defRPr sz="2800"/>
                </a:pPr>
                <a:r>
                  <a:rPr dirty="0"/>
                  <a:t>​</a:t>
                </a:r>
                <a:r>
                  <a:rPr sz="2800" dirty="0"/>
                  <a:t>We found that the amount being financed is </a:t>
                </a:r>
                <a14:m>
                  <m:oMath xmlns:m="http://schemas.openxmlformats.org/officeDocument/2006/math">
                    <m:r>
                      <a:rPr>
                        <a:latin typeface="Cambria Math" panose="02040503050406030204" pitchFamily="18" charset="0"/>
                      </a:rPr>
                      <m:t>$</m:t>
                    </m:r>
                    <m:r>
                      <a:rPr>
                        <a:latin typeface="Cambria Math" panose="02040503050406030204" pitchFamily="18" charset="0"/>
                      </a:rPr>
                      <m:t>22</m:t>
                    </m:r>
                    <m:r>
                      <a:rPr>
                        <a:latin typeface="Cambria Math" panose="02040503050406030204" pitchFamily="18" charset="0"/>
                      </a:rPr>
                      <m:t>,</m:t>
                    </m:r>
                    <m:r>
                      <a:rPr>
                        <a:latin typeface="Cambria Math" panose="02040503050406030204" pitchFamily="18" charset="0"/>
                      </a:rPr>
                      <m:t>465</m:t>
                    </m:r>
                  </m:oMath>
                </a14:m>
                <a:r>
                  <a:rPr sz="2800" dirty="0"/>
                  <a:t>, which means that's the initial amount we owe. So </a:t>
                </a:r>
                <a14:m>
                  <m:oMath xmlns:m="http://schemas.openxmlformats.org/officeDocument/2006/math">
                    <m:r>
                      <m:rPr>
                        <m:sty m:val="p"/>
                      </m:rPr>
                      <a:rPr>
                        <a:latin typeface="Cambria Math" panose="02040503050406030204" pitchFamily="18" charset="0"/>
                      </a:rPr>
                      <m:t>pv</m:t>
                    </m:r>
                    <m:r>
                      <a:rPr>
                        <a:latin typeface="Cambria Math" panose="02040503050406030204" pitchFamily="18" charset="0"/>
                      </a:rPr>
                      <m:t>=−</m:t>
                    </m:r>
                    <m:r>
                      <a:rPr>
                        <a:latin typeface="Cambria Math" panose="02040503050406030204" pitchFamily="18" charset="0"/>
                      </a:rPr>
                      <m:t>22465</m:t>
                    </m:r>
                  </m:oMath>
                </a14:m>
                <a:r>
                  <a:rPr sz="2800" dirty="0"/>
                  <a:t>.</a:t>
                </a:r>
              </a:p>
              <a:p>
                <a:pPr marL="514350" indent="-514350">
                  <a:buFont typeface="+mj-lt"/>
                  <a:buChar char="•"/>
                  <a:defRPr sz="2800"/>
                </a:pPr>
                <a:r>
                  <a:rPr dirty="0"/>
                  <a:t>​</a:t>
                </a:r>
                <a:r>
                  <a:rPr sz="2800" dirty="0"/>
                  <a:t>We will use </a:t>
                </a:r>
                <a14:m>
                  <m:oMath xmlns:m="http://schemas.openxmlformats.org/officeDocument/2006/math">
                    <m:r>
                      <m:rPr>
                        <m:sty m:val="p"/>
                      </m:rPr>
                      <a:rPr>
                        <a:latin typeface="Cambria Math" panose="02040503050406030204" pitchFamily="18" charset="0"/>
                      </a:rPr>
                      <m:t>fv</m:t>
                    </m:r>
                    <m:r>
                      <a:rPr>
                        <a:latin typeface="Cambria Math" panose="02040503050406030204" pitchFamily="18" charset="0"/>
                      </a:rPr>
                      <m:t>=</m:t>
                    </m:r>
                    <m:r>
                      <a:rPr>
                        <a:latin typeface="Cambria Math" panose="02040503050406030204" pitchFamily="18" charset="0"/>
                      </a:rPr>
                      <m:t>0</m:t>
                    </m:r>
                  </m:oMath>
                </a14:m>
                <a:r>
                  <a:rPr sz="2800" dirty="0"/>
                  <a:t>, or leave that argument empty, because nothing will be owed by the end of the loan.</a:t>
                </a:r>
              </a:p>
              <a:p>
                <a:pPr marL="514350" indent="-514350">
                  <a:buFont typeface="+mj-lt"/>
                  <a:buChar char="•"/>
                  <a:defRPr sz="2800"/>
                </a:pPr>
                <a:r>
                  <a:rPr dirty="0"/>
                  <a:t>​</a:t>
                </a:r>
                <a:r>
                  <a:rPr sz="2800" dirty="0"/>
                  <a:t>Typically, payments are made at the end of each period, so we will use </a:t>
                </a:r>
                <a14:m>
                  <m:oMath xmlns:m="http://schemas.openxmlformats.org/officeDocument/2006/math">
                    <m:r>
                      <m:rPr>
                        <m:sty m:val="p"/>
                      </m:rPr>
                      <a:rPr>
                        <a:latin typeface="Cambria Math" panose="02040503050406030204" pitchFamily="18" charset="0"/>
                      </a:rPr>
                      <m:t>type</m:t>
                    </m:r>
                    <m:r>
                      <a:rPr>
                        <a:latin typeface="Cambria Math" panose="02040503050406030204" pitchFamily="18" charset="0"/>
                      </a:rPr>
                      <m:t>=</m:t>
                    </m:r>
                    <m:r>
                      <a:rPr>
                        <a:latin typeface="Cambria Math" panose="02040503050406030204" pitchFamily="18" charset="0"/>
                      </a:rPr>
                      <m:t>0</m:t>
                    </m:r>
                  </m:oMath>
                </a14:m>
                <a:r>
                  <a:rPr sz="2800" dirty="0"/>
                  <a:t>, or leave that argument empty.</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2331" r="-1556"/>
                </a:stretch>
              </a:blipFill>
            </p:spPr>
            <p:txBody>
              <a:bodyPr/>
              <a:lstStyle/>
              <a:p>
                <a:r>
                  <a:rPr lang="en-IN">
                    <a:noFill/>
                  </a:rPr>
                  <a:t> </a:t>
                </a:r>
              </a:p>
            </p:txBody>
          </p:sp>
        </mc:Fallback>
      </mc:AlternateContent>
    </p:spTree>
    <p:extLst>
      <p:ext uri="{BB962C8B-B14F-4D97-AF65-F5344CB8AC3E}">
        <p14:creationId xmlns:p14="http://schemas.microsoft.com/office/powerpoint/2010/main" val="3821101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Comparing Installment Loan Options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200" dirty="0"/>
                  <a:t>In an empty cell, type "=PMT(0.009/12,60,-22465,0,0)" and press Enter. The payment amount is given as </a:t>
                </a:r>
                <a14:m>
                  <m:oMath xmlns:m="http://schemas.openxmlformats.org/officeDocument/2006/math">
                    <m:r>
                      <a:rPr sz="2200">
                        <a:latin typeface="Cambria Math" panose="02040503050406030204" pitchFamily="18" charset="0"/>
                      </a:rPr>
                      <m:t>$383.04</m:t>
                    </m:r>
                  </m:oMath>
                </a14:m>
                <a:r>
                  <a:rPr sz="22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a:stretch>
              </a:blipFill>
            </p:spPr>
            <p:txBody>
              <a:bodyPr/>
              <a:lstStyle/>
              <a:p>
                <a:r>
                  <a:rPr lang="en-IN">
                    <a:noFill/>
                  </a:rPr>
                  <a:t> </a:t>
                </a:r>
              </a:p>
            </p:txBody>
          </p:sp>
        </mc:Fallback>
      </mc:AlternateContent>
      <p:pic>
        <p:nvPicPr>
          <p:cNvPr id="5" name="Picture 4" descr="A screenshot of an excel sheet. A dropbox box at the top left reads A1. The formula bar reads fx equals PMT (0.009 divided by 12, 60, minus 22465, 0, 0). Cell A1 contains  $383.04 . All other cells are empty.">
            <a:extLst>
              <a:ext uri="{FF2B5EF4-FFF2-40B4-BE49-F238E27FC236}">
                <a16:creationId xmlns:a16="http://schemas.microsoft.com/office/drawing/2014/main" id="{C0DAD79A-EAFA-43F4-AA1F-D801D9FAE930}"/>
              </a:ext>
            </a:extLst>
          </p:cNvPr>
          <p:cNvPicPr>
            <a:picLocks noChangeAspect="1"/>
          </p:cNvPicPr>
          <p:nvPr/>
        </p:nvPicPr>
        <p:blipFill>
          <a:blip r:embed="rId3"/>
          <a:srcRect b="16576"/>
          <a:stretch>
            <a:fillRect/>
          </a:stretch>
        </p:blipFill>
        <p:spPr>
          <a:xfrm>
            <a:off x="1985600" y="1828800"/>
            <a:ext cx="5172797" cy="1295400"/>
          </a:xfrm>
          <a:prstGeom prst="rect">
            <a:avLst/>
          </a:prstGeom>
        </p:spPr>
      </p:pic>
      <p:sp>
        <p:nvSpPr>
          <p:cNvPr id="4" name="TextBox 3">
            <a:extLst>
              <a:ext uri="{FF2B5EF4-FFF2-40B4-BE49-F238E27FC236}">
                <a16:creationId xmlns:a16="http://schemas.microsoft.com/office/drawing/2014/main" id="{343BD0F0-0D3A-979B-D08B-5B0C708A3114}"/>
              </a:ext>
            </a:extLst>
          </p:cNvPr>
          <p:cNvSpPr txBox="1"/>
          <p:nvPr/>
        </p:nvSpPr>
        <p:spPr>
          <a:xfrm>
            <a:off x="3962399" y="3048000"/>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6</a:t>
            </a:r>
            <a:endParaRPr lang="en-IN" sz="24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1F480B9-1149-0705-BDF8-F61DE43269F5}"/>
                  </a:ext>
                </a:extLst>
              </p:cNvPr>
              <p:cNvSpPr txBox="1"/>
              <p:nvPr/>
            </p:nvSpPr>
            <p:spPr>
              <a:xfrm>
                <a:off x="457200" y="3429000"/>
                <a:ext cx="8216902" cy="1107996"/>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Therefore, Option A requires a monthly payment of </a:t>
                </a:r>
                <a14:m>
                  <m:oMath xmlns:m="http://schemas.openxmlformats.org/officeDocument/2006/math">
                    <m:r>
                      <a:rPr kumimoji="0" lang="en-US"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$383.04</m:t>
                    </m:r>
                  </m:oMath>
                </a14:m>
                <a:r>
                  <a:rPr kumimoji="0" lang="en-US" sz="2200" b="0" i="0" u="none" strike="noStrike" kern="1200" cap="none" spc="0" normalizeH="0" baseline="0" noProof="0" dirty="0">
                    <a:ln>
                      <a:noFill/>
                    </a:ln>
                    <a:solidFill>
                      <a:srgbClr val="366092"/>
                    </a:solidFill>
                    <a:effectLst/>
                    <a:uLnTx/>
                    <a:uFillTx/>
                    <a:latin typeface="Calibri"/>
                    <a:ea typeface="+mn-ea"/>
                    <a:cs typeface="+mn-cs"/>
                  </a:rPr>
                  <a:t> over </a:t>
                </a:r>
                <a:r>
                  <a:rPr kumimoji="0" lang="en-US" sz="2200" b="0" i="0" u="none" strike="noStrike" kern="1200" cap="none" spc="0" normalizeH="0" baseline="0" noProof="0" dirty="0">
                    <a:ln>
                      <a:noFill/>
                    </a:ln>
                    <a:solidFill>
                      <a:srgbClr val="366092"/>
                    </a:solidFill>
                    <a:effectLst/>
                    <a:uLnTx/>
                    <a:uFillTx/>
                    <a:latin typeface="Cambria Math"/>
                    <a:ea typeface="+mn-ea"/>
                    <a:cs typeface="+mn-cs"/>
                  </a:rPr>
                  <a:t>60</a:t>
                </a:r>
                <a:r>
                  <a:rPr kumimoji="0" lang="en-US" sz="2200" b="0" i="0" u="none" strike="noStrike" kern="1200" cap="none" spc="0" normalizeH="0" baseline="0" noProof="0" dirty="0">
                    <a:ln>
                      <a:noFill/>
                    </a:ln>
                    <a:solidFill>
                      <a:srgbClr val="366092"/>
                    </a:solidFill>
                    <a:effectLst/>
                    <a:uLnTx/>
                    <a:uFillTx/>
                    <a:latin typeface="Calibri"/>
                    <a:ea typeface="+mn-ea"/>
                    <a:cs typeface="+mn-cs"/>
                  </a:rPr>
                  <a:t> months. The total cost of the car to the buyer is the monthly payments made plus the down payment.</a:t>
                </a:r>
                <a:endParaRPr lang="en-IN" dirty="0"/>
              </a:p>
            </p:txBody>
          </p:sp>
        </mc:Choice>
        <mc:Fallback xmlns="">
          <p:sp>
            <p:nvSpPr>
              <p:cNvPr id="7" name="TextBox 6">
                <a:extLst>
                  <a:ext uri="{FF2B5EF4-FFF2-40B4-BE49-F238E27FC236}">
                    <a16:creationId xmlns:a16="http://schemas.microsoft.com/office/drawing/2014/main" id="{B1F480B9-1149-0705-BDF8-F61DE43269F5}"/>
                  </a:ext>
                </a:extLst>
              </p:cNvPr>
              <p:cNvSpPr txBox="1">
                <a:spLocks noRot="1" noChangeAspect="1" noMove="1" noResize="1" noEditPoints="1" noAdjustHandles="1" noChangeArrowheads="1" noChangeShapeType="1" noTextEdit="1"/>
              </p:cNvSpPr>
              <p:nvPr/>
            </p:nvSpPr>
            <p:spPr>
              <a:xfrm>
                <a:off x="457200" y="3429000"/>
                <a:ext cx="8216902" cy="1107996"/>
              </a:xfrm>
              <a:prstGeom prst="rect">
                <a:avLst/>
              </a:prstGeom>
              <a:blipFill>
                <a:blip r:embed="rId4"/>
                <a:stretch>
                  <a:fillRect l="-964" t="-4972" r="-1409" b="-10497"/>
                </a:stretch>
              </a:blipFill>
            </p:spPr>
            <p:txBody>
              <a:bodyPr/>
              <a:lstStyle/>
              <a:p>
                <a:r>
                  <a:rPr lang="en-IN">
                    <a:noFill/>
                  </a:rPr>
                  <a:t> </a:t>
                </a:r>
              </a:p>
            </p:txBody>
          </p:sp>
        </mc:Fallback>
      </mc:AlternateContent>
      <p:sp>
        <p:nvSpPr>
          <p:cNvPr id="9" name="TextBox 8">
            <a:extLst>
              <a:ext uri="{FF2B5EF4-FFF2-40B4-BE49-F238E27FC236}">
                <a16:creationId xmlns:a16="http://schemas.microsoft.com/office/drawing/2014/main" id="{5D8A1B3E-4D02-77EB-FFBE-5FC8635A6CCB}"/>
              </a:ext>
            </a:extLst>
          </p:cNvPr>
          <p:cNvSpPr txBox="1"/>
          <p:nvPr/>
        </p:nvSpPr>
        <p:spPr>
          <a:xfrm>
            <a:off x="1559716" y="4513421"/>
            <a:ext cx="6172200"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Total Cost of the Car to the Buyer, Including Interest </a:t>
            </a:r>
            <a:endParaRPr lang="en-IN" dirty="0"/>
          </a:p>
        </p:txBody>
      </p:sp>
      <p:sp>
        <p:nvSpPr>
          <p:cNvPr id="11" name="TextBox 10">
            <a:extLst>
              <a:ext uri="{FF2B5EF4-FFF2-40B4-BE49-F238E27FC236}">
                <a16:creationId xmlns:a16="http://schemas.microsoft.com/office/drawing/2014/main" id="{916A255A-7313-225C-F500-EBD2ABB7DDD6}"/>
              </a:ext>
            </a:extLst>
          </p:cNvPr>
          <p:cNvSpPr txBox="1"/>
          <p:nvPr/>
        </p:nvSpPr>
        <p:spPr>
          <a:xfrm>
            <a:off x="2359816" y="4944760"/>
            <a:ext cx="4117184"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$383.04 </a:t>
            </a:r>
            <a:r>
              <a:rPr kumimoji="0" lang="en-IN" sz="2200" b="0" i="0" u="none" strike="noStrike" kern="1200" cap="none" spc="0" normalizeH="0" baseline="0" noProof="0" dirty="0">
                <a:ln>
                  <a:noFill/>
                </a:ln>
                <a:solidFill>
                  <a:srgbClr val="366092"/>
                </a:solidFill>
                <a:effectLst/>
                <a:uLnTx/>
                <a:uFillTx/>
                <a:latin typeface="Cambria Math" panose="02040503050406030204" pitchFamily="18" charset="0"/>
                <a:ea typeface="Cambria Math" panose="02040503050406030204" pitchFamily="18" charset="0"/>
                <a:cs typeface="+mn-cs"/>
              </a:rPr>
              <a:t>⋅</a:t>
            </a:r>
            <a:r>
              <a:rPr kumimoji="0" lang="en-IN" sz="2200" b="0" i="0" u="none" strike="noStrike" kern="1200" cap="none" spc="0" normalizeH="0" baseline="0" noProof="0" dirty="0">
                <a:ln>
                  <a:noFill/>
                </a:ln>
                <a:solidFill>
                  <a:srgbClr val="366092"/>
                </a:solidFill>
                <a:effectLst/>
                <a:uLnTx/>
                <a:uFillTx/>
                <a:latin typeface="Calibri"/>
                <a:ea typeface="+mn-ea"/>
                <a:cs typeface="+mn-cs"/>
              </a:rPr>
              <a:t> 60 + $5000 = $27,982.40</a:t>
            </a:r>
            <a:endParaRPr lang="en-IN" dirty="0"/>
          </a:p>
        </p:txBody>
      </p:sp>
    </p:spTree>
    <p:extLst>
      <p:ext uri="{BB962C8B-B14F-4D97-AF65-F5344CB8AC3E}">
        <p14:creationId xmlns:p14="http://schemas.microsoft.com/office/powerpoint/2010/main" val="2085169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1</a:t>
            </a:r>
            <a:endParaRPr dirty="0"/>
          </a:p>
        </p:txBody>
      </p:sp>
      <p:sp>
        <p:nvSpPr>
          <p:cNvPr id="3" name="Text Placeholder 2"/>
          <p:cNvSpPr>
            <a:spLocks noGrp="1"/>
          </p:cNvSpPr>
          <p:nvPr>
            <p:ph type="body" sz="quarter" idx="10"/>
          </p:nvPr>
        </p:nvSpPr>
        <p:spPr/>
        <p:txBody>
          <a:bodyPr>
            <a:normAutofit/>
          </a:bodyPr>
          <a:lstStyle/>
          <a:p>
            <a:pPr algn="just"/>
            <a:r>
              <a:rPr sz="2800" dirty="0"/>
              <a:t>Collateral is something used as security for the repayment of a loan. It is forfeited if the loan is not paid back.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Comparing Installment Loan Options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7</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304800" y="1029287"/>
                <a:ext cx="8534400" cy="4967067"/>
              </a:xfrm>
            </p:spPr>
            <p:txBody>
              <a:bodyPr>
                <a:normAutofit/>
              </a:bodyPr>
              <a:lstStyle/>
              <a:p>
                <a:pPr>
                  <a:defRPr sz="2800"/>
                </a:pPr>
                <a:r>
                  <a:rPr sz="2000" b="1" dirty="0"/>
                  <a:t>Option B:</a:t>
                </a:r>
                <a:r>
                  <a:rPr lang="en-US" sz="2000" b="1" dirty="0"/>
                  <a:t> $1500</a:t>
                </a:r>
                <a:r>
                  <a:rPr sz="2000" dirty="0"/>
                  <a:t> </a:t>
                </a:r>
                <a:r>
                  <a:rPr sz="2000" b="1" dirty="0"/>
                  <a:t>rebate offer from dealership with a</a:t>
                </a:r>
                <a:r>
                  <a:rPr lang="en-US" sz="2000" b="1" dirty="0"/>
                  <a:t> 3.75%</a:t>
                </a:r>
                <a:r>
                  <a:rPr sz="2000" dirty="0"/>
                  <a:t> </a:t>
                </a:r>
                <a:r>
                  <a:rPr sz="2000" b="1" dirty="0"/>
                  <a:t>APR over </a:t>
                </a:r>
                <a:r>
                  <a:rPr sz="2000" b="1" dirty="0">
                    <a:latin typeface="Cambria Math"/>
                  </a:rPr>
                  <a:t>48</a:t>
                </a:r>
                <a:r>
                  <a:rPr sz="2000" dirty="0"/>
                  <a:t> </a:t>
                </a:r>
                <a:r>
                  <a:rPr sz="2000" b="1" dirty="0"/>
                  <a:t>months</a:t>
                </a:r>
              </a:p>
              <a:p>
                <a:pPr>
                  <a:defRPr sz="2800"/>
                </a:pPr>
                <a:r>
                  <a:rPr sz="2000" dirty="0"/>
                  <a:t>For this option, the buyer has a down payment of </a:t>
                </a:r>
                <a14:m>
                  <m:oMath xmlns:m="http://schemas.openxmlformats.org/officeDocument/2006/math">
                    <m:r>
                      <a:rPr sz="2000">
                        <a:latin typeface="Cambria Math" panose="02040503050406030204" pitchFamily="18" charset="0"/>
                      </a:rPr>
                      <m:t>$5000</m:t>
                    </m:r>
                  </m:oMath>
                </a14:m>
                <a:r>
                  <a:rPr sz="2000" dirty="0"/>
                  <a:t> plus a </a:t>
                </a:r>
                <a14:m>
                  <m:oMath xmlns:m="http://schemas.openxmlformats.org/officeDocument/2006/math">
                    <m:r>
                      <a:rPr sz="2000">
                        <a:latin typeface="Cambria Math" panose="02040503050406030204" pitchFamily="18" charset="0"/>
                      </a:rPr>
                      <m:t>$1500</m:t>
                    </m:r>
                  </m:oMath>
                </a14:m>
                <a:r>
                  <a:rPr sz="2000" dirty="0"/>
                  <a:t> rebate to use as part of the down payment; that is, the down payment will be </a:t>
                </a:r>
                <a14:m>
                  <m:oMath xmlns:m="http://schemas.openxmlformats.org/officeDocument/2006/math">
                    <m:r>
                      <a:rPr sz="2000">
                        <a:latin typeface="Cambria Math" panose="02040503050406030204" pitchFamily="18" charset="0"/>
                      </a:rPr>
                      <m:t>$6500</m:t>
                    </m:r>
                  </m:oMath>
                </a14:m>
                <a:r>
                  <a:rPr sz="2000" dirty="0"/>
                  <a:t>. As a result, the loan amount is calculated as follows.</a:t>
                </a:r>
                <a:endParaRPr lang="en-US" sz="2000" dirty="0"/>
              </a:p>
              <a:p>
                <a:pPr>
                  <a:defRPr sz="2800"/>
                </a:pPr>
                <a:endParaRPr sz="2000" dirty="0"/>
              </a:p>
              <a:p>
                <a:pPr algn="ctr">
                  <a:defRPr sz="2800"/>
                </a:pPr>
                <a:r>
                  <a:rPr sz="2000" dirty="0"/>
                  <a:t>Loan Amount: </a:t>
                </a:r>
                <a14:m>
                  <m:oMath xmlns:m="http://schemas.openxmlformats.org/officeDocument/2006/math">
                    <m:r>
                      <a:rPr sz="2000">
                        <a:latin typeface="Cambria Math" panose="02040503050406030204" pitchFamily="18" charset="0"/>
                      </a:rPr>
                      <m:t>$27,465−$6500=$20,965</m:t>
                    </m:r>
                  </m:oMath>
                </a14:m>
                <a:r>
                  <a:rPr sz="2000" dirty="0"/>
                  <a:t>.</a:t>
                </a:r>
              </a:p>
              <a:p>
                <a:endParaRPr lang="en-US" sz="2800" dirty="0"/>
              </a:p>
              <a:p>
                <a:pPr>
                  <a:defRPr b="1"/>
                </a:pPr>
                <a:r>
                  <a:rPr lang="en-US" sz="2000" dirty="0"/>
                  <a:t>By Hand</a:t>
                </a:r>
              </a:p>
              <a:p>
                <a:pPr>
                  <a:defRPr sz="2800"/>
                </a:pPr>
                <a:r>
                  <a:rPr lang="en-US" sz="2000" dirty="0"/>
                  <a:t>Again, the payments are monthly, so </a:t>
                </a:r>
                <a:r>
                  <a:rPr lang="en-US" sz="2000" i="1" dirty="0"/>
                  <a:t>n</a:t>
                </a:r>
                <a:r>
                  <a:rPr lang="en-US" sz="2000" dirty="0"/>
                  <a:t> = 12. However, this time the interest rate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304800" y="1029287"/>
                <a:ext cx="8534400" cy="4967067"/>
              </a:xfrm>
              <a:blipFill>
                <a:blip r:embed="rId2"/>
                <a:stretch>
                  <a:fillRect l="-714" t="-982" r="-500"/>
                </a:stretch>
              </a:blipFill>
            </p:spPr>
            <p:txBody>
              <a:bodyPr/>
              <a:lstStyle/>
              <a:p>
                <a:r>
                  <a:rPr lang="en-IN">
                    <a:noFill/>
                  </a:rPr>
                  <a:t> </a:t>
                </a:r>
              </a:p>
            </p:txBody>
          </p:sp>
        </mc:Fallback>
      </mc:AlternateContent>
      <p:sp>
        <p:nvSpPr>
          <p:cNvPr id="11" name="TextBox 10">
            <a:extLst>
              <a:ext uri="{FF2B5EF4-FFF2-40B4-BE49-F238E27FC236}">
                <a16:creationId xmlns:a16="http://schemas.microsoft.com/office/drawing/2014/main" id="{5C90DCE3-BAB5-155F-F8DB-360B844DF157}"/>
              </a:ext>
            </a:extLst>
          </p:cNvPr>
          <p:cNvSpPr txBox="1"/>
          <p:nvPr/>
        </p:nvSpPr>
        <p:spPr>
          <a:xfrm>
            <a:off x="304800" y="4659945"/>
            <a:ext cx="4648202" cy="400110"/>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is 3.75% over </a:t>
            </a:r>
            <a:r>
              <a:rPr kumimoji="0" lang="en-US" sz="2000" b="0" i="0" u="none" strike="noStrike" kern="1200" cap="none" spc="0" normalizeH="0" baseline="0" noProof="0" dirty="0">
                <a:ln>
                  <a:noFill/>
                </a:ln>
                <a:solidFill>
                  <a:srgbClr val="366092"/>
                </a:solidFill>
                <a:effectLst/>
                <a:uLnTx/>
                <a:uFillTx/>
                <a:latin typeface="Cambria Math"/>
                <a:ea typeface="+mn-ea"/>
                <a:cs typeface="+mn-cs"/>
              </a:rPr>
              <a:t>48</a:t>
            </a:r>
            <a:r>
              <a:rPr kumimoji="0" lang="en-US" sz="2000" b="0" i="0" u="none" strike="noStrike" kern="1200" cap="none" spc="0" normalizeH="0" baseline="0" noProof="0" dirty="0">
                <a:ln>
                  <a:noFill/>
                </a:ln>
                <a:solidFill>
                  <a:srgbClr val="366092"/>
                </a:solidFill>
                <a:effectLst/>
                <a:uLnTx/>
                <a:uFillTx/>
                <a:latin typeface="Calibri"/>
                <a:ea typeface="+mn-ea"/>
                <a:cs typeface="+mn-cs"/>
              </a:rPr>
              <a:t> months; so </a:t>
            </a:r>
            <a:r>
              <a:rPr kumimoji="0" lang="en-US" sz="2000" b="0" i="1" u="none" strike="noStrike" kern="1200" cap="none" spc="0" normalizeH="0" baseline="0" noProof="0" dirty="0">
                <a:ln>
                  <a:noFill/>
                </a:ln>
                <a:solidFill>
                  <a:srgbClr val="366092"/>
                </a:solidFill>
                <a:effectLst/>
                <a:uLnTx/>
                <a:uFillTx/>
                <a:latin typeface="Calibri"/>
                <a:ea typeface="+mn-ea"/>
                <a:cs typeface="+mn-cs"/>
              </a:rPr>
              <a:t>r</a:t>
            </a:r>
            <a:r>
              <a:rPr kumimoji="0" lang="en-US" sz="2000" b="0" i="0" u="none" strike="noStrike" kern="1200" cap="none" spc="0" normalizeH="0" baseline="0" noProof="0" dirty="0">
                <a:ln>
                  <a:noFill/>
                </a:ln>
                <a:solidFill>
                  <a:srgbClr val="366092"/>
                </a:solidFill>
                <a:effectLst/>
                <a:uLnTx/>
                <a:uFillTx/>
                <a:latin typeface="Calibri"/>
                <a:ea typeface="+mn-ea"/>
                <a:cs typeface="+mn-cs"/>
              </a:rPr>
              <a:t> = 0.0375 and</a:t>
            </a:r>
            <a:endParaRPr lang="en-IN" dirty="0"/>
          </a:p>
        </p:txBody>
      </p:sp>
      <p:pic>
        <p:nvPicPr>
          <p:cNvPr id="9" name="Picture 8" descr="t equals 48 divided by 12 equals 4 years.">
            <a:extLst>
              <a:ext uri="{FF2B5EF4-FFF2-40B4-BE49-F238E27FC236}">
                <a16:creationId xmlns:a16="http://schemas.microsoft.com/office/drawing/2014/main" id="{F503DDF1-E58D-C7C9-62F8-179461FC3AF8}"/>
              </a:ext>
            </a:extLst>
          </p:cNvPr>
          <p:cNvPicPr>
            <a:picLocks noChangeAspect="1"/>
          </p:cNvPicPr>
          <p:nvPr/>
        </p:nvPicPr>
        <p:blipFill>
          <a:blip r:embed="rId3"/>
          <a:stretch>
            <a:fillRect/>
          </a:stretch>
        </p:blipFill>
        <p:spPr>
          <a:xfrm>
            <a:off x="4932828" y="4584171"/>
            <a:ext cx="1615610" cy="576000"/>
          </a:xfrm>
          <a:prstGeom prst="rect">
            <a:avLst/>
          </a:prstGeom>
        </p:spPr>
      </p:pic>
      <p:sp>
        <p:nvSpPr>
          <p:cNvPr id="5" name="TextBox 4">
            <a:extLst>
              <a:ext uri="{FF2B5EF4-FFF2-40B4-BE49-F238E27FC236}">
                <a16:creationId xmlns:a16="http://schemas.microsoft.com/office/drawing/2014/main" id="{B361DDB0-F453-5AFC-6D8C-ECD11629253E}"/>
              </a:ext>
            </a:extLst>
          </p:cNvPr>
          <p:cNvSpPr txBox="1"/>
          <p:nvPr/>
        </p:nvSpPr>
        <p:spPr>
          <a:xfrm>
            <a:off x="6553200" y="4659945"/>
            <a:ext cx="1905000" cy="400110"/>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The payment for</a:t>
            </a:r>
            <a:endParaRPr lang="en-IN" dirty="0"/>
          </a:p>
        </p:txBody>
      </p:sp>
      <p:sp>
        <p:nvSpPr>
          <p:cNvPr id="7" name="TextBox 6">
            <a:extLst>
              <a:ext uri="{FF2B5EF4-FFF2-40B4-BE49-F238E27FC236}">
                <a16:creationId xmlns:a16="http://schemas.microsoft.com/office/drawing/2014/main" id="{75647F5F-BCC1-ACB1-9F52-EFE4E66F955F}"/>
              </a:ext>
            </a:extLst>
          </p:cNvPr>
          <p:cNvSpPr txBox="1"/>
          <p:nvPr/>
        </p:nvSpPr>
        <p:spPr>
          <a:xfrm>
            <a:off x="304800" y="5019676"/>
            <a:ext cx="3886200" cy="400110"/>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each month is calculated as follows.</a:t>
            </a:r>
            <a:endParaRPr lang="en-IN" dirty="0"/>
          </a:p>
        </p:txBody>
      </p:sp>
    </p:spTree>
    <p:extLst>
      <p:ext uri="{BB962C8B-B14F-4D97-AF65-F5344CB8AC3E}">
        <p14:creationId xmlns:p14="http://schemas.microsoft.com/office/powerpoint/2010/main" val="1142650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Comparing Installment Loan Options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8</a:t>
            </a:r>
            <a:endParaRPr dirty="0"/>
          </a:p>
        </p:txBody>
      </p:sp>
      <p:pic>
        <p:nvPicPr>
          <p:cNvPr id="5" name="Picture 4" descr="Open parenthesis&#10;Open fraction&#10;&#10;PMT equals numerator open parenthesis p times r over n closed parenthesis whole divided by denominator open bracket 1 minus open parenthesis 1 plus r over n closed parenthesis superscript negative n times t close bracket&#10;&#10;equals numerator open parenthesis 20965 dollars times 0.0375 over 12 closed parenthesis whole divided by denominator open bracket 1 minus open parenthesis 1 plus 0.0375 over 12 closed parenthesis superscript negative 12 times 4 close bracket&#10;&#10;approximately equal to 471.0281 dollars&#10;">
            <a:extLst>
              <a:ext uri="{FF2B5EF4-FFF2-40B4-BE49-F238E27FC236}">
                <a16:creationId xmlns:a16="http://schemas.microsoft.com/office/drawing/2014/main" id="{D4C720A3-2E12-7074-A1F3-DEF498B87E98}"/>
              </a:ext>
            </a:extLst>
          </p:cNvPr>
          <p:cNvPicPr>
            <a:picLocks noChangeAspect="1"/>
          </p:cNvPicPr>
          <p:nvPr/>
        </p:nvPicPr>
        <p:blipFill>
          <a:blip r:embed="rId2"/>
          <a:stretch>
            <a:fillRect/>
          </a:stretch>
        </p:blipFill>
        <p:spPr>
          <a:xfrm>
            <a:off x="2519362" y="1326833"/>
            <a:ext cx="4105275" cy="4371975"/>
          </a:xfrm>
          <a:prstGeom prst="rect">
            <a:avLst/>
          </a:prstGeom>
        </p:spPr>
      </p:pic>
    </p:spTree>
    <p:extLst>
      <p:ext uri="{BB962C8B-B14F-4D97-AF65-F5344CB8AC3E}">
        <p14:creationId xmlns:p14="http://schemas.microsoft.com/office/powerpoint/2010/main" val="3249594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Comparing Installment Loan Options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9</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400" dirty="0"/>
                  <a:t>TI-83/84 Plus</a:t>
                </a:r>
              </a:p>
              <a:p>
                <a:r>
                  <a:rPr sz="2400" dirty="0"/>
                  <a:t>Update the values in the TVM Solver as follows.</a:t>
                </a:r>
              </a:p>
              <a:p>
                <a:pPr marL="514350" indent="-514350">
                  <a:buFont typeface="+mj-lt"/>
                  <a:buChar char="•"/>
                  <a:defRPr sz="2800"/>
                </a:pPr>
                <a:r>
                  <a:rPr sz="2400" dirty="0"/>
                  <a:t>​Option B is a </a:t>
                </a:r>
                <a:r>
                  <a:rPr sz="2400" dirty="0">
                    <a:latin typeface="Cambria Math"/>
                  </a:rPr>
                  <a:t>48</a:t>
                </a:r>
                <a:r>
                  <a:rPr sz="2400" dirty="0"/>
                  <a:t>-month loan, so N = 48.</a:t>
                </a:r>
              </a:p>
              <a:p>
                <a:pPr marL="514350" indent="-514350">
                  <a:buFont typeface="+mj-lt"/>
                  <a:buChar char="•"/>
                  <a:defRPr sz="2800"/>
                </a:pPr>
                <a:r>
                  <a:rPr sz="2400" dirty="0"/>
                  <a:t>​The interest rate is 3.75%.</a:t>
                </a:r>
              </a:p>
              <a:p>
                <a:pPr marL="514350" indent="-514350">
                  <a:buFont typeface="+mj-lt"/>
                  <a:buChar char="•"/>
                  <a:defRPr sz="2800"/>
                </a:pPr>
                <a:r>
                  <a:rPr sz="2400" dirty="0"/>
                  <a:t>​We found that the amount being financed is </a:t>
                </a:r>
                <a14:m>
                  <m:oMath xmlns:m="http://schemas.openxmlformats.org/officeDocument/2006/math">
                    <m:r>
                      <a:rPr lang="en-IN" sz="2400" b="0" smtClean="0">
                        <a:latin typeface="Cambria Math" panose="02040503050406030204" pitchFamily="18" charset="0"/>
                      </a:rPr>
                      <m:t>$20,965</m:t>
                    </m:r>
                  </m:oMath>
                </a14:m>
                <a:r>
                  <a:rPr sz="2400" dirty="0"/>
                  <a:t>, which means that's the initial amount we owe. So PV</a:t>
                </a:r>
                <a:r>
                  <a:rPr lang="en-US" sz="2400" dirty="0"/>
                  <a:t> </a:t>
                </a:r>
                <a:r>
                  <a:rPr sz="2400" dirty="0"/>
                  <a:t>=</a:t>
                </a:r>
                <a:r>
                  <a:rPr lang="en-US" sz="2400" dirty="0"/>
                  <a:t> </a:t>
                </a:r>
                <a:r>
                  <a:rPr lang="en-IN" sz="2400" dirty="0">
                    <a:latin typeface="Calibri" panose="020F0502020204030204" pitchFamily="34" charset="0"/>
                    <a:ea typeface="Calibri" panose="020F0502020204030204" pitchFamily="34" charset="0"/>
                    <a:cs typeface="Calibri" panose="020F0502020204030204" pitchFamily="34" charset="0"/>
                  </a:rPr>
                  <a:t>−</a:t>
                </a:r>
                <a:r>
                  <a:rPr sz="2400" dirty="0"/>
                  <a:t>2</a:t>
                </a:r>
                <a:r>
                  <a:rPr lang="en-US" sz="2400" dirty="0"/>
                  <a:t>0</a:t>
                </a:r>
                <a:r>
                  <a:rPr sz="2400" dirty="0"/>
                  <a:t>965.</a:t>
                </a:r>
              </a:p>
              <a:p>
                <a:pPr marL="514350" indent="-514350">
                  <a:buFont typeface="+mj-lt"/>
                  <a:buChar char="•"/>
                  <a:defRPr sz="2800"/>
                </a:pPr>
                <a:r>
                  <a:rPr sz="2400" dirty="0"/>
                  <a:t>​The monthly payment amount is what we need to solve for, so we will come back to the PMT entry after filling out the other values</a:t>
                </a:r>
              </a:p>
              <a:p>
                <a:pPr marL="514350" indent="-514350">
                  <a:buFont typeface="+mj-lt"/>
                  <a:buChar char="•"/>
                  <a:defRPr sz="2800"/>
                </a:pPr>
                <a:r>
                  <a:rPr sz="2400" dirty="0"/>
                  <a:t>​The remaining entries will be the same for Option B as they were for Option 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982" r="-1037"/>
                </a:stretch>
              </a:blipFill>
            </p:spPr>
            <p:txBody>
              <a:bodyPr/>
              <a:lstStyle/>
              <a:p>
                <a:r>
                  <a:rPr lang="en-IN">
                    <a:noFill/>
                  </a:rPr>
                  <a:t> </a:t>
                </a:r>
              </a:p>
            </p:txBody>
          </p:sp>
        </mc:Fallback>
      </mc:AlternateContent>
    </p:spTree>
    <p:extLst>
      <p:ext uri="{BB962C8B-B14F-4D97-AF65-F5344CB8AC3E}">
        <p14:creationId xmlns:p14="http://schemas.microsoft.com/office/powerpoint/2010/main" val="2350400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Comparing Installment Loan Options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10</a:t>
            </a:r>
            <a:endParaRPr dirty="0"/>
          </a:p>
        </p:txBody>
      </p:sp>
      <p:sp>
        <p:nvSpPr>
          <p:cNvPr id="3" name="Text Placeholder 2"/>
          <p:cNvSpPr>
            <a:spLocks noGrp="1"/>
          </p:cNvSpPr>
          <p:nvPr>
            <p:ph type="body" sz="quarter" idx="10"/>
          </p:nvPr>
        </p:nvSpPr>
        <p:spPr/>
        <p:txBody>
          <a:bodyPr>
            <a:normAutofit/>
          </a:bodyPr>
          <a:lstStyle/>
          <a:p>
            <a:r>
              <a:rPr sz="2800" dirty="0"/>
              <a:t>Once these values are filled out, return your cursor to the PMT entry and press </a:t>
            </a:r>
            <a:r>
              <a:rPr sz="2800" b="1" dirty="0"/>
              <a:t>clear</a:t>
            </a:r>
            <a:r>
              <a:rPr sz="2800" dirty="0"/>
              <a:t>. To solve for this value, press </a:t>
            </a:r>
            <a:r>
              <a:rPr sz="2800" b="1" dirty="0"/>
              <a:t>alpha</a:t>
            </a:r>
            <a:r>
              <a:rPr sz="2800" dirty="0"/>
              <a:t> </a:t>
            </a:r>
            <a:r>
              <a:rPr sz="2800" b="1" dirty="0"/>
              <a:t>enter</a:t>
            </a:r>
            <a:r>
              <a:rPr sz="2800" dirty="0"/>
              <a:t>. The calculator returns </a:t>
            </a:r>
            <a:r>
              <a:rPr sz="2400" dirty="0"/>
              <a:t>471.</a:t>
            </a:r>
            <a:r>
              <a:rPr lang="en-US" sz="2400" dirty="0"/>
              <a:t>0</a:t>
            </a:r>
            <a:r>
              <a:rPr sz="2400" dirty="0"/>
              <a:t>281</a:t>
            </a:r>
            <a:r>
              <a:rPr lang="en-US" sz="2400" dirty="0"/>
              <a:t>0</a:t>
            </a:r>
            <a:r>
              <a:rPr sz="2400" dirty="0"/>
              <a:t>82.</a:t>
            </a:r>
          </a:p>
        </p:txBody>
      </p:sp>
      <p:pic>
        <p:nvPicPr>
          <p:cNvPr id="5" name="Picture 4" descr="A screenshot of a graphing calculator. The first line reads N equals  48 . The second line reads I% equals  3.75 . The third line reads PV equals  minus 20965 . The fourth line reads PMT equals  471.0281082 . The fifth line reads FV equals  0 . The sixth line reads P/Y equals  12 . The seventh line reads C/Y equals  12 . The eighth line reads PMT: END BEGIN.">
            <a:extLst>
              <a:ext uri="{FF2B5EF4-FFF2-40B4-BE49-F238E27FC236}">
                <a16:creationId xmlns:a16="http://schemas.microsoft.com/office/drawing/2014/main" id="{E5C1E321-EEE8-4FF6-9E26-E0CDEAC72E57}"/>
              </a:ext>
            </a:extLst>
          </p:cNvPr>
          <p:cNvPicPr>
            <a:picLocks noChangeAspect="1"/>
          </p:cNvPicPr>
          <p:nvPr/>
        </p:nvPicPr>
        <p:blipFill>
          <a:blip r:embed="rId2"/>
          <a:srcRect b="14874"/>
          <a:stretch>
            <a:fillRect/>
          </a:stretch>
        </p:blipFill>
        <p:spPr>
          <a:xfrm>
            <a:off x="3044413" y="2487748"/>
            <a:ext cx="3258005" cy="2465252"/>
          </a:xfrm>
          <a:prstGeom prst="rect">
            <a:avLst/>
          </a:prstGeom>
        </p:spPr>
      </p:pic>
      <p:sp>
        <p:nvSpPr>
          <p:cNvPr id="4" name="TextBox 3">
            <a:extLst>
              <a:ext uri="{FF2B5EF4-FFF2-40B4-BE49-F238E27FC236}">
                <a16:creationId xmlns:a16="http://schemas.microsoft.com/office/drawing/2014/main" id="{019BD736-5BE5-B50B-9366-D9E6A02F1725}"/>
              </a:ext>
            </a:extLst>
          </p:cNvPr>
          <p:cNvSpPr txBox="1"/>
          <p:nvPr/>
        </p:nvSpPr>
        <p:spPr>
          <a:xfrm>
            <a:off x="4063815" y="4953000"/>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7</a:t>
            </a:r>
            <a:endParaRPr lang="en-IN"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Comparing Installment Loan Options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400" dirty="0"/>
                  <a:t>Microsoft Excel</a:t>
                </a:r>
              </a:p>
              <a:p>
                <a:pPr>
                  <a:defRPr sz="2800"/>
                </a:pPr>
                <a:r>
                  <a:rPr sz="2400" dirty="0"/>
                  <a:t>Use the PMT function to calculate the amount that each monthly payment should be in order to pay off the loan. For Option B, rate will be</a:t>
                </a:r>
                <a:r>
                  <a:rPr lang="en-US" sz="2400" dirty="0"/>
                  <a:t> 0.0375/12,</a:t>
                </a:r>
                <a:r>
                  <a:rPr sz="2400" dirty="0"/>
                  <a:t> </a:t>
                </a:r>
                <a:r>
                  <a:rPr sz="2400" dirty="0" err="1"/>
                  <a:t>nper</a:t>
                </a:r>
                <a:r>
                  <a:rPr sz="2400" dirty="0"/>
                  <a:t> will be </a:t>
                </a:r>
                <a:r>
                  <a:rPr sz="2400" dirty="0">
                    <a:latin typeface="Cambria Math"/>
                  </a:rPr>
                  <a:t>48</a:t>
                </a:r>
                <a:r>
                  <a:rPr sz="2400" dirty="0"/>
                  <a:t>, and </a:t>
                </a:r>
                <a:r>
                  <a:rPr sz="2400" dirty="0" err="1"/>
                  <a:t>pv</a:t>
                </a:r>
                <a:r>
                  <a:rPr sz="2400" dirty="0"/>
                  <a:t> will be </a:t>
                </a:r>
                <a14:m>
                  <m:oMath xmlns:m="http://schemas.openxmlformats.org/officeDocument/2006/math">
                    <m:r>
                      <a:rPr sz="2400">
                        <a:latin typeface="Cambria Math" panose="02040503050406030204" pitchFamily="18" charset="0"/>
                      </a:rPr>
                      <m:t>−20965</m:t>
                    </m:r>
                  </m:oMath>
                </a14:m>
                <a:r>
                  <a:rPr sz="2400" dirty="0"/>
                  <a:t>.</a:t>
                </a:r>
              </a:p>
              <a:p>
                <a:pPr>
                  <a:defRPr sz="2800"/>
                </a:pPr>
                <a:r>
                  <a:rPr sz="2400" dirty="0"/>
                  <a:t>In an empty cell, type "=PMT(0.0375/12,48,-20965,0,0)" and press Enter. The payment amount is given as </a:t>
                </a:r>
                <a14:m>
                  <m:oMath xmlns:m="http://schemas.openxmlformats.org/officeDocument/2006/math">
                    <m:r>
                      <a:rPr sz="2400">
                        <a:latin typeface="Cambria Math" panose="02040503050406030204" pitchFamily="18" charset="0"/>
                      </a:rPr>
                      <m:t>$471.03</m:t>
                    </m:r>
                  </m:oMath>
                </a14:m>
                <a:r>
                  <a:rPr sz="24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1704"/>
                </a:stretch>
              </a:blipFill>
            </p:spPr>
            <p:txBody>
              <a:bodyPr/>
              <a:lstStyle/>
              <a:p>
                <a:r>
                  <a:rPr lang="en-IN">
                    <a:noFill/>
                  </a:rPr>
                  <a:t> </a:t>
                </a:r>
              </a:p>
            </p:txBody>
          </p:sp>
        </mc:Fallback>
      </mc:AlternateContent>
      <p:pic>
        <p:nvPicPr>
          <p:cNvPr id="5" name="Picture 4" descr="A screenshot of an excel sheet. A dropbox box at the top left reads A1. The formula bar reads fx equals PMT (0.0375 divided by 12, 48, minus 20965, 0, 0). Cell A1 contains  $471.03 . All other cells are empty.">
            <a:extLst>
              <a:ext uri="{FF2B5EF4-FFF2-40B4-BE49-F238E27FC236}">
                <a16:creationId xmlns:a16="http://schemas.microsoft.com/office/drawing/2014/main" id="{C5FFD490-C882-4EA7-B2C5-6BB8FAE15B98}"/>
              </a:ext>
            </a:extLst>
          </p:cNvPr>
          <p:cNvPicPr>
            <a:picLocks noChangeAspect="1"/>
          </p:cNvPicPr>
          <p:nvPr/>
        </p:nvPicPr>
        <p:blipFill>
          <a:blip r:embed="rId3"/>
          <a:srcRect b="18896"/>
          <a:stretch>
            <a:fillRect/>
          </a:stretch>
        </p:blipFill>
        <p:spPr>
          <a:xfrm>
            <a:off x="2057400" y="3596149"/>
            <a:ext cx="5486400" cy="1371600"/>
          </a:xfrm>
          <a:prstGeom prst="rect">
            <a:avLst/>
          </a:prstGeom>
        </p:spPr>
      </p:pic>
      <p:sp>
        <p:nvSpPr>
          <p:cNvPr id="4" name="TextBox 3">
            <a:extLst>
              <a:ext uri="{FF2B5EF4-FFF2-40B4-BE49-F238E27FC236}">
                <a16:creationId xmlns:a16="http://schemas.microsoft.com/office/drawing/2014/main" id="{DBBA6D4C-9002-16E4-41DF-94BAE9641CD7}"/>
              </a:ext>
            </a:extLst>
          </p:cNvPr>
          <p:cNvSpPr txBox="1"/>
          <p:nvPr/>
        </p:nvSpPr>
        <p:spPr>
          <a:xfrm>
            <a:off x="4191000" y="4967749"/>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8</a:t>
            </a:r>
            <a:endParaRPr lang="en-IN" sz="2400" dirty="0"/>
          </a:p>
        </p:txBody>
      </p:sp>
    </p:spTree>
    <p:extLst>
      <p:ext uri="{BB962C8B-B14F-4D97-AF65-F5344CB8AC3E}">
        <p14:creationId xmlns:p14="http://schemas.microsoft.com/office/powerpoint/2010/main" val="3346633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Comparing Installment Loan Options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 —Slide 12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lgn="just">
                  <a:defRPr sz="2800"/>
                </a:pPr>
                <a:r>
                  <a:rPr sz="2800" dirty="0"/>
                  <a:t>Therefore, Option B requires a monthly payment of </a:t>
                </a:r>
                <a14:m>
                  <m:oMath xmlns:m="http://schemas.openxmlformats.org/officeDocument/2006/math">
                    <m:r>
                      <a:rPr>
                        <a:latin typeface="Cambria Math" panose="02040503050406030204" pitchFamily="18" charset="0"/>
                      </a:rPr>
                      <m:t>$471.03</m:t>
                    </m:r>
                  </m:oMath>
                </a14:m>
                <a:r>
                  <a:rPr sz="2800" dirty="0"/>
                  <a:t> over </a:t>
                </a:r>
                <a:r>
                  <a:rPr sz="2800" dirty="0">
                    <a:latin typeface="Cambria Math"/>
                  </a:rPr>
                  <a:t>48</a:t>
                </a:r>
                <a:r>
                  <a:rPr sz="2800" dirty="0"/>
                  <a:t> months. The total cost of the car to the buyer is the monthly payments made plus the </a:t>
                </a:r>
                <a14:m>
                  <m:oMath xmlns:m="http://schemas.openxmlformats.org/officeDocument/2006/math">
                    <m:r>
                      <a:rPr>
                        <a:latin typeface="Cambria Math" panose="02040503050406030204" pitchFamily="18" charset="0"/>
                      </a:rPr>
                      <m:t>$5000</m:t>
                    </m:r>
                  </m:oMath>
                </a14:m>
                <a:r>
                  <a:rPr sz="2800" dirty="0"/>
                  <a:t> down payment. We should think of the </a:t>
                </a:r>
                <a14:m>
                  <m:oMath xmlns:m="http://schemas.openxmlformats.org/officeDocument/2006/math">
                    <m:r>
                      <a:rPr>
                        <a:latin typeface="Cambria Math" panose="02040503050406030204" pitchFamily="18" charset="0"/>
                      </a:rPr>
                      <m:t>$1500</m:t>
                    </m:r>
                  </m:oMath>
                </a14:m>
                <a:r>
                  <a:rPr sz="2800" dirty="0"/>
                  <a:t> rebate as a discount to the buyer, not a cost that they were required to pay. So the buyer's cost is found as follows.</a:t>
                </a:r>
                <a:endParaRPr lang="en-US" sz="2800" dirty="0"/>
              </a:p>
              <a:p>
                <a:pPr algn="just">
                  <a:defRPr sz="2800"/>
                </a:pPr>
                <a:endParaRPr sz="1300" dirty="0"/>
              </a:p>
              <a:p>
                <a:pPr algn="ctr">
                  <a:defRPr sz="2800"/>
                </a:pPr>
                <a:r>
                  <a:rPr sz="2800" dirty="0"/>
                  <a:t>Total Cost of the Car to the Buyer, Including Interest </a:t>
                </a:r>
                <a:endParaRPr lang="en-US" sz="2800" dirty="0"/>
              </a:p>
              <a:p>
                <a:pPr algn="ctr">
                  <a:defRPr sz="2800"/>
                </a:pPr>
                <a:endParaRPr lang="en-US" sz="1300" dirty="0"/>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$471.03⋅48+$5000=$27,609.44</m:t>
                      </m:r>
                    </m:oMath>
                  </m:oMathPara>
                </a14:m>
                <a:endParaRPr lang="en-US" sz="2800" dirty="0"/>
              </a:p>
              <a:p>
                <a:pPr algn="just">
                  <a:defRPr sz="2800"/>
                </a:pPr>
                <a:endParaRPr sz="1300" dirty="0"/>
              </a:p>
              <a:p>
                <a:pPr algn="just">
                  <a:defRPr sz="2800"/>
                </a:pPr>
                <a:r>
                  <a:rPr sz="2800" dirty="0"/>
                  <a:t>Overall, we can see that Option B is </a:t>
                </a:r>
                <a14:m>
                  <m:oMath xmlns:m="http://schemas.openxmlformats.org/officeDocument/2006/math">
                    <m:r>
                      <a:rPr>
                        <a:latin typeface="Cambria Math" panose="02040503050406030204" pitchFamily="18" charset="0"/>
                      </a:rPr>
                      <m:t>$372.96</m:t>
                    </m:r>
                  </m:oMath>
                </a14:m>
                <a:r>
                  <a:rPr sz="2800" dirty="0"/>
                  <a:t> cheaper than Option A. If bottom-line savings is the only factor to consider, then Option B is the better way to go. However, the payment each month is lower by </a:t>
                </a:r>
                <a14:m>
                  <m:oMath xmlns:m="http://schemas.openxmlformats.org/officeDocument/2006/math">
                    <m:r>
                      <a:rPr>
                        <a:latin typeface="Cambria Math" panose="02040503050406030204" pitchFamily="18" charset="0"/>
                      </a:rPr>
                      <m:t>$87.99</m:t>
                    </m:r>
                  </m:oMath>
                </a14:m>
                <a:r>
                  <a:rPr sz="2800" dirty="0"/>
                  <a:t> in Option A. It might be the case that someone cannot afford the higher payment each month, and it would make sense to have the lower payments spread out over an extra year.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331" r="-963"/>
                </a:stretch>
              </a:blipFill>
            </p:spPr>
            <p:txBody>
              <a:bodyPr/>
              <a:lstStyle/>
              <a:p>
                <a:r>
                  <a:rPr lang="en-US">
                    <a:noFill/>
                  </a:rPr>
                  <a:t> </a:t>
                </a:r>
              </a:p>
            </p:txBody>
          </p:sp>
        </mc:Fallback>
      </mc:AlternateContent>
    </p:spTree>
    <p:extLst>
      <p:ext uri="{BB962C8B-B14F-4D97-AF65-F5344CB8AC3E}">
        <p14:creationId xmlns:p14="http://schemas.microsoft.com/office/powerpoint/2010/main" val="690192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3</a:t>
            </a:r>
            <a:endParaRPr dirty="0"/>
          </a:p>
        </p:txBody>
      </p:sp>
      <p:sp>
        <p:nvSpPr>
          <p:cNvPr id="3" name="Text Placeholder 2"/>
          <p:cNvSpPr>
            <a:spLocks noGrp="1"/>
          </p:cNvSpPr>
          <p:nvPr>
            <p:ph type="body" sz="quarter" idx="10"/>
          </p:nvPr>
        </p:nvSpPr>
        <p:spPr/>
        <p:txBody>
          <a:bodyPr>
            <a:normAutofit/>
          </a:bodyPr>
          <a:lstStyle/>
          <a:p>
            <a:pPr algn="just"/>
            <a:r>
              <a:rPr sz="2800" dirty="0"/>
              <a:t>The closing of a mortgage is the last step in the process of buying real estate. It is when the buyer, lender, and any other parties associated sign the necessary documents. After signing, the buyer becomes responsible for the mortgage loan.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Mortgage, Fixed-Rate Mortgage, Adjustable-Rate Mortgage, and Mortgage Point</a:t>
            </a:r>
          </a:p>
        </p:txBody>
      </p:sp>
      <p:sp>
        <p:nvSpPr>
          <p:cNvPr id="3" name="Text Placeholder 2"/>
          <p:cNvSpPr>
            <a:spLocks noGrp="1"/>
          </p:cNvSpPr>
          <p:nvPr>
            <p:ph type="body" sz="quarter" idx="10"/>
          </p:nvPr>
        </p:nvSpPr>
        <p:spPr>
          <a:xfrm>
            <a:off x="457200" y="1082078"/>
            <a:ext cx="8229600" cy="4861522"/>
          </a:xfrm>
        </p:spPr>
        <p:txBody>
          <a:bodyPr>
            <a:normAutofit fontScale="92500" lnSpcReduction="10000"/>
          </a:bodyPr>
          <a:lstStyle/>
          <a:p>
            <a:pPr algn="just">
              <a:defRPr b="1"/>
            </a:pPr>
            <a:r>
              <a:rPr sz="2200" dirty="0"/>
              <a:t>Mortgage</a:t>
            </a:r>
          </a:p>
          <a:p>
            <a:pPr algn="just"/>
            <a:r>
              <a:rPr sz="2200" dirty="0"/>
              <a:t>An installment loan used for the purposes of buying a house or other real estate where the property is used as collateral is called a </a:t>
            </a:r>
            <a:r>
              <a:rPr sz="2200" b="1" dirty="0"/>
              <a:t>mortgage</a:t>
            </a:r>
            <a:r>
              <a:rPr sz="2200" dirty="0"/>
              <a:t>.</a:t>
            </a:r>
            <a:endParaRPr lang="en-US" sz="2200" dirty="0"/>
          </a:p>
          <a:p>
            <a:pPr algn="just"/>
            <a:endParaRPr sz="900" dirty="0"/>
          </a:p>
          <a:p>
            <a:pPr algn="just">
              <a:defRPr b="1"/>
            </a:pPr>
            <a:r>
              <a:rPr sz="2200" dirty="0"/>
              <a:t>Fixed-Rate Mortgage</a:t>
            </a:r>
          </a:p>
          <a:p>
            <a:pPr algn="just"/>
            <a:r>
              <a:rPr sz="2200" dirty="0"/>
              <a:t>In a </a:t>
            </a:r>
            <a:r>
              <a:rPr sz="2200" b="1" dirty="0"/>
              <a:t>fixed-rate mortgage</a:t>
            </a:r>
            <a:r>
              <a:rPr sz="2200" dirty="0"/>
              <a:t>, the interest rate remains constant throughout the life of the loan.</a:t>
            </a:r>
            <a:endParaRPr lang="en-US" sz="2200" dirty="0"/>
          </a:p>
          <a:p>
            <a:pPr algn="just"/>
            <a:endParaRPr sz="900" dirty="0"/>
          </a:p>
          <a:p>
            <a:pPr algn="just">
              <a:defRPr b="1"/>
            </a:pPr>
            <a:r>
              <a:rPr sz="2200" dirty="0"/>
              <a:t>Adjustable-Rate Mortgage</a:t>
            </a:r>
          </a:p>
          <a:p>
            <a:pPr algn="just"/>
            <a:r>
              <a:rPr sz="2200" dirty="0"/>
              <a:t>In an </a:t>
            </a:r>
            <a:r>
              <a:rPr sz="2200" b="1" dirty="0"/>
              <a:t>adjustable-rate mortgage (ARM)</a:t>
            </a:r>
            <a:r>
              <a:rPr sz="2200" dirty="0"/>
              <a:t> the interest rate is fixed for a period of time at the beginning of the loan period, and then is allowed to fluctuate over time.</a:t>
            </a:r>
            <a:endParaRPr lang="en-US" sz="2200" dirty="0"/>
          </a:p>
          <a:p>
            <a:pPr algn="just"/>
            <a:endParaRPr sz="900" dirty="0"/>
          </a:p>
          <a:p>
            <a:pPr algn="just">
              <a:defRPr b="1"/>
            </a:pPr>
            <a:r>
              <a:rPr sz="2200" dirty="0"/>
              <a:t>Mortgage Point</a:t>
            </a:r>
          </a:p>
          <a:p>
            <a:pPr algn="just">
              <a:defRPr sz="2800"/>
            </a:pPr>
            <a:r>
              <a:rPr sz="2200" dirty="0"/>
              <a:t>A </a:t>
            </a:r>
            <a:r>
              <a:rPr sz="2200" b="1" dirty="0"/>
              <a:t>mortgage point</a:t>
            </a:r>
            <a:r>
              <a:rPr sz="2200" dirty="0"/>
              <a:t> is interest prepaid by the buyer to the lender and is equal to</a:t>
            </a:r>
            <a:r>
              <a:rPr lang="en-US" sz="2200" dirty="0"/>
              <a:t> 1%</a:t>
            </a:r>
            <a:r>
              <a:rPr sz="2200" dirty="0"/>
              <a:t> of the loan amount.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 4</a:t>
            </a:r>
            <a:endParaRPr dirty="0"/>
          </a:p>
        </p:txBody>
      </p:sp>
      <p:sp>
        <p:nvSpPr>
          <p:cNvPr id="3" name="Text Placeholder 2"/>
          <p:cNvSpPr>
            <a:spLocks noGrp="1"/>
          </p:cNvSpPr>
          <p:nvPr>
            <p:ph type="body" sz="quarter" idx="10"/>
          </p:nvPr>
        </p:nvSpPr>
        <p:spPr/>
        <p:txBody>
          <a:bodyPr>
            <a:normAutofit/>
          </a:bodyPr>
          <a:lstStyle/>
          <a:p>
            <a:pPr algn="just"/>
            <a:r>
              <a:rPr sz="2800" dirty="0"/>
              <a:t>Conversationally, when we refer to a person's monthly "mortgage payment," what we actually mean is the amount of out-of-pocket money that a homeowner has to pay each month. This amount typically includes not only the mortgage loan payment, but also a prorated share of the homeowner's insurance and property taxes that are held in an account by the lender to be paid yearly.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Calculating Mortgage Payments and Fees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sz="2800"/>
                </a:pPr>
                <a:r>
                  <a:rPr sz="2800" dirty="0"/>
                  <a:t>A buyer is purchasing a house for </a:t>
                </a:r>
                <a14:m>
                  <m:oMath xmlns:m="http://schemas.openxmlformats.org/officeDocument/2006/math">
                    <m:r>
                      <a:rPr>
                        <a:latin typeface="Cambria Math" panose="02040503050406030204" pitchFamily="18" charset="0"/>
                      </a:rPr>
                      <m:t>$265,000</m:t>
                    </m:r>
                  </m:oMath>
                </a14:m>
                <a:r>
                  <a:rPr sz="2800" dirty="0"/>
                  <a:t>. Table 1 shows the particulars a bank is offering to the buyer. Evaluate the mortgage option by answering the following questions.</a:t>
                </a:r>
              </a:p>
              <a:p>
                <a:pPr marL="538163" indent="-538163">
                  <a:defRPr sz="2800"/>
                </a:pPr>
                <a:r>
                  <a:rPr lang="en-US" sz="2800" dirty="0"/>
                  <a:t>a.	</a:t>
                </a:r>
                <a:r>
                  <a:rPr sz="2800" dirty="0"/>
                  <a:t>Calculate the required down payment.</a:t>
                </a:r>
              </a:p>
              <a:p>
                <a:pPr marL="538163" indent="-538163">
                  <a:defRPr sz="2800"/>
                </a:pPr>
                <a:r>
                  <a:rPr lang="en-US" dirty="0"/>
                  <a:t>b.	</a:t>
                </a:r>
                <a:r>
                  <a:rPr dirty="0"/>
                  <a:t>​</a:t>
                </a:r>
                <a:r>
                  <a:rPr sz="2800" dirty="0"/>
                  <a:t>Calculate the loan amount.</a:t>
                </a:r>
              </a:p>
              <a:p>
                <a:pPr marL="538163" indent="-538163">
                  <a:defRPr sz="2800"/>
                </a:pPr>
                <a:r>
                  <a:rPr lang="en-US" sz="2800" dirty="0"/>
                  <a:t>c.	</a:t>
                </a:r>
                <a:r>
                  <a:rPr sz="2800" dirty="0"/>
                  <a:t>Determine the amount the buyer will be expected to pay at closing.</a:t>
                </a:r>
              </a:p>
              <a:p>
                <a:pPr marL="538163" indent="-538163">
                  <a:defRPr sz="2800"/>
                </a:pPr>
                <a:r>
                  <a:rPr lang="en-US" sz="2800" dirty="0"/>
                  <a:t>d.	</a:t>
                </a:r>
                <a:r>
                  <a:rPr sz="2800" dirty="0"/>
                  <a:t>Calculate the monthly payment for the loan, not including taxes and insurance.</a:t>
                </a:r>
              </a:p>
              <a:p>
                <a:pPr marL="538163" indent="-538163">
                  <a:defRPr sz="2800"/>
                </a:pPr>
                <a:r>
                  <a:rPr lang="en-US" sz="2800" dirty="0"/>
                  <a:t>e.	</a:t>
                </a:r>
                <a:r>
                  <a:rPr sz="2800" dirty="0"/>
                  <a:t>Calculate the buyer's monthly cost, which will include the loan payment, </a:t>
                </a:r>
                <a14:m>
                  <m:oMath xmlns:m="http://schemas.openxmlformats.org/officeDocument/2006/math">
                    <m:r>
                      <a:rPr>
                        <a:latin typeface="Cambria Math" panose="02040503050406030204" pitchFamily="18" charset="0"/>
                      </a:rPr>
                      <m:t>$200</m:t>
                    </m:r>
                  </m:oMath>
                </a14:m>
                <a:r>
                  <a:rPr sz="2800" dirty="0"/>
                  <a:t> in property taxes, and </a:t>
                </a:r>
                <a14:m>
                  <m:oMath xmlns:m="http://schemas.openxmlformats.org/officeDocument/2006/math">
                    <m:r>
                      <a:rPr>
                        <a:latin typeface="Cambria Math" panose="02040503050406030204" pitchFamily="18" charset="0"/>
                      </a:rPr>
                      <m:t>$83.33</m:t>
                    </m:r>
                  </m:oMath>
                </a14:m>
                <a:r>
                  <a:rPr sz="2800" dirty="0"/>
                  <a:t> in home insurance.</a:t>
                </a:r>
              </a:p>
              <a:p>
                <a:pPr marL="538163" indent="-538163">
                  <a:defRPr sz="2800"/>
                </a:pPr>
                <a:r>
                  <a:rPr lang="en-US" sz="2800" dirty="0"/>
                  <a:t>f.	</a:t>
                </a:r>
                <a:r>
                  <a:rPr sz="2800" dirty="0"/>
                  <a:t>Determine the total cost of the house at the end of the loan period. Include any closing cost required.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111"/>
                </a:stretch>
              </a:blipFill>
            </p:spPr>
            <p:txBody>
              <a:bodyPr/>
              <a:lstStyle/>
              <a:p>
                <a:r>
                  <a:rPr lang="en-IN">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Fixed Installment Loan and Down Payment</a:t>
            </a:r>
          </a:p>
        </p:txBody>
      </p:sp>
      <p:sp>
        <p:nvSpPr>
          <p:cNvPr id="3" name="Text Placeholder 2"/>
          <p:cNvSpPr>
            <a:spLocks noGrp="1"/>
          </p:cNvSpPr>
          <p:nvPr>
            <p:ph type="body" sz="quarter" idx="10"/>
          </p:nvPr>
        </p:nvSpPr>
        <p:spPr/>
        <p:txBody>
          <a:bodyPr>
            <a:normAutofit/>
          </a:bodyPr>
          <a:lstStyle/>
          <a:p>
            <a:pPr>
              <a:defRPr b="1"/>
            </a:pPr>
            <a:r>
              <a:rPr sz="2800" dirty="0"/>
              <a:t>Fixed Installment Loan</a:t>
            </a:r>
          </a:p>
          <a:p>
            <a:r>
              <a:rPr sz="2800" dirty="0"/>
              <a:t>A </a:t>
            </a:r>
            <a:r>
              <a:rPr sz="2800" b="1" dirty="0"/>
              <a:t>fixed installment loan</a:t>
            </a:r>
            <a:r>
              <a:rPr sz="2800" dirty="0"/>
              <a:t> is a loan with a fixed interest rate and loan period. Repayments are made in equal installments throughout the life of the loan.</a:t>
            </a:r>
          </a:p>
          <a:p>
            <a:pPr>
              <a:defRPr b="1"/>
            </a:pPr>
            <a:r>
              <a:rPr sz="2800" dirty="0"/>
              <a:t>Down Payment</a:t>
            </a:r>
          </a:p>
          <a:p>
            <a:r>
              <a:rPr sz="2800" dirty="0"/>
              <a:t>A </a:t>
            </a:r>
            <a:r>
              <a:rPr sz="2800" b="1" dirty="0"/>
              <a:t>down payment</a:t>
            </a:r>
            <a:r>
              <a:rPr sz="2800" dirty="0"/>
              <a:t> is a cash payment made up front towards the total purchase price of the goods or service.</a:t>
            </a:r>
          </a:p>
          <a:p>
            <a:endParaRPr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Calculating Mortgage Payments and Fees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defRPr sz="2800"/>
                </a:pPr>
                <a:r>
                  <a:rPr lang="en-US" sz="2400" dirty="0"/>
                  <a:t>g.	</a:t>
                </a:r>
                <a:r>
                  <a:rPr sz="2400" dirty="0"/>
                  <a:t>A second option is offered to the client that has a lower APR but a higher down payment. It requires that the client pay </a:t>
                </a:r>
                <a14:m>
                  <m:oMath xmlns:m="http://schemas.openxmlformats.org/officeDocument/2006/math">
                    <m:r>
                      <a:rPr sz="2400">
                        <a:latin typeface="Cambria Math" panose="02040503050406030204" pitchFamily="18" charset="0"/>
                      </a:rPr>
                      <m:t>$</m:t>
                    </m:r>
                    <m:r>
                      <a:rPr sz="2400">
                        <a:latin typeface="Cambria Math" panose="02040503050406030204" pitchFamily="18" charset="0"/>
                      </a:rPr>
                      <m:t>45</m:t>
                    </m:r>
                    <m:r>
                      <a:rPr sz="2400">
                        <a:latin typeface="Cambria Math" panose="02040503050406030204" pitchFamily="18" charset="0"/>
                      </a:rPr>
                      <m:t>,</m:t>
                    </m:r>
                    <m:r>
                      <a:rPr sz="2400">
                        <a:latin typeface="Cambria Math" panose="02040503050406030204" pitchFamily="18" charset="0"/>
                      </a:rPr>
                      <m:t>348</m:t>
                    </m:r>
                  </m:oMath>
                </a14:m>
                <a:r>
                  <a:rPr sz="2400" dirty="0"/>
                  <a:t> at closing and a monthly payment of </a:t>
                </a:r>
                <a14:m>
                  <m:oMath xmlns:m="http://schemas.openxmlformats.org/officeDocument/2006/math">
                    <m:r>
                      <a:rPr sz="2400">
                        <a:latin typeface="Cambria Math" panose="02040503050406030204" pitchFamily="18" charset="0"/>
                      </a:rPr>
                      <m:t>$</m:t>
                    </m:r>
                    <m:r>
                      <a:rPr sz="2400">
                        <a:latin typeface="Cambria Math" panose="02040503050406030204" pitchFamily="18" charset="0"/>
                      </a:rPr>
                      <m:t>1737</m:t>
                    </m:r>
                    <m:r>
                      <a:rPr sz="2400">
                        <a:latin typeface="Cambria Math" panose="02040503050406030204" pitchFamily="18" charset="0"/>
                      </a:rPr>
                      <m:t>.</m:t>
                    </m:r>
                    <m:r>
                      <a:rPr sz="2400">
                        <a:latin typeface="Cambria Math" panose="02040503050406030204" pitchFamily="18" charset="0"/>
                      </a:rPr>
                      <m:t>03</m:t>
                    </m:r>
                  </m:oMath>
                </a14:m>
                <a:r>
                  <a:rPr sz="2400" dirty="0"/>
                  <a:t> over </a:t>
                </a:r>
                <a:r>
                  <a:rPr sz="2400" dirty="0">
                    <a:latin typeface="Cambria Math"/>
                  </a:rPr>
                  <a:t>15</a:t>
                </a:r>
                <a:r>
                  <a:rPr sz="2400" dirty="0"/>
                  <a:t> years, which includes property taxes and insurance. After </a:t>
                </a:r>
                <a:r>
                  <a:rPr sz="2400" dirty="0">
                    <a:latin typeface="Cambria Math"/>
                  </a:rPr>
                  <a:t>15</a:t>
                </a:r>
                <a:r>
                  <a:rPr sz="2400" dirty="0"/>
                  <a:t> years, the client will have paid </a:t>
                </a:r>
                <a14:m>
                  <m:oMath xmlns:m="http://schemas.openxmlformats.org/officeDocument/2006/math">
                    <m:r>
                      <a:rPr sz="2400">
                        <a:latin typeface="Cambria Math" panose="02040503050406030204" pitchFamily="18" charset="0"/>
                      </a:rPr>
                      <m:t>$</m:t>
                    </m:r>
                    <m:r>
                      <a:rPr sz="2400">
                        <a:latin typeface="Cambria Math" panose="02040503050406030204" pitchFamily="18" charset="0"/>
                      </a:rPr>
                      <m:t>307</m:t>
                    </m:r>
                    <m:r>
                      <a:rPr sz="2400">
                        <a:latin typeface="Cambria Math" panose="02040503050406030204" pitchFamily="18" charset="0"/>
                      </a:rPr>
                      <m:t>,</m:t>
                    </m:r>
                    <m:r>
                      <a:rPr sz="2400">
                        <a:latin typeface="Cambria Math" panose="02040503050406030204" pitchFamily="18" charset="0"/>
                      </a:rPr>
                      <m:t>014</m:t>
                    </m:r>
                  </m:oMath>
                </a14:m>
                <a:r>
                  <a:rPr sz="2400" dirty="0"/>
                  <a:t> for the house. Discuss the pros and cons of this option compared to the 30-year option.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963"/>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1E4E6CB2-27BB-260B-A469-637DE5E8C500}"/>
              </a:ext>
            </a:extLst>
          </p:cNvPr>
          <p:cNvSpPr txBox="1"/>
          <p:nvPr/>
        </p:nvSpPr>
        <p:spPr>
          <a:xfrm>
            <a:off x="3009900" y="3762494"/>
            <a:ext cx="3124200" cy="369332"/>
          </a:xfrm>
          <a:prstGeom prst="rect">
            <a:avLst/>
          </a:prstGeom>
          <a:noFill/>
        </p:spPr>
        <p:txBody>
          <a:bodyPr wrap="square">
            <a:spAutoFit/>
          </a:bodyPr>
          <a:lstStyle/>
          <a:p>
            <a:r>
              <a:rPr kumimoji="0" lang="en-US" sz="1800" b="1" i="0" u="none" strike="noStrike" kern="1200" cap="none" spc="0" normalizeH="0" baseline="0" noProof="0" dirty="0">
                <a:ln>
                  <a:noFill/>
                </a:ln>
                <a:solidFill>
                  <a:srgbClr val="366092"/>
                </a:solidFill>
                <a:effectLst/>
                <a:uLnTx/>
                <a:uFillTx/>
                <a:latin typeface="Calibri"/>
                <a:ea typeface="+mn-ea"/>
                <a:cs typeface="+mn-cs"/>
              </a:rPr>
              <a:t>Table 1: Bank Mortgage Details</a:t>
            </a:r>
            <a:endParaRPr lang="en-IN" dirty="0">
              <a:solidFill>
                <a:srgbClr val="366092"/>
              </a:solidFill>
            </a:endParaRPr>
          </a:p>
        </p:txBody>
      </p:sp>
      <mc:AlternateContent xmlns:mc="http://schemas.openxmlformats.org/markup-compatibility/2006">
        <mc:Choice xmlns:a14="http://schemas.microsoft.com/office/drawing/2010/main" Requires="a14">
          <p:graphicFrame>
            <p:nvGraphicFramePr>
              <p:cNvPr id="4" name="Table Placeholder 2" descr="The table contains 5 columns and explains Bank mortgage details. &#10;&#10;For the Option 30-Year Fixed-Rate, APR is 3.348%, Down Payment Required is 15% , Points Required is 0.875, and Additional Fees is $2774.">
                <a:extLst>
                  <a:ext uri="{FF2B5EF4-FFF2-40B4-BE49-F238E27FC236}">
                    <a16:creationId xmlns:a16="http://schemas.microsoft.com/office/drawing/2014/main" id="{BEB651F8-649A-4B6D-920C-AF36014A1EC0}"/>
                  </a:ext>
                </a:extLst>
              </p:cNvPr>
              <p:cNvGraphicFramePr>
                <a:graphicFrameLocks/>
              </p:cNvGraphicFramePr>
              <p:nvPr>
                <p:extLst>
                  <p:ext uri="{D42A27DB-BD31-4B8C-83A1-F6EECF244321}">
                    <p14:modId xmlns:p14="http://schemas.microsoft.com/office/powerpoint/2010/main" val="207439185"/>
                  </p:ext>
                </p:extLst>
              </p:nvPr>
            </p:nvGraphicFramePr>
            <p:xfrm>
              <a:off x="466165" y="4131826"/>
              <a:ext cx="8229600" cy="1158240"/>
            </p:xfrm>
            <a:graphic>
              <a:graphicData uri="http://schemas.openxmlformats.org/drawingml/2006/table">
                <a:tbl>
                  <a:tblPr firstRow="1" bandRow="1">
                    <a:tableStyleId>{5940675A-B579-460E-94D1-54222C63F5DA}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ctr"/>
                          <a:endParaRPr dirty="0"/>
                        </a:p>
                      </a:txBody>
                      <a:tcPr/>
                    </a:tc>
                    <a:tc>
                      <a:txBody>
                        <a:bodyPr/>
                        <a:lstStyle/>
                        <a:p>
                          <a:pPr algn="ctr">
                            <a:defRPr sz="1600" b="1"/>
                          </a:pPr>
                          <a:r>
                            <a:t>APR</a:t>
                          </a:r>
                        </a:p>
                      </a:txBody>
                      <a:tcPr/>
                    </a:tc>
                    <a:tc>
                      <a:txBody>
                        <a:bodyPr/>
                        <a:lstStyle/>
                        <a:p>
                          <a:pPr algn="ctr">
                            <a:defRPr sz="1600" b="1"/>
                          </a:pPr>
                          <a:r>
                            <a:rPr dirty="0"/>
                            <a:t>Down Payment Required</a:t>
                          </a:r>
                        </a:p>
                      </a:txBody>
                      <a:tcPr/>
                    </a:tc>
                    <a:tc>
                      <a:txBody>
                        <a:bodyPr/>
                        <a:lstStyle/>
                        <a:p>
                          <a:pPr algn="ctr">
                            <a:defRPr sz="1600" b="1"/>
                          </a:pPr>
                          <a:r>
                            <a:t>Points Required</a:t>
                          </a:r>
                        </a:p>
                      </a:txBody>
                      <a:tcPr/>
                    </a:tc>
                    <a:tc>
                      <a:txBody>
                        <a:bodyPr/>
                        <a:lstStyle/>
                        <a:p>
                          <a:pPr algn="ctr">
                            <a:defRPr sz="1600" b="1"/>
                          </a:pPr>
                          <a:r>
                            <a:rPr dirty="0"/>
                            <a:t>Additional Fees</a:t>
                          </a:r>
                        </a:p>
                      </a:txBody>
                      <a:tcPr/>
                    </a:tc>
                    <a:extLst>
                      <a:ext uri="{0D108BD9-81ED-4DB2-BD59-A6C34878D82A}">
                        <a16:rowId xmlns:a16="http://schemas.microsoft.com/office/drawing/2014/main" val="10001"/>
                      </a:ext>
                    </a:extLst>
                  </a:tr>
                  <a:tr h="370840">
                    <a:tc>
                      <a:txBody>
                        <a:bodyPr/>
                        <a:lstStyle/>
                        <a:p>
                          <a:pPr algn="ctr">
                            <a:defRPr b="1"/>
                          </a:pPr>
                          <a:r>
                            <a:rPr sz="1600"/>
                            <a:t>Option: 30-Year Fixed-Rate</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3</m:t>
                                </m:r>
                                <m:r>
                                  <a:rPr sz="1600">
                                    <a:latin typeface="Cambria Math" panose="02040503050406030204" pitchFamily="18" charset="0"/>
                                  </a:rPr>
                                  <m:t>.</m:t>
                                </m:r>
                                <m:r>
                                  <a:rPr sz="1600">
                                    <a:latin typeface="Cambria Math" panose="02040503050406030204" pitchFamily="18" charset="0"/>
                                  </a:rPr>
                                  <m:t>348</m:t>
                                </m:r>
                                <m:r>
                                  <a:rPr sz="1600">
                                    <a:latin typeface="Cambria Math" panose="02040503050406030204" pitchFamily="18" charset="0"/>
                                  </a:rPr>
                                  <m:t>%</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15</m:t>
                                </m:r>
                                <m:r>
                                  <a:rPr sz="1600">
                                    <a:latin typeface="Cambria Math" panose="02040503050406030204" pitchFamily="18" charset="0"/>
                                  </a:rPr>
                                  <m:t>%</m:t>
                                </m:r>
                              </m:oMath>
                            </m:oMathPara>
                          </a14:m>
                          <a:endParaRPr/>
                        </a:p>
                      </a:txBody>
                      <a:tcPr/>
                    </a:tc>
                    <a:tc>
                      <a:txBody>
                        <a:bodyPr/>
                        <a:lstStyle/>
                        <a:p>
                          <a:pPr algn="ctr"/>
                          <a:r>
                            <a:rPr sz="1600"/>
                            <a:t>0.875</a:t>
                          </a:r>
                          <a:endParaRPr sz="160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m:t>
                                </m:r>
                                <m:r>
                                  <a:rPr sz="1600">
                                    <a:latin typeface="Cambria Math" panose="02040503050406030204" pitchFamily="18" charset="0"/>
                                  </a:rPr>
                                  <m:t>2774</m:t>
                                </m:r>
                              </m:oMath>
                            </m:oMathPara>
                          </a14:m>
                          <a:endParaRPr dirty="0"/>
                        </a:p>
                      </a:txBody>
                      <a:tcPr/>
                    </a:tc>
                    <a:extLst>
                      <a:ext uri="{0D108BD9-81ED-4DB2-BD59-A6C34878D82A}">
                        <a16:rowId xmlns:a16="http://schemas.microsoft.com/office/drawing/2014/main" val="10002"/>
                      </a:ext>
                    </a:extLst>
                  </a:tr>
                </a:tbl>
              </a:graphicData>
            </a:graphic>
          </p:graphicFrame>
        </mc:Choice>
        <mc:Fallback>
          <p:graphicFrame>
            <p:nvGraphicFramePr>
              <p:cNvPr id="4" name="Table Placeholder 2" descr="The table contains 5 columns and explains Bank mortgage details. &#10;&#10;For the Option 30-Year Fixed-Rate, APR is 3.348%, Down Payment Required is 15% , Points Required is 0.875, and Additional Fees is $2774.">
                <a:extLst>
                  <a:ext uri="{FF2B5EF4-FFF2-40B4-BE49-F238E27FC236}">
                    <a16:creationId xmlns:a16="http://schemas.microsoft.com/office/drawing/2014/main" id="{BEB651F8-649A-4B6D-920C-AF36014A1EC0}"/>
                  </a:ext>
                </a:extLst>
              </p:cNvPr>
              <p:cNvGraphicFramePr>
                <a:graphicFrameLocks/>
              </p:cNvGraphicFramePr>
              <p:nvPr>
                <p:extLst>
                  <p:ext uri="{D42A27DB-BD31-4B8C-83A1-F6EECF244321}">
                    <p14:modId xmlns:p14="http://schemas.microsoft.com/office/powerpoint/2010/main" val="207439185"/>
                  </p:ext>
                </p:extLst>
              </p:nvPr>
            </p:nvGraphicFramePr>
            <p:xfrm>
              <a:off x="466165" y="4131826"/>
              <a:ext cx="8229600" cy="1158240"/>
            </p:xfrm>
            <a:graphic>
              <a:graphicData uri="http://schemas.openxmlformats.org/drawingml/2006/table">
                <a:tbl>
                  <a:tblPr firstRow="1" bandRow="1">
                    <a:tableStyleId>{5940675A-B579-460E-94D1-54222C63F5DA}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579120">
                    <a:tc>
                      <a:txBody>
                        <a:bodyPr/>
                        <a:lstStyle/>
                        <a:p>
                          <a:pPr algn="ctr"/>
                          <a:endParaRPr dirty="0"/>
                        </a:p>
                      </a:txBody>
                      <a:tcPr/>
                    </a:tc>
                    <a:tc>
                      <a:txBody>
                        <a:bodyPr/>
                        <a:lstStyle/>
                        <a:p>
                          <a:pPr algn="ctr">
                            <a:defRPr sz="1600" b="1"/>
                          </a:pPr>
                          <a:r>
                            <a:t>APR</a:t>
                          </a:r>
                        </a:p>
                      </a:txBody>
                      <a:tcPr/>
                    </a:tc>
                    <a:tc>
                      <a:txBody>
                        <a:bodyPr/>
                        <a:lstStyle/>
                        <a:p>
                          <a:pPr algn="ctr">
                            <a:defRPr sz="1600" b="1"/>
                          </a:pPr>
                          <a:r>
                            <a:rPr dirty="0"/>
                            <a:t>Down Payment Required</a:t>
                          </a:r>
                        </a:p>
                      </a:txBody>
                      <a:tcPr/>
                    </a:tc>
                    <a:tc>
                      <a:txBody>
                        <a:bodyPr/>
                        <a:lstStyle/>
                        <a:p>
                          <a:pPr algn="ctr">
                            <a:defRPr sz="1600" b="1"/>
                          </a:pPr>
                          <a:r>
                            <a:t>Points Required</a:t>
                          </a:r>
                        </a:p>
                      </a:txBody>
                      <a:tcPr/>
                    </a:tc>
                    <a:tc>
                      <a:txBody>
                        <a:bodyPr/>
                        <a:lstStyle/>
                        <a:p>
                          <a:pPr algn="ctr">
                            <a:defRPr sz="1600" b="1"/>
                          </a:pPr>
                          <a:r>
                            <a:rPr dirty="0"/>
                            <a:t>Additional Fees</a:t>
                          </a:r>
                        </a:p>
                      </a:txBody>
                      <a:tcPr/>
                    </a:tc>
                    <a:extLst>
                      <a:ext uri="{0D108BD9-81ED-4DB2-BD59-A6C34878D82A}">
                        <a16:rowId xmlns:a16="http://schemas.microsoft.com/office/drawing/2014/main" val="10001"/>
                      </a:ext>
                    </a:extLst>
                  </a:tr>
                  <a:tr h="579120">
                    <a:tc>
                      <a:txBody>
                        <a:bodyPr/>
                        <a:lstStyle/>
                        <a:p>
                          <a:pPr algn="ctr">
                            <a:defRPr b="1"/>
                          </a:pPr>
                          <a:r>
                            <a:rPr sz="1600"/>
                            <a:t>Option: 30-Year Fixed-Rate</a:t>
                          </a:r>
                        </a:p>
                      </a:txBody>
                      <a:tcPr/>
                    </a:tc>
                    <a:tc>
                      <a:txBody>
                        <a:bodyPr/>
                        <a:lstStyle/>
                        <a:p>
                          <a:endParaRPr lang="en-US"/>
                        </a:p>
                      </a:txBody>
                      <a:tcPr>
                        <a:blipFill>
                          <a:blip r:embed="rId3"/>
                          <a:stretch>
                            <a:fillRect l="-100370" t="-103158" r="-301111" b="-13684"/>
                          </a:stretch>
                        </a:blipFill>
                      </a:tcPr>
                    </a:tc>
                    <a:tc>
                      <a:txBody>
                        <a:bodyPr/>
                        <a:lstStyle/>
                        <a:p>
                          <a:endParaRPr lang="en-US"/>
                        </a:p>
                      </a:txBody>
                      <a:tcPr>
                        <a:blipFill>
                          <a:blip r:embed="rId3"/>
                          <a:stretch>
                            <a:fillRect l="-199631" t="-103158" r="-200000" b="-13684"/>
                          </a:stretch>
                        </a:blipFill>
                      </a:tcPr>
                    </a:tc>
                    <a:tc>
                      <a:txBody>
                        <a:bodyPr/>
                        <a:lstStyle/>
                        <a:p>
                          <a:pPr algn="ctr"/>
                          <a:r>
                            <a:rPr sz="1600"/>
                            <a:t>0.875</a:t>
                          </a:r>
                          <a:endParaRPr sz="1600">
                            <a:latin typeface="Cambria Math"/>
                          </a:endParaRPr>
                        </a:p>
                      </a:txBody>
                      <a:tcPr/>
                    </a:tc>
                    <a:tc>
                      <a:txBody>
                        <a:bodyPr/>
                        <a:lstStyle/>
                        <a:p>
                          <a:endParaRPr lang="en-US"/>
                        </a:p>
                      </a:txBody>
                      <a:tcPr>
                        <a:blipFill>
                          <a:blip r:embed="rId3"/>
                          <a:stretch>
                            <a:fillRect l="-400741" t="-103158" r="-741" b="-13684"/>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Calculating Mortgage Payments and Fees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lang="en-US" sz="2800" b="1" dirty="0"/>
                  <a:t>Solution</a:t>
                </a:r>
              </a:p>
              <a:p>
                <a:pPr marL="538163" indent="-538163">
                  <a:defRPr sz="2800"/>
                </a:pPr>
                <a:r>
                  <a:rPr lang="en-US" dirty="0"/>
                  <a:t>a.	</a:t>
                </a:r>
                <a:r>
                  <a:rPr lang="en-US" sz="2800" dirty="0"/>
                  <a:t>The required down payment is </a:t>
                </a:r>
                <a14:m>
                  <m:oMath xmlns:m="http://schemas.openxmlformats.org/officeDocument/2006/math">
                    <m:r>
                      <a:rPr lang="en-US">
                        <a:latin typeface="Cambria Math" panose="02040503050406030204" pitchFamily="18" charset="0"/>
                      </a:rPr>
                      <m:t>15%</m:t>
                    </m:r>
                  </m:oMath>
                </a14:m>
                <a:r>
                  <a:rPr lang="en-US" sz="2800" dirty="0"/>
                  <a:t> of the price of the house.</a:t>
                </a:r>
              </a:p>
              <a:p>
                <a:pPr algn="ctr">
                  <a:defRPr sz="2800"/>
                </a:pPr>
                <a:r>
                  <a:rPr lang="en-US" dirty="0"/>
                  <a:t>​</a:t>
                </a:r>
                <a:r>
                  <a:rPr lang="en-US" sz="2800" dirty="0"/>
                  <a:t>Down Payment Required: 0.15 </a:t>
                </a:r>
                <a:r>
                  <a:rPr lang="en-US" sz="2800" dirty="0">
                    <a:latin typeface="Cambria Math" panose="02040503050406030204" pitchFamily="18" charset="0"/>
                    <a:ea typeface="Cambria Math" panose="02040503050406030204" pitchFamily="18" charset="0"/>
                  </a:rPr>
                  <a:t>⋅</a:t>
                </a:r>
                <a:r>
                  <a:rPr lang="en-US" sz="2800" dirty="0"/>
                  <a:t> $265,000 = $39,750</a:t>
                </a:r>
              </a:p>
              <a:p>
                <a:pPr marL="538163" indent="-538163">
                  <a:defRPr sz="2800"/>
                </a:pPr>
                <a:r>
                  <a:rPr lang="en-US" sz="2800" dirty="0"/>
                  <a:t>b.	The loan amount is the price of the house minus the down payment.</a:t>
                </a:r>
              </a:p>
              <a:p>
                <a:pPr algn="ctr">
                  <a:defRPr sz="2800"/>
                </a:pPr>
                <a:r>
                  <a:rPr lang="en-US" dirty="0"/>
                  <a:t>​</a:t>
                </a:r>
                <a:r>
                  <a:rPr lang="en-US" sz="2800" dirty="0"/>
                  <a:t>Loan Amount (</a:t>
                </a:r>
                <a:r>
                  <a:rPr lang="en-US" sz="2800" i="1" dirty="0"/>
                  <a:t>P</a:t>
                </a:r>
                <a:r>
                  <a:rPr lang="en-US" sz="2800" dirty="0"/>
                  <a:t>): $265,000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 $39,750 = $225,250</a:t>
                </a:r>
                <a:endParaRPr lang="en-US" dirty="0"/>
              </a:p>
              <a:p>
                <a:pPr marL="538163" indent="-538163">
                  <a:defRPr sz="2800"/>
                </a:pPr>
                <a:r>
                  <a:rPr lang="en-US" dirty="0"/>
                  <a:t>c.	</a:t>
                </a:r>
                <a:r>
                  <a:rPr lang="en-US" sz="2800" dirty="0"/>
                  <a:t>The lender requires </a:t>
                </a:r>
                <a:r>
                  <a:rPr lang="en-US" sz="2800" dirty="0">
                    <a:latin typeface="Cambria Math"/>
                  </a:rPr>
                  <a:t>0.875</a:t>
                </a:r>
                <a:r>
                  <a:rPr lang="en-US" sz="2800" dirty="0"/>
                  <a:t> points, or </a:t>
                </a:r>
                <a14:m>
                  <m:oMath xmlns:m="http://schemas.openxmlformats.org/officeDocument/2006/math">
                    <m:r>
                      <a:rPr lang="en-US">
                        <a:latin typeface="Cambria Math" panose="02040503050406030204" pitchFamily="18" charset="0"/>
                      </a:rPr>
                      <m:t>0.875%</m:t>
                    </m:r>
                  </m:oMath>
                </a14:m>
                <a:r>
                  <a:rPr lang="en-US" sz="2800" dirty="0"/>
                  <a:t> of the loan amount to be paid at closing. This is found by multiplying </a:t>
                </a:r>
                <a:r>
                  <a:rPr lang="en-US" sz="2800" dirty="0">
                    <a:latin typeface="Cambria Math"/>
                  </a:rPr>
                  <a:t>0.00875</a:t>
                </a:r>
                <a:r>
                  <a:rPr lang="en-US" sz="2800" dirty="0"/>
                  <a:t> by the amount of the loan amount that was found in part b.</a:t>
                </a:r>
              </a:p>
              <a:p>
                <a:pPr algn="ctr">
                  <a:defRPr sz="2800"/>
                </a:pPr>
                <a:r>
                  <a:rPr lang="en-US" dirty="0"/>
                  <a:t>​</a:t>
                </a:r>
                <a:r>
                  <a:rPr lang="en-US" sz="2800" dirty="0"/>
                  <a:t>Fee for Points: 0.00875 </a:t>
                </a:r>
                <a:r>
                  <a:rPr lang="en-US" sz="2800" dirty="0">
                    <a:latin typeface="Cambria Math" panose="02040503050406030204" pitchFamily="18" charset="0"/>
                    <a:ea typeface="Cambria Math" panose="02040503050406030204" pitchFamily="18" charset="0"/>
                  </a:rPr>
                  <a:t>⋅</a:t>
                </a:r>
                <a:r>
                  <a:rPr lang="en-US" sz="2800" dirty="0"/>
                  <a:t> $225,250 ≈ $1,970.94</a:t>
                </a:r>
                <a:endParaRPr lang="en-US" dirty="0"/>
              </a:p>
              <a:p>
                <a:pPr algn="ct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407" b="-736"/>
                </a:stretch>
              </a:blipFill>
            </p:spPr>
            <p:txBody>
              <a:bodyPr/>
              <a:lstStyle/>
              <a:p>
                <a:r>
                  <a:rPr lang="en-IN">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Calculating Mortgage Payments and Fees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457200" lvl="1" indent="0">
                  <a:buNone/>
                  <a:defRPr sz="2800"/>
                </a:pPr>
                <a:r>
                  <a:rPr lang="en-US" sz="2600" dirty="0"/>
                  <a:t>We then add the point amount to the additional fees of </a:t>
                </a:r>
                <a14:m>
                  <m:oMath xmlns:m="http://schemas.openxmlformats.org/officeDocument/2006/math">
                    <m:r>
                      <a:rPr lang="en-US" sz="2600">
                        <a:latin typeface="Cambria Math" panose="02040503050406030204" pitchFamily="18" charset="0"/>
                      </a:rPr>
                      <m:t>$2774</m:t>
                    </m:r>
                  </m:oMath>
                </a14:m>
                <a:r>
                  <a:rPr lang="en-US" sz="2600" dirty="0"/>
                  <a:t> to determine the total fees due to the lender at closing.</a:t>
                </a:r>
              </a:p>
              <a:p>
                <a:pPr algn="ctr">
                  <a:defRPr sz="2800"/>
                </a:pPr>
                <a:r>
                  <a:rPr lang="en-US" sz="2600" dirty="0"/>
                  <a:t>  ​Fees Due to Lender: </a:t>
                </a:r>
                <a14:m>
                  <m:oMath xmlns:m="http://schemas.openxmlformats.org/officeDocument/2006/math">
                    <m:r>
                      <a:rPr lang="en-US" sz="2600">
                        <a:latin typeface="Cambria Math" panose="02040503050406030204" pitchFamily="18" charset="0"/>
                      </a:rPr>
                      <m:t>$1,970.94+$2774=$4,744.94</m:t>
                    </m:r>
                  </m:oMath>
                </a14:m>
                <a:endParaRPr lang="en-US" sz="2600" dirty="0"/>
              </a:p>
              <a:p>
                <a:pPr marL="457200" lvl="1" indent="0">
                  <a:buNone/>
                  <a:defRPr sz="2800"/>
                </a:pPr>
                <a:r>
                  <a:rPr lang="en-US" sz="2600" dirty="0"/>
                  <a:t>Therefore, the buyer is responsible for paying </a:t>
                </a:r>
                <a14:m>
                  <m:oMath xmlns:m="http://schemas.openxmlformats.org/officeDocument/2006/math">
                    <m:r>
                      <a:rPr lang="en-US" sz="2600">
                        <a:latin typeface="Cambria Math" panose="02040503050406030204" pitchFamily="18" charset="0"/>
                      </a:rPr>
                      <m:t>$4,744.94</m:t>
                    </m:r>
                  </m:oMath>
                </a14:m>
                <a:r>
                  <a:rPr lang="en-US" sz="2600" dirty="0"/>
                  <a:t> in fees as well as the down payment of </a:t>
                </a:r>
                <a14:m>
                  <m:oMath xmlns:m="http://schemas.openxmlformats.org/officeDocument/2006/math">
                    <m:r>
                      <a:rPr lang="en-US" sz="2600">
                        <a:latin typeface="Cambria Math" panose="02040503050406030204" pitchFamily="18" charset="0"/>
                      </a:rPr>
                      <m:t>$39,750</m:t>
                    </m:r>
                  </m:oMath>
                </a14:m>
                <a:r>
                  <a:rPr lang="en-US" sz="2600" dirty="0"/>
                  <a:t>. So, at closing, the buyer will be expected to pay</a:t>
                </a:r>
                <a:br>
                  <a:rPr lang="en-US" sz="2600" dirty="0"/>
                </a:br>
                <a14:m>
                  <m:oMath xmlns:m="http://schemas.openxmlformats.org/officeDocument/2006/math">
                    <m:r>
                      <a:rPr lang="en-US" sz="2600">
                        <a:latin typeface="Cambria Math" panose="02040503050406030204" pitchFamily="18" charset="0"/>
                      </a:rPr>
                      <m:t>$4,744.94+$39,750=$44,494.94</m:t>
                    </m:r>
                  </m:oMath>
                </a14:m>
                <a:r>
                  <a:rPr lang="en-US" sz="2600" dirty="0"/>
                  <a:t>.</a:t>
                </a:r>
              </a:p>
              <a:p>
                <a:pPr marL="447675" indent="-447675">
                  <a:defRPr sz="2800"/>
                </a:pPr>
                <a:r>
                  <a:rPr lang="en-US" sz="2600" dirty="0"/>
                  <a:t>d.	To calculate the monthly payment for the loan, we use the loan amount found in part b. We know that</a:t>
                </a:r>
                <a:br>
                  <a:rPr lang="en-US" sz="2600" dirty="0"/>
                </a:br>
                <a14:m>
                  <m:oMath xmlns:m="http://schemas.openxmlformats.org/officeDocument/2006/math">
                    <m:r>
                      <a:rPr lang="en-US" sz="2600" b="0" i="1" smtClean="0">
                        <a:latin typeface="Cambria Math" panose="02040503050406030204" pitchFamily="18" charset="0"/>
                      </a:rPr>
                      <m:t>𝑃</m:t>
                    </m:r>
                    <m:r>
                      <a:rPr lang="en-US" sz="2600">
                        <a:latin typeface="Cambria Math" panose="02040503050406030204" pitchFamily="18" charset="0"/>
                      </a:rPr>
                      <m:t>=$225,250</m:t>
                    </m:r>
                  </m:oMath>
                </a14:m>
                <a:r>
                  <a:rPr lang="en-US" sz="2600" dirty="0"/>
                  <a:t>, the interest rate is </a:t>
                </a:r>
                <a14:m>
                  <m:oMath xmlns:m="http://schemas.openxmlformats.org/officeDocument/2006/math">
                    <m:r>
                      <a:rPr lang="en-US" sz="2600">
                        <a:latin typeface="Cambria Math" panose="02040503050406030204" pitchFamily="18" charset="0"/>
                      </a:rPr>
                      <m:t>3.348%</m:t>
                    </m:r>
                  </m:oMath>
                </a14:m>
                <a:r>
                  <a:rPr lang="en-US" sz="2600" dirty="0"/>
                  <a:t> (so</a:t>
                </a:r>
                <a:br>
                  <a:rPr lang="en-US" sz="2600" dirty="0"/>
                </a:br>
                <a:r>
                  <a:rPr lang="en-US" sz="2600" i="1" dirty="0"/>
                  <a:t>r</a:t>
                </a:r>
                <a:r>
                  <a:rPr lang="en-US" sz="2600" dirty="0"/>
                  <a:t> = </a:t>
                </a:r>
                <a14:m>
                  <m:oMath xmlns:m="http://schemas.openxmlformats.org/officeDocument/2006/math">
                    <m:r>
                      <a:rPr lang="en-US" sz="2600">
                        <a:latin typeface="Cambria Math" panose="02040503050406030204" pitchFamily="18" charset="0"/>
                      </a:rPr>
                      <m:t>0.03348</m:t>
                    </m:r>
                  </m:oMath>
                </a14:m>
                <a:r>
                  <a:rPr lang="en-US" sz="2600" dirty="0"/>
                  <a:t>), </a:t>
                </a:r>
                <a:r>
                  <a:rPr lang="en-US" sz="2600" i="1" dirty="0"/>
                  <a:t>t</a:t>
                </a:r>
                <a:r>
                  <a:rPr lang="en-US" sz="2600" dirty="0"/>
                  <a:t> = 30 years, and </a:t>
                </a:r>
                <a:r>
                  <a:rPr lang="en-US" sz="2600" i="1" dirty="0"/>
                  <a:t>n</a:t>
                </a:r>
                <a:r>
                  <a:rPr lang="en-US" sz="2600" dirty="0"/>
                  <a:t> = 12 since payments are made monthly.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2148" b="-3067"/>
                </a:stretch>
              </a:blipFill>
            </p:spPr>
            <p:txBody>
              <a:bodyPr/>
              <a:lstStyle/>
              <a:p>
                <a:r>
                  <a:rPr lang="en-IN">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Calculating Mortgage Payments and Fees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sp>
        <p:nvSpPr>
          <p:cNvPr id="3" name="Text Placeholder 2"/>
          <p:cNvSpPr>
            <a:spLocks noGrp="1"/>
          </p:cNvSpPr>
          <p:nvPr>
            <p:ph type="body" sz="quarter" idx="10"/>
          </p:nvPr>
        </p:nvSpPr>
        <p:spPr/>
        <p:txBody>
          <a:bodyPr>
            <a:normAutofit/>
          </a:bodyPr>
          <a:lstStyle/>
          <a:p>
            <a:pPr>
              <a:defRPr b="1"/>
            </a:pPr>
            <a:r>
              <a:rPr lang="en-US" dirty="0"/>
              <a:t>​</a:t>
            </a:r>
            <a:r>
              <a:rPr lang="en-US" sz="2800" dirty="0"/>
              <a:t>By Hand</a:t>
            </a:r>
            <a:endParaRPr dirty="0"/>
          </a:p>
        </p:txBody>
      </p:sp>
      <p:pic>
        <p:nvPicPr>
          <p:cNvPr id="5" name="Picture 4" descr="PMT equals numerator open parenthesis p times r over n closed parenthesis whole divided by denominator open bracket 1 minus open parenthesis 1 plus r over n closed parenthesis superscript negative n times t close bracket&#10;&#10;equals numerator open parenthesis 225250 dollars times 0.03348 over 12 closed parenthesis whole divided by open bracket 1 minus open parenthesis 1 plus 0.03348 over 12 closed parenthesis superscript negative 12 times 30 close bracket&#10;&#10;approximately equal to 992.4583 dollars">
            <a:extLst>
              <a:ext uri="{FF2B5EF4-FFF2-40B4-BE49-F238E27FC236}">
                <a16:creationId xmlns:a16="http://schemas.microsoft.com/office/drawing/2014/main" id="{4FD026F3-5171-FB61-A52B-FC96C964F897}"/>
              </a:ext>
            </a:extLst>
          </p:cNvPr>
          <p:cNvPicPr>
            <a:picLocks noChangeAspect="1"/>
          </p:cNvPicPr>
          <p:nvPr/>
        </p:nvPicPr>
        <p:blipFill>
          <a:blip r:embed="rId2"/>
          <a:stretch>
            <a:fillRect/>
          </a:stretch>
        </p:blipFill>
        <p:spPr>
          <a:xfrm>
            <a:off x="2704077" y="1640820"/>
            <a:ext cx="3735845" cy="3744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45" y="103322"/>
            <a:ext cx="8229600" cy="914400"/>
          </a:xfrm>
        </p:spPr>
        <p:txBody>
          <a:bodyPr>
            <a:normAutofit/>
          </a:bodyPr>
          <a:lstStyle/>
          <a:p>
            <a:pPr>
              <a:defRPr sz="3200"/>
            </a:pPr>
            <a:r>
              <a:rPr dirty="0"/>
              <a:t>Example 4: Calculating Mortgage Payments and Fees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p:sp>
        <p:nvSpPr>
          <p:cNvPr id="3" name="Text Placeholder 2"/>
          <p:cNvSpPr>
            <a:spLocks noGrp="1"/>
          </p:cNvSpPr>
          <p:nvPr>
            <p:ph type="body" sz="quarter" idx="10"/>
          </p:nvPr>
        </p:nvSpPr>
        <p:spPr>
          <a:xfrm>
            <a:off x="457200" y="1143000"/>
            <a:ext cx="8229600" cy="4967067"/>
          </a:xfrm>
        </p:spPr>
        <p:txBody>
          <a:bodyPr>
            <a:normAutofit/>
          </a:bodyPr>
          <a:lstStyle/>
          <a:p>
            <a:pPr>
              <a:defRPr b="1"/>
            </a:pPr>
            <a:r>
              <a:rPr sz="2400" dirty="0"/>
              <a:t>TI-83/84 Plus</a:t>
            </a:r>
          </a:p>
          <a:p>
            <a:pPr algn="just"/>
            <a:r>
              <a:rPr sz="2200" dirty="0"/>
              <a:t>Using the TVM Solver, N is the total number of times the interest is compounded. Since this is a 30-year mortgage with monthly payments, N = 12</a:t>
            </a:r>
            <a:r>
              <a:rPr lang="en-US" sz="2200" dirty="0"/>
              <a:t> </a:t>
            </a:r>
            <a:r>
              <a:rPr lang="en-IN" sz="2200" dirty="0">
                <a:latin typeface="Cambria Math" panose="02040503050406030204" pitchFamily="18" charset="0"/>
                <a:ea typeface="Cambria Math" panose="02040503050406030204" pitchFamily="18" charset="0"/>
              </a:rPr>
              <a:t>⋅</a:t>
            </a:r>
            <a:r>
              <a:rPr lang="en-US" sz="2200" dirty="0"/>
              <a:t> </a:t>
            </a:r>
            <a:r>
              <a:rPr sz="2200" dirty="0"/>
              <a:t>3</a:t>
            </a:r>
            <a:r>
              <a:rPr lang="en-US" sz="2200" dirty="0"/>
              <a:t>0</a:t>
            </a:r>
            <a:r>
              <a:rPr sz="2200" dirty="0"/>
              <a:t> = 36</a:t>
            </a:r>
            <a:r>
              <a:rPr lang="en-US" sz="2200" dirty="0"/>
              <a:t>0</a:t>
            </a:r>
            <a:r>
              <a:rPr sz="2200" dirty="0"/>
              <a:t>. PV is the amount being financed, which we will enter as </a:t>
            </a:r>
            <a:r>
              <a:rPr lang="en-US" sz="2200" dirty="0">
                <a:latin typeface="Calibri" panose="020F0502020204030204" pitchFamily="34" charset="0"/>
                <a:ea typeface="Calibri" panose="020F0502020204030204" pitchFamily="34" charset="0"/>
                <a:cs typeface="Calibri" panose="020F0502020204030204" pitchFamily="34" charset="0"/>
              </a:rPr>
              <a:t>−</a:t>
            </a:r>
            <a:r>
              <a:rPr sz="2200" dirty="0"/>
              <a:t>22525</a:t>
            </a:r>
            <a:r>
              <a:rPr lang="en-US" sz="2200" dirty="0"/>
              <a:t>0</a:t>
            </a:r>
            <a:r>
              <a:rPr sz="2200" dirty="0"/>
              <a:t>. Update the values in the TVM Solver as shown in Figure 9. Clear the entry for PMT and press </a:t>
            </a:r>
            <a:r>
              <a:rPr sz="2200" b="1" dirty="0"/>
              <a:t>alpha</a:t>
            </a:r>
            <a:r>
              <a:rPr lang="en-US" sz="2200" dirty="0"/>
              <a:t> </a:t>
            </a:r>
            <a:r>
              <a:rPr sz="2200" b="1" dirty="0"/>
              <a:t>enter</a:t>
            </a:r>
            <a:r>
              <a:rPr sz="2200" dirty="0"/>
              <a:t> to solve for that value. The calculator returns </a:t>
            </a:r>
            <a:r>
              <a:rPr sz="2200" dirty="0">
                <a:latin typeface="Ti86pc" panose="020B0609020003040203" pitchFamily="49" charset="0"/>
              </a:rPr>
              <a:t>992.4582979.</a:t>
            </a:r>
          </a:p>
        </p:txBody>
      </p:sp>
      <p:pic>
        <p:nvPicPr>
          <p:cNvPr id="5" name="Picture 4" descr="A screenshot of a graphing calculator. The first line reads N equals  360 . The second line reads I% equals  3.348 . The third line reads PV equals  minus 225250 . The fourth line reads PMT equals  992.4582979 . The fifth line reads FV equals  0 . The sixth line reads P/Y equals  12 . The seventh line reads C/Y equals  12 . The eighth line reads PMT: END BEGIN.">
            <a:extLst>
              <a:ext uri="{FF2B5EF4-FFF2-40B4-BE49-F238E27FC236}">
                <a16:creationId xmlns:a16="http://schemas.microsoft.com/office/drawing/2014/main" id="{6C471547-B62A-40F7-9BB4-91462F398576}"/>
              </a:ext>
            </a:extLst>
          </p:cNvPr>
          <p:cNvPicPr>
            <a:picLocks noChangeAspect="1"/>
          </p:cNvPicPr>
          <p:nvPr/>
        </p:nvPicPr>
        <p:blipFill>
          <a:blip r:embed="rId2"/>
          <a:srcRect b="9198"/>
          <a:stretch>
            <a:fillRect/>
          </a:stretch>
        </p:blipFill>
        <p:spPr>
          <a:xfrm>
            <a:off x="3048001" y="3788821"/>
            <a:ext cx="2438400" cy="1859581"/>
          </a:xfrm>
          <a:prstGeom prst="rect">
            <a:avLst/>
          </a:prstGeom>
        </p:spPr>
      </p:pic>
      <p:sp>
        <p:nvSpPr>
          <p:cNvPr id="4" name="TextBox 3">
            <a:extLst>
              <a:ext uri="{FF2B5EF4-FFF2-40B4-BE49-F238E27FC236}">
                <a16:creationId xmlns:a16="http://schemas.microsoft.com/office/drawing/2014/main" id="{73C1E07D-6252-3777-C487-BD2EF4FEAF9F}"/>
              </a:ext>
            </a:extLst>
          </p:cNvPr>
          <p:cNvSpPr txBox="1"/>
          <p:nvPr/>
        </p:nvSpPr>
        <p:spPr>
          <a:xfrm>
            <a:off x="3657601" y="5542847"/>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9</a:t>
            </a:r>
            <a:endParaRPr lang="en-IN"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Calculating Mortgage Payments and Fees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7</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200" dirty="0"/>
                  <a:t>​Microsoft Excel</a:t>
                </a:r>
              </a:p>
              <a:p>
                <a:pPr>
                  <a:defRPr sz="2800"/>
                </a:pPr>
                <a:r>
                  <a:rPr sz="2200" dirty="0"/>
                  <a:t>We will again use the </a:t>
                </a:r>
                <a:r>
                  <a:rPr sz="2200" b="1" dirty="0"/>
                  <a:t>PMT(rate, </a:t>
                </a:r>
                <a:r>
                  <a:rPr sz="2200" b="1" dirty="0" err="1"/>
                  <a:t>nper</a:t>
                </a:r>
                <a:r>
                  <a:rPr sz="2200" b="1" dirty="0"/>
                  <a:t>, </a:t>
                </a:r>
                <a:r>
                  <a:rPr sz="2200" b="1" dirty="0" err="1"/>
                  <a:t>pmt</a:t>
                </a:r>
                <a:r>
                  <a:rPr sz="2200" b="1" dirty="0"/>
                  <a:t>, [</a:t>
                </a:r>
                <a:r>
                  <a:rPr sz="2200" b="1" dirty="0" err="1"/>
                  <a:t>pv</a:t>
                </a:r>
                <a:r>
                  <a:rPr sz="2200" b="1" dirty="0"/>
                  <a:t>], [</a:t>
                </a:r>
                <a:r>
                  <a:rPr sz="2200" b="1" dirty="0" err="1"/>
                  <a:t>fv</a:t>
                </a:r>
                <a:r>
                  <a:rPr sz="2200" b="1" dirty="0"/>
                  <a:t>], [type])</a:t>
                </a:r>
                <a:r>
                  <a:rPr sz="2200" dirty="0"/>
                  <a:t> function to calculate the amount that each monthly payment should be in order to pay off the loan. The first argument, rate, is </a:t>
                </a:r>
                <a14:m>
                  <m:oMath xmlns:m="http://schemas.openxmlformats.org/officeDocument/2006/math">
                    <m:r>
                      <a:rPr sz="2200">
                        <a:latin typeface="Cambria Math" panose="02040503050406030204" pitchFamily="18" charset="0"/>
                      </a:rPr>
                      <m:t>0.03348/12</m:t>
                    </m:r>
                  </m:oMath>
                </a14:m>
                <a:r>
                  <a:rPr sz="2200" dirty="0"/>
                  <a:t>, and </a:t>
                </a:r>
                <a14:m>
                  <m:oMath xmlns:m="http://schemas.openxmlformats.org/officeDocument/2006/math">
                    <m:r>
                      <m:rPr>
                        <m:sty m:val="p"/>
                      </m:rPr>
                      <a:rPr sz="2200">
                        <a:latin typeface="Cambria Math" panose="02040503050406030204" pitchFamily="18" charset="0"/>
                      </a:rPr>
                      <m:t>nper</m:t>
                    </m:r>
                  </m:oMath>
                </a14:m>
                <a:r>
                  <a:rPr sz="2200" dirty="0"/>
                  <a:t> is</a:t>
                </a:r>
                <a:r>
                  <a:rPr lang="en-US" sz="2200" dirty="0"/>
                  <a:t> 30 </a:t>
                </a:r>
                <a:r>
                  <a:rPr lang="en-US" sz="2200" dirty="0">
                    <a:latin typeface="Cambria Math" panose="02040503050406030204" pitchFamily="18" charset="0"/>
                    <a:ea typeface="Cambria Math" panose="02040503050406030204" pitchFamily="18" charset="0"/>
                  </a:rPr>
                  <a:t>⋅</a:t>
                </a:r>
                <a:r>
                  <a:rPr lang="en-US" sz="2200" dirty="0"/>
                  <a:t> 12.</a:t>
                </a:r>
                <a:endParaRPr sz="2200" dirty="0"/>
              </a:p>
              <a:p>
                <a:pPr>
                  <a:defRPr sz="2800"/>
                </a:pPr>
                <a:r>
                  <a:rPr sz="2200" dirty="0"/>
                  <a:t>In an empty cell, type "=PMT(0.03348/12,30*12,-225250,0,0)" and press Enter. The payment amount is given as </a:t>
                </a:r>
                <a14:m>
                  <m:oMath xmlns:m="http://schemas.openxmlformats.org/officeDocument/2006/math">
                    <m:r>
                      <a:rPr sz="2200">
                        <a:latin typeface="Cambria Math" panose="02040503050406030204" pitchFamily="18" charset="0"/>
                      </a:rPr>
                      <m:t>$992.46</m:t>
                    </m:r>
                  </m:oMath>
                </a14:m>
                <a:r>
                  <a:rPr sz="22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r="-1556"/>
                </a:stretch>
              </a:blipFill>
            </p:spPr>
            <p:txBody>
              <a:bodyPr/>
              <a:lstStyle/>
              <a:p>
                <a:r>
                  <a:rPr lang="en-IN">
                    <a:noFill/>
                  </a:rPr>
                  <a:t> </a:t>
                </a:r>
              </a:p>
            </p:txBody>
          </p:sp>
        </mc:Fallback>
      </mc:AlternateContent>
      <p:pic>
        <p:nvPicPr>
          <p:cNvPr id="5" name="Picture 4" descr="A screenshot of an excel sheet.  A dropbox box at the top left reads A1.  The formula bar reads fx equals PMT(0.03348/12,30*12,-225250,0,0).  Cell A1 contains  $992.46 . All other cells are empty.">
            <a:extLst>
              <a:ext uri="{FF2B5EF4-FFF2-40B4-BE49-F238E27FC236}">
                <a16:creationId xmlns:a16="http://schemas.microsoft.com/office/drawing/2014/main" id="{110313B9-39A8-451B-A999-4A34E9F4B255}"/>
              </a:ext>
            </a:extLst>
          </p:cNvPr>
          <p:cNvPicPr>
            <a:picLocks noChangeAspect="1"/>
          </p:cNvPicPr>
          <p:nvPr/>
        </p:nvPicPr>
        <p:blipFill>
          <a:blip r:embed="rId3"/>
          <a:srcRect b="19538"/>
          <a:stretch>
            <a:fillRect/>
          </a:stretch>
        </p:blipFill>
        <p:spPr>
          <a:xfrm>
            <a:off x="1828800" y="3599330"/>
            <a:ext cx="5239481" cy="1295400"/>
          </a:xfrm>
          <a:prstGeom prst="rect">
            <a:avLst/>
          </a:prstGeom>
        </p:spPr>
      </p:pic>
      <p:sp>
        <p:nvSpPr>
          <p:cNvPr id="4" name="TextBox 3">
            <a:extLst>
              <a:ext uri="{FF2B5EF4-FFF2-40B4-BE49-F238E27FC236}">
                <a16:creationId xmlns:a16="http://schemas.microsoft.com/office/drawing/2014/main" id="{2A4F569E-04BC-6C8C-CC2B-A1E42FD878DF}"/>
              </a:ext>
            </a:extLst>
          </p:cNvPr>
          <p:cNvSpPr txBox="1"/>
          <p:nvPr/>
        </p:nvSpPr>
        <p:spPr>
          <a:xfrm>
            <a:off x="3886200" y="4826238"/>
            <a:ext cx="1371599"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10</a:t>
            </a:r>
            <a:endParaRPr lang="en-IN" sz="24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8B2D918-CAA0-57FC-478C-20E1B62FF687}"/>
                  </a:ext>
                </a:extLst>
              </p:cNvPr>
              <p:cNvSpPr txBox="1"/>
              <p:nvPr/>
            </p:nvSpPr>
            <p:spPr>
              <a:xfrm>
                <a:off x="457200" y="5219410"/>
                <a:ext cx="8229600" cy="830997"/>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Therefore, the monthly loan payment will be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$992.46</m:t>
                    </m:r>
                  </m:oMath>
                </a14:m>
                <a:r>
                  <a:rPr kumimoji="0" lang="en-US" sz="2400" b="0" i="0" u="none" strike="noStrike" kern="1200" cap="none" spc="0" normalizeH="0" baseline="0" noProof="0" dirty="0">
                    <a:ln>
                      <a:noFill/>
                    </a:ln>
                    <a:solidFill>
                      <a:srgbClr val="366092"/>
                    </a:solidFill>
                    <a:effectLst/>
                    <a:uLnTx/>
                    <a:uFillTx/>
                    <a:latin typeface="Calibri"/>
                    <a:ea typeface="+mn-ea"/>
                    <a:cs typeface="+mn-cs"/>
                  </a:rPr>
                  <a:t> over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30</a:t>
                </a:r>
                <a:r>
                  <a:rPr kumimoji="0" lang="en-US" sz="2400" b="0" i="0" u="none" strike="noStrike" kern="1200" cap="none" spc="0" normalizeH="0" baseline="0" noProof="0" dirty="0">
                    <a:ln>
                      <a:noFill/>
                    </a:ln>
                    <a:solidFill>
                      <a:srgbClr val="366092"/>
                    </a:solidFill>
                    <a:effectLst/>
                    <a:uLnTx/>
                    <a:uFillTx/>
                    <a:latin typeface="Calibri"/>
                    <a:ea typeface="+mn-ea"/>
                    <a:cs typeface="+mn-cs"/>
                  </a:rPr>
                  <a:t> years.</a:t>
                </a:r>
                <a:endParaRPr lang="en-IN" dirty="0"/>
              </a:p>
            </p:txBody>
          </p:sp>
        </mc:Choice>
        <mc:Fallback xmlns="">
          <p:sp>
            <p:nvSpPr>
              <p:cNvPr id="7" name="TextBox 6">
                <a:extLst>
                  <a:ext uri="{FF2B5EF4-FFF2-40B4-BE49-F238E27FC236}">
                    <a16:creationId xmlns:a16="http://schemas.microsoft.com/office/drawing/2014/main" id="{F8B2D918-CAA0-57FC-478C-20E1B62FF687}"/>
                  </a:ext>
                </a:extLst>
              </p:cNvPr>
              <p:cNvSpPr txBox="1">
                <a:spLocks noRot="1" noChangeAspect="1" noMove="1" noResize="1" noEditPoints="1" noAdjustHandles="1" noChangeArrowheads="1" noChangeShapeType="1" noTextEdit="1"/>
              </p:cNvSpPr>
              <p:nvPr/>
            </p:nvSpPr>
            <p:spPr>
              <a:xfrm>
                <a:off x="457200" y="5219410"/>
                <a:ext cx="8229600" cy="830997"/>
              </a:xfrm>
              <a:prstGeom prst="rect">
                <a:avLst/>
              </a:prstGeom>
              <a:blipFill>
                <a:blip r:embed="rId4"/>
                <a:stretch>
                  <a:fillRect l="-1111" t="-7299" b="-15328"/>
                </a:stretch>
              </a:blipFill>
            </p:spPr>
            <p:txBody>
              <a:bodyPr/>
              <a:lstStyle/>
              <a:p>
                <a:r>
                  <a:rPr lang="en-IN">
                    <a:noFill/>
                  </a:rPr>
                  <a:t> </a:t>
                </a:r>
              </a:p>
            </p:txBody>
          </p:sp>
        </mc:Fallback>
      </mc:AlternateContent>
    </p:spTree>
    <p:extLst>
      <p:ext uri="{BB962C8B-B14F-4D97-AF65-F5344CB8AC3E}">
        <p14:creationId xmlns:p14="http://schemas.microsoft.com/office/powerpoint/2010/main" val="12350905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Calculating Mortgage Payments and Fees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8</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marL="447675" indent="-447675">
                  <a:defRPr sz="2800"/>
                </a:pPr>
                <a:r>
                  <a:rPr lang="en-US" sz="2800" dirty="0"/>
                  <a:t>e.	</a:t>
                </a:r>
                <a:r>
                  <a:rPr sz="2800" dirty="0"/>
                  <a:t>The total monthly payment that the buyer will make includes the loan payment, property taxes, and home insurance.</a:t>
                </a:r>
              </a:p>
              <a:p>
                <a:pPr algn="ctr">
                  <a:defRPr sz="2800"/>
                </a:pPr>
                <a:r>
                  <a:rPr dirty="0"/>
                  <a:t>​</a:t>
                </a:r>
                <a:r>
                  <a:rPr sz="2800" dirty="0"/>
                  <a:t>Buyer's Total Monthly Payment Amount: </a:t>
                </a:r>
                <a:endParaRPr lang="en-US" sz="2800" dirty="0"/>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$992.46+$200+$83.33=$1,275.79</m:t>
                      </m:r>
                    </m:oMath>
                  </m:oMathPara>
                </a14:m>
                <a:endParaRPr sz="2800" dirty="0"/>
              </a:p>
              <a:p>
                <a:pPr marL="457200" lvl="1" indent="0">
                  <a:buNone/>
                </a:pPr>
                <a:r>
                  <a:rPr dirty="0"/>
                  <a:t>This is usually referred to as the "mortgage payment," but in reality, it contains all three payments.</a:t>
                </a:r>
                <a:endParaRPr lang="en-US" dirty="0"/>
              </a:p>
              <a:p>
                <a:pPr marL="447675" indent="-447675">
                  <a:defRPr sz="2800"/>
                </a:pPr>
                <a:r>
                  <a:rPr lang="en-IN" dirty="0"/>
                  <a:t>f.	​</a:t>
                </a:r>
                <a:r>
                  <a:rPr lang="en-IN" sz="2800" dirty="0"/>
                  <a:t>At the end of the loan period, the total cost of the house to the buyer will be the monthly loan payments (without the taxes and insurance) made over </a:t>
                </a:r>
                <a:r>
                  <a:rPr lang="en-IN" sz="2800" dirty="0">
                    <a:latin typeface="Cambria Math"/>
                  </a:rPr>
                  <a:t>30</a:t>
                </a:r>
                <a:r>
                  <a:rPr lang="en-IN" sz="2800" dirty="0"/>
                  <a:t> years plus the closing costs that were paid at the beginning of the loan.</a:t>
                </a:r>
              </a:p>
              <a:p>
                <a:pPr algn="ctr">
                  <a:defRPr sz="2800"/>
                </a:pPr>
                <a:r>
                  <a:rPr lang="en-IN" dirty="0"/>
                  <a:t>​</a:t>
                </a:r>
                <a:r>
                  <a:rPr lang="en-IN" sz="2200" dirty="0"/>
                  <a:t>Total Cost of the House: </a:t>
                </a:r>
                <a14:m>
                  <m:oMath xmlns:m="http://schemas.openxmlformats.org/officeDocument/2006/math">
                    <m:d>
                      <m:dPr>
                        <m:ctrlPr>
                          <a:rPr lang="ar-AE" sz="2200" i="1">
                            <a:latin typeface="Cambria Math" panose="02040503050406030204" pitchFamily="18" charset="0"/>
                          </a:rPr>
                        </m:ctrlPr>
                      </m:dPr>
                      <m:e>
                        <m:r>
                          <a:rPr lang="ar-AE" sz="2200">
                            <a:latin typeface="Cambria Math" panose="02040503050406030204" pitchFamily="18" charset="0"/>
                          </a:rPr>
                          <m:t>$</m:t>
                        </m:r>
                        <m:r>
                          <a:rPr lang="ar-AE" sz="2200">
                            <a:latin typeface="Cambria Math" panose="02040503050406030204" pitchFamily="18" charset="0"/>
                          </a:rPr>
                          <m:t>992</m:t>
                        </m:r>
                        <m:r>
                          <a:rPr lang="ar-AE" sz="2200">
                            <a:latin typeface="Cambria Math" panose="02040503050406030204" pitchFamily="18" charset="0"/>
                          </a:rPr>
                          <m:t>.</m:t>
                        </m:r>
                        <m:r>
                          <a:rPr lang="ar-AE" sz="2200">
                            <a:latin typeface="Cambria Math" panose="02040503050406030204" pitchFamily="18" charset="0"/>
                          </a:rPr>
                          <m:t>46</m:t>
                        </m:r>
                        <m:r>
                          <a:rPr lang="ar-AE" sz="2200" smtClean="0">
                            <a:latin typeface="Cambria Math" panose="02040503050406030204" pitchFamily="18" charset="0"/>
                            <a:ea typeface="Cambria Math" panose="02040503050406030204" pitchFamily="18" charset="0"/>
                          </a:rPr>
                          <m:t>⋅</m:t>
                        </m:r>
                        <m:r>
                          <a:rPr lang="ar-AE" sz="2200">
                            <a:latin typeface="Cambria Math" panose="02040503050406030204" pitchFamily="18" charset="0"/>
                          </a:rPr>
                          <m:t>12</m:t>
                        </m:r>
                        <m:r>
                          <a:rPr lang="ar-AE" sz="2200">
                            <a:latin typeface="Cambria Math" panose="02040503050406030204" pitchFamily="18" charset="0"/>
                          </a:rPr>
                          <m:t>⋅</m:t>
                        </m:r>
                        <m:r>
                          <a:rPr lang="ar-AE" sz="2200">
                            <a:latin typeface="Cambria Math" panose="02040503050406030204" pitchFamily="18" charset="0"/>
                          </a:rPr>
                          <m:t>30</m:t>
                        </m:r>
                      </m:e>
                    </m:d>
                    <m:r>
                      <a:rPr lang="ar-AE" sz="2200">
                        <a:latin typeface="Cambria Math" panose="02040503050406030204" pitchFamily="18" charset="0"/>
                      </a:rPr>
                      <m:t>+$</m:t>
                    </m:r>
                    <m:r>
                      <a:rPr lang="ar-AE" sz="2200">
                        <a:latin typeface="Cambria Math" panose="02040503050406030204" pitchFamily="18" charset="0"/>
                      </a:rPr>
                      <m:t>44</m:t>
                    </m:r>
                    <m:r>
                      <a:rPr lang="ar-AE" sz="2200">
                        <a:latin typeface="Cambria Math" panose="02040503050406030204" pitchFamily="18" charset="0"/>
                      </a:rPr>
                      <m:t>,</m:t>
                    </m:r>
                    <m:r>
                      <a:rPr lang="ar-AE" sz="2200">
                        <a:latin typeface="Cambria Math" panose="02040503050406030204" pitchFamily="18" charset="0"/>
                      </a:rPr>
                      <m:t>494</m:t>
                    </m:r>
                    <m:r>
                      <a:rPr lang="ar-AE" sz="2200">
                        <a:latin typeface="Cambria Math" panose="02040503050406030204" pitchFamily="18" charset="0"/>
                      </a:rPr>
                      <m:t>.</m:t>
                    </m:r>
                    <m:r>
                      <a:rPr lang="ar-AE" sz="2200">
                        <a:latin typeface="Cambria Math" panose="02040503050406030204" pitchFamily="18" charset="0"/>
                      </a:rPr>
                      <m:t>94</m:t>
                    </m:r>
                    <m:r>
                      <a:rPr lang="ar-AE" sz="2200">
                        <a:latin typeface="Cambria Math" panose="02040503050406030204" pitchFamily="18" charset="0"/>
                      </a:rPr>
                      <m:t>=$</m:t>
                    </m:r>
                    <m:r>
                      <a:rPr lang="ar-AE" sz="2200">
                        <a:latin typeface="Cambria Math" panose="02040503050406030204" pitchFamily="18" charset="0"/>
                      </a:rPr>
                      <m:t>401</m:t>
                    </m:r>
                    <m:r>
                      <a:rPr lang="ar-AE" sz="2200">
                        <a:latin typeface="Cambria Math" panose="02040503050406030204" pitchFamily="18" charset="0"/>
                      </a:rPr>
                      <m:t>,</m:t>
                    </m:r>
                    <m:r>
                      <a:rPr lang="ar-AE" sz="2200">
                        <a:latin typeface="Cambria Math" panose="02040503050406030204" pitchFamily="18" charset="0"/>
                      </a:rPr>
                      <m:t>780</m:t>
                    </m:r>
                    <m:r>
                      <a:rPr lang="ar-AE" sz="2200">
                        <a:latin typeface="Cambria Math" panose="02040503050406030204" pitchFamily="18" charset="0"/>
                      </a:rPr>
                      <m:t>.</m:t>
                    </m:r>
                    <m:r>
                      <a:rPr lang="ar-AE" sz="2200">
                        <a:latin typeface="Cambria Math" panose="02040503050406030204" pitchFamily="18" charset="0"/>
                      </a:rPr>
                      <m:t>54</m:t>
                    </m:r>
                  </m:oMath>
                </a14:m>
                <a:endParaRPr lang="ar-AE" sz="22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2074"/>
                </a:stretch>
              </a:blipFill>
            </p:spPr>
            <p:txBody>
              <a:bodyPr/>
              <a:lstStyle/>
              <a:p>
                <a:r>
                  <a:rPr lang="en-IN">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Calculating Mortgage Payments and Fees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9</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627063" indent="-627063">
                  <a:defRPr sz="2800"/>
                </a:pPr>
                <a:r>
                  <a:rPr lang="en-US" dirty="0"/>
                  <a:t>g.	</a:t>
                </a:r>
                <a:r>
                  <a:rPr sz="2800" dirty="0"/>
                  <a:t>The big pro for the second option is that over the life of the loan, the client will pay approximately </a:t>
                </a:r>
                <a14:m>
                  <m:oMath xmlns:m="http://schemas.openxmlformats.org/officeDocument/2006/math">
                    <m:r>
                      <a:rPr>
                        <a:latin typeface="Cambria Math" panose="02040503050406030204" pitchFamily="18" charset="0"/>
                      </a:rPr>
                      <m:t>$100,000</m:t>
                    </m:r>
                  </m:oMath>
                </a14:m>
                <a:r>
                  <a:rPr sz="2800" dirty="0"/>
                  <a:t> less for the house! This is quite an incentive. The client will also finish paying the loan in half the time. However, the second option requires a larger down payment as well as larger monthly payments for </a:t>
                </a:r>
                <a:r>
                  <a:rPr sz="2800" dirty="0">
                    <a:latin typeface="Cambria Math"/>
                  </a:rPr>
                  <a:t>15</a:t>
                </a:r>
                <a:r>
                  <a:rPr sz="2800" dirty="0"/>
                  <a:t> years. If this is not financially sustainable, the client should not choose this option no matter how large the potential savings.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IN">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2</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Calculate the amount to be paid for </a:t>
                </a:r>
                <a:r>
                  <a:rPr sz="2800" dirty="0">
                    <a:latin typeface="Cambria Math"/>
                  </a:rPr>
                  <a:t>0.75</a:t>
                </a:r>
                <a:r>
                  <a:rPr sz="2800" dirty="0"/>
                  <a:t> points on a mortgage loan of </a:t>
                </a:r>
                <a14:m>
                  <m:oMath xmlns:m="http://schemas.openxmlformats.org/officeDocument/2006/math">
                    <m:r>
                      <a:rPr>
                        <a:latin typeface="Cambria Math" panose="02040503050406030204" pitchFamily="18" charset="0"/>
                      </a:rPr>
                      <m:t>$137,500</m:t>
                    </m:r>
                  </m:oMath>
                </a14:m>
                <a:r>
                  <a:rPr sz="2800" dirty="0"/>
                  <a:t>.</a:t>
                </a:r>
                <a:endParaRPr lang="en-US" sz="2800" dirty="0"/>
              </a:p>
              <a:p>
                <a:pPr>
                  <a:defRPr sz="2800"/>
                </a:pPr>
                <a:endParaRPr sz="2800" dirty="0"/>
              </a:p>
              <a:p>
                <a:r>
                  <a:rPr sz="2800" dirty="0"/>
                  <a:t>Answer:</a:t>
                </a:r>
                <a:r>
                  <a:rPr lang="en-IN" dirty="0"/>
                  <a:t> </a:t>
                </a:r>
                <a14:m>
                  <m:oMath xmlns:m="http://schemas.openxmlformats.org/officeDocument/2006/math">
                    <m:r>
                      <a:rPr lang="en-IN">
                        <a:latin typeface="Cambria Math" panose="02040503050406030204" pitchFamily="18" charset="0"/>
                      </a:rPr>
                      <m:t>$</m:t>
                    </m:r>
                  </m:oMath>
                </a14:m>
                <a:r>
                  <a:rPr lang="en-US" sz="2800" dirty="0"/>
                  <a:t>1,031.25</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extLst>
      <p:ext uri="{BB962C8B-B14F-4D97-AF65-F5344CB8AC3E}">
        <p14:creationId xmlns:p14="http://schemas.microsoft.com/office/powerpoint/2010/main" val="2581137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 5</a:t>
            </a:r>
            <a:endParaRPr dirty="0"/>
          </a:p>
        </p:txBody>
      </p:sp>
      <p:sp>
        <p:nvSpPr>
          <p:cNvPr id="3" name="Text Placeholder 2"/>
          <p:cNvSpPr>
            <a:spLocks noGrp="1"/>
          </p:cNvSpPr>
          <p:nvPr>
            <p:ph type="body" sz="quarter" idx="10"/>
          </p:nvPr>
        </p:nvSpPr>
        <p:spPr/>
        <p:txBody>
          <a:bodyPr>
            <a:normAutofit/>
          </a:bodyPr>
          <a:lstStyle/>
          <a:p>
            <a:r>
              <a:rPr sz="2800"/>
              <a:t>To help homeowners offset the cost of buying a home, the </a:t>
            </a:r>
            <a:r>
              <a:rPr sz="2800" b="1"/>
              <a:t>IRS</a:t>
            </a:r>
            <a:r>
              <a:rPr sz="2800"/>
              <a:t> allows you to deduct the interest paid on your mortgage when you file your personal income taxes.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Regular Payment for Fixed Installment Loans</a:t>
            </a:r>
          </a:p>
        </p:txBody>
      </p:sp>
      <p:sp>
        <p:nvSpPr>
          <p:cNvPr id="3" name="Text Placeholder 2"/>
          <p:cNvSpPr>
            <a:spLocks noGrp="1"/>
          </p:cNvSpPr>
          <p:nvPr>
            <p:ph type="body" sz="quarter" idx="10"/>
          </p:nvPr>
        </p:nvSpPr>
        <p:spPr>
          <a:xfrm>
            <a:off x="457200" y="1082078"/>
            <a:ext cx="8229600" cy="4861522"/>
          </a:xfrm>
        </p:spPr>
        <p:txBody>
          <a:bodyPr>
            <a:normAutofit/>
          </a:bodyPr>
          <a:lstStyle/>
          <a:p>
            <a:r>
              <a:rPr sz="2800" dirty="0"/>
              <a:t>The amount of a </a:t>
            </a:r>
            <a:r>
              <a:rPr sz="2800" b="1" dirty="0"/>
              <a:t>regular payment (PMT)</a:t>
            </a:r>
            <a:r>
              <a:rPr sz="2800" dirty="0"/>
              <a:t> </a:t>
            </a:r>
            <a:r>
              <a:rPr sz="2800" b="1" dirty="0"/>
              <a:t>on a fixed installment loan</a:t>
            </a:r>
            <a:r>
              <a:rPr sz="2800" dirty="0"/>
              <a:t> is calculated with the following formula.</a:t>
            </a:r>
          </a:p>
        </p:txBody>
      </p:sp>
      <p:pic>
        <p:nvPicPr>
          <p:cNvPr id="5" name="Picture 4" descr="PMT equals open parenthesis P times r over n closed parenthesis divided by open bracket 1 minus open parenthesis 1 plus r over n closed parenthesis superscript negative n times t close bracket&#10;">
            <a:extLst>
              <a:ext uri="{FF2B5EF4-FFF2-40B4-BE49-F238E27FC236}">
                <a16:creationId xmlns:a16="http://schemas.microsoft.com/office/drawing/2014/main" id="{4477ADC2-3305-772F-24BC-A74BBE8150AF}"/>
              </a:ext>
            </a:extLst>
          </p:cNvPr>
          <p:cNvPicPr>
            <a:picLocks noChangeAspect="1"/>
          </p:cNvPicPr>
          <p:nvPr/>
        </p:nvPicPr>
        <p:blipFill>
          <a:blip r:embed="rId2"/>
          <a:stretch>
            <a:fillRect/>
          </a:stretch>
        </p:blipFill>
        <p:spPr>
          <a:xfrm>
            <a:off x="3114675" y="2362689"/>
            <a:ext cx="2990850" cy="1914525"/>
          </a:xfrm>
          <a:prstGeom prst="rect">
            <a:avLst/>
          </a:prstGeom>
        </p:spPr>
      </p:pic>
      <p:sp>
        <p:nvSpPr>
          <p:cNvPr id="7" name="TextBox 6">
            <a:extLst>
              <a:ext uri="{FF2B5EF4-FFF2-40B4-BE49-F238E27FC236}">
                <a16:creationId xmlns:a16="http://schemas.microsoft.com/office/drawing/2014/main" id="{E33A3AF1-1A3F-737E-9BED-D41783902FCE}"/>
              </a:ext>
            </a:extLst>
          </p:cNvPr>
          <p:cNvSpPr txBox="1"/>
          <p:nvPr/>
        </p:nvSpPr>
        <p:spPr>
          <a:xfrm>
            <a:off x="457200" y="4330005"/>
            <a:ext cx="8305800" cy="1384995"/>
          </a:xfrm>
          <a:prstGeom prst="rect">
            <a:avLst/>
          </a:prstGeom>
          <a:noFill/>
        </p:spPr>
        <p:txBody>
          <a:bodyPr wrap="square">
            <a:spAutoFit/>
          </a:bodyPr>
          <a:lstStyle/>
          <a:p>
            <a:r>
              <a:rPr kumimoji="0" lang="en-US" sz="2800" b="0" i="0" u="none" strike="noStrike" kern="1200" cap="none" spc="0" normalizeH="0" baseline="0" noProof="0" dirty="0">
                <a:ln>
                  <a:noFill/>
                </a:ln>
                <a:solidFill>
                  <a:srgbClr val="000000"/>
                </a:solidFill>
                <a:effectLst/>
                <a:uLnTx/>
                <a:uFillTx/>
                <a:latin typeface="Calibri"/>
                <a:ea typeface="+mn-ea"/>
                <a:cs typeface="+mn-cs"/>
              </a:rPr>
              <a:t>Here, </a:t>
            </a:r>
            <a:r>
              <a:rPr kumimoji="0" lang="en-US" sz="2800" b="0" i="1" u="none" strike="noStrike" kern="1200" cap="none" spc="0" normalizeH="0" baseline="0" noProof="0" dirty="0">
                <a:ln>
                  <a:noFill/>
                </a:ln>
                <a:solidFill>
                  <a:srgbClr val="000000"/>
                </a:solidFill>
                <a:effectLst/>
                <a:uLnTx/>
                <a:uFillTx/>
                <a:latin typeface="Calibri"/>
                <a:ea typeface="+mn-ea"/>
                <a:cs typeface="+mn-cs"/>
              </a:rPr>
              <a:t>P</a:t>
            </a:r>
            <a:r>
              <a:rPr kumimoji="0" lang="en-US" sz="2800" b="0" i="0" u="none" strike="noStrike" kern="1200" cap="none" spc="0" normalizeH="0" baseline="0" noProof="0" dirty="0">
                <a:ln>
                  <a:noFill/>
                </a:ln>
                <a:solidFill>
                  <a:srgbClr val="000000"/>
                </a:solidFill>
                <a:effectLst/>
                <a:uLnTx/>
                <a:uFillTx/>
                <a:latin typeface="Calibri"/>
                <a:ea typeface="+mn-ea"/>
                <a:cs typeface="+mn-cs"/>
              </a:rPr>
              <a:t> is the principal amount of money borrowed, </a:t>
            </a:r>
            <a:r>
              <a:rPr kumimoji="0" lang="en-US" sz="2800" b="0" i="1" u="none" strike="noStrike" kern="1200" cap="none" spc="0" normalizeH="0" baseline="0" noProof="0" dirty="0">
                <a:ln>
                  <a:noFill/>
                </a:ln>
                <a:solidFill>
                  <a:srgbClr val="000000"/>
                </a:solidFill>
                <a:effectLst/>
                <a:uLnTx/>
                <a:uFillTx/>
                <a:latin typeface="Calibri"/>
                <a:ea typeface="+mn-ea"/>
                <a:cs typeface="+mn-cs"/>
              </a:rPr>
              <a:t>r</a:t>
            </a:r>
            <a:r>
              <a:rPr kumimoji="0" lang="en-US" sz="2800" b="0" i="0" u="none" strike="noStrike" kern="1200" cap="none" spc="0" normalizeH="0" baseline="0" noProof="0" dirty="0">
                <a:ln>
                  <a:noFill/>
                </a:ln>
                <a:solidFill>
                  <a:srgbClr val="000000"/>
                </a:solidFill>
                <a:effectLst/>
                <a:uLnTx/>
                <a:uFillTx/>
                <a:latin typeface="Calibri"/>
                <a:ea typeface="+mn-ea"/>
                <a:cs typeface="+mn-cs"/>
              </a:rPr>
              <a:t> is the APR in decimal form, </a:t>
            </a:r>
            <a:r>
              <a:rPr kumimoji="0" lang="en-US" sz="2800" b="0" i="1" u="none" strike="noStrike" kern="1200" cap="none" spc="0" normalizeH="0" baseline="0" noProof="0" dirty="0">
                <a:ln>
                  <a:noFill/>
                </a:ln>
                <a:solidFill>
                  <a:srgbClr val="000000"/>
                </a:solidFill>
                <a:effectLst/>
                <a:uLnTx/>
                <a:uFillTx/>
                <a:latin typeface="Calibri"/>
                <a:ea typeface="+mn-ea"/>
                <a:cs typeface="+mn-cs"/>
              </a:rPr>
              <a:t>n</a:t>
            </a:r>
            <a:r>
              <a:rPr kumimoji="0" lang="en-US" sz="2800" b="0" i="0" u="none" strike="noStrike" kern="1200" cap="none" spc="0" normalizeH="0" baseline="0" noProof="0" dirty="0">
                <a:ln>
                  <a:noFill/>
                </a:ln>
                <a:solidFill>
                  <a:srgbClr val="000000"/>
                </a:solidFill>
                <a:effectLst/>
                <a:uLnTx/>
                <a:uFillTx/>
                <a:latin typeface="Calibri"/>
                <a:ea typeface="+mn-ea"/>
                <a:cs typeface="+mn-cs"/>
              </a:rPr>
              <a:t> is the number of payments per year, and </a:t>
            </a:r>
            <a:r>
              <a:rPr kumimoji="0" lang="en-US" sz="2800" b="0" i="1" u="none" strike="noStrike" kern="1200" cap="none" spc="0" normalizeH="0" baseline="0" noProof="0" dirty="0">
                <a:ln>
                  <a:noFill/>
                </a:ln>
                <a:solidFill>
                  <a:srgbClr val="000000"/>
                </a:solidFill>
                <a:effectLst/>
                <a:uLnTx/>
                <a:uFillTx/>
                <a:latin typeface="Calibri"/>
                <a:ea typeface="+mn-ea"/>
                <a:cs typeface="+mn-cs"/>
              </a:rPr>
              <a:t>t</a:t>
            </a:r>
            <a:r>
              <a:rPr kumimoji="0" lang="en-US" sz="2800" b="0" i="0" u="none" strike="noStrike" kern="1200" cap="none" spc="0" normalizeH="0" baseline="0" noProof="0" dirty="0">
                <a:ln>
                  <a:noFill/>
                </a:ln>
                <a:solidFill>
                  <a:srgbClr val="000000"/>
                </a:solidFill>
                <a:effectLst/>
                <a:uLnTx/>
                <a:uFillTx/>
                <a:latin typeface="Calibri"/>
                <a:ea typeface="+mn-ea"/>
                <a:cs typeface="+mn-cs"/>
              </a:rPr>
              <a:t> is time in years.</a:t>
            </a:r>
            <a:endParaRPr lang="en-IN"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4</a:t>
            </a:r>
            <a:endParaRPr dirty="0"/>
          </a:p>
        </p:txBody>
      </p:sp>
      <p:sp>
        <p:nvSpPr>
          <p:cNvPr id="3" name="Text Placeholder 2"/>
          <p:cNvSpPr>
            <a:spLocks noGrp="1"/>
          </p:cNvSpPr>
          <p:nvPr>
            <p:ph type="body" sz="quarter" idx="10"/>
          </p:nvPr>
        </p:nvSpPr>
        <p:spPr/>
        <p:txBody>
          <a:bodyPr>
            <a:normAutofit/>
          </a:bodyPr>
          <a:lstStyle/>
          <a:p>
            <a:r>
              <a:rPr sz="2800"/>
              <a:t>When the celebratory day comes to finally settle the debt on your mortgage, your payoff amount is likely to differ from the monthly payments you've been making. Along with the balance on the loan, it will include any interest you owe through the day you intend to pay off your loan, as well as any fees or additional charges from the lender. It's best to ask for a payoff amount one to two months before your last payment.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 tip</a:t>
            </a:r>
          </a:p>
        </p:txBody>
      </p:sp>
      <p:sp>
        <p:nvSpPr>
          <p:cNvPr id="3" name="Text Placeholder 2"/>
          <p:cNvSpPr>
            <a:spLocks noGrp="1"/>
          </p:cNvSpPr>
          <p:nvPr>
            <p:ph type="body" sz="quarter" idx="10"/>
          </p:nvPr>
        </p:nvSpPr>
        <p:spPr/>
        <p:txBody>
          <a:bodyPr>
            <a:normAutofit/>
          </a:bodyPr>
          <a:lstStyle/>
          <a:p>
            <a:r>
              <a:rPr sz="2800" dirty="0"/>
              <a:t>Websites and smartphone apps can quickly create amortization tables for you. These apps can also quickly help you see the effects of changing the mortgage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Creating a Loan Amortization Schedule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20000"/>
              </a:bodyPr>
              <a:lstStyle/>
              <a:p>
                <a:pPr marL="538163" indent="-538163">
                  <a:defRPr sz="2800"/>
                </a:pPr>
                <a:r>
                  <a:rPr lang="en-US" dirty="0"/>
                  <a:t>a.	</a:t>
                </a:r>
                <a:r>
                  <a:rPr sz="2800" dirty="0"/>
                  <a:t>Prepare a loan amortization schedule for a 30-year fixed-rate mortgage for </a:t>
                </a:r>
                <a14:m>
                  <m:oMath xmlns:m="http://schemas.openxmlformats.org/officeDocument/2006/math">
                    <m:r>
                      <a:rPr>
                        <a:latin typeface="Cambria Math" panose="02040503050406030204" pitchFamily="18" charset="0"/>
                      </a:rPr>
                      <m:t>$</m:t>
                    </m:r>
                    <m:r>
                      <a:rPr>
                        <a:latin typeface="Cambria Math" panose="02040503050406030204" pitchFamily="18" charset="0"/>
                      </a:rPr>
                      <m:t>380</m:t>
                    </m:r>
                    <m:r>
                      <a:rPr>
                        <a:latin typeface="Cambria Math" panose="02040503050406030204" pitchFamily="18" charset="0"/>
                      </a:rPr>
                      <m:t>,</m:t>
                    </m:r>
                    <m:r>
                      <a:rPr>
                        <a:latin typeface="Cambria Math" panose="02040503050406030204" pitchFamily="18" charset="0"/>
                      </a:rPr>
                      <m:t>000</m:t>
                    </m:r>
                  </m:oMath>
                </a14:m>
                <a:r>
                  <a:rPr sz="2800" dirty="0"/>
                  <a:t> with a </a:t>
                </a:r>
                <a14:m>
                  <m:oMath xmlns:m="http://schemas.openxmlformats.org/officeDocument/2006/math">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36</m:t>
                    </m:r>
                    <m:r>
                      <a:rPr>
                        <a:latin typeface="Cambria Math" panose="02040503050406030204" pitchFamily="18" charset="0"/>
                      </a:rPr>
                      <m:t>%</m:t>
                    </m:r>
                  </m:oMath>
                </a14:m>
                <a:r>
                  <a:rPr sz="2800" dirty="0"/>
                  <a:t> APR.</a:t>
                </a:r>
              </a:p>
              <a:p>
                <a:pPr marL="538163" indent="-538163">
                  <a:defRPr sz="2800"/>
                </a:pPr>
                <a:r>
                  <a:rPr lang="en-US" dirty="0"/>
                  <a:t>b.	</a:t>
                </a:r>
                <a:r>
                  <a:rPr dirty="0"/>
                  <a:t>​</a:t>
                </a:r>
                <a:r>
                  <a:rPr sz="2800" dirty="0"/>
                  <a:t>What is the balance of the loan after five years of payments?</a:t>
                </a:r>
              </a:p>
              <a:p>
                <a:pPr marL="538163" indent="-538163">
                  <a:defRPr sz="2800"/>
                </a:pPr>
                <a:r>
                  <a:rPr lang="en-US" sz="2800" dirty="0"/>
                  <a:t>c.	</a:t>
                </a:r>
                <a:r>
                  <a:rPr sz="2800" dirty="0"/>
                  <a:t>How many installments (payments) must be made before more than half of the payment is applied to the principal?</a:t>
                </a:r>
                <a:endParaRPr lang="en-US" sz="2800" dirty="0"/>
              </a:p>
              <a:p>
                <a:r>
                  <a:rPr lang="en-US" sz="2800" b="1" dirty="0"/>
                  <a:t>Solution</a:t>
                </a:r>
              </a:p>
              <a:p>
                <a:pPr marL="538163" indent="-538163">
                  <a:defRPr sz="2800"/>
                </a:pPr>
                <a:r>
                  <a:rPr lang="en-US" sz="2800" dirty="0"/>
                  <a:t>a.	Using Microsoft Excel, we can use the finance functions we've seen so far in this chapter to create the amortization schedule. It will be helpful to first make note of the following four values that these functions will refer to.</a:t>
                </a:r>
              </a:p>
              <a:p>
                <a:pPr>
                  <a:defRPr sz="2800"/>
                </a:pPr>
                <a:r>
                  <a:rPr lang="en-US" dirty="0"/>
                  <a:t>​</a:t>
                </a:r>
                <a:r>
                  <a:rPr lang="en-US" sz="2800" dirty="0"/>
                  <a:t>Annual Interest Rate: </a:t>
                </a:r>
                <a14:m>
                  <m:oMath xmlns:m="http://schemas.openxmlformats.org/officeDocument/2006/math">
                    <m:r>
                      <a:rPr lang="en-US">
                        <a:latin typeface="Cambria Math" panose="02040503050406030204" pitchFamily="18" charset="0"/>
                      </a:rPr>
                      <m:t>3</m:t>
                    </m:r>
                    <m:r>
                      <a:rPr lang="en-US">
                        <a:latin typeface="Cambria Math" panose="02040503050406030204" pitchFamily="18" charset="0"/>
                      </a:rPr>
                      <m:t>.</m:t>
                    </m:r>
                    <m:r>
                      <a:rPr lang="en-US">
                        <a:latin typeface="Cambria Math" panose="02040503050406030204" pitchFamily="18" charset="0"/>
                      </a:rPr>
                      <m:t>36</m:t>
                    </m:r>
                    <m:r>
                      <a:rPr lang="en-US">
                        <a:latin typeface="Cambria Math" panose="02040503050406030204" pitchFamily="18" charset="0"/>
                      </a:rPr>
                      <m:t>%</m:t>
                    </m:r>
                  </m:oMath>
                </a14:m>
                <a:r>
                  <a:rPr lang="en-US" sz="2800" dirty="0"/>
                  <a:t>,</a:t>
                </a:r>
              </a:p>
              <a:p>
                <a:r>
                  <a:rPr lang="en-US" dirty="0"/>
                  <a:t>​</a:t>
                </a:r>
                <a:r>
                  <a:rPr lang="en-US" sz="2800" dirty="0"/>
                  <a:t>Years: </a:t>
                </a:r>
                <a:r>
                  <a:rPr lang="en-US" sz="2800" dirty="0">
                    <a:latin typeface="Cambria Math"/>
                  </a:rPr>
                  <a:t>30,</a:t>
                </a:r>
              </a:p>
              <a:p>
                <a:r>
                  <a:rPr lang="en-US" dirty="0"/>
                  <a:t>​</a:t>
                </a:r>
                <a:r>
                  <a:rPr lang="en-US" sz="2800" dirty="0"/>
                  <a:t>Payments Per Year: </a:t>
                </a:r>
                <a:r>
                  <a:rPr lang="en-US" sz="2800" dirty="0">
                    <a:latin typeface="Cambria Math"/>
                  </a:rPr>
                  <a:t>12,</a:t>
                </a:r>
              </a:p>
              <a:p>
                <a:pPr>
                  <a:defRPr sz="2800"/>
                </a:pPr>
                <a:r>
                  <a:rPr lang="en-US" dirty="0"/>
                  <a:t>​</a:t>
                </a:r>
                <a:r>
                  <a:rPr lang="en-US" sz="2800" dirty="0"/>
                  <a:t>Amount: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380</m:t>
                    </m:r>
                    <m:r>
                      <a:rPr lang="en-US">
                        <a:latin typeface="Cambria Math" panose="02040503050406030204" pitchFamily="18" charset="0"/>
                      </a:rPr>
                      <m:t>,</m:t>
                    </m:r>
                    <m:r>
                      <a:rPr lang="en-US">
                        <a:latin typeface="Cambria Math" panose="02040503050406030204" pitchFamily="18" charset="0"/>
                      </a:rPr>
                      <m:t>000</m:t>
                    </m:r>
                  </m:oMath>
                </a14:m>
                <a:r>
                  <a:rPr lang="en-US" sz="2800" dirty="0"/>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778"/>
                </a:stretch>
              </a:blipFill>
            </p:spPr>
            <p:txBody>
              <a:bodyPr/>
              <a:lstStyle/>
              <a:p>
                <a:r>
                  <a:rPr lang="en-IN">
                    <a:noFill/>
                  </a:rPr>
                  <a:t> </a:t>
                </a:r>
              </a:p>
            </p:txBody>
          </p:sp>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Creating a Loan Amortization Schedule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dirty="0"/>
                  <a:t>​</a:t>
                </a:r>
                <a:r>
                  <a:rPr sz="2800" dirty="0"/>
                  <a:t>For the table itself, we'll need five columns. In cell A1, enter "Payment Number"; in cell B1, enter "Payment"; in cell C1, enter "Principal"; in cell D1, enter "Interest"; and in cell E1, enter "Balance".</a:t>
                </a:r>
              </a:p>
              <a:p>
                <a:pPr>
                  <a:defRPr sz="2800"/>
                </a:pPr>
                <a:r>
                  <a:rPr dirty="0"/>
                  <a:t>​</a:t>
                </a:r>
                <a:r>
                  <a:rPr sz="2800" dirty="0"/>
                  <a:t>The </a:t>
                </a:r>
                <a:r>
                  <a:rPr sz="2800" b="1" dirty="0"/>
                  <a:t>Payment Number</a:t>
                </a:r>
                <a:r>
                  <a:rPr sz="2800" dirty="0"/>
                  <a:t> column will start with 1 and continue through </a:t>
                </a:r>
                <a:r>
                  <a:rPr sz="2800" dirty="0">
                    <a:latin typeface="Cambria Math"/>
                  </a:rPr>
                  <a:t>360</a:t>
                </a:r>
                <a:r>
                  <a:rPr sz="2800" dirty="0"/>
                  <a:t> (that is, </a:t>
                </a:r>
                <a14:m>
                  <m:oMath xmlns:m="http://schemas.openxmlformats.org/officeDocument/2006/math">
                    <m:r>
                      <a:rPr>
                        <a:latin typeface="Cambria Math" panose="02040503050406030204" pitchFamily="18" charset="0"/>
                      </a:rPr>
                      <m:t>12⋅30</m:t>
                    </m:r>
                  </m:oMath>
                </a14:m>
                <a:r>
                  <a:rPr sz="2800" dirty="0"/>
                  <a:t>). After entering </a:t>
                </a:r>
                <a:r>
                  <a:rPr sz="2800" dirty="0">
                    <a:latin typeface="Cambria Math"/>
                  </a:rPr>
                  <a:t>2</a:t>
                </a:r>
                <a:r>
                  <a:rPr sz="2800" dirty="0"/>
                  <a:t> in the second cell of the column, continue the numbering by highlighting both cells and dragging the lower right-hand corner down the column.</a:t>
                </a:r>
              </a:p>
              <a:p>
                <a:pPr>
                  <a:defRPr sz="2800"/>
                </a:pPr>
                <a:r>
                  <a:rPr dirty="0"/>
                  <a:t>​</a:t>
                </a:r>
                <a:r>
                  <a:rPr sz="2800" dirty="0"/>
                  <a:t>In the </a:t>
                </a:r>
                <a:r>
                  <a:rPr sz="2800" b="1" dirty="0"/>
                  <a:t>Payment</a:t>
                </a:r>
                <a:r>
                  <a:rPr sz="2800" dirty="0"/>
                  <a:t> column, use the </a:t>
                </a:r>
                <a:r>
                  <a:rPr sz="2800" b="1" dirty="0"/>
                  <a:t>PMT(rate, </a:t>
                </a:r>
                <a:r>
                  <a:rPr sz="2800" b="1" dirty="0" err="1"/>
                  <a:t>nper</a:t>
                </a:r>
                <a:r>
                  <a:rPr sz="2800" b="1" dirty="0"/>
                  <a:t>, </a:t>
                </a:r>
                <a:r>
                  <a:rPr sz="2800" b="1" dirty="0" err="1"/>
                  <a:t>pmt</a:t>
                </a:r>
                <a:r>
                  <a:rPr sz="2800" b="1" dirty="0"/>
                  <a:t>, </a:t>
                </a:r>
                <a:r>
                  <a:rPr sz="2800" b="1" dirty="0" err="1"/>
                  <a:t>pv</a:t>
                </a:r>
                <a:r>
                  <a:rPr sz="2800" b="1" dirty="0"/>
                  <a:t>, [</a:t>
                </a:r>
                <a:r>
                  <a:rPr sz="2800" b="1" dirty="0" err="1"/>
                  <a:t>fv</a:t>
                </a:r>
                <a:r>
                  <a:rPr sz="2800" b="1" dirty="0"/>
                  <a:t>], [type])</a:t>
                </a:r>
                <a:r>
                  <a:rPr sz="2800" dirty="0"/>
                  <a:t> function to calculate the monthly payment. Remember that rate, the first argument, is the interest rate per period. Since the interest rate here is </a:t>
                </a:r>
                <a14:m>
                  <m:oMath xmlns:m="http://schemas.openxmlformats.org/officeDocument/2006/math">
                    <m:r>
                      <a:rPr>
                        <a:latin typeface="Cambria Math" panose="02040503050406030204" pitchFamily="18" charset="0"/>
                      </a:rPr>
                      <m:t>3.36%</m:t>
                    </m:r>
                  </m:oMath>
                </a14:m>
                <a:r>
                  <a:rPr sz="2800" dirty="0"/>
                  <a:t> and there are </a:t>
                </a:r>
                <a:r>
                  <a:rPr sz="2800" dirty="0">
                    <a:latin typeface="Cambria Math"/>
                  </a:rPr>
                  <a:t>12</a:t>
                </a:r>
                <a:r>
                  <a:rPr sz="2800" dirty="0"/>
                  <a:t> periods per year, we will use </a:t>
                </a:r>
                <a14:m>
                  <m:oMath xmlns:m="http://schemas.openxmlformats.org/officeDocument/2006/math">
                    <m:r>
                      <a:rPr>
                        <a:latin typeface="Cambria Math" panose="02040503050406030204" pitchFamily="18" charset="0"/>
                      </a:rPr>
                      <m:t>0.0336/12</m:t>
                    </m:r>
                  </m:oMath>
                </a14:m>
                <a:r>
                  <a:rPr sz="2800" dirty="0"/>
                  <a:t> for the rate. The next argument, </a:t>
                </a:r>
                <a:r>
                  <a:rPr sz="2800" dirty="0" err="1"/>
                  <a:t>nper</a:t>
                </a:r>
                <a:r>
                  <a:rPr sz="2800" dirty="0"/>
                  <a:t>, is the total number of compounding periods. Since this loan is a 30-year loan with monthly payments, </a:t>
                </a:r>
                <a14:m>
                  <m:oMath xmlns:m="http://schemas.openxmlformats.org/officeDocument/2006/math">
                    <m:r>
                      <m:rPr>
                        <m:sty m:val="p"/>
                      </m:rPr>
                      <a:rPr>
                        <a:latin typeface="Cambria Math" panose="02040503050406030204" pitchFamily="18" charset="0"/>
                      </a:rPr>
                      <m:t>nper</m:t>
                    </m:r>
                  </m:oMath>
                </a14:m>
                <a:r>
                  <a:rPr sz="2800" dirty="0"/>
                  <a:t> is </a:t>
                </a:r>
                <a14:m>
                  <m:oMath xmlns:m="http://schemas.openxmlformats.org/officeDocument/2006/math">
                    <m:r>
                      <a:rPr>
                        <a:latin typeface="Cambria Math" panose="02040503050406030204" pitchFamily="18" charset="0"/>
                      </a:rPr>
                      <m:t>12⋅30</m:t>
                    </m:r>
                  </m:oMath>
                </a14:m>
                <a:r>
                  <a:rPr sz="2800" dirty="0"/>
                  <a:t>.</a:t>
                </a:r>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481"/>
                </a:stretch>
              </a:blipFill>
            </p:spPr>
            <p:txBody>
              <a:bodyPr/>
              <a:lstStyle/>
              <a:p>
                <a:r>
                  <a:rPr lang="en-IN">
                    <a:noFill/>
                  </a:rPr>
                  <a:t> </a:t>
                </a:r>
              </a:p>
            </p:txBody>
          </p:sp>
        </mc:Fallback>
      </mc:AlternateContent>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Creating a Loan Amortization Schedule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sz="2800"/>
                </a:pPr>
                <a:r>
                  <a:rPr dirty="0"/>
                  <a:t>​</a:t>
                </a:r>
                <a:r>
                  <a:rPr sz="2800" dirty="0"/>
                  <a:t>In cell B2, type "=PMT(0.0336/12,30*12,380000,0,0)". Notice that the value (</a:t>
                </a:r>
                <a14:m>
                  <m:oMath xmlns:m="http://schemas.openxmlformats.org/officeDocument/2006/math">
                    <m:r>
                      <a:rPr>
                        <a:latin typeface="Cambria Math" panose="02040503050406030204" pitchFamily="18" charset="0"/>
                      </a:rPr>
                      <m:t>$1,676.81</m:t>
                    </m:r>
                  </m:oMath>
                </a14:m>
                <a:r>
                  <a:rPr sz="2800" dirty="0"/>
                  <a:t>) appears in red text in parentheses. (See Figure 11.) This indicates that it is a negative amount, or money being paid back to the lender.</a:t>
                </a:r>
              </a:p>
              <a:p>
                <a:r>
                  <a:rPr dirty="0"/>
                  <a:t>​</a:t>
                </a:r>
                <a:r>
                  <a:rPr sz="2800" dirty="0"/>
                  <a:t>In the </a:t>
                </a:r>
                <a:r>
                  <a:rPr sz="2800" b="1" dirty="0"/>
                  <a:t>Principal</a:t>
                </a:r>
                <a:r>
                  <a:rPr sz="2800" dirty="0"/>
                  <a:t> column, use the </a:t>
                </a:r>
                <a:r>
                  <a:rPr sz="2800" b="1" dirty="0"/>
                  <a:t>PPMT</a:t>
                </a:r>
                <a:r>
                  <a:rPr sz="2800" dirty="0"/>
                  <a:t> function, </a:t>
                </a:r>
                <a:r>
                  <a:rPr sz="2800" b="1" dirty="0"/>
                  <a:t>PPMT(rate, per, </a:t>
                </a:r>
                <a:r>
                  <a:rPr sz="2800" b="1" dirty="0" err="1"/>
                  <a:t>nper</a:t>
                </a:r>
                <a:r>
                  <a:rPr sz="2800" b="1" dirty="0"/>
                  <a:t>, </a:t>
                </a:r>
                <a:r>
                  <a:rPr sz="2800" b="1" dirty="0" err="1"/>
                  <a:t>pv</a:t>
                </a:r>
                <a:r>
                  <a:rPr sz="2800" b="1" dirty="0"/>
                  <a:t>, [</a:t>
                </a:r>
                <a:r>
                  <a:rPr sz="2800" b="1" dirty="0" err="1"/>
                  <a:t>fv</a:t>
                </a:r>
                <a:r>
                  <a:rPr sz="2800" b="1" dirty="0"/>
                  <a:t>], [type])</a:t>
                </a:r>
                <a:r>
                  <a:rPr sz="2800" dirty="0"/>
                  <a:t>, which returns the payment on the principal for a given investment based on periodic, constant payments and a constant interest rate. In other words, this is the portion of the monthly payment that is going toward the principal. The only difference between this function and the PMT function is the second argument, per, which is the period. This value will be </a:t>
                </a:r>
                <a:r>
                  <a:rPr sz="2800" dirty="0">
                    <a:latin typeface="Cambria Math"/>
                  </a:rPr>
                  <a:t>1</a:t>
                </a:r>
                <a:r>
                  <a:rPr sz="2800" dirty="0"/>
                  <a:t> for the first payment, </a:t>
                </a:r>
                <a:r>
                  <a:rPr sz="2800" dirty="0">
                    <a:latin typeface="Cambria Math"/>
                  </a:rPr>
                  <a:t>2</a:t>
                </a:r>
                <a:r>
                  <a:rPr sz="2800" dirty="0"/>
                  <a:t> for the second, and so on. We will refer to column A for this number.</a:t>
                </a:r>
              </a:p>
              <a:p>
                <a:pPr>
                  <a:defRPr sz="2800"/>
                </a:pPr>
                <a:r>
                  <a:rPr dirty="0"/>
                  <a:t>​</a:t>
                </a:r>
                <a:r>
                  <a:rPr sz="2800" dirty="0"/>
                  <a:t>In cell C2, type "=P</a:t>
                </a:r>
                <a:r>
                  <a:rPr lang="en-US" sz="2800" dirty="0"/>
                  <a:t>P</a:t>
                </a:r>
                <a:r>
                  <a:rPr sz="2800" dirty="0"/>
                  <a:t>MT(0.0336/12,A2,30*12,380000)". The value (</a:t>
                </a:r>
                <a14:m>
                  <m:oMath xmlns:m="http://schemas.openxmlformats.org/officeDocument/2006/math">
                    <m:r>
                      <a:rPr>
                        <a:latin typeface="Cambria Math" panose="02040503050406030204" pitchFamily="18" charset="0"/>
                      </a:rPr>
                      <m:t>$612.81</m:t>
                    </m:r>
                  </m:oMath>
                </a14:m>
                <a:r>
                  <a:rPr sz="2800" dirty="0"/>
                  <a:t>) is returned.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852"/>
                </a:stretch>
              </a:blipFill>
            </p:spPr>
            <p:txBody>
              <a:bodyPr/>
              <a:lstStyle/>
              <a:p>
                <a:r>
                  <a:rPr lang="en-IN">
                    <a:noFill/>
                  </a:rPr>
                  <a:t> </a:t>
                </a:r>
              </a:p>
            </p:txBody>
          </p:sp>
        </mc:Fallback>
      </mc:AlternateContent>
    </p:spTree>
    <p:extLst>
      <p:ext uri="{BB962C8B-B14F-4D97-AF65-F5344CB8AC3E}">
        <p14:creationId xmlns:p14="http://schemas.microsoft.com/office/powerpoint/2010/main" val="6521127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Creating a Loan Amortization Schedule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pPr>
                  <a:defRPr sz="2800"/>
                </a:pPr>
                <a:r>
                  <a:rPr dirty="0"/>
                  <a:t>​​</a:t>
                </a:r>
                <a:r>
                  <a:rPr sz="2800" dirty="0"/>
                  <a:t>In the </a:t>
                </a:r>
                <a:r>
                  <a:rPr sz="2800" b="1" dirty="0"/>
                  <a:t>Interest</a:t>
                </a:r>
                <a:r>
                  <a:rPr sz="2800" dirty="0"/>
                  <a:t> column, we are showing the amount of each monthly payment that is going toward the interest and not toward the principal. The monthly payment amount is stored in cell B2. The portion of that payment that is going toward the principal is stored in cell C2. If we subtract the value in cell C2 from the value in cell B2, that will tell us the amount going toward the interest.</a:t>
                </a:r>
              </a:p>
              <a:p>
                <a:pPr>
                  <a:defRPr sz="2800"/>
                </a:pPr>
                <a:r>
                  <a:rPr dirty="0"/>
                  <a:t>​</a:t>
                </a:r>
                <a:r>
                  <a:rPr sz="2800" dirty="0"/>
                  <a:t>In cell D2, type "=B2</a:t>
                </a:r>
                <a14:m>
                  <m:oMath xmlns:m="http://schemas.openxmlformats.org/officeDocument/2006/math">
                    <m:r>
                      <a:rPr lang="en-IN" sz="2800" i="1" smtClean="0">
                        <a:latin typeface="Cambria Math" panose="02040503050406030204" pitchFamily="18" charset="0"/>
                        <a:ea typeface="Cambria Math" panose="02040503050406030204" pitchFamily="18" charset="0"/>
                      </a:rPr>
                      <m:t>−</m:t>
                    </m:r>
                  </m:oMath>
                </a14:m>
                <a:r>
                  <a:rPr sz="2800" dirty="0"/>
                  <a:t>C2". The value (</a:t>
                </a:r>
                <a14:m>
                  <m:oMath xmlns:m="http://schemas.openxmlformats.org/officeDocument/2006/math">
                    <m:r>
                      <a:rPr>
                        <a:latin typeface="Cambria Math" panose="02040503050406030204" pitchFamily="18" charset="0"/>
                      </a:rPr>
                      <m:t>$1,064.00</m:t>
                    </m:r>
                  </m:oMath>
                </a14:m>
                <a:r>
                  <a:rPr sz="2800" dirty="0"/>
                  <a:t>) is returned.</a:t>
                </a:r>
              </a:p>
              <a:p>
                <a:r>
                  <a:rPr dirty="0"/>
                  <a:t>​</a:t>
                </a:r>
                <a:r>
                  <a:rPr sz="2800" dirty="0"/>
                  <a:t>The </a:t>
                </a:r>
                <a:r>
                  <a:rPr sz="2800" b="1" dirty="0"/>
                  <a:t>Balance</a:t>
                </a:r>
                <a:r>
                  <a:rPr sz="2800" dirty="0"/>
                  <a:t> column will show the total amount of the loan minus the amount that has been paid toward the principal. For the first row, this means the original amount of the loan minus the first principal payment.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556" b="-1472"/>
                </a:stretch>
              </a:blipFill>
            </p:spPr>
            <p:txBody>
              <a:bodyPr/>
              <a:lstStyle/>
              <a:p>
                <a:r>
                  <a:rPr lang="en-IN">
                    <a:noFill/>
                  </a:rPr>
                  <a:t> </a:t>
                </a:r>
              </a:p>
            </p:txBody>
          </p:sp>
        </mc:Fallback>
      </mc:AlternateContent>
    </p:spTree>
    <p:extLst>
      <p:ext uri="{BB962C8B-B14F-4D97-AF65-F5344CB8AC3E}">
        <p14:creationId xmlns:p14="http://schemas.microsoft.com/office/powerpoint/2010/main" val="385674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Creating a Loan Amortization Schedule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000" dirty="0"/>
                  <a:t>​​​In cell E2, type "=380000+C2". (Recall that the value in the Principal column is negative, which is why we are adding instead of subtracting.) The value </a:t>
                </a:r>
                <a14:m>
                  <m:oMath xmlns:m="http://schemas.openxmlformats.org/officeDocument/2006/math">
                    <m:r>
                      <a:rPr sz="2000">
                        <a:latin typeface="Cambria Math" panose="02040503050406030204" pitchFamily="18" charset="0"/>
                      </a:rPr>
                      <m:t>$</m:t>
                    </m:r>
                    <m:r>
                      <a:rPr sz="2000">
                        <a:latin typeface="Cambria Math" panose="02040503050406030204" pitchFamily="18" charset="0"/>
                      </a:rPr>
                      <m:t>379</m:t>
                    </m:r>
                    <m:r>
                      <a:rPr sz="2000">
                        <a:latin typeface="Cambria Math" panose="02040503050406030204" pitchFamily="18" charset="0"/>
                      </a:rPr>
                      <m:t>,</m:t>
                    </m:r>
                    <m:r>
                      <a:rPr sz="2000">
                        <a:latin typeface="Cambria Math" panose="02040503050406030204" pitchFamily="18" charset="0"/>
                      </a:rPr>
                      <m:t>387</m:t>
                    </m:r>
                    <m:r>
                      <a:rPr sz="2000">
                        <a:latin typeface="Cambria Math" panose="02040503050406030204" pitchFamily="18" charset="0"/>
                      </a:rPr>
                      <m:t>.</m:t>
                    </m:r>
                    <m:r>
                      <a:rPr sz="2000">
                        <a:latin typeface="Cambria Math" panose="02040503050406030204" pitchFamily="18" charset="0"/>
                      </a:rPr>
                      <m:t>19</m:t>
                    </m:r>
                  </m:oMath>
                </a14:m>
                <a:r>
                  <a:rPr sz="2000" dirty="0"/>
                  <a:t> is returned.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741"/>
                </a:stretch>
              </a:blipFill>
            </p:spPr>
            <p:txBody>
              <a:bodyPr/>
              <a:lstStyle/>
              <a:p>
                <a:r>
                  <a:rPr lang="en-IN">
                    <a:noFill/>
                  </a:rPr>
                  <a:t> </a:t>
                </a:r>
              </a:p>
            </p:txBody>
          </p:sp>
        </mc:Fallback>
      </mc:AlternateContent>
      <p:pic>
        <p:nvPicPr>
          <p:cNvPr id="5" name="Picture 4" descr="A screenshot of an Excel sheet shows a drop-down box at the top left that reads E2. The formula bar reads, fx equals 380000 + $C2. The columns are labeled from A to E. Row 1 of column A to E reads payment number, payment, principal, interest, and balance. Row 2 of columns A to E reads 1, ( $1,676.81 ),  ( $612.81 ),  ( $1,064.00 ), and  $379,387.19 . Recall that parentheses around the values indicate they are negative.&#10;">
            <a:extLst>
              <a:ext uri="{FF2B5EF4-FFF2-40B4-BE49-F238E27FC236}">
                <a16:creationId xmlns:a16="http://schemas.microsoft.com/office/drawing/2014/main" id="{67854BF1-7EF4-4846-9C2F-84656F126F6D}"/>
              </a:ext>
            </a:extLst>
          </p:cNvPr>
          <p:cNvPicPr>
            <a:picLocks noChangeAspect="1"/>
          </p:cNvPicPr>
          <p:nvPr/>
        </p:nvPicPr>
        <p:blipFill>
          <a:blip r:embed="rId3"/>
          <a:srcRect b="17294"/>
          <a:stretch>
            <a:fillRect/>
          </a:stretch>
        </p:blipFill>
        <p:spPr>
          <a:xfrm>
            <a:off x="1766494" y="1977299"/>
            <a:ext cx="5611008" cy="1646678"/>
          </a:xfrm>
          <a:prstGeom prst="rect">
            <a:avLst/>
          </a:prstGeom>
        </p:spPr>
      </p:pic>
      <p:sp>
        <p:nvSpPr>
          <p:cNvPr id="4" name="TextBox 3">
            <a:extLst>
              <a:ext uri="{FF2B5EF4-FFF2-40B4-BE49-F238E27FC236}">
                <a16:creationId xmlns:a16="http://schemas.microsoft.com/office/drawing/2014/main" id="{F059E4D6-EB35-9546-6099-F1A4FD852B76}"/>
              </a:ext>
            </a:extLst>
          </p:cNvPr>
          <p:cNvSpPr txBox="1"/>
          <p:nvPr/>
        </p:nvSpPr>
        <p:spPr>
          <a:xfrm>
            <a:off x="3886198" y="3634481"/>
            <a:ext cx="1371599"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11</a:t>
            </a:r>
            <a:endParaRPr lang="en-IN" sz="2400" dirty="0"/>
          </a:p>
        </p:txBody>
      </p:sp>
      <p:sp>
        <p:nvSpPr>
          <p:cNvPr id="7" name="TextBox 6">
            <a:extLst>
              <a:ext uri="{FF2B5EF4-FFF2-40B4-BE49-F238E27FC236}">
                <a16:creationId xmlns:a16="http://schemas.microsoft.com/office/drawing/2014/main" id="{3ABDD4C2-9364-BE99-909C-75262AAABCCD}"/>
              </a:ext>
            </a:extLst>
          </p:cNvPr>
          <p:cNvSpPr txBox="1"/>
          <p:nvPr/>
        </p:nvSpPr>
        <p:spPr>
          <a:xfrm>
            <a:off x="457199" y="4057362"/>
            <a:ext cx="8229600" cy="1938992"/>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We cannot copy these cells for the entire table quite yet. For the second row, select cells B2 through E2 and drag the selection down </a:t>
            </a:r>
            <a:r>
              <a:rPr kumimoji="0" lang="en-US" sz="2000" b="0" i="1" u="none" strike="noStrike" kern="1200" cap="none" spc="0" normalizeH="0" baseline="0" noProof="0" dirty="0">
                <a:ln>
                  <a:noFill/>
                </a:ln>
                <a:solidFill>
                  <a:srgbClr val="366092"/>
                </a:solidFill>
                <a:effectLst/>
                <a:uLnTx/>
                <a:uFillTx/>
                <a:latin typeface="Calibri"/>
                <a:ea typeface="+mn-ea"/>
                <a:cs typeface="+mn-cs"/>
              </a:rPr>
              <a:t>one row</a:t>
            </a:r>
            <a:r>
              <a:rPr kumimoji="0" lang="en-US" sz="2000" b="0" i="0" u="none" strike="noStrike" kern="1200" cap="none" spc="0" normalizeH="0" baseline="0" noProof="0" dirty="0">
                <a:ln>
                  <a:noFill/>
                </a:ln>
                <a:solidFill>
                  <a:srgbClr val="366092"/>
                </a:solidFill>
                <a:effectLst/>
                <a:uLnTx/>
                <a:uFillTx/>
                <a:latin typeface="Calibri"/>
                <a:ea typeface="+mn-ea"/>
                <a:cs typeface="+mn-cs"/>
              </a:rPr>
              <a:t>. The Payment stays the same, but the amounts in the Principal and Interest columns are updated. We need to adjust the balance column for the second payment since we no longer want to subtract from the original loan amount; instead, we want to subtract from the previous balance in cell E2.</a:t>
            </a:r>
            <a:endParaRPr lang="en-IN" sz="2000" dirty="0"/>
          </a:p>
        </p:txBody>
      </p:sp>
    </p:spTree>
    <p:extLst>
      <p:ext uri="{BB962C8B-B14F-4D97-AF65-F5344CB8AC3E}">
        <p14:creationId xmlns:p14="http://schemas.microsoft.com/office/powerpoint/2010/main" val="28270063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Creating a Loan Amortization Schedule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In cell E3, type "=E2+C3". (Recall that the value in the Principal column is negative, which is why we are adding instead of subtracting.) The value </a:t>
                </a:r>
                <a14:m>
                  <m:oMath xmlns:m="http://schemas.openxmlformats.org/officeDocument/2006/math">
                    <m:r>
                      <a:rPr>
                        <a:latin typeface="Cambria Math" panose="02040503050406030204" pitchFamily="18" charset="0"/>
                      </a:rPr>
                      <m:t>$</m:t>
                    </m:r>
                    <m:r>
                      <a:rPr>
                        <a:latin typeface="Cambria Math" panose="02040503050406030204" pitchFamily="18" charset="0"/>
                      </a:rPr>
                      <m:t>378</m:t>
                    </m:r>
                    <m:r>
                      <a:rPr>
                        <a:latin typeface="Cambria Math" panose="02040503050406030204" pitchFamily="18" charset="0"/>
                      </a:rPr>
                      <m:t>,</m:t>
                    </m:r>
                    <m:r>
                      <a:rPr>
                        <a:latin typeface="Cambria Math" panose="02040503050406030204" pitchFamily="18" charset="0"/>
                      </a:rPr>
                      <m:t>722</m:t>
                    </m:r>
                    <m:r>
                      <a:rPr>
                        <a:latin typeface="Cambria Math" panose="02040503050406030204" pitchFamily="18" charset="0"/>
                      </a:rPr>
                      <m:t>.</m:t>
                    </m:r>
                    <m:r>
                      <a:rPr>
                        <a:latin typeface="Cambria Math" panose="02040503050406030204" pitchFamily="18" charset="0"/>
                      </a:rPr>
                      <m:t>66</m:t>
                    </m:r>
                  </m:oMath>
                </a14:m>
                <a:r>
                  <a:rPr sz="2800" dirty="0"/>
                  <a:t> is returned.</a:t>
                </a:r>
              </a:p>
              <a:p>
                <a:r>
                  <a:rPr dirty="0"/>
                  <a:t>​</a:t>
                </a:r>
                <a:r>
                  <a:rPr sz="2800" dirty="0"/>
                  <a:t>We can now select cells B3 through E3 and drag the selection down for the rest of the rows to complete the loan amortization schedule.</a:t>
                </a:r>
              </a:p>
              <a:p>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630"/>
                </a:stretch>
              </a:blipFill>
            </p:spPr>
            <p:txBody>
              <a:bodyPr/>
              <a:lstStyle/>
              <a:p>
                <a:r>
                  <a:rPr lang="en-IN">
                    <a:noFill/>
                  </a:rPr>
                  <a:t> </a:t>
                </a:r>
              </a:p>
            </p:txBody>
          </p:sp>
        </mc:Fallback>
      </mc:AlternateContent>
    </p:spTree>
    <p:extLst>
      <p:ext uri="{BB962C8B-B14F-4D97-AF65-F5344CB8AC3E}">
        <p14:creationId xmlns:p14="http://schemas.microsoft.com/office/powerpoint/2010/main" val="2697030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Creating a Loan Amortization Schedule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7</a:t>
            </a:r>
            <a:endParaRPr dirty="0"/>
          </a:p>
        </p:txBody>
      </p:sp>
      <p:pic>
        <p:nvPicPr>
          <p:cNvPr id="7" name="Picture 6" descr="A continuation of the screenshot of the Excel sheet from Figure 11. The Payment Number column (column A) goes from 1 to 360. Payments 1 to 6, 58 to 63, 111 to 117, and 356 to 360 are shown, the rest are hidden. Column B, Payment, is ( $1,676.81 ) in every cell of the column. The values for some of the rows are as follows (recall that column C is principal, column D is interest, and column E is balance): Payment Number 1, C: ( $612.81 ), D: ( $1,064.00 ), E:  $379,387.19  Payment Number 60, C: ( $722.72 ), D: ( $954.09 ), E:  $340,023.00">
            <a:extLst>
              <a:ext uri="{FF2B5EF4-FFF2-40B4-BE49-F238E27FC236}">
                <a16:creationId xmlns:a16="http://schemas.microsoft.com/office/drawing/2014/main" id="{1D7EC0F3-98E9-49B8-A578-F0605EE7F37B}"/>
              </a:ext>
            </a:extLst>
          </p:cNvPr>
          <p:cNvPicPr>
            <a:picLocks noChangeAspect="1"/>
          </p:cNvPicPr>
          <p:nvPr/>
        </p:nvPicPr>
        <p:blipFill>
          <a:blip r:embed="rId2"/>
          <a:srcRect b="8208"/>
          <a:stretch>
            <a:fillRect/>
          </a:stretch>
        </p:blipFill>
        <p:spPr>
          <a:xfrm>
            <a:off x="1752600" y="1030183"/>
            <a:ext cx="5295900" cy="4532417"/>
          </a:xfrm>
          <a:prstGeom prst="rect">
            <a:avLst/>
          </a:prstGeom>
        </p:spPr>
      </p:pic>
      <p:sp>
        <p:nvSpPr>
          <p:cNvPr id="3" name="TextBox 2">
            <a:extLst>
              <a:ext uri="{FF2B5EF4-FFF2-40B4-BE49-F238E27FC236}">
                <a16:creationId xmlns:a16="http://schemas.microsoft.com/office/drawing/2014/main" id="{D9B45E4F-8C7C-B085-839B-513CDB80B940}"/>
              </a:ext>
            </a:extLst>
          </p:cNvPr>
          <p:cNvSpPr txBox="1"/>
          <p:nvPr/>
        </p:nvSpPr>
        <p:spPr>
          <a:xfrm>
            <a:off x="3733800" y="5562600"/>
            <a:ext cx="1676399"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12 a</a:t>
            </a:r>
            <a:endParaRPr lang="en-IN" sz="2400" dirty="0"/>
          </a:p>
        </p:txBody>
      </p:sp>
    </p:spTree>
    <p:extLst>
      <p:ext uri="{BB962C8B-B14F-4D97-AF65-F5344CB8AC3E}">
        <p14:creationId xmlns:p14="http://schemas.microsoft.com/office/powerpoint/2010/main" val="19623330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Creating a Loan Amortization Schedule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8</a:t>
            </a:r>
            <a:endParaRPr dirty="0"/>
          </a:p>
        </p:txBody>
      </p:sp>
      <p:pic>
        <p:nvPicPr>
          <p:cNvPr id="3" name="Picture 2" descr="This is continuation of the table in previous slide.&#10;&#10;The values for some of the rows are as follows (recall that column C is principal, column D is interest, and column E is balance): &#10;&#10;Payment Number 113, C: ( $838.17 ), D: ( $838.64 ), E:  $298,677.12  Payment Number 114, C: ( $840.52 ), D: ( $836.30 ), E:  $297,836.60  Payment Number 360, C: ( $1,672.13 ), D: ( $4.68 ), E:  $0.00  Recall that parentheses around the values indicate they are negative.">
            <a:extLst>
              <a:ext uri="{FF2B5EF4-FFF2-40B4-BE49-F238E27FC236}">
                <a16:creationId xmlns:a16="http://schemas.microsoft.com/office/drawing/2014/main" id="{10CE9F0B-FDF0-3709-55C9-9625D59516C4}"/>
              </a:ext>
            </a:extLst>
          </p:cNvPr>
          <p:cNvPicPr>
            <a:picLocks noChangeAspect="1"/>
          </p:cNvPicPr>
          <p:nvPr/>
        </p:nvPicPr>
        <p:blipFill>
          <a:blip r:embed="rId2"/>
          <a:stretch>
            <a:fillRect/>
          </a:stretch>
        </p:blipFill>
        <p:spPr>
          <a:xfrm>
            <a:off x="2033233" y="1295400"/>
            <a:ext cx="5077534" cy="4105848"/>
          </a:xfrm>
          <a:prstGeom prst="rect">
            <a:avLst/>
          </a:prstGeom>
        </p:spPr>
      </p:pic>
      <p:sp>
        <p:nvSpPr>
          <p:cNvPr id="5" name="TextBox 4">
            <a:extLst>
              <a:ext uri="{FF2B5EF4-FFF2-40B4-BE49-F238E27FC236}">
                <a16:creationId xmlns:a16="http://schemas.microsoft.com/office/drawing/2014/main" id="{5999B243-A7E6-5112-E7FA-8560BC981678}"/>
              </a:ext>
            </a:extLst>
          </p:cNvPr>
          <p:cNvSpPr txBox="1"/>
          <p:nvPr/>
        </p:nvSpPr>
        <p:spPr>
          <a:xfrm>
            <a:off x="3733800" y="5436528"/>
            <a:ext cx="1676399"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12 b</a:t>
            </a:r>
            <a:endParaRPr lang="en-IN" sz="2400" dirty="0"/>
          </a:p>
        </p:txBody>
      </p:sp>
    </p:spTree>
    <p:extLst>
      <p:ext uri="{BB962C8B-B14F-4D97-AF65-F5344CB8AC3E}">
        <p14:creationId xmlns:p14="http://schemas.microsoft.com/office/powerpoint/2010/main" val="212319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2</a:t>
            </a:r>
            <a:endParaRPr dirty="0"/>
          </a:p>
        </p:txBody>
      </p:sp>
      <p:sp>
        <p:nvSpPr>
          <p:cNvPr id="3" name="Text Placeholder 2"/>
          <p:cNvSpPr>
            <a:spLocks noGrp="1"/>
          </p:cNvSpPr>
          <p:nvPr>
            <p:ph type="body" sz="quarter" idx="10"/>
          </p:nvPr>
        </p:nvSpPr>
        <p:spPr/>
        <p:txBody>
          <a:bodyPr>
            <a:normAutofit/>
          </a:bodyPr>
          <a:lstStyle/>
          <a:p>
            <a:pPr algn="just"/>
            <a:r>
              <a:rPr sz="2800" dirty="0"/>
              <a:t>Notice that the formula contains a negative exponent in the denominator. Be careful not to drop the negative sign during calculations.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Creating a Loan Amortization Schedule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9</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dirty="0"/>
                  <a:t>​</a:t>
                </a:r>
                <a:r>
                  <a:rPr sz="2800" dirty="0"/>
                  <a:t>To make sure that the loan amortization schedule table is correct, you can find the sum of the column containing the principal amounts paid each time. This should add to the original loan amount. To determine how much interest was paid over the life of the loan, you can add the interest column.</a:t>
                </a:r>
                <a:endParaRPr lang="en-US" sz="2800" dirty="0"/>
              </a:p>
              <a:p>
                <a:pPr marL="538163" indent="-538163">
                  <a:defRPr sz="2800"/>
                </a:pPr>
                <a:r>
                  <a:rPr lang="en-US" dirty="0"/>
                  <a:t>b.	</a:t>
                </a:r>
                <a:r>
                  <a:rPr lang="en-US" sz="2800" dirty="0"/>
                  <a:t>There will be </a:t>
                </a:r>
                <a14:m>
                  <m:oMath xmlns:m="http://schemas.openxmlformats.org/officeDocument/2006/math">
                    <m:r>
                      <a:rPr lang="en-US">
                        <a:latin typeface="Cambria Math" panose="02040503050406030204" pitchFamily="18" charset="0"/>
                      </a:rPr>
                      <m:t>5⋅12=60</m:t>
                    </m:r>
                  </m:oMath>
                </a14:m>
                <a:r>
                  <a:rPr lang="en-US" sz="2800" dirty="0"/>
                  <a:t> payments in five years. The table tells us that after the 60th payment is made, a balance of </a:t>
                </a:r>
                <a14:m>
                  <m:oMath xmlns:m="http://schemas.openxmlformats.org/officeDocument/2006/math">
                    <m:r>
                      <a:rPr lang="en-US">
                        <a:latin typeface="Cambria Math" panose="02040503050406030204" pitchFamily="18" charset="0"/>
                      </a:rPr>
                      <m:t>$340,023.00</m:t>
                    </m:r>
                  </m:oMath>
                </a14:m>
                <a:r>
                  <a:rPr lang="en-US" sz="2800" dirty="0"/>
                  <a:t> remains.</a:t>
                </a:r>
              </a:p>
              <a:p>
                <a:pPr marL="538163" indent="-538163">
                  <a:defRPr sz="2800"/>
                </a:pPr>
                <a:r>
                  <a:rPr lang="en-US" sz="2800" dirty="0"/>
                  <a:t>c.	More than half the payment will be applied to the principal after the 113th payment. The 114th payment shows a flip in the columns so that the principal payment is greater than the interest payment.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519" b="-1472"/>
                </a:stretch>
              </a:blipFill>
            </p:spPr>
            <p:txBody>
              <a:bodyPr/>
              <a:lstStyle/>
              <a:p>
                <a:r>
                  <a:rPr lang="en-IN">
                    <a:noFill/>
                  </a:rPr>
                  <a:t> </a:t>
                </a:r>
              </a:p>
            </p:txBody>
          </p:sp>
        </mc:Fallback>
      </mc:AlternateContent>
    </p:spTree>
    <p:extLst>
      <p:ext uri="{BB962C8B-B14F-4D97-AF65-F5344CB8AC3E}">
        <p14:creationId xmlns:p14="http://schemas.microsoft.com/office/powerpoint/2010/main" val="22880445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3</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Based on the loan amortization schedule shown, what is the balance of the </a:t>
                </a:r>
                <a14:m>
                  <m:oMath xmlns:m="http://schemas.openxmlformats.org/officeDocument/2006/math">
                    <m:r>
                      <a:rPr>
                        <a:latin typeface="Cambria Math" panose="02040503050406030204" pitchFamily="18" charset="0"/>
                      </a:rPr>
                      <m:t>$114,000</m:t>
                    </m:r>
                  </m:oMath>
                </a14:m>
                <a:r>
                  <a:rPr sz="2800" dirty="0"/>
                  <a:t> loan after </a:t>
                </a:r>
                <a:r>
                  <a:rPr sz="2800" dirty="0">
                    <a:latin typeface="Cambria Math"/>
                  </a:rPr>
                  <a:t>2</a:t>
                </a:r>
                <a:r>
                  <a:rPr sz="2800" dirty="0"/>
                  <a:t> years of payments?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12" name="Picture 11" descr="The table contains 4 columns and 6 rows. The columns are labeled: Month, Principal, Interest, and Balance.&#10;&#10;Row 1: Header row with monthly payment amount of $499.89 for principal and interest only,&#10;Row 2: Month 9, $189.57 in Principal, $310.32 in Interest, $112,312.48 in Balance,&#10;Row 3: Month 10, $190.10 in Principal, $309.80 in Interest, $112,122.39 in Balance,&#10;Row 4: Month 11, $190.62 in Principal, $309.27 in Interest, $111,931.77 in Balance,&#10;Row 5: Month 12, $191.15 in Principal, $308.75 in Interest, $111,740.62 in Balance,&#10;Row 6: Month 13, $191.67 in Principal, $308.22 in Interest, $111,548.95 in Balance,&#10;Row 6: Month 14, $192.20 in Principal, $307.69 in Interest, $111,356.75 in Balance,">
            <a:extLst>
              <a:ext uri="{FF2B5EF4-FFF2-40B4-BE49-F238E27FC236}">
                <a16:creationId xmlns:a16="http://schemas.microsoft.com/office/drawing/2014/main" id="{C86EE284-D420-C97F-BD76-80925769CBA2}"/>
              </a:ext>
            </a:extLst>
          </p:cNvPr>
          <p:cNvPicPr>
            <a:picLocks noChangeAspect="1"/>
          </p:cNvPicPr>
          <p:nvPr/>
        </p:nvPicPr>
        <p:blipFill>
          <a:blip r:embed="rId3"/>
          <a:stretch>
            <a:fillRect/>
          </a:stretch>
        </p:blipFill>
        <p:spPr>
          <a:xfrm>
            <a:off x="349685" y="2406613"/>
            <a:ext cx="8337115" cy="33840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914400"/>
          </a:xfrm>
        </p:spPr>
        <p:txBody>
          <a:bodyPr>
            <a:normAutofit/>
          </a:bodyPr>
          <a:lstStyle/>
          <a:p>
            <a:pPr>
              <a:defRPr sz="3200"/>
            </a:pPr>
            <a:r>
              <a:rPr dirty="0"/>
              <a:t>Skill Check 3</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pic>
        <p:nvPicPr>
          <p:cNvPr id="5" name="Picture 4" descr="This is the continuation of the previous table which contains 4 columns and 9 rows. The columns are labeled: Month, Principal, Interest, and Balance.&#10;&#10;Row 1: Month 15, $192.73 in Principal, $307.16 in Interest, $111,164.02 in Balance,&#10;Row 2: Month 16, $193.26 in Principal, $306.63 in Interest, $110,970.75 in Balance,&#10;Row 3: Month 17, $193.80 in Principal, $306.09 in Interest, $110,776.95 in Balance,&#10;Row 4: Month 18, $194.33 in Principal, $305.56 in Interest, $110,582.62 in Balance,&#10;Row 5: Month 19, $194.87 in Principal, $305.02 in Interest, $110,387.76 in Balance,&#10;Row 6: Month 20, $195.41 in Principal, $304.49 in Interest, $110,192.35 in Balance,&#10;Row 7: Month 21, $195.94 in Principal, $303.95 in Interest, $109,996.41 in Balance,&#10;Row 8: Month 22, $196.48 in Principal, $303.41 in Interest, $109,799.92 in Balance,&#10;Row 9: Month 23, $197.03 in Principal, $302.86 in Interest, $109,602.90 in Balance,">
            <a:extLst>
              <a:ext uri="{FF2B5EF4-FFF2-40B4-BE49-F238E27FC236}">
                <a16:creationId xmlns:a16="http://schemas.microsoft.com/office/drawing/2014/main" id="{DFEEC02C-0CB2-536D-41BD-CCBEBDB7DF17}"/>
              </a:ext>
            </a:extLst>
          </p:cNvPr>
          <p:cNvPicPr>
            <a:picLocks noChangeAspect="1"/>
          </p:cNvPicPr>
          <p:nvPr/>
        </p:nvPicPr>
        <p:blipFill>
          <a:blip r:embed="rId2"/>
          <a:stretch>
            <a:fillRect/>
          </a:stretch>
        </p:blipFill>
        <p:spPr>
          <a:xfrm>
            <a:off x="461680" y="1197000"/>
            <a:ext cx="8225120" cy="44640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Skill Check 3</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pic>
        <p:nvPicPr>
          <p:cNvPr id="11" name="Picture 10" descr="This is the continuation of the previous table which contains 4 columns and 3 rows. The columns are labeled: Month, Principal, Interest, and Balance.&#10;&#10;Row 1: Month 24, $197.57 in Principal, $302.32 in Interest, $109,405.33 in Balance,&#10;Row 2: Month 25, $198.12 in Principal, $301.78 in Interest, $109,207.21 in Balance,&#10;Row 3: Month 26, $198.66 in Principal, $301.23 in Interest, $109,008.55 in Balance,&#10;&#10;Additional summary information:&#10;&#10;Total Amount Paid: $179,964.06,&#10;Total Interest Paid: $65,964.30,&#10;Term (Months): 361">
            <a:extLst>
              <a:ext uri="{FF2B5EF4-FFF2-40B4-BE49-F238E27FC236}">
                <a16:creationId xmlns:a16="http://schemas.microsoft.com/office/drawing/2014/main" id="{D1461C59-ECC6-3FB0-E9AA-EA0D0C6CB3EF}"/>
              </a:ext>
            </a:extLst>
          </p:cNvPr>
          <p:cNvPicPr>
            <a:picLocks noChangeAspect="1"/>
          </p:cNvPicPr>
          <p:nvPr/>
        </p:nvPicPr>
        <p:blipFill>
          <a:blip r:embed="rId2"/>
          <a:stretch>
            <a:fillRect/>
          </a:stretch>
        </p:blipFill>
        <p:spPr>
          <a:xfrm>
            <a:off x="313713" y="1048337"/>
            <a:ext cx="8516573" cy="3456000"/>
          </a:xfrm>
          <a:prstGeom prst="rect">
            <a:avLst/>
          </a:prstGeom>
        </p:spPr>
      </p:pic>
      <p:sp>
        <p:nvSpPr>
          <p:cNvPr id="6" name="TextBox 5">
            <a:extLst>
              <a:ext uri="{FF2B5EF4-FFF2-40B4-BE49-F238E27FC236}">
                <a16:creationId xmlns:a16="http://schemas.microsoft.com/office/drawing/2014/main" id="{36B4C8E7-01AA-7D57-A450-773940A11BB6}"/>
              </a:ext>
            </a:extLst>
          </p:cNvPr>
          <p:cNvSpPr txBox="1"/>
          <p:nvPr/>
        </p:nvSpPr>
        <p:spPr>
          <a:xfrm>
            <a:off x="3886199" y="4523387"/>
            <a:ext cx="13716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13</a:t>
            </a:r>
            <a:endParaRPr lang="en-IN" sz="2400" dirty="0"/>
          </a:p>
        </p:txBody>
      </p:sp>
    </p:spTree>
    <p:extLst>
      <p:ext uri="{BB962C8B-B14F-4D97-AF65-F5344CB8AC3E}">
        <p14:creationId xmlns:p14="http://schemas.microsoft.com/office/powerpoint/2010/main" val="15481534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3</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Based on the loan amortization schedule shown, what is the balance of the </a:t>
                </a:r>
                <a14:m>
                  <m:oMath xmlns:m="http://schemas.openxmlformats.org/officeDocument/2006/math">
                    <m:r>
                      <a:rPr>
                        <a:latin typeface="Cambria Math" panose="02040503050406030204" pitchFamily="18" charset="0"/>
                      </a:rPr>
                      <m:t>$</m:t>
                    </m:r>
                    <m:r>
                      <a:rPr>
                        <a:latin typeface="Cambria Math" panose="02040503050406030204" pitchFamily="18" charset="0"/>
                      </a:rPr>
                      <m:t>114</m:t>
                    </m:r>
                    <m:r>
                      <a:rPr>
                        <a:latin typeface="Cambria Math" panose="02040503050406030204" pitchFamily="18" charset="0"/>
                      </a:rPr>
                      <m:t>,</m:t>
                    </m:r>
                    <m:r>
                      <a:rPr>
                        <a:latin typeface="Cambria Math" panose="02040503050406030204" pitchFamily="18" charset="0"/>
                      </a:rPr>
                      <m:t>000</m:t>
                    </m:r>
                  </m:oMath>
                </a14:m>
                <a:r>
                  <a:rPr sz="2800" dirty="0"/>
                  <a:t> loan after </a:t>
                </a:r>
                <a:r>
                  <a:rPr sz="2800" dirty="0">
                    <a:latin typeface="Cambria Math"/>
                  </a:rPr>
                  <a:t>2</a:t>
                </a:r>
                <a:r>
                  <a:rPr sz="2800" dirty="0"/>
                  <a:t> years of payments?</a:t>
                </a:r>
                <a:endParaRPr lang="en-US" sz="2800" dirty="0"/>
              </a:p>
              <a:p>
                <a:pPr>
                  <a:defRPr sz="2800"/>
                </a:pPr>
                <a:endParaRPr lang="en-IN" dirty="0"/>
              </a:p>
              <a:p>
                <a:pPr>
                  <a:defRPr sz="2800"/>
                </a:pPr>
                <a:r>
                  <a:rPr lang="en-IN" sz="2800" dirty="0"/>
                  <a:t>Answer: $109,405.33</a:t>
                </a:r>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40087394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 6</a:t>
            </a:r>
            <a:endParaRPr dirty="0"/>
          </a:p>
        </p:txBody>
      </p:sp>
      <p:sp>
        <p:nvSpPr>
          <p:cNvPr id="3" name="Text Placeholder 2"/>
          <p:cNvSpPr>
            <a:spLocks noGrp="1"/>
          </p:cNvSpPr>
          <p:nvPr>
            <p:ph type="body" sz="quarter" idx="10"/>
          </p:nvPr>
        </p:nvSpPr>
        <p:spPr/>
        <p:txBody>
          <a:bodyPr>
            <a:normAutofit/>
          </a:bodyPr>
          <a:lstStyle/>
          <a:p>
            <a:r>
              <a:rPr sz="2800" dirty="0"/>
              <a:t>Usually a derogatory term, Investopedia defines a </a:t>
            </a:r>
            <a:r>
              <a:rPr sz="2800" i="1" dirty="0"/>
              <a:t>deadbeat</a:t>
            </a:r>
            <a:r>
              <a:rPr sz="2800" dirty="0"/>
              <a:t> as a slang term in the credit world for a credit card user who pays off his or her balance in full and on time every month, thus avoiding the need to pay off the interest that would have accrued on their accounts.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Open-Ended Loans</a:t>
            </a:r>
          </a:p>
        </p:txBody>
      </p:sp>
      <p:sp>
        <p:nvSpPr>
          <p:cNvPr id="3" name="Text Placeholder 2"/>
          <p:cNvSpPr>
            <a:spLocks noGrp="1"/>
          </p:cNvSpPr>
          <p:nvPr>
            <p:ph type="body" sz="quarter" idx="10"/>
          </p:nvPr>
        </p:nvSpPr>
        <p:spPr/>
        <p:txBody>
          <a:bodyPr>
            <a:normAutofit/>
          </a:bodyPr>
          <a:lstStyle/>
          <a:p>
            <a:pPr>
              <a:defRPr b="1"/>
            </a:pPr>
            <a:r>
              <a:rPr sz="2400" dirty="0"/>
              <a:t>Open-Ended Loans (Revolving Credit)</a:t>
            </a:r>
          </a:p>
          <a:p>
            <a:r>
              <a:rPr sz="2400" dirty="0"/>
              <a:t>An </a:t>
            </a:r>
            <a:r>
              <a:rPr sz="2400" b="1" dirty="0"/>
              <a:t>open-ended loan</a:t>
            </a:r>
            <a:r>
              <a:rPr sz="2400" dirty="0"/>
              <a:t>, or </a:t>
            </a:r>
            <a:r>
              <a:rPr sz="2400" b="1" dirty="0"/>
              <a:t>revolving credit</a:t>
            </a:r>
            <a:r>
              <a:rPr sz="2400" dirty="0"/>
              <a:t>, is a preapproved loan amount that may be used by the borrower repeatedly. Interest is applied to any unpaid balance at the end of the payment period.</a:t>
            </a:r>
          </a:p>
          <a:p>
            <a:pPr>
              <a:defRPr b="1"/>
            </a:pPr>
            <a:endParaRPr lang="en-US" sz="1000" dirty="0"/>
          </a:p>
          <a:p>
            <a:pPr>
              <a:defRPr b="1"/>
            </a:pPr>
            <a:r>
              <a:rPr sz="2400" dirty="0"/>
              <a:t>Credit Limit</a:t>
            </a:r>
          </a:p>
          <a:p>
            <a:r>
              <a:rPr sz="2400" dirty="0"/>
              <a:t>The maximum amount of an open-ended loan is called your </a:t>
            </a:r>
            <a:r>
              <a:rPr sz="2400" b="1" dirty="0"/>
              <a:t>credit limit</a:t>
            </a:r>
            <a:r>
              <a:rPr sz="2400" dirty="0"/>
              <a:t>.</a:t>
            </a:r>
          </a:p>
          <a:p>
            <a:pPr>
              <a:defRPr b="1"/>
            </a:pPr>
            <a:endParaRPr lang="en-US" sz="1000" dirty="0"/>
          </a:p>
          <a:p>
            <a:pPr>
              <a:defRPr b="1"/>
            </a:pPr>
            <a:r>
              <a:rPr sz="2400" dirty="0"/>
              <a:t>Grace Period</a:t>
            </a:r>
          </a:p>
          <a:p>
            <a:r>
              <a:rPr sz="2400" dirty="0"/>
              <a:t>A </a:t>
            </a:r>
            <a:r>
              <a:rPr sz="2400" b="1" dirty="0"/>
              <a:t>grace period</a:t>
            </a:r>
            <a:r>
              <a:rPr sz="2400" dirty="0"/>
              <a:t> is a period of time in which no interest accrues on a debt.</a:t>
            </a:r>
          </a:p>
          <a:p>
            <a:endParaRPr sz="28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5</a:t>
            </a:r>
            <a:endParaRPr dirty="0"/>
          </a:p>
        </p:txBody>
      </p:sp>
      <p:sp>
        <p:nvSpPr>
          <p:cNvPr id="3" name="Text Placeholder 2"/>
          <p:cNvSpPr>
            <a:spLocks noGrp="1"/>
          </p:cNvSpPr>
          <p:nvPr>
            <p:ph type="body" sz="quarter" idx="10"/>
          </p:nvPr>
        </p:nvSpPr>
        <p:spPr/>
        <p:txBody>
          <a:bodyPr>
            <a:normAutofit/>
          </a:bodyPr>
          <a:lstStyle/>
          <a:p>
            <a:r>
              <a:rPr sz="2800"/>
              <a:t>Debit cards (or check cards) are not credit cards for borrowing money, they are simply an electronic means by which consumers can access the money already in their bank accounts.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Comparing Payoff Times for Credit Cards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300" dirty="0"/>
                  <a:t>The graphs in Figure 6.3.15 show the payment timeline for a credit card with a balance of </a:t>
                </a:r>
                <a14:m>
                  <m:oMath xmlns:m="http://schemas.openxmlformats.org/officeDocument/2006/math">
                    <m:r>
                      <a:rPr sz="2300">
                        <a:latin typeface="Cambria Math" panose="02040503050406030204" pitchFamily="18" charset="0"/>
                      </a:rPr>
                      <m:t>$1000</m:t>
                    </m:r>
                  </m:oMath>
                </a14:m>
                <a:r>
                  <a:rPr sz="2300" dirty="0"/>
                  <a:t> and a </a:t>
                </a:r>
                <a14:m>
                  <m:oMath xmlns:m="http://schemas.openxmlformats.org/officeDocument/2006/math">
                    <m:r>
                      <a:rPr sz="2300">
                        <a:latin typeface="Cambria Math" panose="02040503050406030204" pitchFamily="18" charset="0"/>
                      </a:rPr>
                      <m:t>14%</m:t>
                    </m:r>
                  </m:oMath>
                </a14:m>
                <a:r>
                  <a:rPr sz="2300" dirty="0"/>
                  <a:t> fixed interest rate where no new purchases are made. Graph A shows the timeline with the </a:t>
                </a:r>
                <a14:m>
                  <m:oMath xmlns:m="http://schemas.openxmlformats.org/officeDocument/2006/math">
                    <m:r>
                      <a:rPr sz="2300">
                        <a:latin typeface="Cambria Math" panose="02040503050406030204" pitchFamily="18" charset="0"/>
                      </a:rPr>
                      <m:t>4%</m:t>
                    </m:r>
                  </m:oMath>
                </a14:m>
                <a:r>
                  <a:rPr sz="2300" dirty="0"/>
                  <a:t> minimum payment made each month. Graph B shows the payment timeline with consistent payments of </a:t>
                </a:r>
                <a14:m>
                  <m:oMath xmlns:m="http://schemas.openxmlformats.org/officeDocument/2006/math">
                    <m:r>
                      <a:rPr sz="2300">
                        <a:latin typeface="Cambria Math" panose="02040503050406030204" pitchFamily="18" charset="0"/>
                      </a:rPr>
                      <m:t>$40</m:t>
                    </m:r>
                  </m:oMath>
                </a14:m>
                <a:r>
                  <a:rPr sz="2300" dirty="0"/>
                  <a:t> per month.</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037" t="-982"/>
                </a:stretch>
              </a:blipFill>
            </p:spPr>
            <p:txBody>
              <a:bodyPr/>
              <a:lstStyle/>
              <a:p>
                <a:r>
                  <a:rPr lang="en-IN">
                    <a:noFill/>
                  </a:rPr>
                  <a:t> </a:t>
                </a:r>
              </a:p>
            </p:txBody>
          </p:sp>
        </mc:Fallback>
      </mc:AlternateContent>
      <p:pic>
        <p:nvPicPr>
          <p:cNvPr id="5" name="Picture 4" descr="A graph titled &quot;Payment Timeline Using Minimum Payments&quot; is shown. The vertical axis is labeled &quot;Debt Balance, in Dollars&quot; ranging from  0  to  1000 , in increments of  250 . The horizontal axis is labeled &quot;Number of Monthly Payments&quot; representing the values  0 ,  62 ,  124 ,  186 , and  248 . It shows a downward sloping curve plotting the different debt balances under different numbers of monthly payments as follows:  (0,1000) ;  (62,200) ;  (124,62.5) ;  (186,50) ;  (248,25) .&#10;&#10;A graph titled &quot;Payment Timeline Using a Fixed Payment&quot; is shown. The vertical axis is labeled &quot;Debt Balance, in Dollars&quot; ranging from  0  to  1000 , in increments of  250 . The horizontal axis is labeled &quot;Number of Monthly Payments&quot; and it ranges from  0  to  30 , in increments of  5 . A line starts from  (0,1000) , decreases through  (10,750) ,  (15,500) ,  (24,250) , and ends at  (30,0) . All the values are estimated.&#10;&#10;&#10;">
            <a:extLst>
              <a:ext uri="{FF2B5EF4-FFF2-40B4-BE49-F238E27FC236}">
                <a16:creationId xmlns:a16="http://schemas.microsoft.com/office/drawing/2014/main" id="{2583B6C2-8E10-40A5-AED7-6D8CB80C88B3}"/>
              </a:ext>
            </a:extLst>
          </p:cNvPr>
          <p:cNvPicPr>
            <a:picLocks noChangeAspect="1"/>
          </p:cNvPicPr>
          <p:nvPr/>
        </p:nvPicPr>
        <p:blipFill>
          <a:blip r:embed="rId3"/>
          <a:srcRect b="11448"/>
          <a:stretch>
            <a:fillRect/>
          </a:stretch>
        </p:blipFill>
        <p:spPr>
          <a:xfrm>
            <a:off x="890307" y="2971800"/>
            <a:ext cx="7363385" cy="2710407"/>
          </a:xfrm>
          <a:prstGeom prst="rect">
            <a:avLst/>
          </a:prstGeom>
        </p:spPr>
      </p:pic>
      <p:sp>
        <p:nvSpPr>
          <p:cNvPr id="4" name="TextBox 3">
            <a:extLst>
              <a:ext uri="{FF2B5EF4-FFF2-40B4-BE49-F238E27FC236}">
                <a16:creationId xmlns:a16="http://schemas.microsoft.com/office/drawing/2014/main" id="{F48D08D1-68D8-24F0-3F77-3E4D0DE24E34}"/>
              </a:ext>
            </a:extLst>
          </p:cNvPr>
          <p:cNvSpPr txBox="1"/>
          <p:nvPr/>
        </p:nvSpPr>
        <p:spPr>
          <a:xfrm>
            <a:off x="3886199" y="5460930"/>
            <a:ext cx="13716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15</a:t>
            </a:r>
            <a:endParaRPr lang="en-IN"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Comparing Payoff Times for Credit Cards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defRPr sz="2800"/>
                </a:pPr>
                <a:r>
                  <a:rPr lang="en-US" sz="2200" dirty="0"/>
                  <a:t>a.	</a:t>
                </a:r>
                <a:r>
                  <a:rPr sz="2200" dirty="0"/>
                  <a:t>​Use the graphs to determine approximately how many payments are needed to pay off the </a:t>
                </a:r>
                <a14:m>
                  <m:oMath xmlns:m="http://schemas.openxmlformats.org/officeDocument/2006/math">
                    <m:r>
                      <a:rPr sz="2200">
                        <a:latin typeface="Cambria Math" panose="02040503050406030204" pitchFamily="18" charset="0"/>
                      </a:rPr>
                      <m:t>$</m:t>
                    </m:r>
                    <m:r>
                      <a:rPr sz="2200">
                        <a:latin typeface="Cambria Math" panose="02040503050406030204" pitchFamily="18" charset="0"/>
                      </a:rPr>
                      <m:t>1000</m:t>
                    </m:r>
                  </m:oMath>
                </a14:m>
                <a:r>
                  <a:rPr sz="2200" dirty="0"/>
                  <a:t> debt in each scenario.</a:t>
                </a:r>
              </a:p>
              <a:p>
                <a:pPr marL="538163" indent="-538163">
                  <a:defRPr sz="2800"/>
                </a:pPr>
                <a:r>
                  <a:rPr lang="en-US" sz="2200" dirty="0"/>
                  <a:t>b.	</a:t>
                </a:r>
                <a:r>
                  <a:rPr sz="2200" dirty="0"/>
                  <a:t>​How much longer does it take to pay off the debt in Graph A than in Graph B?</a:t>
                </a:r>
                <a:endParaRPr lang="en-US" sz="2200" dirty="0"/>
              </a:p>
              <a:p>
                <a:r>
                  <a:rPr lang="en-IN" sz="2200" b="1" dirty="0"/>
                  <a:t>Solution</a:t>
                </a:r>
              </a:p>
              <a:p>
                <a:pPr marL="538163" indent="-538163">
                  <a:defRPr sz="2800"/>
                </a:pPr>
                <a:r>
                  <a:rPr lang="en-IN" sz="2200" dirty="0"/>
                  <a:t>a.	In Graph A, the balance is paid off after </a:t>
                </a:r>
                <a:r>
                  <a:rPr lang="en-IN" sz="2200" dirty="0">
                    <a:latin typeface="Cambria Math"/>
                  </a:rPr>
                  <a:t>248</a:t>
                </a:r>
                <a:r>
                  <a:rPr lang="en-IN" sz="2200" dirty="0"/>
                  <a:t> monthly payments. In Graph B, the balance is paid off in approximately </a:t>
                </a:r>
                <a:r>
                  <a:rPr lang="en-IN" sz="2200" dirty="0">
                    <a:latin typeface="Cambria Math"/>
                  </a:rPr>
                  <a:t>30</a:t>
                </a:r>
                <a:r>
                  <a:rPr lang="en-IN" sz="2200" dirty="0"/>
                  <a:t> monthly payments.</a:t>
                </a:r>
              </a:p>
              <a:p>
                <a:pPr marL="538163" indent="-538163">
                  <a:defRPr sz="2800"/>
                </a:pPr>
                <a:r>
                  <a:rPr lang="en-IN" sz="2200" dirty="0"/>
                  <a:t>b.	​Making minimum payments, it takes </a:t>
                </a:r>
                <a:r>
                  <a:rPr lang="en-IN" sz="2200" dirty="0">
                    <a:latin typeface="Cambria Math"/>
                  </a:rPr>
                  <a:t>248</a:t>
                </a:r>
                <a:r>
                  <a:rPr lang="en-IN" sz="2200" dirty="0"/>
                  <a:t> months or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r="-1481"/>
                </a:stretch>
              </a:blipFill>
            </p:spPr>
            <p:txBody>
              <a:bodyPr/>
              <a:lstStyle/>
              <a:p>
                <a:r>
                  <a:rPr lang="en-IN">
                    <a:noFill/>
                  </a:rPr>
                  <a:t> </a:t>
                </a:r>
              </a:p>
            </p:txBody>
          </p:sp>
        </mc:Fallback>
      </mc:AlternateContent>
      <p:graphicFrame>
        <p:nvGraphicFramePr>
          <p:cNvPr id="10" name="Object 9" descr="248 divided by 12 approximately equals to 20.7 years.">
            <a:extLst>
              <a:ext uri="{FF2B5EF4-FFF2-40B4-BE49-F238E27FC236}">
                <a16:creationId xmlns:a16="http://schemas.microsoft.com/office/drawing/2014/main" id="{083FB4BB-5FDA-99B7-2121-D5BE41469987}"/>
              </a:ext>
            </a:extLst>
          </p:cNvPr>
          <p:cNvGraphicFramePr>
            <a:graphicFrameLocks noChangeAspect="1"/>
          </p:cNvGraphicFramePr>
          <p:nvPr>
            <p:extLst>
              <p:ext uri="{D42A27DB-BD31-4B8C-83A1-F6EECF244321}">
                <p14:modId xmlns:p14="http://schemas.microsoft.com/office/powerpoint/2010/main" val="1927321374"/>
              </p:ext>
            </p:extLst>
          </p:nvPr>
        </p:nvGraphicFramePr>
        <p:xfrm>
          <a:off x="7068896" y="3916200"/>
          <a:ext cx="1710222" cy="576000"/>
        </p:xfrm>
        <a:graphic>
          <a:graphicData uri="http://schemas.openxmlformats.org/presentationml/2006/ole">
            <mc:AlternateContent xmlns:mc="http://schemas.openxmlformats.org/markup-compatibility/2006">
              <mc:Choice xmlns:v="urn:schemas-microsoft-com:vml" Requires="v">
                <p:oleObj name="Equation" r:id="rId3" imgW="2290226" imgH="771525" progId="Equation.DSMT4">
                  <p:embed/>
                </p:oleObj>
              </mc:Choice>
              <mc:Fallback>
                <p:oleObj name="Equation" r:id="rId3" imgW="2290226" imgH="771525" progId="Equation.DSMT4">
                  <p:embed/>
                  <p:pic>
                    <p:nvPicPr>
                      <p:cNvPr id="0" name=""/>
                      <p:cNvPicPr/>
                      <p:nvPr/>
                    </p:nvPicPr>
                    <p:blipFill>
                      <a:blip r:embed="rId4"/>
                      <a:stretch>
                        <a:fillRect/>
                      </a:stretch>
                    </p:blipFill>
                    <p:spPr>
                      <a:xfrm>
                        <a:off x="7068896" y="3916200"/>
                        <a:ext cx="1710222" cy="5760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58AF6AC-4308-97AE-9301-622DE9C091FD}"/>
                  </a:ext>
                </a:extLst>
              </p:cNvPr>
              <p:cNvSpPr txBox="1"/>
              <p:nvPr/>
            </p:nvSpPr>
            <p:spPr>
              <a:xfrm>
                <a:off x="998220" y="4406514"/>
                <a:ext cx="4792980"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rPr>
                  <a:t>Using payments of </a:t>
                </a:r>
                <a14:m>
                  <m:oMath xmlns:m="http://schemas.openxmlformats.org/officeDocument/2006/math">
                    <m:r>
                      <a:rPr kumimoji="0" lang="en-IN" sz="2200" b="0" i="0" u="none" strike="noStrike" kern="1200" cap="none" spc="0" normalizeH="0" baseline="0" noProof="0">
                        <a:ln>
                          <a:noFill/>
                        </a:ln>
                        <a:solidFill>
                          <a:srgbClr val="366092"/>
                        </a:solidFill>
                        <a:effectLst/>
                        <a:uLnTx/>
                        <a:uFillTx/>
                        <a:latin typeface="Cambria Math" panose="02040503050406030204" pitchFamily="18" charset="0"/>
                      </a:rPr>
                      <m:t>$</m:t>
                    </m:r>
                    <m:r>
                      <a:rPr kumimoji="0" lang="en-IN" sz="2200" b="0" i="0" u="none" strike="noStrike" kern="1200" cap="none" spc="0" normalizeH="0" baseline="0" noProof="0">
                        <a:ln>
                          <a:noFill/>
                        </a:ln>
                        <a:solidFill>
                          <a:srgbClr val="366092"/>
                        </a:solidFill>
                        <a:effectLst/>
                        <a:uLnTx/>
                        <a:uFillTx/>
                        <a:latin typeface="Cambria Math" panose="02040503050406030204" pitchFamily="18" charset="0"/>
                      </a:rPr>
                      <m:t>40</m:t>
                    </m:r>
                  </m:oMath>
                </a14:m>
                <a:r>
                  <a:rPr kumimoji="0" lang="en-IN" sz="2200" b="0" i="0" u="none" strike="noStrike" kern="1200" cap="none" spc="0" normalizeH="0" baseline="0" noProof="0" dirty="0">
                    <a:ln>
                      <a:noFill/>
                    </a:ln>
                    <a:solidFill>
                      <a:srgbClr val="366092"/>
                    </a:solidFill>
                    <a:effectLst/>
                    <a:uLnTx/>
                    <a:uFillTx/>
                    <a:latin typeface="Calibri"/>
                  </a:rPr>
                  <a:t> a month, it takes</a:t>
                </a:r>
                <a:endParaRPr lang="en-IN" sz="2200" dirty="0"/>
              </a:p>
            </p:txBody>
          </p:sp>
        </mc:Choice>
        <mc:Fallback xmlns="">
          <p:sp>
            <p:nvSpPr>
              <p:cNvPr id="5" name="TextBox 4">
                <a:extLst>
                  <a:ext uri="{FF2B5EF4-FFF2-40B4-BE49-F238E27FC236}">
                    <a16:creationId xmlns:a16="http://schemas.microsoft.com/office/drawing/2014/main" id="{E58AF6AC-4308-97AE-9301-622DE9C091FD}"/>
                  </a:ext>
                </a:extLst>
              </p:cNvPr>
              <p:cNvSpPr txBox="1">
                <a:spLocks noRot="1" noChangeAspect="1" noMove="1" noResize="1" noEditPoints="1" noAdjustHandles="1" noChangeArrowheads="1" noChangeShapeType="1" noTextEdit="1"/>
              </p:cNvSpPr>
              <p:nvPr/>
            </p:nvSpPr>
            <p:spPr>
              <a:xfrm>
                <a:off x="998220" y="4406514"/>
                <a:ext cx="4792980" cy="430887"/>
              </a:xfrm>
              <a:prstGeom prst="rect">
                <a:avLst/>
              </a:prstGeom>
              <a:blipFill>
                <a:blip r:embed="rId5"/>
                <a:stretch>
                  <a:fillRect l="-1654" t="-9859" r="-1018" b="-26761"/>
                </a:stretch>
              </a:blipFill>
            </p:spPr>
            <p:txBody>
              <a:bodyPr/>
              <a:lstStyle/>
              <a:p>
                <a:r>
                  <a:rPr lang="en-IN">
                    <a:noFill/>
                  </a:rPr>
                  <a:t> </a:t>
                </a:r>
              </a:p>
            </p:txBody>
          </p:sp>
        </mc:Fallback>
      </mc:AlternateContent>
      <p:pic>
        <p:nvPicPr>
          <p:cNvPr id="14" name="Picture 13" descr="30 divided by 12 equals 2.5 years to pay off the">
            <a:extLst>
              <a:ext uri="{FF2B5EF4-FFF2-40B4-BE49-F238E27FC236}">
                <a16:creationId xmlns:a16="http://schemas.microsoft.com/office/drawing/2014/main" id="{63267C8E-D3C7-CC21-8945-7B6A75BD2EF8}"/>
              </a:ext>
            </a:extLst>
          </p:cNvPr>
          <p:cNvPicPr>
            <a:picLocks noChangeAspect="1"/>
          </p:cNvPicPr>
          <p:nvPr/>
        </p:nvPicPr>
        <p:blipFill>
          <a:blip r:embed="rId6"/>
          <a:stretch>
            <a:fillRect/>
          </a:stretch>
        </p:blipFill>
        <p:spPr>
          <a:xfrm>
            <a:off x="5766995" y="4333957"/>
            <a:ext cx="2774632" cy="576000"/>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27D7E0F-B9DC-9510-43A5-99890431D935}"/>
                  </a:ext>
                </a:extLst>
              </p:cNvPr>
              <p:cNvSpPr txBox="1"/>
              <p:nvPr/>
            </p:nvSpPr>
            <p:spPr>
              <a:xfrm>
                <a:off x="1005840" y="4836266"/>
                <a:ext cx="7688580"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balance. Therefore, it takes</a:t>
                </a:r>
                <a:r>
                  <a:rPr lang="en-IN" sz="2200" dirty="0">
                    <a:solidFill>
                      <a:srgbClr val="366092"/>
                    </a:solidFill>
                  </a:rPr>
                  <a:t> approximately 20.7 </a:t>
                </a:r>
                <a14:m>
                  <m:oMath xmlns:m="http://schemas.openxmlformats.org/officeDocument/2006/math">
                    <m:r>
                      <a:rPr lang="en-IN" sz="2200" i="1" smtClean="0">
                        <a:solidFill>
                          <a:srgbClr val="366092"/>
                        </a:solidFill>
                        <a:latin typeface="Cambria Math" panose="02040503050406030204" pitchFamily="18" charset="0"/>
                        <a:ea typeface="Cambria Math" panose="02040503050406030204" pitchFamily="18" charset="0"/>
                      </a:rPr>
                      <m:t>−</m:t>
                    </m:r>
                  </m:oMath>
                </a14:m>
                <a:r>
                  <a:rPr lang="en-IN" sz="2200" dirty="0">
                    <a:solidFill>
                      <a:srgbClr val="366092"/>
                    </a:solidFill>
                  </a:rPr>
                  <a:t> 2.5 = 18.2 years </a:t>
                </a:r>
                <a:endParaRPr lang="en-IN" sz="2200" dirty="0"/>
              </a:p>
            </p:txBody>
          </p:sp>
        </mc:Choice>
        <mc:Fallback>
          <p:sp>
            <p:nvSpPr>
              <p:cNvPr id="7" name="TextBox 6">
                <a:extLst>
                  <a:ext uri="{FF2B5EF4-FFF2-40B4-BE49-F238E27FC236}">
                    <a16:creationId xmlns:a16="http://schemas.microsoft.com/office/drawing/2014/main" id="{C27D7E0F-B9DC-9510-43A5-99890431D935}"/>
                  </a:ext>
                </a:extLst>
              </p:cNvPr>
              <p:cNvSpPr txBox="1">
                <a:spLocks noRot="1" noChangeAspect="1" noMove="1" noResize="1" noEditPoints="1" noAdjustHandles="1" noChangeArrowheads="1" noChangeShapeType="1" noTextEdit="1"/>
              </p:cNvSpPr>
              <p:nvPr/>
            </p:nvSpPr>
            <p:spPr>
              <a:xfrm>
                <a:off x="1005840" y="4836266"/>
                <a:ext cx="7688580" cy="430887"/>
              </a:xfrm>
              <a:prstGeom prst="rect">
                <a:avLst/>
              </a:prstGeom>
              <a:blipFill>
                <a:blip r:embed="rId7"/>
                <a:stretch>
                  <a:fillRect l="-1031" t="-8451" r="-793" b="-28169"/>
                </a:stretch>
              </a:blipFill>
            </p:spPr>
            <p:txBody>
              <a:bodyPr/>
              <a:lstStyle/>
              <a:p>
                <a:r>
                  <a:rPr lang="en-IN">
                    <a:noFill/>
                  </a:rPr>
                  <a:t> </a:t>
                </a:r>
              </a:p>
            </p:txBody>
          </p:sp>
        </mc:Fallback>
      </mc:AlternateContent>
      <p:sp>
        <p:nvSpPr>
          <p:cNvPr id="9" name="TextBox 8">
            <a:extLst>
              <a:ext uri="{FF2B5EF4-FFF2-40B4-BE49-F238E27FC236}">
                <a16:creationId xmlns:a16="http://schemas.microsoft.com/office/drawing/2014/main" id="{1FC5A6A7-4FB1-0D25-A811-68BE62277889}"/>
              </a:ext>
            </a:extLst>
          </p:cNvPr>
          <p:cNvSpPr txBox="1"/>
          <p:nvPr/>
        </p:nvSpPr>
        <p:spPr>
          <a:xfrm>
            <a:off x="1005840" y="5211077"/>
            <a:ext cx="7791208"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longer to pay off the $1000 debt making only minimum payments.</a:t>
            </a:r>
            <a:endParaRPr lang="en-IN"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 2</a:t>
            </a:r>
            <a:endParaRPr dirty="0"/>
          </a:p>
        </p:txBody>
      </p:sp>
      <p:sp>
        <p:nvSpPr>
          <p:cNvPr id="3" name="Text Placeholder 2"/>
          <p:cNvSpPr>
            <a:spLocks noGrp="1"/>
          </p:cNvSpPr>
          <p:nvPr>
            <p:ph type="body" sz="quarter" idx="10"/>
          </p:nvPr>
        </p:nvSpPr>
        <p:spPr/>
        <p:txBody>
          <a:bodyPr>
            <a:normAutofit/>
          </a:bodyPr>
          <a:lstStyle/>
          <a:p>
            <a:pPr algn="just"/>
            <a:r>
              <a:rPr sz="2800" dirty="0"/>
              <a:t>The US Department of Education pays the interest on a Direct Subsidized Loan while you are in school at least half-time. However, you are responsible for paying the interest on a Direct Unsubsidized Loan during all periods</a:t>
            </a:r>
            <a:r>
              <a:rPr lang="en-US" sz="2800" dirty="0"/>
              <a:t>.</a:t>
            </a:r>
            <a:endParaRPr sz="2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6</a:t>
            </a:r>
            <a:endParaRPr dirty="0"/>
          </a:p>
        </p:txBody>
      </p:sp>
      <p:sp>
        <p:nvSpPr>
          <p:cNvPr id="3" name="Text Placeholder 2"/>
          <p:cNvSpPr>
            <a:spLocks noGrp="1"/>
          </p:cNvSpPr>
          <p:nvPr>
            <p:ph type="body" sz="quarter" idx="10"/>
          </p:nvPr>
        </p:nvSpPr>
        <p:spPr/>
        <p:txBody>
          <a:bodyPr>
            <a:normAutofit/>
          </a:bodyPr>
          <a:lstStyle/>
          <a:p>
            <a:r>
              <a:rPr sz="2800"/>
              <a:t>Schumer boxes are the easy-to-read tables used by credit card issuers to clearly disclose important rate, fee, and term information. They are named after the New York Senator (then Congressman) Charles Schumer who is responsible for the legislation which requires easily readable font instead of "mice type" legal print.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Number of Fixed Payments Required to Pay Off Credit Card Debt</a:t>
            </a:r>
          </a:p>
        </p:txBody>
      </p:sp>
      <p:sp>
        <p:nvSpPr>
          <p:cNvPr id="3" name="Text Placeholder 2"/>
          <p:cNvSpPr>
            <a:spLocks noGrp="1"/>
          </p:cNvSpPr>
          <p:nvPr>
            <p:ph type="body" sz="quarter" idx="10"/>
          </p:nvPr>
        </p:nvSpPr>
        <p:spPr/>
        <p:txBody>
          <a:bodyPr>
            <a:normAutofit/>
          </a:bodyPr>
          <a:lstStyle/>
          <a:p>
            <a:pPr>
              <a:defRPr sz="2800"/>
            </a:pPr>
            <a:r>
              <a:rPr sz="2800" dirty="0"/>
              <a:t>The </a:t>
            </a:r>
            <a:r>
              <a:rPr b="1" dirty="0"/>
              <a:t>number of fixed payments</a:t>
            </a:r>
            <a:r>
              <a:rPr lang="en-US" b="1" dirty="0"/>
              <a:t> </a:t>
            </a:r>
            <a:r>
              <a:rPr lang="en-US" b="1" i="1" dirty="0"/>
              <a:t>R</a:t>
            </a:r>
            <a:r>
              <a:rPr sz="2800" dirty="0"/>
              <a:t> </a:t>
            </a:r>
            <a:r>
              <a:rPr b="1" dirty="0"/>
              <a:t>required to pay off credit card debt</a:t>
            </a:r>
            <a:r>
              <a:rPr sz="2800" dirty="0"/>
              <a:t> is calculated with the formula.</a:t>
            </a:r>
          </a:p>
        </p:txBody>
      </p:sp>
      <p:pic>
        <p:nvPicPr>
          <p:cNvPr id="7" name="Picture 6" descr="R equals numerator negative log open bracket 1 minus open fraction r over n close fraction times open parentheses A divided by PMT close parentheses close bracket whole divided by denominator log times open parentheses 1 plus r over n close parentheses">
            <a:extLst>
              <a:ext uri="{FF2B5EF4-FFF2-40B4-BE49-F238E27FC236}">
                <a16:creationId xmlns:a16="http://schemas.microsoft.com/office/drawing/2014/main" id="{CE9C79DC-489F-6479-C2C1-AABC34E0804E}"/>
              </a:ext>
            </a:extLst>
          </p:cNvPr>
          <p:cNvPicPr>
            <a:picLocks noChangeAspect="1"/>
          </p:cNvPicPr>
          <p:nvPr/>
        </p:nvPicPr>
        <p:blipFill>
          <a:blip r:embed="rId2"/>
          <a:stretch>
            <a:fillRect/>
          </a:stretch>
        </p:blipFill>
        <p:spPr>
          <a:xfrm>
            <a:off x="2962275" y="2286000"/>
            <a:ext cx="3219450" cy="1781175"/>
          </a:xfrm>
          <a:prstGeom prst="rect">
            <a:avLst/>
          </a:prstGeom>
        </p:spPr>
      </p:pic>
      <p:sp>
        <p:nvSpPr>
          <p:cNvPr id="5" name="TextBox 4">
            <a:extLst>
              <a:ext uri="{FF2B5EF4-FFF2-40B4-BE49-F238E27FC236}">
                <a16:creationId xmlns:a16="http://schemas.microsoft.com/office/drawing/2014/main" id="{13756778-E275-38F5-E0E3-35F18190673A}"/>
              </a:ext>
            </a:extLst>
          </p:cNvPr>
          <p:cNvSpPr txBox="1"/>
          <p:nvPr/>
        </p:nvSpPr>
        <p:spPr>
          <a:xfrm>
            <a:off x="457200" y="4177605"/>
            <a:ext cx="8229600" cy="1384995"/>
          </a:xfrm>
          <a:prstGeom prst="rect">
            <a:avLst/>
          </a:prstGeom>
          <a:noFill/>
        </p:spPr>
        <p:txBody>
          <a:bodyPr wrap="square">
            <a:spAutoFit/>
          </a:bodyPr>
          <a:lstStyle/>
          <a:p>
            <a:r>
              <a:rPr kumimoji="0" lang="en-US" sz="2800" b="0" i="0" u="none" strike="noStrike" kern="1200" cap="none" spc="0" normalizeH="0" baseline="0" noProof="0" dirty="0">
                <a:ln>
                  <a:noFill/>
                </a:ln>
                <a:solidFill>
                  <a:srgbClr val="000000"/>
                </a:solidFill>
                <a:effectLst/>
                <a:uLnTx/>
                <a:uFillTx/>
                <a:latin typeface="Calibri"/>
                <a:ea typeface="+mn-ea"/>
                <a:cs typeface="+mn-cs"/>
              </a:rPr>
              <a:t>where </a:t>
            </a:r>
            <a:r>
              <a:rPr kumimoji="0" lang="en-US" sz="2800" b="0" i="1" u="none" strike="noStrike" kern="1200" cap="none" spc="0" normalizeH="0" baseline="0" noProof="0" dirty="0">
                <a:ln>
                  <a:noFill/>
                </a:ln>
                <a:solidFill>
                  <a:srgbClr val="000000"/>
                </a:solidFill>
                <a:effectLst/>
                <a:uLnTx/>
                <a:uFillTx/>
                <a:latin typeface="Calibri"/>
                <a:ea typeface="+mn-ea"/>
                <a:cs typeface="+mn-cs"/>
              </a:rPr>
              <a:t>A</a:t>
            </a:r>
            <a:r>
              <a:rPr kumimoji="0" lang="en-US" sz="2800" b="0" i="0" u="none" strike="noStrike" kern="1200" cap="none" spc="0" normalizeH="0" baseline="0" noProof="0" dirty="0">
                <a:ln>
                  <a:noFill/>
                </a:ln>
                <a:solidFill>
                  <a:srgbClr val="000000"/>
                </a:solidFill>
                <a:effectLst/>
                <a:uLnTx/>
                <a:uFillTx/>
                <a:latin typeface="Calibri"/>
                <a:ea typeface="+mn-ea"/>
                <a:cs typeface="+mn-cs"/>
              </a:rPr>
              <a:t> is the loan amount, </a:t>
            </a:r>
            <a:r>
              <a:rPr kumimoji="0" lang="en-US" sz="2800" b="0" i="1" u="none" strike="noStrike" kern="1200" cap="none" spc="0" normalizeH="0" baseline="0" noProof="0" dirty="0">
                <a:ln>
                  <a:noFill/>
                </a:ln>
                <a:solidFill>
                  <a:srgbClr val="000000"/>
                </a:solidFill>
                <a:effectLst/>
                <a:uLnTx/>
                <a:uFillTx/>
                <a:latin typeface="Calibri"/>
                <a:ea typeface="+mn-ea"/>
                <a:cs typeface="+mn-cs"/>
              </a:rPr>
              <a:t>r</a:t>
            </a:r>
            <a:r>
              <a:rPr kumimoji="0" lang="en-US" sz="2800" b="0" i="0" u="none" strike="noStrike" kern="1200" cap="none" spc="0" normalizeH="0" baseline="0" noProof="0" dirty="0">
                <a:ln>
                  <a:noFill/>
                </a:ln>
                <a:solidFill>
                  <a:srgbClr val="000000"/>
                </a:solidFill>
                <a:effectLst/>
                <a:uLnTx/>
                <a:uFillTx/>
                <a:latin typeface="Calibri"/>
                <a:ea typeface="+mn-ea"/>
                <a:cs typeface="+mn-cs"/>
              </a:rPr>
              <a:t> is the APR in decimal form, </a:t>
            </a:r>
            <a:r>
              <a:rPr kumimoji="0" lang="en-US" sz="2800" b="0" i="1" u="none" strike="noStrike" kern="1200" cap="none" spc="0" normalizeH="0" baseline="0" noProof="0" dirty="0">
                <a:ln>
                  <a:noFill/>
                </a:ln>
                <a:solidFill>
                  <a:srgbClr val="000000"/>
                </a:solidFill>
                <a:effectLst/>
                <a:uLnTx/>
                <a:uFillTx/>
                <a:latin typeface="Calibri"/>
                <a:ea typeface="+mn-ea"/>
                <a:cs typeface="+mn-cs"/>
              </a:rPr>
              <a:t>n</a:t>
            </a:r>
            <a:r>
              <a:rPr kumimoji="0" lang="en-US" sz="2800" b="0" i="0" u="none" strike="noStrike" kern="1200" cap="none" spc="0" normalizeH="0" baseline="0" noProof="0" dirty="0">
                <a:ln>
                  <a:noFill/>
                </a:ln>
                <a:solidFill>
                  <a:srgbClr val="000000"/>
                </a:solidFill>
                <a:effectLst/>
                <a:uLnTx/>
                <a:uFillTx/>
                <a:latin typeface="Calibri"/>
                <a:ea typeface="+mn-ea"/>
                <a:cs typeface="+mn-cs"/>
              </a:rPr>
              <a:t> is the number of payments per year, and the payment amount is PMT.</a:t>
            </a:r>
            <a:endParaRPr lang="en-IN"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7</a:t>
            </a:r>
            <a:endParaRPr dirty="0"/>
          </a:p>
        </p:txBody>
      </p:sp>
      <p:sp>
        <p:nvSpPr>
          <p:cNvPr id="3" name="Text Placeholder 2"/>
          <p:cNvSpPr>
            <a:spLocks noGrp="1"/>
          </p:cNvSpPr>
          <p:nvPr>
            <p:ph type="body" sz="quarter" idx="10"/>
          </p:nvPr>
        </p:nvSpPr>
        <p:spPr/>
        <p:txBody>
          <a:bodyPr>
            <a:normAutofit/>
          </a:bodyPr>
          <a:lstStyle/>
          <a:p>
            <a:r>
              <a:rPr sz="2800"/>
              <a:t>The payment amount must be more than the amount of interested add on each period. Otherwise, the balance will never decrease. The formula will return an error if the payment is less than the interest to be added.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7: Paying Off Credit Card Debt with a Fixed Payment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Assume you want to buy a new computer that costs </a:t>
                </a:r>
                <a14:m>
                  <m:oMath xmlns:m="http://schemas.openxmlformats.org/officeDocument/2006/math">
                    <m:r>
                      <a:rPr>
                        <a:latin typeface="Cambria Math" panose="02040503050406030204" pitchFamily="18" charset="0"/>
                      </a:rPr>
                      <m:t>$</m:t>
                    </m:r>
                    <m:r>
                      <a:rPr>
                        <a:latin typeface="Cambria Math" panose="02040503050406030204" pitchFamily="18" charset="0"/>
                      </a:rPr>
                      <m:t>2200</m:t>
                    </m:r>
                  </m:oMath>
                </a14:m>
                <a:r>
                  <a:rPr sz="2800" dirty="0"/>
                  <a:t> using a credit card that has an APR of </a:t>
                </a:r>
                <a14:m>
                  <m:oMath xmlns:m="http://schemas.openxmlformats.org/officeDocument/2006/math">
                    <m:r>
                      <a:rPr>
                        <a:latin typeface="Cambria Math" panose="02040503050406030204" pitchFamily="18" charset="0"/>
                      </a:rPr>
                      <m:t>19</m:t>
                    </m:r>
                    <m:r>
                      <a:rPr>
                        <a:latin typeface="Cambria Math" panose="02040503050406030204" pitchFamily="18" charset="0"/>
                      </a:rPr>
                      <m:t>.</m:t>
                    </m:r>
                    <m:r>
                      <a:rPr>
                        <a:latin typeface="Cambria Math" panose="02040503050406030204" pitchFamily="18" charset="0"/>
                      </a:rPr>
                      <m:t>99</m:t>
                    </m:r>
                    <m:r>
                      <a:rPr>
                        <a:latin typeface="Cambria Math" panose="02040503050406030204" pitchFamily="18" charset="0"/>
                      </a:rPr>
                      <m:t>%</m:t>
                    </m:r>
                  </m:oMath>
                </a14:m>
                <a:r>
                  <a:rPr sz="2800" dirty="0"/>
                  <a:t>.</a:t>
                </a:r>
              </a:p>
              <a:p>
                <a:pPr marL="538163" indent="-538163">
                  <a:defRPr sz="2800"/>
                </a:pPr>
                <a:r>
                  <a:rPr lang="en-US" dirty="0"/>
                  <a:t>a.	</a:t>
                </a:r>
                <a:r>
                  <a:rPr sz="2800" dirty="0"/>
                  <a:t>Determine how long it will take you to pay off the new computer if you make regular monthly payments of </a:t>
                </a:r>
                <a14:m>
                  <m:oMath xmlns:m="http://schemas.openxmlformats.org/officeDocument/2006/math">
                    <m:r>
                      <a:rPr>
                        <a:latin typeface="Cambria Math" panose="02040503050406030204" pitchFamily="18" charset="0"/>
                      </a:rPr>
                      <m:t>$</m:t>
                    </m:r>
                    <m:r>
                      <a:rPr>
                        <a:latin typeface="Cambria Math" panose="02040503050406030204" pitchFamily="18" charset="0"/>
                      </a:rPr>
                      <m:t>40</m:t>
                    </m:r>
                  </m:oMath>
                </a14:m>
                <a:r>
                  <a:rPr sz="2800" dirty="0"/>
                  <a:t>.</a:t>
                </a:r>
              </a:p>
              <a:p>
                <a:pPr marL="538163" indent="-538163">
                  <a:defRPr sz="2800"/>
                </a:pPr>
                <a:r>
                  <a:rPr lang="en-US" dirty="0"/>
                  <a:t>b.	</a:t>
                </a:r>
                <a:r>
                  <a:rPr sz="2800" dirty="0"/>
                  <a:t>Determine how long it will take you to pay off the computer if you make regular monthly payments of </a:t>
                </a:r>
                <a14:m>
                  <m:oMath xmlns:m="http://schemas.openxmlformats.org/officeDocument/2006/math">
                    <m:r>
                      <a:rPr>
                        <a:latin typeface="Cambria Math" panose="02040503050406030204" pitchFamily="18" charset="0"/>
                      </a:rPr>
                      <m:t>$</m:t>
                    </m:r>
                    <m:r>
                      <a:rPr>
                        <a:latin typeface="Cambria Math" panose="02040503050406030204" pitchFamily="18" charset="0"/>
                      </a:rPr>
                      <m:t>80</m:t>
                    </m:r>
                  </m:oMath>
                </a14:m>
                <a:r>
                  <a:rPr sz="2800" dirty="0"/>
                  <a:t>.</a:t>
                </a:r>
              </a:p>
              <a:p>
                <a:pPr marL="538163" indent="-538163">
                  <a:defRPr sz="2800"/>
                </a:pPr>
                <a:r>
                  <a:rPr lang="en-US" sz="2800" dirty="0"/>
                  <a:t>c.	</a:t>
                </a:r>
                <a:r>
                  <a:rPr sz="2800" dirty="0"/>
                  <a:t>How much is saved by making monthly payments at the higher amount?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926"/>
                </a:stretch>
              </a:blipFill>
            </p:spPr>
            <p:txBody>
              <a:bodyPr/>
              <a:lstStyle/>
              <a:p>
                <a:r>
                  <a:rPr lang="en-IN">
                    <a:noFill/>
                  </a:rPr>
                  <a:t> </a:t>
                </a:r>
              </a:p>
            </p:txBody>
          </p:sp>
        </mc:Fallback>
      </mc:AlternateContent>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Paying Off Credit Card Debt with a Fixed Payment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447675" indent="-447675">
                  <a:defRPr sz="2800"/>
                </a:pPr>
                <a:r>
                  <a:rPr lang="en-US" dirty="0"/>
                  <a:t>a.	</a:t>
                </a:r>
                <a:r>
                  <a:rPr sz="2800" dirty="0"/>
                  <a:t>We can determine how many </a:t>
                </a:r>
                <a14:m>
                  <m:oMath xmlns:m="http://schemas.openxmlformats.org/officeDocument/2006/math">
                    <m:r>
                      <a:rPr>
                        <a:latin typeface="Cambria Math" panose="02040503050406030204" pitchFamily="18" charset="0"/>
                      </a:rPr>
                      <m:t>$40</m:t>
                    </m:r>
                  </m:oMath>
                </a14:m>
                <a:r>
                  <a:rPr sz="2800" dirty="0"/>
                  <a:t> payments are needed to pay off the computer by using the fixed payments formula for</a:t>
                </a:r>
                <a:r>
                  <a:rPr lang="en-US" sz="2800" dirty="0"/>
                  <a:t> </a:t>
                </a:r>
                <a:r>
                  <a:rPr lang="en-US" sz="2800" i="1" dirty="0"/>
                  <a:t>R</a:t>
                </a:r>
                <a:r>
                  <a:rPr lang="en-US" sz="2800" dirty="0"/>
                  <a:t>.</a:t>
                </a:r>
                <a:endParaRPr sz="2800" dirty="0"/>
              </a:p>
              <a:p>
                <a:pPr marL="457200" lvl="1" indent="0">
                  <a:buNone/>
                  <a:defRPr b="1"/>
                </a:pPr>
                <a:r>
                  <a:rPr dirty="0"/>
                  <a:t>By Hand</a:t>
                </a:r>
              </a:p>
              <a:p>
                <a:pPr marL="457200" lvl="1" indent="0">
                  <a:buNone/>
                </a:pPr>
                <a:r>
                  <a:rPr dirty="0"/>
                  <a:t>The formula we are using requires that we know the APR, the loan amount, payment amount, and the number of payments. From the information given, these are as follows.</a:t>
                </a:r>
              </a:p>
              <a:p>
                <a:pPr algn="ctr">
                  <a:defRPr sz="2800"/>
                </a:pPr>
                <a:r>
                  <a:rPr lang="en-US" i="1" dirty="0"/>
                  <a:t>r</a:t>
                </a:r>
                <a:r>
                  <a:rPr lang="en-US" dirty="0"/>
                  <a:t> = 0.1999 </a:t>
                </a:r>
                <a:r>
                  <a:rPr lang="en-US" i="1" dirty="0"/>
                  <a:t>A</a:t>
                </a:r>
                <a:r>
                  <a:rPr lang="en-US" dirty="0"/>
                  <a:t> = $2200 PMT = $40 </a:t>
                </a:r>
                <a:r>
                  <a:rPr lang="en-US" i="1" dirty="0"/>
                  <a:t>n</a:t>
                </a:r>
                <a:r>
                  <a:rPr lang="en-US" dirty="0"/>
                  <a:t> = 12</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IN">
                    <a:noFill/>
                  </a:rPr>
                  <a:t> </a:t>
                </a:r>
              </a:p>
            </p:txBody>
          </p:sp>
        </mc:Fallback>
      </mc:AlternateContent>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Paying Off Credit Card Debt with a Fixed Payment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p:cNvSpPr>
            <a:spLocks noGrp="1"/>
          </p:cNvSpPr>
          <p:nvPr>
            <p:ph type="body" sz="quarter" idx="10"/>
          </p:nvPr>
        </p:nvSpPr>
        <p:spPr/>
        <p:txBody>
          <a:bodyPr>
            <a:normAutofit/>
          </a:bodyPr>
          <a:lstStyle/>
          <a:p>
            <a:r>
              <a:rPr lang="en-US" sz="2600" dirty="0"/>
              <a:t>Substituting these values into the formula for the number of fixed payments, we have the following equation.</a:t>
            </a:r>
            <a:endParaRPr sz="2600" dirty="0"/>
          </a:p>
        </p:txBody>
      </p:sp>
      <p:pic>
        <p:nvPicPr>
          <p:cNvPr id="5" name="Picture 4" descr="R equals numerator negative log open bracket 1 minus open fraction r over n close fraction times open parentheses A divided by PMT close parentheses close bracket whole divided by denominator log of open parentheses 1 plus r over n close parentheses.&#10;&#10;Substituting the values:&#10;&#10;equals numerator negative log open bracket 1 minus open fraction 0.1999 divided by 12 close fraction times open parentheses 2200 dollars divided by 40 dollars close parentheses close bracket whole divided by denominator log of open parentheses 1 plus 0.1999 over 12 close parentheses&#10;&#10;approximately equals 150.076">
            <a:extLst>
              <a:ext uri="{FF2B5EF4-FFF2-40B4-BE49-F238E27FC236}">
                <a16:creationId xmlns:a16="http://schemas.microsoft.com/office/drawing/2014/main" id="{3871A8FF-99E2-38BC-4D97-80CE0D7DDAB5}"/>
              </a:ext>
            </a:extLst>
          </p:cNvPr>
          <p:cNvPicPr>
            <a:picLocks noChangeAspect="1"/>
          </p:cNvPicPr>
          <p:nvPr/>
        </p:nvPicPr>
        <p:blipFill>
          <a:blip r:embed="rId2"/>
          <a:stretch>
            <a:fillRect/>
          </a:stretch>
        </p:blipFill>
        <p:spPr>
          <a:xfrm>
            <a:off x="2668478" y="2044089"/>
            <a:ext cx="3807043" cy="3816000"/>
          </a:xfrm>
          <a:prstGeom prst="rect">
            <a:avLst/>
          </a:prstGeom>
        </p:spPr>
      </p:pic>
    </p:spTree>
    <p:extLst>
      <p:ext uri="{BB962C8B-B14F-4D97-AF65-F5344CB8AC3E}">
        <p14:creationId xmlns:p14="http://schemas.microsoft.com/office/powerpoint/2010/main" val="26708080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Paying Off Credit Card Debt with a Fixed Payment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a:defRPr b="1"/>
                </a:pPr>
                <a:r>
                  <a:rPr sz="2200" dirty="0"/>
                  <a:t>TI-83/84 Plus</a:t>
                </a:r>
              </a:p>
              <a:p>
                <a:r>
                  <a:rPr sz="2200" dirty="0"/>
                  <a:t>We can use the TVM Solver again, but this time we'll be solving for N.</a:t>
                </a:r>
              </a:p>
              <a:p>
                <a:r>
                  <a:rPr sz="2200" dirty="0"/>
                  <a:t>We've said that N is the total number of times interest is compounded, or the total number of payments. Finding the total number of payments will tell us how long it will take to pay off the computer.</a:t>
                </a:r>
              </a:p>
              <a:p>
                <a:pPr marL="514350" indent="-514350">
                  <a:buFont typeface="+mj-lt"/>
                  <a:buChar char="•"/>
                  <a:defRPr sz="2800"/>
                </a:pPr>
                <a:r>
                  <a:rPr sz="2200" dirty="0"/>
                  <a:t>​Since this is the value we are solving for, we will come back to the N entry after filling out the other values.</a:t>
                </a:r>
              </a:p>
              <a:p>
                <a:pPr marL="514350" indent="-514350">
                  <a:buFont typeface="+mj-lt"/>
                  <a:buChar char="•"/>
                  <a:defRPr sz="2800"/>
                </a:pPr>
                <a:r>
                  <a:rPr sz="2200" dirty="0"/>
                  <a:t>​The interest rate is</a:t>
                </a:r>
                <a:r>
                  <a:rPr lang="en-US" sz="2200" dirty="0"/>
                  <a:t> 19.99%,</a:t>
                </a:r>
                <a:r>
                  <a:rPr sz="2200" dirty="0"/>
                  <a:t> so</a:t>
                </a:r>
                <a:r>
                  <a:rPr lang="en-US" sz="2200" dirty="0"/>
                  <a:t> I% = 19.99.</a:t>
                </a:r>
                <a:endParaRPr sz="2200" dirty="0"/>
              </a:p>
              <a:p>
                <a:pPr marL="514350" indent="-514350">
                  <a:buFont typeface="+mj-lt"/>
                  <a:buChar char="•"/>
                  <a:defRPr sz="2800"/>
                </a:pPr>
                <a:r>
                  <a:rPr sz="2200" dirty="0"/>
                  <a:t>​We are starting with a balance of </a:t>
                </a:r>
                <a14:m>
                  <m:oMath xmlns:m="http://schemas.openxmlformats.org/officeDocument/2006/math">
                    <m:r>
                      <a:rPr lang="en-IN" sz="2200" b="0" smtClean="0">
                        <a:latin typeface="Cambria Math" panose="02040503050406030204" pitchFamily="18" charset="0"/>
                      </a:rPr>
                      <m:t>$</m:t>
                    </m:r>
                    <m:r>
                      <a:rPr lang="en-IN" sz="2200" b="0" i="1" smtClean="0">
                        <a:latin typeface="Cambria Math" panose="02040503050406030204" pitchFamily="18" charset="0"/>
                      </a:rPr>
                      <m:t>2200</m:t>
                    </m:r>
                  </m:oMath>
                </a14:m>
                <a:r>
                  <a:rPr sz="2200" dirty="0"/>
                  <a:t>, so PV</a:t>
                </a:r>
                <a:r>
                  <a:rPr lang="en-US" sz="2200" dirty="0"/>
                  <a:t> </a:t>
                </a:r>
                <a:r>
                  <a:rPr sz="2200" dirty="0"/>
                  <a:t>=</a:t>
                </a:r>
                <a:r>
                  <a:rPr lang="en-US" sz="2200" dirty="0"/>
                  <a:t> </a:t>
                </a:r>
                <a:r>
                  <a:rPr lang="en-IN" sz="2200" dirty="0">
                    <a:latin typeface="Calibri" panose="020F0502020204030204" pitchFamily="34" charset="0"/>
                    <a:ea typeface="Calibri" panose="020F0502020204030204" pitchFamily="34" charset="0"/>
                    <a:cs typeface="Calibri" panose="020F0502020204030204" pitchFamily="34" charset="0"/>
                  </a:rPr>
                  <a:t>−</a:t>
                </a:r>
                <a:r>
                  <a:rPr sz="2200" dirty="0"/>
                  <a:t>22</a:t>
                </a:r>
                <a:r>
                  <a:rPr lang="en-US" sz="2200" dirty="0"/>
                  <a:t>00</a:t>
                </a:r>
                <a:r>
                  <a:rPr sz="2200" dirty="0"/>
                  <a:t>. (Notice that this value is negative because it is the amount you owe.)</a:t>
                </a:r>
              </a:p>
              <a:p>
                <a:pPr marL="514350" indent="-514350">
                  <a:buFont typeface="+mj-lt"/>
                  <a:buChar char="•"/>
                  <a:defRPr sz="2800"/>
                </a:pPr>
                <a:r>
                  <a:rPr sz="2200" dirty="0"/>
                  <a:t>​We are making monthly payments of </a:t>
                </a:r>
                <a14:m>
                  <m:oMath xmlns:m="http://schemas.openxmlformats.org/officeDocument/2006/math">
                    <m:r>
                      <a:rPr lang="en-IN" sz="2200" b="0" smtClean="0">
                        <a:latin typeface="Cambria Math" panose="02040503050406030204" pitchFamily="18" charset="0"/>
                      </a:rPr>
                      <m:t>$</m:t>
                    </m:r>
                    <m:r>
                      <a:rPr lang="en-IN" sz="2200" b="0" i="1" smtClean="0">
                        <a:latin typeface="Cambria Math" panose="02040503050406030204" pitchFamily="18" charset="0"/>
                      </a:rPr>
                      <m:t>40</m:t>
                    </m:r>
                  </m:oMath>
                </a14:m>
                <a:r>
                  <a:rPr sz="2200" dirty="0"/>
                  <a:t>, so PMT = 4</a:t>
                </a:r>
                <a:r>
                  <a:rPr lang="en-US" sz="2200" dirty="0"/>
                  <a:t>0</a:t>
                </a:r>
                <a:r>
                  <a:rPr sz="2200" dirty="0"/>
                  <a:t>.</a:t>
                </a:r>
              </a:p>
              <a:p>
                <a:pPr marL="514350" indent="-514350">
                  <a:buFont typeface="+mj-lt"/>
                  <a:buChar char="•"/>
                  <a:defRPr sz="2800"/>
                </a:pPr>
                <a:r>
                  <a:rPr sz="2200" dirty="0"/>
                  <a:t>​At the end of the loan, no money will be owed, so FV = </a:t>
                </a:r>
                <a:r>
                  <a:rPr lang="en-US" sz="2200" dirty="0"/>
                  <a:t>0</a:t>
                </a:r>
                <a:r>
                  <a:rPr sz="2200" dirty="0"/>
                  <a:t>.</a:t>
                </a:r>
                <a:endParaRPr lang="en-IN" sz="22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r="-1407"/>
                </a:stretch>
              </a:blipFill>
            </p:spPr>
            <p:txBody>
              <a:bodyPr/>
              <a:lstStyle/>
              <a:p>
                <a:r>
                  <a:rPr lang="en-IN">
                    <a:noFill/>
                  </a:rPr>
                  <a:t> </a:t>
                </a:r>
              </a:p>
            </p:txBody>
          </p:sp>
        </mc:Fallback>
      </mc:AlternateContent>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Paying Off Credit Card Debt with a Fixed Payment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sp>
        <p:nvSpPr>
          <p:cNvPr id="3" name="Text Placeholder 2"/>
          <p:cNvSpPr>
            <a:spLocks noGrp="1"/>
          </p:cNvSpPr>
          <p:nvPr>
            <p:ph type="body" sz="quarter" idx="10"/>
          </p:nvPr>
        </p:nvSpPr>
        <p:spPr/>
        <p:txBody>
          <a:bodyPr>
            <a:normAutofit/>
          </a:bodyPr>
          <a:lstStyle/>
          <a:p>
            <a:pPr marL="514350" indent="-514350">
              <a:buFont typeface="+mj-lt"/>
              <a:buChar char="•"/>
              <a:defRPr sz="2800"/>
            </a:pPr>
            <a:r>
              <a:rPr sz="2200" dirty="0"/>
              <a:t>​Because the interest is being compounded monthly,</a:t>
            </a:r>
            <a:br>
              <a:rPr lang="en-US" sz="2200" dirty="0"/>
            </a:br>
            <a:r>
              <a:rPr sz="2200" dirty="0"/>
              <a:t>P/Y = C/Y = 12.</a:t>
            </a:r>
          </a:p>
          <a:p>
            <a:pPr marL="514350" indent="-514350">
              <a:buFont typeface="+mj-lt"/>
              <a:buChar char="•"/>
              <a:defRPr sz="2800"/>
            </a:pPr>
            <a:r>
              <a:rPr sz="2200" dirty="0"/>
              <a:t>​We'll assume that payments are made at the end of each period, so be sure that END is highlighted in the final row.</a:t>
            </a:r>
          </a:p>
          <a:p>
            <a:r>
              <a:rPr sz="2200" dirty="0"/>
              <a:t>Clear the entry for N and press </a:t>
            </a:r>
            <a:r>
              <a:rPr sz="2200" b="1" dirty="0"/>
              <a:t>alpha</a:t>
            </a:r>
            <a:r>
              <a:rPr sz="2200" dirty="0"/>
              <a:t> </a:t>
            </a:r>
            <a:r>
              <a:rPr sz="2200" b="1" dirty="0"/>
              <a:t>enter</a:t>
            </a:r>
            <a:r>
              <a:rPr sz="2200" dirty="0"/>
              <a:t> to solve for the number of payments. The calculator returns 15</a:t>
            </a:r>
            <a:r>
              <a:rPr lang="en-US" sz="2200" dirty="0"/>
              <a:t>0</a:t>
            </a:r>
            <a:r>
              <a:rPr sz="2200" dirty="0"/>
              <a:t>.</a:t>
            </a:r>
            <a:r>
              <a:rPr lang="en-US" sz="2200" dirty="0"/>
              <a:t>0</a:t>
            </a:r>
            <a:r>
              <a:rPr sz="2200" dirty="0"/>
              <a:t>76</a:t>
            </a:r>
            <a:r>
              <a:rPr lang="en-US" sz="2200" dirty="0"/>
              <a:t>0</a:t>
            </a:r>
            <a:r>
              <a:rPr lang="en-IN" sz="2200" dirty="0"/>
              <a:t>20</a:t>
            </a:r>
            <a:r>
              <a:rPr sz="2200" dirty="0"/>
              <a:t>3.</a:t>
            </a:r>
          </a:p>
          <a:p>
            <a:pPr>
              <a:defRPr b="1"/>
            </a:pPr>
            <a:r>
              <a:rPr dirty="0"/>
              <a:t>​</a:t>
            </a:r>
            <a:endParaRPr sz="2800" dirty="0"/>
          </a:p>
        </p:txBody>
      </p:sp>
      <p:pic>
        <p:nvPicPr>
          <p:cNvPr id="5" name="Picture 4" descr="A screenshot of a graphing calculator. The first line reads N equals 150.0760203. The second line reads I% equals 19.99. The third line reads PV equals minus 2200. The fourth line reads PMT equals 40. The fifth line reads FV equals 0. The sixth line reads P/Y equals 12. The seventh line reads C/Y equals 12. The eighth line reads PMT: END BEGIN.&#10;">
            <a:extLst>
              <a:ext uri="{FF2B5EF4-FFF2-40B4-BE49-F238E27FC236}">
                <a16:creationId xmlns:a16="http://schemas.microsoft.com/office/drawing/2014/main" id="{1749CADF-E478-4BD8-943B-5D418C0D02E1}"/>
              </a:ext>
            </a:extLst>
          </p:cNvPr>
          <p:cNvPicPr>
            <a:picLocks noChangeAspect="1"/>
          </p:cNvPicPr>
          <p:nvPr/>
        </p:nvPicPr>
        <p:blipFill>
          <a:blip r:embed="rId2"/>
          <a:srcRect b="10385"/>
          <a:stretch>
            <a:fillRect/>
          </a:stretch>
        </p:blipFill>
        <p:spPr>
          <a:xfrm>
            <a:off x="3048000" y="3287049"/>
            <a:ext cx="3183018" cy="2427951"/>
          </a:xfrm>
          <a:prstGeom prst="rect">
            <a:avLst/>
          </a:prstGeom>
        </p:spPr>
      </p:pic>
      <p:sp>
        <p:nvSpPr>
          <p:cNvPr id="4" name="TextBox 3">
            <a:extLst>
              <a:ext uri="{FF2B5EF4-FFF2-40B4-BE49-F238E27FC236}">
                <a16:creationId xmlns:a16="http://schemas.microsoft.com/office/drawing/2014/main" id="{F28396D6-C652-10D4-A325-27F76BD60B64}"/>
              </a:ext>
            </a:extLst>
          </p:cNvPr>
          <p:cNvSpPr txBox="1"/>
          <p:nvPr/>
        </p:nvSpPr>
        <p:spPr>
          <a:xfrm>
            <a:off x="3953709" y="5597880"/>
            <a:ext cx="13716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17</a:t>
            </a:r>
            <a:endParaRPr lang="en-IN" sz="2400" dirty="0"/>
          </a:p>
        </p:txBody>
      </p:sp>
    </p:spTree>
    <p:extLst>
      <p:ext uri="{BB962C8B-B14F-4D97-AF65-F5344CB8AC3E}">
        <p14:creationId xmlns:p14="http://schemas.microsoft.com/office/powerpoint/2010/main" val="8052051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Paying Off Credit Card Debt with a Fixed Payment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b="1"/>
                </a:pPr>
                <a:r>
                  <a:rPr dirty="0"/>
                  <a:t>​</a:t>
                </a:r>
                <a:r>
                  <a:rPr sz="2800" dirty="0"/>
                  <a:t>Microsoft Excel</a:t>
                </a:r>
              </a:p>
              <a:p>
                <a:r>
                  <a:rPr sz="2800" dirty="0"/>
                  <a:t>Excel has a built-in financial function </a:t>
                </a:r>
                <a:r>
                  <a:rPr sz="2800" b="1" dirty="0"/>
                  <a:t>NPER(rate, </a:t>
                </a:r>
                <a:r>
                  <a:rPr sz="2800" b="1" dirty="0" err="1"/>
                  <a:t>pmt</a:t>
                </a:r>
                <a:r>
                  <a:rPr sz="2800" b="1" dirty="0"/>
                  <a:t>, </a:t>
                </a:r>
                <a:r>
                  <a:rPr sz="2800" b="1" dirty="0" err="1"/>
                  <a:t>pv</a:t>
                </a:r>
                <a:r>
                  <a:rPr sz="2800" b="1" dirty="0"/>
                  <a:t>, [</a:t>
                </a:r>
                <a:r>
                  <a:rPr sz="2800" b="1" dirty="0" err="1"/>
                  <a:t>fv</a:t>
                </a:r>
                <a:r>
                  <a:rPr sz="2800" b="1" dirty="0"/>
                  <a:t>], [type])</a:t>
                </a:r>
                <a:r>
                  <a:rPr sz="2800" dirty="0"/>
                  <a:t> that can be used to calculate the number of payments necessary to pay off a loan. The specific arguments for this function are similar to the arguments for other financial functions we've discussed in this chapter.</a:t>
                </a:r>
              </a:p>
              <a:p>
                <a:pPr>
                  <a:defRPr sz="2800"/>
                </a:pPr>
                <a:r>
                  <a:rPr sz="2800" b="1" dirty="0"/>
                  <a:t>rate</a:t>
                </a:r>
                <a:r>
                  <a:rPr sz="2800" dirty="0"/>
                  <a:t> </a:t>
                </a:r>
                <a:r>
                  <a:rPr sz="2800" dirty="0" err="1"/>
                  <a:t>rate</a:t>
                </a:r>
                <a:r>
                  <a:rPr sz="2800" dirty="0"/>
                  <a:t> is the interest rate per period. This is the interest rate divided by the number of compounding periods per year. For this example, </a:t>
                </a:r>
                <a14:m>
                  <m:oMath xmlns:m="http://schemas.openxmlformats.org/officeDocument/2006/math">
                    <m:r>
                      <m:rPr>
                        <m:sty m:val="p"/>
                      </m:rPr>
                      <a:rPr>
                        <a:latin typeface="Cambria Math" panose="02040503050406030204" pitchFamily="18" charset="0"/>
                      </a:rPr>
                      <m:t>rate</m:t>
                    </m:r>
                    <m:r>
                      <a:rPr>
                        <a:latin typeface="Cambria Math" panose="02040503050406030204" pitchFamily="18" charset="0"/>
                      </a:rPr>
                      <m:t>=</m:t>
                    </m:r>
                    <m:f>
                      <m:fPr>
                        <m:type m:val="lin"/>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1999</m:t>
                        </m:r>
                      </m:num>
                      <m:den>
                        <m:r>
                          <a:rPr>
                            <a:latin typeface="Cambria Math" panose="02040503050406030204" pitchFamily="18" charset="0"/>
                          </a:rPr>
                          <m:t>12</m:t>
                        </m:r>
                      </m:den>
                    </m:f>
                  </m:oMath>
                </a14:m>
                <a:r>
                  <a:rPr sz="2800" dirty="0"/>
                  <a:t>.</a:t>
                </a:r>
              </a:p>
              <a:p>
                <a:pPr>
                  <a:defRPr sz="2800"/>
                </a:pPr>
                <a:r>
                  <a:rPr sz="2800" b="1" dirty="0" err="1"/>
                  <a:t>pmt</a:t>
                </a:r>
                <a:r>
                  <a:rPr sz="2800" dirty="0"/>
                  <a:t> is the amount of each monthly payment. For this example, </a:t>
                </a:r>
                <a14:m>
                  <m:oMath xmlns:m="http://schemas.openxmlformats.org/officeDocument/2006/math">
                    <m:r>
                      <a:rPr>
                        <a:latin typeface="Cambria Math" panose="02040503050406030204" pitchFamily="18" charset="0"/>
                      </a:rPr>
                      <m:t>=</m:t>
                    </m:r>
                    <m:r>
                      <a:rPr>
                        <a:latin typeface="Cambria Math" panose="02040503050406030204" pitchFamily="18" charset="0"/>
                      </a:rPr>
                      <m:t>40</m:t>
                    </m:r>
                  </m:oMath>
                </a14:m>
                <a:r>
                  <a:rPr sz="2800" dirty="0"/>
                  <a:t>.</a:t>
                </a:r>
                <a:endParaRPr lang="en-US" sz="2800" dirty="0"/>
              </a:p>
              <a:p>
                <a:pPr>
                  <a:defRPr sz="2800"/>
                </a:pPr>
                <a:r>
                  <a:rPr lang="en-IN" b="1" dirty="0" err="1"/>
                  <a:t>pv</a:t>
                </a:r>
                <a:r>
                  <a:rPr lang="en-IN" dirty="0"/>
                  <a:t> is the present value, or principal amount. Default is 0. For this example, </a:t>
                </a:r>
                <a:r>
                  <a:rPr lang="en-IN" dirty="0" err="1"/>
                  <a:t>pv</a:t>
                </a:r>
                <a:r>
                  <a:rPr lang="en-IN" dirty="0"/>
                  <a:t> = −2200, because that’s the initial balance that is owed. </a:t>
                </a:r>
                <a:endParaRPr lang="en-IN" b="1"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407" b="-859"/>
                </a:stretch>
              </a:blipFill>
            </p:spPr>
            <p:txBody>
              <a:bodyPr/>
              <a:lstStyle/>
              <a:p>
                <a:r>
                  <a:rPr lang="en-IN">
                    <a:noFill/>
                  </a:rPr>
                  <a:t> </a:t>
                </a:r>
              </a:p>
            </p:txBody>
          </p:sp>
        </mc:Fallback>
      </mc:AlternateContent>
    </p:spTree>
    <p:extLst>
      <p:ext uri="{BB962C8B-B14F-4D97-AF65-F5344CB8AC3E}">
        <p14:creationId xmlns:p14="http://schemas.microsoft.com/office/powerpoint/2010/main" val="23001742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Paying Off Credit Card Debt with a Fixed Payment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7</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000" b="1" dirty="0" err="1"/>
                  <a:t>fv</a:t>
                </a:r>
                <a:r>
                  <a:rPr lang="en-IN" sz="2000" dirty="0"/>
                  <a:t> is the future value. For this example, </a:t>
                </a:r>
                <a14:m>
                  <m:oMath xmlns:m="http://schemas.openxmlformats.org/officeDocument/2006/math">
                    <m:r>
                      <m:rPr>
                        <m:sty m:val="p"/>
                      </m:rPr>
                      <a:rPr lang="en-IN" sz="2000">
                        <a:latin typeface="Cambria Math" panose="02040503050406030204" pitchFamily="18" charset="0"/>
                      </a:rPr>
                      <m:t>fv</m:t>
                    </m:r>
                    <m:r>
                      <a:rPr lang="en-IN" sz="2000">
                        <a:latin typeface="Cambria Math" panose="02040503050406030204" pitchFamily="18" charset="0"/>
                      </a:rPr>
                      <m:t>=0</m:t>
                    </m:r>
                  </m:oMath>
                </a14:m>
                <a:r>
                  <a:rPr lang="en-IN" sz="2000" dirty="0"/>
                  <a:t>, because when the credit card is paid off, nothing will be owed.</a:t>
                </a:r>
              </a:p>
              <a:p>
                <a:pPr>
                  <a:defRPr sz="2800"/>
                </a:pPr>
                <a:r>
                  <a:rPr lang="en-IN" sz="2000" b="1" dirty="0"/>
                  <a:t>type</a:t>
                </a:r>
                <a:r>
                  <a:rPr lang="en-IN" sz="2000" dirty="0"/>
                  <a:t> refers to whether payments are being made at the beginning of each period or at the end; </a:t>
                </a:r>
                <a14:m>
                  <m:oMath xmlns:m="http://schemas.openxmlformats.org/officeDocument/2006/math">
                    <m:r>
                      <a:rPr lang="en-IN" sz="2000">
                        <a:latin typeface="Cambria Math" panose="02040503050406030204" pitchFamily="18" charset="0"/>
                      </a:rPr>
                      <m:t>0=</m:t>
                    </m:r>
                  </m:oMath>
                </a14:m>
                <a:r>
                  <a:rPr lang="en-IN" sz="2000" dirty="0"/>
                  <a:t> end of the period, </a:t>
                </a:r>
                <a14:m>
                  <m:oMath xmlns:m="http://schemas.openxmlformats.org/officeDocument/2006/math">
                    <m:r>
                      <a:rPr lang="en-IN" sz="2000">
                        <a:latin typeface="Cambria Math" panose="02040503050406030204" pitchFamily="18" charset="0"/>
                      </a:rPr>
                      <m:t>1=</m:t>
                    </m:r>
                  </m:oMath>
                </a14:m>
                <a:r>
                  <a:rPr lang="en-IN" sz="2000" dirty="0"/>
                  <a:t> beginning of the period. Default is </a:t>
                </a:r>
                <a:r>
                  <a:rPr lang="en-IN" sz="2000" dirty="0">
                    <a:latin typeface="Cambria Math"/>
                  </a:rPr>
                  <a:t>0</a:t>
                </a:r>
                <a:r>
                  <a:rPr lang="en-IN" sz="2000" dirty="0"/>
                  <a:t>.</a:t>
                </a:r>
              </a:p>
              <a:p>
                <a:r>
                  <a:rPr lang="en-IN" sz="2000" dirty="0"/>
                  <a:t>In an empty cell, type "=NPER(0.1999/12,40,-2200,0,0)" and press Enter. The number of payments is given as </a:t>
                </a:r>
                <a:r>
                  <a:rPr lang="en-IN" sz="2000" dirty="0">
                    <a:latin typeface="Cambria Math"/>
                  </a:rPr>
                  <a:t>150.076</a:t>
                </a:r>
                <a:r>
                  <a:rPr lang="en-IN" sz="2000" dirty="0"/>
                  <a:t>.</a:t>
                </a:r>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a:stretch>
              </a:blipFill>
            </p:spPr>
            <p:txBody>
              <a:bodyPr/>
              <a:lstStyle/>
              <a:p>
                <a:r>
                  <a:rPr lang="en-IN">
                    <a:noFill/>
                  </a:rPr>
                  <a:t> </a:t>
                </a:r>
              </a:p>
            </p:txBody>
          </p:sp>
        </mc:Fallback>
      </mc:AlternateContent>
      <p:pic>
        <p:nvPicPr>
          <p:cNvPr id="5" name="Picture 4" descr="A screenshot of an excel sheet. A dropbox box at the top left reads A1. The formula bar reads fx equals NPER (0.1999 divided by 12,40, minus 2200, 0, 0). Cell A1 contains  $150.076 . All other cells are empty.">
            <a:extLst>
              <a:ext uri="{FF2B5EF4-FFF2-40B4-BE49-F238E27FC236}">
                <a16:creationId xmlns:a16="http://schemas.microsoft.com/office/drawing/2014/main" id="{63A7B6DF-ED1D-4CEA-B5C1-7577D98C90A9}"/>
              </a:ext>
            </a:extLst>
          </p:cNvPr>
          <p:cNvPicPr>
            <a:picLocks noChangeAspect="1"/>
          </p:cNvPicPr>
          <p:nvPr/>
        </p:nvPicPr>
        <p:blipFill>
          <a:blip r:embed="rId3"/>
          <a:srcRect b="18821"/>
          <a:stretch>
            <a:fillRect/>
          </a:stretch>
        </p:blipFill>
        <p:spPr>
          <a:xfrm>
            <a:off x="1556914" y="3351199"/>
            <a:ext cx="6030167" cy="1569886"/>
          </a:xfrm>
          <a:prstGeom prst="rect">
            <a:avLst/>
          </a:prstGeom>
        </p:spPr>
      </p:pic>
      <p:sp>
        <p:nvSpPr>
          <p:cNvPr id="4" name="TextBox 3">
            <a:extLst>
              <a:ext uri="{FF2B5EF4-FFF2-40B4-BE49-F238E27FC236}">
                <a16:creationId xmlns:a16="http://schemas.microsoft.com/office/drawing/2014/main" id="{E49438A5-E25C-2713-E050-D6272E69F806}"/>
              </a:ext>
            </a:extLst>
          </p:cNvPr>
          <p:cNvSpPr txBox="1"/>
          <p:nvPr/>
        </p:nvSpPr>
        <p:spPr>
          <a:xfrm>
            <a:off x="3886197" y="4820477"/>
            <a:ext cx="13716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18</a:t>
            </a:r>
            <a:endParaRPr lang="en-IN" sz="2400" dirty="0"/>
          </a:p>
        </p:txBody>
      </p:sp>
      <p:sp>
        <p:nvSpPr>
          <p:cNvPr id="7" name="TextBox 6">
            <a:extLst>
              <a:ext uri="{FF2B5EF4-FFF2-40B4-BE49-F238E27FC236}">
                <a16:creationId xmlns:a16="http://schemas.microsoft.com/office/drawing/2014/main" id="{7AF32F87-7226-39CD-38D5-2825BE0554F6}"/>
              </a:ext>
            </a:extLst>
          </p:cNvPr>
          <p:cNvSpPr txBox="1"/>
          <p:nvPr/>
        </p:nvSpPr>
        <p:spPr>
          <a:xfrm>
            <a:off x="457200" y="5281751"/>
            <a:ext cx="6781800" cy="400110"/>
          </a:xfrm>
          <a:prstGeom prst="rect">
            <a:avLst/>
          </a:prstGeom>
          <a:noFill/>
        </p:spPr>
        <p:txBody>
          <a:bodyPr wrap="square">
            <a:spAutoFit/>
          </a:bodyPr>
          <a:lstStyle/>
          <a:p>
            <a:r>
              <a:rPr kumimoji="0" lang="en-IN" sz="2000" b="0" i="0" u="none" strike="noStrike" kern="1200" cap="none" spc="0" normalizeH="0" baseline="0" noProof="0" dirty="0">
                <a:ln>
                  <a:noFill/>
                </a:ln>
                <a:solidFill>
                  <a:srgbClr val="366092"/>
                </a:solidFill>
                <a:effectLst/>
                <a:uLnTx/>
                <a:uFillTx/>
                <a:latin typeface="Calibri"/>
                <a:ea typeface="+mn-ea"/>
                <a:cs typeface="+mn-cs"/>
              </a:rPr>
              <a:t>Therefore, it will take approximately </a:t>
            </a:r>
            <a:r>
              <a:rPr kumimoji="0" lang="en-IN" sz="2000" b="0" i="0" u="none" strike="noStrike" kern="1200" cap="none" spc="0" normalizeH="0" baseline="0" noProof="0" dirty="0">
                <a:ln>
                  <a:noFill/>
                </a:ln>
                <a:solidFill>
                  <a:srgbClr val="366092"/>
                </a:solidFill>
                <a:effectLst/>
                <a:uLnTx/>
                <a:uFillTx/>
                <a:latin typeface="Cambria Math"/>
                <a:ea typeface="+mn-ea"/>
                <a:cs typeface="+mn-cs"/>
              </a:rPr>
              <a:t>150</a:t>
            </a:r>
            <a:r>
              <a:rPr kumimoji="0" lang="en-IN" sz="2000" b="0" i="0" u="none" strike="noStrike" kern="1200" cap="none" spc="0" normalizeH="0" baseline="0" noProof="0" dirty="0">
                <a:ln>
                  <a:noFill/>
                </a:ln>
                <a:solidFill>
                  <a:srgbClr val="366092"/>
                </a:solidFill>
                <a:effectLst/>
                <a:uLnTx/>
                <a:uFillTx/>
                <a:latin typeface="Calibri"/>
                <a:ea typeface="+mn-ea"/>
                <a:cs typeface="+mn-cs"/>
              </a:rPr>
              <a:t> monthly payments, or</a:t>
            </a:r>
            <a:endParaRPr lang="en-IN" sz="2000" dirty="0"/>
          </a:p>
        </p:txBody>
      </p:sp>
      <p:pic>
        <p:nvPicPr>
          <p:cNvPr id="9" name="Picture 8" descr="12 times open parenthesis 1 divided by 2 closed parenthesis">
            <a:extLst>
              <a:ext uri="{FF2B5EF4-FFF2-40B4-BE49-F238E27FC236}">
                <a16:creationId xmlns:a16="http://schemas.microsoft.com/office/drawing/2014/main" id="{7DCB136D-5865-DDCF-E333-2045AA87F3DE}"/>
              </a:ext>
            </a:extLst>
          </p:cNvPr>
          <p:cNvPicPr>
            <a:picLocks noChangeAspect="1"/>
          </p:cNvPicPr>
          <p:nvPr/>
        </p:nvPicPr>
        <p:blipFill>
          <a:blip r:embed="rId4"/>
          <a:stretch>
            <a:fillRect/>
          </a:stretch>
        </p:blipFill>
        <p:spPr>
          <a:xfrm>
            <a:off x="7163141" y="5205978"/>
            <a:ext cx="438228" cy="589091"/>
          </a:xfrm>
          <a:prstGeom prst="rect">
            <a:avLst/>
          </a:prstGeom>
        </p:spPr>
      </p:pic>
      <p:sp>
        <p:nvSpPr>
          <p:cNvPr id="11" name="TextBox 10">
            <a:extLst>
              <a:ext uri="{FF2B5EF4-FFF2-40B4-BE49-F238E27FC236}">
                <a16:creationId xmlns:a16="http://schemas.microsoft.com/office/drawing/2014/main" id="{75531426-93AB-BE36-E1D3-188E181FECDB}"/>
              </a:ext>
            </a:extLst>
          </p:cNvPr>
          <p:cNvSpPr txBox="1"/>
          <p:nvPr/>
        </p:nvSpPr>
        <p:spPr>
          <a:xfrm>
            <a:off x="466725" y="5637014"/>
            <a:ext cx="2895600" cy="363736"/>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years, to pay off the debt.​​</a:t>
            </a:r>
            <a:endParaRPr lang="en-IN" sz="2000" dirty="0"/>
          </a:p>
        </p:txBody>
      </p:sp>
    </p:spTree>
    <p:extLst>
      <p:ext uri="{BB962C8B-B14F-4D97-AF65-F5344CB8AC3E}">
        <p14:creationId xmlns:p14="http://schemas.microsoft.com/office/powerpoint/2010/main" val="2484227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Determining the Monthly Payment on a Fixed Installment Loan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a:defRPr sz="2800"/>
                </a:pPr>
                <a:r>
                  <a:rPr sz="2300" dirty="0"/>
                  <a:t>In order to complete their bachelor's degree in business, a student borrowed </a:t>
                </a:r>
                <a14:m>
                  <m:oMath xmlns:m="http://schemas.openxmlformats.org/officeDocument/2006/math">
                    <m:r>
                      <a:rPr sz="2300">
                        <a:latin typeface="Cambria Math" panose="02040503050406030204" pitchFamily="18" charset="0"/>
                      </a:rPr>
                      <m:t>$22,946</m:t>
                    </m:r>
                  </m:oMath>
                </a14:m>
                <a:r>
                  <a:rPr sz="2300" dirty="0"/>
                  <a:t> in subsidized federal loans. Once the six-month grace period is over after graduating, they will begin to repay the loan over </a:t>
                </a:r>
                <a:r>
                  <a:rPr sz="2300" dirty="0">
                    <a:latin typeface="Cambria Math"/>
                  </a:rPr>
                  <a:t>10</a:t>
                </a:r>
                <a:r>
                  <a:rPr sz="2300" dirty="0"/>
                  <a:t> years. If the APR is </a:t>
                </a:r>
                <a14:m>
                  <m:oMath xmlns:m="http://schemas.openxmlformats.org/officeDocument/2006/math">
                    <m:r>
                      <a:rPr sz="2300">
                        <a:latin typeface="Cambria Math" panose="02040503050406030204" pitchFamily="18" charset="0"/>
                      </a:rPr>
                      <m:t>2.75%</m:t>
                    </m:r>
                  </m:oMath>
                </a14:m>
                <a:r>
                  <a:rPr sz="2300" dirty="0"/>
                  <a:t>, calculate the monthly payment amount the student will be responsible for.</a:t>
                </a:r>
                <a:endParaRPr lang="en-US" sz="2300" dirty="0"/>
              </a:p>
              <a:p>
                <a:r>
                  <a:rPr lang="en-US" sz="2300" b="1" dirty="0"/>
                  <a:t>Solution</a:t>
                </a:r>
              </a:p>
              <a:p>
                <a:pPr marL="457200" lvl="1" indent="0">
                  <a:buNone/>
                  <a:defRPr b="1"/>
                </a:pPr>
                <a:r>
                  <a:rPr lang="en-US" sz="2300" dirty="0"/>
                  <a:t>By Hand</a:t>
                </a:r>
              </a:p>
              <a:p>
                <a:pPr marL="457200" lvl="1" indent="0">
                  <a:buNone/>
                  <a:defRPr sz="2800"/>
                </a:pPr>
                <a:r>
                  <a:rPr lang="en-US" sz="2300" dirty="0"/>
                  <a:t>We can use the formula for fixed installment loans to calculate the monthly payment amount. We are told the principal </a:t>
                </a:r>
                <a:r>
                  <a:rPr lang="en-US" sz="2300" i="1" dirty="0"/>
                  <a:t>P</a:t>
                </a:r>
                <a:r>
                  <a:rPr lang="en-US" sz="2300" dirty="0"/>
                  <a:t> is </a:t>
                </a:r>
                <a14:m>
                  <m:oMath xmlns:m="http://schemas.openxmlformats.org/officeDocument/2006/math">
                    <m:r>
                      <a:rPr lang="en-US" sz="2300">
                        <a:latin typeface="Cambria Math" panose="02040503050406030204" pitchFamily="18" charset="0"/>
                      </a:rPr>
                      <m:t>$22,946</m:t>
                    </m:r>
                  </m:oMath>
                </a14:m>
                <a:r>
                  <a:rPr lang="en-US" sz="2300" dirty="0"/>
                  <a:t>. The payments will be monthly, so </a:t>
                </a:r>
                <a:r>
                  <a:rPr lang="en-US" sz="2300" i="1" dirty="0"/>
                  <a:t>n</a:t>
                </a:r>
                <a:r>
                  <a:rPr lang="en-US" sz="2300" dirty="0"/>
                  <a:t> = 12. The length of the loan repayment </a:t>
                </a:r>
                <a:r>
                  <a:rPr lang="en-US" sz="2300" i="1" dirty="0"/>
                  <a:t>t</a:t>
                </a:r>
                <a:r>
                  <a:rPr lang="en-US" sz="2300" dirty="0"/>
                  <a:t> is </a:t>
                </a:r>
                <a:r>
                  <a:rPr lang="en-US" sz="2300" dirty="0">
                    <a:latin typeface="Cambria Math"/>
                  </a:rPr>
                  <a:t>10</a:t>
                </a:r>
                <a:r>
                  <a:rPr lang="en-US" sz="2300" dirty="0"/>
                  <a:t> years. And the interest rate is </a:t>
                </a:r>
                <a14:m>
                  <m:oMath xmlns:m="http://schemas.openxmlformats.org/officeDocument/2006/math">
                    <m:r>
                      <a:rPr lang="en-US" sz="2300">
                        <a:latin typeface="Cambria Math" panose="02040503050406030204" pitchFamily="18" charset="0"/>
                      </a:rPr>
                      <m:t>2.75%</m:t>
                    </m:r>
                  </m:oMath>
                </a14:m>
                <a:r>
                  <a:rPr lang="en-US" sz="2300" dirty="0"/>
                  <a:t>, so </a:t>
                </a:r>
                <a:r>
                  <a:rPr lang="en-US" sz="2300" i="1" dirty="0"/>
                  <a:t>r</a:t>
                </a:r>
                <a:r>
                  <a:rPr lang="en-US" sz="2300" dirty="0"/>
                  <a:t> = 0.0275.</a:t>
                </a:r>
                <a:endParaRPr sz="23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037" t="-982" r="-148"/>
                </a:stretch>
              </a:blipFill>
            </p:spPr>
            <p:txBody>
              <a:bodyPr/>
              <a:lstStyle/>
              <a:p>
                <a:r>
                  <a:rPr lang="en-IN">
                    <a:noFill/>
                  </a:rPr>
                  <a:t> </a:t>
                </a:r>
              </a:p>
            </p:txBody>
          </p:sp>
        </mc:Fallback>
      </mc:AlternateContent>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Paying Off Credit Card Debt with a Fixed Payment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8</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627063" indent="-627063">
                  <a:defRPr sz="2800"/>
                </a:pPr>
                <a:r>
                  <a:rPr lang="en-US" sz="2200" dirty="0"/>
                  <a:t>b.	</a:t>
                </a:r>
                <a:r>
                  <a:rPr sz="2200" dirty="0"/>
                  <a:t>For this second option, the only value that changes is the fixed payment amount, </a:t>
                </a:r>
                <a14:m>
                  <m:oMath xmlns:m="http://schemas.openxmlformats.org/officeDocument/2006/math">
                    <m:r>
                      <m:rPr>
                        <m:sty m:val="p"/>
                      </m:rPr>
                      <a:rPr sz="2200">
                        <a:latin typeface="Cambria Math" panose="02040503050406030204" pitchFamily="18" charset="0"/>
                      </a:rPr>
                      <m:t>PMT</m:t>
                    </m:r>
                    <m:r>
                      <a:rPr sz="2200">
                        <a:latin typeface="Cambria Math" panose="02040503050406030204" pitchFamily="18" charset="0"/>
                      </a:rPr>
                      <m:t>=$80</m:t>
                    </m:r>
                  </m:oMath>
                </a14:m>
                <a:r>
                  <a:rPr sz="2200" dirty="0"/>
                  <a:t>.</a:t>
                </a:r>
              </a:p>
              <a:p>
                <a:pPr marL="857250" lvl="2" indent="0">
                  <a:buNone/>
                  <a:defRPr b="1"/>
                </a:pPr>
                <a:r>
                  <a:rPr sz="2200" dirty="0"/>
                  <a:t>By Hand</a:t>
                </a:r>
              </a:p>
              <a:p>
                <a:pPr marL="857250" lvl="2" indent="0">
                  <a:buNone/>
                </a:pPr>
                <a:r>
                  <a:rPr sz="2200" dirty="0"/>
                  <a:t>Substituting into the formula for the number of fixed payments, we have the following.</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a:stretch>
              </a:blipFill>
            </p:spPr>
            <p:txBody>
              <a:bodyPr/>
              <a:lstStyle/>
              <a:p>
                <a:r>
                  <a:rPr lang="en-IN">
                    <a:noFill/>
                  </a:rPr>
                  <a:t> </a:t>
                </a:r>
              </a:p>
            </p:txBody>
          </p:sp>
        </mc:Fallback>
      </mc:AlternateContent>
      <p:pic>
        <p:nvPicPr>
          <p:cNvPr id="5" name="Picture 4" descr="R equals numerator negative log open bracket 1 minus open fraction r divided by n close fraction times open parentheses A divided by PMT close parentheses close bracket whole divided by denominator log of open parentheses 1 plus r over n close parentheses.&#10;&#10;After Substituting the values:&#10;&#10;equals numerator negative log open bracket 1 minus open fraction 0.1999 divided by 12 close fraction times open parentheses 2200 dollars divided by 80 dollars close parentheses  close bracket whole divided by denominator log open parentheses 1 plus open fraction 0.1999 divided by 12 close fraction close parentheses&#10;&#10;approximately equals 37.085&#10;">
            <a:extLst>
              <a:ext uri="{FF2B5EF4-FFF2-40B4-BE49-F238E27FC236}">
                <a16:creationId xmlns:a16="http://schemas.microsoft.com/office/drawing/2014/main" id="{2F00E994-D2DF-E8B9-4AA4-E45AB0979254}"/>
              </a:ext>
            </a:extLst>
          </p:cNvPr>
          <p:cNvPicPr>
            <a:picLocks noChangeAspect="1"/>
          </p:cNvPicPr>
          <p:nvPr/>
        </p:nvPicPr>
        <p:blipFill>
          <a:blip r:embed="rId3"/>
          <a:stretch>
            <a:fillRect/>
          </a:stretch>
        </p:blipFill>
        <p:spPr>
          <a:xfrm>
            <a:off x="3135380" y="3048000"/>
            <a:ext cx="2873240" cy="288000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Paying Off Credit Card Debt with a Fixed Payment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9</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381000" y="1135966"/>
                <a:ext cx="8229600" cy="4967067"/>
              </a:xfrm>
            </p:spPr>
            <p:txBody>
              <a:bodyPr>
                <a:normAutofit/>
              </a:bodyPr>
              <a:lstStyle/>
              <a:p>
                <a:pPr>
                  <a:defRPr b="1"/>
                </a:pPr>
                <a:r>
                  <a:rPr sz="2000" dirty="0"/>
                  <a:t>TI-83/84 Plus</a:t>
                </a:r>
              </a:p>
              <a:p>
                <a:pPr>
                  <a:defRPr sz="2800"/>
                </a:pPr>
                <a:r>
                  <a:rPr sz="2000" dirty="0"/>
                  <a:t>In the TVM Solver, change the PMT value to </a:t>
                </a:r>
                <a:r>
                  <a:rPr sz="2000" dirty="0">
                    <a:latin typeface="Cambria Math"/>
                  </a:rPr>
                  <a:t>80</a:t>
                </a:r>
                <a:r>
                  <a:rPr sz="2000" dirty="0"/>
                  <a:t> and clear the entry for </a:t>
                </a:r>
                <a14:m>
                  <m:oMath xmlns:m="http://schemas.openxmlformats.org/officeDocument/2006/math">
                    <m:r>
                      <a:rPr sz="2000" b="1" i="0">
                        <a:latin typeface="Cambria Math" panose="02040503050406030204" pitchFamily="18" charset="0"/>
                      </a:rPr>
                      <m:t>𝐍</m:t>
                    </m:r>
                  </m:oMath>
                </a14:m>
                <a:r>
                  <a:rPr sz="2000" dirty="0"/>
                  <a:t> and press </a:t>
                </a:r>
                <a:r>
                  <a:rPr sz="2000" b="1" dirty="0"/>
                  <a:t>alpha</a:t>
                </a:r>
                <a:r>
                  <a:rPr sz="2000" dirty="0"/>
                  <a:t> </a:t>
                </a:r>
                <a:r>
                  <a:rPr sz="2000" b="1" dirty="0"/>
                  <a:t>enter</a:t>
                </a:r>
                <a:r>
                  <a:rPr lang="en-US" sz="2000" dirty="0"/>
                  <a:t> </a:t>
                </a:r>
                <a:r>
                  <a:rPr sz="2000" dirty="0"/>
                  <a:t>to solve for the new number of payments. The</a:t>
                </a:r>
                <a:r>
                  <a:rPr lang="en-US" sz="2000" dirty="0"/>
                  <a:t> </a:t>
                </a:r>
                <a:r>
                  <a:rPr sz="2000" dirty="0"/>
                  <a:t>calculator returns </a:t>
                </a:r>
                <a:r>
                  <a:rPr sz="2000" dirty="0">
                    <a:latin typeface="Ti86pc" panose="020B0609020003040203" pitchFamily="49" charset="0"/>
                  </a:rPr>
                  <a:t>37.</a:t>
                </a:r>
                <a:r>
                  <a:rPr lang="en-US" sz="2000" dirty="0">
                    <a:latin typeface="Ti86pc" panose="020B0609020003040203" pitchFamily="49" charset="0"/>
                  </a:rPr>
                  <a:t>0</a:t>
                </a:r>
                <a:r>
                  <a:rPr sz="2000" dirty="0">
                    <a:latin typeface="Ti86pc" panose="020B0609020003040203" pitchFamily="49" charset="0"/>
                  </a:rPr>
                  <a:t>84776</a:t>
                </a:r>
                <a:r>
                  <a:rPr sz="20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381000" y="1135966"/>
                <a:ext cx="8229600" cy="4967067"/>
              </a:xfrm>
              <a:blipFill>
                <a:blip r:embed="rId2"/>
                <a:stretch>
                  <a:fillRect l="-815" t="-613"/>
                </a:stretch>
              </a:blipFill>
            </p:spPr>
            <p:txBody>
              <a:bodyPr/>
              <a:lstStyle/>
              <a:p>
                <a:r>
                  <a:rPr lang="en-IN">
                    <a:noFill/>
                  </a:rPr>
                  <a:t> </a:t>
                </a:r>
              </a:p>
            </p:txBody>
          </p:sp>
        </mc:Fallback>
      </mc:AlternateContent>
      <p:pic>
        <p:nvPicPr>
          <p:cNvPr id="5" name="Picture 4" descr="A screenshot of a graphing calculator. The first line reads N equals 37.084776. The second line reads I% equals 19.99. The third line reads PV equals  minus 2200. The fourth line reads PMT equals 80. The fifth line reads FV equals 0. The sixth line reads P/Y equals 12. The seventh line reads C/Y equals 12. The eighth line reads PMT: END BEGIN.">
            <a:extLst>
              <a:ext uri="{FF2B5EF4-FFF2-40B4-BE49-F238E27FC236}">
                <a16:creationId xmlns:a16="http://schemas.microsoft.com/office/drawing/2014/main" id="{5A9AD8C4-DA49-4B22-9B91-7E01D74E0771}"/>
              </a:ext>
            </a:extLst>
          </p:cNvPr>
          <p:cNvPicPr>
            <a:picLocks noChangeAspect="1"/>
          </p:cNvPicPr>
          <p:nvPr/>
        </p:nvPicPr>
        <p:blipFill>
          <a:blip r:embed="rId3"/>
          <a:srcRect b="11645"/>
          <a:stretch>
            <a:fillRect/>
          </a:stretch>
        </p:blipFill>
        <p:spPr>
          <a:xfrm>
            <a:off x="3133541" y="2525141"/>
            <a:ext cx="2749917" cy="2087118"/>
          </a:xfrm>
          <a:prstGeom prst="rect">
            <a:avLst/>
          </a:prstGeom>
        </p:spPr>
      </p:pic>
      <p:sp>
        <p:nvSpPr>
          <p:cNvPr id="6" name="TextBox 5">
            <a:extLst>
              <a:ext uri="{FF2B5EF4-FFF2-40B4-BE49-F238E27FC236}">
                <a16:creationId xmlns:a16="http://schemas.microsoft.com/office/drawing/2014/main" id="{99A96A02-330C-F490-03FB-2C89F06D0A6A}"/>
              </a:ext>
            </a:extLst>
          </p:cNvPr>
          <p:cNvSpPr txBox="1"/>
          <p:nvPr/>
        </p:nvSpPr>
        <p:spPr>
          <a:xfrm>
            <a:off x="3822699" y="4531133"/>
            <a:ext cx="13716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19</a:t>
            </a:r>
            <a:endParaRPr lang="en-IN" sz="24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D9F0490-E2DF-5261-8989-04063B1448BF}"/>
                  </a:ext>
                </a:extLst>
              </p:cNvPr>
              <p:cNvSpPr txBox="1"/>
              <p:nvPr/>
            </p:nvSpPr>
            <p:spPr>
              <a:xfrm>
                <a:off x="431800" y="4940725"/>
                <a:ext cx="8305800" cy="1077218"/>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000" b="1" i="0" u="none" strike="noStrike" kern="1200" cap="none" spc="0" normalizeH="0" baseline="0" noProof="0" dirty="0">
                    <a:ln>
                      <a:noFill/>
                    </a:ln>
                    <a:solidFill>
                      <a:srgbClr val="366092"/>
                    </a:solidFill>
                    <a:effectLst/>
                    <a:uLnTx/>
                    <a:uFillTx/>
                    <a:latin typeface="Calibri"/>
                    <a:ea typeface="+mn-ea"/>
                    <a:cs typeface="+mn-cs"/>
                  </a:rPr>
                  <a:t>Microsoft Excel</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000" b="0" i="0" u="none" strike="noStrike" kern="1200" cap="none" spc="0" normalizeH="0" baseline="0" noProof="0" dirty="0">
                    <a:ln>
                      <a:noFill/>
                    </a:ln>
                    <a:solidFill>
                      <a:srgbClr val="366092"/>
                    </a:solidFill>
                    <a:effectLst/>
                    <a:uLnTx/>
                    <a:uFillTx/>
                    <a:latin typeface="Calibri"/>
                    <a:ea typeface="+mn-ea"/>
                    <a:cs typeface="+mn-cs"/>
                  </a:rPr>
                  <a:t>We can again use the </a:t>
                </a:r>
                <a:r>
                  <a:rPr kumimoji="0" lang="en-US" sz="2000" b="1" i="0" u="none" strike="noStrike" kern="1200" cap="none" spc="0" normalizeH="0" baseline="0" noProof="0" dirty="0">
                    <a:ln>
                      <a:noFill/>
                    </a:ln>
                    <a:solidFill>
                      <a:srgbClr val="366092"/>
                    </a:solidFill>
                    <a:effectLst/>
                    <a:uLnTx/>
                    <a:uFillTx/>
                    <a:latin typeface="Calibri"/>
                    <a:ea typeface="+mn-ea"/>
                    <a:cs typeface="+mn-cs"/>
                  </a:rPr>
                  <a:t>NPER(rate, </a:t>
                </a:r>
                <a:r>
                  <a:rPr kumimoji="0" lang="en-US" sz="2000" b="1" i="0" u="none" strike="noStrike" kern="1200" cap="none" spc="0" normalizeH="0" baseline="0" noProof="0" dirty="0" err="1">
                    <a:ln>
                      <a:noFill/>
                    </a:ln>
                    <a:solidFill>
                      <a:srgbClr val="366092"/>
                    </a:solidFill>
                    <a:effectLst/>
                    <a:uLnTx/>
                    <a:uFillTx/>
                    <a:latin typeface="Calibri"/>
                    <a:ea typeface="+mn-ea"/>
                    <a:cs typeface="+mn-cs"/>
                  </a:rPr>
                  <a:t>pmt</a:t>
                </a:r>
                <a:r>
                  <a:rPr kumimoji="0" lang="en-US" sz="2000" b="1" i="0" u="none" strike="noStrike" kern="1200" cap="none" spc="0" normalizeH="0" baseline="0" noProof="0" dirty="0">
                    <a:ln>
                      <a:noFill/>
                    </a:ln>
                    <a:solidFill>
                      <a:srgbClr val="366092"/>
                    </a:solidFill>
                    <a:effectLst/>
                    <a:uLnTx/>
                    <a:uFillTx/>
                    <a:latin typeface="Calibri"/>
                    <a:ea typeface="+mn-ea"/>
                    <a:cs typeface="+mn-cs"/>
                  </a:rPr>
                  <a:t>, </a:t>
                </a:r>
                <a:r>
                  <a:rPr kumimoji="0" lang="en-US" sz="2000" b="1" i="0" u="none" strike="noStrike" kern="1200" cap="none" spc="0" normalizeH="0" baseline="0" noProof="0" dirty="0" err="1">
                    <a:ln>
                      <a:noFill/>
                    </a:ln>
                    <a:solidFill>
                      <a:srgbClr val="366092"/>
                    </a:solidFill>
                    <a:effectLst/>
                    <a:uLnTx/>
                    <a:uFillTx/>
                    <a:latin typeface="Calibri"/>
                    <a:ea typeface="+mn-ea"/>
                    <a:cs typeface="+mn-cs"/>
                  </a:rPr>
                  <a:t>pv</a:t>
                </a:r>
                <a:r>
                  <a:rPr kumimoji="0" lang="en-US" sz="2000" b="1" i="0" u="none" strike="noStrike" kern="1200" cap="none" spc="0" normalizeH="0" baseline="0" noProof="0" dirty="0">
                    <a:ln>
                      <a:noFill/>
                    </a:ln>
                    <a:solidFill>
                      <a:srgbClr val="366092"/>
                    </a:solidFill>
                    <a:effectLst/>
                    <a:uLnTx/>
                    <a:uFillTx/>
                    <a:latin typeface="Calibri"/>
                    <a:ea typeface="+mn-ea"/>
                    <a:cs typeface="+mn-cs"/>
                  </a:rPr>
                  <a:t>, [</a:t>
                </a:r>
                <a:r>
                  <a:rPr kumimoji="0" lang="en-US" sz="2000" b="1" i="0" u="none" strike="noStrike" kern="1200" cap="none" spc="0" normalizeH="0" baseline="0" noProof="0" dirty="0" err="1">
                    <a:ln>
                      <a:noFill/>
                    </a:ln>
                    <a:solidFill>
                      <a:srgbClr val="366092"/>
                    </a:solidFill>
                    <a:effectLst/>
                    <a:uLnTx/>
                    <a:uFillTx/>
                    <a:latin typeface="Calibri"/>
                    <a:ea typeface="+mn-ea"/>
                    <a:cs typeface="+mn-cs"/>
                  </a:rPr>
                  <a:t>fv</a:t>
                </a:r>
                <a:r>
                  <a:rPr kumimoji="0" lang="en-US" sz="2000" b="1" i="0" u="none" strike="noStrike" kern="1200" cap="none" spc="0" normalizeH="0" baseline="0" noProof="0" dirty="0">
                    <a:ln>
                      <a:noFill/>
                    </a:ln>
                    <a:solidFill>
                      <a:srgbClr val="366092"/>
                    </a:solidFill>
                    <a:effectLst/>
                    <a:uLnTx/>
                    <a:uFillTx/>
                    <a:latin typeface="Calibri"/>
                    <a:ea typeface="+mn-ea"/>
                    <a:cs typeface="+mn-cs"/>
                  </a:rPr>
                  <a:t>], [type])</a:t>
                </a:r>
                <a:r>
                  <a:rPr kumimoji="0" lang="en-US" sz="2000" b="0" i="0" u="none" strike="noStrike" kern="1200" cap="none" spc="0" normalizeH="0" baseline="0" noProof="0" dirty="0">
                    <a:ln>
                      <a:noFill/>
                    </a:ln>
                    <a:solidFill>
                      <a:srgbClr val="366092"/>
                    </a:solidFill>
                    <a:effectLst/>
                    <a:uLnTx/>
                    <a:uFillTx/>
                    <a:latin typeface="Calibri"/>
                    <a:ea typeface="+mn-ea"/>
                    <a:cs typeface="+mn-cs"/>
                  </a:rPr>
                  <a:t> formula. The only difference this time will be that we need to use </a:t>
                </a:r>
                <a14:m>
                  <m:oMath xmlns:m="http://schemas.openxmlformats.org/officeDocument/2006/math">
                    <m:r>
                      <m:rPr>
                        <m:sty m:val="p"/>
                      </m:rP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pmt</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80</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instead of </a:t>
                </a:r>
                <a:r>
                  <a:rPr kumimoji="0" lang="en-US" sz="2000" b="0" i="0" u="none" strike="noStrike" kern="1200" cap="none" spc="0" normalizeH="0" baseline="0" noProof="0" dirty="0">
                    <a:ln>
                      <a:noFill/>
                    </a:ln>
                    <a:solidFill>
                      <a:srgbClr val="366092"/>
                    </a:solidFill>
                    <a:effectLst/>
                    <a:uLnTx/>
                    <a:uFillTx/>
                    <a:latin typeface="Cambria Math"/>
                    <a:ea typeface="+mn-ea"/>
                    <a:cs typeface="+mn-cs"/>
                  </a:rPr>
                  <a:t>40</a:t>
                </a:r>
                <a:r>
                  <a:rPr kumimoji="0" lang="en-US" sz="2000" b="0" i="0" u="none" strike="noStrike" kern="1200" cap="none" spc="0" normalizeH="0" baseline="0" noProof="0" dirty="0">
                    <a:ln>
                      <a:noFill/>
                    </a:ln>
                    <a:solidFill>
                      <a:srgbClr val="366092"/>
                    </a:solidFill>
                    <a:effectLst/>
                    <a:uLnTx/>
                    <a:uFillTx/>
                    <a:latin typeface="Calibri"/>
                    <a:ea typeface="+mn-ea"/>
                    <a:cs typeface="+mn-cs"/>
                  </a:rPr>
                  <a:t>.</a:t>
                </a:r>
                <a:endParaRPr lang="en-IN" sz="2000" dirty="0"/>
              </a:p>
            </p:txBody>
          </p:sp>
        </mc:Choice>
        <mc:Fallback xmlns="">
          <p:sp>
            <p:nvSpPr>
              <p:cNvPr id="9" name="TextBox 8">
                <a:extLst>
                  <a:ext uri="{FF2B5EF4-FFF2-40B4-BE49-F238E27FC236}">
                    <a16:creationId xmlns:a16="http://schemas.microsoft.com/office/drawing/2014/main" id="{ED9F0490-E2DF-5261-8989-04063B1448BF}"/>
                  </a:ext>
                </a:extLst>
              </p:cNvPr>
              <p:cNvSpPr txBox="1">
                <a:spLocks noRot="1" noChangeAspect="1" noMove="1" noResize="1" noEditPoints="1" noAdjustHandles="1" noChangeArrowheads="1" noChangeShapeType="1" noTextEdit="1"/>
              </p:cNvSpPr>
              <p:nvPr/>
            </p:nvSpPr>
            <p:spPr>
              <a:xfrm>
                <a:off x="431800" y="4940725"/>
                <a:ext cx="8305800" cy="1077218"/>
              </a:xfrm>
              <a:prstGeom prst="rect">
                <a:avLst/>
              </a:prstGeom>
              <a:blipFill>
                <a:blip r:embed="rId4"/>
                <a:stretch>
                  <a:fillRect l="-808" t="-2825" b="-9040"/>
                </a:stretch>
              </a:blipFill>
            </p:spPr>
            <p:txBody>
              <a:bodyPr/>
              <a:lstStyle/>
              <a:p>
                <a:r>
                  <a:rPr lang="en-IN">
                    <a:noFill/>
                  </a:rPr>
                  <a:t> </a:t>
                </a:r>
              </a:p>
            </p:txBody>
          </p:sp>
        </mc:Fallback>
      </mc:AlternateContent>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Paying Off Credit Card Debt with a Fixed Payment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10</a:t>
            </a:r>
            <a:endParaRPr dirty="0"/>
          </a:p>
        </p:txBody>
      </p:sp>
      <p:sp>
        <p:nvSpPr>
          <p:cNvPr id="3" name="Text Placeholder 2"/>
          <p:cNvSpPr>
            <a:spLocks noGrp="1"/>
          </p:cNvSpPr>
          <p:nvPr>
            <p:ph type="body" sz="quarter" idx="10"/>
          </p:nvPr>
        </p:nvSpPr>
        <p:spPr/>
        <p:txBody>
          <a:bodyPr>
            <a:normAutofit/>
          </a:bodyPr>
          <a:lstStyle/>
          <a:p>
            <a:r>
              <a:rPr sz="2800" dirty="0"/>
              <a:t>In an empty cell, type "=NPER(0.1999/12,80,</a:t>
            </a:r>
            <a:br>
              <a:rPr lang="en-US" sz="2800" dirty="0"/>
            </a:br>
            <a:r>
              <a:rPr lang="en-IN" sz="2800" dirty="0">
                <a:latin typeface="Calibri" panose="020F0502020204030204" pitchFamily="34" charset="0"/>
                <a:ea typeface="Calibri" panose="020F0502020204030204" pitchFamily="34" charset="0"/>
                <a:cs typeface="Calibri" panose="020F0502020204030204" pitchFamily="34" charset="0"/>
              </a:rPr>
              <a:t>−</a:t>
            </a:r>
            <a:r>
              <a:rPr sz="2800" dirty="0"/>
              <a:t>2200,0,0)" and press Enter. The number of payments is given as </a:t>
            </a:r>
            <a:r>
              <a:rPr sz="2800" dirty="0">
                <a:latin typeface="Cambria Math"/>
              </a:rPr>
              <a:t>37.08478</a:t>
            </a:r>
            <a:r>
              <a:rPr sz="2800" dirty="0"/>
              <a:t>.</a:t>
            </a:r>
          </a:p>
        </p:txBody>
      </p:sp>
      <p:pic>
        <p:nvPicPr>
          <p:cNvPr id="5" name="Picture 4" descr="A screenshot of an excel sheet. A dropbox box at the top left reads A1. The formula bar reads fx equals NPER (0.1999 divided by 12,80, minus 2200,0,0). Cell A1 contains  $37.08478 . All other cells are empty.">
            <a:extLst>
              <a:ext uri="{FF2B5EF4-FFF2-40B4-BE49-F238E27FC236}">
                <a16:creationId xmlns:a16="http://schemas.microsoft.com/office/drawing/2014/main" id="{0E445738-1139-4FC2-85C7-E0E948C81AD6}"/>
              </a:ext>
            </a:extLst>
          </p:cNvPr>
          <p:cNvPicPr>
            <a:picLocks noChangeAspect="1"/>
          </p:cNvPicPr>
          <p:nvPr/>
        </p:nvPicPr>
        <p:blipFill>
          <a:blip r:embed="rId2"/>
          <a:srcRect b="21433"/>
          <a:stretch>
            <a:fillRect/>
          </a:stretch>
        </p:blipFill>
        <p:spPr>
          <a:xfrm>
            <a:off x="1609310" y="2495419"/>
            <a:ext cx="5925377" cy="1466981"/>
          </a:xfrm>
          <a:prstGeom prst="rect">
            <a:avLst/>
          </a:prstGeom>
        </p:spPr>
      </p:pic>
      <p:sp>
        <p:nvSpPr>
          <p:cNvPr id="4" name="TextBox 3">
            <a:extLst>
              <a:ext uri="{FF2B5EF4-FFF2-40B4-BE49-F238E27FC236}">
                <a16:creationId xmlns:a16="http://schemas.microsoft.com/office/drawing/2014/main" id="{01A75211-AC18-A3AC-C7BA-72CAFCAF0E2E}"/>
              </a:ext>
            </a:extLst>
          </p:cNvPr>
          <p:cNvSpPr txBox="1"/>
          <p:nvPr/>
        </p:nvSpPr>
        <p:spPr>
          <a:xfrm>
            <a:off x="3886199" y="3900915"/>
            <a:ext cx="13716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19</a:t>
            </a:r>
            <a:endParaRPr lang="en-IN" sz="2400" dirty="0"/>
          </a:p>
        </p:txBody>
      </p:sp>
      <p:sp>
        <p:nvSpPr>
          <p:cNvPr id="7" name="TextBox 6">
            <a:extLst>
              <a:ext uri="{FF2B5EF4-FFF2-40B4-BE49-F238E27FC236}">
                <a16:creationId xmlns:a16="http://schemas.microsoft.com/office/drawing/2014/main" id="{83C0F2ED-A72E-DF16-530E-74772DE285D5}"/>
              </a:ext>
            </a:extLst>
          </p:cNvPr>
          <p:cNvSpPr txBox="1"/>
          <p:nvPr/>
        </p:nvSpPr>
        <p:spPr>
          <a:xfrm>
            <a:off x="457200" y="4445260"/>
            <a:ext cx="8229600" cy="954107"/>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Therefore, it will take approximately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37</a:t>
            </a:r>
            <a:r>
              <a:rPr kumimoji="0" lang="en-US" sz="2800" b="0" i="0" u="none" strike="noStrike" kern="1200" cap="none" spc="0" normalizeH="0" baseline="0" noProof="0" dirty="0">
                <a:ln>
                  <a:noFill/>
                </a:ln>
                <a:solidFill>
                  <a:srgbClr val="366092"/>
                </a:solidFill>
                <a:effectLst/>
                <a:uLnTx/>
                <a:uFillTx/>
                <a:latin typeface="Calibri"/>
                <a:ea typeface="+mn-ea"/>
                <a:cs typeface="+mn-cs"/>
              </a:rPr>
              <a:t> monthly payments, or just over three years, to pay off the debt.</a:t>
            </a:r>
            <a:endParaRPr lang="en-IN" dirty="0"/>
          </a:p>
        </p:txBody>
      </p:sp>
    </p:spTree>
    <p:extLst>
      <p:ext uri="{BB962C8B-B14F-4D97-AF65-F5344CB8AC3E}">
        <p14:creationId xmlns:p14="http://schemas.microsoft.com/office/powerpoint/2010/main" val="17134784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Paying Off Credit Card Debt with a Fixed Payment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447675" indent="-447675" algn="just">
                  <a:defRPr sz="2800"/>
                </a:pPr>
                <a:r>
                  <a:rPr lang="en-US" sz="2400" dirty="0"/>
                  <a:t>c.	</a:t>
                </a:r>
                <a:r>
                  <a:rPr sz="2400" dirty="0"/>
                  <a:t>In part a., we've seen that we could pay off the debt with </a:t>
                </a:r>
                <a:r>
                  <a:rPr sz="2400" dirty="0">
                    <a:latin typeface="Cambria Math"/>
                  </a:rPr>
                  <a:t>150</a:t>
                </a:r>
                <a:r>
                  <a:rPr sz="2400" dirty="0"/>
                  <a:t> monthly payments of </a:t>
                </a:r>
                <a14:m>
                  <m:oMath xmlns:m="http://schemas.openxmlformats.org/officeDocument/2006/math">
                    <m:r>
                      <a:rPr sz="2400">
                        <a:latin typeface="Cambria Math" panose="02040503050406030204" pitchFamily="18" charset="0"/>
                      </a:rPr>
                      <m:t>$</m:t>
                    </m:r>
                    <m:r>
                      <a:rPr sz="2400">
                        <a:latin typeface="Cambria Math" panose="02040503050406030204" pitchFamily="18" charset="0"/>
                      </a:rPr>
                      <m:t>40</m:t>
                    </m:r>
                  </m:oMath>
                </a14:m>
                <a:r>
                  <a:rPr sz="2400" dirty="0"/>
                  <a:t>. That would be</a:t>
                </a:r>
                <a:br>
                  <a:rPr lang="en-US" sz="2400" dirty="0"/>
                </a:br>
                <a14:m>
                  <m:oMath xmlns:m="http://schemas.openxmlformats.org/officeDocument/2006/math">
                    <m:r>
                      <a:rPr sz="2400">
                        <a:latin typeface="Cambria Math" panose="02040503050406030204" pitchFamily="18" charset="0"/>
                      </a:rPr>
                      <m:t>150</m:t>
                    </m:r>
                    <m:r>
                      <a:rPr lang="en-IN" sz="2400" smtClean="0">
                        <a:latin typeface="Cambria Math" panose="02040503050406030204" pitchFamily="18" charset="0"/>
                        <a:ea typeface="Cambria Math" panose="02040503050406030204" pitchFamily="18" charset="0"/>
                      </a:rPr>
                      <m:t>⋅</m:t>
                    </m:r>
                    <m:r>
                      <a:rPr sz="2400">
                        <a:latin typeface="Cambria Math" panose="02040503050406030204" pitchFamily="18" charset="0"/>
                      </a:rPr>
                      <m:t>$</m:t>
                    </m:r>
                    <m:r>
                      <a:rPr sz="2400">
                        <a:latin typeface="Cambria Math" panose="02040503050406030204" pitchFamily="18" charset="0"/>
                      </a:rPr>
                      <m:t>40</m:t>
                    </m:r>
                    <m:r>
                      <a:rPr sz="2400">
                        <a:latin typeface="Cambria Math" panose="02040503050406030204" pitchFamily="18" charset="0"/>
                      </a:rPr>
                      <m:t>=$</m:t>
                    </m:r>
                    <m:r>
                      <a:rPr sz="2400">
                        <a:latin typeface="Cambria Math" panose="02040503050406030204" pitchFamily="18" charset="0"/>
                      </a:rPr>
                      <m:t>6000</m:t>
                    </m:r>
                  </m:oMath>
                </a14:m>
                <a:r>
                  <a:rPr sz="2400" dirty="0"/>
                  <a:t>.</a:t>
                </a:r>
              </a:p>
              <a:p>
                <a:pPr marL="457200" lvl="1" indent="0" algn="just">
                  <a:buNone/>
                  <a:defRPr sz="2800"/>
                </a:pPr>
                <a:r>
                  <a:rPr sz="2400" dirty="0"/>
                  <a:t>In part b., we saw that you need to make </a:t>
                </a:r>
                <a:r>
                  <a:rPr sz="2400" dirty="0">
                    <a:latin typeface="Cambria Math"/>
                  </a:rPr>
                  <a:t>37</a:t>
                </a:r>
                <a:r>
                  <a:rPr sz="2400" dirty="0"/>
                  <a:t> monthly payments of </a:t>
                </a:r>
                <a14:m>
                  <m:oMath xmlns:m="http://schemas.openxmlformats.org/officeDocument/2006/math">
                    <m:r>
                      <a:rPr sz="2400">
                        <a:latin typeface="Cambria Math" panose="02040503050406030204" pitchFamily="18" charset="0"/>
                      </a:rPr>
                      <m:t>$</m:t>
                    </m:r>
                    <m:r>
                      <a:rPr sz="2400">
                        <a:latin typeface="Cambria Math" panose="02040503050406030204" pitchFamily="18" charset="0"/>
                      </a:rPr>
                      <m:t>80</m:t>
                    </m:r>
                  </m:oMath>
                </a14:m>
                <a:r>
                  <a:rPr sz="2400" dirty="0"/>
                  <a:t> to pay off the computer. The second option would be </a:t>
                </a:r>
                <a14:m>
                  <m:oMath xmlns:m="http://schemas.openxmlformats.org/officeDocument/2006/math">
                    <m:r>
                      <a:rPr sz="2400">
                        <a:latin typeface="Cambria Math" panose="02040503050406030204" pitchFamily="18" charset="0"/>
                      </a:rPr>
                      <m:t>37</m:t>
                    </m:r>
                    <m:r>
                      <a:rPr lang="en-IN" sz="2400">
                        <a:latin typeface="Cambria Math" panose="02040503050406030204" pitchFamily="18" charset="0"/>
                        <a:ea typeface="Cambria Math" panose="02040503050406030204" pitchFamily="18" charset="0"/>
                      </a:rPr>
                      <m:t>⋅</m:t>
                    </m:r>
                    <m:r>
                      <a:rPr sz="2400">
                        <a:latin typeface="Cambria Math" panose="02040503050406030204" pitchFamily="18" charset="0"/>
                      </a:rPr>
                      <m:t>$</m:t>
                    </m:r>
                    <m:r>
                      <a:rPr sz="2400">
                        <a:latin typeface="Cambria Math" panose="02040503050406030204" pitchFamily="18" charset="0"/>
                      </a:rPr>
                      <m:t>80</m:t>
                    </m:r>
                    <m:r>
                      <a:rPr sz="2400">
                        <a:latin typeface="Cambria Math" panose="02040503050406030204" pitchFamily="18" charset="0"/>
                      </a:rPr>
                      <m:t>=$</m:t>
                    </m:r>
                    <m:r>
                      <a:rPr sz="2400">
                        <a:latin typeface="Cambria Math" panose="02040503050406030204" pitchFamily="18" charset="0"/>
                      </a:rPr>
                      <m:t>2960</m:t>
                    </m:r>
                  </m:oMath>
                </a14:m>
                <a:r>
                  <a:rPr sz="2400" dirty="0"/>
                  <a:t>.</a:t>
                </a:r>
              </a:p>
              <a:p>
                <a:pPr marL="457200" lvl="1" indent="0" algn="just">
                  <a:buNone/>
                  <a:defRPr sz="2800"/>
                </a:pPr>
                <a:r>
                  <a:rPr sz="2400" dirty="0"/>
                  <a:t>By the time we've paid off the computer using the second option, we would save </a:t>
                </a:r>
                <a14:m>
                  <m:oMath xmlns:m="http://schemas.openxmlformats.org/officeDocument/2006/math">
                    <m:r>
                      <a:rPr sz="2400">
                        <a:latin typeface="Cambria Math" panose="02040503050406030204" pitchFamily="18" charset="0"/>
                      </a:rPr>
                      <m:t>$</m:t>
                    </m:r>
                    <m:r>
                      <a:rPr sz="2400">
                        <a:latin typeface="Cambria Math" panose="02040503050406030204" pitchFamily="18" charset="0"/>
                      </a:rPr>
                      <m:t>6000</m:t>
                    </m:r>
                    <m:r>
                      <a:rPr lang="en-IN" sz="2400" smtClean="0">
                        <a:latin typeface="Cambria Math" panose="02040503050406030204" pitchFamily="18" charset="0"/>
                      </a:rPr>
                      <m:t>−</m:t>
                    </m:r>
                    <m:r>
                      <a:rPr sz="2400">
                        <a:latin typeface="Cambria Math" panose="02040503050406030204" pitchFamily="18" charset="0"/>
                      </a:rPr>
                      <m:t>$</m:t>
                    </m:r>
                    <m:r>
                      <a:rPr sz="2400">
                        <a:latin typeface="Cambria Math" panose="02040503050406030204" pitchFamily="18" charset="0"/>
                      </a:rPr>
                      <m:t>2960</m:t>
                    </m:r>
                    <m:r>
                      <a:rPr sz="2400">
                        <a:latin typeface="Cambria Math" panose="02040503050406030204" pitchFamily="18" charset="0"/>
                      </a:rPr>
                      <m:t>=$</m:t>
                    </m:r>
                    <m:r>
                      <a:rPr sz="2400">
                        <a:latin typeface="Cambria Math" panose="02040503050406030204" pitchFamily="18" charset="0"/>
                      </a:rPr>
                      <m:t>3040</m:t>
                    </m:r>
                  </m:oMath>
                </a14:m>
                <a:r>
                  <a:rPr sz="2400" dirty="0"/>
                  <a:t>. By doubling the minimum payment from </a:t>
                </a:r>
                <a14:m>
                  <m:oMath xmlns:m="http://schemas.openxmlformats.org/officeDocument/2006/math">
                    <m:r>
                      <a:rPr sz="2400">
                        <a:latin typeface="Cambria Math" panose="02040503050406030204" pitchFamily="18" charset="0"/>
                      </a:rPr>
                      <m:t>$</m:t>
                    </m:r>
                    <m:r>
                      <a:rPr sz="2400">
                        <a:latin typeface="Cambria Math" panose="02040503050406030204" pitchFamily="18" charset="0"/>
                      </a:rPr>
                      <m:t>40</m:t>
                    </m:r>
                  </m:oMath>
                </a14:m>
                <a:r>
                  <a:rPr sz="2400" dirty="0"/>
                  <a:t> a month to </a:t>
                </a:r>
                <a14:m>
                  <m:oMath xmlns:m="http://schemas.openxmlformats.org/officeDocument/2006/math">
                    <m:r>
                      <a:rPr sz="2400">
                        <a:latin typeface="Cambria Math" panose="02040503050406030204" pitchFamily="18" charset="0"/>
                      </a:rPr>
                      <m:t>$</m:t>
                    </m:r>
                    <m:r>
                      <a:rPr sz="2400">
                        <a:latin typeface="Cambria Math" panose="02040503050406030204" pitchFamily="18" charset="0"/>
                      </a:rPr>
                      <m:t>80</m:t>
                    </m:r>
                  </m:oMath>
                </a14:m>
                <a:r>
                  <a:rPr sz="2400" dirty="0"/>
                  <a:t> a month, you can save </a:t>
                </a:r>
                <a14:m>
                  <m:oMath xmlns:m="http://schemas.openxmlformats.org/officeDocument/2006/math">
                    <m:r>
                      <a:rPr sz="2400">
                        <a:latin typeface="Cambria Math" panose="02040503050406030204" pitchFamily="18" charset="0"/>
                      </a:rPr>
                      <m:t>$</m:t>
                    </m:r>
                    <m:r>
                      <a:rPr sz="2400">
                        <a:latin typeface="Cambria Math" panose="02040503050406030204" pitchFamily="18" charset="0"/>
                      </a:rPr>
                      <m:t>3040</m:t>
                    </m:r>
                  </m:oMath>
                </a14:m>
                <a:r>
                  <a:rPr sz="2400" dirty="0"/>
                  <a:t> and be finished with payments in just over </a:t>
                </a:r>
                <a:r>
                  <a:rPr sz="2400" dirty="0">
                    <a:latin typeface="Cambria Math"/>
                  </a:rPr>
                  <a:t>3</a:t>
                </a:r>
                <a:r>
                  <a:rPr sz="2400" dirty="0"/>
                  <a:t> years. This is a much wiser financial decision for purchasing the computer with a credit card.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1111"/>
                </a:stretch>
              </a:blipFill>
            </p:spPr>
            <p:txBody>
              <a:bodyPr/>
              <a:lstStyle/>
              <a:p>
                <a:r>
                  <a:rPr lang="en-IN">
                    <a:noFill/>
                  </a:rPr>
                  <a:t> </a:t>
                </a:r>
              </a:p>
            </p:txBody>
          </p:sp>
        </mc:Fallback>
      </mc:AlternateContent>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 Calculating Interest Rate on a Payday Loan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defRPr sz="2800"/>
                </a:pPr>
                <a:r>
                  <a:rPr lang="en-IN" sz="2400" dirty="0"/>
                  <a:t>Assume you wish to borrow </a:t>
                </a:r>
                <a14:m>
                  <m:oMath xmlns:m="http://schemas.openxmlformats.org/officeDocument/2006/math">
                    <m:r>
                      <a:rPr lang="en-IN" sz="2400">
                        <a:latin typeface="Cambria Math" panose="02040503050406030204" pitchFamily="18" charset="0"/>
                      </a:rPr>
                      <m:t>$300</m:t>
                    </m:r>
                  </m:oMath>
                </a14:m>
                <a:r>
                  <a:rPr lang="en-IN" sz="2400" dirty="0"/>
                  <a:t> for two weeks in the form of a payday loan and the amount of interest you must pay is </a:t>
                </a:r>
                <a14:m>
                  <m:oMath xmlns:m="http://schemas.openxmlformats.org/officeDocument/2006/math">
                    <m:r>
                      <a:rPr lang="en-IN" sz="2400">
                        <a:latin typeface="Cambria Math" panose="02040503050406030204" pitchFamily="18" charset="0"/>
                      </a:rPr>
                      <m:t>$25</m:t>
                    </m:r>
                  </m:oMath>
                </a14:m>
                <a:r>
                  <a:rPr lang="en-IN" sz="2400" dirty="0"/>
                  <a:t> per </a:t>
                </a:r>
                <a14:m>
                  <m:oMath xmlns:m="http://schemas.openxmlformats.org/officeDocument/2006/math">
                    <m:r>
                      <a:rPr lang="en-IN" sz="2400">
                        <a:latin typeface="Cambria Math" panose="02040503050406030204" pitchFamily="18" charset="0"/>
                      </a:rPr>
                      <m:t>$100</m:t>
                    </m:r>
                  </m:oMath>
                </a14:m>
                <a:r>
                  <a:rPr lang="en-IN" sz="2400" dirty="0"/>
                  <a:t> borrowed. What is the APR on the payday loan?</a:t>
                </a:r>
              </a:p>
              <a:p>
                <a:pPr algn="just"/>
                <a:r>
                  <a:rPr lang="en-IN" sz="2400" b="1" dirty="0"/>
                  <a:t>Solution</a:t>
                </a:r>
              </a:p>
              <a:p>
                <a:pPr algn="just">
                  <a:defRPr sz="2800"/>
                </a:pPr>
                <a:r>
                  <a:rPr lang="en-IN" sz="2400" dirty="0"/>
                  <a:t>If the interest is </a:t>
                </a:r>
                <a14:m>
                  <m:oMath xmlns:m="http://schemas.openxmlformats.org/officeDocument/2006/math">
                    <m:r>
                      <a:rPr lang="en-IN" sz="2400">
                        <a:latin typeface="Cambria Math" panose="02040503050406030204" pitchFamily="18" charset="0"/>
                      </a:rPr>
                      <m:t>$25</m:t>
                    </m:r>
                  </m:oMath>
                </a14:m>
                <a:r>
                  <a:rPr lang="en-IN" sz="2400" dirty="0"/>
                  <a:t> per </a:t>
                </a:r>
                <a14:m>
                  <m:oMath xmlns:m="http://schemas.openxmlformats.org/officeDocument/2006/math">
                    <m:r>
                      <a:rPr lang="en-IN" sz="2400">
                        <a:latin typeface="Cambria Math" panose="02040503050406030204" pitchFamily="18" charset="0"/>
                      </a:rPr>
                      <m:t>$100</m:t>
                    </m:r>
                  </m:oMath>
                </a14:m>
                <a:r>
                  <a:rPr lang="en-IN" sz="2400" dirty="0"/>
                  <a:t>, that is a rate of </a:t>
                </a:r>
                <a14:m>
                  <m:oMath xmlns:m="http://schemas.openxmlformats.org/officeDocument/2006/math">
                    <m:r>
                      <a:rPr lang="en-IN" sz="2400">
                        <a:latin typeface="Cambria Math" panose="02040503050406030204" pitchFamily="18" charset="0"/>
                      </a:rPr>
                      <m:t>$25</m:t>
                    </m:r>
                  </m:oMath>
                </a14:m>
                <a:r>
                  <a:rPr lang="en-IN" sz="2400" dirty="0"/>
                  <a:t> for a two-week period. We can expand that for a year by determining how many two-week periods there are in a year.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1111"/>
                </a:stretch>
              </a:blipFill>
            </p:spPr>
            <p:txBody>
              <a:bodyPr/>
              <a:lstStyle/>
              <a:p>
                <a:r>
                  <a:rPr lang="en-IN">
                    <a:noFill/>
                  </a:rPr>
                  <a:t> </a:t>
                </a:r>
              </a:p>
            </p:txBody>
          </p:sp>
        </mc:Fallback>
      </mc:AlternateContent>
      <p:pic>
        <p:nvPicPr>
          <p:cNvPr id="7" name="Picture 6" descr="52 weeks divided by  2 weeks equals 26 two-week periods.">
            <a:extLst>
              <a:ext uri="{FF2B5EF4-FFF2-40B4-BE49-F238E27FC236}">
                <a16:creationId xmlns:a16="http://schemas.microsoft.com/office/drawing/2014/main" id="{BD71FEC8-246F-BDB2-F1D3-63F7B2B5FE3E}"/>
              </a:ext>
            </a:extLst>
          </p:cNvPr>
          <p:cNvPicPr>
            <a:picLocks noChangeAspect="1"/>
          </p:cNvPicPr>
          <p:nvPr/>
        </p:nvPicPr>
        <p:blipFill>
          <a:blip r:embed="rId3"/>
          <a:stretch>
            <a:fillRect/>
          </a:stretch>
        </p:blipFill>
        <p:spPr>
          <a:xfrm>
            <a:off x="2319337" y="3931584"/>
            <a:ext cx="4505325" cy="790575"/>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B9C461C-0072-74D2-7927-6E0566BEE547}"/>
                  </a:ext>
                </a:extLst>
              </p:cNvPr>
              <p:cNvSpPr txBox="1"/>
              <p:nvPr/>
            </p:nvSpPr>
            <p:spPr>
              <a:xfrm>
                <a:off x="457200" y="4722159"/>
                <a:ext cx="8229600" cy="1274195"/>
              </a:xfrm>
              <a:prstGeom prst="rect">
                <a:avLst/>
              </a:prstGeom>
              <a:noFill/>
            </p:spPr>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2400" b="0" i="0" u="none" strike="noStrike" kern="1200" cap="none" spc="0" normalizeH="0" baseline="0" noProof="0" dirty="0">
                    <a:ln>
                      <a:noFill/>
                    </a:ln>
                    <a:solidFill>
                      <a:srgbClr val="366092"/>
                    </a:solidFill>
                    <a:effectLst/>
                    <a:uLnTx/>
                    <a:uFillTx/>
                    <a:latin typeface="Calibri"/>
                    <a:ea typeface="+mn-ea"/>
                    <a:cs typeface="+mn-cs"/>
                  </a:rPr>
                  <a:t>Now multiply the two-week rate by </a:t>
                </a:r>
                <a:r>
                  <a:rPr kumimoji="0" lang="en-IN" sz="2400" b="0" i="0" u="none" strike="noStrike" kern="1200" cap="none" spc="0" normalizeH="0" baseline="0" noProof="0" dirty="0">
                    <a:ln>
                      <a:noFill/>
                    </a:ln>
                    <a:solidFill>
                      <a:srgbClr val="366092"/>
                    </a:solidFill>
                    <a:effectLst/>
                    <a:uLnTx/>
                    <a:uFillTx/>
                    <a:latin typeface="Cambria Math"/>
                    <a:ea typeface="+mn-ea"/>
                    <a:cs typeface="+mn-cs"/>
                  </a:rPr>
                  <a:t>26</a:t>
                </a:r>
                <a:r>
                  <a:rPr kumimoji="0" lang="en-IN" sz="2400" b="0" i="0" u="none" strike="noStrike" kern="1200" cap="none" spc="0" normalizeH="0" baseline="0" noProof="0" dirty="0">
                    <a:ln>
                      <a:noFill/>
                    </a:ln>
                    <a:solidFill>
                      <a:srgbClr val="366092"/>
                    </a:solidFill>
                    <a:effectLst/>
                    <a:uLnTx/>
                    <a:uFillTx/>
                    <a:latin typeface="Calibri"/>
                    <a:ea typeface="+mn-ea"/>
                    <a:cs typeface="+mn-cs"/>
                  </a:rPr>
                  <a:t> to see the yearly rate (APR).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400" b="0" i="0" u="none" strike="noStrike" kern="1200" cap="none" spc="0" normalizeH="0" baseline="0" noProof="0" dirty="0">
                    <a:ln>
                      <a:noFill/>
                    </a:ln>
                    <a:solidFill>
                      <a:srgbClr val="366092"/>
                    </a:solidFill>
                    <a:effectLst/>
                    <a:uLnTx/>
                    <a:uFillTx/>
                    <a:latin typeface="Calibri"/>
                    <a:ea typeface="+mn-ea"/>
                    <a:cs typeface="+mn-cs"/>
                  </a:rPr>
                  <a:t>APR: </a:t>
                </a:r>
                <a14:m>
                  <m:oMath xmlns:m="http://schemas.openxmlformats.org/officeDocument/2006/math">
                    <m:r>
                      <a:rPr kumimoji="0" lang="en-IN"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25%⋅26=650%</m:t>
                    </m:r>
                  </m:oMath>
                </a14:m>
                <a:endParaRPr lang="en-IN" sz="2400" dirty="0"/>
              </a:p>
            </p:txBody>
          </p:sp>
        </mc:Choice>
        <mc:Fallback xmlns="">
          <p:sp>
            <p:nvSpPr>
              <p:cNvPr id="5" name="TextBox 4">
                <a:extLst>
                  <a:ext uri="{FF2B5EF4-FFF2-40B4-BE49-F238E27FC236}">
                    <a16:creationId xmlns:a16="http://schemas.microsoft.com/office/drawing/2014/main" id="{EB9C461C-0072-74D2-7927-6E0566BEE547}"/>
                  </a:ext>
                </a:extLst>
              </p:cNvPr>
              <p:cNvSpPr txBox="1">
                <a:spLocks noRot="1" noChangeAspect="1" noMove="1" noResize="1" noEditPoints="1" noAdjustHandles="1" noChangeArrowheads="1" noChangeShapeType="1" noTextEdit="1"/>
              </p:cNvSpPr>
              <p:nvPr/>
            </p:nvSpPr>
            <p:spPr>
              <a:xfrm>
                <a:off x="457200" y="4722159"/>
                <a:ext cx="8229600" cy="1274195"/>
              </a:xfrm>
              <a:prstGeom prst="rect">
                <a:avLst/>
              </a:prstGeom>
              <a:blipFill>
                <a:blip r:embed="rId4"/>
                <a:stretch>
                  <a:fillRect l="-1111" t="-4785" r="-1111" b="-10048"/>
                </a:stretch>
              </a:blipFill>
            </p:spPr>
            <p:txBody>
              <a:bodyPr/>
              <a:lstStyle/>
              <a:p>
                <a:r>
                  <a:rPr lang="en-IN">
                    <a:noFill/>
                  </a:rPr>
                  <a:t> </a:t>
                </a:r>
              </a:p>
            </p:txBody>
          </p:sp>
        </mc:Fallback>
      </mc:AlternateContent>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Calculating Interest Rate on a Payday Loan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Thus, the APR for the payday loan is </a:t>
                </a:r>
                <a14:m>
                  <m:oMath xmlns:m="http://schemas.openxmlformats.org/officeDocument/2006/math">
                    <m:r>
                      <a:rPr>
                        <a:latin typeface="Cambria Math" panose="02040503050406030204" pitchFamily="18" charset="0"/>
                      </a:rPr>
                      <m:t>650</m:t>
                    </m:r>
                    <m:r>
                      <a:rPr>
                        <a:latin typeface="Cambria Math" panose="02040503050406030204" pitchFamily="18" charset="0"/>
                      </a:rPr>
                      <m:t>%</m:t>
                    </m:r>
                  </m:oMath>
                </a14:m>
                <a:r>
                  <a:rPr sz="2800" dirty="0"/>
                  <a:t>!</a:t>
                </a:r>
                <a:endParaRPr lang="en-US" sz="2800" dirty="0"/>
              </a:p>
              <a:p>
                <a:pPr>
                  <a:defRPr sz="2800"/>
                </a:pPr>
                <a:endParaRPr sz="1600" dirty="0"/>
              </a:p>
              <a:p>
                <a:r>
                  <a:rPr sz="2800" dirty="0"/>
                  <a:t>One might reasonably argue that this APR rate is never actually paid because the loan is for such a short period of time. However, payday loans often become a brutal cycle that is hard to break. The loan along with the interest needs to be paid in two weeks. If a borrower is not able to pay it, they are forced to borrow again and start the cycle over. These high-interest, short-term loans should be procured with caution.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8</a:t>
            </a:r>
            <a:endParaRPr dirty="0"/>
          </a:p>
        </p:txBody>
      </p:sp>
      <p:sp>
        <p:nvSpPr>
          <p:cNvPr id="3" name="Text Placeholder 2"/>
          <p:cNvSpPr>
            <a:spLocks noGrp="1"/>
          </p:cNvSpPr>
          <p:nvPr>
            <p:ph type="body" sz="quarter" idx="10"/>
          </p:nvPr>
        </p:nvSpPr>
        <p:spPr/>
        <p:txBody>
          <a:bodyPr>
            <a:normAutofit/>
          </a:bodyPr>
          <a:lstStyle/>
          <a:p>
            <a:r>
              <a:rPr lang="en-US" dirty="0"/>
              <a:t>The government-approved website </a:t>
            </a:r>
            <a:r>
              <a:rPr lang="en-US" dirty="0">
                <a:solidFill>
                  <a:srgbClr val="173DFF"/>
                </a:solidFill>
              </a:rPr>
              <a:t>https://www.annualcreditreport.com </a:t>
            </a:r>
            <a:r>
              <a:rPr lang="en-US" dirty="0"/>
              <a:t>allows you to get a free copy of your credit report every 12 months from each credit of the three reporting companies. You can request all three at once, or as they suggest, spread them out over the course of the year, once every four months, so that you can monitor your credit score. </a:t>
            </a:r>
            <a:endParaRP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9: Comparing Effects of Credit Scores on a Loan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Table 3 displays the interest rates that will be applied to a </a:t>
                </a:r>
                <a14:m>
                  <m:oMath xmlns:m="http://schemas.openxmlformats.org/officeDocument/2006/math">
                    <m:r>
                      <a:rPr>
                        <a:latin typeface="Cambria Math" panose="02040503050406030204" pitchFamily="18" charset="0"/>
                      </a:rPr>
                      <m:t>$25,000</m:t>
                    </m:r>
                  </m:oMath>
                </a14:m>
                <a:r>
                  <a:rPr sz="2800" dirty="0"/>
                  <a:t> monthly installment loan paid off in </a:t>
                </a:r>
                <a:r>
                  <a:rPr sz="2800" dirty="0">
                    <a:latin typeface="Cambria Math"/>
                  </a:rPr>
                  <a:t>3</a:t>
                </a:r>
                <a:r>
                  <a:rPr sz="2800" dirty="0"/>
                  <a:t> years based on a borrower's credit score.</a:t>
                </a:r>
              </a:p>
              <a:p>
                <a:pPr marL="538163" indent="-538163">
                  <a:defRPr sz="2800"/>
                </a:pPr>
                <a:r>
                  <a:rPr lang="en-US" sz="2800" dirty="0"/>
                  <a:t>a.	</a:t>
                </a:r>
                <a:r>
                  <a:rPr sz="2800" dirty="0"/>
                  <a:t>Determine the overall costs for a borrower who has a credit score of </a:t>
                </a:r>
                <a:r>
                  <a:rPr sz="2800" dirty="0">
                    <a:latin typeface="Cambria Math"/>
                  </a:rPr>
                  <a:t>660</a:t>
                </a:r>
                <a:r>
                  <a:rPr sz="2800" dirty="0"/>
                  <a:t>.</a:t>
                </a:r>
              </a:p>
              <a:p>
                <a:pPr marL="538163" indent="-538163">
                  <a:defRPr sz="2800"/>
                </a:pPr>
                <a:r>
                  <a:rPr lang="en-US" sz="2800" dirty="0"/>
                  <a:t>b.	</a:t>
                </a:r>
                <a:r>
                  <a:rPr sz="2800" dirty="0"/>
                  <a:t>Determine the overall costs for a borrower who has a credit score of </a:t>
                </a:r>
                <a:r>
                  <a:rPr sz="2800" dirty="0">
                    <a:latin typeface="Cambria Math"/>
                  </a:rPr>
                  <a:t>720</a:t>
                </a:r>
                <a:r>
                  <a:rPr sz="2800" dirty="0"/>
                  <a:t>.</a:t>
                </a:r>
              </a:p>
              <a:p>
                <a:pPr marL="538163" indent="-538163">
                  <a:defRPr sz="2800"/>
                </a:pPr>
                <a:r>
                  <a:rPr lang="en-US" dirty="0"/>
                  <a:t>c.	</a:t>
                </a:r>
                <a:r>
                  <a:rPr dirty="0"/>
                  <a:t>​</a:t>
                </a:r>
                <a:r>
                  <a:rPr sz="2800" dirty="0"/>
                  <a:t>Compare the difference in costs found in parts a. and b.</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IN">
                    <a:noFill/>
                  </a:rPr>
                  <a:t> </a:t>
                </a:r>
              </a:p>
            </p:txBody>
          </p:sp>
        </mc:Fallback>
      </mc:AlternateContent>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Comparing Effects of Credit Scores on a Loan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5" name="TextBox 4">
            <a:extLst>
              <a:ext uri="{FF2B5EF4-FFF2-40B4-BE49-F238E27FC236}">
                <a16:creationId xmlns:a16="http://schemas.microsoft.com/office/drawing/2014/main" id="{FE3B527F-A03D-481C-B2B6-4A55CB35D688}"/>
              </a:ext>
            </a:extLst>
          </p:cNvPr>
          <p:cNvSpPr txBox="1"/>
          <p:nvPr/>
        </p:nvSpPr>
        <p:spPr>
          <a:xfrm>
            <a:off x="3228975" y="1105363"/>
            <a:ext cx="2743200" cy="369332"/>
          </a:xfrm>
          <a:prstGeom prst="rect">
            <a:avLst/>
          </a:prstGeom>
          <a:noFill/>
        </p:spPr>
        <p:txBody>
          <a:bodyPr wrap="square">
            <a:spAutoFit/>
          </a:bodyPr>
          <a:lstStyle/>
          <a:p>
            <a:r>
              <a:rPr kumimoji="0" lang="en-IN" sz="1800" b="1" i="0" u="none" strike="noStrike" kern="1200" cap="none" spc="0" normalizeH="0" baseline="0" noProof="0" dirty="0">
                <a:ln>
                  <a:noFill/>
                </a:ln>
                <a:solidFill>
                  <a:srgbClr val="366092"/>
                </a:solidFill>
                <a:effectLst/>
                <a:uLnTx/>
                <a:uFillTx/>
                <a:latin typeface="Calibri"/>
                <a:ea typeface="+mn-ea"/>
                <a:cs typeface="+mn-cs"/>
              </a:rPr>
              <a:t>Table 3: Interest Rate Tiers</a:t>
            </a:r>
            <a:endParaRPr lang="en-IN" dirty="0">
              <a:solidFill>
                <a:srgbClr val="366092"/>
              </a:solidFill>
            </a:endParaRPr>
          </a:p>
        </p:txBody>
      </p:sp>
      <mc:AlternateContent xmlns:mc="http://schemas.openxmlformats.org/markup-compatibility/2006">
        <mc:Choice xmlns:a14="http://schemas.microsoft.com/office/drawing/2010/main" Requires="a14">
          <p:graphicFrame>
            <p:nvGraphicFramePr>
              <p:cNvPr id="3" name="Table Placeholder 2" descr="The table contains 2 columns and 6 rows. The columns are labeled: Credit Score and APR.&#10;&#10;Row 1: Credit Score range 720–850, APR is 7.13%,&#10;Row 2: Credit Score range 690–719, APR is 8.03%,&#10;Row 3: Credit Score range 660–689, APR is 9.79%,&#10;Row 4: Credit Score range 620–659, APR is 11.75%,&#10;Row 5: Credit Score range 590–619, APR is 15.17%,&#10;Row 6: Credit Score range 500–589, APR is 16.00%."/>
              <p:cNvGraphicFramePr>
                <a:graphicFrameLocks noGrp="1"/>
              </p:cNvGraphicFramePr>
              <p:nvPr>
                <p:ph type="tbl" sz="quarter" idx="10"/>
                <p:extLst>
                  <p:ext uri="{D42A27DB-BD31-4B8C-83A1-F6EECF244321}">
                    <p14:modId xmlns:p14="http://schemas.microsoft.com/office/powerpoint/2010/main" val="1430204777"/>
                  </p:ext>
                </p:extLst>
              </p:nvPr>
            </p:nvGraphicFramePr>
            <p:xfrm>
              <a:off x="457200" y="1518920"/>
              <a:ext cx="8229600" cy="259588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dirty="0"/>
                            <a:t>Credit Score</a:t>
                          </a:r>
                        </a:p>
                      </a:txBody>
                      <a:tcPr/>
                    </a:tc>
                    <a:tc>
                      <a:txBody>
                        <a:bodyPr/>
                        <a:lstStyle/>
                        <a:p>
                          <a:pPr algn="ctr">
                            <a:defRPr sz="1800" b="1"/>
                          </a:pPr>
                          <a:r>
                            <a:rPr dirty="0"/>
                            <a:t>APR</a:t>
                          </a:r>
                        </a:p>
                      </a:txBody>
                      <a:tcPr/>
                    </a:tc>
                    <a:extLst>
                      <a:ext uri="{0D108BD9-81ED-4DB2-BD59-A6C34878D82A}">
                        <a16:rowId xmlns:a16="http://schemas.microsoft.com/office/drawing/2014/main" val="10001"/>
                      </a:ext>
                    </a:extLst>
                  </a:tr>
                  <a:tr h="370840">
                    <a:tc>
                      <a:txBody>
                        <a:bodyPr/>
                        <a:lstStyle/>
                        <a:p>
                          <a:pPr algn="ctr">
                            <a:defRPr sz="1800"/>
                          </a:pPr>
                          <a:r>
                            <a:t>720–850</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7.13%</m:t>
                                </m:r>
                              </m:oMath>
                            </m:oMathPara>
                          </a14:m>
                          <a:endParaRPr/>
                        </a:p>
                      </a:txBody>
                      <a:tcPr/>
                    </a:tc>
                    <a:extLst>
                      <a:ext uri="{0D108BD9-81ED-4DB2-BD59-A6C34878D82A}">
                        <a16:rowId xmlns:a16="http://schemas.microsoft.com/office/drawing/2014/main" val="10002"/>
                      </a:ext>
                    </a:extLst>
                  </a:tr>
                  <a:tr h="370840">
                    <a:tc>
                      <a:txBody>
                        <a:bodyPr/>
                        <a:lstStyle/>
                        <a:p>
                          <a:pPr algn="ctr">
                            <a:defRPr sz="1800"/>
                          </a:pPr>
                          <a:r>
                            <a:t>690–719</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8.03%</m:t>
                                </m:r>
                              </m:oMath>
                            </m:oMathPara>
                          </a14:m>
                          <a:endParaRPr/>
                        </a:p>
                      </a:txBody>
                      <a:tcPr/>
                    </a:tc>
                    <a:extLst>
                      <a:ext uri="{0D108BD9-81ED-4DB2-BD59-A6C34878D82A}">
                        <a16:rowId xmlns:a16="http://schemas.microsoft.com/office/drawing/2014/main" val="10003"/>
                      </a:ext>
                    </a:extLst>
                  </a:tr>
                  <a:tr h="370840">
                    <a:tc>
                      <a:txBody>
                        <a:bodyPr/>
                        <a:lstStyle/>
                        <a:p>
                          <a:pPr algn="ctr">
                            <a:defRPr sz="1800"/>
                          </a:pPr>
                          <a:r>
                            <a:t>660–689</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9.79%</m:t>
                                </m:r>
                              </m:oMath>
                            </m:oMathPara>
                          </a14:m>
                          <a:endParaRPr/>
                        </a:p>
                      </a:txBody>
                      <a:tcPr/>
                    </a:tc>
                    <a:extLst>
                      <a:ext uri="{0D108BD9-81ED-4DB2-BD59-A6C34878D82A}">
                        <a16:rowId xmlns:a16="http://schemas.microsoft.com/office/drawing/2014/main" val="10004"/>
                      </a:ext>
                    </a:extLst>
                  </a:tr>
                  <a:tr h="370840">
                    <a:tc>
                      <a:txBody>
                        <a:bodyPr/>
                        <a:lstStyle/>
                        <a:p>
                          <a:pPr algn="ctr">
                            <a:defRPr sz="1800"/>
                          </a:pPr>
                          <a:r>
                            <a:t>620–659</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11.75%</m:t>
                                </m:r>
                              </m:oMath>
                            </m:oMathPara>
                          </a14:m>
                          <a:endParaRPr/>
                        </a:p>
                      </a:txBody>
                      <a:tcPr/>
                    </a:tc>
                    <a:extLst>
                      <a:ext uri="{0D108BD9-81ED-4DB2-BD59-A6C34878D82A}">
                        <a16:rowId xmlns:a16="http://schemas.microsoft.com/office/drawing/2014/main" val="10005"/>
                      </a:ext>
                    </a:extLst>
                  </a:tr>
                  <a:tr h="370840">
                    <a:tc>
                      <a:txBody>
                        <a:bodyPr/>
                        <a:lstStyle/>
                        <a:p>
                          <a:pPr algn="ctr">
                            <a:defRPr sz="1800"/>
                          </a:pPr>
                          <a:r>
                            <a:t>590–619</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15.17%</m:t>
                                </m:r>
                              </m:oMath>
                            </m:oMathPara>
                          </a14:m>
                          <a:endParaRPr/>
                        </a:p>
                      </a:txBody>
                      <a:tcPr/>
                    </a:tc>
                    <a:extLst>
                      <a:ext uri="{0D108BD9-81ED-4DB2-BD59-A6C34878D82A}">
                        <a16:rowId xmlns:a16="http://schemas.microsoft.com/office/drawing/2014/main" val="10006"/>
                      </a:ext>
                    </a:extLst>
                  </a:tr>
                  <a:tr h="370840">
                    <a:tc>
                      <a:txBody>
                        <a:bodyPr/>
                        <a:lstStyle/>
                        <a:p>
                          <a:pPr algn="ctr">
                            <a:defRPr sz="1800"/>
                          </a:pPr>
                          <a:r>
                            <a:t>500–589</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16.00%</m:t>
                                </m:r>
                              </m:oMath>
                            </m:oMathPara>
                          </a14:m>
                          <a:endParaRPr dirty="0"/>
                        </a:p>
                      </a:txBody>
                      <a:tcPr/>
                    </a:tc>
                    <a:extLst>
                      <a:ext uri="{0D108BD9-81ED-4DB2-BD59-A6C34878D82A}">
                        <a16:rowId xmlns:a16="http://schemas.microsoft.com/office/drawing/2014/main" val="10007"/>
                      </a:ext>
                    </a:extLst>
                  </a:tr>
                </a:tbl>
              </a:graphicData>
            </a:graphic>
          </p:graphicFrame>
        </mc:Choice>
        <mc:Fallback>
          <p:graphicFrame>
            <p:nvGraphicFramePr>
              <p:cNvPr id="3" name="Table Placeholder 2" descr="The table contains 2 columns and 6 rows. The columns are labeled: Credit Score and APR.&#10;&#10;Row 1: Credit Score range 720–850, APR is 7.13%,&#10;Row 2: Credit Score range 690–719, APR is 8.03%,&#10;Row 3: Credit Score range 660–689, APR is 9.79%,&#10;Row 4: Credit Score range 620–659, APR is 11.75%,&#10;Row 5: Credit Score range 590–619, APR is 15.17%,&#10;Row 6: Credit Score range 500–589, APR is 16.00%."/>
              <p:cNvGraphicFramePr>
                <a:graphicFrameLocks noGrp="1"/>
              </p:cNvGraphicFramePr>
              <p:nvPr>
                <p:ph type="tbl" sz="quarter" idx="10"/>
                <p:extLst>
                  <p:ext uri="{D42A27DB-BD31-4B8C-83A1-F6EECF244321}">
                    <p14:modId xmlns:p14="http://schemas.microsoft.com/office/powerpoint/2010/main" val="1430204777"/>
                  </p:ext>
                </p:extLst>
              </p:nvPr>
            </p:nvGraphicFramePr>
            <p:xfrm>
              <a:off x="457200" y="1518920"/>
              <a:ext cx="8229600" cy="259588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dirty="0"/>
                            <a:t>Credit Score</a:t>
                          </a:r>
                        </a:p>
                      </a:txBody>
                      <a:tcPr/>
                    </a:tc>
                    <a:tc>
                      <a:txBody>
                        <a:bodyPr/>
                        <a:lstStyle/>
                        <a:p>
                          <a:pPr algn="ctr">
                            <a:defRPr sz="1800" b="1"/>
                          </a:pPr>
                          <a:r>
                            <a:rPr dirty="0"/>
                            <a:t>APR</a:t>
                          </a:r>
                        </a:p>
                      </a:txBody>
                      <a:tcPr/>
                    </a:tc>
                    <a:extLst>
                      <a:ext uri="{0D108BD9-81ED-4DB2-BD59-A6C34878D82A}">
                        <a16:rowId xmlns:a16="http://schemas.microsoft.com/office/drawing/2014/main" val="10001"/>
                      </a:ext>
                    </a:extLst>
                  </a:tr>
                  <a:tr h="370840">
                    <a:tc>
                      <a:txBody>
                        <a:bodyPr/>
                        <a:lstStyle/>
                        <a:p>
                          <a:pPr algn="ctr">
                            <a:defRPr sz="1800"/>
                          </a:pPr>
                          <a:r>
                            <a:t>720–850</a:t>
                          </a:r>
                        </a:p>
                      </a:txBody>
                      <a:tcPr/>
                    </a:tc>
                    <a:tc>
                      <a:txBody>
                        <a:bodyPr/>
                        <a:lstStyle/>
                        <a:p>
                          <a:endParaRPr lang="en-US"/>
                        </a:p>
                      </a:txBody>
                      <a:tcPr>
                        <a:blipFill>
                          <a:blip r:embed="rId2"/>
                          <a:stretch>
                            <a:fillRect l="-100296" t="-108197" r="-444" b="-522951"/>
                          </a:stretch>
                        </a:blipFill>
                      </a:tcPr>
                    </a:tc>
                    <a:extLst>
                      <a:ext uri="{0D108BD9-81ED-4DB2-BD59-A6C34878D82A}">
                        <a16:rowId xmlns:a16="http://schemas.microsoft.com/office/drawing/2014/main" val="10002"/>
                      </a:ext>
                    </a:extLst>
                  </a:tr>
                  <a:tr h="370840">
                    <a:tc>
                      <a:txBody>
                        <a:bodyPr/>
                        <a:lstStyle/>
                        <a:p>
                          <a:pPr algn="ctr">
                            <a:defRPr sz="1800"/>
                          </a:pPr>
                          <a:r>
                            <a:t>690–719</a:t>
                          </a:r>
                        </a:p>
                      </a:txBody>
                      <a:tcPr/>
                    </a:tc>
                    <a:tc>
                      <a:txBody>
                        <a:bodyPr/>
                        <a:lstStyle/>
                        <a:p>
                          <a:endParaRPr lang="en-US"/>
                        </a:p>
                      </a:txBody>
                      <a:tcPr>
                        <a:blipFill>
                          <a:blip r:embed="rId2"/>
                          <a:stretch>
                            <a:fillRect l="-100296" t="-208197" r="-444" b="-422951"/>
                          </a:stretch>
                        </a:blipFill>
                      </a:tcPr>
                    </a:tc>
                    <a:extLst>
                      <a:ext uri="{0D108BD9-81ED-4DB2-BD59-A6C34878D82A}">
                        <a16:rowId xmlns:a16="http://schemas.microsoft.com/office/drawing/2014/main" val="10003"/>
                      </a:ext>
                    </a:extLst>
                  </a:tr>
                  <a:tr h="370840">
                    <a:tc>
                      <a:txBody>
                        <a:bodyPr/>
                        <a:lstStyle/>
                        <a:p>
                          <a:pPr algn="ctr">
                            <a:defRPr sz="1800"/>
                          </a:pPr>
                          <a:r>
                            <a:t>660–689</a:t>
                          </a:r>
                        </a:p>
                      </a:txBody>
                      <a:tcPr/>
                    </a:tc>
                    <a:tc>
                      <a:txBody>
                        <a:bodyPr/>
                        <a:lstStyle/>
                        <a:p>
                          <a:endParaRPr lang="en-US"/>
                        </a:p>
                      </a:txBody>
                      <a:tcPr>
                        <a:blipFill>
                          <a:blip r:embed="rId2"/>
                          <a:stretch>
                            <a:fillRect l="-100296" t="-313333" r="-444" b="-330000"/>
                          </a:stretch>
                        </a:blipFill>
                      </a:tcPr>
                    </a:tc>
                    <a:extLst>
                      <a:ext uri="{0D108BD9-81ED-4DB2-BD59-A6C34878D82A}">
                        <a16:rowId xmlns:a16="http://schemas.microsoft.com/office/drawing/2014/main" val="10004"/>
                      </a:ext>
                    </a:extLst>
                  </a:tr>
                  <a:tr h="370840">
                    <a:tc>
                      <a:txBody>
                        <a:bodyPr/>
                        <a:lstStyle/>
                        <a:p>
                          <a:pPr algn="ctr">
                            <a:defRPr sz="1800"/>
                          </a:pPr>
                          <a:r>
                            <a:t>620–659</a:t>
                          </a:r>
                        </a:p>
                      </a:txBody>
                      <a:tcPr/>
                    </a:tc>
                    <a:tc>
                      <a:txBody>
                        <a:bodyPr/>
                        <a:lstStyle/>
                        <a:p>
                          <a:endParaRPr lang="en-US"/>
                        </a:p>
                      </a:txBody>
                      <a:tcPr>
                        <a:blipFill>
                          <a:blip r:embed="rId2"/>
                          <a:stretch>
                            <a:fillRect l="-100296" t="-406557" r="-444" b="-224590"/>
                          </a:stretch>
                        </a:blipFill>
                      </a:tcPr>
                    </a:tc>
                    <a:extLst>
                      <a:ext uri="{0D108BD9-81ED-4DB2-BD59-A6C34878D82A}">
                        <a16:rowId xmlns:a16="http://schemas.microsoft.com/office/drawing/2014/main" val="10005"/>
                      </a:ext>
                    </a:extLst>
                  </a:tr>
                  <a:tr h="370840">
                    <a:tc>
                      <a:txBody>
                        <a:bodyPr/>
                        <a:lstStyle/>
                        <a:p>
                          <a:pPr algn="ctr">
                            <a:defRPr sz="1800"/>
                          </a:pPr>
                          <a:r>
                            <a:t>590–619</a:t>
                          </a:r>
                        </a:p>
                      </a:txBody>
                      <a:tcPr/>
                    </a:tc>
                    <a:tc>
                      <a:txBody>
                        <a:bodyPr/>
                        <a:lstStyle/>
                        <a:p>
                          <a:endParaRPr lang="en-US"/>
                        </a:p>
                      </a:txBody>
                      <a:tcPr>
                        <a:blipFill>
                          <a:blip r:embed="rId2"/>
                          <a:stretch>
                            <a:fillRect l="-100296" t="-506557" r="-444" b="-124590"/>
                          </a:stretch>
                        </a:blipFill>
                      </a:tcPr>
                    </a:tc>
                    <a:extLst>
                      <a:ext uri="{0D108BD9-81ED-4DB2-BD59-A6C34878D82A}">
                        <a16:rowId xmlns:a16="http://schemas.microsoft.com/office/drawing/2014/main" val="10006"/>
                      </a:ext>
                    </a:extLst>
                  </a:tr>
                  <a:tr h="370840">
                    <a:tc>
                      <a:txBody>
                        <a:bodyPr/>
                        <a:lstStyle/>
                        <a:p>
                          <a:pPr algn="ctr">
                            <a:defRPr sz="1800"/>
                          </a:pPr>
                          <a:r>
                            <a:t>500–589</a:t>
                          </a:r>
                        </a:p>
                      </a:txBody>
                      <a:tcPr/>
                    </a:tc>
                    <a:tc>
                      <a:txBody>
                        <a:bodyPr/>
                        <a:lstStyle/>
                        <a:p>
                          <a:endParaRPr lang="en-US"/>
                        </a:p>
                      </a:txBody>
                      <a:tcPr>
                        <a:blipFill>
                          <a:blip r:embed="rId2"/>
                          <a:stretch>
                            <a:fillRect l="-100296" t="-606557" r="-444" b="-24590"/>
                          </a:stretch>
                        </a:blipFill>
                      </a:tcPr>
                    </a:tc>
                    <a:extLst>
                      <a:ext uri="{0D108BD9-81ED-4DB2-BD59-A6C34878D82A}">
                        <a16:rowId xmlns:a16="http://schemas.microsoft.com/office/drawing/2014/main" val="10007"/>
                      </a:ext>
                    </a:extLst>
                  </a:tr>
                </a:tbl>
              </a:graphicData>
            </a:graphic>
          </p:graphicFrame>
        </mc:Fallback>
      </mc:AlternateContent>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Comparing Effects of Credit Scores on a Loan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dirty="0"/>
                  <a:t>Solution</a:t>
                </a:r>
              </a:p>
              <a:p>
                <a:pPr>
                  <a:defRPr sz="2800"/>
                </a:pPr>
                <a:r>
                  <a:rPr sz="2800" dirty="0"/>
                  <a:t>Begin by determining the monthly payments for each credit score using the payment formula and the appropriate APR. Then multiply the payment amount by </a:t>
                </a:r>
                <a:r>
                  <a:rPr sz="2800" dirty="0">
                    <a:latin typeface="Cambria Math"/>
                  </a:rPr>
                  <a:t>36</a:t>
                </a:r>
                <a:r>
                  <a:rPr sz="2800" dirty="0"/>
                  <a:t> months to calculate the total cost of the loan for each level of score. For both scores, the only difference is the interest rate. The other variables needed for the formula remain the same: the</a:t>
                </a:r>
                <a:r>
                  <a:rPr lang="en-US" sz="2800" dirty="0"/>
                  <a:t> </a:t>
                </a:r>
                <a:r>
                  <a:rPr lang="en-US" sz="2800" i="1" dirty="0"/>
                  <a:t>P</a:t>
                </a:r>
                <a:r>
                  <a:rPr lang="en-US" sz="2800" dirty="0"/>
                  <a:t> = $25,000,</a:t>
                </a:r>
                <a:r>
                  <a:rPr sz="2800" dirty="0"/>
                  <a:t> the time </a:t>
                </a:r>
                <a:r>
                  <a:rPr lang="en-US" sz="2800" i="1" dirty="0"/>
                  <a:t>t</a:t>
                </a:r>
                <a:r>
                  <a:rPr lang="en-US" sz="2800" dirty="0"/>
                  <a:t> = 3, </a:t>
                </a:r>
                <a:r>
                  <a:rPr sz="2800" dirty="0"/>
                  <a:t>and the payments are monthly so</a:t>
                </a:r>
                <a:r>
                  <a:rPr lang="en-US" sz="2800" dirty="0"/>
                  <a:t> </a:t>
                </a:r>
                <a:r>
                  <a:rPr lang="en-US" sz="2800" i="1" dirty="0"/>
                  <a:t>n</a:t>
                </a:r>
                <a:r>
                  <a:rPr lang="en-US" sz="2800" dirty="0"/>
                  <a:t> = 12.</a:t>
                </a:r>
                <a:endParaRPr sz="2800" dirty="0"/>
              </a:p>
              <a:p>
                <a:pPr marL="628650" indent="-628650">
                  <a:defRPr sz="2800"/>
                </a:pPr>
                <a:r>
                  <a:rPr lang="en-US" dirty="0"/>
                  <a:t>a.	</a:t>
                </a:r>
                <a:r>
                  <a:rPr sz="2800" dirty="0"/>
                  <a:t>The table shows that a credit score of </a:t>
                </a:r>
                <a:r>
                  <a:rPr sz="2800" dirty="0">
                    <a:latin typeface="Cambria Math"/>
                  </a:rPr>
                  <a:t>660</a:t>
                </a:r>
                <a:r>
                  <a:rPr sz="2800" dirty="0"/>
                  <a:t> would secure an annual interest rate of </a:t>
                </a:r>
                <a14:m>
                  <m:oMath xmlns:m="http://schemas.openxmlformats.org/officeDocument/2006/math">
                    <m:r>
                      <a:rPr>
                        <a:latin typeface="Cambria Math" panose="02040503050406030204" pitchFamily="18" charset="0"/>
                      </a:rPr>
                      <m:t>9.79%</m:t>
                    </m:r>
                  </m:oMath>
                </a14:m>
                <a:r>
                  <a:rPr sz="2800" dirty="0"/>
                  <a:t>.</a:t>
                </a:r>
              </a:p>
              <a:p>
                <a:pPr>
                  <a:defRPr b="1"/>
                </a:pP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407"/>
                </a:stretch>
              </a:blipFill>
            </p:spPr>
            <p:txBody>
              <a:bodyPr/>
              <a:lstStyle/>
              <a:p>
                <a:r>
                  <a:rPr lang="en-IN">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Determining the Monthly Payment on a Fixed Installment Loan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rmAutofit/>
          </a:bodyPr>
          <a:lstStyle/>
          <a:p>
            <a:r>
              <a:rPr sz="2400" dirty="0"/>
              <a:t>Substituting into the formula, we have the following equation.</a:t>
            </a:r>
            <a:endParaRPr sz="2800" dirty="0"/>
          </a:p>
        </p:txBody>
      </p:sp>
      <p:pic>
        <p:nvPicPr>
          <p:cNvPr id="5" name="Picture 4" descr="PMT equals open parenthesis P times r over n closed parenthesis whole divided by open bracket 1 minus open parenthesis 1 plus r over n closed parenthesis superscript negative n times t close bracket&#10;&#10;equals numerator open parenthesis 22946 dollars times 0.0275 over 12 closed parenthesis whole divided by denominator open bracket 1 minus open parenthesis 1 plus 0.0275 over 12 closed parenthesis superscript negative open parenthesis 12 times 10 closed parenthesis close bracket&#10;&#10;approximately equal to 218.9302 dollars">
            <a:extLst>
              <a:ext uri="{FF2B5EF4-FFF2-40B4-BE49-F238E27FC236}">
                <a16:creationId xmlns:a16="http://schemas.microsoft.com/office/drawing/2014/main" id="{2C03AAE7-9195-28D3-1717-0BCEB46E7D53}"/>
              </a:ext>
            </a:extLst>
          </p:cNvPr>
          <p:cNvPicPr>
            <a:picLocks noChangeAspect="1"/>
          </p:cNvPicPr>
          <p:nvPr/>
        </p:nvPicPr>
        <p:blipFill>
          <a:blip r:embed="rId2"/>
          <a:stretch>
            <a:fillRect/>
          </a:stretch>
        </p:blipFill>
        <p:spPr>
          <a:xfrm>
            <a:off x="2747134" y="1676400"/>
            <a:ext cx="3649731" cy="3816000"/>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Comparing Effects of Credit Scores on a Loan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p:sp>
        <p:nvSpPr>
          <p:cNvPr id="3" name="Text Placeholder 2"/>
          <p:cNvSpPr>
            <a:spLocks noGrp="1"/>
          </p:cNvSpPr>
          <p:nvPr>
            <p:ph type="body" sz="quarter" idx="10"/>
          </p:nvPr>
        </p:nvSpPr>
        <p:spPr/>
        <p:txBody>
          <a:bodyPr>
            <a:normAutofit/>
          </a:bodyPr>
          <a:lstStyle/>
          <a:p>
            <a:pPr>
              <a:defRPr b="1"/>
            </a:pPr>
            <a:r>
              <a:rPr sz="2600" dirty="0"/>
              <a:t>​By Hand</a:t>
            </a:r>
          </a:p>
          <a:p>
            <a:r>
              <a:rPr sz="2600" dirty="0"/>
              <a:t>Substituting the values in the formula we have the following.</a:t>
            </a:r>
          </a:p>
        </p:txBody>
      </p:sp>
      <p:pic>
        <p:nvPicPr>
          <p:cNvPr id="5" name="Picture 4" descr="Open parenthesis&#10;&#10;PMT equals numerator open parentheses P times r over n close parentheses whole divided by denominator open bracket 1 minus open parentheses 1 plus r over n close parentheses to the power of negative n times t close bracket.&#10;&#10;Substituting the values:&#10;&#10;equals numerator open parentheses 25000 dollars times 0.0979 divided by 12 close parentheses whole divided by denominator open parentheses 1 minus open parentheses 1 plus open fraction 0.0979 divided by 12 close fraction close parentheses to the power of negative 12 times 3 close parentheses&#10;&#10;approximately equals 804.2171 dollars">
            <a:extLst>
              <a:ext uri="{FF2B5EF4-FFF2-40B4-BE49-F238E27FC236}">
                <a16:creationId xmlns:a16="http://schemas.microsoft.com/office/drawing/2014/main" id="{1A4EDF69-A6FE-EADF-BFB2-73BBD079203D}"/>
              </a:ext>
            </a:extLst>
          </p:cNvPr>
          <p:cNvPicPr>
            <a:picLocks noChangeAspect="1"/>
          </p:cNvPicPr>
          <p:nvPr/>
        </p:nvPicPr>
        <p:blipFill>
          <a:blip r:embed="rId2"/>
          <a:stretch>
            <a:fillRect/>
          </a:stretch>
        </p:blipFill>
        <p:spPr>
          <a:xfrm>
            <a:off x="2881804" y="2286000"/>
            <a:ext cx="3380391" cy="3600000"/>
          </a:xfrm>
          <a:prstGeom prst="rect">
            <a:avLst/>
          </a:prstGeom>
        </p:spPr>
      </p:pic>
    </p:spTree>
    <p:extLst>
      <p:ext uri="{BB962C8B-B14F-4D97-AF65-F5344CB8AC3E}">
        <p14:creationId xmlns:p14="http://schemas.microsoft.com/office/powerpoint/2010/main" val="22742966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Comparing Effects of Credit Scores on a Loan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pic>
        <p:nvPicPr>
          <p:cNvPr id="5" name="Picture 4" descr="A screenshot of a graphing calculator. The first line reads N equals  36 . The second line reads I% equals  9.79 . The third line reads PV equals  minus 25000 . The fourth line reads PMT equals  804.217082 . The fifth line reads FV equals  0 . The sixth line reads P/Y equals  12 . The seventh line reads C/Y equals  12 . The eighth line reads PMT: END BEGIN.">
            <a:extLst>
              <a:ext uri="{FF2B5EF4-FFF2-40B4-BE49-F238E27FC236}">
                <a16:creationId xmlns:a16="http://schemas.microsoft.com/office/drawing/2014/main" id="{93243414-790F-4715-B6EB-9ACEF537B4F1}"/>
              </a:ext>
            </a:extLst>
          </p:cNvPr>
          <p:cNvPicPr>
            <a:picLocks noChangeAspect="1"/>
          </p:cNvPicPr>
          <p:nvPr/>
        </p:nvPicPr>
        <p:blipFill>
          <a:blip r:embed="rId2"/>
          <a:srcRect b="11141"/>
          <a:stretch>
            <a:fillRect/>
          </a:stretch>
        </p:blipFill>
        <p:spPr>
          <a:xfrm>
            <a:off x="2667000" y="1029287"/>
            <a:ext cx="3200400" cy="2475913"/>
          </a:xfrm>
          <a:prstGeom prst="rect">
            <a:avLst/>
          </a:prstGeom>
        </p:spPr>
      </p:pic>
      <p:sp>
        <p:nvSpPr>
          <p:cNvPr id="4" name="TextBox 3">
            <a:extLst>
              <a:ext uri="{FF2B5EF4-FFF2-40B4-BE49-F238E27FC236}">
                <a16:creationId xmlns:a16="http://schemas.microsoft.com/office/drawing/2014/main" id="{14F80911-6F3A-BFBF-500D-FB8AEBE6427C}"/>
              </a:ext>
            </a:extLst>
          </p:cNvPr>
          <p:cNvSpPr txBox="1"/>
          <p:nvPr/>
        </p:nvSpPr>
        <p:spPr>
          <a:xfrm>
            <a:off x="3581400" y="3429000"/>
            <a:ext cx="13716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22</a:t>
            </a:r>
            <a:endParaRPr lang="en-IN" sz="24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F2414E7-FA47-BFB4-B078-2FE948662FD1}"/>
                  </a:ext>
                </a:extLst>
              </p:cNvPr>
              <p:cNvSpPr txBox="1"/>
              <p:nvPr/>
            </p:nvSpPr>
            <p:spPr>
              <a:xfrm>
                <a:off x="457200" y="3659832"/>
                <a:ext cx="8229600" cy="2394502"/>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200" b="1" i="0" u="none" strike="noStrike" kern="1200" cap="none" spc="0" normalizeH="0" baseline="0" noProof="0" dirty="0">
                    <a:ln>
                      <a:noFill/>
                    </a:ln>
                    <a:solidFill>
                      <a:srgbClr val="366092"/>
                    </a:solidFill>
                    <a:effectLst/>
                    <a:uLnTx/>
                    <a:uFillTx/>
                    <a:latin typeface="Calibri"/>
                    <a:ea typeface="+mn-ea"/>
                    <a:cs typeface="+mn-cs"/>
                  </a:rPr>
                  <a:t>TI-83/84 Plus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366092"/>
                    </a:solidFill>
                    <a:effectLst/>
                    <a:uLnTx/>
                    <a:uFillTx/>
                    <a:latin typeface="Calibri"/>
                    <a:ea typeface="+mn-ea"/>
                    <a:cs typeface="+mn-cs"/>
                  </a:rPr>
                  <a:t>We can use the TVM Solver again to solve for PMT.</a:t>
                </a:r>
              </a:p>
              <a:p>
                <a:pPr marL="514350" marR="0" lvl="0" indent="-514350" algn="l" defTabSz="914400" rtl="0" eaLnBrk="1" fontAlgn="auto" latinLnBrk="0" hangingPunct="1">
                  <a:lnSpc>
                    <a:spcPct val="100000"/>
                  </a:lnSpc>
                  <a:spcBef>
                    <a:spcPct val="20000"/>
                  </a:spcBef>
                  <a:spcAft>
                    <a:spcPts val="0"/>
                  </a:spcAft>
                  <a:buClrTx/>
                  <a:buSzTx/>
                  <a:buFont typeface="+mj-lt"/>
                  <a:buChar char="•"/>
                  <a:tabLst/>
                  <a:defRPr sz="2800"/>
                </a:pPr>
                <a:r>
                  <a:rPr kumimoji="0" lang="en-US" sz="2200" b="0" i="0" u="none" strike="noStrike" kern="1200" cap="none" spc="0" normalizeH="0" baseline="0" noProof="0" dirty="0">
                    <a:ln>
                      <a:noFill/>
                    </a:ln>
                    <a:solidFill>
                      <a:srgbClr val="366092"/>
                    </a:solidFill>
                    <a:effectLst/>
                    <a:uLnTx/>
                    <a:uFillTx/>
                    <a:latin typeface="Calibri"/>
                    <a:ea typeface="+mn-ea"/>
                    <a:cs typeface="+mn-cs"/>
                  </a:rPr>
                  <a:t>​This loan will be paid off with three years of monthly payments, so N = 12 </a:t>
                </a:r>
                <a:r>
                  <a:rPr kumimoji="0" lang="en-US" sz="2200" b="0" i="0" u="none" strike="noStrike" kern="1200" cap="none" spc="0" normalizeH="0" baseline="0" noProof="0" dirty="0">
                    <a:ln>
                      <a:noFill/>
                    </a:ln>
                    <a:solidFill>
                      <a:srgbClr val="366092"/>
                    </a:solidFill>
                    <a:effectLst/>
                    <a:uLnTx/>
                    <a:uFillTx/>
                    <a:latin typeface="Cambria Math" panose="02040503050406030204" pitchFamily="18" charset="0"/>
                    <a:ea typeface="Cambria Math" panose="02040503050406030204" pitchFamily="18" charset="0"/>
                    <a:cs typeface="+mn-cs"/>
                  </a:rPr>
                  <a:t>⋅</a:t>
                </a:r>
                <a:r>
                  <a:rPr kumimoji="0" lang="en-US" sz="2200" b="0" i="0" u="none" strike="noStrike" kern="1200" cap="none" spc="0" normalizeH="0" baseline="0" noProof="0" dirty="0">
                    <a:ln>
                      <a:noFill/>
                    </a:ln>
                    <a:solidFill>
                      <a:srgbClr val="366092"/>
                    </a:solidFill>
                    <a:effectLst/>
                    <a:uLnTx/>
                    <a:uFillTx/>
                    <a:latin typeface="Calibri"/>
                    <a:ea typeface="+mn-ea"/>
                    <a:cs typeface="+mn-cs"/>
                  </a:rPr>
                  <a:t> 3 = 36.</a:t>
                </a:r>
              </a:p>
              <a:p>
                <a:pPr marL="514350" marR="0" lvl="0" indent="-514350" algn="l" defTabSz="914400" rtl="0" eaLnBrk="1" fontAlgn="auto" latinLnBrk="0" hangingPunct="1">
                  <a:lnSpc>
                    <a:spcPct val="100000"/>
                  </a:lnSpc>
                  <a:spcBef>
                    <a:spcPct val="20000"/>
                  </a:spcBef>
                  <a:spcAft>
                    <a:spcPts val="0"/>
                  </a:spcAft>
                  <a:buClrTx/>
                  <a:buSzTx/>
                  <a:buFont typeface="+mj-lt"/>
                  <a:buChar char="•"/>
                  <a:tabLst/>
                  <a:defRPr sz="2800"/>
                </a:pPr>
                <a:r>
                  <a:rPr kumimoji="0" lang="en-US" sz="2200" b="0" i="0" u="none" strike="noStrike" kern="1200" cap="none" spc="0" normalizeH="0" baseline="0" noProof="0" dirty="0">
                    <a:ln>
                      <a:noFill/>
                    </a:ln>
                    <a:solidFill>
                      <a:srgbClr val="366092"/>
                    </a:solidFill>
                    <a:effectLst/>
                    <a:uLnTx/>
                    <a:uFillTx/>
                    <a:latin typeface="Calibri"/>
                    <a:ea typeface="+mn-ea"/>
                    <a:cs typeface="+mn-cs"/>
                  </a:rPr>
                  <a:t>​The interest rate is </a:t>
                </a:r>
                <a14:m>
                  <m:oMath xmlns:m="http://schemas.openxmlformats.org/officeDocument/2006/math">
                    <m:r>
                      <a:rPr kumimoji="0" lang="en-US" sz="22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9.79%</m:t>
                    </m:r>
                  </m:oMath>
                </a14:m>
                <a:r>
                  <a:rPr kumimoji="0" lang="en-US" sz="2200" b="0" i="0" u="none" strike="noStrike" kern="1200" cap="none" spc="0" normalizeH="0" baseline="0" noProof="0" dirty="0">
                    <a:ln>
                      <a:noFill/>
                    </a:ln>
                    <a:solidFill>
                      <a:srgbClr val="366092"/>
                    </a:solidFill>
                    <a:effectLst/>
                    <a:uLnTx/>
                    <a:uFillTx/>
                    <a:latin typeface="Calibri"/>
                    <a:ea typeface="+mn-ea"/>
                    <a:cs typeface="+mn-cs"/>
                  </a:rPr>
                  <a:t>, so I% = 19.99.</a:t>
                </a:r>
              </a:p>
              <a:p>
                <a:pPr marL="514350" marR="0" lvl="0" indent="-514350" algn="l" defTabSz="914400" rtl="0" eaLnBrk="1" fontAlgn="auto" latinLnBrk="0" hangingPunct="1">
                  <a:lnSpc>
                    <a:spcPct val="100000"/>
                  </a:lnSpc>
                  <a:spcBef>
                    <a:spcPct val="20000"/>
                  </a:spcBef>
                  <a:spcAft>
                    <a:spcPts val="0"/>
                  </a:spcAft>
                  <a:buClrTx/>
                  <a:buSzTx/>
                  <a:buFont typeface="+mj-lt"/>
                  <a:buChar char="•"/>
                  <a:tabLst/>
                  <a:defRPr sz="2800"/>
                </a:pPr>
                <a:r>
                  <a:rPr kumimoji="0" lang="en-US" sz="2200" b="0" i="0" u="none" strike="noStrike" kern="1200" cap="none" spc="0" normalizeH="0" baseline="0" noProof="0" dirty="0">
                    <a:ln>
                      <a:noFill/>
                    </a:ln>
                    <a:solidFill>
                      <a:srgbClr val="366092"/>
                    </a:solidFill>
                    <a:effectLst/>
                    <a:uLnTx/>
                    <a:uFillTx/>
                    <a:latin typeface="Calibri"/>
                    <a:ea typeface="+mn-ea"/>
                    <a:cs typeface="+mn-cs"/>
                  </a:rPr>
                  <a:t>​We are starting with a balance of </a:t>
                </a:r>
                <a14:m>
                  <m:oMath xmlns:m="http://schemas.openxmlformats.org/officeDocument/2006/math">
                    <m:r>
                      <a:rPr kumimoji="0" lang="en-US" sz="22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$25,000</m:t>
                    </m:r>
                  </m:oMath>
                </a14:m>
                <a:r>
                  <a:rPr kumimoji="0" lang="en-US" sz="2200" b="0" i="0" u="none" strike="noStrike" kern="1200" cap="none" spc="0" normalizeH="0" baseline="0" noProof="0" dirty="0">
                    <a:ln>
                      <a:noFill/>
                    </a:ln>
                    <a:solidFill>
                      <a:srgbClr val="366092"/>
                    </a:solidFill>
                    <a:effectLst/>
                    <a:uLnTx/>
                    <a:uFillTx/>
                    <a:latin typeface="Calibri"/>
                    <a:ea typeface="+mn-ea"/>
                    <a:cs typeface="+mn-cs"/>
                  </a:rPr>
                  <a:t>, so PV = </a:t>
                </a:r>
                <a:r>
                  <a:rPr kumimoji="0" lang="en-US" sz="22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200" b="0" i="0" u="none" strike="noStrike" kern="1200" cap="none" spc="0" normalizeH="0" baseline="0" noProof="0" dirty="0">
                    <a:ln>
                      <a:noFill/>
                    </a:ln>
                    <a:solidFill>
                      <a:srgbClr val="366092"/>
                    </a:solidFill>
                    <a:effectLst/>
                    <a:uLnTx/>
                    <a:uFillTx/>
                    <a:latin typeface="Calibri"/>
                    <a:ea typeface="+mn-ea"/>
                    <a:cs typeface="+mn-cs"/>
                  </a:rPr>
                  <a:t>25000.</a:t>
                </a:r>
                <a:endParaRPr lang="en-IN" sz="2200" dirty="0"/>
              </a:p>
            </p:txBody>
          </p:sp>
        </mc:Choice>
        <mc:Fallback xmlns="">
          <p:sp>
            <p:nvSpPr>
              <p:cNvPr id="7" name="TextBox 6">
                <a:extLst>
                  <a:ext uri="{FF2B5EF4-FFF2-40B4-BE49-F238E27FC236}">
                    <a16:creationId xmlns:a16="http://schemas.microsoft.com/office/drawing/2014/main" id="{AF2414E7-FA47-BFB4-B078-2FE948662FD1}"/>
                  </a:ext>
                </a:extLst>
              </p:cNvPr>
              <p:cNvSpPr txBox="1">
                <a:spLocks noRot="1" noChangeAspect="1" noMove="1" noResize="1" noEditPoints="1" noAdjustHandles="1" noChangeArrowheads="1" noChangeShapeType="1" noTextEdit="1"/>
              </p:cNvSpPr>
              <p:nvPr/>
            </p:nvSpPr>
            <p:spPr>
              <a:xfrm>
                <a:off x="457200" y="3659832"/>
                <a:ext cx="8229600" cy="2394502"/>
              </a:xfrm>
              <a:prstGeom prst="rect">
                <a:avLst/>
              </a:prstGeom>
              <a:blipFill>
                <a:blip r:embed="rId3"/>
                <a:stretch>
                  <a:fillRect l="-963" t="-1527" r="-1556" b="-4326"/>
                </a:stretch>
              </a:blipFill>
            </p:spPr>
            <p:txBody>
              <a:bodyPr/>
              <a:lstStyle/>
              <a:p>
                <a:r>
                  <a:rPr lang="en-IN">
                    <a:noFill/>
                  </a:rPr>
                  <a:t> </a:t>
                </a:r>
              </a:p>
            </p:txBody>
          </p:sp>
        </mc:Fallback>
      </mc:AlternateContent>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Comparing Effects of Credit Scores on a Loan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p:sp>
        <p:nvSpPr>
          <p:cNvPr id="3" name="Text Placeholder 2"/>
          <p:cNvSpPr>
            <a:spLocks noGrp="1"/>
          </p:cNvSpPr>
          <p:nvPr>
            <p:ph type="body" sz="quarter" idx="10"/>
          </p:nvPr>
        </p:nvSpPr>
        <p:spPr>
          <a:xfrm>
            <a:off x="480270" y="1143000"/>
            <a:ext cx="8229600" cy="4967067"/>
          </a:xfrm>
        </p:spPr>
        <p:txBody>
          <a:bodyPr>
            <a:normAutofit fontScale="92500"/>
          </a:bodyPr>
          <a:lstStyle/>
          <a:p>
            <a:pPr marL="514350" indent="-514350">
              <a:buFont typeface="+mj-lt"/>
              <a:buChar char="•"/>
              <a:defRPr sz="2800"/>
            </a:pPr>
            <a:r>
              <a:rPr sz="2600" dirty="0"/>
              <a:t>​The monthly payment amount is what we are solving for, so we will come back to the PMT entry after filling out the other values.</a:t>
            </a:r>
          </a:p>
          <a:p>
            <a:pPr marL="514350" indent="-514350">
              <a:buFont typeface="+mj-lt"/>
              <a:buChar char="•"/>
              <a:defRPr sz="2800"/>
            </a:pPr>
            <a:r>
              <a:rPr sz="2600" dirty="0"/>
              <a:t>​At the end of the loan, no money will be owed, so </a:t>
            </a:r>
            <a:r>
              <a:rPr lang="en-IN" sz="2600" dirty="0"/>
              <a:t>FV</a:t>
            </a:r>
            <a:r>
              <a:rPr lang="en-IN" sz="2600" b="1" dirty="0"/>
              <a:t> = </a:t>
            </a:r>
            <a:r>
              <a:rPr lang="en-IN" sz="2600" dirty="0"/>
              <a:t>0.</a:t>
            </a:r>
            <a:endParaRPr sz="2600" dirty="0"/>
          </a:p>
          <a:p>
            <a:pPr marL="514350" indent="-514350">
              <a:buFont typeface="+mj-lt"/>
              <a:buChar char="•"/>
              <a:defRPr sz="2800"/>
            </a:pPr>
            <a:r>
              <a:rPr sz="2600" dirty="0"/>
              <a:t>​Because the interest is being compounded monthly,</a:t>
            </a:r>
            <a:br>
              <a:rPr lang="en-US" sz="2600" dirty="0"/>
            </a:br>
            <a:r>
              <a:rPr sz="2600" dirty="0"/>
              <a:t>P/Y = C/Y = 12.</a:t>
            </a:r>
          </a:p>
          <a:p>
            <a:pPr marL="514350" indent="-514350">
              <a:buFont typeface="+mj-lt"/>
              <a:buChar char="•"/>
              <a:defRPr sz="2800"/>
            </a:pPr>
            <a:r>
              <a:rPr sz="2600" dirty="0"/>
              <a:t>​We'll assume that payments are made at the end of each period, so be sure that END is highlighted in the final row.</a:t>
            </a:r>
          </a:p>
          <a:p>
            <a:r>
              <a:rPr sz="2600" dirty="0"/>
              <a:t>Clear the entry for PMT and press </a:t>
            </a:r>
            <a:r>
              <a:rPr sz="2600" b="1" dirty="0"/>
              <a:t>alpha</a:t>
            </a:r>
            <a:r>
              <a:rPr lang="en-US" sz="2600" dirty="0"/>
              <a:t> </a:t>
            </a:r>
            <a:r>
              <a:rPr sz="2600" b="1" dirty="0"/>
              <a:t>enter</a:t>
            </a:r>
            <a:r>
              <a:rPr lang="en-US" sz="2600" dirty="0"/>
              <a:t> </a:t>
            </a:r>
            <a:r>
              <a:rPr sz="2600" dirty="0"/>
              <a:t>to solve for the number of payments. The calculator returns 8</a:t>
            </a:r>
            <a:r>
              <a:rPr lang="en-US" sz="2600" dirty="0"/>
              <a:t>0</a:t>
            </a:r>
            <a:r>
              <a:rPr sz="2600" dirty="0"/>
              <a:t>4.217</a:t>
            </a:r>
            <a:r>
              <a:rPr lang="en-US" sz="2600" dirty="0"/>
              <a:t>0</a:t>
            </a:r>
            <a:r>
              <a:rPr sz="2600" dirty="0"/>
              <a:t>82.</a:t>
            </a:r>
          </a:p>
          <a:p>
            <a:pPr>
              <a:defRPr b="1"/>
            </a:pPr>
            <a:endParaRPr dirty="0"/>
          </a:p>
        </p:txBody>
      </p:sp>
    </p:spTree>
    <p:extLst>
      <p:ext uri="{BB962C8B-B14F-4D97-AF65-F5344CB8AC3E}">
        <p14:creationId xmlns:p14="http://schemas.microsoft.com/office/powerpoint/2010/main" val="19403262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Comparing Effects of Credit Scores on a Loan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7</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600" dirty="0"/>
                  <a:t>​Microsoft Excel</a:t>
                </a:r>
              </a:p>
              <a:p>
                <a:pPr>
                  <a:defRPr sz="2800"/>
                </a:pPr>
                <a:r>
                  <a:rPr sz="2600" dirty="0"/>
                  <a:t>We will use the </a:t>
                </a:r>
                <a:r>
                  <a:rPr sz="2600" b="1" dirty="0"/>
                  <a:t>PMT(rate, </a:t>
                </a:r>
                <a:r>
                  <a:rPr sz="2600" b="1" dirty="0" err="1"/>
                  <a:t>nper</a:t>
                </a:r>
                <a:r>
                  <a:rPr sz="2600" b="1" dirty="0"/>
                  <a:t>, </a:t>
                </a:r>
                <a:r>
                  <a:rPr sz="2600" b="1" dirty="0" err="1"/>
                  <a:t>pv</a:t>
                </a:r>
                <a:r>
                  <a:rPr sz="2600" b="1" dirty="0"/>
                  <a:t>, [</a:t>
                </a:r>
                <a:r>
                  <a:rPr sz="2600" b="1" dirty="0" err="1"/>
                  <a:t>fv</a:t>
                </a:r>
                <a:r>
                  <a:rPr sz="2600" b="1" dirty="0"/>
                  <a:t>], [type])</a:t>
                </a:r>
                <a:r>
                  <a:rPr sz="2600" dirty="0"/>
                  <a:t> function with </a:t>
                </a:r>
                <a14:m>
                  <m:oMath xmlns:m="http://schemas.openxmlformats.org/officeDocument/2006/math">
                    <m:r>
                      <m:rPr>
                        <m:sty m:val="p"/>
                      </m:rPr>
                      <a:rPr sz="2600">
                        <a:latin typeface="Cambria Math" panose="02040503050406030204" pitchFamily="18" charset="0"/>
                      </a:rPr>
                      <m:t>rate</m:t>
                    </m:r>
                    <m:r>
                      <a:rPr sz="2600">
                        <a:latin typeface="Cambria Math" panose="02040503050406030204" pitchFamily="18" charset="0"/>
                      </a:rPr>
                      <m:t>=</m:t>
                    </m:r>
                    <m:f>
                      <m:fPr>
                        <m:type m:val="lin"/>
                        <m:ctrlPr>
                          <a:rPr sz="2600" i="1">
                            <a:latin typeface="Cambria Math" panose="02040503050406030204" pitchFamily="18" charset="0"/>
                          </a:rPr>
                        </m:ctrlPr>
                      </m:fPr>
                      <m:num>
                        <m:r>
                          <a:rPr sz="2600">
                            <a:latin typeface="Cambria Math" panose="02040503050406030204" pitchFamily="18" charset="0"/>
                          </a:rPr>
                          <m:t>0</m:t>
                        </m:r>
                        <m:r>
                          <a:rPr sz="2600">
                            <a:latin typeface="Cambria Math" panose="02040503050406030204" pitchFamily="18" charset="0"/>
                          </a:rPr>
                          <m:t>.</m:t>
                        </m:r>
                        <m:r>
                          <a:rPr sz="2600">
                            <a:latin typeface="Cambria Math" panose="02040503050406030204" pitchFamily="18" charset="0"/>
                          </a:rPr>
                          <m:t>0979</m:t>
                        </m:r>
                      </m:num>
                      <m:den>
                        <m:r>
                          <a:rPr sz="2600">
                            <a:latin typeface="Cambria Math" panose="02040503050406030204" pitchFamily="18" charset="0"/>
                          </a:rPr>
                          <m:t>12</m:t>
                        </m:r>
                      </m:den>
                    </m:f>
                  </m:oMath>
                </a14:m>
                <a:r>
                  <a:rPr sz="2600" dirty="0"/>
                  <a:t>, </a:t>
                </a:r>
                <a14:m>
                  <m:oMath xmlns:m="http://schemas.openxmlformats.org/officeDocument/2006/math">
                    <m:r>
                      <m:rPr>
                        <m:sty m:val="p"/>
                      </m:rPr>
                      <a:rPr sz="2600">
                        <a:latin typeface="Cambria Math" panose="02040503050406030204" pitchFamily="18" charset="0"/>
                      </a:rPr>
                      <m:t>nper</m:t>
                    </m:r>
                    <m:r>
                      <a:rPr sz="2600">
                        <a:latin typeface="Cambria Math" panose="02040503050406030204" pitchFamily="18" charset="0"/>
                      </a:rPr>
                      <m:t>=</m:t>
                    </m:r>
                    <m:r>
                      <a:rPr sz="2600">
                        <a:latin typeface="Cambria Math" panose="02040503050406030204" pitchFamily="18" charset="0"/>
                      </a:rPr>
                      <m:t>12</m:t>
                    </m:r>
                    <m:r>
                      <a:rPr sz="2600">
                        <a:latin typeface="Cambria Math" panose="02040503050406030204" pitchFamily="18" charset="0"/>
                      </a:rPr>
                      <m:t>⋅</m:t>
                    </m:r>
                    <m:r>
                      <a:rPr sz="2600">
                        <a:latin typeface="Cambria Math" panose="02040503050406030204" pitchFamily="18" charset="0"/>
                      </a:rPr>
                      <m:t>3</m:t>
                    </m:r>
                  </m:oMath>
                </a14:m>
                <a:r>
                  <a:rPr sz="2600" dirty="0"/>
                  <a:t>, and </a:t>
                </a:r>
                <a14:m>
                  <m:oMath xmlns:m="http://schemas.openxmlformats.org/officeDocument/2006/math">
                    <m:r>
                      <m:rPr>
                        <m:sty m:val="p"/>
                      </m:rPr>
                      <a:rPr sz="2600">
                        <a:latin typeface="Cambria Math" panose="02040503050406030204" pitchFamily="18" charset="0"/>
                      </a:rPr>
                      <m:t>pv</m:t>
                    </m:r>
                    <m:r>
                      <a:rPr sz="2600">
                        <a:latin typeface="Cambria Math" panose="02040503050406030204" pitchFamily="18" charset="0"/>
                      </a:rPr>
                      <m:t>=−</m:t>
                    </m:r>
                    <m:r>
                      <a:rPr sz="2600">
                        <a:latin typeface="Cambria Math" panose="02040503050406030204" pitchFamily="18" charset="0"/>
                      </a:rPr>
                      <m:t>25000</m:t>
                    </m:r>
                  </m:oMath>
                </a14:m>
                <a:r>
                  <a:rPr sz="2600" dirty="0"/>
                  <a:t>.</a:t>
                </a:r>
              </a:p>
              <a:p>
                <a:pPr>
                  <a:defRPr sz="2800"/>
                </a:pPr>
                <a:r>
                  <a:rPr sz="2600" dirty="0"/>
                  <a:t>In an empty cell, input "=PMT(0.0979/12,12*3,</a:t>
                </a:r>
                <a:r>
                  <a:rPr lang="en-IN" sz="2600" dirty="0">
                    <a:latin typeface="Calibri" panose="020F0502020204030204" pitchFamily="34" charset="0"/>
                    <a:ea typeface="Calibri" panose="020F0502020204030204" pitchFamily="34" charset="0"/>
                    <a:cs typeface="Calibri" panose="020F0502020204030204" pitchFamily="34" charset="0"/>
                  </a:rPr>
                  <a:t>−</a:t>
                </a:r>
                <a:r>
                  <a:rPr sz="2600" dirty="0"/>
                  <a:t>25000,0,0)" and press Enter. The payment amount is given as </a:t>
                </a:r>
                <a14:m>
                  <m:oMath xmlns:m="http://schemas.openxmlformats.org/officeDocument/2006/math">
                    <m:r>
                      <a:rPr sz="2600">
                        <a:latin typeface="Cambria Math" panose="02040503050406030204" pitchFamily="18" charset="0"/>
                      </a:rPr>
                      <m:t>$</m:t>
                    </m:r>
                    <m:r>
                      <a:rPr sz="2600">
                        <a:latin typeface="Cambria Math" panose="02040503050406030204" pitchFamily="18" charset="0"/>
                      </a:rPr>
                      <m:t>804</m:t>
                    </m:r>
                    <m:r>
                      <a:rPr sz="2600">
                        <a:latin typeface="Cambria Math" panose="02040503050406030204" pitchFamily="18" charset="0"/>
                      </a:rPr>
                      <m:t>.</m:t>
                    </m:r>
                    <m:r>
                      <a:rPr sz="2600">
                        <a:latin typeface="Cambria Math" panose="02040503050406030204" pitchFamily="18" charset="0"/>
                      </a:rPr>
                      <m:t>22</m:t>
                    </m:r>
                  </m:oMath>
                </a14:m>
                <a:r>
                  <a:rPr sz="26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1778"/>
                </a:stretch>
              </a:blipFill>
            </p:spPr>
            <p:txBody>
              <a:bodyPr/>
              <a:lstStyle/>
              <a:p>
                <a:r>
                  <a:rPr lang="en-IN">
                    <a:noFill/>
                  </a:rPr>
                  <a:t> </a:t>
                </a:r>
              </a:p>
            </p:txBody>
          </p:sp>
        </mc:Fallback>
      </mc:AlternateContent>
      <p:pic>
        <p:nvPicPr>
          <p:cNvPr id="5" name="Picture 4" descr="A screenshot of an excel sheet. A dropbox box at the top left reads A1. The formula bar reads fx equals PMT (0.0979 divided by 12, 3 times 12, minus 25000, 0, 0). Cell A1 contains $804.22. All other cells are empty.&#10;">
            <a:extLst>
              <a:ext uri="{FF2B5EF4-FFF2-40B4-BE49-F238E27FC236}">
                <a16:creationId xmlns:a16="http://schemas.microsoft.com/office/drawing/2014/main" id="{8B010234-B9EC-4C9F-B0C6-779163229216}"/>
              </a:ext>
            </a:extLst>
          </p:cNvPr>
          <p:cNvPicPr>
            <a:picLocks noChangeAspect="1"/>
          </p:cNvPicPr>
          <p:nvPr/>
        </p:nvPicPr>
        <p:blipFill>
          <a:blip r:embed="rId3"/>
          <a:srcRect b="16242"/>
          <a:stretch>
            <a:fillRect/>
          </a:stretch>
        </p:blipFill>
        <p:spPr>
          <a:xfrm>
            <a:off x="1604548" y="3240724"/>
            <a:ext cx="5934903" cy="1524000"/>
          </a:xfrm>
          <a:prstGeom prst="rect">
            <a:avLst/>
          </a:prstGeom>
        </p:spPr>
      </p:pic>
      <p:sp>
        <p:nvSpPr>
          <p:cNvPr id="4" name="TextBox 3">
            <a:extLst>
              <a:ext uri="{FF2B5EF4-FFF2-40B4-BE49-F238E27FC236}">
                <a16:creationId xmlns:a16="http://schemas.microsoft.com/office/drawing/2014/main" id="{21C9A917-AC88-54A7-3EBB-19DDDF6306FE}"/>
              </a:ext>
            </a:extLst>
          </p:cNvPr>
          <p:cNvSpPr txBox="1"/>
          <p:nvPr/>
        </p:nvSpPr>
        <p:spPr>
          <a:xfrm>
            <a:off x="3886200" y="4657180"/>
            <a:ext cx="13716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23</a:t>
            </a:r>
            <a:endParaRPr lang="en-IN" sz="2400" dirty="0"/>
          </a:p>
        </p:txBody>
      </p:sp>
      <p:sp>
        <p:nvSpPr>
          <p:cNvPr id="7" name="TextBox 6">
            <a:extLst>
              <a:ext uri="{FF2B5EF4-FFF2-40B4-BE49-F238E27FC236}">
                <a16:creationId xmlns:a16="http://schemas.microsoft.com/office/drawing/2014/main" id="{6B2A5401-5D48-E706-16EE-846688528339}"/>
              </a:ext>
            </a:extLst>
          </p:cNvPr>
          <p:cNvSpPr txBox="1"/>
          <p:nvPr/>
        </p:nvSpPr>
        <p:spPr>
          <a:xfrm>
            <a:off x="457200" y="5033880"/>
            <a:ext cx="8458200" cy="492443"/>
          </a:xfrm>
          <a:prstGeom prst="rect">
            <a:avLst/>
          </a:prstGeom>
          <a:noFill/>
        </p:spPr>
        <p:txBody>
          <a:bodyPr wrap="square">
            <a:spAutoFit/>
          </a:bodyPr>
          <a:lstStyle/>
          <a:p>
            <a:r>
              <a:rPr kumimoji="0" lang="en-US" sz="2600" b="0" i="0" u="none" strike="noStrike" kern="1200" cap="none" spc="0" normalizeH="0" baseline="0" noProof="0" dirty="0">
                <a:ln>
                  <a:noFill/>
                </a:ln>
                <a:solidFill>
                  <a:srgbClr val="366092"/>
                </a:solidFill>
                <a:effectLst/>
                <a:uLnTx/>
                <a:uFillTx/>
                <a:latin typeface="Calibri"/>
                <a:ea typeface="+mn-ea"/>
                <a:cs typeface="+mn-cs"/>
              </a:rPr>
              <a:t>So after </a:t>
            </a:r>
            <a:r>
              <a:rPr kumimoji="0" lang="en-US" sz="2600" b="0" i="0" u="none" strike="noStrike" kern="1200" cap="none" spc="0" normalizeH="0" baseline="0" noProof="0" dirty="0">
                <a:ln>
                  <a:noFill/>
                </a:ln>
                <a:solidFill>
                  <a:srgbClr val="366092"/>
                </a:solidFill>
                <a:effectLst/>
                <a:uLnTx/>
                <a:uFillTx/>
                <a:latin typeface="Cambria Math"/>
                <a:ea typeface="+mn-ea"/>
                <a:cs typeface="+mn-cs"/>
              </a:rPr>
              <a:t>3</a:t>
            </a:r>
            <a:r>
              <a:rPr kumimoji="0" lang="en-US" sz="2600" b="0" i="0" u="none" strike="noStrike" kern="1200" cap="none" spc="0" normalizeH="0" baseline="0" noProof="0" dirty="0">
                <a:ln>
                  <a:noFill/>
                </a:ln>
                <a:solidFill>
                  <a:srgbClr val="366092"/>
                </a:solidFill>
                <a:effectLst/>
                <a:uLnTx/>
                <a:uFillTx/>
                <a:latin typeface="Calibri"/>
                <a:ea typeface="+mn-ea"/>
                <a:cs typeface="+mn-cs"/>
              </a:rPr>
              <a:t> years the total cost of the loan would be as follows.</a:t>
            </a:r>
            <a:endParaRPr lang="en-IN" sz="2600" dirty="0"/>
          </a:p>
        </p:txBody>
      </p:sp>
      <p:sp>
        <p:nvSpPr>
          <p:cNvPr id="9" name="TextBox 8">
            <a:extLst>
              <a:ext uri="{FF2B5EF4-FFF2-40B4-BE49-F238E27FC236}">
                <a16:creationId xmlns:a16="http://schemas.microsoft.com/office/drawing/2014/main" id="{11A56A5A-DB95-8DB0-6414-C4C43060B35F}"/>
              </a:ext>
            </a:extLst>
          </p:cNvPr>
          <p:cNvSpPr txBox="1"/>
          <p:nvPr/>
        </p:nvSpPr>
        <p:spPr>
          <a:xfrm>
            <a:off x="2705099" y="5521840"/>
            <a:ext cx="3733800" cy="492443"/>
          </a:xfrm>
          <a:prstGeom prst="rect">
            <a:avLst/>
          </a:prstGeom>
          <a:noFill/>
        </p:spPr>
        <p:txBody>
          <a:bodyPr wrap="square">
            <a:spAutoFit/>
          </a:bodyPr>
          <a:lstStyle/>
          <a:p>
            <a:r>
              <a:rPr kumimoji="0" lang="en-US" sz="2600" b="0" i="0" u="none" strike="noStrike" kern="1200" cap="none" spc="0" normalizeH="0" baseline="0" noProof="0" dirty="0">
                <a:ln>
                  <a:noFill/>
                </a:ln>
                <a:solidFill>
                  <a:srgbClr val="366092"/>
                </a:solidFill>
                <a:effectLst/>
                <a:uLnTx/>
                <a:uFillTx/>
                <a:latin typeface="Calibri"/>
                <a:ea typeface="+mn-ea"/>
                <a:cs typeface="+mn-cs"/>
              </a:rPr>
              <a:t>$804.22 </a:t>
            </a:r>
            <a:r>
              <a:rPr kumimoji="0" lang="en-US" sz="2600" b="0" i="0" u="none" strike="noStrike" kern="1200" cap="none" spc="0" normalizeH="0" baseline="0" noProof="0" dirty="0">
                <a:ln>
                  <a:noFill/>
                </a:ln>
                <a:solidFill>
                  <a:srgbClr val="366092"/>
                </a:solidFill>
                <a:effectLst/>
                <a:uLnTx/>
                <a:uFillTx/>
                <a:latin typeface="Cambria Math" panose="02040503050406030204" pitchFamily="18" charset="0"/>
                <a:ea typeface="Cambria Math" panose="02040503050406030204" pitchFamily="18" charset="0"/>
                <a:cs typeface="+mn-cs"/>
              </a:rPr>
              <a:t>⋅</a:t>
            </a:r>
            <a:r>
              <a:rPr kumimoji="0" lang="en-US" sz="2600" b="0" i="0" u="none" strike="noStrike" kern="1200" cap="none" spc="0" normalizeH="0" baseline="0" noProof="0" dirty="0">
                <a:ln>
                  <a:noFill/>
                </a:ln>
                <a:solidFill>
                  <a:srgbClr val="366092"/>
                </a:solidFill>
                <a:effectLst/>
                <a:uLnTx/>
                <a:uFillTx/>
                <a:latin typeface="Calibri"/>
                <a:ea typeface="+mn-ea"/>
                <a:cs typeface="+mn-cs"/>
              </a:rPr>
              <a:t> 36 = $28,951.92</a:t>
            </a:r>
            <a:endParaRPr lang="en-IN" sz="2600" dirty="0"/>
          </a:p>
        </p:txBody>
      </p:sp>
    </p:spTree>
    <p:extLst>
      <p:ext uri="{BB962C8B-B14F-4D97-AF65-F5344CB8AC3E}">
        <p14:creationId xmlns:p14="http://schemas.microsoft.com/office/powerpoint/2010/main" val="7260540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Comparing Effects of Credit Scores on a Loan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8</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628650" indent="-628650">
                  <a:defRPr sz="2800"/>
                </a:pPr>
                <a:r>
                  <a:rPr lang="en-US" sz="2200" dirty="0"/>
                  <a:t>b.	</a:t>
                </a:r>
                <a:r>
                  <a:rPr sz="2200" dirty="0"/>
                  <a:t>The table shows that a credit score of </a:t>
                </a:r>
                <a:r>
                  <a:rPr sz="2200" dirty="0">
                    <a:latin typeface="Cambria Math"/>
                  </a:rPr>
                  <a:t>720</a:t>
                </a:r>
                <a:r>
                  <a:rPr sz="2200" dirty="0"/>
                  <a:t> would secure an interest rate of </a:t>
                </a:r>
                <a14:m>
                  <m:oMath xmlns:m="http://schemas.openxmlformats.org/officeDocument/2006/math">
                    <m:r>
                      <a:rPr sz="2200">
                        <a:latin typeface="Cambria Math" panose="02040503050406030204" pitchFamily="18" charset="0"/>
                      </a:rPr>
                      <m:t>7</m:t>
                    </m:r>
                    <m:r>
                      <a:rPr sz="2200">
                        <a:latin typeface="Cambria Math" panose="02040503050406030204" pitchFamily="18" charset="0"/>
                      </a:rPr>
                      <m:t>.</m:t>
                    </m:r>
                    <m:r>
                      <a:rPr sz="2200">
                        <a:latin typeface="Cambria Math" panose="02040503050406030204" pitchFamily="18" charset="0"/>
                      </a:rPr>
                      <m:t>13</m:t>
                    </m:r>
                    <m:r>
                      <a:rPr sz="2200">
                        <a:latin typeface="Cambria Math" panose="02040503050406030204" pitchFamily="18" charset="0"/>
                      </a:rPr>
                      <m:t>%</m:t>
                    </m:r>
                  </m:oMath>
                </a14:m>
                <a:r>
                  <a:rPr sz="2200" dirty="0"/>
                  <a:t>.</a:t>
                </a:r>
              </a:p>
              <a:p>
                <a:pPr marL="857250" lvl="2" indent="0">
                  <a:buNone/>
                  <a:defRPr b="1"/>
                </a:pPr>
                <a:r>
                  <a:rPr sz="2200" dirty="0"/>
                  <a:t>By Hand</a:t>
                </a:r>
              </a:p>
              <a:p>
                <a:pPr marL="914400" lvl="2" indent="0">
                  <a:buNone/>
                </a:pPr>
                <a:r>
                  <a:rPr sz="2200" dirty="0"/>
                  <a:t>Substituting the values in the formula we have the following equation.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1104"/>
                </a:stretch>
              </a:blipFill>
            </p:spPr>
            <p:txBody>
              <a:bodyPr/>
              <a:lstStyle/>
              <a:p>
                <a:r>
                  <a:rPr lang="en-IN">
                    <a:noFill/>
                  </a:rPr>
                  <a:t> </a:t>
                </a:r>
              </a:p>
            </p:txBody>
          </p:sp>
        </mc:Fallback>
      </mc:AlternateContent>
      <p:pic>
        <p:nvPicPr>
          <p:cNvPr id="5" name="Picture 4" descr="PMT equals numerator open parentheses P times r over n close parentheses whole divided by denominator open bracket 1 minus open parentheses 1 plus r divided by n close parentheses to the power of negative n times t close bracket.&#10;&#10;Substituting the values:&#10;&#10;equals numerator open parentheses 25000 dollars times 0.0713 divided by 12 close parentheses whole divided by denominator open bracket 1 minus open parentheses 1 plus open fraction 0.0713 divided by 12 close fraction close parentheses to the power of negative 12 times 3 close bracket&#10;&#10;approximately equals $773.4142">
            <a:extLst>
              <a:ext uri="{FF2B5EF4-FFF2-40B4-BE49-F238E27FC236}">
                <a16:creationId xmlns:a16="http://schemas.microsoft.com/office/drawing/2014/main" id="{CC9EE6B8-EDF3-42A8-0E14-DFF01341BF79}"/>
              </a:ext>
            </a:extLst>
          </p:cNvPr>
          <p:cNvPicPr>
            <a:picLocks noChangeAspect="1"/>
          </p:cNvPicPr>
          <p:nvPr/>
        </p:nvPicPr>
        <p:blipFill>
          <a:blip r:embed="rId3"/>
          <a:stretch>
            <a:fillRect/>
          </a:stretch>
        </p:blipFill>
        <p:spPr>
          <a:xfrm>
            <a:off x="3057882" y="2667000"/>
            <a:ext cx="3028236" cy="3240000"/>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Comparing Effects of Credit Scores on a Loan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9</a:t>
            </a:r>
            <a:endParaRPr dirty="0"/>
          </a:p>
        </p:txBody>
      </p:sp>
      <p:sp>
        <p:nvSpPr>
          <p:cNvPr id="3" name="Text Placeholder 2"/>
          <p:cNvSpPr>
            <a:spLocks noGrp="1"/>
          </p:cNvSpPr>
          <p:nvPr>
            <p:ph type="body" sz="quarter" idx="10"/>
          </p:nvPr>
        </p:nvSpPr>
        <p:spPr/>
        <p:txBody>
          <a:bodyPr>
            <a:normAutofit/>
          </a:bodyPr>
          <a:lstStyle/>
          <a:p>
            <a:pPr>
              <a:defRPr b="1"/>
            </a:pPr>
            <a:r>
              <a:rPr sz="2600" dirty="0"/>
              <a:t>TI-83/84 Plus</a:t>
            </a:r>
          </a:p>
          <a:p>
            <a:r>
              <a:rPr sz="2600" dirty="0"/>
              <a:t>In the TVM Solver, change</a:t>
            </a:r>
            <a:r>
              <a:rPr lang="en-US" sz="2600" dirty="0"/>
              <a:t> I%</a:t>
            </a:r>
            <a:r>
              <a:rPr sz="2600" dirty="0"/>
              <a:t> to the new rate of 7.13. All other values should stay the same. Clear the value for PMT. Press </a:t>
            </a:r>
            <a:r>
              <a:rPr sz="2600" b="1" dirty="0"/>
              <a:t>alpha</a:t>
            </a:r>
            <a:r>
              <a:rPr sz="2600" dirty="0"/>
              <a:t> </a:t>
            </a:r>
            <a:r>
              <a:rPr sz="2600" b="1" dirty="0"/>
              <a:t>enter</a:t>
            </a:r>
            <a:r>
              <a:rPr sz="2600" dirty="0"/>
              <a:t> to solve for PMT. The calculator returns 773.41424</a:t>
            </a:r>
            <a:r>
              <a:rPr lang="en-US" sz="2600" dirty="0"/>
              <a:t>0</a:t>
            </a:r>
            <a:r>
              <a:rPr sz="2600" dirty="0"/>
              <a:t>7.</a:t>
            </a:r>
          </a:p>
        </p:txBody>
      </p:sp>
      <p:pic>
        <p:nvPicPr>
          <p:cNvPr id="5" name="Picture 4" descr="A screenshot of a graphing calculator. The first line reads N equals 36. The second line reads I% equals 7.13. The third line reads PV equals minus 25000. The fourth line reads PMT equals 773.4142407. The fifth line reads FV equals 0. The sixth line reads P/Y equals 12. The seventh line reads C/Y equals 12. The eighth line reads PMT: END BEGIN.">
            <a:extLst>
              <a:ext uri="{FF2B5EF4-FFF2-40B4-BE49-F238E27FC236}">
                <a16:creationId xmlns:a16="http://schemas.microsoft.com/office/drawing/2014/main" id="{8EA97FDA-EB74-4D99-B28B-A238967BD350}"/>
              </a:ext>
            </a:extLst>
          </p:cNvPr>
          <p:cNvPicPr>
            <a:picLocks noChangeAspect="1"/>
          </p:cNvPicPr>
          <p:nvPr/>
        </p:nvPicPr>
        <p:blipFill>
          <a:blip r:embed="rId2"/>
          <a:srcRect b="9327"/>
          <a:stretch>
            <a:fillRect/>
          </a:stretch>
        </p:blipFill>
        <p:spPr>
          <a:xfrm>
            <a:off x="2914426" y="3154049"/>
            <a:ext cx="3281907" cy="2560951"/>
          </a:xfrm>
          <a:prstGeom prst="rect">
            <a:avLst/>
          </a:prstGeom>
        </p:spPr>
      </p:pic>
      <p:sp>
        <p:nvSpPr>
          <p:cNvPr id="4" name="TextBox 3">
            <a:extLst>
              <a:ext uri="{FF2B5EF4-FFF2-40B4-BE49-F238E27FC236}">
                <a16:creationId xmlns:a16="http://schemas.microsoft.com/office/drawing/2014/main" id="{F6C3E830-D4ED-3C44-0D6D-932942F8CBF0}"/>
              </a:ext>
            </a:extLst>
          </p:cNvPr>
          <p:cNvSpPr txBox="1"/>
          <p:nvPr/>
        </p:nvSpPr>
        <p:spPr>
          <a:xfrm>
            <a:off x="3886200" y="5597880"/>
            <a:ext cx="13716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24</a:t>
            </a:r>
            <a:endParaRPr lang="en-IN" sz="24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Comparing Effects of Credit Scores on a Loan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10</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dirty="0"/>
                  <a:t>​</a:t>
                </a:r>
                <a:r>
                  <a:rPr sz="2800" dirty="0"/>
                  <a:t>Microsoft Excel</a:t>
                </a:r>
              </a:p>
              <a:p>
                <a:r>
                  <a:rPr sz="2400" dirty="0"/>
                  <a:t>We will again use the </a:t>
                </a:r>
                <a:r>
                  <a:rPr sz="2400" b="1" dirty="0"/>
                  <a:t>PMT(rate, </a:t>
                </a:r>
                <a:r>
                  <a:rPr sz="2400" b="1" dirty="0" err="1"/>
                  <a:t>nper</a:t>
                </a:r>
                <a:r>
                  <a:rPr sz="2400" b="1" dirty="0"/>
                  <a:t>, </a:t>
                </a:r>
                <a:r>
                  <a:rPr sz="2400" b="1" dirty="0" err="1"/>
                  <a:t>pv</a:t>
                </a:r>
                <a:r>
                  <a:rPr sz="2400" b="1" dirty="0"/>
                  <a:t>, [</a:t>
                </a:r>
                <a:r>
                  <a:rPr sz="2400" b="1" dirty="0" err="1"/>
                  <a:t>fv</a:t>
                </a:r>
                <a:r>
                  <a:rPr sz="2400" b="1" dirty="0"/>
                  <a:t>], [type])</a:t>
                </a:r>
                <a:r>
                  <a:rPr sz="2400" dirty="0"/>
                  <a:t> function again to calculate the monthly payment with the new credit score.</a:t>
                </a:r>
              </a:p>
              <a:p>
                <a:pPr>
                  <a:defRPr sz="2800"/>
                </a:pPr>
                <a:r>
                  <a:rPr sz="2400" dirty="0"/>
                  <a:t>In an empty cell, type "=PMT(0.0713/12,12*3,-25000,0,0)" and press Enter. The payment amount is given as </a:t>
                </a:r>
                <a14:m>
                  <m:oMath xmlns:m="http://schemas.openxmlformats.org/officeDocument/2006/math">
                    <m:r>
                      <a:rPr sz="2400">
                        <a:latin typeface="Cambria Math" panose="02040503050406030204" pitchFamily="18" charset="0"/>
                      </a:rPr>
                      <m:t>$773.41</m:t>
                    </m:r>
                  </m:oMath>
                </a14:m>
                <a:r>
                  <a:rPr sz="2400" dirty="0"/>
                  <a:t>.</a:t>
                </a:r>
              </a:p>
              <a:p>
                <a:r>
                  <a:rPr sz="27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5" name="Picture 4" descr="A screenshot of an excel sheet. A dropbox box at the top left reads A1. The formula bar reads fx equals PMT (0.0713 divided by 12, 3 times 12, minus 25000,0,0).  Cell A1 contains  $773.41. All other cells are empty.">
            <a:extLst>
              <a:ext uri="{FF2B5EF4-FFF2-40B4-BE49-F238E27FC236}">
                <a16:creationId xmlns:a16="http://schemas.microsoft.com/office/drawing/2014/main" id="{8A0C5246-9CC8-424B-A1CC-DF04BFB8BD7B}"/>
              </a:ext>
            </a:extLst>
          </p:cNvPr>
          <p:cNvPicPr>
            <a:picLocks noChangeAspect="1"/>
          </p:cNvPicPr>
          <p:nvPr/>
        </p:nvPicPr>
        <p:blipFill>
          <a:blip r:embed="rId3"/>
          <a:srcRect b="18793"/>
          <a:stretch>
            <a:fillRect/>
          </a:stretch>
        </p:blipFill>
        <p:spPr>
          <a:xfrm>
            <a:off x="1371600" y="3733801"/>
            <a:ext cx="6011114" cy="1524000"/>
          </a:xfrm>
          <a:prstGeom prst="rect">
            <a:avLst/>
          </a:prstGeom>
        </p:spPr>
      </p:pic>
      <p:sp>
        <p:nvSpPr>
          <p:cNvPr id="4" name="TextBox 3">
            <a:extLst>
              <a:ext uri="{FF2B5EF4-FFF2-40B4-BE49-F238E27FC236}">
                <a16:creationId xmlns:a16="http://schemas.microsoft.com/office/drawing/2014/main" id="{20082557-B929-230A-9D90-11BD41BB71A1}"/>
              </a:ext>
            </a:extLst>
          </p:cNvPr>
          <p:cNvSpPr txBox="1"/>
          <p:nvPr/>
        </p:nvSpPr>
        <p:spPr>
          <a:xfrm>
            <a:off x="3886200" y="5257801"/>
            <a:ext cx="13716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25</a:t>
            </a:r>
            <a:endParaRPr lang="en-IN" sz="2400" dirty="0"/>
          </a:p>
        </p:txBody>
      </p:sp>
    </p:spTree>
    <p:extLst>
      <p:ext uri="{BB962C8B-B14F-4D97-AF65-F5344CB8AC3E}">
        <p14:creationId xmlns:p14="http://schemas.microsoft.com/office/powerpoint/2010/main" val="3950324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Comparing Effects of Credit Scores on a Loan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457200" lvl="1" indent="0">
                  <a:buNone/>
                </a:pPr>
                <a:r>
                  <a:rPr lang="en-US" sz="2400" dirty="0"/>
                  <a:t>So after </a:t>
                </a:r>
                <a:r>
                  <a:rPr lang="en-US" sz="2400" dirty="0">
                    <a:latin typeface="Cambria Math"/>
                  </a:rPr>
                  <a:t>3</a:t>
                </a:r>
                <a:r>
                  <a:rPr lang="en-US" sz="2400" dirty="0"/>
                  <a:t> years the total cost of the loan would be as follows.</a:t>
                </a:r>
              </a:p>
              <a:p>
                <a:endParaRPr lang="en-US" sz="800" dirty="0"/>
              </a:p>
              <a:p>
                <a:pPr algn="ctr">
                  <a:defRPr sz="2800"/>
                </a:pPr>
                <a:r>
                  <a:rPr lang="en-US" sz="2400" dirty="0"/>
                  <a:t>​</a:t>
                </a:r>
                <a14:m>
                  <m:oMath xmlns:m="http://schemas.openxmlformats.org/officeDocument/2006/math">
                    <m:r>
                      <a:rPr lang="en-US" sz="2400">
                        <a:latin typeface="Cambria Math" panose="02040503050406030204" pitchFamily="18" charset="0"/>
                      </a:rPr>
                      <m:t>$773.41⋅36=$27,842.76</m:t>
                    </m:r>
                  </m:oMath>
                </a14:m>
                <a:endParaRPr lang="en-US" sz="2400" dirty="0"/>
              </a:p>
              <a:p>
                <a:pPr algn="ctr">
                  <a:defRPr sz="2800"/>
                </a:pPr>
                <a:endParaRPr lang="en-US" sz="800" dirty="0"/>
              </a:p>
              <a:p>
                <a:pPr marL="447675" indent="-447675">
                  <a:defRPr sz="2800"/>
                </a:pPr>
                <a:r>
                  <a:rPr lang="en-US" sz="2400" dirty="0"/>
                  <a:t>c.	</a:t>
                </a:r>
                <a:r>
                  <a:rPr sz="2400" dirty="0"/>
                  <a:t>The difference between the overall cost of the loan for the two credit scores is found by subtracting the results found in parts a. and b.</a:t>
                </a:r>
              </a:p>
              <a:p>
                <a:pPr algn="ctr">
                  <a:defRPr sz="2800"/>
                </a:pPr>
                <a:r>
                  <a:rPr sz="2400" dirty="0"/>
                  <a:t>​Difference between Loan Costs over </a:t>
                </a:r>
                <a:r>
                  <a:rPr sz="2400" dirty="0">
                    <a:latin typeface="Cambria Math"/>
                  </a:rPr>
                  <a:t>3</a:t>
                </a:r>
                <a:r>
                  <a:rPr sz="2400" dirty="0"/>
                  <a:t> Years: </a:t>
                </a:r>
                <a:endParaRPr lang="en-US" sz="2400" dirty="0"/>
              </a:p>
              <a:p>
                <a:pPr algn="ctr">
                  <a:defRPr sz="2800"/>
                </a:pPr>
                <a:endParaRPr lang="en-US" sz="1000" dirty="0"/>
              </a:p>
              <a:p>
                <a:pPr algn="ctr">
                  <a:defRPr sz="2800"/>
                </a:pPr>
                <a14:m>
                  <m:oMathPara xmlns:m="http://schemas.openxmlformats.org/officeDocument/2006/math">
                    <m:oMathParaPr>
                      <m:jc m:val="centerGroup"/>
                    </m:oMathParaPr>
                    <m:oMath xmlns:m="http://schemas.openxmlformats.org/officeDocument/2006/math">
                      <m:r>
                        <a:rPr sz="2400">
                          <a:latin typeface="Cambria Math" panose="02040503050406030204" pitchFamily="18" charset="0"/>
                        </a:rPr>
                        <m:t>$28,951.92−$27,842.76=$1,109.16</m:t>
                      </m:r>
                    </m:oMath>
                  </m:oMathPara>
                </a14:m>
                <a:endParaRPr lang="en-US" sz="2400" dirty="0"/>
              </a:p>
              <a:p>
                <a:pPr algn="ctr">
                  <a:defRPr sz="2800"/>
                </a:pPr>
                <a:endParaRPr sz="1000" dirty="0"/>
              </a:p>
              <a:p>
                <a:pPr marL="457200" lvl="1" indent="0">
                  <a:buNone/>
                  <a:defRPr sz="2800"/>
                </a:pPr>
                <a:r>
                  <a:rPr sz="2400" dirty="0"/>
                  <a:t>This means that the better credit score would save the borrower </a:t>
                </a:r>
                <a14:m>
                  <m:oMath xmlns:m="http://schemas.openxmlformats.org/officeDocument/2006/math">
                    <m:r>
                      <a:rPr sz="2400">
                        <a:latin typeface="Cambria Math" panose="02040503050406030204" pitchFamily="18" charset="0"/>
                      </a:rPr>
                      <m:t>$1,109.16</m:t>
                    </m:r>
                  </m:oMath>
                </a14:m>
                <a:r>
                  <a:rPr sz="2400" dirty="0"/>
                  <a:t> over the 3-year loan period.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227" r="-148"/>
                </a:stretch>
              </a:blipFill>
            </p:spPr>
            <p:txBody>
              <a:bodyPr/>
              <a:lstStyle/>
              <a:p>
                <a:r>
                  <a:rPr lang="en-IN">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C1E2F2-D63A-497C-A1B5-3469DF45946F}"/>
</file>

<file path=customXml/itemProps2.xml><?xml version="1.0" encoding="utf-8"?>
<ds:datastoreItem xmlns:ds="http://schemas.openxmlformats.org/officeDocument/2006/customXml" ds:itemID="{D85736E8-D2F1-42F0-95A8-856E1622B18D}"/>
</file>

<file path=customXml/itemProps3.xml><?xml version="1.0" encoding="utf-8"?>
<ds:datastoreItem xmlns:ds="http://schemas.openxmlformats.org/officeDocument/2006/customXml" ds:itemID="{3BDC0297-A563-43DB-A434-239FF9668A5C}"/>
</file>

<file path=docProps/app.xml><?xml version="1.0" encoding="utf-8"?>
<Properties xmlns="http://schemas.openxmlformats.org/officeDocument/2006/extended-properties" xmlns:vt="http://schemas.openxmlformats.org/officeDocument/2006/docPropsVTypes">
  <TotalTime>2707</TotalTime>
  <Words>8841</Words>
  <Application>Microsoft Office PowerPoint</Application>
  <PresentationFormat>On-screen Show (4:3)</PresentationFormat>
  <Paragraphs>483</Paragraphs>
  <Slides>97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105" baseType="lpstr">
      <vt:lpstr>Courier New</vt:lpstr>
      <vt:lpstr>Times New Roman</vt:lpstr>
      <vt:lpstr>Calibri</vt:lpstr>
      <vt:lpstr>Ti86pc</vt:lpstr>
      <vt:lpstr>Arial</vt:lpstr>
      <vt:lpstr>Cambria Math</vt:lpstr>
      <vt:lpstr>Office Theme</vt:lpstr>
      <vt:lpstr>Equation</vt:lpstr>
      <vt:lpstr>Section 6.3</vt:lpstr>
      <vt:lpstr>Fun Fact 1</vt:lpstr>
      <vt:lpstr>Helpful Hint 1</vt:lpstr>
      <vt:lpstr>Definition: Fixed Installment Loan and Down Payment</vt:lpstr>
      <vt:lpstr>Definition: Regular Payment for Fixed Installment Loans</vt:lpstr>
      <vt:lpstr>Helpful Hint 2</vt:lpstr>
      <vt:lpstr>Fun Fact 2</vt:lpstr>
      <vt:lpstr>Example 1: Determining the Monthly Payment on a Fixed Installment Loan—Slide 1</vt:lpstr>
      <vt:lpstr>Example 1: Determining the Monthly Payment on a Fixed Installment Loan—Slide 2</vt:lpstr>
      <vt:lpstr>Example 1: Determining the Monthly Payment on a Fixed Installment Loan—Slide 3</vt:lpstr>
      <vt:lpstr>Example 1: Determining the Monthly Payment on a Fixed Installment Loan—Slide 4</vt:lpstr>
      <vt:lpstr>Example 1: Determining the Monthly Payment on a Fixed Installment Loan—Slide 5</vt:lpstr>
      <vt:lpstr>Example 1: Determining the Monthly Payment on a Fixed Installment Loan—Slide 6</vt:lpstr>
      <vt:lpstr>Fun Fact 3</vt:lpstr>
      <vt:lpstr>Example 2: Using an Installment Loan to Purchase a New Car—Slide 1</vt:lpstr>
      <vt:lpstr>Example 2: Using an Installment Loan to Purchase a New Car—Slide 2</vt:lpstr>
      <vt:lpstr>Example 2: Using an Installment Loan to Purchase a New Car—Slide 3</vt:lpstr>
      <vt:lpstr>Example 2: Using an Installment Loan to Purchase a New Car—Slide 4</vt:lpstr>
      <vt:lpstr>Example 2: Using an Installment Loan to Purchase a New Car—Slide 5</vt:lpstr>
      <vt:lpstr>Example 2: Using an Installment Loan to Purchase a New Car—Slide 6</vt:lpstr>
      <vt:lpstr>Example 2: Using an Installment Loan to Purchase a New Car—Slide 7</vt:lpstr>
      <vt:lpstr>Example 2: Using an Installment Loan to Purchase a New Car—Slide 8</vt:lpstr>
      <vt:lpstr>Skill Check 1</vt:lpstr>
      <vt:lpstr>Example 3: Comparing Installment Loan Options—Slide 1</vt:lpstr>
      <vt:lpstr>Example 3: Comparing Installment Loan Options—Slide 2</vt:lpstr>
      <vt:lpstr>Example 3: Comparing Installment Loan Options—Slide 3</vt:lpstr>
      <vt:lpstr>Example 3: Comparing Installment Loan Options—Slide 4</vt:lpstr>
      <vt:lpstr>Example 3: Comparing Installment Loan Options—Slide 5</vt:lpstr>
      <vt:lpstr>Example 3: Comparing Installment Loan Options—Slide 6</vt:lpstr>
      <vt:lpstr>Example 3: Comparing Installment Loan Options—Slide 7</vt:lpstr>
      <vt:lpstr>Example 3: Comparing Installment Loan Options—Slide 8</vt:lpstr>
      <vt:lpstr>Example 3: Comparing Installment Loan Options—Slide 9</vt:lpstr>
      <vt:lpstr>Example 3: Comparing Installment Loan Options—Slide 10</vt:lpstr>
      <vt:lpstr>Example 3: Comparing Installment Loan Options—Slide 11</vt:lpstr>
      <vt:lpstr>Example 3: Comparing Installment Loan Options —Slide 12</vt:lpstr>
      <vt:lpstr>Helpful Hint 3</vt:lpstr>
      <vt:lpstr>Definition: Mortgage, Fixed-Rate Mortgage, Adjustable-Rate Mortgage, and Mortgage Point</vt:lpstr>
      <vt:lpstr>Fun Fact 4</vt:lpstr>
      <vt:lpstr>Example 4: Calculating Mortgage Payments and Fees—Slide 1</vt:lpstr>
      <vt:lpstr>Example 4: Calculating Mortgage Payments and Fees—Slide 2</vt:lpstr>
      <vt:lpstr>Example 4: Calculating Mortgage Payments and Fees—Slide 3</vt:lpstr>
      <vt:lpstr>Example 4: Calculating Mortgage Payments and Fees—Slide 4</vt:lpstr>
      <vt:lpstr>Example 4: Calculating Mortgage Payments and Fees—Slide 5</vt:lpstr>
      <vt:lpstr>Example 4: Calculating Mortgage Payments and Fees—Slide 6</vt:lpstr>
      <vt:lpstr>Example 4: Calculating Mortgage Payments and Fees—Slide 7</vt:lpstr>
      <vt:lpstr>Example 4: Calculating Mortgage Payments and Fees—Slide 8</vt:lpstr>
      <vt:lpstr>Example 4: Calculating Mortgage Payments and Fees—Slide 9</vt:lpstr>
      <vt:lpstr>Skill Check 2</vt:lpstr>
      <vt:lpstr>Fun Fact 5</vt:lpstr>
      <vt:lpstr>Helpful Hint 4</vt:lpstr>
      <vt:lpstr>Tech tip</vt:lpstr>
      <vt:lpstr>Example 5: Creating a Loan Amortization Schedule—Slide 1</vt:lpstr>
      <vt:lpstr>Example 5: Creating a Loan Amortization Schedule—Slide 2</vt:lpstr>
      <vt:lpstr>Example 5: Creating a Loan Amortization Schedule—Slide 3</vt:lpstr>
      <vt:lpstr>Example 5: Creating a Loan Amortization Schedule—Slide 4</vt:lpstr>
      <vt:lpstr>Example 5: Creating a Loan Amortization Schedule—Slide 5</vt:lpstr>
      <vt:lpstr>Example 5: Creating a Loan Amortization Schedule—Slide 6</vt:lpstr>
      <vt:lpstr>Example 5: Creating a Loan Amortization Schedule—Slide 7</vt:lpstr>
      <vt:lpstr>Example 5: Creating a Loan Amortization Schedule—Slide 8</vt:lpstr>
      <vt:lpstr>Example 5: Creating a Loan Amortization Schedule—Slide 9</vt:lpstr>
      <vt:lpstr>Skill Check 3—Slide 1</vt:lpstr>
      <vt:lpstr>Skill Check 3—Slide 2</vt:lpstr>
      <vt:lpstr>Skill Check 3—Slide 3</vt:lpstr>
      <vt:lpstr>Skill Check 3</vt:lpstr>
      <vt:lpstr>Fun Fact 6</vt:lpstr>
      <vt:lpstr>Definition: Open-Ended Loans</vt:lpstr>
      <vt:lpstr>Helpful Hint 5</vt:lpstr>
      <vt:lpstr>Example 6: Comparing Payoff Times for Credit Cards—Slide 1</vt:lpstr>
      <vt:lpstr>Example 6: Comparing Payoff Times for Credit Cards—Slide 2</vt:lpstr>
      <vt:lpstr>Helpful Hint 6</vt:lpstr>
      <vt:lpstr>Definition: Number of Fixed Payments Required to Pay Off Credit Card Debt</vt:lpstr>
      <vt:lpstr>Helpful Hint 7</vt:lpstr>
      <vt:lpstr>Example 7: Paying Off Credit Card Debt with a Fixed Payment—Slide 1</vt:lpstr>
      <vt:lpstr>Example 7: Paying Off Credit Card Debt with a Fixed Payment—Slide 2</vt:lpstr>
      <vt:lpstr>Example 7: Paying Off Credit Card Debt with a Fixed Payment—Slide 3</vt:lpstr>
      <vt:lpstr>Example 7: Paying Off Credit Card Debt with a Fixed Payment—Slide 4</vt:lpstr>
      <vt:lpstr>Example 7: Paying Off Credit Card Debt with a Fixed Payment—Slide 5</vt:lpstr>
      <vt:lpstr>Example 7: Paying Off Credit Card Debt with a Fixed Payment—Slide 6</vt:lpstr>
      <vt:lpstr>Example 7: Paying Off Credit Card Debt with a Fixed Payment—Slide 7</vt:lpstr>
      <vt:lpstr>Example 7: Paying Off Credit Card Debt with a Fixed Payment—Slide 8</vt:lpstr>
      <vt:lpstr>Example 7: Paying Off Credit Card Debt with a Fixed Payment—Slide 9</vt:lpstr>
      <vt:lpstr>Example 7: Paying Off Credit Card Debt with a Fixed Payment—Slide 10</vt:lpstr>
      <vt:lpstr>Example 7: Paying Off Credit Card Debt with a Fixed Payment—Slide 11</vt:lpstr>
      <vt:lpstr>Example 8: Calculating Interest Rate on a Payday Loan—Slide 1</vt:lpstr>
      <vt:lpstr>Example 8: Calculating Interest Rate on a Payday Loan—Slide 2</vt:lpstr>
      <vt:lpstr>Helpful Hint 8</vt:lpstr>
      <vt:lpstr>Example 9: Comparing Effects of Credit Scores on a Loan—Slide 1</vt:lpstr>
      <vt:lpstr>Example 9: Comparing Effects of Credit Scores on a Loan—Slide 2</vt:lpstr>
      <vt:lpstr>Example 9: Comparing Effects of Credit Scores on a Loan—Slide 3</vt:lpstr>
      <vt:lpstr>Example 9: Comparing Effects of Credit Scores on a Loan—Slide 4</vt:lpstr>
      <vt:lpstr>Example 9: Comparing Effects of Credit Scores on a Loan—Slide 5</vt:lpstr>
      <vt:lpstr>Example 9: Comparing Effects of Credit Scores on a Loan—Slide 6</vt:lpstr>
      <vt:lpstr>Example 9: Comparing Effects of Credit Scores on a Loan—Slide 7</vt:lpstr>
      <vt:lpstr>Example 9: Comparing Effects of Credit Scores on a Loan—Slide 8</vt:lpstr>
      <vt:lpstr>Example 9: Comparing Effects of Credit Scores on a Loan—Slide 9</vt:lpstr>
      <vt:lpstr>Example 9: Comparing Effects of Credit Scores on a Loan—Slide 10</vt:lpstr>
      <vt:lpstr>Example 9: Comparing Effects of Credit Scores on a Loan—Slide 11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2nd Edition</dc:title>
  <dc:creator>Hawkes Learning</dc:creator>
  <cp:lastModifiedBy>kanthi</cp:lastModifiedBy>
  <cp:revision>373</cp:revision>
  <dcterms:created xsi:type="dcterms:W3CDTF">2013-04-26T14:43:13Z</dcterms:created>
  <dcterms:modified xsi:type="dcterms:W3CDTF">2025-09-26T13:17:38Z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