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9" r:id="rId3"/>
    <p:sldId id="260" r:id="rId4"/>
    <p:sldId id="257" r:id="rId5"/>
    <p:sldId id="258" r:id="rId6"/>
    <p:sldId id="284" r:id="rId7"/>
    <p:sldId id="261" r:id="rId8"/>
    <p:sldId id="286" r:id="rId9"/>
    <p:sldId id="262" r:id="rId10"/>
    <p:sldId id="287" r:id="rId11"/>
    <p:sldId id="263" r:id="rId12"/>
    <p:sldId id="288" r:id="rId13"/>
    <p:sldId id="291" r:id="rId14"/>
    <p:sldId id="305" r:id="rId15"/>
    <p:sldId id="303" r:id="rId16"/>
    <p:sldId id="264" r:id="rId17"/>
    <p:sldId id="266" r:id="rId18"/>
    <p:sldId id="265" r:id="rId19"/>
    <p:sldId id="267" r:id="rId20"/>
    <p:sldId id="268" r:id="rId21"/>
    <p:sldId id="269" r:id="rId22"/>
    <p:sldId id="292" r:id="rId23"/>
    <p:sldId id="293" r:id="rId24"/>
    <p:sldId id="294" r:id="rId25"/>
    <p:sldId id="295" r:id="rId26"/>
    <p:sldId id="271" r:id="rId27"/>
    <p:sldId id="274" r:id="rId28"/>
    <p:sldId id="296" r:id="rId29"/>
    <p:sldId id="297" r:id="rId30"/>
    <p:sldId id="275" r:id="rId31"/>
    <p:sldId id="298" r:id="rId32"/>
    <p:sldId id="299" r:id="rId33"/>
    <p:sldId id="276" r:id="rId34"/>
    <p:sldId id="277" r:id="rId35"/>
    <p:sldId id="300" r:id="rId36"/>
    <p:sldId id="278" r:id="rId37"/>
    <p:sldId id="279" r:id="rId38"/>
    <p:sldId id="301" r:id="rId39"/>
    <p:sldId id="280" r:id="rId40"/>
    <p:sldId id="282" r:id="rId41"/>
    <p:sldId id="302" r:id="rId42"/>
  </p:sldIdLst>
  <p:sldSz cx="9144000" cy="6858000" type="screen4x3"/>
  <p:notesSz cx="6858000" cy="9144000"/>
  <p:embeddedFontLs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1" d="100"/>
          <a:sy n="101" d="100"/>
        </p:scale>
        <p:origin x="121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6DA207-A26B-4388-9112-E8BB699F6246}" type="slidenum">
              <a:rPr lang="en-US" smtClean="0"/>
              <a:pPr/>
              <a:t>37</a:t>
            </a:fld>
            <a:endParaRPr lang="en-US"/>
          </a:p>
        </p:txBody>
      </p:sp>
    </p:spTree>
    <p:extLst>
      <p:ext uri="{BB962C8B-B14F-4D97-AF65-F5344CB8AC3E}">
        <p14:creationId xmlns:p14="http://schemas.microsoft.com/office/powerpoint/2010/main" val="315027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Federal Revenue</a:t>
            </a:r>
          </a:p>
        </p:txBody>
      </p:sp>
      <p:sp>
        <p:nvSpPr>
          <p:cNvPr id="3" name="Title 2"/>
          <p:cNvSpPr>
            <a:spLocks noGrp="1"/>
          </p:cNvSpPr>
          <p:nvPr>
            <p:ph type="title"/>
          </p:nvPr>
        </p:nvSpPr>
        <p:spPr/>
        <p:txBody>
          <a:bodyPr/>
          <a:lstStyle/>
          <a:p>
            <a:r>
              <a:t>Section 6.4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Box 2">
            <a:extLst>
              <a:ext uri="{FF2B5EF4-FFF2-40B4-BE49-F238E27FC236}">
                <a16:creationId xmlns:a16="http://schemas.microsoft.com/office/drawing/2014/main" id="{19A7C899-876B-ABCF-78A7-8261CB15FA15}"/>
              </a:ext>
            </a:extLst>
          </p:cNvPr>
          <p:cNvSpPr txBox="1"/>
          <p:nvPr/>
        </p:nvSpPr>
        <p:spPr>
          <a:xfrm>
            <a:off x="4047336" y="4723537"/>
            <a:ext cx="1049325" cy="369332"/>
          </a:xfrm>
          <a:prstGeom prst="rect">
            <a:avLst/>
          </a:prstGeom>
          <a:noFill/>
        </p:spPr>
        <p:txBody>
          <a:bodyPr wrap="square" rtlCol="0">
            <a:spAutoFit/>
          </a:bodyPr>
          <a:lstStyle/>
          <a:p>
            <a:pPr algn="ctr"/>
            <a:r>
              <a:rPr lang="en-US" dirty="0"/>
              <a:t>FIGURE 5</a:t>
            </a:r>
            <a:endParaRPr lang="en-US" dirty="0">
              <a:solidFill>
                <a:srgbClr val="000000"/>
              </a:solidFill>
            </a:endParaRPr>
          </a:p>
        </p:txBody>
      </p:sp>
      <p:pic>
        <p:nvPicPr>
          <p:cNvPr id="5" name="Picture 4" descr="Lines 1–15 of Form 1040 (2020) are shown. Line 1 has 54,876, line 2b has 27.50, line 9 has 54,903.50, line 10a has 6198, line 10c has 6198, and line 11 has 48,705.50.">
            <a:extLst>
              <a:ext uri="{FF2B5EF4-FFF2-40B4-BE49-F238E27FC236}">
                <a16:creationId xmlns:a16="http://schemas.microsoft.com/office/drawing/2014/main" id="{F876CB50-905D-3CB7-8DA5-1FEB59F94292}"/>
              </a:ext>
            </a:extLst>
          </p:cNvPr>
          <p:cNvPicPr>
            <a:picLocks noChangeAspect="1"/>
          </p:cNvPicPr>
          <p:nvPr/>
        </p:nvPicPr>
        <p:blipFill>
          <a:blip r:embed="rId2"/>
          <a:stretch>
            <a:fillRect/>
          </a:stretch>
        </p:blipFill>
        <p:spPr>
          <a:xfrm>
            <a:off x="174356" y="1240745"/>
            <a:ext cx="8795287" cy="3456000"/>
          </a:xfrm>
          <a:prstGeom prst="rect">
            <a:avLst/>
          </a:prstGeom>
        </p:spPr>
      </p:pic>
    </p:spTree>
    <p:extLst>
      <p:ext uri="{BB962C8B-B14F-4D97-AF65-F5344CB8AC3E}">
        <p14:creationId xmlns:p14="http://schemas.microsoft.com/office/powerpoint/2010/main" val="194712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b.	</a:t>
                </a:r>
                <a:r>
                  <a:rPr dirty="0"/>
                  <a:t>​</a:t>
                </a:r>
                <a:r>
                  <a:rPr sz="2800" dirty="0"/>
                  <a:t>The speech pathologist is allowed to adjust the taxable income because of interest paid for student loans and contributions to a retirement account that were made during the year. Using the Schedule 1, Part II worksheet, fill in the appropriate cells. Enter </a:t>
                </a:r>
                <a14:m>
                  <m:oMath xmlns:m="http://schemas.openxmlformats.org/officeDocument/2006/math">
                    <m:r>
                      <a:rPr>
                        <a:latin typeface="Cambria Math" panose="02040503050406030204" pitchFamily="18" charset="0"/>
                      </a:rPr>
                      <m:t>$1398</m:t>
                    </m:r>
                  </m:oMath>
                </a14:m>
                <a:r>
                  <a:rPr sz="2800" dirty="0"/>
                  <a:t> in student loan interest on line 20 and </a:t>
                </a:r>
                <a14:m>
                  <m:oMath xmlns:m="http://schemas.openxmlformats.org/officeDocument/2006/math">
                    <m:r>
                      <a:rPr>
                        <a:latin typeface="Cambria Math" panose="02040503050406030204" pitchFamily="18" charset="0"/>
                      </a:rPr>
                      <m:t>$4800</m:t>
                    </m:r>
                  </m:oMath>
                </a14:m>
                <a:r>
                  <a:rPr sz="2800" dirty="0"/>
                  <a:t> on line 19 as an IRA deduction. Line 22 instructs us to add together lines 10 through 21 and enter the total of </a:t>
                </a:r>
                <a14:m>
                  <m:oMath xmlns:m="http://schemas.openxmlformats.org/officeDocument/2006/math">
                    <m:r>
                      <a:rPr>
                        <a:latin typeface="Cambria Math" panose="02040503050406030204" pitchFamily="18" charset="0"/>
                      </a:rPr>
                      <m:t>$6198</m:t>
                    </m:r>
                  </m:oMath>
                </a14:m>
                <a:r>
                  <a:rPr sz="2800" dirty="0"/>
                  <a:t>, as shown in Figure 6.</a:t>
                </a:r>
              </a:p>
              <a:p>
                <a:pPr algn="ctr">
                  <a:defRPr sz="2800"/>
                </a:pPr>
                <a:r>
                  <a:rPr dirty="0"/>
                  <a:t>​</a:t>
                </a:r>
                <a:r>
                  <a:rPr sz="2800" dirty="0"/>
                  <a:t>Adjustments to Income:</a:t>
                </a:r>
                <a:r>
                  <a:rPr lang="en-US" sz="2800" dirty="0"/>
                  <a:t> $4800 + $1398 = $6198</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11"/>
            <a:ext cx="8229600" cy="914400"/>
          </a:xfrm>
        </p:spPr>
        <p:txBody>
          <a:bodyPr>
            <a:normAutofit/>
          </a:bodyPr>
          <a:lstStyle/>
          <a:p>
            <a:pPr>
              <a:defRPr sz="3200"/>
            </a:pPr>
            <a:r>
              <a:rPr sz="2800" dirty="0"/>
              <a:t>Example 1: Determining Gross Income and Adjusted Gross Income</a:t>
            </a: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sz="2800" dirty="0"/>
          </a:p>
        </p:txBody>
      </p:sp>
      <p:sp>
        <p:nvSpPr>
          <p:cNvPr id="3" name="TextBox 2">
            <a:extLst>
              <a:ext uri="{FF2B5EF4-FFF2-40B4-BE49-F238E27FC236}">
                <a16:creationId xmlns:a16="http://schemas.microsoft.com/office/drawing/2014/main" id="{19920115-3509-9216-298C-063131F89350}"/>
              </a:ext>
            </a:extLst>
          </p:cNvPr>
          <p:cNvSpPr txBox="1"/>
          <p:nvPr/>
        </p:nvSpPr>
        <p:spPr>
          <a:xfrm>
            <a:off x="3981449" y="5609148"/>
            <a:ext cx="1181100" cy="369332"/>
          </a:xfrm>
          <a:prstGeom prst="rect">
            <a:avLst/>
          </a:prstGeom>
          <a:noFill/>
        </p:spPr>
        <p:txBody>
          <a:bodyPr wrap="square" rtlCol="0">
            <a:spAutoFit/>
          </a:bodyPr>
          <a:lstStyle/>
          <a:p>
            <a:pPr algn="ctr"/>
            <a:r>
              <a:rPr lang="en-US" dirty="0"/>
              <a:t>FIGURE 6</a:t>
            </a:r>
            <a:endParaRPr lang="en-US" dirty="0">
              <a:solidFill>
                <a:srgbClr val="000000"/>
              </a:solidFill>
            </a:endParaRPr>
          </a:p>
        </p:txBody>
      </p:sp>
      <p:pic>
        <p:nvPicPr>
          <p:cNvPr id="5" name="Picture 4" descr="Part II from Schedule 1 (Form 1040)(2020) is shown. Line 19 has 4800, line 20 has 1398, and line 22 has 6198.">
            <a:extLst>
              <a:ext uri="{FF2B5EF4-FFF2-40B4-BE49-F238E27FC236}">
                <a16:creationId xmlns:a16="http://schemas.microsoft.com/office/drawing/2014/main" id="{4DF2FA53-CDDD-084B-8D8E-8482BD0481FD}"/>
              </a:ext>
            </a:extLst>
          </p:cNvPr>
          <p:cNvPicPr>
            <a:picLocks noChangeAspect="1"/>
          </p:cNvPicPr>
          <p:nvPr/>
        </p:nvPicPr>
        <p:blipFill>
          <a:blip r:embed="rId2"/>
          <a:stretch>
            <a:fillRect/>
          </a:stretch>
        </p:blipFill>
        <p:spPr>
          <a:xfrm>
            <a:off x="781605" y="1082113"/>
            <a:ext cx="7580789" cy="4536000"/>
          </a:xfrm>
          <a:prstGeom prst="rect">
            <a:avLst/>
          </a:prstGeom>
        </p:spPr>
      </p:pic>
    </p:spTree>
    <p:extLst>
      <p:ext uri="{BB962C8B-B14F-4D97-AF65-F5344CB8AC3E}">
        <p14:creationId xmlns:p14="http://schemas.microsoft.com/office/powerpoint/2010/main" val="316927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3" name="Text Placeholder 2"/>
          <p:cNvSpPr>
            <a:spLocks noGrp="1"/>
          </p:cNvSpPr>
          <p:nvPr>
            <p:ph type="body" sz="quarter" idx="10"/>
          </p:nvPr>
        </p:nvSpPr>
        <p:spPr/>
        <p:txBody>
          <a:bodyPr>
            <a:normAutofit fontScale="92500" lnSpcReduction="10000"/>
          </a:bodyPr>
          <a:lstStyle/>
          <a:p>
            <a:r>
              <a:rPr dirty="0"/>
              <a:t>​</a:t>
            </a:r>
            <a:r>
              <a:rPr sz="2800" dirty="0"/>
              <a:t>The adjustments to income total (line 22 of the worksheet) is then entered on line 10a of Form 1040 as shown in</a:t>
            </a:r>
            <a:br>
              <a:rPr lang="en-US" sz="2800" dirty="0"/>
            </a:br>
            <a:r>
              <a:rPr sz="2800" dirty="0"/>
              <a:t>Figure</a:t>
            </a:r>
            <a:r>
              <a:rPr lang="en-US" sz="2800" dirty="0"/>
              <a:t> </a:t>
            </a:r>
            <a:r>
              <a:rPr sz="2800" dirty="0"/>
              <a:t>7. If you are filling in the forms online, some programs will automatically do the addition for you and even transfer the amount from line 22 of the Schedule 1 worksheet to the correct place on Form 1040.</a:t>
            </a:r>
          </a:p>
          <a:p>
            <a:r>
              <a:rPr dirty="0"/>
              <a:t>​</a:t>
            </a:r>
            <a:r>
              <a:rPr sz="2800" dirty="0"/>
              <a:t>Notice that line 10b on Form 1040 allows for charitable contributions to be counted separately if you choose to take the standard deduction. We will look at this more in the next example. Since the speech pathologist has no charitable contributions to add, we write </a:t>
            </a:r>
            <a:r>
              <a:rPr sz="2800" dirty="0">
                <a:latin typeface="Cambria Math"/>
              </a:rPr>
              <a:t>6198</a:t>
            </a:r>
            <a:r>
              <a:rPr sz="2800" dirty="0"/>
              <a:t> on line 10c.</a:t>
            </a:r>
            <a:endParaRPr lang="en-US" sz="2800" dirty="0"/>
          </a:p>
          <a:p>
            <a:r>
              <a:rPr lang="en-US" sz="2800" dirty="0"/>
              <a:t>To find the adjusted gross income, we subtract line 10c from line 9 and enter this value on line 11, as instructed.</a:t>
            </a:r>
          </a:p>
        </p:txBody>
      </p:sp>
    </p:spTree>
    <p:extLst>
      <p:ext uri="{BB962C8B-B14F-4D97-AF65-F5344CB8AC3E}">
        <p14:creationId xmlns:p14="http://schemas.microsoft.com/office/powerpoint/2010/main" val="408807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08A3-43B5-1F27-19A7-36F5851AF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B594A-AAD5-DD70-43EF-83F34CD3203B}"/>
              </a:ext>
            </a:extLst>
          </p:cNvPr>
          <p:cNvSpPr>
            <a:spLocks noGrp="1"/>
          </p:cNvSpPr>
          <p:nvPr>
            <p:ph type="title"/>
          </p:nvPr>
        </p:nvSpPr>
        <p:spPr/>
        <p:txBody>
          <a:bodyPr>
            <a:normAutofit/>
          </a:bodyPr>
          <a:lstStyle/>
          <a:p>
            <a:pPr>
              <a:defRPr sz="3200"/>
            </a:pPr>
            <a:r>
              <a:rPr sz="2800" dirty="0"/>
              <a:t>Example 1: Determining Gross Income and Adjusted Gross Income</a:t>
            </a: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sz="280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6A50D8B-52C5-EF1B-583C-118D7B77FC26}"/>
                  </a:ext>
                </a:extLst>
              </p:cNvPr>
              <p:cNvSpPr>
                <a:spLocks noGrp="1"/>
              </p:cNvSpPr>
              <p:nvPr>
                <p:ph type="body" sz="quarter" idx="10"/>
              </p:nvPr>
            </p:nvSpPr>
            <p:spPr>
              <a:xfrm>
                <a:off x="457200" y="1016790"/>
                <a:ext cx="8229600" cy="4967067"/>
              </a:xfrm>
            </p:spPr>
            <p:txBody>
              <a:bodyPr>
                <a:normAutofit/>
              </a:bodyPr>
              <a:lstStyle/>
              <a:p>
                <a:pPr>
                  <a:spcBef>
                    <a:spcPts val="0"/>
                  </a:spcBef>
                  <a:defRPr sz="2800"/>
                </a:pPr>
                <a:r>
                  <a:rPr lang="en-US" sz="2400" dirty="0"/>
                  <a:t>​Adjusted Gross Income: </a:t>
                </a:r>
                <a14:m>
                  <m:oMath xmlns:m="http://schemas.openxmlformats.org/officeDocument/2006/math">
                    <m:r>
                      <a:rPr lang="en-US" sz="2400">
                        <a:latin typeface="Cambria Math" panose="02040503050406030204" pitchFamily="18" charset="0"/>
                      </a:rPr>
                      <m:t>$54,903.50−$6198=$48,705.50</m:t>
                    </m:r>
                  </m:oMath>
                </a14:m>
                <a:endParaRPr lang="en-US" sz="2400" dirty="0"/>
              </a:p>
              <a:p>
                <a:pPr>
                  <a:spcBef>
                    <a:spcPts val="0"/>
                  </a:spcBef>
                  <a:defRPr sz="2800"/>
                </a:pPr>
                <a:r>
                  <a:rPr sz="2400" dirty="0"/>
                  <a:t>​So the adjusted gross income is </a:t>
                </a:r>
                <a14:m>
                  <m:oMath xmlns:m="http://schemas.openxmlformats.org/officeDocument/2006/math">
                    <m:r>
                      <a:rPr sz="2400">
                        <a:latin typeface="Cambria Math" panose="02040503050406030204" pitchFamily="18" charset="0"/>
                      </a:rPr>
                      <m:t>$48,705.50</m:t>
                    </m:r>
                  </m:oMath>
                </a14:m>
                <a:r>
                  <a:rPr sz="2400" dirty="0"/>
                  <a:t>.</a:t>
                </a:r>
              </a:p>
            </p:txBody>
          </p:sp>
        </mc:Choice>
        <mc:Fallback xmlns="">
          <p:sp>
            <p:nvSpPr>
              <p:cNvPr id="3" name="Text Placeholder 2">
                <a:extLst>
                  <a:ext uri="{FF2B5EF4-FFF2-40B4-BE49-F238E27FC236}">
                    <a16:creationId xmlns:a16="http://schemas.microsoft.com/office/drawing/2014/main" id="{76A50D8B-52C5-EF1B-583C-118D7B77FC26}"/>
                  </a:ext>
                </a:extLst>
              </p:cNvPr>
              <p:cNvSpPr>
                <a:spLocks noGrp="1" noRot="1" noChangeAspect="1" noMove="1" noResize="1" noEditPoints="1" noAdjustHandles="1" noChangeArrowheads="1" noChangeShapeType="1" noTextEdit="1"/>
              </p:cNvSpPr>
              <p:nvPr>
                <p:ph type="body" sz="quarter" idx="10"/>
              </p:nvPr>
            </p:nvSpPr>
            <p:spPr>
              <a:xfrm>
                <a:off x="457200" y="1016790"/>
                <a:ext cx="8229600" cy="4967067"/>
              </a:xfrm>
              <a:blipFill>
                <a:blip r:embed="rId2"/>
                <a:stretch>
                  <a:fillRect l="-1111" t="-982"/>
                </a:stretch>
              </a:blipFill>
            </p:spPr>
            <p:txBody>
              <a:bodyPr/>
              <a:lstStyle/>
              <a:p>
                <a:r>
                  <a:rPr lang="en-IN">
                    <a:noFill/>
                  </a:rPr>
                  <a:t> </a:t>
                </a:r>
              </a:p>
            </p:txBody>
          </p:sp>
        </mc:Fallback>
      </mc:AlternateContent>
      <p:pic>
        <p:nvPicPr>
          <p:cNvPr id="7" name="Picture 6" descr="Lines 1–15 of Form 1040 (2020) are shown. Line 1 has 54,876, line 2b has 27.50, line 9 has 54,903.50, line 10a has 6198, line 10c has 6198, and line 11 has 48,705.50.">
            <a:extLst>
              <a:ext uri="{FF2B5EF4-FFF2-40B4-BE49-F238E27FC236}">
                <a16:creationId xmlns:a16="http://schemas.microsoft.com/office/drawing/2014/main" id="{4A5D416F-9984-1FE5-9E8B-81872A49C71B}"/>
              </a:ext>
            </a:extLst>
          </p:cNvPr>
          <p:cNvPicPr>
            <a:picLocks noChangeAspect="1"/>
          </p:cNvPicPr>
          <p:nvPr/>
        </p:nvPicPr>
        <p:blipFill>
          <a:blip r:embed="rId3"/>
          <a:stretch>
            <a:fillRect/>
          </a:stretch>
        </p:blipFill>
        <p:spPr>
          <a:xfrm>
            <a:off x="307682" y="1931190"/>
            <a:ext cx="8528636" cy="3384000"/>
          </a:xfrm>
          <a:prstGeom prst="rect">
            <a:avLst/>
          </a:prstGeom>
        </p:spPr>
      </p:pic>
      <p:sp>
        <p:nvSpPr>
          <p:cNvPr id="5" name="TextBox 4">
            <a:extLst>
              <a:ext uri="{FF2B5EF4-FFF2-40B4-BE49-F238E27FC236}">
                <a16:creationId xmlns:a16="http://schemas.microsoft.com/office/drawing/2014/main" id="{7C3B4A88-AAEF-671A-8B76-BFED06D312C9}"/>
              </a:ext>
            </a:extLst>
          </p:cNvPr>
          <p:cNvSpPr txBox="1"/>
          <p:nvPr/>
        </p:nvSpPr>
        <p:spPr>
          <a:xfrm>
            <a:off x="4000500" y="5315190"/>
            <a:ext cx="1143000" cy="369332"/>
          </a:xfrm>
          <a:prstGeom prst="rect">
            <a:avLst/>
          </a:prstGeom>
          <a:noFill/>
        </p:spPr>
        <p:txBody>
          <a:bodyPr wrap="square" rtlCol="0">
            <a:spAutoFit/>
          </a:bodyPr>
          <a:lstStyle/>
          <a:p>
            <a:pPr algn="ctr"/>
            <a:r>
              <a:rPr lang="en-US" dirty="0"/>
              <a:t>FIGURE 7</a:t>
            </a:r>
            <a:endParaRPr lang="en-US" dirty="0">
              <a:solidFill>
                <a:srgbClr val="000000"/>
              </a:solidFill>
            </a:endParaRPr>
          </a:p>
        </p:txBody>
      </p:sp>
    </p:spTree>
    <p:extLst>
      <p:ext uri="{BB962C8B-B14F-4D97-AF65-F5344CB8AC3E}">
        <p14:creationId xmlns:p14="http://schemas.microsoft.com/office/powerpoint/2010/main" val="309271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r>
              <a:rPr lang="en-US" dirty="0"/>
              <a:t>When entering a line amount, you can round to the nearest whole dollar on your tax return if you choose. However, if you round in one place on the form, you must round everywhere. </a:t>
            </a:r>
          </a:p>
        </p:txBody>
      </p:sp>
    </p:spTree>
    <p:extLst>
      <p:ext uri="{BB962C8B-B14F-4D97-AF65-F5344CB8AC3E}">
        <p14:creationId xmlns:p14="http://schemas.microsoft.com/office/powerpoint/2010/main" val="357007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sp>
        <p:nvSpPr>
          <p:cNvPr id="3" name="Text Placeholder 2"/>
          <p:cNvSpPr>
            <a:spLocks noGrp="1"/>
          </p:cNvSpPr>
          <p:nvPr>
            <p:ph type="body" sz="quarter" idx="10"/>
          </p:nvPr>
        </p:nvSpPr>
        <p:spPr/>
        <p:txBody>
          <a:bodyPr>
            <a:normAutofit/>
          </a:bodyPr>
          <a:lstStyle/>
          <a:p>
            <a:r>
              <a:rPr sz="2800"/>
              <a:t>Many states also charge state income tax and use your federal adjusted gross income as a basis for your total tax bill.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3</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Starting with 2018 taxes, the standard deduction amount for each filing status nearly doubled, encouraging fewer people to itemize their deductions. (Deductions for dependents, or exemptions, were also eliminated effective 2018–2025.)</a:t>
                </a:r>
              </a:p>
              <a:p>
                <a:pPr>
                  <a:defRPr sz="2800"/>
                </a:pPr>
                <a:r>
                  <a:rPr sz="2800" dirty="0"/>
                  <a:t>As a result, </a:t>
                </a:r>
                <a14:m>
                  <m:oMath xmlns:m="http://schemas.openxmlformats.org/officeDocument/2006/math">
                    <m:r>
                      <a:rPr>
                        <a:latin typeface="Cambria Math" panose="02040503050406030204" pitchFamily="18" charset="0"/>
                      </a:rPr>
                      <m:t>86%</m:t>
                    </m:r>
                  </m:oMath>
                </a14:m>
                <a:r>
                  <a:rPr sz="2800" dirty="0"/>
                  <a:t> of individual taxpayers were expected to use the new standard deductions.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443"/>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Deduction and Taxable Income</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800" dirty="0"/>
              <a:t>Deduction</a:t>
            </a:r>
          </a:p>
          <a:p>
            <a:r>
              <a:rPr sz="2800" dirty="0"/>
              <a:t>A tax </a:t>
            </a:r>
            <a:r>
              <a:rPr sz="2800" b="1" dirty="0"/>
              <a:t>deduction</a:t>
            </a:r>
            <a:r>
              <a:rPr sz="2800" dirty="0"/>
              <a:t> is comprised of expenses incurred by an individual or organization that can be subtracted from their gross income in order to reduce the amount of income that is able to be taxed.</a:t>
            </a:r>
          </a:p>
          <a:p>
            <a:pPr>
              <a:defRPr b="1"/>
            </a:pPr>
            <a:r>
              <a:rPr sz="2800" dirty="0"/>
              <a:t>Taxable Income</a:t>
            </a:r>
          </a:p>
          <a:p>
            <a:r>
              <a:rPr sz="2800" b="1" dirty="0"/>
              <a:t>Taxable income</a:t>
            </a:r>
            <a:r>
              <a:rPr sz="2800" dirty="0"/>
              <a:t> is the amount of income subject to taxes by the government.</a:t>
            </a:r>
          </a:p>
          <a:p>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2: Determining Taxable Income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sz="3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A married taxpayer is filing taxes jointly with his spouse and they do not have any dependents to claim. During the year, they contribute </a:t>
                </a:r>
                <a14:m>
                  <m:oMath xmlns:m="http://schemas.openxmlformats.org/officeDocument/2006/math">
                    <m:r>
                      <a:rPr>
                        <a:latin typeface="Cambria Math" panose="02040503050406030204" pitchFamily="18" charset="0"/>
                      </a:rPr>
                      <m:t>$6000</m:t>
                    </m:r>
                  </m:oMath>
                </a14:m>
                <a:r>
                  <a:rPr sz="2800" dirty="0"/>
                  <a:t> to a traditional IRA. They also make charitable contributions of </a:t>
                </a:r>
                <a14:m>
                  <m:oMath xmlns:m="http://schemas.openxmlformats.org/officeDocument/2006/math">
                    <m:r>
                      <a:rPr>
                        <a:latin typeface="Cambria Math" panose="02040503050406030204" pitchFamily="18" charset="0"/>
                      </a:rPr>
                      <m:t>$1200</m:t>
                    </m:r>
                  </m:oMath>
                </a14:m>
                <a:r>
                  <a:rPr sz="2800" dirty="0"/>
                  <a:t> to Feeding America and </a:t>
                </a:r>
                <a14:m>
                  <m:oMath xmlns:m="http://schemas.openxmlformats.org/officeDocument/2006/math">
                    <m:r>
                      <a:rPr>
                        <a:latin typeface="Cambria Math" panose="02040503050406030204" pitchFamily="18" charset="0"/>
                      </a:rPr>
                      <m:t>$500</m:t>
                    </m:r>
                  </m:oMath>
                </a14:m>
                <a:r>
                  <a:rPr sz="2800" dirty="0"/>
                  <a:t> to Habitat for Humanity. They have no other deductions, and their combined wages are </a:t>
                </a:r>
                <a14:m>
                  <m:oMath xmlns:m="http://schemas.openxmlformats.org/officeDocument/2006/math">
                    <m:r>
                      <a:rPr>
                        <a:latin typeface="Cambria Math" panose="02040503050406030204" pitchFamily="18" charset="0"/>
                      </a:rPr>
                      <m:t>$117,795</m:t>
                    </m:r>
                  </m:oMath>
                </a14:m>
                <a:r>
                  <a:rPr sz="2800" dirty="0"/>
                  <a:t>. Additionally, they earned </a:t>
                </a:r>
                <a14:m>
                  <m:oMath xmlns:m="http://schemas.openxmlformats.org/officeDocument/2006/math">
                    <m:r>
                      <a:rPr>
                        <a:latin typeface="Cambria Math" panose="02040503050406030204" pitchFamily="18" charset="0"/>
                      </a:rPr>
                      <m:t>$327</m:t>
                    </m:r>
                  </m:oMath>
                </a14:m>
                <a:r>
                  <a:rPr sz="2800" dirty="0"/>
                  <a:t> in interest from their savings accounts, which is taxable.</a:t>
                </a:r>
              </a:p>
              <a:p>
                <a:pPr marL="538163" indent="-538163">
                  <a:defRPr sz="2800"/>
                </a:pPr>
                <a:r>
                  <a:rPr lang="en-US" sz="2800" dirty="0"/>
                  <a:t>a.	</a:t>
                </a:r>
                <a:r>
                  <a:rPr sz="2800" dirty="0"/>
                  <a:t>Decide whether the couple should use the 2020 standard deduction amount or itemize their deductions.</a:t>
                </a:r>
              </a:p>
              <a:p>
                <a:pPr marL="538163" indent="-538163">
                  <a:defRPr sz="2800"/>
                </a:pPr>
                <a:r>
                  <a:rPr lang="en-US" sz="2800" dirty="0"/>
                  <a:t>b.	</a:t>
                </a:r>
                <a:r>
                  <a:rPr sz="2800" dirty="0"/>
                  <a:t>Determine their taxable income by filling in Form 1040.</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259"/>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1</a:t>
            </a:r>
            <a:endParaRPr dirty="0"/>
          </a:p>
        </p:txBody>
      </p:sp>
      <p:sp>
        <p:nvSpPr>
          <p:cNvPr id="3" name="Text Placeholder 2"/>
          <p:cNvSpPr>
            <a:spLocks noGrp="1"/>
          </p:cNvSpPr>
          <p:nvPr>
            <p:ph type="body" sz="quarter" idx="10"/>
          </p:nvPr>
        </p:nvSpPr>
        <p:spPr/>
        <p:txBody>
          <a:bodyPr>
            <a:normAutofit/>
          </a:bodyPr>
          <a:lstStyle/>
          <a:p>
            <a:r>
              <a:rPr sz="2800"/>
              <a:t>Ratified in 1913, the 16th Amendment to the US Constitution established Congress's power to collect income taxes annually in order to fund public services and pay governmental obligations.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2: Determining Taxable Income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sz="3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717550" indent="-717550">
                  <a:defRPr sz="2800"/>
                </a:pPr>
                <a:r>
                  <a:rPr lang="en-US" sz="2800" dirty="0"/>
                  <a:t>a.	</a:t>
                </a:r>
                <a:r>
                  <a:rPr sz="2800" dirty="0"/>
                  <a:t>To decide whether to use the standard deduction or itemize their deductions, the couple needs to compare their charitable donations to the standard deduction allowed for joint filers. They are allowed a standard deduction for "married filing jointly" of </a:t>
                </a:r>
                <a14:m>
                  <m:oMath xmlns:m="http://schemas.openxmlformats.org/officeDocument/2006/math">
                    <m:r>
                      <a:rPr>
                        <a:latin typeface="Cambria Math" panose="02040503050406030204" pitchFamily="18" charset="0"/>
                      </a:rPr>
                      <m:t>$24,800</m:t>
                    </m:r>
                  </m:oMath>
                </a14:m>
                <a:r>
                  <a:rPr sz="2800" dirty="0"/>
                  <a:t>. This is far more than their charitable contributions of </a:t>
                </a:r>
                <a14:m>
                  <m:oMath xmlns:m="http://schemas.openxmlformats.org/officeDocument/2006/math">
                    <m:r>
                      <a:rPr>
                        <a:latin typeface="Cambria Math" panose="02040503050406030204" pitchFamily="18" charset="0"/>
                      </a:rPr>
                      <m:t>$1700</m:t>
                    </m:r>
                  </m:oMath>
                </a14:m>
                <a:r>
                  <a:rPr sz="2800" dirty="0"/>
                  <a:t>. Therefore, it is better for them to claim the standard deduction and not itemize their deductions. Because of this, they can also claim up to </a:t>
                </a:r>
                <a14:m>
                  <m:oMath xmlns:m="http://schemas.openxmlformats.org/officeDocument/2006/math">
                    <m:r>
                      <a:rPr>
                        <a:latin typeface="Cambria Math" panose="02040503050406030204" pitchFamily="18" charset="0"/>
                      </a:rPr>
                      <m:t>$300</m:t>
                    </m:r>
                  </m:oMath>
                </a14:m>
                <a:r>
                  <a:rPr sz="2800" dirty="0"/>
                  <a:t> for their donations on line 10b.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2: Determining Taxable Income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sz="3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47675" indent="-447675">
                  <a:defRPr sz="2800"/>
                </a:pPr>
                <a:r>
                  <a:rPr lang="en-US" sz="2400" dirty="0"/>
                  <a:t>b.	</a:t>
                </a:r>
                <a:r>
                  <a:rPr sz="2400" dirty="0"/>
                  <a:t>Based on the information given, the couple will enter their combined wages of </a:t>
                </a:r>
                <a14:m>
                  <m:oMath xmlns:m="http://schemas.openxmlformats.org/officeDocument/2006/math">
                    <m:r>
                      <a:rPr sz="2400">
                        <a:latin typeface="Cambria Math" panose="02040503050406030204" pitchFamily="18" charset="0"/>
                      </a:rPr>
                      <m:t>$117,795</m:t>
                    </m:r>
                  </m:oMath>
                </a14:m>
                <a:r>
                  <a:rPr sz="2400" dirty="0"/>
                  <a:t> on line 1 of Form 1040 and enter </a:t>
                </a:r>
                <a14:m>
                  <m:oMath xmlns:m="http://schemas.openxmlformats.org/officeDocument/2006/math">
                    <m:r>
                      <a:rPr sz="2400">
                        <a:latin typeface="Cambria Math" panose="02040503050406030204" pitchFamily="18" charset="0"/>
                      </a:rPr>
                      <m:t>$327</m:t>
                    </m:r>
                  </m:oMath>
                </a14:m>
                <a:r>
                  <a:rPr sz="2400" dirty="0"/>
                  <a:t> on line 2b since their earned interest is taxable. Nothing else is entered on lines 3b through 8. On line 9, we enter the sum of these values.</a:t>
                </a:r>
                <a:endParaRPr lang="en-US" sz="2400" dirty="0"/>
              </a:p>
              <a:p>
                <a:pPr>
                  <a:defRPr sz="2800"/>
                </a:pPr>
                <a:endParaRPr sz="1000" dirty="0"/>
              </a:p>
              <a:p>
                <a:pPr algn="ctr">
                  <a:defRPr sz="2800"/>
                </a:pPr>
                <a:r>
                  <a:rPr sz="2400" dirty="0"/>
                  <a:t>​Line 9 (Total Income): </a:t>
                </a:r>
                <a14:m>
                  <m:oMath xmlns:m="http://schemas.openxmlformats.org/officeDocument/2006/math">
                    <m:r>
                      <a:rPr sz="2400">
                        <a:latin typeface="Cambria Math" panose="02040503050406030204" pitchFamily="18" charset="0"/>
                      </a:rPr>
                      <m:t>$117,795+$327=$118,122</m:t>
                    </m:r>
                  </m:oMath>
                </a14:m>
                <a:endParaRPr lang="en-US" sz="2400" dirty="0"/>
              </a:p>
              <a:p>
                <a:pPr algn="ctr">
                  <a:defRPr sz="2800"/>
                </a:pPr>
                <a:endParaRPr sz="1000" dirty="0"/>
              </a:p>
              <a:p>
                <a:pPr marL="457200" lvl="1" indent="0">
                  <a:buNone/>
                  <a:defRPr sz="2800"/>
                </a:pPr>
                <a:r>
                  <a:rPr sz="2400" dirty="0"/>
                  <a:t>Next, we need to fill in the adjustments to income found on line 10. Line 10a is for the total from the Schedule 1, Part II worksheet. Since the only adjustment to income they have is the </a:t>
                </a:r>
                <a14:m>
                  <m:oMath xmlns:m="http://schemas.openxmlformats.org/officeDocument/2006/math">
                    <m:r>
                      <a:rPr sz="2400">
                        <a:latin typeface="Cambria Math" panose="02040503050406030204" pitchFamily="18" charset="0"/>
                      </a:rPr>
                      <m:t>$6000</m:t>
                    </m:r>
                  </m:oMath>
                </a14:m>
                <a:r>
                  <a:rPr sz="2400" dirty="0"/>
                  <a:t> they paid into an IRA, we can simply enter this value on line 10a.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815"/>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2: Determining Taxable Income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sz="3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lgn="just">
                  <a:buNone/>
                  <a:defRPr sz="2800"/>
                </a:pPr>
                <a:r>
                  <a:rPr sz="2400" dirty="0"/>
                  <a:t>As we found in part a., they are taking the standard deduction for "married filing jointly," and hence are allowed an additional deduction of up to </a:t>
                </a:r>
                <a14:m>
                  <m:oMath xmlns:m="http://schemas.openxmlformats.org/officeDocument/2006/math">
                    <m:r>
                      <a:rPr sz="2400">
                        <a:latin typeface="Cambria Math" panose="02040503050406030204" pitchFamily="18" charset="0"/>
                      </a:rPr>
                      <m:t>$300</m:t>
                    </m:r>
                  </m:oMath>
                </a14:m>
                <a:r>
                  <a:rPr sz="2400" dirty="0"/>
                  <a:t> for charitable donations. Although their donations were </a:t>
                </a:r>
                <a14:m>
                  <m:oMath xmlns:m="http://schemas.openxmlformats.org/officeDocument/2006/math">
                    <m:r>
                      <a:rPr sz="2400">
                        <a:latin typeface="Cambria Math" panose="02040503050406030204" pitchFamily="18" charset="0"/>
                      </a:rPr>
                      <m:t>$1700</m:t>
                    </m:r>
                  </m:oMath>
                </a14:m>
                <a:r>
                  <a:rPr sz="2400" dirty="0"/>
                  <a:t>, they can only claim </a:t>
                </a:r>
                <a14:m>
                  <m:oMath xmlns:m="http://schemas.openxmlformats.org/officeDocument/2006/math">
                    <m:r>
                      <a:rPr sz="2400">
                        <a:latin typeface="Cambria Math" panose="02040503050406030204" pitchFamily="18" charset="0"/>
                      </a:rPr>
                      <m:t>$300</m:t>
                    </m:r>
                  </m:oMath>
                </a14:m>
                <a:r>
                  <a:rPr sz="2400" dirty="0"/>
                  <a:t>. So we fill in </a:t>
                </a:r>
                <a:r>
                  <a:rPr sz="2400" dirty="0">
                    <a:latin typeface="Cambria Math"/>
                  </a:rPr>
                  <a:t>300</a:t>
                </a:r>
                <a:r>
                  <a:rPr sz="2400" dirty="0"/>
                  <a:t> on line 10b. Line 10c will be the sum of 10a and 10b, which is </a:t>
                </a:r>
                <a14:m>
                  <m:oMath xmlns:m="http://schemas.openxmlformats.org/officeDocument/2006/math">
                    <m:r>
                      <a:rPr sz="2400">
                        <a:latin typeface="Cambria Math" panose="02040503050406030204" pitchFamily="18" charset="0"/>
                      </a:rPr>
                      <m:t>$6300</m:t>
                    </m:r>
                  </m:oMath>
                </a14:m>
                <a:r>
                  <a:rPr sz="2400" dirty="0"/>
                  <a:t>.</a:t>
                </a:r>
              </a:p>
              <a:p>
                <a:pPr marL="457200" lvl="1" indent="0" algn="just">
                  <a:buNone/>
                </a:pPr>
                <a:r>
                  <a:rPr sz="2400" dirty="0"/>
                  <a:t>The couple's adjusted gross income, which is entered on line 11, is found by subtracting line 10c from line 9.</a:t>
                </a:r>
                <a:endParaRPr lang="en-US" sz="2400" dirty="0"/>
              </a:p>
              <a:p>
                <a:pPr marL="457200" lvl="1" indent="0">
                  <a:buNone/>
                </a:pPr>
                <a:endParaRPr sz="1000" dirty="0"/>
              </a:p>
              <a:p>
                <a:pPr algn="ctr">
                  <a:defRPr sz="2800"/>
                </a:pPr>
                <a:r>
                  <a:rPr sz="2400" dirty="0"/>
                  <a:t>​</a:t>
                </a:r>
                <a:r>
                  <a:rPr lang="en-US" sz="2400" dirty="0"/>
                  <a:t>       </a:t>
                </a:r>
                <a:r>
                  <a:rPr sz="2400" dirty="0"/>
                  <a:t>Adjusted Gross Income: </a:t>
                </a:r>
                <a14:m>
                  <m:oMath xmlns:m="http://schemas.openxmlformats.org/officeDocument/2006/math">
                    <m:r>
                      <a:rPr sz="2400">
                        <a:latin typeface="Cambria Math" panose="02040503050406030204" pitchFamily="18" charset="0"/>
                      </a:rPr>
                      <m:t>$118,122−$6300=$111,822</m:t>
                    </m:r>
                  </m:oMath>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982" r="-1111"/>
                </a:stretch>
              </a:blipFill>
            </p:spPr>
            <p:txBody>
              <a:bodyPr/>
              <a:lstStyle/>
              <a:p>
                <a:r>
                  <a:rPr lang="en-US">
                    <a:noFill/>
                  </a:rPr>
                  <a:t> </a:t>
                </a:r>
              </a:p>
            </p:txBody>
          </p:sp>
        </mc:Fallback>
      </mc:AlternateContent>
    </p:spTree>
    <p:extLst>
      <p:ext uri="{BB962C8B-B14F-4D97-AF65-F5344CB8AC3E}">
        <p14:creationId xmlns:p14="http://schemas.microsoft.com/office/powerpoint/2010/main" val="371905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2: Determining Taxable Income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sz="3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32083"/>
                <a:ext cx="8229600" cy="4967067"/>
              </a:xfrm>
            </p:spPr>
            <p:txBody>
              <a:bodyPr>
                <a:normAutofit/>
              </a:bodyPr>
              <a:lstStyle/>
              <a:p>
                <a:pPr marL="457200" lvl="1" indent="0" algn="just">
                  <a:buNone/>
                </a:pPr>
                <a:r>
                  <a:rPr sz="2400" dirty="0"/>
                  <a:t>On line 12, we enter their standard deduction of </a:t>
                </a:r>
                <a:r>
                  <a:rPr sz="2400" dirty="0">
                    <a:latin typeface="Cambria Math"/>
                  </a:rPr>
                  <a:t>24,800</a:t>
                </a:r>
                <a:r>
                  <a:rPr sz="2400" dirty="0"/>
                  <a:t>. Subtracting the standard deduction (line 12) from the adjusted gross income (line 11) gives us their taxable income (line 15).</a:t>
                </a:r>
                <a:endParaRPr lang="en-US" sz="2400" dirty="0"/>
              </a:p>
              <a:p>
                <a:pPr marL="457200" lvl="1" indent="0" algn="just">
                  <a:buNone/>
                </a:pPr>
                <a:endParaRPr sz="1000" dirty="0"/>
              </a:p>
              <a:p>
                <a:pPr algn="ctr">
                  <a:defRPr sz="2800"/>
                </a:pPr>
                <a:r>
                  <a:rPr lang="en-US" sz="2400" dirty="0"/>
                  <a:t>   </a:t>
                </a:r>
                <a:r>
                  <a:rPr sz="2400" dirty="0"/>
                  <a:t>​</a:t>
                </a:r>
                <a14:m>
                  <m:oMath xmlns:m="http://schemas.openxmlformats.org/officeDocument/2006/math">
                    <m:r>
                      <m:rPr>
                        <m:nor/>
                      </m:rPr>
                      <a:rPr sz="2400"/>
                      <m:t>Taxable</m:t>
                    </m:r>
                    <m:r>
                      <m:rPr>
                        <m:nor/>
                      </m:rPr>
                      <a:rPr sz="2400"/>
                      <m:t> </m:t>
                    </m:r>
                    <m:r>
                      <m:rPr>
                        <m:nor/>
                      </m:rPr>
                      <a:rPr sz="2400"/>
                      <m:t>Income</m:t>
                    </m:r>
                    <m:r>
                      <a:rPr sz="2400">
                        <a:latin typeface="Cambria Math" panose="02040503050406030204" pitchFamily="18" charset="0"/>
                      </a:rPr>
                      <m:t>=</m:t>
                    </m:r>
                    <m:r>
                      <m:rPr>
                        <m:nor/>
                      </m:rPr>
                      <a:rPr sz="2400"/>
                      <m:t>Adjusted</m:t>
                    </m:r>
                    <m:r>
                      <m:rPr>
                        <m:nor/>
                      </m:rPr>
                      <a:rPr sz="2400"/>
                      <m:t> </m:t>
                    </m:r>
                    <m:r>
                      <m:rPr>
                        <m:nor/>
                      </m:rPr>
                      <a:rPr sz="2400"/>
                      <m:t>Gross</m:t>
                    </m:r>
                    <m:r>
                      <m:rPr>
                        <m:nor/>
                      </m:rPr>
                      <a:rPr sz="2400"/>
                      <m:t> </m:t>
                    </m:r>
                    <m:r>
                      <m:rPr>
                        <m:nor/>
                      </m:rPr>
                      <a:rPr sz="2400"/>
                      <m:t>Income</m:t>
                    </m:r>
                    <m:r>
                      <a:rPr sz="2400">
                        <a:latin typeface="Cambria Math" panose="02040503050406030204" pitchFamily="18" charset="0"/>
                      </a:rPr>
                      <m:t>−</m:t>
                    </m:r>
                    <m:r>
                      <m:rPr>
                        <m:nor/>
                      </m:rPr>
                      <a:rPr sz="2400"/>
                      <m:t>Deductions</m:t>
                    </m:r>
                  </m:oMath>
                </a14:m>
                <a:endParaRPr lang="en-US" sz="2400" dirty="0"/>
              </a:p>
              <a:p>
                <a:pPr algn="ctr">
                  <a:defRPr sz="2800"/>
                </a:pPr>
                <a:endParaRPr sz="1000" dirty="0"/>
              </a:p>
              <a:p>
                <a:pPr algn="ctr">
                  <a:defRPr sz="2800"/>
                </a:pPr>
                <a:r>
                  <a:rPr lang="en-US" sz="2400" dirty="0"/>
                  <a:t>  </a:t>
                </a:r>
                <a:r>
                  <a:rPr sz="2400" dirty="0"/>
                  <a:t>​</a:t>
                </a:r>
                <a14:m>
                  <m:oMath xmlns:m="http://schemas.openxmlformats.org/officeDocument/2006/math">
                    <m:r>
                      <m:rPr>
                        <m:nor/>
                      </m:rPr>
                      <a:rPr sz="2400"/>
                      <m:t>Taxable</m:t>
                    </m:r>
                    <m:r>
                      <m:rPr>
                        <m:nor/>
                      </m:rPr>
                      <a:rPr sz="2400"/>
                      <m:t> </m:t>
                    </m:r>
                    <m:r>
                      <m:rPr>
                        <m:nor/>
                      </m:rPr>
                      <a:rPr sz="2400"/>
                      <m:t>Income</m:t>
                    </m:r>
                    <m:r>
                      <a:rPr sz="2400">
                        <a:latin typeface="Cambria Math" panose="02040503050406030204" pitchFamily="18" charset="0"/>
                      </a:rPr>
                      <m:t>=$111,822−$24,800=$87,022</m:t>
                    </m:r>
                  </m:oMath>
                </a14:m>
                <a:endParaRPr lang="en-US" sz="2400" dirty="0"/>
              </a:p>
              <a:p>
                <a:pPr algn="ctr">
                  <a:defRPr sz="2800"/>
                </a:pPr>
                <a:endParaRPr sz="1000" dirty="0"/>
              </a:p>
              <a:p>
                <a:pPr marL="457200" lvl="1" indent="0">
                  <a:buNone/>
                  <a:defRPr sz="2800"/>
                </a:pPr>
                <a:r>
                  <a:rPr lang="en-US" sz="2400" dirty="0"/>
                  <a:t> </a:t>
                </a:r>
                <a:r>
                  <a:rPr sz="2400" dirty="0"/>
                  <a:t>Therefore, their taxable income for the year is </a:t>
                </a:r>
                <a14:m>
                  <m:oMath xmlns:m="http://schemas.openxmlformats.org/officeDocument/2006/math">
                    <m:r>
                      <a:rPr sz="2400">
                        <a:latin typeface="Cambria Math" panose="02040503050406030204" pitchFamily="18" charset="0"/>
                      </a:rPr>
                      <m:t>$87,022</m:t>
                    </m:r>
                  </m:oMath>
                </a14:m>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32083"/>
                <a:ext cx="8229600" cy="4967067"/>
              </a:xfrm>
              <a:blipFill>
                <a:blip r:embed="rId2"/>
                <a:stretch>
                  <a:fillRect t="-1227" r="-1111"/>
                </a:stretch>
              </a:blipFill>
            </p:spPr>
            <p:txBody>
              <a:bodyPr/>
              <a:lstStyle/>
              <a:p>
                <a:r>
                  <a:rPr lang="en-US">
                    <a:noFill/>
                  </a:rPr>
                  <a:t> </a:t>
                </a:r>
              </a:p>
            </p:txBody>
          </p:sp>
        </mc:Fallback>
      </mc:AlternateContent>
    </p:spTree>
    <p:extLst>
      <p:ext uri="{BB962C8B-B14F-4D97-AF65-F5344CB8AC3E}">
        <p14:creationId xmlns:p14="http://schemas.microsoft.com/office/powerpoint/2010/main" val="250287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2: Determining Taxable Income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sz="3000" dirty="0"/>
          </a:p>
        </p:txBody>
      </p:sp>
      <p:pic>
        <p:nvPicPr>
          <p:cNvPr id="6" name="Picture 5" descr="Lines 1–15 of Form 1040 (2020) are shown. Line 1 has 117,795, Line 2b has 372, Line 9 has 118,122, Line 10a has 6000, Line 10b has 300, Line 10c has  6300, Line 11 has 111,822, Line 12 has 24,800, and Line 15 has 87,022.">
            <a:extLst>
              <a:ext uri="{FF2B5EF4-FFF2-40B4-BE49-F238E27FC236}">
                <a16:creationId xmlns:a16="http://schemas.microsoft.com/office/drawing/2014/main" id="{D468A221-20FD-F1E8-BFFE-4A248E08B9A6}"/>
              </a:ext>
            </a:extLst>
          </p:cNvPr>
          <p:cNvPicPr>
            <a:picLocks noChangeAspect="1"/>
          </p:cNvPicPr>
          <p:nvPr/>
        </p:nvPicPr>
        <p:blipFill>
          <a:blip r:embed="rId2"/>
          <a:stretch>
            <a:fillRect/>
          </a:stretch>
        </p:blipFill>
        <p:spPr>
          <a:xfrm>
            <a:off x="288675" y="1219200"/>
            <a:ext cx="8566650" cy="3384000"/>
          </a:xfrm>
          <a:prstGeom prst="rect">
            <a:avLst/>
          </a:prstGeom>
        </p:spPr>
      </p:pic>
      <p:sp>
        <p:nvSpPr>
          <p:cNvPr id="3" name="TextBox 2">
            <a:extLst>
              <a:ext uri="{FF2B5EF4-FFF2-40B4-BE49-F238E27FC236}">
                <a16:creationId xmlns:a16="http://schemas.microsoft.com/office/drawing/2014/main" id="{FCB5E53F-68F1-BA45-54E3-5EA67CD15E49}"/>
              </a:ext>
            </a:extLst>
          </p:cNvPr>
          <p:cNvSpPr txBox="1"/>
          <p:nvPr/>
        </p:nvSpPr>
        <p:spPr>
          <a:xfrm>
            <a:off x="4000500" y="4608447"/>
            <a:ext cx="1143000" cy="369332"/>
          </a:xfrm>
          <a:prstGeom prst="rect">
            <a:avLst/>
          </a:prstGeom>
          <a:noFill/>
        </p:spPr>
        <p:txBody>
          <a:bodyPr wrap="square" rtlCol="0">
            <a:spAutoFit/>
          </a:bodyPr>
          <a:lstStyle/>
          <a:p>
            <a:pPr algn="ctr"/>
            <a:r>
              <a:rPr lang="en-US" dirty="0"/>
              <a:t>FIGURE 8</a:t>
            </a:r>
            <a:endParaRPr lang="en-US" dirty="0">
              <a:solidFill>
                <a:srgbClr val="000000"/>
              </a:solidFill>
            </a:endParaRPr>
          </a:p>
        </p:txBody>
      </p:sp>
    </p:spTree>
    <p:extLst>
      <p:ext uri="{BB962C8B-B14F-4D97-AF65-F5344CB8AC3E}">
        <p14:creationId xmlns:p14="http://schemas.microsoft.com/office/powerpoint/2010/main" val="102263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Determine the standard deduction for a married taxpayer filing separately based on the 2020 Form 1040.</a:t>
                </a:r>
              </a:p>
              <a:p>
                <a:endParaRPr lang="en-US"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12,400</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46338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4</a:t>
            </a:r>
            <a:endParaRPr dirty="0"/>
          </a:p>
        </p:txBody>
      </p:sp>
      <p:sp>
        <p:nvSpPr>
          <p:cNvPr id="3" name="Text Placeholder 2"/>
          <p:cNvSpPr>
            <a:spLocks noGrp="1"/>
          </p:cNvSpPr>
          <p:nvPr>
            <p:ph type="body" sz="quarter" idx="10"/>
          </p:nvPr>
        </p:nvSpPr>
        <p:spPr/>
        <p:txBody>
          <a:bodyPr>
            <a:normAutofit/>
          </a:bodyPr>
          <a:lstStyle/>
          <a:p>
            <a:r>
              <a:rPr sz="2800" dirty="0"/>
              <a:t>You can find up-to-date tax brackets by performing an internet search for "federal income tax brackets." Sometimes including the current year can help narrow down the results.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Federal Income Tax Using the IRS Tax Worksheet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partial 2020 IRS tax worksheet shown to calculate the amount of federal income tax charged to a taxpayer who is married filing jointly with a taxable income of </a:t>
                </a:r>
                <a14:m>
                  <m:oMath xmlns:m="http://schemas.openxmlformats.org/officeDocument/2006/math">
                    <m:r>
                      <a:rPr>
                        <a:latin typeface="Cambria Math" panose="02040503050406030204" pitchFamily="18" charset="0"/>
                      </a:rPr>
                      <m:t>$177,839</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Federal Income Tax Using the IRS Tax Worksheet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5" name="Picture 4" descr="Section A and Section B of the 2020 Tax Computation Worksheet is shown.">
            <a:extLst>
              <a:ext uri="{FF2B5EF4-FFF2-40B4-BE49-F238E27FC236}">
                <a16:creationId xmlns:a16="http://schemas.microsoft.com/office/drawing/2014/main" id="{F8FBDFB2-E3DB-4DEB-BD2D-5DFDA223CBB0}"/>
              </a:ext>
            </a:extLst>
          </p:cNvPr>
          <p:cNvPicPr>
            <a:picLocks noChangeAspect="1"/>
          </p:cNvPicPr>
          <p:nvPr/>
        </p:nvPicPr>
        <p:blipFill>
          <a:blip r:embed="rId2"/>
          <a:stretch>
            <a:fillRect/>
          </a:stretch>
        </p:blipFill>
        <p:spPr>
          <a:xfrm>
            <a:off x="158234" y="1179045"/>
            <a:ext cx="8827531" cy="4499909"/>
          </a:xfrm>
          <a:prstGeom prst="rect">
            <a:avLst/>
          </a:prstGeom>
        </p:spPr>
      </p:pic>
    </p:spTree>
    <p:extLst>
      <p:ext uri="{BB962C8B-B14F-4D97-AF65-F5344CB8AC3E}">
        <p14:creationId xmlns:p14="http://schemas.microsoft.com/office/powerpoint/2010/main" val="4136513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Federal Income Tax Using the IRS Tax Worksheet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4" name="Picture 3" descr="Section A and Section B of the 2020 Tax Computation Worksheet is shown.">
            <a:extLst>
              <a:ext uri="{FF2B5EF4-FFF2-40B4-BE49-F238E27FC236}">
                <a16:creationId xmlns:a16="http://schemas.microsoft.com/office/drawing/2014/main" id="{95F3F104-B15E-4796-B490-82DB98CA2773}"/>
              </a:ext>
            </a:extLst>
          </p:cNvPr>
          <p:cNvPicPr>
            <a:picLocks noChangeAspect="1"/>
          </p:cNvPicPr>
          <p:nvPr/>
        </p:nvPicPr>
        <p:blipFill>
          <a:blip r:embed="rId2"/>
          <a:srcRect b="8216"/>
          <a:stretch>
            <a:fillRect/>
          </a:stretch>
        </p:blipFill>
        <p:spPr>
          <a:xfrm>
            <a:off x="263676" y="1329126"/>
            <a:ext cx="8616648" cy="2709474"/>
          </a:xfrm>
          <a:prstGeom prst="rect">
            <a:avLst/>
          </a:prstGeom>
        </p:spPr>
      </p:pic>
      <p:sp>
        <p:nvSpPr>
          <p:cNvPr id="3" name="TextBox 2">
            <a:extLst>
              <a:ext uri="{FF2B5EF4-FFF2-40B4-BE49-F238E27FC236}">
                <a16:creationId xmlns:a16="http://schemas.microsoft.com/office/drawing/2014/main" id="{A3AFA0DD-C91A-1866-6972-AA3B5062C450}"/>
              </a:ext>
            </a:extLst>
          </p:cNvPr>
          <p:cNvSpPr txBox="1"/>
          <p:nvPr/>
        </p:nvSpPr>
        <p:spPr>
          <a:xfrm>
            <a:off x="3924300" y="4038600"/>
            <a:ext cx="12954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10</a:t>
            </a:r>
            <a:endParaRPr lang="en-IN" sz="2200" dirty="0"/>
          </a:p>
        </p:txBody>
      </p:sp>
    </p:spTree>
    <p:extLst>
      <p:ext uri="{BB962C8B-B14F-4D97-AF65-F5344CB8AC3E}">
        <p14:creationId xmlns:p14="http://schemas.microsoft.com/office/powerpoint/2010/main" val="57690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a:t>The Presidential Election Campaign check box allows you to contribute to public funds for presidential candidates. (This fund also pays for pediatric medical research.) Candidates are allowed to receive matching funds in the primaries or federal grants in the general election. There's only one catch—candidates who take public funds have to limit their spending.</a:t>
                </a:r>
              </a:p>
              <a:p>
                <a:pPr>
                  <a:defRPr sz="2800"/>
                </a:pPr>
                <a:r>
                  <a:rPr sz="2800"/>
                  <a:t>In the 2008 election, Republican nominee John McCain took the federal grant—all </a:t>
                </a:r>
                <a14:m>
                  <m:oMath xmlns:m="http://schemas.openxmlformats.org/officeDocument/2006/math">
                    <m:r>
                      <a:rPr>
                        <a:latin typeface="Cambria Math" panose="02040503050406030204" pitchFamily="18" charset="0"/>
                      </a:rPr>
                      <m:t>$84</m:t>
                    </m:r>
                  </m:oMath>
                </a14:m>
                <a:r>
                  <a:rPr sz="2800"/>
                  <a:t> million of it. He lost to Barack Obama, who rejected the public funds and raised </a:t>
                </a:r>
                <a14:m>
                  <m:oMath xmlns:m="http://schemas.openxmlformats.org/officeDocument/2006/math">
                    <m:r>
                      <a:rPr>
                        <a:latin typeface="Cambria Math" panose="02040503050406030204" pitchFamily="18" charset="0"/>
                      </a:rPr>
                      <m:t>$745</m:t>
                    </m:r>
                  </m:oMath>
                </a14:m>
                <a:r>
                  <a:rPr sz="2800"/>
                  <a:t> million.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70" r="-81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Federal Income Tax Using the IRS Tax Worksheet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fontScale="77500" lnSpcReduction="20000"/>
              </a:bodyPr>
              <a:lstStyle/>
              <a:p>
                <a:r>
                  <a:rPr sz="2800" b="1" dirty="0"/>
                  <a:t>Solution</a:t>
                </a:r>
              </a:p>
              <a:p>
                <a:pPr algn="just">
                  <a:defRPr sz="2800"/>
                </a:pPr>
                <a:r>
                  <a:rPr sz="2800" dirty="0"/>
                  <a:t>This is a partial worksheet from the IRS that is used by taxpayers whose taxable income is more than </a:t>
                </a:r>
                <a14:m>
                  <m:oMath xmlns:m="http://schemas.openxmlformats.org/officeDocument/2006/math">
                    <m:r>
                      <a:rPr>
                        <a:latin typeface="Cambria Math" panose="02040503050406030204" pitchFamily="18" charset="0"/>
                      </a:rPr>
                      <m:t>$100,000</m:t>
                    </m:r>
                  </m:oMath>
                </a14:m>
                <a:r>
                  <a:rPr sz="2800" dirty="0"/>
                  <a:t>. Notice that the worksheet is divided by filing status. The taxpayer needs to use Section B of the worksheet for the filing status of married filing jointly. Begin by entering the taxable income amount in column (a) of the second row (Over </a:t>
                </a:r>
                <a14:m>
                  <m:oMath xmlns:m="http://schemas.openxmlformats.org/officeDocument/2006/math">
                    <m:r>
                      <a:rPr>
                        <a:latin typeface="Cambria Math" panose="02040503050406030204" pitchFamily="18" charset="0"/>
                      </a:rPr>
                      <m:t>$171,050</m:t>
                    </m:r>
                  </m:oMath>
                </a14:m>
                <a:r>
                  <a:rPr sz="2800" dirty="0"/>
                  <a:t> but not over </a:t>
                </a:r>
                <a14:m>
                  <m:oMath xmlns:m="http://schemas.openxmlformats.org/officeDocument/2006/math">
                    <m:r>
                      <a:rPr>
                        <a:latin typeface="Cambria Math" panose="02040503050406030204" pitchFamily="18" charset="0"/>
                      </a:rPr>
                      <m:t>$326,600</m:t>
                    </m:r>
                  </m:oMath>
                </a14:m>
                <a:r>
                  <a:rPr sz="2800" dirty="0"/>
                  <a:t>.) In column (c) enter the result of multiplying the income by the percentage given, which is </a:t>
                </a:r>
                <a14:m>
                  <m:oMath xmlns:m="http://schemas.openxmlformats.org/officeDocument/2006/math">
                    <m:r>
                      <a:rPr>
                        <a:latin typeface="Cambria Math" panose="02040503050406030204" pitchFamily="18" charset="0"/>
                      </a:rPr>
                      <m:t>24%</m:t>
                    </m:r>
                  </m:oMath>
                </a14:m>
                <a:r>
                  <a:rPr sz="2800" dirty="0"/>
                  <a:t>.</a:t>
                </a:r>
                <a:endParaRPr lang="en-US" sz="2800" dirty="0"/>
              </a:p>
              <a:p>
                <a:pPr>
                  <a:defRPr sz="2800"/>
                </a:pPr>
                <a:endParaRPr sz="1200" dirty="0"/>
              </a:p>
              <a:p>
                <a:pPr algn="ctr">
                  <a:defRPr sz="2800"/>
                </a:pPr>
                <a:r>
                  <a:rPr sz="2800" dirty="0"/>
                  <a:t>Column (c): </a:t>
                </a:r>
                <a14:m>
                  <m:oMath xmlns:m="http://schemas.openxmlformats.org/officeDocument/2006/math">
                    <m:r>
                      <a:rPr>
                        <a:latin typeface="Cambria Math" panose="02040503050406030204" pitchFamily="18" charset="0"/>
                      </a:rPr>
                      <m:t>$177,839⋅0.24=$42,681.36</m:t>
                    </m:r>
                  </m:oMath>
                </a14:m>
                <a:endParaRPr lang="en-US" sz="2800" dirty="0"/>
              </a:p>
              <a:p>
                <a:pPr algn="ctr">
                  <a:defRPr sz="2800"/>
                </a:pPr>
                <a:endParaRPr sz="1300" dirty="0"/>
              </a:p>
              <a:p>
                <a:pPr algn="just"/>
                <a:r>
                  <a:rPr sz="2800" dirty="0"/>
                  <a:t>Lastly, subtract the amount given in column (d), which is the adjustment for income that is taxed at the lower tax rate, and enter the result in the column labeled Tax.</a:t>
                </a:r>
                <a:endParaRPr lang="en-US" sz="2800" dirty="0"/>
              </a:p>
              <a:p>
                <a:endParaRPr sz="1300" dirty="0"/>
              </a:p>
              <a:p>
                <a:pPr algn="ctr">
                  <a:defRPr sz="2800"/>
                </a:pPr>
                <a:r>
                  <a:rPr sz="2800" dirty="0"/>
                  <a:t>Column Tax: </a:t>
                </a:r>
                <a14:m>
                  <m:oMath xmlns:m="http://schemas.openxmlformats.org/officeDocument/2006/math">
                    <m:r>
                      <a:rPr>
                        <a:latin typeface="Cambria Math" panose="02040503050406030204" pitchFamily="18" charset="0"/>
                      </a:rPr>
                      <m:t>$42,681.36−$11,841.00=$30,840.36</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937" t="-2086" r="-86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Federal Income Tax Using the IRS Tax Worksheet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7" name="Picture 6" descr="The 2020 Tax Computation Worksheet, Section B is shown. The row &quot;Over $171,050 but not over $326,600&quot; is filled out as follows: (a) Enter the amount from line 15, $177,839. (b) Multiplication amount, times 24% ( 0.24 ). (c) Multiply (a) by (b), $42,681.36. (d) Subtraction amount, $11,841.00. Tax. Subtract (d) from (c). Enter the result here and on the entry space on line 16, $30,840.36.">
            <a:extLst>
              <a:ext uri="{FF2B5EF4-FFF2-40B4-BE49-F238E27FC236}">
                <a16:creationId xmlns:a16="http://schemas.microsoft.com/office/drawing/2014/main" id="{7DA73E4C-0160-FD28-98AB-52924C3F80AA}"/>
              </a:ext>
            </a:extLst>
          </p:cNvPr>
          <p:cNvPicPr>
            <a:picLocks noChangeAspect="1"/>
          </p:cNvPicPr>
          <p:nvPr/>
        </p:nvPicPr>
        <p:blipFill>
          <a:blip r:embed="rId2"/>
          <a:stretch>
            <a:fillRect/>
          </a:stretch>
        </p:blipFill>
        <p:spPr>
          <a:xfrm>
            <a:off x="448112" y="1269000"/>
            <a:ext cx="8247776" cy="2160000"/>
          </a:xfrm>
          <a:prstGeom prst="rect">
            <a:avLst/>
          </a:prstGeom>
        </p:spPr>
      </p:pic>
      <p:sp>
        <p:nvSpPr>
          <p:cNvPr id="5" name="TextBox 4">
            <a:extLst>
              <a:ext uri="{FF2B5EF4-FFF2-40B4-BE49-F238E27FC236}">
                <a16:creationId xmlns:a16="http://schemas.microsoft.com/office/drawing/2014/main" id="{40227B30-C594-AFBB-C3B9-8FF00BDA4478}"/>
              </a:ext>
            </a:extLst>
          </p:cNvPr>
          <p:cNvSpPr txBox="1"/>
          <p:nvPr/>
        </p:nvSpPr>
        <p:spPr>
          <a:xfrm>
            <a:off x="3924300" y="3512820"/>
            <a:ext cx="12954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11</a:t>
            </a:r>
            <a:endParaRPr lang="en-IN" sz="22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2C7D9E-E4BF-FFDE-4A2B-8D992BEE3316}"/>
                  </a:ext>
                </a:extLst>
              </p:cNvPr>
              <p:cNvSpPr txBox="1"/>
              <p:nvPr/>
            </p:nvSpPr>
            <p:spPr>
              <a:xfrm>
                <a:off x="461682" y="4114800"/>
                <a:ext cx="8247776"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Thus, the amount of federal income tax that should be entered on line 16 of Form 1040 is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$30,840.36</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8" name="TextBox 7">
                <a:extLst>
                  <a:ext uri="{FF2B5EF4-FFF2-40B4-BE49-F238E27FC236}">
                    <a16:creationId xmlns:a16="http://schemas.microsoft.com/office/drawing/2014/main" id="{0F2C7D9E-E4BF-FFDE-4A2B-8D992BEE3316}"/>
                  </a:ext>
                </a:extLst>
              </p:cNvPr>
              <p:cNvSpPr txBox="1">
                <a:spLocks noRot="1" noChangeAspect="1" noMove="1" noResize="1" noEditPoints="1" noAdjustHandles="1" noChangeArrowheads="1" noChangeShapeType="1" noTextEdit="1"/>
              </p:cNvSpPr>
              <p:nvPr/>
            </p:nvSpPr>
            <p:spPr>
              <a:xfrm>
                <a:off x="461682" y="4114800"/>
                <a:ext cx="8247776" cy="954107"/>
              </a:xfrm>
              <a:prstGeom prst="rect">
                <a:avLst/>
              </a:prstGeom>
              <a:blipFill>
                <a:blip r:embed="rId3"/>
                <a:stretch>
                  <a:fillRect l="-1552" t="-5732" b="-17197"/>
                </a:stretch>
              </a:blipFill>
            </p:spPr>
            <p:txBody>
              <a:bodyPr/>
              <a:lstStyle/>
              <a:p>
                <a:r>
                  <a:rPr lang="en-IN">
                    <a:noFill/>
                  </a:rPr>
                  <a:t> </a:t>
                </a:r>
              </a:p>
            </p:txBody>
          </p:sp>
        </mc:Fallback>
      </mc:AlternateContent>
    </p:spTree>
    <p:extLst>
      <p:ext uri="{BB962C8B-B14F-4D97-AF65-F5344CB8AC3E}">
        <p14:creationId xmlns:p14="http://schemas.microsoft.com/office/powerpoint/2010/main" val="291792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2020 tax table shown in Table 2 to calculate the amount of federal income tax charged to a taxpayer who is married filing jointly with a taxable income of </a:t>
                </a:r>
                <a14:m>
                  <m:oMath xmlns:m="http://schemas.openxmlformats.org/officeDocument/2006/math">
                    <m:r>
                      <a:rPr>
                        <a:latin typeface="Cambria Math" panose="02040503050406030204" pitchFamily="18" charset="0"/>
                      </a:rPr>
                      <m:t>$24,400</m:t>
                    </m:r>
                  </m:oMath>
                </a14:m>
                <a:r>
                  <a:rPr sz="2800" dirty="0"/>
                  <a:t>.</a:t>
                </a:r>
                <a:endParaRPr lang="en-US" sz="2800" dirty="0"/>
              </a:p>
              <a:p>
                <a:pPr>
                  <a:defRPr sz="2800"/>
                </a:pPr>
                <a:endParaRPr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2536</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IN">
                    <a:noFill/>
                  </a:rPr>
                  <a:t> </a:t>
                </a:r>
              </a:p>
            </p:txBody>
          </p:sp>
        </mc:Fallback>
      </mc:AlternateContent>
    </p:spTree>
    <p:extLst>
      <p:ext uri="{BB962C8B-B14F-4D97-AF65-F5344CB8AC3E}">
        <p14:creationId xmlns:p14="http://schemas.microsoft.com/office/powerpoint/2010/main" val="127169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4</a:t>
            </a:r>
            <a:endParaRPr dirty="0"/>
          </a:p>
        </p:txBody>
      </p:sp>
      <p:sp>
        <p:nvSpPr>
          <p:cNvPr id="3" name="Text Placeholder 2"/>
          <p:cNvSpPr>
            <a:spLocks noGrp="1"/>
          </p:cNvSpPr>
          <p:nvPr>
            <p:ph type="body" sz="quarter" idx="10"/>
          </p:nvPr>
        </p:nvSpPr>
        <p:spPr/>
        <p:txBody>
          <a:bodyPr>
            <a:normAutofit/>
          </a:bodyPr>
          <a:lstStyle/>
          <a:p>
            <a:r>
              <a:rPr sz="2800"/>
              <a:t>The April 15th deadline began in 1955. Besides moving for holidays and weekends, the deadline has only been extended nationally once. In 2020, due the economic effects of the coronavirus pandemic, the filing deadline was extended to July 15th.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4: Determining the Bottom Line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sz="3000" dirty="0"/>
          </a:p>
        </p:txBody>
      </p:sp>
      <p:sp>
        <p:nvSpPr>
          <p:cNvPr id="3" name="Text Placeholder 2"/>
          <p:cNvSpPr>
            <a:spLocks noGrp="1"/>
          </p:cNvSpPr>
          <p:nvPr>
            <p:ph type="body" sz="quarter" idx="10"/>
          </p:nvPr>
        </p:nvSpPr>
        <p:spPr/>
        <p:txBody>
          <a:bodyPr>
            <a:normAutofit/>
          </a:bodyPr>
          <a:lstStyle/>
          <a:p>
            <a:r>
              <a:rPr sz="2800" dirty="0"/>
              <a:t>Based on the following Form 1040, did the taxpayer receive a federal tax refund or owe an additional amount to the IRS in 2020?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32AC1D-6479-3CAC-97A9-70C086A590CD}"/>
              </a:ext>
            </a:extLst>
          </p:cNvPr>
          <p:cNvSpPr>
            <a:spLocks noGrp="1"/>
          </p:cNvSpPr>
          <p:nvPr>
            <p:ph type="title"/>
          </p:nvPr>
        </p:nvSpPr>
        <p:spPr>
          <a:xfrm>
            <a:off x="457200" y="114887"/>
            <a:ext cx="8229600" cy="914400"/>
          </a:xfrm>
        </p:spPr>
        <p:txBody>
          <a:bodyPr>
            <a:normAutofit/>
          </a:bodyPr>
          <a:lstStyle/>
          <a:p>
            <a:r>
              <a:rPr sz="3000" dirty="0"/>
              <a:t>Example 4: Determining the Bottom Line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sz="3000" dirty="0"/>
          </a:p>
        </p:txBody>
      </p:sp>
      <p:pic>
        <p:nvPicPr>
          <p:cNvPr id="6" name="Picture 5" descr="The second page from Form 1040 (2020) is shown. Line 16 has 3610, line 18 has 3610, line 21 has 0, line 22 has 3610, line 24 (total tax) has 3610, line 25a has 3474.50, line 25d has 3474.50, line 32 has 0, and line 33 (total payments) has 3474.50.">
            <a:extLst>
              <a:ext uri="{FF2B5EF4-FFF2-40B4-BE49-F238E27FC236}">
                <a16:creationId xmlns:a16="http://schemas.microsoft.com/office/drawing/2014/main" id="{05546815-B1E0-7F85-D6FF-75B4FE8D269C}"/>
              </a:ext>
            </a:extLst>
          </p:cNvPr>
          <p:cNvPicPr>
            <a:picLocks noChangeAspect="1"/>
          </p:cNvPicPr>
          <p:nvPr/>
        </p:nvPicPr>
        <p:blipFill>
          <a:blip r:embed="rId2"/>
          <a:stretch>
            <a:fillRect/>
          </a:stretch>
        </p:blipFill>
        <p:spPr>
          <a:xfrm>
            <a:off x="1143000" y="1039765"/>
            <a:ext cx="6615344" cy="4608000"/>
          </a:xfrm>
          <a:prstGeom prst="rect">
            <a:avLst/>
          </a:prstGeom>
        </p:spPr>
      </p:pic>
      <p:sp>
        <p:nvSpPr>
          <p:cNvPr id="4" name="TextBox 3">
            <a:extLst>
              <a:ext uri="{FF2B5EF4-FFF2-40B4-BE49-F238E27FC236}">
                <a16:creationId xmlns:a16="http://schemas.microsoft.com/office/drawing/2014/main" id="{1B8B2EEC-465E-6B77-E7AD-E4AD859E761B}"/>
              </a:ext>
            </a:extLst>
          </p:cNvPr>
          <p:cNvSpPr txBox="1"/>
          <p:nvPr/>
        </p:nvSpPr>
        <p:spPr>
          <a:xfrm>
            <a:off x="3962400" y="5647765"/>
            <a:ext cx="12954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13</a:t>
            </a:r>
            <a:endParaRPr lang="en-IN" sz="2200" dirty="0"/>
          </a:p>
        </p:txBody>
      </p:sp>
    </p:spTree>
    <p:extLst>
      <p:ext uri="{BB962C8B-B14F-4D97-AF65-F5344CB8AC3E}">
        <p14:creationId xmlns:p14="http://schemas.microsoft.com/office/powerpoint/2010/main" val="3191291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4: Determining the Bottom Line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sz="3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153400" cy="4967067"/>
              </a:xfrm>
            </p:spPr>
            <p:txBody>
              <a:bodyPr>
                <a:normAutofit fontScale="85000" lnSpcReduction="10000"/>
              </a:bodyPr>
              <a:lstStyle/>
              <a:p>
                <a:r>
                  <a:rPr sz="2800" b="1" dirty="0"/>
                  <a:t>Solution</a:t>
                </a:r>
              </a:p>
              <a:p>
                <a:pPr algn="just">
                  <a:defRPr sz="2800"/>
                </a:pPr>
                <a:r>
                  <a:rPr sz="2800" dirty="0"/>
                  <a:t>On Form 1040, line 24 shows that the total amount of tax that is owed for the year is </a:t>
                </a:r>
                <a14:m>
                  <m:oMath xmlns:m="http://schemas.openxmlformats.org/officeDocument/2006/math">
                    <m:r>
                      <a:rPr>
                        <a:latin typeface="Cambria Math" panose="02040503050406030204" pitchFamily="18" charset="0"/>
                      </a:rPr>
                      <m:t>$3,610</m:t>
                    </m:r>
                  </m:oMath>
                </a14:m>
                <a:r>
                  <a:rPr sz="2800" dirty="0"/>
                  <a:t>. Line 33 shows the sum of the taxes that have already been paid throughout the year as well as any tax credits that were applied, </a:t>
                </a:r>
                <a14:m>
                  <m:oMath xmlns:m="http://schemas.openxmlformats.org/officeDocument/2006/math">
                    <m:r>
                      <a:rPr>
                        <a:latin typeface="Cambria Math" panose="02040503050406030204" pitchFamily="18" charset="0"/>
                      </a:rPr>
                      <m:t>$3,474.50</m:t>
                    </m:r>
                  </m:oMath>
                </a14:m>
                <a:r>
                  <a:rPr sz="2800" dirty="0"/>
                  <a:t>. If line 33 is greater, then the taxpayer receives a refund for the difference. If line 24 is greater, there are more taxes to be paid.</a:t>
                </a:r>
                <a:endParaRPr lang="en-US" sz="2800" dirty="0"/>
              </a:p>
              <a:p>
                <a:pPr algn="just">
                  <a:defRPr sz="2800"/>
                </a:pPr>
                <a:endParaRPr sz="1200" dirty="0"/>
              </a:p>
              <a:p>
                <a:r>
                  <a:rPr sz="2800" dirty="0"/>
                  <a:t>Since line 24 is greater, we need to subtract to determine the amount still owed.</a:t>
                </a:r>
                <a:endParaRPr lang="en-US" sz="2800" dirty="0"/>
              </a:p>
              <a:p>
                <a:endParaRPr sz="12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$3,610−$3,474.50=$135.50</m:t>
                      </m:r>
                    </m:oMath>
                  </m:oMathPara>
                </a14:m>
                <a:endParaRPr lang="en-US" sz="2800" dirty="0"/>
              </a:p>
              <a:p>
                <a:pPr algn="ctr">
                  <a:defRPr sz="2800"/>
                </a:pPr>
                <a:endParaRPr sz="1200" dirty="0"/>
              </a:p>
              <a:p>
                <a:pPr>
                  <a:defRPr sz="2800"/>
                </a:pPr>
                <a:r>
                  <a:rPr sz="2800" dirty="0"/>
                  <a:t>Therefore, the taxpayer needed to pay an additional </a:t>
                </a:r>
                <a14:m>
                  <m:oMath xmlns:m="http://schemas.openxmlformats.org/officeDocument/2006/math">
                    <m:r>
                      <a:rPr>
                        <a:latin typeface="Cambria Math" panose="02040503050406030204" pitchFamily="18" charset="0"/>
                      </a:rPr>
                      <m:t>$135.50</m:t>
                    </m:r>
                  </m:oMath>
                </a14:m>
                <a:r>
                  <a:rPr sz="2800" dirty="0"/>
                  <a:t> to the IRS that year. This value would be entered on line 37.</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153400" cy="4967067"/>
              </a:xfrm>
              <a:blipFill>
                <a:blip r:embed="rId2"/>
                <a:stretch>
                  <a:fillRect l="-1121" t="-1718" r="-1046"/>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Calculating FICA Taxes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pay stub is shown for an employee who has a gross income of </a:t>
                </a:r>
                <a14:m>
                  <m:oMath xmlns:m="http://schemas.openxmlformats.org/officeDocument/2006/math">
                    <m:r>
                      <a:rPr>
                        <a:latin typeface="Cambria Math" panose="02040503050406030204" pitchFamily="18" charset="0"/>
                      </a:rPr>
                      <m:t>$36,288</m:t>
                    </m:r>
                  </m:oMath>
                </a14:m>
                <a:r>
                  <a:rPr sz="2800" dirty="0"/>
                  <a:t> annually. Using Table 4, calculate the missing figures from the pay stub, which is for the first pay period of the year.</a:t>
                </a:r>
              </a:p>
              <a:p>
                <a:pPr marL="538163" indent="-538163">
                  <a:defRPr sz="2800"/>
                </a:pPr>
                <a:r>
                  <a:rPr lang="en-US" dirty="0"/>
                  <a:t>a.	</a:t>
                </a:r>
                <a:r>
                  <a:rPr dirty="0"/>
                  <a:t>​</a:t>
                </a:r>
                <a:r>
                  <a:rPr sz="2800" dirty="0"/>
                  <a:t>FICA Medicare tax</a:t>
                </a:r>
                <a:r>
                  <a:rPr lang="en-US" sz="2800" dirty="0"/>
                  <a:t>,</a:t>
                </a:r>
                <a:endParaRPr sz="2800" dirty="0"/>
              </a:p>
              <a:p>
                <a:pPr marL="538163" indent="-538163">
                  <a:defRPr sz="2800"/>
                </a:pPr>
                <a:r>
                  <a:rPr lang="en-US" sz="2800" dirty="0"/>
                  <a:t>b.	</a:t>
                </a:r>
                <a:r>
                  <a:rPr sz="2800" dirty="0"/>
                  <a:t>FICA Social Security tax</a:t>
                </a:r>
                <a:r>
                  <a:rPr lang="en-US" sz="2800" dirty="0"/>
                  <a:t>,</a:t>
                </a:r>
                <a:endParaRPr sz="2800" dirty="0"/>
              </a:p>
              <a:p>
                <a:pPr marL="538163" indent="-538163">
                  <a:defRPr sz="2800"/>
                </a:pPr>
                <a:r>
                  <a:rPr lang="en-US" sz="2800" dirty="0"/>
                  <a:t>c.	</a:t>
                </a:r>
                <a:r>
                  <a:rPr sz="2800" dirty="0"/>
                  <a:t>Current deductions</a:t>
                </a:r>
                <a:r>
                  <a:rPr lang="en-US" sz="2800" dirty="0"/>
                  <a:t>,</a:t>
                </a:r>
                <a:endParaRPr sz="2800" dirty="0"/>
              </a:p>
              <a:p>
                <a:pPr marL="538163" indent="-538163">
                  <a:defRPr sz="2800"/>
                </a:pPr>
                <a:r>
                  <a:rPr lang="en-US" sz="2800" dirty="0"/>
                  <a:t>d.	</a:t>
                </a:r>
                <a:r>
                  <a:rPr sz="2800" dirty="0"/>
                  <a:t>Net pay</a:t>
                </a:r>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Calculating FICA Taxes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7" name="Picture 6" descr="A pay stub containing blanks for a., b., c., and d. The left corner of the slip reads Barbara's Bombastic Bakery, 1234 Main street, Cleveland, OH 44105. The right corner of the slip reads, Earnings statement. A section at the top contains sample employee information and reads as follows. Row 1, Employee name: Sample employee name, SSN: XXX-XX-1234, Employee ID: 0000123456, Check Number: 23131, Pay period: 1/1/20–1/31/20, Pay date: 2/4/20. The middle section has a left and right side. On the left, there is one row and the entries below the header are as follows. Row 1, Income: Gross wages, Rate: 18.90, Hours: 160, Current total: 3024.00, On the right, there are three rows and the entries below the header are as follows. Row 1, Deductions: FICA MED Tax, Current total: a. Blank, Year-to-date: Empty. Row 2, Deductions: FICA SS Tax, Current total: b. Blank, Year-to-date: Empty. Row 3, Deductions: FED Tax, Current total: 347.08, Year-to-date: 347.08. The bottom section is one row as follows. Row 1, YTD Gross: 3024.00, YTD Deductions: Empty, YTD Net pay: Empty, Current Total: 3024.00, Current Deduction: c. Blank, Net pay: d. Blank.">
            <a:extLst>
              <a:ext uri="{FF2B5EF4-FFF2-40B4-BE49-F238E27FC236}">
                <a16:creationId xmlns:a16="http://schemas.microsoft.com/office/drawing/2014/main" id="{0BE9875B-DAB9-4A38-9670-EA954988C350}"/>
              </a:ext>
            </a:extLst>
          </p:cNvPr>
          <p:cNvPicPr>
            <a:picLocks noChangeAspect="1"/>
          </p:cNvPicPr>
          <p:nvPr/>
        </p:nvPicPr>
        <p:blipFill>
          <a:blip r:embed="rId2"/>
          <a:srcRect b="5307"/>
          <a:stretch>
            <a:fillRect/>
          </a:stretch>
        </p:blipFill>
        <p:spPr>
          <a:xfrm>
            <a:off x="419501" y="1143000"/>
            <a:ext cx="8304998" cy="3886200"/>
          </a:xfrm>
          <a:prstGeom prst="rect">
            <a:avLst/>
          </a:prstGeom>
        </p:spPr>
      </p:pic>
      <p:sp>
        <p:nvSpPr>
          <p:cNvPr id="3" name="TextBox 2">
            <a:extLst>
              <a:ext uri="{FF2B5EF4-FFF2-40B4-BE49-F238E27FC236}">
                <a16:creationId xmlns:a16="http://schemas.microsoft.com/office/drawing/2014/main" id="{6B684E45-EC84-451E-53DA-DC1A5EE6F084}"/>
              </a:ext>
            </a:extLst>
          </p:cNvPr>
          <p:cNvSpPr txBox="1"/>
          <p:nvPr/>
        </p:nvSpPr>
        <p:spPr>
          <a:xfrm>
            <a:off x="3924300" y="5000625"/>
            <a:ext cx="12954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14</a:t>
            </a:r>
            <a:endParaRPr lang="en-IN" sz="2200" dirty="0"/>
          </a:p>
        </p:txBody>
      </p:sp>
    </p:spTree>
    <p:extLst>
      <p:ext uri="{BB962C8B-B14F-4D97-AF65-F5344CB8AC3E}">
        <p14:creationId xmlns:p14="http://schemas.microsoft.com/office/powerpoint/2010/main" val="98355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FICA Taxes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marL="542925" indent="-542925" algn="just">
                  <a:defRPr sz="2800"/>
                </a:pPr>
                <a:r>
                  <a:rPr lang="en-US" sz="2600" dirty="0"/>
                  <a:t>a.	</a:t>
                </a:r>
                <a:r>
                  <a:rPr sz="2600" dirty="0"/>
                  <a:t>​For someone who is not self-employed, the FICA Medicare tax rate is </a:t>
                </a:r>
                <a14:m>
                  <m:oMath xmlns:m="http://schemas.openxmlformats.org/officeDocument/2006/math">
                    <m:r>
                      <a:rPr sz="2600">
                        <a:latin typeface="Cambria Math" panose="02040503050406030204" pitchFamily="18" charset="0"/>
                      </a:rPr>
                      <m:t>1.45%</m:t>
                    </m:r>
                  </m:oMath>
                </a14:m>
                <a:r>
                  <a:rPr sz="2600" dirty="0"/>
                  <a:t> of the gross income. The pay stub shows that the gross income for the current period is </a:t>
                </a:r>
                <a14:m>
                  <m:oMath xmlns:m="http://schemas.openxmlformats.org/officeDocument/2006/math">
                    <m:r>
                      <a:rPr sz="2600">
                        <a:latin typeface="Cambria Math" panose="02040503050406030204" pitchFamily="18" charset="0"/>
                      </a:rPr>
                      <m:t>$3024</m:t>
                    </m:r>
                  </m:oMath>
                </a14:m>
                <a:r>
                  <a:rPr sz="2600" dirty="0"/>
                  <a:t>. So the Medicare tax withheld in this pay period is calculated as follows.</a:t>
                </a:r>
                <a:endParaRPr lang="en-US" sz="2600" dirty="0"/>
              </a:p>
              <a:p>
                <a:pPr>
                  <a:defRPr sz="2800"/>
                </a:pPr>
                <a:endParaRPr sz="1100" dirty="0"/>
              </a:p>
              <a:p>
                <a:pPr algn="ctr">
                  <a:defRPr sz="2800"/>
                </a:pPr>
                <a:r>
                  <a:rPr sz="2600" dirty="0"/>
                  <a:t>​FICA Medicare Tax: </a:t>
                </a:r>
                <a14:m>
                  <m:oMath xmlns:m="http://schemas.openxmlformats.org/officeDocument/2006/math">
                    <m:r>
                      <a:rPr sz="2600">
                        <a:latin typeface="Cambria Math" panose="02040503050406030204" pitchFamily="18" charset="0"/>
                      </a:rPr>
                      <m:t>$3024⋅0.0145≈$43.85</m:t>
                    </m:r>
                  </m:oMath>
                </a14:m>
                <a:endParaRPr lang="en-US" sz="2600" dirty="0"/>
              </a:p>
              <a:p>
                <a:pPr algn="ctr">
                  <a:defRPr sz="2800"/>
                </a:pPr>
                <a:endParaRPr lang="en-US" sz="1100" dirty="0"/>
              </a:p>
              <a:p>
                <a:pPr marL="542925" indent="-542925" algn="just">
                  <a:defRPr sz="2800"/>
                </a:pPr>
                <a:r>
                  <a:rPr lang="en-US" sz="2600" dirty="0"/>
                  <a:t>b.	​The FICA Social Security tax rate for employees is </a:t>
                </a:r>
                <a14:m>
                  <m:oMath xmlns:m="http://schemas.openxmlformats.org/officeDocument/2006/math">
                    <m:r>
                      <a:rPr lang="en-US" sz="2600">
                        <a:latin typeface="Cambria Math" panose="02040503050406030204" pitchFamily="18" charset="0"/>
                      </a:rPr>
                      <m:t>6.2%</m:t>
                    </m:r>
                  </m:oMath>
                </a14:m>
                <a:r>
                  <a:rPr lang="en-US" sz="2600" dirty="0"/>
                  <a:t>, for the first </a:t>
                </a:r>
                <a14:m>
                  <m:oMath xmlns:m="http://schemas.openxmlformats.org/officeDocument/2006/math">
                    <m:r>
                      <a:rPr lang="en-US" sz="2600">
                        <a:latin typeface="Cambria Math" panose="02040503050406030204" pitchFamily="18" charset="0"/>
                      </a:rPr>
                      <m:t>$137,700</m:t>
                    </m:r>
                  </m:oMath>
                </a14:m>
                <a:r>
                  <a:rPr lang="en-US" sz="2600" dirty="0"/>
                  <a:t> of gross income. Since this employee's annual gross income is less than that, the </a:t>
                </a:r>
                <a14:m>
                  <m:oMath xmlns:m="http://schemas.openxmlformats.org/officeDocument/2006/math">
                    <m:r>
                      <a:rPr lang="en-US" sz="2600">
                        <a:latin typeface="Cambria Math" panose="02040503050406030204" pitchFamily="18" charset="0"/>
                      </a:rPr>
                      <m:t>6.2%</m:t>
                    </m:r>
                  </m:oMath>
                </a14:m>
                <a:r>
                  <a:rPr lang="en-US" sz="2600" dirty="0"/>
                  <a:t> tax rate is applied to the entire income earned during the pay period.</a:t>
                </a:r>
              </a:p>
              <a:p>
                <a:pPr>
                  <a:defRPr sz="2800"/>
                </a:pPr>
                <a:endParaRPr lang="en-US" sz="1100" dirty="0"/>
              </a:p>
              <a:p>
                <a:pPr algn="ctr">
                  <a:defRPr sz="2800"/>
                </a:pPr>
                <a:r>
                  <a:rPr lang="en-US" sz="2600" dirty="0"/>
                  <a:t>​FICA Social Security Tax: </a:t>
                </a:r>
                <a14:m>
                  <m:oMath xmlns:m="http://schemas.openxmlformats.org/officeDocument/2006/math">
                    <m:r>
                      <a:rPr lang="en-US" sz="2600">
                        <a:latin typeface="Cambria Math" panose="02040503050406030204" pitchFamily="18" charset="0"/>
                      </a:rPr>
                      <m:t>$3024⋅0.062≈$187.49</m:t>
                    </m:r>
                  </m:oMath>
                </a14:m>
                <a:endParaRPr lang="en-US"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111" b="-736"/>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r>
              <a:rPr sz="2800"/>
              <a:t>Your marital status on December 31 is your status for the whole year.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FICA Taxes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42925" indent="-542925">
                  <a:defRPr sz="2800"/>
                </a:pPr>
                <a:r>
                  <a:rPr lang="en-US" sz="2400" dirty="0"/>
                  <a:t>c.	</a:t>
                </a:r>
                <a:r>
                  <a:rPr sz="2400" dirty="0"/>
                  <a:t>​The current deductions consist of all the taxes withheld for the current pay period. We need to add together the Medicare tax, the Social Security tax, and the federal income tax (FED TAX).</a:t>
                </a:r>
                <a:endParaRPr lang="en-US" sz="2400" dirty="0"/>
              </a:p>
              <a:p>
                <a:pPr>
                  <a:defRPr sz="2800"/>
                </a:pPr>
                <a:endParaRPr sz="1000" dirty="0"/>
              </a:p>
              <a:p>
                <a:pPr algn="ctr">
                  <a:defRPr sz="2800"/>
                </a:pPr>
                <a:r>
                  <a:rPr sz="2400" dirty="0"/>
                  <a:t>​Current Deductions: </a:t>
                </a:r>
                <a:endParaRPr lang="en-US" sz="2400" dirty="0"/>
              </a:p>
              <a:p>
                <a:pPr>
                  <a:defRPr sz="2800"/>
                </a:pPr>
                <a14:m>
                  <m:oMathPara xmlns:m="http://schemas.openxmlformats.org/officeDocument/2006/math">
                    <m:oMathParaPr>
                      <m:jc m:val="centerGroup"/>
                    </m:oMathParaPr>
                    <m:oMath xmlns:m="http://schemas.openxmlformats.org/officeDocument/2006/math">
                      <m:r>
                        <a:rPr sz="2400">
                          <a:latin typeface="Cambria Math" panose="02040503050406030204" pitchFamily="18" charset="0"/>
                        </a:rPr>
                        <m:t>$43.85+$187.49+$347.08=$578.42</m:t>
                      </m:r>
                    </m:oMath>
                  </m:oMathPara>
                </a14:m>
                <a:endParaRPr lang="en-US" sz="2400" dirty="0"/>
              </a:p>
              <a:p>
                <a:pPr>
                  <a:defRPr sz="2800"/>
                </a:pPr>
                <a:endParaRPr sz="1000" dirty="0"/>
              </a:p>
              <a:p>
                <a:pPr marL="542925" indent="-542925">
                  <a:defRPr sz="2800"/>
                </a:pPr>
                <a:r>
                  <a:rPr lang="en-US" sz="2400" dirty="0"/>
                  <a:t>d.	</a:t>
                </a:r>
                <a:r>
                  <a:rPr sz="2400" dirty="0"/>
                  <a:t>​To find the net pay, we subtract the current deductions from the current total.</a:t>
                </a:r>
                <a:endParaRPr lang="en-US" sz="2400" dirty="0"/>
              </a:p>
              <a:p>
                <a:pPr>
                  <a:defRPr sz="2800"/>
                </a:pPr>
                <a:endParaRPr sz="1000" dirty="0"/>
              </a:p>
              <a:p>
                <a:pPr algn="ctr">
                  <a:defRPr sz="2800"/>
                </a:pPr>
                <a:r>
                  <a:rPr sz="2400" dirty="0"/>
                  <a:t>​Net Pay: </a:t>
                </a:r>
                <a14:m>
                  <m:oMath xmlns:m="http://schemas.openxmlformats.org/officeDocument/2006/math">
                    <m:r>
                      <a:rPr sz="2400">
                        <a:latin typeface="Cambria Math" panose="02040503050406030204" pitchFamily="18" charset="0"/>
                      </a:rPr>
                      <m:t>$3024−$578.42=$2445.58</m:t>
                    </m:r>
                  </m:oMath>
                </a14:m>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481"/>
                </a:stretch>
              </a:blipFill>
            </p:spPr>
            <p:txBody>
              <a:bodyPr/>
              <a:lstStyle/>
              <a:p>
                <a:r>
                  <a:rPr lang="en-IN">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Table 4 to calculate the FICA taxes that a self-employed person owed in 2020 if their gross income was </a:t>
                </a:r>
                <a14:m>
                  <m:oMath xmlns:m="http://schemas.openxmlformats.org/officeDocument/2006/math">
                    <m:r>
                      <a:rPr>
                        <a:latin typeface="Cambria Math" panose="02040503050406030204" pitchFamily="18" charset="0"/>
                      </a:rPr>
                      <m:t>$94,538</m:t>
                    </m:r>
                  </m:oMath>
                </a14:m>
                <a:r>
                  <a:rPr sz="2800" dirty="0"/>
                  <a:t>.</a:t>
                </a:r>
              </a:p>
              <a:p>
                <a:endParaRPr lang="en-US" sz="2800" dirty="0"/>
              </a:p>
              <a:p>
                <a:r>
                  <a:rPr sz="2800" dirty="0"/>
                  <a:t>Answer:</a:t>
                </a:r>
                <a:r>
                  <a:rPr lang="en-US" sz="2800" dirty="0"/>
                  <a:t> </a:t>
                </a:r>
                <a14:m>
                  <m:oMath xmlns:m="http://schemas.openxmlformats.org/officeDocument/2006/math">
                    <m:r>
                      <a:rPr lang="en-IN" smtClean="0">
                        <a:latin typeface="Cambria Math" panose="02040503050406030204" pitchFamily="18" charset="0"/>
                      </a:rPr>
                      <m:t>$</m:t>
                    </m:r>
                  </m:oMath>
                </a14:m>
                <a:r>
                  <a:rPr lang="en-US" sz="2800" dirty="0"/>
                  <a:t>14,464.31</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408761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Gross Income and Adjusted Gross Income</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800" dirty="0"/>
              <a:t>Gross Income</a:t>
            </a:r>
          </a:p>
          <a:p>
            <a:r>
              <a:rPr sz="2800" b="1" dirty="0"/>
              <a:t>Gross income</a:t>
            </a:r>
            <a:r>
              <a:rPr sz="2800" dirty="0"/>
              <a:t> is the sum of all forms of earnings, including wages, tips, benefits, investment income, alimony, etc.</a:t>
            </a:r>
          </a:p>
          <a:p>
            <a:pPr>
              <a:defRPr b="1"/>
            </a:pPr>
            <a:r>
              <a:rPr sz="2800" dirty="0"/>
              <a:t>Adjusted Gross Income</a:t>
            </a:r>
          </a:p>
          <a:p>
            <a:r>
              <a:rPr sz="2800" b="1" dirty="0"/>
              <a:t>Adjusted gross income (AGI)</a:t>
            </a:r>
            <a:r>
              <a:rPr sz="2800" dirty="0"/>
              <a:t> is defined as gross income minus any adjustments you are allowed such as education expenses, health savings account contributions, paid alimony, or self-employment expenses.</a:t>
            </a:r>
          </a:p>
          <a:p>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 elementary school speech pathologist is filling in their Form 1040 for the year's taxes. Their annual salary is </a:t>
                </a:r>
                <a14:m>
                  <m:oMath xmlns:m="http://schemas.openxmlformats.org/officeDocument/2006/math">
                    <m:r>
                      <a:rPr>
                        <a:latin typeface="Cambria Math" panose="02040503050406030204" pitchFamily="18" charset="0"/>
                      </a:rPr>
                      <m:t>$54,876</m:t>
                    </m:r>
                  </m:oMath>
                </a14:m>
                <a:r>
                  <a:rPr sz="2800" dirty="0"/>
                  <a:t>, and they earned </a:t>
                </a:r>
                <a14:m>
                  <m:oMath xmlns:m="http://schemas.openxmlformats.org/officeDocument/2006/math">
                    <m:r>
                      <a:rPr>
                        <a:latin typeface="Cambria Math" panose="02040503050406030204" pitchFamily="18" charset="0"/>
                      </a:rPr>
                      <m:t>$27.50</m:t>
                    </m:r>
                  </m:oMath>
                </a14:m>
                <a:r>
                  <a:rPr sz="2800" dirty="0"/>
                  <a:t> interest from their savings account. They also paid </a:t>
                </a:r>
                <a14:m>
                  <m:oMath xmlns:m="http://schemas.openxmlformats.org/officeDocument/2006/math">
                    <m:r>
                      <a:rPr>
                        <a:latin typeface="Cambria Math" panose="02040503050406030204" pitchFamily="18" charset="0"/>
                      </a:rPr>
                      <m:t>$1398</m:t>
                    </m:r>
                  </m:oMath>
                </a14:m>
                <a:r>
                  <a:rPr sz="2800" dirty="0"/>
                  <a:t> in student loan interest and contributed </a:t>
                </a:r>
                <a14:m>
                  <m:oMath xmlns:m="http://schemas.openxmlformats.org/officeDocument/2006/math">
                    <m:r>
                      <a:rPr>
                        <a:latin typeface="Cambria Math" panose="02040503050406030204" pitchFamily="18" charset="0"/>
                      </a:rPr>
                      <m:t>$4800</m:t>
                    </m:r>
                  </m:oMath>
                </a14:m>
                <a:r>
                  <a:rPr sz="2800" dirty="0"/>
                  <a:t> to an IRA retirement account.</a:t>
                </a:r>
              </a:p>
              <a:p>
                <a:pPr marL="806450" indent="-806450">
                  <a:defRPr sz="2800"/>
                </a:pPr>
                <a:r>
                  <a:rPr lang="en-US" sz="2800" dirty="0"/>
                  <a:t>a.	</a:t>
                </a:r>
                <a:r>
                  <a:rPr sz="2800" dirty="0"/>
                  <a:t>Calculate the amount of gross income to be entered on line 9 of Form 1040.</a:t>
                </a:r>
                <a:endParaRPr lang="en-US" sz="2800" dirty="0"/>
              </a:p>
              <a:p>
                <a:pPr marL="806450" indent="-806450">
                  <a:defRPr sz="2800"/>
                </a:pPr>
                <a:r>
                  <a:rPr lang="en-US" sz="2800" dirty="0"/>
                  <a:t>b.	Use the Schedule 1, Part II worksheet to determine the adjusted gross income to be entered on line 11 of Form 1040.</a:t>
                </a:r>
              </a:p>
              <a:p>
                <a:pPr>
                  <a:defRPr sz="2800"/>
                </a:pPr>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b="-3313"/>
                </a:stretch>
              </a:blipFill>
            </p:spPr>
            <p:txBody>
              <a:bodyPr/>
              <a:lstStyle/>
              <a:p>
                <a:r>
                  <a:rPr lang="en-IN">
                    <a:noFill/>
                  </a:rPr>
                  <a:t> </a:t>
                </a:r>
              </a:p>
            </p:txBody>
          </p:sp>
        </mc:Fallback>
      </mc:AlternateContent>
    </p:spTree>
    <p:extLst>
      <p:ext uri="{BB962C8B-B14F-4D97-AF65-F5344CB8AC3E}">
        <p14:creationId xmlns:p14="http://schemas.microsoft.com/office/powerpoint/2010/main" val="299158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0FB82B-BF37-7826-8D4E-10425AAFF2B4}"/>
              </a:ext>
            </a:extLst>
          </p:cNvPr>
          <p:cNvSpPr>
            <a:spLocks noGrp="1"/>
          </p:cNvSpPr>
          <p:nvPr>
            <p:ph type="title"/>
          </p:nvPr>
        </p:nvSpPr>
        <p:spPr>
          <a:xfrm>
            <a:off x="457200" y="114887"/>
            <a:ext cx="8229600" cy="914400"/>
          </a:xfrm>
        </p:spPr>
        <p:txBody>
          <a:bodyPr>
            <a:normAutofit/>
          </a:bodyPr>
          <a:lstStyle/>
          <a:p>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8" name="Picture 7" descr="The first page from Form 1040 (2020) is shown with a box around lines 1–15.">
            <a:extLst>
              <a:ext uri="{FF2B5EF4-FFF2-40B4-BE49-F238E27FC236}">
                <a16:creationId xmlns:a16="http://schemas.microsoft.com/office/drawing/2014/main" id="{8679A1DB-A364-7AC0-603B-859C3F2D0F9B}"/>
              </a:ext>
            </a:extLst>
          </p:cNvPr>
          <p:cNvPicPr>
            <a:picLocks noChangeAspect="1"/>
          </p:cNvPicPr>
          <p:nvPr/>
        </p:nvPicPr>
        <p:blipFill>
          <a:blip r:embed="rId2"/>
          <a:stretch>
            <a:fillRect/>
          </a:stretch>
        </p:blipFill>
        <p:spPr>
          <a:xfrm>
            <a:off x="2315626" y="1129624"/>
            <a:ext cx="4588948" cy="4536000"/>
          </a:xfrm>
          <a:prstGeom prst="rect">
            <a:avLst/>
          </a:prstGeom>
        </p:spPr>
      </p:pic>
      <p:sp>
        <p:nvSpPr>
          <p:cNvPr id="6" name="TextBox 5">
            <a:extLst>
              <a:ext uri="{FF2B5EF4-FFF2-40B4-BE49-F238E27FC236}">
                <a16:creationId xmlns:a16="http://schemas.microsoft.com/office/drawing/2014/main" id="{4A2C8F94-F935-6950-3A95-A6BDFA16D21A}"/>
              </a:ext>
            </a:extLst>
          </p:cNvPr>
          <p:cNvSpPr txBox="1"/>
          <p:nvPr/>
        </p:nvSpPr>
        <p:spPr>
          <a:xfrm>
            <a:off x="2971800" y="5697000"/>
            <a:ext cx="3276600" cy="369332"/>
          </a:xfrm>
          <a:prstGeom prst="rect">
            <a:avLst/>
          </a:prstGeom>
          <a:noFill/>
        </p:spPr>
        <p:txBody>
          <a:bodyPr wrap="square" rtlCol="0">
            <a:spAutoFit/>
          </a:bodyPr>
          <a:lstStyle/>
          <a:p>
            <a:pPr algn="ctr"/>
            <a:r>
              <a:rPr lang="en-US" dirty="0"/>
              <a:t>FIGURE 3: </a:t>
            </a:r>
            <a:r>
              <a:rPr lang="en-US" dirty="0">
                <a:solidFill>
                  <a:srgbClr val="000000"/>
                </a:solidFill>
              </a:rPr>
              <a:t>Page 1 of Form 1040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2A59A4-C89A-5A6D-0975-5051236E779E}"/>
              </a:ext>
            </a:extLst>
          </p:cNvPr>
          <p:cNvSpPr>
            <a:spLocks noGrp="1"/>
          </p:cNvSpPr>
          <p:nvPr>
            <p:ph type="title"/>
          </p:nvPr>
        </p:nvSpPr>
        <p:spPr>
          <a:xfrm>
            <a:off x="457200" y="114887"/>
            <a:ext cx="8229600" cy="914400"/>
          </a:xfrm>
        </p:spPr>
        <p:txBody>
          <a:bodyPr>
            <a:normAutofit/>
          </a:bodyPr>
          <a:lstStyle/>
          <a:p>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7" name="Picture 6" descr="Schedule 1 (Form 1040)(2020) is shown. There is a box around part II of the form.">
            <a:extLst>
              <a:ext uri="{FF2B5EF4-FFF2-40B4-BE49-F238E27FC236}">
                <a16:creationId xmlns:a16="http://schemas.microsoft.com/office/drawing/2014/main" id="{74F0C7CC-051E-7704-C580-0372E3FEFDED}"/>
              </a:ext>
            </a:extLst>
          </p:cNvPr>
          <p:cNvPicPr>
            <a:picLocks noChangeAspect="1"/>
          </p:cNvPicPr>
          <p:nvPr/>
        </p:nvPicPr>
        <p:blipFill>
          <a:blip r:embed="rId2"/>
          <a:stretch>
            <a:fillRect/>
          </a:stretch>
        </p:blipFill>
        <p:spPr>
          <a:xfrm>
            <a:off x="2607193" y="1107878"/>
            <a:ext cx="3929613" cy="4464000"/>
          </a:xfrm>
          <a:prstGeom prst="rect">
            <a:avLst/>
          </a:prstGeom>
        </p:spPr>
      </p:pic>
      <p:sp>
        <p:nvSpPr>
          <p:cNvPr id="4" name="TextBox 3">
            <a:extLst>
              <a:ext uri="{FF2B5EF4-FFF2-40B4-BE49-F238E27FC236}">
                <a16:creationId xmlns:a16="http://schemas.microsoft.com/office/drawing/2014/main" id="{07F8C444-F377-7A40-DC2B-128B00F84B34}"/>
              </a:ext>
            </a:extLst>
          </p:cNvPr>
          <p:cNvSpPr txBox="1"/>
          <p:nvPr/>
        </p:nvSpPr>
        <p:spPr>
          <a:xfrm>
            <a:off x="3200399" y="5650469"/>
            <a:ext cx="2743200" cy="369332"/>
          </a:xfrm>
          <a:prstGeom prst="rect">
            <a:avLst/>
          </a:prstGeom>
          <a:noFill/>
        </p:spPr>
        <p:txBody>
          <a:bodyPr wrap="square" rtlCol="0">
            <a:spAutoFit/>
          </a:bodyPr>
          <a:lstStyle/>
          <a:p>
            <a:pPr algn="ctr"/>
            <a:r>
              <a:rPr lang="en-US" dirty="0"/>
              <a:t>FIGURE 4: </a:t>
            </a:r>
            <a:r>
              <a:rPr lang="en-US" dirty="0">
                <a:solidFill>
                  <a:srgbClr val="000000"/>
                </a:solidFill>
              </a:rPr>
              <a:t>Schedule 1 Form</a:t>
            </a:r>
          </a:p>
        </p:txBody>
      </p:sp>
    </p:spTree>
    <p:extLst>
      <p:ext uri="{BB962C8B-B14F-4D97-AF65-F5344CB8AC3E}">
        <p14:creationId xmlns:p14="http://schemas.microsoft.com/office/powerpoint/2010/main" val="154345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Gross Income and Adjusted Gross Income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627063" indent="-627063">
                  <a:defRPr sz="2800"/>
                </a:pPr>
                <a:r>
                  <a:rPr lang="en-US" sz="2800" dirty="0"/>
                  <a:t>a.	</a:t>
                </a:r>
                <a:r>
                  <a:rPr sz="2800" dirty="0"/>
                  <a:t>Gross income for the speech pathologist includes the wages along with interest from their savings account (taxable interest).</a:t>
                </a:r>
              </a:p>
              <a:p>
                <a:r>
                  <a:rPr dirty="0"/>
                  <a:t>​</a:t>
                </a:r>
                <a:r>
                  <a:rPr sz="2800" dirty="0"/>
                  <a:t>Wages are entered on line 1 and taxable interest is entered on line 2b. We add these together for the gross income.</a:t>
                </a:r>
              </a:p>
              <a:p>
                <a:pPr algn="ctr">
                  <a:defRPr sz="2800"/>
                </a:pPr>
                <a:r>
                  <a:rPr dirty="0"/>
                  <a:t>​</a:t>
                </a:r>
                <a:r>
                  <a:rPr sz="2800" dirty="0"/>
                  <a:t>Gross Income: </a:t>
                </a:r>
                <a14:m>
                  <m:oMath xmlns:m="http://schemas.openxmlformats.org/officeDocument/2006/math">
                    <m:r>
                      <a:rPr>
                        <a:latin typeface="Cambria Math" panose="02040503050406030204" pitchFamily="18" charset="0"/>
                      </a:rPr>
                      <m:t>$54,876+$27.50=$54,903.50</m:t>
                    </m:r>
                  </m:oMath>
                </a14:m>
                <a:endParaRPr sz="2800" dirty="0"/>
              </a:p>
              <a:p>
                <a:pPr>
                  <a:defRPr sz="2800"/>
                </a:pPr>
                <a:r>
                  <a:rPr dirty="0"/>
                  <a:t>​</a:t>
                </a:r>
                <a:r>
                  <a:rPr sz="2800" dirty="0"/>
                  <a:t>Therefore, the gross income (total income) to be entered on line 9 is </a:t>
                </a:r>
                <a14:m>
                  <m:oMath xmlns:m="http://schemas.openxmlformats.org/officeDocument/2006/math">
                    <m:r>
                      <a:rPr>
                        <a:latin typeface="Cambria Math" panose="02040503050406030204" pitchFamily="18" charset="0"/>
                      </a:rPr>
                      <m:t>$54,903.50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3D0F31-34AF-4D78-9157-BC378318BB01}"/>
</file>

<file path=customXml/itemProps2.xml><?xml version="1.0" encoding="utf-8"?>
<ds:datastoreItem xmlns:ds="http://schemas.openxmlformats.org/officeDocument/2006/customXml" ds:itemID="{150D2E29-2026-4DAC-94DF-D0D26870BD82}"/>
</file>

<file path=customXml/itemProps3.xml><?xml version="1.0" encoding="utf-8"?>
<ds:datastoreItem xmlns:ds="http://schemas.openxmlformats.org/officeDocument/2006/customXml" ds:itemID="{0606DB67-450D-456C-9C33-1A6EBE52DDC1}"/>
</file>

<file path=docProps/app.xml><?xml version="1.0" encoding="utf-8"?>
<Properties xmlns="http://schemas.openxmlformats.org/officeDocument/2006/extended-properties" xmlns:vt="http://schemas.openxmlformats.org/officeDocument/2006/docPropsVTypes">
  <TotalTime>1168</TotalTime>
  <Words>2572</Words>
  <Application>Microsoft Office PowerPoint</Application>
  <PresentationFormat>On-screen Show (4:3)</PresentationFormat>
  <Paragraphs>156</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Cambria Math</vt:lpstr>
      <vt:lpstr>Courier New</vt:lpstr>
      <vt:lpstr>Calibri</vt:lpstr>
      <vt:lpstr>Office Theme</vt:lpstr>
      <vt:lpstr>Section 6.4</vt:lpstr>
      <vt:lpstr>Fun Fact 1</vt:lpstr>
      <vt:lpstr>Fun Fact 2</vt:lpstr>
      <vt:lpstr>Helpful Hint 1</vt:lpstr>
      <vt:lpstr>Definition: Gross Income and Adjusted Gross Income</vt:lpstr>
      <vt:lpstr>Example 1: Determining Gross Income and Adjusted Gross Income—Slide 1</vt:lpstr>
      <vt:lpstr>Example 1: Determining Gross Income and Adjusted Gross Income—Slide 2</vt:lpstr>
      <vt:lpstr>Example 1: Determining Gross Income and Adjusted Gross Income—Slide 3</vt:lpstr>
      <vt:lpstr>Example 1: Determining Gross Income and Adjusted Gross Income—Slide 4</vt:lpstr>
      <vt:lpstr>Example 1: Determining Gross Income and Adjusted Gross Income—Slide 5</vt:lpstr>
      <vt:lpstr>Example 1: Determining Gross Income and Adjusted Gross Income—Slide 6</vt:lpstr>
      <vt:lpstr>Example 1: Determining Gross Income and Adjusted Gross Income—Slide 7</vt:lpstr>
      <vt:lpstr>Example 1: Determining Gross Income and Adjusted Gross Income—Slide 8</vt:lpstr>
      <vt:lpstr>Example 1: Determining Gross Income and Adjusted Gross Income—Slide 9</vt:lpstr>
      <vt:lpstr>Helpful Hint 2</vt:lpstr>
      <vt:lpstr>Helpful Hint 3</vt:lpstr>
      <vt:lpstr>Fun Fact 3</vt:lpstr>
      <vt:lpstr>Definition: Deduction and Taxable Income</vt:lpstr>
      <vt:lpstr>Example 2: Determining Taxable Income—Slide 1</vt:lpstr>
      <vt:lpstr>Example 2: Determining Taxable Income—Slide 2</vt:lpstr>
      <vt:lpstr>Example 2: Determining Taxable Income—Slide 3</vt:lpstr>
      <vt:lpstr>Example 2: Determining Taxable Income—Slide 4</vt:lpstr>
      <vt:lpstr>Example 2: Determining Taxable Income—Slide 5</vt:lpstr>
      <vt:lpstr>Example 2: Determining Taxable Income—Slide 6</vt:lpstr>
      <vt:lpstr>Skill Check 1</vt:lpstr>
      <vt:lpstr>Helpful Hint 4</vt:lpstr>
      <vt:lpstr>Example 3: Calculating Federal Income Tax Using the IRS Tax Worksheet—Slide 1</vt:lpstr>
      <vt:lpstr>Example 3: Calculating Federal Income Tax Using the IRS Tax Worksheet—Slide 2</vt:lpstr>
      <vt:lpstr>Example 3: Calculating Federal Income Tax Using the IRS Tax Worksheet—Slide 3</vt:lpstr>
      <vt:lpstr>Example 3: Calculating Federal Income Tax Using the IRS Tax Worksheet—Slide 4</vt:lpstr>
      <vt:lpstr>Example 3: Calculating Federal Income Tax Using the IRS Tax Worksheet—Slide 5</vt:lpstr>
      <vt:lpstr>Skill Check 2</vt:lpstr>
      <vt:lpstr>Fun Fact 4</vt:lpstr>
      <vt:lpstr>Example 4: Determining the Bottom Line—Slide 1</vt:lpstr>
      <vt:lpstr>Example 4: Determining the Bottom Line—Slide 2</vt:lpstr>
      <vt:lpstr>Example 4: Determining the Bottom Line—Slide 3</vt:lpstr>
      <vt:lpstr>Example 5: Calculating FICA Taxes—Slide 1</vt:lpstr>
      <vt:lpstr>Example 5: Calculating FICA Taxes—Slide 2</vt:lpstr>
      <vt:lpstr>Example 5: Calculating FICA Taxes—Slide 3</vt:lpstr>
      <vt:lpstr>Example 5: Calculating FICA Taxes—Slide 4</vt:lpstr>
      <vt:lpstr>Skill Check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199</cp:revision>
  <dcterms:created xsi:type="dcterms:W3CDTF">2013-04-26T14:43:13Z</dcterms:created>
  <dcterms:modified xsi:type="dcterms:W3CDTF">2025-09-29T06:31:09Z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