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9"/>
  </p:notesMasterIdLst>
  <p:handoutMasterIdLst>
    <p:handoutMasterId r:id="rId50"/>
  </p:handoutMasterIdLst>
  <p:sldIdLst>
    <p:sldId id="256" r:id="rId2"/>
    <p:sldId id="257" r:id="rId3"/>
    <p:sldId id="258" r:id="rId4"/>
    <p:sldId id="259" r:id="rId5"/>
    <p:sldId id="260" r:id="rId6"/>
    <p:sldId id="261" r:id="rId7"/>
    <p:sldId id="295" r:id="rId8"/>
    <p:sldId id="263" r:id="rId9"/>
    <p:sldId id="264" r:id="rId10"/>
    <p:sldId id="265" r:id="rId11"/>
    <p:sldId id="268" r:id="rId12"/>
    <p:sldId id="269" r:id="rId13"/>
    <p:sldId id="270" r:id="rId14"/>
    <p:sldId id="271" r:id="rId15"/>
    <p:sldId id="273" r:id="rId16"/>
    <p:sldId id="274" r:id="rId17"/>
    <p:sldId id="275" r:id="rId18"/>
    <p:sldId id="296" r:id="rId19"/>
    <p:sldId id="298" r:id="rId20"/>
    <p:sldId id="297" r:id="rId21"/>
    <p:sldId id="300" r:id="rId22"/>
    <p:sldId id="299" r:id="rId23"/>
    <p:sldId id="302" r:id="rId24"/>
    <p:sldId id="301" r:id="rId25"/>
    <p:sldId id="304" r:id="rId26"/>
    <p:sldId id="303" r:id="rId27"/>
    <p:sldId id="305" r:id="rId28"/>
    <p:sldId id="278" r:id="rId29"/>
    <p:sldId id="279" r:id="rId30"/>
    <p:sldId id="306" r:id="rId31"/>
    <p:sldId id="280" r:id="rId32"/>
    <p:sldId id="307" r:id="rId33"/>
    <p:sldId id="308" r:id="rId34"/>
    <p:sldId id="310" r:id="rId35"/>
    <p:sldId id="281" r:id="rId36"/>
    <p:sldId id="282" r:id="rId37"/>
    <p:sldId id="311" r:id="rId38"/>
    <p:sldId id="284" r:id="rId39"/>
    <p:sldId id="285" r:id="rId40"/>
    <p:sldId id="286" r:id="rId41"/>
    <p:sldId id="288" r:id="rId42"/>
    <p:sldId id="290" r:id="rId43"/>
    <p:sldId id="291" r:id="rId44"/>
    <p:sldId id="292" r:id="rId45"/>
    <p:sldId id="312" r:id="rId46"/>
    <p:sldId id="313" r:id="rId47"/>
    <p:sldId id="294" r:id="rId48"/>
  </p:sldIdLst>
  <p:sldSz cx="9144000" cy="6858000" type="screen4x3"/>
  <p:notesSz cx="6858000" cy="9144000"/>
  <p:embeddedFontLst>
    <p:embeddedFont>
      <p:font typeface="Cambria Math" panose="02040503050406030204" pitchFamily="18"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sujana" initials="s" lastIdx="1" clrIdx="1">
    <p:extLst>
      <p:ext uri="{19B8F6BF-5375-455C-9EA6-DF929625EA0E}">
        <p15:presenceInfo xmlns:p15="http://schemas.microsoft.com/office/powerpoint/2012/main" userId="S-1-5-21-1666015839-3846122634-945917319-22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00"/>
    <a:srgbClr val="2D7D9F"/>
    <a:srgbClr val="0000FF"/>
    <a:srgbClr val="000099"/>
    <a:srgbClr val="1F497D"/>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4673" autoAdjust="0"/>
  </p:normalViewPr>
  <p:slideViewPr>
    <p:cSldViewPr>
      <p:cViewPr varScale="1">
        <p:scale>
          <a:sx n="105" d="100"/>
          <a:sy n="105" d="100"/>
        </p:scale>
        <p:origin x="195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10/17/2025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Budgeting</a:t>
            </a:r>
          </a:p>
        </p:txBody>
      </p:sp>
      <p:sp>
        <p:nvSpPr>
          <p:cNvPr id="3" name="Title 2"/>
          <p:cNvSpPr>
            <a:spLocks noGrp="1"/>
          </p:cNvSpPr>
          <p:nvPr>
            <p:ph type="title"/>
          </p:nvPr>
        </p:nvSpPr>
        <p:spPr/>
        <p:txBody>
          <a:bodyPr/>
          <a:lstStyle/>
          <a:p>
            <a:r>
              <a:t>Section 6.5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Prorating Expenses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sp>
        <p:nvSpPr>
          <p:cNvPr id="3" name="Text Placeholder 2"/>
          <p:cNvSpPr>
            <a:spLocks noGrp="1"/>
          </p:cNvSpPr>
          <p:nvPr>
            <p:ph type="body" sz="quarter" idx="10"/>
          </p:nvPr>
        </p:nvSpPr>
        <p:spPr/>
        <p:txBody>
          <a:bodyPr>
            <a:normAutofit/>
          </a:bodyPr>
          <a:lstStyle/>
          <a:p>
            <a:pPr algn="ctr"/>
            <a:r>
              <a:rPr dirty="0"/>
              <a:t>​</a:t>
            </a:r>
            <a:r>
              <a:rPr sz="2800" dirty="0"/>
              <a:t>Monthly Amount Set Aside For Taxes</a:t>
            </a:r>
            <a:endParaRPr dirty="0"/>
          </a:p>
        </p:txBody>
      </p:sp>
      <p:sp>
        <p:nvSpPr>
          <p:cNvPr id="8" name="TextBox 7">
            <a:extLst>
              <a:ext uri="{FF2B5EF4-FFF2-40B4-BE49-F238E27FC236}">
                <a16:creationId xmlns:a16="http://schemas.microsoft.com/office/drawing/2014/main" id="{E618AF62-0E19-9CA5-C0F4-437E518CDE29}"/>
              </a:ext>
            </a:extLst>
          </p:cNvPr>
          <p:cNvSpPr txBox="1"/>
          <p:nvPr/>
        </p:nvSpPr>
        <p:spPr>
          <a:xfrm>
            <a:off x="838199" y="1635534"/>
            <a:ext cx="30099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a:pPr>
            <a:r>
              <a:rPr kumimoji="0" lang="en-US" sz="2400" b="0" i="0" u="none" strike="noStrike" kern="1200" cap="none" spc="0" normalizeH="0" baseline="0" noProof="0" dirty="0">
                <a:ln>
                  <a:noFill/>
                </a:ln>
                <a:solidFill>
                  <a:srgbClr val="366092"/>
                </a:solidFill>
                <a:effectLst/>
                <a:uLnTx/>
                <a:uFillTx/>
                <a:latin typeface="Calibri"/>
                <a:ea typeface="+mn-ea"/>
                <a:cs typeface="+mn-cs"/>
              </a:rPr>
              <a:t>Yearly Amount Divided</a:t>
            </a:r>
          </a:p>
          <a:p>
            <a:pPr marL="0" marR="0" lvl="0" indent="0" algn="ctr" defTabSz="914400" rtl="0" eaLnBrk="1" fontAlgn="auto" latinLnBrk="0" hangingPunct="1">
              <a:lnSpc>
                <a:spcPct val="100000"/>
              </a:lnSpc>
              <a:spcBef>
                <a:spcPts val="0"/>
              </a:spcBef>
              <a:spcAft>
                <a:spcPts val="0"/>
              </a:spcAft>
              <a:buClrTx/>
              <a:buSzTx/>
              <a:buFontTx/>
              <a:buNone/>
              <a:tabLst/>
              <a:defRPr sz="1600"/>
            </a:pPr>
            <a:r>
              <a:rPr kumimoji="0" lang="en-US" sz="2400" b="0" i="0" u="none" strike="noStrike" kern="1200" cap="none" spc="0" normalizeH="0" baseline="0" noProof="0" dirty="0">
                <a:ln>
                  <a:noFill/>
                </a:ln>
                <a:solidFill>
                  <a:srgbClr val="366092"/>
                </a:solidFill>
                <a:effectLst/>
                <a:uLnTx/>
                <a:uFillTx/>
                <a:latin typeface="Calibri"/>
                <a:ea typeface="+mn-ea"/>
                <a:cs typeface="+mn-cs"/>
              </a:rPr>
              <a:t>by 12 Months: </a:t>
            </a:r>
          </a:p>
        </p:txBody>
      </p:sp>
      <p:pic>
        <p:nvPicPr>
          <p:cNvPr id="12" name="Picture 11" descr="11500 dollars divided by 12 which is approximately 958 dollars 33 cents">
            <a:extLst>
              <a:ext uri="{FF2B5EF4-FFF2-40B4-BE49-F238E27FC236}">
                <a16:creationId xmlns:a16="http://schemas.microsoft.com/office/drawing/2014/main" id="{75F53050-0DBF-63D0-2495-521159E6760D}"/>
              </a:ext>
            </a:extLst>
          </p:cNvPr>
          <p:cNvPicPr>
            <a:picLocks noChangeAspect="1"/>
          </p:cNvPicPr>
          <p:nvPr/>
        </p:nvPicPr>
        <p:blipFill>
          <a:blip r:embed="rId2"/>
          <a:stretch>
            <a:fillRect/>
          </a:stretch>
        </p:blipFill>
        <p:spPr>
          <a:xfrm>
            <a:off x="1073052" y="2637000"/>
            <a:ext cx="2540195" cy="792000"/>
          </a:xfrm>
          <a:prstGeom prst="rect">
            <a:avLst/>
          </a:prstGeom>
        </p:spPr>
      </p:pic>
      <p:sp>
        <p:nvSpPr>
          <p:cNvPr id="10" name="TextBox 9">
            <a:extLst>
              <a:ext uri="{FF2B5EF4-FFF2-40B4-BE49-F238E27FC236}">
                <a16:creationId xmlns:a16="http://schemas.microsoft.com/office/drawing/2014/main" id="{B6F64A73-2D24-D904-B1B4-8A75D4111D7C}"/>
              </a:ext>
            </a:extLst>
          </p:cNvPr>
          <p:cNvSpPr txBox="1"/>
          <p:nvPr/>
        </p:nvSpPr>
        <p:spPr>
          <a:xfrm>
            <a:off x="4876800" y="1637394"/>
            <a:ext cx="3681412" cy="830997"/>
          </a:xfrm>
          <a:prstGeom prst="rect">
            <a:avLst/>
          </a:prstGeom>
          <a:noFill/>
        </p:spPr>
        <p:txBody>
          <a:bodyPr wrap="square">
            <a:spAutoFit/>
          </a:bodyPr>
          <a:lstStyle/>
          <a:p>
            <a:pPr algn="ctr"/>
            <a:r>
              <a:rPr kumimoji="0" lang="en-US" sz="2400" b="0" i="0" u="none" strike="noStrike" kern="1200" cap="none" spc="0" normalizeH="0" baseline="0" noProof="0" dirty="0">
                <a:ln>
                  <a:noFill/>
                </a:ln>
                <a:solidFill>
                  <a:srgbClr val="366092"/>
                </a:solidFill>
                <a:effectLst/>
                <a:uLnTx/>
                <a:uFillTx/>
                <a:latin typeface="Calibri"/>
                <a:ea typeface="+mn-ea"/>
                <a:cs typeface="+mn-cs"/>
              </a:rPr>
              <a:t>Quarterly Amount Divided</a:t>
            </a:r>
          </a:p>
          <a:p>
            <a:pPr algn="ctr"/>
            <a:r>
              <a:rPr kumimoji="0" lang="en-US" sz="2400" b="0" i="0" u="none" strike="noStrike" kern="1200" cap="none" spc="0" normalizeH="0" baseline="0" noProof="0" dirty="0">
                <a:ln>
                  <a:noFill/>
                </a:ln>
                <a:solidFill>
                  <a:srgbClr val="366092"/>
                </a:solidFill>
                <a:effectLst/>
                <a:uLnTx/>
                <a:uFillTx/>
                <a:latin typeface="Calibri"/>
                <a:ea typeface="+mn-ea"/>
                <a:cs typeface="+mn-cs"/>
              </a:rPr>
              <a:t>by 3 Months:</a:t>
            </a:r>
            <a:endParaRPr lang="en-IN" sz="2400" dirty="0"/>
          </a:p>
        </p:txBody>
      </p:sp>
      <p:pic>
        <p:nvPicPr>
          <p:cNvPr id="14" name="Picture 13" descr="2875 dollars divided by 3 which is approximately 958 dollars 33 cents">
            <a:extLst>
              <a:ext uri="{FF2B5EF4-FFF2-40B4-BE49-F238E27FC236}">
                <a16:creationId xmlns:a16="http://schemas.microsoft.com/office/drawing/2014/main" id="{581A3D45-7BB8-7CF8-2555-6721D79AE40B}"/>
              </a:ext>
            </a:extLst>
          </p:cNvPr>
          <p:cNvPicPr>
            <a:picLocks noChangeAspect="1"/>
          </p:cNvPicPr>
          <p:nvPr/>
        </p:nvPicPr>
        <p:blipFill>
          <a:blip r:embed="rId3"/>
          <a:stretch>
            <a:fillRect/>
          </a:stretch>
        </p:blipFill>
        <p:spPr>
          <a:xfrm>
            <a:off x="5603081" y="2638424"/>
            <a:ext cx="2228850" cy="790575"/>
          </a:xfrm>
          <a:prstGeom prst="rect">
            <a:avLst/>
          </a:prstGeom>
        </p:spPr>
      </p:pic>
      <p:sp>
        <p:nvSpPr>
          <p:cNvPr id="6" name="TextBox 5">
            <a:extLst>
              <a:ext uri="{FF2B5EF4-FFF2-40B4-BE49-F238E27FC236}">
                <a16:creationId xmlns:a16="http://schemas.microsoft.com/office/drawing/2014/main" id="{A364D913-0E35-9AB4-5F2B-B352B6AC5229}"/>
              </a:ext>
            </a:extLst>
          </p:cNvPr>
          <p:cNvSpPr txBox="1"/>
          <p:nvPr/>
        </p:nvSpPr>
        <p:spPr>
          <a:xfrm>
            <a:off x="685800" y="3429000"/>
            <a:ext cx="8229600" cy="954107"/>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Both methods show that Imani needs to allocate $958.33 each month for her state and federal taxes.</a:t>
            </a: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Spending Habits of College Students</a:t>
                </a:r>
              </a:p>
              <a:p>
                <a:pPr marL="514350" indent="-514350">
                  <a:buFont typeface="+mj-lt"/>
                  <a:buChar char="•"/>
                  <a:defRPr sz="2800"/>
                </a:pPr>
                <a:r>
                  <a:t>​</a:t>
                </a:r>
                <a14:m>
                  <m:oMath xmlns:m="http://schemas.openxmlformats.org/officeDocument/2006/math">
                    <m:r>
                      <a:rPr>
                        <a:latin typeface="Cambria Math" panose="02040503050406030204" pitchFamily="18" charset="0"/>
                      </a:rPr>
                      <m:t>34%</m:t>
                    </m:r>
                  </m:oMath>
                </a14:m>
                <a:r>
                  <a:rPr sz="2800"/>
                  <a:t> of community college students rate balancing school and work along with paying expenses as their top two challenges. (Source: RISC Survey)</a:t>
                </a:r>
              </a:p>
              <a:p>
                <a:pPr marL="514350" indent="-514350">
                  <a:buFont typeface="+mj-lt"/>
                  <a:buChar char="•"/>
                  <a:defRPr sz="2800"/>
                </a:pPr>
                <a:r>
                  <a:t>​</a:t>
                </a:r>
                <a:r>
                  <a:rPr sz="2800"/>
                  <a:t>Health majors spend most money on course materials. (Source: National Association of College Stores)</a:t>
                </a:r>
              </a:p>
              <a:p>
                <a:pPr marL="514350" indent="-514350">
                  <a:buFont typeface="+mj-lt"/>
                  <a:buChar char="•"/>
                  <a:defRPr sz="2800"/>
                </a:pPr>
                <a:r>
                  <a:t>​</a:t>
                </a:r>
                <a14:m>
                  <m:oMath xmlns:m="http://schemas.openxmlformats.org/officeDocument/2006/math">
                    <m:r>
                      <a:rPr>
                        <a:latin typeface="Cambria Math" panose="02040503050406030204" pitchFamily="18" charset="0"/>
                      </a:rPr>
                      <m:t>14%</m:t>
                    </m:r>
                  </m:oMath>
                </a14:m>
                <a:r>
                  <a:rPr sz="2800"/>
                  <a:t> of students rented course materials during the spring semester of 2019. (Source: National Association of College Stores)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998" r="-1624"/>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Determining Total Monthly Expenses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sz="2800"/>
                </a:pPr>
                <a:r>
                  <a:rPr sz="2800" dirty="0"/>
                  <a:t>A recent graduate from a liberal arts college acquired a job as a sociologist. Her yearly salary is </a:t>
                </a:r>
                <a14:m>
                  <m:oMath xmlns:m="http://schemas.openxmlformats.org/officeDocument/2006/math">
                    <m:r>
                      <a:rPr>
                        <a:latin typeface="Cambria Math" panose="02040503050406030204" pitchFamily="18" charset="0"/>
                      </a:rPr>
                      <m:t>$34,500</m:t>
                    </m:r>
                  </m:oMath>
                </a14:m>
                <a:r>
                  <a:rPr sz="2800" dirty="0"/>
                  <a:t>. Her employer withholds </a:t>
                </a:r>
                <a14:m>
                  <m:oMath xmlns:m="http://schemas.openxmlformats.org/officeDocument/2006/math">
                    <m:r>
                      <a:rPr>
                        <a:latin typeface="Cambria Math" panose="02040503050406030204" pitchFamily="18" charset="0"/>
                      </a:rPr>
                      <m:t>$5175</m:t>
                    </m:r>
                  </m:oMath>
                </a14:m>
                <a:r>
                  <a:rPr sz="2800" dirty="0"/>
                  <a:t> in state and federal income taxes and </a:t>
                </a:r>
                <a14:m>
                  <m:oMath xmlns:m="http://schemas.openxmlformats.org/officeDocument/2006/math">
                    <m:r>
                      <a:rPr>
                        <a:latin typeface="Cambria Math" panose="02040503050406030204" pitchFamily="18" charset="0"/>
                      </a:rPr>
                      <m:t>$2639.25</m:t>
                    </m:r>
                  </m:oMath>
                </a14:m>
                <a:r>
                  <a:rPr sz="2800" dirty="0"/>
                  <a:t> in FICA taxes throughout the year. She has the following monthly costs: transportation is </a:t>
                </a:r>
                <a14:m>
                  <m:oMath xmlns:m="http://schemas.openxmlformats.org/officeDocument/2006/math">
                    <m:r>
                      <a:rPr>
                        <a:latin typeface="Cambria Math" panose="02040503050406030204" pitchFamily="18" charset="0"/>
                      </a:rPr>
                      <m:t>$250</m:t>
                    </m:r>
                  </m:oMath>
                </a14:m>
                <a:r>
                  <a:rPr sz="2800" dirty="0"/>
                  <a:t>, cell phone bill is </a:t>
                </a:r>
                <a14:m>
                  <m:oMath xmlns:m="http://schemas.openxmlformats.org/officeDocument/2006/math">
                    <m:r>
                      <a:rPr>
                        <a:latin typeface="Cambria Math" panose="02040503050406030204" pitchFamily="18" charset="0"/>
                      </a:rPr>
                      <m:t>$70</m:t>
                    </m:r>
                  </m:oMath>
                </a14:m>
                <a:r>
                  <a:rPr sz="2800" dirty="0"/>
                  <a:t>, student loans require </a:t>
                </a:r>
                <a14:m>
                  <m:oMath xmlns:m="http://schemas.openxmlformats.org/officeDocument/2006/math">
                    <m:r>
                      <a:rPr>
                        <a:latin typeface="Cambria Math" panose="02040503050406030204" pitchFamily="18" charset="0"/>
                      </a:rPr>
                      <m:t>$210</m:t>
                    </m:r>
                  </m:oMath>
                </a14:m>
                <a:r>
                  <a:rPr sz="2800" dirty="0"/>
                  <a:t> in repayment, and rent is </a:t>
                </a:r>
                <a14:m>
                  <m:oMath xmlns:m="http://schemas.openxmlformats.org/officeDocument/2006/math">
                    <m:r>
                      <a:rPr>
                        <a:latin typeface="Cambria Math" panose="02040503050406030204" pitchFamily="18" charset="0"/>
                      </a:rPr>
                      <m:t>$600</m:t>
                    </m:r>
                  </m:oMath>
                </a14:m>
                <a:r>
                  <a:rPr sz="2800" dirty="0"/>
                  <a:t>. She is using the average monthly costs for each of the following in order to gain an idea of other monthly expenses: utilities are </a:t>
                </a:r>
                <a14:m>
                  <m:oMath xmlns:m="http://schemas.openxmlformats.org/officeDocument/2006/math">
                    <m:r>
                      <a:rPr>
                        <a:latin typeface="Cambria Math" panose="02040503050406030204" pitchFamily="18" charset="0"/>
                      </a:rPr>
                      <m:t>$150</m:t>
                    </m:r>
                  </m:oMath>
                </a14:m>
                <a:r>
                  <a:rPr sz="2800" dirty="0"/>
                  <a:t>, home internet is </a:t>
                </a:r>
                <a14:m>
                  <m:oMath xmlns:m="http://schemas.openxmlformats.org/officeDocument/2006/math">
                    <m:r>
                      <a:rPr>
                        <a:latin typeface="Cambria Math" panose="02040503050406030204" pitchFamily="18" charset="0"/>
                      </a:rPr>
                      <m:t>$65</m:t>
                    </m:r>
                  </m:oMath>
                </a14:m>
                <a:r>
                  <a:rPr sz="2800" dirty="0"/>
                  <a:t>, health insurance is </a:t>
                </a:r>
                <a14:m>
                  <m:oMath xmlns:m="http://schemas.openxmlformats.org/officeDocument/2006/math">
                    <m:r>
                      <a:rPr>
                        <a:latin typeface="Cambria Math" panose="02040503050406030204" pitchFamily="18" charset="0"/>
                      </a:rPr>
                      <m:t>$456</m:t>
                    </m:r>
                  </m:oMath>
                </a14:m>
                <a:r>
                  <a:rPr sz="2800" dirty="0"/>
                  <a:t>, and groceries are </a:t>
                </a:r>
                <a14:m>
                  <m:oMath xmlns:m="http://schemas.openxmlformats.org/officeDocument/2006/math">
                    <m:r>
                      <a:rPr>
                        <a:latin typeface="Cambria Math" panose="02040503050406030204" pitchFamily="18" charset="0"/>
                      </a:rPr>
                      <m:t>$270</m:t>
                    </m:r>
                  </m:oMath>
                </a14:m>
                <a:r>
                  <a:rPr sz="2800" dirty="0"/>
                  <a:t>.</a:t>
                </a:r>
              </a:p>
              <a:p>
                <a:pPr marL="533400" indent="-533400">
                  <a:defRPr sz="2800"/>
                </a:pPr>
                <a:r>
                  <a:rPr lang="en-US" sz="2800" dirty="0"/>
                  <a:t>a.	</a:t>
                </a:r>
                <a:r>
                  <a:rPr sz="2800" dirty="0"/>
                  <a:t>Determine her monthly net pay amount.</a:t>
                </a:r>
              </a:p>
              <a:p>
                <a:pPr marL="533400" indent="-533400">
                  <a:defRPr sz="2800"/>
                </a:pPr>
                <a:r>
                  <a:rPr lang="en-US" sz="2800" dirty="0"/>
                  <a:t>b.	</a:t>
                </a:r>
                <a:r>
                  <a:rPr sz="2800" dirty="0"/>
                  <a:t>Determine how much money is left each month for discretionary spending after all necessities are accounted for.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815"/>
                </a:stretch>
              </a:blipFill>
            </p:spPr>
            <p:txBody>
              <a:bodyPr/>
              <a:lstStyle/>
              <a:p>
                <a:r>
                  <a:rPr lang="en-IN">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Determining Total Monthly Expenses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000" b="1" dirty="0"/>
                  <a:t>Solution</a:t>
                </a:r>
              </a:p>
              <a:p>
                <a:pPr marL="447675" indent="-447675">
                  <a:defRPr sz="2800"/>
                </a:pPr>
                <a:r>
                  <a:rPr lang="en-US" sz="2000" dirty="0"/>
                  <a:t>a.	</a:t>
                </a:r>
                <a:r>
                  <a:rPr sz="2000" dirty="0"/>
                  <a:t>The monthly net pay amount is the annual salary minus withholdings for all required taxes, divided over </a:t>
                </a:r>
                <a:r>
                  <a:rPr sz="2000" dirty="0">
                    <a:latin typeface="Cambria Math"/>
                  </a:rPr>
                  <a:t>12</a:t>
                </a:r>
                <a:r>
                  <a:rPr sz="2000" dirty="0"/>
                  <a:t> months of the year. In this case, we need to subtract </a:t>
                </a:r>
                <a14:m>
                  <m:oMath xmlns:m="http://schemas.openxmlformats.org/officeDocument/2006/math">
                    <m:r>
                      <a:rPr sz="2000">
                        <a:latin typeface="Cambria Math" panose="02040503050406030204" pitchFamily="18" charset="0"/>
                      </a:rPr>
                      <m:t>$5175</m:t>
                    </m:r>
                  </m:oMath>
                </a14:m>
                <a:r>
                  <a:rPr sz="2000" dirty="0"/>
                  <a:t> and </a:t>
                </a:r>
                <a14:m>
                  <m:oMath xmlns:m="http://schemas.openxmlformats.org/officeDocument/2006/math">
                    <m:r>
                      <a:rPr sz="2000">
                        <a:latin typeface="Cambria Math" panose="02040503050406030204" pitchFamily="18" charset="0"/>
                      </a:rPr>
                      <m:t>$2639.25</m:t>
                    </m:r>
                  </m:oMath>
                </a14:m>
                <a:r>
                  <a:rPr sz="2000" dirty="0"/>
                  <a:t> from the yearly salary before dividing by </a:t>
                </a:r>
                <a:r>
                  <a:rPr sz="2000" dirty="0">
                    <a:latin typeface="Cambria Math"/>
                  </a:rPr>
                  <a:t>12</a:t>
                </a:r>
                <a:r>
                  <a:rPr sz="20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a:stretch>
              </a:blipFill>
            </p:spPr>
            <p:txBody>
              <a:bodyPr/>
              <a:lstStyle/>
              <a:p>
                <a:r>
                  <a:rPr lang="en-IN">
                    <a:noFill/>
                  </a:rPr>
                  <a:t> </a:t>
                </a:r>
              </a:p>
            </p:txBody>
          </p:sp>
        </mc:Fallback>
      </mc:AlternateContent>
      <p:pic>
        <p:nvPicPr>
          <p:cNvPr id="7" name="Picture 6" descr="Open parenthesis&#10;&#10;Monthly Net Pay equals numerator  34500 dollars minus open parentheses 5175 dollars plus $2639.25 close parentheses whole divided by denominator 12 equals numerator $26685.75 divided by denominator 12 approximately equals $2223.81">
            <a:extLst>
              <a:ext uri="{FF2B5EF4-FFF2-40B4-BE49-F238E27FC236}">
                <a16:creationId xmlns:a16="http://schemas.microsoft.com/office/drawing/2014/main" id="{59C950B4-9E77-A28E-BE4E-DEBB39C55C3A}"/>
              </a:ext>
            </a:extLst>
          </p:cNvPr>
          <p:cNvPicPr>
            <a:picLocks noChangeAspect="1"/>
          </p:cNvPicPr>
          <p:nvPr/>
        </p:nvPicPr>
        <p:blipFill>
          <a:blip r:embed="rId3"/>
          <a:stretch>
            <a:fillRect/>
          </a:stretch>
        </p:blipFill>
        <p:spPr>
          <a:xfrm>
            <a:off x="1043015" y="2781000"/>
            <a:ext cx="7415185" cy="6480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F0F60C4-0EAF-B156-9372-D5D4AEE27FAD}"/>
                  </a:ext>
                </a:extLst>
              </p:cNvPr>
              <p:cNvSpPr txBox="1"/>
              <p:nvPr/>
            </p:nvSpPr>
            <p:spPr>
              <a:xfrm>
                <a:off x="914400" y="3583781"/>
                <a:ext cx="7543800" cy="707886"/>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latin typeface="Calibri"/>
                    <a:ea typeface="+mn-ea"/>
                    <a:cs typeface="+mn-cs"/>
                  </a:rPr>
                  <a:t>Therefore, the sociologist can expect to collect a monthly paycheck of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$2223.81</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mc:Choice>
        <mc:Fallback xmlns="">
          <p:sp>
            <p:nvSpPr>
              <p:cNvPr id="5" name="TextBox 4">
                <a:extLst>
                  <a:ext uri="{FF2B5EF4-FFF2-40B4-BE49-F238E27FC236}">
                    <a16:creationId xmlns:a16="http://schemas.microsoft.com/office/drawing/2014/main" id="{DF0F60C4-0EAF-B156-9372-D5D4AEE27FAD}"/>
                  </a:ext>
                </a:extLst>
              </p:cNvPr>
              <p:cNvSpPr txBox="1">
                <a:spLocks noRot="1" noChangeAspect="1" noMove="1" noResize="1" noEditPoints="1" noAdjustHandles="1" noChangeArrowheads="1" noChangeShapeType="1" noTextEdit="1"/>
              </p:cNvSpPr>
              <p:nvPr/>
            </p:nvSpPr>
            <p:spPr>
              <a:xfrm>
                <a:off x="914400" y="3583781"/>
                <a:ext cx="7543800" cy="707886"/>
              </a:xfrm>
              <a:prstGeom prst="rect">
                <a:avLst/>
              </a:prstGeom>
              <a:blipFill>
                <a:blip r:embed="rId4"/>
                <a:stretch>
                  <a:fillRect l="-808" t="-5172" b="-14655"/>
                </a:stretch>
              </a:blipFill>
            </p:spPr>
            <p:txBody>
              <a:bodyPr/>
              <a:lstStyle/>
              <a:p>
                <a:r>
                  <a:rPr lang="en-IN">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Determining Total Monthly Expenses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627063" indent="-627063">
                  <a:defRPr sz="2800"/>
                </a:pPr>
                <a:r>
                  <a:rPr lang="en-US" sz="2000" dirty="0"/>
                  <a:t>b.	</a:t>
                </a:r>
                <a:r>
                  <a:rPr sz="2000" dirty="0"/>
                  <a:t>​Let's begin by adding up the monthly expenses, both the known and the estimates from what we are told.</a:t>
                </a:r>
              </a:p>
              <a:p>
                <a:pPr algn="ctr">
                  <a:defRPr sz="2800"/>
                </a:pPr>
                <a:r>
                  <a:rPr sz="2000" dirty="0"/>
                  <a:t>​Monthly Expenses:</a:t>
                </a:r>
                <a:endParaRPr lang="en-US" sz="2000" dirty="0"/>
              </a:p>
              <a:p>
                <a:pPr algn="ctr">
                  <a:defRPr sz="2800"/>
                </a:pPr>
                <a:endParaRPr lang="en-US" sz="1000" dirty="0"/>
              </a:p>
              <a:p>
                <a:pPr algn="ctr">
                  <a:defRPr sz="2800"/>
                </a:pPr>
                <a14:m>
                  <m:oMathPara xmlns:m="http://schemas.openxmlformats.org/officeDocument/2006/math">
                    <m:oMathParaPr>
                      <m:jc m:val="centerGroup"/>
                    </m:oMathParaPr>
                    <m:oMath xmlns:m="http://schemas.openxmlformats.org/officeDocument/2006/math">
                      <m:r>
                        <a:rPr sz="2000">
                          <a:latin typeface="Cambria Math" panose="02040503050406030204" pitchFamily="18" charset="0"/>
                        </a:rPr>
                        <m:t>$250+$70+$210+$600+$150+$65+$456+$270=$2071</m:t>
                      </m:r>
                    </m:oMath>
                  </m:oMathPara>
                </a14:m>
                <a:endParaRPr lang="en-US" sz="2000" dirty="0"/>
              </a:p>
              <a:p>
                <a:pPr algn="ctr">
                  <a:defRPr sz="2800"/>
                </a:pPr>
                <a:endParaRPr sz="1000" dirty="0"/>
              </a:p>
              <a:p>
                <a:r>
                  <a:rPr sz="2000" dirty="0"/>
                  <a:t>​Now subtract the monthly expenses from the net pay to determine if there is any money remaining for discretionary spending.</a:t>
                </a:r>
                <a:endParaRPr lang="en-US" sz="2000" dirty="0"/>
              </a:p>
              <a:p>
                <a:endParaRPr sz="1000" dirty="0"/>
              </a:p>
              <a:p>
                <a:pPr algn="ctr">
                  <a:defRPr sz="2800"/>
                </a:pPr>
                <a:r>
                  <a:rPr sz="2000" dirty="0"/>
                  <a:t>​</a:t>
                </a:r>
                <a14:m>
                  <m:oMath xmlns:m="http://schemas.openxmlformats.org/officeDocument/2006/math">
                    <m:r>
                      <a:rPr sz="2000">
                        <a:latin typeface="Cambria Math" panose="02040503050406030204" pitchFamily="18" charset="0"/>
                      </a:rPr>
                      <m:t>$2223.81−$2071=$152.81</m:t>
                    </m:r>
                  </m:oMath>
                </a14:m>
                <a:endParaRPr lang="en-US" sz="2000" dirty="0"/>
              </a:p>
              <a:p>
                <a:pPr algn="ctr">
                  <a:defRPr sz="2800"/>
                </a:pPr>
                <a:endParaRPr sz="1000" dirty="0"/>
              </a:p>
              <a:p>
                <a:pPr>
                  <a:defRPr sz="2800"/>
                </a:pPr>
                <a:r>
                  <a:rPr sz="2000" dirty="0"/>
                  <a:t>​This means that she is projected to have </a:t>
                </a:r>
                <a14:m>
                  <m:oMath xmlns:m="http://schemas.openxmlformats.org/officeDocument/2006/math">
                    <m:r>
                      <a:rPr sz="2000">
                        <a:latin typeface="Cambria Math" panose="02040503050406030204" pitchFamily="18" charset="0"/>
                      </a:rPr>
                      <m:t>$152.81</m:t>
                    </m:r>
                  </m:oMath>
                </a14:m>
                <a:r>
                  <a:rPr sz="2000" dirty="0"/>
                  <a:t> of remaining income each month. On the plus side, there is money remaining. On the downside, there's not too much wiggle room for anything else.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r="-222"/>
                </a:stretch>
              </a:blipFill>
            </p:spPr>
            <p:txBody>
              <a:bodyPr/>
              <a:lstStyle/>
              <a:p>
                <a:r>
                  <a:rPr lang="en-IN">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Creating a Budget with a Spreadsheet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A9C6438-D335-4E67-A612-975452478F86}"/>
                  </a:ext>
                </a:extLst>
              </p:cNvPr>
              <p:cNvSpPr txBox="1"/>
              <p:nvPr/>
            </p:nvSpPr>
            <p:spPr>
              <a:xfrm>
                <a:off x="533400" y="1003300"/>
                <a:ext cx="8153400" cy="1200329"/>
              </a:xfrm>
              <a:prstGeom prst="rect">
                <a:avLst/>
              </a:prstGeom>
              <a:noFill/>
            </p:spPr>
            <p:txBody>
              <a:bodyPr wrap="square">
                <a:spAutoFit/>
              </a:bodyPr>
              <a:lstStyle/>
              <a:p>
                <a:pPr>
                  <a:defRPr sz="2800"/>
                </a:pPr>
                <a:r>
                  <a:rPr lang="en-US" sz="2400" dirty="0"/>
                  <a:t>An art gallery curator has an annual income of </a:t>
                </a:r>
                <a14:m>
                  <m:oMath xmlns:m="http://schemas.openxmlformats.org/officeDocument/2006/math">
                    <m:r>
                      <a:rPr lang="en-US" sz="2400">
                        <a:latin typeface="Cambria Math" panose="02040503050406030204" pitchFamily="18" charset="0"/>
                      </a:rPr>
                      <m:t>$63,420</m:t>
                    </m:r>
                  </m:oMath>
                </a14:m>
                <a:r>
                  <a:rPr lang="en-US" sz="2400" dirty="0"/>
                  <a:t>. Their net monthly take-home pay is </a:t>
                </a:r>
                <a14:m>
                  <m:oMath xmlns:m="http://schemas.openxmlformats.org/officeDocument/2006/math">
                    <m:r>
                      <a:rPr lang="en-US" sz="2400">
                        <a:latin typeface="Cambria Math" panose="02040503050406030204" pitchFamily="18" charset="0"/>
                      </a:rPr>
                      <m:t>$3435.33</m:t>
                    </m:r>
                  </m:oMath>
                </a14:m>
                <a:r>
                  <a:rPr lang="en-US" sz="2400" dirty="0"/>
                  <a:t>, and they have the following monthly expenses</a:t>
                </a:r>
                <a:r>
                  <a:rPr lang="en-US" sz="1800" dirty="0"/>
                  <a:t>.</a:t>
                </a:r>
              </a:p>
            </p:txBody>
          </p:sp>
        </mc:Choice>
        <mc:Fallback xmlns="">
          <p:sp>
            <p:nvSpPr>
              <p:cNvPr id="7" name="TextBox 6">
                <a:extLst>
                  <a:ext uri="{FF2B5EF4-FFF2-40B4-BE49-F238E27FC236}">
                    <a16:creationId xmlns:a16="http://schemas.microsoft.com/office/drawing/2014/main" id="{4A9C6438-D335-4E67-A612-975452478F86}"/>
                  </a:ext>
                </a:extLst>
              </p:cNvPr>
              <p:cNvSpPr txBox="1">
                <a:spLocks noRot="1" noChangeAspect="1" noMove="1" noResize="1" noEditPoints="1" noAdjustHandles="1" noChangeArrowheads="1" noChangeShapeType="1" noTextEdit="1"/>
              </p:cNvSpPr>
              <p:nvPr/>
            </p:nvSpPr>
            <p:spPr>
              <a:xfrm>
                <a:off x="533400" y="1003300"/>
                <a:ext cx="8153400" cy="1200329"/>
              </a:xfrm>
              <a:prstGeom prst="rect">
                <a:avLst/>
              </a:prstGeom>
              <a:blipFill>
                <a:blip r:embed="rId3"/>
                <a:stretch>
                  <a:fillRect l="-1197" t="-4082" b="-11224"/>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A57E5653-120B-2FBA-4A97-F203BF4E9960}"/>
              </a:ext>
            </a:extLst>
          </p:cNvPr>
          <p:cNvSpPr txBox="1"/>
          <p:nvPr/>
        </p:nvSpPr>
        <p:spPr>
          <a:xfrm>
            <a:off x="3009900" y="2228745"/>
            <a:ext cx="2743200" cy="369332"/>
          </a:xfrm>
          <a:prstGeom prst="rect">
            <a:avLst/>
          </a:prstGeom>
          <a:noFill/>
        </p:spPr>
        <p:txBody>
          <a:bodyPr wrap="square">
            <a:spAutoFit/>
          </a:bodyPr>
          <a:lstStyle/>
          <a:p>
            <a:r>
              <a:rPr kumimoji="0" lang="en-IN" sz="1800" b="1" i="0" u="none" strike="noStrike" kern="1200" cap="none" spc="0" normalizeH="0" baseline="0" noProof="0" dirty="0">
                <a:ln>
                  <a:noFill/>
                </a:ln>
                <a:effectLst/>
                <a:uLnTx/>
                <a:uFillTx/>
                <a:latin typeface="Calibri"/>
                <a:ea typeface="+mn-ea"/>
                <a:cs typeface="+mn-cs"/>
              </a:rPr>
              <a:t>Table 1: Monthly Expenses</a:t>
            </a:r>
            <a:endParaRPr lang="en-IN" dirty="0"/>
          </a:p>
        </p:txBody>
      </p:sp>
      <mc:AlternateContent xmlns:mc="http://schemas.openxmlformats.org/markup-compatibility/2006" xmlns:a14="http://schemas.microsoft.com/office/drawing/2010/main">
        <mc:Choice Requires="a14">
          <p:graphicFrame>
            <p:nvGraphicFramePr>
              <p:cNvPr id="3" name="Table Placeholder 2" descr="The table contains 2 columns and 11 rows. The columns are labeled: Expense and Amount.&#10;&#10;Row 1: Rent, $1200.00,&#10;Row 2: Gas, $41.00,&#10;Row 3: Water, $56.00,&#10;Row 4: Electricity, $150.00,&#10;Row 5: Internet, $60.00,&#10;Row 6: Cell Phone, $74.00,&#10;Row 7: Health Insurance, $350.00,&#10;Row 8: Transportation, $420.00,&#10;Row 9: Loan Repayment, $70.00,&#10;Row 10: Food, $440.00,&#10;Row 11: Credit Card, $120.00."/>
              <p:cNvGraphicFramePr>
                <a:graphicFrameLocks noGrp="1"/>
              </p:cNvGraphicFramePr>
              <p:nvPr>
                <p:ph type="tbl" sz="quarter" idx="10"/>
                <p:extLst>
                  <p:ext uri="{D42A27DB-BD31-4B8C-83A1-F6EECF244321}">
                    <p14:modId xmlns:p14="http://schemas.microsoft.com/office/powerpoint/2010/main" val="2359956964"/>
                  </p:ext>
                </p:extLst>
              </p:nvPr>
            </p:nvGraphicFramePr>
            <p:xfrm>
              <a:off x="2819400" y="2581835"/>
              <a:ext cx="3124200" cy="3352800"/>
            </p:xfrm>
            <a:graphic>
              <a:graphicData uri="http://schemas.openxmlformats.org/drawingml/2006/table">
                <a:tbl>
                  <a:tblPr firstRow="1" bandRow="1">
                    <a:tableStyleId>{5940675A-B579-460E-94D1-54222C63F5DA}</a:tableStyleId>
                  </a:tblPr>
                  <a:tblGrid>
                    <a:gridCol w="1562100">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tblGrid>
                  <a:tr h="271646">
                    <a:tc>
                      <a:txBody>
                        <a:bodyPr/>
                        <a:lstStyle/>
                        <a:p>
                          <a:pPr algn="l">
                            <a:defRPr sz="1800" b="1"/>
                          </a:pPr>
                          <a:r>
                            <a:rPr sz="1400" dirty="0"/>
                            <a:t>Rent</a:t>
                          </a:r>
                        </a:p>
                      </a:txBody>
                      <a:tcPr/>
                    </a:tc>
                    <a:tc>
                      <a:txBody>
                        <a:bodyPr/>
                        <a:lstStyle/>
                        <a:p>
                          <a:pPr algn="l">
                            <a:defRPr sz="1800"/>
                          </a:pPr>
                          <a:r>
                            <a:rPr lang="en-US" sz="1400" dirty="0"/>
                            <a:t> </a:t>
                          </a:r>
                          <a14:m>
                            <m:oMath xmlns:m="http://schemas.openxmlformats.org/officeDocument/2006/math">
                              <m:r>
                                <a:rPr sz="1400">
                                  <a:latin typeface="Cambria Math" panose="02040503050406030204" pitchFamily="18" charset="0"/>
                                </a:rPr>
                                <m:t>$1200.00</m:t>
                              </m:r>
                            </m:oMath>
                          </a14:m>
                          <a:endParaRPr sz="1400" dirty="0"/>
                        </a:p>
                      </a:txBody>
                      <a:tcPr/>
                    </a:tc>
                    <a:extLst>
                      <a:ext uri="{0D108BD9-81ED-4DB2-BD59-A6C34878D82A}">
                        <a16:rowId xmlns:a16="http://schemas.microsoft.com/office/drawing/2014/main" val="10001"/>
                      </a:ext>
                    </a:extLst>
                  </a:tr>
                  <a:tr h="271646">
                    <a:tc>
                      <a:txBody>
                        <a:bodyPr/>
                        <a:lstStyle/>
                        <a:p>
                          <a:pPr algn="l">
                            <a:defRPr sz="1800" b="1"/>
                          </a:pPr>
                          <a:r>
                            <a:rPr sz="1400" dirty="0"/>
                            <a:t>Gas</a:t>
                          </a:r>
                        </a:p>
                      </a:txBody>
                      <a:tcPr/>
                    </a:tc>
                    <a:tc>
                      <a:txBody>
                        <a:bodyPr/>
                        <a:lstStyle/>
                        <a:p>
                          <a:pPr algn="l">
                            <a:defRPr sz="1800"/>
                          </a:pPr>
                          <a:r>
                            <a:rPr lang="en-US" sz="1400" dirty="0"/>
                            <a:t> </a:t>
                          </a:r>
                          <a14:m>
                            <m:oMath xmlns:m="http://schemas.openxmlformats.org/officeDocument/2006/math">
                              <m:r>
                                <a:rPr sz="1400">
                                  <a:latin typeface="Cambria Math" panose="02040503050406030204" pitchFamily="18" charset="0"/>
                                </a:rPr>
                                <m:t>$41.00</m:t>
                              </m:r>
                            </m:oMath>
                          </a14:m>
                          <a:endParaRPr sz="1400" dirty="0"/>
                        </a:p>
                      </a:txBody>
                      <a:tcPr/>
                    </a:tc>
                    <a:extLst>
                      <a:ext uri="{0D108BD9-81ED-4DB2-BD59-A6C34878D82A}">
                        <a16:rowId xmlns:a16="http://schemas.microsoft.com/office/drawing/2014/main" val="10002"/>
                      </a:ext>
                    </a:extLst>
                  </a:tr>
                  <a:tr h="271646">
                    <a:tc>
                      <a:txBody>
                        <a:bodyPr/>
                        <a:lstStyle/>
                        <a:p>
                          <a:pPr algn="l">
                            <a:defRPr sz="1800" b="1"/>
                          </a:pPr>
                          <a:r>
                            <a:rPr sz="1400" dirty="0"/>
                            <a:t>Water</a:t>
                          </a:r>
                        </a:p>
                      </a:txBody>
                      <a:tcPr/>
                    </a:tc>
                    <a:tc>
                      <a:txBody>
                        <a:bodyPr/>
                        <a:lstStyle/>
                        <a:p>
                          <a:pPr algn="l">
                            <a:defRPr sz="1800"/>
                          </a:pPr>
                          <a:r>
                            <a:rPr lang="en-US" sz="1400" dirty="0"/>
                            <a:t> </a:t>
                          </a:r>
                          <a14:m>
                            <m:oMath xmlns:m="http://schemas.openxmlformats.org/officeDocument/2006/math">
                              <m:r>
                                <a:rPr sz="1400">
                                  <a:latin typeface="Cambria Math" panose="02040503050406030204" pitchFamily="18" charset="0"/>
                                </a:rPr>
                                <m:t>$56.00</m:t>
                              </m:r>
                            </m:oMath>
                          </a14:m>
                          <a:endParaRPr sz="1400" dirty="0"/>
                        </a:p>
                      </a:txBody>
                      <a:tcPr/>
                    </a:tc>
                    <a:extLst>
                      <a:ext uri="{0D108BD9-81ED-4DB2-BD59-A6C34878D82A}">
                        <a16:rowId xmlns:a16="http://schemas.microsoft.com/office/drawing/2014/main" val="10003"/>
                      </a:ext>
                    </a:extLst>
                  </a:tr>
                  <a:tr h="271646">
                    <a:tc>
                      <a:txBody>
                        <a:bodyPr/>
                        <a:lstStyle/>
                        <a:p>
                          <a:pPr algn="l">
                            <a:defRPr sz="1800" b="1"/>
                          </a:pPr>
                          <a:r>
                            <a:rPr sz="1400" dirty="0"/>
                            <a:t>Electricity</a:t>
                          </a:r>
                        </a:p>
                      </a:txBody>
                      <a:tcPr/>
                    </a:tc>
                    <a:tc>
                      <a:txBody>
                        <a:bodyPr/>
                        <a:lstStyle/>
                        <a:p>
                          <a:pPr algn="l">
                            <a:defRPr sz="1800"/>
                          </a:pPr>
                          <a:r>
                            <a:rPr lang="en-US" sz="1400" dirty="0"/>
                            <a:t> </a:t>
                          </a:r>
                          <a14:m>
                            <m:oMath xmlns:m="http://schemas.openxmlformats.org/officeDocument/2006/math">
                              <m:r>
                                <a:rPr sz="1400">
                                  <a:latin typeface="Cambria Math" panose="02040503050406030204" pitchFamily="18" charset="0"/>
                                </a:rPr>
                                <m:t>$150.00</m:t>
                              </m:r>
                            </m:oMath>
                          </a14:m>
                          <a:endParaRPr sz="1400" dirty="0"/>
                        </a:p>
                      </a:txBody>
                      <a:tcPr/>
                    </a:tc>
                    <a:extLst>
                      <a:ext uri="{0D108BD9-81ED-4DB2-BD59-A6C34878D82A}">
                        <a16:rowId xmlns:a16="http://schemas.microsoft.com/office/drawing/2014/main" val="10004"/>
                      </a:ext>
                    </a:extLst>
                  </a:tr>
                  <a:tr h="271646">
                    <a:tc>
                      <a:txBody>
                        <a:bodyPr/>
                        <a:lstStyle/>
                        <a:p>
                          <a:pPr algn="l">
                            <a:defRPr sz="1800" b="1"/>
                          </a:pPr>
                          <a:r>
                            <a:rPr sz="1400" dirty="0"/>
                            <a:t>Internet</a:t>
                          </a:r>
                        </a:p>
                      </a:txBody>
                      <a:tcPr/>
                    </a:tc>
                    <a:tc>
                      <a:txBody>
                        <a:bodyPr/>
                        <a:lstStyle/>
                        <a:p>
                          <a:pPr algn="l">
                            <a:defRPr sz="1800"/>
                          </a:pPr>
                          <a:r>
                            <a:rPr lang="en-US" sz="1400" dirty="0"/>
                            <a:t> </a:t>
                          </a:r>
                          <a14:m>
                            <m:oMath xmlns:m="http://schemas.openxmlformats.org/officeDocument/2006/math">
                              <m:r>
                                <a:rPr sz="1400">
                                  <a:latin typeface="Cambria Math" panose="02040503050406030204" pitchFamily="18" charset="0"/>
                                </a:rPr>
                                <m:t>$60.00</m:t>
                              </m:r>
                            </m:oMath>
                          </a14:m>
                          <a:endParaRPr sz="1400" dirty="0"/>
                        </a:p>
                      </a:txBody>
                      <a:tcPr/>
                    </a:tc>
                    <a:extLst>
                      <a:ext uri="{0D108BD9-81ED-4DB2-BD59-A6C34878D82A}">
                        <a16:rowId xmlns:a16="http://schemas.microsoft.com/office/drawing/2014/main" val="10005"/>
                      </a:ext>
                    </a:extLst>
                  </a:tr>
                  <a:tr h="271646">
                    <a:tc>
                      <a:txBody>
                        <a:bodyPr/>
                        <a:lstStyle/>
                        <a:p>
                          <a:pPr algn="l">
                            <a:defRPr sz="1800" b="1"/>
                          </a:pPr>
                          <a:r>
                            <a:rPr sz="1400" dirty="0"/>
                            <a:t>Cell Phone</a:t>
                          </a:r>
                        </a:p>
                      </a:txBody>
                      <a:tcPr/>
                    </a:tc>
                    <a:tc>
                      <a:txBody>
                        <a:bodyPr/>
                        <a:lstStyle/>
                        <a:p>
                          <a:pPr algn="l">
                            <a:defRPr sz="1800"/>
                          </a:pPr>
                          <a:r>
                            <a:rPr lang="en-US" sz="1400" dirty="0"/>
                            <a:t> </a:t>
                          </a:r>
                          <a14:m>
                            <m:oMath xmlns:m="http://schemas.openxmlformats.org/officeDocument/2006/math">
                              <m:r>
                                <a:rPr sz="1400">
                                  <a:latin typeface="Cambria Math" panose="02040503050406030204" pitchFamily="18" charset="0"/>
                                </a:rPr>
                                <m:t>$74.00</m:t>
                              </m:r>
                            </m:oMath>
                          </a14:m>
                          <a:endParaRPr sz="1400" dirty="0"/>
                        </a:p>
                      </a:txBody>
                      <a:tcPr/>
                    </a:tc>
                    <a:extLst>
                      <a:ext uri="{0D108BD9-81ED-4DB2-BD59-A6C34878D82A}">
                        <a16:rowId xmlns:a16="http://schemas.microsoft.com/office/drawing/2014/main" val="10006"/>
                      </a:ext>
                    </a:extLst>
                  </a:tr>
                  <a:tr h="271646">
                    <a:tc>
                      <a:txBody>
                        <a:bodyPr/>
                        <a:lstStyle/>
                        <a:p>
                          <a:pPr algn="l">
                            <a:defRPr sz="1800" b="1"/>
                          </a:pPr>
                          <a:r>
                            <a:rPr sz="1400" dirty="0"/>
                            <a:t>Health Insurance</a:t>
                          </a:r>
                        </a:p>
                      </a:txBody>
                      <a:tcPr/>
                    </a:tc>
                    <a:tc>
                      <a:txBody>
                        <a:bodyPr/>
                        <a:lstStyle/>
                        <a:p>
                          <a:pPr algn="l">
                            <a:defRPr sz="1800"/>
                          </a:pPr>
                          <a:r>
                            <a:rPr lang="en-US" sz="1400" dirty="0"/>
                            <a:t> </a:t>
                          </a:r>
                          <a14:m>
                            <m:oMath xmlns:m="http://schemas.openxmlformats.org/officeDocument/2006/math">
                              <m:r>
                                <a:rPr sz="1400">
                                  <a:latin typeface="Cambria Math" panose="02040503050406030204" pitchFamily="18" charset="0"/>
                                </a:rPr>
                                <m:t>$350.00</m:t>
                              </m:r>
                            </m:oMath>
                          </a14:m>
                          <a:endParaRPr sz="1400" dirty="0"/>
                        </a:p>
                      </a:txBody>
                      <a:tcPr/>
                    </a:tc>
                    <a:extLst>
                      <a:ext uri="{0D108BD9-81ED-4DB2-BD59-A6C34878D82A}">
                        <a16:rowId xmlns:a16="http://schemas.microsoft.com/office/drawing/2014/main" val="10007"/>
                      </a:ext>
                    </a:extLst>
                  </a:tr>
                  <a:tr h="271646">
                    <a:tc>
                      <a:txBody>
                        <a:bodyPr/>
                        <a:lstStyle/>
                        <a:p>
                          <a:pPr algn="l">
                            <a:defRPr sz="1800" b="1"/>
                          </a:pPr>
                          <a:r>
                            <a:rPr sz="1400" dirty="0"/>
                            <a:t>Transportation</a:t>
                          </a:r>
                        </a:p>
                      </a:txBody>
                      <a:tcPr/>
                    </a:tc>
                    <a:tc>
                      <a:txBody>
                        <a:bodyPr/>
                        <a:lstStyle/>
                        <a:p>
                          <a:pPr algn="l">
                            <a:defRPr sz="1800"/>
                          </a:pPr>
                          <a:r>
                            <a:rPr lang="en-US" sz="1400" dirty="0"/>
                            <a:t> </a:t>
                          </a:r>
                          <a14:m>
                            <m:oMath xmlns:m="http://schemas.openxmlformats.org/officeDocument/2006/math">
                              <m:r>
                                <a:rPr sz="1400">
                                  <a:latin typeface="Cambria Math" panose="02040503050406030204" pitchFamily="18" charset="0"/>
                                </a:rPr>
                                <m:t>$420.00</m:t>
                              </m:r>
                            </m:oMath>
                          </a14:m>
                          <a:endParaRPr sz="1400" dirty="0"/>
                        </a:p>
                      </a:txBody>
                      <a:tcPr/>
                    </a:tc>
                    <a:extLst>
                      <a:ext uri="{0D108BD9-81ED-4DB2-BD59-A6C34878D82A}">
                        <a16:rowId xmlns:a16="http://schemas.microsoft.com/office/drawing/2014/main" val="10008"/>
                      </a:ext>
                    </a:extLst>
                  </a:tr>
                  <a:tr h="271646">
                    <a:tc>
                      <a:txBody>
                        <a:bodyPr/>
                        <a:lstStyle/>
                        <a:p>
                          <a:pPr algn="l">
                            <a:defRPr sz="1800" b="1"/>
                          </a:pPr>
                          <a:r>
                            <a:rPr sz="1400" dirty="0"/>
                            <a:t>Loan Repayment</a:t>
                          </a:r>
                        </a:p>
                      </a:txBody>
                      <a:tcPr/>
                    </a:tc>
                    <a:tc>
                      <a:txBody>
                        <a:bodyPr/>
                        <a:lstStyle/>
                        <a:p>
                          <a:pPr algn="l">
                            <a:defRPr sz="1800"/>
                          </a:pPr>
                          <a:r>
                            <a:rPr lang="en-US" sz="1400" dirty="0"/>
                            <a:t> </a:t>
                          </a:r>
                          <a14:m>
                            <m:oMath xmlns:m="http://schemas.openxmlformats.org/officeDocument/2006/math">
                              <m:r>
                                <a:rPr sz="1400">
                                  <a:latin typeface="Cambria Math" panose="02040503050406030204" pitchFamily="18" charset="0"/>
                                </a:rPr>
                                <m:t>$70.00</m:t>
                              </m:r>
                            </m:oMath>
                          </a14:m>
                          <a:endParaRPr sz="1400" dirty="0"/>
                        </a:p>
                      </a:txBody>
                      <a:tcPr/>
                    </a:tc>
                    <a:extLst>
                      <a:ext uri="{0D108BD9-81ED-4DB2-BD59-A6C34878D82A}">
                        <a16:rowId xmlns:a16="http://schemas.microsoft.com/office/drawing/2014/main" val="10009"/>
                      </a:ext>
                    </a:extLst>
                  </a:tr>
                  <a:tr h="271646">
                    <a:tc>
                      <a:txBody>
                        <a:bodyPr/>
                        <a:lstStyle/>
                        <a:p>
                          <a:pPr algn="l">
                            <a:defRPr sz="1800" b="1"/>
                          </a:pPr>
                          <a:r>
                            <a:rPr sz="1400" dirty="0"/>
                            <a:t>Food</a:t>
                          </a:r>
                        </a:p>
                      </a:txBody>
                      <a:tcPr/>
                    </a:tc>
                    <a:tc>
                      <a:txBody>
                        <a:bodyPr/>
                        <a:lstStyle/>
                        <a:p>
                          <a:pPr algn="l">
                            <a:defRPr sz="1800"/>
                          </a:pPr>
                          <a:r>
                            <a:rPr lang="en-US" sz="1400" dirty="0"/>
                            <a:t> </a:t>
                          </a:r>
                          <a14:m>
                            <m:oMath xmlns:m="http://schemas.openxmlformats.org/officeDocument/2006/math">
                              <m:r>
                                <a:rPr sz="1400">
                                  <a:latin typeface="Cambria Math" panose="02040503050406030204" pitchFamily="18" charset="0"/>
                                </a:rPr>
                                <m:t>$440.00</m:t>
                              </m:r>
                            </m:oMath>
                          </a14:m>
                          <a:endParaRPr sz="1400" dirty="0"/>
                        </a:p>
                      </a:txBody>
                      <a:tcPr/>
                    </a:tc>
                    <a:extLst>
                      <a:ext uri="{0D108BD9-81ED-4DB2-BD59-A6C34878D82A}">
                        <a16:rowId xmlns:a16="http://schemas.microsoft.com/office/drawing/2014/main" val="10010"/>
                      </a:ext>
                    </a:extLst>
                  </a:tr>
                  <a:tr h="271646">
                    <a:tc>
                      <a:txBody>
                        <a:bodyPr/>
                        <a:lstStyle/>
                        <a:p>
                          <a:pPr algn="l">
                            <a:defRPr sz="1800" b="1"/>
                          </a:pPr>
                          <a:r>
                            <a:rPr sz="1400" dirty="0"/>
                            <a:t>Credit Card</a:t>
                          </a:r>
                        </a:p>
                      </a:txBody>
                      <a:tcPr/>
                    </a:tc>
                    <a:tc>
                      <a:txBody>
                        <a:bodyPr/>
                        <a:lstStyle/>
                        <a:p>
                          <a:pPr algn="l">
                            <a:defRPr sz="1800"/>
                          </a:pPr>
                          <a:r>
                            <a:rPr lang="en-US" sz="1400" dirty="0"/>
                            <a:t> </a:t>
                          </a:r>
                          <a14:m>
                            <m:oMath xmlns:m="http://schemas.openxmlformats.org/officeDocument/2006/math">
                              <m:r>
                                <a:rPr sz="1400">
                                  <a:latin typeface="Cambria Math" panose="02040503050406030204" pitchFamily="18" charset="0"/>
                                </a:rPr>
                                <m:t>$120.00</m:t>
                              </m:r>
                            </m:oMath>
                          </a14:m>
                          <a:endParaRPr sz="1400" dirty="0"/>
                        </a:p>
                      </a:txBody>
                      <a:tcPr/>
                    </a:tc>
                    <a:extLst>
                      <a:ext uri="{0D108BD9-81ED-4DB2-BD59-A6C34878D82A}">
                        <a16:rowId xmlns:a16="http://schemas.microsoft.com/office/drawing/2014/main" val="10011"/>
                      </a:ext>
                    </a:extLst>
                  </a:tr>
                </a:tbl>
              </a:graphicData>
            </a:graphic>
          </p:graphicFrame>
        </mc:Choice>
        <mc:Fallback xmlns="">
          <p:graphicFrame>
            <p:nvGraphicFramePr>
              <p:cNvPr id="3" name="Table Placeholder 2" descr="The table contains 2 columns and 11 rows. The columns are labeled: Expense and Amount.&#10;&#10;Row 1: Rent, $1200.00,&#10;Row 2: Gas, $41.00,&#10;Row 3: Water, $56.00,&#10;Row 4: Electricity, $150.00,&#10;Row 5: Internet, $60.00,&#10;Row 6: Cell Phone, $74.00,&#10;Row 7: Health Insurance, $350.00,&#10;Row 8: Transportation, $420.00,&#10;Row 9: Loan Repayment, $70.00,&#10;Row 10: Food, $440.00,&#10;Row 11: Credit Card, $120.00."/>
              <p:cNvGraphicFramePr>
                <a:graphicFrameLocks noGrp="1"/>
              </p:cNvGraphicFramePr>
              <p:nvPr>
                <p:ph type="tbl" sz="quarter" idx="10"/>
                <p:extLst>
                  <p:ext uri="{D42A27DB-BD31-4B8C-83A1-F6EECF244321}">
                    <p14:modId xmlns:p14="http://schemas.microsoft.com/office/powerpoint/2010/main" val="2359956964"/>
                  </p:ext>
                </p:extLst>
              </p:nvPr>
            </p:nvGraphicFramePr>
            <p:xfrm>
              <a:off x="2819400" y="2581835"/>
              <a:ext cx="3124200" cy="3352800"/>
            </p:xfrm>
            <a:graphic>
              <a:graphicData uri="http://schemas.openxmlformats.org/drawingml/2006/table">
                <a:tbl>
                  <a:tblPr firstRow="1" bandRow="1">
                    <a:tableStyleId>{5940675A-B579-460E-94D1-54222C63F5DA}</a:tableStyleId>
                  </a:tblPr>
                  <a:tblGrid>
                    <a:gridCol w="1562100">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tblGrid>
                  <a:tr h="304800">
                    <a:tc>
                      <a:txBody>
                        <a:bodyPr/>
                        <a:lstStyle/>
                        <a:p>
                          <a:pPr algn="l">
                            <a:defRPr sz="1800" b="1"/>
                          </a:pPr>
                          <a:r>
                            <a:rPr sz="1400" dirty="0"/>
                            <a:t>Rent</a:t>
                          </a:r>
                        </a:p>
                      </a:txBody>
                      <a:tcPr/>
                    </a:tc>
                    <a:tc>
                      <a:txBody>
                        <a:bodyPr/>
                        <a:lstStyle/>
                        <a:p>
                          <a:endParaRPr lang="en-US"/>
                        </a:p>
                      </a:txBody>
                      <a:tcPr>
                        <a:blipFill>
                          <a:blip r:embed="rId4"/>
                          <a:stretch>
                            <a:fillRect l="-100781" t="-2000" r="-1172" b="-1022000"/>
                          </a:stretch>
                        </a:blipFill>
                      </a:tcPr>
                    </a:tc>
                    <a:extLst>
                      <a:ext uri="{0D108BD9-81ED-4DB2-BD59-A6C34878D82A}">
                        <a16:rowId xmlns:a16="http://schemas.microsoft.com/office/drawing/2014/main" val="10001"/>
                      </a:ext>
                    </a:extLst>
                  </a:tr>
                  <a:tr h="304800">
                    <a:tc>
                      <a:txBody>
                        <a:bodyPr/>
                        <a:lstStyle/>
                        <a:p>
                          <a:pPr algn="l">
                            <a:defRPr sz="1800" b="1"/>
                          </a:pPr>
                          <a:r>
                            <a:rPr sz="1400" dirty="0"/>
                            <a:t>Gas</a:t>
                          </a:r>
                        </a:p>
                      </a:txBody>
                      <a:tcPr/>
                    </a:tc>
                    <a:tc>
                      <a:txBody>
                        <a:bodyPr/>
                        <a:lstStyle/>
                        <a:p>
                          <a:endParaRPr lang="en-US"/>
                        </a:p>
                      </a:txBody>
                      <a:tcPr>
                        <a:blipFill>
                          <a:blip r:embed="rId4"/>
                          <a:stretch>
                            <a:fillRect l="-100781" t="-102000" r="-1172" b="-922000"/>
                          </a:stretch>
                        </a:blipFill>
                      </a:tcPr>
                    </a:tc>
                    <a:extLst>
                      <a:ext uri="{0D108BD9-81ED-4DB2-BD59-A6C34878D82A}">
                        <a16:rowId xmlns:a16="http://schemas.microsoft.com/office/drawing/2014/main" val="10002"/>
                      </a:ext>
                    </a:extLst>
                  </a:tr>
                  <a:tr h="304800">
                    <a:tc>
                      <a:txBody>
                        <a:bodyPr/>
                        <a:lstStyle/>
                        <a:p>
                          <a:pPr algn="l">
                            <a:defRPr sz="1800" b="1"/>
                          </a:pPr>
                          <a:r>
                            <a:rPr sz="1400" dirty="0"/>
                            <a:t>Water</a:t>
                          </a:r>
                        </a:p>
                      </a:txBody>
                      <a:tcPr/>
                    </a:tc>
                    <a:tc>
                      <a:txBody>
                        <a:bodyPr/>
                        <a:lstStyle/>
                        <a:p>
                          <a:endParaRPr lang="en-US"/>
                        </a:p>
                      </a:txBody>
                      <a:tcPr>
                        <a:blipFill>
                          <a:blip r:embed="rId4"/>
                          <a:stretch>
                            <a:fillRect l="-100781" t="-202000" r="-1172" b="-822000"/>
                          </a:stretch>
                        </a:blipFill>
                      </a:tcPr>
                    </a:tc>
                    <a:extLst>
                      <a:ext uri="{0D108BD9-81ED-4DB2-BD59-A6C34878D82A}">
                        <a16:rowId xmlns:a16="http://schemas.microsoft.com/office/drawing/2014/main" val="10003"/>
                      </a:ext>
                    </a:extLst>
                  </a:tr>
                  <a:tr h="304800">
                    <a:tc>
                      <a:txBody>
                        <a:bodyPr/>
                        <a:lstStyle/>
                        <a:p>
                          <a:pPr algn="l">
                            <a:defRPr sz="1800" b="1"/>
                          </a:pPr>
                          <a:r>
                            <a:rPr sz="1400" dirty="0"/>
                            <a:t>Electricity</a:t>
                          </a:r>
                        </a:p>
                      </a:txBody>
                      <a:tcPr/>
                    </a:tc>
                    <a:tc>
                      <a:txBody>
                        <a:bodyPr/>
                        <a:lstStyle/>
                        <a:p>
                          <a:endParaRPr lang="en-US"/>
                        </a:p>
                      </a:txBody>
                      <a:tcPr>
                        <a:blipFill>
                          <a:blip r:embed="rId4"/>
                          <a:stretch>
                            <a:fillRect l="-100781" t="-302000" r="-1172" b="-722000"/>
                          </a:stretch>
                        </a:blipFill>
                      </a:tcPr>
                    </a:tc>
                    <a:extLst>
                      <a:ext uri="{0D108BD9-81ED-4DB2-BD59-A6C34878D82A}">
                        <a16:rowId xmlns:a16="http://schemas.microsoft.com/office/drawing/2014/main" val="10004"/>
                      </a:ext>
                    </a:extLst>
                  </a:tr>
                  <a:tr h="304800">
                    <a:tc>
                      <a:txBody>
                        <a:bodyPr/>
                        <a:lstStyle/>
                        <a:p>
                          <a:pPr algn="l">
                            <a:defRPr sz="1800" b="1"/>
                          </a:pPr>
                          <a:r>
                            <a:rPr sz="1400" dirty="0"/>
                            <a:t>Internet</a:t>
                          </a:r>
                        </a:p>
                      </a:txBody>
                      <a:tcPr/>
                    </a:tc>
                    <a:tc>
                      <a:txBody>
                        <a:bodyPr/>
                        <a:lstStyle/>
                        <a:p>
                          <a:endParaRPr lang="en-US"/>
                        </a:p>
                      </a:txBody>
                      <a:tcPr>
                        <a:blipFill>
                          <a:blip r:embed="rId4"/>
                          <a:stretch>
                            <a:fillRect l="-100781" t="-402000" r="-1172" b="-622000"/>
                          </a:stretch>
                        </a:blipFill>
                      </a:tcPr>
                    </a:tc>
                    <a:extLst>
                      <a:ext uri="{0D108BD9-81ED-4DB2-BD59-A6C34878D82A}">
                        <a16:rowId xmlns:a16="http://schemas.microsoft.com/office/drawing/2014/main" val="10005"/>
                      </a:ext>
                    </a:extLst>
                  </a:tr>
                  <a:tr h="304800">
                    <a:tc>
                      <a:txBody>
                        <a:bodyPr/>
                        <a:lstStyle/>
                        <a:p>
                          <a:pPr algn="l">
                            <a:defRPr sz="1800" b="1"/>
                          </a:pPr>
                          <a:r>
                            <a:rPr sz="1400" dirty="0"/>
                            <a:t>Cell Phone</a:t>
                          </a:r>
                        </a:p>
                      </a:txBody>
                      <a:tcPr/>
                    </a:tc>
                    <a:tc>
                      <a:txBody>
                        <a:bodyPr/>
                        <a:lstStyle/>
                        <a:p>
                          <a:endParaRPr lang="en-US"/>
                        </a:p>
                      </a:txBody>
                      <a:tcPr>
                        <a:blipFill>
                          <a:blip r:embed="rId4"/>
                          <a:stretch>
                            <a:fillRect l="-100781" t="-492157" r="-1172" b="-509804"/>
                          </a:stretch>
                        </a:blipFill>
                      </a:tcPr>
                    </a:tc>
                    <a:extLst>
                      <a:ext uri="{0D108BD9-81ED-4DB2-BD59-A6C34878D82A}">
                        <a16:rowId xmlns:a16="http://schemas.microsoft.com/office/drawing/2014/main" val="10006"/>
                      </a:ext>
                    </a:extLst>
                  </a:tr>
                  <a:tr h="304800">
                    <a:tc>
                      <a:txBody>
                        <a:bodyPr/>
                        <a:lstStyle/>
                        <a:p>
                          <a:pPr algn="l">
                            <a:defRPr sz="1800" b="1"/>
                          </a:pPr>
                          <a:r>
                            <a:rPr sz="1400" dirty="0"/>
                            <a:t>Health Insurance</a:t>
                          </a:r>
                        </a:p>
                      </a:txBody>
                      <a:tcPr/>
                    </a:tc>
                    <a:tc>
                      <a:txBody>
                        <a:bodyPr/>
                        <a:lstStyle/>
                        <a:p>
                          <a:endParaRPr lang="en-US"/>
                        </a:p>
                      </a:txBody>
                      <a:tcPr>
                        <a:blipFill>
                          <a:blip r:embed="rId4"/>
                          <a:stretch>
                            <a:fillRect l="-100781" t="-604000" r="-1172" b="-420000"/>
                          </a:stretch>
                        </a:blipFill>
                      </a:tcPr>
                    </a:tc>
                    <a:extLst>
                      <a:ext uri="{0D108BD9-81ED-4DB2-BD59-A6C34878D82A}">
                        <a16:rowId xmlns:a16="http://schemas.microsoft.com/office/drawing/2014/main" val="10007"/>
                      </a:ext>
                    </a:extLst>
                  </a:tr>
                  <a:tr h="304800">
                    <a:tc>
                      <a:txBody>
                        <a:bodyPr/>
                        <a:lstStyle/>
                        <a:p>
                          <a:pPr algn="l">
                            <a:defRPr sz="1800" b="1"/>
                          </a:pPr>
                          <a:r>
                            <a:rPr sz="1400" dirty="0"/>
                            <a:t>Transportation</a:t>
                          </a:r>
                        </a:p>
                      </a:txBody>
                      <a:tcPr/>
                    </a:tc>
                    <a:tc>
                      <a:txBody>
                        <a:bodyPr/>
                        <a:lstStyle/>
                        <a:p>
                          <a:endParaRPr lang="en-US"/>
                        </a:p>
                      </a:txBody>
                      <a:tcPr>
                        <a:blipFill>
                          <a:blip r:embed="rId4"/>
                          <a:stretch>
                            <a:fillRect l="-100781" t="-704000" r="-1172" b="-320000"/>
                          </a:stretch>
                        </a:blipFill>
                      </a:tcPr>
                    </a:tc>
                    <a:extLst>
                      <a:ext uri="{0D108BD9-81ED-4DB2-BD59-A6C34878D82A}">
                        <a16:rowId xmlns:a16="http://schemas.microsoft.com/office/drawing/2014/main" val="10008"/>
                      </a:ext>
                    </a:extLst>
                  </a:tr>
                  <a:tr h="304800">
                    <a:tc>
                      <a:txBody>
                        <a:bodyPr/>
                        <a:lstStyle/>
                        <a:p>
                          <a:pPr algn="l">
                            <a:defRPr sz="1800" b="1"/>
                          </a:pPr>
                          <a:r>
                            <a:rPr sz="1400" dirty="0"/>
                            <a:t>Loan Repayment</a:t>
                          </a:r>
                        </a:p>
                      </a:txBody>
                      <a:tcPr/>
                    </a:tc>
                    <a:tc>
                      <a:txBody>
                        <a:bodyPr/>
                        <a:lstStyle/>
                        <a:p>
                          <a:endParaRPr lang="en-US"/>
                        </a:p>
                      </a:txBody>
                      <a:tcPr>
                        <a:blipFill>
                          <a:blip r:embed="rId4"/>
                          <a:stretch>
                            <a:fillRect l="-100781" t="-804000" r="-1172" b="-220000"/>
                          </a:stretch>
                        </a:blipFill>
                      </a:tcPr>
                    </a:tc>
                    <a:extLst>
                      <a:ext uri="{0D108BD9-81ED-4DB2-BD59-A6C34878D82A}">
                        <a16:rowId xmlns:a16="http://schemas.microsoft.com/office/drawing/2014/main" val="10009"/>
                      </a:ext>
                    </a:extLst>
                  </a:tr>
                  <a:tr h="304800">
                    <a:tc>
                      <a:txBody>
                        <a:bodyPr/>
                        <a:lstStyle/>
                        <a:p>
                          <a:pPr algn="l">
                            <a:defRPr sz="1800" b="1"/>
                          </a:pPr>
                          <a:r>
                            <a:rPr sz="1400" dirty="0"/>
                            <a:t>Food</a:t>
                          </a:r>
                        </a:p>
                      </a:txBody>
                      <a:tcPr/>
                    </a:tc>
                    <a:tc>
                      <a:txBody>
                        <a:bodyPr/>
                        <a:lstStyle/>
                        <a:p>
                          <a:endParaRPr lang="en-US"/>
                        </a:p>
                      </a:txBody>
                      <a:tcPr>
                        <a:blipFill>
                          <a:blip r:embed="rId4"/>
                          <a:stretch>
                            <a:fillRect l="-100781" t="-904000" r="-1172" b="-120000"/>
                          </a:stretch>
                        </a:blipFill>
                      </a:tcPr>
                    </a:tc>
                    <a:extLst>
                      <a:ext uri="{0D108BD9-81ED-4DB2-BD59-A6C34878D82A}">
                        <a16:rowId xmlns:a16="http://schemas.microsoft.com/office/drawing/2014/main" val="10010"/>
                      </a:ext>
                    </a:extLst>
                  </a:tr>
                  <a:tr h="304800">
                    <a:tc>
                      <a:txBody>
                        <a:bodyPr/>
                        <a:lstStyle/>
                        <a:p>
                          <a:pPr algn="l">
                            <a:defRPr sz="1800" b="1"/>
                          </a:pPr>
                          <a:r>
                            <a:rPr sz="1400" dirty="0"/>
                            <a:t>Credit Card</a:t>
                          </a:r>
                        </a:p>
                      </a:txBody>
                      <a:tcPr/>
                    </a:tc>
                    <a:tc>
                      <a:txBody>
                        <a:bodyPr/>
                        <a:lstStyle/>
                        <a:p>
                          <a:endParaRPr lang="en-US"/>
                        </a:p>
                      </a:txBody>
                      <a:tcPr>
                        <a:blipFill>
                          <a:blip r:embed="rId4"/>
                          <a:stretch>
                            <a:fillRect l="-100781" t="-1004000" r="-1172" b="-20000"/>
                          </a:stretch>
                        </a:blipFill>
                      </a:tcPr>
                    </a:tc>
                    <a:extLst>
                      <a:ext uri="{0D108BD9-81ED-4DB2-BD59-A6C34878D82A}">
                        <a16:rowId xmlns:a16="http://schemas.microsoft.com/office/drawing/2014/main" val="10011"/>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Creating a Budget with a Spreadsheet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38163" indent="-538163">
                  <a:defRPr sz="2800"/>
                </a:pPr>
                <a:r>
                  <a:rPr lang="en-US" dirty="0"/>
                  <a:t>a.	</a:t>
                </a:r>
                <a:r>
                  <a:rPr sz="2800" dirty="0"/>
                  <a:t>Additional income includes </a:t>
                </a:r>
                <a14:m>
                  <m:oMath xmlns:m="http://schemas.openxmlformats.org/officeDocument/2006/math">
                    <m:r>
                      <a:rPr>
                        <a:latin typeface="Cambria Math" panose="02040503050406030204" pitchFamily="18" charset="0"/>
                      </a:rPr>
                      <m:t>$30</m:t>
                    </m:r>
                  </m:oMath>
                </a14:m>
                <a:r>
                  <a:rPr sz="2800" dirty="0"/>
                  <a:t> a week on average from a side consulting job. A total of </a:t>
                </a:r>
                <a14:m>
                  <m:oMath xmlns:m="http://schemas.openxmlformats.org/officeDocument/2006/math">
                    <m:r>
                      <a:rPr>
                        <a:latin typeface="Cambria Math" panose="02040503050406030204" pitchFamily="18" charset="0"/>
                      </a:rPr>
                      <m:t>$45</m:t>
                    </m:r>
                  </m:oMath>
                </a14:m>
                <a:r>
                  <a:rPr sz="2800" dirty="0"/>
                  <a:t> a month is donated to charities. Use a spreadsheet, such as Microsoft Excel, to create a budget. How much is available each month for expenses not listed in the budget?</a:t>
                </a:r>
              </a:p>
              <a:p>
                <a:pPr marL="538163" indent="-538163">
                  <a:defRPr sz="2800"/>
                </a:pPr>
                <a:r>
                  <a:rPr lang="en-US" sz="2800" dirty="0"/>
                  <a:t>b.	</a:t>
                </a:r>
                <a:r>
                  <a:rPr sz="2800" dirty="0"/>
                  <a:t>Identify how the curator could categorize any remaining money at the end of the month. Discuss the possible choices.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a:stretch>
              </a:blipFill>
            </p:spPr>
            <p:txBody>
              <a:bodyPr/>
              <a:lstStyle/>
              <a:p>
                <a:r>
                  <a:rPr lang="en-IN">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Creating a Budget with a Spreadsheet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dirty="0"/>
          </a:p>
        </p:txBody>
      </p:sp>
      <p:sp>
        <p:nvSpPr>
          <p:cNvPr id="3" name="Text Placeholder 2"/>
          <p:cNvSpPr>
            <a:spLocks noGrp="1"/>
          </p:cNvSpPr>
          <p:nvPr>
            <p:ph type="body" sz="quarter" idx="10"/>
          </p:nvPr>
        </p:nvSpPr>
        <p:spPr/>
        <p:txBody>
          <a:bodyPr>
            <a:normAutofit/>
          </a:bodyPr>
          <a:lstStyle/>
          <a:p>
            <a:r>
              <a:rPr sz="2400" b="1" dirty="0"/>
              <a:t>Solution</a:t>
            </a:r>
          </a:p>
          <a:p>
            <a:pPr marL="627063" indent="-627063">
              <a:defRPr sz="2800"/>
            </a:pPr>
            <a:r>
              <a:rPr lang="en-US" sz="2400" dirty="0"/>
              <a:t>a.	</a:t>
            </a:r>
            <a:r>
              <a:rPr sz="2400" dirty="0"/>
              <a:t>To prepare a budget for the curator, we need to add both the incomes and expenses separately. We'll start by creating a column for expenses and one for incomes. Let's start with expenses. In cell A1 of the spreadsheet, type "Expense", and in the adjacent cell, B2, type "Amount". The spreadsheet should look like Figure 2.​</a:t>
            </a:r>
          </a:p>
        </p:txBody>
      </p:sp>
      <p:pic>
        <p:nvPicPr>
          <p:cNvPr id="5" name="Picture 4" descr="A screenshot of an excel sheet. The table has two columns. Cell A1 contains Expense and cell B1 contains Amount.">
            <a:extLst>
              <a:ext uri="{FF2B5EF4-FFF2-40B4-BE49-F238E27FC236}">
                <a16:creationId xmlns:a16="http://schemas.microsoft.com/office/drawing/2014/main" id="{8D942A87-6155-47F6-B4E4-E53BF4B21793}"/>
              </a:ext>
            </a:extLst>
          </p:cNvPr>
          <p:cNvPicPr>
            <a:picLocks noChangeAspect="1"/>
          </p:cNvPicPr>
          <p:nvPr/>
        </p:nvPicPr>
        <p:blipFill>
          <a:blip r:embed="rId2"/>
          <a:srcRect b="17850"/>
          <a:stretch>
            <a:fillRect/>
          </a:stretch>
        </p:blipFill>
        <p:spPr>
          <a:xfrm>
            <a:off x="3290708" y="3810000"/>
            <a:ext cx="2562583" cy="1831266"/>
          </a:xfrm>
          <a:prstGeom prst="rect">
            <a:avLst/>
          </a:prstGeom>
        </p:spPr>
      </p:pic>
      <p:sp>
        <p:nvSpPr>
          <p:cNvPr id="6" name="TextBox 5">
            <a:extLst>
              <a:ext uri="{FF2B5EF4-FFF2-40B4-BE49-F238E27FC236}">
                <a16:creationId xmlns:a16="http://schemas.microsoft.com/office/drawing/2014/main" id="{B61469F9-5F6A-3187-5FAE-3B9E9A279AFE}"/>
              </a:ext>
            </a:extLst>
          </p:cNvPr>
          <p:cNvSpPr txBox="1"/>
          <p:nvPr/>
        </p:nvSpPr>
        <p:spPr>
          <a:xfrm>
            <a:off x="3962399" y="5507795"/>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2</a:t>
            </a:r>
            <a:endParaRPr lang="en-IN"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Creating a Budget with a Spreadsheet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7</a:t>
            </a:r>
            <a:endParaRPr dirty="0"/>
          </a:p>
        </p:txBody>
      </p:sp>
      <p:sp>
        <p:nvSpPr>
          <p:cNvPr id="3" name="Text Placeholder 2"/>
          <p:cNvSpPr>
            <a:spLocks noGrp="1"/>
          </p:cNvSpPr>
          <p:nvPr>
            <p:ph type="body" sz="quarter" idx="10"/>
          </p:nvPr>
        </p:nvSpPr>
        <p:spPr/>
        <p:txBody>
          <a:bodyPr>
            <a:normAutofit/>
          </a:bodyPr>
          <a:lstStyle/>
          <a:p>
            <a:r>
              <a:rPr dirty="0"/>
              <a:t>​Under the column labeled "Expense" enter the name of each of the curator's expenses and under the column labeled "Amount" enter the amount associated with each expense. Don't forget to include the donations to charity as an expense. The updated spreadsheet should now appear as Figure 3.</a:t>
            </a:r>
          </a:p>
          <a:p>
            <a:r>
              <a:rPr dirty="0"/>
              <a:t>​</a:t>
            </a:r>
          </a:p>
        </p:txBody>
      </p:sp>
    </p:spTree>
    <p:extLst>
      <p:ext uri="{BB962C8B-B14F-4D97-AF65-F5344CB8AC3E}">
        <p14:creationId xmlns:p14="http://schemas.microsoft.com/office/powerpoint/2010/main" val="3818462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Creating a Budget with a Spreadsheet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8</a:t>
            </a:r>
            <a:endParaRPr dirty="0"/>
          </a:p>
        </p:txBody>
      </p:sp>
      <p:pic>
        <p:nvPicPr>
          <p:cNvPr id="5" name="Picture 4" descr="A screenshot of an excel sheet. The table has two columns. Cell A1 contains Expense and cell B1 contains Amount. The row-wise entries in the table are as follows: Row 2, A: Rent, B: $1,200. Row 3, A: Gas, B: $41. Row 4, A: Water, B: $56. Row 5, A: Electricity, B: $150. Row 6, A: Internet, B: $60. Row 7, A: Cell phone, B: $74. Row 8, A: Health Insurance, B: $350. Row 9, A: Transportation, B: $420. Row 10, A: Loan Repayment, B: $70. Row 11, A: Food, B: $440. Row 12, A: Credit Card, B: $120. Row 13, A: Donations, B: $45.">
            <a:extLst>
              <a:ext uri="{FF2B5EF4-FFF2-40B4-BE49-F238E27FC236}">
                <a16:creationId xmlns:a16="http://schemas.microsoft.com/office/drawing/2014/main" id="{CCD129E0-B96C-4F42-B5B0-46BAB4F75DEE}"/>
              </a:ext>
            </a:extLst>
          </p:cNvPr>
          <p:cNvPicPr>
            <a:picLocks noChangeAspect="1"/>
          </p:cNvPicPr>
          <p:nvPr/>
        </p:nvPicPr>
        <p:blipFill>
          <a:blip r:embed="rId2"/>
          <a:srcRect b="6133"/>
          <a:stretch>
            <a:fillRect/>
          </a:stretch>
        </p:blipFill>
        <p:spPr>
          <a:xfrm>
            <a:off x="2676261" y="1029288"/>
            <a:ext cx="3648340" cy="4457112"/>
          </a:xfrm>
          <a:prstGeom prst="rect">
            <a:avLst/>
          </a:prstGeom>
        </p:spPr>
      </p:pic>
      <p:sp>
        <p:nvSpPr>
          <p:cNvPr id="3" name="TextBox 2">
            <a:extLst>
              <a:ext uri="{FF2B5EF4-FFF2-40B4-BE49-F238E27FC236}">
                <a16:creationId xmlns:a16="http://schemas.microsoft.com/office/drawing/2014/main" id="{7C9FA94A-D88E-9A80-350D-D8AE04971F4E}"/>
              </a:ext>
            </a:extLst>
          </p:cNvPr>
          <p:cNvSpPr txBox="1"/>
          <p:nvPr/>
        </p:nvSpPr>
        <p:spPr>
          <a:xfrm>
            <a:off x="3962400" y="5335297"/>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3</a:t>
            </a:r>
            <a:endParaRPr lang="en-IN" sz="2400" dirty="0"/>
          </a:p>
        </p:txBody>
      </p:sp>
    </p:spTree>
    <p:extLst>
      <p:ext uri="{BB962C8B-B14F-4D97-AF65-F5344CB8AC3E}">
        <p14:creationId xmlns:p14="http://schemas.microsoft.com/office/powerpoint/2010/main" val="2066918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Budget</a:t>
            </a:r>
          </a:p>
        </p:txBody>
      </p:sp>
      <p:sp>
        <p:nvSpPr>
          <p:cNvPr id="3" name="Text Placeholder 2"/>
          <p:cNvSpPr>
            <a:spLocks noGrp="1"/>
          </p:cNvSpPr>
          <p:nvPr>
            <p:ph type="body" sz="quarter" idx="10"/>
          </p:nvPr>
        </p:nvSpPr>
        <p:spPr/>
        <p:txBody>
          <a:bodyPr>
            <a:normAutofit/>
          </a:bodyPr>
          <a:lstStyle/>
          <a:p>
            <a:r>
              <a:rPr sz="2800" dirty="0"/>
              <a:t>A </a:t>
            </a:r>
            <a:r>
              <a:rPr sz="2800" b="1" dirty="0"/>
              <a:t>budget</a:t>
            </a:r>
            <a:r>
              <a:rPr sz="2800" dirty="0"/>
              <a:t> is a financial plan for your income over a defined period of time.</a:t>
            </a:r>
          </a:p>
          <a:p>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Creating a Budget with a Spreadsheet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9</a:t>
            </a:r>
            <a:endParaRPr dirty="0"/>
          </a:p>
        </p:txBody>
      </p:sp>
      <p:sp>
        <p:nvSpPr>
          <p:cNvPr id="3" name="Text Placeholder 2"/>
          <p:cNvSpPr>
            <a:spLocks noGrp="1"/>
          </p:cNvSpPr>
          <p:nvPr>
            <p:ph type="body" sz="quarter" idx="10"/>
          </p:nvPr>
        </p:nvSpPr>
        <p:spPr/>
        <p:txBody>
          <a:bodyPr>
            <a:normAutofit/>
          </a:bodyPr>
          <a:lstStyle/>
          <a:p>
            <a:r>
              <a:rPr dirty="0"/>
              <a:t>​</a:t>
            </a:r>
            <a:r>
              <a:rPr sz="2800" dirty="0"/>
              <a:t>To obtain the total amount of expenses, we need a place for the total on row 14. Enter "Expense Total" in A14. In B14, we'll put a formula that will add up all the expenses. Type "=sum(B2:B13)", which instructs Excel to add together the data from column B, row 2 through column B, row 13.</a:t>
            </a:r>
          </a:p>
          <a:p>
            <a:r>
              <a:rPr dirty="0"/>
              <a:t>​</a:t>
            </a:r>
            <a:endParaRPr sz="2800" dirty="0"/>
          </a:p>
        </p:txBody>
      </p:sp>
    </p:spTree>
    <p:extLst>
      <p:ext uri="{BB962C8B-B14F-4D97-AF65-F5344CB8AC3E}">
        <p14:creationId xmlns:p14="http://schemas.microsoft.com/office/powerpoint/2010/main" val="667415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Creating a Budget with a Spreadsheet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10</a:t>
            </a:r>
            <a:endParaRPr dirty="0"/>
          </a:p>
        </p:txBody>
      </p:sp>
      <p:pic>
        <p:nvPicPr>
          <p:cNvPr id="5" name="Picture 4" descr="A screenshot of the excel sheet from Figure 3. A drop-down box at the top left reads B14. The formula bar reads, fx equals SUM(B2:B13). A new row reads: Row 14, A: Expense Total, B: $3,026.">
            <a:extLst>
              <a:ext uri="{FF2B5EF4-FFF2-40B4-BE49-F238E27FC236}">
                <a16:creationId xmlns:a16="http://schemas.microsoft.com/office/drawing/2014/main" id="{8ED70E83-FDCB-4D4E-830A-078B69E36BA8}"/>
              </a:ext>
            </a:extLst>
          </p:cNvPr>
          <p:cNvPicPr>
            <a:picLocks noChangeAspect="1"/>
          </p:cNvPicPr>
          <p:nvPr/>
        </p:nvPicPr>
        <p:blipFill>
          <a:blip r:embed="rId2"/>
          <a:srcRect b="8424"/>
          <a:stretch>
            <a:fillRect/>
          </a:stretch>
        </p:blipFill>
        <p:spPr>
          <a:xfrm>
            <a:off x="2752471" y="1143001"/>
            <a:ext cx="3639058" cy="3733800"/>
          </a:xfrm>
          <a:prstGeom prst="rect">
            <a:avLst/>
          </a:prstGeom>
        </p:spPr>
      </p:pic>
      <p:sp>
        <p:nvSpPr>
          <p:cNvPr id="3" name="TextBox 2">
            <a:extLst>
              <a:ext uri="{FF2B5EF4-FFF2-40B4-BE49-F238E27FC236}">
                <a16:creationId xmlns:a16="http://schemas.microsoft.com/office/drawing/2014/main" id="{BCA6C426-86F4-658A-0F21-0D7C031F5E58}"/>
              </a:ext>
            </a:extLst>
          </p:cNvPr>
          <p:cNvSpPr txBox="1"/>
          <p:nvPr/>
        </p:nvSpPr>
        <p:spPr>
          <a:xfrm>
            <a:off x="4114800" y="4876801"/>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4</a:t>
            </a:r>
            <a:endParaRPr lang="en-IN" sz="24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CB7BE89-6A54-7678-76D6-D33038DF3B19}"/>
                  </a:ext>
                </a:extLst>
              </p:cNvPr>
              <p:cNvSpPr txBox="1"/>
              <p:nvPr/>
            </p:nvSpPr>
            <p:spPr>
              <a:xfrm>
                <a:off x="457200" y="5289629"/>
                <a:ext cx="7467600" cy="492443"/>
              </a:xfrm>
              <a:prstGeom prst="rect">
                <a:avLst/>
              </a:prstGeom>
              <a:noFill/>
            </p:spPr>
            <p:txBody>
              <a:bodyPr wrap="square">
                <a:spAutoFit/>
              </a:bodyPr>
              <a:lstStyle/>
              <a:p>
                <a:r>
                  <a:rPr kumimoji="0" lang="en-US" sz="2600" b="0" i="0" u="none" strike="noStrike" kern="1200" cap="none" spc="0" normalizeH="0" baseline="0" noProof="0" dirty="0">
                    <a:ln>
                      <a:noFill/>
                    </a:ln>
                    <a:solidFill>
                      <a:srgbClr val="366092"/>
                    </a:solidFill>
                    <a:effectLst/>
                    <a:uLnTx/>
                    <a:uFillTx/>
                    <a:latin typeface="Calibri"/>
                    <a:ea typeface="+mn-ea"/>
                    <a:cs typeface="+mn-cs"/>
                  </a:rPr>
                  <a:t>Figure 4 shows that the monthly expenses are </a:t>
                </a:r>
                <a14:m>
                  <m:oMath xmlns:m="http://schemas.openxmlformats.org/officeDocument/2006/math">
                    <m:r>
                      <a:rPr kumimoji="0" lang="en-US"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$3026</m:t>
                    </m:r>
                  </m:oMath>
                </a14:m>
                <a:r>
                  <a:rPr kumimoji="0" lang="en-US" sz="26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mc:Choice>
        <mc:Fallback xmlns="">
          <p:sp>
            <p:nvSpPr>
              <p:cNvPr id="7" name="TextBox 6">
                <a:extLst>
                  <a:ext uri="{FF2B5EF4-FFF2-40B4-BE49-F238E27FC236}">
                    <a16:creationId xmlns:a16="http://schemas.microsoft.com/office/drawing/2014/main" id="{DCB7BE89-6A54-7678-76D6-D33038DF3B19}"/>
                  </a:ext>
                </a:extLst>
              </p:cNvPr>
              <p:cNvSpPr txBox="1">
                <a:spLocks noRot="1" noChangeAspect="1" noMove="1" noResize="1" noEditPoints="1" noAdjustHandles="1" noChangeArrowheads="1" noChangeShapeType="1" noTextEdit="1"/>
              </p:cNvSpPr>
              <p:nvPr/>
            </p:nvSpPr>
            <p:spPr>
              <a:xfrm>
                <a:off x="457200" y="5289629"/>
                <a:ext cx="7467600" cy="492443"/>
              </a:xfrm>
              <a:prstGeom prst="rect">
                <a:avLst/>
              </a:prstGeom>
              <a:blipFill>
                <a:blip r:embed="rId3"/>
                <a:stretch>
                  <a:fillRect l="-1469" t="-11111" r="-245" b="-30864"/>
                </a:stretch>
              </a:blipFill>
            </p:spPr>
            <p:txBody>
              <a:bodyPr/>
              <a:lstStyle/>
              <a:p>
                <a:r>
                  <a:rPr lang="en-IN">
                    <a:noFill/>
                  </a:rPr>
                  <a:t> </a:t>
                </a:r>
              </a:p>
            </p:txBody>
          </p:sp>
        </mc:Fallback>
      </mc:AlternateContent>
    </p:spTree>
    <p:extLst>
      <p:ext uri="{BB962C8B-B14F-4D97-AF65-F5344CB8AC3E}">
        <p14:creationId xmlns:p14="http://schemas.microsoft.com/office/powerpoint/2010/main" val="3657473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Creating a Budget with a Spreadsheet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11</a:t>
            </a:r>
            <a:endParaRPr dirty="0"/>
          </a:p>
        </p:txBody>
      </p:sp>
      <p:sp>
        <p:nvSpPr>
          <p:cNvPr id="3" name="Text Placeholder 2"/>
          <p:cNvSpPr>
            <a:spLocks noGrp="1"/>
          </p:cNvSpPr>
          <p:nvPr>
            <p:ph type="body" sz="quarter" idx="10"/>
          </p:nvPr>
        </p:nvSpPr>
        <p:spPr/>
        <p:txBody>
          <a:bodyPr>
            <a:normAutofit fontScale="85000" lnSpcReduction="10000"/>
          </a:bodyPr>
          <a:lstStyle/>
          <a:p>
            <a:r>
              <a:rPr dirty="0"/>
              <a:t>​</a:t>
            </a:r>
            <a:r>
              <a:rPr sz="2800" dirty="0"/>
              <a:t>Next, we'll follow the same process for incomes. Create a set of columns for Income and Amount in columns D and E. (We've intentionally left column C blank for clarity.)</a:t>
            </a:r>
            <a:endParaRPr lang="en-US" sz="2800" dirty="0"/>
          </a:p>
          <a:p>
            <a:endParaRPr sz="1200" dirty="0"/>
          </a:p>
          <a:p>
            <a:r>
              <a:rPr dirty="0"/>
              <a:t>​</a:t>
            </a:r>
            <a:r>
              <a:rPr sz="2800" dirty="0"/>
              <a:t>Enter the income labels in column D and the amounts in column E. Note that when we enter the amount for the consulting income, we'll need to write a formula for the monthly income, since we're given the weekly amount. The formula will multiply the weekly amount by </a:t>
            </a:r>
            <a:r>
              <a:rPr sz="2800" dirty="0">
                <a:latin typeface="Cambria Math"/>
              </a:rPr>
              <a:t>4</a:t>
            </a:r>
            <a:r>
              <a:rPr sz="2800" dirty="0"/>
              <a:t>; that is, "=30*4". (Note that during some months, this will be paid </a:t>
            </a:r>
            <a:r>
              <a:rPr sz="2800" dirty="0">
                <a:latin typeface="Cambria Math"/>
              </a:rPr>
              <a:t>5</a:t>
            </a:r>
            <a:r>
              <a:rPr sz="2800" dirty="0"/>
              <a:t> times.) Doing it this way means that if the amount received each week changes, you can simply replace the number </a:t>
            </a:r>
            <a:r>
              <a:rPr sz="2800" dirty="0">
                <a:latin typeface="Cambria Math"/>
              </a:rPr>
              <a:t>30</a:t>
            </a:r>
            <a:r>
              <a:rPr sz="2800" dirty="0"/>
              <a:t> with the new weekly income, and the spreadsheet will adjust the monthly amount accordingly. To calculate the total income for the month, enter "=sum(E2:E3)" into cell E14. The budget spreadsheet now looks like Figure 5.</a:t>
            </a:r>
          </a:p>
          <a:p>
            <a:endParaRPr sz="2800" dirty="0"/>
          </a:p>
        </p:txBody>
      </p:sp>
    </p:spTree>
    <p:extLst>
      <p:ext uri="{BB962C8B-B14F-4D97-AF65-F5344CB8AC3E}">
        <p14:creationId xmlns:p14="http://schemas.microsoft.com/office/powerpoint/2010/main" val="2450512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Creating a Budget with a Spreadsheet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12</a:t>
            </a:r>
            <a:endParaRPr dirty="0"/>
          </a:p>
        </p:txBody>
      </p:sp>
      <p:pic>
        <p:nvPicPr>
          <p:cNvPr id="7" name="Picture 6" descr="A screenshot of the excel sheet from Figure 4. A drop-down box at the top left reads E14. The formula bar reads, fx equals SUM(E2:E3). Cell D1 contains Income and cell E1 contains Amount. The added row-wise entries in the table are as follows: Row 2, D: Salary, E: $3,435.33. Row 3, D: Consulting, E:  $120. Row 14, D: Income Total, E: $3,555.33.">
            <a:extLst>
              <a:ext uri="{FF2B5EF4-FFF2-40B4-BE49-F238E27FC236}">
                <a16:creationId xmlns:a16="http://schemas.microsoft.com/office/drawing/2014/main" id="{9774B24E-644A-49C3-9321-AE77B7CB7829}"/>
              </a:ext>
            </a:extLst>
          </p:cNvPr>
          <p:cNvPicPr>
            <a:picLocks noChangeAspect="1"/>
          </p:cNvPicPr>
          <p:nvPr/>
        </p:nvPicPr>
        <p:blipFill>
          <a:blip r:embed="rId2"/>
          <a:srcRect b="7143"/>
          <a:stretch>
            <a:fillRect/>
          </a:stretch>
        </p:blipFill>
        <p:spPr>
          <a:xfrm>
            <a:off x="2238049" y="1219200"/>
            <a:ext cx="4943092" cy="3962400"/>
          </a:xfrm>
          <a:prstGeom prst="rect">
            <a:avLst/>
          </a:prstGeom>
        </p:spPr>
      </p:pic>
      <p:sp>
        <p:nvSpPr>
          <p:cNvPr id="3" name="TextBox 2">
            <a:extLst>
              <a:ext uri="{FF2B5EF4-FFF2-40B4-BE49-F238E27FC236}">
                <a16:creationId xmlns:a16="http://schemas.microsoft.com/office/drawing/2014/main" id="{19795442-D107-79FC-DC0A-DA14F299BDD9}"/>
              </a:ext>
            </a:extLst>
          </p:cNvPr>
          <p:cNvSpPr txBox="1"/>
          <p:nvPr/>
        </p:nvSpPr>
        <p:spPr>
          <a:xfrm>
            <a:off x="4343400" y="5181600"/>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5</a:t>
            </a:r>
            <a:endParaRPr lang="en-IN" sz="2400" dirty="0"/>
          </a:p>
        </p:txBody>
      </p:sp>
    </p:spTree>
    <p:extLst>
      <p:ext uri="{BB962C8B-B14F-4D97-AF65-F5344CB8AC3E}">
        <p14:creationId xmlns:p14="http://schemas.microsoft.com/office/powerpoint/2010/main" val="723481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Creating a Budget with a Spreadsheet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defRPr sz="2800"/>
                </a:pPr>
                <a:r>
                  <a:rPr dirty="0"/>
                  <a:t>​</a:t>
                </a:r>
                <a:r>
                  <a:rPr sz="2800" dirty="0"/>
                  <a:t>Finally, we need to subtract the expense total from the income total to find the remaining funds that are available. We'll put this in column G; again, leaving a blank column F for the sake of clarity. We need to tell the spreadsheet to subtract the expense total from the income total by directing it to the cells that contain the total for expenses and incomes. The formula will be in the form </a:t>
                </a:r>
                <a14:m>
                  <m:oMath xmlns:m="http://schemas.openxmlformats.org/officeDocument/2006/math">
                    <m:r>
                      <m:rPr>
                        <m:nor/>
                      </m:rPr>
                      <a:rPr/>
                      <m:t>Income</m:t>
                    </m:r>
                    <m:r>
                      <m:rPr>
                        <m:nor/>
                      </m:rPr>
                      <a:rPr/>
                      <m:t> </m:t>
                    </m:r>
                    <m:r>
                      <m:rPr>
                        <m:nor/>
                      </m:rPr>
                      <a:rPr/>
                      <m:t>Total</m:t>
                    </m:r>
                    <m:r>
                      <a:rPr>
                        <a:latin typeface="Cambria Math" panose="02040503050406030204" pitchFamily="18" charset="0"/>
                      </a:rPr>
                      <m:t>−</m:t>
                    </m:r>
                    <m:r>
                      <m:rPr>
                        <m:nor/>
                      </m:rPr>
                      <a:rPr/>
                      <m:t>Expense</m:t>
                    </m:r>
                    <m:r>
                      <m:rPr>
                        <m:nor/>
                      </m:rPr>
                      <a:rPr/>
                      <m:t> </m:t>
                    </m:r>
                    <m:r>
                      <m:rPr>
                        <m:nor/>
                      </m:rPr>
                      <a:rPr/>
                      <m:t>Total</m:t>
                    </m:r>
                  </m:oMath>
                </a14:m>
                <a:r>
                  <a:rPr sz="2800" dirty="0"/>
                  <a:t>, so type the formula "=E14</a:t>
                </a:r>
                <a14:m>
                  <m:oMath xmlns:m="http://schemas.openxmlformats.org/officeDocument/2006/math">
                    <m:r>
                      <a:rPr lang="en-IN" sz="2800" i="1" smtClean="0">
                        <a:latin typeface="Cambria Math" panose="02040503050406030204" pitchFamily="18" charset="0"/>
                        <a:ea typeface="Cambria Math" panose="02040503050406030204" pitchFamily="18" charset="0"/>
                        <a:cs typeface="Calibri" panose="020F0502020204030204" pitchFamily="34" charset="0"/>
                      </a:rPr>
                      <m:t>−</m:t>
                    </m:r>
                  </m:oMath>
                </a14:m>
                <a:r>
                  <a:rPr sz="2800" dirty="0"/>
                  <a:t>B14" into cell G14, as shown in Figure</a:t>
                </a:r>
                <a:r>
                  <a:rPr lang="en-US" sz="2800" dirty="0"/>
                  <a:t> </a:t>
                </a:r>
                <a:r>
                  <a:rPr sz="2800" dirty="0"/>
                  <a:t>6.</a:t>
                </a:r>
              </a:p>
              <a:p>
                <a:pPr>
                  <a:defRPr sz="2800"/>
                </a:pPr>
                <a:r>
                  <a:rPr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b="-1595"/>
                </a:stretch>
              </a:blipFill>
            </p:spPr>
            <p:txBody>
              <a:bodyPr/>
              <a:lstStyle/>
              <a:p>
                <a:r>
                  <a:rPr lang="en-IN">
                    <a:noFill/>
                  </a:rPr>
                  <a:t> </a:t>
                </a:r>
              </a:p>
            </p:txBody>
          </p:sp>
        </mc:Fallback>
      </mc:AlternateContent>
    </p:spTree>
    <p:extLst>
      <p:ext uri="{BB962C8B-B14F-4D97-AF65-F5344CB8AC3E}">
        <p14:creationId xmlns:p14="http://schemas.microsoft.com/office/powerpoint/2010/main" val="2300746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Creating a Budget with a Spreadsheet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14</a:t>
            </a:r>
            <a:endParaRPr dirty="0"/>
          </a:p>
        </p:txBody>
      </p:sp>
      <p:pic>
        <p:nvPicPr>
          <p:cNvPr id="5" name="Picture 4" descr="A screenshot of the excel sheet from Figure 5. A drop-down box at the top left that reads G14. The formula bar reads, fx equals E14-B14. Cell G1 contains Remaining Funds. Cell G14 contains $529.33.">
            <a:extLst>
              <a:ext uri="{FF2B5EF4-FFF2-40B4-BE49-F238E27FC236}">
                <a16:creationId xmlns:a16="http://schemas.microsoft.com/office/drawing/2014/main" id="{7F7E1416-E366-403D-A7EC-A96074D7763C}"/>
              </a:ext>
            </a:extLst>
          </p:cNvPr>
          <p:cNvPicPr>
            <a:picLocks noChangeAspect="1"/>
          </p:cNvPicPr>
          <p:nvPr/>
        </p:nvPicPr>
        <p:blipFill>
          <a:blip r:embed="rId2"/>
          <a:srcRect b="8421"/>
          <a:stretch>
            <a:fillRect/>
          </a:stretch>
        </p:blipFill>
        <p:spPr>
          <a:xfrm>
            <a:off x="1117827" y="1213343"/>
            <a:ext cx="6908346" cy="3860147"/>
          </a:xfrm>
          <a:prstGeom prst="rect">
            <a:avLst/>
          </a:prstGeom>
        </p:spPr>
      </p:pic>
      <p:sp>
        <p:nvSpPr>
          <p:cNvPr id="3" name="TextBox 2">
            <a:extLst>
              <a:ext uri="{FF2B5EF4-FFF2-40B4-BE49-F238E27FC236}">
                <a16:creationId xmlns:a16="http://schemas.microsoft.com/office/drawing/2014/main" id="{340AA324-812D-FF62-6CCD-631740C8FCB7}"/>
              </a:ext>
            </a:extLst>
          </p:cNvPr>
          <p:cNvSpPr txBox="1"/>
          <p:nvPr/>
        </p:nvSpPr>
        <p:spPr>
          <a:xfrm>
            <a:off x="3962400" y="5026713"/>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6</a:t>
            </a:r>
            <a:endParaRPr lang="en-IN" sz="2400" dirty="0"/>
          </a:p>
        </p:txBody>
      </p:sp>
    </p:spTree>
    <p:extLst>
      <p:ext uri="{BB962C8B-B14F-4D97-AF65-F5344CB8AC3E}">
        <p14:creationId xmlns:p14="http://schemas.microsoft.com/office/powerpoint/2010/main" val="822734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Creating a Budget with a Spreadsheet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pPr marL="457200" lvl="1" indent="0" algn="just">
                  <a:buNone/>
                  <a:defRPr sz="2800"/>
                </a:pPr>
                <a:r>
                  <a:rPr dirty="0"/>
                  <a:t>We can now see that the curator has </a:t>
                </a:r>
                <a14:m>
                  <m:oMath xmlns:m="http://schemas.openxmlformats.org/officeDocument/2006/math">
                    <m:r>
                      <a:rPr>
                        <a:latin typeface="Cambria Math" panose="02040503050406030204" pitchFamily="18" charset="0"/>
                      </a:rPr>
                      <m:t>$529.33</m:t>
                    </m:r>
                  </m:oMath>
                </a14:m>
                <a:r>
                  <a:rPr dirty="0"/>
                  <a:t> to put towards expenses not in the budget each month. One of the benefits of using a spreadsheet like this is that if any of the expenses or incomes change, the spreadsheet automatically adjusts the final calculation for us.</a:t>
                </a:r>
                <a:endParaRPr lang="en-US" dirty="0"/>
              </a:p>
              <a:p>
                <a:pPr algn="just">
                  <a:defRPr sz="2800"/>
                </a:pPr>
                <a:endParaRPr lang="en-US" sz="1200" dirty="0"/>
              </a:p>
              <a:p>
                <a:pPr marL="447675" indent="-447675" algn="just">
                  <a:defRPr sz="2800"/>
                </a:pPr>
                <a:r>
                  <a:rPr lang="en-US" dirty="0"/>
                  <a:t>b.	​</a:t>
                </a:r>
                <a:r>
                  <a:rPr lang="en-US" sz="2800" dirty="0"/>
                  <a:t>The curator's budget does not currently include categories for entertainment, gifts, monthly subscriptions, savings, or retirement, to name a few. Although it is a personal choice of where to allocate the remaining funds, as we saw in</a:t>
                </a:r>
                <a:br>
                  <a:rPr lang="en-US" sz="2800" dirty="0"/>
                </a:br>
                <a:r>
                  <a:rPr lang="en-US" sz="2800" dirty="0"/>
                  <a:t>Section 6.2, the earlier savings and retirement accounts begin, the better they perform for you. Regardless of how the curator chooses to allocate the remaining funds, having a plan is always the best option. Otherwise, money seems to find a way of slipping away.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1718" r="-1111" b="-2209"/>
                </a:stretch>
              </a:blipFill>
            </p:spPr>
            <p:txBody>
              <a:bodyPr/>
              <a:lstStyle/>
              <a:p>
                <a:r>
                  <a:rPr lang="en-IN">
                    <a:noFill/>
                  </a:rPr>
                  <a:t> </a:t>
                </a:r>
              </a:p>
            </p:txBody>
          </p:sp>
        </mc:Fallback>
      </mc:AlternateContent>
    </p:spTree>
    <p:extLst>
      <p:ext uri="{BB962C8B-B14F-4D97-AF65-F5344CB8AC3E}">
        <p14:creationId xmlns:p14="http://schemas.microsoft.com/office/powerpoint/2010/main" val="3761165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2</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Using the spreadsheet from Example 4, find the amount available for other expenses at the end of the month if the curator's utilities increase by </a:t>
                </a:r>
                <a14:m>
                  <m:oMath xmlns:m="http://schemas.openxmlformats.org/officeDocument/2006/math">
                    <m:r>
                      <a:rPr>
                        <a:latin typeface="Cambria Math" panose="02040503050406030204" pitchFamily="18" charset="0"/>
                      </a:rPr>
                      <m:t>$50</m:t>
                    </m:r>
                  </m:oMath>
                </a14:m>
                <a:r>
                  <a:rPr sz="2800" dirty="0"/>
                  <a:t>.</a:t>
                </a:r>
                <a:endParaRPr lang="en-US" sz="2800" dirty="0"/>
              </a:p>
              <a:p>
                <a:pPr>
                  <a:defRPr sz="2800"/>
                </a:pPr>
                <a:endParaRPr sz="2800" dirty="0"/>
              </a:p>
              <a:p>
                <a:r>
                  <a:rPr sz="2800" dirty="0"/>
                  <a:t>Answer:</a:t>
                </a:r>
                <a:r>
                  <a:rPr lang="en-US" sz="2800" dirty="0"/>
                  <a:t> </a:t>
                </a:r>
                <a14:m>
                  <m:oMath xmlns:m="http://schemas.openxmlformats.org/officeDocument/2006/math">
                    <m:r>
                      <a:rPr lang="en-IN" smtClean="0">
                        <a:latin typeface="Cambria Math" panose="02040503050406030204" pitchFamily="18" charset="0"/>
                      </a:rPr>
                      <m:t>$</m:t>
                    </m:r>
                  </m:oMath>
                </a14:m>
                <a:r>
                  <a:rPr lang="en-US" sz="2800" dirty="0"/>
                  <a:t>479.33</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3904070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 2</a:t>
            </a:r>
            <a:endParaRPr dirty="0"/>
          </a:p>
        </p:txBody>
      </p:sp>
      <p:sp>
        <p:nvSpPr>
          <p:cNvPr id="3" name="Text Placeholder 2"/>
          <p:cNvSpPr>
            <a:spLocks noGrp="1"/>
          </p:cNvSpPr>
          <p:nvPr>
            <p:ph type="body" sz="quarter" idx="10"/>
          </p:nvPr>
        </p:nvSpPr>
        <p:spPr/>
        <p:txBody>
          <a:bodyPr>
            <a:normAutofit lnSpcReduction="10000"/>
          </a:bodyPr>
          <a:lstStyle/>
          <a:p>
            <a:r>
              <a:rPr sz="2800" b="1" dirty="0"/>
              <a:t>Ways to Make Extra $$$</a:t>
            </a:r>
          </a:p>
          <a:p>
            <a:pPr marL="514350" indent="-514350">
              <a:buFont typeface="+mj-lt"/>
              <a:buChar char="•"/>
              <a:defRPr sz="2800"/>
            </a:pPr>
            <a:r>
              <a:rPr dirty="0"/>
              <a:t>​</a:t>
            </a:r>
            <a:r>
              <a:rPr sz="2800" dirty="0"/>
              <a:t>Consulting/tutoring</a:t>
            </a:r>
          </a:p>
          <a:p>
            <a:pPr marL="514350" indent="-514350">
              <a:buFont typeface="+mj-lt"/>
              <a:buChar char="•"/>
              <a:defRPr sz="2800"/>
            </a:pPr>
            <a:r>
              <a:rPr dirty="0"/>
              <a:t>​</a:t>
            </a:r>
            <a:r>
              <a:rPr sz="2800" dirty="0"/>
              <a:t>Driving for ride shares/delivery services</a:t>
            </a:r>
          </a:p>
          <a:p>
            <a:pPr marL="514350" indent="-514350">
              <a:buFont typeface="+mj-lt"/>
              <a:buChar char="•"/>
              <a:defRPr sz="2800"/>
            </a:pPr>
            <a:r>
              <a:rPr dirty="0"/>
              <a:t>​</a:t>
            </a:r>
            <a:r>
              <a:rPr sz="2800" dirty="0"/>
              <a:t>Personal assistant/household helper</a:t>
            </a:r>
          </a:p>
          <a:p>
            <a:pPr marL="514350" indent="-514350">
              <a:buFont typeface="+mj-lt"/>
              <a:buChar char="•"/>
              <a:defRPr sz="2800"/>
            </a:pPr>
            <a:r>
              <a:rPr dirty="0"/>
              <a:t>​</a:t>
            </a:r>
            <a:r>
              <a:rPr sz="2800" dirty="0"/>
              <a:t>Care giver</a:t>
            </a:r>
          </a:p>
          <a:p>
            <a:pPr marL="514350" indent="-514350">
              <a:buFont typeface="+mj-lt"/>
              <a:buChar char="•"/>
              <a:defRPr sz="2800"/>
            </a:pPr>
            <a:r>
              <a:rPr dirty="0"/>
              <a:t>​</a:t>
            </a:r>
            <a:r>
              <a:rPr sz="2800" dirty="0"/>
              <a:t>Pet sitter</a:t>
            </a:r>
          </a:p>
          <a:p>
            <a:pPr marL="514350" indent="-514350">
              <a:buFont typeface="+mj-lt"/>
              <a:buChar char="•"/>
              <a:defRPr sz="2800"/>
            </a:pPr>
            <a:r>
              <a:rPr dirty="0"/>
              <a:t>​</a:t>
            </a:r>
            <a:r>
              <a:rPr sz="2800" dirty="0"/>
              <a:t>Customer service rep from home</a:t>
            </a:r>
          </a:p>
          <a:p>
            <a:pPr marL="514350" indent="-514350">
              <a:buFont typeface="+mj-lt"/>
              <a:buChar char="•"/>
              <a:defRPr sz="2800"/>
            </a:pPr>
            <a:r>
              <a:rPr dirty="0"/>
              <a:t>​</a:t>
            </a:r>
            <a:r>
              <a:rPr sz="2800" dirty="0"/>
              <a:t>Rent your extra space</a:t>
            </a:r>
          </a:p>
          <a:p>
            <a:pPr marL="514350" indent="-514350">
              <a:buFont typeface="+mj-lt"/>
              <a:buChar char="•"/>
              <a:defRPr sz="2800"/>
            </a:pPr>
            <a:r>
              <a:rPr dirty="0"/>
              <a:t>​</a:t>
            </a:r>
            <a:r>
              <a:rPr sz="2800" dirty="0"/>
              <a:t>Sell your stuff</a:t>
            </a:r>
          </a:p>
          <a:p>
            <a:pPr marL="514350" indent="-514350">
              <a:buFont typeface="+mj-lt"/>
              <a:buChar char="•"/>
              <a:defRPr sz="2800"/>
            </a:pPr>
            <a:r>
              <a:rPr dirty="0"/>
              <a:t>​</a:t>
            </a:r>
            <a:r>
              <a:rPr sz="2800" dirty="0"/>
              <a:t>Participate in research studies/focus groups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Comparing Cell Phone Plans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a:bodyPr>
          <a:lstStyle/>
          <a:p>
            <a:r>
              <a:rPr sz="2800" dirty="0"/>
              <a:t>Compare the following cell phone plans. Explain which plan you would choose if you are only interested in a single line?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p>
        </p:txBody>
      </p:sp>
      <p:sp>
        <p:nvSpPr>
          <p:cNvPr id="3" name="Text Placeholder 2"/>
          <p:cNvSpPr>
            <a:spLocks noGrp="1"/>
          </p:cNvSpPr>
          <p:nvPr>
            <p:ph type="body" sz="quarter" idx="10"/>
          </p:nvPr>
        </p:nvSpPr>
        <p:spPr/>
        <p:txBody>
          <a:bodyPr>
            <a:normAutofit/>
          </a:bodyPr>
          <a:lstStyle/>
          <a:p>
            <a:r>
              <a:rPr sz="2800"/>
              <a:t>Thinking of a budget as a spending plan takes away the negative connotation of the word "budget." You can spend guilt-free knowing your needs are taken care of and you won't run out of money before the month is gone!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Comparing Cell Phone Plans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pic>
        <p:nvPicPr>
          <p:cNvPr id="5" name="Picture 4" descr="An illustration shows different cell phone plans. There are six cell phone plans, with option 1, option 2, option 3 in the first row, and option 4, option 5, option 6 in the second row. Plan details in option 1: Two blocks in the first line read, Price, $15 per month for 1 line, and Data, 1  gigabyte. Two blocks in the second line side read Minutes, 2000 and Messaging, Unlimited. A block in the third line reads, Details: No contract required, Only available to Cyber Sync customers, No line access fee, Access to millions of Wi-Fi hotspots. Plan details in option 2: Two blocks in the first line read, Price, $30 per month for 1 line and Data, 2 gigabytes. Two blocks in the second line read Minutes, 2000 and Messaging, Unlimited. A block in the third line reads, Details: No contract required, No line access fee, Access to millions of Wi-Fi hotspots. Plan details in option 3: Two blocks in the first line read Price, $50 per month for 1 line and Data, unlimited. Two blocks in the second line read, Minutes, 1100 and Messaging, Unlimited. A block in the third line reads, Details: No contract required, $10 paid up front, 4G coverage. Plan details in option 4: Two blocks in the first line read, Price, $15 per month for 1 line and Data, 1 gigabyte. Two blocks in the second line read, Minutes, 1000 and Messaging, 500 messages. A block in the third line reads, Details: No contract required, Only available to Cyber Sync customers, No line access fee, Access to millions of Wi-Fi hotspots. Plan details in option 5: Two blocks in the first line read, Price, $45 per month for 1 line and Data, unlimited. Two blocks in the second line read Minutes, Unlimited and Messaging, Unlimited. A block in the third line reads, Details: No contract required, Only available to SpeedNet customers, No line access fee, Access to millions of Wi-Fi hotspots. Plan details in option 6: Two blocks in the first line side read, Price, $15 per month for 1 line and Data, 1 gigabyte. Two blocks in the second line read Minutes, 2000 and Messaging, Unlimited. A block in the third line reads, Details: No contract required, $0.99 paid up front.">
            <a:extLst>
              <a:ext uri="{FF2B5EF4-FFF2-40B4-BE49-F238E27FC236}">
                <a16:creationId xmlns:a16="http://schemas.microsoft.com/office/drawing/2014/main" id="{8308FFFE-451F-47B5-8EED-BA5B1A1BE8DA}"/>
              </a:ext>
            </a:extLst>
          </p:cNvPr>
          <p:cNvPicPr>
            <a:picLocks noChangeAspect="1"/>
          </p:cNvPicPr>
          <p:nvPr/>
        </p:nvPicPr>
        <p:blipFill>
          <a:blip r:embed="rId2"/>
          <a:srcRect b="7250"/>
          <a:stretch>
            <a:fillRect/>
          </a:stretch>
        </p:blipFill>
        <p:spPr>
          <a:xfrm>
            <a:off x="1066800" y="1029287"/>
            <a:ext cx="6520411" cy="4574248"/>
          </a:xfrm>
          <a:prstGeom prst="rect">
            <a:avLst/>
          </a:prstGeom>
        </p:spPr>
      </p:pic>
      <p:sp>
        <p:nvSpPr>
          <p:cNvPr id="3" name="TextBox 2">
            <a:extLst>
              <a:ext uri="{FF2B5EF4-FFF2-40B4-BE49-F238E27FC236}">
                <a16:creationId xmlns:a16="http://schemas.microsoft.com/office/drawing/2014/main" id="{AAA1FC0F-7562-72EC-FFEA-E8F34A99EAFC}"/>
              </a:ext>
            </a:extLst>
          </p:cNvPr>
          <p:cNvSpPr txBox="1"/>
          <p:nvPr/>
        </p:nvSpPr>
        <p:spPr>
          <a:xfrm>
            <a:off x="3962400" y="5584485"/>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7</a:t>
            </a:r>
            <a:endParaRPr lang="en-IN" sz="2400" dirty="0"/>
          </a:p>
        </p:txBody>
      </p:sp>
    </p:spTree>
    <p:extLst>
      <p:ext uri="{BB962C8B-B14F-4D97-AF65-F5344CB8AC3E}">
        <p14:creationId xmlns:p14="http://schemas.microsoft.com/office/powerpoint/2010/main" val="1802042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Comparing Cell Phone Plans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sp>
        <p:nvSpPr>
          <p:cNvPr id="3" name="Text Placeholder 2"/>
          <p:cNvSpPr>
            <a:spLocks noGrp="1"/>
          </p:cNvSpPr>
          <p:nvPr>
            <p:ph type="body" sz="quarter" idx="10"/>
          </p:nvPr>
        </p:nvSpPr>
        <p:spPr/>
        <p:txBody>
          <a:bodyPr>
            <a:normAutofit fontScale="92500" lnSpcReduction="20000"/>
          </a:bodyPr>
          <a:lstStyle/>
          <a:p>
            <a:r>
              <a:rPr sz="2800" b="1" dirty="0"/>
              <a:t>Solution</a:t>
            </a:r>
          </a:p>
          <a:p>
            <a:pPr algn="just"/>
            <a:r>
              <a:rPr sz="2800" dirty="0"/>
              <a:t>We are confronted with six options, but it is unlikely that we can easily rank these options best to worst. One option may be cheaper, but also has less data; another option may be more expensive but has unlimited calls; and still another option may look attractive but is only available to certain customers.</a:t>
            </a:r>
          </a:p>
          <a:p>
            <a:pPr algn="just"/>
            <a:r>
              <a:rPr sz="2800" dirty="0"/>
              <a:t>Consequently, when you begin to compare any set of options, one of the first things you should do is narrow down your choices by eliminating similar options. In a group of similar things, choose the best one and then discard the others. Continue this process until you have only a small number to choose from. Then you can make a decision based on personal needs or wants.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Comparing Cell Phone Plans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pPr algn="just">
                  <a:defRPr sz="2800"/>
                </a:pPr>
                <a:r>
                  <a:rPr sz="2800" dirty="0"/>
                  <a:t>In this case, notice that Options 1, 4, and 6 are very similar—all are </a:t>
                </a:r>
                <a14:m>
                  <m:oMath xmlns:m="http://schemas.openxmlformats.org/officeDocument/2006/math">
                    <m:r>
                      <a:rPr>
                        <a:latin typeface="Cambria Math" panose="02040503050406030204" pitchFamily="18" charset="0"/>
                      </a:rPr>
                      <m:t>$15</m:t>
                    </m:r>
                  </m:oMath>
                </a14:m>
                <a:r>
                  <a:rPr sz="2800" dirty="0"/>
                  <a:t> for </a:t>
                </a:r>
                <a14:m>
                  <m:oMath xmlns:m="http://schemas.openxmlformats.org/officeDocument/2006/math">
                    <m:r>
                      <a:rPr>
                        <a:latin typeface="Cambria Math" panose="02040503050406030204" pitchFamily="18" charset="0"/>
                      </a:rPr>
                      <m:t>1</m:t>
                    </m:r>
                    <m:r>
                      <m:rPr>
                        <m:nor/>
                      </m:rPr>
                      <a:rPr/>
                      <m:t> </m:t>
                    </m:r>
                    <m:r>
                      <m:rPr>
                        <m:sty m:val="p"/>
                      </m:rPr>
                      <a:rPr>
                        <a:latin typeface="Cambria Math" panose="02040503050406030204" pitchFamily="18" charset="0"/>
                      </a:rPr>
                      <m:t>GB</m:t>
                    </m:r>
                  </m:oMath>
                </a14:m>
                <a:r>
                  <a:rPr sz="2800" dirty="0"/>
                  <a:t> of data. The main differences are the unlimited messages and more minutes offered in Options 1 and 6. Therefore we can discard Option 4. Option 1 requires a specific internet provider while Option 6 requires a </a:t>
                </a:r>
                <a14:m>
                  <m:oMath xmlns:m="http://schemas.openxmlformats.org/officeDocument/2006/math">
                    <m:r>
                      <a:rPr>
                        <a:latin typeface="Cambria Math" panose="02040503050406030204" pitchFamily="18" charset="0"/>
                      </a:rPr>
                      <m:t>$0.99</m:t>
                    </m:r>
                  </m:oMath>
                </a14:m>
                <a:r>
                  <a:rPr sz="2800" dirty="0"/>
                  <a:t> fee. If we are a </a:t>
                </a:r>
                <a:r>
                  <a:rPr sz="2800" dirty="0" err="1"/>
                  <a:t>CyberSync</a:t>
                </a:r>
                <a:r>
                  <a:rPr sz="2800" dirty="0"/>
                  <a:t> customer, Option 1 is the best choice of the three. If </a:t>
                </a:r>
                <a:r>
                  <a:rPr sz="2800" dirty="0" err="1"/>
                  <a:t>CyberSync</a:t>
                </a:r>
                <a:r>
                  <a:rPr sz="2800" dirty="0"/>
                  <a:t> is not our provider, we should keep Option 6 in the running instead.</a:t>
                </a:r>
              </a:p>
              <a:p>
                <a:pPr algn="just">
                  <a:defRPr sz="2800"/>
                </a:pPr>
                <a:r>
                  <a:rPr sz="2800" dirty="0"/>
                  <a:t>Similarly, Options 3 and 5 differ by </a:t>
                </a:r>
                <a14:m>
                  <m:oMath xmlns:m="http://schemas.openxmlformats.org/officeDocument/2006/math">
                    <m:r>
                      <a:rPr>
                        <a:latin typeface="Cambria Math" panose="02040503050406030204" pitchFamily="18" charset="0"/>
                      </a:rPr>
                      <m:t>$5</m:t>
                    </m:r>
                  </m:oMath>
                </a14:m>
                <a:r>
                  <a:rPr sz="2800" dirty="0"/>
                  <a:t>, but you are required to have a specific internet provider for Option 5. If </a:t>
                </a:r>
                <a:r>
                  <a:rPr sz="2800" dirty="0" err="1"/>
                  <a:t>SpeedNet</a:t>
                </a:r>
                <a:r>
                  <a:rPr sz="2800" dirty="0"/>
                  <a:t> is your provider, keep Option 5; if not, discard it and keep Option 3.</a:t>
                </a:r>
              </a:p>
              <a:p>
                <a:pPr algn="just"/>
                <a:r>
                  <a:rPr sz="2800" dirty="0"/>
                  <a:t>Option 2 is not similar enough to compare with any other options, so we will keep it as well.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1718" r="-1111"/>
                </a:stretch>
              </a:blipFill>
            </p:spPr>
            <p:txBody>
              <a:bodyPr/>
              <a:lstStyle/>
              <a:p>
                <a:r>
                  <a:rPr lang="en-US">
                    <a:noFill/>
                  </a:rPr>
                  <a:t> </a:t>
                </a:r>
              </a:p>
            </p:txBody>
          </p:sp>
        </mc:Fallback>
      </mc:AlternateContent>
    </p:spTree>
    <p:extLst>
      <p:ext uri="{BB962C8B-B14F-4D97-AF65-F5344CB8AC3E}">
        <p14:creationId xmlns:p14="http://schemas.microsoft.com/office/powerpoint/2010/main" val="626037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Comparing Cell Phone Plans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lgn="just"/>
                <a:r>
                  <a:rPr sz="2800" dirty="0"/>
                  <a:t>At this point we will assume that options involving particular internet providers are not feasible for this scenario. We are then left with Options 2, 3, and 6. Let's rank them according to price and list the differences.</a:t>
                </a:r>
              </a:p>
              <a:p>
                <a:pPr algn="just">
                  <a:defRPr sz="2800"/>
                </a:pPr>
                <a:r>
                  <a:rPr sz="2800" b="1" dirty="0"/>
                  <a:t>Option 6:</a:t>
                </a:r>
                <a:r>
                  <a:rPr sz="2800" dirty="0"/>
                  <a:t> Monthly </a:t>
                </a:r>
                <a14:m>
                  <m:oMath xmlns:m="http://schemas.openxmlformats.org/officeDocument/2006/math">
                    <m:r>
                      <a:rPr>
                        <a:latin typeface="Cambria Math" panose="02040503050406030204" pitchFamily="18" charset="0"/>
                      </a:rPr>
                      <m:t>$15</m:t>
                    </m:r>
                  </m:oMath>
                </a14:m>
                <a:r>
                  <a:rPr sz="2800" dirty="0"/>
                  <a:t>, </a:t>
                </a:r>
                <a14:m>
                  <m:oMath xmlns:m="http://schemas.openxmlformats.org/officeDocument/2006/math">
                    <m:r>
                      <a:rPr>
                        <a:latin typeface="Cambria Math" panose="02040503050406030204" pitchFamily="18" charset="0"/>
                      </a:rPr>
                      <m:t>1</m:t>
                    </m:r>
                    <m:r>
                      <m:rPr>
                        <m:nor/>
                      </m:rPr>
                      <a:rPr/>
                      <m:t> </m:t>
                    </m:r>
                    <m:r>
                      <m:rPr>
                        <m:sty m:val="p"/>
                      </m:rPr>
                      <a:rPr>
                        <a:latin typeface="Cambria Math" panose="02040503050406030204" pitchFamily="18" charset="0"/>
                      </a:rPr>
                      <m:t>GB</m:t>
                    </m:r>
                  </m:oMath>
                </a14:m>
                <a:r>
                  <a:rPr sz="2800" dirty="0"/>
                  <a:t> of data, </a:t>
                </a:r>
                <a:r>
                  <a:rPr sz="2800" dirty="0">
                    <a:latin typeface="Cambria Math"/>
                  </a:rPr>
                  <a:t>2000</a:t>
                </a:r>
                <a:r>
                  <a:rPr sz="2800" dirty="0"/>
                  <a:t> call minutes, unlimited messages, and </a:t>
                </a:r>
                <a14:m>
                  <m:oMath xmlns:m="http://schemas.openxmlformats.org/officeDocument/2006/math">
                    <m:r>
                      <a:rPr>
                        <a:latin typeface="Cambria Math" panose="02040503050406030204" pitchFamily="18" charset="0"/>
                      </a:rPr>
                      <m:t>$0.99</m:t>
                    </m:r>
                  </m:oMath>
                </a14:m>
                <a:r>
                  <a:rPr sz="2800" dirty="0"/>
                  <a:t> paid up front.</a:t>
                </a:r>
              </a:p>
              <a:p>
                <a:pPr algn="just">
                  <a:defRPr sz="2800"/>
                </a:pPr>
                <a:r>
                  <a:rPr sz="2800" b="1" dirty="0"/>
                  <a:t>Option 2:</a:t>
                </a:r>
                <a:r>
                  <a:rPr sz="2800" dirty="0"/>
                  <a:t> Monthly </a:t>
                </a:r>
                <a14:m>
                  <m:oMath xmlns:m="http://schemas.openxmlformats.org/officeDocument/2006/math">
                    <m:r>
                      <a:rPr>
                        <a:latin typeface="Cambria Math" panose="02040503050406030204" pitchFamily="18" charset="0"/>
                      </a:rPr>
                      <m:t>$30</m:t>
                    </m:r>
                  </m:oMath>
                </a14:m>
                <a:r>
                  <a:rPr sz="2800" dirty="0"/>
                  <a:t>, </a:t>
                </a:r>
                <a14:m>
                  <m:oMath xmlns:m="http://schemas.openxmlformats.org/officeDocument/2006/math">
                    <m:r>
                      <a:rPr>
                        <a:latin typeface="Cambria Math" panose="02040503050406030204" pitchFamily="18" charset="0"/>
                      </a:rPr>
                      <m:t>2</m:t>
                    </m:r>
                    <m:r>
                      <m:rPr>
                        <m:nor/>
                      </m:rPr>
                      <a:rPr/>
                      <m:t> </m:t>
                    </m:r>
                    <m:r>
                      <m:rPr>
                        <m:sty m:val="p"/>
                      </m:rPr>
                      <a:rPr>
                        <a:latin typeface="Cambria Math" panose="02040503050406030204" pitchFamily="18" charset="0"/>
                      </a:rPr>
                      <m:t>GB</m:t>
                    </m:r>
                  </m:oMath>
                </a14:m>
                <a:r>
                  <a:rPr sz="2800" dirty="0"/>
                  <a:t> of data, </a:t>
                </a:r>
                <a:r>
                  <a:rPr sz="2800" dirty="0">
                    <a:latin typeface="Cambria Math"/>
                  </a:rPr>
                  <a:t>2000</a:t>
                </a:r>
                <a:r>
                  <a:rPr sz="2800" dirty="0"/>
                  <a:t> call minutes, and unlimited messages.</a:t>
                </a:r>
              </a:p>
              <a:p>
                <a:pPr algn="just">
                  <a:defRPr sz="2800"/>
                </a:pPr>
                <a:r>
                  <a:rPr sz="2800" b="1" dirty="0"/>
                  <a:t>Option 3:</a:t>
                </a:r>
                <a:r>
                  <a:rPr sz="2800" dirty="0"/>
                  <a:t> Monthly </a:t>
                </a:r>
                <a14:m>
                  <m:oMath xmlns:m="http://schemas.openxmlformats.org/officeDocument/2006/math">
                    <m:r>
                      <a:rPr>
                        <a:latin typeface="Cambria Math" panose="02040503050406030204" pitchFamily="18" charset="0"/>
                      </a:rPr>
                      <m:t>$50</m:t>
                    </m:r>
                  </m:oMath>
                </a14:m>
                <a:r>
                  <a:rPr sz="2800" dirty="0"/>
                  <a:t>, unlimited data, </a:t>
                </a:r>
                <a:r>
                  <a:rPr sz="2800" dirty="0">
                    <a:latin typeface="Cambria Math"/>
                  </a:rPr>
                  <a:t>1100</a:t>
                </a:r>
                <a:r>
                  <a:rPr sz="2800" dirty="0"/>
                  <a:t> call minutes, and unlimited messages. </a:t>
                </a:r>
                <a14:m>
                  <m:oMath xmlns:m="http://schemas.openxmlformats.org/officeDocument/2006/math">
                    <m:r>
                      <a:rPr>
                        <a:latin typeface="Cambria Math" panose="02040503050406030204" pitchFamily="18" charset="0"/>
                      </a:rPr>
                      <m:t>$10</m:t>
                    </m:r>
                  </m:oMath>
                </a14:m>
                <a:r>
                  <a:rPr sz="2800" dirty="0"/>
                  <a:t> paid up front.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481"/>
                </a:stretch>
              </a:blipFill>
            </p:spPr>
            <p:txBody>
              <a:bodyPr/>
              <a:lstStyle/>
              <a:p>
                <a:r>
                  <a:rPr lang="en-US">
                    <a:noFill/>
                  </a:rPr>
                  <a:t> </a:t>
                </a:r>
              </a:p>
            </p:txBody>
          </p:sp>
        </mc:Fallback>
      </mc:AlternateContent>
    </p:spTree>
    <p:extLst>
      <p:ext uri="{BB962C8B-B14F-4D97-AF65-F5344CB8AC3E}">
        <p14:creationId xmlns:p14="http://schemas.microsoft.com/office/powerpoint/2010/main" val="947479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Comparing Cell Phone Plans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dirty="0"/>
          </a:p>
        </p:txBody>
      </p:sp>
      <p:sp>
        <p:nvSpPr>
          <p:cNvPr id="3" name="Text Placeholder 2"/>
          <p:cNvSpPr>
            <a:spLocks noGrp="1"/>
          </p:cNvSpPr>
          <p:nvPr>
            <p:ph type="body" sz="quarter" idx="10"/>
          </p:nvPr>
        </p:nvSpPr>
        <p:spPr/>
        <p:txBody>
          <a:bodyPr>
            <a:normAutofit/>
          </a:bodyPr>
          <a:lstStyle/>
          <a:p>
            <a:pPr algn="just"/>
            <a:r>
              <a:rPr sz="2800" dirty="0"/>
              <a:t>Now the choice between these three options needs to be based on what your budget can afford and what your priorities are for cell phone coverage. Do you </a:t>
            </a:r>
            <a:r>
              <a:rPr sz="2800" i="1" dirty="0"/>
              <a:t>need</a:t>
            </a:r>
            <a:r>
              <a:rPr sz="2800" dirty="0"/>
              <a:t> unlimited data or </a:t>
            </a:r>
            <a:r>
              <a:rPr sz="2800" dirty="0">
                <a:latin typeface="Cambria Math"/>
              </a:rPr>
              <a:t>2000</a:t>
            </a:r>
            <a:r>
              <a:rPr sz="2800" dirty="0"/>
              <a:t> call minutes for work or school? Could you get away with less until your budget allows for the extra? It would be a good idea to inform this decision with any information you might have about your past data use and calling habits. That information is usually available from a cell phone carrier if you previously had one.</a:t>
            </a:r>
          </a:p>
        </p:txBody>
      </p:sp>
    </p:spTree>
    <p:extLst>
      <p:ext uri="{BB962C8B-B14F-4D97-AF65-F5344CB8AC3E}">
        <p14:creationId xmlns:p14="http://schemas.microsoft.com/office/powerpoint/2010/main" val="1918535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50/30/20 Budgeting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a:t>
                </a:r>
                <a:r>
                  <a:rPr sz="2800" b="1" dirty="0"/>
                  <a:t> </a:t>
                </a:r>
                <a14:m>
                  <m:oMath xmlns:m="http://schemas.openxmlformats.org/officeDocument/2006/math">
                    <m:r>
                      <a:rPr b="1" i="1">
                        <a:latin typeface="Cambria Math" panose="02040503050406030204" pitchFamily="18" charset="0"/>
                      </a:rPr>
                      <m:t>𝟓𝟎</m:t>
                    </m:r>
                    <m:r>
                      <a:rPr b="1">
                        <a:latin typeface="Cambria Math" panose="02040503050406030204" pitchFamily="18" charset="0"/>
                      </a:rPr>
                      <m:t>/</m:t>
                    </m:r>
                    <m:r>
                      <a:rPr b="1" i="1">
                        <a:latin typeface="Cambria Math" panose="02040503050406030204" pitchFamily="18" charset="0"/>
                      </a:rPr>
                      <m:t>𝟑𝟎</m:t>
                    </m:r>
                    <m:r>
                      <a:rPr b="1">
                        <a:latin typeface="Cambria Math" panose="02040503050406030204" pitchFamily="18" charset="0"/>
                      </a:rPr>
                      <m:t>/</m:t>
                    </m:r>
                    <m:r>
                      <a:rPr b="1" i="1">
                        <a:latin typeface="Cambria Math" panose="02040503050406030204" pitchFamily="18" charset="0"/>
                      </a:rPr>
                      <m:t>𝟐𝟎</m:t>
                    </m:r>
                  </m:oMath>
                </a14:m>
                <a:r>
                  <a:rPr sz="2800" dirty="0"/>
                  <a:t> </a:t>
                </a:r>
                <a:r>
                  <a:rPr b="1" dirty="0"/>
                  <a:t>rule for budgeting</a:t>
                </a:r>
                <a:r>
                  <a:rPr sz="2800" dirty="0"/>
                  <a:t> is to allow </a:t>
                </a:r>
                <a14:m>
                  <m:oMath xmlns:m="http://schemas.openxmlformats.org/officeDocument/2006/math">
                    <m:r>
                      <a:rPr>
                        <a:latin typeface="Cambria Math" panose="02040503050406030204" pitchFamily="18" charset="0"/>
                      </a:rPr>
                      <m:t>50%</m:t>
                    </m:r>
                  </m:oMath>
                </a14:m>
                <a:r>
                  <a:rPr sz="2800" dirty="0"/>
                  <a:t> of your net income for necessities, no more than </a:t>
                </a:r>
                <a14:m>
                  <m:oMath xmlns:m="http://schemas.openxmlformats.org/officeDocument/2006/math">
                    <m:r>
                      <a:rPr>
                        <a:latin typeface="Cambria Math" panose="02040503050406030204" pitchFamily="18" charset="0"/>
                      </a:rPr>
                      <m:t>30%</m:t>
                    </m:r>
                  </m:oMath>
                </a14:m>
                <a:r>
                  <a:rPr sz="2800" dirty="0"/>
                  <a:t> for wants, and at least </a:t>
                </a:r>
                <a14:m>
                  <m:oMath xmlns:m="http://schemas.openxmlformats.org/officeDocument/2006/math">
                    <m:r>
                      <a:rPr>
                        <a:latin typeface="Cambria Math" panose="02040503050406030204" pitchFamily="18" charset="0"/>
                      </a:rPr>
                      <m:t>20%</m:t>
                    </m:r>
                  </m:oMath>
                </a14:m>
                <a:r>
                  <a:rPr sz="2800" dirty="0"/>
                  <a:t> for savings and paying down debt.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664"/>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Preparing a Budget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Starting a new life together, the Garcias have decided to combine their resources and live within their means by creating a budget from the outset. Their combined net income is </a:t>
                </a:r>
                <a14:m>
                  <m:oMath xmlns:m="http://schemas.openxmlformats.org/officeDocument/2006/math">
                    <m:r>
                      <a:rPr>
                        <a:latin typeface="Cambria Math" panose="02040503050406030204" pitchFamily="18" charset="0"/>
                      </a:rPr>
                      <m:t>$3278</m:t>
                    </m:r>
                  </m:oMath>
                </a14:m>
                <a:r>
                  <a:rPr sz="2800" dirty="0"/>
                  <a:t> a month.</a:t>
                </a:r>
              </a:p>
              <a:p>
                <a:pPr marL="538163" indent="-538163">
                  <a:defRPr sz="2800"/>
                </a:pPr>
                <a:r>
                  <a:rPr lang="en-US" dirty="0"/>
                  <a:t>a.	</a:t>
                </a:r>
                <a:r>
                  <a:rPr sz="2800" dirty="0"/>
                  <a:t>Create a monthly budget for the Garcias that follows the </a:t>
                </a:r>
                <a14:m>
                  <m:oMath xmlns:m="http://schemas.openxmlformats.org/officeDocument/2006/math">
                    <m:r>
                      <a:rPr>
                        <a:latin typeface="Cambria Math" panose="02040503050406030204" pitchFamily="18" charset="0"/>
                      </a:rPr>
                      <m:t>50/30/20</m:t>
                    </m:r>
                  </m:oMath>
                </a14:m>
                <a:r>
                  <a:rPr sz="2800" dirty="0"/>
                  <a:t> rule. Discuss what you would include in each category.</a:t>
                </a:r>
              </a:p>
              <a:p>
                <a:pPr marL="538163" indent="-538163">
                  <a:defRPr sz="2800"/>
                </a:pPr>
                <a:r>
                  <a:rPr lang="en-US" dirty="0"/>
                  <a:t>b.	</a:t>
                </a:r>
                <a:r>
                  <a:rPr sz="2800" dirty="0"/>
                  <a:t>They are considering a new apartment that will raise their housing costs by </a:t>
                </a:r>
                <a14:m>
                  <m:oMath xmlns:m="http://schemas.openxmlformats.org/officeDocument/2006/math">
                    <m:r>
                      <a:rPr>
                        <a:latin typeface="Cambria Math" panose="02040503050406030204" pitchFamily="18" charset="0"/>
                      </a:rPr>
                      <m:t>$175</m:t>
                    </m:r>
                  </m:oMath>
                </a14:m>
                <a:r>
                  <a:rPr sz="2800" dirty="0"/>
                  <a:t> a month. What factors do the Garcias need to keep in mind if they are trying to stick to their budget?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b="-3313"/>
                </a:stretch>
              </a:blipFill>
            </p:spPr>
            <p:txBody>
              <a:bodyPr/>
              <a:lstStyle/>
              <a:p>
                <a:r>
                  <a:rPr lang="en-IN">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Preparing a Budget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marL="627063" indent="-627063">
                  <a:defRPr sz="2800"/>
                </a:pPr>
                <a:r>
                  <a:rPr lang="en-US" dirty="0"/>
                  <a:t>a.	</a:t>
                </a:r>
                <a:r>
                  <a:rPr lang="en-US" sz="2800" dirty="0"/>
                  <a:t>To follow the </a:t>
                </a:r>
                <a14:m>
                  <m:oMath xmlns:m="http://schemas.openxmlformats.org/officeDocument/2006/math">
                    <m:r>
                      <a:rPr lang="en-US">
                        <a:latin typeface="Cambria Math" panose="02040503050406030204" pitchFamily="18" charset="0"/>
                      </a:rPr>
                      <m:t>50/30/20</m:t>
                    </m:r>
                  </m:oMath>
                </a14:m>
                <a:r>
                  <a:rPr lang="en-US" sz="2800" dirty="0"/>
                  <a:t> rule, the monthly income should be divided as follows:</a:t>
                </a:r>
              </a:p>
              <a:p>
                <a:pPr>
                  <a:defRPr sz="2800"/>
                </a:pPr>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descr="Necessities (50%), $3278 times 0.50 equals $1639.00 includes housing, utilities, phone, transportation, insurance, food, and minimum required loan payments.&#10;&#10;Wants (30%), $3278 times 0.30 equals $983.40 includes entertainment, dining out, clothing, exercise costs, and internet and streaming services.&#10;&#10;Savings (20%), $3278 times 0.20 equals $655.60 includes retirement savings and extra payments on debts.">
                <a:extLst>
                  <a:ext uri="{FF2B5EF4-FFF2-40B4-BE49-F238E27FC236}">
                    <a16:creationId xmlns:a16="http://schemas.microsoft.com/office/drawing/2014/main" id="{80906141-FBBA-4AF5-8832-CDF05B1B25D4}"/>
                  </a:ext>
                </a:extLst>
              </p:cNvPr>
              <p:cNvGraphicFramePr>
                <a:graphicFrameLocks noGrp="1"/>
              </p:cNvGraphicFramePr>
              <p:nvPr>
                <p:extLst>
                  <p:ext uri="{D42A27DB-BD31-4B8C-83A1-F6EECF244321}">
                    <p14:modId xmlns:p14="http://schemas.microsoft.com/office/powerpoint/2010/main" val="2371774054"/>
                  </p:ext>
                </p:extLst>
              </p:nvPr>
            </p:nvGraphicFramePr>
            <p:xfrm>
              <a:off x="609600" y="2514600"/>
              <a:ext cx="8077200" cy="3304667"/>
            </p:xfrm>
            <a:graphic>
              <a:graphicData uri="http://schemas.openxmlformats.org/drawingml/2006/table">
                <a:tbl>
                  <a:tblPr firstRow="1" bandRow="1">
                    <a:tableStyleId>{2D5ABB26-0587-4C30-8999-92F81FD0307C}</a:tableStyleId>
                  </a:tblPr>
                  <a:tblGrid>
                    <a:gridCol w="2692400">
                      <a:extLst>
                        <a:ext uri="{9D8B030D-6E8A-4147-A177-3AD203B41FA5}">
                          <a16:colId xmlns:a16="http://schemas.microsoft.com/office/drawing/2014/main" val="4099647146"/>
                        </a:ext>
                      </a:extLst>
                    </a:gridCol>
                    <a:gridCol w="149578">
                      <a:extLst>
                        <a:ext uri="{9D8B030D-6E8A-4147-A177-3AD203B41FA5}">
                          <a16:colId xmlns:a16="http://schemas.microsoft.com/office/drawing/2014/main" val="1548691416"/>
                        </a:ext>
                      </a:extLst>
                    </a:gridCol>
                    <a:gridCol w="5235222">
                      <a:extLst>
                        <a:ext uri="{9D8B030D-6E8A-4147-A177-3AD203B41FA5}">
                          <a16:colId xmlns:a16="http://schemas.microsoft.com/office/drawing/2014/main" val="1061374679"/>
                        </a:ext>
                      </a:extLst>
                    </a:gridCol>
                  </a:tblGrid>
                  <a:tr h="1009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a:pPr>
                          <a:endParaRPr lang="en-IN" sz="2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600"/>
                          </a:pPr>
                          <a:r>
                            <a:rPr lang="en-IN" sz="2000" b="0" i="0" u="none" strike="noStrike" kern="1200" baseline="0" dirty="0">
                              <a:solidFill>
                                <a:schemeClr val="tx1"/>
                              </a:solidFill>
                              <a:latin typeface="+mn-lt"/>
                              <a:ea typeface="+mn-ea"/>
                              <a:cs typeface="+mn-cs"/>
                            </a:rPr>
                            <a:t>Necessities 50%: </a:t>
                          </a:r>
                        </a:p>
                        <a:p>
                          <a:pPr marL="0" marR="0" lvl="0" indent="0" algn="l" defTabSz="914400" rtl="0" eaLnBrk="1" fontAlgn="auto" latinLnBrk="0" hangingPunct="1">
                            <a:lnSpc>
                              <a:spcPct val="100000"/>
                            </a:lnSpc>
                            <a:spcBef>
                              <a:spcPts val="0"/>
                            </a:spcBef>
                            <a:spcAft>
                              <a:spcPts val="0"/>
                            </a:spcAft>
                            <a:buClrTx/>
                            <a:buSzTx/>
                            <a:buFontTx/>
                            <a:buNone/>
                            <a:tabLst/>
                            <a:defRPr sz="1600"/>
                          </a:pPr>
                          <a:r>
                            <a:rPr lang="en-IN" sz="2000" b="0" i="0" u="none" strike="noStrike" kern="1200" baseline="0" dirty="0">
                              <a:solidFill>
                                <a:schemeClr val="tx1"/>
                              </a:solidFill>
                              <a:latin typeface="+mn-lt"/>
                              <a:ea typeface="+mn-ea"/>
                              <a:cs typeface="+mn-cs"/>
                            </a:rPr>
                            <a:t>$3278 </a:t>
                          </a:r>
                          <a:r>
                            <a:rPr lang="en-IN" sz="2000" b="0" i="0" u="none" strike="noStrike" kern="1200" baseline="0" dirty="0">
                              <a:solidFill>
                                <a:schemeClr val="tx1"/>
                              </a:solidFill>
                              <a:latin typeface="Cambria Math" panose="02040503050406030204" pitchFamily="18" charset="0"/>
                              <a:ea typeface="Cambria Math" panose="02040503050406030204" pitchFamily="18" charset="0"/>
                              <a:cs typeface="+mn-cs"/>
                            </a:rPr>
                            <a:t>⋅</a:t>
                          </a:r>
                          <a:r>
                            <a:rPr lang="en-IN" sz="2000" b="0" i="0" u="none" strike="noStrike" kern="1200" baseline="0" dirty="0">
                              <a:solidFill>
                                <a:schemeClr val="tx1"/>
                              </a:solidFill>
                              <a:latin typeface="+mn-lt"/>
                              <a:ea typeface="+mn-ea"/>
                              <a:cs typeface="+mn-cs"/>
                            </a:rPr>
                            <a:t> 0.50 = $1639 </a:t>
                          </a:r>
                        </a:p>
                        <a:p>
                          <a:pPr marL="0" marR="0" lvl="0" indent="0" algn="l" defTabSz="914400" rtl="0" eaLnBrk="1" fontAlgn="auto" latinLnBrk="0" hangingPunct="1">
                            <a:lnSpc>
                              <a:spcPct val="100000"/>
                            </a:lnSpc>
                            <a:spcBef>
                              <a:spcPts val="0"/>
                            </a:spcBef>
                            <a:spcAft>
                              <a:spcPts val="0"/>
                            </a:spcAft>
                            <a:buClrTx/>
                            <a:buSzTx/>
                            <a:buFontTx/>
                            <a:buNone/>
                            <a:tabLst/>
                            <a:defRPr sz="1600"/>
                          </a:pPr>
                          <a:endParaRPr lang="en-IN" sz="2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600"/>
                          </a:pPr>
                          <a:endParaRPr lang="en-US" sz="2000" b="0" i="0" u="none" strike="noStrike" kern="1200" baseline="0" dirty="0">
                            <a:solidFill>
                              <a:schemeClr val="tx1"/>
                            </a:solidFill>
                            <a:latin typeface="+mn-lt"/>
                            <a:ea typeface="+mn-ea"/>
                            <a:cs typeface="+mn-cs"/>
                          </a:endParaRPr>
                        </a:p>
                      </a:txBody>
                      <a:tcPr marL="36576" marR="36576" marT="36576" marB="36576" anchor="ctr"/>
                    </a:tc>
                    <a:tc>
                      <a:txBody>
                        <a:bodyPr/>
                        <a:lstStyle/>
                        <a:p>
                          <a:pPr algn="ctr">
                            <a:defRPr sz="1600"/>
                          </a:pPr>
                          <a:endParaRPr sz="2000" b="1" kern="1200" dirty="0">
                            <a:solidFill>
                              <a:schemeClr val="tx1"/>
                            </a:solidFill>
                            <a:latin typeface="Cambria Math"/>
                            <a:ea typeface="+mn-ea"/>
                            <a:cs typeface="+mn-cs"/>
                          </a:endParaRPr>
                        </a:p>
                      </a:txBody>
                      <a:tcPr marL="36576" marR="36576" marT="36576" marB="3657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a:pPr>
                          <a:r>
                            <a:rPr lang="en-US" sz="2000" b="0" i="0" u="none" strike="noStrike" kern="1200" baseline="0" dirty="0">
                              <a:solidFill>
                                <a:schemeClr val="tx1"/>
                              </a:solidFill>
                              <a:latin typeface="+mn-lt"/>
                              <a:ea typeface="+mn-ea"/>
                              <a:cs typeface="+mn-cs"/>
                            </a:rPr>
                            <a:t>Includes housing, utilities, phone, transportation, insurance, food, and minimum required loan payments </a:t>
                          </a:r>
                        </a:p>
                      </a:txBody>
                      <a:tcPr marL="36576" marR="36576" marT="36576" marB="36576" anchor="ctr"/>
                    </a:tc>
                    <a:extLst>
                      <a:ext uri="{0D108BD9-81ED-4DB2-BD59-A6C34878D82A}">
                        <a16:rowId xmlns:a16="http://schemas.microsoft.com/office/drawing/2014/main" val="10000"/>
                      </a:ext>
                    </a:extLst>
                  </a:tr>
                  <a:tr h="667300">
                    <a:tc>
                      <a:txBody>
                        <a:bodyPr/>
                        <a:lstStyle/>
                        <a:p>
                          <a:pPr algn="l"/>
                          <a:r>
                            <a:rPr lang="en-IN" sz="2000" b="0" u="none" strike="noStrike" kern="1200" baseline="0" dirty="0">
                              <a:solidFill>
                                <a:schemeClr val="tx1"/>
                              </a:solidFill>
                              <a:ea typeface="+mn-ea"/>
                              <a:cs typeface="+mn-cs"/>
                            </a:rPr>
                            <a:t>Wants 30%:</a:t>
                          </a:r>
                          <a:endParaRPr lang="en-IN" sz="2000" b="0" i="0" u="none" strike="noStrike" kern="1200" baseline="0" dirty="0">
                            <a:solidFill>
                              <a:schemeClr val="tx1"/>
                            </a:solidFill>
                            <a:latin typeface="+mn-lt"/>
                            <a:ea typeface="+mn-ea"/>
                            <a:cs typeface="+mn-cs"/>
                          </a:endParaRPr>
                        </a:p>
                        <a:p>
                          <a:pPr algn="l"/>
                          <a:r>
                            <a:rPr lang="en-IN" sz="2000" b="0" u="none" strike="noStrike" kern="1200" baseline="0" dirty="0">
                              <a:solidFill>
                                <a:schemeClr val="tx1"/>
                              </a:solidFill>
                              <a:ea typeface="+mn-ea"/>
                              <a:cs typeface="+mn-cs"/>
                            </a:rPr>
                            <a:t>$3278 </a:t>
                          </a:r>
                          <a:r>
                            <a:rPr lang="en-IN" sz="2000" b="0" u="none" strike="noStrike" kern="1200" baseline="0" dirty="0">
                              <a:solidFill>
                                <a:schemeClr val="tx1"/>
                              </a:solidFill>
                              <a:latin typeface="Cambria Math" panose="02040503050406030204" pitchFamily="18" charset="0"/>
                              <a:ea typeface="Cambria Math" panose="02040503050406030204" pitchFamily="18" charset="0"/>
                              <a:cs typeface="+mn-cs"/>
                            </a:rPr>
                            <a:t>⋅</a:t>
                          </a:r>
                          <a:r>
                            <a:rPr lang="en-IN" sz="2000" b="0" u="none" strike="noStrike" kern="1200" baseline="0" dirty="0">
                              <a:solidFill>
                                <a:schemeClr val="tx1"/>
                              </a:solidFill>
                              <a:ea typeface="+mn-ea"/>
                              <a:cs typeface="+mn-cs"/>
                            </a:rPr>
                            <a:t> 0.30 = $983.40</a:t>
                          </a:r>
                          <a14:m>
                            <m:oMath xmlns:m="http://schemas.openxmlformats.org/officeDocument/2006/math">
                              <m:r>
                                <m:rPr>
                                  <m:nor/>
                                </m:rPr>
                                <a:rPr lang="en-IN" sz="2000" b="0" i="0" u="none" strike="noStrike" kern="1200" baseline="0" smtClean="0">
                                  <a:solidFill>
                                    <a:schemeClr val="tx1"/>
                                  </a:solidFill>
                                  <a:latin typeface="+mn-lt"/>
                                  <a:ea typeface="+mn-ea"/>
                                  <a:cs typeface="+mn-cs"/>
                                </a:rPr>
                                <m:t> 	</m:t>
                              </m:r>
                            </m:oMath>
                          </a14:m>
                          <a:endParaRPr lang="en-IN" sz="2000" b="0" i="0" u="none" strike="noStrike" kern="1200" baseline="0" dirty="0">
                            <a:solidFill>
                              <a:schemeClr val="tx1"/>
                            </a:solidFill>
                            <a:latin typeface="+mn-lt"/>
                            <a:ea typeface="+mn-ea"/>
                            <a:cs typeface="+mn-cs"/>
                          </a:endParaRPr>
                        </a:p>
                      </a:txBody>
                      <a:tcPr marL="36576" marR="36576" marT="36576" marB="36576" anchor="ctr"/>
                    </a:tc>
                    <a:tc>
                      <a:txBody>
                        <a:bodyPr/>
                        <a:lstStyle/>
                        <a:p>
                          <a:pPr algn="ctr">
                            <a:defRPr sz="1600"/>
                          </a:pPr>
                          <a:endParaRPr sz="2000" dirty="0"/>
                        </a:p>
                      </a:txBody>
                      <a:tcPr marL="36576" marR="36576" marT="36576" marB="3657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a:pPr>
                          <a14:m>
                            <m:oMathPara xmlns:m="http://schemas.openxmlformats.org/officeDocument/2006/math">
                              <m:oMathParaPr>
                                <m:jc m:val="left"/>
                              </m:oMathParaPr>
                              <m:oMath xmlns:m="http://schemas.openxmlformats.org/officeDocument/2006/math">
                                <m:r>
                                  <m:rPr>
                                    <m:nor/>
                                  </m:rPr>
                                  <a:rPr lang="en-US" sz="2000" b="0" i="0" u="none" strike="noStrike" kern="1200" baseline="0" smtClean="0">
                                    <a:solidFill>
                                      <a:schemeClr val="tx1"/>
                                    </a:solidFill>
                                    <a:latin typeface="+mn-lt"/>
                                    <a:ea typeface="+mn-ea"/>
                                    <a:cs typeface="+mn-cs"/>
                                  </a:rPr>
                                  <m:t>Includes</m:t>
                                </m:r>
                                <m:r>
                                  <m:rPr>
                                    <m:nor/>
                                  </m:rPr>
                                  <a:rPr lang="en-US" sz="2000" b="0" i="0" u="none" strike="noStrike" kern="1200" baseline="0" smtClean="0">
                                    <a:solidFill>
                                      <a:schemeClr val="tx1"/>
                                    </a:solidFill>
                                    <a:latin typeface="+mn-lt"/>
                                    <a:ea typeface="+mn-ea"/>
                                    <a:cs typeface="+mn-cs"/>
                                  </a:rPr>
                                  <m:t> </m:t>
                                </m:r>
                                <m:r>
                                  <m:rPr>
                                    <m:nor/>
                                  </m:rPr>
                                  <a:rPr lang="en-US" sz="2000" b="0" i="0" u="none" strike="noStrike" kern="1200" baseline="0" smtClean="0">
                                    <a:solidFill>
                                      <a:schemeClr val="tx1"/>
                                    </a:solidFill>
                                    <a:latin typeface="+mn-lt"/>
                                    <a:ea typeface="+mn-ea"/>
                                    <a:cs typeface="+mn-cs"/>
                                  </a:rPr>
                                  <m:t>entertainment</m:t>
                                </m:r>
                                <m:r>
                                  <m:rPr>
                                    <m:nor/>
                                  </m:rPr>
                                  <a:rPr lang="en-US" sz="2000" b="0" i="0" u="none" strike="noStrike" kern="1200" baseline="0" smtClean="0">
                                    <a:solidFill>
                                      <a:schemeClr val="tx1"/>
                                    </a:solidFill>
                                    <a:latin typeface="+mn-lt"/>
                                    <a:ea typeface="+mn-ea"/>
                                    <a:cs typeface="+mn-cs"/>
                                  </a:rPr>
                                  <m:t>, </m:t>
                                </m:r>
                                <m:r>
                                  <m:rPr>
                                    <m:nor/>
                                  </m:rPr>
                                  <a:rPr lang="en-US" sz="2000" b="0" i="0" u="none" strike="noStrike" kern="1200" baseline="0" smtClean="0">
                                    <a:solidFill>
                                      <a:schemeClr val="tx1"/>
                                    </a:solidFill>
                                    <a:latin typeface="+mn-lt"/>
                                    <a:ea typeface="+mn-ea"/>
                                    <a:cs typeface="+mn-cs"/>
                                  </a:rPr>
                                  <m:t>dining</m:t>
                                </m:r>
                                <m:r>
                                  <m:rPr>
                                    <m:nor/>
                                  </m:rPr>
                                  <a:rPr lang="en-US" sz="2000" b="0" i="0" u="none" strike="noStrike" kern="1200" baseline="0" smtClean="0">
                                    <a:solidFill>
                                      <a:schemeClr val="tx1"/>
                                    </a:solidFill>
                                    <a:latin typeface="+mn-lt"/>
                                    <a:ea typeface="+mn-ea"/>
                                    <a:cs typeface="+mn-cs"/>
                                  </a:rPr>
                                  <m:t> </m:t>
                                </m:r>
                                <m:r>
                                  <m:rPr>
                                    <m:nor/>
                                  </m:rPr>
                                  <a:rPr lang="en-US" sz="2000" b="0" i="0" u="none" strike="noStrike" kern="1200" baseline="0" smtClean="0">
                                    <a:solidFill>
                                      <a:schemeClr val="tx1"/>
                                    </a:solidFill>
                                    <a:latin typeface="+mn-lt"/>
                                    <a:ea typeface="+mn-ea"/>
                                    <a:cs typeface="+mn-cs"/>
                                  </a:rPr>
                                  <m:t>out</m:t>
                                </m:r>
                                <m:r>
                                  <m:rPr>
                                    <m:nor/>
                                  </m:rPr>
                                  <a:rPr lang="en-US" sz="2000" b="0" i="0" u="none" strike="noStrike" kern="1200" baseline="0" smtClean="0">
                                    <a:solidFill>
                                      <a:schemeClr val="tx1"/>
                                    </a:solidFill>
                                    <a:latin typeface="+mn-lt"/>
                                    <a:ea typeface="+mn-ea"/>
                                    <a:cs typeface="+mn-cs"/>
                                  </a:rPr>
                                  <m:t>, </m:t>
                                </m:r>
                                <m:r>
                                  <m:rPr>
                                    <m:nor/>
                                  </m:rPr>
                                  <a:rPr lang="en-US" sz="2000" b="0" i="0" u="none" strike="noStrike" kern="1200" baseline="0" smtClean="0">
                                    <a:solidFill>
                                      <a:schemeClr val="tx1"/>
                                    </a:solidFill>
                                    <a:latin typeface="+mn-lt"/>
                                    <a:ea typeface="+mn-ea"/>
                                    <a:cs typeface="+mn-cs"/>
                                  </a:rPr>
                                  <m:t>clothing</m:t>
                                </m:r>
                                <m:r>
                                  <m:rPr>
                                    <m:nor/>
                                  </m:rPr>
                                  <a:rPr lang="en-US" sz="2000" b="0" i="0" u="none" strike="noStrike" kern="1200" baseline="0" smtClean="0">
                                    <a:solidFill>
                                      <a:schemeClr val="tx1"/>
                                    </a:solidFill>
                                    <a:latin typeface="+mn-lt"/>
                                    <a:ea typeface="+mn-ea"/>
                                    <a:cs typeface="+mn-cs"/>
                                  </a:rPr>
                                  <m:t>, </m:t>
                                </m:r>
                                <m:r>
                                  <m:rPr>
                                    <m:nor/>
                                  </m:rPr>
                                  <a:rPr lang="en-US" sz="2000" b="0" i="0" u="none" strike="noStrike" kern="1200" baseline="0" smtClean="0">
                                    <a:solidFill>
                                      <a:schemeClr val="tx1"/>
                                    </a:solidFill>
                                    <a:latin typeface="+mn-lt"/>
                                    <a:ea typeface="+mn-ea"/>
                                    <a:cs typeface="+mn-cs"/>
                                  </a:rPr>
                                  <m:t>exercise</m:t>
                                </m:r>
                                <m:r>
                                  <m:rPr>
                                    <m:nor/>
                                  </m:rPr>
                                  <a:rPr lang="en-US" sz="2000" b="0" i="0" u="none" strike="noStrike" kern="1200" baseline="0" smtClean="0">
                                    <a:solidFill>
                                      <a:schemeClr val="tx1"/>
                                    </a:solidFill>
                                    <a:latin typeface="+mn-lt"/>
                                    <a:ea typeface="+mn-ea"/>
                                    <a:cs typeface="+mn-cs"/>
                                  </a:rPr>
                                  <m:t> </m:t>
                                </m:r>
                                <m:r>
                                  <m:rPr>
                                    <m:nor/>
                                  </m:rPr>
                                  <a:rPr lang="en-US" sz="2000" b="0" i="0" u="none" strike="noStrike" kern="1200" baseline="0" smtClean="0">
                                    <a:solidFill>
                                      <a:schemeClr val="tx1"/>
                                    </a:solidFill>
                                    <a:latin typeface="+mn-lt"/>
                                    <a:ea typeface="+mn-ea"/>
                                    <a:cs typeface="+mn-cs"/>
                                  </a:rPr>
                                  <m:t>costs</m:t>
                                </m:r>
                                <m:r>
                                  <m:rPr>
                                    <m:nor/>
                                  </m:rPr>
                                  <a:rPr lang="en-US" sz="2000" b="0" i="0" u="none" strike="noStrike" kern="1200" baseline="0" smtClean="0">
                                    <a:solidFill>
                                      <a:schemeClr val="tx1"/>
                                    </a:solidFill>
                                    <a:latin typeface="+mn-lt"/>
                                    <a:ea typeface="+mn-ea"/>
                                    <a:cs typeface="+mn-cs"/>
                                  </a:rPr>
                                  <m:t>, </m:t>
                                </m:r>
                                <m:r>
                                  <m:rPr>
                                    <m:nor/>
                                  </m:rPr>
                                  <a:rPr lang="en-US" sz="2000" b="0" i="0" u="none" strike="noStrike" kern="1200" baseline="0" smtClean="0">
                                    <a:solidFill>
                                      <a:schemeClr val="tx1"/>
                                    </a:solidFill>
                                    <a:latin typeface="+mn-lt"/>
                                    <a:ea typeface="+mn-ea"/>
                                    <a:cs typeface="+mn-cs"/>
                                  </a:rPr>
                                  <m:t>and</m:t>
                                </m:r>
                                <m:r>
                                  <m:rPr>
                                    <m:nor/>
                                  </m:rPr>
                                  <a:rPr lang="en-US" sz="2000" b="0" i="0" u="none" strike="noStrike" kern="1200" baseline="0" smtClean="0">
                                    <a:solidFill>
                                      <a:schemeClr val="tx1"/>
                                    </a:solidFill>
                                    <a:latin typeface="+mn-lt"/>
                                    <a:ea typeface="+mn-ea"/>
                                    <a:cs typeface="+mn-cs"/>
                                  </a:rPr>
                                  <m:t> </m:t>
                                </m:r>
                                <m:r>
                                  <m:rPr>
                                    <m:nor/>
                                  </m:rPr>
                                  <a:rPr lang="en-US" sz="2000" b="0" i="0" u="none" strike="noStrike" kern="1200" baseline="0" smtClean="0">
                                    <a:solidFill>
                                      <a:schemeClr val="tx1"/>
                                    </a:solidFill>
                                    <a:latin typeface="+mn-lt"/>
                                    <a:ea typeface="+mn-ea"/>
                                    <a:cs typeface="+mn-cs"/>
                                  </a:rPr>
                                  <m:t>internet</m:t>
                                </m:r>
                                <m:r>
                                  <m:rPr>
                                    <m:nor/>
                                  </m:rPr>
                                  <a:rPr lang="en-US" sz="2000" b="0" i="0" u="none" strike="noStrike" kern="1200" baseline="0" smtClean="0">
                                    <a:solidFill>
                                      <a:schemeClr val="tx1"/>
                                    </a:solidFill>
                                    <a:latin typeface="+mn-lt"/>
                                    <a:ea typeface="+mn-ea"/>
                                    <a:cs typeface="+mn-cs"/>
                                  </a:rPr>
                                  <m:t>/ </m:t>
                                </m:r>
                                <m:r>
                                  <m:rPr>
                                    <m:nor/>
                                  </m:rPr>
                                  <a:rPr lang="en-US" sz="2000" b="0" i="0" u="none" strike="noStrike" kern="1200" baseline="0" smtClean="0">
                                    <a:solidFill>
                                      <a:schemeClr val="tx1"/>
                                    </a:solidFill>
                                    <a:latin typeface="+mn-lt"/>
                                    <a:ea typeface="+mn-ea"/>
                                    <a:cs typeface="+mn-cs"/>
                                  </a:rPr>
                                  <m:t>streaming</m:t>
                                </m:r>
                                <m:r>
                                  <m:rPr>
                                    <m:nor/>
                                  </m:rPr>
                                  <a:rPr lang="en-US" sz="2000" b="0" i="0" u="none" strike="noStrike" kern="1200" baseline="0" smtClean="0">
                                    <a:solidFill>
                                      <a:schemeClr val="tx1"/>
                                    </a:solidFill>
                                    <a:latin typeface="+mn-lt"/>
                                    <a:ea typeface="+mn-ea"/>
                                    <a:cs typeface="+mn-cs"/>
                                  </a:rPr>
                                  <m:t> </m:t>
                                </m:r>
                                <m:r>
                                  <m:rPr>
                                    <m:nor/>
                                  </m:rPr>
                                  <a:rPr lang="en-US" sz="2000" b="0" i="0" u="none" strike="noStrike" kern="1200" baseline="0" smtClean="0">
                                    <a:solidFill>
                                      <a:schemeClr val="tx1"/>
                                    </a:solidFill>
                                    <a:latin typeface="+mn-lt"/>
                                    <a:ea typeface="+mn-ea"/>
                                    <a:cs typeface="+mn-cs"/>
                                  </a:rPr>
                                  <m:t>services</m:t>
                                </m:r>
                                <m:r>
                                  <m:rPr>
                                    <m:nor/>
                                  </m:rPr>
                                  <a:rPr lang="en-US" sz="2000" b="0" i="0" u="none" strike="noStrike" kern="1200" baseline="0" smtClean="0">
                                    <a:solidFill>
                                      <a:schemeClr val="tx1"/>
                                    </a:solidFill>
                                    <a:latin typeface="+mn-lt"/>
                                    <a:ea typeface="+mn-ea"/>
                                    <a:cs typeface="+mn-cs"/>
                                  </a:rPr>
                                  <m:t> </m:t>
                                </m:r>
                              </m:oMath>
                            </m:oMathPara>
                          </a14:m>
                          <a:endParaRPr lang="en-US" sz="2000" b="0" i="0" u="none" strike="noStrike" kern="1200" baseline="0" dirty="0">
                            <a:solidFill>
                              <a:schemeClr val="tx1"/>
                            </a:solidFill>
                            <a:latin typeface="+mn-lt"/>
                            <a:ea typeface="+mn-ea"/>
                            <a:cs typeface="+mn-cs"/>
                          </a:endParaRPr>
                        </a:p>
                      </a:txBody>
                      <a:tcPr marL="36576" marR="36576" marT="36576" marB="36576" anchor="ctr"/>
                    </a:tc>
                    <a:extLst>
                      <a:ext uri="{0D108BD9-81ED-4DB2-BD59-A6C34878D82A}">
                        <a16:rowId xmlns:a16="http://schemas.microsoft.com/office/drawing/2014/main" val="10001"/>
                      </a:ext>
                    </a:extLst>
                  </a:tr>
                  <a:tr h="915315">
                    <a:tc>
                      <a:txBody>
                        <a:bodyPr/>
                        <a:lstStyle/>
                        <a:p>
                          <a:pPr algn="l"/>
                          <a:endParaRPr lang="en-IN" sz="2000" b="0" i="0" u="none" strike="noStrike" kern="1200" baseline="0" dirty="0">
                            <a:solidFill>
                              <a:schemeClr val="tx1"/>
                            </a:solidFill>
                            <a:latin typeface="+mn-lt"/>
                            <a:ea typeface="+mn-ea"/>
                            <a:cs typeface="+mn-cs"/>
                          </a:endParaRPr>
                        </a:p>
                        <a:p>
                          <a:pPr algn="l"/>
                          <a:r>
                            <a:rPr lang="en-IN" sz="2000" b="0" i="0" u="none" strike="noStrike" kern="1200" baseline="0" dirty="0">
                              <a:solidFill>
                                <a:schemeClr val="tx1"/>
                              </a:solidFill>
                              <a:latin typeface="+mn-lt"/>
                              <a:ea typeface="+mn-ea"/>
                              <a:cs typeface="+mn-cs"/>
                            </a:rPr>
                            <a:t>Savings 20%: </a:t>
                          </a:r>
                        </a:p>
                        <a:p>
                          <a:pPr algn="l"/>
                          <a:r>
                            <a:rPr lang="en-IN" sz="2000" b="0" i="0" u="none" strike="noStrike" kern="1200" baseline="0" dirty="0">
                              <a:solidFill>
                                <a:schemeClr val="tx1"/>
                              </a:solidFill>
                              <a:latin typeface="+mn-lt"/>
                              <a:ea typeface="+mn-ea"/>
                              <a:cs typeface="+mn-cs"/>
                            </a:rPr>
                            <a:t>$3278 </a:t>
                          </a:r>
                          <a:r>
                            <a:rPr lang="en-IN" sz="2000" b="0" i="0" u="none" strike="noStrike" kern="1200" baseline="0" dirty="0">
                              <a:solidFill>
                                <a:schemeClr val="tx1"/>
                              </a:solidFill>
                              <a:latin typeface="Cambria Math" panose="02040503050406030204" pitchFamily="18" charset="0"/>
                              <a:ea typeface="Cambria Math" panose="02040503050406030204" pitchFamily="18" charset="0"/>
                              <a:cs typeface="+mn-cs"/>
                            </a:rPr>
                            <a:t>⋅</a:t>
                          </a:r>
                          <a:r>
                            <a:rPr lang="en-IN" sz="2000" b="0" i="0" u="none" strike="noStrike" kern="1200" baseline="0" dirty="0">
                              <a:solidFill>
                                <a:schemeClr val="tx1"/>
                              </a:solidFill>
                              <a:latin typeface="+mn-lt"/>
                              <a:ea typeface="+mn-ea"/>
                              <a:cs typeface="+mn-cs"/>
                            </a:rPr>
                            <a:t> 0.20 = $655.60</a:t>
                          </a:r>
                        </a:p>
                      </a:txBody>
                      <a:tcPr marL="36576" marR="36576" marT="36576" marB="36576" anchor="ctr"/>
                    </a:tc>
                    <a:tc>
                      <a:txBody>
                        <a:bodyPr/>
                        <a:lstStyle/>
                        <a:p>
                          <a:pPr algn="ctr">
                            <a:defRPr sz="1600"/>
                          </a:pPr>
                          <a:endParaRPr sz="2000" dirty="0"/>
                        </a:p>
                      </a:txBody>
                      <a:tcPr marL="36576" marR="36576" marT="36576" marB="3657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a:pPr>
                          <a:endParaRPr lang="en-US" sz="2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600"/>
                          </a:pPr>
                          <a:r>
                            <a:rPr lang="en-US" sz="2000" b="0" i="0" u="none" strike="noStrike" kern="1200" baseline="0" dirty="0">
                              <a:solidFill>
                                <a:schemeClr val="tx1"/>
                              </a:solidFill>
                              <a:latin typeface="+mn-lt"/>
                              <a:ea typeface="+mn-ea"/>
                              <a:cs typeface="+mn-cs"/>
                            </a:rPr>
                            <a:t>Includes retirement, savings, and extra payments on debts </a:t>
                          </a:r>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descr="Necessities (50%), $3278 times 0.50 equals $1639.00 includes housing, utilities, phone, transportation, insurance, food, and minimum required loan payments.&#10;&#10;Wants (30%), $3278 times 0.30 equals $983.40 includes entertainment, dining out, clothing, exercise costs, and internet and streaming services.&#10;&#10;Savings (20%), $3278 times 0.20 equals $655.60 includes retirement savings and extra payments on debts.">
                <a:extLst>
                  <a:ext uri="{FF2B5EF4-FFF2-40B4-BE49-F238E27FC236}">
                    <a16:creationId xmlns:a16="http://schemas.microsoft.com/office/drawing/2014/main" id="{80906141-FBBA-4AF5-8832-CDF05B1B25D4}"/>
                  </a:ext>
                </a:extLst>
              </p:cNvPr>
              <p:cNvGraphicFramePr>
                <a:graphicFrameLocks noGrp="1"/>
              </p:cNvGraphicFramePr>
              <p:nvPr>
                <p:extLst>
                  <p:ext uri="{D42A27DB-BD31-4B8C-83A1-F6EECF244321}">
                    <p14:modId xmlns:p14="http://schemas.microsoft.com/office/powerpoint/2010/main" val="2371774054"/>
                  </p:ext>
                </p:extLst>
              </p:nvPr>
            </p:nvGraphicFramePr>
            <p:xfrm>
              <a:off x="609600" y="2514600"/>
              <a:ext cx="8077200" cy="3304667"/>
            </p:xfrm>
            <a:graphic>
              <a:graphicData uri="http://schemas.openxmlformats.org/drawingml/2006/table">
                <a:tbl>
                  <a:tblPr firstRow="1" bandRow="1">
                    <a:tableStyleId>{2D5ABB26-0587-4C30-8999-92F81FD0307C}</a:tableStyleId>
                  </a:tblPr>
                  <a:tblGrid>
                    <a:gridCol w="2692400">
                      <a:extLst>
                        <a:ext uri="{9D8B030D-6E8A-4147-A177-3AD203B41FA5}">
                          <a16:colId xmlns:a16="http://schemas.microsoft.com/office/drawing/2014/main" val="4099647146"/>
                        </a:ext>
                      </a:extLst>
                    </a:gridCol>
                    <a:gridCol w="149578">
                      <a:extLst>
                        <a:ext uri="{9D8B030D-6E8A-4147-A177-3AD203B41FA5}">
                          <a16:colId xmlns:a16="http://schemas.microsoft.com/office/drawing/2014/main" val="1548691416"/>
                        </a:ext>
                      </a:extLst>
                    </a:gridCol>
                    <a:gridCol w="5235222">
                      <a:extLst>
                        <a:ext uri="{9D8B030D-6E8A-4147-A177-3AD203B41FA5}">
                          <a16:colId xmlns:a16="http://schemas.microsoft.com/office/drawing/2014/main" val="1061374679"/>
                        </a:ext>
                      </a:extLst>
                    </a:gridCol>
                  </a:tblGrid>
                  <a:tr h="1597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a:pPr>
                          <a:endParaRPr lang="en-IN" sz="2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600"/>
                          </a:pPr>
                          <a:r>
                            <a:rPr lang="en-IN" sz="2000" b="0" i="0" u="none" strike="noStrike" kern="1200" baseline="0" dirty="0">
                              <a:solidFill>
                                <a:schemeClr val="tx1"/>
                              </a:solidFill>
                              <a:latin typeface="+mn-lt"/>
                              <a:ea typeface="+mn-ea"/>
                              <a:cs typeface="+mn-cs"/>
                            </a:rPr>
                            <a:t>Necessities 50%: </a:t>
                          </a:r>
                        </a:p>
                        <a:p>
                          <a:pPr marL="0" marR="0" lvl="0" indent="0" algn="l" defTabSz="914400" rtl="0" eaLnBrk="1" fontAlgn="auto" latinLnBrk="0" hangingPunct="1">
                            <a:lnSpc>
                              <a:spcPct val="100000"/>
                            </a:lnSpc>
                            <a:spcBef>
                              <a:spcPts val="0"/>
                            </a:spcBef>
                            <a:spcAft>
                              <a:spcPts val="0"/>
                            </a:spcAft>
                            <a:buClrTx/>
                            <a:buSzTx/>
                            <a:buFontTx/>
                            <a:buNone/>
                            <a:tabLst/>
                            <a:defRPr sz="1600"/>
                          </a:pPr>
                          <a:r>
                            <a:rPr lang="en-IN" sz="2000" b="0" i="0" u="none" strike="noStrike" kern="1200" baseline="0" dirty="0">
                              <a:solidFill>
                                <a:schemeClr val="tx1"/>
                              </a:solidFill>
                              <a:latin typeface="+mn-lt"/>
                              <a:ea typeface="+mn-ea"/>
                              <a:cs typeface="+mn-cs"/>
                            </a:rPr>
                            <a:t>$3278 </a:t>
                          </a:r>
                          <a:r>
                            <a:rPr lang="en-IN" sz="2000" b="0" i="0" u="none" strike="noStrike" kern="1200" baseline="0" dirty="0">
                              <a:solidFill>
                                <a:schemeClr val="tx1"/>
                              </a:solidFill>
                              <a:latin typeface="Cambria Math" panose="02040503050406030204" pitchFamily="18" charset="0"/>
                              <a:ea typeface="Cambria Math" panose="02040503050406030204" pitchFamily="18" charset="0"/>
                              <a:cs typeface="+mn-cs"/>
                            </a:rPr>
                            <a:t>⋅</a:t>
                          </a:r>
                          <a:r>
                            <a:rPr lang="en-IN" sz="2000" b="0" i="0" u="none" strike="noStrike" kern="1200" baseline="0" dirty="0">
                              <a:solidFill>
                                <a:schemeClr val="tx1"/>
                              </a:solidFill>
                              <a:latin typeface="+mn-lt"/>
                              <a:ea typeface="+mn-ea"/>
                              <a:cs typeface="+mn-cs"/>
                            </a:rPr>
                            <a:t> 0.50 = $1639 </a:t>
                          </a:r>
                        </a:p>
                        <a:p>
                          <a:pPr marL="0" marR="0" lvl="0" indent="0" algn="l" defTabSz="914400" rtl="0" eaLnBrk="1" fontAlgn="auto" latinLnBrk="0" hangingPunct="1">
                            <a:lnSpc>
                              <a:spcPct val="100000"/>
                            </a:lnSpc>
                            <a:spcBef>
                              <a:spcPts val="0"/>
                            </a:spcBef>
                            <a:spcAft>
                              <a:spcPts val="0"/>
                            </a:spcAft>
                            <a:buClrTx/>
                            <a:buSzTx/>
                            <a:buFontTx/>
                            <a:buNone/>
                            <a:tabLst/>
                            <a:defRPr sz="1600"/>
                          </a:pPr>
                          <a:endParaRPr lang="en-IN" sz="2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600"/>
                          </a:pPr>
                          <a:endParaRPr lang="en-US" sz="2000" b="0" i="0" u="none" strike="noStrike" kern="1200" baseline="0" dirty="0">
                            <a:solidFill>
                              <a:schemeClr val="tx1"/>
                            </a:solidFill>
                            <a:latin typeface="+mn-lt"/>
                            <a:ea typeface="+mn-ea"/>
                            <a:cs typeface="+mn-cs"/>
                          </a:endParaRPr>
                        </a:p>
                      </a:txBody>
                      <a:tcPr marL="36576" marR="36576" marT="36576" marB="36576" anchor="ctr"/>
                    </a:tc>
                    <a:tc>
                      <a:txBody>
                        <a:bodyPr/>
                        <a:lstStyle/>
                        <a:p>
                          <a:pPr algn="ctr">
                            <a:defRPr sz="1600"/>
                          </a:pPr>
                          <a:endParaRPr sz="2000" b="1" kern="1200" dirty="0">
                            <a:solidFill>
                              <a:schemeClr val="tx1"/>
                            </a:solidFill>
                            <a:latin typeface="Cambria Math"/>
                            <a:ea typeface="+mn-ea"/>
                            <a:cs typeface="+mn-cs"/>
                          </a:endParaRPr>
                        </a:p>
                      </a:txBody>
                      <a:tcPr marL="36576" marR="36576" marT="36576" marB="3657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a:pPr>
                          <a:r>
                            <a:rPr lang="en-US" sz="2000" b="0" i="0" u="none" strike="noStrike" kern="1200" baseline="0" dirty="0">
                              <a:solidFill>
                                <a:schemeClr val="tx1"/>
                              </a:solidFill>
                              <a:latin typeface="+mn-lt"/>
                              <a:ea typeface="+mn-ea"/>
                              <a:cs typeface="+mn-cs"/>
                            </a:rPr>
                            <a:t>Includes housing, utilities, phone, transportation, insurance, food, and minimum required loan payments </a:t>
                          </a:r>
                        </a:p>
                      </a:txBody>
                      <a:tcPr marL="36576" marR="36576" marT="36576" marB="36576" anchor="ctr"/>
                    </a:tc>
                    <a:extLst>
                      <a:ext uri="{0D108BD9-81ED-4DB2-BD59-A6C34878D82A}">
                        <a16:rowId xmlns:a16="http://schemas.microsoft.com/office/drawing/2014/main" val="10000"/>
                      </a:ext>
                    </a:extLst>
                  </a:tr>
                  <a:tr h="719963">
                    <a:tc>
                      <a:txBody>
                        <a:bodyPr/>
                        <a:lstStyle/>
                        <a:p>
                          <a:endParaRPr lang="en-US"/>
                        </a:p>
                      </a:txBody>
                      <a:tcPr marL="36576" marR="36576" marT="36576" marB="36576" anchor="ctr">
                        <a:blipFill>
                          <a:blip r:embed="rId3"/>
                          <a:stretch>
                            <a:fillRect t="-220168" r="-199774" b="-152101"/>
                          </a:stretch>
                        </a:blipFill>
                      </a:tcPr>
                    </a:tc>
                    <a:tc>
                      <a:txBody>
                        <a:bodyPr/>
                        <a:lstStyle/>
                        <a:p>
                          <a:pPr algn="ctr">
                            <a:defRPr sz="1600"/>
                          </a:pPr>
                          <a:endParaRPr sz="2000" dirty="0"/>
                        </a:p>
                      </a:txBody>
                      <a:tcPr marL="36576" marR="36576" marT="36576" marB="36576" anchor="ctr"/>
                    </a:tc>
                    <a:tc>
                      <a:txBody>
                        <a:bodyPr/>
                        <a:lstStyle/>
                        <a:p>
                          <a:endParaRPr lang="en-US"/>
                        </a:p>
                      </a:txBody>
                      <a:tcPr marL="36576" marR="36576" marT="36576" marB="36576" anchor="ctr">
                        <a:blipFill>
                          <a:blip r:embed="rId3"/>
                          <a:stretch>
                            <a:fillRect l="-54249" t="-220168" b="-152101"/>
                          </a:stretch>
                        </a:blipFill>
                      </a:tcPr>
                    </a:tc>
                    <a:extLst>
                      <a:ext uri="{0D108BD9-81ED-4DB2-BD59-A6C34878D82A}">
                        <a16:rowId xmlns:a16="http://schemas.microsoft.com/office/drawing/2014/main" val="10001"/>
                      </a:ext>
                    </a:extLst>
                  </a:tr>
                  <a:tr h="987552">
                    <a:tc>
                      <a:txBody>
                        <a:bodyPr/>
                        <a:lstStyle/>
                        <a:p>
                          <a:pPr algn="l"/>
                          <a:endParaRPr lang="en-IN" sz="2000" b="0" i="0" u="none" strike="noStrike" kern="1200" baseline="0" dirty="0">
                            <a:solidFill>
                              <a:schemeClr val="tx1"/>
                            </a:solidFill>
                            <a:latin typeface="+mn-lt"/>
                            <a:ea typeface="+mn-ea"/>
                            <a:cs typeface="+mn-cs"/>
                          </a:endParaRPr>
                        </a:p>
                        <a:p>
                          <a:pPr algn="l"/>
                          <a:r>
                            <a:rPr lang="en-IN" sz="2000" b="0" i="0" u="none" strike="noStrike" kern="1200" baseline="0" dirty="0">
                              <a:solidFill>
                                <a:schemeClr val="tx1"/>
                              </a:solidFill>
                              <a:latin typeface="+mn-lt"/>
                              <a:ea typeface="+mn-ea"/>
                              <a:cs typeface="+mn-cs"/>
                            </a:rPr>
                            <a:t>Savings 20%: </a:t>
                          </a:r>
                        </a:p>
                        <a:p>
                          <a:pPr algn="l"/>
                          <a:r>
                            <a:rPr lang="en-IN" sz="2000" b="0" i="0" u="none" strike="noStrike" kern="1200" baseline="0" dirty="0">
                              <a:solidFill>
                                <a:schemeClr val="tx1"/>
                              </a:solidFill>
                              <a:latin typeface="+mn-lt"/>
                              <a:ea typeface="+mn-ea"/>
                              <a:cs typeface="+mn-cs"/>
                            </a:rPr>
                            <a:t>$3278 </a:t>
                          </a:r>
                          <a:r>
                            <a:rPr lang="en-IN" sz="2000" b="0" i="0" u="none" strike="noStrike" kern="1200" baseline="0" dirty="0">
                              <a:solidFill>
                                <a:schemeClr val="tx1"/>
                              </a:solidFill>
                              <a:latin typeface="Cambria Math" panose="02040503050406030204" pitchFamily="18" charset="0"/>
                              <a:ea typeface="Cambria Math" panose="02040503050406030204" pitchFamily="18" charset="0"/>
                              <a:cs typeface="+mn-cs"/>
                            </a:rPr>
                            <a:t>⋅</a:t>
                          </a:r>
                          <a:r>
                            <a:rPr lang="en-IN" sz="2000" b="0" i="0" u="none" strike="noStrike" kern="1200" baseline="0" dirty="0">
                              <a:solidFill>
                                <a:schemeClr val="tx1"/>
                              </a:solidFill>
                              <a:latin typeface="+mn-lt"/>
                              <a:ea typeface="+mn-ea"/>
                              <a:cs typeface="+mn-cs"/>
                            </a:rPr>
                            <a:t> 0.20 = $655.60</a:t>
                          </a:r>
                        </a:p>
                      </a:txBody>
                      <a:tcPr marL="36576" marR="36576" marT="36576" marB="36576" anchor="ctr"/>
                    </a:tc>
                    <a:tc>
                      <a:txBody>
                        <a:bodyPr/>
                        <a:lstStyle/>
                        <a:p>
                          <a:pPr algn="ctr">
                            <a:defRPr sz="1600"/>
                          </a:pPr>
                          <a:endParaRPr sz="2000" dirty="0"/>
                        </a:p>
                      </a:txBody>
                      <a:tcPr marL="36576" marR="36576" marT="36576" marB="3657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a:pPr>
                          <a:endParaRPr lang="en-US" sz="2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600"/>
                          </a:pPr>
                          <a:r>
                            <a:rPr lang="en-US" sz="2000" b="0" i="0" u="none" strike="noStrike" kern="1200" baseline="0" dirty="0">
                              <a:solidFill>
                                <a:schemeClr val="tx1"/>
                              </a:solidFill>
                              <a:latin typeface="+mn-lt"/>
                              <a:ea typeface="+mn-ea"/>
                              <a:cs typeface="+mn-cs"/>
                            </a:rPr>
                            <a:t>Includes retirement, savings, and extra payments on debts </a:t>
                          </a:r>
                        </a:p>
                      </a:txBody>
                      <a:tcPr marL="36576" marR="36576" marT="36576" marB="36576" anchor="ct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3896091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Preparing a Budget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38163" indent="-538163">
                  <a:defRPr sz="2800"/>
                </a:pPr>
                <a:r>
                  <a:rPr lang="en-US" dirty="0"/>
                  <a:t>b.	</a:t>
                </a:r>
                <a:r>
                  <a:rPr sz="2800" dirty="0"/>
                  <a:t>If a housing move means the Garcias' monthly necessities increase by </a:t>
                </a:r>
                <a14:m>
                  <m:oMath xmlns:m="http://schemas.openxmlformats.org/officeDocument/2006/math">
                    <m:r>
                      <a:rPr>
                        <a:latin typeface="Cambria Math" panose="02040503050406030204" pitchFamily="18" charset="0"/>
                      </a:rPr>
                      <m:t>$175</m:t>
                    </m:r>
                  </m:oMath>
                </a14:m>
                <a:r>
                  <a:rPr sz="2800" dirty="0"/>
                  <a:t>, they should consider if other costs would decrease as a result to help offset the more expensive housing. For instance, their new place could allow for spending less on transportation each month if they are closer to work or able to ride share or use public transportation. They should also compare home insurance and utilities for the new place. Deposits and other one-time costs associated with moving will also need to be taken into consideration.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7: Comparing Spending Habits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r>
                  <a:rPr sz="2000" dirty="0"/>
                  <a:t>The graph in Figure 8 gives the side-by-side comparisons by age for average consumer spending in the United States in 2018</a:t>
                </a:r>
                <a:r>
                  <a:rPr lang="en-US" sz="2000" baseline="30000" dirty="0"/>
                  <a:t>3</a:t>
                </a:r>
                <a:r>
                  <a:rPr sz="2000" dirty="0"/>
                  <a:t>. Use the graph to answer the following questions.</a:t>
                </a:r>
              </a:p>
              <a:p>
                <a:pPr marL="538163" indent="-538163">
                  <a:defRPr sz="2800"/>
                </a:pPr>
                <a:r>
                  <a:rPr lang="en-US" sz="2000" dirty="0"/>
                  <a:t>a.	</a:t>
                </a:r>
                <a:r>
                  <a:rPr sz="2000" dirty="0"/>
                  <a:t>Which age group spent the most on personal insurance and pensions, and approximately how much did they spend annually? Compare this to the age group who spent the least on personal insurance and pensions.</a:t>
                </a:r>
              </a:p>
              <a:p>
                <a:pPr marL="538163" indent="-538163">
                  <a:defRPr sz="2800"/>
                </a:pPr>
                <a:r>
                  <a:rPr lang="en-US" sz="2000" dirty="0"/>
                  <a:t>b.	</a:t>
                </a:r>
                <a:r>
                  <a:rPr sz="2000" dirty="0"/>
                  <a:t>Using the graph, estimate how much money consumers under </a:t>
                </a:r>
                <a:r>
                  <a:rPr sz="2000" dirty="0">
                    <a:latin typeface="Cambria Math"/>
                  </a:rPr>
                  <a:t>35</a:t>
                </a:r>
                <a:r>
                  <a:rPr sz="2000" dirty="0"/>
                  <a:t> year</a:t>
                </a:r>
                <a:r>
                  <a:rPr lang="en-US" sz="2000" dirty="0"/>
                  <a:t>s old</a:t>
                </a:r>
                <a:r>
                  <a:rPr sz="2000" dirty="0"/>
                  <a:t> spent on average for each category in 2018. Based on your estimates, what was the minimum annual income a person in this age group needed to make in order to spend the average amount that year?</a:t>
                </a:r>
              </a:p>
              <a:p>
                <a:pPr marL="538163" indent="-538163">
                  <a:defRPr sz="2800"/>
                </a:pPr>
                <a:r>
                  <a:rPr lang="en-US" sz="2000" dirty="0"/>
                  <a:t>c.	</a:t>
                </a:r>
                <a:r>
                  <a:rPr sz="2000" dirty="0"/>
                  <a:t>Based on your estimates you found in part b., does this spending align with a </a:t>
                </a:r>
                <a14:m>
                  <m:oMath xmlns:m="http://schemas.openxmlformats.org/officeDocument/2006/math">
                    <m:r>
                      <a:rPr sz="2000">
                        <a:latin typeface="Cambria Math" panose="02040503050406030204" pitchFamily="18" charset="0"/>
                      </a:rPr>
                      <m:t>50/30/20</m:t>
                    </m:r>
                  </m:oMath>
                </a14:m>
                <a:r>
                  <a:rPr sz="2000" dirty="0"/>
                  <a:t> budget?</a:t>
                </a:r>
                <a:endParaRPr lang="en-US" sz="2000" dirty="0"/>
              </a:p>
              <a:p>
                <a:pPr algn="l"/>
                <a:r>
                  <a:rPr lang="en-US" sz="1200" b="0" i="0" u="none" strike="noStrike" baseline="0" dirty="0">
                    <a:solidFill>
                      <a:srgbClr val="000000"/>
                    </a:solidFill>
                    <a:latin typeface="Calibri" panose="020F0502020204030204" pitchFamily="34" charset="0"/>
                  </a:rPr>
                  <a:t>3      2018 Aggregate Expenditure Shares Tables for Age of Reference Person, U.S. Bureau of Labor Statistics, September 2019 </a:t>
                </a:r>
                <a:r>
                  <a:rPr lang="en-US" sz="1200" b="0" i="0" u="none" strike="noStrike" baseline="0" dirty="0">
                    <a:solidFill>
                      <a:srgbClr val="173DFF"/>
                    </a:solidFill>
                    <a:latin typeface="Calibri" panose="020F0502020204030204" pitchFamily="34" charset="0"/>
                  </a:rPr>
                  <a:t>https://www.bls.gov/cex/tables.htm</a:t>
                </a:r>
                <a:r>
                  <a:rPr lang="en-US" sz="1800" b="0" i="0" u="none" strike="noStrike" baseline="0" dirty="0">
                    <a:solidFill>
                      <a:srgbClr val="000000"/>
                    </a:solidFill>
                    <a:latin typeface="Calibri" panose="020F0502020204030204" pitchFamily="34" charset="0"/>
                  </a:rPr>
                  <a:t>.</a:t>
                </a:r>
                <a:endParaRPr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r="-74"/>
                </a:stretch>
              </a:blipFill>
            </p:spPr>
            <p:txBody>
              <a:bodyPr/>
              <a:lstStyle/>
              <a:p>
                <a:r>
                  <a:rPr lang="en-IN">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Procedure: </a:t>
            </a:r>
            <a:r>
              <a:rPr dirty="0"/>
              <a:t>Steps to Creating a Budget</a:t>
            </a:r>
          </a:p>
        </p:txBody>
      </p:sp>
      <p:sp>
        <p:nvSpPr>
          <p:cNvPr id="3" name="Text Placeholder 2"/>
          <p:cNvSpPr>
            <a:spLocks noGrp="1"/>
          </p:cNvSpPr>
          <p:nvPr>
            <p:ph type="body" sz="quarter" idx="10"/>
          </p:nvPr>
        </p:nvSpPr>
        <p:spPr>
          <a:xfrm>
            <a:off x="457200" y="1082078"/>
            <a:ext cx="8229600" cy="4785322"/>
          </a:xfrm>
        </p:spPr>
        <p:txBody>
          <a:bodyPr>
            <a:normAutofit/>
          </a:bodyPr>
          <a:lstStyle/>
          <a:p>
            <a:pPr marL="538163" indent="-538163">
              <a:defRPr sz="2800"/>
            </a:pPr>
            <a:r>
              <a:rPr lang="en-US" dirty="0"/>
              <a:t>1.	</a:t>
            </a:r>
            <a:r>
              <a:rPr dirty="0"/>
              <a:t>​</a:t>
            </a:r>
            <a:r>
              <a:rPr sz="2800" dirty="0"/>
              <a:t>Calculate monthly income.</a:t>
            </a:r>
          </a:p>
          <a:p>
            <a:pPr marL="538163" indent="-538163">
              <a:defRPr sz="2800"/>
            </a:pPr>
            <a:r>
              <a:rPr lang="en-US" dirty="0"/>
              <a:t>2.	</a:t>
            </a:r>
            <a:r>
              <a:rPr dirty="0"/>
              <a:t>​</a:t>
            </a:r>
            <a:r>
              <a:rPr sz="2800" dirty="0"/>
              <a:t>Calculate monthly expenses.</a:t>
            </a:r>
          </a:p>
          <a:p>
            <a:pPr marL="538163" indent="-538163">
              <a:defRPr sz="2800"/>
            </a:pPr>
            <a:r>
              <a:rPr lang="en-US" sz="2800" dirty="0"/>
              <a:t>3.	</a:t>
            </a:r>
            <a:r>
              <a:rPr sz="2800" dirty="0"/>
              <a:t>Subtract expenses from income.</a:t>
            </a:r>
          </a:p>
          <a:p>
            <a:pPr marL="538163" indent="-538163">
              <a:defRPr sz="2800"/>
            </a:pPr>
            <a:r>
              <a:rPr lang="en-US" sz="2800" dirty="0"/>
              <a:t>4.	</a:t>
            </a:r>
            <a:r>
              <a:rPr sz="2800" dirty="0"/>
              <a:t>Allocate any remaining funds or make adjustments.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Comparing Spending Habits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pic>
        <p:nvPicPr>
          <p:cNvPr id="7" name="Picture 6" descr="A bar graph titled, Average Annual Consumer Spending by Age for the Year 2018. The horizontal axis has ten categories: food, housing, apparel and services, transportation, healthcare, entertainment, education, miscellaneous, cash contributions, and personal insurance &amp; pensions.&#10;&#10;Each category has three bars, representing the age groups: under 35, 35 to 54, and over 55.&#10;&#10;The vertical axis is labeled from 0 to 50,000, in increments of 5000.&#10;&#10;The values are estimated as follows:&#10;&#10;Category 1, Under 35: Food, $12,550. Housing, $31,000. Apparel and Services, $4000. Transportation, $15,000. Healthcare, $4000. Entertainment, $4000. Education, $3000. Miscellaneous, $1000. Cash Contributions, $1000. Personal Insurance and Pensions, $10,000.&#10;&#10;Category 2, 35 to 54: Food, $22,000. Housing, $47,500. Apparel and Services, $7000. Transportation, $24,000. Healthcare, $9500. Entertainment, $7500. Education, $4000. Miscellaneous, $2000. Cash Contributions, $4000. Personal Insurance and Pensions, $21,000.&#10;&#10;Category 3, Over 55: Food, $16,500. Housing,  $38,000. Apparel and Services, $4500. Transportation, $17,500. Healthcare, $12,500. Entertainment, $7000. Education, $2000. Miscellaneous, $2000. Cash Contributions, $5000. Personal Insurance and Pensions, $12,000.&#10;">
            <a:extLst>
              <a:ext uri="{FF2B5EF4-FFF2-40B4-BE49-F238E27FC236}">
                <a16:creationId xmlns:a16="http://schemas.microsoft.com/office/drawing/2014/main" id="{15A337A4-0F24-4769-B71C-C84A6F3D804A}"/>
              </a:ext>
            </a:extLst>
          </p:cNvPr>
          <p:cNvPicPr>
            <a:picLocks noChangeAspect="1"/>
          </p:cNvPicPr>
          <p:nvPr/>
        </p:nvPicPr>
        <p:blipFill>
          <a:blip r:embed="rId2"/>
          <a:srcRect b="5468"/>
          <a:stretch>
            <a:fillRect/>
          </a:stretch>
        </p:blipFill>
        <p:spPr>
          <a:xfrm>
            <a:off x="1905000" y="1029287"/>
            <a:ext cx="4862936" cy="4633110"/>
          </a:xfrm>
          <a:prstGeom prst="rect">
            <a:avLst/>
          </a:prstGeom>
        </p:spPr>
      </p:pic>
      <p:sp>
        <p:nvSpPr>
          <p:cNvPr id="3" name="TextBox 2">
            <a:extLst>
              <a:ext uri="{FF2B5EF4-FFF2-40B4-BE49-F238E27FC236}">
                <a16:creationId xmlns:a16="http://schemas.microsoft.com/office/drawing/2014/main" id="{8383D296-A12C-4AA4-44BC-969DBE33695F}"/>
              </a:ext>
            </a:extLst>
          </p:cNvPr>
          <p:cNvSpPr txBox="1"/>
          <p:nvPr/>
        </p:nvSpPr>
        <p:spPr>
          <a:xfrm>
            <a:off x="3962400" y="5597880"/>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8</a:t>
            </a:r>
            <a:endParaRPr lang="en-IN"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Comparing Spending Habits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38163" indent="-538163">
                  <a:defRPr sz="2800"/>
                </a:pPr>
                <a:r>
                  <a:rPr lang="en-US" dirty="0"/>
                  <a:t>a.	</a:t>
                </a:r>
                <a:r>
                  <a:rPr sz="2800" dirty="0"/>
                  <a:t>Consumers </a:t>
                </a:r>
                <a:r>
                  <a:rPr sz="2800" dirty="0">
                    <a:latin typeface="Cambria Math"/>
                  </a:rPr>
                  <a:t>35</a:t>
                </a:r>
                <a:r>
                  <a:rPr sz="2800" dirty="0"/>
                  <a:t> to </a:t>
                </a:r>
                <a:r>
                  <a:rPr sz="2800" dirty="0">
                    <a:latin typeface="Cambria Math"/>
                  </a:rPr>
                  <a:t>54</a:t>
                </a:r>
                <a:r>
                  <a:rPr sz="2800" dirty="0"/>
                  <a:t> years old spent the most on personal insurance and pensions with an average of approximately </a:t>
                </a:r>
                <a14:m>
                  <m:oMath xmlns:m="http://schemas.openxmlformats.org/officeDocument/2006/math">
                    <m:r>
                      <a:rPr>
                        <a:latin typeface="Cambria Math" panose="02040503050406030204" pitchFamily="18" charset="0"/>
                      </a:rPr>
                      <m:t>$20,000</m:t>
                    </m:r>
                  </m:oMath>
                </a14:m>
                <a:r>
                  <a:rPr sz="2800" dirty="0"/>
                  <a:t> a year. Consumers under </a:t>
                </a:r>
                <a:r>
                  <a:rPr sz="2800" dirty="0">
                    <a:latin typeface="Cambria Math"/>
                  </a:rPr>
                  <a:t>35</a:t>
                </a:r>
                <a:r>
                  <a:rPr sz="2800" dirty="0"/>
                  <a:t> </a:t>
                </a:r>
                <a:r>
                  <a:rPr lang="en-US" sz="2800" dirty="0"/>
                  <a:t>years old</a:t>
                </a:r>
                <a:r>
                  <a:rPr sz="2800" dirty="0"/>
                  <a:t> spent half as much on personal insurance and pensions with an approximate average of </a:t>
                </a:r>
                <a14:m>
                  <m:oMath xmlns:m="http://schemas.openxmlformats.org/officeDocument/2006/math">
                    <m:r>
                      <a:rPr>
                        <a:latin typeface="Cambria Math" panose="02040503050406030204" pitchFamily="18" charset="0"/>
                      </a:rPr>
                      <m:t>$10,000</m:t>
                    </m:r>
                  </m:oMath>
                </a14:m>
                <a:r>
                  <a:rPr sz="2800" dirty="0"/>
                  <a:t> a year.</a:t>
                </a:r>
                <a:endParaRPr lang="en-US" sz="2800" dirty="0"/>
              </a:p>
              <a:p>
                <a:pPr marL="538163" indent="-538163">
                  <a:defRPr sz="2800"/>
                </a:pPr>
                <a:r>
                  <a:rPr lang="en-US" sz="2800" dirty="0"/>
                  <a:t>b.	Based on the graph, we can approximate the average spending habits for those under </a:t>
                </a:r>
                <a:r>
                  <a:rPr lang="en-US" sz="2800" dirty="0">
                    <a:latin typeface="Cambria Math"/>
                  </a:rPr>
                  <a:t>35</a:t>
                </a:r>
                <a:r>
                  <a:rPr lang="en-US" sz="2800" dirty="0"/>
                  <a:t> years old in 2018</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852"/>
                </a:stretch>
              </a:blipFill>
            </p:spPr>
            <p:txBody>
              <a:bodyPr/>
              <a:lstStyle/>
              <a:p>
                <a:r>
                  <a:rPr lang="en-IN">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Comparing Spending Habits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p:sp>
        <p:nvSpPr>
          <p:cNvPr id="5" name="TextBox 4">
            <a:extLst>
              <a:ext uri="{FF2B5EF4-FFF2-40B4-BE49-F238E27FC236}">
                <a16:creationId xmlns:a16="http://schemas.microsoft.com/office/drawing/2014/main" id="{50C0982B-FCE2-218E-91E3-FC9EF1C78A7F}"/>
              </a:ext>
            </a:extLst>
          </p:cNvPr>
          <p:cNvSpPr txBox="1"/>
          <p:nvPr/>
        </p:nvSpPr>
        <p:spPr>
          <a:xfrm>
            <a:off x="1972235" y="1105363"/>
            <a:ext cx="5410200" cy="369332"/>
          </a:xfrm>
          <a:prstGeom prst="rect">
            <a:avLst/>
          </a:prstGeom>
          <a:noFill/>
        </p:spPr>
        <p:txBody>
          <a:bodyPr wrap="square">
            <a:spAutoFit/>
          </a:bodyPr>
          <a:lstStyle/>
          <a:p>
            <a:r>
              <a:rPr kumimoji="0" lang="en-US" sz="1800" b="1" i="0" u="none" strike="noStrike" kern="1200" cap="none" spc="0" normalizeH="0" baseline="0" noProof="0" dirty="0">
                <a:ln>
                  <a:noFill/>
                </a:ln>
                <a:effectLst/>
                <a:uLnTx/>
                <a:uFillTx/>
                <a:latin typeface="Calibri"/>
                <a:ea typeface="+mn-ea"/>
                <a:cs typeface="+mn-cs"/>
              </a:rPr>
              <a:t>Table 2: Spending Habits for People Under 35 in 2018</a:t>
            </a:r>
            <a:endParaRPr lang="en-IN" dirty="0"/>
          </a:p>
        </p:txBody>
      </p:sp>
      <mc:AlternateContent xmlns:mc="http://schemas.openxmlformats.org/markup-compatibility/2006" xmlns:a14="http://schemas.microsoft.com/office/drawing/2010/main">
        <mc:Choice Requires="a14">
          <p:graphicFrame>
            <p:nvGraphicFramePr>
              <p:cNvPr id="3" name="Table Placeholder 2" descr="The table contains 2 columns and 10 rows.&#10;&#10;Row 1: Food, $12,550,&#10;Row 2: Housing, $31,000,&#10;Row 3: Apparel and Services, $4,000,&#10;Row 4: Transportation, $15,000,&#10;Row 5: Healthcare, $4,000,&#10;Row 6: Entertainment, $4,000,&#10;Row 7: Education, $3,000,&#10;Row 8: Miscellaneous, $1,000,&#10;Row 9: Cash Contributions, $1,000,&#10;Row 10: Personal Insurance/Pensions, $10,000."/>
              <p:cNvGraphicFramePr>
                <a:graphicFrameLocks noGrp="1"/>
              </p:cNvGraphicFramePr>
              <p:nvPr>
                <p:ph type="tbl" sz="quarter" idx="10"/>
                <p:extLst>
                  <p:ext uri="{D42A27DB-BD31-4B8C-83A1-F6EECF244321}">
                    <p14:modId xmlns:p14="http://schemas.microsoft.com/office/powerpoint/2010/main" val="3210413564"/>
                  </p:ext>
                </p:extLst>
              </p:nvPr>
            </p:nvGraphicFramePr>
            <p:xfrm>
              <a:off x="457200" y="1524000"/>
              <a:ext cx="8229600" cy="370840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dirty="0"/>
                            <a:t>Food</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$12,550</m:t>
                                </m:r>
                              </m:oMath>
                            </m:oMathPara>
                          </a14:m>
                          <a:endParaRPr dirty="0"/>
                        </a:p>
                      </a:txBody>
                      <a:tcPr/>
                    </a:tc>
                    <a:extLst>
                      <a:ext uri="{0D108BD9-81ED-4DB2-BD59-A6C34878D82A}">
                        <a16:rowId xmlns:a16="http://schemas.microsoft.com/office/drawing/2014/main" val="10001"/>
                      </a:ext>
                    </a:extLst>
                  </a:tr>
                  <a:tr h="370840">
                    <a:tc>
                      <a:txBody>
                        <a:bodyPr/>
                        <a:lstStyle/>
                        <a:p>
                          <a:pPr algn="ctr">
                            <a:defRPr sz="1800" b="1"/>
                          </a:pPr>
                          <a:r>
                            <a:t>Housing</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$31,000</m:t>
                                </m:r>
                              </m:oMath>
                            </m:oMathPara>
                          </a14:m>
                          <a:endParaRPr/>
                        </a:p>
                      </a:txBody>
                      <a:tcPr/>
                    </a:tc>
                    <a:extLst>
                      <a:ext uri="{0D108BD9-81ED-4DB2-BD59-A6C34878D82A}">
                        <a16:rowId xmlns:a16="http://schemas.microsoft.com/office/drawing/2014/main" val="10002"/>
                      </a:ext>
                    </a:extLst>
                  </a:tr>
                  <a:tr h="370840">
                    <a:tc>
                      <a:txBody>
                        <a:bodyPr/>
                        <a:lstStyle/>
                        <a:p>
                          <a:pPr algn="ctr">
                            <a:defRPr sz="1800" b="1"/>
                          </a:pPr>
                          <a:r>
                            <a:t>Apparel and Services</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$4000</m:t>
                                </m:r>
                              </m:oMath>
                            </m:oMathPara>
                          </a14:m>
                          <a:endParaRPr/>
                        </a:p>
                      </a:txBody>
                      <a:tcPr/>
                    </a:tc>
                    <a:extLst>
                      <a:ext uri="{0D108BD9-81ED-4DB2-BD59-A6C34878D82A}">
                        <a16:rowId xmlns:a16="http://schemas.microsoft.com/office/drawing/2014/main" val="10003"/>
                      </a:ext>
                    </a:extLst>
                  </a:tr>
                  <a:tr h="370840">
                    <a:tc>
                      <a:txBody>
                        <a:bodyPr/>
                        <a:lstStyle/>
                        <a:p>
                          <a:pPr algn="ctr">
                            <a:defRPr sz="1800" b="1"/>
                          </a:pPr>
                          <a:r>
                            <a:t>Transportation</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$15,000</m:t>
                                </m:r>
                              </m:oMath>
                            </m:oMathPara>
                          </a14:m>
                          <a:endParaRPr/>
                        </a:p>
                      </a:txBody>
                      <a:tcPr/>
                    </a:tc>
                    <a:extLst>
                      <a:ext uri="{0D108BD9-81ED-4DB2-BD59-A6C34878D82A}">
                        <a16:rowId xmlns:a16="http://schemas.microsoft.com/office/drawing/2014/main" val="10004"/>
                      </a:ext>
                    </a:extLst>
                  </a:tr>
                  <a:tr h="370840">
                    <a:tc>
                      <a:txBody>
                        <a:bodyPr/>
                        <a:lstStyle/>
                        <a:p>
                          <a:pPr algn="ctr">
                            <a:defRPr sz="1800" b="1"/>
                          </a:pPr>
                          <a:r>
                            <a:t>Healthcare</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$4000</m:t>
                                </m:r>
                              </m:oMath>
                            </m:oMathPara>
                          </a14:m>
                          <a:endParaRPr/>
                        </a:p>
                      </a:txBody>
                      <a:tcPr/>
                    </a:tc>
                    <a:extLst>
                      <a:ext uri="{0D108BD9-81ED-4DB2-BD59-A6C34878D82A}">
                        <a16:rowId xmlns:a16="http://schemas.microsoft.com/office/drawing/2014/main" val="10005"/>
                      </a:ext>
                    </a:extLst>
                  </a:tr>
                  <a:tr h="370840">
                    <a:tc>
                      <a:txBody>
                        <a:bodyPr/>
                        <a:lstStyle/>
                        <a:p>
                          <a:pPr algn="ctr">
                            <a:defRPr sz="1800" b="1"/>
                          </a:pPr>
                          <a:r>
                            <a:t>Entertainment</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$4000</m:t>
                                </m:r>
                              </m:oMath>
                            </m:oMathPara>
                          </a14:m>
                          <a:endParaRPr/>
                        </a:p>
                      </a:txBody>
                      <a:tcPr/>
                    </a:tc>
                    <a:extLst>
                      <a:ext uri="{0D108BD9-81ED-4DB2-BD59-A6C34878D82A}">
                        <a16:rowId xmlns:a16="http://schemas.microsoft.com/office/drawing/2014/main" val="10006"/>
                      </a:ext>
                    </a:extLst>
                  </a:tr>
                  <a:tr h="370840">
                    <a:tc>
                      <a:txBody>
                        <a:bodyPr/>
                        <a:lstStyle/>
                        <a:p>
                          <a:pPr algn="ctr">
                            <a:defRPr sz="1800" b="1"/>
                          </a:pPr>
                          <a:r>
                            <a:rPr dirty="0"/>
                            <a:t>Education</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$3000</m:t>
                                </m:r>
                              </m:oMath>
                            </m:oMathPara>
                          </a14:m>
                          <a:endParaRPr/>
                        </a:p>
                      </a:txBody>
                      <a:tcPr/>
                    </a:tc>
                    <a:extLst>
                      <a:ext uri="{0D108BD9-81ED-4DB2-BD59-A6C34878D82A}">
                        <a16:rowId xmlns:a16="http://schemas.microsoft.com/office/drawing/2014/main" val="10007"/>
                      </a:ext>
                    </a:extLst>
                  </a:tr>
                  <a:tr h="370840">
                    <a:tc>
                      <a:txBody>
                        <a:bodyPr/>
                        <a:lstStyle/>
                        <a:p>
                          <a:pPr algn="ctr">
                            <a:defRPr sz="1800" b="1"/>
                          </a:pPr>
                          <a:r>
                            <a:t>Miscellaneous</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$1000</m:t>
                                </m:r>
                              </m:oMath>
                            </m:oMathPara>
                          </a14:m>
                          <a:endParaRPr/>
                        </a:p>
                      </a:txBody>
                      <a:tcPr/>
                    </a:tc>
                    <a:extLst>
                      <a:ext uri="{0D108BD9-81ED-4DB2-BD59-A6C34878D82A}">
                        <a16:rowId xmlns:a16="http://schemas.microsoft.com/office/drawing/2014/main" val="10008"/>
                      </a:ext>
                    </a:extLst>
                  </a:tr>
                  <a:tr h="370840">
                    <a:tc>
                      <a:txBody>
                        <a:bodyPr/>
                        <a:lstStyle/>
                        <a:p>
                          <a:pPr algn="ctr">
                            <a:defRPr sz="1800" b="1"/>
                          </a:pPr>
                          <a:r>
                            <a:t>Cash Contributions</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$1000</m:t>
                                </m:r>
                              </m:oMath>
                            </m:oMathPara>
                          </a14:m>
                          <a:endParaRPr/>
                        </a:p>
                      </a:txBody>
                      <a:tcPr/>
                    </a:tc>
                    <a:extLst>
                      <a:ext uri="{0D108BD9-81ED-4DB2-BD59-A6C34878D82A}">
                        <a16:rowId xmlns:a16="http://schemas.microsoft.com/office/drawing/2014/main" val="10009"/>
                      </a:ext>
                    </a:extLst>
                  </a:tr>
                  <a:tr h="370840">
                    <a:tc>
                      <a:txBody>
                        <a:bodyPr/>
                        <a:lstStyle/>
                        <a:p>
                          <a:pPr algn="ctr">
                            <a:defRPr sz="1800" b="1"/>
                          </a:pPr>
                          <a:r>
                            <a:t>Personal Insurance/Pensions</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$10,000</m:t>
                                </m:r>
                              </m:oMath>
                            </m:oMathPara>
                          </a14:m>
                          <a:endParaRPr dirty="0"/>
                        </a:p>
                      </a:txBody>
                      <a:tcPr/>
                    </a:tc>
                    <a:extLst>
                      <a:ext uri="{0D108BD9-81ED-4DB2-BD59-A6C34878D82A}">
                        <a16:rowId xmlns:a16="http://schemas.microsoft.com/office/drawing/2014/main" val="10010"/>
                      </a:ext>
                    </a:extLst>
                  </a:tr>
                </a:tbl>
              </a:graphicData>
            </a:graphic>
          </p:graphicFrame>
        </mc:Choice>
        <mc:Fallback xmlns="">
          <p:graphicFrame>
            <p:nvGraphicFramePr>
              <p:cNvPr id="3" name="Table Placeholder 2" descr="The table contains 2 columns and 10 rows.&#10;&#10;Row 1: Food, $12,550,&#10;Row 2: Housing, $31,000,&#10;Row 3: Apparel and Services, $4,000,&#10;Row 4: Transportation, $15,000,&#10;Row 5: Healthcare, $4,000,&#10;Row 6: Entertainment, $4,000,&#10;Row 7: Education, $3,000,&#10;Row 8: Miscellaneous, $1,000,&#10;Row 9: Cash Contributions, $1,000,&#10;Row 10: Personal Insurance/Pensions, $10,000."/>
              <p:cNvGraphicFramePr>
                <a:graphicFrameLocks noGrp="1"/>
              </p:cNvGraphicFramePr>
              <p:nvPr>
                <p:ph type="tbl" sz="quarter" idx="10"/>
                <p:extLst>
                  <p:ext uri="{D42A27DB-BD31-4B8C-83A1-F6EECF244321}">
                    <p14:modId xmlns:p14="http://schemas.microsoft.com/office/powerpoint/2010/main" val="3210413564"/>
                  </p:ext>
                </p:extLst>
              </p:nvPr>
            </p:nvGraphicFramePr>
            <p:xfrm>
              <a:off x="457200" y="1524000"/>
              <a:ext cx="8229600" cy="370840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dirty="0"/>
                            <a:t>Food</a:t>
                          </a:r>
                        </a:p>
                      </a:txBody>
                      <a:tcPr/>
                    </a:tc>
                    <a:tc>
                      <a:txBody>
                        <a:bodyPr/>
                        <a:lstStyle/>
                        <a:p>
                          <a:endParaRPr lang="en-US"/>
                        </a:p>
                      </a:txBody>
                      <a:tcPr>
                        <a:blipFill>
                          <a:blip r:embed="rId2"/>
                          <a:stretch>
                            <a:fillRect l="-100296" t="-8197" r="-444" b="-921311"/>
                          </a:stretch>
                        </a:blipFill>
                      </a:tcPr>
                    </a:tc>
                    <a:extLst>
                      <a:ext uri="{0D108BD9-81ED-4DB2-BD59-A6C34878D82A}">
                        <a16:rowId xmlns:a16="http://schemas.microsoft.com/office/drawing/2014/main" val="10001"/>
                      </a:ext>
                    </a:extLst>
                  </a:tr>
                  <a:tr h="370840">
                    <a:tc>
                      <a:txBody>
                        <a:bodyPr/>
                        <a:lstStyle/>
                        <a:p>
                          <a:pPr algn="ctr">
                            <a:defRPr sz="1800" b="1"/>
                          </a:pPr>
                          <a:r>
                            <a:t>Housing</a:t>
                          </a:r>
                        </a:p>
                      </a:txBody>
                      <a:tcPr/>
                    </a:tc>
                    <a:tc>
                      <a:txBody>
                        <a:bodyPr/>
                        <a:lstStyle/>
                        <a:p>
                          <a:endParaRPr lang="en-US"/>
                        </a:p>
                      </a:txBody>
                      <a:tcPr>
                        <a:blipFill>
                          <a:blip r:embed="rId2"/>
                          <a:stretch>
                            <a:fillRect l="-100296" t="-108197" r="-444" b="-821311"/>
                          </a:stretch>
                        </a:blipFill>
                      </a:tcPr>
                    </a:tc>
                    <a:extLst>
                      <a:ext uri="{0D108BD9-81ED-4DB2-BD59-A6C34878D82A}">
                        <a16:rowId xmlns:a16="http://schemas.microsoft.com/office/drawing/2014/main" val="10002"/>
                      </a:ext>
                    </a:extLst>
                  </a:tr>
                  <a:tr h="370840">
                    <a:tc>
                      <a:txBody>
                        <a:bodyPr/>
                        <a:lstStyle/>
                        <a:p>
                          <a:pPr algn="ctr">
                            <a:defRPr sz="1800" b="1"/>
                          </a:pPr>
                          <a:r>
                            <a:t>Apparel and Services</a:t>
                          </a:r>
                        </a:p>
                      </a:txBody>
                      <a:tcPr/>
                    </a:tc>
                    <a:tc>
                      <a:txBody>
                        <a:bodyPr/>
                        <a:lstStyle/>
                        <a:p>
                          <a:endParaRPr lang="en-US"/>
                        </a:p>
                      </a:txBody>
                      <a:tcPr>
                        <a:blipFill>
                          <a:blip r:embed="rId2"/>
                          <a:stretch>
                            <a:fillRect l="-100296" t="-208197" r="-444" b="-721311"/>
                          </a:stretch>
                        </a:blipFill>
                      </a:tcPr>
                    </a:tc>
                    <a:extLst>
                      <a:ext uri="{0D108BD9-81ED-4DB2-BD59-A6C34878D82A}">
                        <a16:rowId xmlns:a16="http://schemas.microsoft.com/office/drawing/2014/main" val="10003"/>
                      </a:ext>
                    </a:extLst>
                  </a:tr>
                  <a:tr h="370840">
                    <a:tc>
                      <a:txBody>
                        <a:bodyPr/>
                        <a:lstStyle/>
                        <a:p>
                          <a:pPr algn="ctr">
                            <a:defRPr sz="1800" b="1"/>
                          </a:pPr>
                          <a:r>
                            <a:t>Transportation</a:t>
                          </a:r>
                        </a:p>
                      </a:txBody>
                      <a:tcPr/>
                    </a:tc>
                    <a:tc>
                      <a:txBody>
                        <a:bodyPr/>
                        <a:lstStyle/>
                        <a:p>
                          <a:endParaRPr lang="en-US"/>
                        </a:p>
                      </a:txBody>
                      <a:tcPr>
                        <a:blipFill>
                          <a:blip r:embed="rId2"/>
                          <a:stretch>
                            <a:fillRect l="-100296" t="-308197" r="-444" b="-621311"/>
                          </a:stretch>
                        </a:blipFill>
                      </a:tcPr>
                    </a:tc>
                    <a:extLst>
                      <a:ext uri="{0D108BD9-81ED-4DB2-BD59-A6C34878D82A}">
                        <a16:rowId xmlns:a16="http://schemas.microsoft.com/office/drawing/2014/main" val="10004"/>
                      </a:ext>
                    </a:extLst>
                  </a:tr>
                  <a:tr h="370840">
                    <a:tc>
                      <a:txBody>
                        <a:bodyPr/>
                        <a:lstStyle/>
                        <a:p>
                          <a:pPr algn="ctr">
                            <a:defRPr sz="1800" b="1"/>
                          </a:pPr>
                          <a:r>
                            <a:t>Healthcare</a:t>
                          </a:r>
                        </a:p>
                      </a:txBody>
                      <a:tcPr/>
                    </a:tc>
                    <a:tc>
                      <a:txBody>
                        <a:bodyPr/>
                        <a:lstStyle/>
                        <a:p>
                          <a:endParaRPr lang="en-US"/>
                        </a:p>
                      </a:txBody>
                      <a:tcPr>
                        <a:blipFill>
                          <a:blip r:embed="rId2"/>
                          <a:stretch>
                            <a:fillRect l="-100296" t="-408197" r="-444" b="-521311"/>
                          </a:stretch>
                        </a:blipFill>
                      </a:tcPr>
                    </a:tc>
                    <a:extLst>
                      <a:ext uri="{0D108BD9-81ED-4DB2-BD59-A6C34878D82A}">
                        <a16:rowId xmlns:a16="http://schemas.microsoft.com/office/drawing/2014/main" val="10005"/>
                      </a:ext>
                    </a:extLst>
                  </a:tr>
                  <a:tr h="370840">
                    <a:tc>
                      <a:txBody>
                        <a:bodyPr/>
                        <a:lstStyle/>
                        <a:p>
                          <a:pPr algn="ctr">
                            <a:defRPr sz="1800" b="1"/>
                          </a:pPr>
                          <a:r>
                            <a:t>Entertainment</a:t>
                          </a:r>
                        </a:p>
                      </a:txBody>
                      <a:tcPr/>
                    </a:tc>
                    <a:tc>
                      <a:txBody>
                        <a:bodyPr/>
                        <a:lstStyle/>
                        <a:p>
                          <a:endParaRPr lang="en-US"/>
                        </a:p>
                      </a:txBody>
                      <a:tcPr>
                        <a:blipFill>
                          <a:blip r:embed="rId2"/>
                          <a:stretch>
                            <a:fillRect l="-100296" t="-516667" r="-444" b="-430000"/>
                          </a:stretch>
                        </a:blipFill>
                      </a:tcPr>
                    </a:tc>
                    <a:extLst>
                      <a:ext uri="{0D108BD9-81ED-4DB2-BD59-A6C34878D82A}">
                        <a16:rowId xmlns:a16="http://schemas.microsoft.com/office/drawing/2014/main" val="10006"/>
                      </a:ext>
                    </a:extLst>
                  </a:tr>
                  <a:tr h="370840">
                    <a:tc>
                      <a:txBody>
                        <a:bodyPr/>
                        <a:lstStyle/>
                        <a:p>
                          <a:pPr algn="ctr">
                            <a:defRPr sz="1800" b="1"/>
                          </a:pPr>
                          <a:r>
                            <a:rPr dirty="0"/>
                            <a:t>Education</a:t>
                          </a:r>
                        </a:p>
                      </a:txBody>
                      <a:tcPr/>
                    </a:tc>
                    <a:tc>
                      <a:txBody>
                        <a:bodyPr/>
                        <a:lstStyle/>
                        <a:p>
                          <a:endParaRPr lang="en-US"/>
                        </a:p>
                      </a:txBody>
                      <a:tcPr>
                        <a:blipFill>
                          <a:blip r:embed="rId2"/>
                          <a:stretch>
                            <a:fillRect l="-100296" t="-606557" r="-444" b="-322951"/>
                          </a:stretch>
                        </a:blipFill>
                      </a:tcPr>
                    </a:tc>
                    <a:extLst>
                      <a:ext uri="{0D108BD9-81ED-4DB2-BD59-A6C34878D82A}">
                        <a16:rowId xmlns:a16="http://schemas.microsoft.com/office/drawing/2014/main" val="10007"/>
                      </a:ext>
                    </a:extLst>
                  </a:tr>
                  <a:tr h="370840">
                    <a:tc>
                      <a:txBody>
                        <a:bodyPr/>
                        <a:lstStyle/>
                        <a:p>
                          <a:pPr algn="ctr">
                            <a:defRPr sz="1800" b="1"/>
                          </a:pPr>
                          <a:r>
                            <a:t>Miscellaneous</a:t>
                          </a:r>
                        </a:p>
                      </a:txBody>
                      <a:tcPr/>
                    </a:tc>
                    <a:tc>
                      <a:txBody>
                        <a:bodyPr/>
                        <a:lstStyle/>
                        <a:p>
                          <a:endParaRPr lang="en-US"/>
                        </a:p>
                      </a:txBody>
                      <a:tcPr>
                        <a:blipFill>
                          <a:blip r:embed="rId2"/>
                          <a:stretch>
                            <a:fillRect l="-100296" t="-706557" r="-444" b="-222951"/>
                          </a:stretch>
                        </a:blipFill>
                      </a:tcPr>
                    </a:tc>
                    <a:extLst>
                      <a:ext uri="{0D108BD9-81ED-4DB2-BD59-A6C34878D82A}">
                        <a16:rowId xmlns:a16="http://schemas.microsoft.com/office/drawing/2014/main" val="10008"/>
                      </a:ext>
                    </a:extLst>
                  </a:tr>
                  <a:tr h="370840">
                    <a:tc>
                      <a:txBody>
                        <a:bodyPr/>
                        <a:lstStyle/>
                        <a:p>
                          <a:pPr algn="ctr">
                            <a:defRPr sz="1800" b="1"/>
                          </a:pPr>
                          <a:r>
                            <a:t>Cash Contributions</a:t>
                          </a:r>
                        </a:p>
                      </a:txBody>
                      <a:tcPr/>
                    </a:tc>
                    <a:tc>
                      <a:txBody>
                        <a:bodyPr/>
                        <a:lstStyle/>
                        <a:p>
                          <a:endParaRPr lang="en-US"/>
                        </a:p>
                      </a:txBody>
                      <a:tcPr>
                        <a:blipFill>
                          <a:blip r:embed="rId2"/>
                          <a:stretch>
                            <a:fillRect l="-100296" t="-806557" r="-444" b="-122951"/>
                          </a:stretch>
                        </a:blipFill>
                      </a:tcPr>
                    </a:tc>
                    <a:extLst>
                      <a:ext uri="{0D108BD9-81ED-4DB2-BD59-A6C34878D82A}">
                        <a16:rowId xmlns:a16="http://schemas.microsoft.com/office/drawing/2014/main" val="10009"/>
                      </a:ext>
                    </a:extLst>
                  </a:tr>
                  <a:tr h="370840">
                    <a:tc>
                      <a:txBody>
                        <a:bodyPr/>
                        <a:lstStyle/>
                        <a:p>
                          <a:pPr algn="ctr">
                            <a:defRPr sz="1800" b="1"/>
                          </a:pPr>
                          <a:r>
                            <a:t>Personal Insurance/Pensions</a:t>
                          </a:r>
                        </a:p>
                      </a:txBody>
                      <a:tcPr/>
                    </a:tc>
                    <a:tc>
                      <a:txBody>
                        <a:bodyPr/>
                        <a:lstStyle/>
                        <a:p>
                          <a:endParaRPr lang="en-US"/>
                        </a:p>
                      </a:txBody>
                      <a:tcPr>
                        <a:blipFill>
                          <a:blip r:embed="rId2"/>
                          <a:stretch>
                            <a:fillRect l="-100296" t="-906557" r="-444" b="-22951"/>
                          </a:stretch>
                        </a:blipFill>
                      </a:tcPr>
                    </a:tc>
                    <a:extLst>
                      <a:ext uri="{0D108BD9-81ED-4DB2-BD59-A6C34878D82A}">
                        <a16:rowId xmlns:a16="http://schemas.microsoft.com/office/drawing/2014/main" val="10010"/>
                      </a:ext>
                    </a:extLst>
                  </a:tr>
                </a:tbl>
              </a:graphicData>
            </a:graphic>
          </p:graphicFrame>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Comparing Spending Habits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r>
                  <a:rPr sz="2400" dirty="0"/>
                  <a:t>​The minimum net earnings for a person in this age group would need to cover all of these expenses. Adding them together, we have the following.</a:t>
                </a:r>
                <a:endParaRPr lang="en-US" sz="2400" dirty="0"/>
              </a:p>
              <a:p>
                <a:pPr algn="just"/>
                <a:endParaRPr sz="1000" dirty="0"/>
              </a:p>
              <a:p>
                <a:pPr algn="just">
                  <a:defRPr sz="2800"/>
                </a:pPr>
                <a14:m>
                  <m:oMathPara xmlns:m="http://schemas.openxmlformats.org/officeDocument/2006/math">
                    <m:oMathParaPr>
                      <m:jc m:val="center"/>
                    </m:oMathParaPr>
                    <m:oMath xmlns:m="http://schemas.openxmlformats.org/officeDocument/2006/math">
                      <m:r>
                        <a:rPr sz="2400">
                          <a:latin typeface="Cambria Math" panose="02040503050406030204" pitchFamily="18" charset="0"/>
                        </a:rPr>
                        <m:t>$12,500+$31,000+$4000+$15,000+$4000+$4000+$3000+$1000+$1000+$10,000=$85,500</m:t>
                      </m:r>
                    </m:oMath>
                  </m:oMathPara>
                </a14:m>
                <a:endParaRPr lang="en-US" sz="2400" dirty="0"/>
              </a:p>
              <a:p>
                <a:pPr algn="just">
                  <a:defRPr sz="2800"/>
                </a:pPr>
                <a:endParaRPr sz="1000" dirty="0"/>
              </a:p>
              <a:p>
                <a:pPr algn="just">
                  <a:defRPr sz="2800"/>
                </a:pPr>
                <a:r>
                  <a:rPr sz="2400" dirty="0"/>
                  <a:t>​Therefore, to cover the average spending habits in 2018, a </a:t>
                </a:r>
                <a:r>
                  <a:rPr sz="2400" dirty="0">
                    <a:latin typeface="Cambria Math"/>
                  </a:rPr>
                  <a:t>24</a:t>
                </a:r>
                <a:r>
                  <a:rPr sz="2400" dirty="0"/>
                  <a:t>- to </a:t>
                </a:r>
                <a:r>
                  <a:rPr sz="2400" dirty="0">
                    <a:latin typeface="Cambria Math"/>
                  </a:rPr>
                  <a:t>34</a:t>
                </a:r>
                <a:r>
                  <a:rPr sz="2400" dirty="0"/>
                  <a:t>-year-old would have needed an annual income of at least </a:t>
                </a:r>
                <a14:m>
                  <m:oMath xmlns:m="http://schemas.openxmlformats.org/officeDocument/2006/math">
                    <m:r>
                      <a:rPr sz="2400">
                        <a:latin typeface="Cambria Math" panose="02040503050406030204" pitchFamily="18" charset="0"/>
                      </a:rPr>
                      <m:t>$85,500</m:t>
                    </m:r>
                  </m:oMath>
                </a14:m>
                <a:r>
                  <a:rPr sz="24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r="-1111"/>
                </a:stretch>
              </a:blipFill>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Comparing Spending Habits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marL="514350" indent="-514350" algn="just">
                  <a:buFont typeface="+mj-lt"/>
                  <a:buAutoNum type="alphaLcPeriod" startAt="3"/>
                  <a:defRPr sz="2800"/>
                </a:pPr>
                <a:r>
                  <a:rPr dirty="0"/>
                  <a:t>​</a:t>
                </a:r>
                <a:r>
                  <a:rPr sz="2800" dirty="0"/>
                  <a:t>Begin by determine the amounts for each category in </a:t>
                </a:r>
                <a14:m>
                  <m:oMath xmlns:m="http://schemas.openxmlformats.org/officeDocument/2006/math">
                    <m:r>
                      <a:rPr>
                        <a:latin typeface="Cambria Math" panose="02040503050406030204" pitchFamily="18" charset="0"/>
                      </a:rPr>
                      <m:t>50/30/20</m:t>
                    </m:r>
                  </m:oMath>
                </a14:m>
                <a:r>
                  <a:rPr sz="2800" dirty="0"/>
                  <a:t> budget based on the estimated income of </a:t>
                </a:r>
                <a14:m>
                  <m:oMath xmlns:m="http://schemas.openxmlformats.org/officeDocument/2006/math">
                    <m:r>
                      <a:rPr>
                        <a:latin typeface="Cambria Math" panose="02040503050406030204" pitchFamily="18" charset="0"/>
                      </a:rPr>
                      <m:t>$85,500</m:t>
                    </m:r>
                  </m:oMath>
                </a14:m>
                <a:r>
                  <a:rPr sz="2800" dirty="0"/>
                  <a:t> found in part b.</a:t>
                </a:r>
                <a:endParaRPr lang="en-US" sz="2800" dirty="0"/>
              </a:p>
              <a:p>
                <a:pPr>
                  <a:defRPr sz="2800"/>
                </a:pPr>
                <a:endParaRPr sz="1100" dirty="0"/>
              </a:p>
              <a:p>
                <a:pPr>
                  <a:defRPr sz="2800"/>
                </a:pPr>
                <a:r>
                  <a:rPr dirty="0"/>
                  <a:t>​</a:t>
                </a:r>
                <a:r>
                  <a:rPr lang="en-US" dirty="0"/>
                  <a:t>	</a:t>
                </a:r>
                <a:r>
                  <a:rPr sz="2800" dirty="0"/>
                  <a:t>Necessities </a:t>
                </a:r>
                <a14:m>
                  <m:oMath xmlns:m="http://schemas.openxmlformats.org/officeDocument/2006/math">
                    <m:r>
                      <a:rPr>
                        <a:latin typeface="Cambria Math" panose="02040503050406030204" pitchFamily="18" charset="0"/>
                      </a:rPr>
                      <m:t>50%</m:t>
                    </m:r>
                  </m:oMath>
                </a14:m>
                <a:r>
                  <a:rPr sz="2800" dirty="0"/>
                  <a:t>: </a:t>
                </a:r>
                <a14:m>
                  <m:oMath xmlns:m="http://schemas.openxmlformats.org/officeDocument/2006/math">
                    <m:r>
                      <a:rPr>
                        <a:latin typeface="Cambria Math" panose="02040503050406030204" pitchFamily="18" charset="0"/>
                      </a:rPr>
                      <m:t>$85,500⋅0.50=$42,750</m:t>
                    </m:r>
                  </m:oMath>
                </a14:m>
                <a:r>
                  <a:rPr lang="en-US" sz="2800" dirty="0"/>
                  <a:t>,</a:t>
                </a:r>
                <a:endParaRPr sz="2800" dirty="0"/>
              </a:p>
              <a:p>
                <a:pPr>
                  <a:defRPr sz="2800"/>
                </a:pPr>
                <a:r>
                  <a:rPr dirty="0"/>
                  <a:t>​</a:t>
                </a:r>
                <a:r>
                  <a:rPr lang="en-US" dirty="0"/>
                  <a:t>	</a:t>
                </a:r>
                <a:r>
                  <a:rPr sz="2800" dirty="0"/>
                  <a:t>Wants </a:t>
                </a:r>
                <a14:m>
                  <m:oMath xmlns:m="http://schemas.openxmlformats.org/officeDocument/2006/math">
                    <m:r>
                      <a:rPr>
                        <a:latin typeface="Cambria Math" panose="02040503050406030204" pitchFamily="18" charset="0"/>
                      </a:rPr>
                      <m:t>30%</m:t>
                    </m:r>
                  </m:oMath>
                </a14:m>
                <a:r>
                  <a:rPr sz="2800" dirty="0"/>
                  <a:t>: </a:t>
                </a:r>
                <a14:m>
                  <m:oMath xmlns:m="http://schemas.openxmlformats.org/officeDocument/2006/math">
                    <m:r>
                      <a:rPr>
                        <a:latin typeface="Cambria Math" panose="02040503050406030204" pitchFamily="18" charset="0"/>
                      </a:rPr>
                      <m:t>$85,500⋅0.30=$25,650</m:t>
                    </m:r>
                  </m:oMath>
                </a14:m>
                <a:r>
                  <a:rPr lang="en-US" sz="2800" dirty="0"/>
                  <a:t>,</a:t>
                </a:r>
                <a:endParaRPr sz="2800" dirty="0"/>
              </a:p>
              <a:p>
                <a:pPr>
                  <a:defRPr sz="2800"/>
                </a:pPr>
                <a:r>
                  <a:rPr dirty="0"/>
                  <a:t>​</a:t>
                </a:r>
                <a:r>
                  <a:rPr lang="en-US" dirty="0"/>
                  <a:t>	</a:t>
                </a:r>
                <a:r>
                  <a:rPr sz="2800" dirty="0"/>
                  <a:t>Savings </a:t>
                </a:r>
                <a14:m>
                  <m:oMath xmlns:m="http://schemas.openxmlformats.org/officeDocument/2006/math">
                    <m:r>
                      <a:rPr>
                        <a:latin typeface="Cambria Math" panose="02040503050406030204" pitchFamily="18" charset="0"/>
                      </a:rPr>
                      <m:t>20%</m:t>
                    </m:r>
                  </m:oMath>
                </a14:m>
                <a:r>
                  <a:rPr sz="2800" dirty="0"/>
                  <a:t>: </a:t>
                </a:r>
                <a14:m>
                  <m:oMath xmlns:m="http://schemas.openxmlformats.org/officeDocument/2006/math">
                    <m:r>
                      <a:rPr>
                        <a:latin typeface="Cambria Math" panose="02040503050406030204" pitchFamily="18" charset="0"/>
                      </a:rPr>
                      <m:t>$85,500⋅0.20=$17,100</m:t>
                    </m:r>
                  </m:oMath>
                </a14:m>
                <a:r>
                  <a:rPr lang="en-US" sz="2800" dirty="0"/>
                  <a:t>.</a:t>
                </a:r>
              </a:p>
              <a:p>
                <a:pPr>
                  <a:defRPr sz="2800"/>
                </a:pPr>
                <a:endParaRPr sz="1100" dirty="0"/>
              </a:p>
              <a:p>
                <a:pPr marL="457200" lvl="1" indent="0" algn="just">
                  <a:buNone/>
                </a:pPr>
                <a:r>
                  <a:rPr dirty="0"/>
                  <a:t>Next, place the different spending types into one of the three categories and find their sum. Note that some categorizing decisions are based on personal needs and reasoning here; as a result, there are many possible allocations. One possible allocation is as follows.</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699" r="-1333"/>
                </a:stretch>
              </a:blipFill>
            </p:spPr>
            <p:txBody>
              <a:bodyPr/>
              <a:lstStyle/>
              <a:p>
                <a:r>
                  <a:rPr lang="en-IN">
                    <a:noFill/>
                  </a:rPr>
                  <a:t> </a:t>
                </a:r>
              </a:p>
            </p:txBody>
          </p:sp>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Comparing Spending Habits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7</a:t>
            </a:r>
            <a:endParaRPr dirty="0"/>
          </a:p>
        </p:txBody>
      </p:sp>
      <p:sp>
        <p:nvSpPr>
          <p:cNvPr id="4" name="TextBox 3">
            <a:extLst>
              <a:ext uri="{FF2B5EF4-FFF2-40B4-BE49-F238E27FC236}">
                <a16:creationId xmlns:a16="http://schemas.microsoft.com/office/drawing/2014/main" id="{64076491-7973-FCF6-EFDC-796A1354B579}"/>
              </a:ext>
            </a:extLst>
          </p:cNvPr>
          <p:cNvSpPr txBox="1"/>
          <p:nvPr/>
        </p:nvSpPr>
        <p:spPr>
          <a:xfrm>
            <a:off x="1828800" y="1208456"/>
            <a:ext cx="5486400" cy="369332"/>
          </a:xfrm>
          <a:prstGeom prst="rect">
            <a:avLst/>
          </a:prstGeom>
          <a:noFill/>
        </p:spPr>
        <p:txBody>
          <a:bodyPr wrap="square">
            <a:spAutoFit/>
          </a:bodyPr>
          <a:lstStyle/>
          <a:p>
            <a:r>
              <a:rPr kumimoji="0" lang="en-US" sz="1800" b="1" i="0" u="none" strike="noStrike" kern="1200" cap="none" spc="0" normalizeH="0" baseline="0" noProof="0" dirty="0">
                <a:ln>
                  <a:noFill/>
                </a:ln>
                <a:effectLst/>
                <a:uLnTx/>
                <a:uFillTx/>
                <a:latin typeface="Calibri"/>
                <a:ea typeface="+mn-ea"/>
                <a:cs typeface="+mn-cs"/>
              </a:rPr>
              <a:t>Table 3: 50/30/20 Budget for People Under 35 in 2018</a:t>
            </a:r>
            <a:endParaRPr lang="en-IN" dirty="0"/>
          </a:p>
        </p:txBody>
      </p:sp>
      <mc:AlternateContent xmlns:mc="http://schemas.openxmlformats.org/markup-compatibility/2006" xmlns:a14="http://schemas.microsoft.com/office/drawing/2010/main">
        <mc:Choice Requires="a14">
          <p:graphicFrame>
            <p:nvGraphicFramePr>
              <p:cNvPr id="6" name="Table Placeholder 2" descr="The table contains 2 columns and 6 rows. The columns are labeled: Necessities and Amount.&#10;&#10;Row 1: Food, $12,500,&#10;Row 2: Housing, $31,000,&#10;Row 3: Apparel and Services, $4,000,&#10;Row 4: Transportation, $15,000,&#10;Row 5: Healthcare, $4,000,&#10;Row 6: Total, $66,500.">
                <a:extLst>
                  <a:ext uri="{FF2B5EF4-FFF2-40B4-BE49-F238E27FC236}">
                    <a16:creationId xmlns:a16="http://schemas.microsoft.com/office/drawing/2014/main" id="{21B382F9-86BC-4773-B293-25BE6BE7DD34}"/>
                  </a:ext>
                </a:extLst>
              </p:cNvPr>
              <p:cNvGraphicFramePr>
                <a:graphicFrameLocks/>
              </p:cNvGraphicFramePr>
              <p:nvPr>
                <p:extLst>
                  <p:ext uri="{D42A27DB-BD31-4B8C-83A1-F6EECF244321}">
                    <p14:modId xmlns:p14="http://schemas.microsoft.com/office/powerpoint/2010/main" val="1022836256"/>
                  </p:ext>
                </p:extLst>
              </p:nvPr>
            </p:nvGraphicFramePr>
            <p:xfrm>
              <a:off x="1600200" y="1600200"/>
              <a:ext cx="5715000" cy="256032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328989">
                    <a:tc>
                      <a:txBody>
                        <a:bodyPr/>
                        <a:lstStyle/>
                        <a:p>
                          <a:pPr algn="l">
                            <a:defRPr sz="1800" b="1"/>
                          </a:pPr>
                          <a:r>
                            <a:rPr lang="en-US" dirty="0"/>
                            <a:t>                 Necessities</a:t>
                          </a:r>
                          <a:endParaRPr dirty="0"/>
                        </a:p>
                      </a:txBody>
                      <a:tcPr/>
                    </a:tc>
                    <a:tc>
                      <a:txBody>
                        <a:bodyPr/>
                        <a:lstStyle/>
                        <a:p>
                          <a:pPr algn="ctr">
                            <a:defRPr sz="1800"/>
                          </a:pPr>
                          <a:endParaRPr dirty="0"/>
                        </a:p>
                      </a:txBody>
                      <a:tcPr/>
                    </a:tc>
                    <a:extLst>
                      <a:ext uri="{0D108BD9-81ED-4DB2-BD59-A6C34878D82A}">
                        <a16:rowId xmlns:a16="http://schemas.microsoft.com/office/drawing/2014/main" val="10001"/>
                      </a:ext>
                    </a:extLst>
                  </a:tr>
                  <a:tr h="328989">
                    <a:tc>
                      <a:txBody>
                        <a:bodyPr/>
                        <a:lstStyle/>
                        <a:p>
                          <a:pPr algn="l">
                            <a:defRPr sz="1800" b="1"/>
                          </a:pPr>
                          <a:r>
                            <a:rPr dirty="0"/>
                            <a:t>Food</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$12,500</m:t>
                                </m:r>
                              </m:oMath>
                            </m:oMathPara>
                          </a14:m>
                          <a:endParaRPr dirty="0"/>
                        </a:p>
                      </a:txBody>
                      <a:tcPr/>
                    </a:tc>
                    <a:extLst>
                      <a:ext uri="{0D108BD9-81ED-4DB2-BD59-A6C34878D82A}">
                        <a16:rowId xmlns:a16="http://schemas.microsoft.com/office/drawing/2014/main" val="10002"/>
                      </a:ext>
                    </a:extLst>
                  </a:tr>
                  <a:tr h="328989">
                    <a:tc>
                      <a:txBody>
                        <a:bodyPr/>
                        <a:lstStyle/>
                        <a:p>
                          <a:pPr algn="l">
                            <a:defRPr sz="1800" b="1"/>
                          </a:pPr>
                          <a:r>
                            <a:t>Housing</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$31,000</m:t>
                                </m:r>
                              </m:oMath>
                            </m:oMathPara>
                          </a14:m>
                          <a:endParaRPr dirty="0"/>
                        </a:p>
                      </a:txBody>
                      <a:tcPr/>
                    </a:tc>
                    <a:extLst>
                      <a:ext uri="{0D108BD9-81ED-4DB2-BD59-A6C34878D82A}">
                        <a16:rowId xmlns:a16="http://schemas.microsoft.com/office/drawing/2014/main" val="10003"/>
                      </a:ext>
                    </a:extLst>
                  </a:tr>
                  <a:tr h="328989">
                    <a:tc>
                      <a:txBody>
                        <a:bodyPr/>
                        <a:lstStyle/>
                        <a:p>
                          <a:pPr algn="l">
                            <a:defRPr sz="1800" b="1"/>
                          </a:pPr>
                          <a:r>
                            <a:rPr dirty="0"/>
                            <a:t>Apparel and Services</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$4000</m:t>
                                </m:r>
                              </m:oMath>
                            </m:oMathPara>
                          </a14:m>
                          <a:endParaRPr dirty="0"/>
                        </a:p>
                      </a:txBody>
                      <a:tcPr/>
                    </a:tc>
                    <a:extLst>
                      <a:ext uri="{0D108BD9-81ED-4DB2-BD59-A6C34878D82A}">
                        <a16:rowId xmlns:a16="http://schemas.microsoft.com/office/drawing/2014/main" val="10004"/>
                      </a:ext>
                    </a:extLst>
                  </a:tr>
                  <a:tr h="328989">
                    <a:tc>
                      <a:txBody>
                        <a:bodyPr/>
                        <a:lstStyle/>
                        <a:p>
                          <a:pPr algn="l">
                            <a:defRPr sz="1800" b="1"/>
                          </a:pPr>
                          <a:r>
                            <a:rPr dirty="0"/>
                            <a:t>Transportation</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$15,000</m:t>
                                </m:r>
                              </m:oMath>
                            </m:oMathPara>
                          </a14:m>
                          <a:endParaRPr dirty="0"/>
                        </a:p>
                      </a:txBody>
                      <a:tcPr/>
                    </a:tc>
                    <a:extLst>
                      <a:ext uri="{0D108BD9-81ED-4DB2-BD59-A6C34878D82A}">
                        <a16:rowId xmlns:a16="http://schemas.microsoft.com/office/drawing/2014/main" val="10005"/>
                      </a:ext>
                    </a:extLst>
                  </a:tr>
                  <a:tr h="328989">
                    <a:tc>
                      <a:txBody>
                        <a:bodyPr/>
                        <a:lstStyle/>
                        <a:p>
                          <a:pPr algn="l">
                            <a:defRPr sz="1800" b="1"/>
                          </a:pPr>
                          <a:r>
                            <a:rPr dirty="0"/>
                            <a:t>Healthcare</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smtClean="0">
                                    <a:latin typeface="Cambria Math" panose="02040503050406030204" pitchFamily="18" charset="0"/>
                                  </a:rPr>
                                  <m:t>$4000</m:t>
                                </m:r>
                              </m:oMath>
                            </m:oMathPara>
                          </a14:m>
                          <a:endParaRPr dirty="0"/>
                        </a:p>
                      </a:txBody>
                      <a:tcPr/>
                    </a:tc>
                    <a:extLst>
                      <a:ext uri="{0D108BD9-81ED-4DB2-BD59-A6C34878D82A}">
                        <a16:rowId xmlns:a16="http://schemas.microsoft.com/office/drawing/2014/main" val="10006"/>
                      </a:ext>
                    </a:extLst>
                  </a:tr>
                  <a:tr h="328989">
                    <a:tc>
                      <a:txBody>
                        <a:bodyPr/>
                        <a:lstStyle/>
                        <a:p>
                          <a:pPr algn="r">
                            <a:defRPr sz="1800" b="1"/>
                          </a:pPr>
                          <a:r>
                            <a:rPr b="1" dirty="0"/>
                            <a:t>Total</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lang="en-IN" sz="1800" b="1" smtClean="0">
                                    <a:latin typeface="Cambria Math" panose="02040503050406030204" pitchFamily="18" charset="0"/>
                                  </a:rPr>
                                  <m:t>$</m:t>
                                </m:r>
                                <m:r>
                                  <a:rPr lang="en-IN" sz="1800" b="1" smtClean="0">
                                    <a:latin typeface="Cambria Math" panose="02040503050406030204" pitchFamily="18" charset="0"/>
                                  </a:rPr>
                                  <m:t>𝟔𝟔</m:t>
                                </m:r>
                                <m:r>
                                  <a:rPr lang="en-IN" sz="1800" b="1" smtClean="0">
                                    <a:latin typeface="Cambria Math" panose="02040503050406030204" pitchFamily="18" charset="0"/>
                                  </a:rPr>
                                  <m:t>,</m:t>
                                </m:r>
                                <m:r>
                                  <a:rPr lang="en-IN" sz="1800" b="1" smtClean="0">
                                    <a:latin typeface="Cambria Math" panose="02040503050406030204" pitchFamily="18" charset="0"/>
                                  </a:rPr>
                                  <m:t>𝟓𝟎𝟎</m:t>
                                </m:r>
                              </m:oMath>
                            </m:oMathPara>
                          </a14:m>
                          <a:endParaRPr lang="en-IN" b="1" dirty="0"/>
                        </a:p>
                      </a:txBody>
                      <a:tcPr/>
                    </a:tc>
                    <a:extLst>
                      <a:ext uri="{0D108BD9-81ED-4DB2-BD59-A6C34878D82A}">
                        <a16:rowId xmlns:a16="http://schemas.microsoft.com/office/drawing/2014/main" val="10007"/>
                      </a:ext>
                    </a:extLst>
                  </a:tr>
                </a:tbl>
              </a:graphicData>
            </a:graphic>
          </p:graphicFrame>
        </mc:Choice>
        <mc:Fallback xmlns="">
          <p:graphicFrame>
            <p:nvGraphicFramePr>
              <p:cNvPr id="6" name="Table Placeholder 2" descr="The table contains 2 columns and 6 rows. The columns are labeled: Necessities and Amount.&#10;&#10;Row 1: Food, $12,500,&#10;Row 2: Housing, $31,000,&#10;Row 3: Apparel and Services, $4,000,&#10;Row 4: Transportation, $15,000,&#10;Row 5: Healthcare, $4,000,&#10;Row 6: Total, $66,500.">
                <a:extLst>
                  <a:ext uri="{FF2B5EF4-FFF2-40B4-BE49-F238E27FC236}">
                    <a16:creationId xmlns:a16="http://schemas.microsoft.com/office/drawing/2014/main" id="{21B382F9-86BC-4773-B293-25BE6BE7DD34}"/>
                  </a:ext>
                </a:extLst>
              </p:cNvPr>
              <p:cNvGraphicFramePr>
                <a:graphicFrameLocks/>
              </p:cNvGraphicFramePr>
              <p:nvPr>
                <p:extLst>
                  <p:ext uri="{D42A27DB-BD31-4B8C-83A1-F6EECF244321}">
                    <p14:modId xmlns:p14="http://schemas.microsoft.com/office/powerpoint/2010/main" val="1022836256"/>
                  </p:ext>
                </p:extLst>
              </p:nvPr>
            </p:nvGraphicFramePr>
            <p:xfrm>
              <a:off x="1600200" y="1600200"/>
              <a:ext cx="5715000" cy="256032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365760">
                    <a:tc>
                      <a:txBody>
                        <a:bodyPr/>
                        <a:lstStyle/>
                        <a:p>
                          <a:pPr algn="l">
                            <a:defRPr sz="1800" b="1"/>
                          </a:pPr>
                          <a:r>
                            <a:rPr lang="en-US" dirty="0"/>
                            <a:t>                 Necessities</a:t>
                          </a:r>
                          <a:endParaRPr dirty="0"/>
                        </a:p>
                      </a:txBody>
                      <a:tcPr/>
                    </a:tc>
                    <a:tc>
                      <a:txBody>
                        <a:bodyPr/>
                        <a:lstStyle/>
                        <a:p>
                          <a:pPr algn="ctr">
                            <a:defRPr sz="1800"/>
                          </a:pPr>
                          <a:endParaRPr dirty="0"/>
                        </a:p>
                      </a:txBody>
                      <a:tcPr/>
                    </a:tc>
                    <a:extLst>
                      <a:ext uri="{0D108BD9-81ED-4DB2-BD59-A6C34878D82A}">
                        <a16:rowId xmlns:a16="http://schemas.microsoft.com/office/drawing/2014/main" val="10001"/>
                      </a:ext>
                    </a:extLst>
                  </a:tr>
                  <a:tr h="365760">
                    <a:tc>
                      <a:txBody>
                        <a:bodyPr/>
                        <a:lstStyle/>
                        <a:p>
                          <a:pPr algn="l">
                            <a:defRPr sz="1800" b="1"/>
                          </a:pPr>
                          <a:r>
                            <a:rPr dirty="0"/>
                            <a:t>Food</a:t>
                          </a:r>
                        </a:p>
                      </a:txBody>
                      <a:tcPr/>
                    </a:tc>
                    <a:tc>
                      <a:txBody>
                        <a:bodyPr/>
                        <a:lstStyle/>
                        <a:p>
                          <a:endParaRPr lang="en-US"/>
                        </a:p>
                      </a:txBody>
                      <a:tcPr>
                        <a:blipFill>
                          <a:blip r:embed="rId2"/>
                          <a:stretch>
                            <a:fillRect l="-114384" t="-108333" r="-685" b="-526667"/>
                          </a:stretch>
                        </a:blipFill>
                      </a:tcPr>
                    </a:tc>
                    <a:extLst>
                      <a:ext uri="{0D108BD9-81ED-4DB2-BD59-A6C34878D82A}">
                        <a16:rowId xmlns:a16="http://schemas.microsoft.com/office/drawing/2014/main" val="10002"/>
                      </a:ext>
                    </a:extLst>
                  </a:tr>
                  <a:tr h="365760">
                    <a:tc>
                      <a:txBody>
                        <a:bodyPr/>
                        <a:lstStyle/>
                        <a:p>
                          <a:pPr algn="l">
                            <a:defRPr sz="1800" b="1"/>
                          </a:pPr>
                          <a:r>
                            <a:t>Housing</a:t>
                          </a:r>
                        </a:p>
                      </a:txBody>
                      <a:tcPr/>
                    </a:tc>
                    <a:tc>
                      <a:txBody>
                        <a:bodyPr/>
                        <a:lstStyle/>
                        <a:p>
                          <a:endParaRPr lang="en-US"/>
                        </a:p>
                      </a:txBody>
                      <a:tcPr>
                        <a:blipFill>
                          <a:blip r:embed="rId2"/>
                          <a:stretch>
                            <a:fillRect l="-114384" t="-208333" r="-685" b="-426667"/>
                          </a:stretch>
                        </a:blipFill>
                      </a:tcPr>
                    </a:tc>
                    <a:extLst>
                      <a:ext uri="{0D108BD9-81ED-4DB2-BD59-A6C34878D82A}">
                        <a16:rowId xmlns:a16="http://schemas.microsoft.com/office/drawing/2014/main" val="10003"/>
                      </a:ext>
                    </a:extLst>
                  </a:tr>
                  <a:tr h="365760">
                    <a:tc>
                      <a:txBody>
                        <a:bodyPr/>
                        <a:lstStyle/>
                        <a:p>
                          <a:pPr algn="l">
                            <a:defRPr sz="1800" b="1"/>
                          </a:pPr>
                          <a:r>
                            <a:rPr dirty="0"/>
                            <a:t>Apparel and Services</a:t>
                          </a:r>
                        </a:p>
                      </a:txBody>
                      <a:tcPr/>
                    </a:tc>
                    <a:tc>
                      <a:txBody>
                        <a:bodyPr/>
                        <a:lstStyle/>
                        <a:p>
                          <a:endParaRPr lang="en-US"/>
                        </a:p>
                      </a:txBody>
                      <a:tcPr>
                        <a:blipFill>
                          <a:blip r:embed="rId2"/>
                          <a:stretch>
                            <a:fillRect l="-114384" t="-303279" r="-685" b="-319672"/>
                          </a:stretch>
                        </a:blipFill>
                      </a:tcPr>
                    </a:tc>
                    <a:extLst>
                      <a:ext uri="{0D108BD9-81ED-4DB2-BD59-A6C34878D82A}">
                        <a16:rowId xmlns:a16="http://schemas.microsoft.com/office/drawing/2014/main" val="10004"/>
                      </a:ext>
                    </a:extLst>
                  </a:tr>
                  <a:tr h="365760">
                    <a:tc>
                      <a:txBody>
                        <a:bodyPr/>
                        <a:lstStyle/>
                        <a:p>
                          <a:pPr algn="l">
                            <a:defRPr sz="1800" b="1"/>
                          </a:pPr>
                          <a:r>
                            <a:rPr dirty="0"/>
                            <a:t>Transportation</a:t>
                          </a:r>
                        </a:p>
                      </a:txBody>
                      <a:tcPr/>
                    </a:tc>
                    <a:tc>
                      <a:txBody>
                        <a:bodyPr/>
                        <a:lstStyle/>
                        <a:p>
                          <a:endParaRPr lang="en-US"/>
                        </a:p>
                      </a:txBody>
                      <a:tcPr>
                        <a:blipFill>
                          <a:blip r:embed="rId2"/>
                          <a:stretch>
                            <a:fillRect l="-114384" t="-410000" r="-685" b="-225000"/>
                          </a:stretch>
                        </a:blipFill>
                      </a:tcPr>
                    </a:tc>
                    <a:extLst>
                      <a:ext uri="{0D108BD9-81ED-4DB2-BD59-A6C34878D82A}">
                        <a16:rowId xmlns:a16="http://schemas.microsoft.com/office/drawing/2014/main" val="10005"/>
                      </a:ext>
                    </a:extLst>
                  </a:tr>
                  <a:tr h="365760">
                    <a:tc>
                      <a:txBody>
                        <a:bodyPr/>
                        <a:lstStyle/>
                        <a:p>
                          <a:pPr algn="l">
                            <a:defRPr sz="1800" b="1"/>
                          </a:pPr>
                          <a:r>
                            <a:rPr dirty="0"/>
                            <a:t>Healthcare</a:t>
                          </a:r>
                        </a:p>
                      </a:txBody>
                      <a:tcPr/>
                    </a:tc>
                    <a:tc>
                      <a:txBody>
                        <a:bodyPr/>
                        <a:lstStyle/>
                        <a:p>
                          <a:endParaRPr lang="en-US"/>
                        </a:p>
                      </a:txBody>
                      <a:tcPr>
                        <a:blipFill>
                          <a:blip r:embed="rId2"/>
                          <a:stretch>
                            <a:fillRect l="-114384" t="-510000" r="-685" b="-125000"/>
                          </a:stretch>
                        </a:blipFill>
                      </a:tcPr>
                    </a:tc>
                    <a:extLst>
                      <a:ext uri="{0D108BD9-81ED-4DB2-BD59-A6C34878D82A}">
                        <a16:rowId xmlns:a16="http://schemas.microsoft.com/office/drawing/2014/main" val="10006"/>
                      </a:ext>
                    </a:extLst>
                  </a:tr>
                  <a:tr h="365760">
                    <a:tc>
                      <a:txBody>
                        <a:bodyPr/>
                        <a:lstStyle/>
                        <a:p>
                          <a:pPr algn="r">
                            <a:defRPr sz="1800" b="1"/>
                          </a:pPr>
                          <a:r>
                            <a:rPr b="1" dirty="0"/>
                            <a:t>Total</a:t>
                          </a:r>
                        </a:p>
                      </a:txBody>
                      <a:tcPr/>
                    </a:tc>
                    <a:tc>
                      <a:txBody>
                        <a:bodyPr/>
                        <a:lstStyle/>
                        <a:p>
                          <a:endParaRPr lang="en-US"/>
                        </a:p>
                      </a:txBody>
                      <a:tcPr>
                        <a:blipFill>
                          <a:blip r:embed="rId2"/>
                          <a:stretch>
                            <a:fillRect l="-114384" t="-610000" r="-685" b="-25000"/>
                          </a:stretch>
                        </a:blipFill>
                      </a:tcPr>
                    </a:tc>
                    <a:extLst>
                      <a:ext uri="{0D108BD9-81ED-4DB2-BD59-A6C34878D82A}">
                        <a16:rowId xmlns:a16="http://schemas.microsoft.com/office/drawing/2014/main" val="10007"/>
                      </a:ext>
                    </a:extLst>
                  </a:tr>
                </a:tbl>
              </a:graphicData>
            </a:graphic>
          </p:graphicFrame>
        </mc:Fallback>
      </mc:AlternateContent>
    </p:spTree>
    <p:extLst>
      <p:ext uri="{BB962C8B-B14F-4D97-AF65-F5344CB8AC3E}">
        <p14:creationId xmlns:p14="http://schemas.microsoft.com/office/powerpoint/2010/main" val="3746526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Comparing Spending Habits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8</a:t>
            </a:r>
            <a:endParaRPr dirty="0"/>
          </a:p>
        </p:txBody>
      </p:sp>
      <p:sp>
        <p:nvSpPr>
          <p:cNvPr id="4" name="TextBox 3">
            <a:extLst>
              <a:ext uri="{FF2B5EF4-FFF2-40B4-BE49-F238E27FC236}">
                <a16:creationId xmlns:a16="http://schemas.microsoft.com/office/drawing/2014/main" id="{E813F500-130A-C53D-119D-E9B969414CEC}"/>
              </a:ext>
            </a:extLst>
          </p:cNvPr>
          <p:cNvSpPr txBox="1"/>
          <p:nvPr/>
        </p:nvSpPr>
        <p:spPr>
          <a:xfrm>
            <a:off x="1714500" y="1154668"/>
            <a:ext cx="5372100" cy="369332"/>
          </a:xfrm>
          <a:prstGeom prst="rect">
            <a:avLst/>
          </a:prstGeom>
          <a:noFill/>
        </p:spPr>
        <p:txBody>
          <a:bodyPr wrap="square">
            <a:spAutoFit/>
          </a:bodyPr>
          <a:lstStyle/>
          <a:p>
            <a:r>
              <a:rPr kumimoji="0" lang="en-US" sz="1800" b="1" i="0" u="none" strike="noStrike" kern="1200" cap="none" spc="0" normalizeH="0" baseline="0" noProof="0" dirty="0">
                <a:ln>
                  <a:noFill/>
                </a:ln>
                <a:effectLst/>
                <a:uLnTx/>
                <a:uFillTx/>
                <a:latin typeface="Calibri"/>
                <a:ea typeface="+mn-ea"/>
                <a:cs typeface="+mn-cs"/>
              </a:rPr>
              <a:t>Table 3: 50/30/20 Budget for People Under 35 in 2018</a:t>
            </a:r>
            <a:endParaRPr lang="en-IN" dirty="0"/>
          </a:p>
        </p:txBody>
      </p:sp>
      <mc:AlternateContent xmlns:mc="http://schemas.openxmlformats.org/markup-compatibility/2006" xmlns:a14="http://schemas.microsoft.com/office/drawing/2010/main">
        <mc:Choice Requires="a14">
          <p:graphicFrame>
            <p:nvGraphicFramePr>
              <p:cNvPr id="6" name="Table Placeholder 2" descr="The table contains 2 columns and 7 rows.&#10;&#10;Under column Wants:&#10;&#10;Row 1: Entertainment, $4,000,&#10;Row 2: Education, $3,000,&#10;Row 3: Miscellaneous, $1,000,&#10;Row 4: Cash Contributions, $1,000,&#10;Row 5: Total Wants, $9,000.&#10;&#10;Under Savings:&#10;&#10;Row 6: Personal Insurance and Pensions, $10,000,&#10;Row 7: Total Savings, $10,000,">
                <a:extLst>
                  <a:ext uri="{FF2B5EF4-FFF2-40B4-BE49-F238E27FC236}">
                    <a16:creationId xmlns:a16="http://schemas.microsoft.com/office/drawing/2014/main" id="{21B382F9-86BC-4773-B293-25BE6BE7DD34}"/>
                  </a:ext>
                </a:extLst>
              </p:cNvPr>
              <p:cNvGraphicFramePr>
                <a:graphicFrameLocks/>
              </p:cNvGraphicFramePr>
              <p:nvPr>
                <p:extLst>
                  <p:ext uri="{D42A27DB-BD31-4B8C-83A1-F6EECF244321}">
                    <p14:modId xmlns:p14="http://schemas.microsoft.com/office/powerpoint/2010/main" val="4173197276"/>
                  </p:ext>
                </p:extLst>
              </p:nvPr>
            </p:nvGraphicFramePr>
            <p:xfrm>
              <a:off x="1524000" y="1524000"/>
              <a:ext cx="5715000" cy="329184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1"/>
                          </a:pPr>
                          <a:r>
                            <a:rPr lang="en-IN" dirty="0"/>
                            <a:t>                     Wants</a:t>
                          </a:r>
                        </a:p>
                      </a:txBody>
                      <a:tcPr/>
                    </a:tc>
                    <a:tc>
                      <a:txBody>
                        <a:bodyPr/>
                        <a:lstStyle/>
                        <a:p>
                          <a:pPr algn="ctr">
                            <a:defRPr sz="1800"/>
                          </a:pPr>
                          <a:endParaRPr lang="en-IN" dirty="0"/>
                        </a:p>
                      </a:txBody>
                      <a:tcPr/>
                    </a:tc>
                    <a:extLst>
                      <a:ext uri="{0D108BD9-81ED-4DB2-BD59-A6C34878D82A}">
                        <a16:rowId xmlns:a16="http://schemas.microsoft.com/office/drawing/2014/main" val="663688369"/>
                      </a:ext>
                    </a:extLst>
                  </a:tr>
                  <a:tr h="328989">
                    <a:tc>
                      <a:txBody>
                        <a:bodyPr/>
                        <a:lstStyle/>
                        <a:p>
                          <a:pPr algn="l">
                            <a:defRPr sz="1800" b="1"/>
                          </a:pPr>
                          <a:r>
                            <a:rPr dirty="0"/>
                            <a:t>Entertainment</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$4000</m:t>
                                </m:r>
                              </m:oMath>
                            </m:oMathPara>
                          </a14:m>
                          <a:endParaRPr dirty="0"/>
                        </a:p>
                      </a:txBody>
                      <a:tcPr/>
                    </a:tc>
                    <a:extLst>
                      <a:ext uri="{0D108BD9-81ED-4DB2-BD59-A6C34878D82A}">
                        <a16:rowId xmlns:a16="http://schemas.microsoft.com/office/drawing/2014/main" val="2636887590"/>
                      </a:ext>
                    </a:extLst>
                  </a:tr>
                  <a:tr h="328989">
                    <a:tc>
                      <a:txBody>
                        <a:bodyPr/>
                        <a:lstStyle/>
                        <a:p>
                          <a:pPr algn="l">
                            <a:defRPr sz="1800" b="1"/>
                          </a:pPr>
                          <a:r>
                            <a:rPr dirty="0"/>
                            <a:t>Education</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$3000</m:t>
                                </m:r>
                              </m:oMath>
                            </m:oMathPara>
                          </a14:m>
                          <a:endParaRPr dirty="0"/>
                        </a:p>
                      </a:txBody>
                      <a:tcPr/>
                    </a:tc>
                    <a:extLst>
                      <a:ext uri="{0D108BD9-81ED-4DB2-BD59-A6C34878D82A}">
                        <a16:rowId xmlns:a16="http://schemas.microsoft.com/office/drawing/2014/main" val="472249085"/>
                      </a:ext>
                    </a:extLst>
                  </a:tr>
                  <a:tr h="328989">
                    <a:tc>
                      <a:txBody>
                        <a:bodyPr/>
                        <a:lstStyle/>
                        <a:p>
                          <a:pPr algn="l">
                            <a:defRPr sz="1800" b="1"/>
                          </a:pPr>
                          <a:r>
                            <a:rPr dirty="0"/>
                            <a:t>Miscellaneous</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$1000</m:t>
                                </m:r>
                              </m:oMath>
                            </m:oMathPara>
                          </a14:m>
                          <a:endParaRPr dirty="0"/>
                        </a:p>
                      </a:txBody>
                      <a:tcPr/>
                    </a:tc>
                    <a:extLst>
                      <a:ext uri="{0D108BD9-81ED-4DB2-BD59-A6C34878D82A}">
                        <a16:rowId xmlns:a16="http://schemas.microsoft.com/office/drawing/2014/main" val="3033693489"/>
                      </a:ext>
                    </a:extLst>
                  </a:tr>
                  <a:tr h="328989">
                    <a:tc>
                      <a:txBody>
                        <a:bodyPr/>
                        <a:lstStyle/>
                        <a:p>
                          <a:pPr algn="l">
                            <a:defRPr sz="1800" b="1"/>
                          </a:pPr>
                          <a:r>
                            <a:rPr dirty="0"/>
                            <a:t>Cash Contributions</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$1000</m:t>
                                </m:r>
                              </m:oMath>
                            </m:oMathPara>
                          </a14:m>
                          <a:endParaRPr dirty="0"/>
                        </a:p>
                      </a:txBody>
                      <a:tcPr/>
                    </a:tc>
                    <a:extLst>
                      <a:ext uri="{0D108BD9-81ED-4DB2-BD59-A6C34878D82A}">
                        <a16:rowId xmlns:a16="http://schemas.microsoft.com/office/drawing/2014/main" val="4112762005"/>
                      </a:ext>
                    </a:extLst>
                  </a:tr>
                  <a:tr h="32898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sz="1800" b="1"/>
                          </a:pPr>
                          <a:r>
                            <a:rPr lang="en-IN" b="1" dirty="0"/>
                            <a:t>Total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14:m>
                            <m:oMathPara xmlns:m="http://schemas.openxmlformats.org/officeDocument/2006/math">
                              <m:oMathParaPr>
                                <m:jc m:val="centerGroup"/>
                              </m:oMathParaPr>
                              <m:oMath xmlns:m="http://schemas.openxmlformats.org/officeDocument/2006/math">
                                <m:r>
                                  <a:rPr lang="en-IN" sz="1800" b="1" smtClean="0">
                                    <a:latin typeface="Cambria Math" panose="02040503050406030204" pitchFamily="18" charset="0"/>
                                  </a:rPr>
                                  <m:t>$</m:t>
                                </m:r>
                                <m:r>
                                  <a:rPr lang="en-IN" sz="1800" b="1" smtClean="0">
                                    <a:latin typeface="Cambria Math" panose="02040503050406030204" pitchFamily="18" charset="0"/>
                                  </a:rPr>
                                  <m:t>𝟗𝟎𝟎𝟎</m:t>
                                </m:r>
                              </m:oMath>
                            </m:oMathPara>
                          </a14:m>
                          <a:endParaRPr lang="en-IN" b="1" dirty="0"/>
                        </a:p>
                      </a:txBody>
                      <a:tcPr/>
                    </a:tc>
                    <a:extLst>
                      <a:ext uri="{0D108BD9-81ED-4DB2-BD59-A6C34878D82A}">
                        <a16:rowId xmlns:a16="http://schemas.microsoft.com/office/drawing/2014/main" val="849510106"/>
                      </a:ext>
                    </a:extLst>
                  </a:tr>
                  <a:tr h="328989">
                    <a:tc>
                      <a:txBody>
                        <a:bodyPr/>
                        <a:lstStyle/>
                        <a:p>
                          <a:pPr algn="l">
                            <a:defRPr sz="1800" b="1"/>
                          </a:pPr>
                          <a:r>
                            <a:rPr lang="en-US" dirty="0"/>
                            <a:t>                     </a:t>
                          </a:r>
                          <a:r>
                            <a:rPr dirty="0"/>
                            <a:t>Savings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lang="en-IN" b="1" dirty="0"/>
                        </a:p>
                      </a:txBody>
                      <a:tcPr/>
                    </a:tc>
                    <a:extLst>
                      <a:ext uri="{0D108BD9-81ED-4DB2-BD59-A6C34878D82A}">
                        <a16:rowId xmlns:a16="http://schemas.microsoft.com/office/drawing/2014/main" val="3242779641"/>
                      </a:ext>
                    </a:extLst>
                  </a:tr>
                  <a:tr h="328989">
                    <a:tc>
                      <a:txBody>
                        <a:bodyPr/>
                        <a:lstStyle/>
                        <a:p>
                          <a:pPr algn="l">
                            <a:defRPr sz="1800" b="1"/>
                          </a:pPr>
                          <a:r>
                            <a:rPr dirty="0"/>
                            <a:t>Personal Insurance/Pensions: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14:m>
                            <m:oMathPara xmlns:m="http://schemas.openxmlformats.org/officeDocument/2006/math">
                              <m:oMathParaPr>
                                <m:jc m:val="centerGroup"/>
                              </m:oMathParaPr>
                              <m:oMath xmlns:m="http://schemas.openxmlformats.org/officeDocument/2006/math">
                                <m:r>
                                  <a:rPr lang="en-IN" sz="1800" smtClean="0">
                                    <a:latin typeface="Cambria Math" panose="02040503050406030204" pitchFamily="18" charset="0"/>
                                  </a:rPr>
                                  <m:t>$10,000</m:t>
                                </m:r>
                              </m:oMath>
                            </m:oMathPara>
                          </a14:m>
                          <a:endParaRPr lang="en-IN" dirty="0"/>
                        </a:p>
                      </a:txBody>
                      <a:tcPr/>
                    </a:tc>
                    <a:extLst>
                      <a:ext uri="{0D108BD9-81ED-4DB2-BD59-A6C34878D82A}">
                        <a16:rowId xmlns:a16="http://schemas.microsoft.com/office/drawing/2014/main" val="1432603604"/>
                      </a:ext>
                    </a:extLst>
                  </a:tr>
                  <a:tr h="32898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sz="1800" b="1"/>
                          </a:pPr>
                          <a:r>
                            <a:rPr lang="en-IN" b="1" dirty="0"/>
                            <a:t>Total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14:m>
                            <m:oMathPara xmlns:m="http://schemas.openxmlformats.org/officeDocument/2006/math">
                              <m:oMathParaPr>
                                <m:jc m:val="centerGroup"/>
                              </m:oMathParaPr>
                              <m:oMath xmlns:m="http://schemas.openxmlformats.org/officeDocument/2006/math">
                                <m:r>
                                  <a:rPr lang="en-IN" sz="1800" smtClean="0">
                                    <a:latin typeface="Cambria Math" panose="02040503050406030204" pitchFamily="18" charset="0"/>
                                  </a:rPr>
                                  <m:t>$</m:t>
                                </m:r>
                                <m:r>
                                  <a:rPr lang="en-IN" sz="1800" b="1" i="1" smtClean="0">
                                    <a:latin typeface="Cambria Math" panose="02040503050406030204" pitchFamily="18" charset="0"/>
                                  </a:rPr>
                                  <m:t>𝟏𝟎</m:t>
                                </m:r>
                                <m:r>
                                  <a:rPr lang="en-IN" sz="1800" b="1" smtClean="0">
                                    <a:latin typeface="Cambria Math" panose="02040503050406030204" pitchFamily="18" charset="0"/>
                                  </a:rPr>
                                  <m:t>,</m:t>
                                </m:r>
                                <m:r>
                                  <a:rPr lang="en-IN" sz="1800" b="1" i="1" smtClean="0">
                                    <a:latin typeface="Cambria Math" panose="02040503050406030204" pitchFamily="18" charset="0"/>
                                  </a:rPr>
                                  <m:t>𝟎𝟎𝟎</m:t>
                                </m:r>
                              </m:oMath>
                            </m:oMathPara>
                          </a14:m>
                          <a:endParaRPr lang="en-IN" b="1" dirty="0"/>
                        </a:p>
                      </a:txBody>
                      <a:tcPr/>
                    </a:tc>
                    <a:extLst>
                      <a:ext uri="{0D108BD9-81ED-4DB2-BD59-A6C34878D82A}">
                        <a16:rowId xmlns:a16="http://schemas.microsoft.com/office/drawing/2014/main" val="2024337412"/>
                      </a:ext>
                    </a:extLst>
                  </a:tr>
                </a:tbl>
              </a:graphicData>
            </a:graphic>
          </p:graphicFrame>
        </mc:Choice>
        <mc:Fallback xmlns="">
          <p:graphicFrame>
            <p:nvGraphicFramePr>
              <p:cNvPr id="6" name="Table Placeholder 2" descr="The table contains 2 columns and 7 rows.&#10;&#10;Under column Wants:&#10;&#10;Row 1: Entertainment, $4,000,&#10;Row 2: Education, $3,000,&#10;Row 3: Miscellaneous, $1,000,&#10;Row 4: Cash Contributions, $1,000,&#10;Row 5: Total Wants, $9,000.&#10;&#10;Under Savings:&#10;&#10;Row 6: Personal Insurance and Pensions, $10,000,&#10;Row 7: Total Savings, $10,000,">
                <a:extLst>
                  <a:ext uri="{FF2B5EF4-FFF2-40B4-BE49-F238E27FC236}">
                    <a16:creationId xmlns:a16="http://schemas.microsoft.com/office/drawing/2014/main" id="{21B382F9-86BC-4773-B293-25BE6BE7DD34}"/>
                  </a:ext>
                </a:extLst>
              </p:cNvPr>
              <p:cNvGraphicFramePr>
                <a:graphicFrameLocks/>
              </p:cNvGraphicFramePr>
              <p:nvPr>
                <p:extLst>
                  <p:ext uri="{D42A27DB-BD31-4B8C-83A1-F6EECF244321}">
                    <p14:modId xmlns:p14="http://schemas.microsoft.com/office/powerpoint/2010/main" val="4173197276"/>
                  </p:ext>
                </p:extLst>
              </p:nvPr>
            </p:nvGraphicFramePr>
            <p:xfrm>
              <a:off x="1524000" y="1524000"/>
              <a:ext cx="5715000" cy="329184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1"/>
                          </a:pPr>
                          <a:r>
                            <a:rPr lang="en-IN" dirty="0"/>
                            <a:t>                     Wants</a:t>
                          </a:r>
                        </a:p>
                      </a:txBody>
                      <a:tcPr/>
                    </a:tc>
                    <a:tc>
                      <a:txBody>
                        <a:bodyPr/>
                        <a:lstStyle/>
                        <a:p>
                          <a:pPr algn="ctr">
                            <a:defRPr sz="1800"/>
                          </a:pPr>
                          <a:endParaRPr lang="en-IN" dirty="0"/>
                        </a:p>
                      </a:txBody>
                      <a:tcPr/>
                    </a:tc>
                    <a:extLst>
                      <a:ext uri="{0D108BD9-81ED-4DB2-BD59-A6C34878D82A}">
                        <a16:rowId xmlns:a16="http://schemas.microsoft.com/office/drawing/2014/main" val="663688369"/>
                      </a:ext>
                    </a:extLst>
                  </a:tr>
                  <a:tr h="365760">
                    <a:tc>
                      <a:txBody>
                        <a:bodyPr/>
                        <a:lstStyle/>
                        <a:p>
                          <a:pPr algn="l">
                            <a:defRPr sz="1800" b="1"/>
                          </a:pPr>
                          <a:r>
                            <a:rPr dirty="0"/>
                            <a:t>Entertainment</a:t>
                          </a:r>
                        </a:p>
                      </a:txBody>
                      <a:tcPr/>
                    </a:tc>
                    <a:tc>
                      <a:txBody>
                        <a:bodyPr/>
                        <a:lstStyle/>
                        <a:p>
                          <a:endParaRPr lang="en-US"/>
                        </a:p>
                      </a:txBody>
                      <a:tcPr>
                        <a:blipFill>
                          <a:blip r:embed="rId2"/>
                          <a:stretch>
                            <a:fillRect l="-114612" t="-108333" r="-457" b="-726667"/>
                          </a:stretch>
                        </a:blipFill>
                      </a:tcPr>
                    </a:tc>
                    <a:extLst>
                      <a:ext uri="{0D108BD9-81ED-4DB2-BD59-A6C34878D82A}">
                        <a16:rowId xmlns:a16="http://schemas.microsoft.com/office/drawing/2014/main" val="2636887590"/>
                      </a:ext>
                    </a:extLst>
                  </a:tr>
                  <a:tr h="365760">
                    <a:tc>
                      <a:txBody>
                        <a:bodyPr/>
                        <a:lstStyle/>
                        <a:p>
                          <a:pPr algn="l">
                            <a:defRPr sz="1800" b="1"/>
                          </a:pPr>
                          <a:r>
                            <a:rPr dirty="0"/>
                            <a:t>Education</a:t>
                          </a:r>
                        </a:p>
                      </a:txBody>
                      <a:tcPr/>
                    </a:tc>
                    <a:tc>
                      <a:txBody>
                        <a:bodyPr/>
                        <a:lstStyle/>
                        <a:p>
                          <a:endParaRPr lang="en-US"/>
                        </a:p>
                      </a:txBody>
                      <a:tcPr>
                        <a:blipFill>
                          <a:blip r:embed="rId2"/>
                          <a:stretch>
                            <a:fillRect l="-114612" t="-208333" r="-457" b="-626667"/>
                          </a:stretch>
                        </a:blipFill>
                      </a:tcPr>
                    </a:tc>
                    <a:extLst>
                      <a:ext uri="{0D108BD9-81ED-4DB2-BD59-A6C34878D82A}">
                        <a16:rowId xmlns:a16="http://schemas.microsoft.com/office/drawing/2014/main" val="472249085"/>
                      </a:ext>
                    </a:extLst>
                  </a:tr>
                  <a:tr h="365760">
                    <a:tc>
                      <a:txBody>
                        <a:bodyPr/>
                        <a:lstStyle/>
                        <a:p>
                          <a:pPr algn="l">
                            <a:defRPr sz="1800" b="1"/>
                          </a:pPr>
                          <a:r>
                            <a:rPr dirty="0"/>
                            <a:t>Miscellaneous</a:t>
                          </a:r>
                        </a:p>
                      </a:txBody>
                      <a:tcPr/>
                    </a:tc>
                    <a:tc>
                      <a:txBody>
                        <a:bodyPr/>
                        <a:lstStyle/>
                        <a:p>
                          <a:endParaRPr lang="en-US"/>
                        </a:p>
                      </a:txBody>
                      <a:tcPr>
                        <a:blipFill>
                          <a:blip r:embed="rId2"/>
                          <a:stretch>
                            <a:fillRect l="-114612" t="-308333" r="-457" b="-526667"/>
                          </a:stretch>
                        </a:blipFill>
                      </a:tcPr>
                    </a:tc>
                    <a:extLst>
                      <a:ext uri="{0D108BD9-81ED-4DB2-BD59-A6C34878D82A}">
                        <a16:rowId xmlns:a16="http://schemas.microsoft.com/office/drawing/2014/main" val="3033693489"/>
                      </a:ext>
                    </a:extLst>
                  </a:tr>
                  <a:tr h="365760">
                    <a:tc>
                      <a:txBody>
                        <a:bodyPr/>
                        <a:lstStyle/>
                        <a:p>
                          <a:pPr algn="l">
                            <a:defRPr sz="1800" b="1"/>
                          </a:pPr>
                          <a:r>
                            <a:rPr dirty="0"/>
                            <a:t>Cash Contributions</a:t>
                          </a:r>
                        </a:p>
                      </a:txBody>
                      <a:tcPr/>
                    </a:tc>
                    <a:tc>
                      <a:txBody>
                        <a:bodyPr/>
                        <a:lstStyle/>
                        <a:p>
                          <a:endParaRPr lang="en-US"/>
                        </a:p>
                      </a:txBody>
                      <a:tcPr>
                        <a:blipFill>
                          <a:blip r:embed="rId2"/>
                          <a:stretch>
                            <a:fillRect l="-114612" t="-408333" r="-457" b="-426667"/>
                          </a:stretch>
                        </a:blipFill>
                      </a:tcPr>
                    </a:tc>
                    <a:extLst>
                      <a:ext uri="{0D108BD9-81ED-4DB2-BD59-A6C34878D82A}">
                        <a16:rowId xmlns:a16="http://schemas.microsoft.com/office/drawing/2014/main" val="4112762005"/>
                      </a:ext>
                    </a:extLst>
                  </a:tr>
                  <a:tr h="36576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sz="1800" b="1"/>
                          </a:pPr>
                          <a:r>
                            <a:rPr lang="en-IN" b="1" dirty="0"/>
                            <a:t>Total</a:t>
                          </a:r>
                        </a:p>
                      </a:txBody>
                      <a:tcPr/>
                    </a:tc>
                    <a:tc>
                      <a:txBody>
                        <a:bodyPr/>
                        <a:lstStyle/>
                        <a:p>
                          <a:endParaRPr lang="en-US"/>
                        </a:p>
                      </a:txBody>
                      <a:tcPr>
                        <a:blipFill>
                          <a:blip r:embed="rId2"/>
                          <a:stretch>
                            <a:fillRect l="-114612" t="-508333" r="-457" b="-326667"/>
                          </a:stretch>
                        </a:blipFill>
                      </a:tcPr>
                    </a:tc>
                    <a:extLst>
                      <a:ext uri="{0D108BD9-81ED-4DB2-BD59-A6C34878D82A}">
                        <a16:rowId xmlns:a16="http://schemas.microsoft.com/office/drawing/2014/main" val="849510106"/>
                      </a:ext>
                    </a:extLst>
                  </a:tr>
                  <a:tr h="365760">
                    <a:tc>
                      <a:txBody>
                        <a:bodyPr/>
                        <a:lstStyle/>
                        <a:p>
                          <a:pPr algn="l">
                            <a:defRPr sz="1800" b="1"/>
                          </a:pPr>
                          <a:r>
                            <a:rPr lang="en-US" dirty="0"/>
                            <a:t>                     </a:t>
                          </a:r>
                          <a:r>
                            <a:rPr dirty="0"/>
                            <a:t>Savings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lang="en-IN" b="1" dirty="0"/>
                        </a:p>
                      </a:txBody>
                      <a:tcPr/>
                    </a:tc>
                    <a:extLst>
                      <a:ext uri="{0D108BD9-81ED-4DB2-BD59-A6C34878D82A}">
                        <a16:rowId xmlns:a16="http://schemas.microsoft.com/office/drawing/2014/main" val="3242779641"/>
                      </a:ext>
                    </a:extLst>
                  </a:tr>
                  <a:tr h="365760">
                    <a:tc>
                      <a:txBody>
                        <a:bodyPr/>
                        <a:lstStyle/>
                        <a:p>
                          <a:pPr algn="l">
                            <a:defRPr sz="1800" b="1"/>
                          </a:pPr>
                          <a:r>
                            <a:rPr dirty="0"/>
                            <a:t>Personal Insurance/Pensions:</a:t>
                          </a:r>
                        </a:p>
                      </a:txBody>
                      <a:tcPr/>
                    </a:tc>
                    <a:tc>
                      <a:txBody>
                        <a:bodyPr/>
                        <a:lstStyle/>
                        <a:p>
                          <a:endParaRPr lang="en-US"/>
                        </a:p>
                      </a:txBody>
                      <a:tcPr>
                        <a:blipFill>
                          <a:blip r:embed="rId2"/>
                          <a:stretch>
                            <a:fillRect l="-114612" t="-708333" r="-457" b="-126667"/>
                          </a:stretch>
                        </a:blipFill>
                      </a:tcPr>
                    </a:tc>
                    <a:extLst>
                      <a:ext uri="{0D108BD9-81ED-4DB2-BD59-A6C34878D82A}">
                        <a16:rowId xmlns:a16="http://schemas.microsoft.com/office/drawing/2014/main" val="1432603604"/>
                      </a:ext>
                    </a:extLst>
                  </a:tr>
                  <a:tr h="36576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sz="1800" b="1"/>
                          </a:pPr>
                          <a:r>
                            <a:rPr lang="en-IN" b="1" dirty="0"/>
                            <a:t>Total</a:t>
                          </a:r>
                        </a:p>
                      </a:txBody>
                      <a:tcPr/>
                    </a:tc>
                    <a:tc>
                      <a:txBody>
                        <a:bodyPr/>
                        <a:lstStyle/>
                        <a:p>
                          <a:endParaRPr lang="en-US"/>
                        </a:p>
                      </a:txBody>
                      <a:tcPr>
                        <a:blipFill>
                          <a:blip r:embed="rId2"/>
                          <a:stretch>
                            <a:fillRect l="-114612" t="-808333" r="-457" b="-26667"/>
                          </a:stretch>
                        </a:blipFill>
                      </a:tcPr>
                    </a:tc>
                    <a:extLst>
                      <a:ext uri="{0D108BD9-81ED-4DB2-BD59-A6C34878D82A}">
                        <a16:rowId xmlns:a16="http://schemas.microsoft.com/office/drawing/2014/main" val="2024337412"/>
                      </a:ext>
                    </a:extLst>
                  </a:tr>
                </a:tbl>
              </a:graphicData>
            </a:graphic>
          </p:graphicFrame>
        </mc:Fallback>
      </mc:AlternateContent>
    </p:spTree>
    <p:extLst>
      <p:ext uri="{BB962C8B-B14F-4D97-AF65-F5344CB8AC3E}">
        <p14:creationId xmlns:p14="http://schemas.microsoft.com/office/powerpoint/2010/main" val="2055308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Comparing Spending Habit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9</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defRPr sz="2800"/>
                </a:pPr>
                <a:r>
                  <a:rPr dirty="0"/>
                  <a:t>​</a:t>
                </a:r>
                <a:r>
                  <a:rPr sz="2800" dirty="0"/>
                  <a:t>Based on the way we distributed the spending to the different categories, this does not follow a </a:t>
                </a:r>
                <a14:m>
                  <m:oMath xmlns:m="http://schemas.openxmlformats.org/officeDocument/2006/math">
                    <m:r>
                      <a:rPr>
                        <a:latin typeface="Cambria Math" panose="02040503050406030204" pitchFamily="18" charset="0"/>
                      </a:rPr>
                      <m:t>50/30/20</m:t>
                    </m:r>
                  </m:oMath>
                </a14:m>
                <a:r>
                  <a:rPr sz="2800" dirty="0"/>
                  <a:t> budget model. The necessities category is way over budget, while the other two are under budget.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Calculating Miscellaneous Spending</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Determine the approximate monthly cost of each miscellaneous spending activity. Then calculate the overall cost of the three activities in one month.</a:t>
                </a:r>
              </a:p>
              <a:p>
                <a:pPr marL="538163" indent="-538163">
                  <a:defRPr sz="2800"/>
                </a:pPr>
                <a:r>
                  <a:rPr lang="en-US" dirty="0"/>
                  <a:t>a.	$3.02</a:t>
                </a:r>
                <a:r>
                  <a:rPr sz="2800" dirty="0"/>
                  <a:t> on coffee at least </a:t>
                </a:r>
                <a:r>
                  <a:rPr sz="2800" dirty="0">
                    <a:latin typeface="Cambria Math"/>
                  </a:rPr>
                  <a:t>3</a:t>
                </a:r>
                <a:r>
                  <a:rPr sz="2800" dirty="0"/>
                  <a:t> times a week</a:t>
                </a:r>
              </a:p>
              <a:p>
                <a:pPr marL="538163" indent="-538163">
                  <a:defRPr sz="2800"/>
                </a:pPr>
                <a:r>
                  <a:rPr lang="en-US" dirty="0"/>
                  <a:t>b.	</a:t>
                </a:r>
                <a:r>
                  <a:rPr sz="2800" dirty="0"/>
                  <a:t>Lunch with friends every Friday, averaging </a:t>
                </a:r>
                <a14:m>
                  <m:oMath xmlns:m="http://schemas.openxmlformats.org/officeDocument/2006/math">
                    <m:r>
                      <a:rPr>
                        <a:latin typeface="Cambria Math" panose="02040503050406030204" pitchFamily="18" charset="0"/>
                      </a:rPr>
                      <m:t>$10.65</m:t>
                    </m:r>
                  </m:oMath>
                </a14:m>
                <a:endParaRPr sz="2800" dirty="0"/>
              </a:p>
              <a:p>
                <a:pPr marL="538163" indent="-538163">
                  <a:defRPr sz="2800"/>
                </a:pPr>
                <a:r>
                  <a:rPr lang="en-US" dirty="0"/>
                  <a:t>c.	$15</a:t>
                </a:r>
                <a:r>
                  <a:rPr sz="2800" dirty="0"/>
                  <a:t> for a friend's birthday (either on a gift or celebrating out with that friend) and </a:t>
                </a:r>
                <a:r>
                  <a:rPr sz="2800" dirty="0">
                    <a:latin typeface="Cambria Math"/>
                  </a:rPr>
                  <a:t>3</a:t>
                </a:r>
                <a:r>
                  <a:rPr sz="2800" dirty="0"/>
                  <a:t> friends have birthdays this month</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IN">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Calculating Miscellaneous Spending</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400" b="1" dirty="0"/>
                  <a:t>Solution</a:t>
                </a:r>
              </a:p>
              <a:p>
                <a:pPr marL="538163" indent="-538163">
                  <a:defRPr sz="2800"/>
                </a:pPr>
                <a:r>
                  <a:rPr lang="en-US" sz="2400" dirty="0"/>
                  <a:t>a.	</a:t>
                </a:r>
                <a:r>
                  <a:rPr sz="2400" dirty="0"/>
                  <a:t>​Coffee </a:t>
                </a:r>
                <a:r>
                  <a:rPr sz="2400" dirty="0">
                    <a:latin typeface="Cambria Math"/>
                  </a:rPr>
                  <a:t>3</a:t>
                </a:r>
                <a:r>
                  <a:rPr sz="2400" dirty="0"/>
                  <a:t> times a week, for </a:t>
                </a:r>
                <a:r>
                  <a:rPr sz="2400" dirty="0">
                    <a:latin typeface="Cambria Math"/>
                  </a:rPr>
                  <a:t>4</a:t>
                </a:r>
                <a:r>
                  <a:rPr sz="2400" dirty="0"/>
                  <a:t> weeks in a month, means we multiply the cost of the coffee by </a:t>
                </a:r>
                <a:r>
                  <a:rPr sz="2400" dirty="0">
                    <a:latin typeface="Cambria Math"/>
                  </a:rPr>
                  <a:t>12</a:t>
                </a:r>
                <a:r>
                  <a:rPr sz="2400" dirty="0"/>
                  <a:t>.</a:t>
                </a:r>
              </a:p>
              <a:p>
                <a:pPr algn="ctr">
                  <a:defRPr sz="2800"/>
                </a:pPr>
                <a:r>
                  <a:rPr sz="2400" dirty="0"/>
                  <a:t>​Monthly Coffee Cost: </a:t>
                </a:r>
                <a14:m>
                  <m:oMath xmlns:m="http://schemas.openxmlformats.org/officeDocument/2006/math">
                    <m:r>
                      <a:rPr sz="2400">
                        <a:latin typeface="Cambria Math" panose="02040503050406030204" pitchFamily="18" charset="0"/>
                      </a:rPr>
                      <m:t>$3.02⋅12=$36.24</m:t>
                    </m:r>
                  </m:oMath>
                </a14:m>
                <a:endParaRPr sz="2400" dirty="0"/>
              </a:p>
              <a:p>
                <a:pPr marL="538163" indent="-538163">
                  <a:defRPr sz="2800"/>
                </a:pPr>
                <a:r>
                  <a:rPr lang="en-US" sz="2400" dirty="0"/>
                  <a:t>b.	</a:t>
                </a:r>
                <a:r>
                  <a:rPr sz="2400" dirty="0"/>
                  <a:t>​Eating out with friends each Friday equates to at least </a:t>
                </a:r>
                <a:r>
                  <a:rPr sz="2400" dirty="0">
                    <a:latin typeface="Cambria Math"/>
                  </a:rPr>
                  <a:t>4</a:t>
                </a:r>
                <a:r>
                  <a:rPr sz="2400" dirty="0"/>
                  <a:t> times the cost of the meal.</a:t>
                </a:r>
              </a:p>
              <a:p>
                <a:pPr algn="ctr">
                  <a:defRPr sz="2800"/>
                </a:pPr>
                <a:r>
                  <a:rPr sz="2400" dirty="0"/>
                  <a:t>​Monthly Friday Lunch Cost: </a:t>
                </a:r>
                <a14:m>
                  <m:oMath xmlns:m="http://schemas.openxmlformats.org/officeDocument/2006/math">
                    <m:r>
                      <a:rPr sz="2400">
                        <a:latin typeface="Cambria Math" panose="02040503050406030204" pitchFamily="18" charset="0"/>
                      </a:rPr>
                      <m:t>$10.65⋅4=$42.60</m:t>
                    </m:r>
                  </m:oMath>
                </a14:m>
                <a:endParaRPr sz="2400" dirty="0"/>
              </a:p>
              <a:p>
                <a:pPr marL="538163" indent="-538163">
                  <a:defRPr sz="2800"/>
                </a:pPr>
                <a:r>
                  <a:rPr lang="en-US" sz="2400" dirty="0"/>
                  <a:t>c.	</a:t>
                </a:r>
                <a:r>
                  <a:rPr sz="2400" dirty="0"/>
                  <a:t>​Three friends' birthdays in a month means that you spend </a:t>
                </a:r>
                <a14:m>
                  <m:oMath xmlns:m="http://schemas.openxmlformats.org/officeDocument/2006/math">
                    <m:r>
                      <a:rPr sz="2400">
                        <a:latin typeface="Cambria Math" panose="02040503050406030204" pitchFamily="18" charset="0"/>
                      </a:rPr>
                      <m:t>3⋅$15=$45</m:t>
                    </m:r>
                  </m:oMath>
                </a14:m>
                <a:r>
                  <a:rPr sz="2400" dirty="0"/>
                  <a:t> in gifts that month.</a:t>
                </a:r>
              </a:p>
              <a:p>
                <a:pPr>
                  <a:defRPr sz="2800"/>
                </a:pPr>
                <a:r>
                  <a:rPr sz="2400" dirty="0"/>
                  <a:t>Overall, the miscellaneous expenses for the month add to</a:t>
                </a:r>
                <a:endParaRPr lang="en-US" sz="2400" dirty="0"/>
              </a:p>
              <a:p>
                <a:pPr algn="ctr">
                  <a:defRPr sz="2800"/>
                </a:pPr>
                <a14:m>
                  <m:oMath xmlns:m="http://schemas.openxmlformats.org/officeDocument/2006/math">
                    <m:r>
                      <a:rPr sz="2400">
                        <a:latin typeface="Cambria Math" panose="02040503050406030204" pitchFamily="18" charset="0"/>
                      </a:rPr>
                      <m:t>$36.24+$42.60+$45=$123.84</m:t>
                    </m:r>
                  </m:oMath>
                </a14:m>
                <a:r>
                  <a:rPr sz="24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a:stretch>
              </a:blipFill>
            </p:spPr>
            <p:txBody>
              <a:bodyPr/>
              <a:lstStyle/>
              <a:p>
                <a:r>
                  <a:rPr lang="en-IN">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1</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a gamer spends </a:t>
                </a:r>
                <a14:m>
                  <m:oMath xmlns:m="http://schemas.openxmlformats.org/officeDocument/2006/math">
                    <m:r>
                      <a:rPr>
                        <a:latin typeface="Cambria Math" panose="02040503050406030204" pitchFamily="18" charset="0"/>
                      </a:rPr>
                      <m:t>99</m:t>
                    </m:r>
                    <m:r>
                      <m:rPr>
                        <m:nor/>
                      </m:rPr>
                      <a:rPr/>
                      <m:t> </m:t>
                    </m:r>
                    <m:r>
                      <a:rPr>
                        <a:latin typeface="Cambria Math" panose="02040503050406030204" pitchFamily="18" charset="0"/>
                      </a:rPr>
                      <m:t>¢</m:t>
                    </m:r>
                  </m:oMath>
                </a14:m>
                <a:r>
                  <a:rPr sz="2800" dirty="0"/>
                  <a:t> on average every </a:t>
                </a:r>
                <a:r>
                  <a:rPr sz="2800" dirty="0">
                    <a:latin typeface="Cambria Math"/>
                  </a:rPr>
                  <a:t>3</a:t>
                </a:r>
                <a:r>
                  <a:rPr sz="2800" dirty="0"/>
                  <a:t> days to buy extra levels on a game, and also allows himself </a:t>
                </a:r>
                <a14:m>
                  <m:oMath xmlns:m="http://schemas.openxmlformats.org/officeDocument/2006/math">
                    <m:r>
                      <a:rPr>
                        <a:latin typeface="Cambria Math" panose="02040503050406030204" pitchFamily="18" charset="0"/>
                      </a:rPr>
                      <m:t>$5.00</m:t>
                    </m:r>
                  </m:oMath>
                </a14:m>
                <a:r>
                  <a:rPr sz="2800" dirty="0"/>
                  <a:t> in miscellaneous game spending each month, calculate how much is spent on gaming during the month.</a:t>
                </a:r>
                <a:endParaRPr lang="en-US" sz="2800" dirty="0"/>
              </a:p>
              <a:p>
                <a:pPr>
                  <a:defRPr sz="2800"/>
                </a:pPr>
                <a:endParaRPr sz="2800" dirty="0"/>
              </a:p>
              <a:p>
                <a:pPr>
                  <a:defRPr sz="2800"/>
                </a:pPr>
                <a:r>
                  <a:rPr sz="2800" dirty="0"/>
                  <a:t>Answer: </a:t>
                </a:r>
                <a14:m>
                  <m:oMath xmlns:m="http://schemas.openxmlformats.org/officeDocument/2006/math">
                    <m:r>
                      <a:rPr>
                        <a:latin typeface="Cambria Math" panose="02040503050406030204" pitchFamily="18" charset="0"/>
                      </a:rPr>
                      <m:t>$14.90</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556"/>
                </a:stretch>
              </a:blipFill>
            </p:spPr>
            <p:txBody>
              <a:bodyPr/>
              <a:lstStyle/>
              <a:p>
                <a:r>
                  <a:rPr lang="en-US">
                    <a:noFill/>
                  </a:rPr>
                  <a:t> </a:t>
                </a:r>
              </a:p>
            </p:txBody>
          </p:sp>
        </mc:Fallback>
      </mc:AlternateContent>
    </p:spTree>
    <p:extLst>
      <p:ext uri="{BB962C8B-B14F-4D97-AF65-F5344CB8AC3E}">
        <p14:creationId xmlns:p14="http://schemas.microsoft.com/office/powerpoint/2010/main" val="50027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Prorating Expenses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Imani is self-employed. Based on last year, her projected state and federal taxes for this year will be approximately </a:t>
                </a:r>
                <a14:m>
                  <m:oMath xmlns:m="http://schemas.openxmlformats.org/officeDocument/2006/math">
                    <m:r>
                      <a:rPr>
                        <a:latin typeface="Cambria Math" panose="02040503050406030204" pitchFamily="18" charset="0"/>
                      </a:rPr>
                      <m:t>$11,500</m:t>
                    </m:r>
                  </m:oMath>
                </a14:m>
                <a:r>
                  <a:rPr sz="2800" dirty="0"/>
                  <a:t>.</a:t>
                </a:r>
              </a:p>
              <a:p>
                <a:pPr marL="538163" indent="-538163">
                  <a:defRPr sz="2800"/>
                </a:pPr>
                <a:r>
                  <a:rPr lang="en-US" sz="2800" dirty="0"/>
                  <a:t>a.	</a:t>
                </a:r>
                <a:r>
                  <a:rPr sz="2800" dirty="0"/>
                  <a:t>Determine how much Imani should prepay each quarter in order to meet the projected taxes by the end of the year.</a:t>
                </a:r>
              </a:p>
              <a:p>
                <a:pPr marL="538163" indent="-538163">
                  <a:defRPr sz="2800"/>
                </a:pPr>
                <a:r>
                  <a:rPr lang="en-US" sz="2800" dirty="0"/>
                  <a:t>b.	</a:t>
                </a:r>
                <a:r>
                  <a:rPr sz="2800" dirty="0"/>
                  <a:t>Determine how much Imani should put aside each month so that she has enough to pay her estimated quarterly taxes.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IN">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Prorating Expenses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p:txBody>
          <a:bodyPr>
            <a:normAutofit/>
          </a:bodyPr>
          <a:lstStyle/>
          <a:p>
            <a:r>
              <a:rPr sz="2400" b="1" dirty="0"/>
              <a:t>Solution</a:t>
            </a:r>
          </a:p>
          <a:p>
            <a:pPr marL="447675" indent="-447675">
              <a:defRPr sz="2800"/>
            </a:pPr>
            <a:r>
              <a:rPr lang="en-US" sz="2400" dirty="0"/>
              <a:t>a.	</a:t>
            </a:r>
            <a:r>
              <a:rPr sz="2400" dirty="0"/>
              <a:t>If Imani is paying her projected taxes quarterly, then the annual estimate should be divided by </a:t>
            </a:r>
            <a:r>
              <a:rPr sz="2400" dirty="0">
                <a:latin typeface="Cambria Math"/>
              </a:rPr>
              <a:t>4</a:t>
            </a:r>
            <a:r>
              <a:rPr sz="2400" dirty="0"/>
              <a:t> to find the quarterly amount.</a:t>
            </a:r>
            <a:endParaRPr lang="en-US" sz="2400" dirty="0"/>
          </a:p>
        </p:txBody>
      </p:sp>
      <p:pic>
        <p:nvPicPr>
          <p:cNvPr id="7" name="Picture 6" descr="Quarterly Taxes Due: Numerator 11500 Dollars divided by Denominator 4 equals 2875 dollars">
            <a:extLst>
              <a:ext uri="{FF2B5EF4-FFF2-40B4-BE49-F238E27FC236}">
                <a16:creationId xmlns:a16="http://schemas.microsoft.com/office/drawing/2014/main" id="{D999F2E5-66F8-9EE9-157A-0210EC3BC6B7}"/>
              </a:ext>
            </a:extLst>
          </p:cNvPr>
          <p:cNvPicPr>
            <a:picLocks noChangeAspect="1"/>
          </p:cNvPicPr>
          <p:nvPr/>
        </p:nvPicPr>
        <p:blipFill>
          <a:blip r:embed="rId2"/>
          <a:stretch>
            <a:fillRect/>
          </a:stretch>
        </p:blipFill>
        <p:spPr>
          <a:xfrm>
            <a:off x="2000249" y="2559209"/>
            <a:ext cx="5143500" cy="781050"/>
          </a:xfrm>
          <a:prstGeom prst="rect">
            <a:avLst/>
          </a:prstGeom>
        </p:spPr>
      </p:pic>
      <p:sp>
        <p:nvSpPr>
          <p:cNvPr id="5" name="TextBox 4">
            <a:extLst>
              <a:ext uri="{FF2B5EF4-FFF2-40B4-BE49-F238E27FC236}">
                <a16:creationId xmlns:a16="http://schemas.microsoft.com/office/drawing/2014/main" id="{4E1CF960-0F28-A9F3-89A1-E7D72707428E}"/>
              </a:ext>
            </a:extLst>
          </p:cNvPr>
          <p:cNvSpPr txBox="1"/>
          <p:nvPr/>
        </p:nvSpPr>
        <p:spPr>
          <a:xfrm>
            <a:off x="936811" y="3340259"/>
            <a:ext cx="7696200"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ea typeface="+mn-ea"/>
                <a:cs typeface="+mn-cs"/>
              </a:rPr>
              <a:t>Thus, Imani will need to pay $2875 each quarter in taxes.</a:t>
            </a:r>
            <a:endParaRPr lang="en-IN" sz="2400" dirty="0"/>
          </a:p>
        </p:txBody>
      </p:sp>
      <p:sp>
        <p:nvSpPr>
          <p:cNvPr id="9" name="TextBox 8">
            <a:extLst>
              <a:ext uri="{FF2B5EF4-FFF2-40B4-BE49-F238E27FC236}">
                <a16:creationId xmlns:a16="http://schemas.microsoft.com/office/drawing/2014/main" id="{9A35E368-7384-34FD-AF9D-DB7AF9F68F7D}"/>
              </a:ext>
            </a:extLst>
          </p:cNvPr>
          <p:cNvSpPr txBox="1"/>
          <p:nvPr/>
        </p:nvSpPr>
        <p:spPr>
          <a:xfrm>
            <a:off x="457200" y="3874711"/>
            <a:ext cx="8229599" cy="1938992"/>
          </a:xfrm>
          <a:prstGeom prst="rect">
            <a:avLst/>
          </a:prstGeom>
          <a:noFill/>
        </p:spPr>
        <p:txBody>
          <a:bodyPr wrap="square">
            <a:spAutoFit/>
          </a:bodyPr>
          <a:lstStyle/>
          <a:p>
            <a:pPr marL="447675" indent="-447675"/>
            <a:r>
              <a:rPr kumimoji="0" lang="en-US" sz="2400" b="0" i="0" u="none" strike="noStrike" kern="1200" cap="none" spc="0" normalizeH="0" baseline="0" noProof="0" dirty="0">
                <a:ln>
                  <a:noFill/>
                </a:ln>
                <a:solidFill>
                  <a:srgbClr val="366092"/>
                </a:solidFill>
                <a:effectLst/>
                <a:uLnTx/>
                <a:uFillTx/>
                <a:latin typeface="Calibri"/>
                <a:ea typeface="+mn-ea"/>
                <a:cs typeface="+mn-cs"/>
              </a:rPr>
              <a:t>b.	Although Imani will only pay her taxes quarterly, setting aside funds each month is a smart move. There are two ways to determine the monthly portion: 1. divide the year's approximation by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12</a:t>
            </a:r>
            <a:r>
              <a:rPr kumimoji="0" lang="en-US" sz="2400" b="0" i="0" u="none" strike="noStrike" kern="1200" cap="none" spc="0" normalizeH="0" baseline="0" noProof="0" dirty="0">
                <a:ln>
                  <a:noFill/>
                </a:ln>
                <a:solidFill>
                  <a:srgbClr val="366092"/>
                </a:solidFill>
                <a:effectLst/>
                <a:uLnTx/>
                <a:uFillTx/>
                <a:latin typeface="Calibri"/>
                <a:ea typeface="+mn-ea"/>
                <a:cs typeface="+mn-cs"/>
              </a:rPr>
              <a:t> months, or 2. divide the quarterly approximation by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3</a:t>
            </a:r>
            <a:r>
              <a:rPr kumimoji="0" lang="en-US" sz="2400" b="0" i="0" u="none" strike="noStrike" kern="1200" cap="none" spc="0" normalizeH="0" baseline="0" noProof="0" dirty="0">
                <a:ln>
                  <a:noFill/>
                </a:ln>
                <a:solidFill>
                  <a:srgbClr val="366092"/>
                </a:solidFill>
                <a:effectLst/>
                <a:uLnTx/>
                <a:uFillTx/>
                <a:latin typeface="Calibri"/>
                <a:ea typeface="+mn-ea"/>
                <a:cs typeface="+mn-cs"/>
              </a:rPr>
              <a:t> months. Both calculations are shown.</a:t>
            </a:r>
            <a:endParaRPr lang="en-IN" sz="2400" dirty="0"/>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c814cb3e8714731e075e6c5082fb93d7">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d80a9e90dbd3f40806ac15508682cdd4"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EF50D53-0A66-4386-93A8-E59237CB48B7}"/>
</file>

<file path=customXml/itemProps2.xml><?xml version="1.0" encoding="utf-8"?>
<ds:datastoreItem xmlns:ds="http://schemas.openxmlformats.org/officeDocument/2006/customXml" ds:itemID="{00FA2DEB-32FC-485E-88B8-94A8A8FD06B2}"/>
</file>

<file path=customXml/itemProps3.xml><?xml version="1.0" encoding="utf-8"?>
<ds:datastoreItem xmlns:ds="http://schemas.openxmlformats.org/officeDocument/2006/customXml" ds:itemID="{4017035C-82AE-4385-8AEB-E441319C205E}"/>
</file>

<file path=docProps/app.xml><?xml version="1.0" encoding="utf-8"?>
<Properties xmlns="http://schemas.openxmlformats.org/officeDocument/2006/extended-properties" xmlns:vt="http://schemas.openxmlformats.org/officeDocument/2006/docPropsVTypes">
  <TotalTime>1398</TotalTime>
  <Words>3778</Words>
  <Application>Microsoft Office PowerPoint</Application>
  <PresentationFormat>On-screen Show (4:3)</PresentationFormat>
  <Paragraphs>269</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Calibri</vt:lpstr>
      <vt:lpstr>Cambria Math</vt:lpstr>
      <vt:lpstr>Courier New</vt:lpstr>
      <vt:lpstr>Arial</vt:lpstr>
      <vt:lpstr>Office Theme</vt:lpstr>
      <vt:lpstr>Section 6.5</vt:lpstr>
      <vt:lpstr>Definition: Budget</vt:lpstr>
      <vt:lpstr>Helpful Hint</vt:lpstr>
      <vt:lpstr>Procedure: Steps to Creating a Budget</vt:lpstr>
      <vt:lpstr>Example 1: Calculating Miscellaneous Spending—Slide 1</vt:lpstr>
      <vt:lpstr>Example 1: Calculating Miscellaneous Spending—Slide 2</vt:lpstr>
      <vt:lpstr>Skill Check 1</vt:lpstr>
      <vt:lpstr>Example 2: Prorating Expenses—Slide 1</vt:lpstr>
      <vt:lpstr>Example 2: Prorating Expenses—Slide 2</vt:lpstr>
      <vt:lpstr>Example 2: Prorating Expenses—Slide 3</vt:lpstr>
      <vt:lpstr>Fun Fact 1</vt:lpstr>
      <vt:lpstr>Example 3: Determining Total Monthly Expenses—Slide 1</vt:lpstr>
      <vt:lpstr>Example 3: Determining Total Monthly Expenses—Slide 2</vt:lpstr>
      <vt:lpstr>Example 3: Determining Total Monthly Expenses—Slide 3</vt:lpstr>
      <vt:lpstr>Example 4: Creating a Budget with a Spreadsheet—Slide 4</vt:lpstr>
      <vt:lpstr>Example 4: Creating a Budget with a Spreadsheet—Slide 5</vt:lpstr>
      <vt:lpstr>Example 4: Creating a Budget with a Spreadsheet—Slide 6</vt:lpstr>
      <vt:lpstr>Example 4: Creating a Budget with a Spreadsheet—Slide 7</vt:lpstr>
      <vt:lpstr>Example 4: Creating a Budget with a Spreadsheet—Slide 8</vt:lpstr>
      <vt:lpstr>Example 4: Creating a Budget with a Spreadsheet—Slide 9</vt:lpstr>
      <vt:lpstr>Example 4: Creating a Budget with a Spreadsheet—Slide 10</vt:lpstr>
      <vt:lpstr>Example 4: Creating a Budget with a Spreadsheet—Slide 11</vt:lpstr>
      <vt:lpstr>Example 4: Creating a Budget with a Spreadsheet—Slide 12</vt:lpstr>
      <vt:lpstr>Example 4: Creating a Budget with a Spreadsheet—Slide 13</vt:lpstr>
      <vt:lpstr>Example 4: Creating a Budget with a Spreadsheet—Slide 14</vt:lpstr>
      <vt:lpstr>Example 4: Creating a Budget with a Spreadsheet—Slide 15</vt:lpstr>
      <vt:lpstr>Skill Check 2</vt:lpstr>
      <vt:lpstr>Fun Fact 2</vt:lpstr>
      <vt:lpstr>Example 5: Comparing Cell Phone Plans—Slide 1</vt:lpstr>
      <vt:lpstr>Example 5: Comparing Cell Phone Plans—Slide 2</vt:lpstr>
      <vt:lpstr>Example 5: Comparing Cell Phone Plans—Slide 3</vt:lpstr>
      <vt:lpstr>Example 5: Comparing Cell Phone Plans—Slide 4</vt:lpstr>
      <vt:lpstr>Example 5: Comparing Cell Phone Plans—Slide 5</vt:lpstr>
      <vt:lpstr>Example 5: Comparing Cell Phone Plans—Slide 6</vt:lpstr>
      <vt:lpstr>Definition: 50/30/20 Budgeting Rule</vt:lpstr>
      <vt:lpstr>Example 6: Preparing a Budget—Slide 1</vt:lpstr>
      <vt:lpstr>Example 6: Preparing a Budget—Slide 2</vt:lpstr>
      <vt:lpstr>Example 6: Preparing a Budget—Slide 3</vt:lpstr>
      <vt:lpstr>Example 7: Comparing Spending Habits—Slide 1</vt:lpstr>
      <vt:lpstr>Example 7: Comparing Spending Habits—Slide 2</vt:lpstr>
      <vt:lpstr>Example 7: Comparing Spending Habits—Slide 3</vt:lpstr>
      <vt:lpstr>Example 7: Comparing Spending Habits—Slide 4</vt:lpstr>
      <vt:lpstr>Example 7: Comparing Spending Habits—Slide 5</vt:lpstr>
      <vt:lpstr>Example 7: Comparing Spending Habits—Slide 6</vt:lpstr>
      <vt:lpstr>Example 7: Comparing Spending Habits—Slide 7</vt:lpstr>
      <vt:lpstr>Example 7: Comparing Spending Habits—Slide 8</vt:lpstr>
      <vt:lpstr>Example 7: Comparing Spending Habit—Slide 9</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2nd Edition</dc:title>
  <dc:creator>Hawkes Learning</dc:creator>
  <cp:lastModifiedBy>Allison Conger</cp:lastModifiedBy>
  <cp:revision>202</cp:revision>
  <dcterms:created xsi:type="dcterms:W3CDTF">2013-04-26T14:43:13Z</dcterms:created>
  <dcterms:modified xsi:type="dcterms:W3CDTF">2025-10-17T19:13:33Z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ies>
</file>