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88" r:id="rId3"/>
    <p:sldId id="258" r:id="rId4"/>
    <p:sldId id="259" r:id="rId5"/>
    <p:sldId id="289" r:id="rId6"/>
    <p:sldId id="290" r:id="rId7"/>
    <p:sldId id="293" r:id="rId8"/>
    <p:sldId id="306" r:id="rId9"/>
    <p:sldId id="266" r:id="rId10"/>
    <p:sldId id="257" r:id="rId11"/>
    <p:sldId id="307" r:id="rId12"/>
    <p:sldId id="308" r:id="rId13"/>
    <p:sldId id="270" r:id="rId14"/>
    <p:sldId id="271" r:id="rId15"/>
    <p:sldId id="272" r:id="rId16"/>
    <p:sldId id="273" r:id="rId17"/>
    <p:sldId id="274" r:id="rId18"/>
    <p:sldId id="275" r:id="rId19"/>
    <p:sldId id="276" r:id="rId20"/>
    <p:sldId id="277" r:id="rId21"/>
    <p:sldId id="278" r:id="rId22"/>
    <p:sldId id="260" r:id="rId23"/>
    <p:sldId id="314" r:id="rId24"/>
    <p:sldId id="281" r:id="rId25"/>
    <p:sldId id="282" r:id="rId26"/>
    <p:sldId id="283" r:id="rId27"/>
    <p:sldId id="284" r:id="rId28"/>
    <p:sldId id="285" r:id="rId29"/>
    <p:sldId id="286" r:id="rId30"/>
    <p:sldId id="315"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0000FF"/>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54" autoAdjust="0"/>
    <p:restoredTop sz="94660"/>
  </p:normalViewPr>
  <p:slideViewPr>
    <p:cSldViewPr>
      <p:cViewPr varScale="1">
        <p:scale>
          <a:sx n="107" d="100"/>
          <a:sy n="107" d="100"/>
        </p:scale>
        <p:origin x="114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4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Review</a:t>
            </a:r>
          </a:p>
        </p:txBody>
      </p:sp>
      <p:sp>
        <p:nvSpPr>
          <p:cNvPr id="3" name="Title 2"/>
          <p:cNvSpPr>
            <a:spLocks noGrp="1"/>
          </p:cNvSpPr>
          <p:nvPr>
            <p:ph type="title"/>
          </p:nvPr>
        </p:nvSpPr>
        <p:spPr/>
        <p:txBody>
          <a:bodyPr/>
          <a:lstStyle/>
          <a:p>
            <a:r>
              <a:t>Chapter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Present Value with Compound Interest</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The amount of principal needed now in order to reach a future value amount is called the present value (</a:t>
            </a:r>
            <a:r>
              <a:rPr lang="en-US" sz="2800" dirty="0"/>
              <a:t>PV</a:t>
            </a:r>
            <a:r>
              <a:rPr sz="2800" dirty="0"/>
              <a:t>). The </a:t>
            </a:r>
            <a:r>
              <a:rPr sz="2800" b="1" dirty="0"/>
              <a:t>present value with compound interest</a:t>
            </a:r>
            <a:r>
              <a:rPr sz="2800" dirty="0"/>
              <a:t> is calculated with the following formula.</a:t>
            </a:r>
          </a:p>
        </p:txBody>
      </p:sp>
      <p:pic>
        <p:nvPicPr>
          <p:cNvPr id="7" name="Picture 6" descr="PV equals A divided by open parenthesis 1 plus open fraction r divided by n close fraction close parenthesis superscript n times t">
            <a:extLst>
              <a:ext uri="{FF2B5EF4-FFF2-40B4-BE49-F238E27FC236}">
                <a16:creationId xmlns:a16="http://schemas.microsoft.com/office/drawing/2014/main" id="{F5AD9485-A1C0-C9E8-CF7B-32B585AD1290}"/>
              </a:ext>
            </a:extLst>
          </p:cNvPr>
          <p:cNvPicPr>
            <a:picLocks noChangeAspect="1"/>
          </p:cNvPicPr>
          <p:nvPr/>
        </p:nvPicPr>
        <p:blipFill>
          <a:blip r:embed="rId2"/>
          <a:stretch>
            <a:fillRect/>
          </a:stretch>
        </p:blipFill>
        <p:spPr>
          <a:xfrm>
            <a:off x="3619500" y="3019914"/>
            <a:ext cx="1905000" cy="1333500"/>
          </a:xfrm>
          <a:prstGeom prst="rect">
            <a:avLst/>
          </a:prstGeom>
        </p:spPr>
      </p:pic>
      <p:sp>
        <p:nvSpPr>
          <p:cNvPr id="5" name="TextBox 4">
            <a:extLst>
              <a:ext uri="{FF2B5EF4-FFF2-40B4-BE49-F238E27FC236}">
                <a16:creationId xmlns:a16="http://schemas.microsoft.com/office/drawing/2014/main" id="{B310AD86-1146-92D0-D1B7-EDA33CECE46E}"/>
              </a:ext>
            </a:extLst>
          </p:cNvPr>
          <p:cNvSpPr txBox="1"/>
          <p:nvPr/>
        </p:nvSpPr>
        <p:spPr>
          <a:xfrm>
            <a:off x="457200" y="440620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future value,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APR written as a decimal,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compound intervals per year,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t</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time in years.</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Annuity Payment Amount</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600" dirty="0"/>
              <a:t>The </a:t>
            </a:r>
            <a:r>
              <a:rPr sz="2600" b="1" dirty="0"/>
              <a:t>annuity payment amount (PMT)</a:t>
            </a:r>
            <a:r>
              <a:rPr sz="2600" dirty="0"/>
              <a:t>, or regular payment amount, needed to be deposited at the end of each compounding period in order to reach a future goal with an annuity savings account is calculated with the following formula.</a:t>
            </a:r>
          </a:p>
        </p:txBody>
      </p:sp>
      <p:pic>
        <p:nvPicPr>
          <p:cNvPr id="5" name="Picture 4" descr="PMT equals FV times numerator open fraction r divided by n close fraction whole divided by denominator open bracket open parenthesis 1 plus open fraction r divided by n close fraction closed parenthesis superscript n times t whole minus 1 close bracket">
            <a:extLst>
              <a:ext uri="{FF2B5EF4-FFF2-40B4-BE49-F238E27FC236}">
                <a16:creationId xmlns:a16="http://schemas.microsoft.com/office/drawing/2014/main" id="{448BB5FE-001E-9E7A-45D6-F5E37ABCBA81}"/>
              </a:ext>
            </a:extLst>
          </p:cNvPr>
          <p:cNvPicPr>
            <a:picLocks noChangeAspect="1"/>
          </p:cNvPicPr>
          <p:nvPr/>
        </p:nvPicPr>
        <p:blipFill>
          <a:blip r:embed="rId2"/>
          <a:stretch>
            <a:fillRect/>
          </a:stretch>
        </p:blipFill>
        <p:spPr>
          <a:xfrm>
            <a:off x="3188956" y="3062456"/>
            <a:ext cx="2766087" cy="1584000"/>
          </a:xfrm>
          <a:prstGeom prst="rect">
            <a:avLst/>
          </a:prstGeom>
        </p:spPr>
      </p:pic>
      <p:sp>
        <p:nvSpPr>
          <p:cNvPr id="7" name="TextBox 6">
            <a:extLst>
              <a:ext uri="{FF2B5EF4-FFF2-40B4-BE49-F238E27FC236}">
                <a16:creationId xmlns:a16="http://schemas.microsoft.com/office/drawing/2014/main" id="{5E216A5C-36DD-913C-8FC8-63AA221789C4}"/>
              </a:ext>
            </a:extLst>
          </p:cNvPr>
          <p:cNvSpPr txBox="1"/>
          <p:nvPr/>
        </p:nvSpPr>
        <p:spPr>
          <a:xfrm>
            <a:off x="457200" y="4650938"/>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Here, FV is the future value desired, </a:t>
            </a:r>
            <a:r>
              <a:rPr kumimoji="0" lang="en-US" sz="2600" b="0" i="1" u="none" strike="noStrike" kern="1200" cap="none" spc="0" normalizeH="0" baseline="0" noProof="0" dirty="0">
                <a:ln>
                  <a:noFill/>
                </a:ln>
                <a:solidFill>
                  <a:srgbClr val="000000"/>
                </a:solidFill>
                <a:effectLst/>
                <a:uLnTx/>
                <a:uFillTx/>
                <a:latin typeface="Calibri"/>
                <a:ea typeface="+mn-ea"/>
                <a:cs typeface="+mn-cs"/>
              </a:rPr>
              <a:t>r</a:t>
            </a:r>
            <a:r>
              <a:rPr kumimoji="0" lang="en-US" sz="2600" b="0" i="0" u="none" strike="noStrike" kern="1200" cap="none" spc="0" normalizeH="0" baseline="0" noProof="0" dirty="0">
                <a:ln>
                  <a:noFill/>
                </a:ln>
                <a:solidFill>
                  <a:srgbClr val="000000"/>
                </a:solidFill>
                <a:effectLst/>
                <a:uLnTx/>
                <a:uFillTx/>
                <a:latin typeface="Calibri"/>
                <a:ea typeface="+mn-ea"/>
                <a:cs typeface="+mn-cs"/>
              </a:rPr>
              <a:t> is the APR written as a decimal, </a:t>
            </a:r>
            <a:r>
              <a:rPr kumimoji="0" lang="en-US" sz="2600" b="0" i="1" u="none" strike="noStrike" kern="1200" cap="none" spc="0" normalizeH="0" baseline="0" noProof="0" dirty="0">
                <a:ln>
                  <a:noFill/>
                </a:ln>
                <a:solidFill>
                  <a:srgbClr val="000000"/>
                </a:solidFill>
                <a:effectLst/>
                <a:uLnTx/>
                <a:uFillTx/>
                <a:latin typeface="Calibri"/>
                <a:ea typeface="+mn-ea"/>
                <a:cs typeface="+mn-cs"/>
              </a:rPr>
              <a:t>n</a:t>
            </a:r>
            <a:r>
              <a:rPr kumimoji="0" lang="en-US" sz="2600" b="0" i="0" u="none" strike="noStrike" kern="1200" cap="none" spc="0" normalizeH="0" baseline="0" noProof="0" dirty="0">
                <a:ln>
                  <a:noFill/>
                </a:ln>
                <a:solidFill>
                  <a:srgbClr val="000000"/>
                </a:solidFill>
                <a:effectLst/>
                <a:uLnTx/>
                <a:uFillTx/>
                <a:latin typeface="Calibri"/>
                <a:ea typeface="+mn-ea"/>
                <a:cs typeface="+mn-cs"/>
              </a:rPr>
              <a:t> is the number of compounding intervals per year, and </a:t>
            </a:r>
            <a:r>
              <a:rPr kumimoji="0" lang="en-US" sz="2600" b="0" i="1" u="none" strike="noStrike" kern="1200" cap="none" spc="0" normalizeH="0" baseline="0" noProof="0" dirty="0">
                <a:ln>
                  <a:noFill/>
                </a:ln>
                <a:solidFill>
                  <a:srgbClr val="000000"/>
                </a:solidFill>
                <a:effectLst/>
                <a:uLnTx/>
                <a:uFillTx/>
                <a:latin typeface="Calibri"/>
                <a:ea typeface="+mn-ea"/>
                <a:cs typeface="+mn-cs"/>
              </a:rPr>
              <a:t>t</a:t>
            </a:r>
            <a:r>
              <a:rPr kumimoji="0" lang="en-US" sz="2600" b="0" i="0" u="none" strike="noStrike" kern="1200" cap="none" spc="0" normalizeH="0" baseline="0" noProof="0" dirty="0">
                <a:ln>
                  <a:noFill/>
                </a:ln>
                <a:solidFill>
                  <a:srgbClr val="000000"/>
                </a:solidFill>
                <a:effectLst/>
                <a:uLnTx/>
                <a:uFillTx/>
                <a:latin typeface="Calibri"/>
                <a:ea typeface="+mn-ea"/>
                <a:cs typeface="+mn-cs"/>
              </a:rPr>
              <a:t> is time in years.</a:t>
            </a:r>
            <a:endParaRPr lang="en-IN"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Future Value of an Annuity</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The </a:t>
                </a:r>
                <a:r>
                  <a:rPr b="1" dirty="0"/>
                  <a:t>future value (</a:t>
                </a:r>
                <a14:m>
                  <m:oMath xmlns:m="http://schemas.openxmlformats.org/officeDocument/2006/math">
                    <m:r>
                      <m:rPr>
                        <m:sty m:val="p"/>
                      </m:rPr>
                      <a:rPr>
                        <a:latin typeface="Cambria Math" panose="02040503050406030204" pitchFamily="18" charset="0"/>
                      </a:rPr>
                      <m:t>FV</m:t>
                    </m:r>
                  </m:oMath>
                </a14:m>
                <a:r>
                  <a:rPr b="1" dirty="0"/>
                  <a:t>) of an annuity</a:t>
                </a:r>
                <a:r>
                  <a:rPr sz="2800" dirty="0"/>
                  <a:t> account is calculated with the following formula.</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a:stretch>
              </a:blipFill>
            </p:spPr>
            <p:txBody>
              <a:bodyPr/>
              <a:lstStyle/>
              <a:p>
                <a:r>
                  <a:rPr lang="en-IN">
                    <a:noFill/>
                  </a:rPr>
                  <a:t> </a:t>
                </a:r>
              </a:p>
            </p:txBody>
          </p:sp>
        </mc:Fallback>
      </mc:AlternateContent>
      <p:pic>
        <p:nvPicPr>
          <p:cNvPr id="7" name="Picture 6" descr="FV equals PMT times numerator open bracket open parenthesis 1 plus open fraction r divided by n close fraction closed parenthesis superscript n times t whole minus 1 closed bracket whole divided by denominator open fraction r divided by n close fraction">
            <a:extLst>
              <a:ext uri="{FF2B5EF4-FFF2-40B4-BE49-F238E27FC236}">
                <a16:creationId xmlns:a16="http://schemas.microsoft.com/office/drawing/2014/main" id="{11C108F4-EE8C-89BF-6D6C-EB8AD4AB0CFC}"/>
              </a:ext>
            </a:extLst>
          </p:cNvPr>
          <p:cNvPicPr>
            <a:picLocks noChangeAspect="1"/>
          </p:cNvPicPr>
          <p:nvPr/>
        </p:nvPicPr>
        <p:blipFill>
          <a:blip r:embed="rId3"/>
          <a:stretch>
            <a:fillRect/>
          </a:stretch>
        </p:blipFill>
        <p:spPr>
          <a:xfrm>
            <a:off x="3000358" y="2184843"/>
            <a:ext cx="3143283" cy="1800000"/>
          </a:xfrm>
          <a:prstGeom prst="rect">
            <a:avLst/>
          </a:prstGeom>
        </p:spPr>
      </p:pic>
      <p:sp>
        <p:nvSpPr>
          <p:cNvPr id="5" name="TextBox 4">
            <a:extLst>
              <a:ext uri="{FF2B5EF4-FFF2-40B4-BE49-F238E27FC236}">
                <a16:creationId xmlns:a16="http://schemas.microsoft.com/office/drawing/2014/main" id="{8FF1F352-B787-8FF8-9FE4-1F000F1C2A07}"/>
              </a:ext>
            </a:extLst>
          </p:cNvPr>
          <p:cNvSpPr txBox="1"/>
          <p:nvPr/>
        </p:nvSpPr>
        <p:spPr>
          <a:xfrm>
            <a:off x="457200" y="3975318"/>
            <a:ext cx="8229600" cy="1815882"/>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Here, PMT is the payment amount deposited at the end of each compounding interval,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APR written as a decimal,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compounding intervals per year,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t</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time in years.</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Fixed Installment Loan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A </a:t>
            </a:r>
            <a:r>
              <a:rPr sz="2800" b="1" dirty="0"/>
              <a:t>fixed installment loan </a:t>
            </a:r>
            <a:r>
              <a:rPr sz="2800" dirty="0"/>
              <a:t>is a loan with a fixed interest rate and loan period. Repayments are made in equal installments throughout the life of the loan.</a:t>
            </a:r>
          </a:p>
          <a:p>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Down Payment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A </a:t>
            </a:r>
            <a:r>
              <a:rPr sz="2800" b="1" dirty="0"/>
              <a:t>down payment </a:t>
            </a:r>
            <a:r>
              <a:rPr sz="2800" dirty="0"/>
              <a:t>is a cash payment made up front towards the total purchase price of the goods or service.</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Mortgage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An installment loan used for the purposes of buying a house or other real estate where the property is used as collateral is called a </a:t>
            </a:r>
            <a:r>
              <a:rPr sz="2800" b="1" dirty="0"/>
              <a:t>mortgage</a:t>
            </a:r>
            <a:r>
              <a:rPr sz="2800" i="1" dirty="0"/>
              <a:t>.</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Fixed-Rate Mortgage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In a </a:t>
            </a:r>
            <a:r>
              <a:rPr sz="2800" b="1" dirty="0"/>
              <a:t>fixed-rate mortgage</a:t>
            </a:r>
            <a:r>
              <a:rPr sz="2800" dirty="0"/>
              <a:t>, the interest rate remains constant throughout the life of the loan.</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Adjustable-Rate Mortgage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In an </a:t>
            </a:r>
            <a:r>
              <a:rPr sz="2800" b="1" dirty="0"/>
              <a:t>adjustable-rate mortgage (ARM)</a:t>
            </a:r>
            <a:r>
              <a:rPr sz="2800" dirty="0"/>
              <a:t>,</a:t>
            </a:r>
            <a:r>
              <a:rPr sz="2800" b="1" dirty="0"/>
              <a:t> </a:t>
            </a:r>
            <a:r>
              <a:rPr sz="2800" dirty="0"/>
              <a:t>the interest rate is fixed for a period of time at the beginning of the loan period, and then is allowed to fluctuate over time.</a:t>
            </a:r>
          </a:p>
          <a:p>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Mortgage Point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lgn="just">
                  <a:defRPr sz="2800"/>
                </a:pPr>
                <a:r>
                  <a:rPr sz="2800" dirty="0"/>
                  <a:t>A </a:t>
                </a:r>
                <a:r>
                  <a:rPr sz="2800" b="1" dirty="0"/>
                  <a:t>mortgage point </a:t>
                </a:r>
                <a:r>
                  <a:rPr sz="2800" dirty="0"/>
                  <a:t>is interest prepaid by the buyer to the lender and is equal to </a:t>
                </a:r>
                <a14:m>
                  <m:oMath xmlns:m="http://schemas.openxmlformats.org/officeDocument/2006/math">
                    <m:r>
                      <a:rPr>
                        <a:latin typeface="Cambria Math" panose="02040503050406030204" pitchFamily="18" charset="0"/>
                      </a:rPr>
                      <m:t>1%</m:t>
                    </m:r>
                  </m:oMath>
                </a14:m>
                <a:r>
                  <a:rPr sz="2800" dirty="0"/>
                  <a:t> of the loan amount.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r="-1255"/>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Open-Ended Loans (Revolving Credit)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An </a:t>
            </a:r>
            <a:r>
              <a:rPr sz="2800" b="1" dirty="0"/>
              <a:t>open-ended loan</a:t>
            </a:r>
            <a:r>
              <a:rPr sz="2800" dirty="0"/>
              <a:t>, or </a:t>
            </a:r>
            <a:r>
              <a:rPr sz="2800" b="1" dirty="0"/>
              <a:t>revolving credit</a:t>
            </a:r>
            <a:r>
              <a:rPr sz="2800" dirty="0"/>
              <a:t>, is a preapproved loan amount that may be used by the borrower repeatedly. Interest is applied to any unpaid balance at the end of the payment period.</a:t>
            </a:r>
          </a:p>
          <a:p>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Interest and Principal</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b="1"/>
            </a:pPr>
            <a:r>
              <a:rPr sz="2800" dirty="0"/>
              <a:t>Interest</a:t>
            </a:r>
          </a:p>
          <a:p>
            <a:r>
              <a:rPr sz="2800" dirty="0"/>
              <a:t>The amount charged by a lender for borrowing money is the </a:t>
            </a:r>
            <a:r>
              <a:rPr sz="2800" b="1" dirty="0"/>
              <a:t>interest</a:t>
            </a:r>
            <a:r>
              <a:rPr sz="2800" dirty="0"/>
              <a:t>.</a:t>
            </a:r>
          </a:p>
          <a:p>
            <a:pPr>
              <a:defRPr b="1"/>
            </a:pPr>
            <a:r>
              <a:rPr sz="2800" dirty="0"/>
              <a:t>Principal</a:t>
            </a:r>
          </a:p>
          <a:p>
            <a:r>
              <a:rPr sz="2800" dirty="0"/>
              <a:t>The </a:t>
            </a:r>
            <a:r>
              <a:rPr sz="2800" b="1" dirty="0"/>
              <a:t>principal</a:t>
            </a:r>
            <a:r>
              <a:rPr sz="2800" dirty="0"/>
              <a:t> is the sum of money on which interest is charged.</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Credit Limit</a:t>
            </a:r>
          </a:p>
        </p:txBody>
      </p:sp>
      <p:sp>
        <p:nvSpPr>
          <p:cNvPr id="3" name="Text Placeholder 2"/>
          <p:cNvSpPr>
            <a:spLocks noGrp="1"/>
          </p:cNvSpPr>
          <p:nvPr>
            <p:ph type="body" sz="quarter" idx="10"/>
          </p:nvPr>
        </p:nvSpPr>
        <p:spPr/>
        <p:txBody>
          <a:bodyPr>
            <a:normAutofit/>
          </a:bodyPr>
          <a:lstStyle/>
          <a:p>
            <a:r>
              <a:rPr sz="2800" dirty="0"/>
              <a:t>The maximum amount of an open-ended loan is called your </a:t>
            </a:r>
            <a:r>
              <a:rPr sz="2800" b="1" dirty="0"/>
              <a:t>credit limit</a:t>
            </a:r>
            <a:r>
              <a:rPr sz="2800" dirty="0"/>
              <a:t>.</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Grace Period</a:t>
            </a:r>
          </a:p>
        </p:txBody>
      </p:sp>
      <p:sp>
        <p:nvSpPr>
          <p:cNvPr id="3" name="Text Placeholder 2"/>
          <p:cNvSpPr>
            <a:spLocks noGrp="1"/>
          </p:cNvSpPr>
          <p:nvPr>
            <p:ph type="body" sz="quarter" idx="10"/>
          </p:nvPr>
        </p:nvSpPr>
        <p:spPr/>
        <p:txBody>
          <a:bodyPr>
            <a:normAutofit/>
          </a:bodyPr>
          <a:lstStyle/>
          <a:p>
            <a:pPr algn="just"/>
            <a:r>
              <a:rPr sz="2800" dirty="0"/>
              <a:t>A </a:t>
            </a:r>
            <a:r>
              <a:rPr sz="2800" b="1" dirty="0"/>
              <a:t>grace period </a:t>
            </a:r>
            <a:r>
              <a:rPr sz="2800" dirty="0"/>
              <a:t>is a period of time in which no interest accrues on a debt.</a:t>
            </a:r>
          </a:p>
          <a:p>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Regular Payment for Fixed Installment Loans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The amount of a </a:t>
            </a:r>
            <a:r>
              <a:rPr sz="2800" b="1" dirty="0"/>
              <a:t>regular payment (PMT)</a:t>
            </a:r>
            <a:r>
              <a:rPr sz="2800" dirty="0"/>
              <a:t> </a:t>
            </a:r>
            <a:r>
              <a:rPr sz="2800" b="1" dirty="0"/>
              <a:t>on a fixed installment loan</a:t>
            </a:r>
            <a:r>
              <a:rPr sz="2800" dirty="0"/>
              <a:t> is calculated with the following formula.</a:t>
            </a:r>
          </a:p>
        </p:txBody>
      </p:sp>
      <p:pic>
        <p:nvPicPr>
          <p:cNvPr id="5" name="Picture 4" descr="PMT equals numerator open parenthesis P times open fraction r divided by n close fraction closed parenthesis whole divided by open bracket 1 minus open parenthesis 1 plus open fraction r divided by n close fraction closed parenthesis superscript negative n times t close bracket">
            <a:extLst>
              <a:ext uri="{FF2B5EF4-FFF2-40B4-BE49-F238E27FC236}">
                <a16:creationId xmlns:a16="http://schemas.microsoft.com/office/drawing/2014/main" id="{4477ADC2-3305-772F-24BC-A74BBE8150AF}"/>
              </a:ext>
            </a:extLst>
          </p:cNvPr>
          <p:cNvPicPr>
            <a:picLocks noChangeAspect="1"/>
          </p:cNvPicPr>
          <p:nvPr/>
        </p:nvPicPr>
        <p:blipFill>
          <a:blip r:embed="rId2"/>
          <a:stretch>
            <a:fillRect/>
          </a:stretch>
        </p:blipFill>
        <p:spPr>
          <a:xfrm>
            <a:off x="3114675" y="2362689"/>
            <a:ext cx="2990850" cy="1914525"/>
          </a:xfrm>
          <a:prstGeom prst="rect">
            <a:avLst/>
          </a:prstGeom>
        </p:spPr>
      </p:pic>
      <p:sp>
        <p:nvSpPr>
          <p:cNvPr id="7" name="TextBox 6">
            <a:extLst>
              <a:ext uri="{FF2B5EF4-FFF2-40B4-BE49-F238E27FC236}">
                <a16:creationId xmlns:a16="http://schemas.microsoft.com/office/drawing/2014/main" id="{E33A3AF1-1A3F-737E-9BED-D41783902FCE}"/>
              </a:ext>
            </a:extLst>
          </p:cNvPr>
          <p:cNvSpPr txBox="1"/>
          <p:nvPr/>
        </p:nvSpPr>
        <p:spPr>
          <a:xfrm>
            <a:off x="457200" y="4330005"/>
            <a:ext cx="83058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principal amount of money borrowed,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APR in decimal form,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payments per year,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t</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time in years.</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Number of Fixed Payments Required to Pay Off Credit Card Debt</a:t>
            </a:r>
          </a:p>
        </p:txBody>
      </p:sp>
      <p:sp>
        <p:nvSpPr>
          <p:cNvPr id="3" name="Text Placeholder 2"/>
          <p:cNvSpPr>
            <a:spLocks noGrp="1"/>
          </p:cNvSpPr>
          <p:nvPr>
            <p:ph type="body" sz="quarter" idx="10"/>
          </p:nvPr>
        </p:nvSpPr>
        <p:spPr/>
        <p:txBody>
          <a:bodyPr>
            <a:normAutofit/>
          </a:bodyPr>
          <a:lstStyle/>
          <a:p>
            <a:pPr>
              <a:defRPr sz="2800"/>
            </a:pPr>
            <a:r>
              <a:rPr sz="2800" dirty="0"/>
              <a:t>The </a:t>
            </a:r>
            <a:r>
              <a:rPr b="1" dirty="0"/>
              <a:t>number of fixed payments</a:t>
            </a:r>
            <a:r>
              <a:rPr lang="en-US" b="1" dirty="0"/>
              <a:t> </a:t>
            </a:r>
            <a:r>
              <a:rPr lang="en-US" b="1" i="1" dirty="0"/>
              <a:t>R</a:t>
            </a:r>
            <a:r>
              <a:rPr sz="2800" dirty="0"/>
              <a:t> </a:t>
            </a:r>
            <a:r>
              <a:rPr b="1" dirty="0"/>
              <a:t>required to pay off credit card debt</a:t>
            </a:r>
            <a:r>
              <a:rPr sz="2800" dirty="0"/>
              <a:t> is calculated with the formula.</a:t>
            </a:r>
          </a:p>
        </p:txBody>
      </p:sp>
      <p:pic>
        <p:nvPicPr>
          <p:cNvPr id="7" name="Picture 6" descr="R equals numerator negative log open bracket 1 minus open fraction r divided by n close fraction times open fraction A divided by PMT close fraction close bracket whole divided by denominator log of open parentheses 1 plus open fraction r divided by n close fraction.">
            <a:extLst>
              <a:ext uri="{FF2B5EF4-FFF2-40B4-BE49-F238E27FC236}">
                <a16:creationId xmlns:a16="http://schemas.microsoft.com/office/drawing/2014/main" id="{CE9C79DC-489F-6479-C2C1-AABC34E0804E}"/>
              </a:ext>
            </a:extLst>
          </p:cNvPr>
          <p:cNvPicPr>
            <a:picLocks noChangeAspect="1"/>
          </p:cNvPicPr>
          <p:nvPr/>
        </p:nvPicPr>
        <p:blipFill>
          <a:blip r:embed="rId2"/>
          <a:stretch>
            <a:fillRect/>
          </a:stretch>
        </p:blipFill>
        <p:spPr>
          <a:xfrm>
            <a:off x="2962275" y="2286000"/>
            <a:ext cx="3219450" cy="1781175"/>
          </a:xfrm>
          <a:prstGeom prst="rect">
            <a:avLst/>
          </a:prstGeom>
        </p:spPr>
      </p:pic>
      <p:sp>
        <p:nvSpPr>
          <p:cNvPr id="5" name="TextBox 4">
            <a:extLst>
              <a:ext uri="{FF2B5EF4-FFF2-40B4-BE49-F238E27FC236}">
                <a16:creationId xmlns:a16="http://schemas.microsoft.com/office/drawing/2014/main" id="{13756778-E275-38F5-E0E3-35F18190673A}"/>
              </a:ext>
            </a:extLst>
          </p:cNvPr>
          <p:cNvSpPr txBox="1"/>
          <p:nvPr/>
        </p:nvSpPr>
        <p:spPr>
          <a:xfrm>
            <a:off x="457200" y="417760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loan amount,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APR in decimal form,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payments per year, and the payment amount is PMT.</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Gross Income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b="1" dirty="0"/>
              <a:t>Gross income </a:t>
            </a:r>
            <a:r>
              <a:rPr sz="2800" dirty="0"/>
              <a:t>is the sum of all forms of earnings, including wages, tips, benefits, investment income, alimony, etc.</a:t>
            </a:r>
          </a:p>
          <a:p>
            <a:endParaRP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Adjusted Gross Income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b="1" dirty="0"/>
              <a:t>Adjusted gross income (AGI) </a:t>
            </a:r>
            <a:r>
              <a:rPr sz="2800" dirty="0"/>
              <a:t>is defined as gross income minus any adjustments you are allowed such as education expenses, health savings account contributions, paid alimony, or self-employment expenses.</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Deduction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dirty="0"/>
              <a:t>A tax </a:t>
            </a:r>
            <a:r>
              <a:rPr sz="2800" b="1" dirty="0"/>
              <a:t>deduction </a:t>
            </a:r>
            <a:r>
              <a:rPr sz="2800" dirty="0"/>
              <a:t>is comprised of expenses incurred by an individual or organization that can be subtracted from their gross income in order to reduce the amount of income that is able to be taxed.</a:t>
            </a:r>
          </a:p>
          <a:p>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Taxable Income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800" b="1" dirty="0"/>
              <a:t>Taxable income </a:t>
            </a:r>
            <a:r>
              <a:rPr sz="2800" dirty="0"/>
              <a:t>is the amount of income subject to taxes by the government.</a:t>
            </a:r>
          </a:p>
          <a:p>
            <a:endParaRP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Budget</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 </a:t>
            </a:r>
            <a:r>
              <a:rPr sz="2800" b="1" dirty="0"/>
              <a:t>budget</a:t>
            </a:r>
            <a:r>
              <a:rPr sz="2800" dirty="0"/>
              <a:t> is a financial plan for your income over a defined period of time.</a:t>
            </a:r>
          </a:p>
          <a:p>
            <a:endParaRP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50/30/20 Budgeting Rule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lgn="just">
                  <a:defRPr sz="2800"/>
                </a:pPr>
                <a:r>
                  <a:rPr sz="2800" dirty="0"/>
                  <a:t>The</a:t>
                </a:r>
                <a:r>
                  <a:rPr sz="2800" b="1" dirty="0"/>
                  <a:t> </a:t>
                </a:r>
                <a14:m>
                  <m:oMath xmlns:m="http://schemas.openxmlformats.org/officeDocument/2006/math">
                    <m:r>
                      <a:rPr b="1" i="1" smtClean="0">
                        <a:latin typeface="Cambria Math" panose="02040503050406030204" pitchFamily="18" charset="0"/>
                      </a:rPr>
                      <m:t>𝟓𝟎</m:t>
                    </m:r>
                    <m:r>
                      <a:rPr b="1" smtClean="0">
                        <a:latin typeface="Cambria Math" panose="02040503050406030204" pitchFamily="18" charset="0"/>
                      </a:rPr>
                      <m:t>/</m:t>
                    </m:r>
                    <m:r>
                      <a:rPr b="1" i="1" smtClean="0">
                        <a:latin typeface="Cambria Math" panose="02040503050406030204" pitchFamily="18" charset="0"/>
                      </a:rPr>
                      <m:t>𝟑𝟎</m:t>
                    </m:r>
                    <m:r>
                      <a:rPr b="1" smtClean="0">
                        <a:latin typeface="Cambria Math" panose="02040503050406030204" pitchFamily="18" charset="0"/>
                      </a:rPr>
                      <m:t>/</m:t>
                    </m:r>
                    <m:r>
                      <a:rPr b="1" i="1" smtClean="0">
                        <a:latin typeface="Cambria Math" panose="02040503050406030204" pitchFamily="18" charset="0"/>
                      </a:rPr>
                      <m:t>𝟐𝟎</m:t>
                    </m:r>
                  </m:oMath>
                </a14:m>
                <a:r>
                  <a:rPr sz="2800" dirty="0"/>
                  <a:t> </a:t>
                </a:r>
                <a:r>
                  <a:rPr b="1" dirty="0"/>
                  <a:t>rule for budgeting</a:t>
                </a:r>
                <a:r>
                  <a:rPr sz="2800" b="1" dirty="0"/>
                  <a:t> </a:t>
                </a:r>
                <a:r>
                  <a:rPr sz="2800" dirty="0"/>
                  <a:t>is to allow </a:t>
                </a:r>
                <a14:m>
                  <m:oMath xmlns:m="http://schemas.openxmlformats.org/officeDocument/2006/math">
                    <m:r>
                      <a:rPr>
                        <a:latin typeface="Cambria Math" panose="02040503050406030204" pitchFamily="18" charset="0"/>
                      </a:rPr>
                      <m:t>50%</m:t>
                    </m:r>
                  </m:oMath>
                </a14:m>
                <a:r>
                  <a:rPr sz="2800" dirty="0"/>
                  <a:t> of your net income for necessities, no more than </a:t>
                </a:r>
                <a14:m>
                  <m:oMath xmlns:m="http://schemas.openxmlformats.org/officeDocument/2006/math">
                    <m:r>
                      <a:rPr>
                        <a:latin typeface="Cambria Math" panose="02040503050406030204" pitchFamily="18" charset="0"/>
                      </a:rPr>
                      <m:t>30%</m:t>
                    </m:r>
                  </m:oMath>
                </a14:m>
                <a:r>
                  <a:rPr sz="2800" dirty="0"/>
                  <a:t> for wants, and at least </a:t>
                </a:r>
                <a14:m>
                  <m:oMath xmlns:m="http://schemas.openxmlformats.org/officeDocument/2006/math">
                    <m:r>
                      <a:rPr>
                        <a:latin typeface="Cambria Math" panose="02040503050406030204" pitchFamily="18" charset="0"/>
                      </a:rPr>
                      <m:t>20%</m:t>
                    </m:r>
                  </m:oMath>
                </a14:m>
                <a:r>
                  <a:rPr sz="2800" dirty="0"/>
                  <a:t> for savings and paying down debt.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r="-1255"/>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Interest Rate and Annual Percentage Rate (APR)</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Interest Rate</a:t>
            </a:r>
          </a:p>
          <a:p>
            <a:r>
              <a:rPr sz="2800" dirty="0"/>
              <a:t>The </a:t>
            </a:r>
            <a:r>
              <a:rPr sz="2800" b="1" dirty="0"/>
              <a:t>interest rate</a:t>
            </a:r>
            <a:r>
              <a:rPr sz="2800" dirty="0"/>
              <a:t> is the percentage of the principal that is charged to the borrower.</a:t>
            </a:r>
          </a:p>
          <a:p>
            <a:pPr>
              <a:defRPr b="1"/>
            </a:pPr>
            <a:r>
              <a:rPr sz="2800" dirty="0"/>
              <a:t>Annual Percentage Rate (</a:t>
            </a:r>
            <a:r>
              <a:rPr sz="2800" b="1" dirty="0"/>
              <a:t>APR</a:t>
            </a:r>
            <a:r>
              <a:rPr sz="2800" dirty="0"/>
              <a:t>)</a:t>
            </a:r>
          </a:p>
          <a:p>
            <a:r>
              <a:rPr sz="2800" dirty="0"/>
              <a:t>The </a:t>
            </a:r>
            <a:r>
              <a:rPr sz="2800" b="1" dirty="0"/>
              <a:t>annual percentage rate (APR)</a:t>
            </a:r>
            <a:r>
              <a:rPr sz="2800" dirty="0"/>
              <a:t> is the yearly interest rate that is charged for borrowing money, including fees. APR is normally given as a percentage per year.</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Steps to Creating a Budget</a:t>
            </a:r>
          </a:p>
        </p:txBody>
      </p:sp>
      <p:sp>
        <p:nvSpPr>
          <p:cNvPr id="3" name="Text Placeholder 2"/>
          <p:cNvSpPr>
            <a:spLocks noGrp="1"/>
          </p:cNvSpPr>
          <p:nvPr>
            <p:ph type="body" sz="quarter" idx="10"/>
          </p:nvPr>
        </p:nvSpPr>
        <p:spPr>
          <a:xfrm>
            <a:off x="457200" y="1082078"/>
            <a:ext cx="8229600" cy="4785322"/>
          </a:xfrm>
        </p:spPr>
        <p:txBody>
          <a:bodyPr>
            <a:normAutofit/>
          </a:bodyPr>
          <a:lstStyle/>
          <a:p>
            <a:pPr marL="538163" indent="-538163">
              <a:defRPr sz="2800"/>
            </a:pPr>
            <a:r>
              <a:rPr lang="en-US" dirty="0"/>
              <a:t>1.	</a:t>
            </a:r>
            <a:r>
              <a:rPr dirty="0"/>
              <a:t>​</a:t>
            </a:r>
            <a:r>
              <a:rPr sz="2800" dirty="0"/>
              <a:t>Calculate monthly income.</a:t>
            </a:r>
          </a:p>
          <a:p>
            <a:pPr marL="538163" indent="-538163">
              <a:defRPr sz="2800"/>
            </a:pPr>
            <a:r>
              <a:rPr lang="en-US" dirty="0"/>
              <a:t>2.	</a:t>
            </a:r>
            <a:r>
              <a:rPr dirty="0"/>
              <a:t>​</a:t>
            </a:r>
            <a:r>
              <a:rPr sz="2800" dirty="0"/>
              <a:t>Calculate monthly expenses.</a:t>
            </a:r>
          </a:p>
          <a:p>
            <a:pPr marL="538163" indent="-538163">
              <a:defRPr sz="2800"/>
            </a:pPr>
            <a:r>
              <a:rPr lang="en-US" sz="2800" dirty="0"/>
              <a:t>3.	</a:t>
            </a:r>
            <a:r>
              <a:rPr sz="2800" dirty="0"/>
              <a:t>Subtract expenses from income.</a:t>
            </a:r>
          </a:p>
          <a:p>
            <a:pPr marL="538163" indent="-538163">
              <a:defRPr sz="2800"/>
            </a:pPr>
            <a:r>
              <a:rPr lang="en-US" sz="2800" dirty="0"/>
              <a:t>4.	</a:t>
            </a:r>
            <a:r>
              <a:rPr sz="2800" dirty="0"/>
              <a:t>Allocate any remaining funds or make adjustments.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Simple Interest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r>
                  <a:rPr sz="2800" dirty="0"/>
                  <a:t>The amount of </a:t>
                </a:r>
                <a:r>
                  <a:rPr sz="2800" b="1" dirty="0"/>
                  <a:t>simple interest</a:t>
                </a:r>
                <a:r>
                  <a:rPr sz="2800" dirty="0"/>
                  <a:t> earned on a loan is calculated with the following formula.</a:t>
                </a:r>
                <a:endParaRPr lang="en-US" sz="2800" dirty="0"/>
              </a:p>
              <a:p>
                <a:pPr algn="ctr"/>
                <a:r>
                  <a:rPr lang="en-IN" i="1" dirty="0"/>
                  <a:t>I</a:t>
                </a:r>
                <a:r>
                  <a:rPr lang="en-IN" dirty="0"/>
                  <a:t> = </a:t>
                </a:r>
                <a:r>
                  <a:rPr lang="en-IN" i="1" dirty="0"/>
                  <a:t>Prt</a:t>
                </a:r>
                <a:endParaRPr sz="2800" dirty="0"/>
              </a:p>
              <a:p>
                <a:pPr>
                  <a:defRPr sz="2800"/>
                </a:pPr>
                <a:r>
                  <a:rPr sz="2800" dirty="0"/>
                  <a:t>Here,</a:t>
                </a:r>
                <a:r>
                  <a:rPr lang="en-US" sz="2800" dirty="0"/>
                  <a:t> </a:t>
                </a:r>
                <a:r>
                  <a:rPr lang="en-US" sz="2800" i="1" dirty="0"/>
                  <a:t>P</a:t>
                </a:r>
                <a:r>
                  <a:rPr sz="2800" dirty="0"/>
                  <a:t> is the principal,</a:t>
                </a:r>
                <a:r>
                  <a:rPr lang="en-US" sz="2800" dirty="0"/>
                  <a:t> </a:t>
                </a:r>
                <a:r>
                  <a:rPr lang="en-US" sz="2800" i="1" dirty="0"/>
                  <a:t>r</a:t>
                </a:r>
                <a:r>
                  <a:rPr sz="2800" dirty="0"/>
                  <a:t> is the APR written as a decimal, and </a:t>
                </a:r>
                <a14:m>
                  <m:oMath xmlns:m="http://schemas.openxmlformats.org/officeDocument/2006/math">
                    <m:r>
                      <a:rPr>
                        <a:latin typeface="Cambria Math" panose="02040503050406030204" pitchFamily="18" charset="0"/>
                      </a:rPr>
                      <m:t>𝑡</m:t>
                    </m:r>
                  </m:oMath>
                </a14:m>
                <a:r>
                  <a:rPr sz="2800" dirty="0"/>
                  <a:t> is the length of the loan in years.</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Future Value for Simple Interest</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The </a:t>
            </a:r>
            <a:r>
              <a:rPr sz="2800" b="1" dirty="0"/>
              <a:t>future value</a:t>
            </a:r>
            <a:r>
              <a:rPr sz="2800" dirty="0"/>
              <a:t>,</a:t>
            </a:r>
            <a:r>
              <a:rPr lang="en-US" sz="2800" dirty="0"/>
              <a:t> </a:t>
            </a:r>
            <a:r>
              <a:rPr lang="en-US" sz="2800" i="1" dirty="0"/>
              <a:t>A</a:t>
            </a:r>
            <a:r>
              <a:rPr lang="en-US" sz="2800" dirty="0"/>
              <a:t>,</a:t>
            </a:r>
            <a:r>
              <a:rPr sz="2800" dirty="0"/>
              <a:t> of a loan is the amount to be repaid at the end of the loan period. It is the principal amount plus any interest accrued. Using </a:t>
            </a:r>
            <a:r>
              <a:rPr sz="2800" b="1" dirty="0"/>
              <a:t>simple interest</a:t>
            </a:r>
            <a:r>
              <a:rPr sz="2800" dirty="0"/>
              <a:t>, future value is calculated with the following formula.</a:t>
            </a:r>
          </a:p>
          <a:p>
            <a:pPr algn="ctr">
              <a:defRPr sz="2800"/>
            </a:pPr>
            <a:r>
              <a:rPr lang="en-US" i="1" dirty="0"/>
              <a:t>A</a:t>
            </a:r>
            <a:r>
              <a:rPr lang="en-US" dirty="0"/>
              <a:t> = </a:t>
            </a:r>
            <a:r>
              <a:rPr lang="en-US" i="1" dirty="0"/>
              <a:t>P</a:t>
            </a:r>
            <a:r>
              <a:rPr lang="en-US" dirty="0"/>
              <a:t>(1 + </a:t>
            </a:r>
            <a:r>
              <a:rPr lang="en-US" i="1" dirty="0"/>
              <a:t>rt</a:t>
            </a:r>
            <a:r>
              <a:rPr lang="en-US" dirty="0"/>
              <a:t>)</a:t>
            </a:r>
            <a:endParaRPr sz="2800" dirty="0"/>
          </a:p>
          <a:p>
            <a:pPr>
              <a:defRPr sz="2800"/>
            </a:pPr>
            <a:r>
              <a:rPr sz="2800" dirty="0"/>
              <a:t>Here,</a:t>
            </a:r>
            <a:r>
              <a:rPr lang="en-US" sz="2800" dirty="0"/>
              <a:t> </a:t>
            </a:r>
            <a:r>
              <a:rPr lang="en-US" sz="2800" i="1" dirty="0"/>
              <a:t>P</a:t>
            </a:r>
            <a:r>
              <a:rPr sz="2800" dirty="0"/>
              <a:t> is the principal,</a:t>
            </a:r>
            <a:r>
              <a:rPr lang="en-US" sz="2800" dirty="0"/>
              <a:t> </a:t>
            </a:r>
            <a:r>
              <a:rPr lang="en-US" sz="2800" i="1" dirty="0"/>
              <a:t>r</a:t>
            </a:r>
            <a:r>
              <a:rPr sz="2800" dirty="0"/>
              <a:t> is the APR written as a decimal, and</a:t>
            </a:r>
            <a:r>
              <a:rPr lang="en-US" sz="2800" dirty="0"/>
              <a:t> </a:t>
            </a:r>
            <a:r>
              <a:rPr lang="en-US" sz="2800" i="1" dirty="0"/>
              <a:t>t</a:t>
            </a:r>
            <a:r>
              <a:rPr sz="2800" dirty="0"/>
              <a:t> is the length of the loan in years.</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Future Value for Compound Interest</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lang="en-US" sz="2400" dirty="0"/>
              <a:t>The </a:t>
            </a:r>
            <a:r>
              <a:rPr lang="en-US" sz="2400" b="1" dirty="0"/>
              <a:t>future value</a:t>
            </a:r>
            <a:r>
              <a:rPr lang="en-US" sz="2400" dirty="0"/>
              <a:t>, </a:t>
            </a:r>
            <a:r>
              <a:rPr lang="en-US" sz="2400" i="1" dirty="0"/>
              <a:t>A</a:t>
            </a:r>
            <a:r>
              <a:rPr lang="en-US" sz="2400" dirty="0"/>
              <a:t>, of a loan is the amount to be repaid at the end of the loan period. It is the principal amount plus any interest accrued. Using </a:t>
            </a:r>
            <a:r>
              <a:rPr lang="en-US" sz="2400" b="1" dirty="0"/>
              <a:t>compound interest</a:t>
            </a:r>
            <a:r>
              <a:rPr lang="en-US" sz="2400" dirty="0"/>
              <a:t>, future value is calculated with the following formula.</a:t>
            </a:r>
            <a:endParaRPr sz="2800" dirty="0"/>
          </a:p>
        </p:txBody>
      </p:sp>
      <p:pic>
        <p:nvPicPr>
          <p:cNvPr id="5" name="Picture 4" descr="A equals P times open parenthesis 1 plus open fraction r divided by n close fraction close parenthesis raised to the power of n times t">
            <a:extLst>
              <a:ext uri="{FF2B5EF4-FFF2-40B4-BE49-F238E27FC236}">
                <a16:creationId xmlns:a16="http://schemas.microsoft.com/office/drawing/2014/main" id="{0C0D77F8-3319-3610-9436-AB70A8E75816}"/>
              </a:ext>
            </a:extLst>
          </p:cNvPr>
          <p:cNvPicPr>
            <a:picLocks noChangeAspect="1"/>
          </p:cNvPicPr>
          <p:nvPr/>
        </p:nvPicPr>
        <p:blipFill>
          <a:blip r:embed="rId2"/>
          <a:stretch>
            <a:fillRect/>
          </a:stretch>
        </p:blipFill>
        <p:spPr>
          <a:xfrm>
            <a:off x="3569091" y="2925000"/>
            <a:ext cx="2005818" cy="1008000"/>
          </a:xfrm>
          <a:prstGeom prst="rect">
            <a:avLst/>
          </a:prstGeom>
        </p:spPr>
      </p:pic>
      <p:sp>
        <p:nvSpPr>
          <p:cNvPr id="7" name="TextBox 6">
            <a:extLst>
              <a:ext uri="{FF2B5EF4-FFF2-40B4-BE49-F238E27FC236}">
                <a16:creationId xmlns:a16="http://schemas.microsoft.com/office/drawing/2014/main" id="{D5DC114C-FB02-BB43-FC33-96E29452CCF5}"/>
              </a:ext>
            </a:extLst>
          </p:cNvPr>
          <p:cNvSpPr txBox="1"/>
          <p:nvPr/>
        </p:nvSpPr>
        <p:spPr>
          <a:xfrm>
            <a:off x="457200" y="4191000"/>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Here, </a:t>
            </a:r>
            <a:r>
              <a:rPr kumimoji="0" lang="en-US" sz="2400" b="0" i="1" u="none" strike="noStrike" kern="1200" cap="none" spc="0" normalizeH="0" baseline="0" noProof="0" dirty="0">
                <a:ln>
                  <a:noFill/>
                </a:ln>
                <a:solidFill>
                  <a:srgbClr val="000000"/>
                </a:solidFill>
                <a:effectLst/>
                <a:uLnTx/>
                <a:uFillTx/>
                <a:latin typeface="Calibri"/>
                <a:ea typeface="+mn-ea"/>
                <a:cs typeface="+mn-cs"/>
              </a:rPr>
              <a:t>P</a:t>
            </a:r>
            <a:r>
              <a:rPr kumimoji="0" lang="en-US" sz="2400" b="0" i="0" u="none" strike="noStrike" kern="1200" cap="none" spc="0" normalizeH="0" baseline="0" noProof="0" dirty="0">
                <a:ln>
                  <a:noFill/>
                </a:ln>
                <a:solidFill>
                  <a:srgbClr val="000000"/>
                </a:solidFill>
                <a:effectLst/>
                <a:uLnTx/>
                <a:uFillTx/>
                <a:latin typeface="Calibri"/>
                <a:ea typeface="+mn-ea"/>
                <a:cs typeface="+mn-cs"/>
              </a:rPr>
              <a:t> is the principal, </a:t>
            </a:r>
            <a:r>
              <a:rPr kumimoji="0" lang="en-US" sz="2400" b="0" i="1" u="none" strike="noStrike" kern="1200" cap="none" spc="0" normalizeH="0" baseline="0" noProof="0" dirty="0">
                <a:ln>
                  <a:noFill/>
                </a:ln>
                <a:solidFill>
                  <a:srgbClr val="000000"/>
                </a:solidFill>
                <a:effectLst/>
                <a:uLnTx/>
                <a:uFillTx/>
                <a:latin typeface="Calibri"/>
                <a:ea typeface="+mn-ea"/>
                <a:cs typeface="+mn-cs"/>
              </a:rPr>
              <a:t>r</a:t>
            </a:r>
            <a:r>
              <a:rPr kumimoji="0" lang="en-US" sz="2400" b="0" i="0" u="none" strike="noStrike" kern="1200" cap="none" spc="0" normalizeH="0" baseline="0" noProof="0" dirty="0">
                <a:ln>
                  <a:noFill/>
                </a:ln>
                <a:solidFill>
                  <a:srgbClr val="000000"/>
                </a:solidFill>
                <a:effectLst/>
                <a:uLnTx/>
                <a:uFillTx/>
                <a:latin typeface="Calibri"/>
                <a:ea typeface="+mn-ea"/>
                <a:cs typeface="+mn-cs"/>
              </a:rPr>
              <a:t> is the APR written as a decimal, </a:t>
            </a:r>
            <a:r>
              <a:rPr kumimoji="0" lang="en-US" sz="2400" b="0" i="1" u="none" strike="noStrike" kern="1200" cap="none" spc="0" normalizeH="0" baseline="0" noProof="0" dirty="0">
                <a:ln>
                  <a:noFill/>
                </a:ln>
                <a:solidFill>
                  <a:srgbClr val="000000"/>
                </a:solidFill>
                <a:effectLst/>
                <a:uLnTx/>
                <a:uFillTx/>
                <a:latin typeface="Calibri"/>
                <a:ea typeface="+mn-ea"/>
                <a:cs typeface="+mn-cs"/>
              </a:rPr>
              <a:t>t</a:t>
            </a:r>
            <a:r>
              <a:rPr kumimoji="0" lang="en-US" sz="2400" b="0" i="0" u="none" strike="noStrike" kern="1200" cap="none" spc="0" normalizeH="0" baseline="0" noProof="0" dirty="0">
                <a:ln>
                  <a:noFill/>
                </a:ln>
                <a:solidFill>
                  <a:srgbClr val="000000"/>
                </a:solidFill>
                <a:effectLst/>
                <a:uLnTx/>
                <a:uFillTx/>
                <a:latin typeface="Calibri"/>
                <a:ea typeface="+mn-ea"/>
                <a:cs typeface="+mn-cs"/>
              </a:rPr>
              <a:t> is the length of the loan in years, and </a:t>
            </a:r>
            <a:r>
              <a:rPr kumimoji="0" lang="en-US" sz="2400" b="0" i="1" u="none" strike="noStrike" kern="1200" cap="none" spc="0" normalizeH="0" baseline="0" noProof="0" dirty="0">
                <a:ln>
                  <a:noFill/>
                </a:ln>
                <a:solidFill>
                  <a:srgbClr val="000000"/>
                </a:solidFill>
                <a:effectLst/>
                <a:uLnTx/>
                <a:uFillTx/>
                <a:latin typeface="Calibri"/>
                <a:ea typeface="+mn-ea"/>
                <a:cs typeface="+mn-cs"/>
              </a:rPr>
              <a:t>n</a:t>
            </a:r>
            <a:r>
              <a:rPr kumimoji="0" lang="en-US" sz="2400" b="0" i="0" u="none" strike="noStrike" kern="1200" cap="none" spc="0" normalizeH="0" baseline="0" noProof="0" dirty="0">
                <a:ln>
                  <a:noFill/>
                </a:ln>
                <a:solidFill>
                  <a:srgbClr val="000000"/>
                </a:solidFill>
                <a:effectLst/>
                <a:uLnTx/>
                <a:uFillTx/>
                <a:latin typeface="Calibri"/>
                <a:ea typeface="+mn-ea"/>
                <a:cs typeface="+mn-cs"/>
              </a:rPr>
              <a:t> is the number of compounding intervals per year.</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Future Value for Continuous Compound Interest</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The </a:t>
            </a:r>
            <a:r>
              <a:rPr sz="2800" b="1" dirty="0"/>
              <a:t>future value</a:t>
            </a:r>
            <a:r>
              <a:rPr sz="2800" dirty="0"/>
              <a:t>,</a:t>
            </a:r>
            <a:r>
              <a:rPr lang="en-US" sz="2800" dirty="0"/>
              <a:t> </a:t>
            </a:r>
            <a:r>
              <a:rPr lang="en-US" sz="2800" i="1" dirty="0"/>
              <a:t>A</a:t>
            </a:r>
            <a:r>
              <a:rPr lang="en-US" sz="2800" dirty="0"/>
              <a:t>,</a:t>
            </a:r>
            <a:r>
              <a:rPr sz="2800" dirty="0"/>
              <a:t> of a loan is the amount to be repaid at the end of the loan period. It is the principal amount plus any interest accrued. Using </a:t>
            </a:r>
            <a:r>
              <a:rPr sz="2800" b="1" dirty="0"/>
              <a:t>continuous compound interest</a:t>
            </a:r>
            <a:r>
              <a:rPr sz="2800" dirty="0"/>
              <a:t>, future value is calculated with the following formula.</a:t>
            </a:r>
          </a:p>
        </p:txBody>
      </p:sp>
      <p:pic>
        <p:nvPicPr>
          <p:cNvPr id="5" name="Picture 4" descr="A equals P times e to the power of r times t">
            <a:extLst>
              <a:ext uri="{FF2B5EF4-FFF2-40B4-BE49-F238E27FC236}">
                <a16:creationId xmlns:a16="http://schemas.microsoft.com/office/drawing/2014/main" id="{80A940E9-C5B6-3161-E197-BFE4C34A4C22}"/>
              </a:ext>
            </a:extLst>
          </p:cNvPr>
          <p:cNvPicPr>
            <a:picLocks noChangeAspect="1"/>
          </p:cNvPicPr>
          <p:nvPr/>
        </p:nvPicPr>
        <p:blipFill>
          <a:blip r:embed="rId2"/>
          <a:stretch>
            <a:fillRect/>
          </a:stretch>
        </p:blipFill>
        <p:spPr>
          <a:xfrm>
            <a:off x="4057650" y="3243262"/>
            <a:ext cx="1028700" cy="371475"/>
          </a:xfrm>
          <a:prstGeom prst="rect">
            <a:avLst/>
          </a:prstGeom>
        </p:spPr>
      </p:pic>
      <p:sp>
        <p:nvSpPr>
          <p:cNvPr id="7" name="TextBox 6">
            <a:extLst>
              <a:ext uri="{FF2B5EF4-FFF2-40B4-BE49-F238E27FC236}">
                <a16:creationId xmlns:a16="http://schemas.microsoft.com/office/drawing/2014/main" id="{6A64F3E8-6EDA-F40D-A4B3-E0965F2AAA17}"/>
              </a:ext>
            </a:extLst>
          </p:cNvPr>
          <p:cNvSpPr txBox="1"/>
          <p:nvPr/>
        </p:nvSpPr>
        <p:spPr>
          <a:xfrm>
            <a:off x="457200" y="372745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principal,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APR written as a decimal,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t</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length of the loan in years.</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Annual Percentage Yield (APY)</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The </a:t>
                </a:r>
                <a:r>
                  <a:rPr sz="2800" b="1" dirty="0"/>
                  <a:t>annual percentage yield (APY)</a:t>
                </a:r>
                <a:r>
                  <a:rPr sz="2800" dirty="0"/>
                  <a:t> is the simple annual interest rate earned in a given year that accounts for the effects of compounding. </a:t>
                </a:r>
                <a14:m>
                  <m:oMath xmlns:m="http://schemas.openxmlformats.org/officeDocument/2006/math">
                    <m:r>
                      <a:rPr b="1" i="1">
                        <a:latin typeface="Cambria Math" panose="02040503050406030204" pitchFamily="18" charset="0"/>
                      </a:rPr>
                      <m:t>𝐀𝐏𝐘</m:t>
                    </m:r>
                  </m:oMath>
                </a14:m>
                <a:r>
                  <a:rPr sz="2800" dirty="0"/>
                  <a:t> is calculated using the following formula.</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r="-1697"/>
                </a:stretch>
              </a:blipFill>
            </p:spPr>
            <p:txBody>
              <a:bodyPr/>
              <a:lstStyle/>
              <a:p>
                <a:r>
                  <a:rPr lang="en-IN">
                    <a:noFill/>
                  </a:rPr>
                  <a:t> </a:t>
                </a:r>
              </a:p>
            </p:txBody>
          </p:sp>
        </mc:Fallback>
      </mc:AlternateContent>
      <p:pic>
        <p:nvPicPr>
          <p:cNvPr id="7" name="Picture 6" descr="APY equals open parenthesis one plus open fraction r divided by n close fraction closed parenthesis superscript n whole minus one">
            <a:extLst>
              <a:ext uri="{FF2B5EF4-FFF2-40B4-BE49-F238E27FC236}">
                <a16:creationId xmlns:a16="http://schemas.microsoft.com/office/drawing/2014/main" id="{27B7B688-54C3-425F-E7A8-51BD3E8EF19E}"/>
              </a:ext>
            </a:extLst>
          </p:cNvPr>
          <p:cNvPicPr>
            <a:picLocks noChangeAspect="1"/>
          </p:cNvPicPr>
          <p:nvPr/>
        </p:nvPicPr>
        <p:blipFill>
          <a:blip r:embed="rId3"/>
          <a:stretch>
            <a:fillRect/>
          </a:stretch>
        </p:blipFill>
        <p:spPr>
          <a:xfrm>
            <a:off x="3381375" y="3015903"/>
            <a:ext cx="2381250" cy="942975"/>
          </a:xfrm>
          <a:prstGeom prst="rect">
            <a:avLst/>
          </a:prstGeom>
        </p:spPr>
      </p:pic>
      <p:sp>
        <p:nvSpPr>
          <p:cNvPr id="5" name="TextBox 4">
            <a:extLst>
              <a:ext uri="{FF2B5EF4-FFF2-40B4-BE49-F238E27FC236}">
                <a16:creationId xmlns:a16="http://schemas.microsoft.com/office/drawing/2014/main" id="{68D4B8FF-084E-F667-BEC2-FD9BD5409CE4}"/>
              </a:ext>
            </a:extLst>
          </p:cNvPr>
          <p:cNvSpPr txBox="1"/>
          <p:nvPr/>
        </p:nvSpPr>
        <p:spPr>
          <a:xfrm>
            <a:off x="457200" y="40386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APR written as a decimal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compounding intervals per year.</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Annuity</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An </a:t>
            </a:r>
            <a:r>
              <a:rPr sz="2800" b="1" dirty="0"/>
              <a:t>annuity</a:t>
            </a:r>
            <a:r>
              <a:rPr sz="2800" i="1" dirty="0"/>
              <a:t> </a:t>
            </a:r>
            <a:r>
              <a:rPr sz="2800" dirty="0"/>
              <a:t>is a sequence of regular payments made into an account, or taken out of an account, over time.</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CF841BE-D1FB-4D85-8F88-B0297975B8C0}"/>
</file>

<file path=customXml/itemProps2.xml><?xml version="1.0" encoding="utf-8"?>
<ds:datastoreItem xmlns:ds="http://schemas.openxmlformats.org/officeDocument/2006/customXml" ds:itemID="{D9D180B3-2752-425D-943F-21308ECB561B}"/>
</file>

<file path=customXml/itemProps3.xml><?xml version="1.0" encoding="utf-8"?>
<ds:datastoreItem xmlns:ds="http://schemas.openxmlformats.org/officeDocument/2006/customXml" ds:itemID="{87C344A9-6827-4204-A74D-B2E70D8186D1}"/>
</file>

<file path=docProps/app.xml><?xml version="1.0" encoding="utf-8"?>
<Properties xmlns="http://schemas.openxmlformats.org/officeDocument/2006/extended-properties" xmlns:vt="http://schemas.openxmlformats.org/officeDocument/2006/docPropsVTypes">
  <TotalTime>511</TotalTime>
  <Words>1342</Words>
  <Application>Microsoft Office PowerPoint</Application>
  <PresentationFormat>On-screen Show (4:3)</PresentationFormat>
  <Paragraphs>81</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Cambria Math</vt:lpstr>
      <vt:lpstr>Courier New</vt:lpstr>
      <vt:lpstr>Calibri</vt:lpstr>
      <vt:lpstr>Office Theme</vt:lpstr>
      <vt:lpstr>Chapter 6</vt:lpstr>
      <vt:lpstr>Definition: Interest and Principal</vt:lpstr>
      <vt:lpstr>Definition: Interest Rate and Annual Percentage Rate (APR)</vt:lpstr>
      <vt:lpstr>Definition: Simple Interest</vt:lpstr>
      <vt:lpstr>Definition: Future Value for Simple Interest</vt:lpstr>
      <vt:lpstr>Definition: Future Value for Compound Interest</vt:lpstr>
      <vt:lpstr>Definition: Future Value for Continuous Compound Interest</vt:lpstr>
      <vt:lpstr>Definition: Annual Percentage Yield (APY)</vt:lpstr>
      <vt:lpstr>Definition: Annuity</vt:lpstr>
      <vt:lpstr>Definition: Present Value with Compound Interest</vt:lpstr>
      <vt:lpstr>Definition: Annuity Payment Amount</vt:lpstr>
      <vt:lpstr>Definition: Future Value of an Annuity</vt:lpstr>
      <vt:lpstr>Definition: Fixed Installment Loan</vt:lpstr>
      <vt:lpstr>Definition: Down Payment</vt:lpstr>
      <vt:lpstr>Definition: Mortgage</vt:lpstr>
      <vt:lpstr>Definition: Fixed-Rate Mortgage</vt:lpstr>
      <vt:lpstr>Definition: Adjustable-Rate Mortgage</vt:lpstr>
      <vt:lpstr>Definition: Mortgage Point</vt:lpstr>
      <vt:lpstr>Definition: Open-Ended Loans (Revolving Credit)</vt:lpstr>
      <vt:lpstr>Definition: Credit Limit</vt:lpstr>
      <vt:lpstr>Definition: Grace Period</vt:lpstr>
      <vt:lpstr>Definition: Regular Payment for Fixed Installment Loans</vt:lpstr>
      <vt:lpstr>Definition: Number of Fixed Payments Required to Pay Off Credit Card Debt</vt:lpstr>
      <vt:lpstr>Definition: Gross Income</vt:lpstr>
      <vt:lpstr>Definition: Adjusted Gross Income</vt:lpstr>
      <vt:lpstr>Definition: Deduction</vt:lpstr>
      <vt:lpstr>Definition: Taxable Income</vt:lpstr>
      <vt:lpstr>Definition: Budget</vt:lpstr>
      <vt:lpstr>Definition: 50/30/20 Budgeting Rule</vt:lpstr>
      <vt:lpstr>Procedure: Steps to Creating a Budget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127</cp:revision>
  <dcterms:created xsi:type="dcterms:W3CDTF">2013-04-26T14:43:13Z</dcterms:created>
  <dcterms:modified xsi:type="dcterms:W3CDTF">2025-09-29T07:02:19Z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