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handoutMasterIdLst>
    <p:handoutMasterId r:id="rId25"/>
  </p:handoutMasterIdLst>
  <p:sldIdLst>
    <p:sldId id="256" r:id="rId2"/>
    <p:sldId id="257" r:id="rId3"/>
    <p:sldId id="258" r:id="rId4"/>
    <p:sldId id="259" r:id="rId5"/>
    <p:sldId id="261" r:id="rId6"/>
    <p:sldId id="262" r:id="rId7"/>
    <p:sldId id="263" r:id="rId8"/>
    <p:sldId id="266" r:id="rId9"/>
    <p:sldId id="271" r:id="rId10"/>
    <p:sldId id="274" r:id="rId11"/>
    <p:sldId id="325" r:id="rId12"/>
    <p:sldId id="321" r:id="rId13"/>
    <p:sldId id="281" r:id="rId14"/>
    <p:sldId id="285" r:id="rId15"/>
    <p:sldId id="293" r:id="rId16"/>
    <p:sldId id="295" r:id="rId17"/>
    <p:sldId id="299" r:id="rId18"/>
    <p:sldId id="324" r:id="rId19"/>
    <p:sldId id="303" r:id="rId20"/>
    <p:sldId id="310" r:id="rId21"/>
    <p:sldId id="316" r:id="rId22"/>
    <p:sldId id="318" r:id="rId23"/>
  </p:sldIdLst>
  <p:sldSz cx="9144000" cy="6858000" type="screen4x3"/>
  <p:notesSz cx="6858000" cy="9144000"/>
  <p:embeddedFontLst>
    <p:embeddedFont>
      <p:font typeface="Cambria Math" panose="02040503050406030204" pitchFamily="18" charset="0"/>
      <p:regular r:id="rId2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p:scale>
          <a:sx n="100" d="100"/>
          <a:sy n="100" d="100"/>
        </p:scale>
        <p:origin x="123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9/29/2025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9/29/2025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4.xml"/><Relationship Id="rId4" Type="http://schemas.openxmlformats.org/officeDocument/2006/relationships/image" Target="../media/image20.png"/></Relationships>
</file>

<file path=ppt/slides/_rels/slide1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3.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0.png"/><Relationship Id="rId1" Type="http://schemas.openxmlformats.org/officeDocument/2006/relationships/slideLayout" Target="../slideLayouts/slideLayout3.xml"/><Relationship Id="rId4" Type="http://schemas.openxmlformats.org/officeDocument/2006/relationships/image" Target="../media/image26.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3.xml"/><Relationship Id="rId4" Type="http://schemas.openxmlformats.org/officeDocument/2006/relationships/image" Target="../media/image27.png"/></Relationships>
</file>

<file path=ppt/slides/_rels/slide21.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36.png"/><Relationship Id="rId1" Type="http://schemas.openxmlformats.org/officeDocument/2006/relationships/slideLayout" Target="../slideLayouts/slideLayout3.xml"/><Relationship Id="rId4" Type="http://schemas.openxmlformats.org/officeDocument/2006/relationships/image" Target="../media/image29.png"/></Relationships>
</file>

<file path=ppt/slides/_rels/slide22.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39.png"/><Relationship Id="rId1" Type="http://schemas.openxmlformats.org/officeDocument/2006/relationships/slideLayout" Target="../slideLayouts/slideLayout3.xml"/><Relationship Id="rId4" Type="http://schemas.openxmlformats.org/officeDocument/2006/relationships/image" Target="../media/image3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3.xml"/><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7.1</a:t>
            </a:r>
          </a:p>
        </p:txBody>
      </p:sp>
      <p:sp>
        <p:nvSpPr>
          <p:cNvPr id="2" name="Text Placeholder 1"/>
          <p:cNvSpPr>
            <a:spLocks noGrp="1"/>
          </p:cNvSpPr>
          <p:nvPr>
            <p:ph type="body" sz="quarter" idx="10"/>
          </p:nvPr>
        </p:nvSpPr>
        <p:spPr/>
        <p:txBody>
          <a:bodyPr/>
          <a:lstStyle/>
          <a:p>
            <a:pPr algn="ctr"/>
            <a:r>
              <a:t>Numeral Systems Based on Position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500" dirty="0"/>
              <a:t>Example 2: Converting Numbers from the Babylonian Numeral System to the Hindu-Arabic Numeral System</a:t>
            </a:r>
            <a:r>
              <a:rPr lang="en-US" sz="2800" dirty="0"/>
              <a:t>—Slide 4</a:t>
            </a:r>
            <a:endParaRPr sz="2500" dirty="0"/>
          </a:p>
        </p:txBody>
      </p:sp>
      <p:sp>
        <p:nvSpPr>
          <p:cNvPr id="3" name="Text Placeholder 2"/>
          <p:cNvSpPr>
            <a:spLocks noGrp="1"/>
          </p:cNvSpPr>
          <p:nvPr>
            <p:ph type="body" sz="quarter" idx="10"/>
          </p:nvPr>
        </p:nvSpPr>
        <p:spPr/>
        <p:txBody>
          <a:bodyPr>
            <a:normAutofit/>
          </a:bodyPr>
          <a:lstStyle/>
          <a:p>
            <a:pPr marL="542925" indent="-542925">
              <a:defRPr sz="2800"/>
            </a:pPr>
            <a:r>
              <a:rPr lang="en-US" dirty="0"/>
              <a:t>c.</a:t>
            </a:r>
            <a:r>
              <a:rPr dirty="0"/>
              <a:t>​</a:t>
            </a:r>
            <a:r>
              <a:rPr lang="en-US" dirty="0"/>
              <a:t>	</a:t>
            </a:r>
            <a:r>
              <a:rPr sz="2800" dirty="0"/>
              <a:t>Again, we have spaces between the symbol groupings so we will have to perform multiplication and addition to convert to a Hindu-Arabic numeral.</a:t>
            </a:r>
            <a:endParaRPr lang="en-US" sz="2800" dirty="0"/>
          </a:p>
          <a:p>
            <a:r>
              <a:rPr lang="en-US" dirty="0"/>
              <a:t>				</a:t>
            </a:r>
          </a:p>
          <a:p>
            <a:endParaRPr lang="en-US" dirty="0"/>
          </a:p>
          <a:p>
            <a:endParaRPr lang="en-US" dirty="0"/>
          </a:p>
          <a:p>
            <a:endParaRPr lang="en-US" dirty="0"/>
          </a:p>
          <a:p>
            <a:r>
              <a:rPr lang="en-US" dirty="0"/>
              <a:t>​</a:t>
            </a:r>
            <a:endParaRPr lang="en-US" sz="2800" dirty="0"/>
          </a:p>
        </p:txBody>
      </p:sp>
      <p:pic>
        <p:nvPicPr>
          <p:cNvPr id="5" name="Picture 4" descr="Left Two downward triangles. Middle Two downward triangles Right Two downward triangles.">
            <a:extLst>
              <a:ext uri="{FF2B5EF4-FFF2-40B4-BE49-F238E27FC236}">
                <a16:creationId xmlns:a16="http://schemas.microsoft.com/office/drawing/2014/main" id="{7B80E8A0-A5A0-4445-9EF3-513C765A368F}"/>
              </a:ext>
            </a:extLst>
          </p:cNvPr>
          <p:cNvPicPr>
            <a:picLocks noChangeAspect="1"/>
          </p:cNvPicPr>
          <p:nvPr/>
        </p:nvPicPr>
        <p:blipFill>
          <a:blip r:embed="rId2"/>
          <a:stretch>
            <a:fillRect/>
          </a:stretch>
        </p:blipFill>
        <p:spPr>
          <a:xfrm>
            <a:off x="914400" y="2752775"/>
            <a:ext cx="3038899" cy="362001"/>
          </a:xfrm>
          <a:prstGeom prst="rect">
            <a:avLst/>
          </a:prstGeom>
        </p:spPr>
      </p:pic>
      <p:pic>
        <p:nvPicPr>
          <p:cNvPr id="7" name="Picture 6" descr="Open parenthesis&#10;&#10;Equals open parenthesis 2.60 squared closed parenthesis plus open parenthesis 2.60 raised to the power of one closed parenthesis plus open parenthesis 2.60 raised to the power of zero closed parenthesis equals 7200 plus120 plus two equals 7322.">
            <a:extLst>
              <a:ext uri="{FF2B5EF4-FFF2-40B4-BE49-F238E27FC236}">
                <a16:creationId xmlns:a16="http://schemas.microsoft.com/office/drawing/2014/main" id="{F3F79EAD-E340-9A88-E396-5DF28B94228A}"/>
              </a:ext>
            </a:extLst>
          </p:cNvPr>
          <p:cNvPicPr>
            <a:picLocks noChangeAspect="1"/>
          </p:cNvPicPr>
          <p:nvPr/>
        </p:nvPicPr>
        <p:blipFill>
          <a:blip r:embed="rId3"/>
          <a:stretch>
            <a:fillRect/>
          </a:stretch>
        </p:blipFill>
        <p:spPr>
          <a:xfrm>
            <a:off x="4038600" y="2628900"/>
            <a:ext cx="3952875" cy="1562100"/>
          </a:xfrm>
          <a:prstGeom prst="rect">
            <a:avLst/>
          </a:prstGeom>
        </p:spPr>
      </p:pic>
      <p:sp>
        <p:nvSpPr>
          <p:cNvPr id="9" name="TextBox 8">
            <a:extLst>
              <a:ext uri="{FF2B5EF4-FFF2-40B4-BE49-F238E27FC236}">
                <a16:creationId xmlns:a16="http://schemas.microsoft.com/office/drawing/2014/main" id="{7E8B1B5D-26CC-0EC5-2B1A-50E8BF8E868B}"/>
              </a:ext>
            </a:extLst>
          </p:cNvPr>
          <p:cNvSpPr txBox="1"/>
          <p:nvPr/>
        </p:nvSpPr>
        <p:spPr>
          <a:xfrm>
            <a:off x="457200" y="4376599"/>
            <a:ext cx="8229600" cy="954107"/>
          </a:xfrm>
          <a:prstGeom prst="rect">
            <a:avLst/>
          </a:prstGeom>
          <a:noFill/>
        </p:spPr>
        <p:txBody>
          <a:bodyPr wrap="square">
            <a:spAutoFit/>
          </a:bodyPr>
          <a:lstStyle/>
          <a:p>
            <a:r>
              <a:rPr lang="en-US" sz="2800" dirty="0"/>
              <a:t>Our calculations show that the Babylonian numeral can be written as the Hindu-Arabic numeral </a:t>
            </a:r>
            <a:r>
              <a:rPr lang="en-US" sz="2800" dirty="0">
                <a:latin typeface="Cambria Math"/>
              </a:rPr>
              <a:t>7322</a:t>
            </a:r>
            <a:r>
              <a:rPr lang="en-US" sz="2800" dirty="0"/>
              <a:t>.</a:t>
            </a:r>
            <a:endParaRPr lang="en-IN"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sp>
        <p:nvSpPr>
          <p:cNvPr id="3" name="Text Placeholder 2"/>
          <p:cNvSpPr>
            <a:spLocks noGrp="1"/>
          </p:cNvSpPr>
          <p:nvPr>
            <p:ph type="body" sz="quarter" idx="10"/>
          </p:nvPr>
        </p:nvSpPr>
        <p:spPr>
          <a:xfrm>
            <a:off x="438150" y="1029287"/>
            <a:ext cx="8229600" cy="4967067"/>
          </a:xfrm>
        </p:spPr>
        <p:txBody>
          <a:bodyPr>
            <a:normAutofit/>
          </a:bodyPr>
          <a:lstStyle/>
          <a:p>
            <a:r>
              <a:rPr sz="2800" dirty="0"/>
              <a:t>Write the Babylonian numeral as a Hindu-Arabic numeral.</a:t>
            </a:r>
            <a:endParaRPr lang="en-US" sz="2800" dirty="0"/>
          </a:p>
          <a:p>
            <a:endParaRPr lang="en-IN" dirty="0"/>
          </a:p>
          <a:p>
            <a:endParaRPr lang="en-IN" sz="2800" dirty="0"/>
          </a:p>
          <a:p>
            <a:endParaRPr lang="en-IN" sz="2800" dirty="0"/>
          </a:p>
          <a:p>
            <a:endParaRPr lang="en-IN" dirty="0"/>
          </a:p>
        </p:txBody>
      </p:sp>
      <p:pic>
        <p:nvPicPr>
          <p:cNvPr id="5" name="Picture 4" descr="From left to right: One left arrowhead, one left arrowhead, five left arrowheads, four downward triangles, and three left arrowheads.">
            <a:extLst>
              <a:ext uri="{FF2B5EF4-FFF2-40B4-BE49-F238E27FC236}">
                <a16:creationId xmlns:a16="http://schemas.microsoft.com/office/drawing/2014/main" id="{CE706D4B-2677-1D6A-4181-E2FC346C5FF9}"/>
              </a:ext>
            </a:extLst>
          </p:cNvPr>
          <p:cNvPicPr>
            <a:picLocks noChangeAspect="1"/>
          </p:cNvPicPr>
          <p:nvPr/>
        </p:nvPicPr>
        <p:blipFill>
          <a:blip r:embed="rId2"/>
          <a:stretch>
            <a:fillRect/>
          </a:stretch>
        </p:blipFill>
        <p:spPr>
          <a:xfrm>
            <a:off x="501059" y="1943695"/>
            <a:ext cx="5148000" cy="1163002"/>
          </a:xfrm>
          <a:prstGeom prst="rect">
            <a:avLst/>
          </a:prstGeom>
        </p:spPr>
      </p:pic>
      <p:sp>
        <p:nvSpPr>
          <p:cNvPr id="6" name="TextBox 5">
            <a:extLst>
              <a:ext uri="{FF2B5EF4-FFF2-40B4-BE49-F238E27FC236}">
                <a16:creationId xmlns:a16="http://schemas.microsoft.com/office/drawing/2014/main" id="{AFC3C56E-F9D0-0FC5-D4C2-EA8A9FC20622}"/>
              </a:ext>
            </a:extLst>
          </p:cNvPr>
          <p:cNvSpPr txBox="1"/>
          <p:nvPr/>
        </p:nvSpPr>
        <p:spPr>
          <a:xfrm>
            <a:off x="457200" y="3500611"/>
            <a:ext cx="3124200" cy="523220"/>
          </a:xfrm>
          <a:prstGeom prst="rect">
            <a:avLst/>
          </a:prstGeom>
          <a:noFill/>
        </p:spPr>
        <p:txBody>
          <a:bodyPr wrap="square">
            <a:spAutoFit/>
          </a:bodyPr>
          <a:lstStyle/>
          <a:p>
            <a:r>
              <a:rPr lang="en-IN" sz="2800" dirty="0"/>
              <a:t>Answer: 2,199,270</a:t>
            </a:r>
          </a:p>
        </p:txBody>
      </p:sp>
    </p:spTree>
    <p:extLst>
      <p:ext uri="{BB962C8B-B14F-4D97-AF65-F5344CB8AC3E}">
        <p14:creationId xmlns:p14="http://schemas.microsoft.com/office/powerpoint/2010/main" val="22538560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Fun Fact</a:t>
            </a:r>
            <a:r>
              <a:rPr lang="en-US" dirty="0"/>
              <a:t>—Slide 2</a:t>
            </a:r>
            <a:endParaRPr dirty="0"/>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p:txBody>
          <a:bodyPr>
            <a:normAutofit/>
          </a:bodyPr>
          <a:lstStyle/>
          <a:p>
            <a:endParaRPr lang="en-US" sz="1800" dirty="0"/>
          </a:p>
          <a:p>
            <a:endParaRPr lang="en-IN" sz="1800" dirty="0"/>
          </a:p>
        </p:txBody>
      </p:sp>
      <p:sp>
        <p:nvSpPr>
          <p:cNvPr id="7" name="TextBox 6">
            <a:extLst>
              <a:ext uri="{FF2B5EF4-FFF2-40B4-BE49-F238E27FC236}">
                <a16:creationId xmlns:a16="http://schemas.microsoft.com/office/drawing/2014/main" id="{074F9898-A36D-45BD-89AB-E9459E69D711}"/>
              </a:ext>
            </a:extLst>
          </p:cNvPr>
          <p:cNvSpPr txBox="1"/>
          <p:nvPr/>
        </p:nvSpPr>
        <p:spPr>
          <a:xfrm>
            <a:off x="457200" y="1066800"/>
            <a:ext cx="8229600" cy="1846659"/>
          </a:xfrm>
          <a:prstGeom prst="rect">
            <a:avLst/>
          </a:prstGeom>
          <a:noFill/>
        </p:spPr>
        <p:txBody>
          <a:bodyPr wrap="square" rtlCol="0">
            <a:spAutoFit/>
          </a:bodyPr>
          <a:lstStyle/>
          <a:p>
            <a:r>
              <a:rPr lang="en-US" sz="2400" dirty="0"/>
              <a:t>The Paris Codex, shown here, displays a use of the Mayan numeration system. This codex was discovered and forgotten several times. The most recent rediscovery was in 1859 by León de Rosny at the </a:t>
            </a:r>
            <a:r>
              <a:rPr lang="en-US" sz="2400" dirty="0" err="1"/>
              <a:t>Bibliothèque</a:t>
            </a:r>
            <a:r>
              <a:rPr lang="en-US" sz="2400" dirty="0"/>
              <a:t> </a:t>
            </a:r>
            <a:r>
              <a:rPr lang="en-US" sz="2400" dirty="0" err="1"/>
              <a:t>Nationale</a:t>
            </a:r>
            <a:r>
              <a:rPr lang="en-US" sz="2400" dirty="0"/>
              <a:t> in Paris.</a:t>
            </a:r>
          </a:p>
          <a:p>
            <a:endParaRPr lang="en-US" dirty="0"/>
          </a:p>
        </p:txBody>
      </p:sp>
      <p:pic>
        <p:nvPicPr>
          <p:cNvPr id="5" name="Picture 4" descr="This image displays ancient hieroglyphic text, likely from a Mesoamerican civilization such as the Maya.">
            <a:extLst>
              <a:ext uri="{FF2B5EF4-FFF2-40B4-BE49-F238E27FC236}">
                <a16:creationId xmlns:a16="http://schemas.microsoft.com/office/drawing/2014/main" id="{20A9AFBD-9393-73ED-DA53-D547723BD749}"/>
              </a:ext>
            </a:extLst>
          </p:cNvPr>
          <p:cNvPicPr>
            <a:picLocks noChangeAspect="1"/>
          </p:cNvPicPr>
          <p:nvPr/>
        </p:nvPicPr>
        <p:blipFill>
          <a:blip r:embed="rId2"/>
          <a:stretch>
            <a:fillRect/>
          </a:stretch>
        </p:blipFill>
        <p:spPr>
          <a:xfrm>
            <a:off x="2743200" y="2544485"/>
            <a:ext cx="3384000" cy="2723383"/>
          </a:xfrm>
          <a:prstGeom prst="rect">
            <a:avLst/>
          </a:prstGeom>
        </p:spPr>
      </p:pic>
      <p:sp>
        <p:nvSpPr>
          <p:cNvPr id="12" name="TextBox 11">
            <a:extLst>
              <a:ext uri="{FF2B5EF4-FFF2-40B4-BE49-F238E27FC236}">
                <a16:creationId xmlns:a16="http://schemas.microsoft.com/office/drawing/2014/main" id="{3DE28B7F-0967-42FE-A859-0928ADB8BE83}"/>
              </a:ext>
            </a:extLst>
          </p:cNvPr>
          <p:cNvSpPr txBox="1"/>
          <p:nvPr/>
        </p:nvSpPr>
        <p:spPr>
          <a:xfrm>
            <a:off x="3048000" y="5303260"/>
            <a:ext cx="3048000" cy="276999"/>
          </a:xfrm>
          <a:prstGeom prst="rect">
            <a:avLst/>
          </a:prstGeom>
          <a:noFill/>
        </p:spPr>
        <p:txBody>
          <a:bodyPr wrap="square" rtlCol="0">
            <a:spAutoFit/>
          </a:bodyPr>
          <a:lstStyle/>
          <a:p>
            <a:pPr algn="ctr"/>
            <a:r>
              <a:rPr lang="en-US" sz="1200" dirty="0"/>
              <a:t>Figure 5:  A portion of the Paris Codex</a:t>
            </a:r>
          </a:p>
        </p:txBody>
      </p:sp>
      <p:sp>
        <p:nvSpPr>
          <p:cNvPr id="6" name="TextBox 5">
            <a:extLst>
              <a:ext uri="{FF2B5EF4-FFF2-40B4-BE49-F238E27FC236}">
                <a16:creationId xmlns:a16="http://schemas.microsoft.com/office/drawing/2014/main" id="{5CC64940-8935-4390-AEB5-62883D1CD58A}"/>
              </a:ext>
            </a:extLst>
          </p:cNvPr>
          <p:cNvSpPr txBox="1"/>
          <p:nvPr/>
        </p:nvSpPr>
        <p:spPr>
          <a:xfrm>
            <a:off x="533401" y="5638800"/>
            <a:ext cx="8229599" cy="246221"/>
          </a:xfrm>
          <a:prstGeom prst="rect">
            <a:avLst/>
          </a:prstGeom>
          <a:noFill/>
        </p:spPr>
        <p:txBody>
          <a:bodyPr wrap="square">
            <a:spAutoFit/>
          </a:bodyPr>
          <a:lstStyle/>
          <a:p>
            <a:r>
              <a:rPr lang="en-US" sz="1000" dirty="0">
                <a:solidFill>
                  <a:srgbClr val="000000"/>
                </a:solidFill>
              </a:rPr>
              <a:t>Source: "The Paris Codex," Northwestern University Web Archive, accessed June 2021, </a:t>
            </a:r>
            <a:r>
              <a:rPr lang="en-US" sz="1000" dirty="0"/>
              <a:t>http://digital.library.northwestern.edu/codex/background.html</a:t>
            </a:r>
          </a:p>
        </p:txBody>
      </p:sp>
    </p:spTree>
    <p:extLst>
      <p:ext uri="{BB962C8B-B14F-4D97-AF65-F5344CB8AC3E}">
        <p14:creationId xmlns:p14="http://schemas.microsoft.com/office/powerpoint/2010/main" val="29725155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dirty="0"/>
              <a:t>Example 3: Converting Numbers from the Mayan System to the Hindu-Arabic Numeral System</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Write each Mayan numeral as a Hindu-Arabic numeral.</a:t>
            </a:r>
          </a:p>
        </p:txBody>
      </p:sp>
      <p:pic>
        <p:nvPicPr>
          <p:cNvPr id="13" name="Picture 12" descr="a. Three solid dots over three horizontal bars.&#10;b. Three horizontal bars, two solid dots.&#10;c. One solid dot, a horizontal bar, a shell, a solid dot. &#10;d. A solid dot, a shell, four solid dots over three horizontal bars.">
            <a:extLst>
              <a:ext uri="{FF2B5EF4-FFF2-40B4-BE49-F238E27FC236}">
                <a16:creationId xmlns:a16="http://schemas.microsoft.com/office/drawing/2014/main" id="{227D547E-D925-407A-BAA8-2708A533D833}"/>
              </a:ext>
            </a:extLst>
          </p:cNvPr>
          <p:cNvPicPr>
            <a:picLocks noChangeAspect="1"/>
          </p:cNvPicPr>
          <p:nvPr/>
        </p:nvPicPr>
        <p:blipFill>
          <a:blip r:embed="rId2"/>
          <a:stretch>
            <a:fillRect/>
          </a:stretch>
        </p:blipFill>
        <p:spPr>
          <a:xfrm>
            <a:off x="457200" y="1676400"/>
            <a:ext cx="5257800" cy="3995927"/>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Example 3: Converting Numbers from the Mayan System to the Hindu-Arabic Numeral System</a:t>
            </a:r>
            <a:r>
              <a:rPr lang="en-US" dirty="0"/>
              <a:t>—Slide 2</a:t>
            </a:r>
            <a:endParaRPr dirty="0"/>
          </a:p>
        </p:txBody>
      </p:sp>
      <p:sp>
        <p:nvSpPr>
          <p:cNvPr id="3" name="Content Placeholder 2"/>
          <p:cNvSpPr>
            <a:spLocks noGrp="1"/>
          </p:cNvSpPr>
          <p:nvPr>
            <p:ph sz="quarter" idx="11"/>
          </p:nvPr>
        </p:nvSpPr>
        <p:spPr/>
        <p:txBody>
          <a:bodyPr>
            <a:normAutofit/>
          </a:bodyPr>
          <a:lstStyle/>
          <a:p>
            <a:r>
              <a:rPr sz="2800" b="1" dirty="0"/>
              <a:t>Solution</a:t>
            </a:r>
          </a:p>
          <a:p>
            <a:pPr marL="542925" indent="-542925">
              <a:defRPr sz="2800"/>
            </a:pPr>
            <a:r>
              <a:rPr lang="en-US" sz="1900" dirty="0"/>
              <a:t>a.</a:t>
            </a:r>
            <a:r>
              <a:rPr sz="1900" dirty="0"/>
              <a:t>​</a:t>
            </a:r>
            <a:r>
              <a:rPr lang="en-US" sz="1900" dirty="0"/>
              <a:t>	</a:t>
            </a:r>
            <a:r>
              <a:rPr sz="1900" dirty="0"/>
              <a:t>The first number does not contain any large vertical spaces between the symbols, so we know that it is a number between </a:t>
            </a:r>
            <a:r>
              <a:rPr sz="1900" dirty="0">
                <a:latin typeface="Cambria Math"/>
              </a:rPr>
              <a:t>0</a:t>
            </a:r>
            <a:r>
              <a:rPr sz="1900" dirty="0"/>
              <a:t> and </a:t>
            </a:r>
            <a:r>
              <a:rPr sz="1900" dirty="0">
                <a:latin typeface="Cambria Math"/>
              </a:rPr>
              <a:t>19</a:t>
            </a:r>
            <a:r>
              <a:rPr sz="1900" dirty="0"/>
              <a:t>. We know the</a:t>
            </a:r>
            <a:r>
              <a:rPr lang="en-US" sz="1900" dirty="0"/>
              <a:t>      						</a:t>
            </a:r>
          </a:p>
          <a:p>
            <a:pPr marL="542925" indent="-542925">
              <a:defRPr sz="2800"/>
            </a:pPr>
            <a:endParaRPr lang="en-US" sz="1900" dirty="0"/>
          </a:p>
          <a:p>
            <a:pPr marL="542925" indent="-542925">
              <a:defRPr sz="2800"/>
            </a:pPr>
            <a:endParaRPr lang="en-US" sz="1900" dirty="0"/>
          </a:p>
        </p:txBody>
      </p:sp>
      <p:pic>
        <p:nvPicPr>
          <p:cNvPr id="6" name="Picture 5" descr="single dot">
            <a:extLst>
              <a:ext uri="{FF2B5EF4-FFF2-40B4-BE49-F238E27FC236}">
                <a16:creationId xmlns:a16="http://schemas.microsoft.com/office/drawing/2014/main" id="{461D1A9A-55C5-4A01-ADD7-FF14821A263A}"/>
              </a:ext>
            </a:extLst>
          </p:cNvPr>
          <p:cNvPicPr>
            <a:picLocks noChangeAspect="1"/>
          </p:cNvPicPr>
          <p:nvPr/>
        </p:nvPicPr>
        <p:blipFill>
          <a:blip r:embed="rId2"/>
          <a:stretch>
            <a:fillRect/>
          </a:stretch>
        </p:blipFill>
        <p:spPr>
          <a:xfrm>
            <a:off x="1142650" y="2268363"/>
            <a:ext cx="141034" cy="153297"/>
          </a:xfrm>
          <a:prstGeom prst="rect">
            <a:avLst/>
          </a:prstGeom>
        </p:spPr>
      </p:pic>
      <p:sp>
        <p:nvSpPr>
          <p:cNvPr id="15" name="TextBox 14">
            <a:extLst>
              <a:ext uri="{FF2B5EF4-FFF2-40B4-BE49-F238E27FC236}">
                <a16:creationId xmlns:a16="http://schemas.microsoft.com/office/drawing/2014/main" id="{50B8A106-B608-B433-24EA-DAC6BC9CAA19}"/>
              </a:ext>
            </a:extLst>
          </p:cNvPr>
          <p:cNvSpPr txBox="1"/>
          <p:nvPr/>
        </p:nvSpPr>
        <p:spPr>
          <a:xfrm>
            <a:off x="1371632" y="2160346"/>
            <a:ext cx="2971768" cy="369332"/>
          </a:xfrm>
          <a:prstGeom prst="rect">
            <a:avLst/>
          </a:prstGeom>
          <a:noFill/>
        </p:spPr>
        <p:txBody>
          <a:bodyPr wrap="square">
            <a:spAutoFit/>
          </a:bodyPr>
          <a:lstStyle/>
          <a:p>
            <a:r>
              <a:rPr lang="en-US" sz="1800" dirty="0"/>
              <a:t>symbol represents </a:t>
            </a:r>
            <a:r>
              <a:rPr lang="en-US" sz="1800" dirty="0">
                <a:latin typeface="Cambria Math"/>
              </a:rPr>
              <a:t>1</a:t>
            </a:r>
            <a:r>
              <a:rPr lang="en-US" sz="1800" dirty="0"/>
              <a:t>, and the</a:t>
            </a:r>
            <a:endParaRPr lang="en-IN" dirty="0"/>
          </a:p>
        </p:txBody>
      </p:sp>
      <p:pic>
        <p:nvPicPr>
          <p:cNvPr id="8" name="Picture 7" descr="horizontal bar">
            <a:extLst>
              <a:ext uri="{FF2B5EF4-FFF2-40B4-BE49-F238E27FC236}">
                <a16:creationId xmlns:a16="http://schemas.microsoft.com/office/drawing/2014/main" id="{E5FB1F9D-3663-4BC1-ABF3-A6B47AF33678}"/>
              </a:ext>
            </a:extLst>
          </p:cNvPr>
          <p:cNvPicPr>
            <a:picLocks noChangeAspect="1"/>
          </p:cNvPicPr>
          <p:nvPr/>
        </p:nvPicPr>
        <p:blipFill>
          <a:blip r:embed="rId3"/>
          <a:stretch>
            <a:fillRect/>
          </a:stretch>
        </p:blipFill>
        <p:spPr>
          <a:xfrm rot="10800000" flipV="1">
            <a:off x="4267200" y="2317988"/>
            <a:ext cx="530456" cy="118183"/>
          </a:xfrm>
          <a:prstGeom prst="rect">
            <a:avLst/>
          </a:prstGeom>
        </p:spPr>
      </p:pic>
      <p:sp>
        <p:nvSpPr>
          <p:cNvPr id="17" name="TextBox 16">
            <a:extLst>
              <a:ext uri="{FF2B5EF4-FFF2-40B4-BE49-F238E27FC236}">
                <a16:creationId xmlns:a16="http://schemas.microsoft.com/office/drawing/2014/main" id="{DA114F9F-2EFA-9662-52C7-C5E99E540388}"/>
              </a:ext>
            </a:extLst>
          </p:cNvPr>
          <p:cNvSpPr txBox="1"/>
          <p:nvPr/>
        </p:nvSpPr>
        <p:spPr>
          <a:xfrm>
            <a:off x="4797656" y="2145268"/>
            <a:ext cx="3889144" cy="369332"/>
          </a:xfrm>
          <a:prstGeom prst="rect">
            <a:avLst/>
          </a:prstGeom>
          <a:noFill/>
        </p:spPr>
        <p:txBody>
          <a:bodyPr wrap="square">
            <a:spAutoFit/>
          </a:bodyPr>
          <a:lstStyle/>
          <a:p>
            <a:r>
              <a:rPr lang="en-US" sz="1800" dirty="0"/>
              <a:t>symbol represents </a:t>
            </a:r>
            <a:r>
              <a:rPr lang="en-US" sz="1800" dirty="0">
                <a:latin typeface="Cambria Math"/>
              </a:rPr>
              <a:t>5</a:t>
            </a:r>
            <a:r>
              <a:rPr lang="en-US" sz="1800" dirty="0"/>
              <a:t>. Since there</a:t>
            </a:r>
            <a:endParaRPr lang="en-IN" dirty="0"/>
          </a:p>
        </p:txBody>
      </p:sp>
      <p:sp>
        <p:nvSpPr>
          <p:cNvPr id="19" name="TextBox 18">
            <a:extLst>
              <a:ext uri="{FF2B5EF4-FFF2-40B4-BE49-F238E27FC236}">
                <a16:creationId xmlns:a16="http://schemas.microsoft.com/office/drawing/2014/main" id="{78D02A47-4BA4-E548-E542-C59680301CD6}"/>
              </a:ext>
            </a:extLst>
          </p:cNvPr>
          <p:cNvSpPr txBox="1"/>
          <p:nvPr/>
        </p:nvSpPr>
        <p:spPr>
          <a:xfrm>
            <a:off x="990600" y="2464738"/>
            <a:ext cx="7696200" cy="646331"/>
          </a:xfrm>
          <a:prstGeom prst="rect">
            <a:avLst/>
          </a:prstGeom>
          <a:noFill/>
        </p:spPr>
        <p:txBody>
          <a:bodyPr wrap="square">
            <a:spAutoFit/>
          </a:bodyPr>
          <a:lstStyle/>
          <a:p>
            <a:pPr marL="542925" indent="-542925">
              <a:defRPr sz="2800"/>
            </a:pPr>
            <a:r>
              <a:rPr lang="en-US" sz="1800" dirty="0"/>
              <a:t>are three </a:t>
            </a:r>
            <a:r>
              <a:rPr lang="en-US" sz="1800" dirty="0">
                <a:latin typeface="Cambria Math"/>
              </a:rPr>
              <a:t>5</a:t>
            </a:r>
            <a:r>
              <a:rPr lang="en-US" sz="1800" dirty="0"/>
              <a:t>s and three </a:t>
            </a:r>
            <a:r>
              <a:rPr lang="en-US" sz="1800" dirty="0">
                <a:latin typeface="Cambria Math"/>
              </a:rPr>
              <a:t>1</a:t>
            </a:r>
            <a:r>
              <a:rPr lang="en-US" sz="1800" dirty="0"/>
              <a:t>s, the Mayan numeral can be written as the Hindu</a:t>
            </a:r>
          </a:p>
          <a:p>
            <a:pPr marL="542925" indent="-542925">
              <a:defRPr sz="2800"/>
            </a:pPr>
            <a:r>
              <a:rPr lang="en-US" sz="1800" dirty="0"/>
              <a:t>Arabic numeral </a:t>
            </a:r>
            <a:r>
              <a:rPr lang="en-US" sz="1800" dirty="0">
                <a:latin typeface="Cambria Math"/>
              </a:rPr>
              <a:t>18</a:t>
            </a:r>
            <a:r>
              <a:rPr lang="en-US" sz="1800" dirty="0"/>
              <a:t>.</a:t>
            </a:r>
          </a:p>
        </p:txBody>
      </p:sp>
      <p:sp>
        <p:nvSpPr>
          <p:cNvPr id="21" name="TextBox 20">
            <a:extLst>
              <a:ext uri="{FF2B5EF4-FFF2-40B4-BE49-F238E27FC236}">
                <a16:creationId xmlns:a16="http://schemas.microsoft.com/office/drawing/2014/main" id="{0D64AE33-2551-A304-0AAD-350B0C3F7FAB}"/>
              </a:ext>
            </a:extLst>
          </p:cNvPr>
          <p:cNvSpPr txBox="1"/>
          <p:nvPr/>
        </p:nvSpPr>
        <p:spPr>
          <a:xfrm>
            <a:off x="457200" y="3056855"/>
            <a:ext cx="8229600" cy="1200329"/>
          </a:xfrm>
          <a:prstGeom prst="rect">
            <a:avLst/>
          </a:prstGeom>
          <a:noFill/>
        </p:spPr>
        <p:txBody>
          <a:bodyPr wrap="square">
            <a:spAutoFit/>
          </a:bodyPr>
          <a:lstStyle/>
          <a:p>
            <a:pPr marL="542925" indent="-542925">
              <a:defRPr sz="2800"/>
            </a:pPr>
            <a:r>
              <a:rPr lang="en-US" sz="1800" dirty="0"/>
              <a:t>b.	Because the second numeral contains a vertical space between the groupings, we will need to multiply each group by the corresponding place value. Remember that the highest power of </a:t>
            </a:r>
            <a:r>
              <a:rPr lang="en-US" sz="1800" dirty="0">
                <a:latin typeface="Cambria Math"/>
              </a:rPr>
              <a:t>20</a:t>
            </a:r>
            <a:r>
              <a:rPr lang="en-US" sz="1800" dirty="0"/>
              <a:t> is at the top and then it decreases from there.</a:t>
            </a:r>
          </a:p>
        </p:txBody>
      </p:sp>
      <p:pic>
        <p:nvPicPr>
          <p:cNvPr id="4" name="Picture 3" descr="Three horizontal bars and two solid dots points to, Open parenthesis fifteen times 20 to the power of one closed parenthesis plus open parenthesis two times 20 to the power of zero closed parenthesis, points to 300 + 2, gives 302.">
            <a:extLst>
              <a:ext uri="{FF2B5EF4-FFF2-40B4-BE49-F238E27FC236}">
                <a16:creationId xmlns:a16="http://schemas.microsoft.com/office/drawing/2014/main" id="{0077E202-9EC9-94A9-363B-B382C2027555}"/>
              </a:ext>
            </a:extLst>
          </p:cNvPr>
          <p:cNvPicPr>
            <a:picLocks noChangeAspect="1"/>
          </p:cNvPicPr>
          <p:nvPr/>
        </p:nvPicPr>
        <p:blipFill>
          <a:blip r:embed="rId4"/>
          <a:stretch>
            <a:fillRect/>
          </a:stretch>
        </p:blipFill>
        <p:spPr>
          <a:xfrm>
            <a:off x="2523839" y="4139589"/>
            <a:ext cx="4096322" cy="1419423"/>
          </a:xfrm>
          <a:prstGeom prst="rect">
            <a:avLst/>
          </a:prstGeom>
        </p:spPr>
      </p:pic>
      <p:sp>
        <p:nvSpPr>
          <p:cNvPr id="5" name="TextBox 4">
            <a:extLst>
              <a:ext uri="{FF2B5EF4-FFF2-40B4-BE49-F238E27FC236}">
                <a16:creationId xmlns:a16="http://schemas.microsoft.com/office/drawing/2014/main" id="{3762DBFE-E58D-4C1D-9054-27261AC9C2BA}"/>
              </a:ext>
            </a:extLst>
          </p:cNvPr>
          <p:cNvSpPr txBox="1"/>
          <p:nvPr/>
        </p:nvSpPr>
        <p:spPr>
          <a:xfrm>
            <a:off x="914400" y="5661924"/>
            <a:ext cx="6934200" cy="646331"/>
          </a:xfrm>
          <a:prstGeom prst="rect">
            <a:avLst/>
          </a:prstGeom>
          <a:noFill/>
        </p:spPr>
        <p:txBody>
          <a:bodyPr wrap="square" rtlCol="0">
            <a:spAutoFit/>
          </a:bodyPr>
          <a:lstStyle/>
          <a:p>
            <a:r>
              <a:rPr lang="en-US" sz="1800" dirty="0"/>
              <a:t>The Mayan numeral can be written as the Hindu-Arabic numeral </a:t>
            </a:r>
            <a:r>
              <a:rPr lang="en-US" sz="1800" dirty="0">
                <a:latin typeface="Cambria Math"/>
              </a:rPr>
              <a:t>302</a:t>
            </a:r>
            <a:r>
              <a:rPr lang="en-US" sz="1800" dirty="0"/>
              <a:t>.</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Example 3: Converting Numbers from the Mayan System to the Hindu-Arabic Numeral System</a:t>
            </a:r>
            <a:r>
              <a:rPr lang="en-US" dirty="0"/>
              <a:t>—Slide 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Autofit/>
              </a:bodyPr>
              <a:lstStyle/>
              <a:p>
                <a:pPr marL="542925" indent="-542925">
                  <a:defRPr sz="2800"/>
                </a:pPr>
                <a:r>
                  <a:rPr lang="en-US" sz="2000" dirty="0"/>
                  <a:t>c.</a:t>
                </a:r>
                <a:r>
                  <a:rPr sz="2000" dirty="0"/>
                  <a:t>​</a:t>
                </a:r>
                <a:r>
                  <a:rPr lang="en-US" sz="2000" dirty="0"/>
                  <a:t>	</a:t>
                </a:r>
                <a:r>
                  <a:rPr sz="2100" dirty="0"/>
                  <a:t>We have vertical spacing again, so we will need multiplication and addition for the calculation. The top symbol here is for the number </a:t>
                </a:r>
                <a:r>
                  <a:rPr sz="2100" dirty="0">
                    <a:latin typeface="Cambria Math"/>
                  </a:rPr>
                  <a:t>1</a:t>
                </a:r>
                <a:r>
                  <a:rPr sz="2100" dirty="0"/>
                  <a:t> and is in the </a:t>
                </a:r>
                <a14:m>
                  <m:oMath xmlns:m="http://schemas.openxmlformats.org/officeDocument/2006/math">
                    <m:sSup>
                      <m:sSupPr>
                        <m:ctrlPr>
                          <a:rPr sz="2100" i="1">
                            <a:latin typeface="Cambria Math" panose="02040503050406030204" pitchFamily="18" charset="0"/>
                          </a:rPr>
                        </m:ctrlPr>
                      </m:sSupPr>
                      <m:e>
                        <m:r>
                          <a:rPr sz="2100">
                            <a:latin typeface="Cambria Math" panose="02040503050406030204" pitchFamily="18" charset="0"/>
                          </a:rPr>
                          <m:t>20</m:t>
                        </m:r>
                      </m:e>
                      <m:sup>
                        <m:r>
                          <a:rPr sz="2100">
                            <a:latin typeface="Cambria Math" panose="02040503050406030204" pitchFamily="18" charset="0"/>
                          </a:rPr>
                          <m:t>3</m:t>
                        </m:r>
                      </m:sup>
                    </m:sSup>
                  </m:oMath>
                </a14:m>
                <a:r>
                  <a:rPr sz="2100" dirty="0"/>
                  <a:t>s place, </a:t>
                </a:r>
                <a:r>
                  <a:rPr sz="2100" dirty="0">
                    <a:latin typeface="Cambria Math"/>
                  </a:rPr>
                  <a:t>5</a:t>
                </a:r>
                <a:r>
                  <a:rPr sz="2100" dirty="0"/>
                  <a:t> is in the </a:t>
                </a:r>
                <a14:m>
                  <m:oMath xmlns:m="http://schemas.openxmlformats.org/officeDocument/2006/math">
                    <m:sSup>
                      <m:sSupPr>
                        <m:ctrlPr>
                          <a:rPr sz="2100" i="1">
                            <a:latin typeface="Cambria Math" panose="02040503050406030204" pitchFamily="18" charset="0"/>
                          </a:rPr>
                        </m:ctrlPr>
                      </m:sSupPr>
                      <m:e>
                        <m:r>
                          <a:rPr sz="2100">
                            <a:latin typeface="Cambria Math" panose="02040503050406030204" pitchFamily="18" charset="0"/>
                          </a:rPr>
                          <m:t>20</m:t>
                        </m:r>
                      </m:e>
                      <m:sup>
                        <m:r>
                          <a:rPr sz="2100">
                            <a:latin typeface="Cambria Math" panose="02040503050406030204" pitchFamily="18" charset="0"/>
                          </a:rPr>
                          <m:t>2</m:t>
                        </m:r>
                      </m:sup>
                    </m:sSup>
                  </m:oMath>
                </a14:m>
                <a:r>
                  <a:rPr sz="2100" dirty="0"/>
                  <a:t>s place, </a:t>
                </a:r>
                <a:r>
                  <a:rPr sz="2100" dirty="0">
                    <a:latin typeface="Cambria Math"/>
                  </a:rPr>
                  <a:t>0</a:t>
                </a:r>
                <a:r>
                  <a:rPr sz="2100" dirty="0"/>
                  <a:t> is in the </a:t>
                </a:r>
                <a14:m>
                  <m:oMath xmlns:m="http://schemas.openxmlformats.org/officeDocument/2006/math">
                    <m:sSup>
                      <m:sSupPr>
                        <m:ctrlPr>
                          <a:rPr sz="2100" i="1">
                            <a:latin typeface="Cambria Math" panose="02040503050406030204" pitchFamily="18" charset="0"/>
                          </a:rPr>
                        </m:ctrlPr>
                      </m:sSupPr>
                      <m:e>
                        <m:r>
                          <a:rPr sz="2100">
                            <a:latin typeface="Cambria Math" panose="02040503050406030204" pitchFamily="18" charset="0"/>
                          </a:rPr>
                          <m:t>20</m:t>
                        </m:r>
                      </m:e>
                      <m:sup>
                        <m:r>
                          <a:rPr sz="2100">
                            <a:latin typeface="Cambria Math" panose="02040503050406030204" pitchFamily="18" charset="0"/>
                          </a:rPr>
                          <m:t>1</m:t>
                        </m:r>
                      </m:sup>
                    </m:sSup>
                  </m:oMath>
                </a14:m>
                <a:r>
                  <a:rPr sz="2100" dirty="0"/>
                  <a:t>s place, and </a:t>
                </a:r>
                <a:r>
                  <a:rPr sz="2100" dirty="0">
                    <a:latin typeface="Cambria Math"/>
                  </a:rPr>
                  <a:t>1</a:t>
                </a:r>
                <a:r>
                  <a:rPr lang="en-US" sz="2100" dirty="0"/>
                  <a:t> i</a:t>
                </a:r>
                <a:r>
                  <a:rPr sz="2100" dirty="0"/>
                  <a:t>s in the </a:t>
                </a:r>
                <a:r>
                  <a:rPr sz="2100" dirty="0">
                    <a:latin typeface="Cambria Math"/>
                  </a:rPr>
                  <a:t>1</a:t>
                </a:r>
                <a:r>
                  <a:rPr sz="2100" dirty="0"/>
                  <a:t>s place.</a:t>
                </a:r>
                <a:endParaRPr lang="en-US" sz="2100" dirty="0"/>
              </a:p>
              <a:p>
                <a:pPr>
                  <a:defRPr sz="2800"/>
                </a:pPr>
                <a:r>
                  <a:rPr lang="en-IN" sz="2100" dirty="0"/>
                  <a:t>	</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736" r="-519"/>
                </a:stretch>
              </a:blipFill>
            </p:spPr>
            <p:txBody>
              <a:bodyPr/>
              <a:lstStyle/>
              <a:p>
                <a:r>
                  <a:rPr lang="en-IN">
                    <a:noFill/>
                  </a:rPr>
                  <a:t> </a:t>
                </a:r>
              </a:p>
            </p:txBody>
          </p:sp>
        </mc:Fallback>
      </mc:AlternateContent>
      <p:pic>
        <p:nvPicPr>
          <p:cNvPr id="6" name="Picture 5" descr="A solid dot, a horizontal bar, a shell, a solid dot, points to Open parenthesis one times twenty raised to the power of three closed parenthesis plus open parenthesis five times twenty raised to the power of two closed parenthesis plus open parenthesis zero times twenty raised to the power of one closed parenthesis plus open parenthesis one times one closed parenthesis. points to 8000 + 2000 + 0 + 1, gives 10,001.">
            <a:extLst>
              <a:ext uri="{FF2B5EF4-FFF2-40B4-BE49-F238E27FC236}">
                <a16:creationId xmlns:a16="http://schemas.microsoft.com/office/drawing/2014/main" id="{F84ACB4E-F71B-1378-C2C9-1AE5BC2DD47A}"/>
              </a:ext>
            </a:extLst>
          </p:cNvPr>
          <p:cNvPicPr>
            <a:picLocks noChangeAspect="1"/>
          </p:cNvPicPr>
          <p:nvPr/>
        </p:nvPicPr>
        <p:blipFill>
          <a:blip r:embed="rId3"/>
          <a:stretch>
            <a:fillRect/>
          </a:stretch>
        </p:blipFill>
        <p:spPr>
          <a:xfrm>
            <a:off x="1447800" y="2438400"/>
            <a:ext cx="5725324" cy="3029373"/>
          </a:xfrm>
          <a:prstGeom prst="rect">
            <a:avLst/>
          </a:prstGeom>
        </p:spPr>
      </p:pic>
      <p:sp>
        <p:nvSpPr>
          <p:cNvPr id="4" name="TextBox 3">
            <a:extLst>
              <a:ext uri="{FF2B5EF4-FFF2-40B4-BE49-F238E27FC236}">
                <a16:creationId xmlns:a16="http://schemas.microsoft.com/office/drawing/2014/main" id="{F8A43B7A-FDF0-44EA-B184-F5E871538513}"/>
              </a:ext>
              <a:ext uri="{C183D7F6-B498-43B3-948B-1728B52AA6E4}">
                <adec:decorative xmlns:adec="http://schemas.microsoft.com/office/drawing/2017/decorative" val="0"/>
              </a:ext>
            </a:extLst>
          </p:cNvPr>
          <p:cNvSpPr txBox="1"/>
          <p:nvPr/>
        </p:nvSpPr>
        <p:spPr>
          <a:xfrm>
            <a:off x="1066800" y="5410200"/>
            <a:ext cx="7315200" cy="646331"/>
          </a:xfrm>
          <a:prstGeom prst="rect">
            <a:avLst/>
          </a:prstGeom>
          <a:noFill/>
        </p:spPr>
        <p:txBody>
          <a:bodyPr wrap="square" rtlCol="0">
            <a:spAutoFit/>
          </a:bodyPr>
          <a:lstStyle/>
          <a:p>
            <a:r>
              <a:rPr lang="en-US" sz="1800" dirty="0"/>
              <a:t>Our calculations show that the Mayan numeral can be written as the Hindu-Arabic numeral </a:t>
            </a:r>
            <a:r>
              <a:rPr lang="en-US" sz="1800" dirty="0">
                <a:latin typeface="Cambria Math"/>
              </a:rPr>
              <a:t>10,001</a:t>
            </a:r>
            <a:r>
              <a:rPr lang="en-US" sz="1800" dirty="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Example 3: Converting Numbers from the Mayan System to the Hindu-Arabic Numeral System</a:t>
            </a:r>
            <a:r>
              <a:rPr lang="en-US" dirty="0"/>
              <a:t>—Slide 4</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42925" indent="-542925"/>
                <a:r>
                  <a:rPr lang="en-US" dirty="0"/>
                  <a:t>d.</a:t>
                </a:r>
                <a:r>
                  <a:rPr dirty="0"/>
                  <a:t>​</a:t>
                </a:r>
                <a:r>
                  <a:rPr lang="en-US" dirty="0"/>
                  <a:t>	</a:t>
                </a:r>
                <a:r>
                  <a:rPr lang="en-IN" sz="2400" dirty="0"/>
                  <a:t>Here the top symbol is in the </a:t>
                </a:r>
                <a14:m>
                  <m:oMath xmlns:m="http://schemas.openxmlformats.org/officeDocument/2006/math">
                    <m:sSup>
                      <m:sSupPr>
                        <m:ctrlPr>
                          <a:rPr lang="ar-AE" sz="2400" i="1">
                            <a:latin typeface="Cambria Math" panose="02040503050406030204" pitchFamily="18" charset="0"/>
                          </a:rPr>
                        </m:ctrlPr>
                      </m:sSupPr>
                      <m:e>
                        <m:r>
                          <a:rPr lang="ar-AE" sz="2400">
                            <a:latin typeface="Cambria Math" panose="02040503050406030204" pitchFamily="18" charset="0"/>
                          </a:rPr>
                          <m:t>20</m:t>
                        </m:r>
                      </m:e>
                      <m:sup>
                        <m:r>
                          <a:rPr lang="ar-AE" sz="2400">
                            <a:latin typeface="Cambria Math" panose="02040503050406030204" pitchFamily="18" charset="0"/>
                          </a:rPr>
                          <m:t>2</m:t>
                        </m:r>
                      </m:sup>
                    </m:sSup>
                  </m:oMath>
                </a14:m>
                <a:r>
                  <a:rPr lang="en-IN" sz="2400" dirty="0"/>
                  <a:t>s place, the symbol for zero is in the </a:t>
                </a:r>
                <a14:m>
                  <m:oMath xmlns:m="http://schemas.openxmlformats.org/officeDocument/2006/math">
                    <m:sSup>
                      <m:sSupPr>
                        <m:ctrlPr>
                          <a:rPr lang="ar-AE" sz="2400" i="1">
                            <a:latin typeface="Cambria Math" panose="02040503050406030204" pitchFamily="18" charset="0"/>
                          </a:rPr>
                        </m:ctrlPr>
                      </m:sSupPr>
                      <m:e>
                        <m:r>
                          <a:rPr lang="ar-AE" sz="2400">
                            <a:latin typeface="Cambria Math" panose="02040503050406030204" pitchFamily="18" charset="0"/>
                          </a:rPr>
                          <m:t>20</m:t>
                        </m:r>
                      </m:e>
                      <m:sup>
                        <m:r>
                          <a:rPr lang="ar-AE" sz="2400">
                            <a:latin typeface="Cambria Math" panose="02040503050406030204" pitchFamily="18" charset="0"/>
                          </a:rPr>
                          <m:t>1</m:t>
                        </m:r>
                      </m:sup>
                    </m:sSup>
                  </m:oMath>
                </a14:m>
                <a:r>
                  <a:rPr lang="en-IN" sz="2400" dirty="0"/>
                  <a:t>s place, and the last symbol is in the </a:t>
                </a:r>
                <a:r>
                  <a:rPr lang="en-IN" sz="2400" dirty="0">
                    <a:latin typeface="Cambria Math"/>
                  </a:rPr>
                  <a:t>1</a:t>
                </a:r>
                <a:r>
                  <a:rPr lang="en-IN" sz="2400" dirty="0"/>
                  <a:t>s place.</a:t>
                </a:r>
              </a:p>
              <a:p>
                <a:pPr marL="514350" indent="-514350">
                  <a:buFont typeface="+mj-lt"/>
                  <a:buAutoNum type="alphaLcPeriod"/>
                </a:pPr>
                <a:endParaRPr lang="en-IN" sz="2400" dirty="0"/>
              </a:p>
              <a:p>
                <a:r>
                  <a:rPr lang="en-IN" sz="2800" dirty="0"/>
                  <a:t>	</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630"/>
                </a:stretch>
              </a:blipFill>
            </p:spPr>
            <p:txBody>
              <a:bodyPr/>
              <a:lstStyle/>
              <a:p>
                <a:r>
                  <a:rPr lang="en-IN">
                    <a:noFill/>
                  </a:rPr>
                  <a:t> </a:t>
                </a:r>
              </a:p>
            </p:txBody>
          </p:sp>
        </mc:Fallback>
      </mc:AlternateContent>
      <p:pic>
        <p:nvPicPr>
          <p:cNvPr id="4" name="Picture 3" descr="A solid dot, a shell, four solid dots over three horizontal bars, points to Open parenthesis one times twenty raised to the power of two closed parenthesis plus open parenthesis zero times twenty raised to the power of one closed parenthesis plus open parenthesis nineteen times twenty raised to the power of zero closed parenthesis, points to 400 + 0 + 19, gives 419.">
            <a:extLst>
              <a:ext uri="{FF2B5EF4-FFF2-40B4-BE49-F238E27FC236}">
                <a16:creationId xmlns:a16="http://schemas.microsoft.com/office/drawing/2014/main" id="{D3489EE9-299F-51CD-BEB5-ABA3D7DB31E1}"/>
              </a:ext>
            </a:extLst>
          </p:cNvPr>
          <p:cNvPicPr>
            <a:picLocks noChangeAspect="1"/>
          </p:cNvPicPr>
          <p:nvPr/>
        </p:nvPicPr>
        <p:blipFill>
          <a:blip r:embed="rId3"/>
          <a:stretch>
            <a:fillRect/>
          </a:stretch>
        </p:blipFill>
        <p:spPr>
          <a:xfrm>
            <a:off x="1905000" y="2057400"/>
            <a:ext cx="5077534" cy="2038635"/>
          </a:xfrm>
          <a:prstGeom prst="rect">
            <a:avLst/>
          </a:prstGeom>
        </p:spPr>
      </p:pic>
      <p:sp>
        <p:nvSpPr>
          <p:cNvPr id="14" name="TextBox 13">
            <a:extLst>
              <a:ext uri="{FF2B5EF4-FFF2-40B4-BE49-F238E27FC236}">
                <a16:creationId xmlns:a16="http://schemas.microsoft.com/office/drawing/2014/main" id="{9DB0C4CF-E53A-4BE2-BF04-91FEFF870FB2}"/>
              </a:ext>
            </a:extLst>
          </p:cNvPr>
          <p:cNvSpPr txBox="1"/>
          <p:nvPr/>
        </p:nvSpPr>
        <p:spPr>
          <a:xfrm>
            <a:off x="1082879" y="4329126"/>
            <a:ext cx="7772400" cy="1569660"/>
          </a:xfrm>
          <a:prstGeom prst="rect">
            <a:avLst/>
          </a:prstGeom>
          <a:noFill/>
        </p:spPr>
        <p:txBody>
          <a:bodyPr wrap="square">
            <a:spAutoFit/>
          </a:bodyPr>
          <a:lstStyle/>
          <a:p>
            <a:r>
              <a:rPr lang="en-US" sz="2400" dirty="0"/>
              <a:t>The Mayan numeral can be written as the Hindu-Arabic numeral </a:t>
            </a:r>
            <a:r>
              <a:rPr lang="en-US" sz="2400" dirty="0">
                <a:latin typeface="Cambria Math"/>
              </a:rPr>
              <a:t>419</a:t>
            </a:r>
            <a:r>
              <a:rPr lang="en-US" sz="2400" dirty="0"/>
              <a:t>. Notice that a zero character written in the Mayan numeral does not necessarily mean there will be a zero in the Hindu-Arabic numeral.</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Fun Fact</a:t>
            </a:r>
            <a:r>
              <a:rPr lang="en-US" dirty="0"/>
              <a:t>—Slide 3</a:t>
            </a:r>
            <a:endParaRPr dirty="0"/>
          </a:p>
        </p:txBody>
      </p:sp>
      <p:sp>
        <p:nvSpPr>
          <p:cNvPr id="3" name="Text Placeholder 2"/>
          <p:cNvSpPr>
            <a:spLocks noGrp="1"/>
          </p:cNvSpPr>
          <p:nvPr>
            <p:ph type="body" sz="quarter" idx="10"/>
          </p:nvPr>
        </p:nvSpPr>
        <p:spPr/>
        <p:txBody>
          <a:bodyPr>
            <a:normAutofit/>
          </a:bodyPr>
          <a:lstStyle/>
          <a:p>
            <a:r>
              <a:rPr sz="2800"/>
              <a:t>The Mayan calendar, the Haab', consists of </a:t>
            </a:r>
            <a:r>
              <a:rPr sz="2800">
                <a:latin typeface="Cambria Math"/>
              </a:rPr>
              <a:t>19</a:t>
            </a:r>
            <a:r>
              <a:rPr sz="2800"/>
              <a:t> months. Eighteen of the months have </a:t>
            </a:r>
            <a:r>
              <a:rPr sz="2800">
                <a:latin typeface="Cambria Math"/>
              </a:rPr>
              <a:t>20</a:t>
            </a:r>
            <a:r>
              <a:rPr sz="2800"/>
              <a:t> days and the final month has only </a:t>
            </a:r>
            <a:r>
              <a:rPr sz="2800">
                <a:latin typeface="Cambria Math"/>
              </a:rPr>
              <a:t>5</a:t>
            </a:r>
            <a:r>
              <a:rPr sz="2800"/>
              <a:t> days, making a total of </a:t>
            </a:r>
            <a:r>
              <a:rPr sz="2800">
                <a:latin typeface="Cambria Math"/>
              </a:rPr>
              <a:t>365</a:t>
            </a:r>
            <a:r>
              <a:rPr sz="2800"/>
              <a:t> calendar days. The final month was used for celebrations that closed one cycle and opened a new one.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p:sp>
        <p:nvSpPr>
          <p:cNvPr id="3" name="Text Placeholder 2"/>
          <p:cNvSpPr>
            <a:spLocks noGrp="1"/>
          </p:cNvSpPr>
          <p:nvPr>
            <p:ph type="body" sz="quarter" idx="10"/>
          </p:nvPr>
        </p:nvSpPr>
        <p:spPr/>
        <p:txBody>
          <a:bodyPr>
            <a:normAutofit/>
          </a:bodyPr>
          <a:lstStyle/>
          <a:p>
            <a:r>
              <a:rPr sz="2800" dirty="0"/>
              <a:t>Write the Mayan numeral as a Hindu-Arabic numeral.</a:t>
            </a:r>
            <a:endParaRPr lang="en-US" sz="2800" dirty="0"/>
          </a:p>
          <a:p>
            <a:endParaRPr lang="en-IN" dirty="0"/>
          </a:p>
          <a:p>
            <a:endParaRPr lang="en-IN" sz="2800" dirty="0"/>
          </a:p>
          <a:p>
            <a:endParaRPr lang="en-IN" dirty="0"/>
          </a:p>
          <a:p>
            <a:endParaRPr lang="en-IN" dirty="0"/>
          </a:p>
          <a:p>
            <a:endParaRPr lang="en-IN" dirty="0"/>
          </a:p>
        </p:txBody>
      </p:sp>
      <p:pic>
        <p:nvPicPr>
          <p:cNvPr id="7" name="Picture 6" descr="three solid dots, a horizonatal bar, two solid dots over 2 horizontal bars.">
            <a:extLst>
              <a:ext uri="{FF2B5EF4-FFF2-40B4-BE49-F238E27FC236}">
                <a16:creationId xmlns:a16="http://schemas.microsoft.com/office/drawing/2014/main" id="{8A2E2990-ED7D-E8AF-D14C-A49DA98C8402}"/>
              </a:ext>
            </a:extLst>
          </p:cNvPr>
          <p:cNvPicPr>
            <a:picLocks noChangeAspect="1"/>
          </p:cNvPicPr>
          <p:nvPr/>
        </p:nvPicPr>
        <p:blipFill>
          <a:blip r:embed="rId2"/>
          <a:stretch>
            <a:fillRect/>
          </a:stretch>
        </p:blipFill>
        <p:spPr>
          <a:xfrm>
            <a:off x="3505200" y="1636775"/>
            <a:ext cx="1764000" cy="3158791"/>
          </a:xfrm>
          <a:prstGeom prst="rect">
            <a:avLst/>
          </a:prstGeom>
        </p:spPr>
      </p:pic>
      <p:sp>
        <p:nvSpPr>
          <p:cNvPr id="12" name="TextBox 11">
            <a:extLst>
              <a:ext uri="{FF2B5EF4-FFF2-40B4-BE49-F238E27FC236}">
                <a16:creationId xmlns:a16="http://schemas.microsoft.com/office/drawing/2014/main" id="{DEE0B208-A765-4196-A7F1-321F1FAC3BB3}"/>
              </a:ext>
            </a:extLst>
          </p:cNvPr>
          <p:cNvSpPr txBox="1"/>
          <p:nvPr/>
        </p:nvSpPr>
        <p:spPr>
          <a:xfrm>
            <a:off x="492853" y="5427865"/>
            <a:ext cx="4572000" cy="523220"/>
          </a:xfrm>
          <a:prstGeom prst="rect">
            <a:avLst/>
          </a:prstGeom>
          <a:noFill/>
        </p:spPr>
        <p:txBody>
          <a:bodyPr wrap="square">
            <a:spAutoFit/>
          </a:bodyPr>
          <a:lstStyle/>
          <a:p>
            <a:r>
              <a:rPr lang="en-IN" sz="2800" dirty="0"/>
              <a:t>Answer: 1312</a:t>
            </a:r>
          </a:p>
        </p:txBody>
      </p:sp>
    </p:spTree>
    <p:extLst>
      <p:ext uri="{BB962C8B-B14F-4D97-AF65-F5344CB8AC3E}">
        <p14:creationId xmlns:p14="http://schemas.microsoft.com/office/powerpoint/2010/main" val="34723633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sz="2600" dirty="0"/>
              <a:t>Example 4: Converting Numbers from the Hindu-Arabic Numeral System to the Babylonian and Mayan Systems</a:t>
            </a:r>
            <a:r>
              <a:rPr lang="en-US" sz="2800" dirty="0"/>
              <a:t>—Slide 1</a:t>
            </a:r>
            <a:endParaRPr sz="2600" dirty="0"/>
          </a:p>
        </p:txBody>
      </p:sp>
      <p:sp>
        <p:nvSpPr>
          <p:cNvPr id="3" name="Text Placeholder 2"/>
          <p:cNvSpPr>
            <a:spLocks noGrp="1"/>
          </p:cNvSpPr>
          <p:nvPr>
            <p:ph type="body" sz="quarter" idx="10"/>
          </p:nvPr>
        </p:nvSpPr>
        <p:spPr/>
        <p:txBody>
          <a:bodyPr>
            <a:normAutofit/>
          </a:bodyPr>
          <a:lstStyle/>
          <a:p>
            <a:r>
              <a:rPr sz="2300" dirty="0"/>
              <a:t>Express each Hindu-Arabic numeral in both the Babylonian and Mayan systems.</a:t>
            </a:r>
          </a:p>
          <a:p>
            <a:pPr marL="542925" indent="-542925">
              <a:defRPr sz="2800"/>
            </a:pPr>
            <a:r>
              <a:rPr lang="en-US" sz="2300" dirty="0"/>
              <a:t>a.</a:t>
            </a:r>
            <a:r>
              <a:rPr sz="2300" dirty="0"/>
              <a:t>​</a:t>
            </a:r>
            <a:r>
              <a:rPr lang="en-US" sz="2300" dirty="0"/>
              <a:t>	</a:t>
            </a:r>
            <a:r>
              <a:rPr sz="2300" dirty="0">
                <a:latin typeface="Cambria Math"/>
              </a:rPr>
              <a:t>8</a:t>
            </a:r>
          </a:p>
          <a:p>
            <a:pPr marL="542925" indent="-542925">
              <a:defRPr sz="2800"/>
            </a:pPr>
            <a:r>
              <a:rPr lang="en-US" sz="2300" dirty="0"/>
              <a:t>b.</a:t>
            </a:r>
            <a:r>
              <a:rPr sz="2300" dirty="0"/>
              <a:t>​</a:t>
            </a:r>
            <a:r>
              <a:rPr lang="en-US" sz="2300" dirty="0"/>
              <a:t>	</a:t>
            </a:r>
            <a:r>
              <a:rPr sz="2300" dirty="0">
                <a:latin typeface="Cambria Math"/>
              </a:rPr>
              <a:t>157</a:t>
            </a:r>
            <a:endParaRPr lang="en-US" sz="2300" dirty="0">
              <a:latin typeface="Cambria Math"/>
            </a:endParaRPr>
          </a:p>
          <a:p>
            <a:r>
              <a:rPr lang="en-US" sz="2300" b="1" dirty="0"/>
              <a:t>Solution</a:t>
            </a:r>
          </a:p>
          <a:p>
            <a:pPr marL="542925" indent="-542925">
              <a:defRPr sz="2800"/>
            </a:pPr>
            <a:r>
              <a:rPr lang="en-US" sz="2300" dirty="0"/>
              <a:t>a.​	Express </a:t>
            </a:r>
            <a:r>
              <a:rPr lang="en-US" sz="2300" dirty="0">
                <a:latin typeface="Cambria Math"/>
              </a:rPr>
              <a:t>8</a:t>
            </a:r>
            <a:r>
              <a:rPr lang="en-US" sz="2300" dirty="0"/>
              <a:t> as a Babylonian numeral and a Mayan numeral.</a:t>
            </a:r>
          </a:p>
          <a:p>
            <a:pPr>
              <a:defRPr b="1"/>
            </a:pPr>
            <a:r>
              <a:rPr lang="en-US" sz="2300" dirty="0"/>
              <a:t>​Babylonian</a:t>
            </a:r>
          </a:p>
          <a:p>
            <a:r>
              <a:rPr lang="en-US" sz="2300" dirty="0"/>
              <a:t>Recall that there are only two symbols in the Babylonian system:                       </a:t>
            </a:r>
          </a:p>
          <a:p>
            <a:r>
              <a:rPr lang="en-US" sz="2300" dirty="0"/>
              <a:t>			</a:t>
            </a:r>
          </a:p>
          <a:p>
            <a:endParaRPr lang="en-US" sz="2300" dirty="0"/>
          </a:p>
        </p:txBody>
      </p:sp>
      <p:pic>
        <p:nvPicPr>
          <p:cNvPr id="6" name="Picture 5" descr="downward triangle">
            <a:extLst>
              <a:ext uri="{FF2B5EF4-FFF2-40B4-BE49-F238E27FC236}">
                <a16:creationId xmlns:a16="http://schemas.microsoft.com/office/drawing/2014/main" id="{1C7FC138-531C-4D8B-B808-0B23060D6CE4}"/>
              </a:ext>
            </a:extLst>
          </p:cNvPr>
          <p:cNvPicPr>
            <a:picLocks noChangeAspect="1"/>
          </p:cNvPicPr>
          <p:nvPr/>
        </p:nvPicPr>
        <p:blipFill>
          <a:blip r:embed="rId2"/>
          <a:stretch>
            <a:fillRect/>
          </a:stretch>
        </p:blipFill>
        <p:spPr>
          <a:xfrm>
            <a:off x="566571" y="4486836"/>
            <a:ext cx="151286" cy="184673"/>
          </a:xfrm>
          <a:prstGeom prst="rect">
            <a:avLst/>
          </a:prstGeom>
        </p:spPr>
      </p:pic>
      <p:sp>
        <p:nvSpPr>
          <p:cNvPr id="8" name="TextBox 7">
            <a:extLst>
              <a:ext uri="{FF2B5EF4-FFF2-40B4-BE49-F238E27FC236}">
                <a16:creationId xmlns:a16="http://schemas.microsoft.com/office/drawing/2014/main" id="{A6D5EF01-1208-0C3E-0B24-DFBBDFABDA67}"/>
              </a:ext>
            </a:extLst>
          </p:cNvPr>
          <p:cNvSpPr txBox="1"/>
          <p:nvPr/>
        </p:nvSpPr>
        <p:spPr>
          <a:xfrm>
            <a:off x="717857" y="4343400"/>
            <a:ext cx="2400300" cy="446276"/>
          </a:xfrm>
          <a:prstGeom prst="rect">
            <a:avLst/>
          </a:prstGeom>
          <a:noFill/>
        </p:spPr>
        <p:txBody>
          <a:bodyPr wrap="square">
            <a:spAutoFit/>
          </a:bodyPr>
          <a:lstStyle/>
          <a:p>
            <a:r>
              <a:rPr lang="en-US" sz="2300" dirty="0"/>
              <a:t>represents </a:t>
            </a:r>
            <a:r>
              <a:rPr lang="en-US" sz="2300" dirty="0">
                <a:latin typeface="Cambria Math"/>
              </a:rPr>
              <a:t>1</a:t>
            </a:r>
            <a:r>
              <a:rPr lang="en-US" sz="2300" dirty="0"/>
              <a:t>, and</a:t>
            </a:r>
            <a:endParaRPr lang="en-IN" sz="2300" dirty="0"/>
          </a:p>
        </p:txBody>
      </p:sp>
      <p:pic>
        <p:nvPicPr>
          <p:cNvPr id="7" name="Picture 1" descr="leftward arrowhead">
            <a:extLst>
              <a:ext uri="{FF2B5EF4-FFF2-40B4-BE49-F238E27FC236}">
                <a16:creationId xmlns:a16="http://schemas.microsoft.com/office/drawing/2014/main" id="{1058F485-6AEA-4BD9-AE05-E15C6B47FB9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71800" y="4464872"/>
            <a:ext cx="2095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a:extLst>
              <a:ext uri="{FF2B5EF4-FFF2-40B4-BE49-F238E27FC236}">
                <a16:creationId xmlns:a16="http://schemas.microsoft.com/office/drawing/2014/main" id="{11558A3A-B8AD-6E72-30F8-02132756198B}"/>
              </a:ext>
            </a:extLst>
          </p:cNvPr>
          <p:cNvSpPr txBox="1"/>
          <p:nvPr/>
        </p:nvSpPr>
        <p:spPr>
          <a:xfrm>
            <a:off x="3167229" y="4352925"/>
            <a:ext cx="5372100" cy="446276"/>
          </a:xfrm>
          <a:prstGeom prst="rect">
            <a:avLst/>
          </a:prstGeom>
          <a:noFill/>
        </p:spPr>
        <p:txBody>
          <a:bodyPr wrap="square">
            <a:spAutoFit/>
          </a:bodyPr>
          <a:lstStyle/>
          <a:p>
            <a:r>
              <a:rPr lang="en-US" sz="2300" dirty="0"/>
              <a:t>represents </a:t>
            </a:r>
            <a:r>
              <a:rPr lang="en-US" sz="2300" dirty="0">
                <a:latin typeface="Cambria Math"/>
              </a:rPr>
              <a:t>10</a:t>
            </a:r>
            <a:r>
              <a:rPr lang="en-US" sz="2300" dirty="0"/>
              <a:t>. Since </a:t>
            </a:r>
            <a:r>
              <a:rPr lang="en-US" sz="2300" dirty="0">
                <a:latin typeface="Cambria Math"/>
              </a:rPr>
              <a:t>8</a:t>
            </a:r>
            <a:r>
              <a:rPr lang="en-US" sz="2300" dirty="0"/>
              <a:t> is less than </a:t>
            </a:r>
            <a:r>
              <a:rPr lang="en-US" sz="2300" dirty="0">
                <a:latin typeface="Cambria Math"/>
              </a:rPr>
              <a:t>10</a:t>
            </a:r>
            <a:r>
              <a:rPr lang="en-US" sz="2300" dirty="0"/>
              <a:t>, we</a:t>
            </a:r>
            <a:endParaRPr lang="en-IN" sz="2300" dirty="0"/>
          </a:p>
        </p:txBody>
      </p:sp>
      <p:sp>
        <p:nvSpPr>
          <p:cNvPr id="12" name="TextBox 11">
            <a:extLst>
              <a:ext uri="{FF2B5EF4-FFF2-40B4-BE49-F238E27FC236}">
                <a16:creationId xmlns:a16="http://schemas.microsoft.com/office/drawing/2014/main" id="{F31A7022-A09A-564B-9D9A-AF52B7173F76}"/>
              </a:ext>
            </a:extLst>
          </p:cNvPr>
          <p:cNvSpPr txBox="1"/>
          <p:nvPr/>
        </p:nvSpPr>
        <p:spPr>
          <a:xfrm>
            <a:off x="495300" y="4724400"/>
            <a:ext cx="7658100" cy="446276"/>
          </a:xfrm>
          <a:prstGeom prst="rect">
            <a:avLst/>
          </a:prstGeom>
          <a:noFill/>
        </p:spPr>
        <p:txBody>
          <a:bodyPr wrap="square">
            <a:spAutoFit/>
          </a:bodyPr>
          <a:lstStyle/>
          <a:p>
            <a:r>
              <a:rPr lang="en-US" sz="2300" dirty="0"/>
              <a:t>only need to use the symbol for </a:t>
            </a:r>
            <a:r>
              <a:rPr lang="en-US" sz="2300" dirty="0">
                <a:latin typeface="Cambria Math"/>
              </a:rPr>
              <a:t>1</a:t>
            </a:r>
            <a:r>
              <a:rPr lang="en-US" sz="2300" dirty="0"/>
              <a:t> to write the number.</a:t>
            </a:r>
            <a:endParaRPr lang="en-IN" sz="2300" dirty="0"/>
          </a:p>
        </p:txBody>
      </p:sp>
      <p:pic>
        <p:nvPicPr>
          <p:cNvPr id="5" name="Picture 4" descr="eight downward triangles">
            <a:extLst>
              <a:ext uri="{FF2B5EF4-FFF2-40B4-BE49-F238E27FC236}">
                <a16:creationId xmlns:a16="http://schemas.microsoft.com/office/drawing/2014/main" id="{C2BFBF2E-60C4-45B5-91EE-22FFB2B498DF}"/>
              </a:ext>
            </a:extLst>
          </p:cNvPr>
          <p:cNvPicPr>
            <a:picLocks noChangeAspect="1"/>
          </p:cNvPicPr>
          <p:nvPr/>
        </p:nvPicPr>
        <p:blipFill>
          <a:blip r:embed="rId4"/>
          <a:stretch>
            <a:fillRect/>
          </a:stretch>
        </p:blipFill>
        <p:spPr>
          <a:xfrm>
            <a:off x="3809892" y="5142045"/>
            <a:ext cx="771633" cy="80021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Think Back</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400" dirty="0"/>
                  <a:t>Recall that exponents are used to indicate repeated multiplication.</a:t>
                </a:r>
              </a:p>
              <a:p>
                <a:pPr>
                  <a:defRPr sz="2800"/>
                </a:pPr>
                <a:r>
                  <a:rPr sz="2400" dirty="0"/>
                  <a:t>Any number raised to the zero power is equal to </a:t>
                </a:r>
                <a:r>
                  <a:rPr sz="2400" dirty="0">
                    <a:latin typeface="Cambria Math"/>
                  </a:rPr>
                  <a:t>1</a:t>
                </a:r>
                <a:r>
                  <a:rPr sz="2400" dirty="0"/>
                  <a:t>: </a:t>
                </a:r>
                <a:r>
                  <a:rPr lang="en-US" sz="2400" i="1" dirty="0"/>
                  <a:t>x</a:t>
                </a:r>
                <a:r>
                  <a:rPr lang="en-US" sz="2400" dirty="0">
                    <a:latin typeface="Calibri" panose="020F0502020204030204" pitchFamily="34" charset="0"/>
                    <a:ea typeface="Calibri" panose="020F0502020204030204" pitchFamily="34" charset="0"/>
                    <a:cs typeface="Calibri" panose="020F0502020204030204" pitchFamily="34" charset="0"/>
                  </a:rPr>
                  <a:t>⁰ </a:t>
                </a:r>
                <a14:m>
                  <m:oMath xmlns:m="http://schemas.openxmlformats.org/officeDocument/2006/math">
                    <m:r>
                      <a:rPr sz="2400">
                        <a:latin typeface="Cambria Math" panose="02040503050406030204" pitchFamily="18" charset="0"/>
                      </a:rPr>
                      <m:t>=1</m:t>
                    </m:r>
                  </m:oMath>
                </a14:m>
                <a:r>
                  <a:rPr sz="24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959" t="-748"/>
                </a:stretch>
              </a:blipFill>
            </p:spPr>
            <p:txBody>
              <a:bodyPr/>
              <a:lstStyle/>
              <a:p>
                <a:r>
                  <a:rPr lang="en-IN">
                    <a:noFill/>
                  </a:rPr>
                  <a:t> </a:t>
                </a:r>
              </a:p>
            </p:txBody>
          </p:sp>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4: Converting Numbers from the Hindu-Arabic Numeral System to the Babylonian and Mayan Systems</a:t>
            </a:r>
            <a:r>
              <a:rPr lang="en-US" sz="2400" dirty="0"/>
              <a:t>—Slide 2</a:t>
            </a:r>
            <a:endParaRPr sz="2400" dirty="0"/>
          </a:p>
        </p:txBody>
      </p:sp>
      <p:sp>
        <p:nvSpPr>
          <p:cNvPr id="3" name="Text Placeholder 2"/>
          <p:cNvSpPr>
            <a:spLocks noGrp="1"/>
          </p:cNvSpPr>
          <p:nvPr>
            <p:ph type="body" sz="quarter" idx="10"/>
          </p:nvPr>
        </p:nvSpPr>
        <p:spPr/>
        <p:txBody>
          <a:bodyPr>
            <a:normAutofit/>
          </a:bodyPr>
          <a:lstStyle/>
          <a:p>
            <a:pPr>
              <a:defRPr b="1"/>
            </a:pPr>
            <a:r>
              <a:rPr dirty="0"/>
              <a:t>​</a:t>
            </a:r>
            <a:r>
              <a:rPr sz="2800" dirty="0"/>
              <a:t>Mayan</a:t>
            </a:r>
          </a:p>
          <a:p>
            <a:r>
              <a:rPr sz="2800" dirty="0"/>
              <a:t>To symbolize the number </a:t>
            </a:r>
            <a:r>
              <a:rPr sz="2800" dirty="0">
                <a:latin typeface="Cambria Math"/>
              </a:rPr>
              <a:t>8</a:t>
            </a:r>
            <a:r>
              <a:rPr sz="2800" dirty="0"/>
              <a:t> in the Mayan system, we need to use the character for </a:t>
            </a:r>
            <a:r>
              <a:rPr sz="2800" dirty="0">
                <a:latin typeface="Cambria Math"/>
              </a:rPr>
              <a:t>1</a:t>
            </a:r>
            <a:r>
              <a:rPr sz="2800" dirty="0"/>
              <a:t> (which is</a:t>
            </a:r>
            <a:r>
              <a:rPr lang="en-US" sz="2800" dirty="0"/>
              <a:t> </a:t>
            </a:r>
          </a:p>
          <a:p>
            <a:r>
              <a:rPr lang="en-US" sz="2800" dirty="0"/>
              <a:t>								   </a:t>
            </a:r>
            <a:r>
              <a:rPr sz="2800" dirty="0"/>
              <a:t>).</a:t>
            </a:r>
            <a:endParaRPr lang="en-US" sz="2800" dirty="0"/>
          </a:p>
          <a:p>
            <a:endParaRPr lang="en-IN" dirty="0"/>
          </a:p>
          <a:p>
            <a:endParaRPr lang="en-IN" dirty="0"/>
          </a:p>
          <a:p>
            <a:endParaRPr sz="2800" dirty="0"/>
          </a:p>
        </p:txBody>
      </p:sp>
      <p:pic>
        <p:nvPicPr>
          <p:cNvPr id="4" name="Picture 3" descr="solid dot ">
            <a:extLst>
              <a:ext uri="{FF2B5EF4-FFF2-40B4-BE49-F238E27FC236}">
                <a16:creationId xmlns:a16="http://schemas.microsoft.com/office/drawing/2014/main" id="{ECE14F89-E225-4BC3-909F-0D4885BC9464}"/>
              </a:ext>
            </a:extLst>
          </p:cNvPr>
          <p:cNvPicPr>
            <a:picLocks noChangeAspect="1"/>
          </p:cNvPicPr>
          <p:nvPr/>
        </p:nvPicPr>
        <p:blipFill>
          <a:blip r:embed="rId2"/>
          <a:stretch>
            <a:fillRect/>
          </a:stretch>
        </p:blipFill>
        <p:spPr>
          <a:xfrm>
            <a:off x="6452612" y="2126579"/>
            <a:ext cx="219106" cy="238158"/>
          </a:xfrm>
          <a:prstGeom prst="rect">
            <a:avLst/>
          </a:prstGeom>
        </p:spPr>
      </p:pic>
      <p:sp>
        <p:nvSpPr>
          <p:cNvPr id="8" name="TextBox 7">
            <a:extLst>
              <a:ext uri="{FF2B5EF4-FFF2-40B4-BE49-F238E27FC236}">
                <a16:creationId xmlns:a16="http://schemas.microsoft.com/office/drawing/2014/main" id="{22AD9162-E515-294A-7F32-E33B97E872D4}"/>
              </a:ext>
            </a:extLst>
          </p:cNvPr>
          <p:cNvSpPr txBox="1"/>
          <p:nvPr/>
        </p:nvSpPr>
        <p:spPr>
          <a:xfrm>
            <a:off x="6562165" y="1984048"/>
            <a:ext cx="2286000" cy="523220"/>
          </a:xfrm>
          <a:prstGeom prst="rect">
            <a:avLst/>
          </a:prstGeom>
          <a:noFill/>
        </p:spPr>
        <p:txBody>
          <a:bodyPr wrap="square">
            <a:spAutoFit/>
          </a:bodyPr>
          <a:lstStyle/>
          <a:p>
            <a:r>
              <a:rPr lang="en-IN" sz="2800" dirty="0"/>
              <a:t>) three times</a:t>
            </a:r>
          </a:p>
        </p:txBody>
      </p:sp>
      <p:sp>
        <p:nvSpPr>
          <p:cNvPr id="10" name="TextBox 9">
            <a:extLst>
              <a:ext uri="{FF2B5EF4-FFF2-40B4-BE49-F238E27FC236}">
                <a16:creationId xmlns:a16="http://schemas.microsoft.com/office/drawing/2014/main" id="{861731B5-2B73-B805-FAB3-785254CE3E0A}"/>
              </a:ext>
            </a:extLst>
          </p:cNvPr>
          <p:cNvSpPr txBox="1"/>
          <p:nvPr/>
        </p:nvSpPr>
        <p:spPr>
          <a:xfrm>
            <a:off x="533400" y="2438400"/>
            <a:ext cx="7010400" cy="523220"/>
          </a:xfrm>
          <a:prstGeom prst="rect">
            <a:avLst/>
          </a:prstGeom>
          <a:noFill/>
        </p:spPr>
        <p:txBody>
          <a:bodyPr wrap="square">
            <a:spAutoFit/>
          </a:bodyPr>
          <a:lstStyle/>
          <a:p>
            <a:r>
              <a:rPr lang="en-US" sz="2800" dirty="0"/>
              <a:t>stacked on top of the character for </a:t>
            </a:r>
            <a:r>
              <a:rPr lang="en-US" sz="2800" dirty="0">
                <a:latin typeface="Cambria Math"/>
              </a:rPr>
              <a:t>5</a:t>
            </a:r>
            <a:r>
              <a:rPr lang="en-US" sz="2800" dirty="0"/>
              <a:t> (which is</a:t>
            </a:r>
            <a:endParaRPr lang="en-IN" sz="2800" dirty="0"/>
          </a:p>
        </p:txBody>
      </p:sp>
      <p:pic>
        <p:nvPicPr>
          <p:cNvPr id="5" name="Picture 4" descr="horizontal bar">
            <a:extLst>
              <a:ext uri="{FF2B5EF4-FFF2-40B4-BE49-F238E27FC236}">
                <a16:creationId xmlns:a16="http://schemas.microsoft.com/office/drawing/2014/main" id="{496640FA-3981-4C18-BF98-CD70E32F9C55}"/>
              </a:ext>
            </a:extLst>
          </p:cNvPr>
          <p:cNvPicPr>
            <a:picLocks noChangeAspect="1"/>
          </p:cNvPicPr>
          <p:nvPr/>
        </p:nvPicPr>
        <p:blipFill>
          <a:blip r:embed="rId3"/>
          <a:stretch>
            <a:fillRect/>
          </a:stretch>
        </p:blipFill>
        <p:spPr>
          <a:xfrm>
            <a:off x="7309434" y="2644016"/>
            <a:ext cx="743054" cy="171474"/>
          </a:xfrm>
          <a:prstGeom prst="rect">
            <a:avLst/>
          </a:prstGeom>
        </p:spPr>
      </p:pic>
      <p:pic>
        <p:nvPicPr>
          <p:cNvPr id="7" name="Picture 6" descr="Three solid dots over one horizontal bar">
            <a:extLst>
              <a:ext uri="{FF2B5EF4-FFF2-40B4-BE49-F238E27FC236}">
                <a16:creationId xmlns:a16="http://schemas.microsoft.com/office/drawing/2014/main" id="{18F2AAB9-8CCB-4A01-8602-B1EA0D35ABCF}"/>
              </a:ext>
            </a:extLst>
          </p:cNvPr>
          <p:cNvPicPr>
            <a:picLocks noChangeAspect="1"/>
          </p:cNvPicPr>
          <p:nvPr/>
        </p:nvPicPr>
        <p:blipFill>
          <a:blip r:embed="rId4"/>
          <a:stretch>
            <a:fillRect/>
          </a:stretch>
        </p:blipFill>
        <p:spPr>
          <a:xfrm>
            <a:off x="3533630" y="3048000"/>
            <a:ext cx="1445116" cy="821992"/>
          </a:xfrm>
          <a:prstGeom prst="rect">
            <a:avLst/>
          </a:prstGeom>
        </p:spPr>
      </p:pic>
      <p:sp>
        <p:nvSpPr>
          <p:cNvPr id="12" name="TextBox 11">
            <a:extLst>
              <a:ext uri="{FF2B5EF4-FFF2-40B4-BE49-F238E27FC236}">
                <a16:creationId xmlns:a16="http://schemas.microsoft.com/office/drawing/2014/main" id="{920DB3A5-5C51-39D4-69EF-9AA8EAB8A53A}"/>
              </a:ext>
            </a:extLst>
          </p:cNvPr>
          <p:cNvSpPr txBox="1"/>
          <p:nvPr/>
        </p:nvSpPr>
        <p:spPr>
          <a:xfrm>
            <a:off x="533400" y="3925576"/>
            <a:ext cx="8153400" cy="954107"/>
          </a:xfrm>
          <a:prstGeom prst="rect">
            <a:avLst/>
          </a:prstGeom>
          <a:noFill/>
        </p:spPr>
        <p:txBody>
          <a:bodyPr wrap="square">
            <a:spAutoFit/>
          </a:bodyPr>
          <a:lstStyle/>
          <a:p>
            <a:pPr marL="542925" indent="-542925"/>
            <a:r>
              <a:rPr lang="en-US" sz="2800" dirty="0"/>
              <a:t>b.	Express </a:t>
            </a:r>
            <a:r>
              <a:rPr lang="en-US" sz="2800" dirty="0">
                <a:latin typeface="Cambria Math"/>
              </a:rPr>
              <a:t>157</a:t>
            </a:r>
            <a:r>
              <a:rPr lang="en-US" sz="2800" dirty="0"/>
              <a:t> as a Babylonian numeral and a Mayan numeral.</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lang="en-US" sz="2400" dirty="0"/>
              <a:t>Example 4: Converting Numbers from the Hindu-Arabic Numeral System to the Babylonian and Mayan Systems—Slide 3</a:t>
            </a:r>
            <a:endParaRPr sz="24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b="1"/>
                </a:pPr>
                <a:r>
                  <a:rPr lang="en-IN" sz="2400" dirty="0"/>
                  <a:t>​Babylonian</a:t>
                </a:r>
              </a:p>
              <a:p>
                <a:pPr>
                  <a:defRPr sz="2800"/>
                </a:pPr>
                <a:r>
                  <a:rPr lang="en-IN" sz="2400" dirty="0"/>
                  <a:t>In order to write </a:t>
                </a:r>
                <a:r>
                  <a:rPr lang="en-IN" sz="2400" dirty="0">
                    <a:latin typeface="Cambria Math"/>
                  </a:rPr>
                  <a:t>157</a:t>
                </a:r>
                <a:r>
                  <a:rPr lang="en-IN" sz="2400" dirty="0"/>
                  <a:t> using the Babylonian system, begin by determining the largest power of </a:t>
                </a:r>
                <a:r>
                  <a:rPr lang="en-IN" sz="2400" dirty="0">
                    <a:latin typeface="Cambria Math"/>
                  </a:rPr>
                  <a:t>60</a:t>
                </a:r>
                <a:r>
                  <a:rPr lang="en-IN" sz="2400" dirty="0"/>
                  <a:t> that will divide </a:t>
                </a:r>
                <a:r>
                  <a:rPr lang="en-IN" sz="2400" dirty="0">
                    <a:latin typeface="Cambria Math"/>
                  </a:rPr>
                  <a:t>157</a:t>
                </a:r>
                <a:r>
                  <a:rPr lang="en-IN" sz="2400" dirty="0"/>
                  <a:t>. Since </a:t>
                </a:r>
                <a14:m>
                  <m:oMath xmlns:m="http://schemas.openxmlformats.org/officeDocument/2006/math">
                    <m:sSup>
                      <m:sSupPr>
                        <m:ctrlPr>
                          <a:rPr lang="ar-AE" sz="2400" i="1">
                            <a:latin typeface="Cambria Math" panose="02040503050406030204" pitchFamily="18" charset="0"/>
                          </a:rPr>
                        </m:ctrlPr>
                      </m:sSupPr>
                      <m:e>
                        <m:r>
                          <a:rPr lang="ar-AE" sz="2400">
                            <a:latin typeface="Cambria Math" panose="02040503050406030204" pitchFamily="18" charset="0"/>
                          </a:rPr>
                          <m:t>60</m:t>
                        </m:r>
                      </m:e>
                      <m:sup>
                        <m:r>
                          <a:rPr lang="ar-AE" sz="2400">
                            <a:latin typeface="Cambria Math" panose="02040503050406030204" pitchFamily="18" charset="0"/>
                          </a:rPr>
                          <m:t>2</m:t>
                        </m:r>
                      </m:sup>
                    </m:sSup>
                    <m:r>
                      <a:rPr lang="ar-AE" sz="2400">
                        <a:latin typeface="Cambria Math" panose="02040503050406030204" pitchFamily="18" charset="0"/>
                      </a:rPr>
                      <m:t>=</m:t>
                    </m:r>
                    <m:r>
                      <a:rPr lang="ar-AE" sz="2400">
                        <a:latin typeface="Cambria Math" panose="02040503050406030204" pitchFamily="18" charset="0"/>
                      </a:rPr>
                      <m:t>3600</m:t>
                    </m:r>
                  </m:oMath>
                </a14:m>
                <a:r>
                  <a:rPr lang="ar-AE" sz="2400" dirty="0"/>
                  <a:t> </a:t>
                </a:r>
                <a:r>
                  <a:rPr lang="en-IN" sz="2400" dirty="0"/>
                  <a:t>is much larger than </a:t>
                </a:r>
                <a:r>
                  <a:rPr lang="en-IN" sz="2400" dirty="0">
                    <a:latin typeface="Cambria Math"/>
                  </a:rPr>
                  <a:t>157</a:t>
                </a:r>
                <a:r>
                  <a:rPr lang="en-IN" sz="2400" dirty="0"/>
                  <a:t>, we know that </a:t>
                </a:r>
                <a14:m>
                  <m:oMath xmlns:m="http://schemas.openxmlformats.org/officeDocument/2006/math">
                    <m:sSup>
                      <m:sSupPr>
                        <m:ctrlPr>
                          <a:rPr lang="ar-AE" sz="2400" i="1">
                            <a:latin typeface="Cambria Math" panose="02040503050406030204" pitchFamily="18" charset="0"/>
                          </a:rPr>
                        </m:ctrlPr>
                      </m:sSupPr>
                      <m:e>
                        <m:r>
                          <a:rPr lang="ar-AE" sz="2400">
                            <a:latin typeface="Cambria Math" panose="02040503050406030204" pitchFamily="18" charset="0"/>
                          </a:rPr>
                          <m:t>60</m:t>
                        </m:r>
                      </m:e>
                      <m:sup>
                        <m:r>
                          <a:rPr lang="ar-AE" sz="2400">
                            <a:latin typeface="Cambria Math" panose="02040503050406030204" pitchFamily="18" charset="0"/>
                          </a:rPr>
                          <m:t>1</m:t>
                        </m:r>
                      </m:sup>
                    </m:sSup>
                  </m:oMath>
                </a14:m>
                <a:r>
                  <a:rPr lang="ar-AE" sz="2400" dirty="0"/>
                  <a:t> </a:t>
                </a:r>
                <a:r>
                  <a:rPr lang="en-IN" sz="2400" dirty="0"/>
                  <a:t>is the largest divisor we need.</a:t>
                </a:r>
              </a:p>
              <a:p>
                <a:r>
                  <a:rPr lang="en-IN" sz="2400" dirty="0"/>
                  <a:t>Next, divide </a:t>
                </a:r>
                <a:r>
                  <a:rPr lang="en-IN" sz="2400" dirty="0">
                    <a:latin typeface="Cambria Math"/>
                  </a:rPr>
                  <a:t>60</a:t>
                </a:r>
                <a:r>
                  <a:rPr lang="en-IN" sz="2400" dirty="0"/>
                  <a:t> into </a:t>
                </a:r>
                <a:r>
                  <a:rPr lang="en-IN" sz="2400" dirty="0">
                    <a:latin typeface="Cambria Math"/>
                  </a:rPr>
                  <a:t>157</a:t>
                </a:r>
              </a:p>
              <a:p>
                <a:pPr algn="ctr">
                  <a:defRPr sz="2800"/>
                </a:pPr>
                <a14:m>
                  <m:oMathPara xmlns:m="http://schemas.openxmlformats.org/officeDocument/2006/math">
                    <m:oMathParaPr>
                      <m:jc m:val="centerGroup"/>
                    </m:oMathParaPr>
                    <m:oMath xmlns:m="http://schemas.openxmlformats.org/officeDocument/2006/math">
                      <m:r>
                        <a:rPr lang="en-IN" sz="2400">
                          <a:latin typeface="Cambria Math" panose="02040503050406030204" pitchFamily="18" charset="0"/>
                        </a:rPr>
                        <m:t>157</m:t>
                      </m:r>
                      <m:r>
                        <a:rPr lang="en-IN" sz="2400">
                          <a:latin typeface="Cambria Math" panose="02040503050406030204" pitchFamily="18" charset="0"/>
                        </a:rPr>
                        <m:t>÷</m:t>
                      </m:r>
                      <m:r>
                        <a:rPr lang="en-IN" sz="2400">
                          <a:latin typeface="Cambria Math" panose="02040503050406030204" pitchFamily="18" charset="0"/>
                        </a:rPr>
                        <m:t>60</m:t>
                      </m:r>
                      <m:r>
                        <a:rPr lang="en-IN" sz="2400">
                          <a:latin typeface="Cambria Math" panose="02040503050406030204" pitchFamily="18" charset="0"/>
                        </a:rPr>
                        <m:t>=</m:t>
                      </m:r>
                      <m:r>
                        <a:rPr lang="en-IN" sz="2400">
                          <a:latin typeface="Cambria Math" panose="02040503050406030204" pitchFamily="18" charset="0"/>
                        </a:rPr>
                        <m:t>2</m:t>
                      </m:r>
                      <m:r>
                        <a:rPr lang="en-IN" sz="2400" b="0" i="0" smtClean="0">
                          <a:latin typeface="Cambria Math" panose="02040503050406030204" pitchFamily="18" charset="0"/>
                        </a:rPr>
                        <m:t> </m:t>
                      </m:r>
                      <m:r>
                        <m:rPr>
                          <m:nor/>
                        </m:rPr>
                        <a:rPr lang="en-IN" sz="2400"/>
                        <m:t>with</m:t>
                      </m:r>
                      <m:r>
                        <m:rPr>
                          <m:nor/>
                        </m:rPr>
                        <a:rPr lang="en-IN" sz="2400"/>
                        <m:t> </m:t>
                      </m:r>
                      <m:r>
                        <m:rPr>
                          <m:nor/>
                        </m:rPr>
                        <a:rPr lang="en-IN" sz="2400"/>
                        <m:t>a</m:t>
                      </m:r>
                      <m:r>
                        <m:rPr>
                          <m:nor/>
                        </m:rPr>
                        <a:rPr lang="en-IN" sz="2400"/>
                        <m:t> </m:t>
                      </m:r>
                      <m:r>
                        <m:rPr>
                          <m:nor/>
                        </m:rPr>
                        <a:rPr lang="en-IN" sz="2400"/>
                        <m:t>remainder</m:t>
                      </m:r>
                      <m:r>
                        <m:rPr>
                          <m:nor/>
                        </m:rPr>
                        <a:rPr lang="en-IN" sz="2400"/>
                        <m:t> </m:t>
                      </m:r>
                      <m:r>
                        <m:rPr>
                          <m:nor/>
                        </m:rPr>
                        <a:rPr lang="en-IN" sz="2400"/>
                        <m:t>of</m:t>
                      </m:r>
                      <m:r>
                        <m:rPr>
                          <m:nor/>
                        </m:rPr>
                        <a:rPr lang="en-US" sz="2400" b="0" i="0" smtClean="0"/>
                        <m:t> </m:t>
                      </m:r>
                      <m:r>
                        <a:rPr lang="en-IN" sz="2400">
                          <a:latin typeface="Cambria Math" panose="02040503050406030204" pitchFamily="18" charset="0"/>
                        </a:rPr>
                        <m:t>37</m:t>
                      </m:r>
                    </m:oMath>
                  </m:oMathPara>
                </a14:m>
                <a:endParaRPr lang="en-IN" sz="2400" dirty="0">
                  <a:latin typeface="Cambria Math"/>
                </a:endParaRPr>
              </a:p>
              <a:p>
                <a:pPr>
                  <a:defRPr sz="2800"/>
                </a:pPr>
                <a:r>
                  <a:rPr lang="en-IN" sz="2400" dirty="0"/>
                  <a:t>This tells us that in expanded Babylonian form, we need </a:t>
                </a:r>
              </a:p>
              <a:p>
                <a:pPr>
                  <a:defRPr sz="2800"/>
                </a:pPr>
                <a:r>
                  <a:rPr lang="en-IN" sz="2400" dirty="0"/>
                  <a:t>			</a:t>
                </a:r>
                <a:endParaRPr lang="en-US" sz="24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982"/>
                </a:stretch>
              </a:blipFill>
            </p:spPr>
            <p:txBody>
              <a:bodyPr/>
              <a:lstStyle/>
              <a:p>
                <a:r>
                  <a:rPr lang="en-IN">
                    <a:noFill/>
                  </a:rPr>
                  <a:t> </a:t>
                </a:r>
              </a:p>
            </p:txBody>
          </p:sp>
        </mc:Fallback>
      </mc:AlternateContent>
      <p:pic>
        <p:nvPicPr>
          <p:cNvPr id="7" name="Picture 6" descr="Open parenthesis two times sixty raised to the power of two closed parenthesis plus open parenthesis thirty-seven times sixty raised to the power of zero closed parenthesis.">
            <a:extLst>
              <a:ext uri="{FF2B5EF4-FFF2-40B4-BE49-F238E27FC236}">
                <a16:creationId xmlns:a16="http://schemas.microsoft.com/office/drawing/2014/main" id="{6259BF6D-56C0-DB73-D4B9-3D9DA6BE2BE7}"/>
              </a:ext>
            </a:extLst>
          </p:cNvPr>
          <p:cNvPicPr>
            <a:picLocks noChangeAspect="1"/>
          </p:cNvPicPr>
          <p:nvPr/>
        </p:nvPicPr>
        <p:blipFill>
          <a:blip r:embed="rId3"/>
          <a:stretch>
            <a:fillRect/>
          </a:stretch>
        </p:blipFill>
        <p:spPr>
          <a:xfrm>
            <a:off x="533400" y="4191000"/>
            <a:ext cx="2676525" cy="590550"/>
          </a:xfrm>
          <a:prstGeom prst="rect">
            <a:avLst/>
          </a:prstGeom>
        </p:spPr>
      </p:pic>
      <p:sp>
        <p:nvSpPr>
          <p:cNvPr id="9" name="TextBox 8">
            <a:extLst>
              <a:ext uri="{FF2B5EF4-FFF2-40B4-BE49-F238E27FC236}">
                <a16:creationId xmlns:a16="http://schemas.microsoft.com/office/drawing/2014/main" id="{B61AC372-4FBF-CDC1-9214-A03B4ED04341}"/>
              </a:ext>
            </a:extLst>
          </p:cNvPr>
          <p:cNvSpPr txBox="1"/>
          <p:nvPr/>
        </p:nvSpPr>
        <p:spPr>
          <a:xfrm>
            <a:off x="457200" y="4677319"/>
            <a:ext cx="8153400" cy="461665"/>
          </a:xfrm>
          <a:prstGeom prst="rect">
            <a:avLst/>
          </a:prstGeom>
          <a:noFill/>
        </p:spPr>
        <p:txBody>
          <a:bodyPr wrap="square">
            <a:spAutoFit/>
          </a:bodyPr>
          <a:lstStyle/>
          <a:p>
            <a:r>
              <a:rPr lang="en-IN" sz="2400" dirty="0"/>
              <a:t>with a large gap in between each set of characters.</a:t>
            </a:r>
          </a:p>
        </p:txBody>
      </p:sp>
      <p:pic>
        <p:nvPicPr>
          <p:cNvPr id="5" name="Picture 4" descr="Left: two downward pointing triangles.&#10;Right: three left arrowheads and seven downward triangles.">
            <a:extLst>
              <a:ext uri="{FF2B5EF4-FFF2-40B4-BE49-F238E27FC236}">
                <a16:creationId xmlns:a16="http://schemas.microsoft.com/office/drawing/2014/main" id="{D42ED72D-B769-4E60-B889-CF3E09284E46}"/>
              </a:ext>
            </a:extLst>
          </p:cNvPr>
          <p:cNvPicPr>
            <a:picLocks noChangeAspect="1"/>
          </p:cNvPicPr>
          <p:nvPr/>
        </p:nvPicPr>
        <p:blipFill>
          <a:blip r:embed="rId4"/>
          <a:stretch>
            <a:fillRect/>
          </a:stretch>
        </p:blipFill>
        <p:spPr>
          <a:xfrm>
            <a:off x="3181161" y="5138984"/>
            <a:ext cx="2705478" cy="85737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lang="en-US" sz="2400" dirty="0"/>
              <a:t>Example 4: Converting Numbers from the Hindu-Arabic Numeral System to the Babylonian and Mayan Systems—Slide 4</a:t>
            </a:r>
            <a:endParaRPr sz="24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b="1"/>
                </a:pPr>
                <a:r>
                  <a:rPr dirty="0"/>
                  <a:t>​</a:t>
                </a:r>
                <a:r>
                  <a:rPr sz="2400" dirty="0"/>
                  <a:t>Mayan</a:t>
                </a:r>
              </a:p>
              <a:p>
                <a:pPr>
                  <a:defRPr sz="2800"/>
                </a:pPr>
                <a:r>
                  <a:rPr sz="2400" dirty="0"/>
                  <a:t>In order to write </a:t>
                </a:r>
                <a:r>
                  <a:rPr sz="2400" dirty="0">
                    <a:latin typeface="Cambria Math"/>
                  </a:rPr>
                  <a:t>157</a:t>
                </a:r>
                <a:r>
                  <a:rPr sz="2400" dirty="0"/>
                  <a:t> using the Mayan system, begin by determining the largest power of </a:t>
                </a:r>
                <a:r>
                  <a:rPr sz="2400" dirty="0">
                    <a:latin typeface="Cambria Math"/>
                  </a:rPr>
                  <a:t>20</a:t>
                </a:r>
                <a:r>
                  <a:rPr sz="2400" dirty="0"/>
                  <a:t> that will divide into </a:t>
                </a:r>
                <a:r>
                  <a:rPr sz="2400" dirty="0">
                    <a:latin typeface="Cambria Math"/>
                  </a:rPr>
                  <a:t>157</a:t>
                </a:r>
                <a:r>
                  <a:rPr sz="2400" dirty="0"/>
                  <a:t>. Since </a:t>
                </a:r>
                <a14:m>
                  <m:oMath xmlns:m="http://schemas.openxmlformats.org/officeDocument/2006/math">
                    <m:sSup>
                      <m:sSupPr>
                        <m:ctrlPr>
                          <a:rPr sz="2400" i="1">
                            <a:latin typeface="Cambria Math" panose="02040503050406030204" pitchFamily="18" charset="0"/>
                          </a:rPr>
                        </m:ctrlPr>
                      </m:sSupPr>
                      <m:e>
                        <m:r>
                          <a:rPr sz="2400">
                            <a:latin typeface="Cambria Math" panose="02040503050406030204" pitchFamily="18" charset="0"/>
                          </a:rPr>
                          <m:t>20</m:t>
                        </m:r>
                      </m:e>
                      <m:sup>
                        <m:r>
                          <a:rPr sz="2400">
                            <a:latin typeface="Cambria Math" panose="02040503050406030204" pitchFamily="18" charset="0"/>
                          </a:rPr>
                          <m:t>2</m:t>
                        </m:r>
                      </m:sup>
                    </m:sSup>
                    <m:r>
                      <a:rPr sz="2400">
                        <a:latin typeface="Cambria Math" panose="02040503050406030204" pitchFamily="18" charset="0"/>
                      </a:rPr>
                      <m:t>=</m:t>
                    </m:r>
                    <m:r>
                      <a:rPr sz="2400">
                        <a:latin typeface="Cambria Math" panose="02040503050406030204" pitchFamily="18" charset="0"/>
                      </a:rPr>
                      <m:t>400</m:t>
                    </m:r>
                  </m:oMath>
                </a14:m>
                <a:r>
                  <a:rPr sz="2400" dirty="0"/>
                  <a:t>, we know that </a:t>
                </a:r>
                <a14:m>
                  <m:oMath xmlns:m="http://schemas.openxmlformats.org/officeDocument/2006/math">
                    <m:sSup>
                      <m:sSupPr>
                        <m:ctrlPr>
                          <a:rPr sz="2400" i="1">
                            <a:latin typeface="Cambria Math" panose="02040503050406030204" pitchFamily="18" charset="0"/>
                          </a:rPr>
                        </m:ctrlPr>
                      </m:sSupPr>
                      <m:e>
                        <m:r>
                          <a:rPr sz="2400">
                            <a:latin typeface="Cambria Math" panose="02040503050406030204" pitchFamily="18" charset="0"/>
                          </a:rPr>
                          <m:t>20</m:t>
                        </m:r>
                      </m:e>
                      <m:sup>
                        <m:r>
                          <a:rPr sz="2400">
                            <a:latin typeface="Cambria Math" panose="02040503050406030204" pitchFamily="18" charset="0"/>
                          </a:rPr>
                          <m:t>1</m:t>
                        </m:r>
                      </m:sup>
                    </m:sSup>
                  </m:oMath>
                </a14:m>
                <a:r>
                  <a:rPr sz="2400" dirty="0"/>
                  <a:t> is the largest divisor we need.</a:t>
                </a:r>
              </a:p>
              <a:p>
                <a:r>
                  <a:rPr sz="2400" dirty="0"/>
                  <a:t>Again, divide </a:t>
                </a:r>
                <a:r>
                  <a:rPr sz="2400" dirty="0">
                    <a:latin typeface="Cambria Math"/>
                  </a:rPr>
                  <a:t>20</a:t>
                </a:r>
                <a:r>
                  <a:rPr sz="2400" dirty="0"/>
                  <a:t> into </a:t>
                </a:r>
                <a:r>
                  <a:rPr sz="2400" dirty="0">
                    <a:latin typeface="Cambria Math"/>
                  </a:rPr>
                  <a:t>157</a:t>
                </a:r>
                <a:r>
                  <a:rPr sz="2400" dirty="0"/>
                  <a:t>.</a:t>
                </a:r>
              </a:p>
              <a:p>
                <a:pPr algn="ctr">
                  <a:defRPr sz="2800"/>
                </a:pPr>
                <a14:m>
                  <m:oMathPara xmlns:m="http://schemas.openxmlformats.org/officeDocument/2006/math">
                    <m:oMathParaPr>
                      <m:jc m:val="centerGroup"/>
                    </m:oMathParaPr>
                    <m:oMath xmlns:m="http://schemas.openxmlformats.org/officeDocument/2006/math">
                      <m:r>
                        <a:rPr sz="2400">
                          <a:latin typeface="Cambria Math" panose="02040503050406030204" pitchFamily="18" charset="0"/>
                        </a:rPr>
                        <m:t>157</m:t>
                      </m:r>
                      <m:r>
                        <a:rPr sz="2400">
                          <a:latin typeface="Cambria Math" panose="02040503050406030204" pitchFamily="18" charset="0"/>
                        </a:rPr>
                        <m:t>÷</m:t>
                      </m:r>
                      <m:r>
                        <a:rPr sz="2400">
                          <a:latin typeface="Cambria Math" panose="02040503050406030204" pitchFamily="18" charset="0"/>
                        </a:rPr>
                        <m:t>20</m:t>
                      </m:r>
                      <m:r>
                        <a:rPr sz="2400">
                          <a:latin typeface="Cambria Math" panose="02040503050406030204" pitchFamily="18" charset="0"/>
                        </a:rPr>
                        <m:t>=</m:t>
                      </m:r>
                      <m:r>
                        <a:rPr sz="2400">
                          <a:latin typeface="Cambria Math" panose="02040503050406030204" pitchFamily="18" charset="0"/>
                        </a:rPr>
                        <m:t>7</m:t>
                      </m:r>
                      <m:r>
                        <m:rPr>
                          <m:nor/>
                        </m:rPr>
                        <a:rPr lang="en-US" sz="2400" b="0" i="0" smtClean="0">
                          <a:latin typeface="Cambria Math" panose="02040503050406030204" pitchFamily="18" charset="0"/>
                        </a:rPr>
                        <m:t> </m:t>
                      </m:r>
                      <m:r>
                        <m:rPr>
                          <m:nor/>
                        </m:rPr>
                        <a:rPr sz="2400"/>
                        <m:t>with</m:t>
                      </m:r>
                      <m:r>
                        <m:rPr>
                          <m:nor/>
                        </m:rPr>
                        <a:rPr sz="2400"/>
                        <m:t> </m:t>
                      </m:r>
                      <m:r>
                        <m:rPr>
                          <m:nor/>
                        </m:rPr>
                        <a:rPr sz="2400"/>
                        <m:t>a</m:t>
                      </m:r>
                      <m:r>
                        <m:rPr>
                          <m:nor/>
                        </m:rPr>
                        <a:rPr sz="2400"/>
                        <m:t> </m:t>
                      </m:r>
                      <m:r>
                        <m:rPr>
                          <m:nor/>
                        </m:rPr>
                        <a:rPr sz="2400"/>
                        <m:t>remainder</m:t>
                      </m:r>
                      <m:r>
                        <m:rPr>
                          <m:nor/>
                        </m:rPr>
                        <a:rPr sz="2400"/>
                        <m:t> </m:t>
                      </m:r>
                      <m:r>
                        <m:rPr>
                          <m:nor/>
                        </m:rPr>
                        <a:rPr sz="2400"/>
                        <m:t>of</m:t>
                      </m:r>
                      <m:r>
                        <a:rPr sz="2400">
                          <a:latin typeface="Cambria Math" panose="02040503050406030204" pitchFamily="18" charset="0"/>
                        </a:rPr>
                        <m:t>17</m:t>
                      </m:r>
                    </m:oMath>
                  </m:oMathPara>
                </a14:m>
                <a:endParaRPr sz="2400" dirty="0"/>
              </a:p>
              <a:p>
                <a:pPr>
                  <a:defRPr sz="2800"/>
                </a:pPr>
                <a:r>
                  <a:rPr sz="2400" dirty="0"/>
                  <a:t>In expanded Mayan form, we need </a:t>
                </a:r>
                <a:endParaRPr lang="en-US" sz="24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pic>
        <p:nvPicPr>
          <p:cNvPr id="8" name="Picture 7" descr="Open parenthesis seven times twenty raised to the power of one closed parenthesis plus open parenthesis seventeen times twenty raised to the power of zero closed parenthesis.">
            <a:extLst>
              <a:ext uri="{FF2B5EF4-FFF2-40B4-BE49-F238E27FC236}">
                <a16:creationId xmlns:a16="http://schemas.microsoft.com/office/drawing/2014/main" id="{58F22255-14BB-F363-3171-97BCE2B6B66D}"/>
              </a:ext>
            </a:extLst>
          </p:cNvPr>
          <p:cNvPicPr>
            <a:picLocks noChangeAspect="1"/>
          </p:cNvPicPr>
          <p:nvPr/>
        </p:nvPicPr>
        <p:blipFill>
          <a:blip r:embed="rId3"/>
          <a:stretch>
            <a:fillRect/>
          </a:stretch>
        </p:blipFill>
        <p:spPr>
          <a:xfrm>
            <a:off x="4886325" y="3886200"/>
            <a:ext cx="2276475" cy="514350"/>
          </a:xfrm>
          <a:prstGeom prst="rect">
            <a:avLst/>
          </a:prstGeom>
        </p:spPr>
      </p:pic>
      <p:sp>
        <p:nvSpPr>
          <p:cNvPr id="10" name="TextBox 9">
            <a:extLst>
              <a:ext uri="{FF2B5EF4-FFF2-40B4-BE49-F238E27FC236}">
                <a16:creationId xmlns:a16="http://schemas.microsoft.com/office/drawing/2014/main" id="{E38A8DA2-B4C7-21B6-8874-430EE75B91B8}"/>
              </a:ext>
            </a:extLst>
          </p:cNvPr>
          <p:cNvSpPr txBox="1"/>
          <p:nvPr/>
        </p:nvSpPr>
        <p:spPr>
          <a:xfrm>
            <a:off x="457200" y="4292940"/>
            <a:ext cx="4114800" cy="446276"/>
          </a:xfrm>
          <a:prstGeom prst="rect">
            <a:avLst/>
          </a:prstGeom>
          <a:noFill/>
        </p:spPr>
        <p:txBody>
          <a:bodyPr wrap="square">
            <a:spAutoFit/>
          </a:bodyPr>
          <a:lstStyle/>
          <a:p>
            <a:pPr>
              <a:defRPr sz="2800"/>
            </a:pPr>
            <a:r>
              <a:rPr lang="en-US" sz="2300" dirty="0"/>
              <a:t>stacked one on top of the other.</a:t>
            </a:r>
          </a:p>
        </p:txBody>
      </p:sp>
      <p:pic>
        <p:nvPicPr>
          <p:cNvPr id="5" name="Picture 4" descr="Two solid dots over one horizontal bar and two solid dots over three horizontal bar">
            <a:extLst>
              <a:ext uri="{FF2B5EF4-FFF2-40B4-BE49-F238E27FC236}">
                <a16:creationId xmlns:a16="http://schemas.microsoft.com/office/drawing/2014/main" id="{464CAAF5-BBC0-41AA-BD69-AD8608C86354}"/>
              </a:ext>
            </a:extLst>
          </p:cNvPr>
          <p:cNvPicPr>
            <a:picLocks noChangeAspect="1"/>
          </p:cNvPicPr>
          <p:nvPr/>
        </p:nvPicPr>
        <p:blipFill>
          <a:blip r:embed="rId4"/>
          <a:stretch>
            <a:fillRect/>
          </a:stretch>
        </p:blipFill>
        <p:spPr>
          <a:xfrm>
            <a:off x="3886200" y="4739216"/>
            <a:ext cx="924054" cy="1238423"/>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Think Back—Slide 2</a:t>
            </a:r>
            <a:endParaRPr dirty="0"/>
          </a:p>
        </p:txBody>
      </p:sp>
      <p:sp>
        <p:nvSpPr>
          <p:cNvPr id="3" name="Text Placeholder 2"/>
          <p:cNvSpPr>
            <a:spLocks noGrp="1"/>
          </p:cNvSpPr>
          <p:nvPr>
            <p:ph type="body" sz="quarter" idx="10"/>
          </p:nvPr>
        </p:nvSpPr>
        <p:spPr/>
        <p:txBody>
          <a:bodyPr>
            <a:normAutofit/>
          </a:bodyPr>
          <a:lstStyle/>
          <a:p>
            <a:r>
              <a:rPr sz="2800"/>
              <a:t>Expanded form, or expanded notation, is a way to write out numbers so that one can see the math involved for each digit.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Converting between Hindu-Arabic Numerals and Expanded Form</a:t>
            </a:r>
            <a:r>
              <a:rPr lang="en-US" dirty="0"/>
              <a:t>—Slide 1</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IN" sz="2300" dirty="0"/>
              <a:t>a.​	Write the numeral </a:t>
            </a:r>
            <a:r>
              <a:rPr lang="en-IN" sz="2300" dirty="0">
                <a:latin typeface="Cambria Math"/>
              </a:rPr>
              <a:t>10,325</a:t>
            </a:r>
            <a:r>
              <a:rPr lang="en-IN" sz="2300" dirty="0"/>
              <a:t> in expanded form.</a:t>
            </a:r>
          </a:p>
          <a:p>
            <a:pPr marL="542925" indent="-542925">
              <a:defRPr sz="2800"/>
            </a:pPr>
            <a:r>
              <a:rPr lang="en-IN" sz="2300" dirty="0"/>
              <a:t>b.​	Express the following expanded form as a Hindu-Arabic numeral.</a:t>
            </a:r>
          </a:p>
          <a:p>
            <a:pPr marL="542925" indent="-542925" algn="ctr">
              <a:defRPr sz="2800"/>
            </a:pPr>
            <a:r>
              <a:rPr lang="en-IN" sz="2300" dirty="0"/>
              <a:t>​</a:t>
            </a:r>
            <a:endParaRPr lang="ar-AE" sz="2300" dirty="0"/>
          </a:p>
          <a:p>
            <a:pPr marL="542925" indent="-542925">
              <a:defRPr sz="2800"/>
            </a:pPr>
            <a:endParaRPr lang="ar-AE" sz="2300" dirty="0"/>
          </a:p>
          <a:p>
            <a:pPr>
              <a:defRPr sz="2800"/>
            </a:pPr>
            <a:r>
              <a:rPr lang="ar-AE" sz="2300" dirty="0"/>
              <a:t>​</a:t>
            </a:r>
          </a:p>
        </p:txBody>
      </p:sp>
      <p:pic>
        <p:nvPicPr>
          <p:cNvPr id="12" name="Picture 11" descr="Open parenthesis eight times ten raised to the power of two closed parenthesis plus open parenthesis six times ten raised to the power of one closed parenthesis.">
            <a:extLst>
              <a:ext uri="{FF2B5EF4-FFF2-40B4-BE49-F238E27FC236}">
                <a16:creationId xmlns:a16="http://schemas.microsoft.com/office/drawing/2014/main" id="{DE84B4AF-BA9E-BEB6-8CEA-5D92A016C9D5}"/>
              </a:ext>
            </a:extLst>
          </p:cNvPr>
          <p:cNvPicPr>
            <a:picLocks noChangeAspect="1"/>
          </p:cNvPicPr>
          <p:nvPr/>
        </p:nvPicPr>
        <p:blipFill>
          <a:blip r:embed="rId2"/>
          <a:stretch>
            <a:fillRect/>
          </a:stretch>
        </p:blipFill>
        <p:spPr>
          <a:xfrm>
            <a:off x="3414712" y="2133600"/>
            <a:ext cx="2314575" cy="552450"/>
          </a:xfrm>
          <a:prstGeom prst="rect">
            <a:avLst/>
          </a:prstGeom>
        </p:spPr>
      </p:pic>
      <p:sp>
        <p:nvSpPr>
          <p:cNvPr id="19" name="TextBox 18">
            <a:extLst>
              <a:ext uri="{FF2B5EF4-FFF2-40B4-BE49-F238E27FC236}">
                <a16:creationId xmlns:a16="http://schemas.microsoft.com/office/drawing/2014/main" id="{53FCA3A1-0D48-094C-0822-4298F1B49F21}"/>
              </a:ext>
            </a:extLst>
          </p:cNvPr>
          <p:cNvSpPr txBox="1"/>
          <p:nvPr/>
        </p:nvSpPr>
        <p:spPr>
          <a:xfrm>
            <a:off x="495299" y="2622639"/>
            <a:ext cx="1524000" cy="446276"/>
          </a:xfrm>
          <a:prstGeom prst="rect">
            <a:avLst/>
          </a:prstGeom>
          <a:noFill/>
        </p:spPr>
        <p:txBody>
          <a:bodyPr wrap="square">
            <a:spAutoFit/>
          </a:bodyPr>
          <a:lstStyle/>
          <a:p>
            <a:r>
              <a:rPr lang="en-IN" sz="2300" b="1" dirty="0"/>
              <a:t>Solution</a:t>
            </a:r>
          </a:p>
        </p:txBody>
      </p:sp>
      <p:pic>
        <p:nvPicPr>
          <p:cNvPr id="15" name="Picture 14" descr="a. Ten thousand three hundred twenty-five equals open parenthesis one times ten raised to the power of four closed parenthesis plus open parenthesis three times ten raised to the power of two closed parenthesis plus open parenthesis two times ten raised to the power of one closed parenthesis plus open parenthesis five times ten raised to the power of zero closed parenthesis.">
            <a:extLst>
              <a:ext uri="{FF2B5EF4-FFF2-40B4-BE49-F238E27FC236}">
                <a16:creationId xmlns:a16="http://schemas.microsoft.com/office/drawing/2014/main" id="{93BE99E0-CB13-87DB-FB07-52462655D911}"/>
              </a:ext>
            </a:extLst>
          </p:cNvPr>
          <p:cNvPicPr>
            <a:picLocks noChangeAspect="1"/>
          </p:cNvPicPr>
          <p:nvPr/>
        </p:nvPicPr>
        <p:blipFill>
          <a:blip r:embed="rId3"/>
          <a:stretch>
            <a:fillRect/>
          </a:stretch>
        </p:blipFill>
        <p:spPr>
          <a:xfrm>
            <a:off x="571500" y="3005504"/>
            <a:ext cx="6543675" cy="552450"/>
          </a:xfrm>
          <a:prstGeom prst="rect">
            <a:avLst/>
          </a:prstGeom>
        </p:spPr>
      </p:pic>
      <p:sp>
        <p:nvSpPr>
          <p:cNvPr id="17" name="TextBox 16">
            <a:extLst>
              <a:ext uri="{FF2B5EF4-FFF2-40B4-BE49-F238E27FC236}">
                <a16:creationId xmlns:a16="http://schemas.microsoft.com/office/drawing/2014/main" id="{DDC29089-7F3E-D1DC-AC1E-9E503EB10F6A}"/>
              </a:ext>
            </a:extLst>
          </p:cNvPr>
          <p:cNvSpPr txBox="1"/>
          <p:nvPr/>
        </p:nvSpPr>
        <p:spPr>
          <a:xfrm>
            <a:off x="457200" y="3457575"/>
            <a:ext cx="8229600" cy="1154162"/>
          </a:xfrm>
          <a:prstGeom prst="rect">
            <a:avLst/>
          </a:prstGeom>
          <a:noFill/>
        </p:spPr>
        <p:txBody>
          <a:bodyPr wrap="square">
            <a:spAutoFit/>
          </a:bodyPr>
          <a:lstStyle/>
          <a:p>
            <a:pPr>
              <a:defRPr sz="2800"/>
            </a:pPr>
            <a:r>
              <a:rPr lang="en-IN" sz="2300" dirty="0"/>
              <a:t>Notice that digit for the place value of 10</a:t>
            </a:r>
            <a:r>
              <a:rPr lang="en-IN" sz="2300" dirty="0">
                <a:latin typeface="Calibri" panose="020F0502020204030204" pitchFamily="34" charset="0"/>
                <a:ea typeface="Calibri" panose="020F0502020204030204" pitchFamily="34" charset="0"/>
                <a:cs typeface="Calibri" panose="020F0502020204030204" pitchFamily="34" charset="0"/>
              </a:rPr>
              <a:t>³</a:t>
            </a:r>
            <a:r>
              <a:rPr lang="ar-AE" sz="2300" dirty="0"/>
              <a:t> </a:t>
            </a:r>
            <a:r>
              <a:rPr lang="en-IN" sz="2300" dirty="0"/>
              <a:t>is a </a:t>
            </a:r>
            <a:r>
              <a:rPr lang="en-IN" sz="2300" dirty="0">
                <a:latin typeface="Cambria Math"/>
              </a:rPr>
              <a:t>0</a:t>
            </a:r>
            <a:r>
              <a:rPr lang="en-IN" sz="2300" dirty="0"/>
              <a:t>, so we do not need to include it in the expanded form, but it is not wrong if you do include it.</a:t>
            </a:r>
          </a:p>
        </p:txBody>
      </p:sp>
      <p:pic>
        <p:nvPicPr>
          <p:cNvPr id="9" name="Picture 8" descr="open parenthesis 8 times 10 superscript 2 closed parenthesis plus open parenthesis 6 times 10 superscript 1 closed parenthesis equals open parenthesis 8 times 100 closed parenthesis plus open parenthesis 6 times 10 closed parenthesis equals 800 plus 60 equals 860.">
            <a:extLst>
              <a:ext uri="{FF2B5EF4-FFF2-40B4-BE49-F238E27FC236}">
                <a16:creationId xmlns:a16="http://schemas.microsoft.com/office/drawing/2014/main" id="{5BD8392C-7E8D-B4C9-E5FB-9DADF0A5B6CF}"/>
              </a:ext>
            </a:extLst>
          </p:cNvPr>
          <p:cNvPicPr>
            <a:picLocks noChangeAspect="1"/>
          </p:cNvPicPr>
          <p:nvPr/>
        </p:nvPicPr>
        <p:blipFill>
          <a:blip r:embed="rId4"/>
          <a:stretch>
            <a:fillRect/>
          </a:stretch>
        </p:blipFill>
        <p:spPr>
          <a:xfrm>
            <a:off x="571500" y="4548554"/>
            <a:ext cx="5295900" cy="14478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p>
        </p:txBody>
      </p:sp>
      <p:sp>
        <p:nvSpPr>
          <p:cNvPr id="3" name="Text Placeholder 2"/>
          <p:cNvSpPr>
            <a:spLocks noGrp="1"/>
          </p:cNvSpPr>
          <p:nvPr>
            <p:ph type="body" sz="quarter" idx="10"/>
          </p:nvPr>
        </p:nvSpPr>
        <p:spPr/>
        <p:txBody>
          <a:bodyPr>
            <a:normAutofit/>
          </a:bodyPr>
          <a:lstStyle/>
          <a:p>
            <a:r>
              <a:rPr sz="2800" dirty="0"/>
              <a:t>The use of multiplication and then addition, as we saw in </a:t>
            </a:r>
            <a:r>
              <a:rPr lang="en-US" sz="2800" dirty="0"/>
              <a:t>Example 1, </a:t>
            </a:r>
            <a:r>
              <a:rPr sz="2800" dirty="0"/>
              <a:t>shows that the Hindu-Arabic numeral system is both </a:t>
            </a:r>
            <a:r>
              <a:rPr sz="2800" i="1" dirty="0"/>
              <a:t>multiplicative</a:t>
            </a:r>
            <a:r>
              <a:rPr sz="2800" dirty="0"/>
              <a:t> and </a:t>
            </a:r>
            <a:r>
              <a:rPr sz="2800" i="1" dirty="0"/>
              <a:t>additive</a:t>
            </a:r>
            <a:r>
              <a:rPr sz="2800"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Fun Fact</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The Plimpton 322 is a Babylonian clay tablet circa 1800 BC, which is held in the Columbia University Libraries.</a:t>
            </a:r>
          </a:p>
        </p:txBody>
      </p:sp>
      <p:pic>
        <p:nvPicPr>
          <p:cNvPr id="5" name="Picture 4" descr="The image shows an ancient clay tablet inscribed with cuneiform script.">
            <a:extLst>
              <a:ext uri="{FF2B5EF4-FFF2-40B4-BE49-F238E27FC236}">
                <a16:creationId xmlns:a16="http://schemas.microsoft.com/office/drawing/2014/main" id="{08F02B9B-DF15-4BEB-BC28-D7D3F8FE8705}"/>
              </a:ext>
            </a:extLst>
          </p:cNvPr>
          <p:cNvPicPr>
            <a:picLocks noChangeAspect="1"/>
          </p:cNvPicPr>
          <p:nvPr/>
        </p:nvPicPr>
        <p:blipFill>
          <a:blip r:embed="rId2"/>
          <a:stretch>
            <a:fillRect/>
          </a:stretch>
        </p:blipFill>
        <p:spPr>
          <a:xfrm>
            <a:off x="2083948" y="2209800"/>
            <a:ext cx="3798472" cy="2604867"/>
          </a:xfrm>
          <a:prstGeom prst="rect">
            <a:avLst/>
          </a:prstGeom>
        </p:spPr>
      </p:pic>
      <p:sp>
        <p:nvSpPr>
          <p:cNvPr id="6" name="TextBox 5">
            <a:extLst>
              <a:ext uri="{FF2B5EF4-FFF2-40B4-BE49-F238E27FC236}">
                <a16:creationId xmlns:a16="http://schemas.microsoft.com/office/drawing/2014/main" id="{097739C1-C8F4-4127-9A5C-776FFB58F185}"/>
              </a:ext>
            </a:extLst>
          </p:cNvPr>
          <p:cNvSpPr txBox="1"/>
          <p:nvPr/>
        </p:nvSpPr>
        <p:spPr>
          <a:xfrm>
            <a:off x="2590800" y="4920734"/>
            <a:ext cx="3124200" cy="369332"/>
          </a:xfrm>
          <a:prstGeom prst="rect">
            <a:avLst/>
          </a:prstGeom>
          <a:noFill/>
        </p:spPr>
        <p:txBody>
          <a:bodyPr wrap="square" rtlCol="0">
            <a:spAutoFit/>
          </a:bodyPr>
          <a:lstStyle/>
          <a:p>
            <a:r>
              <a:rPr lang="en-US" dirty="0"/>
              <a:t>Figure 4:  Plimpton 322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sz="2600" dirty="0"/>
              <a:t>Example 2: Converting Numbers from the Babylonian Numeral System to the Hindu-Arabic Numeral System</a:t>
            </a:r>
            <a:r>
              <a:rPr lang="en-US" sz="2800" dirty="0"/>
              <a:t>—Slide 1</a:t>
            </a:r>
            <a:endParaRPr sz="2600" dirty="0"/>
          </a:p>
        </p:txBody>
      </p:sp>
      <p:sp>
        <p:nvSpPr>
          <p:cNvPr id="3" name="Text Placeholder 2"/>
          <p:cNvSpPr>
            <a:spLocks noGrp="1"/>
          </p:cNvSpPr>
          <p:nvPr>
            <p:ph type="body" sz="quarter" idx="10"/>
          </p:nvPr>
        </p:nvSpPr>
        <p:spPr/>
        <p:txBody>
          <a:bodyPr>
            <a:normAutofit/>
          </a:bodyPr>
          <a:lstStyle/>
          <a:p>
            <a:r>
              <a:rPr lang="en-IN" sz="2800" dirty="0"/>
              <a:t>Write each Babylonian numeral as a Hindu-Arabic numeral.</a:t>
            </a:r>
          </a:p>
          <a:p>
            <a:pPr>
              <a:defRPr sz="2800"/>
            </a:pPr>
            <a:r>
              <a:rPr lang="en-IN" dirty="0"/>
              <a:t>a.​</a:t>
            </a:r>
          </a:p>
          <a:p>
            <a:pPr>
              <a:defRPr sz="2800"/>
            </a:pPr>
            <a:endParaRPr lang="en-IN" dirty="0"/>
          </a:p>
          <a:p>
            <a:pPr>
              <a:defRPr sz="2800"/>
            </a:pPr>
            <a:endParaRPr lang="en-IN" dirty="0"/>
          </a:p>
          <a:p>
            <a:pPr>
              <a:defRPr sz="2800"/>
            </a:pPr>
            <a:r>
              <a:rPr lang="en-IN" dirty="0"/>
              <a:t>b. </a:t>
            </a:r>
          </a:p>
          <a:p>
            <a:pPr>
              <a:defRPr sz="2800"/>
            </a:pPr>
            <a:endParaRPr lang="en-IN" dirty="0"/>
          </a:p>
          <a:p>
            <a:pPr>
              <a:defRPr sz="2800"/>
            </a:pPr>
            <a:r>
              <a:rPr lang="en-IN" dirty="0"/>
              <a:t>c. </a:t>
            </a:r>
          </a:p>
        </p:txBody>
      </p:sp>
      <p:pic>
        <p:nvPicPr>
          <p:cNvPr id="5" name="Picture 4" descr="Left: three left arrowheads. Right: eight downward pointing triangles ">
            <a:extLst>
              <a:ext uri="{FF2B5EF4-FFF2-40B4-BE49-F238E27FC236}">
                <a16:creationId xmlns:a16="http://schemas.microsoft.com/office/drawing/2014/main" id="{2F90D157-497D-4F2B-96B5-AA0F90D25CF2}"/>
              </a:ext>
            </a:extLst>
          </p:cNvPr>
          <p:cNvPicPr>
            <a:picLocks noChangeAspect="1"/>
          </p:cNvPicPr>
          <p:nvPr/>
        </p:nvPicPr>
        <p:blipFill>
          <a:blip r:embed="rId2"/>
          <a:stretch>
            <a:fillRect/>
          </a:stretch>
        </p:blipFill>
        <p:spPr>
          <a:xfrm>
            <a:off x="1524000" y="1943687"/>
            <a:ext cx="1371600" cy="921716"/>
          </a:xfrm>
          <a:prstGeom prst="rect">
            <a:avLst/>
          </a:prstGeom>
        </p:spPr>
      </p:pic>
      <p:pic>
        <p:nvPicPr>
          <p:cNvPr id="7" name="Picture 6" descr="Left Three downward triangles. Right three left arrowheads and one downward triangle.">
            <a:extLst>
              <a:ext uri="{FF2B5EF4-FFF2-40B4-BE49-F238E27FC236}">
                <a16:creationId xmlns:a16="http://schemas.microsoft.com/office/drawing/2014/main" id="{0EC54BD2-F4A1-4054-9DFD-E7C523812518}"/>
              </a:ext>
            </a:extLst>
          </p:cNvPr>
          <p:cNvPicPr>
            <a:picLocks noChangeAspect="1"/>
          </p:cNvPicPr>
          <p:nvPr/>
        </p:nvPicPr>
        <p:blipFill>
          <a:blip r:embed="rId3"/>
          <a:stretch>
            <a:fillRect/>
          </a:stretch>
        </p:blipFill>
        <p:spPr>
          <a:xfrm>
            <a:off x="1539239" y="3611545"/>
            <a:ext cx="3648601" cy="503255"/>
          </a:xfrm>
          <a:prstGeom prst="rect">
            <a:avLst/>
          </a:prstGeom>
        </p:spPr>
      </p:pic>
      <p:pic>
        <p:nvPicPr>
          <p:cNvPr id="9" name="Picture 8" descr="Left Two downward triangles. Middle Two downward triangles Right Two downward triangles.">
            <a:extLst>
              <a:ext uri="{FF2B5EF4-FFF2-40B4-BE49-F238E27FC236}">
                <a16:creationId xmlns:a16="http://schemas.microsoft.com/office/drawing/2014/main" id="{D16F7066-7471-4E51-AE18-7781FAC91F7C}"/>
              </a:ext>
            </a:extLst>
          </p:cNvPr>
          <p:cNvPicPr>
            <a:picLocks noChangeAspect="1"/>
          </p:cNvPicPr>
          <p:nvPr/>
        </p:nvPicPr>
        <p:blipFill>
          <a:blip r:embed="rId4"/>
          <a:stretch>
            <a:fillRect/>
          </a:stretch>
        </p:blipFill>
        <p:spPr>
          <a:xfrm>
            <a:off x="1539240" y="4572000"/>
            <a:ext cx="5832594" cy="50325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500" dirty="0"/>
              <a:t>Example 2: Converting Numbers from the Babylonian Numeral System to the Hindu-Arabic Numeral System</a:t>
            </a:r>
            <a:r>
              <a:rPr lang="en-US" sz="2800" dirty="0"/>
              <a:t>—Slide 2</a:t>
            </a:r>
            <a:endParaRPr sz="2500" dirty="0"/>
          </a:p>
        </p:txBody>
      </p:sp>
      <p:sp>
        <p:nvSpPr>
          <p:cNvPr id="3" name="Content Placeholder 2"/>
          <p:cNvSpPr>
            <a:spLocks noGrp="1"/>
          </p:cNvSpPr>
          <p:nvPr>
            <p:ph sz="quarter" idx="11"/>
          </p:nvPr>
        </p:nvSpPr>
        <p:spPr/>
        <p:txBody>
          <a:bodyPr>
            <a:normAutofit/>
          </a:bodyPr>
          <a:lstStyle/>
          <a:p>
            <a:r>
              <a:rPr sz="2600" b="1" dirty="0"/>
              <a:t>Solution</a:t>
            </a:r>
          </a:p>
          <a:p>
            <a:pPr marL="542925" indent="-542925">
              <a:defRPr sz="2800"/>
            </a:pPr>
            <a:r>
              <a:rPr lang="en-US" sz="2600" dirty="0"/>
              <a:t>a.</a:t>
            </a:r>
            <a:r>
              <a:rPr sz="2600" dirty="0"/>
              <a:t>​</a:t>
            </a:r>
            <a:r>
              <a:rPr lang="en-US" sz="2600" dirty="0"/>
              <a:t>	</a:t>
            </a:r>
            <a:r>
              <a:rPr sz="2600" dirty="0"/>
              <a:t>The first number does not contain any large spaces between the symbols, so we know that it is a number between </a:t>
            </a:r>
            <a:r>
              <a:rPr sz="2600" dirty="0">
                <a:latin typeface="Cambria Math"/>
              </a:rPr>
              <a:t>1</a:t>
            </a:r>
            <a:r>
              <a:rPr sz="2600" dirty="0"/>
              <a:t> and </a:t>
            </a:r>
            <a:r>
              <a:rPr sz="2600" dirty="0">
                <a:latin typeface="Cambria Math"/>
              </a:rPr>
              <a:t>59</a:t>
            </a:r>
            <a:r>
              <a:rPr sz="2600" dirty="0"/>
              <a:t>. We know the</a:t>
            </a:r>
            <a:r>
              <a:rPr lang="en-US" sz="2600" dirty="0"/>
              <a:t> 					</a:t>
            </a:r>
          </a:p>
          <a:p>
            <a:pPr marL="542925" indent="-542925">
              <a:defRPr sz="2800"/>
            </a:pPr>
            <a:endParaRPr lang="en-US" sz="2600" dirty="0"/>
          </a:p>
          <a:p>
            <a:pPr marL="542925" indent="-542925">
              <a:defRPr sz="2800"/>
            </a:pPr>
            <a:endParaRPr lang="en-US" sz="2600" dirty="0"/>
          </a:p>
          <a:p>
            <a:pPr marL="542925" indent="-542925">
              <a:defRPr sz="2800"/>
            </a:pPr>
            <a:endParaRPr lang="en-US" sz="2600" dirty="0"/>
          </a:p>
          <a:p>
            <a:pPr marL="542925" indent="-542925">
              <a:defRPr sz="2800"/>
            </a:pPr>
            <a:endParaRPr lang="en-US" sz="2600" dirty="0"/>
          </a:p>
          <a:p>
            <a:pPr marL="542925" indent="-542925">
              <a:defRPr sz="2800"/>
            </a:pPr>
            <a:endParaRPr lang="en-US" sz="2600" dirty="0"/>
          </a:p>
          <a:p>
            <a:pPr marL="542925" indent="-542925">
              <a:defRPr sz="2800"/>
            </a:pPr>
            <a:endParaRPr lang="en-US" sz="2600" dirty="0"/>
          </a:p>
          <a:p>
            <a:pPr marL="542925" indent="-542925">
              <a:defRPr sz="2800"/>
            </a:pPr>
            <a:endParaRPr lang="en-US" sz="2600" dirty="0"/>
          </a:p>
        </p:txBody>
      </p:sp>
      <p:pic>
        <p:nvPicPr>
          <p:cNvPr id="1026" name="Picture 1" descr="left arrowhead">
            <a:extLst>
              <a:ext uri="{FF2B5EF4-FFF2-40B4-BE49-F238E27FC236}">
                <a16:creationId xmlns:a16="http://schemas.microsoft.com/office/drawing/2014/main" id="{35D896CF-2A86-40B4-B612-02A9FA6BF69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81650" y="2514600"/>
            <a:ext cx="2095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9AB92B48-3592-CD84-BA4A-9D4A10CBED7E}"/>
              </a:ext>
            </a:extLst>
          </p:cNvPr>
          <p:cNvSpPr txBox="1"/>
          <p:nvPr/>
        </p:nvSpPr>
        <p:spPr>
          <a:xfrm>
            <a:off x="5791200" y="2372380"/>
            <a:ext cx="1295400" cy="523220"/>
          </a:xfrm>
          <a:prstGeom prst="rect">
            <a:avLst/>
          </a:prstGeom>
          <a:noFill/>
        </p:spPr>
        <p:txBody>
          <a:bodyPr wrap="square">
            <a:spAutoFit/>
          </a:bodyPr>
          <a:lstStyle/>
          <a:p>
            <a:r>
              <a:rPr lang="en-US" sz="2800" dirty="0"/>
              <a:t>symbol</a:t>
            </a:r>
            <a:endParaRPr lang="en-IN" sz="2800" dirty="0"/>
          </a:p>
        </p:txBody>
      </p:sp>
      <p:sp>
        <p:nvSpPr>
          <p:cNvPr id="8" name="TextBox 7">
            <a:extLst>
              <a:ext uri="{FF2B5EF4-FFF2-40B4-BE49-F238E27FC236}">
                <a16:creationId xmlns:a16="http://schemas.microsoft.com/office/drawing/2014/main" id="{3D95A305-7245-0F8A-CDC0-D20947D02A92}"/>
              </a:ext>
            </a:extLst>
          </p:cNvPr>
          <p:cNvSpPr txBox="1"/>
          <p:nvPr/>
        </p:nvSpPr>
        <p:spPr>
          <a:xfrm>
            <a:off x="990600" y="2743200"/>
            <a:ext cx="3429000" cy="523220"/>
          </a:xfrm>
          <a:prstGeom prst="rect">
            <a:avLst/>
          </a:prstGeom>
          <a:noFill/>
        </p:spPr>
        <p:txBody>
          <a:bodyPr wrap="square">
            <a:spAutoFit/>
          </a:bodyPr>
          <a:lstStyle/>
          <a:p>
            <a:r>
              <a:rPr lang="en-IN" sz="2800" dirty="0"/>
              <a:t>represents </a:t>
            </a:r>
            <a:r>
              <a:rPr lang="en-IN" sz="2800" dirty="0">
                <a:latin typeface="Cambria Math"/>
              </a:rPr>
              <a:t>10</a:t>
            </a:r>
            <a:r>
              <a:rPr lang="en-IN" sz="2800" dirty="0"/>
              <a:t> and the</a:t>
            </a:r>
          </a:p>
        </p:txBody>
      </p:sp>
      <p:pic>
        <p:nvPicPr>
          <p:cNvPr id="5" name="Picture 4" descr="One downward triangle">
            <a:extLst>
              <a:ext uri="{FF2B5EF4-FFF2-40B4-BE49-F238E27FC236}">
                <a16:creationId xmlns:a16="http://schemas.microsoft.com/office/drawing/2014/main" id="{8A0A8E0C-1558-4A56-B8DE-8F2EB86B5006}"/>
              </a:ext>
            </a:extLst>
          </p:cNvPr>
          <p:cNvPicPr>
            <a:picLocks noChangeAspect="1"/>
          </p:cNvPicPr>
          <p:nvPr/>
        </p:nvPicPr>
        <p:blipFill>
          <a:blip r:embed="rId3"/>
          <a:stretch>
            <a:fillRect/>
          </a:stretch>
        </p:blipFill>
        <p:spPr>
          <a:xfrm>
            <a:off x="4331747" y="2971800"/>
            <a:ext cx="151286" cy="184673"/>
          </a:xfrm>
          <a:prstGeom prst="rect">
            <a:avLst/>
          </a:prstGeom>
        </p:spPr>
      </p:pic>
      <p:sp>
        <p:nvSpPr>
          <p:cNvPr id="12" name="TextBox 11">
            <a:extLst>
              <a:ext uri="{FF2B5EF4-FFF2-40B4-BE49-F238E27FC236}">
                <a16:creationId xmlns:a16="http://schemas.microsoft.com/office/drawing/2014/main" id="{7D5175AF-38CA-36AE-8708-A14C8E48A786}"/>
              </a:ext>
            </a:extLst>
          </p:cNvPr>
          <p:cNvSpPr txBox="1"/>
          <p:nvPr/>
        </p:nvSpPr>
        <p:spPr>
          <a:xfrm>
            <a:off x="4474623" y="2753380"/>
            <a:ext cx="3276600" cy="523220"/>
          </a:xfrm>
          <a:prstGeom prst="rect">
            <a:avLst/>
          </a:prstGeom>
          <a:noFill/>
        </p:spPr>
        <p:txBody>
          <a:bodyPr wrap="square">
            <a:spAutoFit/>
          </a:bodyPr>
          <a:lstStyle/>
          <a:p>
            <a:r>
              <a:rPr lang="en-US" sz="2800" dirty="0"/>
              <a:t>symbol represents </a:t>
            </a:r>
            <a:r>
              <a:rPr lang="en-US" sz="2800" dirty="0">
                <a:latin typeface="Cambria Math"/>
              </a:rPr>
              <a:t>1</a:t>
            </a:r>
            <a:r>
              <a:rPr lang="en-US" sz="2800" dirty="0"/>
              <a:t>.</a:t>
            </a:r>
            <a:endParaRPr lang="en-IN" sz="2800" dirty="0"/>
          </a:p>
        </p:txBody>
      </p:sp>
      <p:sp>
        <p:nvSpPr>
          <p:cNvPr id="10" name="TextBox 9">
            <a:extLst>
              <a:ext uri="{FF2B5EF4-FFF2-40B4-BE49-F238E27FC236}">
                <a16:creationId xmlns:a16="http://schemas.microsoft.com/office/drawing/2014/main" id="{40C89FCE-E0CF-5FEC-3479-961BD632188D}"/>
              </a:ext>
            </a:extLst>
          </p:cNvPr>
          <p:cNvSpPr txBox="1"/>
          <p:nvPr/>
        </p:nvSpPr>
        <p:spPr>
          <a:xfrm>
            <a:off x="987914" y="3124200"/>
            <a:ext cx="7698885" cy="1384995"/>
          </a:xfrm>
          <a:prstGeom prst="rect">
            <a:avLst/>
          </a:prstGeom>
          <a:noFill/>
        </p:spPr>
        <p:txBody>
          <a:bodyPr wrap="square">
            <a:spAutoFit/>
          </a:bodyPr>
          <a:lstStyle/>
          <a:p>
            <a:r>
              <a:rPr lang="en-US" sz="2800" dirty="0"/>
              <a:t>There are three </a:t>
            </a:r>
            <a:r>
              <a:rPr lang="en-US" sz="2800" dirty="0">
                <a:latin typeface="Cambria Math"/>
              </a:rPr>
              <a:t>10</a:t>
            </a:r>
            <a:r>
              <a:rPr lang="en-US" sz="2800" dirty="0"/>
              <a:t>s and eight </a:t>
            </a:r>
            <a:r>
              <a:rPr lang="en-US" sz="2800" dirty="0">
                <a:latin typeface="Cambria Math"/>
              </a:rPr>
              <a:t>1</a:t>
            </a:r>
            <a:r>
              <a:rPr lang="en-US" sz="2800" dirty="0"/>
              <a:t>s, so this Babylonian numeral can be written as the Hindu-Arabic numeral </a:t>
            </a:r>
            <a:r>
              <a:rPr lang="en-US" sz="2800" dirty="0">
                <a:latin typeface="Cambria Math"/>
              </a:rPr>
              <a:t>38</a:t>
            </a:r>
            <a:r>
              <a:rPr lang="en-US" sz="2800" dirty="0"/>
              <a:t>.</a:t>
            </a:r>
            <a:endParaRPr lang="en-IN" sz="2800" dirty="0"/>
          </a:p>
        </p:txBody>
      </p:sp>
      <p:sp>
        <p:nvSpPr>
          <p:cNvPr id="14" name="TextBox 13">
            <a:extLst>
              <a:ext uri="{FF2B5EF4-FFF2-40B4-BE49-F238E27FC236}">
                <a16:creationId xmlns:a16="http://schemas.microsoft.com/office/drawing/2014/main" id="{717FDAAF-2CFB-2104-36E2-76CD92E5068B}"/>
              </a:ext>
            </a:extLst>
          </p:cNvPr>
          <p:cNvSpPr txBox="1"/>
          <p:nvPr/>
        </p:nvSpPr>
        <p:spPr>
          <a:xfrm>
            <a:off x="457198" y="4411161"/>
            <a:ext cx="8229599" cy="1384995"/>
          </a:xfrm>
          <a:prstGeom prst="rect">
            <a:avLst/>
          </a:prstGeom>
          <a:noFill/>
        </p:spPr>
        <p:txBody>
          <a:bodyPr wrap="square">
            <a:spAutoFit/>
          </a:bodyPr>
          <a:lstStyle/>
          <a:p>
            <a:pPr marL="542925" indent="-542925">
              <a:defRPr sz="2800"/>
            </a:pPr>
            <a:r>
              <a:rPr lang="en-US" sz="2800" dirty="0"/>
              <a:t>b.	Because the second numeral contains spaces between the groupings, we will need to multiply by the corresponding place value.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500" dirty="0"/>
              <a:t>Example 2: Converting Numbers from the Babylonian Numeral System to the Hindu-Arabic Numeral System</a:t>
            </a:r>
            <a:r>
              <a:rPr lang="en-US" sz="2800" dirty="0"/>
              <a:t>—Slide 3</a:t>
            </a:r>
            <a:endParaRPr sz="2500" dirty="0"/>
          </a:p>
        </p:txBody>
      </p:sp>
      <p:pic>
        <p:nvPicPr>
          <p:cNvPr id="5" name="Picture 4" descr="Left Three downward triangles. Right Two left arrowheads and one downward triangle.">
            <a:extLst>
              <a:ext uri="{FF2B5EF4-FFF2-40B4-BE49-F238E27FC236}">
                <a16:creationId xmlns:a16="http://schemas.microsoft.com/office/drawing/2014/main" id="{CDE2C6A0-C7B7-425B-AAF5-1950E06994D3}"/>
              </a:ext>
            </a:extLst>
          </p:cNvPr>
          <p:cNvPicPr>
            <a:picLocks noChangeAspect="1"/>
          </p:cNvPicPr>
          <p:nvPr/>
        </p:nvPicPr>
        <p:blipFill>
          <a:blip r:embed="rId2"/>
          <a:stretch>
            <a:fillRect/>
          </a:stretch>
        </p:blipFill>
        <p:spPr>
          <a:xfrm>
            <a:off x="685800" y="1600201"/>
            <a:ext cx="3446583" cy="457200"/>
          </a:xfrm>
          <a:prstGeom prst="rect">
            <a:avLst/>
          </a:prstGeom>
        </p:spPr>
      </p:pic>
      <p:pic>
        <p:nvPicPr>
          <p:cNvPr id="8" name="Picture 7" descr="Equals open parenthesis 3.60 raised to the power of one closed parenthesis plus open parenthesis 21.60 raised to the power of zero closed parenthesis equals one hundred eighty plus twenty-one equals two hundred one.">
            <a:extLst>
              <a:ext uri="{FF2B5EF4-FFF2-40B4-BE49-F238E27FC236}">
                <a16:creationId xmlns:a16="http://schemas.microsoft.com/office/drawing/2014/main" id="{98E60C2B-0F06-9D55-8EB9-60F253E11FE7}"/>
              </a:ext>
            </a:extLst>
          </p:cNvPr>
          <p:cNvPicPr>
            <a:picLocks noChangeAspect="1"/>
          </p:cNvPicPr>
          <p:nvPr/>
        </p:nvPicPr>
        <p:blipFill>
          <a:blip r:embed="rId3"/>
          <a:stretch>
            <a:fillRect/>
          </a:stretch>
        </p:blipFill>
        <p:spPr>
          <a:xfrm>
            <a:off x="4191000" y="1524000"/>
            <a:ext cx="2828925" cy="1562100"/>
          </a:xfrm>
          <a:prstGeom prst="rect">
            <a:avLst/>
          </a:prstGeom>
        </p:spPr>
      </p:pic>
      <p:sp>
        <p:nvSpPr>
          <p:cNvPr id="12" name="TextBox 11">
            <a:extLst>
              <a:ext uri="{FF2B5EF4-FFF2-40B4-BE49-F238E27FC236}">
                <a16:creationId xmlns:a16="http://schemas.microsoft.com/office/drawing/2014/main" id="{FB7AD067-623C-E6C3-5B65-E94734626E04}"/>
              </a:ext>
            </a:extLst>
          </p:cNvPr>
          <p:cNvSpPr txBox="1"/>
          <p:nvPr/>
        </p:nvSpPr>
        <p:spPr>
          <a:xfrm>
            <a:off x="457200" y="3323272"/>
            <a:ext cx="8229600" cy="2246769"/>
          </a:xfrm>
          <a:prstGeom prst="rect">
            <a:avLst/>
          </a:prstGeom>
          <a:noFill/>
        </p:spPr>
        <p:txBody>
          <a:bodyPr wrap="square">
            <a:spAutoFit/>
          </a:bodyPr>
          <a:lstStyle/>
          <a:p>
            <a:r>
              <a:rPr lang="en-US" sz="2800" dirty="0"/>
              <a:t>The Babylonian numeral can be written as the Hindu-Arabic numeral </a:t>
            </a:r>
            <a:r>
              <a:rPr lang="en-US" sz="2800" dirty="0">
                <a:latin typeface="Cambria Math"/>
              </a:rPr>
              <a:t>201</a:t>
            </a:r>
            <a:r>
              <a:rPr lang="en-US" sz="2800" dirty="0"/>
              <a:t>. Notice that although our system has a </a:t>
            </a:r>
            <a:r>
              <a:rPr lang="en-US" sz="2800" dirty="0">
                <a:latin typeface="Cambria Math"/>
              </a:rPr>
              <a:t>0</a:t>
            </a:r>
            <a:r>
              <a:rPr lang="en-US" sz="2800" dirty="0"/>
              <a:t> as a place holder for the </a:t>
            </a:r>
            <a:r>
              <a:rPr lang="en-US" sz="2800" dirty="0">
                <a:latin typeface="Cambria Math"/>
              </a:rPr>
              <a:t>10</a:t>
            </a:r>
            <a:r>
              <a:rPr lang="en-US" sz="2800" dirty="0"/>
              <a:t> s place, the Babylonian numeral system does not contain a symbol for </a:t>
            </a:r>
            <a:r>
              <a:rPr lang="en-US" sz="2800" dirty="0">
                <a:latin typeface="Cambria Math"/>
              </a:rPr>
              <a:t>0</a:t>
            </a:r>
            <a:r>
              <a:rPr lang="en-US" sz="2800" dirty="0"/>
              <a:t>.</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04CA6FC-95C5-458C-A4A7-CB57CD458C39}"/>
</file>

<file path=customXml/itemProps2.xml><?xml version="1.0" encoding="utf-8"?>
<ds:datastoreItem xmlns:ds="http://schemas.openxmlformats.org/officeDocument/2006/customXml" ds:itemID="{CC516395-48A0-4879-9714-C4C4D919CD0B}"/>
</file>

<file path=customXml/itemProps3.xml><?xml version="1.0" encoding="utf-8"?>
<ds:datastoreItem xmlns:ds="http://schemas.openxmlformats.org/officeDocument/2006/customXml" ds:itemID="{D10C300E-9623-4EB8-8A42-3AB828DF7BFA}"/>
</file>

<file path=docProps/app.xml><?xml version="1.0" encoding="utf-8"?>
<Properties xmlns="http://schemas.openxmlformats.org/officeDocument/2006/extended-properties" xmlns:vt="http://schemas.openxmlformats.org/officeDocument/2006/docPropsVTypes">
  <TotalTime>2188</TotalTime>
  <Words>1391</Words>
  <Application>Microsoft Office PowerPoint</Application>
  <PresentationFormat>On-screen Show (4:3)</PresentationFormat>
  <Paragraphs>123</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Cambria Math</vt:lpstr>
      <vt:lpstr>Courier New</vt:lpstr>
      <vt:lpstr>Calibri</vt:lpstr>
      <vt:lpstr>Office Theme</vt:lpstr>
      <vt:lpstr>Section 7.1</vt:lpstr>
      <vt:lpstr>Think Back—Slide 1</vt:lpstr>
      <vt:lpstr>Think Back—Slide 2</vt:lpstr>
      <vt:lpstr>Example 1: Converting between Hindu-Arabic Numerals and Expanded Form—Slide 1</vt:lpstr>
      <vt:lpstr>Helpful Hint</vt:lpstr>
      <vt:lpstr>Fun Fact—Slide 1</vt:lpstr>
      <vt:lpstr>Example 2: Converting Numbers from the Babylonian Numeral System to the Hindu-Arabic Numeral System—Slide 1</vt:lpstr>
      <vt:lpstr>Example 2: Converting Numbers from the Babylonian Numeral System to the Hindu-Arabic Numeral System—Slide 2</vt:lpstr>
      <vt:lpstr>Example 2: Converting Numbers from the Babylonian Numeral System to the Hindu-Arabic Numeral System—Slide 3</vt:lpstr>
      <vt:lpstr>Example 2: Converting Numbers from the Babylonian Numeral System to the Hindu-Arabic Numeral System—Slide 4</vt:lpstr>
      <vt:lpstr>Skill Check 1</vt:lpstr>
      <vt:lpstr>Fun Fact—Slide 2</vt:lpstr>
      <vt:lpstr>Example 3: Converting Numbers from the Mayan System to the Hindu-Arabic Numeral System—Slide 1</vt:lpstr>
      <vt:lpstr>Example 3: Converting Numbers from the Mayan System to the Hindu-Arabic Numeral System—Slide 2</vt:lpstr>
      <vt:lpstr>Example 3: Converting Numbers from the Mayan System to the Hindu-Arabic Numeral System—Slide 3</vt:lpstr>
      <vt:lpstr>Example 3: Converting Numbers from the Mayan System to the Hindu-Arabic Numeral System—Slide 4</vt:lpstr>
      <vt:lpstr>Fun Fact—Slide 3</vt:lpstr>
      <vt:lpstr>Skill Check 2</vt:lpstr>
      <vt:lpstr>Example 4: Converting Numbers from the Hindu-Arabic Numeral System to the Babylonian and Mayan Systems—Slide 1</vt:lpstr>
      <vt:lpstr>Example 4: Converting Numbers from the Hindu-Arabic Numeral System to the Babylonian and Mayan Systems—Slide 2</vt:lpstr>
      <vt:lpstr>Example 4: Converting Numbers from the Hindu-Arabic Numeral System to the Babylonian and Mayan Systems—Slide 3</vt:lpstr>
      <vt:lpstr>Example 4: Converting Numbers from the Hindu-Arabic Numeral System to the Babylonian and Mayan Systems—Slide 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kanthi</cp:lastModifiedBy>
  <cp:revision>142</cp:revision>
  <dcterms:created xsi:type="dcterms:W3CDTF">2013-04-26T14:43:13Z</dcterms:created>
  <dcterms:modified xsi:type="dcterms:W3CDTF">2025-09-29T10:34:14Z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