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2"/>
  </p:notesMasterIdLst>
  <p:handoutMasterIdLst>
    <p:handoutMasterId r:id="rId33"/>
  </p:handoutMasterIdLst>
  <p:sldIdLst>
    <p:sldId id="256" r:id="rId2"/>
    <p:sldId id="269" r:id="rId3"/>
    <p:sldId id="325" r:id="rId4"/>
    <p:sldId id="257" r:id="rId5"/>
    <p:sldId id="259" r:id="rId6"/>
    <p:sldId id="262" r:id="rId7"/>
    <p:sldId id="264" r:id="rId8"/>
    <p:sldId id="310" r:id="rId9"/>
    <p:sldId id="273" r:id="rId10"/>
    <p:sldId id="274" r:id="rId11"/>
    <p:sldId id="318" r:id="rId12"/>
    <p:sldId id="276" r:id="rId13"/>
    <p:sldId id="323" r:id="rId14"/>
    <p:sldId id="311" r:id="rId15"/>
    <p:sldId id="278" r:id="rId16"/>
    <p:sldId id="279" r:id="rId17"/>
    <p:sldId id="281" r:id="rId18"/>
    <p:sldId id="280" r:id="rId19"/>
    <p:sldId id="324" r:id="rId20"/>
    <p:sldId id="284" r:id="rId21"/>
    <p:sldId id="312" r:id="rId22"/>
    <p:sldId id="286" r:id="rId23"/>
    <p:sldId id="313" r:id="rId24"/>
    <p:sldId id="292" r:id="rId25"/>
    <p:sldId id="321" r:id="rId26"/>
    <p:sldId id="293" r:id="rId27"/>
    <p:sldId id="300" r:id="rId28"/>
    <p:sldId id="304" r:id="rId29"/>
    <p:sldId id="315" r:id="rId30"/>
    <p:sldId id="322" r:id="rId31"/>
  </p:sldIdLst>
  <p:sldSz cx="9144000" cy="6858000" type="screen4x3"/>
  <p:notesSz cx="6858000" cy="9144000"/>
  <p:embeddedFontLst>
    <p:embeddedFont>
      <p:font typeface="Cambria Math" panose="02040503050406030204" pitchFamily="18" charset="0"/>
      <p:regular r:id="rId3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1F497D"/>
    <a:srgbClr val="000000"/>
    <a:srgbClr val="FFFFCC"/>
    <a:srgbClr val="2D7D9F"/>
    <a:srgbClr val="456B99"/>
    <a:srgbClr val="0000FF"/>
    <a:srgbClr val="000099"/>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45" autoAdjust="0"/>
    <p:restoredTop sz="94673" autoAdjust="0"/>
  </p:normalViewPr>
  <p:slideViewPr>
    <p:cSldViewPr>
      <p:cViewPr>
        <p:scale>
          <a:sx n="110" d="100"/>
          <a:sy n="110" d="100"/>
        </p:scale>
        <p:origin x="870" y="-1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font" Target="fonts/font1.fntdata"/><Relationship Id="rId42"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viewProps" Target="viewProps.xml"/><Relationship Id="rId40"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9/29/2025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9/29/2025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png"/><Relationship Id="rId1" Type="http://schemas.openxmlformats.org/officeDocument/2006/relationships/slideLayout" Target="../slideLayouts/slideLayout3.xml"/><Relationship Id="rId4" Type="http://schemas.openxmlformats.org/officeDocument/2006/relationships/image" Target="../media/image17.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9.emf"/><Relationship Id="rId7" Type="http://schemas.openxmlformats.org/officeDocument/2006/relationships/image" Target="../media/image23.emf"/><Relationship Id="rId2" Type="http://schemas.openxmlformats.org/officeDocument/2006/relationships/image" Target="../media/image18.emf"/><Relationship Id="rId1" Type="http://schemas.openxmlformats.org/officeDocument/2006/relationships/slideLayout" Target="../slideLayouts/slideLayout7.xml"/><Relationship Id="rId6" Type="http://schemas.openxmlformats.org/officeDocument/2006/relationships/image" Target="../media/image22.emf"/><Relationship Id="rId5" Type="http://schemas.openxmlformats.org/officeDocument/2006/relationships/image" Target="../media/image21.emf"/><Relationship Id="rId4" Type="http://schemas.openxmlformats.org/officeDocument/2006/relationships/image" Target="../media/image20.emf"/></Relationships>
</file>

<file path=ppt/slides/_rels/slide16.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image" Target="../media/image2.emf"/><Relationship Id="rId1" Type="http://schemas.openxmlformats.org/officeDocument/2006/relationships/slideLayout" Target="../slideLayouts/slideLayout13.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wmf"/></Relationships>
</file>

<file path=ppt/slides/_rels/slide20.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image" Target="../media/image28.emf"/><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8" Type="http://schemas.openxmlformats.org/officeDocument/2006/relationships/image" Target="../media/image37.png"/><Relationship Id="rId3" Type="http://schemas.openxmlformats.org/officeDocument/2006/relationships/image" Target="../media/image32.png"/><Relationship Id="rId7" Type="http://schemas.openxmlformats.org/officeDocument/2006/relationships/image" Target="../media/image36.png"/><Relationship Id="rId2" Type="http://schemas.openxmlformats.org/officeDocument/2006/relationships/image" Target="../media/image31.png"/><Relationship Id="rId1" Type="http://schemas.openxmlformats.org/officeDocument/2006/relationships/slideLayout" Target="../slideLayouts/slideLayout7.xml"/><Relationship Id="rId6" Type="http://schemas.openxmlformats.org/officeDocument/2006/relationships/image" Target="../media/image35.png"/><Relationship Id="rId5" Type="http://schemas.openxmlformats.org/officeDocument/2006/relationships/image" Target="../media/image34.png"/><Relationship Id="rId4" Type="http://schemas.openxmlformats.org/officeDocument/2006/relationships/image" Target="../media/image33.png"/></Relationships>
</file>

<file path=ppt/slides/_rels/slide27.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40.emf"/><Relationship Id="rId2" Type="http://schemas.openxmlformats.org/officeDocument/2006/relationships/image" Target="../media/image39.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image" Target="../media/image42.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7.2</a:t>
            </a:r>
          </a:p>
        </p:txBody>
      </p:sp>
      <p:sp>
        <p:nvSpPr>
          <p:cNvPr id="2" name="Text Placeholder 1"/>
          <p:cNvSpPr>
            <a:spLocks noGrp="1"/>
          </p:cNvSpPr>
          <p:nvPr>
            <p:ph type="body" sz="quarter" idx="10"/>
          </p:nvPr>
        </p:nvSpPr>
        <p:spPr/>
        <p:txBody>
          <a:bodyPr/>
          <a:lstStyle/>
          <a:p>
            <a:pPr algn="ctr"/>
            <a:r>
              <a:t>Early Numeral Systems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Fun Fact</a:t>
            </a:r>
            <a:r>
              <a:rPr lang="en-US" dirty="0"/>
              <a:t>—Slide 3</a:t>
            </a:r>
            <a:endParaRPr dirty="0"/>
          </a:p>
        </p:txBody>
      </p:sp>
      <p:sp>
        <p:nvSpPr>
          <p:cNvPr id="3" name="Text Placeholder 2"/>
          <p:cNvSpPr>
            <a:spLocks noGrp="1"/>
          </p:cNvSpPr>
          <p:nvPr>
            <p:ph type="body" sz="quarter" idx="10"/>
          </p:nvPr>
        </p:nvSpPr>
        <p:spPr/>
        <p:txBody>
          <a:bodyPr>
            <a:normAutofit/>
          </a:bodyPr>
          <a:lstStyle/>
          <a:p>
            <a:r>
              <a:rPr sz="2800"/>
              <a:t>Maybe you noticed there was not a symbol to represent </a:t>
            </a:r>
            <a:r>
              <a:rPr sz="2800">
                <a:latin typeface="Cambria Math"/>
              </a:rPr>
              <a:t>0</a:t>
            </a:r>
            <a:r>
              <a:rPr sz="2800"/>
              <a:t> in the Egyptian numeral system; the same is true of the Greek numeral system.</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B7476-64C8-4D90-9AF2-4AFFFE7F1F7B}"/>
              </a:ext>
            </a:extLst>
          </p:cNvPr>
          <p:cNvSpPr>
            <a:spLocks noGrp="1"/>
          </p:cNvSpPr>
          <p:nvPr>
            <p:ph type="title"/>
          </p:nvPr>
        </p:nvSpPr>
        <p:spPr/>
        <p:txBody>
          <a:bodyPr/>
          <a:lstStyle/>
          <a:p>
            <a:r>
              <a:rPr lang="en-US" dirty="0">
                <a:solidFill>
                  <a:schemeClr val="tx1"/>
                </a:solidFill>
              </a:rPr>
              <a:t>Table 2:  Ionic Greek Numerals</a:t>
            </a:r>
          </a:p>
        </p:txBody>
      </p:sp>
      <p:pic>
        <p:nvPicPr>
          <p:cNvPr id="10" name="Picture 9" descr="Here this table showing the Greek numerals in Hindu-Arabic numeral.&#10;&#10;Alpha equals 1,&#10;Beta equals 2,&#10;Gamma equals 3,&#10;Delta equals 4,&#10;Epsilon equals 5,&#10;Vau equals 6,&#10;Zeta equals 7,&#10;Eta equals 8,&#10;Theta equals 9.&#10;&#10;Iota equals 10,&#10;Kappa equals 20,&#10;Lambda equals 30,&#10;Mu equals 40,&#10;Nu equals 50,&#10;Xi equals 60,&#10;Omicron equals 70,&#10;Pi equals 80,&#10;Koph equals 90.&#10;&#10;&#10;Rho equals 100,&#10;Sigma equals 200,&#10;Tau equals 300,&#10;Upsilon equals 400,&#10;Pho equals 500,&#10;Chu equals 600,&#10;Pai equals 700,&#10;Omega equals 800,&#10;Sampi equals 900.&#10;">
            <a:extLst>
              <a:ext uri="{FF2B5EF4-FFF2-40B4-BE49-F238E27FC236}">
                <a16:creationId xmlns:a16="http://schemas.microsoft.com/office/drawing/2014/main" id="{8BB5C783-1EE2-4DDA-8FA9-1A6EA0F19DCB}"/>
              </a:ext>
            </a:extLst>
          </p:cNvPr>
          <p:cNvPicPr>
            <a:picLocks noChangeAspect="1"/>
          </p:cNvPicPr>
          <p:nvPr/>
        </p:nvPicPr>
        <p:blipFill>
          <a:blip r:embed="rId2"/>
          <a:stretch>
            <a:fillRect/>
          </a:stretch>
        </p:blipFill>
        <p:spPr>
          <a:xfrm>
            <a:off x="731987" y="2133600"/>
            <a:ext cx="7680025" cy="2348471"/>
          </a:xfrm>
          <a:prstGeom prst="rect">
            <a:avLst/>
          </a:prstGeom>
        </p:spPr>
      </p:pic>
    </p:spTree>
    <p:extLst>
      <p:ext uri="{BB962C8B-B14F-4D97-AF65-F5344CB8AC3E}">
        <p14:creationId xmlns:p14="http://schemas.microsoft.com/office/powerpoint/2010/main" val="4415706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500" dirty="0"/>
              <a:t>Example 2: Converting between the Ionic Greek Numeral System and the Hindu-Arabic Numeral System</a:t>
            </a:r>
            <a:r>
              <a:rPr lang="en-US" sz="2800" dirty="0"/>
              <a:t>—Slide 1</a:t>
            </a:r>
            <a:endParaRPr sz="2500"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Autofit/>
              </a:bodyPr>
              <a:lstStyle/>
              <a:p>
                <a:pPr marL="538163" indent="-538163">
                  <a:defRPr sz="2800"/>
                </a:pPr>
                <a:r>
                  <a:rPr lang="en-US" sz="2000" dirty="0"/>
                  <a:t>a.​	Write the following Greek numeral as a Hindu-Arabic numeral.</a:t>
                </a:r>
              </a:p>
              <a:p>
                <a:pPr marL="538163" indent="-538163" algn="ctr">
                  <a:defRPr sz="2800"/>
                </a:pPr>
                <a:r>
                  <a:rPr lang="el-GR" sz="2000" dirty="0">
                    <a:latin typeface="Calibri" panose="020F0502020204030204" pitchFamily="34" charset="0"/>
                    <a:ea typeface="Calibri" panose="020F0502020204030204" pitchFamily="34" charset="0"/>
                    <a:cs typeface="Calibri" panose="020F0502020204030204" pitchFamily="34" charset="0"/>
                  </a:rPr>
                  <a:t>π</a:t>
                </a:r>
                <a:r>
                  <a:rPr lang="en-US" sz="2000" dirty="0">
                    <a:latin typeface="Calibri" panose="020F0502020204030204" pitchFamily="34" charset="0"/>
                    <a:ea typeface="Calibri" panose="020F0502020204030204" pitchFamily="34" charset="0"/>
                    <a:cs typeface="Calibri" panose="020F0502020204030204" pitchFamily="34" charset="0"/>
                  </a:rPr>
                  <a:t> </a:t>
                </a:r>
                <a:r>
                  <a:rPr lang="el-GR" sz="2000" dirty="0">
                    <a:latin typeface="Calibri" panose="020F0502020204030204" pitchFamily="34" charset="0"/>
                    <a:ea typeface="Calibri" panose="020F0502020204030204" pitchFamily="34" charset="0"/>
                    <a:cs typeface="Calibri" panose="020F0502020204030204" pitchFamily="34" charset="0"/>
                  </a:rPr>
                  <a:t>β</a:t>
                </a:r>
                <a:r>
                  <a:rPr lang="en-US" sz="2000" dirty="0">
                    <a:latin typeface="Calibri" panose="020F0502020204030204" pitchFamily="34" charset="0"/>
                    <a:ea typeface="Calibri" panose="020F0502020204030204" pitchFamily="34" charset="0"/>
                    <a:cs typeface="Calibri" panose="020F0502020204030204" pitchFamily="34" charset="0"/>
                  </a:rPr>
                  <a:t>.</a:t>
                </a:r>
                <a:endParaRPr lang="en-US" sz="2000" dirty="0"/>
              </a:p>
              <a:p>
                <a:pPr marL="538163" indent="-538163">
                  <a:defRPr sz="2800"/>
                </a:pPr>
                <a:r>
                  <a:rPr lang="en-US" sz="2000" dirty="0"/>
                  <a:t>b.​	Write the following Hindu-Arabic numeral as a Greek numeral.</a:t>
                </a:r>
              </a:p>
              <a:p>
                <a:pPr marL="538163" indent="-538163" algn="ctr"/>
                <a:r>
                  <a:rPr lang="en-US" sz="2000" dirty="0"/>
                  <a:t>​</a:t>
                </a:r>
                <a:r>
                  <a:rPr lang="en-US" sz="2000" dirty="0">
                    <a:latin typeface="Cambria Math"/>
                  </a:rPr>
                  <a:t>531.</a:t>
                </a:r>
              </a:p>
              <a:p>
                <a:endParaRPr lang="en-US" sz="2000" b="1" dirty="0"/>
              </a:p>
              <a:p>
                <a:r>
                  <a:rPr lang="en-US" sz="2000" b="1" dirty="0"/>
                  <a:t>Solution</a:t>
                </a:r>
              </a:p>
              <a:p>
                <a:pPr marL="538163" indent="-538163">
                  <a:defRPr sz="2800"/>
                </a:pPr>
                <a:r>
                  <a:rPr lang="en-US" sz="2000" dirty="0"/>
                  <a:t>a.​	Using the Table 2, we can find the value of each Greek letter and then add them together.</a:t>
                </a:r>
              </a:p>
              <a:p>
                <a:pPr algn="ctr">
                  <a:defRPr sz="2800"/>
                </a:pPr>
                <a:r>
                  <a:rPr lang="el-GR" sz="2000" dirty="0">
                    <a:latin typeface="Calibri" panose="020F0502020204030204" pitchFamily="34" charset="0"/>
                    <a:ea typeface="Calibri" panose="020F0502020204030204" pitchFamily="34" charset="0"/>
                    <a:cs typeface="Calibri" panose="020F0502020204030204" pitchFamily="34" charset="0"/>
                  </a:rPr>
                  <a:t>π</a:t>
                </a:r>
                <a:r>
                  <a:rPr lang="en-US" sz="2000" dirty="0">
                    <a:sym typeface="Symbol" panose="05050102010706020507" pitchFamily="18" charset="2"/>
                  </a:rPr>
                  <a:t> </a:t>
                </a:r>
                <a14:m>
                  <m:oMath xmlns:m="http://schemas.openxmlformats.org/officeDocument/2006/math">
                    <m:r>
                      <a:rPr lang="en-US" sz="2000">
                        <a:latin typeface="Cambria Math" panose="02040503050406030204" pitchFamily="18" charset="0"/>
                      </a:rPr>
                      <m:t>=80</m:t>
                    </m:r>
                  </m:oMath>
                </a14:m>
                <a:r>
                  <a:rPr lang="en-US" sz="2000" dirty="0"/>
                  <a:t>,</a:t>
                </a:r>
              </a:p>
              <a:p>
                <a:pPr algn="ctr">
                  <a:defRPr sz="2800"/>
                </a:pPr>
                <a:r>
                  <a:rPr lang="el-GR" sz="2000" dirty="0">
                    <a:latin typeface="Calibri" panose="020F0502020204030204" pitchFamily="34" charset="0"/>
                    <a:ea typeface="Calibri" panose="020F0502020204030204" pitchFamily="34" charset="0"/>
                    <a:cs typeface="Calibri" panose="020F0502020204030204" pitchFamily="34" charset="0"/>
                  </a:rPr>
                  <a:t>β</a:t>
                </a:r>
                <a:r>
                  <a:rPr lang="en-US" sz="2000" dirty="0">
                    <a:sym typeface="Symbol" panose="05050102010706020507" pitchFamily="18" charset="2"/>
                  </a:rPr>
                  <a:t> </a:t>
                </a:r>
                <a14:m>
                  <m:oMath xmlns:m="http://schemas.openxmlformats.org/officeDocument/2006/math">
                    <m:r>
                      <a:rPr lang="en-US" sz="2000">
                        <a:latin typeface="Cambria Math" panose="02040503050406030204" pitchFamily="18" charset="0"/>
                      </a:rPr>
                      <m:t>=2</m:t>
                    </m:r>
                  </m:oMath>
                </a14:m>
                <a:r>
                  <a:rPr lang="en-US" sz="2000" dirty="0"/>
                  <a:t>.</a:t>
                </a:r>
              </a:p>
              <a:p>
                <a:pPr marL="457200" lvl="1" indent="0">
                  <a:buNone/>
                  <a:defRPr sz="2800"/>
                </a:pPr>
                <a:r>
                  <a:rPr lang="en-US" sz="2000" dirty="0"/>
                  <a:t> So </a:t>
                </a:r>
                <a:r>
                  <a:rPr lang="el-GR" sz="2000" dirty="0">
                    <a:latin typeface="Calibri" panose="020F0502020204030204" pitchFamily="34" charset="0"/>
                    <a:ea typeface="Calibri" panose="020F0502020204030204" pitchFamily="34" charset="0"/>
                    <a:cs typeface="Calibri" panose="020F0502020204030204" pitchFamily="34" charset="0"/>
                  </a:rPr>
                  <a:t>π</a:t>
                </a:r>
                <a:r>
                  <a:rPr lang="en-US" sz="2000" dirty="0">
                    <a:latin typeface="Calibri" panose="020F0502020204030204" pitchFamily="34" charset="0"/>
                    <a:ea typeface="Calibri" panose="020F0502020204030204" pitchFamily="34" charset="0"/>
                    <a:cs typeface="Calibri" panose="020F0502020204030204" pitchFamily="34" charset="0"/>
                  </a:rPr>
                  <a:t> </a:t>
                </a:r>
                <a:r>
                  <a:rPr lang="el-GR" sz="2000" dirty="0">
                    <a:latin typeface="Calibri" panose="020F0502020204030204" pitchFamily="34" charset="0"/>
                    <a:ea typeface="Calibri" panose="020F0502020204030204" pitchFamily="34" charset="0"/>
                    <a:cs typeface="Calibri" panose="020F0502020204030204" pitchFamily="34" charset="0"/>
                  </a:rPr>
                  <a:t>β</a:t>
                </a:r>
                <a:r>
                  <a:rPr lang="en-US" sz="2000" dirty="0">
                    <a:latin typeface="Calibri" panose="020F0502020204030204" pitchFamily="34" charset="0"/>
                    <a:ea typeface="Calibri" panose="020F0502020204030204" pitchFamily="34" charset="0"/>
                    <a:cs typeface="Calibri" panose="020F0502020204030204" pitchFamily="34" charset="0"/>
                  </a:rPr>
                  <a:t> </a:t>
                </a:r>
                <a14:m>
                  <m:oMath xmlns:m="http://schemas.openxmlformats.org/officeDocument/2006/math">
                    <m:r>
                      <a:rPr lang="en-US" sz="2000">
                        <a:latin typeface="Cambria Math" panose="02040503050406030204" pitchFamily="18" charset="0"/>
                      </a:rPr>
                      <m:t>=80+2=82</m:t>
                    </m:r>
                  </m:oMath>
                </a14:m>
                <a:r>
                  <a:rPr lang="en-US" sz="2000" dirty="0"/>
                  <a:t>.</a:t>
                </a: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741" t="-736"/>
                </a:stretch>
              </a:blipFill>
            </p:spPr>
            <p:txBody>
              <a:bodyPr/>
              <a:lstStyle/>
              <a:p>
                <a:r>
                  <a:rPr lang="en-IN">
                    <a:noFill/>
                  </a:rPr>
                  <a:t> </a:t>
                </a:r>
              </a:p>
            </p:txBody>
          </p:sp>
        </mc:Fallback>
      </mc:AlternateContent>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500" dirty="0"/>
              <a:t>Example 2: Converting between the Ionic Greek Numeral System and the Hindu-Arabic Numeral System</a:t>
            </a:r>
            <a:r>
              <a:rPr lang="en-US" sz="2800" dirty="0"/>
              <a:t>—Slide 2</a:t>
            </a:r>
            <a:endParaRPr sz="2500"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Autofit/>
              </a:bodyPr>
              <a:lstStyle/>
              <a:p>
                <a:pPr marL="538163" indent="-538163">
                  <a:defRPr sz="2800"/>
                </a:pPr>
                <a:r>
                  <a:rPr lang="en-US" sz="2000" dirty="0"/>
                  <a:t>b.​	To begin with, we need to write the numeral in expanded form so that we can easily see which symbols will be needed.</a:t>
                </a:r>
              </a:p>
              <a:p>
                <a:pPr>
                  <a:defRPr sz="2800"/>
                </a:pPr>
                <a:endParaRPr lang="en-US" sz="1000" dirty="0"/>
              </a:p>
              <a:p>
                <a:pPr algn="ctr">
                  <a:defRPr sz="2800"/>
                </a:pPr>
                <a:r>
                  <a:rPr lang="en-US" sz="2000" dirty="0"/>
                  <a:t>​</a:t>
                </a:r>
                <a14:m>
                  <m:oMath xmlns:m="http://schemas.openxmlformats.org/officeDocument/2006/math">
                    <m:r>
                      <a:rPr lang="en-US" sz="2000">
                        <a:latin typeface="Cambria Math" panose="02040503050406030204" pitchFamily="18" charset="0"/>
                      </a:rPr>
                      <m:t>531=500+30+1</m:t>
                    </m:r>
                  </m:oMath>
                </a14:m>
                <a:r>
                  <a:rPr lang="en-US" sz="2000" dirty="0"/>
                  <a:t>.</a:t>
                </a:r>
              </a:p>
              <a:p>
                <a:pPr algn="ctr">
                  <a:defRPr sz="2800"/>
                </a:pPr>
                <a:endParaRPr lang="en-US" sz="1000" dirty="0"/>
              </a:p>
              <a:p>
                <a:pPr marL="457200" lvl="1" indent="0">
                  <a:buNone/>
                </a:pPr>
                <a:r>
                  <a:rPr lang="en-US" sz="2000" dirty="0"/>
                  <a:t>  Using Table 2, we can find the appropriate Greek letter for </a:t>
                </a:r>
              </a:p>
              <a:p>
                <a:r>
                  <a:rPr lang="en-US" sz="2000" dirty="0"/>
                  <a:t>          each value.</a:t>
                </a:r>
              </a:p>
              <a:p>
                <a:endParaRPr lang="en-US" sz="1000" dirty="0"/>
              </a:p>
              <a:p>
                <a:pPr algn="ctr"/>
                <a:r>
                  <a:rPr lang="en-US" sz="2000" dirty="0"/>
                  <a:t>​</a:t>
                </a:r>
              </a:p>
              <a:p>
                <a:pPr algn="ctr"/>
                <a:endParaRPr lang="en-US" sz="2000" dirty="0"/>
              </a:p>
              <a:p>
                <a:pPr algn="ctr"/>
                <a:endParaRPr lang="en-US" sz="2000" dirty="0"/>
              </a:p>
              <a:p>
                <a:pPr algn="ctr"/>
                <a:endParaRPr lang="en-US" sz="20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741" t="-736"/>
                </a:stretch>
              </a:blipFill>
            </p:spPr>
            <p:txBody>
              <a:bodyPr/>
              <a:lstStyle/>
              <a:p>
                <a:r>
                  <a:rPr lang="en-IN">
                    <a:noFill/>
                  </a:rPr>
                  <a:t> </a:t>
                </a:r>
              </a:p>
            </p:txBody>
          </p:sp>
        </mc:Fallback>
      </mc:AlternateContent>
      <p:pic>
        <p:nvPicPr>
          <p:cNvPr id="7" name="Picture 6" descr="Three hundred equals phi.&#10;Thirty equals lambda.&#10;One equals alpha.">
            <a:extLst>
              <a:ext uri="{FF2B5EF4-FFF2-40B4-BE49-F238E27FC236}">
                <a16:creationId xmlns:a16="http://schemas.microsoft.com/office/drawing/2014/main" id="{51A92F2D-C9B4-CB31-FFCA-A7C1D4C6A90C}"/>
              </a:ext>
            </a:extLst>
          </p:cNvPr>
          <p:cNvPicPr>
            <a:picLocks noChangeAspect="1"/>
          </p:cNvPicPr>
          <p:nvPr/>
        </p:nvPicPr>
        <p:blipFill>
          <a:blip r:embed="rId3"/>
          <a:stretch>
            <a:fillRect/>
          </a:stretch>
        </p:blipFill>
        <p:spPr>
          <a:xfrm>
            <a:off x="3581400" y="3657600"/>
            <a:ext cx="840000" cy="1080000"/>
          </a:xfrm>
          <a:prstGeom prst="rect">
            <a:avLst/>
          </a:prstGeom>
        </p:spPr>
      </p:pic>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992456BD-88F4-2FBF-753D-B0A842D9F0FB}"/>
                  </a:ext>
                </a:extLst>
              </p:cNvPr>
              <p:cNvSpPr txBox="1"/>
              <p:nvPr/>
            </p:nvSpPr>
            <p:spPr>
              <a:xfrm>
                <a:off x="457200" y="5257800"/>
                <a:ext cx="2971800" cy="400110"/>
              </a:xfrm>
              <a:prstGeom prst="rect">
                <a:avLst/>
              </a:prstGeom>
              <a:noFill/>
            </p:spPr>
            <p:txBody>
              <a:bodyPr wrap="square">
                <a:spAutoFit/>
              </a:bodyPr>
              <a:lstStyle/>
              <a:p>
                <a:pPr>
                  <a:defRPr sz="2800"/>
                </a:pPr>
                <a:r>
                  <a:rPr lang="en-US" sz="2000" dirty="0"/>
                  <a:t>​          So </a:t>
                </a:r>
                <a14:m>
                  <m:oMath xmlns:m="http://schemas.openxmlformats.org/officeDocument/2006/math">
                    <m:r>
                      <a:rPr lang="en-US" sz="2000">
                        <a:latin typeface="Cambria Math" panose="02040503050406030204" pitchFamily="18" charset="0"/>
                      </a:rPr>
                      <m:t>531=</m:t>
                    </m:r>
                  </m:oMath>
                </a14:m>
                <a:r>
                  <a:rPr lang="en-US" sz="2000" dirty="0">
                    <a:sym typeface="Symbol" panose="05050102010706020507" pitchFamily="18" charset="2"/>
                  </a:rPr>
                  <a:t> </a:t>
                </a:r>
                <a:r>
                  <a:rPr lang="el-GR" sz="2000"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φ</a:t>
                </a:r>
                <a:r>
                  <a:rPr lang="en-US" sz="2000"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 </a:t>
                </a:r>
                <a:r>
                  <a:rPr lang="el-GR" sz="2000"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λ</a:t>
                </a:r>
                <a:r>
                  <a:rPr lang="en-US" sz="2000"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 </a:t>
                </a:r>
                <a:r>
                  <a:rPr lang="el-GR" sz="2000" dirty="0">
                    <a:sym typeface="Symbol" panose="05050102010706020507" pitchFamily="18" charset="2"/>
                  </a:rPr>
                  <a:t>α</a:t>
                </a:r>
                <a:r>
                  <a:rPr lang="el-GR" sz="2000" dirty="0"/>
                  <a:t>.</a:t>
                </a:r>
              </a:p>
            </p:txBody>
          </p:sp>
        </mc:Choice>
        <mc:Fallback xmlns="">
          <p:sp>
            <p:nvSpPr>
              <p:cNvPr id="9" name="TextBox 8">
                <a:extLst>
                  <a:ext uri="{FF2B5EF4-FFF2-40B4-BE49-F238E27FC236}">
                    <a16:creationId xmlns:a16="http://schemas.microsoft.com/office/drawing/2014/main" id="{992456BD-88F4-2FBF-753D-B0A842D9F0FB}"/>
                  </a:ext>
                </a:extLst>
              </p:cNvPr>
              <p:cNvSpPr txBox="1">
                <a:spLocks noRot="1" noChangeAspect="1" noMove="1" noResize="1" noEditPoints="1" noAdjustHandles="1" noChangeArrowheads="1" noChangeShapeType="1" noTextEdit="1"/>
              </p:cNvSpPr>
              <p:nvPr/>
            </p:nvSpPr>
            <p:spPr>
              <a:xfrm>
                <a:off x="457200" y="5257800"/>
                <a:ext cx="2971800" cy="400110"/>
              </a:xfrm>
              <a:prstGeom prst="rect">
                <a:avLst/>
              </a:prstGeom>
              <a:blipFill>
                <a:blip r:embed="rId4"/>
                <a:stretch>
                  <a:fillRect l="-2049" t="-9231" b="-26154"/>
                </a:stretch>
              </a:blipFill>
            </p:spPr>
            <p:txBody>
              <a:bodyPr/>
              <a:lstStyle/>
              <a:p>
                <a:r>
                  <a:rPr lang="en-IN">
                    <a:noFill/>
                  </a:rPr>
                  <a:t> </a:t>
                </a:r>
              </a:p>
            </p:txBody>
          </p:sp>
        </mc:Fallback>
      </mc:AlternateContent>
    </p:spTree>
    <p:extLst>
      <p:ext uri="{BB962C8B-B14F-4D97-AF65-F5344CB8AC3E}">
        <p14:creationId xmlns:p14="http://schemas.microsoft.com/office/powerpoint/2010/main" val="42772930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2</a:t>
            </a:r>
          </a:p>
        </p:txBody>
      </p:sp>
      <p:sp>
        <p:nvSpPr>
          <p:cNvPr id="3" name="Text Placeholder 2"/>
          <p:cNvSpPr>
            <a:spLocks noGrp="1"/>
          </p:cNvSpPr>
          <p:nvPr>
            <p:ph type="body" sz="quarter" idx="10"/>
          </p:nvPr>
        </p:nvSpPr>
        <p:spPr/>
        <p:txBody>
          <a:bodyPr>
            <a:normAutofit/>
          </a:bodyPr>
          <a:lstStyle/>
          <a:p>
            <a:r>
              <a:rPr sz="2800" dirty="0"/>
              <a:t>Write the Hindu-Arabic numeral </a:t>
            </a:r>
            <a:r>
              <a:rPr sz="2800" dirty="0">
                <a:latin typeface="Cambria Math"/>
              </a:rPr>
              <a:t>402</a:t>
            </a:r>
            <a:r>
              <a:rPr sz="2800" dirty="0"/>
              <a:t> as a Greek numeral.</a:t>
            </a:r>
            <a:endParaRPr lang="en-US" sz="2800" dirty="0"/>
          </a:p>
          <a:p>
            <a:endParaRPr sz="2800" dirty="0"/>
          </a:p>
          <a:p>
            <a:r>
              <a:rPr sz="2800" dirty="0"/>
              <a:t>Answer:</a:t>
            </a:r>
            <a:r>
              <a:rPr lang="en-US" sz="2800" dirty="0"/>
              <a:t> </a:t>
            </a:r>
            <a:r>
              <a:rPr lang="el-GR" sz="2800" dirty="0">
                <a:latin typeface="Calibri" panose="020F0502020204030204" pitchFamily="34" charset="0"/>
                <a:ea typeface="Calibri" panose="020F0502020204030204" pitchFamily="34" charset="0"/>
                <a:cs typeface="Calibri" panose="020F0502020204030204" pitchFamily="34" charset="0"/>
              </a:rPr>
              <a:t>νβ</a:t>
            </a:r>
            <a:r>
              <a:rPr lang="en-IN" sz="2800" dirty="0">
                <a:sym typeface="Symbol" panose="05050102010706020507" pitchFamily="18" charset="2"/>
              </a:rPr>
              <a:t></a:t>
            </a:r>
            <a:endParaRPr sz="2800" dirty="0"/>
          </a:p>
        </p:txBody>
      </p:sp>
    </p:spTree>
    <p:extLst>
      <p:ext uri="{BB962C8B-B14F-4D97-AF65-F5344CB8AC3E}">
        <p14:creationId xmlns:p14="http://schemas.microsoft.com/office/powerpoint/2010/main" val="22950975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Addition and Subtraction Rules for Roman Numerals</a:t>
            </a:r>
            <a:r>
              <a:rPr lang="en-US" dirty="0"/>
              <a:t>—Slide 1</a:t>
            </a:r>
            <a:endParaRPr dirty="0"/>
          </a:p>
        </p:txBody>
      </p:sp>
      <p:sp>
        <p:nvSpPr>
          <p:cNvPr id="3" name="Text Placeholder 2"/>
          <p:cNvSpPr>
            <a:spLocks noGrp="1"/>
          </p:cNvSpPr>
          <p:nvPr>
            <p:ph type="body" sz="quarter" idx="10"/>
          </p:nvPr>
        </p:nvSpPr>
        <p:spPr/>
        <p:txBody>
          <a:bodyPr>
            <a:normAutofit/>
          </a:bodyPr>
          <a:lstStyle/>
          <a:p>
            <a:pPr marL="538163" indent="-538163">
              <a:defRPr sz="2800"/>
            </a:pPr>
            <a:r>
              <a:rPr lang="en-US" sz="2200" dirty="0"/>
              <a:t>1.</a:t>
            </a:r>
            <a:r>
              <a:rPr sz="2200" dirty="0"/>
              <a:t>​</a:t>
            </a:r>
            <a:r>
              <a:rPr lang="en-US" sz="2200" dirty="0"/>
              <a:t>	</a:t>
            </a:r>
            <a:r>
              <a:rPr sz="2200" dirty="0"/>
              <a:t>A letter may be repeated up to </a:t>
            </a:r>
            <a:r>
              <a:rPr sz="2200" dirty="0">
                <a:latin typeface="Cambria Math"/>
              </a:rPr>
              <a:t>3</a:t>
            </a:r>
            <a:r>
              <a:rPr sz="2200" dirty="0"/>
              <a:t> times to indicate multiple values. For example,</a:t>
            </a:r>
          </a:p>
          <a:p>
            <a:pPr algn="ctr">
              <a:defRPr sz="2800"/>
            </a:pPr>
            <a:r>
              <a:rPr sz="2100" dirty="0"/>
              <a:t>​</a:t>
            </a:r>
            <a:endParaRPr lang="en-US" sz="2100" dirty="0"/>
          </a:p>
          <a:p>
            <a:pPr algn="ctr">
              <a:defRPr sz="2800"/>
            </a:pPr>
            <a:endParaRPr dirty="0"/>
          </a:p>
          <a:p>
            <a:pPr marL="538163" indent="-538163">
              <a:defRPr sz="2800"/>
            </a:pPr>
            <a:endParaRPr lang="en-US" sz="2200" dirty="0"/>
          </a:p>
          <a:p>
            <a:pPr marL="538163" indent="-538163">
              <a:defRPr sz="2800"/>
            </a:pPr>
            <a:r>
              <a:rPr dirty="0"/>
              <a:t>​</a:t>
            </a:r>
            <a:endParaRPr lang="en-US" dirty="0"/>
          </a:p>
          <a:p>
            <a:pPr algn="ctr">
              <a:defRPr sz="2800"/>
            </a:pPr>
            <a:endParaRPr lang="en-US" dirty="0"/>
          </a:p>
          <a:p>
            <a:pPr algn="ctr">
              <a:defRPr sz="2800"/>
            </a:pPr>
            <a:r>
              <a:rPr sz="1300" dirty="0"/>
              <a:t>​</a:t>
            </a:r>
            <a:endParaRPr lang="en-US" sz="1300" dirty="0"/>
          </a:p>
          <a:p>
            <a:pPr marL="538163" indent="-538163">
              <a:defRPr sz="2800"/>
            </a:pPr>
            <a:endParaRPr lang="en-US" sz="1300" dirty="0"/>
          </a:p>
        </p:txBody>
      </p:sp>
      <p:pic>
        <p:nvPicPr>
          <p:cNvPr id="11" name="Picture 10" descr="3 I's equals 3">
            <a:extLst>
              <a:ext uri="{FF2B5EF4-FFF2-40B4-BE49-F238E27FC236}">
                <a16:creationId xmlns:a16="http://schemas.microsoft.com/office/drawing/2014/main" id="{B19C4A94-9BB6-6385-536F-ED5F22AA8218}"/>
              </a:ext>
            </a:extLst>
          </p:cNvPr>
          <p:cNvPicPr>
            <a:picLocks noChangeAspect="1"/>
          </p:cNvPicPr>
          <p:nvPr/>
        </p:nvPicPr>
        <p:blipFill>
          <a:blip r:embed="rId2"/>
          <a:stretch>
            <a:fillRect/>
          </a:stretch>
        </p:blipFill>
        <p:spPr>
          <a:xfrm>
            <a:off x="4158000" y="1767579"/>
            <a:ext cx="828000" cy="362250"/>
          </a:xfrm>
          <a:prstGeom prst="rect">
            <a:avLst/>
          </a:prstGeom>
        </p:spPr>
      </p:pic>
      <p:pic>
        <p:nvPicPr>
          <p:cNvPr id="13" name="Picture 12" descr="2 C's equals 200">
            <a:extLst>
              <a:ext uri="{FF2B5EF4-FFF2-40B4-BE49-F238E27FC236}">
                <a16:creationId xmlns:a16="http://schemas.microsoft.com/office/drawing/2014/main" id="{F9842914-D40A-D5B0-D032-E8DD24DF3281}"/>
              </a:ext>
            </a:extLst>
          </p:cNvPr>
          <p:cNvPicPr>
            <a:picLocks noChangeAspect="1"/>
          </p:cNvPicPr>
          <p:nvPr/>
        </p:nvPicPr>
        <p:blipFill>
          <a:blip r:embed="rId3"/>
          <a:stretch>
            <a:fillRect/>
          </a:stretch>
        </p:blipFill>
        <p:spPr>
          <a:xfrm>
            <a:off x="4049400" y="2178600"/>
            <a:ext cx="1152000" cy="336000"/>
          </a:xfrm>
          <a:prstGeom prst="rect">
            <a:avLst/>
          </a:prstGeom>
        </p:spPr>
      </p:pic>
      <p:sp>
        <p:nvSpPr>
          <p:cNvPr id="16" name="TextBox 15">
            <a:extLst>
              <a:ext uri="{FF2B5EF4-FFF2-40B4-BE49-F238E27FC236}">
                <a16:creationId xmlns:a16="http://schemas.microsoft.com/office/drawing/2014/main" id="{40B8DA7B-253B-E7E0-F618-61CE03751896}"/>
              </a:ext>
            </a:extLst>
          </p:cNvPr>
          <p:cNvSpPr txBox="1"/>
          <p:nvPr/>
        </p:nvSpPr>
        <p:spPr>
          <a:xfrm>
            <a:off x="457200" y="2507159"/>
            <a:ext cx="8077200" cy="769441"/>
          </a:xfrm>
          <a:prstGeom prst="rect">
            <a:avLst/>
          </a:prstGeom>
          <a:noFill/>
        </p:spPr>
        <p:txBody>
          <a:bodyPr wrap="square">
            <a:spAutoFit/>
          </a:bodyPr>
          <a:lstStyle/>
          <a:p>
            <a:pPr marL="538163" indent="-538163">
              <a:defRPr sz="2800"/>
            </a:pPr>
            <a:r>
              <a:rPr lang="en-US" sz="2200" dirty="0">
                <a:solidFill>
                  <a:srgbClr val="000000"/>
                </a:solidFill>
              </a:rPr>
              <a:t>2.​​	If a smaller value is placed on the right of a character, that smaller value is added to the larger one. For example,</a:t>
            </a:r>
          </a:p>
        </p:txBody>
      </p:sp>
      <p:pic>
        <p:nvPicPr>
          <p:cNvPr id="15" name="Picture 14" descr="V I equals 5 + 1 = 6">
            <a:extLst>
              <a:ext uri="{FF2B5EF4-FFF2-40B4-BE49-F238E27FC236}">
                <a16:creationId xmlns:a16="http://schemas.microsoft.com/office/drawing/2014/main" id="{306AAE25-9519-8B6A-E9D3-1C7679A7FF9B}"/>
              </a:ext>
            </a:extLst>
          </p:cNvPr>
          <p:cNvPicPr>
            <a:picLocks noChangeAspect="1"/>
          </p:cNvPicPr>
          <p:nvPr/>
        </p:nvPicPr>
        <p:blipFill>
          <a:blip r:embed="rId4"/>
          <a:stretch>
            <a:fillRect/>
          </a:stretch>
        </p:blipFill>
        <p:spPr>
          <a:xfrm>
            <a:off x="4049400" y="3229251"/>
            <a:ext cx="1368000" cy="446693"/>
          </a:xfrm>
          <a:prstGeom prst="rect">
            <a:avLst/>
          </a:prstGeom>
        </p:spPr>
      </p:pic>
      <p:pic>
        <p:nvPicPr>
          <p:cNvPr id="18" name="Picture 17" descr="C X X equals 100 + 10 + 10 = 120">
            <a:extLst>
              <a:ext uri="{FF2B5EF4-FFF2-40B4-BE49-F238E27FC236}">
                <a16:creationId xmlns:a16="http://schemas.microsoft.com/office/drawing/2014/main" id="{BCA3335A-0FFF-903A-202F-A08FAE949BBD}"/>
              </a:ext>
            </a:extLst>
          </p:cNvPr>
          <p:cNvPicPr>
            <a:picLocks noChangeAspect="1"/>
          </p:cNvPicPr>
          <p:nvPr/>
        </p:nvPicPr>
        <p:blipFill>
          <a:blip r:embed="rId5"/>
          <a:stretch>
            <a:fillRect/>
          </a:stretch>
        </p:blipFill>
        <p:spPr>
          <a:xfrm>
            <a:off x="3429000" y="3743330"/>
            <a:ext cx="2700000" cy="447670"/>
          </a:xfrm>
          <a:prstGeom prst="rect">
            <a:avLst/>
          </a:prstGeom>
        </p:spPr>
      </p:pic>
      <p:sp>
        <p:nvSpPr>
          <p:cNvPr id="19" name="TextBox 18">
            <a:extLst>
              <a:ext uri="{FF2B5EF4-FFF2-40B4-BE49-F238E27FC236}">
                <a16:creationId xmlns:a16="http://schemas.microsoft.com/office/drawing/2014/main" id="{5DD89E31-0B86-4136-C534-ACAC0DD7C68B}"/>
              </a:ext>
            </a:extLst>
          </p:cNvPr>
          <p:cNvSpPr txBox="1"/>
          <p:nvPr/>
        </p:nvSpPr>
        <p:spPr>
          <a:xfrm>
            <a:off x="457200" y="4267200"/>
            <a:ext cx="8077200" cy="769441"/>
          </a:xfrm>
          <a:prstGeom prst="rect">
            <a:avLst/>
          </a:prstGeom>
          <a:noFill/>
        </p:spPr>
        <p:txBody>
          <a:bodyPr wrap="square">
            <a:spAutoFit/>
          </a:bodyPr>
          <a:lstStyle/>
          <a:p>
            <a:pPr marL="538163" indent="-538163">
              <a:defRPr sz="2800"/>
            </a:pPr>
            <a:r>
              <a:rPr lang="en-US" sz="2200" dirty="0">
                <a:solidFill>
                  <a:srgbClr val="000000"/>
                </a:solidFill>
              </a:rPr>
              <a:t>3.	If a smaller value is placed on the left of a character, that  smaller value is subtracted from the larger one. For example,</a:t>
            </a:r>
          </a:p>
        </p:txBody>
      </p:sp>
      <p:pic>
        <p:nvPicPr>
          <p:cNvPr id="21" name="Picture 20" descr="I V = 5 - 1 = 4">
            <a:extLst>
              <a:ext uri="{FF2B5EF4-FFF2-40B4-BE49-F238E27FC236}">
                <a16:creationId xmlns:a16="http://schemas.microsoft.com/office/drawing/2014/main" id="{5C0B4137-78D4-13BF-8384-354EE69C8F7E}"/>
              </a:ext>
            </a:extLst>
          </p:cNvPr>
          <p:cNvPicPr>
            <a:picLocks noChangeAspect="1"/>
          </p:cNvPicPr>
          <p:nvPr/>
        </p:nvPicPr>
        <p:blipFill>
          <a:blip r:embed="rId6"/>
          <a:stretch>
            <a:fillRect/>
          </a:stretch>
        </p:blipFill>
        <p:spPr>
          <a:xfrm>
            <a:off x="4209776" y="5074972"/>
            <a:ext cx="1260000" cy="411428"/>
          </a:xfrm>
          <a:prstGeom prst="rect">
            <a:avLst/>
          </a:prstGeom>
        </p:spPr>
      </p:pic>
      <p:pic>
        <p:nvPicPr>
          <p:cNvPr id="23" name="Picture 22" descr="C M = 1000-100 = 900">
            <a:extLst>
              <a:ext uri="{FF2B5EF4-FFF2-40B4-BE49-F238E27FC236}">
                <a16:creationId xmlns:a16="http://schemas.microsoft.com/office/drawing/2014/main" id="{60DC9731-A93D-468D-D05D-594D727DFBEB}"/>
              </a:ext>
            </a:extLst>
          </p:cNvPr>
          <p:cNvPicPr>
            <a:picLocks noChangeAspect="1"/>
          </p:cNvPicPr>
          <p:nvPr/>
        </p:nvPicPr>
        <p:blipFill>
          <a:blip r:embed="rId7"/>
          <a:stretch>
            <a:fillRect/>
          </a:stretch>
        </p:blipFill>
        <p:spPr>
          <a:xfrm>
            <a:off x="3795776" y="5555131"/>
            <a:ext cx="2088000" cy="388469"/>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Addition and Subtraction Rules for Roman Numerals</a:t>
            </a:r>
            <a:r>
              <a:rPr lang="en-US" dirty="0"/>
              <a:t>—Slide 2</a:t>
            </a:r>
            <a:endParaRPr dirty="0"/>
          </a:p>
        </p:txBody>
      </p:sp>
      <p:sp>
        <p:nvSpPr>
          <p:cNvPr id="3" name="Text Placeholder 2"/>
          <p:cNvSpPr>
            <a:spLocks noGrp="1"/>
          </p:cNvSpPr>
          <p:nvPr>
            <p:ph type="body" sz="quarter" idx="10"/>
          </p:nvPr>
        </p:nvSpPr>
        <p:spPr/>
        <p:txBody>
          <a:bodyPr>
            <a:normAutofit/>
          </a:bodyPr>
          <a:lstStyle/>
          <a:p>
            <a:pPr marL="538163" indent="-538163">
              <a:defRPr sz="2800"/>
            </a:pPr>
            <a:r>
              <a:rPr lang="en-US" sz="2000" dirty="0"/>
              <a:t>4.	</a:t>
            </a:r>
            <a:r>
              <a:rPr sz="2000" dirty="0"/>
              <a:t>A bar is placed above a symbol, or group of symbols, to indicate that the numeral is to be multiplied by </a:t>
            </a:r>
            <a:r>
              <a:rPr sz="2000" dirty="0">
                <a:latin typeface="Cambria Math"/>
              </a:rPr>
              <a:t>1000</a:t>
            </a:r>
            <a:r>
              <a:rPr sz="2000" dirty="0"/>
              <a:t>. For example,</a:t>
            </a:r>
          </a:p>
        </p:txBody>
      </p:sp>
      <p:pic>
        <p:nvPicPr>
          <p:cNvPr id="6" name="Picture 5" descr="D bar equals 500 times 1000 equals 500,000 and V I bar equals 6 times 1000 equals 6000 ">
            <a:extLst>
              <a:ext uri="{FF2B5EF4-FFF2-40B4-BE49-F238E27FC236}">
                <a16:creationId xmlns:a16="http://schemas.microsoft.com/office/drawing/2014/main" id="{0E520488-9618-4B85-5FE2-A6C47F297C56}"/>
              </a:ext>
            </a:extLst>
          </p:cNvPr>
          <p:cNvPicPr>
            <a:picLocks noChangeAspect="1"/>
          </p:cNvPicPr>
          <p:nvPr/>
        </p:nvPicPr>
        <p:blipFill>
          <a:blip r:embed="rId2"/>
          <a:stretch>
            <a:fillRect/>
          </a:stretch>
        </p:blipFill>
        <p:spPr>
          <a:xfrm>
            <a:off x="3048000" y="1905000"/>
            <a:ext cx="2916000" cy="866464"/>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lang="en-US" sz="2800" dirty="0">
                <a:solidFill>
                  <a:srgbClr val="366092"/>
                </a:solidFill>
              </a:rPr>
              <a:t>Table 4:  Roman Numerals Up to 1000</a:t>
            </a:r>
            <a:endParaRPr sz="2800" dirty="0">
              <a:solidFill>
                <a:srgbClr val="366092"/>
              </a:solidFill>
            </a:endParaRPr>
          </a:p>
        </p:txBody>
      </p:sp>
      <p:graphicFrame>
        <p:nvGraphicFramePr>
          <p:cNvPr id="4" name="Table Placeholder 2" descr="Table showing the numerals and Roman numerals.&#10;&#10;One equals I,&#10;Two equals I I,&#10;Three equals I I I,&#10;Four equals I V,&#10;Five equals V,&#10;Six equals V I,&#10;Seven equals V I I,&#10;Eight equals V I I I,&#10;Nine equals I X,&#10;Ten equals X,&#10;&#10;Eleven equals X I,&#10;Twelve equals X I I,&#10;Thirteen equals X I I I,&#10;Fourteen equals X I V,&#10;Fifteen equals X V,&#10;Sixteen equals X V I,&#10;Seventeen equals X V I I,&#10;Eighteen equals X V I I I,&#10;Nineteen equals X I X,&#10;Twenty equals X X,&#10;&#10;Thirty equals X X X,&#10;Forty equals X L,&#10;Fifty equals L,&#10;Sixty equals L X,&#10;Seventy equals L X X,&#10;Eighty equals L X X X,&#10;Ninety equals X C,&#10;One hundred equals C,&#10;Five hundred equals D,&#10;One thousand equals M.">
            <a:extLst>
              <a:ext uri="{FF2B5EF4-FFF2-40B4-BE49-F238E27FC236}">
                <a16:creationId xmlns:a16="http://schemas.microsoft.com/office/drawing/2014/main" id="{D53F5404-BDB1-457C-926C-926D0D1BE5FD}"/>
              </a:ext>
            </a:extLst>
          </p:cNvPr>
          <p:cNvGraphicFramePr>
            <a:graphicFrameLocks/>
          </p:cNvGraphicFramePr>
          <p:nvPr>
            <p:extLst>
              <p:ext uri="{D42A27DB-BD31-4B8C-83A1-F6EECF244321}">
                <p14:modId xmlns:p14="http://schemas.microsoft.com/office/powerpoint/2010/main" val="2097226483"/>
              </p:ext>
            </p:extLst>
          </p:nvPr>
        </p:nvGraphicFramePr>
        <p:xfrm>
          <a:off x="533400" y="1293135"/>
          <a:ext cx="8153400" cy="3431265"/>
        </p:xfrm>
        <a:graphic>
          <a:graphicData uri="http://schemas.openxmlformats.org/drawingml/2006/table">
            <a:tbl>
              <a:tblPr firstRow="1" bandRow="1">
                <a:tableStyleId>{5940675A-B579-460E-94D1-54222C63F5DA}</a:tableStyleId>
              </a:tblPr>
              <a:tblGrid>
                <a:gridCol w="1142581">
                  <a:extLst>
                    <a:ext uri="{9D8B030D-6E8A-4147-A177-3AD203B41FA5}">
                      <a16:colId xmlns:a16="http://schemas.microsoft.com/office/drawing/2014/main" val="220528147"/>
                    </a:ext>
                  </a:extLst>
                </a:gridCol>
                <a:gridCol w="1247406">
                  <a:extLst>
                    <a:ext uri="{9D8B030D-6E8A-4147-A177-3AD203B41FA5}">
                      <a16:colId xmlns:a16="http://schemas.microsoft.com/office/drawing/2014/main" val="3622250540"/>
                    </a:ext>
                  </a:extLst>
                </a:gridCol>
                <a:gridCol w="1383675">
                  <a:extLst>
                    <a:ext uri="{9D8B030D-6E8A-4147-A177-3AD203B41FA5}">
                      <a16:colId xmlns:a16="http://schemas.microsoft.com/office/drawing/2014/main" val="20000"/>
                    </a:ext>
                  </a:extLst>
                </a:gridCol>
                <a:gridCol w="1340743">
                  <a:extLst>
                    <a:ext uri="{9D8B030D-6E8A-4147-A177-3AD203B41FA5}">
                      <a16:colId xmlns:a16="http://schemas.microsoft.com/office/drawing/2014/main" val="20001"/>
                    </a:ext>
                  </a:extLst>
                </a:gridCol>
                <a:gridCol w="1334193">
                  <a:extLst>
                    <a:ext uri="{9D8B030D-6E8A-4147-A177-3AD203B41FA5}">
                      <a16:colId xmlns:a16="http://schemas.microsoft.com/office/drawing/2014/main" val="3497785848"/>
                    </a:ext>
                  </a:extLst>
                </a:gridCol>
                <a:gridCol w="1704802">
                  <a:extLst>
                    <a:ext uri="{9D8B030D-6E8A-4147-A177-3AD203B41FA5}">
                      <a16:colId xmlns:a16="http://schemas.microsoft.com/office/drawing/2014/main" val="37549340"/>
                    </a:ext>
                  </a:extLst>
                </a:gridCol>
              </a:tblGrid>
              <a:tr h="620938">
                <a:tc>
                  <a:txBody>
                    <a:bodyPr/>
                    <a:lstStyle/>
                    <a:p>
                      <a:pPr algn="ctr">
                        <a:defRPr sz="1800"/>
                      </a:pPr>
                      <a:r>
                        <a:rPr lang="en-US" sz="1200" dirty="0"/>
                        <a:t>Value</a:t>
                      </a:r>
                      <a:endParaRPr sz="1200" dirty="0"/>
                    </a:p>
                  </a:txBody>
                  <a:tcPr anchor="ctr"/>
                </a:tc>
                <a:tc>
                  <a:txBody>
                    <a:bodyPr/>
                    <a:lstStyle/>
                    <a:p>
                      <a:pPr algn="ctr">
                        <a:defRPr sz="1800"/>
                      </a:pPr>
                      <a:r>
                        <a:rPr lang="en-US" sz="1200" dirty="0"/>
                        <a:t>Roman Numeral</a:t>
                      </a:r>
                      <a:endParaRPr sz="1200" dirty="0"/>
                    </a:p>
                  </a:txBody>
                  <a:tcPr anchor="ctr"/>
                </a:tc>
                <a:tc>
                  <a:txBody>
                    <a:bodyPr/>
                    <a:lstStyle/>
                    <a:p>
                      <a:pPr algn="ctr">
                        <a:defRPr sz="1800"/>
                      </a:pPr>
                      <a:r>
                        <a:rPr lang="en-US" sz="1200" dirty="0"/>
                        <a:t>Value</a:t>
                      </a:r>
                      <a:endParaRPr sz="1200" dirty="0"/>
                    </a:p>
                  </a:txBody>
                  <a:tcPr anchor="ctr"/>
                </a:tc>
                <a:tc>
                  <a:txBody>
                    <a:bodyPr/>
                    <a:lstStyle/>
                    <a:p>
                      <a:pPr algn="ctr"/>
                      <a:r>
                        <a:rPr lang="en-US" sz="1200" dirty="0"/>
                        <a:t>Roman Numeral</a:t>
                      </a:r>
                      <a:endParaRPr sz="1200" dirty="0">
                        <a:latin typeface="Cambria Math"/>
                      </a:endParaRPr>
                    </a:p>
                  </a:txBody>
                  <a:tcPr anchor="ctr"/>
                </a:tc>
                <a:tc>
                  <a:txBody>
                    <a:bodyPr/>
                    <a:lstStyle/>
                    <a:p>
                      <a:pPr algn="ctr"/>
                      <a:r>
                        <a:rPr lang="en-US" sz="1200" dirty="0"/>
                        <a:t>Value</a:t>
                      </a:r>
                      <a:endParaRPr sz="1200" dirty="0">
                        <a:latin typeface="Cambria Math"/>
                      </a:endParaRPr>
                    </a:p>
                  </a:txBody>
                  <a:tcPr anchor="ctr"/>
                </a:tc>
                <a:tc>
                  <a:txBody>
                    <a:bodyPr/>
                    <a:lstStyle/>
                    <a:p>
                      <a:pPr algn="ctr"/>
                      <a:r>
                        <a:rPr lang="en-US" sz="1200" dirty="0"/>
                        <a:t>Roman Numeral</a:t>
                      </a:r>
                      <a:endParaRPr sz="1200" dirty="0">
                        <a:latin typeface="Cambria Math"/>
                      </a:endParaRPr>
                    </a:p>
                  </a:txBody>
                  <a:tcPr anchor="ctr"/>
                </a:tc>
                <a:extLst>
                  <a:ext uri="{0D108BD9-81ED-4DB2-BD59-A6C34878D82A}">
                    <a16:rowId xmlns:a16="http://schemas.microsoft.com/office/drawing/2014/main" val="10000"/>
                  </a:ext>
                </a:extLst>
              </a:tr>
              <a:tr h="276938">
                <a:tc>
                  <a:txBody>
                    <a:bodyPr/>
                    <a:lstStyle/>
                    <a:p>
                      <a:pPr algn="ctr">
                        <a:defRPr sz="1800"/>
                      </a:pPr>
                      <a:r>
                        <a:rPr lang="en-US" sz="1200" dirty="0"/>
                        <a:t>One</a:t>
                      </a:r>
                      <a:endParaRPr sz="1200" dirty="0"/>
                    </a:p>
                  </a:txBody>
                  <a:tcPr/>
                </a:tc>
                <a:tc>
                  <a:txBody>
                    <a:bodyPr/>
                    <a:lstStyle/>
                    <a:p>
                      <a:pPr algn="ctr">
                        <a:defRPr sz="1800"/>
                      </a:pPr>
                      <a:r>
                        <a:rPr lang="en-US" sz="1200" dirty="0"/>
                        <a:t>I</a:t>
                      </a:r>
                      <a:endParaRPr sz="1200" dirty="0"/>
                    </a:p>
                  </a:txBody>
                  <a:tcPr/>
                </a:tc>
                <a:tc>
                  <a:txBody>
                    <a:bodyPr/>
                    <a:lstStyle/>
                    <a:p>
                      <a:pPr algn="ctr">
                        <a:defRPr sz="1800"/>
                      </a:pPr>
                      <a:r>
                        <a:rPr lang="en-US" sz="1200" dirty="0"/>
                        <a:t>Eleven</a:t>
                      </a:r>
                      <a:endParaRPr sz="1200" dirty="0"/>
                    </a:p>
                  </a:txBody>
                  <a:tcPr/>
                </a:tc>
                <a:tc>
                  <a:txBody>
                    <a:bodyPr/>
                    <a:lstStyle/>
                    <a:p>
                      <a:pPr algn="ctr"/>
                      <a:r>
                        <a:rPr lang="en-US" sz="1200" dirty="0"/>
                        <a:t>XI</a:t>
                      </a:r>
                      <a:endParaRPr sz="1200" dirty="0">
                        <a:latin typeface="Cambria Math"/>
                      </a:endParaRPr>
                    </a:p>
                  </a:txBody>
                  <a:tcPr/>
                </a:tc>
                <a:tc>
                  <a:txBody>
                    <a:bodyPr/>
                    <a:lstStyle/>
                    <a:p>
                      <a:pPr algn="ctr"/>
                      <a:r>
                        <a:rPr lang="en-US" sz="1200" dirty="0"/>
                        <a:t>Thirty</a:t>
                      </a:r>
                      <a:endParaRPr sz="1200" dirty="0">
                        <a:latin typeface="Cambria Math"/>
                      </a:endParaRPr>
                    </a:p>
                  </a:txBody>
                  <a:tcPr/>
                </a:tc>
                <a:tc>
                  <a:txBody>
                    <a:bodyPr/>
                    <a:lstStyle/>
                    <a:p>
                      <a:pPr algn="ctr"/>
                      <a:r>
                        <a:rPr lang="en-US" sz="1200" dirty="0"/>
                        <a:t>XXX</a:t>
                      </a:r>
                      <a:endParaRPr sz="1200" dirty="0">
                        <a:latin typeface="Cambria Math"/>
                      </a:endParaRPr>
                    </a:p>
                  </a:txBody>
                  <a:tcPr/>
                </a:tc>
                <a:extLst>
                  <a:ext uri="{0D108BD9-81ED-4DB2-BD59-A6C34878D82A}">
                    <a16:rowId xmlns:a16="http://schemas.microsoft.com/office/drawing/2014/main" val="10001"/>
                  </a:ext>
                </a:extLst>
              </a:tr>
              <a:tr h="276938">
                <a:tc>
                  <a:txBody>
                    <a:bodyPr/>
                    <a:lstStyle/>
                    <a:p>
                      <a:pPr algn="ctr">
                        <a:defRPr sz="1800"/>
                      </a:pPr>
                      <a:r>
                        <a:rPr lang="en-US" sz="1200" dirty="0"/>
                        <a:t>Two</a:t>
                      </a:r>
                      <a:endParaRPr sz="1200" dirty="0"/>
                    </a:p>
                  </a:txBody>
                  <a:tcPr/>
                </a:tc>
                <a:tc>
                  <a:txBody>
                    <a:bodyPr/>
                    <a:lstStyle/>
                    <a:p>
                      <a:pPr algn="ctr">
                        <a:defRPr sz="1800"/>
                      </a:pPr>
                      <a:r>
                        <a:rPr lang="en-US" sz="1200" dirty="0"/>
                        <a:t>II</a:t>
                      </a:r>
                      <a:endParaRPr sz="1200" dirty="0"/>
                    </a:p>
                  </a:txBody>
                  <a:tcPr/>
                </a:tc>
                <a:tc>
                  <a:txBody>
                    <a:bodyPr/>
                    <a:lstStyle/>
                    <a:p>
                      <a:pPr algn="ctr">
                        <a:defRPr sz="1800"/>
                      </a:pPr>
                      <a:r>
                        <a:rPr lang="en-US" sz="1200" dirty="0"/>
                        <a:t>Twelve</a:t>
                      </a:r>
                      <a:endParaRPr sz="1200" dirty="0"/>
                    </a:p>
                  </a:txBody>
                  <a:tcPr/>
                </a:tc>
                <a:tc>
                  <a:txBody>
                    <a:bodyPr/>
                    <a:lstStyle/>
                    <a:p>
                      <a:pPr algn="ctr"/>
                      <a:r>
                        <a:rPr lang="en-US" sz="1200" dirty="0"/>
                        <a:t> XII</a:t>
                      </a:r>
                      <a:endParaRPr sz="1200" dirty="0">
                        <a:latin typeface="Cambria Math"/>
                      </a:endParaRPr>
                    </a:p>
                  </a:txBody>
                  <a:tcPr/>
                </a:tc>
                <a:tc>
                  <a:txBody>
                    <a:bodyPr/>
                    <a:lstStyle/>
                    <a:p>
                      <a:pPr algn="ctr"/>
                      <a:r>
                        <a:rPr lang="en-US" sz="1200" dirty="0"/>
                        <a:t>Forty</a:t>
                      </a:r>
                      <a:endParaRPr sz="1200" dirty="0">
                        <a:latin typeface="Cambria Math"/>
                      </a:endParaRPr>
                    </a:p>
                  </a:txBody>
                  <a:tcPr/>
                </a:tc>
                <a:tc>
                  <a:txBody>
                    <a:bodyPr/>
                    <a:lstStyle/>
                    <a:p>
                      <a:pPr algn="ctr"/>
                      <a:r>
                        <a:rPr lang="en-US" sz="1200" dirty="0"/>
                        <a:t>XL</a:t>
                      </a:r>
                      <a:endParaRPr sz="1200" dirty="0">
                        <a:latin typeface="Cambria Math"/>
                      </a:endParaRPr>
                    </a:p>
                  </a:txBody>
                  <a:tcPr/>
                </a:tc>
                <a:extLst>
                  <a:ext uri="{0D108BD9-81ED-4DB2-BD59-A6C34878D82A}">
                    <a16:rowId xmlns:a16="http://schemas.microsoft.com/office/drawing/2014/main" val="10002"/>
                  </a:ext>
                </a:extLst>
              </a:tr>
              <a:tr h="276938">
                <a:tc>
                  <a:txBody>
                    <a:bodyPr/>
                    <a:lstStyle/>
                    <a:p>
                      <a:pPr algn="ctr">
                        <a:defRPr sz="1800"/>
                      </a:pPr>
                      <a:r>
                        <a:rPr lang="en-US" sz="1200" dirty="0"/>
                        <a:t>Three</a:t>
                      </a:r>
                      <a:endParaRPr sz="1200" dirty="0"/>
                    </a:p>
                  </a:txBody>
                  <a:tcPr/>
                </a:tc>
                <a:tc>
                  <a:txBody>
                    <a:bodyPr/>
                    <a:lstStyle/>
                    <a:p>
                      <a:pPr algn="ctr">
                        <a:defRPr sz="1800"/>
                      </a:pPr>
                      <a:r>
                        <a:rPr lang="en-US" sz="1200" dirty="0"/>
                        <a:t>III</a:t>
                      </a:r>
                      <a:endParaRPr sz="1200" dirty="0"/>
                    </a:p>
                  </a:txBody>
                  <a:tcPr/>
                </a:tc>
                <a:tc>
                  <a:txBody>
                    <a:bodyPr/>
                    <a:lstStyle/>
                    <a:p>
                      <a:pPr algn="ctr">
                        <a:defRPr sz="1800"/>
                      </a:pPr>
                      <a:r>
                        <a:rPr lang="en-US" sz="1200" dirty="0"/>
                        <a:t>Thirteen</a:t>
                      </a:r>
                      <a:endParaRPr sz="1200" dirty="0"/>
                    </a:p>
                  </a:txBody>
                  <a:tcPr/>
                </a:tc>
                <a:tc>
                  <a:txBody>
                    <a:bodyPr/>
                    <a:lstStyle/>
                    <a:p>
                      <a:pPr algn="ctr"/>
                      <a:r>
                        <a:rPr lang="en-US" sz="1200" dirty="0"/>
                        <a:t>XIII  </a:t>
                      </a:r>
                      <a:endParaRPr sz="1200" dirty="0">
                        <a:latin typeface="Cambria Math"/>
                      </a:endParaRPr>
                    </a:p>
                  </a:txBody>
                  <a:tcPr/>
                </a:tc>
                <a:tc>
                  <a:txBody>
                    <a:bodyPr/>
                    <a:lstStyle/>
                    <a:p>
                      <a:pPr algn="ctr"/>
                      <a:r>
                        <a:rPr lang="en-US" sz="1200" dirty="0"/>
                        <a:t>Fifty</a:t>
                      </a:r>
                      <a:endParaRPr sz="1200" dirty="0">
                        <a:latin typeface="Cambria Math"/>
                      </a:endParaRPr>
                    </a:p>
                  </a:txBody>
                  <a:tcPr/>
                </a:tc>
                <a:tc>
                  <a:txBody>
                    <a:bodyPr/>
                    <a:lstStyle/>
                    <a:p>
                      <a:pPr algn="ctr"/>
                      <a:r>
                        <a:rPr lang="en-US" sz="1200" dirty="0"/>
                        <a:t>L</a:t>
                      </a:r>
                      <a:endParaRPr sz="1200" dirty="0">
                        <a:latin typeface="Cambria Math"/>
                      </a:endParaRPr>
                    </a:p>
                  </a:txBody>
                  <a:tcPr/>
                </a:tc>
                <a:extLst>
                  <a:ext uri="{0D108BD9-81ED-4DB2-BD59-A6C34878D82A}">
                    <a16:rowId xmlns:a16="http://schemas.microsoft.com/office/drawing/2014/main" val="10003"/>
                  </a:ext>
                </a:extLst>
              </a:tr>
              <a:tr h="276938">
                <a:tc>
                  <a:txBody>
                    <a:bodyPr/>
                    <a:lstStyle/>
                    <a:p>
                      <a:pPr algn="ctr">
                        <a:defRPr sz="1800"/>
                      </a:pPr>
                      <a:r>
                        <a:rPr lang="en-US" sz="1200" dirty="0"/>
                        <a:t>Four</a:t>
                      </a:r>
                      <a:endParaRPr sz="1200" dirty="0"/>
                    </a:p>
                  </a:txBody>
                  <a:tcPr/>
                </a:tc>
                <a:tc>
                  <a:txBody>
                    <a:bodyPr/>
                    <a:lstStyle/>
                    <a:p>
                      <a:pPr algn="ctr">
                        <a:defRPr sz="1800"/>
                      </a:pPr>
                      <a:r>
                        <a:rPr lang="en-US" sz="1200" dirty="0"/>
                        <a:t>IV</a:t>
                      </a:r>
                      <a:endParaRPr sz="1200" dirty="0"/>
                    </a:p>
                  </a:txBody>
                  <a:tcPr/>
                </a:tc>
                <a:tc>
                  <a:txBody>
                    <a:bodyPr/>
                    <a:lstStyle/>
                    <a:p>
                      <a:pPr algn="ctr">
                        <a:defRPr sz="1800"/>
                      </a:pPr>
                      <a:r>
                        <a:rPr lang="en-US" sz="1200" dirty="0"/>
                        <a:t>Fourteen</a:t>
                      </a:r>
                      <a:endParaRPr sz="1200" dirty="0"/>
                    </a:p>
                  </a:txBody>
                  <a:tcPr/>
                </a:tc>
                <a:tc>
                  <a:txBody>
                    <a:bodyPr/>
                    <a:lstStyle/>
                    <a:p>
                      <a:pPr algn="ctr"/>
                      <a:r>
                        <a:rPr lang="en-US" sz="1200" dirty="0"/>
                        <a:t>XIV</a:t>
                      </a:r>
                      <a:endParaRPr sz="1200" dirty="0">
                        <a:latin typeface="Cambria Math"/>
                      </a:endParaRPr>
                    </a:p>
                  </a:txBody>
                  <a:tcPr/>
                </a:tc>
                <a:tc>
                  <a:txBody>
                    <a:bodyPr/>
                    <a:lstStyle/>
                    <a:p>
                      <a:pPr algn="ctr"/>
                      <a:r>
                        <a:rPr lang="en-US" sz="1200" dirty="0"/>
                        <a:t>Sixty</a:t>
                      </a:r>
                      <a:endParaRPr sz="1200" dirty="0">
                        <a:latin typeface="Cambria Math"/>
                      </a:endParaRPr>
                    </a:p>
                  </a:txBody>
                  <a:tcPr/>
                </a:tc>
                <a:tc>
                  <a:txBody>
                    <a:bodyPr/>
                    <a:lstStyle/>
                    <a:p>
                      <a:pPr algn="ctr"/>
                      <a:r>
                        <a:rPr lang="en-US" sz="1200" dirty="0"/>
                        <a:t>LX</a:t>
                      </a:r>
                      <a:endParaRPr sz="1200" dirty="0">
                        <a:latin typeface="Cambria Math"/>
                      </a:endParaRPr>
                    </a:p>
                  </a:txBody>
                  <a:tcPr/>
                </a:tc>
                <a:extLst>
                  <a:ext uri="{0D108BD9-81ED-4DB2-BD59-A6C34878D82A}">
                    <a16:rowId xmlns:a16="http://schemas.microsoft.com/office/drawing/2014/main" val="10004"/>
                  </a:ext>
                </a:extLst>
              </a:tr>
              <a:tr h="276938">
                <a:tc>
                  <a:txBody>
                    <a:bodyPr/>
                    <a:lstStyle/>
                    <a:p>
                      <a:pPr algn="ctr">
                        <a:defRPr sz="1800"/>
                      </a:pPr>
                      <a:r>
                        <a:rPr lang="en-US" sz="1200" dirty="0"/>
                        <a:t>Five</a:t>
                      </a:r>
                      <a:endParaRPr sz="1200" dirty="0"/>
                    </a:p>
                  </a:txBody>
                  <a:tcPr/>
                </a:tc>
                <a:tc>
                  <a:txBody>
                    <a:bodyPr/>
                    <a:lstStyle/>
                    <a:p>
                      <a:pPr algn="ctr">
                        <a:defRPr sz="1800"/>
                      </a:pPr>
                      <a:r>
                        <a:rPr lang="en-US" sz="1200" dirty="0"/>
                        <a:t>V</a:t>
                      </a:r>
                      <a:endParaRPr sz="1200" dirty="0"/>
                    </a:p>
                  </a:txBody>
                  <a:tcPr/>
                </a:tc>
                <a:tc>
                  <a:txBody>
                    <a:bodyPr/>
                    <a:lstStyle/>
                    <a:p>
                      <a:pPr algn="ctr">
                        <a:defRPr sz="1800"/>
                      </a:pPr>
                      <a:r>
                        <a:rPr lang="en-US" sz="1200" dirty="0"/>
                        <a:t>Fifteen</a:t>
                      </a:r>
                      <a:endParaRPr sz="1200" dirty="0"/>
                    </a:p>
                  </a:txBody>
                  <a:tcPr/>
                </a:tc>
                <a:tc>
                  <a:txBody>
                    <a:bodyPr/>
                    <a:lstStyle/>
                    <a:p>
                      <a:pPr algn="ctr"/>
                      <a:r>
                        <a:rPr lang="en-US" sz="1200" dirty="0"/>
                        <a:t> XV</a:t>
                      </a:r>
                      <a:endParaRPr sz="1200" dirty="0">
                        <a:latin typeface="Cambria Math"/>
                      </a:endParaRPr>
                    </a:p>
                  </a:txBody>
                  <a:tcPr/>
                </a:tc>
                <a:tc>
                  <a:txBody>
                    <a:bodyPr/>
                    <a:lstStyle/>
                    <a:p>
                      <a:pPr algn="ctr"/>
                      <a:r>
                        <a:rPr lang="en-US" sz="1200" dirty="0"/>
                        <a:t>Seventy</a:t>
                      </a:r>
                      <a:endParaRPr sz="1200" dirty="0">
                        <a:latin typeface="Cambria Math"/>
                      </a:endParaRPr>
                    </a:p>
                  </a:txBody>
                  <a:tcPr/>
                </a:tc>
                <a:tc>
                  <a:txBody>
                    <a:bodyPr/>
                    <a:lstStyle/>
                    <a:p>
                      <a:pPr algn="ctr"/>
                      <a:r>
                        <a:rPr lang="en-US" sz="1200" dirty="0"/>
                        <a:t>LXX</a:t>
                      </a:r>
                      <a:endParaRPr sz="1200" dirty="0">
                        <a:latin typeface="Cambria Math"/>
                      </a:endParaRPr>
                    </a:p>
                  </a:txBody>
                  <a:tcPr/>
                </a:tc>
                <a:extLst>
                  <a:ext uri="{0D108BD9-81ED-4DB2-BD59-A6C34878D82A}">
                    <a16:rowId xmlns:a16="http://schemas.microsoft.com/office/drawing/2014/main" val="10005"/>
                  </a:ext>
                </a:extLst>
              </a:tr>
              <a:tr h="317885">
                <a:tc>
                  <a:txBody>
                    <a:bodyPr/>
                    <a:lstStyle/>
                    <a:p>
                      <a:pPr algn="ctr">
                        <a:defRPr sz="1800"/>
                      </a:pPr>
                      <a:r>
                        <a:rPr lang="en-US" sz="1200" dirty="0"/>
                        <a:t>Six</a:t>
                      </a:r>
                      <a:endParaRPr sz="1200" dirty="0"/>
                    </a:p>
                  </a:txBody>
                  <a:tcPr/>
                </a:tc>
                <a:tc>
                  <a:txBody>
                    <a:bodyPr/>
                    <a:lstStyle/>
                    <a:p>
                      <a:pPr algn="ctr">
                        <a:defRPr sz="1800"/>
                      </a:pPr>
                      <a:r>
                        <a:rPr lang="en-US" sz="1200" dirty="0"/>
                        <a:t>VI</a:t>
                      </a:r>
                      <a:endParaRPr sz="1200" dirty="0"/>
                    </a:p>
                  </a:txBody>
                  <a:tcPr/>
                </a:tc>
                <a:tc>
                  <a:txBody>
                    <a:bodyPr/>
                    <a:lstStyle/>
                    <a:p>
                      <a:pPr algn="ctr">
                        <a:defRPr sz="1800"/>
                      </a:pPr>
                      <a:r>
                        <a:rPr lang="en-US" sz="1200" dirty="0"/>
                        <a:t>Sixteen</a:t>
                      </a:r>
                      <a:endParaRPr sz="1200" dirty="0"/>
                    </a:p>
                  </a:txBody>
                  <a:tcPr/>
                </a:tc>
                <a:tc>
                  <a:txBody>
                    <a:bodyPr/>
                    <a:lstStyle/>
                    <a:p>
                      <a:pPr algn="ctr"/>
                      <a:r>
                        <a:rPr lang="en-US" sz="1200" dirty="0"/>
                        <a:t>XVI</a:t>
                      </a:r>
                      <a:endParaRPr sz="1200" dirty="0">
                        <a:latin typeface="Cambria Math"/>
                      </a:endParaRPr>
                    </a:p>
                  </a:txBody>
                  <a:tcPr/>
                </a:tc>
                <a:tc>
                  <a:txBody>
                    <a:bodyPr/>
                    <a:lstStyle/>
                    <a:p>
                      <a:pPr algn="ctr"/>
                      <a:r>
                        <a:rPr lang="en-US" sz="1200" dirty="0"/>
                        <a:t>Eighty</a:t>
                      </a:r>
                      <a:endParaRPr sz="1200" dirty="0">
                        <a:latin typeface="Cambria Math"/>
                      </a:endParaRPr>
                    </a:p>
                  </a:txBody>
                  <a:tcPr/>
                </a:tc>
                <a:tc>
                  <a:txBody>
                    <a:bodyPr/>
                    <a:lstStyle/>
                    <a:p>
                      <a:pPr algn="ctr"/>
                      <a:r>
                        <a:rPr lang="en-US" sz="1200" dirty="0"/>
                        <a:t>LXXX</a:t>
                      </a:r>
                      <a:endParaRPr sz="1200" dirty="0">
                        <a:latin typeface="Cambria Math"/>
                      </a:endParaRPr>
                    </a:p>
                  </a:txBody>
                  <a:tcPr/>
                </a:tc>
                <a:extLst>
                  <a:ext uri="{0D108BD9-81ED-4DB2-BD59-A6C34878D82A}">
                    <a16:rowId xmlns:a16="http://schemas.microsoft.com/office/drawing/2014/main" val="945209330"/>
                  </a:ext>
                </a:extLst>
              </a:tr>
              <a:tr h="276938">
                <a:tc>
                  <a:txBody>
                    <a:bodyPr/>
                    <a:lstStyle/>
                    <a:p>
                      <a:pPr algn="ctr">
                        <a:defRPr sz="1800"/>
                      </a:pPr>
                      <a:r>
                        <a:rPr lang="en-US" sz="1200" dirty="0"/>
                        <a:t>Seven</a:t>
                      </a:r>
                      <a:endParaRPr sz="1200" dirty="0"/>
                    </a:p>
                  </a:txBody>
                  <a:tcPr/>
                </a:tc>
                <a:tc>
                  <a:txBody>
                    <a:bodyPr/>
                    <a:lstStyle/>
                    <a:p>
                      <a:pPr algn="ctr">
                        <a:defRPr sz="1800"/>
                      </a:pPr>
                      <a:r>
                        <a:rPr lang="en-US" sz="1200" dirty="0"/>
                        <a:t>VII</a:t>
                      </a:r>
                      <a:endParaRPr sz="1200" dirty="0"/>
                    </a:p>
                  </a:txBody>
                  <a:tcPr/>
                </a:tc>
                <a:tc>
                  <a:txBody>
                    <a:bodyPr/>
                    <a:lstStyle/>
                    <a:p>
                      <a:pPr algn="ctr">
                        <a:defRPr sz="1800"/>
                      </a:pPr>
                      <a:r>
                        <a:rPr lang="en-US" sz="1200" dirty="0"/>
                        <a:t>Seventeen</a:t>
                      </a:r>
                      <a:endParaRPr sz="1200" dirty="0"/>
                    </a:p>
                  </a:txBody>
                  <a:tcPr/>
                </a:tc>
                <a:tc>
                  <a:txBody>
                    <a:bodyPr/>
                    <a:lstStyle/>
                    <a:p>
                      <a:pPr algn="ctr"/>
                      <a:r>
                        <a:rPr lang="en-US" sz="1200" dirty="0"/>
                        <a:t>XVII</a:t>
                      </a:r>
                      <a:endParaRPr sz="1200" dirty="0">
                        <a:latin typeface="Cambria Math"/>
                      </a:endParaRPr>
                    </a:p>
                  </a:txBody>
                  <a:tcPr/>
                </a:tc>
                <a:tc>
                  <a:txBody>
                    <a:bodyPr/>
                    <a:lstStyle/>
                    <a:p>
                      <a:pPr algn="ctr"/>
                      <a:r>
                        <a:rPr lang="en-US" sz="1200" dirty="0"/>
                        <a:t>Ninety</a:t>
                      </a:r>
                      <a:endParaRPr sz="1200" dirty="0">
                        <a:latin typeface="Cambria Math"/>
                      </a:endParaRPr>
                    </a:p>
                  </a:txBody>
                  <a:tcPr/>
                </a:tc>
                <a:tc>
                  <a:txBody>
                    <a:bodyPr/>
                    <a:lstStyle/>
                    <a:p>
                      <a:pPr algn="ctr"/>
                      <a:r>
                        <a:rPr lang="en-US" sz="1200" dirty="0"/>
                        <a:t>XC</a:t>
                      </a:r>
                      <a:endParaRPr sz="1200" dirty="0">
                        <a:latin typeface="Cambria Math"/>
                      </a:endParaRPr>
                    </a:p>
                  </a:txBody>
                  <a:tcPr/>
                </a:tc>
                <a:extLst>
                  <a:ext uri="{0D108BD9-81ED-4DB2-BD59-A6C34878D82A}">
                    <a16:rowId xmlns:a16="http://schemas.microsoft.com/office/drawing/2014/main" val="119075271"/>
                  </a:ext>
                </a:extLst>
              </a:tr>
              <a:tr h="276938">
                <a:tc>
                  <a:txBody>
                    <a:bodyPr/>
                    <a:lstStyle/>
                    <a:p>
                      <a:pPr algn="ctr">
                        <a:defRPr sz="1800"/>
                      </a:pPr>
                      <a:r>
                        <a:rPr lang="en-US" sz="1200" dirty="0"/>
                        <a:t>Eight</a:t>
                      </a:r>
                      <a:endParaRPr sz="1200" dirty="0"/>
                    </a:p>
                  </a:txBody>
                  <a:tcPr/>
                </a:tc>
                <a:tc>
                  <a:txBody>
                    <a:bodyPr/>
                    <a:lstStyle/>
                    <a:p>
                      <a:pPr algn="ctr">
                        <a:defRPr sz="1800"/>
                      </a:pPr>
                      <a:r>
                        <a:rPr lang="en-US" sz="1200" dirty="0"/>
                        <a:t>VIII</a:t>
                      </a:r>
                      <a:endParaRPr sz="1200" dirty="0"/>
                    </a:p>
                  </a:txBody>
                  <a:tcPr/>
                </a:tc>
                <a:tc>
                  <a:txBody>
                    <a:bodyPr/>
                    <a:lstStyle/>
                    <a:p>
                      <a:pPr algn="ctr">
                        <a:defRPr sz="1800"/>
                      </a:pPr>
                      <a:r>
                        <a:rPr lang="en-US" sz="1200" dirty="0"/>
                        <a:t>Eighteen</a:t>
                      </a:r>
                      <a:endParaRPr sz="1200" dirty="0"/>
                    </a:p>
                  </a:txBody>
                  <a:tcPr/>
                </a:tc>
                <a:tc>
                  <a:txBody>
                    <a:bodyPr/>
                    <a:lstStyle/>
                    <a:p>
                      <a:pPr algn="ctr"/>
                      <a:r>
                        <a:rPr lang="en-US" sz="1200" dirty="0"/>
                        <a:t>XVIII</a:t>
                      </a:r>
                      <a:endParaRPr sz="1200" dirty="0">
                        <a:latin typeface="Cambria Math"/>
                      </a:endParaRPr>
                    </a:p>
                  </a:txBody>
                  <a:tcPr/>
                </a:tc>
                <a:tc>
                  <a:txBody>
                    <a:bodyPr/>
                    <a:lstStyle/>
                    <a:p>
                      <a:pPr algn="ctr"/>
                      <a:r>
                        <a:rPr lang="en-US" sz="1200" dirty="0"/>
                        <a:t>One hundred</a:t>
                      </a:r>
                      <a:endParaRPr sz="1200" dirty="0">
                        <a:latin typeface="Cambria Math"/>
                      </a:endParaRPr>
                    </a:p>
                  </a:txBody>
                  <a:tcPr/>
                </a:tc>
                <a:tc>
                  <a:txBody>
                    <a:bodyPr/>
                    <a:lstStyle/>
                    <a:p>
                      <a:pPr algn="ctr"/>
                      <a:r>
                        <a:rPr lang="en-US" sz="1200" dirty="0"/>
                        <a:t>C</a:t>
                      </a:r>
                      <a:endParaRPr sz="1200" dirty="0">
                        <a:latin typeface="Cambria Math"/>
                      </a:endParaRPr>
                    </a:p>
                  </a:txBody>
                  <a:tcPr/>
                </a:tc>
                <a:extLst>
                  <a:ext uri="{0D108BD9-81ED-4DB2-BD59-A6C34878D82A}">
                    <a16:rowId xmlns:a16="http://schemas.microsoft.com/office/drawing/2014/main" val="1309910363"/>
                  </a:ext>
                </a:extLst>
              </a:tr>
              <a:tr h="276938">
                <a:tc>
                  <a:txBody>
                    <a:bodyPr/>
                    <a:lstStyle/>
                    <a:p>
                      <a:pPr algn="ctr">
                        <a:defRPr sz="1800"/>
                      </a:pPr>
                      <a:r>
                        <a:rPr lang="en-US" sz="1200" dirty="0"/>
                        <a:t>Nine</a:t>
                      </a:r>
                      <a:endParaRPr sz="1200" dirty="0"/>
                    </a:p>
                  </a:txBody>
                  <a:tcPr/>
                </a:tc>
                <a:tc>
                  <a:txBody>
                    <a:bodyPr/>
                    <a:lstStyle/>
                    <a:p>
                      <a:pPr algn="ctr">
                        <a:defRPr sz="1800"/>
                      </a:pPr>
                      <a:r>
                        <a:rPr lang="en-US" sz="1200" dirty="0"/>
                        <a:t>IX</a:t>
                      </a:r>
                      <a:endParaRPr sz="1200" dirty="0"/>
                    </a:p>
                  </a:txBody>
                  <a:tcPr/>
                </a:tc>
                <a:tc>
                  <a:txBody>
                    <a:bodyPr/>
                    <a:lstStyle/>
                    <a:p>
                      <a:pPr algn="ctr">
                        <a:defRPr sz="1800"/>
                      </a:pPr>
                      <a:r>
                        <a:rPr lang="en-US" sz="1200" dirty="0"/>
                        <a:t>Nineteen</a:t>
                      </a:r>
                      <a:endParaRPr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XIX</a:t>
                      </a:r>
                      <a:endParaRPr lang="en-US" sz="1200" dirty="0">
                        <a:latin typeface="Cambria Math"/>
                      </a:endParaRPr>
                    </a:p>
                  </a:txBody>
                  <a:tcPr/>
                </a:tc>
                <a:tc>
                  <a:txBody>
                    <a:bodyPr/>
                    <a:lstStyle/>
                    <a:p>
                      <a:pPr algn="ctr"/>
                      <a:r>
                        <a:rPr lang="en-US" sz="1200" dirty="0"/>
                        <a:t>Five hundred</a:t>
                      </a:r>
                      <a:endParaRPr sz="1200" dirty="0">
                        <a:latin typeface="Cambria Math"/>
                      </a:endParaRPr>
                    </a:p>
                  </a:txBody>
                  <a:tcPr/>
                </a:tc>
                <a:tc>
                  <a:txBody>
                    <a:bodyPr/>
                    <a:lstStyle/>
                    <a:p>
                      <a:pPr algn="ctr"/>
                      <a:r>
                        <a:rPr lang="en-US" sz="1200" dirty="0"/>
                        <a:t>D</a:t>
                      </a:r>
                      <a:endParaRPr sz="1200" dirty="0">
                        <a:latin typeface="Cambria Math"/>
                      </a:endParaRPr>
                    </a:p>
                  </a:txBody>
                  <a:tcPr/>
                </a:tc>
                <a:extLst>
                  <a:ext uri="{0D108BD9-81ED-4DB2-BD59-A6C34878D82A}">
                    <a16:rowId xmlns:a16="http://schemas.microsoft.com/office/drawing/2014/main" val="2917021191"/>
                  </a:ext>
                </a:extLst>
              </a:tr>
              <a:tr h="276938">
                <a:tc>
                  <a:txBody>
                    <a:bodyPr/>
                    <a:lstStyle/>
                    <a:p>
                      <a:pPr algn="ctr">
                        <a:defRPr sz="1800"/>
                      </a:pPr>
                      <a:r>
                        <a:rPr lang="en-US" sz="1200" dirty="0"/>
                        <a:t>Ten</a:t>
                      </a:r>
                      <a:endParaRPr sz="1200" dirty="0"/>
                    </a:p>
                  </a:txBody>
                  <a:tcPr/>
                </a:tc>
                <a:tc>
                  <a:txBody>
                    <a:bodyPr/>
                    <a:lstStyle/>
                    <a:p>
                      <a:pPr algn="ctr">
                        <a:defRPr sz="1800"/>
                      </a:pPr>
                      <a:r>
                        <a:rPr lang="en-US" sz="1200" dirty="0"/>
                        <a:t>X</a:t>
                      </a:r>
                      <a:endParaRPr sz="1200" dirty="0"/>
                    </a:p>
                  </a:txBody>
                  <a:tcPr/>
                </a:tc>
                <a:tc>
                  <a:txBody>
                    <a:bodyPr/>
                    <a:lstStyle/>
                    <a:p>
                      <a:pPr algn="ctr">
                        <a:defRPr sz="1800"/>
                      </a:pPr>
                      <a:r>
                        <a:rPr lang="en-US" sz="1200" dirty="0"/>
                        <a:t>Twenty</a:t>
                      </a:r>
                      <a:endParaRPr sz="1200" dirty="0"/>
                    </a:p>
                  </a:txBody>
                  <a:tcPr/>
                </a:tc>
                <a:tc>
                  <a:txBody>
                    <a:bodyPr/>
                    <a:lstStyle/>
                    <a:p>
                      <a:pPr algn="ctr"/>
                      <a:r>
                        <a:rPr lang="en-US" sz="1200" dirty="0"/>
                        <a:t>XX</a:t>
                      </a:r>
                      <a:endParaRPr sz="1200" dirty="0">
                        <a:latin typeface="Cambria Math"/>
                      </a:endParaRPr>
                    </a:p>
                  </a:txBody>
                  <a:tcPr/>
                </a:tc>
                <a:tc>
                  <a:txBody>
                    <a:bodyPr/>
                    <a:lstStyle/>
                    <a:p>
                      <a:pPr algn="ctr"/>
                      <a:r>
                        <a:rPr lang="en-US" sz="1200" dirty="0"/>
                        <a:t>One thousand</a:t>
                      </a:r>
                      <a:endParaRPr sz="1200" dirty="0">
                        <a:latin typeface="Cambria Math"/>
                      </a:endParaRPr>
                    </a:p>
                  </a:txBody>
                  <a:tcPr/>
                </a:tc>
                <a:tc>
                  <a:txBody>
                    <a:bodyPr/>
                    <a:lstStyle/>
                    <a:p>
                      <a:pPr algn="ctr"/>
                      <a:r>
                        <a:rPr lang="en-US" sz="1200" dirty="0"/>
                        <a:t>M</a:t>
                      </a:r>
                      <a:endParaRPr sz="1200" dirty="0">
                        <a:latin typeface="Cambria Math"/>
                      </a:endParaRPr>
                    </a:p>
                  </a:txBody>
                  <a:tcPr/>
                </a:tc>
                <a:extLst>
                  <a:ext uri="{0D108BD9-81ED-4DB2-BD59-A6C34878D82A}">
                    <a16:rowId xmlns:a16="http://schemas.microsoft.com/office/drawing/2014/main" val="2499180799"/>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2600" dirty="0"/>
              <a:t>Example 3: Converting between the Hindu-Arabic Numeral System and the Roman Numeral System</a:t>
            </a:r>
            <a:r>
              <a:rPr lang="en-US" sz="2600" dirty="0"/>
              <a:t>—Slide 1</a:t>
            </a:r>
            <a:endParaRPr sz="2600" dirty="0"/>
          </a:p>
        </p:txBody>
      </p:sp>
      <p:sp>
        <p:nvSpPr>
          <p:cNvPr id="3" name="Text Placeholder 2"/>
          <p:cNvSpPr>
            <a:spLocks noGrp="1"/>
          </p:cNvSpPr>
          <p:nvPr>
            <p:ph type="body" sz="quarter" idx="10"/>
          </p:nvPr>
        </p:nvSpPr>
        <p:spPr/>
        <p:txBody>
          <a:bodyPr>
            <a:normAutofit/>
          </a:bodyPr>
          <a:lstStyle/>
          <a:p>
            <a:r>
              <a:rPr sz="2000" dirty="0"/>
              <a:t>Complete Table 4 by writing the following Hindu-Arabic numerals as Roman numerals.</a:t>
            </a:r>
          </a:p>
          <a:p>
            <a:pPr marL="538163" indent="-538163">
              <a:defRPr sz="2800"/>
            </a:pPr>
            <a:r>
              <a:rPr lang="en-US" sz="2000" dirty="0"/>
              <a:t>a.</a:t>
            </a:r>
            <a:r>
              <a:rPr sz="2000" dirty="0"/>
              <a:t>​</a:t>
            </a:r>
            <a:r>
              <a:rPr lang="en-US" sz="2000" dirty="0"/>
              <a:t>	</a:t>
            </a:r>
            <a:r>
              <a:rPr sz="2000" dirty="0"/>
              <a:t>Eight</a:t>
            </a:r>
          </a:p>
          <a:p>
            <a:pPr marL="538163" indent="-538163">
              <a:defRPr sz="2800"/>
            </a:pPr>
            <a:r>
              <a:rPr lang="en-US" sz="2000" dirty="0"/>
              <a:t>b.	</a:t>
            </a:r>
            <a:r>
              <a:rPr sz="2000" dirty="0"/>
              <a:t>​Fourteen</a:t>
            </a:r>
          </a:p>
          <a:p>
            <a:pPr marL="538163" indent="-538163">
              <a:defRPr sz="2800"/>
            </a:pPr>
            <a:r>
              <a:rPr lang="en-US" sz="2000" dirty="0"/>
              <a:t>c.</a:t>
            </a:r>
            <a:r>
              <a:rPr sz="2000" dirty="0"/>
              <a:t>​</a:t>
            </a:r>
            <a:r>
              <a:rPr lang="en-US" sz="2000" dirty="0"/>
              <a:t>	</a:t>
            </a:r>
            <a:r>
              <a:rPr sz="2000" dirty="0"/>
              <a:t>Nineteen</a:t>
            </a:r>
          </a:p>
          <a:p>
            <a:pPr marL="538163" indent="-538163">
              <a:defRPr sz="2800"/>
            </a:pPr>
            <a:r>
              <a:rPr lang="en-US" sz="2000" dirty="0"/>
              <a:t>d.	</a:t>
            </a:r>
            <a:r>
              <a:rPr sz="2000" dirty="0"/>
              <a:t>​Forty</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600" dirty="0"/>
              <a:t>Example 3: Converting between the Hindu-Arabic Numeral System and the Roman Numeral System</a:t>
            </a:r>
            <a:r>
              <a:rPr lang="en-US" sz="2600" dirty="0"/>
              <a:t>—Slide 2</a:t>
            </a:r>
            <a:endParaRPr sz="2600" dirty="0"/>
          </a:p>
        </p:txBody>
      </p:sp>
      <p:sp>
        <p:nvSpPr>
          <p:cNvPr id="3" name="Text Placeholder 2"/>
          <p:cNvSpPr>
            <a:spLocks noGrp="1"/>
          </p:cNvSpPr>
          <p:nvPr>
            <p:ph type="body" sz="quarter" idx="10"/>
          </p:nvPr>
        </p:nvSpPr>
        <p:spPr/>
        <p:txBody>
          <a:bodyPr>
            <a:normAutofit/>
          </a:bodyPr>
          <a:lstStyle/>
          <a:p>
            <a:r>
              <a:rPr lang="en-US" sz="2000" b="1" dirty="0"/>
              <a:t>Solution</a:t>
            </a:r>
          </a:p>
          <a:p>
            <a:r>
              <a:rPr lang="en-US" sz="2000" dirty="0"/>
              <a:t>To write each of the numbers as Roman numerals, we need to break down each number into quantities represented by the Roman numeral system; that is, </a:t>
            </a:r>
            <a:r>
              <a:rPr lang="en-US" sz="2000" dirty="0">
                <a:latin typeface="Cambria Math"/>
              </a:rPr>
              <a:t>1</a:t>
            </a:r>
            <a:r>
              <a:rPr lang="en-US" sz="2000" dirty="0"/>
              <a:t>, </a:t>
            </a:r>
            <a:r>
              <a:rPr lang="en-US" sz="2000" dirty="0">
                <a:latin typeface="Cambria Math"/>
              </a:rPr>
              <a:t>5</a:t>
            </a:r>
            <a:r>
              <a:rPr lang="en-US" sz="2000" dirty="0"/>
              <a:t>, </a:t>
            </a:r>
            <a:r>
              <a:rPr lang="en-US" sz="2000" dirty="0">
                <a:latin typeface="Cambria Math"/>
              </a:rPr>
              <a:t>10</a:t>
            </a:r>
            <a:r>
              <a:rPr lang="en-US" sz="2000" dirty="0"/>
              <a:t>, etc. (It's a similar concept to making change for someone with a limited pile of coins.)</a:t>
            </a:r>
          </a:p>
          <a:p>
            <a:endParaRPr lang="en-US" sz="4900" dirty="0"/>
          </a:p>
          <a:p>
            <a:endParaRPr lang="en-US" sz="4900" dirty="0"/>
          </a:p>
          <a:p>
            <a:endParaRPr lang="en-US" sz="4900" dirty="0"/>
          </a:p>
          <a:p>
            <a:endParaRPr lang="en-US" sz="4900" dirty="0"/>
          </a:p>
          <a:p>
            <a:endParaRPr lang="en-US" sz="4900" dirty="0"/>
          </a:p>
          <a:p>
            <a:endParaRPr lang="en-US" sz="4900" dirty="0"/>
          </a:p>
          <a:p>
            <a:endParaRPr lang="en-US" sz="4900" dirty="0"/>
          </a:p>
          <a:p>
            <a:endParaRPr lang="en-US" sz="4900" dirty="0"/>
          </a:p>
          <a:p>
            <a:endParaRPr lang="en-US" sz="1900" dirty="0"/>
          </a:p>
          <a:p>
            <a:endParaRPr lang="en-US" sz="1800" dirty="0"/>
          </a:p>
          <a:p>
            <a:endParaRPr lang="en-US" sz="1800" dirty="0"/>
          </a:p>
          <a:p>
            <a:endParaRPr lang="en-US" sz="1800" dirty="0"/>
          </a:p>
          <a:p>
            <a:endParaRPr lang="en-US" sz="1800" dirty="0"/>
          </a:p>
          <a:p>
            <a:endParaRPr lang="en-US" sz="1800" dirty="0"/>
          </a:p>
          <a:p>
            <a:endParaRPr lang="en-US" sz="1800" dirty="0"/>
          </a:p>
          <a:p>
            <a:endParaRPr lang="en-US" sz="1800" dirty="0"/>
          </a:p>
          <a:p>
            <a:endParaRPr lang="en-US" sz="1800" dirty="0"/>
          </a:p>
          <a:p>
            <a:endParaRPr lang="en-US" sz="1800" dirty="0"/>
          </a:p>
          <a:p>
            <a:endParaRPr lang="en-US" sz="1800" dirty="0"/>
          </a:p>
          <a:p>
            <a:endParaRPr lang="en-US" sz="1800" dirty="0"/>
          </a:p>
          <a:p>
            <a:endParaRPr lang="en-US" sz="1800" dirty="0"/>
          </a:p>
          <a:p>
            <a:endParaRPr lang="en-US" sz="1800" dirty="0"/>
          </a:p>
          <a:p>
            <a:endParaRPr lang="en-US" sz="1800" dirty="0"/>
          </a:p>
          <a:p>
            <a:endParaRPr lang="en-US" sz="1800" dirty="0"/>
          </a:p>
          <a:p>
            <a:endParaRPr sz="2000" b="1" dirty="0"/>
          </a:p>
        </p:txBody>
      </p:sp>
      <p:pic>
        <p:nvPicPr>
          <p:cNvPr id="6" name="Picture 5" descr="Roman number I equals 1,&#10;Roman number V equals 5,&#10;Roman number X equals 10,&#10;Roman number L equals 50,&#10;Roman number C equals 100,&#10;Roman number D equals 500,&#10;Roman number M equals 1000.">
            <a:extLst>
              <a:ext uri="{FF2B5EF4-FFF2-40B4-BE49-F238E27FC236}">
                <a16:creationId xmlns:a16="http://schemas.microsoft.com/office/drawing/2014/main" id="{13B5AD4F-9798-F81A-D041-BE296035DEF3}"/>
              </a:ext>
            </a:extLst>
          </p:cNvPr>
          <p:cNvPicPr>
            <a:picLocks noChangeAspect="1"/>
          </p:cNvPicPr>
          <p:nvPr/>
        </p:nvPicPr>
        <p:blipFill>
          <a:blip r:embed="rId2"/>
          <a:stretch>
            <a:fillRect/>
          </a:stretch>
        </p:blipFill>
        <p:spPr>
          <a:xfrm>
            <a:off x="3657600" y="2871473"/>
            <a:ext cx="1692000" cy="2995927"/>
          </a:xfrm>
          <a:prstGeom prst="rect">
            <a:avLst/>
          </a:prstGeom>
        </p:spPr>
      </p:pic>
    </p:spTree>
    <p:extLst>
      <p:ext uri="{BB962C8B-B14F-4D97-AF65-F5344CB8AC3E}">
        <p14:creationId xmlns:p14="http://schemas.microsoft.com/office/powerpoint/2010/main" val="409638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Fun Fact</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sz="2600" dirty="0"/>
              <a:t>Fractions, with the exception of</a:t>
            </a:r>
            <a:endParaRPr lang="en-US" sz="2600" dirty="0"/>
          </a:p>
          <a:p>
            <a:pPr>
              <a:defRPr sz="2800"/>
            </a:pPr>
            <a:r>
              <a:rPr lang="en-US" sz="2600" dirty="0"/>
              <a:t>					</a:t>
            </a:r>
          </a:p>
          <a:p>
            <a:pPr>
              <a:defRPr sz="2800"/>
            </a:pPr>
            <a:r>
              <a:rPr lang="en-US" sz="2600" dirty="0"/>
              <a:t>						          </a:t>
            </a:r>
            <a:r>
              <a:rPr sz="2600" dirty="0"/>
              <a:t>, </a:t>
            </a:r>
            <a:r>
              <a:rPr lang="en-US" sz="2600" dirty="0"/>
              <a:t>	</a:t>
            </a:r>
          </a:p>
          <a:p>
            <a:pPr>
              <a:defRPr sz="2800"/>
            </a:pPr>
            <a:endParaRPr sz="2600" dirty="0"/>
          </a:p>
        </p:txBody>
      </p:sp>
      <p:pic>
        <p:nvPicPr>
          <p:cNvPr id="28" name="Picture 27" descr="One divided by two and two divided by three,">
            <a:extLst>
              <a:ext uri="{FF2B5EF4-FFF2-40B4-BE49-F238E27FC236}">
                <a16:creationId xmlns:a16="http://schemas.microsoft.com/office/drawing/2014/main" id="{4F8CF25C-DA42-E620-78B2-A3DFEDD14B30}"/>
              </a:ext>
            </a:extLst>
          </p:cNvPr>
          <p:cNvPicPr>
            <a:picLocks noChangeAspect="1"/>
          </p:cNvPicPr>
          <p:nvPr/>
        </p:nvPicPr>
        <p:blipFill>
          <a:blip r:embed="rId2"/>
          <a:stretch>
            <a:fillRect/>
          </a:stretch>
        </p:blipFill>
        <p:spPr>
          <a:xfrm>
            <a:off x="4925850" y="1070107"/>
            <a:ext cx="972000" cy="669758"/>
          </a:xfrm>
          <a:prstGeom prst="rect">
            <a:avLst/>
          </a:prstGeom>
        </p:spPr>
      </p:pic>
      <p:sp>
        <p:nvSpPr>
          <p:cNvPr id="16" name="TextBox 15">
            <a:extLst>
              <a:ext uri="{FF2B5EF4-FFF2-40B4-BE49-F238E27FC236}">
                <a16:creationId xmlns:a16="http://schemas.microsoft.com/office/drawing/2014/main" id="{202F63E3-06B6-4A4B-67BB-9D6E337F8CCF}"/>
              </a:ext>
            </a:extLst>
          </p:cNvPr>
          <p:cNvSpPr txBox="1"/>
          <p:nvPr/>
        </p:nvSpPr>
        <p:spPr>
          <a:xfrm>
            <a:off x="5995987" y="1107862"/>
            <a:ext cx="2667000" cy="492443"/>
          </a:xfrm>
          <a:prstGeom prst="rect">
            <a:avLst/>
          </a:prstGeom>
          <a:noFill/>
        </p:spPr>
        <p:txBody>
          <a:bodyPr wrap="square">
            <a:spAutoFit/>
          </a:bodyPr>
          <a:lstStyle/>
          <a:p>
            <a:r>
              <a:rPr lang="en-IN" sz="2600" dirty="0"/>
              <a:t>were represented</a:t>
            </a:r>
          </a:p>
        </p:txBody>
      </p:sp>
      <p:sp>
        <p:nvSpPr>
          <p:cNvPr id="18" name="TextBox 17">
            <a:extLst>
              <a:ext uri="{FF2B5EF4-FFF2-40B4-BE49-F238E27FC236}">
                <a16:creationId xmlns:a16="http://schemas.microsoft.com/office/drawing/2014/main" id="{5D6F8CE8-0E4D-695C-96F0-7F0AE6C1827B}"/>
              </a:ext>
            </a:extLst>
          </p:cNvPr>
          <p:cNvSpPr txBox="1"/>
          <p:nvPr/>
        </p:nvSpPr>
        <p:spPr>
          <a:xfrm>
            <a:off x="475129" y="1655298"/>
            <a:ext cx="4343400" cy="492443"/>
          </a:xfrm>
          <a:prstGeom prst="rect">
            <a:avLst/>
          </a:prstGeom>
          <a:noFill/>
        </p:spPr>
        <p:txBody>
          <a:bodyPr wrap="square">
            <a:spAutoFit/>
          </a:bodyPr>
          <a:lstStyle/>
          <a:p>
            <a:r>
              <a:rPr lang="en-US" sz="2600" dirty="0"/>
              <a:t>as unit fractions with the form</a:t>
            </a:r>
            <a:endParaRPr lang="en-IN" sz="2600" dirty="0"/>
          </a:p>
        </p:txBody>
      </p:sp>
      <p:graphicFrame>
        <p:nvGraphicFramePr>
          <p:cNvPr id="14" name="Object 13" descr="One divided by n,">
            <a:extLst>
              <a:ext uri="{FF2B5EF4-FFF2-40B4-BE49-F238E27FC236}">
                <a16:creationId xmlns:a16="http://schemas.microsoft.com/office/drawing/2014/main" id="{F2D16F4E-5FCD-F8A3-FAA1-31AEBC2C78AA}"/>
              </a:ext>
            </a:extLst>
          </p:cNvPr>
          <p:cNvGraphicFramePr>
            <a:graphicFrameLocks noChangeAspect="1"/>
          </p:cNvGraphicFramePr>
          <p:nvPr>
            <p:extLst>
              <p:ext uri="{D42A27DB-BD31-4B8C-83A1-F6EECF244321}">
                <p14:modId xmlns:p14="http://schemas.microsoft.com/office/powerpoint/2010/main" val="2922021737"/>
              </p:ext>
            </p:extLst>
          </p:nvPr>
        </p:nvGraphicFramePr>
        <p:xfrm>
          <a:off x="4730750" y="1614488"/>
          <a:ext cx="271463" cy="573087"/>
        </p:xfrm>
        <a:graphic>
          <a:graphicData uri="http://schemas.openxmlformats.org/presentationml/2006/ole">
            <mc:AlternateContent xmlns:mc="http://schemas.openxmlformats.org/markup-compatibility/2006">
              <mc:Choice xmlns:v="urn:schemas-microsoft-com:vml" Requires="v">
                <p:oleObj name="Equation" r:id="rId3" imgW="317160" imgH="672840" progId="Equation.DSMT4">
                  <p:embed/>
                </p:oleObj>
              </mc:Choice>
              <mc:Fallback>
                <p:oleObj name="Equation" r:id="rId3" imgW="317160" imgH="672840" progId="Equation.DSMT4">
                  <p:embed/>
                  <p:pic>
                    <p:nvPicPr>
                      <p:cNvPr id="0" name=""/>
                      <p:cNvPicPr/>
                      <p:nvPr/>
                    </p:nvPicPr>
                    <p:blipFill>
                      <a:blip r:embed="rId4"/>
                      <a:stretch>
                        <a:fillRect/>
                      </a:stretch>
                    </p:blipFill>
                    <p:spPr>
                      <a:xfrm>
                        <a:off x="4730750" y="1614488"/>
                        <a:ext cx="271463" cy="573087"/>
                      </a:xfrm>
                      <a:prstGeom prst="rect">
                        <a:avLst/>
                      </a:prstGeom>
                    </p:spPr>
                  </p:pic>
                </p:oleObj>
              </mc:Fallback>
            </mc:AlternateContent>
          </a:graphicData>
        </a:graphic>
      </p:graphicFrame>
      <p:sp>
        <p:nvSpPr>
          <p:cNvPr id="20" name="TextBox 19">
            <a:extLst>
              <a:ext uri="{FF2B5EF4-FFF2-40B4-BE49-F238E27FC236}">
                <a16:creationId xmlns:a16="http://schemas.microsoft.com/office/drawing/2014/main" id="{E4214207-D627-21C5-0C32-256B664D0FEC}"/>
              </a:ext>
            </a:extLst>
          </p:cNvPr>
          <p:cNvSpPr txBox="1"/>
          <p:nvPr/>
        </p:nvSpPr>
        <p:spPr>
          <a:xfrm>
            <a:off x="5045868" y="1628291"/>
            <a:ext cx="2667000" cy="492443"/>
          </a:xfrm>
          <a:prstGeom prst="rect">
            <a:avLst/>
          </a:prstGeom>
          <a:noFill/>
        </p:spPr>
        <p:txBody>
          <a:bodyPr wrap="square">
            <a:spAutoFit/>
          </a:bodyPr>
          <a:lstStyle/>
          <a:p>
            <a:r>
              <a:rPr lang="en-US" sz="2600" dirty="0"/>
              <a:t>where the </a:t>
            </a:r>
            <a:r>
              <a:rPr lang="en-US" sz="2600" dirty="0">
                <a:latin typeface="Cambria Math"/>
              </a:rPr>
              <a:t>1</a:t>
            </a:r>
            <a:r>
              <a:rPr lang="en-US" sz="2600" dirty="0"/>
              <a:t> in the</a:t>
            </a:r>
            <a:endParaRPr lang="en-IN" sz="2600" dirty="0"/>
          </a:p>
        </p:txBody>
      </p:sp>
      <p:sp>
        <p:nvSpPr>
          <p:cNvPr id="22" name="TextBox 21">
            <a:extLst>
              <a:ext uri="{FF2B5EF4-FFF2-40B4-BE49-F238E27FC236}">
                <a16:creationId xmlns:a16="http://schemas.microsoft.com/office/drawing/2014/main" id="{AA7C9C36-9450-CAFE-237E-2E4F4AF1194E}"/>
              </a:ext>
            </a:extLst>
          </p:cNvPr>
          <p:cNvSpPr txBox="1"/>
          <p:nvPr/>
        </p:nvSpPr>
        <p:spPr>
          <a:xfrm>
            <a:off x="427119" y="2159495"/>
            <a:ext cx="5943600" cy="492443"/>
          </a:xfrm>
          <a:prstGeom prst="rect">
            <a:avLst/>
          </a:prstGeom>
          <a:noFill/>
        </p:spPr>
        <p:txBody>
          <a:bodyPr wrap="square">
            <a:spAutoFit/>
          </a:bodyPr>
          <a:lstStyle/>
          <a:p>
            <a:r>
              <a:rPr lang="en-US" sz="2600" dirty="0"/>
              <a:t>numerator was represented by the symbol</a:t>
            </a:r>
            <a:endParaRPr lang="en-IN" sz="2600" dirty="0"/>
          </a:p>
        </p:txBody>
      </p:sp>
      <p:pic>
        <p:nvPicPr>
          <p:cNvPr id="6" name="Picture 5" descr="A mount symbol or [one] among,">
            <a:extLst>
              <a:ext uri="{FF2B5EF4-FFF2-40B4-BE49-F238E27FC236}">
                <a16:creationId xmlns:a16="http://schemas.microsoft.com/office/drawing/2014/main" id="{CEDC7FC8-AFA0-49AF-9ADF-62F8E8AF9A1F}"/>
              </a:ext>
            </a:extLst>
          </p:cNvPr>
          <p:cNvPicPr>
            <a:picLocks noChangeAspect="1"/>
          </p:cNvPicPr>
          <p:nvPr/>
        </p:nvPicPr>
        <p:blipFill>
          <a:blip r:embed="rId5"/>
          <a:stretch>
            <a:fillRect/>
          </a:stretch>
        </p:blipFill>
        <p:spPr>
          <a:xfrm>
            <a:off x="6340637" y="2385931"/>
            <a:ext cx="381000" cy="126446"/>
          </a:xfrm>
          <a:prstGeom prst="rect">
            <a:avLst/>
          </a:prstGeom>
        </p:spPr>
      </p:pic>
      <p:sp>
        <p:nvSpPr>
          <p:cNvPr id="24" name="TextBox 23">
            <a:extLst>
              <a:ext uri="{FF2B5EF4-FFF2-40B4-BE49-F238E27FC236}">
                <a16:creationId xmlns:a16="http://schemas.microsoft.com/office/drawing/2014/main" id="{339A4EF9-1E26-01BB-C41E-9A2FB211223B}"/>
              </a:ext>
            </a:extLst>
          </p:cNvPr>
          <p:cNvSpPr txBox="1"/>
          <p:nvPr/>
        </p:nvSpPr>
        <p:spPr>
          <a:xfrm>
            <a:off x="427118" y="2623551"/>
            <a:ext cx="8107281" cy="892552"/>
          </a:xfrm>
          <a:prstGeom prst="rect">
            <a:avLst/>
          </a:prstGeom>
          <a:noFill/>
        </p:spPr>
        <p:txBody>
          <a:bodyPr wrap="square">
            <a:spAutoFit/>
          </a:bodyPr>
          <a:lstStyle/>
          <a:p>
            <a:r>
              <a:rPr lang="en-US" sz="2600" dirty="0"/>
              <a:t>which means "[one] among." Some of the common fractions used are shown here.</a:t>
            </a:r>
            <a:endParaRPr lang="en-IN" sz="2600" dirty="0"/>
          </a:p>
        </p:txBody>
      </p:sp>
      <p:pic>
        <p:nvPicPr>
          <p:cNvPr id="13" name="Picture 12" descr="&#10;one divided by 2 equals to half [one] among, one divided by three equals to three vertical lines below [one] among, two divided by three equals to two attached vertical lines below [one] among, one divided by four equals to four vertical lines below [one] among, one divided by five equals to five vertical lines below [one] among.">
            <a:extLst>
              <a:ext uri="{FF2B5EF4-FFF2-40B4-BE49-F238E27FC236}">
                <a16:creationId xmlns:a16="http://schemas.microsoft.com/office/drawing/2014/main" id="{7808F6BB-DA13-4411-96B7-FE0525167F3D}"/>
              </a:ext>
            </a:extLst>
          </p:cNvPr>
          <p:cNvPicPr>
            <a:picLocks noChangeAspect="1"/>
          </p:cNvPicPr>
          <p:nvPr/>
        </p:nvPicPr>
        <p:blipFill>
          <a:blip r:embed="rId6"/>
          <a:stretch>
            <a:fillRect/>
          </a:stretch>
        </p:blipFill>
        <p:spPr>
          <a:xfrm>
            <a:off x="2514600" y="3842806"/>
            <a:ext cx="4114800" cy="1262594"/>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sz="2700" dirty="0"/>
              <a:t>Example 3: Converting between the Hindu-Arabic Numeral System and the Roman Numeral System</a:t>
            </a:r>
            <a:r>
              <a:rPr lang="en-US" sz="2800" dirty="0"/>
              <a:t>—Slide 3</a:t>
            </a:r>
            <a:endParaRPr sz="2700"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a:xfrm>
                <a:off x="444617" y="1219200"/>
                <a:ext cx="8229600" cy="4967067"/>
              </a:xfrm>
            </p:spPr>
            <p:txBody>
              <a:bodyPr>
                <a:normAutofit fontScale="55000" lnSpcReduction="20000"/>
              </a:bodyPr>
              <a:lstStyle/>
              <a:p>
                <a:pPr marL="538163" indent="-538163"/>
                <a:r>
                  <a:rPr lang="en-US" sz="3200" dirty="0"/>
                  <a:t>a.	</a:t>
                </a:r>
                <a14:m>
                  <m:oMath xmlns:m="http://schemas.openxmlformats.org/officeDocument/2006/math">
                    <m:r>
                      <a:rPr lang="en-US" sz="3200" smtClean="0">
                        <a:latin typeface="Cambria Math" panose="02040503050406030204" pitchFamily="18" charset="0"/>
                      </a:rPr>
                      <m:t>8=5+3</m:t>
                    </m:r>
                  </m:oMath>
                </a14:m>
                <a:r>
                  <a:rPr lang="en-US" sz="3200" dirty="0">
                    <a:latin typeface="Cambria Math" panose="02040503050406030204" pitchFamily="18" charset="0"/>
                  </a:rPr>
                  <a:t>                     8 = V</a:t>
                </a:r>
                <a:r>
                  <a:rPr lang="en-US" sz="500" dirty="0">
                    <a:latin typeface="Cambria Math" panose="02040503050406030204" pitchFamily="18" charset="0"/>
                  </a:rPr>
                  <a:t> </a:t>
                </a:r>
                <a:r>
                  <a:rPr lang="en-US" sz="3200" dirty="0">
                    <a:latin typeface="Cambria Math" panose="02040503050406030204" pitchFamily="18" charset="0"/>
                  </a:rPr>
                  <a:t>I</a:t>
                </a:r>
                <a:r>
                  <a:rPr lang="en-US" sz="800" dirty="0">
                    <a:latin typeface="Cambria Math" panose="02040503050406030204" pitchFamily="18" charset="0"/>
                  </a:rPr>
                  <a:t> </a:t>
                </a:r>
                <a:r>
                  <a:rPr lang="en-US" sz="3200" dirty="0" err="1">
                    <a:latin typeface="Cambria Math" panose="02040503050406030204" pitchFamily="18" charset="0"/>
                  </a:rPr>
                  <a:t>I</a:t>
                </a:r>
                <a:r>
                  <a:rPr lang="en-US" sz="800" dirty="0">
                    <a:latin typeface="Cambria Math" panose="02040503050406030204" pitchFamily="18" charset="0"/>
                  </a:rPr>
                  <a:t> </a:t>
                </a:r>
                <a:r>
                  <a:rPr lang="en-US" sz="3200" dirty="0" err="1">
                    <a:latin typeface="Cambria Math" panose="02040503050406030204" pitchFamily="18" charset="0"/>
                  </a:rPr>
                  <a:t>I</a:t>
                </a:r>
                <a:r>
                  <a:rPr lang="en-US" sz="3200" dirty="0">
                    <a:latin typeface="Cambria Math" panose="02040503050406030204" pitchFamily="18" charset="0"/>
                  </a:rPr>
                  <a:t>.</a:t>
                </a:r>
              </a:p>
              <a:p>
                <a:endParaRPr lang="en-US" sz="1600" dirty="0">
                  <a:latin typeface="Cambria Math" panose="02040503050406030204" pitchFamily="18" charset="0"/>
                </a:endParaRPr>
              </a:p>
              <a:p>
                <a:pPr marL="457200" lvl="1" indent="0">
                  <a:buNone/>
                </a:pPr>
                <a:r>
                  <a:rPr lang="en-US" sz="3200" dirty="0"/>
                  <a:t>Notice that we did not try to write </a:t>
                </a:r>
                <a14:m>
                  <m:oMath xmlns:m="http://schemas.openxmlformats.org/officeDocument/2006/math">
                    <m:r>
                      <a:rPr lang="en-US" sz="3200">
                        <a:latin typeface="Cambria Math" panose="02040503050406030204" pitchFamily="18" charset="0"/>
                      </a:rPr>
                      <m:t>10−2</m:t>
                    </m:r>
                  </m:oMath>
                </a14:m>
                <a:r>
                  <a:rPr lang="en-US" sz="3200" dirty="0"/>
                  <a:t> in order to reach </a:t>
                </a:r>
                <a:r>
                  <a:rPr lang="en-US" sz="3200" dirty="0">
                    <a:latin typeface="Cambria Math"/>
                  </a:rPr>
                  <a:t>8</a:t>
                </a:r>
                <a:r>
                  <a:rPr lang="en-US" sz="3200" dirty="0"/>
                  <a:t>. This is because you can only subtract one character, not two, from a larger number.</a:t>
                </a:r>
              </a:p>
              <a:p>
                <a:pPr marL="457200" lvl="1" indent="0">
                  <a:buNone/>
                </a:pPr>
                <a:endParaRPr lang="en-US" sz="1600" dirty="0"/>
              </a:p>
              <a:p>
                <a:pPr marL="538163" indent="-538163"/>
                <a:r>
                  <a:rPr lang="en-US" sz="3200" dirty="0"/>
                  <a:t>b.	</a:t>
                </a:r>
                <a14:m>
                  <m:oMath xmlns:m="http://schemas.openxmlformats.org/officeDocument/2006/math">
                    <m:r>
                      <a:rPr lang="en-US" sz="3200">
                        <a:latin typeface="Cambria Math" panose="02040503050406030204" pitchFamily="18" charset="0"/>
                      </a:rPr>
                      <m:t>14=10+4</m:t>
                    </m:r>
                  </m:oMath>
                </a14:m>
                <a:r>
                  <a:rPr lang="en-US" sz="3200" dirty="0">
                    <a:latin typeface="Cambria Math" panose="02040503050406030204" pitchFamily="18" charset="0"/>
                  </a:rPr>
                  <a:t>              14 =  X</a:t>
                </a:r>
                <a:r>
                  <a:rPr lang="en-US" sz="800" dirty="0">
                    <a:latin typeface="Cambria Math" panose="02040503050406030204" pitchFamily="18" charset="0"/>
                  </a:rPr>
                  <a:t> </a:t>
                </a:r>
                <a:r>
                  <a:rPr lang="en-US" sz="3200" dirty="0">
                    <a:latin typeface="Cambria Math" panose="02040503050406030204" pitchFamily="18" charset="0"/>
                  </a:rPr>
                  <a:t>I</a:t>
                </a:r>
                <a:r>
                  <a:rPr lang="en-US" sz="800" dirty="0">
                    <a:latin typeface="Cambria Math" panose="02040503050406030204" pitchFamily="18" charset="0"/>
                  </a:rPr>
                  <a:t> </a:t>
                </a:r>
                <a:r>
                  <a:rPr lang="en-US" sz="3200" dirty="0">
                    <a:latin typeface="Cambria Math" panose="02040503050406030204" pitchFamily="18" charset="0"/>
                  </a:rPr>
                  <a:t>V.</a:t>
                </a:r>
                <a:br>
                  <a:rPr lang="en-US" sz="3600" dirty="0">
                    <a:latin typeface="Cambria Math" panose="02040503050406030204" pitchFamily="18" charset="0"/>
                  </a:rPr>
                </a:br>
                <a:endParaRPr lang="en-US" sz="3600" dirty="0"/>
              </a:p>
              <a:p>
                <a:pPr marL="538163" indent="-538163"/>
                <a:r>
                  <a:rPr lang="en-US" sz="3200" dirty="0"/>
                  <a:t>c.	</a:t>
                </a:r>
                <a14:m>
                  <m:oMath xmlns:m="http://schemas.openxmlformats.org/officeDocument/2006/math">
                    <m:r>
                      <a:rPr lang="en-US" sz="3200">
                        <a:latin typeface="Cambria Math" panose="02040503050406030204" pitchFamily="18" charset="0"/>
                      </a:rPr>
                      <m:t>19=10+9</m:t>
                    </m:r>
                  </m:oMath>
                </a14:m>
                <a:r>
                  <a:rPr lang="en-US" sz="3200" dirty="0">
                    <a:latin typeface="Cambria Math"/>
                  </a:rPr>
                  <a:t>              19 = X</a:t>
                </a:r>
                <a:r>
                  <a:rPr lang="en-US" sz="800" dirty="0">
                    <a:latin typeface="Cambria Math" panose="02040503050406030204" pitchFamily="18" charset="0"/>
                  </a:rPr>
                  <a:t> </a:t>
                </a:r>
                <a:r>
                  <a:rPr lang="en-US" sz="3200" dirty="0">
                    <a:latin typeface="Cambria Math"/>
                  </a:rPr>
                  <a:t>I</a:t>
                </a:r>
                <a:r>
                  <a:rPr lang="en-US" sz="800" dirty="0">
                    <a:latin typeface="Cambria Math" panose="02040503050406030204" pitchFamily="18" charset="0"/>
                  </a:rPr>
                  <a:t> </a:t>
                </a:r>
                <a:r>
                  <a:rPr lang="en-US" sz="3200" dirty="0">
                    <a:latin typeface="Cambria Math"/>
                  </a:rPr>
                  <a:t>X.</a:t>
                </a:r>
                <a:br>
                  <a:rPr lang="en-US" sz="4900" dirty="0">
                    <a:latin typeface="Cambria Math" panose="02040503050406030204" pitchFamily="18" charset="0"/>
                  </a:rPr>
                </a:br>
                <a:endParaRPr lang="en-US" sz="1900" dirty="0"/>
              </a:p>
              <a:p>
                <a:pPr marL="457200" lvl="1" indent="0">
                  <a:buNone/>
                </a:pPr>
                <a:endParaRPr lang="en-US" sz="1400" dirty="0"/>
              </a:p>
              <a:p>
                <a:pPr marL="457200" lvl="1" indent="0">
                  <a:buNone/>
                </a:pPr>
                <a:r>
                  <a:rPr lang="en-US" sz="3200" dirty="0"/>
                  <a:t>Again, notice that we didn't try to write </a:t>
                </a:r>
                <a14:m>
                  <m:oMath xmlns:m="http://schemas.openxmlformats.org/officeDocument/2006/math">
                    <m:r>
                      <a:rPr lang="en-US" sz="3200">
                        <a:latin typeface="Cambria Math" panose="02040503050406030204" pitchFamily="18" charset="0"/>
                      </a:rPr>
                      <m:t>20−1</m:t>
                    </m:r>
                  </m:oMath>
                </a14:m>
                <a:r>
                  <a:rPr lang="en-US" sz="3200" dirty="0"/>
                  <a:t> in order to reach </a:t>
                </a:r>
                <a:r>
                  <a:rPr lang="en-US" sz="3200" dirty="0">
                    <a:latin typeface="Cambria Math"/>
                  </a:rPr>
                  <a:t>19</a:t>
                </a:r>
                <a:r>
                  <a:rPr lang="en-US" sz="3200" dirty="0"/>
                  <a:t>. This time it was because </a:t>
                </a:r>
                <a:r>
                  <a:rPr lang="en-US" sz="3200" dirty="0">
                    <a:latin typeface="Cambria Math"/>
                  </a:rPr>
                  <a:t>20</a:t>
                </a:r>
                <a:r>
                  <a:rPr lang="en-US" sz="3200" dirty="0"/>
                  <a:t> is more than </a:t>
                </a:r>
                <a:r>
                  <a:rPr lang="en-US" sz="3200" dirty="0">
                    <a:latin typeface="Cambria Math"/>
                  </a:rPr>
                  <a:t>10</a:t>
                </a:r>
                <a:r>
                  <a:rPr lang="en-US" sz="3200" dirty="0"/>
                  <a:t> times greater than </a:t>
                </a:r>
                <a:r>
                  <a:rPr lang="en-US" sz="3200" dirty="0">
                    <a:latin typeface="Cambria Math"/>
                  </a:rPr>
                  <a:t>1</a:t>
                </a:r>
                <a:r>
                  <a:rPr lang="en-US" sz="3200" dirty="0"/>
                  <a:t>, and you can only subtract a value from a number that is </a:t>
                </a:r>
                <a:r>
                  <a:rPr lang="en-US" sz="3200" i="1" dirty="0"/>
                  <a:t>at most </a:t>
                </a:r>
                <a:r>
                  <a:rPr lang="en-US" sz="3200" dirty="0">
                    <a:latin typeface="Cambria Math"/>
                  </a:rPr>
                  <a:t>10</a:t>
                </a:r>
                <a:r>
                  <a:rPr lang="en-US" sz="3200" dirty="0"/>
                  <a:t> times greater.</a:t>
                </a:r>
              </a:p>
              <a:p>
                <a:endParaRPr lang="en-US" sz="2900" dirty="0">
                  <a:latin typeface="Cambria Math" panose="02040503050406030204" pitchFamily="18" charset="0"/>
                </a:endParaRPr>
              </a:p>
              <a:p>
                <a:pPr marL="538163" indent="-538163"/>
                <a:r>
                  <a:rPr lang="en-US" sz="3200" dirty="0"/>
                  <a:t>d.	</a:t>
                </a:r>
                <a14:m>
                  <m:oMath xmlns:m="http://schemas.openxmlformats.org/officeDocument/2006/math">
                    <m:r>
                      <a:rPr lang="en-US" sz="3200">
                        <a:latin typeface="Cambria Math" panose="02040503050406030204" pitchFamily="18" charset="0"/>
                      </a:rPr>
                      <m:t>40=50−10</m:t>
                    </m:r>
                  </m:oMath>
                </a14:m>
                <a:r>
                  <a:rPr lang="en-US" sz="3200" dirty="0">
                    <a:latin typeface="Cambria Math" panose="02040503050406030204" pitchFamily="18" charset="0"/>
                  </a:rPr>
                  <a:t>           40 = </a:t>
                </a:r>
                <a:r>
                  <a:rPr lang="en-US" sz="3200" dirty="0">
                    <a:latin typeface="Cambria Math"/>
                  </a:rPr>
                  <a:t>X</a:t>
                </a:r>
                <a:r>
                  <a:rPr lang="en-US" sz="800" dirty="0">
                    <a:latin typeface="Cambria Math" panose="02040503050406030204" pitchFamily="18" charset="0"/>
                  </a:rPr>
                  <a:t> </a:t>
                </a:r>
                <a:r>
                  <a:rPr lang="en-US" sz="3200" dirty="0">
                    <a:latin typeface="Cambria Math"/>
                  </a:rPr>
                  <a:t>L.</a:t>
                </a:r>
                <a:r>
                  <a:rPr lang="en-US" sz="3200" dirty="0">
                    <a:latin typeface="Cambria Math" panose="02040503050406030204" pitchFamily="18" charset="0"/>
                  </a:rPr>
                  <a:t>          </a:t>
                </a:r>
                <a:br>
                  <a:rPr lang="en-US" sz="2900" dirty="0">
                    <a:latin typeface="Cambria Math" panose="02040503050406030204" pitchFamily="18" charset="0"/>
                  </a:rPr>
                </a:br>
                <a:endParaRPr lang="en-US" sz="2900" dirty="0"/>
              </a:p>
              <a:p>
                <a:pPr marL="457200" lvl="1" indent="0">
                  <a:buNone/>
                </a:pPr>
                <a:r>
                  <a:rPr lang="en-US" sz="3300" dirty="0"/>
                  <a:t>Here we were able to use subtraction because the </a:t>
                </a:r>
                <a:r>
                  <a:rPr lang="en-US" sz="3300" dirty="0">
                    <a:latin typeface="Cambria Math"/>
                  </a:rPr>
                  <a:t>50</a:t>
                </a:r>
                <a:r>
                  <a:rPr lang="en-US" sz="3300" dirty="0"/>
                  <a:t> is not more than </a:t>
                </a:r>
                <a:r>
                  <a:rPr lang="en-US" sz="3300" dirty="0">
                    <a:latin typeface="Cambria Math"/>
                  </a:rPr>
                  <a:t>10</a:t>
                </a:r>
                <a:r>
                  <a:rPr lang="en-US" sz="3300" dirty="0"/>
                  <a:t> times greater than </a:t>
                </a:r>
                <a:r>
                  <a:rPr lang="en-US" sz="3300" dirty="0">
                    <a:latin typeface="Cambria Math"/>
                  </a:rPr>
                  <a:t>10</a:t>
                </a:r>
                <a:r>
                  <a:rPr lang="en-US" sz="3300" dirty="0"/>
                  <a:t>, so we can subtract a power of ten from </a:t>
                </a:r>
                <a:r>
                  <a:rPr lang="en-US" sz="3300" dirty="0">
                    <a:latin typeface="Cambria Math"/>
                  </a:rPr>
                  <a:t>50</a:t>
                </a:r>
                <a:r>
                  <a:rPr lang="en-US" sz="3300" dirty="0"/>
                  <a:t> to achieve our value.</a:t>
                </a:r>
                <a:endParaRPr sz="33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xfrm>
                <a:off x="444617" y="1219200"/>
                <a:ext cx="8229600" cy="4967067"/>
              </a:xfrm>
              <a:blipFill>
                <a:blip r:embed="rId2"/>
                <a:stretch>
                  <a:fillRect l="-667" t="-1840" r="-815"/>
                </a:stretch>
              </a:blipFill>
            </p:spPr>
            <p:txBody>
              <a:bodyPr/>
              <a:lstStyle/>
              <a:p>
                <a:r>
                  <a:rPr lang="en-IN">
                    <a:noFill/>
                  </a:rPr>
                  <a:t> </a:t>
                </a:r>
              </a:p>
            </p:txBody>
          </p:sp>
        </mc:Fallback>
      </mc:AlternateContent>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3</a:t>
            </a:r>
          </a:p>
        </p:txBody>
      </p:sp>
      <p:sp>
        <p:nvSpPr>
          <p:cNvPr id="3" name="Text Placeholder 2"/>
          <p:cNvSpPr>
            <a:spLocks noGrp="1"/>
          </p:cNvSpPr>
          <p:nvPr>
            <p:ph type="body" sz="quarter" idx="10"/>
          </p:nvPr>
        </p:nvSpPr>
        <p:spPr/>
        <p:txBody>
          <a:bodyPr>
            <a:normAutofit/>
          </a:bodyPr>
          <a:lstStyle/>
          <a:p>
            <a:r>
              <a:rPr sz="2800" dirty="0"/>
              <a:t>Write the Hindu-Arabic numeral </a:t>
            </a:r>
            <a:r>
              <a:rPr sz="2800" dirty="0">
                <a:latin typeface="Cambria Math"/>
              </a:rPr>
              <a:t>24</a:t>
            </a:r>
            <a:r>
              <a:rPr sz="2800" dirty="0"/>
              <a:t> as a Roman numeral.</a:t>
            </a:r>
            <a:endParaRPr lang="en-US" sz="2800" dirty="0"/>
          </a:p>
          <a:p>
            <a:endParaRPr sz="2800" dirty="0"/>
          </a:p>
          <a:p>
            <a:r>
              <a:rPr sz="2800" dirty="0"/>
              <a:t>Answer:</a:t>
            </a:r>
            <a:r>
              <a:rPr lang="en-US" sz="2800" dirty="0"/>
              <a:t> </a:t>
            </a:r>
            <a:r>
              <a:rPr lang="en-IN" dirty="0"/>
              <a:t>X</a:t>
            </a:r>
            <a:r>
              <a:rPr lang="en-US" sz="800" dirty="0">
                <a:latin typeface="Cambria Math" panose="02040503050406030204" pitchFamily="18" charset="0"/>
              </a:rPr>
              <a:t> </a:t>
            </a:r>
            <a:r>
              <a:rPr lang="en-IN" dirty="0"/>
              <a:t>X</a:t>
            </a:r>
            <a:r>
              <a:rPr lang="en-US" sz="800" dirty="0">
                <a:latin typeface="Cambria Math" panose="02040503050406030204" pitchFamily="18" charset="0"/>
              </a:rPr>
              <a:t> </a:t>
            </a:r>
            <a:r>
              <a:rPr lang="en-IN" dirty="0"/>
              <a:t>I</a:t>
            </a:r>
            <a:r>
              <a:rPr lang="en-US" sz="800" dirty="0">
                <a:latin typeface="Cambria Math" panose="02040503050406030204" pitchFamily="18" charset="0"/>
              </a:rPr>
              <a:t> </a:t>
            </a:r>
            <a:r>
              <a:rPr lang="en-IN" dirty="0"/>
              <a:t>V </a:t>
            </a:r>
            <a:endParaRPr dirty="0"/>
          </a:p>
        </p:txBody>
      </p:sp>
    </p:spTree>
    <p:extLst>
      <p:ext uri="{BB962C8B-B14F-4D97-AF65-F5344CB8AC3E}">
        <p14:creationId xmlns:p14="http://schemas.microsoft.com/office/powerpoint/2010/main" val="5708627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2600" dirty="0"/>
              <a:t>Example 4: Converting between the Hindu-Arabic Numeral System and the Roman Numeral System</a:t>
            </a:r>
            <a:r>
              <a:rPr lang="en-US" sz="2600" dirty="0"/>
              <a:t>—Slide 1</a:t>
            </a:r>
            <a:endParaRPr sz="2600" dirty="0"/>
          </a:p>
        </p:txBody>
      </p:sp>
      <p:sp>
        <p:nvSpPr>
          <p:cNvPr id="3" name="Text Placeholder 2"/>
          <p:cNvSpPr>
            <a:spLocks noGrp="1"/>
          </p:cNvSpPr>
          <p:nvPr>
            <p:ph type="body" sz="quarter" idx="10"/>
          </p:nvPr>
        </p:nvSpPr>
        <p:spPr/>
        <p:txBody>
          <a:bodyPr>
            <a:normAutofit/>
          </a:bodyPr>
          <a:lstStyle/>
          <a:p>
            <a:r>
              <a:rPr sz="2000" dirty="0"/>
              <a:t>Write the following Roman numerals as Hindu-Arabic numerals.</a:t>
            </a:r>
          </a:p>
          <a:p>
            <a:pPr marL="538163" indent="-538163">
              <a:defRPr sz="2800"/>
            </a:pPr>
            <a:r>
              <a:rPr lang="en-US" sz="2000" dirty="0"/>
              <a:t>a.</a:t>
            </a:r>
            <a:r>
              <a:rPr sz="2000" dirty="0"/>
              <a:t>​</a:t>
            </a:r>
            <a:r>
              <a:rPr lang="en-US" sz="2000" dirty="0"/>
              <a:t>	</a:t>
            </a:r>
            <a:r>
              <a:rPr sz="2000" dirty="0">
                <a:latin typeface="Cambria Math"/>
              </a:rPr>
              <a:t>M</a:t>
            </a:r>
            <a:r>
              <a:rPr lang="en-US" sz="300" dirty="0">
                <a:latin typeface="Cambria Math"/>
              </a:rPr>
              <a:t> </a:t>
            </a:r>
            <a:r>
              <a:rPr sz="2000" dirty="0">
                <a:latin typeface="Cambria Math"/>
              </a:rPr>
              <a:t>D</a:t>
            </a:r>
            <a:r>
              <a:rPr lang="en-US" sz="800" dirty="0">
                <a:latin typeface="Cambria Math"/>
              </a:rPr>
              <a:t> </a:t>
            </a:r>
            <a:r>
              <a:rPr sz="2000" dirty="0">
                <a:latin typeface="Cambria Math"/>
              </a:rPr>
              <a:t>C</a:t>
            </a:r>
            <a:r>
              <a:rPr lang="en-US" sz="800" dirty="0">
                <a:latin typeface="Cambria Math"/>
              </a:rPr>
              <a:t> </a:t>
            </a:r>
            <a:r>
              <a:rPr sz="2000" dirty="0">
                <a:latin typeface="Cambria Math"/>
              </a:rPr>
              <a:t>L</a:t>
            </a:r>
            <a:r>
              <a:rPr lang="en-US" sz="800" dirty="0">
                <a:latin typeface="Cambria Math"/>
              </a:rPr>
              <a:t> </a:t>
            </a:r>
            <a:r>
              <a:rPr sz="2000" dirty="0">
                <a:latin typeface="Cambria Math"/>
              </a:rPr>
              <a:t>X</a:t>
            </a:r>
          </a:p>
          <a:p>
            <a:pPr marL="538163" indent="-538163">
              <a:defRPr sz="2800"/>
            </a:pPr>
            <a:r>
              <a:rPr lang="en-US" sz="2000" dirty="0"/>
              <a:t>b.</a:t>
            </a:r>
            <a:r>
              <a:rPr sz="2000" dirty="0"/>
              <a:t>​</a:t>
            </a:r>
            <a:r>
              <a:rPr lang="en-US" sz="2000" dirty="0"/>
              <a:t>	</a:t>
            </a:r>
            <a:r>
              <a:rPr sz="2000" dirty="0">
                <a:latin typeface="Cambria Math"/>
              </a:rPr>
              <a:t>M</a:t>
            </a:r>
            <a:r>
              <a:rPr lang="en-US" sz="800" dirty="0">
                <a:latin typeface="Cambria Math"/>
              </a:rPr>
              <a:t> </a:t>
            </a:r>
            <a:r>
              <a:rPr sz="2000" dirty="0">
                <a:latin typeface="Cambria Math"/>
              </a:rPr>
              <a:t>C</a:t>
            </a:r>
            <a:r>
              <a:rPr lang="en-US" sz="800" dirty="0">
                <a:latin typeface="Cambria Math"/>
              </a:rPr>
              <a:t> </a:t>
            </a:r>
            <a:r>
              <a:rPr sz="2000" dirty="0">
                <a:latin typeface="Cambria Math"/>
              </a:rPr>
              <a:t>M</a:t>
            </a:r>
            <a:r>
              <a:rPr lang="en-US" sz="800" dirty="0">
                <a:latin typeface="Cambria Math"/>
              </a:rPr>
              <a:t> </a:t>
            </a:r>
            <a:r>
              <a:rPr sz="2000" dirty="0">
                <a:latin typeface="Cambria Math"/>
              </a:rPr>
              <a:t>X</a:t>
            </a:r>
            <a:r>
              <a:rPr lang="en-US" sz="800" dirty="0">
                <a:latin typeface="Cambria Math"/>
              </a:rPr>
              <a:t> </a:t>
            </a:r>
            <a:r>
              <a:rPr sz="2000" dirty="0">
                <a:latin typeface="Cambria Math"/>
              </a:rPr>
              <a:t>L</a:t>
            </a:r>
            <a:r>
              <a:rPr lang="en-US" sz="800" dirty="0">
                <a:latin typeface="Cambria Math"/>
              </a:rPr>
              <a:t> </a:t>
            </a:r>
            <a:r>
              <a:rPr sz="2000" dirty="0">
                <a:latin typeface="Cambria Math"/>
              </a:rPr>
              <a:t>I</a:t>
            </a:r>
            <a:r>
              <a:rPr lang="en-US" sz="800" dirty="0">
                <a:latin typeface="Cambria Math"/>
              </a:rPr>
              <a:t> </a:t>
            </a:r>
            <a:r>
              <a:rPr sz="2000" dirty="0" err="1">
                <a:latin typeface="Cambria Math"/>
              </a:rPr>
              <a:t>I</a:t>
            </a:r>
            <a:endParaRPr lang="en-US" sz="2000" dirty="0">
              <a:latin typeface="Cambria Math"/>
            </a:endParaRPr>
          </a:p>
          <a:p>
            <a:r>
              <a:rPr lang="en-US" sz="2000" b="1" dirty="0"/>
              <a:t>Solution</a:t>
            </a:r>
          </a:p>
          <a:p>
            <a:r>
              <a:rPr lang="en-US" sz="2000" dirty="0"/>
              <a:t>In each case, we need to focus on the values of each of the letters so that we can determine where the letters should be grouped for subtraction. Remember that smaller numbers to the left indicate subtraction.</a:t>
            </a:r>
          </a:p>
        </p:txBody>
      </p:sp>
      <p:pic>
        <p:nvPicPr>
          <p:cNvPr id="11" name="Picture 10" descr="One thousand equals M.&#10;Five hundred equals D.&#10;One hundred equals C.&#10;Fifty equals L.&#10;Ten equals X.">
            <a:extLst>
              <a:ext uri="{FF2B5EF4-FFF2-40B4-BE49-F238E27FC236}">
                <a16:creationId xmlns:a16="http://schemas.microsoft.com/office/drawing/2014/main" id="{0FD15DC9-2B47-EC4F-4DC9-8095AFEF63DB}"/>
              </a:ext>
            </a:extLst>
          </p:cNvPr>
          <p:cNvPicPr>
            <a:picLocks noChangeAspect="1"/>
          </p:cNvPicPr>
          <p:nvPr/>
        </p:nvPicPr>
        <p:blipFill>
          <a:blip r:embed="rId2"/>
          <a:stretch>
            <a:fillRect/>
          </a:stretch>
        </p:blipFill>
        <p:spPr>
          <a:xfrm>
            <a:off x="552450" y="3657600"/>
            <a:ext cx="4019550" cy="904875"/>
          </a:xfrm>
          <a:prstGeom prst="rect">
            <a:avLst/>
          </a:prstGeom>
        </p:spPr>
      </p:pic>
      <p:sp>
        <p:nvSpPr>
          <p:cNvPr id="13" name="TextBox 12">
            <a:extLst>
              <a:ext uri="{FF2B5EF4-FFF2-40B4-BE49-F238E27FC236}">
                <a16:creationId xmlns:a16="http://schemas.microsoft.com/office/drawing/2014/main" id="{F024B445-A780-4191-BF44-36A9E9382E09}"/>
              </a:ext>
            </a:extLst>
          </p:cNvPr>
          <p:cNvSpPr txBox="1"/>
          <p:nvPr/>
        </p:nvSpPr>
        <p:spPr>
          <a:xfrm>
            <a:off x="574862" y="4562475"/>
            <a:ext cx="8016688" cy="1323439"/>
          </a:xfrm>
          <a:prstGeom prst="rect">
            <a:avLst/>
          </a:prstGeom>
          <a:noFill/>
        </p:spPr>
        <p:txBody>
          <a:bodyPr wrap="square">
            <a:spAutoFit/>
          </a:bodyPr>
          <a:lstStyle/>
          <a:p>
            <a:pPr lvl="1">
              <a:defRPr sz="2800"/>
            </a:pPr>
            <a:r>
              <a:rPr lang="en-US" sz="2000" dirty="0"/>
              <a:t>Since there are no smaller values to the left of any number, we can simply add the values together.</a:t>
            </a:r>
          </a:p>
          <a:p>
            <a:endParaRPr lang="en-US" sz="2000" dirty="0"/>
          </a:p>
          <a:p>
            <a:r>
              <a:rPr lang="en-US" sz="2000" b="1" dirty="0"/>
              <a:t>	</a:t>
            </a:r>
            <a:r>
              <a:rPr lang="en-US" sz="2000" dirty="0"/>
              <a:t>M</a:t>
            </a:r>
            <a:r>
              <a:rPr lang="en-US" sz="800" dirty="0">
                <a:latin typeface="Cambria Math"/>
              </a:rPr>
              <a:t> </a:t>
            </a:r>
            <a:r>
              <a:rPr lang="en-US" sz="2000" dirty="0"/>
              <a:t>D</a:t>
            </a:r>
            <a:r>
              <a:rPr lang="en-US" sz="800" dirty="0">
                <a:latin typeface="Cambria Math"/>
              </a:rPr>
              <a:t> </a:t>
            </a:r>
            <a:r>
              <a:rPr lang="en-US" sz="2000" dirty="0"/>
              <a:t>C</a:t>
            </a:r>
            <a:r>
              <a:rPr lang="en-US" sz="800" dirty="0">
                <a:latin typeface="Cambria Math"/>
              </a:rPr>
              <a:t> </a:t>
            </a:r>
            <a:r>
              <a:rPr lang="en-US" sz="2000" dirty="0"/>
              <a:t>L</a:t>
            </a:r>
            <a:r>
              <a:rPr lang="en-US" sz="800" dirty="0">
                <a:latin typeface="Cambria Math"/>
              </a:rPr>
              <a:t> </a:t>
            </a:r>
            <a:r>
              <a:rPr lang="en-US" sz="2000" dirty="0"/>
              <a:t>X = 1000 + 500 + 100 + 50 + 10 = 1660</a:t>
            </a:r>
            <a:endParaRPr lang="en-IN"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dirty="0"/>
              <a:t>Example 4: Converting between the Hindu-Arabic Numeral System and the Roman Numeral System—Slide 2</a:t>
            </a:r>
            <a:endParaRPr sz="2700" dirty="0"/>
          </a:p>
        </p:txBody>
      </p:sp>
      <p:pic>
        <p:nvPicPr>
          <p:cNvPr id="7" name="Picture 6" descr="One thousand equals M.&#10;one hundred equals C.&#10;one thousand equals M.&#10;ten equals X.&#10;fifty equals. L&#10;one equals I&#10;one equals I.&#10;">
            <a:extLst>
              <a:ext uri="{FF2B5EF4-FFF2-40B4-BE49-F238E27FC236}">
                <a16:creationId xmlns:a16="http://schemas.microsoft.com/office/drawing/2014/main" id="{9FE8E7C7-C04D-E8F4-4C04-40A7C41F8081}"/>
              </a:ext>
            </a:extLst>
          </p:cNvPr>
          <p:cNvPicPr>
            <a:picLocks noChangeAspect="1"/>
          </p:cNvPicPr>
          <p:nvPr/>
        </p:nvPicPr>
        <p:blipFill>
          <a:blip r:embed="rId2"/>
          <a:stretch>
            <a:fillRect/>
          </a:stretch>
        </p:blipFill>
        <p:spPr>
          <a:xfrm>
            <a:off x="475129" y="1219200"/>
            <a:ext cx="4781550" cy="838200"/>
          </a:xfrm>
          <a:prstGeom prst="rect">
            <a:avLst/>
          </a:prstGeom>
        </p:spPr>
      </p:pic>
      <p:sp>
        <p:nvSpPr>
          <p:cNvPr id="12" name="TextBox 11">
            <a:extLst>
              <a:ext uri="{FF2B5EF4-FFF2-40B4-BE49-F238E27FC236}">
                <a16:creationId xmlns:a16="http://schemas.microsoft.com/office/drawing/2014/main" id="{CF140343-4582-B6FF-7D4B-4669103F3908}"/>
              </a:ext>
            </a:extLst>
          </p:cNvPr>
          <p:cNvSpPr txBox="1"/>
          <p:nvPr/>
        </p:nvSpPr>
        <p:spPr>
          <a:xfrm>
            <a:off x="579903" y="2104072"/>
            <a:ext cx="8088967" cy="1107996"/>
          </a:xfrm>
          <a:prstGeom prst="rect">
            <a:avLst/>
          </a:prstGeom>
          <a:noFill/>
        </p:spPr>
        <p:txBody>
          <a:bodyPr wrap="square">
            <a:spAutoFit/>
          </a:bodyPr>
          <a:lstStyle/>
          <a:p>
            <a:pPr marL="457200" lvl="1" indent="0">
              <a:buNone/>
            </a:pPr>
            <a:r>
              <a:rPr lang="en-IN" sz="2200" dirty="0"/>
              <a:t>Notice that this time, </a:t>
            </a:r>
            <a:r>
              <a:rPr lang="en-IN" sz="2200" dirty="0">
                <a:latin typeface="Cambria Math"/>
              </a:rPr>
              <a:t>C </a:t>
            </a:r>
            <a:r>
              <a:rPr lang="en-IN" sz="2200" dirty="0"/>
              <a:t>(</a:t>
            </a:r>
            <a:r>
              <a:rPr lang="en-IN" sz="2200" dirty="0">
                <a:latin typeface="Cambria Math"/>
              </a:rPr>
              <a:t>100</a:t>
            </a:r>
            <a:r>
              <a:rPr lang="en-IN" sz="2200" dirty="0"/>
              <a:t>) is to the left of the larger value </a:t>
            </a:r>
            <a:r>
              <a:rPr lang="en-IN" sz="2200" dirty="0">
                <a:latin typeface="Cambria Math"/>
              </a:rPr>
              <a:t>M</a:t>
            </a:r>
            <a:r>
              <a:rPr lang="en-IN" sz="2200" dirty="0"/>
              <a:t> (</a:t>
            </a:r>
            <a:r>
              <a:rPr lang="en-IN" sz="2200" dirty="0">
                <a:latin typeface="Cambria Math"/>
              </a:rPr>
              <a:t>1000</a:t>
            </a:r>
            <a:r>
              <a:rPr lang="en-IN" sz="2200" dirty="0"/>
              <a:t>), and </a:t>
            </a:r>
            <a:r>
              <a:rPr lang="en-IN" sz="2200" dirty="0">
                <a:latin typeface="Cambria Math"/>
              </a:rPr>
              <a:t>X</a:t>
            </a:r>
            <a:r>
              <a:rPr lang="en-IN" sz="2200" dirty="0"/>
              <a:t> (</a:t>
            </a:r>
            <a:r>
              <a:rPr lang="en-IN" sz="2200" dirty="0">
                <a:latin typeface="Cambria Math"/>
              </a:rPr>
              <a:t>10</a:t>
            </a:r>
            <a:r>
              <a:rPr lang="en-IN" sz="2200" dirty="0"/>
              <a:t>) is to the left of the larger value </a:t>
            </a:r>
            <a:r>
              <a:rPr lang="en-IN" sz="2200" dirty="0">
                <a:latin typeface="Cambria Math"/>
              </a:rPr>
              <a:t>L</a:t>
            </a:r>
            <a:r>
              <a:rPr lang="en-IN" sz="2200" dirty="0"/>
              <a:t> (</a:t>
            </a:r>
            <a:r>
              <a:rPr lang="en-IN" sz="2200" dirty="0">
                <a:latin typeface="Cambria Math"/>
              </a:rPr>
              <a:t>50</a:t>
            </a:r>
            <a:r>
              <a:rPr lang="en-IN" sz="2200" dirty="0"/>
              <a:t>). So we need to group these pairs together for subtraction.</a:t>
            </a:r>
          </a:p>
        </p:txBody>
      </p:sp>
      <p:pic>
        <p:nvPicPr>
          <p:cNvPr id="10" name="Picture 9" descr="M C M X L I I equals one thousand plus open parenthesis one thousand minus one hundred close parenthesis plus open parenthesis fifty minus ten close parenthesis plus two equals one thousand nine hundred forty-two.">
            <a:extLst>
              <a:ext uri="{FF2B5EF4-FFF2-40B4-BE49-F238E27FC236}">
                <a16:creationId xmlns:a16="http://schemas.microsoft.com/office/drawing/2014/main" id="{2BFE5F18-7815-E38F-4184-5167F7A09F27}"/>
              </a:ext>
            </a:extLst>
          </p:cNvPr>
          <p:cNvPicPr>
            <a:picLocks noChangeAspect="1"/>
          </p:cNvPicPr>
          <p:nvPr/>
        </p:nvPicPr>
        <p:blipFill>
          <a:blip r:embed="rId3"/>
          <a:stretch>
            <a:fillRect/>
          </a:stretch>
        </p:blipFill>
        <p:spPr>
          <a:xfrm>
            <a:off x="1366837" y="3298507"/>
            <a:ext cx="6410325" cy="428625"/>
          </a:xfrm>
          <a:prstGeom prst="rect">
            <a:avLst/>
          </a:prstGeom>
        </p:spPr>
      </p:pic>
    </p:spTree>
    <p:extLst>
      <p:ext uri="{BB962C8B-B14F-4D97-AF65-F5344CB8AC3E}">
        <p14:creationId xmlns:p14="http://schemas.microsoft.com/office/powerpoint/2010/main" val="31274484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Fun Fact</a:t>
            </a:r>
            <a:r>
              <a:rPr lang="en-US" dirty="0"/>
              <a:t>—Slide 4</a:t>
            </a:r>
            <a:endParaRPr dirty="0"/>
          </a:p>
        </p:txBody>
      </p:sp>
      <p:sp>
        <p:nvSpPr>
          <p:cNvPr id="3" name="Text Placeholder 2"/>
          <p:cNvSpPr>
            <a:spLocks noGrp="1"/>
          </p:cNvSpPr>
          <p:nvPr>
            <p:ph type="body" sz="quarter" idx="10"/>
          </p:nvPr>
        </p:nvSpPr>
        <p:spPr/>
        <p:txBody>
          <a:bodyPr>
            <a:normAutofit/>
          </a:bodyPr>
          <a:lstStyle/>
          <a:p>
            <a:r>
              <a:rPr sz="2800" dirty="0"/>
              <a:t>The </a:t>
            </a:r>
            <a:r>
              <a:rPr sz="2800" i="1" dirty="0" err="1"/>
              <a:t>Suàn</a:t>
            </a:r>
            <a:r>
              <a:rPr sz="2800" i="1" dirty="0"/>
              <a:t> </a:t>
            </a:r>
            <a:r>
              <a:rPr sz="2800" i="1" dirty="0" err="1"/>
              <a:t>shù</a:t>
            </a:r>
            <a:r>
              <a:rPr sz="2800" i="1" dirty="0"/>
              <a:t> </a:t>
            </a:r>
            <a:r>
              <a:rPr sz="2800" i="1" dirty="0" err="1"/>
              <a:t>shù</a:t>
            </a:r>
            <a:r>
              <a:rPr sz="2800" dirty="0"/>
              <a:t>, or the </a:t>
            </a:r>
            <a:r>
              <a:rPr sz="2800" i="1" dirty="0"/>
              <a:t>Book on Numbers and Computation</a:t>
            </a:r>
            <a:r>
              <a:rPr sz="2800" dirty="0"/>
              <a:t>, circa 200 BC, is one of the earliest examples of Chinese mathematics. Consisting of </a:t>
            </a:r>
            <a:r>
              <a:rPr sz="2800" dirty="0">
                <a:latin typeface="Cambria Math"/>
              </a:rPr>
              <a:t>200</a:t>
            </a:r>
            <a:r>
              <a:rPr sz="2800" dirty="0"/>
              <a:t> strips of bamboo, it contains </a:t>
            </a:r>
            <a:r>
              <a:rPr sz="2800" dirty="0">
                <a:latin typeface="Cambria Math"/>
              </a:rPr>
              <a:t>69</a:t>
            </a:r>
            <a:r>
              <a:rPr sz="2800" dirty="0"/>
              <a:t> mathematical problems with their solutions and methods.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ADB6F3-D71B-46F2-9735-E1A840EBF078}"/>
              </a:ext>
            </a:extLst>
          </p:cNvPr>
          <p:cNvSpPr>
            <a:spLocks noGrp="1"/>
          </p:cNvSpPr>
          <p:nvPr>
            <p:ph type="title"/>
          </p:nvPr>
        </p:nvSpPr>
        <p:spPr/>
        <p:txBody>
          <a:bodyPr/>
          <a:lstStyle/>
          <a:p>
            <a:r>
              <a:rPr lang="en-US" dirty="0"/>
              <a:t>Table 5:  Chinese Numerals</a:t>
            </a:r>
          </a:p>
        </p:txBody>
      </p:sp>
      <p:pic>
        <p:nvPicPr>
          <p:cNvPr id="7" name="Picture 6" descr="Table showing the Chinese Numerals and Hindu-Arabic Numerals.&#10;&#10;Chinese simple character yī for the number 1,&#10;Chinese simple character èr for the number 2,&#10;Chinese simple character sān for the number 3,&#10;Chinese simple character sì for the number 4,&#10;Chinese simple character wǔ for the number 5,&#10;Chinese simple character liù for the number 6,&#10;Chinese simple character qī for the number 7, &#10;Chinese simple character bā for the number 8,&#10;Chinese simple character jiǔ for the number 9, &#10;Chinese simple character shí for the number 10,&#10;Chinese simple character bǎi for the number 100,&#10;Chinese simple character qiān for the number 1000,&#10;Chinese simple character wàn for the number 10,000.">
            <a:extLst>
              <a:ext uri="{FF2B5EF4-FFF2-40B4-BE49-F238E27FC236}">
                <a16:creationId xmlns:a16="http://schemas.microsoft.com/office/drawing/2014/main" id="{AFCD1928-5EAE-1562-6E78-4A566C0B5EA5}"/>
              </a:ext>
            </a:extLst>
          </p:cNvPr>
          <p:cNvPicPr>
            <a:picLocks noChangeAspect="1"/>
          </p:cNvPicPr>
          <p:nvPr/>
        </p:nvPicPr>
        <p:blipFill>
          <a:blip r:embed="rId2"/>
          <a:stretch>
            <a:fillRect/>
          </a:stretch>
        </p:blipFill>
        <p:spPr>
          <a:xfrm>
            <a:off x="838200" y="1149611"/>
            <a:ext cx="7467600" cy="4726418"/>
          </a:xfrm>
          <a:prstGeom prst="rect">
            <a:avLst/>
          </a:prstGeom>
        </p:spPr>
      </p:pic>
    </p:spTree>
    <p:extLst>
      <p:ext uri="{BB962C8B-B14F-4D97-AF65-F5344CB8AC3E}">
        <p14:creationId xmlns:p14="http://schemas.microsoft.com/office/powerpoint/2010/main" val="29808401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Addition and </a:t>
            </a:r>
            <a:r>
              <a:rPr lang="en-US" dirty="0"/>
              <a:t>Multiplication</a:t>
            </a:r>
            <a:r>
              <a:rPr dirty="0"/>
              <a:t> Rules for the Chinese Numeral System</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lgn="ctr">
                  <a:defRPr sz="2800" b="1"/>
                </a:pPr>
                <a:endParaRPr lang="en-US" sz="2400" dirty="0"/>
              </a:p>
              <a:p>
                <a:pPr marL="538163" indent="-538163">
                  <a:defRPr sz="2800"/>
                </a:pPr>
                <a:r>
                  <a:rPr lang="en-US" sz="2400" dirty="0"/>
                  <a:t>1.</a:t>
                </a:r>
                <a:r>
                  <a:rPr sz="2400" dirty="0"/>
                  <a:t>​</a:t>
                </a:r>
                <a:r>
                  <a:rPr lang="en-US" sz="2400" dirty="0"/>
                  <a:t>	</a:t>
                </a:r>
                <a:r>
                  <a:rPr sz="2400" dirty="0"/>
                  <a:t>A numeral to the right of a multiple of </a:t>
                </a:r>
                <a:r>
                  <a:rPr sz="2400" dirty="0">
                    <a:latin typeface="Cambria Math"/>
                  </a:rPr>
                  <a:t>10</a:t>
                </a:r>
                <a:r>
                  <a:rPr sz="2400" dirty="0"/>
                  <a:t> (</a:t>
                </a:r>
                <a:r>
                  <a:rPr sz="2400" dirty="0">
                    <a:latin typeface="Cambria Math"/>
                  </a:rPr>
                  <a:t>10</a:t>
                </a:r>
                <a:r>
                  <a:rPr sz="2400" dirty="0"/>
                  <a:t>, </a:t>
                </a:r>
                <a:r>
                  <a:rPr sz="2400" dirty="0">
                    <a:latin typeface="Cambria Math"/>
                  </a:rPr>
                  <a:t>100</a:t>
                </a:r>
                <a:r>
                  <a:rPr sz="2400" dirty="0"/>
                  <a:t>, </a:t>
                </a:r>
                <a:r>
                  <a:rPr sz="2400" dirty="0">
                    <a:latin typeface="Cambria Math"/>
                  </a:rPr>
                  <a:t>1000</a:t>
                </a:r>
                <a:r>
                  <a:rPr sz="2400" dirty="0"/>
                  <a:t>, </a:t>
                </a:r>
                <a14:m>
                  <m:oMath xmlns:m="http://schemas.openxmlformats.org/officeDocument/2006/math">
                    <m:r>
                      <a:rPr sz="2400">
                        <a:latin typeface="Cambria Math" panose="02040503050406030204" pitchFamily="18" charset="0"/>
                      </a:rPr>
                      <m:t>…</m:t>
                    </m:r>
                  </m:oMath>
                </a14:m>
                <a:r>
                  <a:rPr sz="2400" dirty="0"/>
                  <a:t>) indicates addition. For instance,</a:t>
                </a:r>
              </a:p>
              <a:p>
                <a:r>
                  <a:rPr sz="2400" dirty="0"/>
                  <a:t>​</a:t>
                </a:r>
                <a:r>
                  <a:rPr lang="en-US" sz="2400" dirty="0"/>
                  <a:t>			</a:t>
                </a:r>
              </a:p>
              <a:p>
                <a:endParaRPr lang="en-US" sz="2400" dirty="0"/>
              </a:p>
              <a:p>
                <a:r>
                  <a:rPr lang="en-US" sz="2400" dirty="0"/>
                  <a:t>			</a:t>
                </a:r>
              </a:p>
              <a:p>
                <a:pPr marL="538163" indent="-538163"/>
                <a:r>
                  <a:rPr lang="en-US" sz="2400" dirty="0"/>
                  <a:t>				     </a:t>
                </a:r>
              </a:p>
              <a:p>
                <a:pPr marL="538163" indent="-538163"/>
                <a:r>
                  <a:rPr lang="en-US" sz="2400" dirty="0"/>
                  <a:t>	</a:t>
                </a:r>
                <a:r>
                  <a:rPr lang="en-US" sz="2800" dirty="0"/>
                  <a:t>		</a:t>
                </a:r>
                <a:endParaRPr lang="en-US"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959"/>
                </a:stretch>
              </a:blipFill>
            </p:spPr>
            <p:txBody>
              <a:bodyPr/>
              <a:lstStyle/>
              <a:p>
                <a:r>
                  <a:rPr lang="en-IN">
                    <a:noFill/>
                  </a:rPr>
                  <a:t> </a:t>
                </a:r>
              </a:p>
            </p:txBody>
          </p:sp>
        </mc:Fallback>
      </mc:AlternateContent>
      <p:pic>
        <p:nvPicPr>
          <p:cNvPr id="4" name="Picture 3" descr="Shí liù  equals 10 plus 6 equals sixteen. All the symbols are in simple Chinese.">
            <a:extLst>
              <a:ext uri="{FF2B5EF4-FFF2-40B4-BE49-F238E27FC236}">
                <a16:creationId xmlns:a16="http://schemas.microsoft.com/office/drawing/2014/main" id="{50D65BB9-A772-B428-20A8-FC45686EB048}"/>
              </a:ext>
            </a:extLst>
          </p:cNvPr>
          <p:cNvPicPr>
            <a:picLocks noChangeAspect="1"/>
          </p:cNvPicPr>
          <p:nvPr/>
        </p:nvPicPr>
        <p:blipFill>
          <a:blip r:embed="rId3"/>
          <a:stretch>
            <a:fillRect/>
          </a:stretch>
        </p:blipFill>
        <p:spPr>
          <a:xfrm>
            <a:off x="3177900" y="2343000"/>
            <a:ext cx="2125754" cy="324000"/>
          </a:xfrm>
          <a:prstGeom prst="rect">
            <a:avLst/>
          </a:prstGeom>
        </p:spPr>
      </p:pic>
      <mc:AlternateContent xmlns:mc="http://schemas.openxmlformats.org/markup-compatibility/2006">
        <mc:Choice xmlns:a14="http://schemas.microsoft.com/office/drawing/2010/main" Requires="a14">
          <p:sp>
            <p:nvSpPr>
              <p:cNvPr id="8" name="TextBox 7">
                <a:extLst>
                  <a:ext uri="{FF2B5EF4-FFF2-40B4-BE49-F238E27FC236}">
                    <a16:creationId xmlns:a16="http://schemas.microsoft.com/office/drawing/2014/main" id="{85AD26AF-0023-EC29-20FD-A89D8E2AE20C}"/>
                  </a:ext>
                </a:extLst>
              </p:cNvPr>
              <p:cNvSpPr txBox="1"/>
              <p:nvPr/>
            </p:nvSpPr>
            <p:spPr>
              <a:xfrm>
                <a:off x="457200" y="2630530"/>
                <a:ext cx="8229600" cy="830997"/>
              </a:xfrm>
              <a:prstGeom prst="rect">
                <a:avLst/>
              </a:prstGeom>
              <a:noFill/>
            </p:spPr>
            <p:txBody>
              <a:bodyPr wrap="square">
                <a:spAutoFit/>
              </a:bodyPr>
              <a:lstStyle/>
              <a:p>
                <a:pPr marL="538163" indent="-538163"/>
                <a:r>
                  <a:rPr lang="en-US" sz="2400" dirty="0">
                    <a:solidFill>
                      <a:srgbClr val="000000"/>
                    </a:solidFill>
                  </a:rPr>
                  <a:t>2.​	A numeral to the left of a multiple of </a:t>
                </a:r>
                <a:r>
                  <a:rPr lang="en-US" sz="2400" dirty="0">
                    <a:solidFill>
                      <a:srgbClr val="000000"/>
                    </a:solidFill>
                    <a:latin typeface="Cambria Math"/>
                  </a:rPr>
                  <a:t>10</a:t>
                </a:r>
                <a:r>
                  <a:rPr lang="en-US" sz="2400" dirty="0">
                    <a:solidFill>
                      <a:srgbClr val="000000"/>
                    </a:solidFill>
                  </a:rPr>
                  <a:t> (</a:t>
                </a:r>
                <a:r>
                  <a:rPr lang="en-US" sz="2400" dirty="0">
                    <a:solidFill>
                      <a:srgbClr val="000000"/>
                    </a:solidFill>
                    <a:latin typeface="Cambria Math"/>
                  </a:rPr>
                  <a:t>10</a:t>
                </a:r>
                <a:r>
                  <a:rPr lang="en-US" sz="2400" dirty="0">
                    <a:solidFill>
                      <a:srgbClr val="000000"/>
                    </a:solidFill>
                  </a:rPr>
                  <a:t>, </a:t>
                </a:r>
                <a:r>
                  <a:rPr lang="en-US" sz="2400" dirty="0">
                    <a:solidFill>
                      <a:srgbClr val="000000"/>
                    </a:solidFill>
                    <a:latin typeface="Cambria Math"/>
                  </a:rPr>
                  <a:t>100</a:t>
                </a:r>
                <a:r>
                  <a:rPr lang="en-US" sz="2400" dirty="0">
                    <a:solidFill>
                      <a:srgbClr val="000000"/>
                    </a:solidFill>
                  </a:rPr>
                  <a:t>, </a:t>
                </a:r>
                <a:r>
                  <a:rPr lang="en-US" sz="2400" dirty="0">
                    <a:solidFill>
                      <a:srgbClr val="000000"/>
                    </a:solidFill>
                    <a:latin typeface="Cambria Math"/>
                  </a:rPr>
                  <a:t>1000</a:t>
                </a:r>
                <a:r>
                  <a:rPr lang="en-US" sz="2400" dirty="0">
                    <a:solidFill>
                      <a:srgbClr val="000000"/>
                    </a:solidFill>
                  </a:rPr>
                  <a:t>, </a:t>
                </a:r>
                <a14:m>
                  <m:oMath xmlns:m="http://schemas.openxmlformats.org/officeDocument/2006/math">
                    <m:r>
                      <a:rPr lang="en-US" sz="2400">
                        <a:solidFill>
                          <a:srgbClr val="000000"/>
                        </a:solidFill>
                        <a:latin typeface="Cambria Math" panose="02040503050406030204" pitchFamily="18" charset="0"/>
                      </a:rPr>
                      <m:t>…</m:t>
                    </m:r>
                  </m:oMath>
                </a14:m>
                <a:r>
                  <a:rPr lang="en-US" sz="2400" dirty="0">
                    <a:solidFill>
                      <a:srgbClr val="000000"/>
                    </a:solidFill>
                  </a:rPr>
                  <a:t>) indicates multiplication. For instance,</a:t>
                </a:r>
              </a:p>
            </p:txBody>
          </p:sp>
        </mc:Choice>
        <mc:Fallback>
          <p:sp>
            <p:nvSpPr>
              <p:cNvPr id="8" name="TextBox 7">
                <a:extLst>
                  <a:ext uri="{FF2B5EF4-FFF2-40B4-BE49-F238E27FC236}">
                    <a16:creationId xmlns:a16="http://schemas.microsoft.com/office/drawing/2014/main" id="{85AD26AF-0023-EC29-20FD-A89D8E2AE20C}"/>
                  </a:ext>
                </a:extLst>
              </p:cNvPr>
              <p:cNvSpPr txBox="1">
                <a:spLocks noRot="1" noChangeAspect="1" noMove="1" noResize="1" noEditPoints="1" noAdjustHandles="1" noChangeArrowheads="1" noChangeShapeType="1" noTextEdit="1"/>
              </p:cNvSpPr>
              <p:nvPr/>
            </p:nvSpPr>
            <p:spPr>
              <a:xfrm>
                <a:off x="457200" y="2630530"/>
                <a:ext cx="8229600" cy="830997"/>
              </a:xfrm>
              <a:prstGeom prst="rect">
                <a:avLst/>
              </a:prstGeom>
              <a:blipFill>
                <a:blip r:embed="rId4"/>
                <a:stretch>
                  <a:fillRect l="-1111" t="-7353" r="-148" b="-16176"/>
                </a:stretch>
              </a:blipFill>
            </p:spPr>
            <p:txBody>
              <a:bodyPr/>
              <a:lstStyle/>
              <a:p>
                <a:r>
                  <a:rPr lang="en-IN">
                    <a:noFill/>
                  </a:rPr>
                  <a:t> </a:t>
                </a:r>
              </a:p>
            </p:txBody>
          </p:sp>
        </mc:Fallback>
      </mc:AlternateContent>
      <p:pic>
        <p:nvPicPr>
          <p:cNvPr id="5" name="Picture 4" descr="liù shí = 6 times 10 = 60. All the symbols are in simple Chinese.&#10;">
            <a:extLst>
              <a:ext uri="{FF2B5EF4-FFF2-40B4-BE49-F238E27FC236}">
                <a16:creationId xmlns:a16="http://schemas.microsoft.com/office/drawing/2014/main" id="{E3874BE1-A484-95B6-1A13-CBF32729B4BF}"/>
              </a:ext>
            </a:extLst>
          </p:cNvPr>
          <p:cNvPicPr>
            <a:picLocks noChangeAspect="1"/>
          </p:cNvPicPr>
          <p:nvPr/>
        </p:nvPicPr>
        <p:blipFill>
          <a:blip r:embed="rId5"/>
          <a:stretch>
            <a:fillRect/>
          </a:stretch>
        </p:blipFill>
        <p:spPr>
          <a:xfrm>
            <a:off x="3156628" y="3486000"/>
            <a:ext cx="2176614" cy="324000"/>
          </a:xfrm>
          <a:prstGeom prst="rect">
            <a:avLst/>
          </a:prstGeom>
        </p:spPr>
      </p:pic>
      <p:sp>
        <p:nvSpPr>
          <p:cNvPr id="18" name="TextBox 17">
            <a:extLst>
              <a:ext uri="{FF2B5EF4-FFF2-40B4-BE49-F238E27FC236}">
                <a16:creationId xmlns:a16="http://schemas.microsoft.com/office/drawing/2014/main" id="{A8CCE930-76E0-CBFC-8918-0C33BDD54767}"/>
              </a:ext>
            </a:extLst>
          </p:cNvPr>
          <p:cNvSpPr txBox="1"/>
          <p:nvPr/>
        </p:nvSpPr>
        <p:spPr>
          <a:xfrm>
            <a:off x="457200" y="3778444"/>
            <a:ext cx="2971800" cy="461665"/>
          </a:xfrm>
          <a:prstGeom prst="rect">
            <a:avLst/>
          </a:prstGeom>
          <a:noFill/>
        </p:spPr>
        <p:txBody>
          <a:bodyPr wrap="square">
            <a:spAutoFit/>
          </a:bodyPr>
          <a:lstStyle/>
          <a:p>
            <a:pPr marL="538163" indent="-538163"/>
            <a:r>
              <a:rPr lang="en-US" sz="2400" dirty="0">
                <a:solidFill>
                  <a:srgbClr val="000000"/>
                </a:solidFill>
              </a:rPr>
              <a:t>3.​	A position holder,</a:t>
            </a:r>
            <a:endParaRPr lang="en-IN" sz="2400" dirty="0">
              <a:solidFill>
                <a:srgbClr val="000000"/>
              </a:solidFill>
            </a:endParaRPr>
          </a:p>
        </p:txBody>
      </p:sp>
      <p:pic>
        <p:nvPicPr>
          <p:cNvPr id="14" name="Picture 13" descr="Chinese character líng for the number 0.">
            <a:extLst>
              <a:ext uri="{FF2B5EF4-FFF2-40B4-BE49-F238E27FC236}">
                <a16:creationId xmlns:a16="http://schemas.microsoft.com/office/drawing/2014/main" id="{5F8A37BD-3FBE-4FBD-A299-3DBB6522A031}"/>
              </a:ext>
            </a:extLst>
          </p:cNvPr>
          <p:cNvPicPr>
            <a:picLocks noChangeAspect="1"/>
          </p:cNvPicPr>
          <p:nvPr/>
        </p:nvPicPr>
        <p:blipFill>
          <a:blip r:embed="rId6"/>
          <a:stretch>
            <a:fillRect/>
          </a:stretch>
        </p:blipFill>
        <p:spPr>
          <a:xfrm>
            <a:off x="3307976" y="3941147"/>
            <a:ext cx="250706" cy="247513"/>
          </a:xfrm>
          <a:prstGeom prst="rect">
            <a:avLst/>
          </a:prstGeom>
        </p:spPr>
      </p:pic>
      <p:sp>
        <p:nvSpPr>
          <p:cNvPr id="21" name="TextBox 20">
            <a:extLst>
              <a:ext uri="{FF2B5EF4-FFF2-40B4-BE49-F238E27FC236}">
                <a16:creationId xmlns:a16="http://schemas.microsoft.com/office/drawing/2014/main" id="{00B17149-A13D-310A-5DA0-20491D3309AB}"/>
              </a:ext>
            </a:extLst>
          </p:cNvPr>
          <p:cNvSpPr txBox="1"/>
          <p:nvPr/>
        </p:nvSpPr>
        <p:spPr>
          <a:xfrm>
            <a:off x="3563164" y="3794582"/>
            <a:ext cx="4895036" cy="461665"/>
          </a:xfrm>
          <a:prstGeom prst="rect">
            <a:avLst/>
          </a:prstGeom>
          <a:noFill/>
        </p:spPr>
        <p:txBody>
          <a:bodyPr wrap="square">
            <a:spAutoFit/>
          </a:bodyPr>
          <a:lstStyle/>
          <a:p>
            <a:r>
              <a:rPr lang="en-US" sz="2400" dirty="0">
                <a:solidFill>
                  <a:srgbClr val="000000"/>
                </a:solidFill>
              </a:rPr>
              <a:t>is used for when a zero occurs in the </a:t>
            </a:r>
            <a:endParaRPr lang="en-IN" sz="2400" dirty="0">
              <a:solidFill>
                <a:srgbClr val="000000"/>
              </a:solidFill>
            </a:endParaRPr>
          </a:p>
        </p:txBody>
      </p:sp>
      <p:sp>
        <p:nvSpPr>
          <p:cNvPr id="26" name="TextBox 25">
            <a:extLst>
              <a:ext uri="{FF2B5EF4-FFF2-40B4-BE49-F238E27FC236}">
                <a16:creationId xmlns:a16="http://schemas.microsoft.com/office/drawing/2014/main" id="{AF60C8EB-B590-75E3-DE8B-94B5F1CA0922}"/>
              </a:ext>
            </a:extLst>
          </p:cNvPr>
          <p:cNvSpPr txBox="1"/>
          <p:nvPr/>
        </p:nvSpPr>
        <p:spPr>
          <a:xfrm>
            <a:off x="1013320" y="4122003"/>
            <a:ext cx="7444880" cy="830997"/>
          </a:xfrm>
          <a:prstGeom prst="rect">
            <a:avLst/>
          </a:prstGeom>
          <a:noFill/>
        </p:spPr>
        <p:txBody>
          <a:bodyPr wrap="square">
            <a:spAutoFit/>
          </a:bodyPr>
          <a:lstStyle/>
          <a:p>
            <a:pPr marL="538163" indent="-538163"/>
            <a:r>
              <a:rPr lang="en-US" sz="2400" dirty="0">
                <a:solidFill>
                  <a:srgbClr val="000000"/>
                </a:solidFill>
              </a:rPr>
              <a:t>middle of a numeral. Only one is needed to show any</a:t>
            </a:r>
          </a:p>
          <a:p>
            <a:pPr marL="538163" indent="-538163"/>
            <a:r>
              <a:rPr lang="en-US" sz="2400" dirty="0">
                <a:solidFill>
                  <a:srgbClr val="000000"/>
                </a:solidFill>
              </a:rPr>
              <a:t>number of consecutive zeros. For instance,</a:t>
            </a:r>
          </a:p>
        </p:txBody>
      </p:sp>
      <p:pic>
        <p:nvPicPr>
          <p:cNvPr id="6" name="Picture 5" descr="201 = èr bǎi ling yī. All the symbols are in simple Chinese.">
            <a:extLst>
              <a:ext uri="{FF2B5EF4-FFF2-40B4-BE49-F238E27FC236}">
                <a16:creationId xmlns:a16="http://schemas.microsoft.com/office/drawing/2014/main" id="{7CAD8740-A5F2-4E5C-9BAA-562CB85AF074}"/>
              </a:ext>
            </a:extLst>
          </p:cNvPr>
          <p:cNvPicPr>
            <a:picLocks noChangeAspect="1"/>
          </p:cNvPicPr>
          <p:nvPr/>
        </p:nvPicPr>
        <p:blipFill>
          <a:blip r:embed="rId7"/>
          <a:stretch>
            <a:fillRect/>
          </a:stretch>
        </p:blipFill>
        <p:spPr>
          <a:xfrm>
            <a:off x="3276600" y="5076131"/>
            <a:ext cx="2404984" cy="314369"/>
          </a:xfrm>
          <a:prstGeom prst="rect">
            <a:avLst/>
          </a:prstGeom>
        </p:spPr>
      </p:pic>
      <p:pic>
        <p:nvPicPr>
          <p:cNvPr id="10" name="Picture 9" descr="2001 = èr qiān ling yī. All the symbols are in simple Chinese.">
            <a:extLst>
              <a:ext uri="{FF2B5EF4-FFF2-40B4-BE49-F238E27FC236}">
                <a16:creationId xmlns:a16="http://schemas.microsoft.com/office/drawing/2014/main" id="{5378B434-7DE7-458B-AE21-F6662593468B}"/>
              </a:ext>
            </a:extLst>
          </p:cNvPr>
          <p:cNvPicPr>
            <a:picLocks noChangeAspect="1"/>
          </p:cNvPicPr>
          <p:nvPr/>
        </p:nvPicPr>
        <p:blipFill>
          <a:blip r:embed="rId8"/>
          <a:stretch>
            <a:fillRect/>
          </a:stretch>
        </p:blipFill>
        <p:spPr>
          <a:xfrm>
            <a:off x="3200400" y="5572642"/>
            <a:ext cx="2441338" cy="294758"/>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2600" dirty="0"/>
              <a:t>Example 5: Converting between the Hindu-Arabic Numeral System and the Chinese Numeral System</a:t>
            </a:r>
            <a:r>
              <a:rPr lang="en-US" sz="2600" dirty="0"/>
              <a:t>—Slide 1</a:t>
            </a:r>
            <a:endParaRPr sz="2600" dirty="0"/>
          </a:p>
        </p:txBody>
      </p:sp>
      <p:sp>
        <p:nvSpPr>
          <p:cNvPr id="3" name="Text Placeholder 2"/>
          <p:cNvSpPr>
            <a:spLocks noGrp="1"/>
          </p:cNvSpPr>
          <p:nvPr>
            <p:ph type="body" sz="quarter" idx="10"/>
          </p:nvPr>
        </p:nvSpPr>
        <p:spPr/>
        <p:txBody>
          <a:bodyPr>
            <a:normAutofit/>
          </a:bodyPr>
          <a:lstStyle/>
          <a:p>
            <a:pPr marL="538163" indent="-538163">
              <a:defRPr sz="2800"/>
            </a:pPr>
            <a:r>
              <a:rPr lang="en-US" sz="2600" dirty="0"/>
              <a:t>a.	</a:t>
            </a:r>
            <a:r>
              <a:rPr sz="2600" dirty="0"/>
              <a:t>Write the following Chinese numeral as a Hindu-Arabic numeral.</a:t>
            </a:r>
            <a:endParaRPr lang="en-US" sz="2600" dirty="0"/>
          </a:p>
          <a:p>
            <a:pPr marL="514350" indent="-514350">
              <a:buFont typeface="+mj-lt"/>
              <a:buAutoNum type="alphaLcPeriod"/>
              <a:defRPr sz="2800"/>
            </a:pPr>
            <a:endParaRPr lang="en-IN" sz="2600" dirty="0"/>
          </a:p>
          <a:p>
            <a:pPr algn="ctr">
              <a:defRPr sz="2800"/>
            </a:pPr>
            <a:endParaRPr lang="en-US" sz="2600" dirty="0"/>
          </a:p>
          <a:p>
            <a:pPr algn="ctr">
              <a:defRPr sz="2800"/>
            </a:pPr>
            <a:endParaRPr lang="en-US" sz="2600" dirty="0"/>
          </a:p>
          <a:p>
            <a:pPr algn="ctr">
              <a:defRPr sz="2800"/>
            </a:pPr>
            <a:endParaRPr lang="en-US" sz="2600" dirty="0"/>
          </a:p>
          <a:p>
            <a:pPr algn="ctr">
              <a:defRPr sz="2800"/>
            </a:pPr>
            <a:endParaRPr lang="en-US" sz="2600" dirty="0"/>
          </a:p>
          <a:p>
            <a:pPr algn="ctr">
              <a:defRPr sz="2800"/>
            </a:pPr>
            <a:endParaRPr lang="en-US" sz="2600" dirty="0"/>
          </a:p>
        </p:txBody>
      </p:sp>
      <p:pic>
        <p:nvPicPr>
          <p:cNvPr id="6" name="Picture 5" descr="Jiǔ shí bā. All the symbols are in simple Chinese.">
            <a:extLst>
              <a:ext uri="{FF2B5EF4-FFF2-40B4-BE49-F238E27FC236}">
                <a16:creationId xmlns:a16="http://schemas.microsoft.com/office/drawing/2014/main" id="{0D04CAFE-3132-44B9-9A68-23EA7AFAB9DE}"/>
              </a:ext>
            </a:extLst>
          </p:cNvPr>
          <p:cNvPicPr>
            <a:picLocks noChangeAspect="1"/>
          </p:cNvPicPr>
          <p:nvPr/>
        </p:nvPicPr>
        <p:blipFill>
          <a:blip r:embed="rId2"/>
          <a:stretch>
            <a:fillRect/>
          </a:stretch>
        </p:blipFill>
        <p:spPr>
          <a:xfrm>
            <a:off x="4224431" y="1959594"/>
            <a:ext cx="695133" cy="204943"/>
          </a:xfrm>
          <a:prstGeom prst="rect">
            <a:avLst/>
          </a:prstGeom>
        </p:spPr>
      </p:pic>
      <p:sp>
        <p:nvSpPr>
          <p:cNvPr id="5" name="TextBox 4">
            <a:extLst>
              <a:ext uri="{FF2B5EF4-FFF2-40B4-BE49-F238E27FC236}">
                <a16:creationId xmlns:a16="http://schemas.microsoft.com/office/drawing/2014/main" id="{40EE1C2F-5E28-6F92-C5F9-442FE95343C3}"/>
              </a:ext>
            </a:extLst>
          </p:cNvPr>
          <p:cNvSpPr txBox="1"/>
          <p:nvPr/>
        </p:nvSpPr>
        <p:spPr>
          <a:xfrm>
            <a:off x="457200" y="2414971"/>
            <a:ext cx="8229600" cy="2893100"/>
          </a:xfrm>
          <a:prstGeom prst="rect">
            <a:avLst/>
          </a:prstGeom>
          <a:noFill/>
        </p:spPr>
        <p:txBody>
          <a:bodyPr wrap="square">
            <a:spAutoFit/>
          </a:bodyPr>
          <a:lstStyle/>
          <a:p>
            <a:pPr marL="538163" indent="-538163">
              <a:defRPr sz="2800"/>
            </a:pPr>
            <a:r>
              <a:rPr lang="en-US" sz="2600" dirty="0"/>
              <a:t>b.	Write the following Hindu-Arabic numeral as a Chinese numeral.</a:t>
            </a:r>
          </a:p>
          <a:p>
            <a:pPr algn="ctr"/>
            <a:r>
              <a:rPr lang="en-US" sz="2600" dirty="0"/>
              <a:t>​</a:t>
            </a:r>
            <a:r>
              <a:rPr lang="en-US" sz="2600" dirty="0">
                <a:latin typeface="Cambria Math"/>
              </a:rPr>
              <a:t>407</a:t>
            </a:r>
          </a:p>
          <a:p>
            <a:r>
              <a:rPr lang="en-US" sz="2600" b="1" dirty="0"/>
              <a:t>Solution</a:t>
            </a:r>
          </a:p>
          <a:p>
            <a:pPr marL="514350" indent="-514350">
              <a:buFont typeface="+mj-lt"/>
              <a:buAutoNum type="alphaLcPeriod"/>
              <a:defRPr sz="2800"/>
            </a:pPr>
            <a:r>
              <a:rPr lang="en-US" sz="2600" dirty="0"/>
              <a:t>​We can use Table 5 to determine the value for each symbol</a:t>
            </a:r>
          </a:p>
          <a:p>
            <a:pPr>
              <a:defRPr sz="2800"/>
            </a:pPr>
            <a:r>
              <a:rPr lang="en-US" sz="2600" dirty="0"/>
              <a:t>			           9 </a:t>
            </a:r>
            <a:r>
              <a:rPr lang="en-US" sz="1200" dirty="0"/>
              <a:t> </a:t>
            </a:r>
            <a:r>
              <a:rPr lang="en-US" sz="2600" dirty="0"/>
              <a:t>10  8</a:t>
            </a:r>
          </a:p>
        </p:txBody>
      </p:sp>
      <p:pic>
        <p:nvPicPr>
          <p:cNvPr id="8" name="Picture 7" descr="Jiǔ, shí, bā. All the symbols are simple Chinese.">
            <a:extLst>
              <a:ext uri="{FF2B5EF4-FFF2-40B4-BE49-F238E27FC236}">
                <a16:creationId xmlns:a16="http://schemas.microsoft.com/office/drawing/2014/main" id="{820C7DB3-3289-407A-9176-8C669276A94F}"/>
              </a:ext>
            </a:extLst>
          </p:cNvPr>
          <p:cNvPicPr>
            <a:picLocks noChangeAspect="1"/>
          </p:cNvPicPr>
          <p:nvPr/>
        </p:nvPicPr>
        <p:blipFill>
          <a:blip r:embed="rId2"/>
          <a:stretch>
            <a:fillRect/>
          </a:stretch>
        </p:blipFill>
        <p:spPr>
          <a:xfrm>
            <a:off x="4029593" y="5260866"/>
            <a:ext cx="1084811" cy="319830"/>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sz="2700" dirty="0"/>
              <a:t>Example 5: Converting between the Hindu-Arabic Numeral System and the Chinese Numeral System</a:t>
            </a:r>
            <a:r>
              <a:rPr lang="en-US" sz="2800" dirty="0"/>
              <a:t> —Slide 2</a:t>
            </a:r>
            <a:endParaRPr sz="2700" dirty="0"/>
          </a:p>
        </p:txBody>
      </p:sp>
      <p:sp>
        <p:nvSpPr>
          <p:cNvPr id="3" name="Text Placeholder 2"/>
          <p:cNvSpPr>
            <a:spLocks noGrp="1"/>
          </p:cNvSpPr>
          <p:nvPr>
            <p:ph type="body" sz="quarter" idx="10"/>
          </p:nvPr>
        </p:nvSpPr>
        <p:spPr/>
        <p:txBody>
          <a:bodyPr>
            <a:normAutofit/>
          </a:bodyPr>
          <a:lstStyle/>
          <a:p>
            <a:pPr marL="457200" lvl="1" indent="0">
              <a:buNone/>
            </a:pPr>
            <a:r>
              <a:rPr sz="2400" dirty="0"/>
              <a:t>Because the </a:t>
            </a:r>
            <a:r>
              <a:rPr sz="2400" dirty="0">
                <a:latin typeface="Cambria Math"/>
              </a:rPr>
              <a:t>9</a:t>
            </a:r>
            <a:r>
              <a:rPr sz="2400" dirty="0"/>
              <a:t> symbol is to the left of the </a:t>
            </a:r>
            <a:r>
              <a:rPr sz="2400" dirty="0">
                <a:latin typeface="Cambria Math"/>
              </a:rPr>
              <a:t>10</a:t>
            </a:r>
            <a:r>
              <a:rPr sz="2400" dirty="0"/>
              <a:t>, we will multiply the two together and then add </a:t>
            </a:r>
            <a:r>
              <a:rPr sz="2400" dirty="0">
                <a:latin typeface="Cambria Math"/>
              </a:rPr>
              <a:t>8</a:t>
            </a:r>
            <a:r>
              <a:rPr sz="2400" dirty="0"/>
              <a:t>, which is to the right of the </a:t>
            </a:r>
            <a:r>
              <a:rPr sz="2400" dirty="0">
                <a:latin typeface="Cambria Math"/>
              </a:rPr>
              <a:t>10</a:t>
            </a:r>
            <a:r>
              <a:rPr sz="2400" dirty="0"/>
              <a:t>.</a:t>
            </a:r>
            <a:endParaRPr lang="en-US" sz="2400" dirty="0"/>
          </a:p>
          <a:p>
            <a:r>
              <a:rPr lang="en-IN" sz="2400" dirty="0"/>
              <a:t>	</a:t>
            </a:r>
          </a:p>
          <a:p>
            <a:r>
              <a:rPr lang="en-IN" sz="2400" dirty="0"/>
              <a:t>			</a:t>
            </a:r>
          </a:p>
          <a:p>
            <a:pPr marL="538163" indent="-538163">
              <a:defRPr sz="2800"/>
            </a:pPr>
            <a:endParaRPr lang="ar-AE" sz="2400" dirty="0"/>
          </a:p>
        </p:txBody>
      </p:sp>
      <p:pic>
        <p:nvPicPr>
          <p:cNvPr id="8" name="Picture 7" descr="Jiǔ shí bā = open parentheses 9 times 10 close parentheses  + 8 = 98. All the symbols are in simple Chinese.">
            <a:extLst>
              <a:ext uri="{FF2B5EF4-FFF2-40B4-BE49-F238E27FC236}">
                <a16:creationId xmlns:a16="http://schemas.microsoft.com/office/drawing/2014/main" id="{0AB459BE-2D2A-EB03-5FA7-1C5A73B68CFF}"/>
              </a:ext>
            </a:extLst>
          </p:cNvPr>
          <p:cNvPicPr>
            <a:picLocks noChangeAspect="1"/>
          </p:cNvPicPr>
          <p:nvPr/>
        </p:nvPicPr>
        <p:blipFill>
          <a:blip r:embed="rId2"/>
          <a:stretch>
            <a:fillRect/>
          </a:stretch>
        </p:blipFill>
        <p:spPr>
          <a:xfrm>
            <a:off x="2819400" y="2209800"/>
            <a:ext cx="3420001" cy="468000"/>
          </a:xfrm>
          <a:prstGeom prst="rect">
            <a:avLst/>
          </a:prstGeom>
        </p:spPr>
      </p:pic>
      <p:sp>
        <p:nvSpPr>
          <p:cNvPr id="15" name="TextBox 14">
            <a:extLst>
              <a:ext uri="{FF2B5EF4-FFF2-40B4-BE49-F238E27FC236}">
                <a16:creationId xmlns:a16="http://schemas.microsoft.com/office/drawing/2014/main" id="{B9CA67A5-78FA-4329-C62E-718019005E16}"/>
              </a:ext>
            </a:extLst>
          </p:cNvPr>
          <p:cNvSpPr txBox="1"/>
          <p:nvPr/>
        </p:nvSpPr>
        <p:spPr>
          <a:xfrm>
            <a:off x="457200" y="3048000"/>
            <a:ext cx="5638800" cy="461665"/>
          </a:xfrm>
          <a:prstGeom prst="rect">
            <a:avLst/>
          </a:prstGeom>
          <a:noFill/>
        </p:spPr>
        <p:txBody>
          <a:bodyPr wrap="square">
            <a:spAutoFit/>
          </a:bodyPr>
          <a:lstStyle/>
          <a:p>
            <a:pPr marL="538163" indent="-538163"/>
            <a:r>
              <a:rPr lang="en-IN" sz="2400" dirty="0"/>
              <a:t>b.​	Writing </a:t>
            </a:r>
            <a:r>
              <a:rPr lang="en-IN" sz="2400" dirty="0">
                <a:latin typeface="Cambria Math"/>
              </a:rPr>
              <a:t>407</a:t>
            </a:r>
            <a:r>
              <a:rPr lang="en-IN" sz="2400" dirty="0"/>
              <a:t> in expanded form we have</a:t>
            </a:r>
          </a:p>
        </p:txBody>
      </p:sp>
      <p:pic>
        <p:nvPicPr>
          <p:cNvPr id="11" name="Picture 10" descr="Open parenthesis four multiplied by one hundred close parenthesis plus seven.">
            <a:extLst>
              <a:ext uri="{FF2B5EF4-FFF2-40B4-BE49-F238E27FC236}">
                <a16:creationId xmlns:a16="http://schemas.microsoft.com/office/drawing/2014/main" id="{21F99C02-BFFD-0F15-3085-BEC832704AAF}"/>
              </a:ext>
            </a:extLst>
          </p:cNvPr>
          <p:cNvPicPr>
            <a:picLocks noChangeAspect="1"/>
          </p:cNvPicPr>
          <p:nvPr/>
        </p:nvPicPr>
        <p:blipFill>
          <a:blip r:embed="rId3"/>
          <a:stretch>
            <a:fillRect/>
          </a:stretch>
        </p:blipFill>
        <p:spPr>
          <a:xfrm>
            <a:off x="5943600" y="3120559"/>
            <a:ext cx="1476375" cy="428625"/>
          </a:xfrm>
          <a:prstGeom prst="rect">
            <a:avLst/>
          </a:prstGeom>
        </p:spPr>
      </p:pic>
      <p:sp>
        <p:nvSpPr>
          <p:cNvPr id="13" name="TextBox 12">
            <a:extLst>
              <a:ext uri="{FF2B5EF4-FFF2-40B4-BE49-F238E27FC236}">
                <a16:creationId xmlns:a16="http://schemas.microsoft.com/office/drawing/2014/main" id="{72792226-2B5C-C885-201F-70ECD829E1FA}"/>
              </a:ext>
            </a:extLst>
          </p:cNvPr>
          <p:cNvSpPr txBox="1"/>
          <p:nvPr/>
        </p:nvSpPr>
        <p:spPr>
          <a:xfrm>
            <a:off x="533400" y="3429000"/>
            <a:ext cx="8077200" cy="1938992"/>
          </a:xfrm>
          <a:prstGeom prst="rect">
            <a:avLst/>
          </a:prstGeom>
          <a:noFill/>
        </p:spPr>
        <p:txBody>
          <a:bodyPr wrap="square">
            <a:spAutoFit/>
          </a:bodyPr>
          <a:lstStyle/>
          <a:p>
            <a:pPr marL="457200" lvl="1" indent="0">
              <a:buNone/>
            </a:pPr>
            <a:r>
              <a:rPr lang="en-IN" sz="2400" dirty="0"/>
              <a:t>This means that we need the character for </a:t>
            </a:r>
            <a:r>
              <a:rPr lang="en-IN" sz="2400" dirty="0">
                <a:latin typeface="Cambria Math"/>
              </a:rPr>
              <a:t>4</a:t>
            </a:r>
            <a:r>
              <a:rPr lang="en-IN" sz="2400" dirty="0"/>
              <a:t> to be on the left of the symbol for </a:t>
            </a:r>
            <a:r>
              <a:rPr lang="en-IN" sz="2400" dirty="0">
                <a:latin typeface="Cambria Math"/>
              </a:rPr>
              <a:t>100</a:t>
            </a:r>
            <a:r>
              <a:rPr lang="en-IN" sz="2400" dirty="0"/>
              <a:t> and the character for </a:t>
            </a:r>
            <a:r>
              <a:rPr lang="en-IN" sz="2400" dirty="0">
                <a:latin typeface="Cambria Math"/>
              </a:rPr>
              <a:t>7</a:t>
            </a:r>
            <a:r>
              <a:rPr lang="en-IN" sz="2400" dirty="0"/>
              <a:t> to be on the right. However, because there is a </a:t>
            </a:r>
            <a:r>
              <a:rPr lang="en-IN" sz="2400" dirty="0">
                <a:latin typeface="Cambria Math"/>
              </a:rPr>
              <a:t>0</a:t>
            </a:r>
            <a:r>
              <a:rPr lang="en-IN" sz="2400" dirty="0"/>
              <a:t> in the middle of our numeral, we also need the place holder. The symbols needed are as follows.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sz="2700" dirty="0"/>
              <a:t>Example 5: Converting between the Hindu-Arabic Numeral System and the Chinese Numeral System</a:t>
            </a:r>
            <a:r>
              <a:rPr lang="en-US" sz="2800" dirty="0"/>
              <a:t> —Slide 3</a:t>
            </a:r>
            <a:endParaRPr sz="2700" dirty="0"/>
          </a:p>
        </p:txBody>
      </p:sp>
      <p:pic>
        <p:nvPicPr>
          <p:cNvPr id="4" name="Picture 3" descr="4 = sì, 100 = bǎi, 0 = ling, 7 = qī, 407 = sì bǎi ling qī. All the symbols are in simple Chinese.">
            <a:extLst>
              <a:ext uri="{FF2B5EF4-FFF2-40B4-BE49-F238E27FC236}">
                <a16:creationId xmlns:a16="http://schemas.microsoft.com/office/drawing/2014/main" id="{C5C8C4F1-E4C0-616E-B7FB-3B075989DF26}"/>
              </a:ext>
            </a:extLst>
          </p:cNvPr>
          <p:cNvPicPr>
            <a:picLocks noChangeAspect="1"/>
          </p:cNvPicPr>
          <p:nvPr/>
        </p:nvPicPr>
        <p:blipFill>
          <a:blip r:embed="rId2"/>
          <a:stretch>
            <a:fillRect/>
          </a:stretch>
        </p:blipFill>
        <p:spPr>
          <a:xfrm>
            <a:off x="3352800" y="1447800"/>
            <a:ext cx="1853000" cy="2448000"/>
          </a:xfrm>
          <a:prstGeom prst="rect">
            <a:avLst/>
          </a:prstGeom>
        </p:spPr>
      </p:pic>
    </p:spTree>
    <p:extLst>
      <p:ext uri="{BB962C8B-B14F-4D97-AF65-F5344CB8AC3E}">
        <p14:creationId xmlns:p14="http://schemas.microsoft.com/office/powerpoint/2010/main" val="2409204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07EDE-A5A5-3488-EE09-192666148552}"/>
              </a:ext>
            </a:extLst>
          </p:cNvPr>
          <p:cNvSpPr>
            <a:spLocks noGrp="1"/>
          </p:cNvSpPr>
          <p:nvPr>
            <p:ph type="title"/>
          </p:nvPr>
        </p:nvSpPr>
        <p:spPr/>
        <p:txBody>
          <a:bodyPr>
            <a:normAutofit/>
          </a:bodyPr>
          <a:lstStyle/>
          <a:p>
            <a:r>
              <a:rPr lang="en-US" dirty="0"/>
              <a:t>Table 1:  Hieroglyphics for Egyptian Numerals</a:t>
            </a:r>
            <a:endParaRPr lang="en-IN" dirty="0"/>
          </a:p>
        </p:txBody>
      </p:sp>
      <p:pic>
        <p:nvPicPr>
          <p:cNvPr id="21" name="Picture 20" descr="The Table consists of 3 columns.&#10;&#10;Egyptian Hieroglyphic, Hieroglyphic Description, Hindu Arabic Numeral and 7 rows.&#10;&#10;Row 1: Vertical line corresponds to Hindu-Arabic numeral 1.&#10;Row 2: Cattle hobble corresponds to Hindu-Arabic numeral 10.&#10;Row 3: Coiled rope corresponds to Hindu-Arabic numeral 100.&#10;Row 4: Lotus plant corresponds to Hindu-Arabic numeral 1000.&#10;Row 5: Finger corresponds to Hindu-Arabic numeral 10000.&#10;Row 6: Frog corresponds to Hindu-Arabic numeral 100000.&#10;Row 7: A god with hands raised above his head corresponds to Hindu-Arabic numeral 1000000.">
            <a:extLst>
              <a:ext uri="{FF2B5EF4-FFF2-40B4-BE49-F238E27FC236}">
                <a16:creationId xmlns:a16="http://schemas.microsoft.com/office/drawing/2014/main" id="{B53FF426-0568-8F3D-CF5C-6137345D23ED}"/>
              </a:ext>
            </a:extLst>
          </p:cNvPr>
          <p:cNvPicPr>
            <a:picLocks noChangeAspect="1"/>
          </p:cNvPicPr>
          <p:nvPr/>
        </p:nvPicPr>
        <p:blipFill>
          <a:blip r:embed="rId2"/>
          <a:stretch>
            <a:fillRect/>
          </a:stretch>
        </p:blipFill>
        <p:spPr>
          <a:xfrm>
            <a:off x="1625735" y="1066800"/>
            <a:ext cx="5892530" cy="4860000"/>
          </a:xfrm>
          <a:prstGeom prst="rect">
            <a:avLst/>
          </a:prstGeom>
        </p:spPr>
      </p:pic>
    </p:spTree>
    <p:extLst>
      <p:ext uri="{BB962C8B-B14F-4D97-AF65-F5344CB8AC3E}">
        <p14:creationId xmlns:p14="http://schemas.microsoft.com/office/powerpoint/2010/main" val="7837891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4</a:t>
            </a:r>
          </a:p>
        </p:txBody>
      </p:sp>
      <p:sp>
        <p:nvSpPr>
          <p:cNvPr id="3" name="Text Placeholder 2"/>
          <p:cNvSpPr>
            <a:spLocks noGrp="1"/>
          </p:cNvSpPr>
          <p:nvPr>
            <p:ph type="body" sz="quarter" idx="10"/>
          </p:nvPr>
        </p:nvSpPr>
        <p:spPr/>
        <p:txBody>
          <a:bodyPr>
            <a:normAutofit/>
          </a:bodyPr>
          <a:lstStyle/>
          <a:p>
            <a:r>
              <a:rPr sz="2800" dirty="0"/>
              <a:t>Write the </a:t>
            </a:r>
            <a:r>
              <a:rPr lang="en-US" sz="2800" dirty="0"/>
              <a:t>following </a:t>
            </a:r>
            <a:r>
              <a:rPr sz="2800" dirty="0"/>
              <a:t>Chinese numeral as a Hindu-Arabic numeral.</a:t>
            </a:r>
            <a:endParaRPr lang="en-US" sz="2800" dirty="0"/>
          </a:p>
          <a:p>
            <a:endParaRPr lang="en-IN" dirty="0"/>
          </a:p>
          <a:p>
            <a:endParaRPr lang="en-IN" sz="2800" dirty="0"/>
          </a:p>
        </p:txBody>
      </p:sp>
      <p:pic>
        <p:nvPicPr>
          <p:cNvPr id="6" name="Picture 5" descr="Sān shí wǔ. All the symbols are in simple Chinese.">
            <a:extLst>
              <a:ext uri="{FF2B5EF4-FFF2-40B4-BE49-F238E27FC236}">
                <a16:creationId xmlns:a16="http://schemas.microsoft.com/office/drawing/2014/main" id="{B7373D54-12B0-4C6A-981F-7E13288F3222}"/>
              </a:ext>
            </a:extLst>
          </p:cNvPr>
          <p:cNvPicPr>
            <a:picLocks noChangeAspect="1"/>
          </p:cNvPicPr>
          <p:nvPr/>
        </p:nvPicPr>
        <p:blipFill>
          <a:blip r:embed="rId2"/>
          <a:stretch>
            <a:fillRect/>
          </a:stretch>
        </p:blipFill>
        <p:spPr>
          <a:xfrm>
            <a:off x="4114800" y="2286000"/>
            <a:ext cx="914400" cy="273212"/>
          </a:xfrm>
          <a:prstGeom prst="rect">
            <a:avLst/>
          </a:prstGeom>
        </p:spPr>
      </p:pic>
      <p:sp>
        <p:nvSpPr>
          <p:cNvPr id="5" name="TextBox 4">
            <a:extLst>
              <a:ext uri="{FF2B5EF4-FFF2-40B4-BE49-F238E27FC236}">
                <a16:creationId xmlns:a16="http://schemas.microsoft.com/office/drawing/2014/main" id="{F04410BD-68F6-C869-021B-73D5A471ECAE}"/>
              </a:ext>
            </a:extLst>
          </p:cNvPr>
          <p:cNvSpPr txBox="1"/>
          <p:nvPr/>
        </p:nvSpPr>
        <p:spPr>
          <a:xfrm>
            <a:off x="457200" y="2958224"/>
            <a:ext cx="1981200" cy="523220"/>
          </a:xfrm>
          <a:prstGeom prst="rect">
            <a:avLst/>
          </a:prstGeom>
          <a:noFill/>
        </p:spPr>
        <p:txBody>
          <a:bodyPr wrap="square">
            <a:spAutoFit/>
          </a:bodyPr>
          <a:lstStyle/>
          <a:p>
            <a:r>
              <a:rPr lang="en-IN" sz="2800" dirty="0"/>
              <a:t>Answer : 35</a:t>
            </a:r>
          </a:p>
        </p:txBody>
      </p:sp>
    </p:spTree>
    <p:extLst>
      <p:ext uri="{BB962C8B-B14F-4D97-AF65-F5344CB8AC3E}">
        <p14:creationId xmlns:p14="http://schemas.microsoft.com/office/powerpoint/2010/main" val="35273390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2700" dirty="0"/>
              <a:t>Example 1: Converting between the Egyptian Numeral System and the Hindu-Arabic Numeral System</a:t>
            </a:r>
            <a:r>
              <a:rPr lang="en-US" sz="2800" dirty="0"/>
              <a:t>—Slide 1</a:t>
            </a:r>
            <a:endParaRPr sz="2700" dirty="0"/>
          </a:p>
        </p:txBody>
      </p:sp>
      <p:sp>
        <p:nvSpPr>
          <p:cNvPr id="3" name="Text Placeholder 2"/>
          <p:cNvSpPr>
            <a:spLocks noGrp="1"/>
          </p:cNvSpPr>
          <p:nvPr>
            <p:ph type="body" sz="quarter" idx="10"/>
          </p:nvPr>
        </p:nvSpPr>
        <p:spPr/>
        <p:txBody>
          <a:bodyPr>
            <a:normAutofit/>
          </a:bodyPr>
          <a:lstStyle/>
          <a:p>
            <a:pPr marL="538163" indent="-538163">
              <a:defRPr sz="2800"/>
            </a:pPr>
            <a:r>
              <a:rPr lang="en-US" dirty="0"/>
              <a:t>a.</a:t>
            </a:r>
            <a:r>
              <a:rPr dirty="0"/>
              <a:t>​</a:t>
            </a:r>
            <a:r>
              <a:rPr lang="en-US" dirty="0"/>
              <a:t>	</a:t>
            </a:r>
            <a:r>
              <a:rPr sz="2800" dirty="0"/>
              <a:t>Write the following Egyptian numeral as a Hindu-Arabic numeral.</a:t>
            </a:r>
            <a:endParaRPr lang="en-US" sz="2800" dirty="0"/>
          </a:p>
          <a:p>
            <a:pPr marL="514350" indent="-514350">
              <a:buFont typeface="+mj-lt"/>
              <a:buAutoNum type="alphaLcPeriod"/>
              <a:defRPr sz="2800"/>
            </a:pPr>
            <a:endParaRPr lang="en-IN" dirty="0"/>
          </a:p>
          <a:p>
            <a:pPr marL="514350" indent="-514350">
              <a:buFont typeface="+mj-lt"/>
              <a:buAutoNum type="alphaLcPeriod"/>
              <a:defRPr sz="2800"/>
            </a:pPr>
            <a:endParaRPr lang="en-IN" sz="2800" dirty="0"/>
          </a:p>
          <a:p>
            <a:pPr marL="514350" indent="-514350">
              <a:buFont typeface="+mj-lt"/>
              <a:buAutoNum type="alphaLcPeriod"/>
              <a:defRPr sz="2800"/>
            </a:pPr>
            <a:endParaRPr sz="2800" dirty="0"/>
          </a:p>
          <a:p>
            <a:r>
              <a:rPr dirty="0"/>
              <a:t>​</a:t>
            </a:r>
          </a:p>
        </p:txBody>
      </p:sp>
      <p:pic>
        <p:nvPicPr>
          <p:cNvPr id="5" name="Picture 4" descr="One frog, two fingers, one coiled rope, and seven vertical lines.">
            <a:extLst>
              <a:ext uri="{FF2B5EF4-FFF2-40B4-BE49-F238E27FC236}">
                <a16:creationId xmlns:a16="http://schemas.microsoft.com/office/drawing/2014/main" id="{00C70C4D-D4A6-44F2-A055-3C8875E69177}"/>
              </a:ext>
            </a:extLst>
          </p:cNvPr>
          <p:cNvPicPr>
            <a:picLocks noChangeAspect="1"/>
          </p:cNvPicPr>
          <p:nvPr/>
        </p:nvPicPr>
        <p:blipFill>
          <a:blip r:embed="rId2"/>
          <a:stretch>
            <a:fillRect/>
          </a:stretch>
        </p:blipFill>
        <p:spPr>
          <a:xfrm>
            <a:off x="2133600" y="1961616"/>
            <a:ext cx="5032344" cy="1028113"/>
          </a:xfrm>
          <a:prstGeom prst="rect">
            <a:avLst/>
          </a:prstGeom>
        </p:spPr>
      </p:pic>
      <p:sp>
        <p:nvSpPr>
          <p:cNvPr id="6" name="TextBox 5">
            <a:extLst>
              <a:ext uri="{FF2B5EF4-FFF2-40B4-BE49-F238E27FC236}">
                <a16:creationId xmlns:a16="http://schemas.microsoft.com/office/drawing/2014/main" id="{01327ED5-AB53-D9B9-7EC9-C30482E060F2}"/>
              </a:ext>
            </a:extLst>
          </p:cNvPr>
          <p:cNvSpPr txBox="1"/>
          <p:nvPr/>
        </p:nvSpPr>
        <p:spPr>
          <a:xfrm>
            <a:off x="457200" y="3124200"/>
            <a:ext cx="8229600" cy="1384995"/>
          </a:xfrm>
          <a:prstGeom prst="rect">
            <a:avLst/>
          </a:prstGeom>
          <a:noFill/>
        </p:spPr>
        <p:txBody>
          <a:bodyPr wrap="square">
            <a:spAutoFit/>
          </a:bodyPr>
          <a:lstStyle/>
          <a:p>
            <a:pPr marL="538163" indent="-538163">
              <a:defRPr sz="2800"/>
            </a:pPr>
            <a:r>
              <a:rPr lang="en-US" sz="2800" dirty="0"/>
              <a:t>b.​	Write the following Hindu-Arabic numeral using Egyptian hieroglyphics.</a:t>
            </a:r>
          </a:p>
          <a:p>
            <a:pPr algn="ctr"/>
            <a:r>
              <a:rPr lang="en-US" sz="2800" dirty="0"/>
              <a:t>​</a:t>
            </a:r>
            <a:r>
              <a:rPr lang="en-US" sz="2800" dirty="0">
                <a:latin typeface="Cambria Math"/>
              </a:rPr>
              <a:t>1,325,000</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700" dirty="0"/>
              <a:t>Example 1: Converting between the Egyptian Numeral System and the Hindu-Arabic Numeral System</a:t>
            </a:r>
            <a:r>
              <a:rPr lang="en-US" sz="2800" dirty="0"/>
              <a:t>—Slide 2</a:t>
            </a:r>
            <a:endParaRPr sz="2700" dirty="0"/>
          </a:p>
        </p:txBody>
      </p:sp>
      <p:sp>
        <p:nvSpPr>
          <p:cNvPr id="3" name="Text Placeholder 2"/>
          <p:cNvSpPr>
            <a:spLocks noGrp="1"/>
          </p:cNvSpPr>
          <p:nvPr>
            <p:ph type="body" sz="quarter" idx="10"/>
          </p:nvPr>
        </p:nvSpPr>
        <p:spPr/>
        <p:txBody>
          <a:bodyPr>
            <a:noAutofit/>
          </a:bodyPr>
          <a:lstStyle/>
          <a:p>
            <a:r>
              <a:rPr sz="1900" b="1" dirty="0"/>
              <a:t>Solution</a:t>
            </a:r>
          </a:p>
          <a:p>
            <a:pPr marL="538163" indent="-538163">
              <a:defRPr sz="2800"/>
            </a:pPr>
            <a:r>
              <a:rPr lang="en-US" sz="1900" dirty="0"/>
              <a:t>a.	</a:t>
            </a:r>
            <a:r>
              <a:rPr sz="1900" dirty="0"/>
              <a:t>​Using Table 1, we can find the value of each hieroglyphic and then add them together.</a:t>
            </a:r>
            <a:endParaRPr lang="en-IN" sz="1900" dirty="0"/>
          </a:p>
          <a:p>
            <a:pPr>
              <a:defRPr sz="2800"/>
            </a:pPr>
            <a:r>
              <a:rPr lang="en-US" sz="1900" dirty="0"/>
              <a:t>          </a:t>
            </a:r>
          </a:p>
          <a:p>
            <a:pPr>
              <a:defRPr sz="2800"/>
            </a:pPr>
            <a:endParaRPr lang="en-US" sz="1900" dirty="0"/>
          </a:p>
          <a:p>
            <a:pPr>
              <a:defRPr sz="2800"/>
            </a:pPr>
            <a:endParaRPr lang="en-US" sz="1900" dirty="0"/>
          </a:p>
          <a:p>
            <a:pPr>
              <a:defRPr sz="2800"/>
            </a:pPr>
            <a:endParaRPr lang="en-US" sz="1900" dirty="0"/>
          </a:p>
          <a:p>
            <a:pPr>
              <a:defRPr sz="2800"/>
            </a:pPr>
            <a:endParaRPr lang="en-US" sz="1900" dirty="0"/>
          </a:p>
          <a:p>
            <a:pPr>
              <a:defRPr sz="2800"/>
            </a:pPr>
            <a:endParaRPr lang="en-US" sz="1900" dirty="0"/>
          </a:p>
          <a:p>
            <a:pPr>
              <a:defRPr sz="2800"/>
            </a:pPr>
            <a:endParaRPr lang="en-US" sz="1900" dirty="0"/>
          </a:p>
          <a:p>
            <a:pPr>
              <a:defRPr sz="2800"/>
            </a:pPr>
            <a:endParaRPr lang="en-US" sz="1900" dirty="0"/>
          </a:p>
          <a:p>
            <a:pPr>
              <a:defRPr sz="2800"/>
            </a:pPr>
            <a:endParaRPr sz="1900" dirty="0"/>
          </a:p>
          <a:p>
            <a:r>
              <a:rPr lang="en-US" sz="1900" dirty="0"/>
              <a:t>				</a:t>
            </a:r>
            <a:endParaRPr sz="1900" dirty="0"/>
          </a:p>
        </p:txBody>
      </p:sp>
      <p:pic>
        <p:nvPicPr>
          <p:cNvPr id="4" name="Picture 3" descr="A frog = 100,000. Two fingers = 20,000. One coiled rope = 100. Seven vertical lines = 7.">
            <a:extLst>
              <a:ext uri="{FF2B5EF4-FFF2-40B4-BE49-F238E27FC236}">
                <a16:creationId xmlns:a16="http://schemas.microsoft.com/office/drawing/2014/main" id="{2AD83A85-C537-B34B-0422-3E7C40D181C5}"/>
              </a:ext>
            </a:extLst>
          </p:cNvPr>
          <p:cNvPicPr>
            <a:picLocks noChangeAspect="1"/>
          </p:cNvPicPr>
          <p:nvPr/>
        </p:nvPicPr>
        <p:blipFill>
          <a:blip r:embed="rId2"/>
          <a:stretch>
            <a:fillRect/>
          </a:stretch>
        </p:blipFill>
        <p:spPr>
          <a:xfrm>
            <a:off x="2514600" y="1923467"/>
            <a:ext cx="3099066" cy="2448000"/>
          </a:xfrm>
          <a:prstGeom prst="rect">
            <a:avLst/>
          </a:prstGeom>
        </p:spPr>
      </p:pic>
      <p:sp>
        <p:nvSpPr>
          <p:cNvPr id="6" name="TextBox 5">
            <a:extLst>
              <a:ext uri="{FF2B5EF4-FFF2-40B4-BE49-F238E27FC236}">
                <a16:creationId xmlns:a16="http://schemas.microsoft.com/office/drawing/2014/main" id="{6601FF35-AFBC-B515-0C42-92C6C83DAEAE}"/>
              </a:ext>
            </a:extLst>
          </p:cNvPr>
          <p:cNvSpPr txBox="1"/>
          <p:nvPr/>
        </p:nvSpPr>
        <p:spPr>
          <a:xfrm>
            <a:off x="366192" y="4443946"/>
            <a:ext cx="3733800" cy="384721"/>
          </a:xfrm>
          <a:prstGeom prst="rect">
            <a:avLst/>
          </a:prstGeom>
          <a:noFill/>
        </p:spPr>
        <p:txBody>
          <a:bodyPr wrap="square">
            <a:spAutoFit/>
          </a:bodyPr>
          <a:lstStyle/>
          <a:p>
            <a:pPr>
              <a:defRPr sz="2800"/>
            </a:pPr>
            <a:r>
              <a:rPr lang="en-US" sz="1900" dirty="0"/>
              <a:t>	So we have the following.</a:t>
            </a:r>
          </a:p>
        </p:txBody>
      </p:sp>
      <p:pic>
        <p:nvPicPr>
          <p:cNvPr id="7" name="Picture 6" descr="One frog, two fingers, one coiled rope, and seven vertical lines equals 100,000 + 20,000 + 100 + 7 = 120,107.">
            <a:extLst>
              <a:ext uri="{FF2B5EF4-FFF2-40B4-BE49-F238E27FC236}">
                <a16:creationId xmlns:a16="http://schemas.microsoft.com/office/drawing/2014/main" id="{E728C7A7-8917-BE2E-86C6-6F5AB5794E75}"/>
              </a:ext>
            </a:extLst>
          </p:cNvPr>
          <p:cNvPicPr>
            <a:picLocks noChangeAspect="1"/>
          </p:cNvPicPr>
          <p:nvPr/>
        </p:nvPicPr>
        <p:blipFill>
          <a:blip r:embed="rId3"/>
          <a:stretch>
            <a:fillRect/>
          </a:stretch>
        </p:blipFill>
        <p:spPr>
          <a:xfrm>
            <a:off x="1524000" y="5000713"/>
            <a:ext cx="5635222" cy="82800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700" dirty="0"/>
              <a:t>Example 1: Converting between the Egyptian Numeral System and the Hindu-Arabic Numeral System</a:t>
            </a:r>
            <a:r>
              <a:rPr lang="en-US" sz="2800" dirty="0"/>
              <a:t>—Slide 3</a:t>
            </a:r>
            <a:endParaRPr sz="2700" dirty="0"/>
          </a:p>
        </p:txBody>
      </p:sp>
      <p:sp>
        <p:nvSpPr>
          <p:cNvPr id="3" name="Content Placeholder 2"/>
          <p:cNvSpPr>
            <a:spLocks noGrp="1"/>
          </p:cNvSpPr>
          <p:nvPr>
            <p:ph sz="quarter" idx="11"/>
          </p:nvPr>
        </p:nvSpPr>
        <p:spPr/>
        <p:txBody>
          <a:bodyPr>
            <a:normAutofit/>
          </a:bodyPr>
          <a:lstStyle/>
          <a:p>
            <a:pPr marL="538163" indent="-538163">
              <a:defRPr sz="2800"/>
            </a:pPr>
            <a:r>
              <a:rPr lang="en-US" dirty="0"/>
              <a:t>b.​	</a:t>
            </a:r>
            <a:r>
              <a:rPr lang="en-US" sz="2800" dirty="0"/>
              <a:t>To begin, we need to write the numeral in expanded form so we can easily see how many symbols of each to write.</a:t>
            </a:r>
          </a:p>
          <a:p>
            <a:pPr algn="ctr">
              <a:defRPr sz="2800"/>
            </a:pPr>
            <a:r>
              <a:rPr lang="en-US" dirty="0"/>
              <a:t>​</a:t>
            </a:r>
          </a:p>
          <a:p>
            <a:pPr algn="ctr">
              <a:defRPr sz="2800"/>
            </a:pPr>
            <a:endParaRPr lang="en-US" dirty="0"/>
          </a:p>
          <a:p>
            <a:pPr algn="ctr">
              <a:defRPr sz="2800"/>
            </a:pPr>
            <a:endParaRPr lang="ar-AE" dirty="0"/>
          </a:p>
          <a:p>
            <a:r>
              <a:rPr lang="en-US" dirty="0"/>
              <a:t>​</a:t>
            </a:r>
            <a:endParaRPr dirty="0"/>
          </a:p>
        </p:txBody>
      </p:sp>
      <p:pic>
        <p:nvPicPr>
          <p:cNvPr id="7" name="Picture 6" descr="One million three hundred twenty five thousand equals open parenthesis one times one million close parenthesis plus open parenthesis three times one hundred thousand close parenthesis plus open parenthesis two times ten thousand close parenthesis plus open parenthesis five times one thousand close parenthesis.">
            <a:extLst>
              <a:ext uri="{FF2B5EF4-FFF2-40B4-BE49-F238E27FC236}">
                <a16:creationId xmlns:a16="http://schemas.microsoft.com/office/drawing/2014/main" id="{1536CA03-9294-B36E-5A1F-593CD098E7FC}"/>
              </a:ext>
            </a:extLst>
          </p:cNvPr>
          <p:cNvPicPr>
            <a:picLocks noChangeAspect="1"/>
          </p:cNvPicPr>
          <p:nvPr/>
        </p:nvPicPr>
        <p:blipFill>
          <a:blip r:embed="rId2"/>
          <a:stretch>
            <a:fillRect/>
          </a:stretch>
        </p:blipFill>
        <p:spPr>
          <a:xfrm>
            <a:off x="1371600" y="2657475"/>
            <a:ext cx="5867400" cy="1076325"/>
          </a:xfrm>
          <a:prstGeom prst="rect">
            <a:avLst/>
          </a:prstGeom>
        </p:spPr>
      </p:pic>
      <p:sp>
        <p:nvSpPr>
          <p:cNvPr id="9" name="TextBox 8">
            <a:extLst>
              <a:ext uri="{FF2B5EF4-FFF2-40B4-BE49-F238E27FC236}">
                <a16:creationId xmlns:a16="http://schemas.microsoft.com/office/drawing/2014/main" id="{B9F2A3D1-04B6-4372-5BFD-2C836B1ABCAC}"/>
              </a:ext>
            </a:extLst>
          </p:cNvPr>
          <p:cNvSpPr txBox="1"/>
          <p:nvPr/>
        </p:nvSpPr>
        <p:spPr>
          <a:xfrm>
            <a:off x="533400" y="3823306"/>
            <a:ext cx="8001000" cy="1384995"/>
          </a:xfrm>
          <a:prstGeom prst="rect">
            <a:avLst/>
          </a:prstGeom>
          <a:noFill/>
        </p:spPr>
        <p:txBody>
          <a:bodyPr wrap="square">
            <a:spAutoFit/>
          </a:bodyPr>
          <a:lstStyle/>
          <a:p>
            <a:pPr marL="457200" lvl="1" indent="0">
              <a:buNone/>
            </a:pPr>
            <a:r>
              <a:rPr lang="en-US" sz="2800" dirty="0"/>
              <a:t>Expanded form conveys how many of each hieroglyphic is needed. Using Table 1, we can identify the appropriate symbol for each number.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700" dirty="0"/>
              <a:t>Example 1: Converting between the Egyptian Numeral System and the Hindu-Arabic Numeral System</a:t>
            </a:r>
            <a:r>
              <a:rPr lang="en-US" sz="2800" dirty="0"/>
              <a:t>—Slide 4</a:t>
            </a:r>
            <a:endParaRPr sz="2700" dirty="0"/>
          </a:p>
        </p:txBody>
      </p:sp>
      <p:pic>
        <p:nvPicPr>
          <p:cNvPr id="4" name="Picture 3" descr="1,000,000 = A god with his hands raised above his head. 100,000 = One frog. 10,000 = One finger. 1000 = Lotus plant.">
            <a:extLst>
              <a:ext uri="{FF2B5EF4-FFF2-40B4-BE49-F238E27FC236}">
                <a16:creationId xmlns:a16="http://schemas.microsoft.com/office/drawing/2014/main" id="{45AA4B71-8B97-9ADB-1382-0CEDD1EF774A}"/>
              </a:ext>
            </a:extLst>
          </p:cNvPr>
          <p:cNvPicPr>
            <a:picLocks noChangeAspect="1"/>
          </p:cNvPicPr>
          <p:nvPr/>
        </p:nvPicPr>
        <p:blipFill>
          <a:blip r:embed="rId2"/>
          <a:stretch>
            <a:fillRect/>
          </a:stretch>
        </p:blipFill>
        <p:spPr>
          <a:xfrm>
            <a:off x="2743200" y="1103671"/>
            <a:ext cx="2605373" cy="3168000"/>
          </a:xfrm>
          <a:prstGeom prst="rect">
            <a:avLst/>
          </a:prstGeom>
        </p:spPr>
      </p:pic>
      <p:sp>
        <p:nvSpPr>
          <p:cNvPr id="8" name="TextBox 7">
            <a:extLst>
              <a:ext uri="{FF2B5EF4-FFF2-40B4-BE49-F238E27FC236}">
                <a16:creationId xmlns:a16="http://schemas.microsoft.com/office/drawing/2014/main" id="{A915756F-68B6-4AD1-AF5A-215ACBAE584D}"/>
              </a:ext>
            </a:extLst>
          </p:cNvPr>
          <p:cNvSpPr txBox="1"/>
          <p:nvPr/>
        </p:nvSpPr>
        <p:spPr>
          <a:xfrm>
            <a:off x="457200" y="4389054"/>
            <a:ext cx="8229600" cy="954107"/>
          </a:xfrm>
          <a:prstGeom prst="rect">
            <a:avLst/>
          </a:prstGeom>
          <a:noFill/>
        </p:spPr>
        <p:txBody>
          <a:bodyPr wrap="square">
            <a:spAutoFit/>
          </a:bodyPr>
          <a:lstStyle/>
          <a:p>
            <a:r>
              <a:rPr lang="en-US" sz="2800" dirty="0"/>
              <a:t>So the Egyptian hieroglyphic for </a:t>
            </a:r>
            <a:r>
              <a:rPr lang="en-US" sz="2800" dirty="0">
                <a:latin typeface="Cambria Math"/>
              </a:rPr>
              <a:t>1,325,000</a:t>
            </a:r>
            <a:r>
              <a:rPr lang="en-US" sz="2800" dirty="0"/>
              <a:t> is written as follows.</a:t>
            </a:r>
          </a:p>
        </p:txBody>
      </p:sp>
      <p:pic>
        <p:nvPicPr>
          <p:cNvPr id="13" name="Picture 12" descr="A god with his hands raised above his head, three frogs, two fingers, and five lotus plants.">
            <a:extLst>
              <a:ext uri="{FF2B5EF4-FFF2-40B4-BE49-F238E27FC236}">
                <a16:creationId xmlns:a16="http://schemas.microsoft.com/office/drawing/2014/main" id="{634C83E0-D0A6-454B-BA7B-71AB5C3874EE}"/>
              </a:ext>
            </a:extLst>
          </p:cNvPr>
          <p:cNvPicPr>
            <a:picLocks noChangeAspect="1"/>
          </p:cNvPicPr>
          <p:nvPr/>
        </p:nvPicPr>
        <p:blipFill>
          <a:blip r:embed="rId3"/>
          <a:stretch>
            <a:fillRect/>
          </a:stretch>
        </p:blipFill>
        <p:spPr>
          <a:xfrm>
            <a:off x="1981200" y="5122825"/>
            <a:ext cx="5419923" cy="800084"/>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1</a:t>
            </a:r>
          </a:p>
        </p:txBody>
      </p:sp>
      <p:sp>
        <p:nvSpPr>
          <p:cNvPr id="3" name="Text Placeholder 2"/>
          <p:cNvSpPr>
            <a:spLocks noGrp="1"/>
          </p:cNvSpPr>
          <p:nvPr>
            <p:ph type="body" sz="quarter" idx="10"/>
          </p:nvPr>
        </p:nvSpPr>
        <p:spPr/>
        <p:txBody>
          <a:bodyPr>
            <a:normAutofit/>
          </a:bodyPr>
          <a:lstStyle/>
          <a:p>
            <a:r>
              <a:rPr sz="2800" dirty="0"/>
              <a:t>Write the Hindu-Arabic numeral </a:t>
            </a:r>
            <a:r>
              <a:rPr sz="2800" dirty="0">
                <a:latin typeface="Cambria Math"/>
              </a:rPr>
              <a:t>2461</a:t>
            </a:r>
            <a:r>
              <a:rPr sz="2800" dirty="0"/>
              <a:t> using Egyptian hieroglyphics.</a:t>
            </a:r>
            <a:endParaRPr lang="en-US" sz="2800" dirty="0"/>
          </a:p>
          <a:p>
            <a:endParaRPr sz="2800" dirty="0"/>
          </a:p>
          <a:p>
            <a:r>
              <a:rPr sz="2800" dirty="0"/>
              <a:t>Answer:</a:t>
            </a:r>
            <a:r>
              <a:rPr lang="en-US" sz="2800" dirty="0"/>
              <a:t> </a:t>
            </a:r>
            <a:endParaRPr sz="2800" dirty="0"/>
          </a:p>
        </p:txBody>
      </p:sp>
      <p:pic>
        <p:nvPicPr>
          <p:cNvPr id="5" name="Picture 4" descr="Two lotus plants, four coiled ropes, six cattle hobbles, and one vertical line.">
            <a:extLst>
              <a:ext uri="{FF2B5EF4-FFF2-40B4-BE49-F238E27FC236}">
                <a16:creationId xmlns:a16="http://schemas.microsoft.com/office/drawing/2014/main" id="{58E04760-612C-4CDA-98F4-98962BDBD5E1}"/>
              </a:ext>
            </a:extLst>
          </p:cNvPr>
          <p:cNvPicPr>
            <a:picLocks noChangeAspect="1"/>
          </p:cNvPicPr>
          <p:nvPr/>
        </p:nvPicPr>
        <p:blipFill>
          <a:blip r:embed="rId2"/>
          <a:stretch>
            <a:fillRect/>
          </a:stretch>
        </p:blipFill>
        <p:spPr>
          <a:xfrm>
            <a:off x="2057400" y="2438400"/>
            <a:ext cx="2695951" cy="657317"/>
          </a:xfrm>
          <a:prstGeom prst="rect">
            <a:avLst/>
          </a:prstGeom>
        </p:spPr>
      </p:pic>
    </p:spTree>
    <p:extLst>
      <p:ext uri="{BB962C8B-B14F-4D97-AF65-F5344CB8AC3E}">
        <p14:creationId xmlns:p14="http://schemas.microsoft.com/office/powerpoint/2010/main" val="19087959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Fun Fact</a:t>
            </a:r>
            <a:r>
              <a:rPr lang="en-US" dirty="0"/>
              <a:t>—Slide 2</a:t>
            </a:r>
            <a:endParaRPr dirty="0"/>
          </a:p>
        </p:txBody>
      </p:sp>
      <p:sp>
        <p:nvSpPr>
          <p:cNvPr id="3" name="Text Placeholder 2"/>
          <p:cNvSpPr>
            <a:spLocks noGrp="1"/>
          </p:cNvSpPr>
          <p:nvPr>
            <p:ph type="body" sz="quarter" idx="10"/>
          </p:nvPr>
        </p:nvSpPr>
        <p:spPr/>
        <p:txBody>
          <a:bodyPr>
            <a:normAutofit/>
          </a:bodyPr>
          <a:lstStyle/>
          <a:p>
            <a:r>
              <a:rPr sz="2800"/>
              <a:t>The three Phoenician letters (vau, koph, and sampi) used by the Greeks to supplement their alphabet were symbols from the earliest written alphabet of the Phoenicia, which had become obsolete by the time the Ionic Greek numeral system was used.</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1704650-A779-4106-BFA6-05DEB53DF69E}"/>
</file>

<file path=customXml/itemProps2.xml><?xml version="1.0" encoding="utf-8"?>
<ds:datastoreItem xmlns:ds="http://schemas.openxmlformats.org/officeDocument/2006/customXml" ds:itemID="{344B2DE5-985C-42E4-B363-B568E3EC3D0B}"/>
</file>

<file path=customXml/itemProps3.xml><?xml version="1.0" encoding="utf-8"?>
<ds:datastoreItem xmlns:ds="http://schemas.openxmlformats.org/officeDocument/2006/customXml" ds:itemID="{7BA0FD4D-9598-4AA0-BE51-C0F7F99D6DF9}"/>
</file>

<file path=docProps/app.xml><?xml version="1.0" encoding="utf-8"?>
<Properties xmlns="http://schemas.openxmlformats.org/officeDocument/2006/extended-properties" xmlns:vt="http://schemas.openxmlformats.org/officeDocument/2006/docPropsVTypes">
  <TotalTime>1795</TotalTime>
  <Words>1688</Words>
  <Application>Microsoft Office PowerPoint</Application>
  <PresentationFormat>On-screen Show (4:3)</PresentationFormat>
  <Paragraphs>253</Paragraphs>
  <Slides>30</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30</vt:i4>
      </vt:variant>
    </vt:vector>
  </HeadingPairs>
  <TitlesOfParts>
    <vt:vector size="37" baseType="lpstr">
      <vt:lpstr>Arial</vt:lpstr>
      <vt:lpstr>Cambria Math</vt:lpstr>
      <vt:lpstr>Courier New</vt:lpstr>
      <vt:lpstr>Calibri</vt:lpstr>
      <vt:lpstr>Symbol</vt:lpstr>
      <vt:lpstr>Office Theme</vt:lpstr>
      <vt:lpstr>MathType 7.0 Equation</vt:lpstr>
      <vt:lpstr>Section 7.2</vt:lpstr>
      <vt:lpstr>Fun Fact—Slide 1</vt:lpstr>
      <vt:lpstr>Table 1:  Hieroglyphics for Egyptian Numerals</vt:lpstr>
      <vt:lpstr>Example 1: Converting between the Egyptian Numeral System and the Hindu-Arabic Numeral System—Slide 1</vt:lpstr>
      <vt:lpstr>Example 1: Converting between the Egyptian Numeral System and the Hindu-Arabic Numeral System—Slide 2</vt:lpstr>
      <vt:lpstr>Example 1: Converting between the Egyptian Numeral System and the Hindu-Arabic Numeral System—Slide 3</vt:lpstr>
      <vt:lpstr>Example 1: Converting between the Egyptian Numeral System and the Hindu-Arabic Numeral System—Slide 4</vt:lpstr>
      <vt:lpstr>Skill Check 1</vt:lpstr>
      <vt:lpstr>Fun Fact—Slide 2</vt:lpstr>
      <vt:lpstr>Fun Fact—Slide 3</vt:lpstr>
      <vt:lpstr>Table 2:  Ionic Greek Numerals</vt:lpstr>
      <vt:lpstr>Example 2: Converting between the Ionic Greek Numeral System and the Hindu-Arabic Numeral System—Slide 1</vt:lpstr>
      <vt:lpstr>Example 2: Converting between the Ionic Greek Numeral System and the Hindu-Arabic Numeral System—Slide 2</vt:lpstr>
      <vt:lpstr>Skill Check 2</vt:lpstr>
      <vt:lpstr>Addition and Subtraction Rules for Roman Numerals—Slide 1</vt:lpstr>
      <vt:lpstr>Addition and Subtraction Rules for Roman Numerals—Slide 2</vt:lpstr>
      <vt:lpstr>Table 4:  Roman Numerals Up to 1000</vt:lpstr>
      <vt:lpstr>Example 3: Converting between the Hindu-Arabic Numeral System and the Roman Numeral System—Slide 1</vt:lpstr>
      <vt:lpstr>Example 3: Converting between the Hindu-Arabic Numeral System and the Roman Numeral System—Slide 2</vt:lpstr>
      <vt:lpstr>Example 3: Converting between the Hindu-Arabic Numeral System and the Roman Numeral System—Slide 3</vt:lpstr>
      <vt:lpstr>Skill Check 3</vt:lpstr>
      <vt:lpstr>Example 4: Converting between the Hindu-Arabic Numeral System and the Roman Numeral System—Slide 1</vt:lpstr>
      <vt:lpstr>Example 4: Converting between the Hindu-Arabic Numeral System and the Roman Numeral System—Slide 2</vt:lpstr>
      <vt:lpstr>Fun Fact—Slide 4</vt:lpstr>
      <vt:lpstr>Table 5:  Chinese Numerals</vt:lpstr>
      <vt:lpstr>Definition: Addition and Multiplication Rules for the Chinese Numeral System</vt:lpstr>
      <vt:lpstr>Example 5: Converting between the Hindu-Arabic Numeral System and the Chinese Numeral System—Slide 1</vt:lpstr>
      <vt:lpstr>Example 5: Converting between the Hindu-Arabic Numeral System and the Chinese Numeral System —Slide 2</vt:lpstr>
      <vt:lpstr>Example 5: Converting between the Hindu-Arabic Numeral System and the Chinese Numeral System —Slide 3</vt:lpstr>
      <vt:lpstr>Skill Check 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kanthi</cp:lastModifiedBy>
  <cp:revision>150</cp:revision>
  <dcterms:created xsi:type="dcterms:W3CDTF">2013-04-26T14:43:13Z</dcterms:created>
  <dcterms:modified xsi:type="dcterms:W3CDTF">2025-09-29T13:01:48Z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