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Masters/slideMaster1.xml" ContentType="application/vnd.openxmlformats-officedocument.presentationml.slideMaster+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6"/>
  </p:notesMasterIdLst>
  <p:handoutMasterIdLst>
    <p:handoutMasterId r:id="rId37"/>
  </p:handoutMasterIdLst>
  <p:sldIdLst>
    <p:sldId id="256" r:id="rId2"/>
    <p:sldId id="257" r:id="rId3"/>
    <p:sldId id="258" r:id="rId4"/>
    <p:sldId id="259" r:id="rId5"/>
    <p:sldId id="289" r:id="rId6"/>
    <p:sldId id="300" r:id="rId7"/>
    <p:sldId id="262" r:id="rId8"/>
    <p:sldId id="290" r:id="rId9"/>
    <p:sldId id="265" r:id="rId10"/>
    <p:sldId id="299" r:id="rId11"/>
    <p:sldId id="268" r:id="rId12"/>
    <p:sldId id="292" r:id="rId13"/>
    <p:sldId id="291" r:id="rId14"/>
    <p:sldId id="269" r:id="rId15"/>
    <p:sldId id="271" r:id="rId16"/>
    <p:sldId id="272" r:id="rId17"/>
    <p:sldId id="274" r:id="rId18"/>
    <p:sldId id="275" r:id="rId19"/>
    <p:sldId id="276" r:id="rId20"/>
    <p:sldId id="277" r:id="rId21"/>
    <p:sldId id="278" r:id="rId22"/>
    <p:sldId id="293" r:id="rId23"/>
    <p:sldId id="279" r:id="rId24"/>
    <p:sldId id="294" r:id="rId25"/>
    <p:sldId id="281" r:id="rId26"/>
    <p:sldId id="282" r:id="rId27"/>
    <p:sldId id="283" r:id="rId28"/>
    <p:sldId id="295" r:id="rId29"/>
    <p:sldId id="285" r:id="rId30"/>
    <p:sldId id="286" r:id="rId31"/>
    <p:sldId id="296" r:id="rId32"/>
    <p:sldId id="287" r:id="rId33"/>
    <p:sldId id="298" r:id="rId34"/>
    <p:sldId id="297" r:id="rId35"/>
  </p:sldIdLst>
  <p:sldSz cx="9144000" cy="6858000" type="screen4x3"/>
  <p:notesSz cx="6858000" cy="9144000"/>
  <p:embeddedFontLst>
    <p:embeddedFont>
      <p:font typeface="Cambria Math" panose="02040503050406030204" pitchFamily="18" charset="0"/>
      <p:regular r:id="rId3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712" autoAdjust="0"/>
  </p:normalViewPr>
  <p:slideViewPr>
    <p:cSldViewPr>
      <p:cViewPr varScale="1">
        <p:scale>
          <a:sx n="101" d="100"/>
          <a:sy n="101" d="100"/>
        </p:scale>
        <p:origin x="1158"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presProps" Target="presProps.xml"/><Relationship Id="rId45"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1.fntdata"/><Relationship Id="rId46" Type="http://schemas.openxmlformats.org/officeDocument/2006/relationships/customXml" Target="../customXml/item3.xml"/><Relationship Id="rId20" Type="http://schemas.openxmlformats.org/officeDocument/2006/relationships/slide" Target="slides/slide19.xml"/><Relationship Id="rId4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50.png"/><Relationship Id="rId2" Type="http://schemas.openxmlformats.org/officeDocument/2006/relationships/image" Target="../media/image18.emf"/><Relationship Id="rId1" Type="http://schemas.openxmlformats.org/officeDocument/2006/relationships/slideLayout" Target="../slideLayouts/slideLayout3.xml"/><Relationship Id="rId5" Type="http://schemas.openxmlformats.org/officeDocument/2006/relationships/image" Target="../media/image20.emf"/><Relationship Id="rId4" Type="http://schemas.openxmlformats.org/officeDocument/2006/relationships/image" Target="../media/image19.emf"/></Relationships>
</file>

<file path=ppt/slides/_rels/slide14.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image" Target="../media/image28.emf"/><Relationship Id="rId1" Type="http://schemas.openxmlformats.org/officeDocument/2006/relationships/slideLayout" Target="../slideLayouts/slideLayout3.xml"/><Relationship Id="rId4" Type="http://schemas.openxmlformats.org/officeDocument/2006/relationships/image" Target="../media/image30.png"/></Relationships>
</file>

<file path=ppt/slides/_rels/slide19.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png"/><Relationship Id="rId1" Type="http://schemas.openxmlformats.org/officeDocument/2006/relationships/slideLayout" Target="../slideLayouts/slideLayout3.xml"/><Relationship Id="rId4" Type="http://schemas.openxmlformats.org/officeDocument/2006/relationships/image" Target="../media/image33.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image" Target="../media/image34.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42.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43.e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45.emf"/><Relationship Id="rId2" Type="http://schemas.openxmlformats.org/officeDocument/2006/relationships/image" Target="../media/image44.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48.emf"/><Relationship Id="rId2" Type="http://schemas.openxmlformats.org/officeDocument/2006/relationships/image" Target="../media/image47.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49.emf"/><Relationship Id="rId1" Type="http://schemas.openxmlformats.org/officeDocument/2006/relationships/slideLayout" Target="../slideLayouts/slideLayout3.xml"/><Relationship Id="rId6" Type="http://schemas.openxmlformats.org/officeDocument/2006/relationships/image" Target="../media/image53.emf"/><Relationship Id="rId5" Type="http://schemas.openxmlformats.org/officeDocument/2006/relationships/image" Target="../media/image52.png"/><Relationship Id="rId4" Type="http://schemas.openxmlformats.org/officeDocument/2006/relationships/image" Target="../media/image51.png"/></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55.emf"/><Relationship Id="rId2" Type="http://schemas.openxmlformats.org/officeDocument/2006/relationships/image" Target="../media/image54.emf"/><Relationship Id="rId1" Type="http://schemas.openxmlformats.org/officeDocument/2006/relationships/slideLayout" Target="../slideLayouts/slideLayout3.xml"/><Relationship Id="rId4" Type="http://schemas.openxmlformats.org/officeDocument/2006/relationships/image" Target="../media/image56.emf"/></Relationships>
</file>

<file path=ppt/slides/_rels/slide31.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image" Target="../media/image57.emf"/><Relationship Id="rId1" Type="http://schemas.openxmlformats.org/officeDocument/2006/relationships/slideLayout" Target="../slideLayouts/slideLayout3.xml"/><Relationship Id="rId5" Type="http://schemas.openxmlformats.org/officeDocument/2006/relationships/image" Target="../media/image60.emf"/><Relationship Id="rId4" Type="http://schemas.openxmlformats.org/officeDocument/2006/relationships/image" Target="../media/image59.emf"/></Relationships>
</file>

<file path=ppt/slides/_rels/slide32.xml.rels><?xml version="1.0" encoding="UTF-8" standalone="yes"?>
<Relationships xmlns="http://schemas.openxmlformats.org/package/2006/relationships"><Relationship Id="rId3" Type="http://schemas.openxmlformats.org/officeDocument/2006/relationships/image" Target="../media/image62.emf"/><Relationship Id="rId2" Type="http://schemas.openxmlformats.org/officeDocument/2006/relationships/image" Target="../media/image61.emf"/><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64.emf"/><Relationship Id="rId2" Type="http://schemas.openxmlformats.org/officeDocument/2006/relationships/image" Target="../media/image63.emf"/><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66.emf"/><Relationship Id="rId2" Type="http://schemas.openxmlformats.org/officeDocument/2006/relationships/image" Target="../media/image65.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3.xml"/><Relationship Id="rId5" Type="http://schemas.openxmlformats.org/officeDocument/2006/relationships/image" Target="../media/image6.emf"/><Relationship Id="rId4" Type="http://schemas.openxmlformats.org/officeDocument/2006/relationships/image" Target="../media/image5.emf"/></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10.png"/><Relationship Id="rId1" Type="http://schemas.openxmlformats.org/officeDocument/2006/relationships/slideLayout" Target="../slideLayouts/slideLayout3.xml"/><Relationship Id="rId6" Type="http://schemas.openxmlformats.org/officeDocument/2006/relationships/image" Target="../media/image13.emf"/><Relationship Id="rId5" Type="http://schemas.openxmlformats.org/officeDocument/2006/relationships/image" Target="../media/image12.emf"/><Relationship Id="rId4" Type="http://schemas.openxmlformats.org/officeDocument/2006/relationships/image" Target="../media/image11.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7.3</a:t>
            </a:r>
          </a:p>
        </p:txBody>
      </p:sp>
      <p:sp>
        <p:nvSpPr>
          <p:cNvPr id="2" name="Text Placeholder 1"/>
          <p:cNvSpPr>
            <a:spLocks noGrp="1"/>
          </p:cNvSpPr>
          <p:nvPr>
            <p:ph type="body" sz="quarter" idx="10"/>
          </p:nvPr>
        </p:nvSpPr>
        <p:spPr/>
        <p:txBody>
          <a:bodyPr/>
          <a:lstStyle/>
          <a:p>
            <a:pPr algn="ctr"/>
            <a:r>
              <a:t>Working with Base Number Systems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Converting from Base</a:t>
            </a:r>
            <a:r>
              <a:rPr sz="2800" dirty="0"/>
              <a:t> </a:t>
            </a:r>
            <a:r>
              <a:rPr sz="3200" dirty="0">
                <a:latin typeface="Cambria Math"/>
              </a:rPr>
              <a:t>10</a:t>
            </a:r>
            <a:r>
              <a:rPr sz="2800" dirty="0"/>
              <a:t> </a:t>
            </a:r>
            <a:r>
              <a:rPr dirty="0"/>
              <a:t>to Other Bases</a:t>
            </a:r>
            <a:r>
              <a:rPr lang="en-US" dirty="0"/>
              <a:t>—Slide 2</a:t>
            </a:r>
            <a:endParaRPr dirty="0"/>
          </a:p>
        </p:txBody>
      </p:sp>
      <p:pic>
        <p:nvPicPr>
          <p:cNvPr id="6" name="Picture 5" descr="2 raised to the power of 7 equals 128,&#10;2 raised to the power of 6 equals 64,&#10;2 raised to the power of 5 equals 32,&#10;2 raised to the power of 4 equals 16,&#10;2 raised to the power of 3 equals 8,&#10;2 raised to the power of 2 equals 4,&#10;2 raised to the power of 1 equals 2,&#10;2 raised to the power of 0 equals 1.">
            <a:extLst>
              <a:ext uri="{FF2B5EF4-FFF2-40B4-BE49-F238E27FC236}">
                <a16:creationId xmlns:a16="http://schemas.microsoft.com/office/drawing/2014/main" id="{C4305871-DA01-4441-9117-1792DE7FA7F2}"/>
              </a:ext>
            </a:extLst>
          </p:cNvPr>
          <p:cNvPicPr>
            <a:picLocks noChangeAspect="1"/>
          </p:cNvPicPr>
          <p:nvPr/>
        </p:nvPicPr>
        <p:blipFill>
          <a:blip r:embed="rId2"/>
          <a:stretch>
            <a:fillRect/>
          </a:stretch>
        </p:blipFill>
        <p:spPr>
          <a:xfrm>
            <a:off x="1295400" y="1314743"/>
            <a:ext cx="6063048" cy="1219200"/>
          </a:xfrm>
          <a:prstGeom prst="rect">
            <a:avLst/>
          </a:prstGeom>
        </p:spPr>
      </p:pic>
      <p:sp>
        <p:nvSpPr>
          <p:cNvPr id="8" name="TextBox 7">
            <a:extLst>
              <a:ext uri="{FF2B5EF4-FFF2-40B4-BE49-F238E27FC236}">
                <a16:creationId xmlns:a16="http://schemas.microsoft.com/office/drawing/2014/main" id="{60555DFE-8D54-D63F-BD06-2B395A9E821C}"/>
              </a:ext>
            </a:extLst>
          </p:cNvPr>
          <p:cNvSpPr txBox="1"/>
          <p:nvPr/>
        </p:nvSpPr>
        <p:spPr>
          <a:xfrm>
            <a:off x="457200" y="2819400"/>
            <a:ext cx="8229600" cy="2677656"/>
          </a:xfrm>
          <a:prstGeom prst="rect">
            <a:avLst/>
          </a:prstGeom>
          <a:noFill/>
        </p:spPr>
        <p:txBody>
          <a:bodyPr wrap="square">
            <a:spAutoFit/>
          </a:bodyPr>
          <a:lstStyle/>
          <a:p>
            <a:pPr>
              <a:defRPr sz="2800"/>
            </a:pPr>
            <a:r>
              <a:rPr lang="en-IN" sz="2800" dirty="0"/>
              <a:t>Notice that the eighth position of the base </a:t>
            </a:r>
            <a:r>
              <a:rPr lang="en-IN" sz="2800" dirty="0">
                <a:latin typeface="Cambria Math"/>
              </a:rPr>
              <a:t>2</a:t>
            </a:r>
            <a:r>
              <a:rPr lang="en-IN" sz="2800" dirty="0"/>
              <a:t> system, which is 2⁷</a:t>
            </a:r>
            <a:r>
              <a:rPr lang="ar-AE" sz="2800" dirty="0"/>
              <a:t> </a:t>
            </a:r>
            <a:r>
              <a:rPr lang="en-US" sz="2800" dirty="0"/>
              <a:t>(</a:t>
            </a:r>
            <a:r>
              <a:rPr lang="en-IN" sz="2800" dirty="0"/>
              <a:t>and equal to </a:t>
            </a:r>
            <a:r>
              <a:rPr lang="en-IN" sz="2800" dirty="0">
                <a:latin typeface="Cambria Math"/>
              </a:rPr>
              <a:t>128</a:t>
            </a:r>
            <a:r>
              <a:rPr lang="en-IN" sz="2800" dirty="0"/>
              <a:t>), is already larger than our numeral </a:t>
            </a:r>
            <a:r>
              <a:rPr lang="en-IN" sz="2800" dirty="0">
                <a:latin typeface="Cambria Math"/>
              </a:rPr>
              <a:t>102</a:t>
            </a:r>
            <a:r>
              <a:rPr lang="en-IN" sz="2800" dirty="0"/>
              <a:t>. Therefore, we need to start the division process with the next smallest number, 2⁶</a:t>
            </a:r>
            <a:r>
              <a:rPr lang="en-US" sz="2800" dirty="0"/>
              <a:t>, </a:t>
            </a:r>
            <a:r>
              <a:rPr lang="en-IN" sz="2800" dirty="0"/>
              <a:t>or </a:t>
            </a:r>
            <a:r>
              <a:rPr lang="en-IN" sz="2800" dirty="0">
                <a:latin typeface="Cambria Math"/>
              </a:rPr>
              <a:t>64</a:t>
            </a:r>
            <a:r>
              <a:rPr lang="en-IN" sz="2800" dirty="0"/>
              <a:t>. Using division, we can find out how many multiples of 2⁶ we will need.	</a:t>
            </a:r>
          </a:p>
        </p:txBody>
      </p:sp>
    </p:spTree>
    <p:extLst>
      <p:ext uri="{BB962C8B-B14F-4D97-AF65-F5344CB8AC3E}">
        <p14:creationId xmlns:p14="http://schemas.microsoft.com/office/powerpoint/2010/main" val="3978044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Converting from Base</a:t>
            </a:r>
            <a:r>
              <a:rPr sz="2800" dirty="0"/>
              <a:t> </a:t>
            </a:r>
            <a:r>
              <a:rPr sz="3200" dirty="0">
                <a:latin typeface="Cambria Math"/>
              </a:rPr>
              <a:t>10</a:t>
            </a:r>
            <a:r>
              <a:rPr sz="2800" dirty="0"/>
              <a:t> </a:t>
            </a:r>
            <a:r>
              <a:rPr dirty="0"/>
              <a:t>to Other Bases</a:t>
            </a:r>
            <a:r>
              <a:rPr lang="en-US" dirty="0"/>
              <a:t>—Slide 3</a:t>
            </a:r>
            <a:endParaRPr dirty="0"/>
          </a:p>
        </p:txBody>
      </p:sp>
      <p:pic>
        <p:nvPicPr>
          <p:cNvPr id="11" name="Picture 10" descr="The divisor is 64, the dividend is 102, Subtract division 64 from dividend 102, the quotient is 1, and the remainder is 38">
            <a:extLst>
              <a:ext uri="{FF2B5EF4-FFF2-40B4-BE49-F238E27FC236}">
                <a16:creationId xmlns:a16="http://schemas.microsoft.com/office/drawing/2014/main" id="{4ACF5EF9-6584-0725-13A1-AC9126649F0C}"/>
              </a:ext>
            </a:extLst>
          </p:cNvPr>
          <p:cNvPicPr>
            <a:picLocks noChangeAspect="1"/>
          </p:cNvPicPr>
          <p:nvPr/>
        </p:nvPicPr>
        <p:blipFill>
          <a:blip r:embed="rId2"/>
          <a:stretch>
            <a:fillRect/>
          </a:stretch>
        </p:blipFill>
        <p:spPr>
          <a:xfrm>
            <a:off x="3753187" y="1029287"/>
            <a:ext cx="828000" cy="1656000"/>
          </a:xfrm>
          <a:prstGeom prst="rect">
            <a:avLst/>
          </a:prstGeom>
        </p:spPr>
      </p:pic>
      <p:sp>
        <p:nvSpPr>
          <p:cNvPr id="16" name="TextBox 15">
            <a:extLst>
              <a:ext uri="{FF2B5EF4-FFF2-40B4-BE49-F238E27FC236}">
                <a16:creationId xmlns:a16="http://schemas.microsoft.com/office/drawing/2014/main" id="{D212F16D-BBC4-8F04-F11B-B5E727ED27F5}"/>
              </a:ext>
            </a:extLst>
          </p:cNvPr>
          <p:cNvSpPr txBox="1"/>
          <p:nvPr/>
        </p:nvSpPr>
        <p:spPr>
          <a:xfrm>
            <a:off x="457200" y="2627250"/>
            <a:ext cx="8229600" cy="2246769"/>
          </a:xfrm>
          <a:prstGeom prst="rect">
            <a:avLst/>
          </a:prstGeom>
          <a:noFill/>
        </p:spPr>
        <p:txBody>
          <a:bodyPr wrap="square">
            <a:spAutoFit/>
          </a:bodyPr>
          <a:lstStyle/>
          <a:p>
            <a:pPr>
              <a:defRPr sz="2800"/>
            </a:pPr>
            <a:r>
              <a:rPr lang="en-US" sz="2800" dirty="0"/>
              <a:t>The quotient tells us that we will need to use one multiple of </a:t>
            </a:r>
            <a:r>
              <a:rPr lang="en-IN" sz="2800" dirty="0"/>
              <a:t>2⁶.</a:t>
            </a:r>
            <a:r>
              <a:rPr lang="en-US" sz="2800" dirty="0"/>
              <a:t> We then repeat the process by dividing the remainder of </a:t>
            </a:r>
            <a:r>
              <a:rPr lang="en-US" sz="2800" dirty="0">
                <a:latin typeface="Cambria Math"/>
              </a:rPr>
              <a:t>38</a:t>
            </a:r>
            <a:r>
              <a:rPr lang="en-US" sz="2800" dirty="0"/>
              <a:t> by the next smaller power 2⁵, or </a:t>
            </a:r>
            <a:r>
              <a:rPr lang="en-US" sz="2800" dirty="0">
                <a:latin typeface="Cambria Math"/>
              </a:rPr>
              <a:t>32</a:t>
            </a:r>
            <a:r>
              <a:rPr lang="en-US" sz="2800" dirty="0"/>
              <a:t>. This will show us how many multiples of 2⁵ we will need.</a:t>
            </a:r>
          </a:p>
        </p:txBody>
      </p:sp>
      <p:pic>
        <p:nvPicPr>
          <p:cNvPr id="14" name="Picture 13" descr="The divisor is 32, the dividend is 38, Subtract division 32 from dividend 38, the quotient is 1, and the remainder is 6.">
            <a:extLst>
              <a:ext uri="{FF2B5EF4-FFF2-40B4-BE49-F238E27FC236}">
                <a16:creationId xmlns:a16="http://schemas.microsoft.com/office/drawing/2014/main" id="{96E0986A-BDB0-B42C-AEC4-867BEE206532}"/>
              </a:ext>
            </a:extLst>
          </p:cNvPr>
          <p:cNvPicPr>
            <a:picLocks noChangeAspect="1"/>
          </p:cNvPicPr>
          <p:nvPr/>
        </p:nvPicPr>
        <p:blipFill>
          <a:blip r:embed="rId3"/>
          <a:stretch>
            <a:fillRect/>
          </a:stretch>
        </p:blipFill>
        <p:spPr>
          <a:xfrm>
            <a:off x="3833121" y="4412354"/>
            <a:ext cx="668131" cy="15840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Converting from Base</a:t>
            </a:r>
            <a:r>
              <a:rPr sz="2800" dirty="0"/>
              <a:t> </a:t>
            </a:r>
            <a:r>
              <a:rPr sz="3200" dirty="0">
                <a:latin typeface="Cambria Math"/>
              </a:rPr>
              <a:t>10</a:t>
            </a:r>
            <a:r>
              <a:rPr sz="2800" dirty="0"/>
              <a:t> </a:t>
            </a:r>
            <a:r>
              <a:rPr dirty="0"/>
              <a:t>to Other Bases</a:t>
            </a:r>
            <a:r>
              <a:rPr lang="en-US" dirty="0"/>
              <a:t>—Slide 4</a:t>
            </a:r>
            <a:endParaRPr dirty="0"/>
          </a:p>
        </p:txBody>
      </p:sp>
      <p:sp>
        <p:nvSpPr>
          <p:cNvPr id="3" name="Text Placeholder 2"/>
          <p:cNvSpPr>
            <a:spLocks noGrp="1"/>
          </p:cNvSpPr>
          <p:nvPr>
            <p:ph type="body" sz="quarter" idx="10"/>
          </p:nvPr>
        </p:nvSpPr>
        <p:spPr/>
        <p:txBody>
          <a:bodyPr>
            <a:normAutofit/>
          </a:bodyPr>
          <a:lstStyle/>
          <a:p>
            <a:pPr>
              <a:defRPr sz="2800"/>
            </a:pPr>
            <a:r>
              <a:rPr lang="en-US" dirty="0"/>
              <a:t>​</a:t>
            </a:r>
            <a:r>
              <a:rPr lang="en-US" sz="2800" dirty="0"/>
              <a:t>We now know that we will also need to use one multiple of</a:t>
            </a:r>
            <a:r>
              <a:rPr lang="en-US" dirty="0"/>
              <a:t> 2⁵.</a:t>
            </a:r>
            <a:r>
              <a:rPr lang="ar-AE" sz="2800" dirty="0"/>
              <a:t> </a:t>
            </a:r>
            <a:r>
              <a:rPr lang="en-US" sz="2800" dirty="0"/>
              <a:t>Notice that since the remainder here is </a:t>
            </a:r>
            <a:r>
              <a:rPr lang="en-US" sz="2800" dirty="0">
                <a:latin typeface="Cambria Math"/>
              </a:rPr>
              <a:t>6</a:t>
            </a:r>
            <a:r>
              <a:rPr lang="en-US" sz="2800" dirty="0"/>
              <a:t>, we can skip dividing by </a:t>
            </a:r>
            <a:r>
              <a:rPr lang="en-US" sz="2800" dirty="0">
                <a:latin typeface="Cambria Math"/>
              </a:rPr>
              <a:t>16</a:t>
            </a:r>
            <a:r>
              <a:rPr lang="en-US" sz="2800" dirty="0"/>
              <a:t> and </a:t>
            </a:r>
            <a:r>
              <a:rPr lang="en-US" sz="2800" dirty="0">
                <a:latin typeface="Cambria Math"/>
              </a:rPr>
              <a:t>8</a:t>
            </a:r>
            <a:r>
              <a:rPr lang="en-US" sz="2800" dirty="0"/>
              <a:t> and move right on to finding how many multiples of 2²,</a:t>
            </a:r>
            <a:r>
              <a:rPr lang="ar-AE" sz="2800" dirty="0"/>
              <a:t> </a:t>
            </a:r>
            <a:r>
              <a:rPr lang="en-US" sz="2800" dirty="0"/>
              <a:t>or </a:t>
            </a:r>
            <a:r>
              <a:rPr lang="en-US" sz="2800" dirty="0">
                <a:latin typeface="Cambria Math"/>
              </a:rPr>
              <a:t>4</a:t>
            </a:r>
            <a:r>
              <a:rPr lang="en-US" sz="2800" dirty="0"/>
              <a:t>, are needed.</a:t>
            </a:r>
          </a:p>
          <a:p>
            <a:pPr algn="ctr">
              <a:defRPr sz="2800"/>
            </a:pPr>
            <a:r>
              <a:rPr lang="en-US" dirty="0"/>
              <a:t>​    </a:t>
            </a:r>
          </a:p>
          <a:p>
            <a:pPr algn="ctr">
              <a:defRPr sz="2800"/>
            </a:pPr>
            <a:endParaRPr lang="en-US" sz="2800" dirty="0"/>
          </a:p>
          <a:p>
            <a:pPr algn="ctr">
              <a:defRPr sz="2800"/>
            </a:pPr>
            <a:endParaRPr lang="en-US" dirty="0"/>
          </a:p>
        </p:txBody>
      </p:sp>
      <p:pic>
        <p:nvPicPr>
          <p:cNvPr id="6" name="Picture 5" descr="The divisor is 4, the dividend is 6, Subtract division 4 from dividend 6, the quotient is 1, and the remainder is 2.">
            <a:extLst>
              <a:ext uri="{FF2B5EF4-FFF2-40B4-BE49-F238E27FC236}">
                <a16:creationId xmlns:a16="http://schemas.microsoft.com/office/drawing/2014/main" id="{1698788C-FB6E-42DF-4AAE-C2F8976C6F1F}"/>
              </a:ext>
            </a:extLst>
          </p:cNvPr>
          <p:cNvPicPr>
            <a:picLocks noChangeAspect="1"/>
          </p:cNvPicPr>
          <p:nvPr/>
        </p:nvPicPr>
        <p:blipFill>
          <a:blip r:embed="rId2"/>
          <a:stretch>
            <a:fillRect/>
          </a:stretch>
        </p:blipFill>
        <p:spPr>
          <a:xfrm>
            <a:off x="3810000" y="2895600"/>
            <a:ext cx="429796" cy="1620000"/>
          </a:xfrm>
          <a:prstGeom prst="rect">
            <a:avLst/>
          </a:prstGeom>
        </p:spPr>
      </p:pic>
      <p:sp>
        <p:nvSpPr>
          <p:cNvPr id="9" name="TextBox 8">
            <a:extLst>
              <a:ext uri="{FF2B5EF4-FFF2-40B4-BE49-F238E27FC236}">
                <a16:creationId xmlns:a16="http://schemas.microsoft.com/office/drawing/2014/main" id="{C7CF5CD8-42C0-3435-0914-5878CB32830F}"/>
              </a:ext>
            </a:extLst>
          </p:cNvPr>
          <p:cNvSpPr txBox="1"/>
          <p:nvPr/>
        </p:nvSpPr>
        <p:spPr>
          <a:xfrm>
            <a:off x="457200" y="4515600"/>
            <a:ext cx="8229600" cy="892552"/>
          </a:xfrm>
          <a:prstGeom prst="rect">
            <a:avLst/>
          </a:prstGeom>
          <a:noFill/>
        </p:spPr>
        <p:txBody>
          <a:bodyPr wrap="square">
            <a:spAutoFit/>
          </a:bodyPr>
          <a:lstStyle/>
          <a:p>
            <a:pPr>
              <a:defRPr sz="2800"/>
            </a:pPr>
            <a:r>
              <a:rPr lang="en-US" sz="2600" dirty="0"/>
              <a:t>Thus, we need one multiple of 2². And finally, we divide the last remainder by 2</a:t>
            </a:r>
            <a:r>
              <a:rPr lang="en-US" sz="2600" baseline="30000" dirty="0"/>
              <a:t>1</a:t>
            </a:r>
            <a:r>
              <a:rPr lang="en-US" sz="2600" dirty="0"/>
              <a:t>.</a:t>
            </a:r>
          </a:p>
        </p:txBody>
      </p:sp>
    </p:spTree>
    <p:extLst>
      <p:ext uri="{BB962C8B-B14F-4D97-AF65-F5344CB8AC3E}">
        <p14:creationId xmlns:p14="http://schemas.microsoft.com/office/powerpoint/2010/main" val="1370118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Converting from Base</a:t>
            </a:r>
            <a:r>
              <a:rPr sz="2800" dirty="0"/>
              <a:t> </a:t>
            </a:r>
            <a:r>
              <a:rPr sz="3200" dirty="0">
                <a:latin typeface="Cambria Math"/>
              </a:rPr>
              <a:t>10</a:t>
            </a:r>
            <a:r>
              <a:rPr sz="2800" dirty="0"/>
              <a:t> </a:t>
            </a:r>
            <a:r>
              <a:rPr dirty="0"/>
              <a:t>to Other Bases</a:t>
            </a:r>
            <a:r>
              <a:rPr lang="en-US" dirty="0"/>
              <a:t>—Slide 5</a:t>
            </a:r>
            <a:endParaRPr dirty="0"/>
          </a:p>
        </p:txBody>
      </p:sp>
      <p:pic>
        <p:nvPicPr>
          <p:cNvPr id="7" name="Picture 6" descr="The divisor is 2, the dividend is 2, Subtract division 2 from dividend 2, the quotient is 1, and the remainder is 0.">
            <a:extLst>
              <a:ext uri="{FF2B5EF4-FFF2-40B4-BE49-F238E27FC236}">
                <a16:creationId xmlns:a16="http://schemas.microsoft.com/office/drawing/2014/main" id="{0181CD9A-6298-EA76-4B63-2AAC1AEB64DB}"/>
              </a:ext>
            </a:extLst>
          </p:cNvPr>
          <p:cNvPicPr>
            <a:picLocks noChangeAspect="1"/>
          </p:cNvPicPr>
          <p:nvPr/>
        </p:nvPicPr>
        <p:blipFill>
          <a:blip r:embed="rId2"/>
          <a:stretch>
            <a:fillRect/>
          </a:stretch>
        </p:blipFill>
        <p:spPr>
          <a:xfrm>
            <a:off x="3886200" y="1143000"/>
            <a:ext cx="386961" cy="1512000"/>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30E29620-AC25-151C-236C-C6C18C307A36}"/>
                  </a:ext>
                </a:extLst>
              </p:cNvPr>
              <p:cNvSpPr txBox="1"/>
              <p:nvPr/>
            </p:nvSpPr>
            <p:spPr>
              <a:xfrm>
                <a:off x="457200" y="2762071"/>
                <a:ext cx="8229600" cy="1200329"/>
              </a:xfrm>
              <a:prstGeom prst="rect">
                <a:avLst/>
              </a:prstGeom>
              <a:noFill/>
            </p:spPr>
            <p:txBody>
              <a:bodyPr wrap="square">
                <a:spAutoFit/>
              </a:bodyPr>
              <a:lstStyle/>
              <a:p>
                <a:pPr>
                  <a:defRPr sz="2800"/>
                </a:pPr>
                <a:r>
                  <a:rPr lang="en-US" sz="2400" dirty="0"/>
                  <a:t>We've found that the base </a:t>
                </a:r>
                <a:r>
                  <a:rPr lang="en-US" sz="2400" dirty="0">
                    <a:latin typeface="Cambria Math"/>
                  </a:rPr>
                  <a:t>10</a:t>
                </a:r>
                <a:r>
                  <a:rPr lang="en-US" sz="2400" dirty="0"/>
                  <a:t> number </a:t>
                </a:r>
                <a:r>
                  <a:rPr lang="en-US" sz="2400" dirty="0">
                    <a:latin typeface="Cambria Math"/>
                  </a:rPr>
                  <a:t>102</a:t>
                </a:r>
                <a:r>
                  <a:rPr lang="en-US" sz="2400" dirty="0"/>
                  <a:t> consists of one multiple of 2⁶, one multiple of 2⁵</a:t>
                </a:r>
                <a14:m>
                  <m:oMath xmlns:m="http://schemas.openxmlformats.org/officeDocument/2006/math">
                    <m:r>
                      <a:rPr lang="en-US" sz="2400" b="0" i="1" smtClean="0">
                        <a:latin typeface="Cambria Math" panose="02040503050406030204" pitchFamily="18" charset="0"/>
                      </a:rPr>
                      <m:t>,</m:t>
                    </m:r>
                  </m:oMath>
                </a14:m>
                <a:r>
                  <a:rPr lang="ar-AE" sz="2400" dirty="0"/>
                  <a:t> </a:t>
                </a:r>
                <a:r>
                  <a:rPr lang="en-US" sz="2400" dirty="0"/>
                  <a:t>one multiple of 2²</a:t>
                </a:r>
                <a:r>
                  <a:rPr lang="ar-AE" sz="2400" dirty="0"/>
                  <a:t>,</a:t>
                </a:r>
                <a:r>
                  <a:rPr lang="en-US" sz="2400" dirty="0"/>
                  <a:t> and one multiple of 2</a:t>
                </a:r>
                <a:r>
                  <a:rPr lang="en-US" sz="2400" baseline="30000" dirty="0"/>
                  <a:t>1</a:t>
                </a:r>
                <a:r>
                  <a:rPr lang="ar-AE" sz="2400" dirty="0"/>
                  <a:t>.</a:t>
                </a:r>
                <a:r>
                  <a:rPr lang="en-US" sz="2400" dirty="0"/>
                  <a:t> So, in expanded form, we have the following.</a:t>
                </a:r>
              </a:p>
            </p:txBody>
          </p:sp>
        </mc:Choice>
        <mc:Fallback xmlns="">
          <p:sp>
            <p:nvSpPr>
              <p:cNvPr id="8" name="TextBox 7">
                <a:extLst>
                  <a:ext uri="{FF2B5EF4-FFF2-40B4-BE49-F238E27FC236}">
                    <a16:creationId xmlns:a16="http://schemas.microsoft.com/office/drawing/2014/main" id="{30E29620-AC25-151C-236C-C6C18C307A36}"/>
                  </a:ext>
                </a:extLst>
              </p:cNvPr>
              <p:cNvSpPr txBox="1">
                <a:spLocks noRot="1" noChangeAspect="1" noMove="1" noResize="1" noEditPoints="1" noAdjustHandles="1" noChangeArrowheads="1" noChangeShapeType="1" noTextEdit="1"/>
              </p:cNvSpPr>
              <p:nvPr/>
            </p:nvSpPr>
            <p:spPr>
              <a:xfrm>
                <a:off x="457200" y="2762071"/>
                <a:ext cx="8229600" cy="1200329"/>
              </a:xfrm>
              <a:prstGeom prst="rect">
                <a:avLst/>
              </a:prstGeom>
              <a:blipFill>
                <a:blip r:embed="rId3"/>
                <a:stretch>
                  <a:fillRect l="-1111" t="-5076" b="-10660"/>
                </a:stretch>
              </a:blipFill>
            </p:spPr>
            <p:txBody>
              <a:bodyPr/>
              <a:lstStyle/>
              <a:p>
                <a:r>
                  <a:rPr lang="en-IN">
                    <a:noFill/>
                  </a:rPr>
                  <a:t> </a:t>
                </a:r>
              </a:p>
            </p:txBody>
          </p:sp>
        </mc:Fallback>
      </mc:AlternateContent>
      <p:pic>
        <p:nvPicPr>
          <p:cNvPr id="10" name="Picture 9" descr="102 equals open parenthesis 1 times 2 superscript 6 close parenthesis plus open parenthesis 1 times 2 superscript 5 close parenthesis plus open parenthesis 1 times 2 superscript 2 close parenthesis plus open parenthesis 1 times 2 superscript 1 close parenthesis">
            <a:extLst>
              <a:ext uri="{FF2B5EF4-FFF2-40B4-BE49-F238E27FC236}">
                <a16:creationId xmlns:a16="http://schemas.microsoft.com/office/drawing/2014/main" id="{F9067E31-76CE-5ACA-8282-0D798B3200AC}"/>
              </a:ext>
            </a:extLst>
          </p:cNvPr>
          <p:cNvPicPr>
            <a:picLocks noChangeAspect="1"/>
          </p:cNvPicPr>
          <p:nvPr/>
        </p:nvPicPr>
        <p:blipFill>
          <a:blip r:embed="rId4"/>
          <a:stretch>
            <a:fillRect/>
          </a:stretch>
        </p:blipFill>
        <p:spPr>
          <a:xfrm>
            <a:off x="1914454" y="4027800"/>
            <a:ext cx="4486346" cy="468000"/>
          </a:xfrm>
          <a:prstGeom prst="rect">
            <a:avLst/>
          </a:prstGeom>
        </p:spPr>
      </p:pic>
      <p:sp>
        <p:nvSpPr>
          <p:cNvPr id="12" name="TextBox 11">
            <a:extLst>
              <a:ext uri="{FF2B5EF4-FFF2-40B4-BE49-F238E27FC236}">
                <a16:creationId xmlns:a16="http://schemas.microsoft.com/office/drawing/2014/main" id="{2C767B37-06A5-75A3-AAD3-8AD35307AE07}"/>
              </a:ext>
            </a:extLst>
          </p:cNvPr>
          <p:cNvSpPr txBox="1"/>
          <p:nvPr/>
        </p:nvSpPr>
        <p:spPr>
          <a:xfrm>
            <a:off x="457200" y="4419600"/>
            <a:ext cx="8229600" cy="1569660"/>
          </a:xfrm>
          <a:prstGeom prst="rect">
            <a:avLst/>
          </a:prstGeom>
          <a:noFill/>
        </p:spPr>
        <p:txBody>
          <a:bodyPr wrap="square">
            <a:spAutoFit/>
          </a:bodyPr>
          <a:lstStyle/>
          <a:p>
            <a:r>
              <a:rPr lang="en-US" sz="2400" dirty="0"/>
              <a:t>When writing the number down in base </a:t>
            </a:r>
            <a:r>
              <a:rPr lang="en-US" sz="2400" dirty="0">
                <a:latin typeface="Cambria Math"/>
              </a:rPr>
              <a:t>2</a:t>
            </a:r>
            <a:r>
              <a:rPr lang="en-US" sz="2400" dirty="0"/>
              <a:t>, we need to remember to put </a:t>
            </a:r>
            <a:r>
              <a:rPr lang="en-US" sz="2400" dirty="0">
                <a:latin typeface="Cambria Math"/>
              </a:rPr>
              <a:t>0</a:t>
            </a:r>
            <a:r>
              <a:rPr lang="en-US" sz="2400" dirty="0"/>
              <a:t>s in the positions for the multiples of </a:t>
            </a:r>
            <a:r>
              <a:rPr lang="en-US" sz="2400" dirty="0">
                <a:latin typeface="Cambria Math"/>
              </a:rPr>
              <a:t>2</a:t>
            </a:r>
            <a:r>
              <a:rPr lang="en-US" sz="2400" dirty="0"/>
              <a:t> that are not needed.</a:t>
            </a:r>
          </a:p>
          <a:p>
            <a:pPr>
              <a:defRPr sz="2800"/>
            </a:pPr>
            <a:r>
              <a:rPr lang="en-US" sz="2400" dirty="0"/>
              <a:t>​Thus, the base </a:t>
            </a:r>
            <a:r>
              <a:rPr lang="en-US" sz="2400" dirty="0">
                <a:latin typeface="Cambria Math"/>
              </a:rPr>
              <a:t>10</a:t>
            </a:r>
            <a:r>
              <a:rPr lang="en-US" sz="2400" dirty="0"/>
              <a:t> number </a:t>
            </a:r>
            <a:r>
              <a:rPr lang="en-US" sz="2400" dirty="0">
                <a:latin typeface="Cambria Math"/>
              </a:rPr>
              <a:t>102</a:t>
            </a:r>
            <a:r>
              <a:rPr lang="en-US" sz="2400" dirty="0"/>
              <a:t> written in base </a:t>
            </a:r>
            <a:r>
              <a:rPr lang="en-US" sz="2400" dirty="0">
                <a:latin typeface="Cambria Math"/>
              </a:rPr>
              <a:t>2</a:t>
            </a:r>
            <a:r>
              <a:rPr lang="en-US" sz="2400" dirty="0"/>
              <a:t> is</a:t>
            </a:r>
            <a:endParaRPr lang="en-IN" sz="2400" dirty="0"/>
          </a:p>
        </p:txBody>
      </p:sp>
      <p:pic>
        <p:nvPicPr>
          <p:cNvPr id="4" name="Picture 3" descr="1100110 base 2.">
            <a:extLst>
              <a:ext uri="{FF2B5EF4-FFF2-40B4-BE49-F238E27FC236}">
                <a16:creationId xmlns:a16="http://schemas.microsoft.com/office/drawing/2014/main" id="{30E43932-E318-C228-BB89-FE91E3815CC9}"/>
              </a:ext>
            </a:extLst>
          </p:cNvPr>
          <p:cNvPicPr>
            <a:picLocks noChangeAspect="1"/>
          </p:cNvPicPr>
          <p:nvPr/>
        </p:nvPicPr>
        <p:blipFill>
          <a:blip r:embed="rId5"/>
          <a:stretch>
            <a:fillRect/>
          </a:stretch>
        </p:blipFill>
        <p:spPr>
          <a:xfrm>
            <a:off x="6858000" y="5570160"/>
            <a:ext cx="1333500" cy="419100"/>
          </a:xfrm>
          <a:prstGeom prst="rect">
            <a:avLst/>
          </a:prstGeom>
        </p:spPr>
      </p:pic>
    </p:spTree>
    <p:extLst>
      <p:ext uri="{BB962C8B-B14F-4D97-AF65-F5344CB8AC3E}">
        <p14:creationId xmlns:p14="http://schemas.microsoft.com/office/powerpoint/2010/main" val="16586973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Converting from Base</a:t>
            </a:r>
            <a:r>
              <a:rPr sz="2800" dirty="0"/>
              <a:t> </a:t>
            </a:r>
            <a:r>
              <a:rPr sz="3200" dirty="0">
                <a:latin typeface="Cambria Math"/>
              </a:rPr>
              <a:t>10</a:t>
            </a:r>
            <a:r>
              <a:rPr sz="2800" dirty="0"/>
              <a:t> </a:t>
            </a:r>
            <a:r>
              <a:rPr dirty="0"/>
              <a:t>to Other Bases</a:t>
            </a:r>
            <a:r>
              <a:rPr lang="en-US" dirty="0"/>
              <a:t>—Slide 6</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sz="2400" dirty="0"/>
              <a:t>b.</a:t>
            </a:r>
            <a:r>
              <a:rPr sz="2400" dirty="0"/>
              <a:t>​</a:t>
            </a:r>
            <a:r>
              <a:rPr lang="en-US" sz="2400" dirty="0"/>
              <a:t>	</a:t>
            </a:r>
            <a:r>
              <a:rPr sz="2400" dirty="0"/>
              <a:t>Converting the base </a:t>
            </a:r>
            <a:r>
              <a:rPr sz="2400" dirty="0">
                <a:latin typeface="Cambria Math"/>
              </a:rPr>
              <a:t>10</a:t>
            </a:r>
            <a:r>
              <a:rPr sz="2400" dirty="0"/>
              <a:t> number </a:t>
            </a:r>
            <a:r>
              <a:rPr sz="2400" dirty="0">
                <a:latin typeface="Cambria Math"/>
              </a:rPr>
              <a:t>138</a:t>
            </a:r>
            <a:r>
              <a:rPr sz="2400" dirty="0"/>
              <a:t> to base </a:t>
            </a:r>
            <a:r>
              <a:rPr sz="2400" dirty="0">
                <a:latin typeface="Cambria Math"/>
              </a:rPr>
              <a:t>16</a:t>
            </a:r>
            <a:r>
              <a:rPr sz="2400" dirty="0"/>
              <a:t> signifies that multiples of </a:t>
            </a:r>
            <a:r>
              <a:rPr sz="2400" dirty="0">
                <a:latin typeface="Cambria Math"/>
              </a:rPr>
              <a:t>16</a:t>
            </a:r>
            <a:r>
              <a:rPr sz="2400" dirty="0"/>
              <a:t> are desired for each place value. Again, we list the multiples of </a:t>
            </a:r>
            <a:r>
              <a:rPr sz="2400" dirty="0">
                <a:latin typeface="Cambria Math"/>
              </a:rPr>
              <a:t>16</a:t>
            </a:r>
            <a:r>
              <a:rPr sz="2400" dirty="0"/>
              <a:t> until they exceed </a:t>
            </a:r>
            <a:r>
              <a:rPr sz="2400" dirty="0">
                <a:latin typeface="Cambria Math"/>
              </a:rPr>
              <a:t>138</a:t>
            </a:r>
            <a:r>
              <a:rPr sz="2400" dirty="0"/>
              <a:t>.</a:t>
            </a:r>
            <a:endParaRPr lang="en-US" sz="2400" dirty="0"/>
          </a:p>
          <a:p>
            <a:pPr>
              <a:defRPr sz="2800"/>
            </a:pPr>
            <a:r>
              <a:rPr lang="en-IN" sz="2400" dirty="0"/>
              <a:t>		</a:t>
            </a:r>
          </a:p>
          <a:p>
            <a:pPr>
              <a:defRPr sz="2800"/>
            </a:pPr>
            <a:endParaRPr lang="en-IN" sz="2400" dirty="0"/>
          </a:p>
          <a:p>
            <a:pPr>
              <a:defRPr sz="2800"/>
            </a:pPr>
            <a:endParaRPr lang="en-IN" sz="2400" dirty="0"/>
          </a:p>
          <a:p>
            <a:pPr>
              <a:defRPr sz="2800"/>
            </a:pPr>
            <a:r>
              <a:rPr lang="en-IN" sz="2400" dirty="0"/>
              <a:t>​</a:t>
            </a:r>
          </a:p>
        </p:txBody>
      </p:sp>
      <p:pic>
        <p:nvPicPr>
          <p:cNvPr id="8" name="Picture 7" descr="16 superscript 1 equals 256,&#10;16 superscript 1 equals 16,&#10;16 superscript 0 equals 1.">
            <a:extLst>
              <a:ext uri="{FF2B5EF4-FFF2-40B4-BE49-F238E27FC236}">
                <a16:creationId xmlns:a16="http://schemas.microsoft.com/office/drawing/2014/main" id="{EAFF63E5-28E7-4844-89C7-A124EFC5F711}"/>
              </a:ext>
            </a:extLst>
          </p:cNvPr>
          <p:cNvPicPr>
            <a:picLocks noChangeAspect="1"/>
          </p:cNvPicPr>
          <p:nvPr/>
        </p:nvPicPr>
        <p:blipFill>
          <a:blip r:embed="rId2"/>
          <a:stretch>
            <a:fillRect/>
          </a:stretch>
        </p:blipFill>
        <p:spPr>
          <a:xfrm>
            <a:off x="3124200" y="2209800"/>
            <a:ext cx="2841600" cy="1332000"/>
          </a:xfrm>
          <a:prstGeom prst="rect">
            <a:avLst/>
          </a:prstGeom>
        </p:spPr>
      </p:pic>
      <p:sp>
        <p:nvSpPr>
          <p:cNvPr id="16" name="TextBox 15">
            <a:extLst>
              <a:ext uri="{FF2B5EF4-FFF2-40B4-BE49-F238E27FC236}">
                <a16:creationId xmlns:a16="http://schemas.microsoft.com/office/drawing/2014/main" id="{0A1C833E-407E-6E36-AB78-04E341BA8158}"/>
              </a:ext>
            </a:extLst>
          </p:cNvPr>
          <p:cNvSpPr txBox="1"/>
          <p:nvPr/>
        </p:nvSpPr>
        <p:spPr>
          <a:xfrm>
            <a:off x="468300" y="3532870"/>
            <a:ext cx="8218500" cy="830997"/>
          </a:xfrm>
          <a:prstGeom prst="rect">
            <a:avLst/>
          </a:prstGeom>
          <a:noFill/>
        </p:spPr>
        <p:txBody>
          <a:bodyPr wrap="square">
            <a:spAutoFit/>
          </a:bodyPr>
          <a:lstStyle/>
          <a:p>
            <a:pPr>
              <a:defRPr sz="2800"/>
            </a:pPr>
            <a:r>
              <a:rPr lang="en-IN" sz="2400" dirty="0"/>
              <a:t>Notice that the powers of </a:t>
            </a:r>
            <a:r>
              <a:rPr lang="en-IN" sz="2400" dirty="0">
                <a:latin typeface="Cambria Math"/>
              </a:rPr>
              <a:t>16</a:t>
            </a:r>
            <a:r>
              <a:rPr lang="en-IN" sz="2400" dirty="0"/>
              <a:t> grow very rapidly. This time we begin the division with 16</a:t>
            </a:r>
            <a:r>
              <a:rPr lang="en-IN" sz="2400" dirty="0">
                <a:latin typeface="Calibri" panose="020F0502020204030204" pitchFamily="34" charset="0"/>
                <a:ea typeface="Calibri" panose="020F0502020204030204" pitchFamily="34" charset="0"/>
                <a:cs typeface="Calibri" panose="020F0502020204030204" pitchFamily="34" charset="0"/>
              </a:rPr>
              <a:t>¹</a:t>
            </a:r>
            <a:r>
              <a:rPr lang="ar-AE" sz="2400" dirty="0"/>
              <a:t> </a:t>
            </a:r>
            <a:r>
              <a:rPr lang="en-IN" sz="2400" dirty="0"/>
              <a:t>since 16² = 256</a:t>
            </a:r>
            <a:r>
              <a:rPr lang="ar-AE" sz="2400" dirty="0"/>
              <a:t> </a:t>
            </a:r>
            <a:r>
              <a:rPr lang="en-IN" sz="2400" dirty="0"/>
              <a:t>is too large.</a:t>
            </a:r>
          </a:p>
        </p:txBody>
      </p:sp>
      <p:pic>
        <p:nvPicPr>
          <p:cNvPr id="12" name="Picture 11" descr="The divisor is 16, the dividend is 138, Subtract division 128 from dividend 138, the quotient is 8, and the remainder is 10">
            <a:extLst>
              <a:ext uri="{FF2B5EF4-FFF2-40B4-BE49-F238E27FC236}">
                <a16:creationId xmlns:a16="http://schemas.microsoft.com/office/drawing/2014/main" id="{D53142A9-31BF-D303-86CE-F3046086324E}"/>
              </a:ext>
            </a:extLst>
          </p:cNvPr>
          <p:cNvPicPr>
            <a:picLocks noChangeAspect="1"/>
          </p:cNvPicPr>
          <p:nvPr/>
        </p:nvPicPr>
        <p:blipFill>
          <a:blip r:embed="rId3"/>
          <a:stretch>
            <a:fillRect/>
          </a:stretch>
        </p:blipFill>
        <p:spPr>
          <a:xfrm>
            <a:off x="3581400" y="4304354"/>
            <a:ext cx="841988" cy="16920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Converting from Base</a:t>
            </a:r>
            <a:r>
              <a:rPr sz="2800" dirty="0"/>
              <a:t> </a:t>
            </a:r>
            <a:r>
              <a:rPr sz="3200" dirty="0">
                <a:latin typeface="Cambria Math"/>
              </a:rPr>
              <a:t>10</a:t>
            </a:r>
            <a:r>
              <a:rPr sz="2800" dirty="0"/>
              <a:t> </a:t>
            </a:r>
            <a:r>
              <a:rPr dirty="0"/>
              <a:t>to Other Bases</a:t>
            </a:r>
            <a:r>
              <a:rPr lang="en-US" dirty="0"/>
              <a:t>—Slide 7</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This division tells us that we need eight multiples of</a:t>
            </a:r>
            <a:r>
              <a:rPr lang="en-US" sz="2800" dirty="0"/>
              <a:t> 16</a:t>
            </a:r>
            <a:r>
              <a:rPr lang="en-US" sz="1050" dirty="0"/>
              <a:t> </a:t>
            </a:r>
            <a:r>
              <a:rPr lang="en-US" sz="2800" baseline="30000" dirty="0"/>
              <a:t>2</a:t>
            </a:r>
            <a:r>
              <a:rPr sz="2800" dirty="0"/>
              <a:t> in our answer. Since our remainder of </a:t>
            </a:r>
            <a:r>
              <a:rPr sz="2800" dirty="0">
                <a:latin typeface="Cambria Math"/>
              </a:rPr>
              <a:t>10</a:t>
            </a:r>
            <a:r>
              <a:rPr sz="2800" dirty="0"/>
              <a:t> is less than </a:t>
            </a:r>
            <a:r>
              <a:rPr sz="2800" dirty="0">
                <a:latin typeface="Cambria Math"/>
              </a:rPr>
              <a:t>16</a:t>
            </a:r>
            <a:r>
              <a:rPr sz="2800" dirty="0"/>
              <a:t>, no further division is required. In expanded form we have</a:t>
            </a:r>
          </a:p>
          <a:p>
            <a:pPr algn="ctr">
              <a:defRPr sz="2800"/>
            </a:pPr>
            <a:r>
              <a:rPr dirty="0"/>
              <a:t>​</a:t>
            </a:r>
          </a:p>
          <a:p>
            <a:r>
              <a:rPr dirty="0"/>
              <a:t>​</a:t>
            </a:r>
            <a:endParaRPr sz="2800" dirty="0"/>
          </a:p>
        </p:txBody>
      </p:sp>
      <p:pic>
        <p:nvPicPr>
          <p:cNvPr id="6" name="Picture 5" descr="138 equals open parenthesis 8 times 16 superscript 1 close parenthesis plus open parenthesis 10 times 16 superscript 0 close parenthesis">
            <a:extLst>
              <a:ext uri="{FF2B5EF4-FFF2-40B4-BE49-F238E27FC236}">
                <a16:creationId xmlns:a16="http://schemas.microsoft.com/office/drawing/2014/main" id="{64CE3A9E-116D-AB54-3EE9-7A4A1D41BBD0}"/>
              </a:ext>
            </a:extLst>
          </p:cNvPr>
          <p:cNvPicPr>
            <a:picLocks noChangeAspect="1"/>
          </p:cNvPicPr>
          <p:nvPr/>
        </p:nvPicPr>
        <p:blipFill>
          <a:blip r:embed="rId2"/>
          <a:stretch>
            <a:fillRect/>
          </a:stretch>
        </p:blipFill>
        <p:spPr>
          <a:xfrm>
            <a:off x="2667414" y="2743200"/>
            <a:ext cx="3809172" cy="612000"/>
          </a:xfrm>
          <a:prstGeom prst="rect">
            <a:avLst/>
          </a:prstGeom>
        </p:spPr>
      </p:pic>
      <p:sp>
        <p:nvSpPr>
          <p:cNvPr id="8" name="TextBox 7">
            <a:extLst>
              <a:ext uri="{FF2B5EF4-FFF2-40B4-BE49-F238E27FC236}">
                <a16:creationId xmlns:a16="http://schemas.microsoft.com/office/drawing/2014/main" id="{64CDD075-B06C-33D5-6EE5-58FBA1A5EE10}"/>
              </a:ext>
            </a:extLst>
          </p:cNvPr>
          <p:cNvSpPr txBox="1"/>
          <p:nvPr/>
        </p:nvSpPr>
        <p:spPr>
          <a:xfrm>
            <a:off x="457200" y="3592491"/>
            <a:ext cx="8229600" cy="1384995"/>
          </a:xfrm>
          <a:prstGeom prst="rect">
            <a:avLst/>
          </a:prstGeom>
          <a:noFill/>
        </p:spPr>
        <p:txBody>
          <a:bodyPr wrap="square">
            <a:spAutoFit/>
          </a:bodyPr>
          <a:lstStyle/>
          <a:p>
            <a:r>
              <a:rPr lang="en-US" sz="2800" dirty="0"/>
              <a:t>Using Table 1, the character for </a:t>
            </a:r>
            <a:r>
              <a:rPr lang="en-US" sz="2800" dirty="0">
                <a:latin typeface="Cambria Math"/>
              </a:rPr>
              <a:t>10</a:t>
            </a:r>
            <a:r>
              <a:rPr lang="en-US" sz="2800" dirty="0"/>
              <a:t> in base </a:t>
            </a:r>
            <a:r>
              <a:rPr lang="en-US" sz="2800" dirty="0">
                <a:latin typeface="Cambria Math"/>
              </a:rPr>
              <a:t>16</a:t>
            </a:r>
            <a:r>
              <a:rPr lang="en-US" sz="2800" dirty="0"/>
              <a:t> is A.</a:t>
            </a:r>
          </a:p>
          <a:p>
            <a:pPr>
              <a:defRPr sz="2800"/>
            </a:pPr>
            <a:r>
              <a:rPr lang="en-US" sz="2800" dirty="0"/>
              <a:t>​Therefore, the base </a:t>
            </a:r>
            <a:r>
              <a:rPr lang="en-US" sz="2800" dirty="0">
                <a:latin typeface="Cambria Math"/>
              </a:rPr>
              <a:t>10</a:t>
            </a:r>
            <a:r>
              <a:rPr lang="en-US" sz="2800" dirty="0"/>
              <a:t> number </a:t>
            </a:r>
            <a:r>
              <a:rPr lang="en-US" sz="2800" dirty="0">
                <a:latin typeface="Cambria Math"/>
              </a:rPr>
              <a:t>138</a:t>
            </a:r>
            <a:r>
              <a:rPr lang="en-US" sz="2800" dirty="0"/>
              <a:t> written in base </a:t>
            </a:r>
            <a:r>
              <a:rPr lang="en-US" sz="2800" dirty="0">
                <a:latin typeface="Cambria Math"/>
              </a:rPr>
              <a:t>16</a:t>
            </a:r>
            <a:r>
              <a:rPr lang="en-US" sz="2800" dirty="0"/>
              <a:t> is</a:t>
            </a:r>
          </a:p>
        </p:txBody>
      </p:sp>
      <p:pic>
        <p:nvPicPr>
          <p:cNvPr id="5" name="Picture 4" descr="8 times A base 16.">
            <a:extLst>
              <a:ext uri="{FF2B5EF4-FFF2-40B4-BE49-F238E27FC236}">
                <a16:creationId xmlns:a16="http://schemas.microsoft.com/office/drawing/2014/main" id="{F9825BE9-F3A9-7FAD-9959-9DF82445318B}"/>
              </a:ext>
            </a:extLst>
          </p:cNvPr>
          <p:cNvPicPr>
            <a:picLocks noChangeAspect="1"/>
          </p:cNvPicPr>
          <p:nvPr/>
        </p:nvPicPr>
        <p:blipFill>
          <a:blip r:embed="rId3"/>
          <a:stretch>
            <a:fillRect/>
          </a:stretch>
        </p:blipFill>
        <p:spPr>
          <a:xfrm>
            <a:off x="838200" y="4558386"/>
            <a:ext cx="704850" cy="4191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Converting between Base</a:t>
            </a:r>
            <a:r>
              <a:rPr sz="2800" dirty="0"/>
              <a:t> </a:t>
            </a:r>
            <a:r>
              <a:rPr sz="3200" dirty="0">
                <a:latin typeface="Cambria Math"/>
              </a:rPr>
              <a:t>2</a:t>
            </a:r>
            <a:r>
              <a:rPr sz="2800" dirty="0"/>
              <a:t> </a:t>
            </a:r>
            <a:r>
              <a:rPr dirty="0"/>
              <a:t>and Base</a:t>
            </a:r>
            <a:r>
              <a:rPr sz="2800" dirty="0"/>
              <a:t> </a:t>
            </a:r>
            <a:r>
              <a:rPr sz="3200" dirty="0">
                <a:latin typeface="Cambria Math"/>
              </a:rPr>
              <a:t>16</a:t>
            </a:r>
            <a:r>
              <a:rPr lang="en-US" dirty="0"/>
              <a:t>—Slide 1</a:t>
            </a:r>
            <a:endParaRPr sz="3200" dirty="0">
              <a:latin typeface="Cambria Math"/>
            </a:endParaRPr>
          </a:p>
        </p:txBody>
      </p:sp>
      <p:sp>
        <p:nvSpPr>
          <p:cNvPr id="3" name="Text Placeholder 2"/>
          <p:cNvSpPr>
            <a:spLocks noGrp="1"/>
          </p:cNvSpPr>
          <p:nvPr>
            <p:ph type="body" sz="quarter" idx="10"/>
          </p:nvPr>
        </p:nvSpPr>
        <p:spPr/>
        <p:txBody>
          <a:bodyPr>
            <a:normAutofit/>
          </a:bodyPr>
          <a:lstStyle/>
          <a:p>
            <a:r>
              <a:rPr sz="2400" dirty="0"/>
              <a:t>Convert the given number to the indicated base.</a:t>
            </a:r>
          </a:p>
        </p:txBody>
      </p:sp>
      <p:pic>
        <p:nvPicPr>
          <p:cNvPr id="7" name="Picture 6" descr="a. B2F base 16 to base 2.&#10;b. 1101001011001001 base 2 to base 16.">
            <a:extLst>
              <a:ext uri="{FF2B5EF4-FFF2-40B4-BE49-F238E27FC236}">
                <a16:creationId xmlns:a16="http://schemas.microsoft.com/office/drawing/2014/main" id="{E2817235-BC44-B8F3-A53F-A8F9246D8C06}"/>
              </a:ext>
            </a:extLst>
          </p:cNvPr>
          <p:cNvPicPr>
            <a:picLocks noChangeAspect="1"/>
          </p:cNvPicPr>
          <p:nvPr/>
        </p:nvPicPr>
        <p:blipFill>
          <a:blip r:embed="rId2"/>
          <a:stretch>
            <a:fillRect/>
          </a:stretch>
        </p:blipFill>
        <p:spPr>
          <a:xfrm>
            <a:off x="533400" y="1491249"/>
            <a:ext cx="4648200" cy="904875"/>
          </a:xfrm>
          <a:prstGeom prst="rect">
            <a:avLst/>
          </a:prstGeom>
        </p:spPr>
      </p:pic>
      <p:sp>
        <p:nvSpPr>
          <p:cNvPr id="5" name="TextBox 4">
            <a:extLst>
              <a:ext uri="{FF2B5EF4-FFF2-40B4-BE49-F238E27FC236}">
                <a16:creationId xmlns:a16="http://schemas.microsoft.com/office/drawing/2014/main" id="{196BBFE9-2F87-7585-C8CE-C3FC58BDC264}"/>
              </a:ext>
            </a:extLst>
          </p:cNvPr>
          <p:cNvSpPr txBox="1"/>
          <p:nvPr/>
        </p:nvSpPr>
        <p:spPr>
          <a:xfrm>
            <a:off x="428624" y="2514600"/>
            <a:ext cx="8410575" cy="904863"/>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400" b="1" i="0" u="none" strike="noStrike" kern="1200" cap="none" spc="0" normalizeH="0" baseline="0" noProof="0" dirty="0">
                <a:ln>
                  <a:noFill/>
                </a:ln>
                <a:solidFill>
                  <a:srgbClr val="366092"/>
                </a:solidFill>
                <a:effectLst/>
                <a:uLnTx/>
                <a:uFillTx/>
                <a:latin typeface="Calibri"/>
                <a:ea typeface="+mn-ea"/>
                <a:cs typeface="+mn-cs"/>
              </a:rPr>
              <a:t>Solution</a:t>
            </a:r>
          </a:p>
          <a:p>
            <a:pPr marL="542925" marR="0" lvl="0" indent="-542925"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400" b="0" i="0" u="none" strike="noStrike" kern="1200" cap="none" spc="0" normalizeH="0" baseline="0" noProof="0" dirty="0">
                <a:ln>
                  <a:noFill/>
                </a:ln>
                <a:solidFill>
                  <a:srgbClr val="366092"/>
                </a:solidFill>
                <a:effectLst/>
                <a:uLnTx/>
                <a:uFillTx/>
                <a:latin typeface="Calibri"/>
                <a:ea typeface="+mn-ea"/>
                <a:cs typeface="+mn-cs"/>
              </a:rPr>
              <a:t>a.​	Recall that in Example 2, we converted</a:t>
            </a:r>
          </a:p>
        </p:txBody>
      </p:sp>
      <p:pic>
        <p:nvPicPr>
          <p:cNvPr id="11" name="Picture 10" descr="B2F base 16 to base 10.">
            <a:extLst>
              <a:ext uri="{FF2B5EF4-FFF2-40B4-BE49-F238E27FC236}">
                <a16:creationId xmlns:a16="http://schemas.microsoft.com/office/drawing/2014/main" id="{4EAEF8AF-B6B0-28B7-AE54-05EF0A2DBE76}"/>
              </a:ext>
            </a:extLst>
          </p:cNvPr>
          <p:cNvPicPr>
            <a:picLocks noChangeAspect="1"/>
          </p:cNvPicPr>
          <p:nvPr/>
        </p:nvPicPr>
        <p:blipFill>
          <a:blip r:embed="rId3"/>
          <a:stretch>
            <a:fillRect/>
          </a:stretch>
        </p:blipFill>
        <p:spPr>
          <a:xfrm>
            <a:off x="5943600" y="3009900"/>
            <a:ext cx="2066925" cy="419100"/>
          </a:xfrm>
          <a:prstGeom prst="rect">
            <a:avLst/>
          </a:prstGeom>
        </p:spPr>
      </p:pic>
      <p:sp>
        <p:nvSpPr>
          <p:cNvPr id="9" name="TextBox 8">
            <a:extLst>
              <a:ext uri="{FF2B5EF4-FFF2-40B4-BE49-F238E27FC236}">
                <a16:creationId xmlns:a16="http://schemas.microsoft.com/office/drawing/2014/main" id="{E7DE7927-7658-E6AB-4D3C-D166FF63AE1D}"/>
              </a:ext>
            </a:extLst>
          </p:cNvPr>
          <p:cNvSpPr txBox="1"/>
          <p:nvPr/>
        </p:nvSpPr>
        <p:spPr>
          <a:xfrm>
            <a:off x="990599" y="3344956"/>
            <a:ext cx="7877175" cy="2751522"/>
          </a:xfrm>
          <a:prstGeom prst="rect">
            <a:avLst/>
          </a:prstGeom>
          <a:noFill/>
        </p:spPr>
        <p:txBody>
          <a:bodyPr wrap="square">
            <a:spAutoFit/>
          </a:bodyPr>
          <a:lstStyle/>
          <a:p>
            <a:pPr marR="0" lvl="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400" b="0" i="0" u="none" strike="noStrike" kern="1200" cap="none" spc="0" normalizeH="0" baseline="0" noProof="0" dirty="0">
                <a:ln>
                  <a:noFill/>
                </a:ln>
                <a:solidFill>
                  <a:srgbClr val="366092"/>
                </a:solidFill>
                <a:effectLst/>
                <a:uLnTx/>
                <a:uFillTx/>
                <a:latin typeface="Calibri"/>
                <a:ea typeface="+mn-ea"/>
                <a:cs typeface="+mn-cs"/>
              </a:rPr>
              <a:t>One option for converting from base </a:t>
            </a:r>
            <a:r>
              <a:rPr kumimoji="0" lang="en-IN" sz="2400" b="0" i="0" u="none" strike="noStrike" kern="1200" cap="none" spc="0" normalizeH="0" baseline="0" noProof="0" dirty="0">
                <a:ln>
                  <a:noFill/>
                </a:ln>
                <a:solidFill>
                  <a:srgbClr val="366092"/>
                </a:solidFill>
                <a:effectLst/>
                <a:uLnTx/>
                <a:uFillTx/>
                <a:latin typeface="Cambria Math"/>
                <a:ea typeface="+mn-ea"/>
                <a:cs typeface="+mn-cs"/>
              </a:rPr>
              <a:t>16</a:t>
            </a:r>
            <a:r>
              <a:rPr kumimoji="0" lang="en-IN" sz="2400" b="0" i="0" u="none" strike="noStrike" kern="1200" cap="none" spc="0" normalizeH="0" baseline="0" noProof="0" dirty="0">
                <a:ln>
                  <a:noFill/>
                </a:ln>
                <a:solidFill>
                  <a:srgbClr val="366092"/>
                </a:solidFill>
                <a:effectLst/>
                <a:uLnTx/>
                <a:uFillTx/>
                <a:latin typeface="Calibri"/>
                <a:ea typeface="+mn-ea"/>
                <a:cs typeface="+mn-cs"/>
              </a:rPr>
              <a:t> to base </a:t>
            </a:r>
            <a:r>
              <a:rPr kumimoji="0" lang="en-IN" sz="2400" b="0" i="0" u="none" strike="noStrike" kern="1200" cap="none" spc="0" normalizeH="0" baseline="0" noProof="0" dirty="0">
                <a:ln>
                  <a:noFill/>
                </a:ln>
                <a:solidFill>
                  <a:srgbClr val="366092"/>
                </a:solidFill>
                <a:effectLst/>
                <a:uLnTx/>
                <a:uFillTx/>
                <a:latin typeface="Cambria Math"/>
                <a:ea typeface="+mn-ea"/>
                <a:cs typeface="+mn-cs"/>
              </a:rPr>
              <a:t>2</a:t>
            </a:r>
            <a:r>
              <a:rPr kumimoji="0" lang="en-IN" sz="2400" b="0" i="0" u="none" strike="noStrike" kern="1200" cap="none" spc="0" normalizeH="0" baseline="0" noProof="0" dirty="0">
                <a:ln>
                  <a:noFill/>
                </a:ln>
                <a:solidFill>
                  <a:srgbClr val="366092"/>
                </a:solidFill>
                <a:effectLst/>
                <a:uLnTx/>
                <a:uFillTx/>
                <a:latin typeface="Calibri"/>
                <a:ea typeface="+mn-ea"/>
                <a:cs typeface="+mn-cs"/>
              </a:rPr>
              <a:t> is to first convert base </a:t>
            </a:r>
            <a:r>
              <a:rPr kumimoji="0" lang="en-IN" sz="2400" b="0" i="0" u="none" strike="noStrike" kern="1200" cap="none" spc="0" normalizeH="0" baseline="0" noProof="0" dirty="0">
                <a:ln>
                  <a:noFill/>
                </a:ln>
                <a:solidFill>
                  <a:srgbClr val="366092"/>
                </a:solidFill>
                <a:effectLst/>
                <a:uLnTx/>
                <a:uFillTx/>
                <a:latin typeface="Cambria Math"/>
                <a:ea typeface="+mn-ea"/>
                <a:cs typeface="+mn-cs"/>
              </a:rPr>
              <a:t>16</a:t>
            </a:r>
            <a:r>
              <a:rPr kumimoji="0" lang="en-IN" sz="2400" b="0" i="0" u="none" strike="noStrike" kern="1200" cap="none" spc="0" normalizeH="0" baseline="0" noProof="0" dirty="0">
                <a:ln>
                  <a:noFill/>
                </a:ln>
                <a:solidFill>
                  <a:srgbClr val="366092"/>
                </a:solidFill>
                <a:effectLst/>
                <a:uLnTx/>
                <a:uFillTx/>
                <a:latin typeface="Calibri"/>
                <a:ea typeface="+mn-ea"/>
                <a:cs typeface="+mn-cs"/>
              </a:rPr>
              <a:t> to base </a:t>
            </a:r>
            <a:r>
              <a:rPr kumimoji="0" lang="en-IN" sz="2400" b="0" i="0" u="none" strike="noStrike" kern="1200" cap="none" spc="0" normalizeH="0" baseline="0" noProof="0" dirty="0">
                <a:ln>
                  <a:noFill/>
                </a:ln>
                <a:solidFill>
                  <a:srgbClr val="366092"/>
                </a:solidFill>
                <a:effectLst/>
                <a:uLnTx/>
                <a:uFillTx/>
                <a:latin typeface="Cambria Math"/>
                <a:ea typeface="+mn-ea"/>
                <a:cs typeface="+mn-cs"/>
              </a:rPr>
              <a:t>10</a:t>
            </a:r>
            <a:r>
              <a:rPr kumimoji="0" lang="en-IN" sz="2400" b="0" i="0" u="none" strike="noStrike" kern="1200" cap="none" spc="0" normalizeH="0" baseline="0" noProof="0" dirty="0">
                <a:ln>
                  <a:noFill/>
                </a:ln>
                <a:solidFill>
                  <a:srgbClr val="366092"/>
                </a:solidFill>
                <a:effectLst/>
                <a:uLnTx/>
                <a:uFillTx/>
                <a:latin typeface="Calibri"/>
                <a:ea typeface="+mn-ea"/>
                <a:cs typeface="+mn-cs"/>
              </a:rPr>
              <a:t> and then convert base </a:t>
            </a:r>
            <a:r>
              <a:rPr kumimoji="0" lang="en-IN" sz="2400" b="0" i="0" u="none" strike="noStrike" kern="1200" cap="none" spc="0" normalizeH="0" baseline="0" noProof="0" dirty="0">
                <a:ln>
                  <a:noFill/>
                </a:ln>
                <a:solidFill>
                  <a:srgbClr val="366092"/>
                </a:solidFill>
                <a:effectLst/>
                <a:uLnTx/>
                <a:uFillTx/>
                <a:latin typeface="Cambria Math"/>
                <a:ea typeface="+mn-ea"/>
                <a:cs typeface="+mn-cs"/>
              </a:rPr>
              <a:t>10</a:t>
            </a:r>
            <a:r>
              <a:rPr kumimoji="0" lang="en-IN" sz="2400" b="0" i="0" u="none" strike="noStrike" kern="1200" cap="none" spc="0" normalizeH="0" baseline="0" noProof="0" dirty="0">
                <a:ln>
                  <a:noFill/>
                </a:ln>
                <a:solidFill>
                  <a:srgbClr val="366092"/>
                </a:solidFill>
                <a:effectLst/>
                <a:uLnTx/>
                <a:uFillTx/>
                <a:latin typeface="Calibri"/>
                <a:ea typeface="+mn-ea"/>
                <a:cs typeface="+mn-cs"/>
              </a:rPr>
              <a:t> to base </a:t>
            </a:r>
            <a:r>
              <a:rPr kumimoji="0" lang="en-IN" sz="2400" b="0" i="0" u="none" strike="noStrike" kern="1200" cap="none" spc="0" normalizeH="0" baseline="0" noProof="0" dirty="0">
                <a:ln>
                  <a:noFill/>
                </a:ln>
                <a:solidFill>
                  <a:srgbClr val="366092"/>
                </a:solidFill>
                <a:effectLst/>
                <a:uLnTx/>
                <a:uFillTx/>
                <a:latin typeface="Cambria Math"/>
                <a:ea typeface="+mn-ea"/>
                <a:cs typeface="+mn-cs"/>
              </a:rPr>
              <a:t>2</a:t>
            </a:r>
            <a:r>
              <a:rPr kumimoji="0" lang="en-IN" sz="2400" b="0" i="0" u="none" strike="noStrike" kern="1200" cap="none" spc="0" normalizeH="0" baseline="0" noProof="0" dirty="0">
                <a:ln>
                  <a:noFill/>
                </a:ln>
                <a:solidFill>
                  <a:srgbClr val="366092"/>
                </a:solidFill>
                <a:effectLst/>
                <a:uLnTx/>
                <a:uFillTx/>
                <a:latin typeface="Calibri"/>
                <a:ea typeface="+mn-ea"/>
                <a:cs typeface="+mn-cs"/>
              </a:rPr>
              <a:t>. That option works, although it requires a significant number of steps. Alternatively, there's a shortcut option for converting directly between base </a:t>
            </a:r>
            <a:r>
              <a:rPr kumimoji="0" lang="en-IN" sz="2400" b="0" i="0" u="none" strike="noStrike" kern="1200" cap="none" spc="0" normalizeH="0" baseline="0" noProof="0" dirty="0">
                <a:ln>
                  <a:noFill/>
                </a:ln>
                <a:solidFill>
                  <a:srgbClr val="366092"/>
                </a:solidFill>
                <a:effectLst/>
                <a:uLnTx/>
                <a:uFillTx/>
                <a:latin typeface="Cambria Math"/>
                <a:ea typeface="+mn-ea"/>
                <a:cs typeface="+mn-cs"/>
              </a:rPr>
              <a:t>16</a:t>
            </a:r>
            <a:r>
              <a:rPr kumimoji="0" lang="en-IN" sz="2400" b="0" i="0" u="none" strike="noStrike" kern="1200" cap="none" spc="0" normalizeH="0" baseline="0" noProof="0" dirty="0">
                <a:ln>
                  <a:noFill/>
                </a:ln>
                <a:solidFill>
                  <a:srgbClr val="366092"/>
                </a:solidFill>
                <a:effectLst/>
                <a:uLnTx/>
                <a:uFillTx/>
                <a:latin typeface="Calibri"/>
                <a:ea typeface="+mn-ea"/>
                <a:cs typeface="+mn-cs"/>
              </a:rPr>
              <a:t> and base </a:t>
            </a:r>
            <a:r>
              <a:rPr kumimoji="0" lang="en-IN" sz="2400" b="0" i="0" u="none" strike="noStrike" kern="1200" cap="none" spc="0" normalizeH="0" baseline="0" noProof="0" dirty="0">
                <a:ln>
                  <a:noFill/>
                </a:ln>
                <a:solidFill>
                  <a:srgbClr val="366092"/>
                </a:solidFill>
                <a:effectLst/>
                <a:uLnTx/>
                <a:uFillTx/>
                <a:latin typeface="Cambria Math"/>
                <a:ea typeface="+mn-ea"/>
                <a:cs typeface="+mn-cs"/>
              </a:rPr>
              <a:t>2</a:t>
            </a:r>
            <a:r>
              <a:rPr kumimoji="0" lang="en-IN" sz="2400" b="0" i="0" u="none" strike="noStrike" kern="1200" cap="none" spc="0" normalizeH="0" baseline="0" noProof="0" dirty="0">
                <a:ln>
                  <a:noFill/>
                </a:ln>
                <a:solidFill>
                  <a:srgbClr val="366092"/>
                </a:solidFill>
                <a:effectLst/>
                <a:uLnTx/>
                <a:uFillTx/>
                <a:latin typeface="Calibri"/>
                <a:ea typeface="+mn-ea"/>
                <a:cs typeface="+mn-cs"/>
              </a:rPr>
              <a:t>.</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400" b="0" i="0" u="none" strike="noStrike" kern="1200" cap="none" spc="0" normalizeH="0" baseline="0" noProof="0" dirty="0">
                <a:ln>
                  <a:noFill/>
                </a:ln>
                <a:solidFill>
                  <a:srgbClr val="366092"/>
                </a:solidFill>
                <a:effectLst/>
                <a:uLnTx/>
                <a:uFillTx/>
                <a:latin typeface="Calibri"/>
                <a:ea typeface="+mn-ea"/>
                <a:cs typeface="+mn-cs"/>
              </a:rPr>
              <a:t>​Let's expand Table 1 to include the first sixteen base </a:t>
            </a:r>
            <a:r>
              <a:rPr kumimoji="0" lang="en-IN" sz="2400" b="0" i="0" u="none" strike="noStrike" kern="1200" cap="none" spc="0" normalizeH="0" baseline="0" noProof="0" dirty="0">
                <a:ln>
                  <a:noFill/>
                </a:ln>
                <a:solidFill>
                  <a:srgbClr val="366092"/>
                </a:solidFill>
                <a:effectLst/>
                <a:uLnTx/>
                <a:uFillTx/>
                <a:latin typeface="Cambria Math"/>
                <a:ea typeface="+mn-ea"/>
                <a:cs typeface="+mn-cs"/>
              </a:rPr>
              <a:t>2</a:t>
            </a:r>
            <a:r>
              <a:rPr kumimoji="0" lang="en-IN" sz="2400" b="0" i="0" u="none" strike="noStrike" kern="1200" cap="none" spc="0" normalizeH="0" baseline="0" noProof="0" dirty="0">
                <a:ln>
                  <a:noFill/>
                </a:ln>
                <a:solidFill>
                  <a:srgbClr val="366092"/>
                </a:solidFill>
                <a:effectLst/>
                <a:uLnTx/>
                <a:uFillTx/>
                <a:latin typeface="Calibri"/>
                <a:ea typeface="+mn-ea"/>
                <a:cs typeface="+mn-cs"/>
              </a:rPr>
              <a:t> equivalents.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Converting between Base</a:t>
            </a:r>
            <a:r>
              <a:rPr sz="2800" dirty="0"/>
              <a:t> </a:t>
            </a:r>
            <a:r>
              <a:rPr sz="3200" dirty="0">
                <a:latin typeface="Cambria Math"/>
              </a:rPr>
              <a:t>2</a:t>
            </a:r>
            <a:r>
              <a:rPr sz="2800" dirty="0"/>
              <a:t> </a:t>
            </a:r>
            <a:r>
              <a:rPr dirty="0"/>
              <a:t>and </a:t>
            </a:r>
            <a:br>
              <a:rPr lang="en-US" dirty="0"/>
            </a:br>
            <a:r>
              <a:rPr dirty="0"/>
              <a:t>Base</a:t>
            </a:r>
            <a:r>
              <a:rPr sz="2800" dirty="0"/>
              <a:t> </a:t>
            </a:r>
            <a:r>
              <a:rPr sz="3200" dirty="0">
                <a:latin typeface="Cambria Math"/>
              </a:rPr>
              <a:t>16</a:t>
            </a:r>
            <a:r>
              <a:rPr lang="en-US" dirty="0"/>
              <a:t>—Slide 2</a:t>
            </a:r>
            <a:endParaRPr dirty="0"/>
          </a:p>
        </p:txBody>
      </p:sp>
      <p:sp>
        <p:nvSpPr>
          <p:cNvPr id="5" name="TextBox 4">
            <a:extLst>
              <a:ext uri="{FF2B5EF4-FFF2-40B4-BE49-F238E27FC236}">
                <a16:creationId xmlns:a16="http://schemas.microsoft.com/office/drawing/2014/main" id="{0679A4AB-9392-EDE0-60D7-9B7C6ADE5653}"/>
              </a:ext>
            </a:extLst>
          </p:cNvPr>
          <p:cNvSpPr txBox="1"/>
          <p:nvPr/>
        </p:nvSpPr>
        <p:spPr>
          <a:xfrm>
            <a:off x="1143000" y="1219200"/>
            <a:ext cx="6705600" cy="369332"/>
          </a:xfrm>
          <a:prstGeom prst="rect">
            <a:avLst/>
          </a:prstGeom>
          <a:noFill/>
        </p:spPr>
        <p:txBody>
          <a:bodyPr wrap="square">
            <a:spAutoFit/>
          </a:bodyPr>
          <a:lstStyle/>
          <a:p>
            <a:pPr algn="ctr">
              <a:defRPr sz="1800" b="1"/>
            </a:pPr>
            <a:r>
              <a:rPr lang="en-US" dirty="0"/>
              <a:t>Table 2: Characters Used for Base 16 (the Hexadecimal System)</a:t>
            </a:r>
          </a:p>
        </p:txBody>
      </p:sp>
      <p:pic>
        <p:nvPicPr>
          <p:cNvPr id="4" name="Picture 3" descr="This table contains the information on numbers in Base 10, Base 16, and Base 2.&#10;&#10;Base 10 digit 0 corresponds to hexadecimal digit 0 and binary digit 0000,&#10;Base 10 digit 1 corresponds to hexadecimal digit 1 and binary digit 0001,&#10;Base 10 digit 2 corresponds to hexadecimal digit 2 and binary digit 0010,&#10;Base 10 digit 3 corresponds to hexadecimal digit 3 and binary digit 0011,&#10;Base 10 digit 4 corresponds to hexadecimal digit 4 and binary digit 0100,&#10;Base 10 digit 5 corresponds to hexadecimal digit 5 and binary digit 0101,&#10;Base 10 digit 6 corresponds to hexadecimal digit 6 and binary digit 0110,&#10;Base 10 digit 7 corresponds to hexadecimal digit 7 and binary digit 0111.&#10;Base 10 digit 8 corresponds to hexadecimal digit 8 and binary digit 1000,&#10;Base 10 digit 9 corresponds to hexadecimal digit 9 and binary digit 1001,&#10;Base 10 digit 10 corresponds to hexadecimal digit A and binary digit 1010,&#10;Base 10 digit 11 corresponds to hexadecimal digit B and binary digit 1011,&#10;Base 10 digit 12 corresponds to hexadecimal digit C and binary digit 1100,&#10;Base 10 digit 13 corresponds to hexadecimal digit D and binary digit 1101,&#10;Base 10 digit 14 corresponds to hexadecimal digit E and binary digit 1110,&#10;Base 10 digit 15 corresponds to hexadecimal digit F and binary digit 1111.">
            <a:extLst>
              <a:ext uri="{FF2B5EF4-FFF2-40B4-BE49-F238E27FC236}">
                <a16:creationId xmlns:a16="http://schemas.microsoft.com/office/drawing/2014/main" id="{48B2971E-0999-F71E-5347-D669C9C4B25B}"/>
              </a:ext>
            </a:extLst>
          </p:cNvPr>
          <p:cNvPicPr>
            <a:picLocks noChangeAspect="1"/>
          </p:cNvPicPr>
          <p:nvPr/>
        </p:nvPicPr>
        <p:blipFill>
          <a:blip r:embed="rId2"/>
          <a:stretch>
            <a:fillRect/>
          </a:stretch>
        </p:blipFill>
        <p:spPr>
          <a:xfrm>
            <a:off x="533400" y="1685469"/>
            <a:ext cx="8287907" cy="3267531"/>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Converting between Base</a:t>
            </a:r>
            <a:r>
              <a:rPr sz="2800" dirty="0"/>
              <a:t> </a:t>
            </a:r>
            <a:r>
              <a:rPr sz="3200" dirty="0">
                <a:latin typeface="Cambria Math"/>
              </a:rPr>
              <a:t>2</a:t>
            </a:r>
            <a:r>
              <a:rPr sz="2800" dirty="0"/>
              <a:t> </a:t>
            </a:r>
            <a:r>
              <a:rPr dirty="0"/>
              <a:t>and </a:t>
            </a:r>
            <a:br>
              <a:rPr lang="en-US" dirty="0"/>
            </a:br>
            <a:r>
              <a:rPr dirty="0"/>
              <a:t>Base</a:t>
            </a:r>
            <a:r>
              <a:rPr sz="2800" dirty="0"/>
              <a:t> </a:t>
            </a:r>
            <a:r>
              <a:rPr sz="3200" dirty="0">
                <a:latin typeface="Cambria Math"/>
              </a:rPr>
              <a:t>16</a:t>
            </a:r>
            <a:r>
              <a:rPr lang="en-US" dirty="0"/>
              <a:t>—Slide 3</a:t>
            </a:r>
            <a:endParaRPr dirty="0"/>
          </a:p>
        </p:txBody>
      </p:sp>
      <p:sp>
        <p:nvSpPr>
          <p:cNvPr id="3" name="Text Placeholder 2"/>
          <p:cNvSpPr>
            <a:spLocks noGrp="1"/>
          </p:cNvSpPr>
          <p:nvPr>
            <p:ph type="body" sz="quarter" idx="10"/>
          </p:nvPr>
        </p:nvSpPr>
        <p:spPr>
          <a:xfrm>
            <a:off x="457200" y="1029287"/>
            <a:ext cx="8229600" cy="2464483"/>
          </a:xfrm>
        </p:spPr>
        <p:txBody>
          <a:bodyPr>
            <a:noAutofit/>
          </a:bodyPr>
          <a:lstStyle/>
          <a:p>
            <a:pPr marL="457200" lvl="1" indent="0">
              <a:buNone/>
              <a:defRPr sz="2800"/>
            </a:pPr>
            <a:r>
              <a:rPr lang="en-IN" sz="2200" dirty="0"/>
              <a:t>We can use this conversion table for values represented in the table. Our given number was</a:t>
            </a:r>
            <a:endParaRPr lang="en-US" sz="2200" dirty="0"/>
          </a:p>
        </p:txBody>
      </p:sp>
      <p:pic>
        <p:nvPicPr>
          <p:cNvPr id="14" name="Picture 13" descr="B2F base 16.">
            <a:extLst>
              <a:ext uri="{FF2B5EF4-FFF2-40B4-BE49-F238E27FC236}">
                <a16:creationId xmlns:a16="http://schemas.microsoft.com/office/drawing/2014/main" id="{7E4800F8-F2E5-5009-1159-6AAF8766D0FB}"/>
              </a:ext>
            </a:extLst>
          </p:cNvPr>
          <p:cNvPicPr>
            <a:picLocks noChangeAspect="1"/>
          </p:cNvPicPr>
          <p:nvPr/>
        </p:nvPicPr>
        <p:blipFill>
          <a:blip r:embed="rId2"/>
          <a:stretch>
            <a:fillRect/>
          </a:stretch>
        </p:blipFill>
        <p:spPr>
          <a:xfrm>
            <a:off x="4343400" y="1447800"/>
            <a:ext cx="684000" cy="349952"/>
          </a:xfrm>
          <a:prstGeom prst="rect">
            <a:avLst/>
          </a:prstGeom>
        </p:spPr>
      </p:pic>
      <p:sp>
        <p:nvSpPr>
          <p:cNvPr id="10" name="TextBox 9">
            <a:extLst>
              <a:ext uri="{FF2B5EF4-FFF2-40B4-BE49-F238E27FC236}">
                <a16:creationId xmlns:a16="http://schemas.microsoft.com/office/drawing/2014/main" id="{962FEF6E-64E1-DAA4-FEAD-36594B46AA7D}"/>
              </a:ext>
            </a:extLst>
          </p:cNvPr>
          <p:cNvSpPr txBox="1"/>
          <p:nvPr/>
        </p:nvSpPr>
        <p:spPr>
          <a:xfrm>
            <a:off x="914400" y="1728585"/>
            <a:ext cx="7772400" cy="1446550"/>
          </a:xfrm>
          <a:prstGeom prst="rect">
            <a:avLst/>
          </a:prstGeom>
          <a:noFill/>
        </p:spPr>
        <p:txBody>
          <a:bodyPr wrap="square">
            <a:spAutoFit/>
          </a:bodyPr>
          <a:lstStyle/>
          <a:p>
            <a:pPr marL="0" marR="0" lvl="1"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200" b="0" i="0" u="none" strike="noStrike" kern="1200" cap="none" spc="0" normalizeH="0" baseline="0" noProof="0" dirty="0">
                <a:ln>
                  <a:noFill/>
                </a:ln>
                <a:solidFill>
                  <a:srgbClr val="366092"/>
                </a:solidFill>
                <a:effectLst/>
                <a:uLnTx/>
                <a:uFillTx/>
                <a:latin typeface="Calibri"/>
                <a:ea typeface="+mn-ea"/>
                <a:cs typeface="+mn-cs"/>
              </a:rPr>
              <a:t>Start by finding B in the hexadecimal row and then locate its equivalent in binary, which is </a:t>
            </a:r>
            <a:r>
              <a:rPr kumimoji="0" lang="en-US" sz="2200" b="0" i="0" u="none" strike="noStrike" kern="1200" cap="none" spc="0" normalizeH="0" baseline="0" noProof="0" dirty="0">
                <a:ln>
                  <a:noFill/>
                </a:ln>
                <a:solidFill>
                  <a:srgbClr val="366092"/>
                </a:solidFill>
                <a:effectLst/>
                <a:uLnTx/>
                <a:uFillTx/>
                <a:latin typeface="Cambria Math"/>
                <a:ea typeface="+mn-ea"/>
                <a:cs typeface="+mn-cs"/>
              </a:rPr>
              <a:t>1011</a:t>
            </a:r>
            <a:r>
              <a:rPr kumimoji="0" lang="en-US" sz="2200" b="0" i="0" u="none" strike="noStrike" kern="1200" cap="none" spc="0" normalizeH="0" baseline="0" noProof="0" dirty="0">
                <a:ln>
                  <a:noFill/>
                </a:ln>
                <a:solidFill>
                  <a:srgbClr val="366092"/>
                </a:solidFill>
                <a:effectLst/>
                <a:uLnTx/>
                <a:uFillTx/>
                <a:latin typeface="Calibri"/>
                <a:ea typeface="+mn-ea"/>
                <a:cs typeface="+mn-cs"/>
              </a:rPr>
              <a:t>. Doing the same for </a:t>
            </a:r>
            <a:r>
              <a:rPr kumimoji="0" lang="en-US" sz="2200" b="0" i="0" u="none" strike="noStrike" kern="1200" cap="none" spc="0" normalizeH="0" baseline="0" noProof="0" dirty="0">
                <a:ln>
                  <a:noFill/>
                </a:ln>
                <a:solidFill>
                  <a:srgbClr val="366092"/>
                </a:solidFill>
                <a:effectLst/>
                <a:uLnTx/>
                <a:uFillTx/>
                <a:latin typeface="Cambria Math"/>
                <a:ea typeface="+mn-ea"/>
                <a:cs typeface="+mn-cs"/>
              </a:rPr>
              <a:t>2</a:t>
            </a:r>
            <a:r>
              <a:rPr kumimoji="0" lang="en-US" sz="2200" b="0" i="0" u="none" strike="noStrike" kern="1200" cap="none" spc="0" normalizeH="0" baseline="0" noProof="0" dirty="0">
                <a:ln>
                  <a:noFill/>
                </a:ln>
                <a:solidFill>
                  <a:srgbClr val="366092"/>
                </a:solidFill>
                <a:effectLst/>
                <a:uLnTx/>
                <a:uFillTx/>
                <a:latin typeface="Calibri"/>
                <a:ea typeface="+mn-ea"/>
                <a:cs typeface="+mn-cs"/>
              </a:rPr>
              <a:t> and F gives us </a:t>
            </a:r>
            <a:r>
              <a:rPr kumimoji="0" lang="en-US" sz="2200" b="0" i="0" u="none" strike="noStrike" kern="1200" cap="none" spc="0" normalizeH="0" baseline="0" noProof="0" dirty="0">
                <a:ln>
                  <a:noFill/>
                </a:ln>
                <a:solidFill>
                  <a:srgbClr val="366092"/>
                </a:solidFill>
                <a:effectLst/>
                <a:uLnTx/>
                <a:uFillTx/>
                <a:latin typeface="Cambria Math"/>
                <a:ea typeface="+mn-ea"/>
                <a:cs typeface="+mn-cs"/>
              </a:rPr>
              <a:t>0010</a:t>
            </a:r>
            <a:r>
              <a:rPr kumimoji="0" lang="en-US" sz="2200" b="0" i="0" u="none" strike="noStrike" kern="1200" cap="none" spc="0" normalizeH="0" baseline="0" noProof="0" dirty="0">
                <a:ln>
                  <a:noFill/>
                </a:ln>
                <a:solidFill>
                  <a:srgbClr val="366092"/>
                </a:solidFill>
                <a:effectLst/>
                <a:uLnTx/>
                <a:uFillTx/>
                <a:latin typeface="Calibri"/>
                <a:ea typeface="+mn-ea"/>
                <a:cs typeface="+mn-cs"/>
              </a:rPr>
              <a:t> and </a:t>
            </a:r>
            <a:r>
              <a:rPr kumimoji="0" lang="en-US" sz="2200" b="0" i="0" u="none" strike="noStrike" kern="1200" cap="none" spc="0" normalizeH="0" baseline="0" noProof="0" dirty="0">
                <a:ln>
                  <a:noFill/>
                </a:ln>
                <a:solidFill>
                  <a:srgbClr val="366092"/>
                </a:solidFill>
                <a:effectLst/>
                <a:uLnTx/>
                <a:uFillTx/>
                <a:latin typeface="Cambria Math"/>
                <a:ea typeface="+mn-ea"/>
                <a:cs typeface="+mn-cs"/>
              </a:rPr>
              <a:t>1111</a:t>
            </a:r>
            <a:r>
              <a:rPr kumimoji="0" lang="en-US" sz="2200" b="0" i="0" u="none" strike="noStrike" kern="1200" cap="none" spc="0" normalizeH="0" baseline="0" noProof="0" dirty="0">
                <a:ln>
                  <a:noFill/>
                </a:ln>
                <a:solidFill>
                  <a:srgbClr val="366092"/>
                </a:solidFill>
                <a:effectLst/>
                <a:uLnTx/>
                <a:uFillTx/>
                <a:latin typeface="Calibri"/>
                <a:ea typeface="+mn-ea"/>
                <a:cs typeface="+mn-cs"/>
              </a:rPr>
              <a:t>, respectively. Thus, we can join them in a string to give the following equivalent in base </a:t>
            </a:r>
            <a:r>
              <a:rPr kumimoji="0" lang="en-US" sz="2200" b="0" i="0" u="none" strike="noStrike" kern="1200" cap="none" spc="0" normalizeH="0" baseline="0" noProof="0" dirty="0">
                <a:ln>
                  <a:noFill/>
                </a:ln>
                <a:solidFill>
                  <a:srgbClr val="366092"/>
                </a:solidFill>
                <a:effectLst/>
                <a:uLnTx/>
                <a:uFillTx/>
                <a:latin typeface="Cambria Math"/>
                <a:ea typeface="+mn-ea"/>
                <a:cs typeface="+mn-cs"/>
              </a:rPr>
              <a:t>2</a:t>
            </a:r>
            <a:r>
              <a:rPr kumimoji="0" lang="en-US" sz="2200" b="0" i="0" u="none" strike="noStrike" kern="1200" cap="none" spc="0" normalizeH="0" baseline="0" noProof="0" dirty="0">
                <a:ln>
                  <a:noFill/>
                </a:ln>
                <a:solidFill>
                  <a:srgbClr val="366092"/>
                </a:solidFill>
                <a:effectLst/>
                <a:uLnTx/>
                <a:uFillTx/>
                <a:latin typeface="Calibri"/>
                <a:ea typeface="+mn-ea"/>
                <a:cs typeface="+mn-cs"/>
              </a:rPr>
              <a:t>.</a:t>
            </a:r>
          </a:p>
        </p:txBody>
      </p:sp>
      <p:sp>
        <p:nvSpPr>
          <p:cNvPr id="16" name="TextBox 15">
            <a:extLst>
              <a:ext uri="{FF2B5EF4-FFF2-40B4-BE49-F238E27FC236}">
                <a16:creationId xmlns:a16="http://schemas.microsoft.com/office/drawing/2014/main" id="{291F4C9B-14C3-6D28-5F33-6F8EE70D34AE}"/>
              </a:ext>
            </a:extLst>
          </p:cNvPr>
          <p:cNvSpPr txBox="1"/>
          <p:nvPr/>
        </p:nvSpPr>
        <p:spPr>
          <a:xfrm>
            <a:off x="914400" y="3096764"/>
            <a:ext cx="2133600" cy="430887"/>
          </a:xfrm>
          <a:prstGeom prst="rect">
            <a:avLst/>
          </a:prstGeom>
          <a:noFill/>
        </p:spPr>
        <p:txBody>
          <a:bodyPr wrap="square">
            <a:spAutoFit/>
          </a:bodyPr>
          <a:lstStyle/>
          <a:p>
            <a:pPr marL="0" marR="0" lvl="1"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200" b="0" i="0" u="none" strike="noStrike" kern="1200" cap="none" spc="0" normalizeH="0" baseline="0" noProof="0" dirty="0">
                <a:ln>
                  <a:noFill/>
                </a:ln>
                <a:solidFill>
                  <a:srgbClr val="366092"/>
                </a:solidFill>
                <a:effectLst/>
                <a:uLnTx/>
                <a:uFillTx/>
                <a:latin typeface="Calibri"/>
                <a:ea typeface="+mn-ea"/>
                <a:cs typeface="+mn-cs"/>
              </a:rPr>
              <a:t>This gives us that</a:t>
            </a:r>
            <a:endParaRPr kumimoji="0" lang="en-US" sz="2200" b="0" i="0" u="none" strike="noStrike" kern="1200" cap="none" spc="0" normalizeH="0" baseline="-25000" noProof="0" dirty="0">
              <a:ln>
                <a:noFill/>
              </a:ln>
              <a:solidFill>
                <a:srgbClr val="366092"/>
              </a:solidFill>
              <a:effectLst/>
              <a:uLnTx/>
              <a:uFillTx/>
              <a:latin typeface="Calibri"/>
              <a:ea typeface="+mn-ea"/>
              <a:cs typeface="+mn-cs"/>
            </a:endParaRPr>
          </a:p>
        </p:txBody>
      </p:sp>
      <p:pic>
        <p:nvPicPr>
          <p:cNvPr id="8" name="Picture 7" descr="B2F base 16 is equivalent to 101100101111 base 2.">
            <a:extLst>
              <a:ext uri="{FF2B5EF4-FFF2-40B4-BE49-F238E27FC236}">
                <a16:creationId xmlns:a16="http://schemas.microsoft.com/office/drawing/2014/main" id="{E5C5E3E0-352F-5800-F413-C2D18F9A3004}"/>
              </a:ext>
            </a:extLst>
          </p:cNvPr>
          <p:cNvPicPr>
            <a:picLocks noChangeAspect="1"/>
          </p:cNvPicPr>
          <p:nvPr/>
        </p:nvPicPr>
        <p:blipFill>
          <a:blip r:embed="rId3"/>
          <a:stretch>
            <a:fillRect/>
          </a:stretch>
        </p:blipFill>
        <p:spPr>
          <a:xfrm>
            <a:off x="3048000" y="3180344"/>
            <a:ext cx="4356000" cy="367175"/>
          </a:xfrm>
          <a:prstGeom prst="rect">
            <a:avLst/>
          </a:prstGeom>
        </p:spPr>
      </p:pic>
      <p:sp>
        <p:nvSpPr>
          <p:cNvPr id="6" name="TextBox 5">
            <a:extLst>
              <a:ext uri="{FF2B5EF4-FFF2-40B4-BE49-F238E27FC236}">
                <a16:creationId xmlns:a16="http://schemas.microsoft.com/office/drawing/2014/main" id="{E61A9583-FF91-9A99-85DA-E6EB8304E4F3}"/>
              </a:ext>
            </a:extLst>
          </p:cNvPr>
          <p:cNvSpPr txBox="1"/>
          <p:nvPr/>
        </p:nvSpPr>
        <p:spPr>
          <a:xfrm>
            <a:off x="381000" y="3581400"/>
            <a:ext cx="8458200" cy="2259080"/>
          </a:xfrm>
          <a:prstGeom prst="rect">
            <a:avLst/>
          </a:prstGeom>
          <a:noFill/>
        </p:spPr>
        <p:txBody>
          <a:bodyPr wrap="square">
            <a:spAutoFit/>
          </a:bodyPr>
          <a:lstStyle/>
          <a:p>
            <a:pPr marL="542925" marR="0" lvl="0" indent="-542925"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200" b="0" i="0" u="none" strike="noStrike" kern="1200" cap="none" spc="0" normalizeH="0" baseline="0" noProof="0" dirty="0">
                <a:ln>
                  <a:noFill/>
                </a:ln>
                <a:solidFill>
                  <a:srgbClr val="366092"/>
                </a:solidFill>
                <a:effectLst/>
                <a:uLnTx/>
                <a:uFillTx/>
                <a:latin typeface="Calibri"/>
                <a:ea typeface="+mn-ea"/>
                <a:cs typeface="+mn-cs"/>
              </a:rPr>
              <a:t>b.</a:t>
            </a:r>
            <a:r>
              <a:rPr kumimoji="0" lang="ar-AE" sz="2200" b="0" i="0" u="none" strike="noStrike" kern="1200" cap="none" spc="0" normalizeH="0" baseline="0" noProof="0" dirty="0">
                <a:ln>
                  <a:noFill/>
                </a:ln>
                <a:solidFill>
                  <a:srgbClr val="366092"/>
                </a:solidFill>
                <a:effectLst/>
                <a:uLnTx/>
                <a:uFillTx/>
                <a:latin typeface="Calibri"/>
                <a:ea typeface="+mn-ea"/>
                <a:cs typeface="Arial" panose="020B0604020202020204" pitchFamily="34" charset="0"/>
              </a:rPr>
              <a:t>​</a:t>
            </a:r>
            <a:r>
              <a:rPr kumimoji="0" lang="en-US" sz="2200" b="0" i="0" u="none" strike="noStrike" kern="1200" cap="none" spc="0" normalizeH="0" baseline="0" noProof="0" dirty="0">
                <a:ln>
                  <a:noFill/>
                </a:ln>
                <a:solidFill>
                  <a:srgbClr val="366092"/>
                </a:solidFill>
                <a:effectLst/>
                <a:uLnTx/>
                <a:uFillTx/>
                <a:latin typeface="Calibri"/>
                <a:ea typeface="+mn-ea"/>
                <a:cs typeface="+mn-cs"/>
              </a:rPr>
              <a:t>	</a:t>
            </a:r>
            <a:r>
              <a:rPr kumimoji="0" lang="en-IN" sz="2200" b="0" i="0" u="none" strike="noStrike" kern="1200" cap="none" spc="0" normalizeH="0" baseline="0" noProof="0" dirty="0">
                <a:ln>
                  <a:noFill/>
                </a:ln>
                <a:solidFill>
                  <a:srgbClr val="366092"/>
                </a:solidFill>
                <a:effectLst/>
                <a:uLnTx/>
                <a:uFillTx/>
                <a:latin typeface="Calibri"/>
                <a:ea typeface="+mn-ea"/>
                <a:cs typeface="+mn-cs"/>
              </a:rPr>
              <a:t>When converting from base </a:t>
            </a:r>
            <a:r>
              <a:rPr kumimoji="0" lang="en-IN" sz="2200" b="0" i="0" u="none" strike="noStrike" kern="1200" cap="none" spc="0" normalizeH="0" baseline="0" noProof="0" dirty="0">
                <a:ln>
                  <a:noFill/>
                </a:ln>
                <a:solidFill>
                  <a:srgbClr val="366092"/>
                </a:solidFill>
                <a:effectLst/>
                <a:uLnTx/>
                <a:uFillTx/>
                <a:latin typeface="Cambria Math"/>
                <a:ea typeface="+mn-ea"/>
                <a:cs typeface="+mn-cs"/>
              </a:rPr>
              <a:t>2</a:t>
            </a:r>
            <a:r>
              <a:rPr kumimoji="0" lang="en-IN" sz="2200" b="0" i="0" u="none" strike="noStrike" kern="1200" cap="none" spc="0" normalizeH="0" baseline="0" noProof="0" dirty="0">
                <a:ln>
                  <a:noFill/>
                </a:ln>
                <a:solidFill>
                  <a:srgbClr val="366092"/>
                </a:solidFill>
                <a:effectLst/>
                <a:uLnTx/>
                <a:uFillTx/>
                <a:latin typeface="Calibri"/>
                <a:ea typeface="+mn-ea"/>
                <a:cs typeface="+mn-cs"/>
              </a:rPr>
              <a:t> to base </a:t>
            </a:r>
            <a:r>
              <a:rPr kumimoji="0" lang="en-IN" sz="2200" b="0" i="0" u="none" strike="noStrike" kern="1200" cap="none" spc="0" normalizeH="0" baseline="0" noProof="0" dirty="0">
                <a:ln>
                  <a:noFill/>
                </a:ln>
                <a:solidFill>
                  <a:srgbClr val="366092"/>
                </a:solidFill>
                <a:effectLst/>
                <a:uLnTx/>
                <a:uFillTx/>
                <a:latin typeface="Cambria Math"/>
                <a:ea typeface="+mn-ea"/>
                <a:cs typeface="+mn-cs"/>
              </a:rPr>
              <a:t>16</a:t>
            </a:r>
            <a:r>
              <a:rPr kumimoji="0" lang="en-IN" sz="2200" b="0" i="0" u="none" strike="noStrike" kern="1200" cap="none" spc="0" normalizeH="0" baseline="0" noProof="0" dirty="0">
                <a:ln>
                  <a:noFill/>
                </a:ln>
                <a:solidFill>
                  <a:srgbClr val="366092"/>
                </a:solidFill>
                <a:effectLst/>
                <a:uLnTx/>
                <a:uFillTx/>
                <a:latin typeface="Calibri"/>
                <a:ea typeface="+mn-ea"/>
                <a:cs typeface="+mn-cs"/>
              </a:rPr>
              <a:t> using the shortcut method, we work from right to left, splitting the given number into groups of four. This works because the first sixteen binary numbers can each be represented using four characters.</a:t>
            </a:r>
          </a:p>
          <a:p>
            <a:pPr marL="457200" marR="0" lvl="1"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200" b="0" i="0" u="none" strike="noStrike" kern="1200" cap="none" spc="0" normalizeH="0" baseline="0" noProof="0" dirty="0">
                <a:ln>
                  <a:noFill/>
                </a:ln>
                <a:solidFill>
                  <a:srgbClr val="366092"/>
                </a:solidFill>
                <a:effectLst/>
                <a:uLnTx/>
                <a:uFillTx/>
                <a:latin typeface="Calibri"/>
                <a:ea typeface="+mn-ea"/>
                <a:cs typeface="+mn-cs"/>
              </a:rPr>
              <a:t>Working from right to left, find the first block of four in our given number.</a:t>
            </a:r>
          </a:p>
        </p:txBody>
      </p:sp>
      <p:pic>
        <p:nvPicPr>
          <p:cNvPr id="5" name="Picture 4" descr="1101001011001001 base 2.&#10;A bracket is placed under the last four digits 1001, pointing to a question mark">
            <a:extLst>
              <a:ext uri="{FF2B5EF4-FFF2-40B4-BE49-F238E27FC236}">
                <a16:creationId xmlns:a16="http://schemas.microsoft.com/office/drawing/2014/main" id="{536994CB-0CE1-536C-DBB9-A81A690A0A21}"/>
              </a:ext>
            </a:extLst>
          </p:cNvPr>
          <p:cNvPicPr>
            <a:picLocks noChangeAspect="1"/>
          </p:cNvPicPr>
          <p:nvPr/>
        </p:nvPicPr>
        <p:blipFill>
          <a:blip r:embed="rId4"/>
          <a:stretch>
            <a:fillRect/>
          </a:stretch>
        </p:blipFill>
        <p:spPr>
          <a:xfrm>
            <a:off x="3200400" y="5410200"/>
            <a:ext cx="2372056" cy="562053"/>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Converting between Base</a:t>
            </a:r>
            <a:r>
              <a:rPr sz="2800" dirty="0"/>
              <a:t> </a:t>
            </a:r>
            <a:r>
              <a:rPr sz="3200" dirty="0">
                <a:latin typeface="Cambria Math"/>
              </a:rPr>
              <a:t>2</a:t>
            </a:r>
            <a:r>
              <a:rPr sz="2800" dirty="0"/>
              <a:t> </a:t>
            </a:r>
            <a:r>
              <a:rPr dirty="0"/>
              <a:t>and </a:t>
            </a:r>
            <a:br>
              <a:rPr lang="en-US" dirty="0"/>
            </a:br>
            <a:r>
              <a:rPr dirty="0"/>
              <a:t>Base</a:t>
            </a:r>
            <a:r>
              <a:rPr sz="2800" dirty="0"/>
              <a:t> </a:t>
            </a:r>
            <a:r>
              <a:rPr sz="3200" dirty="0">
                <a:latin typeface="Cambria Math"/>
              </a:rPr>
              <a:t>16</a:t>
            </a:r>
            <a:r>
              <a:rPr lang="en-US" dirty="0"/>
              <a:t>—Slide 4</a:t>
            </a:r>
            <a:endParaRPr dirty="0"/>
          </a:p>
        </p:txBody>
      </p:sp>
      <p:sp>
        <p:nvSpPr>
          <p:cNvPr id="3" name="Text Placeholder 2"/>
          <p:cNvSpPr>
            <a:spLocks noGrp="1"/>
          </p:cNvSpPr>
          <p:nvPr>
            <p:ph type="body" sz="quarter" idx="10"/>
          </p:nvPr>
        </p:nvSpPr>
        <p:spPr/>
        <p:txBody>
          <a:bodyPr>
            <a:normAutofit/>
          </a:bodyPr>
          <a:lstStyle/>
          <a:p>
            <a:r>
              <a:rPr lang="en-IN" dirty="0"/>
              <a:t>​</a:t>
            </a:r>
            <a:r>
              <a:rPr lang="en-IN" sz="2800" dirty="0"/>
              <a:t>We then locate </a:t>
            </a:r>
            <a:r>
              <a:rPr lang="en-IN" sz="2800" dirty="0">
                <a:latin typeface="Cambria Math"/>
              </a:rPr>
              <a:t>1001</a:t>
            </a:r>
            <a:r>
              <a:rPr lang="en-IN" sz="2800" dirty="0"/>
              <a:t> on the conversion table above and find that its base </a:t>
            </a:r>
            <a:r>
              <a:rPr lang="en-IN" sz="2800" dirty="0">
                <a:latin typeface="Cambria Math"/>
              </a:rPr>
              <a:t>16</a:t>
            </a:r>
            <a:r>
              <a:rPr lang="en-IN" sz="2800" dirty="0"/>
              <a:t> equivalent is </a:t>
            </a:r>
            <a:r>
              <a:rPr lang="en-IN" sz="2800" dirty="0">
                <a:latin typeface="Cambria Math"/>
              </a:rPr>
              <a:t>9</a:t>
            </a:r>
            <a:r>
              <a:rPr lang="en-IN" sz="2800" dirty="0"/>
              <a:t>. Remember that this will be the rightmost digit in our base </a:t>
            </a:r>
            <a:r>
              <a:rPr lang="en-IN" sz="2800" dirty="0">
                <a:latin typeface="Cambria Math"/>
              </a:rPr>
              <a:t>16</a:t>
            </a:r>
            <a:r>
              <a:rPr lang="en-IN" sz="2800" dirty="0"/>
              <a:t> number.</a:t>
            </a:r>
          </a:p>
          <a:p>
            <a:r>
              <a:rPr lang="en-IN" dirty="0"/>
              <a:t>​</a:t>
            </a:r>
            <a:r>
              <a:rPr lang="en-IN" sz="2800" dirty="0"/>
              <a:t>Continue working from right to left in blocks of four.</a:t>
            </a:r>
          </a:p>
          <a:p>
            <a:pPr algn="ctr">
              <a:defRPr sz="2800"/>
            </a:pPr>
            <a:r>
              <a:rPr lang="en-IN" dirty="0"/>
              <a:t>​</a:t>
            </a:r>
          </a:p>
          <a:p>
            <a:pPr algn="ctr">
              <a:defRPr sz="2800"/>
            </a:pPr>
            <a:endParaRPr lang="ar-AE" i="1" dirty="0">
              <a:latin typeface="Cambria Math" panose="02040503050406030204" pitchFamily="18" charset="0"/>
            </a:endParaRPr>
          </a:p>
          <a:p>
            <a:pPr>
              <a:defRPr sz="2800"/>
            </a:pPr>
            <a:r>
              <a:rPr lang="ar-AE" dirty="0"/>
              <a:t>​</a:t>
            </a:r>
            <a:endParaRPr sz="2800" dirty="0"/>
          </a:p>
        </p:txBody>
      </p:sp>
      <p:pic>
        <p:nvPicPr>
          <p:cNvPr id="10" name="Picture 9" descr="1101001011001001 base 2 is arranged like &#10;1101 as D,&#10;0010 as 2,&#10;1100 as C,&#10;1001 as 9.&#10;">
            <a:extLst>
              <a:ext uri="{FF2B5EF4-FFF2-40B4-BE49-F238E27FC236}">
                <a16:creationId xmlns:a16="http://schemas.microsoft.com/office/drawing/2014/main" id="{40CA6DDD-326C-5A51-9AED-1F02A92AE928}"/>
              </a:ext>
            </a:extLst>
          </p:cNvPr>
          <p:cNvPicPr>
            <a:picLocks noChangeAspect="1"/>
          </p:cNvPicPr>
          <p:nvPr/>
        </p:nvPicPr>
        <p:blipFill>
          <a:blip r:embed="rId2"/>
          <a:stretch>
            <a:fillRect/>
          </a:stretch>
        </p:blipFill>
        <p:spPr>
          <a:xfrm>
            <a:off x="2743200" y="3429000"/>
            <a:ext cx="3362794" cy="943107"/>
          </a:xfrm>
          <a:prstGeom prst="rect">
            <a:avLst/>
          </a:prstGeom>
        </p:spPr>
      </p:pic>
      <p:sp>
        <p:nvSpPr>
          <p:cNvPr id="12" name="TextBox 11">
            <a:extLst>
              <a:ext uri="{FF2B5EF4-FFF2-40B4-BE49-F238E27FC236}">
                <a16:creationId xmlns:a16="http://schemas.microsoft.com/office/drawing/2014/main" id="{49D0A040-2986-6565-81A1-6AF4E16A602D}"/>
              </a:ext>
            </a:extLst>
          </p:cNvPr>
          <p:cNvSpPr txBox="1"/>
          <p:nvPr/>
        </p:nvSpPr>
        <p:spPr>
          <a:xfrm>
            <a:off x="466725" y="4381632"/>
            <a:ext cx="8229600" cy="523220"/>
          </a:xfrm>
          <a:prstGeom prst="rect">
            <a:avLst/>
          </a:prstGeom>
          <a:noFill/>
        </p:spPr>
        <p:txBody>
          <a:bodyPr wrap="square">
            <a:spAutoFit/>
          </a:bodyPr>
          <a:lstStyle/>
          <a:p>
            <a:pPr>
              <a:defRPr sz="2800"/>
            </a:pPr>
            <a:r>
              <a:rPr lang="en-IN" sz="2800" dirty="0"/>
              <a:t>This gives us that</a:t>
            </a:r>
            <a:endParaRPr lang="en-US" sz="2800" dirty="0"/>
          </a:p>
        </p:txBody>
      </p:sp>
      <p:pic>
        <p:nvPicPr>
          <p:cNvPr id="5" name="Picture 4" descr="1101001011001001 base 2">
            <a:extLst>
              <a:ext uri="{FF2B5EF4-FFF2-40B4-BE49-F238E27FC236}">
                <a16:creationId xmlns:a16="http://schemas.microsoft.com/office/drawing/2014/main" id="{27C0F293-F8EE-50AC-6D0A-867FEB14BBAE}"/>
              </a:ext>
            </a:extLst>
          </p:cNvPr>
          <p:cNvPicPr>
            <a:picLocks noChangeAspect="1"/>
          </p:cNvPicPr>
          <p:nvPr/>
        </p:nvPicPr>
        <p:blipFill>
          <a:blip r:embed="rId3"/>
          <a:stretch>
            <a:fillRect/>
          </a:stretch>
        </p:blipFill>
        <p:spPr>
          <a:xfrm>
            <a:off x="3124200" y="4498758"/>
            <a:ext cx="2724150" cy="419100"/>
          </a:xfrm>
          <a:prstGeom prst="rect">
            <a:avLst/>
          </a:prstGeom>
        </p:spPr>
      </p:pic>
      <p:sp>
        <p:nvSpPr>
          <p:cNvPr id="8" name="TextBox 7">
            <a:extLst>
              <a:ext uri="{FF2B5EF4-FFF2-40B4-BE49-F238E27FC236}">
                <a16:creationId xmlns:a16="http://schemas.microsoft.com/office/drawing/2014/main" id="{6F218770-EC30-92DC-E909-685814DFEC8D}"/>
              </a:ext>
            </a:extLst>
          </p:cNvPr>
          <p:cNvSpPr txBox="1"/>
          <p:nvPr/>
        </p:nvSpPr>
        <p:spPr>
          <a:xfrm>
            <a:off x="5857875" y="4394638"/>
            <a:ext cx="2486025"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is equivalent to</a:t>
            </a:r>
            <a:endParaRPr lang="en-IN" dirty="0"/>
          </a:p>
        </p:txBody>
      </p:sp>
      <p:pic>
        <p:nvPicPr>
          <p:cNvPr id="6" name="Picture 5" descr="D2C9 base 16.">
            <a:extLst>
              <a:ext uri="{FF2B5EF4-FFF2-40B4-BE49-F238E27FC236}">
                <a16:creationId xmlns:a16="http://schemas.microsoft.com/office/drawing/2014/main" id="{3A11C52C-F1D9-4FE6-321A-6843892AFA7B}"/>
              </a:ext>
            </a:extLst>
          </p:cNvPr>
          <p:cNvPicPr>
            <a:picLocks noChangeAspect="1"/>
          </p:cNvPicPr>
          <p:nvPr/>
        </p:nvPicPr>
        <p:blipFill>
          <a:blip r:embed="rId4"/>
          <a:stretch>
            <a:fillRect/>
          </a:stretch>
        </p:blipFill>
        <p:spPr>
          <a:xfrm>
            <a:off x="542925" y="4885802"/>
            <a:ext cx="1057275" cy="42862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Think Back</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Any number raised to the zero power is equal to </a:t>
            </a:r>
            <a:r>
              <a:rPr sz="2800" dirty="0">
                <a:latin typeface="Cambria Math"/>
              </a:rPr>
              <a:t>1</a:t>
            </a:r>
            <a:r>
              <a:rPr sz="2800" dirty="0"/>
              <a:t>.</a:t>
            </a:r>
          </a:p>
          <a:p>
            <a:pPr algn="ctr">
              <a:defRPr sz="2800"/>
            </a:pPr>
            <a:r>
              <a:rPr lang="en-US" i="1" dirty="0"/>
              <a:t>x</a:t>
            </a:r>
            <a:r>
              <a:rPr lang="en-US" dirty="0">
                <a:latin typeface="Calibri" panose="020F0502020204030204" pitchFamily="34" charset="0"/>
                <a:ea typeface="Calibri" panose="020F0502020204030204" pitchFamily="34" charset="0"/>
                <a:cs typeface="Calibri" panose="020F0502020204030204" pitchFamily="34" charset="0"/>
              </a:rPr>
              <a:t>⁰ = 1</a:t>
            </a:r>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Adding Two Numbers of Like </a:t>
            </a:r>
            <a:br>
              <a:rPr lang="en-US" dirty="0"/>
            </a:br>
            <a:r>
              <a:rPr dirty="0"/>
              <a:t>Base</a:t>
            </a:r>
            <a:r>
              <a:rPr lang="en-US" dirty="0"/>
              <a:t>—Slide 1</a:t>
            </a:r>
            <a:endParaRPr dirty="0"/>
          </a:p>
        </p:txBody>
      </p:sp>
      <p:pic>
        <p:nvPicPr>
          <p:cNvPr id="5" name="Picture 4" descr="a. Add the numbers 324 base 5 and 41 base 5.&#10;b. Add the numbers 102 base 4 and 33 base 4.&#10;">
            <a:extLst>
              <a:ext uri="{FF2B5EF4-FFF2-40B4-BE49-F238E27FC236}">
                <a16:creationId xmlns:a16="http://schemas.microsoft.com/office/drawing/2014/main" id="{FBD83997-0647-E21B-3A47-A95AFC58D522}"/>
              </a:ext>
            </a:extLst>
          </p:cNvPr>
          <p:cNvPicPr>
            <a:picLocks noChangeAspect="1"/>
          </p:cNvPicPr>
          <p:nvPr/>
        </p:nvPicPr>
        <p:blipFill>
          <a:blip r:embed="rId2"/>
          <a:stretch>
            <a:fillRect/>
          </a:stretch>
        </p:blipFill>
        <p:spPr>
          <a:xfrm>
            <a:off x="552450" y="1093397"/>
            <a:ext cx="4572000" cy="893704"/>
          </a:xfrm>
          <a:prstGeom prst="rect">
            <a:avLst/>
          </a:prstGeom>
        </p:spPr>
      </p:pic>
      <p:sp>
        <p:nvSpPr>
          <p:cNvPr id="3" name="Text Placeholder 2"/>
          <p:cNvSpPr>
            <a:spLocks noGrp="1"/>
          </p:cNvSpPr>
          <p:nvPr>
            <p:ph type="body" sz="quarter" idx="10"/>
          </p:nvPr>
        </p:nvSpPr>
        <p:spPr>
          <a:xfrm>
            <a:off x="457200" y="2119533"/>
            <a:ext cx="8229600" cy="2909667"/>
          </a:xfrm>
        </p:spPr>
        <p:txBody>
          <a:bodyPr>
            <a:normAutofit/>
          </a:bodyPr>
          <a:lstStyle/>
          <a:p>
            <a:r>
              <a:rPr lang="en-IN" sz="2400" b="1" dirty="0"/>
              <a:t>Solution</a:t>
            </a:r>
          </a:p>
          <a:p>
            <a:pPr marL="542925" indent="-542925">
              <a:defRPr sz="2800"/>
            </a:pPr>
            <a:r>
              <a:rPr lang="en-IN" sz="2400" dirty="0"/>
              <a:t>a.​	Remember that when working in base </a:t>
            </a:r>
            <a:r>
              <a:rPr lang="en-IN" sz="2400" dirty="0">
                <a:latin typeface="Cambria Math"/>
              </a:rPr>
              <a:t>5</a:t>
            </a:r>
            <a:r>
              <a:rPr lang="en-IN" sz="2400" dirty="0"/>
              <a:t>, the only digits used are </a:t>
            </a:r>
            <a:r>
              <a:rPr lang="en-IN" sz="2400" dirty="0">
                <a:latin typeface="Cambria Math"/>
              </a:rPr>
              <a:t>0</a:t>
            </a:r>
            <a:r>
              <a:rPr lang="en-IN" sz="2400" dirty="0"/>
              <a:t>, </a:t>
            </a:r>
            <a:r>
              <a:rPr lang="en-IN" sz="2400" dirty="0">
                <a:latin typeface="Cambria Math"/>
              </a:rPr>
              <a:t>1</a:t>
            </a:r>
            <a:r>
              <a:rPr lang="en-IN" sz="2400" dirty="0"/>
              <a:t>, </a:t>
            </a:r>
            <a:r>
              <a:rPr lang="en-IN" sz="2400" dirty="0">
                <a:latin typeface="Cambria Math"/>
              </a:rPr>
              <a:t>2</a:t>
            </a:r>
            <a:r>
              <a:rPr lang="en-IN" sz="2400" dirty="0"/>
              <a:t>, </a:t>
            </a:r>
            <a:r>
              <a:rPr lang="en-IN" sz="2400" dirty="0">
                <a:latin typeface="Cambria Math"/>
              </a:rPr>
              <a:t>3</a:t>
            </a:r>
            <a:r>
              <a:rPr lang="en-IN" sz="2400" dirty="0"/>
              <a:t>, and </a:t>
            </a:r>
            <a:r>
              <a:rPr lang="en-IN" sz="2400" dirty="0">
                <a:latin typeface="Cambria Math"/>
              </a:rPr>
              <a:t>4</a:t>
            </a:r>
            <a:r>
              <a:rPr lang="en-IN" sz="2400" dirty="0"/>
              <a:t>. So if we ever perform an operation and obtain a number bigger than </a:t>
            </a:r>
            <a:r>
              <a:rPr lang="en-IN" sz="2400" dirty="0">
                <a:latin typeface="Cambria Math"/>
              </a:rPr>
              <a:t>5</a:t>
            </a:r>
            <a:r>
              <a:rPr lang="en-IN" sz="2400" dirty="0"/>
              <a:t>, we will need to convert that number back to base </a:t>
            </a:r>
            <a:r>
              <a:rPr lang="en-IN" sz="2400" dirty="0">
                <a:latin typeface="Cambria Math"/>
              </a:rPr>
              <a:t>5</a:t>
            </a:r>
            <a:r>
              <a:rPr lang="en-IN" sz="2400" dirty="0"/>
              <a:t>.</a:t>
            </a:r>
          </a:p>
          <a:p>
            <a:pPr marL="457200" lvl="1" indent="0">
              <a:buNone/>
            </a:pPr>
            <a:r>
              <a:rPr lang="en-IN" sz="2400" dirty="0"/>
              <a:t> Let's begin by lining up the digits of our numbers in </a:t>
            </a:r>
          </a:p>
          <a:p>
            <a:pPr marL="457200" lvl="1" indent="0">
              <a:buNone/>
            </a:pPr>
            <a:r>
              <a:rPr lang="en-IN" sz="2400" dirty="0"/>
              <a:t> columns for addition. </a:t>
            </a:r>
            <a:endParaRPr lang="ar-AE" sz="2400" dirty="0"/>
          </a:p>
        </p:txBody>
      </p:sp>
      <p:pic>
        <p:nvPicPr>
          <p:cNvPr id="7" name="Picture 6" descr="324 base five plus 41 base five">
            <a:extLst>
              <a:ext uri="{FF2B5EF4-FFF2-40B4-BE49-F238E27FC236}">
                <a16:creationId xmlns:a16="http://schemas.microsoft.com/office/drawing/2014/main" id="{626BA65F-D1F0-ED09-5847-1CDDE4F4ABAC}"/>
              </a:ext>
            </a:extLst>
          </p:cNvPr>
          <p:cNvPicPr>
            <a:picLocks noChangeAspect="1"/>
          </p:cNvPicPr>
          <p:nvPr/>
        </p:nvPicPr>
        <p:blipFill>
          <a:blip r:embed="rId3"/>
          <a:stretch>
            <a:fillRect/>
          </a:stretch>
        </p:blipFill>
        <p:spPr>
          <a:xfrm>
            <a:off x="4038600" y="4685713"/>
            <a:ext cx="714375" cy="11430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Adding Two Numbers of Like </a:t>
            </a:r>
            <a:br>
              <a:rPr lang="en-US" dirty="0"/>
            </a:br>
            <a:r>
              <a:rPr dirty="0"/>
              <a:t>Base</a:t>
            </a:r>
            <a:r>
              <a:rPr lang="en-US" dirty="0"/>
              <a:t>—Slide 2</a:t>
            </a:r>
            <a:endParaRPr dirty="0"/>
          </a:p>
        </p:txBody>
      </p:sp>
      <p:sp>
        <p:nvSpPr>
          <p:cNvPr id="3" name="Text Placeholder 2"/>
          <p:cNvSpPr>
            <a:spLocks noGrp="1"/>
          </p:cNvSpPr>
          <p:nvPr>
            <p:ph type="body" sz="quarter" idx="10"/>
          </p:nvPr>
        </p:nvSpPr>
        <p:spPr/>
        <p:txBody>
          <a:bodyPr>
            <a:normAutofit/>
          </a:bodyPr>
          <a:lstStyle/>
          <a:p>
            <a:r>
              <a:rPr lang="en-IN" dirty="0"/>
              <a:t>​</a:t>
            </a:r>
            <a:r>
              <a:rPr lang="en-IN" sz="2400" dirty="0"/>
              <a:t>Just as with addition in base </a:t>
            </a:r>
            <a:r>
              <a:rPr lang="en-IN" sz="2400" dirty="0">
                <a:latin typeface="Cambria Math"/>
              </a:rPr>
              <a:t>10</a:t>
            </a:r>
            <a:r>
              <a:rPr lang="en-IN" sz="2400" dirty="0"/>
              <a:t>, add the numbers in the right-hand column first and work your way left, carrying over numbers into the next column, as needed.</a:t>
            </a:r>
          </a:p>
          <a:p>
            <a:pPr algn="l"/>
            <a:endParaRPr lang="en-US" sz="2000" dirty="0"/>
          </a:p>
          <a:p>
            <a:pPr algn="l"/>
            <a:endParaRPr lang="en-US" sz="2000" dirty="0"/>
          </a:p>
          <a:p>
            <a:pPr algn="l"/>
            <a:endParaRPr lang="en-US" sz="2000" dirty="0"/>
          </a:p>
          <a:p>
            <a:pPr algn="l"/>
            <a:endParaRPr lang="en-US" sz="2000" dirty="0"/>
          </a:p>
          <a:p>
            <a:pPr algn="l"/>
            <a:r>
              <a:rPr lang="ar-AE" sz="2000" dirty="0"/>
              <a:t>​</a:t>
            </a:r>
          </a:p>
          <a:p>
            <a:r>
              <a:rPr lang="ar-AE" dirty="0"/>
              <a:t>​</a:t>
            </a:r>
            <a:endParaRPr sz="2800" dirty="0"/>
          </a:p>
        </p:txBody>
      </p:sp>
      <p:pic>
        <p:nvPicPr>
          <p:cNvPr id="4" name="Picture 3" descr="3 2 4 base 5&#10;plus 4 1 base 5&#10;&#10;Step 1:&#10;4 plus 1 equals 5 base 10, but 5 is not a digit in base 5.&#10;Convert 5 base 10 to a base 5 number:&#10;5 base 10 equals open parenthesis 1 times 5 superscript 1 closed parenthesis plus open parenthesis 0 times 5 superscript 0 closed parenthesis equals 1 0 base 5.&#10;Write 0 and carry the 1.&#10;Output is 0 base 5.">
            <a:extLst>
              <a:ext uri="{FF2B5EF4-FFF2-40B4-BE49-F238E27FC236}">
                <a16:creationId xmlns:a16="http://schemas.microsoft.com/office/drawing/2014/main" id="{8B2EE5A4-1C66-AC29-09D4-8AEDF8DDBA63}"/>
              </a:ext>
            </a:extLst>
          </p:cNvPr>
          <p:cNvPicPr>
            <a:picLocks noChangeAspect="1"/>
          </p:cNvPicPr>
          <p:nvPr/>
        </p:nvPicPr>
        <p:blipFill>
          <a:blip r:embed="rId2"/>
          <a:stretch>
            <a:fillRect/>
          </a:stretch>
        </p:blipFill>
        <p:spPr>
          <a:xfrm>
            <a:off x="533400" y="2438400"/>
            <a:ext cx="7583522" cy="1332000"/>
          </a:xfrm>
          <a:prstGeom prst="rect">
            <a:avLst/>
          </a:prstGeom>
        </p:spPr>
      </p:pic>
      <p:pic>
        <p:nvPicPr>
          <p:cNvPr id="5" name="Picture 4" descr="Step 2: &#10;1 plus 2 plus 4 equals 7 base 10, but 7 is not a digit in base 5.&#10;Convert 7 base 10 to a base 5 number:&#10;7 base 10 equals open parenthesis 1 times 5 superscript 1 closed parenthesis plus open parenthesis 2 times 5 superscript 0 closed parenthesis equals 1 2 base 5.&#10;Write 2 and carry the 1.&#10;&#10;Output is 20 base 5.">
            <a:extLst>
              <a:ext uri="{FF2B5EF4-FFF2-40B4-BE49-F238E27FC236}">
                <a16:creationId xmlns:a16="http://schemas.microsoft.com/office/drawing/2014/main" id="{FB545BD0-85FB-DA30-771B-08350B689208}"/>
              </a:ext>
            </a:extLst>
          </p:cNvPr>
          <p:cNvPicPr>
            <a:picLocks noChangeAspect="1"/>
          </p:cNvPicPr>
          <p:nvPr/>
        </p:nvPicPr>
        <p:blipFill>
          <a:blip r:embed="rId3"/>
          <a:stretch>
            <a:fillRect/>
          </a:stretch>
        </p:blipFill>
        <p:spPr>
          <a:xfrm>
            <a:off x="533400" y="4000800"/>
            <a:ext cx="7359494" cy="136800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Adding Two Numbers of Like </a:t>
            </a:r>
            <a:br>
              <a:rPr lang="en-US" dirty="0"/>
            </a:br>
            <a:r>
              <a:rPr dirty="0"/>
              <a:t>Base</a:t>
            </a:r>
            <a:r>
              <a:rPr lang="en-US" dirty="0"/>
              <a:t>—Slide 3</a:t>
            </a:r>
            <a:endParaRPr dirty="0"/>
          </a:p>
        </p:txBody>
      </p:sp>
      <p:pic>
        <p:nvPicPr>
          <p:cNvPr id="4" name="Picture 3" descr="Step 3:&#10;&#10;1 plus 3 equals 4 base 5 — no conversion necessary.&#10;Thus, 3 2 4 base 5 plus 4 1 base 5 equals 4 2 0 base 5.&#10;">
            <a:extLst>
              <a:ext uri="{FF2B5EF4-FFF2-40B4-BE49-F238E27FC236}">
                <a16:creationId xmlns:a16="http://schemas.microsoft.com/office/drawing/2014/main" id="{652251FC-30BE-0D10-5667-9ED606BA2FE5}"/>
              </a:ext>
            </a:extLst>
          </p:cNvPr>
          <p:cNvPicPr>
            <a:picLocks noChangeAspect="1"/>
          </p:cNvPicPr>
          <p:nvPr/>
        </p:nvPicPr>
        <p:blipFill>
          <a:blip r:embed="rId2"/>
          <a:stretch>
            <a:fillRect/>
          </a:stretch>
        </p:blipFill>
        <p:spPr>
          <a:xfrm>
            <a:off x="809408" y="1143000"/>
            <a:ext cx="3457792" cy="1764000"/>
          </a:xfrm>
          <a:prstGeom prst="rect">
            <a:avLst/>
          </a:prstGeom>
        </p:spPr>
      </p:pic>
      <p:sp>
        <p:nvSpPr>
          <p:cNvPr id="7" name="TextBox 6">
            <a:extLst>
              <a:ext uri="{FF2B5EF4-FFF2-40B4-BE49-F238E27FC236}">
                <a16:creationId xmlns:a16="http://schemas.microsoft.com/office/drawing/2014/main" id="{A487E1CF-13DB-1D09-FD3D-3377EDF16EBC}"/>
              </a:ext>
            </a:extLst>
          </p:cNvPr>
          <p:cNvSpPr txBox="1"/>
          <p:nvPr/>
        </p:nvSpPr>
        <p:spPr>
          <a:xfrm>
            <a:off x="542925" y="3083004"/>
            <a:ext cx="8220075" cy="1107996"/>
          </a:xfrm>
          <a:prstGeom prst="rect">
            <a:avLst/>
          </a:prstGeom>
          <a:noFill/>
        </p:spPr>
        <p:txBody>
          <a:bodyPr wrap="square">
            <a:spAutoFit/>
          </a:bodyPr>
          <a:lstStyle/>
          <a:p>
            <a:pPr marL="361950" indent="-361950"/>
            <a:r>
              <a:rPr lang="en-US" sz="2200" dirty="0"/>
              <a:t>b.	When working in base </a:t>
            </a:r>
            <a:r>
              <a:rPr lang="en-US" sz="2200" dirty="0">
                <a:latin typeface="Cambria Math"/>
              </a:rPr>
              <a:t>4</a:t>
            </a:r>
            <a:r>
              <a:rPr lang="en-US" sz="2200" dirty="0"/>
              <a:t>, the only digits used are </a:t>
            </a:r>
            <a:r>
              <a:rPr lang="en-US" sz="2200" dirty="0">
                <a:latin typeface="Cambria Math"/>
              </a:rPr>
              <a:t>0</a:t>
            </a:r>
            <a:r>
              <a:rPr lang="en-US" sz="2200" dirty="0"/>
              <a:t>, </a:t>
            </a:r>
            <a:r>
              <a:rPr lang="en-US" sz="2200" dirty="0">
                <a:latin typeface="Cambria Math"/>
              </a:rPr>
              <a:t>1</a:t>
            </a:r>
            <a:r>
              <a:rPr lang="en-US" sz="2200" dirty="0"/>
              <a:t>, </a:t>
            </a:r>
            <a:r>
              <a:rPr lang="en-US" sz="2200" dirty="0">
                <a:latin typeface="Cambria Math"/>
              </a:rPr>
              <a:t>2</a:t>
            </a:r>
            <a:r>
              <a:rPr lang="en-US" sz="2200" dirty="0"/>
              <a:t>, and </a:t>
            </a:r>
            <a:r>
              <a:rPr lang="en-US" sz="2200" dirty="0">
                <a:latin typeface="Cambria Math"/>
              </a:rPr>
              <a:t>3</a:t>
            </a:r>
            <a:r>
              <a:rPr lang="en-US" sz="2200" dirty="0"/>
              <a:t>. So any number bigger than or equal to </a:t>
            </a:r>
            <a:r>
              <a:rPr lang="en-US" sz="2200" dirty="0">
                <a:latin typeface="Cambria Math"/>
              </a:rPr>
              <a:t>4</a:t>
            </a:r>
            <a:r>
              <a:rPr lang="en-US" sz="2200" dirty="0"/>
              <a:t> will need to be converted back to base </a:t>
            </a:r>
            <a:r>
              <a:rPr lang="en-US" sz="2200" dirty="0">
                <a:latin typeface="Cambria Math"/>
              </a:rPr>
              <a:t>4</a:t>
            </a:r>
            <a:r>
              <a:rPr lang="en-US" sz="2200" dirty="0"/>
              <a:t>.</a:t>
            </a:r>
          </a:p>
        </p:txBody>
      </p:sp>
      <p:pic>
        <p:nvPicPr>
          <p:cNvPr id="5" name="Picture 4" descr="1 0 2 base 4&#10;plus 3 3 base 4&#10;&#10;Step 1: &#10;&#10;2 plus 3 equals 5 base 10, but 5 is not a digit in base 4.&#10;Convert 5 base 10 to a base 4 number:&#10;5 base 10 equals open parenthesis 1 times 4 superscript 1 closed parenthesis plus open parenthesis 1 times 4 superscript 0 closed parenthesis equals 1 1 base 4.&#10;Write 1 and carry the 1.&#10;Output is 1 base 4.">
            <a:extLst>
              <a:ext uri="{FF2B5EF4-FFF2-40B4-BE49-F238E27FC236}">
                <a16:creationId xmlns:a16="http://schemas.microsoft.com/office/drawing/2014/main" id="{63D5752E-9DE0-C980-F8DB-4EDD86D7C328}"/>
              </a:ext>
            </a:extLst>
          </p:cNvPr>
          <p:cNvPicPr>
            <a:picLocks noChangeAspect="1"/>
          </p:cNvPicPr>
          <p:nvPr/>
        </p:nvPicPr>
        <p:blipFill>
          <a:blip r:embed="rId3"/>
          <a:stretch>
            <a:fillRect/>
          </a:stretch>
        </p:blipFill>
        <p:spPr>
          <a:xfrm>
            <a:off x="797063" y="4226400"/>
            <a:ext cx="7127737" cy="1260000"/>
          </a:xfrm>
          <a:prstGeom prst="rect">
            <a:avLst/>
          </a:prstGeom>
        </p:spPr>
      </p:pic>
    </p:spTree>
    <p:extLst>
      <p:ext uri="{BB962C8B-B14F-4D97-AF65-F5344CB8AC3E}">
        <p14:creationId xmlns:p14="http://schemas.microsoft.com/office/powerpoint/2010/main" val="24087856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Adding Two Numbers of Like </a:t>
            </a:r>
            <a:br>
              <a:rPr lang="en-US" dirty="0"/>
            </a:br>
            <a:r>
              <a:rPr dirty="0"/>
              <a:t>Base</a:t>
            </a:r>
            <a:r>
              <a:rPr lang="en-US" dirty="0"/>
              <a:t>—Slide 4</a:t>
            </a:r>
            <a:endParaRPr dirty="0"/>
          </a:p>
        </p:txBody>
      </p:sp>
      <p:pic>
        <p:nvPicPr>
          <p:cNvPr id="4" name="Picture 3" descr="Step 2:&#10;&#10;1 plus 0 plus 3 equals 4 base 10, but 4 is not a digit in base 4.&#10;Convert 4 base 10 to a base 4 number:&#10;4 base 10 equals open parenthesis 1 times 4 superscript 1 closed parenthesis plus open parenthesis 0 times 4 superscript 0 closed parenthesis equals 1 0 base 4.&#10;Write 0 and carry the 1.&#10;Output is 0 1 base 4.">
            <a:extLst>
              <a:ext uri="{FF2B5EF4-FFF2-40B4-BE49-F238E27FC236}">
                <a16:creationId xmlns:a16="http://schemas.microsoft.com/office/drawing/2014/main" id="{82CB899A-C327-C31D-BC50-44A1AE4A56B9}"/>
              </a:ext>
            </a:extLst>
          </p:cNvPr>
          <p:cNvPicPr>
            <a:picLocks noChangeAspect="1"/>
          </p:cNvPicPr>
          <p:nvPr/>
        </p:nvPicPr>
        <p:blipFill>
          <a:blip r:embed="rId2"/>
          <a:stretch>
            <a:fillRect/>
          </a:stretch>
        </p:blipFill>
        <p:spPr>
          <a:xfrm>
            <a:off x="485775" y="1219200"/>
            <a:ext cx="7382905" cy="1181265"/>
          </a:xfrm>
          <a:prstGeom prst="rect">
            <a:avLst/>
          </a:prstGeom>
        </p:spPr>
      </p:pic>
      <p:pic>
        <p:nvPicPr>
          <p:cNvPr id="5" name="Picture 4" descr="Step 3:&#10;1 plus 1 equals 2 — no conversion necessary.&#10;Thus, 1 0 2 base 4 plus 3 3 base 4 equals 2 0 1 base 4.&#10;">
            <a:extLst>
              <a:ext uri="{FF2B5EF4-FFF2-40B4-BE49-F238E27FC236}">
                <a16:creationId xmlns:a16="http://schemas.microsoft.com/office/drawing/2014/main" id="{88BAA734-8A7E-BB65-2096-82BEB8B3FCC2}"/>
              </a:ext>
            </a:extLst>
          </p:cNvPr>
          <p:cNvPicPr>
            <a:picLocks noChangeAspect="1"/>
          </p:cNvPicPr>
          <p:nvPr/>
        </p:nvPicPr>
        <p:blipFill>
          <a:blip r:embed="rId3"/>
          <a:stretch>
            <a:fillRect/>
          </a:stretch>
        </p:blipFill>
        <p:spPr>
          <a:xfrm>
            <a:off x="485775" y="2688793"/>
            <a:ext cx="3439005" cy="164805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p:pic>
        <p:nvPicPr>
          <p:cNvPr id="7" name="Picture 6" descr="Add 101 base 2 and 11 base 2.&#10;&#10;Answer: 1000 base 2&#10;">
            <a:extLst>
              <a:ext uri="{FF2B5EF4-FFF2-40B4-BE49-F238E27FC236}">
                <a16:creationId xmlns:a16="http://schemas.microsoft.com/office/drawing/2014/main" id="{6822091C-C010-0CE0-EFB0-67E14B664080}"/>
              </a:ext>
            </a:extLst>
          </p:cNvPr>
          <p:cNvPicPr>
            <a:picLocks noChangeAspect="1"/>
          </p:cNvPicPr>
          <p:nvPr/>
        </p:nvPicPr>
        <p:blipFill>
          <a:blip r:embed="rId2"/>
          <a:stretch>
            <a:fillRect/>
          </a:stretch>
        </p:blipFill>
        <p:spPr>
          <a:xfrm>
            <a:off x="533399" y="1219199"/>
            <a:ext cx="2880000" cy="1081426"/>
          </a:xfrm>
          <a:prstGeom prst="rect">
            <a:avLst/>
          </a:prstGeom>
        </p:spPr>
      </p:pic>
    </p:spTree>
    <p:extLst>
      <p:ext uri="{BB962C8B-B14F-4D97-AF65-F5344CB8AC3E}">
        <p14:creationId xmlns:p14="http://schemas.microsoft.com/office/powerpoint/2010/main" val="17325305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Subtracting Two Numbers of Like Base</a:t>
            </a:r>
            <a:r>
              <a:rPr lang="en-US" dirty="0"/>
              <a:t>—Slide 1</a:t>
            </a:r>
            <a:endParaRPr dirty="0"/>
          </a:p>
        </p:txBody>
      </p:sp>
      <p:pic>
        <p:nvPicPr>
          <p:cNvPr id="5" name="Picture 4" descr="a. Subtract the number 41 base 9 from the number 324 base 9.&#10;b.​ Subtract the number 23 base 6 from the number 212 base 6.">
            <a:extLst>
              <a:ext uri="{FF2B5EF4-FFF2-40B4-BE49-F238E27FC236}">
                <a16:creationId xmlns:a16="http://schemas.microsoft.com/office/drawing/2014/main" id="{15915F4E-8AD0-8807-4AB4-3A4DB8593267}"/>
              </a:ext>
            </a:extLst>
          </p:cNvPr>
          <p:cNvPicPr>
            <a:picLocks noChangeAspect="1"/>
          </p:cNvPicPr>
          <p:nvPr/>
        </p:nvPicPr>
        <p:blipFill>
          <a:blip r:embed="rId2"/>
          <a:stretch>
            <a:fillRect/>
          </a:stretch>
        </p:blipFill>
        <p:spPr>
          <a:xfrm>
            <a:off x="533400" y="1224549"/>
            <a:ext cx="7019925" cy="904875"/>
          </a:xfrm>
          <a:prstGeom prst="rect">
            <a:avLst/>
          </a:prstGeom>
        </p:spPr>
      </p:pic>
      <p:sp>
        <p:nvSpPr>
          <p:cNvPr id="3" name="Text Placeholder 2"/>
          <p:cNvSpPr>
            <a:spLocks noGrp="1"/>
          </p:cNvSpPr>
          <p:nvPr>
            <p:ph type="body" sz="quarter" idx="10"/>
          </p:nvPr>
        </p:nvSpPr>
        <p:spPr>
          <a:xfrm>
            <a:off x="457200" y="2324687"/>
            <a:ext cx="8229600" cy="3618913"/>
          </a:xfrm>
        </p:spPr>
        <p:txBody>
          <a:bodyPr>
            <a:normAutofit/>
          </a:bodyPr>
          <a:lstStyle/>
          <a:p>
            <a:r>
              <a:rPr lang="en-IN" sz="2500" b="1" dirty="0"/>
              <a:t>Solution</a:t>
            </a:r>
          </a:p>
          <a:p>
            <a:pPr marL="542925" indent="-542925">
              <a:defRPr sz="2800"/>
            </a:pPr>
            <a:r>
              <a:rPr lang="en-IN" sz="2500" dirty="0"/>
              <a:t>a.​	Begin by lining up the digits appropriately for subtraction and subtract in columns from right to left, borrowing from the column to the left when needed. What we have to remember is that when borrowing for subtraction in any base, we borrow one </a:t>
            </a:r>
            <a:r>
              <a:rPr lang="en-IN" sz="2500" i="1" dirty="0"/>
              <a:t>multiple of the base</a:t>
            </a:r>
            <a:r>
              <a:rPr lang="en-IN" sz="2500" dirty="0"/>
              <a:t>. For instance, we are already accustomed to borrowing 10</a:t>
            </a:r>
            <a:r>
              <a:rPr lang="en-IN" sz="2500" baseline="30000" dirty="0"/>
              <a:t>1</a:t>
            </a:r>
            <a:r>
              <a:rPr lang="ar-AE" sz="2500" dirty="0"/>
              <a:t> </a:t>
            </a:r>
            <a:r>
              <a:rPr lang="en-IN" sz="2500" dirty="0"/>
              <a:t>when we subtract in base </a:t>
            </a:r>
            <a:r>
              <a:rPr lang="en-IN" sz="2500" dirty="0">
                <a:latin typeface="Cambria Math"/>
              </a:rPr>
              <a:t>10</a:t>
            </a:r>
            <a:r>
              <a:rPr lang="en-IN" sz="2500" dirty="0"/>
              <a:t>. Likewise, in base </a:t>
            </a:r>
            <a:r>
              <a:rPr lang="en-IN" sz="2500" dirty="0">
                <a:latin typeface="Cambria Math"/>
              </a:rPr>
              <a:t>9</a:t>
            </a:r>
            <a:r>
              <a:rPr lang="en-IN" sz="2500" dirty="0"/>
              <a:t> we will borrow 9</a:t>
            </a:r>
            <a:r>
              <a:rPr lang="en-IN" sz="2500" baseline="30000" dirty="0"/>
              <a:t>1</a:t>
            </a:r>
            <a:r>
              <a:rPr lang="ar-AE" sz="2500" dirty="0"/>
              <a:t> </a:t>
            </a:r>
            <a:r>
              <a:rPr lang="en-IN" sz="2500" dirty="0"/>
              <a:t>if necessary. And in base </a:t>
            </a:r>
            <a:r>
              <a:rPr lang="en-IN" sz="2500" dirty="0">
                <a:latin typeface="Cambria Math"/>
              </a:rPr>
              <a:t>6</a:t>
            </a:r>
            <a:r>
              <a:rPr lang="en-IN" sz="2500" dirty="0"/>
              <a:t>, we will borrow 6</a:t>
            </a:r>
            <a:r>
              <a:rPr lang="en-IN" sz="2500" baseline="30000" dirty="0"/>
              <a:t>1</a:t>
            </a:r>
            <a:r>
              <a:rPr lang="ar-AE" sz="2500" dirty="0"/>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Subtracting Two Numbers of Like Base</a:t>
            </a:r>
            <a:r>
              <a:rPr lang="en-US" dirty="0"/>
              <a:t>—Slide 2</a:t>
            </a:r>
            <a:endParaRPr dirty="0"/>
          </a:p>
        </p:txBody>
      </p:sp>
      <p:pic>
        <p:nvPicPr>
          <p:cNvPr id="5" name="Picture 4" descr="324 base 9 minus 41 base 9.&#10;&#10;Step 1:&#10;4 minus 1 equals 3.&#10;The result is 3 base 9. No conversion necessary.&#10;&#10;Step 2: &#10;Borrow 9 superscript 1 from the leftmost column.&#10;&#10;Open parenthesis 9 plus 2 close parenthesis minus 4 equals 7.&#10;The result is 73 base 9. No conversion necessary.&#10;&#10;Step 3: &#10;&#10;2 minus 0 equals 2.&#10;&#10;The result of the subtraction is 273 base 9.&#10;No conversion necessary.">
            <a:extLst>
              <a:ext uri="{FF2B5EF4-FFF2-40B4-BE49-F238E27FC236}">
                <a16:creationId xmlns:a16="http://schemas.microsoft.com/office/drawing/2014/main" id="{2473729D-A9DC-CFDB-3302-AE926662C1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1219196"/>
            <a:ext cx="4932000" cy="4045463"/>
          </a:xfrm>
          <a:prstGeom prst="rect">
            <a:avLst/>
          </a:prstGeom>
        </p:spPr>
      </p:pic>
      <p:pic>
        <p:nvPicPr>
          <p:cNvPr id="4" name="Picture 3" descr="Thus, 324 base 9 minus 41 base 9 equals 273 base 9.">
            <a:extLst>
              <a:ext uri="{FF2B5EF4-FFF2-40B4-BE49-F238E27FC236}">
                <a16:creationId xmlns:a16="http://schemas.microsoft.com/office/drawing/2014/main" id="{58053EDE-AA51-1EF2-96DE-955DCABBF256}"/>
              </a:ext>
            </a:extLst>
          </p:cNvPr>
          <p:cNvPicPr>
            <a:picLocks noChangeAspect="1"/>
          </p:cNvPicPr>
          <p:nvPr/>
        </p:nvPicPr>
        <p:blipFill>
          <a:blip r:embed="rId3"/>
          <a:stretch>
            <a:fillRect/>
          </a:stretch>
        </p:blipFill>
        <p:spPr>
          <a:xfrm>
            <a:off x="773400" y="5550450"/>
            <a:ext cx="2808000" cy="37440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Subtracting Two Numbers of Like Base</a:t>
            </a:r>
            <a:r>
              <a:rPr lang="en-US" dirty="0"/>
              <a:t>—Slide 3</a:t>
            </a:r>
            <a:endParaRPr dirty="0"/>
          </a:p>
        </p:txBody>
      </p:sp>
      <p:pic>
        <p:nvPicPr>
          <p:cNvPr id="7" name="Picture 6" descr="212 base 6 minus 23 base 6.&#10;&#10;Step 1: 2 base 6 minus 3 base 6.&#10;Borrow 6 power 1 from the middle column.&#10;&#10;Open parenthesis 6 plus 2 close parenthesis minus 3 equals 5.&#10;&#10;The result of the subtraction is 5 base 6. No conversion necessary.&#10;&#10;Step 2:&#10;0 base 6 minus 2 base 6.&#10;Borrow 6 power 1 from the leftmost column.&#10;&#10;Open parenthesis 6 plus 0 close parenthesis minus 2 equals 4.&#10;The result is 45 base 6. No conversion necessary.&#10;&#10;Step 3:&#10;&#10;1 minus 0 equals 1&#10;The result of the subtraction is 145 base 6.&#10;No conversion necessary.&#10;&#10;Thus, 212 base 6 minus 23 base 6 equals 145 base 6.">
            <a:extLst>
              <a:ext uri="{FF2B5EF4-FFF2-40B4-BE49-F238E27FC236}">
                <a16:creationId xmlns:a16="http://schemas.microsoft.com/office/drawing/2014/main" id="{65C859E9-2835-DE82-1896-EBD51C8DAA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9625" y="1120388"/>
            <a:ext cx="4896000" cy="4507901"/>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4</a:t>
            </a:r>
          </a:p>
        </p:txBody>
      </p:sp>
      <p:pic>
        <p:nvPicPr>
          <p:cNvPr id="5" name="Picture 4" descr="Subtract 121 base 3 from 211 base 3.">
            <a:extLst>
              <a:ext uri="{FF2B5EF4-FFF2-40B4-BE49-F238E27FC236}">
                <a16:creationId xmlns:a16="http://schemas.microsoft.com/office/drawing/2014/main" id="{46CDB5A0-2A5B-AEF3-597F-62915E6ABA68}"/>
              </a:ext>
            </a:extLst>
          </p:cNvPr>
          <p:cNvPicPr>
            <a:picLocks noChangeAspect="1"/>
          </p:cNvPicPr>
          <p:nvPr/>
        </p:nvPicPr>
        <p:blipFill>
          <a:blip r:embed="rId2"/>
          <a:stretch>
            <a:fillRect/>
          </a:stretch>
        </p:blipFill>
        <p:spPr>
          <a:xfrm>
            <a:off x="485775" y="1219200"/>
            <a:ext cx="3276600" cy="419100"/>
          </a:xfrm>
          <a:prstGeom prst="rect">
            <a:avLst/>
          </a:prstGeom>
        </p:spPr>
      </p:pic>
      <p:pic>
        <p:nvPicPr>
          <p:cNvPr id="7" name="Picture 6" descr="Answer: 20 base 3&#10;">
            <a:extLst>
              <a:ext uri="{FF2B5EF4-FFF2-40B4-BE49-F238E27FC236}">
                <a16:creationId xmlns:a16="http://schemas.microsoft.com/office/drawing/2014/main" id="{E16EEEFD-7542-2593-E535-A25C845D7B13}"/>
              </a:ext>
            </a:extLst>
          </p:cNvPr>
          <p:cNvPicPr>
            <a:picLocks noChangeAspect="1"/>
          </p:cNvPicPr>
          <p:nvPr/>
        </p:nvPicPr>
        <p:blipFill>
          <a:blip r:embed="rId3"/>
          <a:stretch>
            <a:fillRect/>
          </a:stretch>
        </p:blipFill>
        <p:spPr>
          <a:xfrm>
            <a:off x="495300" y="1847263"/>
            <a:ext cx="1647825" cy="419100"/>
          </a:xfrm>
          <a:prstGeom prst="rect">
            <a:avLst/>
          </a:prstGeom>
        </p:spPr>
      </p:pic>
    </p:spTree>
    <p:extLst>
      <p:ext uri="{BB962C8B-B14F-4D97-AF65-F5344CB8AC3E}">
        <p14:creationId xmlns:p14="http://schemas.microsoft.com/office/powerpoint/2010/main" val="27295482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7: Multiplying Two Numbers of Like Base</a:t>
            </a:r>
            <a:r>
              <a:rPr lang="en-US" dirty="0"/>
              <a:t>—Slide 1</a:t>
            </a:r>
            <a:endParaRPr dirty="0"/>
          </a:p>
        </p:txBody>
      </p:sp>
      <p:pic>
        <p:nvPicPr>
          <p:cNvPr id="12" name="Picture 11" descr="a. Multiply 532 base 7 and 6 base 7.&#10;b. Multiply 102 base 3 by 21 base 3.&#10;">
            <a:extLst>
              <a:ext uri="{FF2B5EF4-FFF2-40B4-BE49-F238E27FC236}">
                <a16:creationId xmlns:a16="http://schemas.microsoft.com/office/drawing/2014/main" id="{C9033FFD-A5B2-DF60-52AA-1671DCF15B3D}"/>
              </a:ext>
            </a:extLst>
          </p:cNvPr>
          <p:cNvPicPr>
            <a:picLocks noChangeAspect="1"/>
          </p:cNvPicPr>
          <p:nvPr/>
        </p:nvPicPr>
        <p:blipFill>
          <a:blip r:embed="rId2"/>
          <a:stretch>
            <a:fillRect/>
          </a:stretch>
        </p:blipFill>
        <p:spPr>
          <a:xfrm>
            <a:off x="533400" y="1051528"/>
            <a:ext cx="2808000" cy="757840"/>
          </a:xfrm>
          <a:prstGeom prst="rect">
            <a:avLst/>
          </a:prstGeom>
        </p:spPr>
      </p:pic>
      <p:sp>
        <p:nvSpPr>
          <p:cNvPr id="8" name="TextBox 7">
            <a:extLst>
              <a:ext uri="{FF2B5EF4-FFF2-40B4-BE49-F238E27FC236}">
                <a16:creationId xmlns:a16="http://schemas.microsoft.com/office/drawing/2014/main" id="{E9E0840E-3231-2BDB-F3F1-D8239B3A9452}"/>
              </a:ext>
            </a:extLst>
          </p:cNvPr>
          <p:cNvSpPr txBox="1"/>
          <p:nvPr/>
        </p:nvSpPr>
        <p:spPr>
          <a:xfrm>
            <a:off x="476250" y="1752600"/>
            <a:ext cx="8134350" cy="769441"/>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000" b="1" i="0" u="none" strike="noStrike" kern="1200" cap="none" spc="0" normalizeH="0" baseline="0" noProof="0" dirty="0">
                <a:ln>
                  <a:noFill/>
                </a:ln>
                <a:solidFill>
                  <a:srgbClr val="366092"/>
                </a:solidFill>
                <a:effectLst/>
                <a:uLnTx/>
                <a:uFillTx/>
                <a:latin typeface="Calibri"/>
                <a:ea typeface="+mn-ea"/>
                <a:cs typeface="+mn-cs"/>
              </a:rPr>
              <a:t>Solution</a:t>
            </a:r>
          </a:p>
          <a:p>
            <a:pPr marL="542925" marR="0" lvl="0" indent="-542925"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000" b="0" i="0" u="none" strike="noStrike" kern="1200" cap="none" spc="0" normalizeH="0" baseline="0" noProof="0" dirty="0">
                <a:ln>
                  <a:noFill/>
                </a:ln>
                <a:solidFill>
                  <a:srgbClr val="366092"/>
                </a:solidFill>
                <a:effectLst/>
                <a:uLnTx/>
                <a:uFillTx/>
                <a:latin typeface="Calibri"/>
                <a:ea typeface="+mn-ea"/>
                <a:cs typeface="+mn-cs"/>
              </a:rPr>
              <a:t>a.​	Begin by aligning the numbers for long-hand multiplication.</a:t>
            </a:r>
          </a:p>
        </p:txBody>
      </p:sp>
      <p:pic>
        <p:nvPicPr>
          <p:cNvPr id="4" name="Picture 3" descr="Multiplication of 532 base7 by 6 base 7.&#10;&#10;Step 1:&#10;Multiply 6 base 7 times 2 base 7.&#10;6 multiplied by 2 equals 12 base 10.&#10;Convert 12 base 10 to a base 7 number: &#10;12 base 10 equals open parenthesis 1 times 7 superscript 1 close parenthesis plus open parenthesis 5 times 7 superscript 0 close parenthesis, which equals 15 base 7.&#10;The result is 5 base 7. Write 5 and carry the 1.&#10;">
            <a:extLst>
              <a:ext uri="{FF2B5EF4-FFF2-40B4-BE49-F238E27FC236}">
                <a16:creationId xmlns:a16="http://schemas.microsoft.com/office/drawing/2014/main" id="{8C137BFC-0979-6DA4-0292-B7D38218B7FB}"/>
              </a:ext>
            </a:extLst>
          </p:cNvPr>
          <p:cNvPicPr>
            <a:picLocks noChangeAspect="1"/>
          </p:cNvPicPr>
          <p:nvPr/>
        </p:nvPicPr>
        <p:blipFill>
          <a:blip r:embed="rId3"/>
          <a:stretch>
            <a:fillRect/>
          </a:stretch>
        </p:blipFill>
        <p:spPr>
          <a:xfrm>
            <a:off x="1164359" y="2514600"/>
            <a:ext cx="6531841" cy="972000"/>
          </a:xfrm>
          <a:prstGeom prst="rect">
            <a:avLst/>
          </a:prstGeom>
        </p:spPr>
      </p:pic>
      <p:pic>
        <p:nvPicPr>
          <p:cNvPr id="5" name="Picture 4" descr="Step 2:&#10;&#10;Now multiply 6 base 7 by 3 base 7.&#10;Open parenthesis 6 multiplied by 3 close parenthesis plus 1 equals 19 base 10.&#10;Convert 19 base 10 to a base 7 number:&#10;19 base 10 equals open parenthesis 2 times 7 superscript 1 close parenthesis plus open parenthesis 5 times 7 superscript 0 close parenthesis, which equals 25 base 7.&#10;&#10;The result is 55 base 7. Write 5 and carry the 2.&#10;">
            <a:extLst>
              <a:ext uri="{FF2B5EF4-FFF2-40B4-BE49-F238E27FC236}">
                <a16:creationId xmlns:a16="http://schemas.microsoft.com/office/drawing/2014/main" id="{D06B8155-6975-ED67-5262-27088FB87078}"/>
              </a:ext>
            </a:extLst>
          </p:cNvPr>
          <p:cNvPicPr>
            <a:picLocks noChangeAspect="1"/>
          </p:cNvPicPr>
          <p:nvPr/>
        </p:nvPicPr>
        <p:blipFill>
          <a:blip r:embed="rId4"/>
          <a:stretch>
            <a:fillRect/>
          </a:stretch>
        </p:blipFill>
        <p:spPr>
          <a:xfrm>
            <a:off x="1079034" y="3564000"/>
            <a:ext cx="6998166" cy="1008000"/>
          </a:xfrm>
          <a:prstGeom prst="rect">
            <a:avLst/>
          </a:prstGeom>
        </p:spPr>
      </p:pic>
      <p:pic>
        <p:nvPicPr>
          <p:cNvPr id="6" name="Picture 5" descr="Step 3: &#10;&#10;Now multiply 6 base 7 by 5 base 7.&#10;Open parenthesis 6 multiplied by 5 close parenthesis plus 2 equals 32 base 10.&#10;Convert 32 base 10 to a base 7 number:&#10;32 base 10 equals open parenthesis 4 times 7 superscript 1 close parenthesis plus open parenthesis 4 multiplied by 7 superscript 0 close parenthesis, which equals 44 base7.&#10;The final result is 4455 base 7.">
            <a:extLst>
              <a:ext uri="{FF2B5EF4-FFF2-40B4-BE49-F238E27FC236}">
                <a16:creationId xmlns:a16="http://schemas.microsoft.com/office/drawing/2014/main" id="{F0A1F676-E647-7E54-FF72-5B3459B6AC25}"/>
              </a:ext>
            </a:extLst>
          </p:cNvPr>
          <p:cNvPicPr>
            <a:picLocks noChangeAspect="1"/>
          </p:cNvPicPr>
          <p:nvPr/>
        </p:nvPicPr>
        <p:blipFill>
          <a:blip r:embed="rId5"/>
          <a:stretch>
            <a:fillRect/>
          </a:stretch>
        </p:blipFill>
        <p:spPr>
          <a:xfrm>
            <a:off x="1092734" y="4648200"/>
            <a:ext cx="7006426" cy="1008000"/>
          </a:xfrm>
          <a:prstGeom prst="rect">
            <a:avLst/>
          </a:prstGeom>
        </p:spPr>
      </p:pic>
      <p:pic>
        <p:nvPicPr>
          <p:cNvPr id="16" name="Picture 15" descr="Thus, 532 base 7 multiplied by 6 base 7 is 4455 base 7.">
            <a:extLst>
              <a:ext uri="{FF2B5EF4-FFF2-40B4-BE49-F238E27FC236}">
                <a16:creationId xmlns:a16="http://schemas.microsoft.com/office/drawing/2014/main" id="{02DFD7AA-7179-CA90-3221-2F3900ED105B}"/>
              </a:ext>
            </a:extLst>
          </p:cNvPr>
          <p:cNvPicPr>
            <a:picLocks noChangeAspect="1"/>
          </p:cNvPicPr>
          <p:nvPr/>
        </p:nvPicPr>
        <p:blipFill>
          <a:blip r:embed="rId6"/>
          <a:stretch>
            <a:fillRect/>
          </a:stretch>
        </p:blipFill>
        <p:spPr>
          <a:xfrm>
            <a:off x="2414279" y="5630121"/>
            <a:ext cx="4032000" cy="35270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Think Back</a:t>
            </a:r>
            <a:r>
              <a:rPr lang="en-US" dirty="0"/>
              <a:t>—Slide 2</a:t>
            </a:r>
            <a:endParaRPr dirty="0"/>
          </a:p>
        </p:txBody>
      </p:sp>
      <p:sp>
        <p:nvSpPr>
          <p:cNvPr id="3" name="Text Placeholder 2"/>
          <p:cNvSpPr>
            <a:spLocks noGrp="1"/>
          </p:cNvSpPr>
          <p:nvPr>
            <p:ph type="body" sz="quarter" idx="10"/>
          </p:nvPr>
        </p:nvSpPr>
        <p:spPr/>
        <p:txBody>
          <a:bodyPr>
            <a:normAutofit/>
          </a:bodyPr>
          <a:lstStyle/>
          <a:p>
            <a:pPr>
              <a:defRPr sz="2800"/>
            </a:pPr>
            <a:r>
              <a:rPr sz="2800" dirty="0"/>
              <a:t>You are already accustomed to interpreting numbers written in different ways. For example, scientific notation is a compact way to write very large and very small numbers with ease; i.e., </a:t>
            </a:r>
          </a:p>
        </p:txBody>
      </p:sp>
      <p:pic>
        <p:nvPicPr>
          <p:cNvPr id="8" name="Picture 7" descr="Thirty five billion equals three point five times ten to the power of ten.">
            <a:extLst>
              <a:ext uri="{FF2B5EF4-FFF2-40B4-BE49-F238E27FC236}">
                <a16:creationId xmlns:a16="http://schemas.microsoft.com/office/drawing/2014/main" id="{E0F04DE6-E5BE-75B6-8D3A-113DDC5E6023}"/>
              </a:ext>
            </a:extLst>
          </p:cNvPr>
          <p:cNvPicPr>
            <a:picLocks noChangeAspect="1"/>
          </p:cNvPicPr>
          <p:nvPr/>
        </p:nvPicPr>
        <p:blipFill>
          <a:blip r:embed="rId2"/>
          <a:stretch>
            <a:fillRect/>
          </a:stretch>
        </p:blipFill>
        <p:spPr>
          <a:xfrm>
            <a:off x="2595562" y="2990850"/>
            <a:ext cx="3952875" cy="438150"/>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Multiplying Two Numbers of Like Base</a:t>
            </a:r>
            <a:r>
              <a:rPr lang="en-US" dirty="0"/>
              <a:t>—Slide 2</a:t>
            </a:r>
            <a:endParaRPr dirty="0"/>
          </a:p>
        </p:txBody>
      </p:sp>
      <p:sp>
        <p:nvSpPr>
          <p:cNvPr id="3" name="Text Placeholder 2"/>
          <p:cNvSpPr>
            <a:spLocks noGrp="1"/>
          </p:cNvSpPr>
          <p:nvPr>
            <p:ph type="body" sz="quarter" idx="10"/>
          </p:nvPr>
        </p:nvSpPr>
        <p:spPr/>
        <p:txBody>
          <a:bodyPr>
            <a:noAutofit/>
          </a:bodyPr>
          <a:lstStyle/>
          <a:p>
            <a:pPr algn="l">
              <a:tabLst>
                <a:tab pos="361950" algn="l"/>
              </a:tabLst>
              <a:defRPr sz="2800"/>
            </a:pPr>
            <a:r>
              <a:rPr sz="1800" dirty="0"/>
              <a:t>​</a:t>
            </a:r>
            <a:r>
              <a:rPr lang="en-IN" sz="2000" dirty="0"/>
              <a:t>b.	Begin by aligning the numbers for long-hand multiplication.</a:t>
            </a:r>
          </a:p>
          <a:p>
            <a:endParaRPr lang="en-US" sz="1600" dirty="0"/>
          </a:p>
          <a:p>
            <a:endParaRPr lang="ar-AE" sz="1600" dirty="0"/>
          </a:p>
          <a:p>
            <a:r>
              <a:rPr lang="ar-AE" sz="2000" dirty="0"/>
              <a:t>​</a:t>
            </a:r>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p:txBody>
      </p:sp>
      <p:pic>
        <p:nvPicPr>
          <p:cNvPr id="6" name="Picture 5" descr="Multiplication of 102 base 3 by 21 base 3.">
            <a:extLst>
              <a:ext uri="{FF2B5EF4-FFF2-40B4-BE49-F238E27FC236}">
                <a16:creationId xmlns:a16="http://schemas.microsoft.com/office/drawing/2014/main" id="{6F4EB40C-6FC1-5EC7-7EE6-610466DC8B1E}"/>
              </a:ext>
            </a:extLst>
          </p:cNvPr>
          <p:cNvPicPr>
            <a:picLocks noChangeAspect="1"/>
          </p:cNvPicPr>
          <p:nvPr/>
        </p:nvPicPr>
        <p:blipFill>
          <a:blip r:embed="rId2"/>
          <a:stretch>
            <a:fillRect/>
          </a:stretch>
        </p:blipFill>
        <p:spPr>
          <a:xfrm>
            <a:off x="4038600" y="1604049"/>
            <a:ext cx="447120" cy="648000"/>
          </a:xfrm>
          <a:prstGeom prst="rect">
            <a:avLst/>
          </a:prstGeom>
        </p:spPr>
      </p:pic>
      <p:sp>
        <p:nvSpPr>
          <p:cNvPr id="8" name="TextBox 7">
            <a:extLst>
              <a:ext uri="{FF2B5EF4-FFF2-40B4-BE49-F238E27FC236}">
                <a16:creationId xmlns:a16="http://schemas.microsoft.com/office/drawing/2014/main" id="{38DAC193-0C79-7E1B-7013-20BD9B9EDE06}"/>
              </a:ext>
            </a:extLst>
          </p:cNvPr>
          <p:cNvSpPr txBox="1"/>
          <p:nvPr/>
        </p:nvSpPr>
        <p:spPr>
          <a:xfrm>
            <a:off x="457200" y="2385249"/>
            <a:ext cx="8229600" cy="923330"/>
          </a:xfrm>
          <a:prstGeom prst="rect">
            <a:avLst/>
          </a:prstGeom>
          <a:noFill/>
        </p:spPr>
        <p:txBody>
          <a:bodyPr wrap="square">
            <a:spAutoFit/>
          </a:bodyPr>
          <a:lstStyle/>
          <a:p>
            <a:r>
              <a:rPr lang="en-IN" sz="1800" dirty="0"/>
              <a:t>We multiply here just like long-hand multiplication in base </a:t>
            </a:r>
            <a:r>
              <a:rPr lang="en-IN" sz="1800" dirty="0">
                <a:latin typeface="Cambria Math"/>
              </a:rPr>
              <a:t>10</a:t>
            </a:r>
            <a:r>
              <a:rPr lang="en-IN" sz="1800" dirty="0"/>
              <a:t> that we are used to. Beginning with the number on the far right-hand side, multiply each digit in the bottom row by each digit in the top row.</a:t>
            </a:r>
          </a:p>
        </p:txBody>
      </p:sp>
      <p:pic>
        <p:nvPicPr>
          <p:cNvPr id="11" name="Picture 10" descr="Multiplication of 102 base 3 by 21 base 3.&#10;&#10;Step 1: &#10;Multiply 1 base 3 by 2 base 3.&#10;&#10;1 multiplied by 2 equals 2 base 3.&#10;&#10;The result is 2 base 3. No conversion necessary.">
            <a:extLst>
              <a:ext uri="{FF2B5EF4-FFF2-40B4-BE49-F238E27FC236}">
                <a16:creationId xmlns:a16="http://schemas.microsoft.com/office/drawing/2014/main" id="{33CA0A17-A9AA-9F75-9798-A4FADD4687AB}"/>
              </a:ext>
            </a:extLst>
          </p:cNvPr>
          <p:cNvPicPr>
            <a:picLocks noChangeAspect="1"/>
          </p:cNvPicPr>
          <p:nvPr/>
        </p:nvPicPr>
        <p:blipFill>
          <a:blip r:embed="rId3"/>
          <a:stretch>
            <a:fillRect/>
          </a:stretch>
        </p:blipFill>
        <p:spPr>
          <a:xfrm>
            <a:off x="609601" y="3384000"/>
            <a:ext cx="2810825" cy="1188000"/>
          </a:xfrm>
          <a:prstGeom prst="rect">
            <a:avLst/>
          </a:prstGeom>
        </p:spPr>
      </p:pic>
      <p:pic>
        <p:nvPicPr>
          <p:cNvPr id="15" name="Picture 14" descr="Step 2: &#10;&#10;Multiply 1 base 3 by 0 base 3.&#10;1 multiplied by 0 equals 0 base 3.&#10;&#10;The result is 02 base 3. No conversion necessary.">
            <a:extLst>
              <a:ext uri="{FF2B5EF4-FFF2-40B4-BE49-F238E27FC236}">
                <a16:creationId xmlns:a16="http://schemas.microsoft.com/office/drawing/2014/main" id="{9C0C83E8-951C-C114-D339-3821BCE5F335}"/>
              </a:ext>
            </a:extLst>
          </p:cNvPr>
          <p:cNvPicPr>
            <a:picLocks noChangeAspect="1"/>
          </p:cNvPicPr>
          <p:nvPr/>
        </p:nvPicPr>
        <p:blipFill>
          <a:blip r:embed="rId4"/>
          <a:stretch>
            <a:fillRect/>
          </a:stretch>
        </p:blipFill>
        <p:spPr>
          <a:xfrm>
            <a:off x="609600" y="4715400"/>
            <a:ext cx="2725648" cy="1152000"/>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Multiplying Two Numbers of Like Base</a:t>
            </a:r>
            <a:r>
              <a:rPr lang="en-US" dirty="0"/>
              <a:t>—Slide 3</a:t>
            </a:r>
            <a:endParaRPr dirty="0"/>
          </a:p>
        </p:txBody>
      </p:sp>
      <p:sp>
        <p:nvSpPr>
          <p:cNvPr id="3" name="Text Placeholder 2"/>
          <p:cNvSpPr>
            <a:spLocks noGrp="1"/>
          </p:cNvSpPr>
          <p:nvPr>
            <p:ph type="body" sz="quarter" idx="10"/>
          </p:nvPr>
        </p:nvSpPr>
        <p:spPr/>
        <p:txBody>
          <a:bodyPr>
            <a:noAutofit/>
          </a:bodyPr>
          <a:lstStyle/>
          <a:p>
            <a:pPr algn="l">
              <a:defRPr sz="2800"/>
            </a:pPr>
            <a:r>
              <a:rPr lang="ar-AE" sz="1800" dirty="0"/>
              <a:t>​​</a:t>
            </a:r>
            <a:endParaRPr lang="en-US" sz="1800" dirty="0"/>
          </a:p>
          <a:p>
            <a:pPr algn="l">
              <a:defRPr sz="2800"/>
            </a:pPr>
            <a:endParaRPr lang="en-US" sz="1800" dirty="0"/>
          </a:p>
          <a:p>
            <a:pPr algn="l">
              <a:defRPr sz="2800"/>
            </a:pPr>
            <a:endParaRPr lang="en-US" sz="1800" dirty="0"/>
          </a:p>
          <a:p>
            <a:pPr algn="l">
              <a:defRPr sz="2800"/>
            </a:pPr>
            <a:endParaRPr lang="ar-AE" sz="1000" dirty="0"/>
          </a:p>
          <a:p>
            <a:endParaRPr lang="en-US" sz="1800" i="1" dirty="0">
              <a:latin typeface="Cambria Math" panose="02040503050406030204" pitchFamily="18" charset="0"/>
            </a:endParaRPr>
          </a:p>
          <a:p>
            <a:endParaRPr lang="en-US" sz="1800" i="1" dirty="0">
              <a:latin typeface="Cambria Math" panose="02040503050406030204" pitchFamily="18" charset="0"/>
            </a:endParaRPr>
          </a:p>
          <a:p>
            <a:endParaRPr lang="en-IN" sz="1000" dirty="0"/>
          </a:p>
          <a:p>
            <a:endParaRPr lang="en-IN" sz="1000" dirty="0"/>
          </a:p>
          <a:p>
            <a:endParaRPr lang="en-IN" sz="1000" dirty="0"/>
          </a:p>
          <a:p>
            <a:endParaRPr lang="en-IN" sz="1000" dirty="0"/>
          </a:p>
          <a:p>
            <a:endParaRPr lang="en-IN" sz="1000" dirty="0"/>
          </a:p>
          <a:p>
            <a:endParaRPr lang="en-IN" sz="1000" dirty="0"/>
          </a:p>
          <a:p>
            <a:endParaRPr lang="en-IN" sz="1000" dirty="0"/>
          </a:p>
          <a:p>
            <a:endParaRPr lang="en-IN" sz="1000" dirty="0"/>
          </a:p>
          <a:p>
            <a:r>
              <a:rPr lang="en-US" sz="1200" dirty="0"/>
              <a:t>  </a:t>
            </a:r>
            <a:r>
              <a:rPr lang="ar-AE" sz="1200" dirty="0"/>
              <a:t>​</a:t>
            </a:r>
            <a:endParaRPr lang="en-IN" sz="1800" dirty="0"/>
          </a:p>
          <a:p>
            <a:endParaRPr lang="en-IN" sz="1800" dirty="0"/>
          </a:p>
          <a:p>
            <a:endParaRPr lang="ar-AE" sz="1800" dirty="0"/>
          </a:p>
        </p:txBody>
      </p:sp>
      <p:pic>
        <p:nvPicPr>
          <p:cNvPr id="6" name="Picture 5" descr="Step 3: &#10;Multiply 1 base 3 by 1 base 3.&#10;1 multiplied by 1 equals 1 base 3.&#10;&#10;The result is 102 base 3. No conversion necessary.">
            <a:extLst>
              <a:ext uri="{FF2B5EF4-FFF2-40B4-BE49-F238E27FC236}">
                <a16:creationId xmlns:a16="http://schemas.microsoft.com/office/drawing/2014/main" id="{DAF418F4-05B0-8208-FCC1-04013E4648DE}"/>
              </a:ext>
            </a:extLst>
          </p:cNvPr>
          <p:cNvPicPr>
            <a:picLocks noChangeAspect="1"/>
          </p:cNvPicPr>
          <p:nvPr/>
        </p:nvPicPr>
        <p:blipFill>
          <a:blip r:embed="rId2"/>
          <a:stretch>
            <a:fillRect/>
          </a:stretch>
        </p:blipFill>
        <p:spPr>
          <a:xfrm>
            <a:off x="609600" y="1066800"/>
            <a:ext cx="2725648" cy="1152000"/>
          </a:xfrm>
          <a:prstGeom prst="rect">
            <a:avLst/>
          </a:prstGeom>
        </p:spPr>
      </p:pic>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188F0116-B80C-1015-E120-FE5A6116FEFC}"/>
                  </a:ext>
                </a:extLst>
              </p:cNvPr>
              <p:cNvSpPr txBox="1"/>
              <p:nvPr/>
            </p:nvSpPr>
            <p:spPr>
              <a:xfrm>
                <a:off x="457200" y="2173069"/>
                <a:ext cx="8229600" cy="646331"/>
              </a:xfrm>
              <a:prstGeom prst="rect">
                <a:avLst/>
              </a:prstGeom>
              <a:noFill/>
            </p:spPr>
            <p:txBody>
              <a:bodyPr wrap="square">
                <a:spAutoFit/>
              </a:bodyPr>
              <a:lstStyle/>
              <a:p>
                <a:r>
                  <a:rPr lang="en-IN" sz="1800" dirty="0"/>
                  <a:t>Repeat the process for the digit </a:t>
                </a:r>
                <a:r>
                  <a:rPr lang="en-IN" sz="1800" dirty="0">
                    <a:latin typeface="Cambria Math"/>
                  </a:rPr>
                  <a:t>2</a:t>
                </a:r>
                <a:r>
                  <a:rPr lang="en-IN" sz="1800" dirty="0"/>
                  <a:t> in 21 base 3</a:t>
                </a:r>
                <a14:m>
                  <m:oMath xmlns:m="http://schemas.openxmlformats.org/officeDocument/2006/math">
                    <m:r>
                      <a:rPr lang="en-US" sz="1800" b="0" i="0" smtClean="0">
                        <a:latin typeface="Cambria Math" panose="02040503050406030204" pitchFamily="18" charset="0"/>
                      </a:rPr>
                      <m:t>,</m:t>
                    </m:r>
                  </m:oMath>
                </a14:m>
                <a:r>
                  <a:rPr lang="ar-AE" sz="1800" dirty="0"/>
                  <a:t> </a:t>
                </a:r>
                <a:r>
                  <a:rPr lang="en-IN" sz="1800" dirty="0"/>
                  <a:t>inserting a place holder </a:t>
                </a:r>
                <a:r>
                  <a:rPr lang="en-IN" sz="1800" dirty="0">
                    <a:latin typeface="Cambria Math"/>
                  </a:rPr>
                  <a:t>0</a:t>
                </a:r>
                <a:r>
                  <a:rPr lang="en-IN" sz="1800" dirty="0"/>
                  <a:t>, just as we would in base </a:t>
                </a:r>
                <a:r>
                  <a:rPr lang="en-IN" sz="1800" dirty="0">
                    <a:latin typeface="Cambria Math"/>
                  </a:rPr>
                  <a:t>10</a:t>
                </a:r>
                <a:r>
                  <a:rPr lang="en-IN" sz="1800" dirty="0"/>
                  <a:t>.</a:t>
                </a:r>
              </a:p>
            </p:txBody>
          </p:sp>
        </mc:Choice>
        <mc:Fallback>
          <p:sp>
            <p:nvSpPr>
              <p:cNvPr id="8" name="TextBox 7">
                <a:extLst>
                  <a:ext uri="{FF2B5EF4-FFF2-40B4-BE49-F238E27FC236}">
                    <a16:creationId xmlns:a16="http://schemas.microsoft.com/office/drawing/2014/main" id="{188F0116-B80C-1015-E120-FE5A6116FEFC}"/>
                  </a:ext>
                </a:extLst>
              </p:cNvPr>
              <p:cNvSpPr txBox="1">
                <a:spLocks noRot="1" noChangeAspect="1" noMove="1" noResize="1" noEditPoints="1" noAdjustHandles="1" noChangeArrowheads="1" noChangeShapeType="1" noTextEdit="1"/>
              </p:cNvSpPr>
              <p:nvPr/>
            </p:nvSpPr>
            <p:spPr>
              <a:xfrm>
                <a:off x="457200" y="2173069"/>
                <a:ext cx="8229600" cy="646331"/>
              </a:xfrm>
              <a:prstGeom prst="rect">
                <a:avLst/>
              </a:prstGeom>
              <a:blipFill>
                <a:blip r:embed="rId3"/>
                <a:stretch>
                  <a:fillRect l="-593" t="-6542" b="-13084"/>
                </a:stretch>
              </a:blipFill>
            </p:spPr>
            <p:txBody>
              <a:bodyPr/>
              <a:lstStyle/>
              <a:p>
                <a:r>
                  <a:rPr lang="en-IN">
                    <a:noFill/>
                  </a:rPr>
                  <a:t> </a:t>
                </a:r>
              </a:p>
            </p:txBody>
          </p:sp>
        </mc:Fallback>
      </mc:AlternateContent>
      <p:pic>
        <p:nvPicPr>
          <p:cNvPr id="11" name="Picture 10" descr="Step 4: &#10;&#10;The first partial product is 102 base 3.&#10;Insert place holder 0 base 3 for the second row.">
            <a:extLst>
              <a:ext uri="{FF2B5EF4-FFF2-40B4-BE49-F238E27FC236}">
                <a16:creationId xmlns:a16="http://schemas.microsoft.com/office/drawing/2014/main" id="{5BA422EC-027E-3030-78D9-9662F81EBD87}"/>
              </a:ext>
            </a:extLst>
          </p:cNvPr>
          <p:cNvPicPr>
            <a:picLocks noChangeAspect="1"/>
          </p:cNvPicPr>
          <p:nvPr/>
        </p:nvPicPr>
        <p:blipFill>
          <a:blip r:embed="rId4"/>
          <a:stretch>
            <a:fillRect/>
          </a:stretch>
        </p:blipFill>
        <p:spPr>
          <a:xfrm>
            <a:off x="609600" y="2819400"/>
            <a:ext cx="2447824" cy="1548000"/>
          </a:xfrm>
          <a:prstGeom prst="rect">
            <a:avLst/>
          </a:prstGeom>
        </p:spPr>
      </p:pic>
      <p:pic>
        <p:nvPicPr>
          <p:cNvPr id="14" name="Picture 13" descr="Step 5: &#10;Multiply 2 base 3 by 2 base 3.&#10;2 multiplied by 2 equals 4 base 10.&#10;Convert 4 base 10 to a base 3 number: 4 base 3 equals open parenthesis 1 multiplied by 3 superscript 1 close parenthesis plus open parenthesis 1 multiplied by 3 superscript 0 close parenthesis, which equals 11 base 3.&#10;Write 1 and carry the 1.&#10;The result is 10 base 3.&#10;">
            <a:extLst>
              <a:ext uri="{FF2B5EF4-FFF2-40B4-BE49-F238E27FC236}">
                <a16:creationId xmlns:a16="http://schemas.microsoft.com/office/drawing/2014/main" id="{5633EE21-1A11-7A88-0FEE-8FCAB6E3C4DA}"/>
              </a:ext>
            </a:extLst>
          </p:cNvPr>
          <p:cNvPicPr>
            <a:picLocks noChangeAspect="1"/>
          </p:cNvPicPr>
          <p:nvPr/>
        </p:nvPicPr>
        <p:blipFill>
          <a:blip r:embed="rId5"/>
          <a:stretch>
            <a:fillRect/>
          </a:stretch>
        </p:blipFill>
        <p:spPr>
          <a:xfrm>
            <a:off x="628650" y="4377867"/>
            <a:ext cx="5265230" cy="1656000"/>
          </a:xfrm>
          <a:prstGeom prst="rect">
            <a:avLst/>
          </a:prstGeom>
        </p:spPr>
      </p:pic>
    </p:spTree>
    <p:extLst>
      <p:ext uri="{BB962C8B-B14F-4D97-AF65-F5344CB8AC3E}">
        <p14:creationId xmlns:p14="http://schemas.microsoft.com/office/powerpoint/2010/main" val="4291774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Multiplying Two Numbers of Like Base</a:t>
            </a:r>
            <a:r>
              <a:rPr lang="en-US" dirty="0"/>
              <a:t>—Slide 4</a:t>
            </a:r>
            <a:endParaRPr dirty="0"/>
          </a:p>
        </p:txBody>
      </p:sp>
      <p:pic>
        <p:nvPicPr>
          <p:cNvPr id="6" name="Picture 5" descr="Step 6: &#10;Multiply 2 base 3 by 0 base 3.&#10;&#10;Open parenthesis 2 multiplied by 0 close parenthesis plus 1 equals 1 base 3.&#10;The result is 110 base 3. No conversion necessary.">
            <a:extLst>
              <a:ext uri="{FF2B5EF4-FFF2-40B4-BE49-F238E27FC236}">
                <a16:creationId xmlns:a16="http://schemas.microsoft.com/office/drawing/2014/main" id="{C35F491C-7D35-8790-7C3E-3B2093485FBA}"/>
              </a:ext>
            </a:extLst>
          </p:cNvPr>
          <p:cNvPicPr>
            <a:picLocks noChangeAspect="1"/>
          </p:cNvPicPr>
          <p:nvPr/>
        </p:nvPicPr>
        <p:blipFill>
          <a:blip r:embed="rId2"/>
          <a:stretch>
            <a:fillRect/>
          </a:stretch>
        </p:blipFill>
        <p:spPr>
          <a:xfrm>
            <a:off x="609600" y="1219200"/>
            <a:ext cx="2905266" cy="1800000"/>
          </a:xfrm>
          <a:prstGeom prst="rect">
            <a:avLst/>
          </a:prstGeom>
        </p:spPr>
      </p:pic>
      <p:pic>
        <p:nvPicPr>
          <p:cNvPr id="9" name="Picture 8" descr="Step 7:&#10;Multiply 2 base 3 by 1 base 3.&#10;&#10;2 multiplied by 1 equals 2 base 3.&#10;The result is 2110 base 3. No conversion necessary.&#10;">
            <a:extLst>
              <a:ext uri="{FF2B5EF4-FFF2-40B4-BE49-F238E27FC236}">
                <a16:creationId xmlns:a16="http://schemas.microsoft.com/office/drawing/2014/main" id="{4B60D20E-EDCD-2F30-937F-A7BC5D61FD38}"/>
              </a:ext>
            </a:extLst>
          </p:cNvPr>
          <p:cNvPicPr>
            <a:picLocks noChangeAspect="1"/>
          </p:cNvPicPr>
          <p:nvPr/>
        </p:nvPicPr>
        <p:blipFill>
          <a:blip r:embed="rId3"/>
          <a:stretch>
            <a:fillRect/>
          </a:stretch>
        </p:blipFill>
        <p:spPr>
          <a:xfrm>
            <a:off x="609600" y="3209113"/>
            <a:ext cx="2905266" cy="1800000"/>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Multiplying Two Numbers of Like Base</a:t>
            </a:r>
            <a:r>
              <a:rPr lang="en-US" dirty="0"/>
              <a:t>—Slide 5</a:t>
            </a:r>
            <a:endParaRPr dirty="0"/>
          </a:p>
        </p:txBody>
      </p:sp>
      <p:sp>
        <p:nvSpPr>
          <p:cNvPr id="3" name="Text Placeholder 2"/>
          <p:cNvSpPr>
            <a:spLocks noGrp="1"/>
          </p:cNvSpPr>
          <p:nvPr>
            <p:ph type="body" sz="quarter" idx="10"/>
          </p:nvPr>
        </p:nvSpPr>
        <p:spPr/>
        <p:txBody>
          <a:bodyPr>
            <a:noAutofit/>
          </a:bodyPr>
          <a:lstStyle/>
          <a:p>
            <a:r>
              <a:rPr lang="ar-AE" sz="1700" dirty="0"/>
              <a:t>​</a:t>
            </a:r>
            <a:r>
              <a:rPr sz="1700" dirty="0"/>
              <a:t>​</a:t>
            </a:r>
            <a:r>
              <a:rPr sz="2000" dirty="0"/>
              <a:t>Now we can add the two products together to find the answer, converting any values back into base </a:t>
            </a:r>
            <a:r>
              <a:rPr sz="2000" dirty="0">
                <a:latin typeface="Cambria Math"/>
              </a:rPr>
              <a:t>3</a:t>
            </a:r>
            <a:r>
              <a:rPr sz="2000" dirty="0"/>
              <a:t>, if necessary.</a:t>
            </a:r>
            <a:endParaRPr lang="en-US" sz="2000" dirty="0"/>
          </a:p>
          <a:p>
            <a:endParaRPr sz="2000" dirty="0"/>
          </a:p>
          <a:p>
            <a:r>
              <a:rPr lang="en-US" sz="2000" dirty="0"/>
              <a:t> 				</a:t>
            </a:r>
          </a:p>
          <a:p>
            <a:endParaRPr lang="en-US" sz="2000" dirty="0"/>
          </a:p>
          <a:p>
            <a:endParaRPr lang="en-US" sz="2000" dirty="0"/>
          </a:p>
          <a:p>
            <a:endParaRPr lang="en-US" sz="2000" dirty="0"/>
          </a:p>
          <a:p>
            <a:endParaRPr lang="en-US" sz="2000" dirty="0"/>
          </a:p>
          <a:p>
            <a:endParaRPr lang="en-US" sz="2000" dirty="0"/>
          </a:p>
          <a:p>
            <a:endParaRPr lang="en-US" sz="2000" dirty="0"/>
          </a:p>
          <a:p>
            <a:r>
              <a:rPr sz="2000" dirty="0"/>
              <a:t>​</a:t>
            </a:r>
          </a:p>
        </p:txBody>
      </p:sp>
      <p:pic>
        <p:nvPicPr>
          <p:cNvPr id="6" name="Picture 5" descr="Step 8:&#10;Adding 102 base 3 and 2110 base 3, we get the final result 2212 base 3.&#10;">
            <a:extLst>
              <a:ext uri="{FF2B5EF4-FFF2-40B4-BE49-F238E27FC236}">
                <a16:creationId xmlns:a16="http://schemas.microsoft.com/office/drawing/2014/main" id="{7AAAE9AF-7DB3-2414-134C-0FDCB21AD5DB}"/>
              </a:ext>
            </a:extLst>
          </p:cNvPr>
          <p:cNvPicPr>
            <a:picLocks noChangeAspect="1"/>
          </p:cNvPicPr>
          <p:nvPr/>
        </p:nvPicPr>
        <p:blipFill>
          <a:blip r:embed="rId2"/>
          <a:stretch>
            <a:fillRect/>
          </a:stretch>
        </p:blipFill>
        <p:spPr>
          <a:xfrm>
            <a:off x="3581400" y="2133600"/>
            <a:ext cx="851261" cy="2088000"/>
          </a:xfrm>
          <a:prstGeom prst="rect">
            <a:avLst/>
          </a:prstGeom>
        </p:spPr>
      </p:pic>
      <p:pic>
        <p:nvPicPr>
          <p:cNvPr id="5" name="Picture 4" descr="So 102 base 3 multiplied by 21 base 3 is equal to 2212 base 3.">
            <a:extLst>
              <a:ext uri="{FF2B5EF4-FFF2-40B4-BE49-F238E27FC236}">
                <a16:creationId xmlns:a16="http://schemas.microsoft.com/office/drawing/2014/main" id="{19897C78-D317-6FF3-2E3B-57399457B775}"/>
              </a:ext>
            </a:extLst>
          </p:cNvPr>
          <p:cNvPicPr>
            <a:picLocks noChangeAspect="1"/>
          </p:cNvPicPr>
          <p:nvPr/>
        </p:nvPicPr>
        <p:blipFill>
          <a:blip r:embed="rId3"/>
          <a:stretch>
            <a:fillRect/>
          </a:stretch>
        </p:blipFill>
        <p:spPr>
          <a:xfrm>
            <a:off x="533400" y="4537470"/>
            <a:ext cx="4680000" cy="344932"/>
          </a:xfrm>
          <a:prstGeom prst="rect">
            <a:avLst/>
          </a:prstGeom>
        </p:spPr>
      </p:pic>
    </p:spTree>
    <p:extLst>
      <p:ext uri="{BB962C8B-B14F-4D97-AF65-F5344CB8AC3E}">
        <p14:creationId xmlns:p14="http://schemas.microsoft.com/office/powerpoint/2010/main" val="19306028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5</a:t>
            </a:r>
          </a:p>
        </p:txBody>
      </p:sp>
      <p:pic>
        <p:nvPicPr>
          <p:cNvPr id="7" name="Picture 6" descr="Multiplied D1 base 16 and 8 base 16">
            <a:extLst>
              <a:ext uri="{FF2B5EF4-FFF2-40B4-BE49-F238E27FC236}">
                <a16:creationId xmlns:a16="http://schemas.microsoft.com/office/drawing/2014/main" id="{02B6FD19-5428-8952-F795-AF1802496D1D}"/>
              </a:ext>
            </a:extLst>
          </p:cNvPr>
          <p:cNvPicPr>
            <a:picLocks noChangeAspect="1"/>
          </p:cNvPicPr>
          <p:nvPr/>
        </p:nvPicPr>
        <p:blipFill>
          <a:blip r:embed="rId2"/>
          <a:stretch>
            <a:fillRect/>
          </a:stretch>
        </p:blipFill>
        <p:spPr>
          <a:xfrm>
            <a:off x="533400" y="1295400"/>
            <a:ext cx="2905125" cy="428625"/>
          </a:xfrm>
          <a:prstGeom prst="rect">
            <a:avLst/>
          </a:prstGeom>
        </p:spPr>
      </p:pic>
      <p:pic>
        <p:nvPicPr>
          <p:cNvPr id="10" name="Picture 9" descr="Answer 688 base 16">
            <a:extLst>
              <a:ext uri="{FF2B5EF4-FFF2-40B4-BE49-F238E27FC236}">
                <a16:creationId xmlns:a16="http://schemas.microsoft.com/office/drawing/2014/main" id="{2B423CA7-6C69-A124-01A9-3FAEC11E73CB}"/>
              </a:ext>
            </a:extLst>
          </p:cNvPr>
          <p:cNvPicPr>
            <a:picLocks noChangeAspect="1"/>
          </p:cNvPicPr>
          <p:nvPr/>
        </p:nvPicPr>
        <p:blipFill>
          <a:blip r:embed="rId3"/>
          <a:stretch>
            <a:fillRect/>
          </a:stretch>
        </p:blipFill>
        <p:spPr>
          <a:xfrm>
            <a:off x="533400" y="2057400"/>
            <a:ext cx="2057400" cy="428625"/>
          </a:xfrm>
          <a:prstGeom prst="rect">
            <a:avLst/>
          </a:prstGeom>
        </p:spPr>
      </p:pic>
    </p:spTree>
    <p:extLst>
      <p:ext uri="{BB962C8B-B14F-4D97-AF65-F5344CB8AC3E}">
        <p14:creationId xmlns:p14="http://schemas.microsoft.com/office/powerpoint/2010/main" val="1017181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Converting from Other Bases to Base 10</a:t>
            </a:r>
            <a:r>
              <a:rPr lang="en-US" dirty="0"/>
              <a:t>—Slide 1</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IN" sz="2200" dirty="0"/>
              <a:t>a.	Convert the number</a:t>
            </a:r>
            <a:endParaRPr lang="en-US" sz="2200" dirty="0">
              <a:latin typeface="Cambria Math" panose="02040503050406030204" pitchFamily="18" charset="0"/>
            </a:endParaRPr>
          </a:p>
          <a:p>
            <a:pPr marL="514350" indent="-514350">
              <a:buFont typeface="+mj-lt"/>
              <a:buAutoNum type="alphaLcPeriod" startAt="2"/>
            </a:pPr>
            <a:endParaRPr lang="en-US" sz="2200" dirty="0">
              <a:latin typeface="Cambria Math" panose="02040503050406030204" pitchFamily="18" charset="0"/>
            </a:endParaRPr>
          </a:p>
          <a:p>
            <a:endParaRPr lang="en-US" sz="2200" dirty="0">
              <a:latin typeface="Cambria Math" panose="02040503050406030204" pitchFamily="18" charset="0"/>
            </a:endParaRPr>
          </a:p>
          <a:p>
            <a:endParaRPr lang="en-US" sz="2200" dirty="0">
              <a:latin typeface="Cambria Math" panose="02040503050406030204" pitchFamily="18" charset="0"/>
            </a:endParaRPr>
          </a:p>
        </p:txBody>
      </p:sp>
      <p:pic>
        <p:nvPicPr>
          <p:cNvPr id="14" name="Picture 13" descr="1 0 0 1 base 2">
            <a:extLst>
              <a:ext uri="{FF2B5EF4-FFF2-40B4-BE49-F238E27FC236}">
                <a16:creationId xmlns:a16="http://schemas.microsoft.com/office/drawing/2014/main" id="{04BD8E11-3A4D-EE0B-96CD-25DC45C53B36}"/>
              </a:ext>
            </a:extLst>
          </p:cNvPr>
          <p:cNvPicPr>
            <a:picLocks noChangeAspect="1"/>
          </p:cNvPicPr>
          <p:nvPr/>
        </p:nvPicPr>
        <p:blipFill>
          <a:blip r:embed="rId2"/>
          <a:stretch>
            <a:fillRect/>
          </a:stretch>
        </p:blipFill>
        <p:spPr>
          <a:xfrm>
            <a:off x="3440400" y="1108154"/>
            <a:ext cx="684000" cy="371555"/>
          </a:xfrm>
          <a:prstGeom prst="rect">
            <a:avLst/>
          </a:prstGeom>
        </p:spPr>
      </p:pic>
      <p:sp>
        <p:nvSpPr>
          <p:cNvPr id="5" name="TextBox 4">
            <a:extLst>
              <a:ext uri="{FF2B5EF4-FFF2-40B4-BE49-F238E27FC236}">
                <a16:creationId xmlns:a16="http://schemas.microsoft.com/office/drawing/2014/main" id="{8AEB0079-A0B8-17B3-9818-7ECF92E22581}"/>
              </a:ext>
            </a:extLst>
          </p:cNvPr>
          <p:cNvSpPr txBox="1"/>
          <p:nvPr/>
        </p:nvSpPr>
        <p:spPr>
          <a:xfrm>
            <a:off x="4119600" y="1029528"/>
            <a:ext cx="1524000" cy="430887"/>
          </a:xfrm>
          <a:prstGeom prst="rect">
            <a:avLst/>
          </a:prstGeom>
          <a:noFill/>
        </p:spPr>
        <p:txBody>
          <a:bodyPr wrap="square">
            <a:spAutoFit/>
          </a:bodyPr>
          <a:lstStyle/>
          <a:p>
            <a:pPr marL="542925" marR="0" lvl="0" indent="-542925"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200" b="0" i="0" u="none" strike="noStrike" kern="1200" cap="none" spc="0" normalizeH="0" baseline="0" noProof="0" dirty="0">
                <a:ln>
                  <a:noFill/>
                </a:ln>
                <a:solidFill>
                  <a:srgbClr val="366092"/>
                </a:solidFill>
                <a:effectLst/>
                <a:uLnTx/>
                <a:uFillTx/>
                <a:latin typeface="Calibri"/>
                <a:ea typeface="+mn-ea"/>
                <a:cs typeface="+mn-cs"/>
              </a:rPr>
              <a:t>to base </a:t>
            </a:r>
            <a:r>
              <a:rPr kumimoji="0" lang="en-IN" sz="2200" b="0" i="0" u="none" strike="noStrike" kern="1200" cap="none" spc="0" normalizeH="0" baseline="0" noProof="0" dirty="0">
                <a:ln>
                  <a:noFill/>
                </a:ln>
                <a:solidFill>
                  <a:srgbClr val="366092"/>
                </a:solidFill>
                <a:effectLst/>
                <a:uLnTx/>
                <a:uFillTx/>
                <a:latin typeface="Cambria Math"/>
                <a:ea typeface="+mn-ea"/>
                <a:cs typeface="+mn-cs"/>
              </a:rPr>
              <a:t>10</a:t>
            </a:r>
            <a:r>
              <a:rPr kumimoji="0" lang="en-IN" sz="2200" b="0" i="0" u="none" strike="noStrike" kern="1200" cap="none" spc="0" normalizeH="0" baseline="0" noProof="0" dirty="0">
                <a:ln>
                  <a:noFill/>
                </a:ln>
                <a:solidFill>
                  <a:srgbClr val="366092"/>
                </a:solidFill>
                <a:effectLst/>
                <a:uLnTx/>
                <a:uFillTx/>
                <a:latin typeface="Calibri"/>
                <a:ea typeface="+mn-ea"/>
                <a:cs typeface="+mn-cs"/>
              </a:rPr>
              <a:t>.</a:t>
            </a:r>
          </a:p>
        </p:txBody>
      </p:sp>
      <p:sp>
        <p:nvSpPr>
          <p:cNvPr id="9" name="TextBox 8">
            <a:extLst>
              <a:ext uri="{FF2B5EF4-FFF2-40B4-BE49-F238E27FC236}">
                <a16:creationId xmlns:a16="http://schemas.microsoft.com/office/drawing/2014/main" id="{0B06159D-CDB8-46A4-8001-42162BF683FA}"/>
              </a:ext>
            </a:extLst>
          </p:cNvPr>
          <p:cNvSpPr txBox="1"/>
          <p:nvPr/>
        </p:nvSpPr>
        <p:spPr>
          <a:xfrm>
            <a:off x="457200" y="1482024"/>
            <a:ext cx="3048000" cy="430887"/>
          </a:xfrm>
          <a:prstGeom prst="rect">
            <a:avLst/>
          </a:prstGeom>
          <a:noFill/>
        </p:spPr>
        <p:txBody>
          <a:bodyPr wrap="square">
            <a:spAutoFit/>
          </a:bodyPr>
          <a:lstStyle/>
          <a:p>
            <a:pPr>
              <a:tabLst>
                <a:tab pos="542925" algn="l"/>
              </a:tabLst>
            </a:pPr>
            <a:r>
              <a:rPr kumimoji="0" lang="en-IN" sz="2200" b="0" i="0" u="none" strike="noStrike" kern="1200" cap="none" spc="0" normalizeH="0" baseline="0" noProof="0" dirty="0">
                <a:ln>
                  <a:noFill/>
                </a:ln>
                <a:solidFill>
                  <a:srgbClr val="366092"/>
                </a:solidFill>
                <a:effectLst/>
                <a:uLnTx/>
                <a:uFillTx/>
                <a:latin typeface="Calibri"/>
                <a:ea typeface="+mn-ea"/>
                <a:cs typeface="+mn-cs"/>
              </a:rPr>
              <a:t>b.​	Convert the number </a:t>
            </a:r>
            <a:endParaRPr lang="en-IN" dirty="0"/>
          </a:p>
        </p:txBody>
      </p:sp>
      <p:pic>
        <p:nvPicPr>
          <p:cNvPr id="16" name="Picture 15" descr="1 0 0 1 base 5">
            <a:extLst>
              <a:ext uri="{FF2B5EF4-FFF2-40B4-BE49-F238E27FC236}">
                <a16:creationId xmlns:a16="http://schemas.microsoft.com/office/drawing/2014/main" id="{EF1A68EB-C4D3-5045-D9BF-88D045E00ADE}"/>
              </a:ext>
            </a:extLst>
          </p:cNvPr>
          <p:cNvPicPr>
            <a:picLocks noChangeAspect="1"/>
          </p:cNvPicPr>
          <p:nvPr/>
        </p:nvPicPr>
        <p:blipFill>
          <a:blip r:embed="rId3"/>
          <a:stretch>
            <a:fillRect/>
          </a:stretch>
        </p:blipFill>
        <p:spPr>
          <a:xfrm>
            <a:off x="3440400" y="1524089"/>
            <a:ext cx="720000" cy="386342"/>
          </a:xfrm>
          <a:prstGeom prst="rect">
            <a:avLst/>
          </a:prstGeom>
        </p:spPr>
      </p:pic>
      <p:sp>
        <p:nvSpPr>
          <p:cNvPr id="6" name="TextBox 5">
            <a:extLst>
              <a:ext uri="{FF2B5EF4-FFF2-40B4-BE49-F238E27FC236}">
                <a16:creationId xmlns:a16="http://schemas.microsoft.com/office/drawing/2014/main" id="{B120A7C8-6543-6D36-4423-D3D6F7836EA2}"/>
              </a:ext>
            </a:extLst>
          </p:cNvPr>
          <p:cNvSpPr txBox="1"/>
          <p:nvPr/>
        </p:nvSpPr>
        <p:spPr>
          <a:xfrm>
            <a:off x="4160400" y="1482023"/>
            <a:ext cx="1524000" cy="430887"/>
          </a:xfrm>
          <a:prstGeom prst="rect">
            <a:avLst/>
          </a:prstGeom>
          <a:noFill/>
        </p:spPr>
        <p:txBody>
          <a:bodyPr wrap="square">
            <a:spAutoFit/>
          </a:bodyPr>
          <a:lstStyle/>
          <a:p>
            <a:pPr marL="542925" marR="0" lvl="0" indent="-542925"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200" b="0" i="0" u="none" strike="noStrike" kern="1200" cap="none" spc="0" normalizeH="0" baseline="0" noProof="0" dirty="0">
                <a:ln>
                  <a:noFill/>
                </a:ln>
                <a:solidFill>
                  <a:srgbClr val="366092"/>
                </a:solidFill>
                <a:effectLst/>
                <a:uLnTx/>
                <a:uFillTx/>
                <a:latin typeface="Calibri"/>
                <a:ea typeface="+mn-ea"/>
                <a:cs typeface="+mn-cs"/>
              </a:rPr>
              <a:t>to base </a:t>
            </a:r>
            <a:r>
              <a:rPr kumimoji="0" lang="en-IN" sz="2200" b="0" i="0" u="none" strike="noStrike" kern="1200" cap="none" spc="0" normalizeH="0" baseline="0" noProof="0" dirty="0">
                <a:ln>
                  <a:noFill/>
                </a:ln>
                <a:solidFill>
                  <a:srgbClr val="366092"/>
                </a:solidFill>
                <a:effectLst/>
                <a:uLnTx/>
                <a:uFillTx/>
                <a:latin typeface="Cambria Math"/>
                <a:ea typeface="+mn-ea"/>
                <a:cs typeface="+mn-cs"/>
              </a:rPr>
              <a:t>10</a:t>
            </a:r>
            <a:r>
              <a:rPr kumimoji="0" lang="en-IN" sz="2200" b="0" i="0" u="none" strike="noStrike" kern="1200" cap="none" spc="0" normalizeH="0" baseline="0" noProof="0" dirty="0">
                <a:ln>
                  <a:noFill/>
                </a:ln>
                <a:solidFill>
                  <a:srgbClr val="366092"/>
                </a:solidFill>
                <a:effectLst/>
                <a:uLnTx/>
                <a:uFillTx/>
                <a:latin typeface="Calibri"/>
                <a:ea typeface="+mn-ea"/>
                <a:cs typeface="+mn-cs"/>
              </a:rPr>
              <a:t>.</a:t>
            </a:r>
          </a:p>
        </p:txBody>
      </p:sp>
      <p:sp>
        <p:nvSpPr>
          <p:cNvPr id="12" name="TextBox 11">
            <a:extLst>
              <a:ext uri="{FF2B5EF4-FFF2-40B4-BE49-F238E27FC236}">
                <a16:creationId xmlns:a16="http://schemas.microsoft.com/office/drawing/2014/main" id="{8813EF73-DD9F-7DE3-B787-C42C0D5AB2F3}"/>
              </a:ext>
            </a:extLst>
          </p:cNvPr>
          <p:cNvSpPr txBox="1"/>
          <p:nvPr/>
        </p:nvSpPr>
        <p:spPr>
          <a:xfrm>
            <a:off x="457200" y="1828800"/>
            <a:ext cx="8111550" cy="1175706"/>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200" b="1" i="0" u="none" strike="noStrike" kern="1200" cap="none" spc="0" normalizeH="0" baseline="0" noProof="0" dirty="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200" b="0" i="0" u="none" strike="noStrike" kern="1200" cap="none" spc="0" normalizeH="0" baseline="0" noProof="0" dirty="0">
                <a:ln>
                  <a:noFill/>
                </a:ln>
                <a:solidFill>
                  <a:srgbClr val="366092"/>
                </a:solidFill>
                <a:effectLst/>
                <a:uLnTx/>
                <a:uFillTx/>
                <a:latin typeface="Calibri"/>
                <a:ea typeface="+mn-ea"/>
                <a:cs typeface="+mn-cs"/>
              </a:rPr>
              <a:t>In order to convert to base </a:t>
            </a:r>
            <a:r>
              <a:rPr kumimoji="0" lang="en-IN" sz="2200" b="0" i="0" u="none" strike="noStrike" kern="1200" cap="none" spc="0" normalizeH="0" baseline="0" noProof="0" dirty="0">
                <a:ln>
                  <a:noFill/>
                </a:ln>
                <a:solidFill>
                  <a:srgbClr val="366092"/>
                </a:solidFill>
                <a:effectLst/>
                <a:uLnTx/>
                <a:uFillTx/>
                <a:latin typeface="Cambria Math"/>
                <a:ea typeface="+mn-ea"/>
                <a:cs typeface="+mn-cs"/>
              </a:rPr>
              <a:t>10</a:t>
            </a:r>
            <a:r>
              <a:rPr kumimoji="0" lang="en-IN" sz="2200" b="0" i="0" u="none" strike="noStrike" kern="1200" cap="none" spc="0" normalizeH="0" baseline="0" noProof="0" dirty="0">
                <a:ln>
                  <a:noFill/>
                </a:ln>
                <a:solidFill>
                  <a:srgbClr val="366092"/>
                </a:solidFill>
                <a:effectLst/>
                <a:uLnTx/>
                <a:uFillTx/>
                <a:latin typeface="Calibri"/>
                <a:ea typeface="+mn-ea"/>
                <a:cs typeface="+mn-cs"/>
              </a:rPr>
              <a:t>, we need to write the number in expanded form using the appropriate powers.</a:t>
            </a:r>
            <a:endParaRPr lang="en-IN" dirty="0"/>
          </a:p>
        </p:txBody>
      </p:sp>
      <p:pic>
        <p:nvPicPr>
          <p:cNvPr id="7" name="Picture 6" descr="a. 1 0 0 1 base 2 equals open parenthesis 1 times 2 cubed close parenthesis plus open parenthesis 0 times 2 squared close parenthesis plus open parenthesis 0 times 2 superscript 1 close parenthesis plus open parenthesis 1 times 2 superscript 0 close parenthesis.&#10;1 0 0 1 base 2 equals 8 plus 0 plus 0 plus 1.&#10;1 0 0 1 base 2 equals 9 base 10.">
            <a:extLst>
              <a:ext uri="{FF2B5EF4-FFF2-40B4-BE49-F238E27FC236}">
                <a16:creationId xmlns:a16="http://schemas.microsoft.com/office/drawing/2014/main" id="{DD4CF783-48EE-57AE-47BB-61AF6F6E9685}"/>
              </a:ext>
            </a:extLst>
          </p:cNvPr>
          <p:cNvPicPr>
            <a:picLocks noChangeAspect="1"/>
          </p:cNvPicPr>
          <p:nvPr/>
        </p:nvPicPr>
        <p:blipFill>
          <a:blip r:embed="rId4"/>
          <a:stretch>
            <a:fillRect/>
          </a:stretch>
        </p:blipFill>
        <p:spPr>
          <a:xfrm>
            <a:off x="533400" y="2971800"/>
            <a:ext cx="5814000" cy="1440000"/>
          </a:xfrm>
          <a:prstGeom prst="rect">
            <a:avLst/>
          </a:prstGeom>
        </p:spPr>
      </p:pic>
      <p:pic>
        <p:nvPicPr>
          <p:cNvPr id="10" name="Picture 9" descr="b. 1 0 0 1 base 5 equals open parenthesis 1 times 5 cubed close parenthesis plus open parenthesis 0 times 5 squared close parenthesis plus open parenthesis 0 times 5 superscript 1 close parenthesis plus open parenthesis 1 times 5 superscript 0 close parenthesis.&#10;&#10;1 0 0 1 base 5 equals 125 plus 0 plus 0 plus 1.&#10;&#10;1 0 0 1 base 5 equals 126 base 10">
            <a:extLst>
              <a:ext uri="{FF2B5EF4-FFF2-40B4-BE49-F238E27FC236}">
                <a16:creationId xmlns:a16="http://schemas.microsoft.com/office/drawing/2014/main" id="{F50BA4A0-2CD3-58F2-9C49-3879605E0782}"/>
              </a:ext>
            </a:extLst>
          </p:cNvPr>
          <p:cNvPicPr>
            <a:picLocks noChangeAspect="1"/>
          </p:cNvPicPr>
          <p:nvPr/>
        </p:nvPicPr>
        <p:blipFill>
          <a:blip r:embed="rId5"/>
          <a:stretch>
            <a:fillRect/>
          </a:stretch>
        </p:blipFill>
        <p:spPr>
          <a:xfrm>
            <a:off x="533401" y="4495800"/>
            <a:ext cx="5823000" cy="1440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pPr>
              <a:defRPr sz="2800"/>
            </a:pPr>
            <a:r>
              <a:rPr sz="2800" dirty="0"/>
              <a:t>Convert the number</a:t>
            </a:r>
            <a:endParaRPr lang="en-US" sz="2800" dirty="0"/>
          </a:p>
          <a:p>
            <a:endParaRPr sz="2800" dirty="0"/>
          </a:p>
        </p:txBody>
      </p:sp>
      <p:pic>
        <p:nvPicPr>
          <p:cNvPr id="5" name="Picture 4" descr="1 2 3 0 base 4">
            <a:extLst>
              <a:ext uri="{FF2B5EF4-FFF2-40B4-BE49-F238E27FC236}">
                <a16:creationId xmlns:a16="http://schemas.microsoft.com/office/drawing/2014/main" id="{A125B63D-D76A-F204-8BDB-5E3D170F8AA9}"/>
              </a:ext>
            </a:extLst>
          </p:cNvPr>
          <p:cNvPicPr>
            <a:picLocks noChangeAspect="1"/>
          </p:cNvPicPr>
          <p:nvPr/>
        </p:nvPicPr>
        <p:blipFill>
          <a:blip r:embed="rId2"/>
          <a:stretch>
            <a:fillRect/>
          </a:stretch>
        </p:blipFill>
        <p:spPr>
          <a:xfrm>
            <a:off x="3581401" y="1139220"/>
            <a:ext cx="800100" cy="419100"/>
          </a:xfrm>
          <a:prstGeom prst="rect">
            <a:avLst/>
          </a:prstGeom>
        </p:spPr>
      </p:pic>
      <p:sp>
        <p:nvSpPr>
          <p:cNvPr id="7" name="TextBox 6">
            <a:extLst>
              <a:ext uri="{FF2B5EF4-FFF2-40B4-BE49-F238E27FC236}">
                <a16:creationId xmlns:a16="http://schemas.microsoft.com/office/drawing/2014/main" id="{C5898D73-3DEA-3674-952F-CFE4CCFD5704}"/>
              </a:ext>
            </a:extLst>
          </p:cNvPr>
          <p:cNvSpPr txBox="1"/>
          <p:nvPr/>
        </p:nvSpPr>
        <p:spPr>
          <a:xfrm>
            <a:off x="4400550" y="1050370"/>
            <a:ext cx="2133600" cy="523220"/>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800" b="0" i="0" u="none" strike="noStrike" kern="1200" cap="none" spc="0" normalizeH="0" baseline="0" noProof="0" dirty="0">
                <a:ln>
                  <a:noFill/>
                </a:ln>
                <a:solidFill>
                  <a:srgbClr val="366092"/>
                </a:solidFill>
                <a:effectLst/>
                <a:uLnTx/>
                <a:uFillTx/>
                <a:latin typeface="Calibri"/>
                <a:ea typeface="+mn-ea"/>
                <a:cs typeface="+mn-cs"/>
              </a:rPr>
              <a:t>to base </a:t>
            </a:r>
            <a:r>
              <a:rPr kumimoji="0" lang="en-IN" sz="2800" b="0" i="0" u="none" strike="noStrike" kern="1200" cap="none" spc="0" normalizeH="0" baseline="0" noProof="0" dirty="0">
                <a:ln>
                  <a:noFill/>
                </a:ln>
                <a:solidFill>
                  <a:srgbClr val="366092"/>
                </a:solidFill>
                <a:effectLst/>
                <a:uLnTx/>
                <a:uFillTx/>
                <a:latin typeface="Cambria Math"/>
                <a:ea typeface="+mn-ea"/>
                <a:cs typeface="+mn-cs"/>
              </a:rPr>
              <a:t>10</a:t>
            </a:r>
            <a:r>
              <a:rPr kumimoji="0" lang="en-IN" sz="2800" b="0" i="0" u="none" strike="noStrike" kern="1200" cap="none" spc="0" normalizeH="0" baseline="0" noProof="0" dirty="0">
                <a:ln>
                  <a:noFill/>
                </a:ln>
                <a:solidFill>
                  <a:srgbClr val="366092"/>
                </a:solidFill>
                <a:effectLst/>
                <a:uLnTx/>
                <a:uFillTx/>
                <a:latin typeface="Calibri"/>
                <a:ea typeface="+mn-ea"/>
                <a:cs typeface="+mn-cs"/>
              </a:rPr>
              <a:t>.</a:t>
            </a:r>
          </a:p>
        </p:txBody>
      </p:sp>
      <p:sp>
        <p:nvSpPr>
          <p:cNvPr id="9" name="TextBox 8">
            <a:extLst>
              <a:ext uri="{FF2B5EF4-FFF2-40B4-BE49-F238E27FC236}">
                <a16:creationId xmlns:a16="http://schemas.microsoft.com/office/drawing/2014/main" id="{CC968E88-A9AC-8DA1-AE18-2083196AACB8}"/>
              </a:ext>
            </a:extLst>
          </p:cNvPr>
          <p:cNvSpPr txBox="1"/>
          <p:nvPr/>
        </p:nvSpPr>
        <p:spPr>
          <a:xfrm>
            <a:off x="533400" y="2015520"/>
            <a:ext cx="45720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Answer: 108</a:t>
            </a:r>
            <a:endParaRPr lang="en-IN" dirty="0"/>
          </a:p>
        </p:txBody>
      </p:sp>
    </p:spTree>
    <p:extLst>
      <p:ext uri="{BB962C8B-B14F-4D97-AF65-F5344CB8AC3E}">
        <p14:creationId xmlns:p14="http://schemas.microsoft.com/office/powerpoint/2010/main" val="2034129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Table 1:  Characters Used for Base 16 (the Hexadecimal System)</a:t>
            </a:r>
            <a:endParaRPr dirty="0"/>
          </a:p>
        </p:txBody>
      </p:sp>
      <p:graphicFrame>
        <p:nvGraphicFramePr>
          <p:cNvPr id="3" name="Table 2" descr="The table showing the numbers in Base 10 digit and hexadecimal, Base 16 digit.&#10;&#10;Base 10 digit 1 corresponds to hexadecimal digit 1,&#10;Base 10 digit 2 corresponds to hexadecimal digit 2,&#10;Base 10 digit 3 corresponds to hexadecimal digit 3,&#10;Base 10 digit 4 corresponds to hexadecimal digit 4,&#10;Base 10 digit 5 corresponds to hexadecimal digit 5,&#10;Base 10 digit 6 corresponds to hexadecimal digit 6,&#10;Base 10 digit 7 corresponds to hexadecimal digit 7,&#10;Base 10 digit 8 corresponds to hexadecimal digit 8,&#10;Base 10 digit 9 corresponds to hexadecimal digit 9,&#10;Base 10 digit 10 corresponds to hexadecimal digit A,&#10;Base 10 digit 11 corresponds to hexadecimal digit B,&#10;Base 10 digit 12 corresponds to hexadecimal digit C,&#10;Base 10 digit 13 corresponds to hexadecimal digit D,&#10;Base 10 digit 14 corresponds to hexadecimal digit E,&#10;Base 10 digit 15 corresponds to hexadecimal digit F.">
            <a:extLst>
              <a:ext uri="{FF2B5EF4-FFF2-40B4-BE49-F238E27FC236}">
                <a16:creationId xmlns:a16="http://schemas.microsoft.com/office/drawing/2014/main" id="{DB410082-6B7D-F642-E961-A49EB010F7FA}"/>
              </a:ext>
            </a:extLst>
          </p:cNvPr>
          <p:cNvGraphicFramePr>
            <a:graphicFrameLocks noGrp="1"/>
          </p:cNvGraphicFramePr>
          <p:nvPr>
            <p:extLst>
              <p:ext uri="{D42A27DB-BD31-4B8C-83A1-F6EECF244321}">
                <p14:modId xmlns:p14="http://schemas.microsoft.com/office/powerpoint/2010/main" val="3590392836"/>
              </p:ext>
            </p:extLst>
          </p:nvPr>
        </p:nvGraphicFramePr>
        <p:xfrm>
          <a:off x="838200" y="1447800"/>
          <a:ext cx="7219950" cy="1010920"/>
        </p:xfrm>
        <a:graphic>
          <a:graphicData uri="http://schemas.openxmlformats.org/drawingml/2006/table">
            <a:tbl>
              <a:tblPr firstRow="1" bandRow="1">
                <a:tableStyleId>{5940675A-B579-460E-94D1-54222C63F5DA}</a:tableStyleId>
              </a:tblPr>
              <a:tblGrid>
                <a:gridCol w="1722534">
                  <a:extLst>
                    <a:ext uri="{9D8B030D-6E8A-4147-A177-3AD203B41FA5}">
                      <a16:colId xmlns:a16="http://schemas.microsoft.com/office/drawing/2014/main" val="3447956896"/>
                    </a:ext>
                  </a:extLst>
                </a:gridCol>
                <a:gridCol w="290111">
                  <a:extLst>
                    <a:ext uri="{9D8B030D-6E8A-4147-A177-3AD203B41FA5}">
                      <a16:colId xmlns:a16="http://schemas.microsoft.com/office/drawing/2014/main" val="4112472542"/>
                    </a:ext>
                  </a:extLst>
                </a:gridCol>
                <a:gridCol w="362639">
                  <a:extLst>
                    <a:ext uri="{9D8B030D-6E8A-4147-A177-3AD203B41FA5}">
                      <a16:colId xmlns:a16="http://schemas.microsoft.com/office/drawing/2014/main" val="507904531"/>
                    </a:ext>
                  </a:extLst>
                </a:gridCol>
                <a:gridCol w="290111">
                  <a:extLst>
                    <a:ext uri="{9D8B030D-6E8A-4147-A177-3AD203B41FA5}">
                      <a16:colId xmlns:a16="http://schemas.microsoft.com/office/drawing/2014/main" val="3933394319"/>
                    </a:ext>
                  </a:extLst>
                </a:gridCol>
                <a:gridCol w="290111">
                  <a:extLst>
                    <a:ext uri="{9D8B030D-6E8A-4147-A177-3AD203B41FA5}">
                      <a16:colId xmlns:a16="http://schemas.microsoft.com/office/drawing/2014/main" val="1144515958"/>
                    </a:ext>
                  </a:extLst>
                </a:gridCol>
                <a:gridCol w="290111">
                  <a:extLst>
                    <a:ext uri="{9D8B030D-6E8A-4147-A177-3AD203B41FA5}">
                      <a16:colId xmlns:a16="http://schemas.microsoft.com/office/drawing/2014/main" val="2831419403"/>
                    </a:ext>
                  </a:extLst>
                </a:gridCol>
                <a:gridCol w="362639">
                  <a:extLst>
                    <a:ext uri="{9D8B030D-6E8A-4147-A177-3AD203B41FA5}">
                      <a16:colId xmlns:a16="http://schemas.microsoft.com/office/drawing/2014/main" val="529528844"/>
                    </a:ext>
                  </a:extLst>
                </a:gridCol>
                <a:gridCol w="290111">
                  <a:extLst>
                    <a:ext uri="{9D8B030D-6E8A-4147-A177-3AD203B41FA5}">
                      <a16:colId xmlns:a16="http://schemas.microsoft.com/office/drawing/2014/main" val="3633260639"/>
                    </a:ext>
                  </a:extLst>
                </a:gridCol>
                <a:gridCol w="334304">
                  <a:extLst>
                    <a:ext uri="{9D8B030D-6E8A-4147-A177-3AD203B41FA5}">
                      <a16:colId xmlns:a16="http://schemas.microsoft.com/office/drawing/2014/main" val="2077908261"/>
                    </a:ext>
                  </a:extLst>
                </a:gridCol>
                <a:gridCol w="318445">
                  <a:extLst>
                    <a:ext uri="{9D8B030D-6E8A-4147-A177-3AD203B41FA5}">
                      <a16:colId xmlns:a16="http://schemas.microsoft.com/office/drawing/2014/main" val="1505642070"/>
                    </a:ext>
                  </a:extLst>
                </a:gridCol>
                <a:gridCol w="435167">
                  <a:extLst>
                    <a:ext uri="{9D8B030D-6E8A-4147-A177-3AD203B41FA5}">
                      <a16:colId xmlns:a16="http://schemas.microsoft.com/office/drawing/2014/main" val="278263675"/>
                    </a:ext>
                  </a:extLst>
                </a:gridCol>
                <a:gridCol w="435167">
                  <a:extLst>
                    <a:ext uri="{9D8B030D-6E8A-4147-A177-3AD203B41FA5}">
                      <a16:colId xmlns:a16="http://schemas.microsoft.com/office/drawing/2014/main" val="2473026164"/>
                    </a:ext>
                  </a:extLst>
                </a:gridCol>
                <a:gridCol w="435167">
                  <a:extLst>
                    <a:ext uri="{9D8B030D-6E8A-4147-A177-3AD203B41FA5}">
                      <a16:colId xmlns:a16="http://schemas.microsoft.com/office/drawing/2014/main" val="2075948609"/>
                    </a:ext>
                  </a:extLst>
                </a:gridCol>
                <a:gridCol w="435167">
                  <a:extLst>
                    <a:ext uri="{9D8B030D-6E8A-4147-A177-3AD203B41FA5}">
                      <a16:colId xmlns:a16="http://schemas.microsoft.com/office/drawing/2014/main" val="2249731802"/>
                    </a:ext>
                  </a:extLst>
                </a:gridCol>
                <a:gridCol w="435167">
                  <a:extLst>
                    <a:ext uri="{9D8B030D-6E8A-4147-A177-3AD203B41FA5}">
                      <a16:colId xmlns:a16="http://schemas.microsoft.com/office/drawing/2014/main" val="2535496397"/>
                    </a:ext>
                  </a:extLst>
                </a:gridCol>
                <a:gridCol w="492999">
                  <a:extLst>
                    <a:ext uri="{9D8B030D-6E8A-4147-A177-3AD203B41FA5}">
                      <a16:colId xmlns:a16="http://schemas.microsoft.com/office/drawing/2014/main" val="204239749"/>
                    </a:ext>
                  </a:extLst>
                </a:gridCol>
              </a:tblGrid>
              <a:tr h="370840">
                <a:tc>
                  <a:txBody>
                    <a:bodyPr/>
                    <a:lstStyle/>
                    <a:p>
                      <a:r>
                        <a:rPr lang="en-US" b="1" dirty="0"/>
                        <a:t>Base 10 Digit</a:t>
                      </a:r>
                      <a:endParaRPr lang="en-IN" b="1" dirty="0"/>
                    </a:p>
                  </a:txBody>
                  <a:tcPr/>
                </a:tc>
                <a:tc>
                  <a:txBody>
                    <a:bodyPr/>
                    <a:lstStyle/>
                    <a:p>
                      <a:r>
                        <a:rPr lang="en-US" dirty="0"/>
                        <a:t>1</a:t>
                      </a:r>
                      <a:endParaRPr lang="en-IN" dirty="0"/>
                    </a:p>
                  </a:txBody>
                  <a:tcPr/>
                </a:tc>
                <a:tc>
                  <a:txBody>
                    <a:bodyPr/>
                    <a:lstStyle/>
                    <a:p>
                      <a:r>
                        <a:rPr lang="en-US" dirty="0"/>
                        <a:t>2</a:t>
                      </a:r>
                      <a:endParaRPr lang="en-IN" dirty="0"/>
                    </a:p>
                  </a:txBody>
                  <a:tcPr/>
                </a:tc>
                <a:tc>
                  <a:txBody>
                    <a:bodyPr/>
                    <a:lstStyle/>
                    <a:p>
                      <a:r>
                        <a:rPr lang="en-US" dirty="0"/>
                        <a:t>3</a:t>
                      </a:r>
                      <a:endParaRPr lang="en-IN" dirty="0"/>
                    </a:p>
                  </a:txBody>
                  <a:tcPr/>
                </a:tc>
                <a:tc>
                  <a:txBody>
                    <a:bodyPr/>
                    <a:lstStyle/>
                    <a:p>
                      <a:r>
                        <a:rPr lang="en-US" dirty="0"/>
                        <a:t>4</a:t>
                      </a:r>
                      <a:endParaRPr lang="en-IN" dirty="0"/>
                    </a:p>
                  </a:txBody>
                  <a:tcPr/>
                </a:tc>
                <a:tc>
                  <a:txBody>
                    <a:bodyPr/>
                    <a:lstStyle/>
                    <a:p>
                      <a:r>
                        <a:rPr lang="en-US" dirty="0"/>
                        <a:t>5</a:t>
                      </a:r>
                      <a:endParaRPr lang="en-IN" dirty="0"/>
                    </a:p>
                  </a:txBody>
                  <a:tcPr/>
                </a:tc>
                <a:tc>
                  <a:txBody>
                    <a:bodyPr/>
                    <a:lstStyle/>
                    <a:p>
                      <a:r>
                        <a:rPr lang="en-US" dirty="0"/>
                        <a:t>6</a:t>
                      </a:r>
                      <a:endParaRPr lang="en-IN" dirty="0"/>
                    </a:p>
                  </a:txBody>
                  <a:tcPr/>
                </a:tc>
                <a:tc>
                  <a:txBody>
                    <a:bodyPr/>
                    <a:lstStyle/>
                    <a:p>
                      <a:r>
                        <a:rPr lang="en-US" dirty="0"/>
                        <a:t>7</a:t>
                      </a:r>
                      <a:endParaRPr lang="en-IN" dirty="0"/>
                    </a:p>
                  </a:txBody>
                  <a:tcPr/>
                </a:tc>
                <a:tc>
                  <a:txBody>
                    <a:bodyPr/>
                    <a:lstStyle/>
                    <a:p>
                      <a:r>
                        <a:rPr lang="en-US" dirty="0"/>
                        <a:t>8</a:t>
                      </a:r>
                      <a:endParaRPr lang="en-IN" dirty="0"/>
                    </a:p>
                  </a:txBody>
                  <a:tcPr/>
                </a:tc>
                <a:tc>
                  <a:txBody>
                    <a:bodyPr/>
                    <a:lstStyle/>
                    <a:p>
                      <a:r>
                        <a:rPr lang="en-US" dirty="0"/>
                        <a:t>9</a:t>
                      </a:r>
                      <a:endParaRPr lang="en-IN" dirty="0"/>
                    </a:p>
                  </a:txBody>
                  <a:tcPr/>
                </a:tc>
                <a:tc>
                  <a:txBody>
                    <a:bodyPr/>
                    <a:lstStyle/>
                    <a:p>
                      <a:r>
                        <a:rPr lang="en-US" dirty="0"/>
                        <a:t>10</a:t>
                      </a:r>
                      <a:endParaRPr lang="en-IN" dirty="0"/>
                    </a:p>
                  </a:txBody>
                  <a:tcPr/>
                </a:tc>
                <a:tc>
                  <a:txBody>
                    <a:bodyPr/>
                    <a:lstStyle/>
                    <a:p>
                      <a:r>
                        <a:rPr lang="en-US" dirty="0"/>
                        <a:t>11</a:t>
                      </a:r>
                      <a:endParaRPr lang="en-IN" dirty="0"/>
                    </a:p>
                  </a:txBody>
                  <a:tcPr/>
                </a:tc>
                <a:tc>
                  <a:txBody>
                    <a:bodyPr/>
                    <a:lstStyle/>
                    <a:p>
                      <a:r>
                        <a:rPr lang="en-US" dirty="0"/>
                        <a:t>12</a:t>
                      </a:r>
                      <a:endParaRPr lang="en-IN" dirty="0"/>
                    </a:p>
                  </a:txBody>
                  <a:tcPr/>
                </a:tc>
                <a:tc>
                  <a:txBody>
                    <a:bodyPr/>
                    <a:lstStyle/>
                    <a:p>
                      <a:r>
                        <a:rPr lang="en-US" dirty="0"/>
                        <a:t>13</a:t>
                      </a:r>
                      <a:endParaRPr lang="en-IN" dirty="0"/>
                    </a:p>
                  </a:txBody>
                  <a:tcPr/>
                </a:tc>
                <a:tc>
                  <a:txBody>
                    <a:bodyPr/>
                    <a:lstStyle/>
                    <a:p>
                      <a:r>
                        <a:rPr lang="en-US" dirty="0"/>
                        <a:t>14</a:t>
                      </a:r>
                      <a:endParaRPr lang="en-IN" dirty="0"/>
                    </a:p>
                  </a:txBody>
                  <a:tcPr/>
                </a:tc>
                <a:tc>
                  <a:txBody>
                    <a:bodyPr/>
                    <a:lstStyle/>
                    <a:p>
                      <a:r>
                        <a:rPr lang="en-US" dirty="0"/>
                        <a:t>15</a:t>
                      </a:r>
                      <a:endParaRPr lang="en-IN" dirty="0"/>
                    </a:p>
                  </a:txBody>
                  <a:tcPr/>
                </a:tc>
                <a:extLst>
                  <a:ext uri="{0D108BD9-81ED-4DB2-BD59-A6C34878D82A}">
                    <a16:rowId xmlns:a16="http://schemas.microsoft.com/office/drawing/2014/main" val="3218439863"/>
                  </a:ext>
                </a:extLst>
              </a:tr>
              <a:tr h="370840">
                <a:tc>
                  <a:txBody>
                    <a:bodyPr/>
                    <a:lstStyle/>
                    <a:p>
                      <a:r>
                        <a:rPr lang="en-US" b="1" dirty="0"/>
                        <a:t>Hexadecimal (Base 16 Digit)</a:t>
                      </a:r>
                      <a:endParaRPr lang="en-IN" b="1" dirty="0"/>
                    </a:p>
                  </a:txBody>
                  <a:tcPr/>
                </a:tc>
                <a:tc>
                  <a:txBody>
                    <a:bodyPr/>
                    <a:lstStyle/>
                    <a:p>
                      <a:r>
                        <a:rPr lang="en-US" dirty="0"/>
                        <a:t>1</a:t>
                      </a:r>
                      <a:endParaRPr lang="en-IN" dirty="0"/>
                    </a:p>
                  </a:txBody>
                  <a:tcPr/>
                </a:tc>
                <a:tc>
                  <a:txBody>
                    <a:bodyPr/>
                    <a:lstStyle/>
                    <a:p>
                      <a:r>
                        <a:rPr lang="en-US" dirty="0"/>
                        <a:t>2</a:t>
                      </a:r>
                      <a:endParaRPr lang="en-IN" dirty="0"/>
                    </a:p>
                  </a:txBody>
                  <a:tcPr/>
                </a:tc>
                <a:tc>
                  <a:txBody>
                    <a:bodyPr/>
                    <a:lstStyle/>
                    <a:p>
                      <a:r>
                        <a:rPr lang="en-US" dirty="0"/>
                        <a:t>3</a:t>
                      </a:r>
                      <a:endParaRPr lang="en-IN" dirty="0"/>
                    </a:p>
                  </a:txBody>
                  <a:tcPr/>
                </a:tc>
                <a:tc>
                  <a:txBody>
                    <a:bodyPr/>
                    <a:lstStyle/>
                    <a:p>
                      <a:r>
                        <a:rPr lang="en-US" dirty="0"/>
                        <a:t>4</a:t>
                      </a:r>
                      <a:endParaRPr lang="en-IN" dirty="0"/>
                    </a:p>
                  </a:txBody>
                  <a:tcPr/>
                </a:tc>
                <a:tc>
                  <a:txBody>
                    <a:bodyPr/>
                    <a:lstStyle/>
                    <a:p>
                      <a:r>
                        <a:rPr lang="en-US" dirty="0"/>
                        <a:t>5</a:t>
                      </a:r>
                      <a:endParaRPr lang="en-IN" dirty="0"/>
                    </a:p>
                  </a:txBody>
                  <a:tcPr/>
                </a:tc>
                <a:tc>
                  <a:txBody>
                    <a:bodyPr/>
                    <a:lstStyle/>
                    <a:p>
                      <a:r>
                        <a:rPr lang="en-US" dirty="0"/>
                        <a:t>6</a:t>
                      </a:r>
                      <a:endParaRPr lang="en-IN" dirty="0"/>
                    </a:p>
                  </a:txBody>
                  <a:tcPr/>
                </a:tc>
                <a:tc>
                  <a:txBody>
                    <a:bodyPr/>
                    <a:lstStyle/>
                    <a:p>
                      <a:r>
                        <a:rPr lang="en-US" dirty="0"/>
                        <a:t>7</a:t>
                      </a:r>
                      <a:endParaRPr lang="en-IN" dirty="0"/>
                    </a:p>
                  </a:txBody>
                  <a:tcPr/>
                </a:tc>
                <a:tc>
                  <a:txBody>
                    <a:bodyPr/>
                    <a:lstStyle/>
                    <a:p>
                      <a:r>
                        <a:rPr lang="en-US" dirty="0"/>
                        <a:t>8</a:t>
                      </a:r>
                      <a:endParaRPr lang="en-IN" dirty="0"/>
                    </a:p>
                  </a:txBody>
                  <a:tcPr/>
                </a:tc>
                <a:tc>
                  <a:txBody>
                    <a:bodyPr/>
                    <a:lstStyle/>
                    <a:p>
                      <a:r>
                        <a:rPr lang="en-US" dirty="0"/>
                        <a:t>9</a:t>
                      </a:r>
                      <a:endParaRPr lang="en-IN" dirty="0"/>
                    </a:p>
                  </a:txBody>
                  <a:tcPr/>
                </a:tc>
                <a:tc>
                  <a:txBody>
                    <a:bodyPr/>
                    <a:lstStyle/>
                    <a:p>
                      <a:r>
                        <a:rPr lang="en-US" dirty="0"/>
                        <a:t>A</a:t>
                      </a:r>
                      <a:endParaRPr lang="en-IN" dirty="0"/>
                    </a:p>
                  </a:txBody>
                  <a:tcPr/>
                </a:tc>
                <a:tc>
                  <a:txBody>
                    <a:bodyPr/>
                    <a:lstStyle/>
                    <a:p>
                      <a:r>
                        <a:rPr lang="en-US" dirty="0"/>
                        <a:t>B</a:t>
                      </a:r>
                      <a:endParaRPr lang="en-IN" dirty="0"/>
                    </a:p>
                  </a:txBody>
                  <a:tcPr/>
                </a:tc>
                <a:tc>
                  <a:txBody>
                    <a:bodyPr/>
                    <a:lstStyle/>
                    <a:p>
                      <a:r>
                        <a:rPr lang="en-US" dirty="0"/>
                        <a:t>C</a:t>
                      </a:r>
                      <a:endParaRPr lang="en-IN" dirty="0"/>
                    </a:p>
                  </a:txBody>
                  <a:tcPr/>
                </a:tc>
                <a:tc>
                  <a:txBody>
                    <a:bodyPr/>
                    <a:lstStyle/>
                    <a:p>
                      <a:r>
                        <a:rPr lang="en-US" dirty="0"/>
                        <a:t>D</a:t>
                      </a:r>
                      <a:endParaRPr lang="en-IN" dirty="0"/>
                    </a:p>
                  </a:txBody>
                  <a:tcPr/>
                </a:tc>
                <a:tc>
                  <a:txBody>
                    <a:bodyPr/>
                    <a:lstStyle/>
                    <a:p>
                      <a:r>
                        <a:rPr lang="en-US" dirty="0"/>
                        <a:t>E</a:t>
                      </a:r>
                      <a:endParaRPr lang="en-IN" dirty="0"/>
                    </a:p>
                  </a:txBody>
                  <a:tcPr/>
                </a:tc>
                <a:tc>
                  <a:txBody>
                    <a:bodyPr/>
                    <a:lstStyle/>
                    <a:p>
                      <a:r>
                        <a:rPr lang="en-US" dirty="0"/>
                        <a:t>F</a:t>
                      </a:r>
                      <a:endParaRPr lang="en-IN" dirty="0"/>
                    </a:p>
                  </a:txBody>
                  <a:tcPr/>
                </a:tc>
                <a:extLst>
                  <a:ext uri="{0D108BD9-81ED-4DB2-BD59-A6C34878D82A}">
                    <a16:rowId xmlns:a16="http://schemas.microsoft.com/office/drawing/2014/main" val="3055904194"/>
                  </a:ext>
                </a:extLst>
              </a:tr>
            </a:tbl>
          </a:graphicData>
        </a:graphic>
      </p:graphicFrame>
    </p:spTree>
    <p:extLst>
      <p:ext uri="{BB962C8B-B14F-4D97-AF65-F5344CB8AC3E}">
        <p14:creationId xmlns:p14="http://schemas.microsoft.com/office/powerpoint/2010/main" val="1163058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Converting from the Hexadecimal System to Base</a:t>
            </a:r>
            <a:r>
              <a:rPr sz="2800" dirty="0"/>
              <a:t> </a:t>
            </a:r>
            <a:r>
              <a:rPr sz="3200" dirty="0">
                <a:latin typeface="Cambria Math"/>
              </a:rPr>
              <a:t>10</a:t>
            </a:r>
            <a:r>
              <a:rPr lang="en-US" dirty="0"/>
              <a:t>—Slide 1</a:t>
            </a:r>
            <a:endParaRPr sz="3200" dirty="0">
              <a:latin typeface="Cambria Math"/>
            </a:endParaRPr>
          </a:p>
        </p:txBody>
      </p:sp>
      <p:sp>
        <p:nvSpPr>
          <p:cNvPr id="3" name="Text Placeholder 2"/>
          <p:cNvSpPr>
            <a:spLocks noGrp="1"/>
          </p:cNvSpPr>
          <p:nvPr>
            <p:ph type="body" sz="quarter" idx="10"/>
          </p:nvPr>
        </p:nvSpPr>
        <p:spPr/>
        <p:txBody>
          <a:bodyPr>
            <a:normAutofit/>
          </a:bodyPr>
          <a:lstStyle/>
          <a:p>
            <a:pPr>
              <a:defRPr sz="2800"/>
            </a:pPr>
            <a:r>
              <a:rPr sz="2800" dirty="0"/>
              <a:t>Convert the number</a:t>
            </a:r>
            <a:r>
              <a:rPr lang="en-US" sz="2800" dirty="0"/>
              <a:t> 	</a:t>
            </a:r>
          </a:p>
          <a:p>
            <a:endParaRPr lang="en-US" sz="2800" dirty="0"/>
          </a:p>
          <a:p>
            <a:endParaRPr lang="en-US" dirty="0"/>
          </a:p>
          <a:p>
            <a:endParaRPr lang="ar-AE" sz="2800" dirty="0"/>
          </a:p>
        </p:txBody>
      </p:sp>
      <p:pic>
        <p:nvPicPr>
          <p:cNvPr id="7" name="Picture 6" descr="B2F subscript 16">
            <a:extLst>
              <a:ext uri="{FF2B5EF4-FFF2-40B4-BE49-F238E27FC236}">
                <a16:creationId xmlns:a16="http://schemas.microsoft.com/office/drawing/2014/main" id="{B9F2C2AE-42DC-2C6F-5F01-E95787EDEC6D}"/>
              </a:ext>
            </a:extLst>
          </p:cNvPr>
          <p:cNvPicPr>
            <a:picLocks noChangeAspect="1"/>
          </p:cNvPicPr>
          <p:nvPr/>
        </p:nvPicPr>
        <p:blipFill>
          <a:blip r:embed="rId2"/>
          <a:stretch>
            <a:fillRect/>
          </a:stretch>
        </p:blipFill>
        <p:spPr>
          <a:xfrm>
            <a:off x="3595687" y="1118260"/>
            <a:ext cx="685800" cy="428625"/>
          </a:xfrm>
          <a:prstGeom prst="rect">
            <a:avLst/>
          </a:prstGeom>
        </p:spPr>
      </p:pic>
      <p:sp>
        <p:nvSpPr>
          <p:cNvPr id="10" name="TextBox 9">
            <a:extLst>
              <a:ext uri="{FF2B5EF4-FFF2-40B4-BE49-F238E27FC236}">
                <a16:creationId xmlns:a16="http://schemas.microsoft.com/office/drawing/2014/main" id="{336B66EF-A85C-FABB-226F-378289D32487}"/>
              </a:ext>
            </a:extLst>
          </p:cNvPr>
          <p:cNvSpPr txBox="1"/>
          <p:nvPr/>
        </p:nvSpPr>
        <p:spPr>
          <a:xfrm>
            <a:off x="4262437" y="1029287"/>
            <a:ext cx="1828800" cy="523220"/>
          </a:xfrm>
          <a:prstGeom prst="rect">
            <a:avLst/>
          </a:prstGeom>
          <a:noFill/>
        </p:spPr>
        <p:txBody>
          <a:bodyPr wrap="square">
            <a:spAutoFit/>
          </a:bodyPr>
          <a:lstStyle/>
          <a:p>
            <a:r>
              <a:rPr lang="en-IN" sz="2800" dirty="0"/>
              <a:t>to base </a:t>
            </a:r>
            <a:r>
              <a:rPr lang="en-IN" sz="2800" dirty="0">
                <a:latin typeface="Cambria Math"/>
              </a:rPr>
              <a:t>10</a:t>
            </a:r>
            <a:r>
              <a:rPr lang="en-IN" sz="2800" dirty="0"/>
              <a:t>.</a:t>
            </a:r>
          </a:p>
        </p:txBody>
      </p:sp>
      <p:sp>
        <p:nvSpPr>
          <p:cNvPr id="12" name="TextBox 11">
            <a:extLst>
              <a:ext uri="{FF2B5EF4-FFF2-40B4-BE49-F238E27FC236}">
                <a16:creationId xmlns:a16="http://schemas.microsoft.com/office/drawing/2014/main" id="{3CEE5107-D88F-AD79-28DA-C26998629A48}"/>
              </a:ext>
            </a:extLst>
          </p:cNvPr>
          <p:cNvSpPr txBox="1"/>
          <p:nvPr/>
        </p:nvSpPr>
        <p:spPr>
          <a:xfrm>
            <a:off x="485774" y="1613071"/>
            <a:ext cx="8201025" cy="1815882"/>
          </a:xfrm>
          <a:prstGeom prst="rect">
            <a:avLst/>
          </a:prstGeom>
          <a:noFill/>
        </p:spPr>
        <p:txBody>
          <a:bodyPr wrap="square">
            <a:spAutoFit/>
          </a:bodyPr>
          <a:lstStyle/>
          <a:p>
            <a:r>
              <a:rPr lang="en-IN" sz="2800" b="1" dirty="0"/>
              <a:t>Solution</a:t>
            </a:r>
          </a:p>
          <a:p>
            <a:r>
              <a:rPr lang="en-IN" sz="2800" dirty="0"/>
              <a:t>We need to write the number in expanded form, using the appropriate Hindu-Arabic numbers in Table 1 and multiplying by the appropriate powers of </a:t>
            </a:r>
            <a:r>
              <a:rPr lang="en-IN" sz="2800" dirty="0">
                <a:latin typeface="Cambria Math"/>
              </a:rPr>
              <a:t>16</a:t>
            </a:r>
            <a:r>
              <a:rPr lang="en-IN" sz="2800" dirty="0"/>
              <a:t>.</a:t>
            </a:r>
          </a:p>
        </p:txBody>
      </p:sp>
      <p:pic>
        <p:nvPicPr>
          <p:cNvPr id="6" name="Picture 5" descr="B 2 F base sixteen equals open parenthesis 11 times 16 squared close parenthesis plus open parenthesis 2 times 16 superscript 1 close parenthesis plus open parenthesis 15 times 16 superscript 0 close parenthesis.&#10;&#10;B 2 F base sixteen equals 2816 plus 32 plus 15.&#10;&#10;B 2 F base sixteen equals 2863 base ten">
            <a:extLst>
              <a:ext uri="{FF2B5EF4-FFF2-40B4-BE49-F238E27FC236}">
                <a16:creationId xmlns:a16="http://schemas.microsoft.com/office/drawing/2014/main" id="{7E8B4A27-F5EE-FEBA-FE41-77082E6B779B}"/>
              </a:ext>
            </a:extLst>
          </p:cNvPr>
          <p:cNvPicPr>
            <a:picLocks noChangeAspect="1"/>
          </p:cNvPicPr>
          <p:nvPr/>
        </p:nvPicPr>
        <p:blipFill>
          <a:blip r:embed="rId3"/>
          <a:stretch>
            <a:fillRect/>
          </a:stretch>
        </p:blipFill>
        <p:spPr>
          <a:xfrm>
            <a:off x="1066800" y="3581400"/>
            <a:ext cx="5095875" cy="1524000"/>
          </a:xfrm>
          <a:prstGeom prst="rect">
            <a:avLst/>
          </a:prstGeom>
        </p:spPr>
      </p:pic>
      <p:sp>
        <p:nvSpPr>
          <p:cNvPr id="17" name="TextBox 16">
            <a:extLst>
              <a:ext uri="{FF2B5EF4-FFF2-40B4-BE49-F238E27FC236}">
                <a16:creationId xmlns:a16="http://schemas.microsoft.com/office/drawing/2014/main" id="{6110E72D-CAAD-C266-B323-6B11CB319B0E}"/>
              </a:ext>
            </a:extLst>
          </p:cNvPr>
          <p:cNvSpPr txBox="1"/>
          <p:nvPr/>
        </p:nvSpPr>
        <p:spPr>
          <a:xfrm>
            <a:off x="485774" y="5163252"/>
            <a:ext cx="1752600" cy="523220"/>
          </a:xfrm>
          <a:prstGeom prst="rect">
            <a:avLst/>
          </a:prstGeom>
          <a:noFill/>
        </p:spPr>
        <p:txBody>
          <a:bodyPr wrap="square">
            <a:spAutoFit/>
          </a:bodyPr>
          <a:lstStyle/>
          <a:p>
            <a:r>
              <a:rPr lang="en-IN" sz="2800" dirty="0"/>
              <a:t>Therefore,</a:t>
            </a:r>
          </a:p>
        </p:txBody>
      </p:sp>
      <p:pic>
        <p:nvPicPr>
          <p:cNvPr id="13" name="Picture 12" descr="B2F base 16">
            <a:extLst>
              <a:ext uri="{FF2B5EF4-FFF2-40B4-BE49-F238E27FC236}">
                <a16:creationId xmlns:a16="http://schemas.microsoft.com/office/drawing/2014/main" id="{4BB252EC-AD8F-BA5A-7F71-9C2041C40298}"/>
              </a:ext>
            </a:extLst>
          </p:cNvPr>
          <p:cNvPicPr>
            <a:picLocks noChangeAspect="1"/>
          </p:cNvPicPr>
          <p:nvPr/>
        </p:nvPicPr>
        <p:blipFill>
          <a:blip r:embed="rId2"/>
          <a:stretch>
            <a:fillRect/>
          </a:stretch>
        </p:blipFill>
        <p:spPr>
          <a:xfrm>
            <a:off x="2209800" y="5257847"/>
            <a:ext cx="685800" cy="428625"/>
          </a:xfrm>
          <a:prstGeom prst="rect">
            <a:avLst/>
          </a:prstGeom>
        </p:spPr>
      </p:pic>
      <p:sp>
        <p:nvSpPr>
          <p:cNvPr id="15" name="TextBox 14">
            <a:extLst>
              <a:ext uri="{FF2B5EF4-FFF2-40B4-BE49-F238E27FC236}">
                <a16:creationId xmlns:a16="http://schemas.microsoft.com/office/drawing/2014/main" id="{45E85428-147B-19CB-EB8A-DAD991E5D847}"/>
              </a:ext>
            </a:extLst>
          </p:cNvPr>
          <p:cNvSpPr txBox="1"/>
          <p:nvPr/>
        </p:nvSpPr>
        <p:spPr>
          <a:xfrm>
            <a:off x="2867025" y="5163252"/>
            <a:ext cx="5210175" cy="523220"/>
          </a:xfrm>
          <a:prstGeom prst="rect">
            <a:avLst/>
          </a:prstGeom>
          <a:noFill/>
        </p:spPr>
        <p:txBody>
          <a:bodyPr wrap="square">
            <a:spAutoFit/>
          </a:bodyPr>
          <a:lstStyle/>
          <a:p>
            <a:r>
              <a:rPr lang="en-IN" sz="2800" dirty="0"/>
              <a:t>is equivalent to </a:t>
            </a:r>
            <a:r>
              <a:rPr lang="en-IN" sz="2800" dirty="0">
                <a:latin typeface="Cambria Math"/>
              </a:rPr>
              <a:t>2863</a:t>
            </a:r>
            <a:r>
              <a:rPr lang="en-IN" sz="2800" dirty="0"/>
              <a:t> in base </a:t>
            </a:r>
            <a:r>
              <a:rPr lang="en-IN" sz="2800" dirty="0">
                <a:latin typeface="Cambria Math"/>
              </a:rPr>
              <a:t>10</a:t>
            </a:r>
            <a:r>
              <a:rPr lang="en-IN" sz="2800"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500" dirty="0"/>
                  <a:t>Use expanded notation, as shown in Example </a:t>
                </a:r>
                <a:r>
                  <a:rPr lang="en-US" sz="2500" dirty="0"/>
                  <a:t>2</a:t>
                </a:r>
                <a:r>
                  <a:rPr sz="2500" dirty="0"/>
                  <a:t> to show that both</a:t>
                </a:r>
                <a:endParaRPr lang="en-US" sz="2500" dirty="0"/>
              </a:p>
              <a:p>
                <a:endParaRPr lang="en-US" sz="2500" dirty="0">
                  <a:latin typeface="Cambria Math" panose="02040503050406030204" pitchFamily="18" charset="0"/>
                </a:endParaRPr>
              </a:p>
              <a:p>
                <a:endParaRPr lang="en-US" sz="2500" dirty="0">
                  <a:latin typeface="Cambria Math" panose="02040503050406030204" pitchFamily="18" charset="0"/>
                </a:endParaRPr>
              </a:p>
              <a:p>
                <a:pPr/>
                <a:br>
                  <a:rPr sz="2500" dirty="0">
                    <a:latin typeface="Cambria Math" panose="02040503050406030204" pitchFamily="18" charset="0"/>
                  </a:rPr>
                </a:br>
                <a14:m>
                  <m:oMathPara xmlns:m="http://schemas.openxmlformats.org/officeDocument/2006/math">
                    <m:oMathParaPr>
                      <m:jc m:val="centerGroup"/>
                    </m:oMathParaPr>
                    <m:oMath xmlns:m="http://schemas.openxmlformats.org/officeDocument/2006/math">
                      <m:phant>
                        <m:phantPr>
                          <m:show m:val="off"/>
                          <m:ctrlPr>
                            <a:rPr sz="2500" i="1">
                              <a:latin typeface="Cambria Math" panose="02040503050406030204" pitchFamily="18" charset="0"/>
                            </a:rPr>
                          </m:ctrlPr>
                        </m:phantPr>
                        <m:e>
                          <m:sSub>
                            <m:sSubPr>
                              <m:ctrlPr>
                                <a:rPr sz="2500" i="1">
                                  <a:latin typeface="Cambria Math" panose="02040503050406030204" pitchFamily="18" charset="0"/>
                                </a:rPr>
                              </m:ctrlPr>
                            </m:sSubPr>
                            <m:e>
                              <m:r>
                                <a:rPr sz="2500">
                                  <a:latin typeface="Cambria Math" panose="02040503050406030204" pitchFamily="18" charset="0"/>
                                </a:rPr>
                                <m:t>111100100011000000</m:t>
                              </m:r>
                            </m:e>
                            <m:sub>
                              <m:r>
                                <a:rPr sz="2500">
                                  <a:latin typeface="Cambria Math" panose="02040503050406030204" pitchFamily="18" charset="0"/>
                                </a:rPr>
                                <m:t>2</m:t>
                              </m:r>
                            </m:sub>
                          </m:sSub>
                        </m:e>
                      </m:phant>
                    </m:oMath>
                  </m:oMathPara>
                </a14:m>
                <a:endParaRPr lang="en-US" sz="2500" dirty="0"/>
              </a:p>
              <a:p>
                <a:endParaRPr sz="2500" dirty="0"/>
              </a:p>
              <a:p>
                <a:endParaRPr lang="en-US" sz="2500" dirty="0"/>
              </a:p>
              <a:p>
                <a:endParaRPr sz="25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85" t="-982"/>
                </a:stretch>
              </a:blipFill>
            </p:spPr>
            <p:txBody>
              <a:bodyPr/>
              <a:lstStyle/>
              <a:p>
                <a:r>
                  <a:rPr lang="en-IN">
                    <a:noFill/>
                  </a:rPr>
                  <a:t> </a:t>
                </a:r>
              </a:p>
            </p:txBody>
          </p:sp>
        </mc:Fallback>
      </mc:AlternateContent>
      <p:pic>
        <p:nvPicPr>
          <p:cNvPr id="5" name="Picture 4" descr="111100100011000000 base 2">
            <a:extLst>
              <a:ext uri="{FF2B5EF4-FFF2-40B4-BE49-F238E27FC236}">
                <a16:creationId xmlns:a16="http://schemas.microsoft.com/office/drawing/2014/main" id="{FFA0BCA3-8CD0-A090-9145-156A4EEEEC6F}"/>
              </a:ext>
            </a:extLst>
          </p:cNvPr>
          <p:cNvPicPr>
            <a:picLocks noChangeAspect="1"/>
          </p:cNvPicPr>
          <p:nvPr/>
        </p:nvPicPr>
        <p:blipFill>
          <a:blip r:embed="rId3"/>
          <a:stretch>
            <a:fillRect/>
          </a:stretch>
        </p:blipFill>
        <p:spPr>
          <a:xfrm>
            <a:off x="1233487" y="1487328"/>
            <a:ext cx="3057525" cy="419100"/>
          </a:xfrm>
          <a:prstGeom prst="rect">
            <a:avLst/>
          </a:prstGeom>
        </p:spPr>
      </p:pic>
      <p:pic>
        <p:nvPicPr>
          <p:cNvPr id="20" name="Picture 19" descr="and 3 C 8 C 0 base sixteen equals 248000 base ten">
            <a:extLst>
              <a:ext uri="{FF2B5EF4-FFF2-40B4-BE49-F238E27FC236}">
                <a16:creationId xmlns:a16="http://schemas.microsoft.com/office/drawing/2014/main" id="{D1225851-B048-05EA-D15C-6CA4569DE3B0}"/>
              </a:ext>
            </a:extLst>
          </p:cNvPr>
          <p:cNvPicPr>
            <a:picLocks noChangeAspect="1"/>
          </p:cNvPicPr>
          <p:nvPr/>
        </p:nvPicPr>
        <p:blipFill>
          <a:blip r:embed="rId4"/>
          <a:stretch>
            <a:fillRect/>
          </a:stretch>
        </p:blipFill>
        <p:spPr>
          <a:xfrm>
            <a:off x="4291012" y="1496568"/>
            <a:ext cx="4515612" cy="408432"/>
          </a:xfrm>
          <a:prstGeom prst="rect">
            <a:avLst/>
          </a:prstGeom>
        </p:spPr>
      </p:pic>
      <p:sp>
        <p:nvSpPr>
          <p:cNvPr id="22" name="TextBox 21">
            <a:extLst>
              <a:ext uri="{FF2B5EF4-FFF2-40B4-BE49-F238E27FC236}">
                <a16:creationId xmlns:a16="http://schemas.microsoft.com/office/drawing/2014/main" id="{F693C585-A79D-7F4B-8AE1-618A5A24909A}"/>
              </a:ext>
            </a:extLst>
          </p:cNvPr>
          <p:cNvSpPr txBox="1"/>
          <p:nvPr/>
        </p:nvSpPr>
        <p:spPr>
          <a:xfrm>
            <a:off x="533400" y="1888807"/>
            <a:ext cx="1524000" cy="492443"/>
          </a:xfrm>
          <a:prstGeom prst="rect">
            <a:avLst/>
          </a:prstGeom>
          <a:noFill/>
        </p:spPr>
        <p:txBody>
          <a:bodyPr wrap="square">
            <a:spAutoFit/>
          </a:bodyPr>
          <a:lstStyle/>
          <a:p>
            <a:pPr>
              <a:defRPr sz="2800"/>
            </a:pPr>
            <a:r>
              <a:rPr lang="en-IN" sz="2600" dirty="0"/>
              <a:t>Answer: </a:t>
            </a:r>
          </a:p>
        </p:txBody>
      </p:sp>
      <p:pic>
        <p:nvPicPr>
          <p:cNvPr id="12" name="Picture 11" descr="1111001000110000 base 2 equals open parenthesis 1 times 2 superscript 17 close parenthesis plus open parenthesis 1 times 2 superscript 16 close parenthesis plus open parenthesis 1 times 2 superscript 15 close parenthesis plus open parenthesis 1 times 2 superscript 14 close parenthesis plus open parenthesis 1 times 2 superscript 11 close parenthesis plus open parenthesis 1 times 2 superscript 7 close parenthesis plus open parenthesis 1 times 2 superscript 6 close parenthesis&#10;Equals 131072 plus 65536 plus 32768 plus 16384 plus 2048 plus 128 plus 64&#10;Equals 248000">
            <a:extLst>
              <a:ext uri="{FF2B5EF4-FFF2-40B4-BE49-F238E27FC236}">
                <a16:creationId xmlns:a16="http://schemas.microsoft.com/office/drawing/2014/main" id="{E367D23A-7E69-6016-EF7C-93504F26CD65}"/>
              </a:ext>
            </a:extLst>
          </p:cNvPr>
          <p:cNvPicPr>
            <a:picLocks noChangeAspect="1"/>
          </p:cNvPicPr>
          <p:nvPr/>
        </p:nvPicPr>
        <p:blipFill>
          <a:blip r:embed="rId5"/>
          <a:stretch>
            <a:fillRect/>
          </a:stretch>
        </p:blipFill>
        <p:spPr>
          <a:xfrm>
            <a:off x="1038225" y="2390775"/>
            <a:ext cx="7181850" cy="2076450"/>
          </a:xfrm>
          <a:prstGeom prst="rect">
            <a:avLst/>
          </a:prstGeom>
        </p:spPr>
      </p:pic>
      <p:pic>
        <p:nvPicPr>
          <p:cNvPr id="15" name="Picture 14" descr="3 C 8 C 0 base sixteen equals open parenthesis 3 times 16 superscript 4 close parenthesis plus open parenthesis 12 times 16 cubed close parenthesis plus open parenthesis 8 times 16 squared close parenthesis plus open parenthesis 12 times 16 superscript 1 close parenthesis&#10;Equals 196608 plus 49152 plus 2048 plus 192&#10;Equals 248000&#10;">
            <a:extLst>
              <a:ext uri="{FF2B5EF4-FFF2-40B4-BE49-F238E27FC236}">
                <a16:creationId xmlns:a16="http://schemas.microsoft.com/office/drawing/2014/main" id="{272FC6EE-2167-3985-FE74-263DECB37109}"/>
              </a:ext>
            </a:extLst>
          </p:cNvPr>
          <p:cNvPicPr>
            <a:picLocks noChangeAspect="1"/>
          </p:cNvPicPr>
          <p:nvPr/>
        </p:nvPicPr>
        <p:blipFill>
          <a:blip r:embed="rId6"/>
          <a:stretch>
            <a:fillRect/>
          </a:stretch>
        </p:blipFill>
        <p:spPr>
          <a:xfrm>
            <a:off x="1038225" y="4647613"/>
            <a:ext cx="6505575" cy="1209675"/>
          </a:xfrm>
          <a:prstGeom prst="rect">
            <a:avLst/>
          </a:prstGeom>
        </p:spPr>
      </p:pic>
    </p:spTree>
    <p:extLst>
      <p:ext uri="{BB962C8B-B14F-4D97-AF65-F5344CB8AC3E}">
        <p14:creationId xmlns:p14="http://schemas.microsoft.com/office/powerpoint/2010/main" val="3380175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Converting from Base</a:t>
            </a:r>
            <a:r>
              <a:rPr sz="2800" dirty="0"/>
              <a:t> </a:t>
            </a:r>
            <a:r>
              <a:rPr sz="3200" dirty="0">
                <a:latin typeface="Cambria Math"/>
              </a:rPr>
              <a:t>10</a:t>
            </a:r>
            <a:r>
              <a:rPr sz="2800" dirty="0"/>
              <a:t> </a:t>
            </a:r>
            <a:r>
              <a:rPr dirty="0"/>
              <a:t>to Other Bases</a:t>
            </a:r>
            <a:r>
              <a:rPr lang="en-US" dirty="0"/>
              <a:t>—Slide 1</a:t>
            </a:r>
            <a:endParaRPr dirty="0"/>
          </a:p>
        </p:txBody>
      </p:sp>
      <p:sp>
        <p:nvSpPr>
          <p:cNvPr id="3" name="Text Placeholder 2"/>
          <p:cNvSpPr>
            <a:spLocks noGrp="1"/>
          </p:cNvSpPr>
          <p:nvPr>
            <p:ph type="body" sz="quarter" idx="10"/>
          </p:nvPr>
        </p:nvSpPr>
        <p:spPr/>
        <p:txBody>
          <a:bodyPr>
            <a:normAutofit fontScale="92500"/>
          </a:bodyPr>
          <a:lstStyle/>
          <a:p>
            <a:r>
              <a:rPr sz="2800" dirty="0"/>
              <a:t>Convert the given base </a:t>
            </a:r>
            <a:r>
              <a:rPr sz="2800" dirty="0">
                <a:latin typeface="Cambria Math"/>
              </a:rPr>
              <a:t>10</a:t>
            </a:r>
            <a:r>
              <a:rPr sz="2800" dirty="0"/>
              <a:t> number to the indicated base.</a:t>
            </a:r>
          </a:p>
          <a:p>
            <a:pPr marL="542925" indent="-542925">
              <a:defRPr sz="2800"/>
            </a:pPr>
            <a:r>
              <a:rPr lang="en-US" dirty="0"/>
              <a:t>a.</a:t>
            </a:r>
            <a:r>
              <a:rPr dirty="0"/>
              <a:t>​</a:t>
            </a:r>
            <a:r>
              <a:rPr lang="en-US" dirty="0"/>
              <a:t>	</a:t>
            </a:r>
            <a:r>
              <a:rPr sz="2800" dirty="0">
                <a:latin typeface="Cambria Math"/>
              </a:rPr>
              <a:t>102</a:t>
            </a:r>
            <a:r>
              <a:rPr sz="2800" dirty="0"/>
              <a:t> to base </a:t>
            </a:r>
            <a:r>
              <a:rPr sz="2800" dirty="0">
                <a:latin typeface="Cambria Math"/>
              </a:rPr>
              <a:t>2</a:t>
            </a:r>
          </a:p>
          <a:p>
            <a:pPr marL="542925" indent="-542925">
              <a:defRPr sz="2800"/>
            </a:pPr>
            <a:r>
              <a:rPr lang="en-US" dirty="0"/>
              <a:t>b.</a:t>
            </a:r>
            <a:r>
              <a:rPr dirty="0"/>
              <a:t>​</a:t>
            </a:r>
            <a:r>
              <a:rPr lang="en-US" dirty="0"/>
              <a:t>	</a:t>
            </a:r>
            <a:r>
              <a:rPr sz="2800" dirty="0">
                <a:latin typeface="Cambria Math"/>
              </a:rPr>
              <a:t>138</a:t>
            </a:r>
            <a:r>
              <a:rPr sz="2800" dirty="0"/>
              <a:t> to base </a:t>
            </a:r>
            <a:r>
              <a:rPr sz="2800" dirty="0">
                <a:latin typeface="Cambria Math"/>
              </a:rPr>
              <a:t>16</a:t>
            </a:r>
            <a:endParaRPr lang="en-US" sz="2800" dirty="0">
              <a:latin typeface="Cambria Math"/>
            </a:endParaRPr>
          </a:p>
          <a:p>
            <a:r>
              <a:rPr lang="en-US" sz="2800" b="1" dirty="0"/>
              <a:t>Solution</a:t>
            </a:r>
          </a:p>
          <a:p>
            <a:r>
              <a:rPr lang="en-US" sz="2800" dirty="0"/>
              <a:t>When converting from base </a:t>
            </a:r>
            <a:r>
              <a:rPr lang="en-US" sz="2800" dirty="0">
                <a:latin typeface="Cambria Math"/>
              </a:rPr>
              <a:t>10</a:t>
            </a:r>
            <a:r>
              <a:rPr lang="en-US" sz="2800" dirty="0"/>
              <a:t> to any other base, it's helpful to begin by examining the powers of the desired base.</a:t>
            </a:r>
          </a:p>
          <a:p>
            <a:pPr marL="542925" indent="-542925">
              <a:defRPr sz="2800"/>
            </a:pPr>
            <a:r>
              <a:rPr lang="en-US" sz="2800" dirty="0"/>
              <a:t>a.	Converting the base </a:t>
            </a:r>
            <a:r>
              <a:rPr lang="en-US" sz="2800" dirty="0">
                <a:latin typeface="Cambria Math"/>
              </a:rPr>
              <a:t>10</a:t>
            </a:r>
            <a:r>
              <a:rPr lang="en-US" sz="2800" dirty="0"/>
              <a:t> number </a:t>
            </a:r>
            <a:r>
              <a:rPr lang="en-US" sz="2800" dirty="0">
                <a:latin typeface="Cambria Math"/>
              </a:rPr>
              <a:t>102</a:t>
            </a:r>
            <a:r>
              <a:rPr lang="en-US" sz="2800" dirty="0"/>
              <a:t> to base </a:t>
            </a:r>
            <a:r>
              <a:rPr lang="en-US" sz="2800" dirty="0">
                <a:latin typeface="Cambria Math"/>
              </a:rPr>
              <a:t>2</a:t>
            </a:r>
            <a:r>
              <a:rPr lang="en-US" sz="2800" dirty="0"/>
              <a:t> signifies that powers of </a:t>
            </a:r>
            <a:r>
              <a:rPr lang="en-US" sz="2800" dirty="0">
                <a:latin typeface="Cambria Math"/>
              </a:rPr>
              <a:t>2</a:t>
            </a:r>
            <a:r>
              <a:rPr lang="en-US" sz="2800" dirty="0"/>
              <a:t> are desired for each place value. We’ve listed the powers of two for you, until they exceed </a:t>
            </a:r>
            <a:r>
              <a:rPr lang="en-US" sz="2800" dirty="0">
                <a:latin typeface="Cambria Math"/>
              </a:rPr>
              <a:t>102</a:t>
            </a:r>
            <a:r>
              <a:rPr lang="en-US" sz="2800" dirty="0"/>
              <a:t>.</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FC01641-6EE3-4770-BAB1-4B8FE9278730}"/>
</file>

<file path=customXml/itemProps2.xml><?xml version="1.0" encoding="utf-8"?>
<ds:datastoreItem xmlns:ds="http://schemas.openxmlformats.org/officeDocument/2006/customXml" ds:itemID="{5BA7026B-956B-4824-98FC-92E59A64B41F}"/>
</file>

<file path=customXml/itemProps3.xml><?xml version="1.0" encoding="utf-8"?>
<ds:datastoreItem xmlns:ds="http://schemas.openxmlformats.org/officeDocument/2006/customXml" ds:itemID="{D0284DDE-4AC7-4AED-B952-506643208CAE}"/>
</file>

<file path=docProps/app.xml><?xml version="1.0" encoding="utf-8"?>
<Properties xmlns="http://schemas.openxmlformats.org/officeDocument/2006/extended-properties" xmlns:vt="http://schemas.openxmlformats.org/officeDocument/2006/docPropsVTypes">
  <TotalTime>2650</TotalTime>
  <Words>1753</Words>
  <Application>Microsoft Office PowerPoint</Application>
  <PresentationFormat>On-screen Show (4:3)</PresentationFormat>
  <Paragraphs>187</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Courier New</vt:lpstr>
      <vt:lpstr>Arial</vt:lpstr>
      <vt:lpstr>Calibri</vt:lpstr>
      <vt:lpstr>Cambria Math</vt:lpstr>
      <vt:lpstr>Office Theme</vt:lpstr>
      <vt:lpstr>Section 7.3</vt:lpstr>
      <vt:lpstr>Think Back—Slide 1</vt:lpstr>
      <vt:lpstr>Think Back—Slide 2</vt:lpstr>
      <vt:lpstr>Example 1: Converting from Other Bases to Base 10—Slide 1</vt:lpstr>
      <vt:lpstr>Skill Check 1</vt:lpstr>
      <vt:lpstr>Table 1:  Characters Used for Base 16 (the Hexadecimal System)</vt:lpstr>
      <vt:lpstr>Example 2: Converting from the Hexadecimal System to Base 10—Slide 1</vt:lpstr>
      <vt:lpstr>Skill Check 2</vt:lpstr>
      <vt:lpstr>Example 3: Converting from Base 10 to Other Bases—Slide 1</vt:lpstr>
      <vt:lpstr>Example 3: Converting from Base 10 to Other Bases—Slide 2</vt:lpstr>
      <vt:lpstr>Example 3: Converting from Base 10 to Other Bases—Slide 3</vt:lpstr>
      <vt:lpstr>Example 3: Converting from Base 10 to Other Bases—Slide 4</vt:lpstr>
      <vt:lpstr>Example 3: Converting from Base 10 to Other Bases—Slide 5</vt:lpstr>
      <vt:lpstr>Example 3: Converting from Base 10 to Other Bases—Slide 6</vt:lpstr>
      <vt:lpstr>Example 3: Converting from Base 10 to Other Bases—Slide 7</vt:lpstr>
      <vt:lpstr>Example 4: Converting between Base 2 and Base 16—Slide 1</vt:lpstr>
      <vt:lpstr>Example 4: Converting between Base 2 and  Base 16—Slide 2</vt:lpstr>
      <vt:lpstr>Example 4: Converting between Base 2 and  Base 16—Slide 3</vt:lpstr>
      <vt:lpstr>Example 4: Converting between Base 2 and  Base 16—Slide 4</vt:lpstr>
      <vt:lpstr>Example 5: Adding Two Numbers of Like  Base—Slide 1</vt:lpstr>
      <vt:lpstr>Example 5: Adding Two Numbers of Like  Base—Slide 2</vt:lpstr>
      <vt:lpstr>Example 5: Adding Two Numbers of Like  Base—Slide 3</vt:lpstr>
      <vt:lpstr>Example 5: Adding Two Numbers of Like  Base—Slide 4</vt:lpstr>
      <vt:lpstr>Skill Check 3</vt:lpstr>
      <vt:lpstr>Example 6: Subtracting Two Numbers of Like Base—Slide 1</vt:lpstr>
      <vt:lpstr>Example 6: Subtracting Two Numbers of Like Base—Slide 2</vt:lpstr>
      <vt:lpstr>Example 6: Subtracting Two Numbers of Like Base—Slide 3</vt:lpstr>
      <vt:lpstr>Skill Check 4</vt:lpstr>
      <vt:lpstr>Example 7: Multiplying Two Numbers of Like Base—Slide 1</vt:lpstr>
      <vt:lpstr>Example 7: Multiplying Two Numbers of Like Base—Slide 2</vt:lpstr>
      <vt:lpstr>Example 7: Multiplying Two Numbers of Like Base—Slide 3</vt:lpstr>
      <vt:lpstr>Example 7: Multiplying Two Numbers of Like Base—Slide 4</vt:lpstr>
      <vt:lpstr>Example 7: Multiplying Two Numbers of Like Base—Slide 5</vt:lpstr>
      <vt:lpstr>Skill Check 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171</cp:revision>
  <dcterms:created xsi:type="dcterms:W3CDTF">2013-04-26T14:43:13Z</dcterms:created>
  <dcterms:modified xsi:type="dcterms:W3CDTF">2025-10-06T13:09:52Z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