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7"/>
  </p:notesMasterIdLst>
  <p:handoutMasterIdLst>
    <p:handoutMasterId r:id="rId28"/>
  </p:handoutMasterIdLst>
  <p:sldIdLst>
    <p:sldId id="256" r:id="rId2"/>
    <p:sldId id="257" r:id="rId3"/>
    <p:sldId id="291" r:id="rId4"/>
    <p:sldId id="259" r:id="rId5"/>
    <p:sldId id="258" r:id="rId6"/>
    <p:sldId id="260" r:id="rId7"/>
    <p:sldId id="261" r:id="rId8"/>
    <p:sldId id="262" r:id="rId9"/>
    <p:sldId id="263" r:id="rId10"/>
    <p:sldId id="287" r:id="rId11"/>
    <p:sldId id="265" r:id="rId12"/>
    <p:sldId id="266" r:id="rId13"/>
    <p:sldId id="273" r:id="rId14"/>
    <p:sldId id="267" r:id="rId15"/>
    <p:sldId id="270" r:id="rId16"/>
    <p:sldId id="288" r:id="rId17"/>
    <p:sldId id="275" r:id="rId18"/>
    <p:sldId id="276" r:id="rId19"/>
    <p:sldId id="277" r:id="rId20"/>
    <p:sldId id="279" r:id="rId21"/>
    <p:sldId id="280" r:id="rId22"/>
    <p:sldId id="292" r:id="rId23"/>
    <p:sldId id="284" r:id="rId24"/>
    <p:sldId id="285" r:id="rId25"/>
    <p:sldId id="286" r:id="rId26"/>
  </p:sldIdLst>
  <p:sldSz cx="9144000" cy="6858000" type="screen4x3"/>
  <p:notesSz cx="6858000" cy="9144000"/>
  <p:embeddedFontLst>
    <p:embeddedFont>
      <p:font typeface="Cambria Math" panose="02040503050406030204" pitchFamily="18" charset="0"/>
      <p:regular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673" autoAdjust="0"/>
  </p:normalViewPr>
  <p:slideViewPr>
    <p:cSldViewPr>
      <p:cViewPr varScale="1">
        <p:scale>
          <a:sx n="101" d="100"/>
          <a:sy n="101" d="100"/>
        </p:scale>
        <p:origin x="121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37"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36"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commentAuthors" Target="commentAuthors.xml"/><Relationship Id="rId35"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90.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3.xml"/><Relationship Id="rId4" Type="http://schemas.openxmlformats.org/officeDocument/2006/relationships/image" Target="../media/image19.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3.xml"/><Relationship Id="rId4" Type="http://schemas.openxmlformats.org/officeDocument/2006/relationships/image" Target="../media/image21.emf"/></Relationships>
</file>

<file path=ppt/slides/_rels/slide21.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3.xml"/><Relationship Id="rId4" Type="http://schemas.openxmlformats.org/officeDocument/2006/relationships/image" Target="../media/image24.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3.xml"/><Relationship Id="rId5" Type="http://schemas.openxmlformats.org/officeDocument/2006/relationships/image" Target="../media/image29.emf"/><Relationship Id="rId4" Type="http://schemas.openxmlformats.org/officeDocument/2006/relationships/image" Target="../media/image28.emf"/></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7.4</a:t>
            </a:r>
          </a:p>
        </p:txBody>
      </p:sp>
      <p:sp>
        <p:nvSpPr>
          <p:cNvPr id="2" name="Text Placeholder 1"/>
          <p:cNvSpPr>
            <a:spLocks noGrp="1"/>
          </p:cNvSpPr>
          <p:nvPr>
            <p:ph type="body" sz="quarter" idx="10"/>
          </p:nvPr>
        </p:nvSpPr>
        <p:spPr/>
        <p:txBody>
          <a:bodyPr/>
          <a:lstStyle/>
          <a:p>
            <a:pPr algn="ctr"/>
            <a:r>
              <a:t>The Metric System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r>
              <a:rPr sz="2800" dirty="0"/>
              <a:t>Convert </a:t>
            </a:r>
            <a:r>
              <a:rPr sz="2800" dirty="0">
                <a:latin typeface="Cambria Math"/>
              </a:rPr>
              <a:t>30</a:t>
            </a:r>
            <a:r>
              <a:rPr sz="2800" dirty="0"/>
              <a:t> inches to feet.</a:t>
            </a:r>
            <a:endParaRPr lang="en-US" sz="2800" dirty="0"/>
          </a:p>
          <a:p>
            <a:endParaRPr sz="2800" dirty="0"/>
          </a:p>
          <a:p>
            <a:r>
              <a:rPr sz="2800" dirty="0"/>
              <a:t>Answer:</a:t>
            </a:r>
            <a:r>
              <a:rPr lang="en-US" sz="2800" dirty="0"/>
              <a:t> 2.5 feet</a:t>
            </a:r>
            <a:endParaRPr sz="2800" dirty="0"/>
          </a:p>
        </p:txBody>
      </p:sp>
    </p:spTree>
    <p:extLst>
      <p:ext uri="{BB962C8B-B14F-4D97-AF65-F5344CB8AC3E}">
        <p14:creationId xmlns:p14="http://schemas.microsoft.com/office/powerpoint/2010/main" val="2802917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 1</a:t>
            </a:r>
            <a:endParaRPr dirty="0"/>
          </a:p>
        </p:txBody>
      </p:sp>
      <p:sp>
        <p:nvSpPr>
          <p:cNvPr id="3" name="Text Placeholder 2"/>
          <p:cNvSpPr>
            <a:spLocks noGrp="1"/>
          </p:cNvSpPr>
          <p:nvPr>
            <p:ph type="body" sz="quarter" idx="10"/>
          </p:nvPr>
        </p:nvSpPr>
        <p:spPr/>
        <p:txBody>
          <a:bodyPr>
            <a:normAutofit/>
          </a:bodyPr>
          <a:lstStyle/>
          <a:p>
            <a:pPr algn="just"/>
            <a:r>
              <a:rPr sz="2200" dirty="0"/>
              <a:t>In November 2018, at the 26</a:t>
            </a:r>
            <a:r>
              <a:rPr sz="2200" baseline="30000" dirty="0"/>
              <a:t>th</a:t>
            </a:r>
            <a:r>
              <a:rPr sz="2200" dirty="0"/>
              <a:t> meeting of the General Conference on Weights and Measures in Vienna, the new official definition of the kilogram was unanimously approved. As of May 2019, the new definition for the kilogram will be expressed in terms of Planck's constant and the speed of light. The previous standard was based on a cylinder made from a platinum alloy, copies of which were held in environmentally monitored safes around the world.</a:t>
            </a:r>
          </a:p>
          <a:p>
            <a:endParaRPr lang="en-US" sz="1800" dirty="0"/>
          </a:p>
          <a:p>
            <a:endParaRPr lang="en-IN" sz="1800" dirty="0"/>
          </a:p>
          <a:p>
            <a:endParaRPr lang="en-IN" sz="1800" dirty="0"/>
          </a:p>
          <a:p>
            <a:endParaRPr lang="en-IN" sz="1800" dirty="0"/>
          </a:p>
          <a:p>
            <a:endParaRPr lang="en-IN" sz="1800" dirty="0"/>
          </a:p>
          <a:p>
            <a:endParaRPr lang="en-IN" sz="1800" dirty="0"/>
          </a:p>
        </p:txBody>
      </p:sp>
      <p:pic>
        <p:nvPicPr>
          <p:cNvPr id="5" name="Picture 4" descr="A glass bell jar ">
            <a:extLst>
              <a:ext uri="{FF2B5EF4-FFF2-40B4-BE49-F238E27FC236}">
                <a16:creationId xmlns:a16="http://schemas.microsoft.com/office/drawing/2014/main" id="{108212CB-4F25-436F-A47D-478F935C5876}"/>
              </a:ext>
              <a:ext uri="{C183D7F6-B498-43B3-948B-1728B52AA6E4}">
                <adec:decorative xmlns:adec="http://schemas.microsoft.com/office/drawing/2017/decorative" val="0"/>
              </a:ext>
            </a:extLst>
          </p:cNvPr>
          <p:cNvPicPr>
            <a:picLocks noChangeAspect="1"/>
          </p:cNvPicPr>
          <p:nvPr/>
        </p:nvPicPr>
        <p:blipFill>
          <a:blip r:embed="rId2"/>
          <a:srcRect b="13244"/>
          <a:stretch>
            <a:fillRect/>
          </a:stretch>
        </p:blipFill>
        <p:spPr>
          <a:xfrm>
            <a:off x="2590800" y="3534335"/>
            <a:ext cx="2619223" cy="1647265"/>
          </a:xfrm>
          <a:prstGeom prst="rect">
            <a:avLst/>
          </a:prstGeom>
        </p:spPr>
      </p:pic>
      <p:sp>
        <p:nvSpPr>
          <p:cNvPr id="4" name="TextBox 3">
            <a:extLst>
              <a:ext uri="{FF2B5EF4-FFF2-40B4-BE49-F238E27FC236}">
                <a16:creationId xmlns:a16="http://schemas.microsoft.com/office/drawing/2014/main" id="{5F03BEC4-3D1D-2521-752A-2C8F484881C2}"/>
              </a:ext>
            </a:extLst>
          </p:cNvPr>
          <p:cNvSpPr txBox="1"/>
          <p:nvPr/>
        </p:nvSpPr>
        <p:spPr>
          <a:xfrm>
            <a:off x="2376411" y="5115838"/>
            <a:ext cx="3048000" cy="430887"/>
          </a:xfrm>
          <a:prstGeom prst="rect">
            <a:avLst/>
          </a:prstGeom>
          <a:noFill/>
        </p:spPr>
        <p:txBody>
          <a:bodyPr wrap="square">
            <a:spAutoFit/>
          </a:bodyPr>
          <a:lstStyle/>
          <a:p>
            <a:pPr algn="ctr"/>
            <a:r>
              <a:rPr lang="en-IN" sz="2200" dirty="0"/>
              <a:t>Figure 1</a:t>
            </a:r>
          </a:p>
        </p:txBody>
      </p:sp>
      <p:sp>
        <p:nvSpPr>
          <p:cNvPr id="6" name="TextBox 5">
            <a:extLst>
              <a:ext uri="{FF2B5EF4-FFF2-40B4-BE49-F238E27FC236}">
                <a16:creationId xmlns:a16="http://schemas.microsoft.com/office/drawing/2014/main" id="{E19A6909-AB8C-2832-637F-31BAC092BAF0}"/>
              </a:ext>
            </a:extLst>
          </p:cNvPr>
          <p:cNvSpPr txBox="1"/>
          <p:nvPr/>
        </p:nvSpPr>
        <p:spPr>
          <a:xfrm>
            <a:off x="615610" y="5452756"/>
            <a:ext cx="6623389" cy="369332"/>
          </a:xfrm>
          <a:prstGeom prst="rect">
            <a:avLst/>
          </a:prstGeom>
          <a:noFill/>
        </p:spPr>
        <p:txBody>
          <a:bodyPr wrap="square">
            <a:spAutoFit/>
          </a:bodyPr>
          <a:lstStyle/>
          <a:p>
            <a:r>
              <a:rPr lang="en-US" sz="1800" dirty="0"/>
              <a:t>Photo credit: National Institute of Standards and Technology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defRPr sz="2800"/>
                </a:pPr>
                <a:r>
                  <a:rPr sz="2400" dirty="0"/>
                  <a:t>Spaces are generally used instead of commas when writing large metric numbers. For example, we write </a:t>
                </a:r>
                <a14:m>
                  <m:oMath xmlns:m="http://schemas.openxmlformats.org/officeDocument/2006/math">
                    <m:r>
                      <a:rPr sz="2400">
                        <a:latin typeface="Cambria Math" panose="02040503050406030204" pitchFamily="18" charset="0"/>
                      </a:rPr>
                      <m:t>42</m:t>
                    </m:r>
                    <m:r>
                      <a:rPr sz="2400">
                        <a:latin typeface="Cambria Math" panose="02040503050406030204" pitchFamily="18" charset="0"/>
                      </a:rPr>
                      <m:t> </m:t>
                    </m:r>
                    <m:r>
                      <a:rPr sz="2400">
                        <a:latin typeface="Cambria Math" panose="02040503050406030204" pitchFamily="18" charset="0"/>
                      </a:rPr>
                      <m:t>500</m:t>
                    </m:r>
                    <m:r>
                      <m:rPr>
                        <m:nor/>
                      </m:rPr>
                      <a:rPr sz="2400"/>
                      <m:t> </m:t>
                    </m:r>
                    <m:r>
                      <m:rPr>
                        <m:sty m:val="p"/>
                      </m:rPr>
                      <a:rPr sz="2400">
                        <a:latin typeface="Cambria Math" panose="02040503050406030204" pitchFamily="18" charset="0"/>
                      </a:rPr>
                      <m:t>kg</m:t>
                    </m:r>
                  </m:oMath>
                </a14:m>
                <a:r>
                  <a:rPr sz="2400" dirty="0"/>
                  <a:t> without any commas.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959" t="-748" r="-886"/>
                </a:stretch>
              </a:blipFill>
            </p:spPr>
            <p:txBody>
              <a:bodyPr/>
              <a:lstStyle/>
              <a:p>
                <a:r>
                  <a:rPr lang="en-US">
                    <a:noFill/>
                  </a:rPr>
                  <a:t> </a:t>
                </a:r>
              </a:p>
            </p:txBody>
          </p:sp>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4</a:t>
            </a:r>
            <a:endParaRPr dirty="0"/>
          </a:p>
        </p:txBody>
      </p:sp>
      <p:sp>
        <p:nvSpPr>
          <p:cNvPr id="3" name="Text Placeholder 2"/>
          <p:cNvSpPr>
            <a:spLocks noGrp="1"/>
          </p:cNvSpPr>
          <p:nvPr>
            <p:ph type="body" sz="quarter" idx="10"/>
          </p:nvPr>
        </p:nvSpPr>
        <p:spPr/>
        <p:txBody>
          <a:bodyPr>
            <a:normAutofit/>
          </a:bodyPr>
          <a:lstStyle/>
          <a:p>
            <a:pPr algn="just"/>
            <a:r>
              <a:rPr sz="2800" dirty="0"/>
              <a:t>You cannot convert between base units in the metric system. For example, you cannot convert between kilometers and milligrams. That's like trying to convert miles to ounces.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Converting within the Metric System in One Dimension</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000" dirty="0"/>
                  <a:t>Convert each metric unit to the appropriate measurement requested.</a:t>
                </a:r>
              </a:p>
              <a:p>
                <a:pPr marL="538163" indent="-538163" algn="just">
                  <a:defRPr sz="2800"/>
                </a:pPr>
                <a:r>
                  <a:rPr lang="en-US" sz="2000" dirty="0"/>
                  <a:t>a.​	The men's world record for running </a:t>
                </a:r>
                <a:r>
                  <a:rPr lang="en-US" sz="2000" dirty="0">
                    <a:latin typeface="Cambria Math"/>
                  </a:rPr>
                  <a:t>1500</a:t>
                </a:r>
                <a:r>
                  <a:rPr lang="en-US" sz="2000" dirty="0"/>
                  <a:t> meters was set in July 1998 at </a:t>
                </a:r>
                <a14:m>
                  <m:oMath xmlns:m="http://schemas.openxmlformats.org/officeDocument/2006/math">
                    <m:r>
                      <a:rPr lang="en-US" sz="2000">
                        <a:latin typeface="Cambria Math" panose="02040503050406030204" pitchFamily="18" charset="0"/>
                      </a:rPr>
                      <m:t>3</m:t>
                    </m:r>
                    <m:r>
                      <m:rPr>
                        <m:nor/>
                      </m:rPr>
                      <a:rPr lang="en-US" sz="2000"/>
                      <m:t> </m:t>
                    </m:r>
                    <m:r>
                      <m:rPr>
                        <m:sty m:val="p"/>
                      </m:rPr>
                      <a:rPr lang="en-US" sz="2000">
                        <a:latin typeface="Cambria Math" panose="02040503050406030204" pitchFamily="18" charset="0"/>
                      </a:rPr>
                      <m:t>min</m:t>
                    </m:r>
                    <m:r>
                      <a:rPr lang="en-US" sz="2000" b="0" i="0" smtClean="0">
                        <a:latin typeface="Cambria Math" panose="02040503050406030204" pitchFamily="18" charset="0"/>
                      </a:rPr>
                      <m:t> </m:t>
                    </m:r>
                    <m:r>
                      <a:rPr lang="en-US" sz="2000">
                        <a:latin typeface="Cambria Math" panose="02040503050406030204" pitchFamily="18" charset="0"/>
                      </a:rPr>
                      <m:t>26</m:t>
                    </m:r>
                    <m:r>
                      <m:rPr>
                        <m:nor/>
                      </m:rPr>
                      <a:rPr lang="en-US" sz="2000"/>
                      <m:t> </m:t>
                    </m:r>
                    <m:r>
                      <m:rPr>
                        <m:sty m:val="p"/>
                      </m:rPr>
                      <a:rPr lang="en-US" sz="2000">
                        <a:latin typeface="Cambria Math" panose="02040503050406030204" pitchFamily="18" charset="0"/>
                      </a:rPr>
                      <m:t>secs</m:t>
                    </m:r>
                  </m:oMath>
                </a14:m>
                <a:r>
                  <a:rPr lang="en-US" sz="2000" dirty="0"/>
                  <a:t> by Hicham El Guerrouj. What is this distance in kilometers?</a:t>
                </a:r>
              </a:p>
              <a:p>
                <a:pPr marL="538163" indent="-538163" algn="just">
                  <a:defRPr sz="2800"/>
                </a:pPr>
                <a:r>
                  <a:rPr lang="en-US" sz="2000" dirty="0"/>
                  <a:t>b.​	A cube of sugar weighs approximately </a:t>
                </a:r>
                <a:r>
                  <a:rPr lang="en-US" sz="2000" dirty="0">
                    <a:latin typeface="Cambria Math"/>
                  </a:rPr>
                  <a:t>3</a:t>
                </a:r>
                <a:r>
                  <a:rPr lang="en-US" sz="2000" dirty="0"/>
                  <a:t> grams. How many centigrams does the cube of sugar weigh?</a:t>
                </a:r>
              </a:p>
              <a:p>
                <a:pPr algn="just"/>
                <a:r>
                  <a:rPr lang="en-US" sz="2000" b="1" dirty="0"/>
                  <a:t>Solution</a:t>
                </a:r>
              </a:p>
              <a:p>
                <a:pPr marL="538163" indent="-538163" algn="just">
                  <a:defRPr sz="2800"/>
                </a:pPr>
                <a:r>
                  <a:rPr lang="en-US" sz="2000" dirty="0"/>
                  <a:t>a.​	Notice that we are changing from a smaller unit to a larger unit, so the decimal will move to the left. In order to change </a:t>
                </a:r>
                <a:r>
                  <a:rPr lang="en-US" sz="2000" dirty="0">
                    <a:latin typeface="Cambria Math"/>
                  </a:rPr>
                  <a:t>1500</a:t>
                </a:r>
                <a:r>
                  <a:rPr lang="en-US" sz="2000" dirty="0"/>
                  <a:t> meters into kilometers, we move the decimal </a:t>
                </a:r>
                <a:r>
                  <a:rPr lang="en-US" sz="2000" dirty="0">
                    <a:latin typeface="Cambria Math"/>
                  </a:rPr>
                  <a:t>3</a:t>
                </a:r>
                <a:r>
                  <a:rPr lang="en-US" sz="2000" dirty="0"/>
                  <a:t> places to the left.</a:t>
                </a:r>
              </a:p>
              <a:p>
                <a:pPr marL="514350" indent="-514350">
                  <a:buFont typeface="+mj-lt"/>
                  <a:buAutoNum type="alphaLcPeriod"/>
                  <a:defRPr sz="2800"/>
                </a:pPr>
                <a:endParaRPr lang="en-US"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r="-741"/>
                </a:stretch>
              </a:blipFill>
            </p:spPr>
            <p:txBody>
              <a:bodyPr/>
              <a:lstStyle/>
              <a:p>
                <a:r>
                  <a:rPr lang="en-IN">
                    <a:noFill/>
                  </a:rPr>
                  <a:t> </a:t>
                </a:r>
              </a:p>
            </p:txBody>
          </p:sp>
        </mc:Fallback>
      </mc:AlternateContent>
      <p:pic>
        <p:nvPicPr>
          <p:cNvPr id="5" name="Picture 4" descr="A conversion line for the metric system. From left to right the points marked on the number line reads, km, hm, dam, m, dm, cm, and mm. An arrow shows conversion pointing from meters in the center to kilometers three places to the left.">
            <a:extLst>
              <a:ext uri="{FF2B5EF4-FFF2-40B4-BE49-F238E27FC236}">
                <a16:creationId xmlns:a16="http://schemas.microsoft.com/office/drawing/2014/main" id="{2F7F47DB-5C01-46EA-941B-73343C3575A9}"/>
              </a:ext>
            </a:extLst>
          </p:cNvPr>
          <p:cNvPicPr>
            <a:picLocks noChangeAspect="1"/>
          </p:cNvPicPr>
          <p:nvPr/>
        </p:nvPicPr>
        <p:blipFill>
          <a:blip r:embed="rId3"/>
          <a:srcRect b="17285"/>
          <a:stretch>
            <a:fillRect/>
          </a:stretch>
        </p:blipFill>
        <p:spPr>
          <a:xfrm>
            <a:off x="1752600" y="4419600"/>
            <a:ext cx="4724400" cy="1286343"/>
          </a:xfrm>
          <a:prstGeom prst="rect">
            <a:avLst/>
          </a:prstGeom>
        </p:spPr>
      </p:pic>
      <p:sp>
        <p:nvSpPr>
          <p:cNvPr id="4" name="TextBox 3">
            <a:extLst>
              <a:ext uri="{FF2B5EF4-FFF2-40B4-BE49-F238E27FC236}">
                <a16:creationId xmlns:a16="http://schemas.microsoft.com/office/drawing/2014/main" id="{0217D1F5-8E95-7611-44A3-DEA02F7E89E3}"/>
              </a:ext>
            </a:extLst>
          </p:cNvPr>
          <p:cNvSpPr txBox="1"/>
          <p:nvPr/>
        </p:nvSpPr>
        <p:spPr>
          <a:xfrm>
            <a:off x="2514600" y="5644670"/>
            <a:ext cx="3048000" cy="430887"/>
          </a:xfrm>
          <a:prstGeom prst="rect">
            <a:avLst/>
          </a:prstGeom>
          <a:noFill/>
        </p:spPr>
        <p:txBody>
          <a:bodyPr wrap="square">
            <a:spAutoFit/>
          </a:bodyPr>
          <a:lstStyle/>
          <a:p>
            <a:pPr algn="ctr"/>
            <a:r>
              <a:rPr lang="en-IN" sz="2200" dirty="0"/>
              <a:t>Figure 3</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Converting within the Metric System in One Dimension</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38163" indent="-538163">
                  <a:defRPr sz="2800"/>
                </a:pPr>
                <a:r>
                  <a:rPr lang="en-US" dirty="0"/>
                  <a:t>b.</a:t>
                </a:r>
                <a:r>
                  <a:rPr dirty="0"/>
                  <a:t>​</a:t>
                </a:r>
                <a:r>
                  <a:rPr lang="en-US" dirty="0"/>
                  <a:t>	</a:t>
                </a:r>
                <a:r>
                  <a:rPr sz="2800" dirty="0"/>
                  <a:t>Notice that we are changing from a larger unit to a smaller one, so the decimal will move to the right. In order to change </a:t>
                </a:r>
                <a:r>
                  <a:rPr sz="2800" dirty="0">
                    <a:latin typeface="Cambria Math"/>
                  </a:rPr>
                  <a:t>3</a:t>
                </a:r>
                <a:r>
                  <a:rPr sz="2800" dirty="0"/>
                  <a:t> grams into centigrams, we move the decimal </a:t>
                </a:r>
                <a:r>
                  <a:rPr sz="2800" dirty="0">
                    <a:latin typeface="Cambria Math"/>
                  </a:rPr>
                  <a:t>2</a:t>
                </a:r>
                <a:r>
                  <a:rPr sz="2800" dirty="0"/>
                  <a:t> places to the right.</a:t>
                </a:r>
              </a:p>
              <a:p>
                <a:pPr algn="ctr">
                  <a:defRPr sz="2800"/>
                </a:pPr>
                <a:r>
                  <a:rPr dirty="0"/>
                  <a:t>​</a:t>
                </a:r>
                <a14:m>
                  <m:oMath xmlns:m="http://schemas.openxmlformats.org/officeDocument/2006/math">
                    <m:r>
                      <a:rPr lang="en-IN" sz="2000" smtClean="0">
                        <a:solidFill>
                          <a:srgbClr val="000000"/>
                        </a:solidFill>
                        <a:latin typeface="Cambria Math" panose="02040503050406030204" pitchFamily="18" charset="0"/>
                      </a:rPr>
                      <m:t>3</m:t>
                    </m:r>
                    <m:r>
                      <m:rPr>
                        <m:nor/>
                      </m:rPr>
                      <a:rPr lang="en-IN" sz="2000">
                        <a:solidFill>
                          <a:srgbClr val="000000"/>
                        </a:solidFill>
                      </a:rPr>
                      <m:t> </m:t>
                    </m:r>
                    <m:r>
                      <m:rPr>
                        <m:sty m:val="p"/>
                      </m:rPr>
                      <a:rPr lang="en-IN" sz="2000">
                        <a:solidFill>
                          <a:srgbClr val="000000"/>
                        </a:solidFill>
                        <a:latin typeface="Cambria Math" panose="02040503050406030204" pitchFamily="18" charset="0"/>
                      </a:rPr>
                      <m:t>g</m:t>
                    </m:r>
                    <m:r>
                      <a:rPr lang="en-IN" sz="2000">
                        <a:solidFill>
                          <a:srgbClr val="000000"/>
                        </a:solidFill>
                        <a:latin typeface="Cambria Math" panose="02040503050406030204" pitchFamily="18" charset="0"/>
                      </a:rPr>
                      <m:t>=</m:t>
                    </m:r>
                    <m:r>
                      <a:rPr lang="en-IN" sz="2000">
                        <a:solidFill>
                          <a:srgbClr val="000000"/>
                        </a:solidFill>
                        <a:latin typeface="Cambria Math" panose="02040503050406030204" pitchFamily="18" charset="0"/>
                      </a:rPr>
                      <m:t>300</m:t>
                    </m:r>
                    <m:r>
                      <m:rPr>
                        <m:nor/>
                      </m:rPr>
                      <a:rPr lang="en-IN" sz="2000">
                        <a:solidFill>
                          <a:srgbClr val="000000"/>
                        </a:solidFill>
                      </a:rPr>
                      <m:t> </m:t>
                    </m:r>
                    <m:r>
                      <m:rPr>
                        <m:sty m:val="p"/>
                      </m:rPr>
                      <a:rPr lang="en-IN" sz="2000">
                        <a:solidFill>
                          <a:srgbClr val="000000"/>
                        </a:solidFill>
                        <a:latin typeface="Cambria Math" panose="02040503050406030204" pitchFamily="18" charset="0"/>
                      </a:rPr>
                      <m:t>cg</m:t>
                    </m:r>
                  </m:oMath>
                </a14:m>
                <a:endParaRPr sz="2000" dirty="0"/>
              </a:p>
              <a:p>
                <a:r>
                  <a:rPr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pic>
        <p:nvPicPr>
          <p:cNvPr id="5" name="Picture 4" descr="A conversion line for units of mass. From left to right the points marked on the number line reads, kg, hg, dag, g, dg, cg, and mg. An arrow shows conversion pointing from grams in the center to centigrams two places to the right.">
            <a:extLst>
              <a:ext uri="{FF2B5EF4-FFF2-40B4-BE49-F238E27FC236}">
                <a16:creationId xmlns:a16="http://schemas.microsoft.com/office/drawing/2014/main" id="{9F6FC096-18B0-4EE4-896C-B20D52375D24}"/>
              </a:ext>
            </a:extLst>
          </p:cNvPr>
          <p:cNvPicPr>
            <a:picLocks noChangeAspect="1"/>
          </p:cNvPicPr>
          <p:nvPr/>
        </p:nvPicPr>
        <p:blipFill>
          <a:blip r:embed="rId3"/>
          <a:srcRect b="22062"/>
          <a:stretch>
            <a:fillRect/>
          </a:stretch>
        </p:blipFill>
        <p:spPr>
          <a:xfrm>
            <a:off x="1614074" y="3352800"/>
            <a:ext cx="5915851" cy="1447800"/>
          </a:xfrm>
          <a:prstGeom prst="rect">
            <a:avLst/>
          </a:prstGeom>
        </p:spPr>
      </p:pic>
      <p:sp>
        <p:nvSpPr>
          <p:cNvPr id="4" name="TextBox 3">
            <a:extLst>
              <a:ext uri="{FF2B5EF4-FFF2-40B4-BE49-F238E27FC236}">
                <a16:creationId xmlns:a16="http://schemas.microsoft.com/office/drawing/2014/main" id="{8EB06154-B300-307E-B756-9FC97996F444}"/>
              </a:ext>
            </a:extLst>
          </p:cNvPr>
          <p:cNvSpPr txBox="1"/>
          <p:nvPr/>
        </p:nvSpPr>
        <p:spPr>
          <a:xfrm>
            <a:off x="3047999" y="4876800"/>
            <a:ext cx="3048000" cy="430887"/>
          </a:xfrm>
          <a:prstGeom prst="rect">
            <a:avLst/>
          </a:prstGeom>
          <a:noFill/>
        </p:spPr>
        <p:txBody>
          <a:bodyPr wrap="square">
            <a:spAutoFit/>
          </a:bodyPr>
          <a:lstStyle/>
          <a:p>
            <a:pPr algn="ctr"/>
            <a:r>
              <a:rPr lang="en-IN" sz="2200" dirty="0"/>
              <a:t>Figure 4</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Convert </a:t>
                </a:r>
                <a14:m>
                  <m:oMath xmlns:m="http://schemas.openxmlformats.org/officeDocument/2006/math">
                    <m:r>
                      <a:rPr>
                        <a:latin typeface="Cambria Math" panose="02040503050406030204" pitchFamily="18" charset="0"/>
                      </a:rPr>
                      <m:t>1500</m:t>
                    </m:r>
                    <m:r>
                      <m:rPr>
                        <m:nor/>
                      </m:rPr>
                      <a:rPr/>
                      <m:t> </m:t>
                    </m:r>
                    <m:r>
                      <m:rPr>
                        <m:nor/>
                      </m:rPr>
                      <a:rPr/>
                      <m:t>milliliters</m:t>
                    </m:r>
                  </m:oMath>
                </a14:m>
                <a:r>
                  <a:rPr sz="2800" dirty="0"/>
                  <a:t> to liters.</a:t>
                </a:r>
                <a:endParaRPr lang="en-US" sz="2800" dirty="0"/>
              </a:p>
              <a:p>
                <a:pPr>
                  <a:defRPr sz="2800"/>
                </a:pPr>
                <a:endParaRPr sz="2800" dirty="0"/>
              </a:p>
              <a:p>
                <a:r>
                  <a:rPr sz="2800" dirty="0"/>
                  <a:t>Answer:</a:t>
                </a:r>
                <a:r>
                  <a:rPr lang="en-US" sz="2800" dirty="0"/>
                  <a:t> 1.5 liters</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extLst>
      <p:ext uri="{BB962C8B-B14F-4D97-AF65-F5344CB8AC3E}">
        <p14:creationId xmlns:p14="http://schemas.microsoft.com/office/powerpoint/2010/main" val="36819331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Think Back</a:t>
            </a:r>
            <a:r>
              <a:rPr lang="en-US" dirty="0"/>
              <a:t> 2</a:t>
            </a:r>
            <a:endParaRPr dirty="0"/>
          </a:p>
        </p:txBody>
      </p:sp>
      <p:pic>
        <p:nvPicPr>
          <p:cNvPr id="4" name="Picture 3" descr="Area of a rectangle equals length multiplied by width.&#10;Volume of a rectangular box equals length multiplied by width multiplied by height.">
            <a:extLst>
              <a:ext uri="{FF2B5EF4-FFF2-40B4-BE49-F238E27FC236}">
                <a16:creationId xmlns:a16="http://schemas.microsoft.com/office/drawing/2014/main" id="{B20E0DC6-4EA7-A225-CBAA-D2F8BDE7DA2E}"/>
              </a:ext>
            </a:extLst>
          </p:cNvPr>
          <p:cNvPicPr>
            <a:picLocks noChangeAspect="1"/>
          </p:cNvPicPr>
          <p:nvPr/>
        </p:nvPicPr>
        <p:blipFill>
          <a:blip r:embed="rId2"/>
          <a:stretch>
            <a:fillRect/>
          </a:stretch>
        </p:blipFill>
        <p:spPr>
          <a:xfrm>
            <a:off x="990600" y="1524000"/>
            <a:ext cx="6291431" cy="12600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Converting within the Metric System in Two or Three Dimensions</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sz="2200" dirty="0"/>
                  <a:t>Convert each metric unit to the appropriate measurement requested.</a:t>
                </a:r>
              </a:p>
              <a:p>
                <a:pPr marL="538163" indent="-538163">
                  <a:defRPr sz="2800"/>
                </a:pPr>
                <a:r>
                  <a:rPr lang="en-IN" sz="2200" dirty="0"/>
                  <a:t>a.​	Find the area in km² of a soccer field that measures </a:t>
                </a:r>
                <a14:m>
                  <m:oMath xmlns:m="http://schemas.openxmlformats.org/officeDocument/2006/math">
                    <m:r>
                      <a:rPr lang="en-IN" sz="2200">
                        <a:latin typeface="Cambria Math" panose="02040503050406030204" pitchFamily="18" charset="0"/>
                      </a:rPr>
                      <m:t>105</m:t>
                    </m:r>
                    <m:r>
                      <m:rPr>
                        <m:nor/>
                      </m:rPr>
                      <a:rPr lang="en-IN" sz="2200"/>
                      <m:t> </m:t>
                    </m:r>
                    <m:r>
                      <m:rPr>
                        <m:sty m:val="p"/>
                      </m:rPr>
                      <a:rPr lang="en-IN" sz="2200">
                        <a:latin typeface="Cambria Math" panose="02040503050406030204" pitchFamily="18" charset="0"/>
                      </a:rPr>
                      <m:t>m</m:t>
                    </m:r>
                  </m:oMath>
                </a14:m>
                <a:r>
                  <a:rPr lang="en-IN" sz="2200" dirty="0"/>
                  <a:t> by </a:t>
                </a:r>
                <a14:m>
                  <m:oMath xmlns:m="http://schemas.openxmlformats.org/officeDocument/2006/math">
                    <m:r>
                      <a:rPr lang="en-IN" sz="2200">
                        <a:latin typeface="Cambria Math" panose="02040503050406030204" pitchFamily="18" charset="0"/>
                      </a:rPr>
                      <m:t>68</m:t>
                    </m:r>
                    <m:r>
                      <m:rPr>
                        <m:nor/>
                      </m:rPr>
                      <a:rPr lang="en-IN" sz="2200"/>
                      <m:t> </m:t>
                    </m:r>
                    <m:r>
                      <m:rPr>
                        <m:sty m:val="p"/>
                      </m:rPr>
                      <a:rPr lang="en-IN" sz="2200">
                        <a:latin typeface="Cambria Math" panose="02040503050406030204" pitchFamily="18" charset="0"/>
                      </a:rPr>
                      <m:t>m</m:t>
                    </m:r>
                  </m:oMath>
                </a14:m>
                <a:r>
                  <a:rPr lang="en-IN" sz="2200" dirty="0"/>
                  <a:t>.</a:t>
                </a:r>
              </a:p>
              <a:p>
                <a:pPr marL="538163" indent="-538163">
                  <a:defRPr sz="2800"/>
                </a:pPr>
                <a:r>
                  <a:rPr lang="en-IN" sz="2200" dirty="0"/>
                  <a:t>b.​	Lake Baikal is the largest freshwater lake in the world by volume. It contains approximately </a:t>
                </a:r>
                <a14:m>
                  <m:oMath xmlns:m="http://schemas.openxmlformats.org/officeDocument/2006/math">
                    <m:r>
                      <a:rPr lang="en-IN" sz="2200">
                        <a:latin typeface="Cambria Math" panose="02040503050406030204" pitchFamily="18" charset="0"/>
                      </a:rPr>
                      <m:t>23</m:t>
                    </m:r>
                    <m:r>
                      <a:rPr lang="en-IN" sz="2200">
                        <a:latin typeface="Cambria Math" panose="02040503050406030204" pitchFamily="18" charset="0"/>
                      </a:rPr>
                      <m:t> </m:t>
                    </m:r>
                    <m:r>
                      <a:rPr lang="en-IN" sz="2200">
                        <a:latin typeface="Cambria Math" panose="02040503050406030204" pitchFamily="18" charset="0"/>
                      </a:rPr>
                      <m:t>615</m:t>
                    </m:r>
                    <m:r>
                      <a:rPr lang="en-US" sz="2200" b="0" i="0" smtClean="0">
                        <a:latin typeface="Cambria Math" panose="02040503050406030204" pitchFamily="18" charset="0"/>
                      </a:rPr>
                      <m:t> </m:t>
                    </m:r>
                    <m:r>
                      <m:rPr>
                        <m:nor/>
                      </m:rPr>
                      <a:rPr lang="en-US" sz="2200" dirty="0"/>
                      <m:t>km</m:t>
                    </m:r>
                  </m:oMath>
                </a14:m>
                <a:r>
                  <a:rPr lang="en-IN" sz="2200" dirty="0"/>
                  <a:t>³ of fresh water. How many cubic meters of fresh water does Lake Baikal contain?</a:t>
                </a:r>
              </a:p>
              <a:p>
                <a:r>
                  <a:rPr lang="en-IN" sz="2200" b="1" dirty="0"/>
                  <a:t>Solution</a:t>
                </a:r>
              </a:p>
              <a:p>
                <a:pPr marL="538163" indent="-538163">
                  <a:defRPr sz="2800"/>
                </a:pPr>
                <a:r>
                  <a:rPr lang="en-IN" sz="2200" dirty="0"/>
                  <a:t>a.	One way to find the area of the field in km² is to first find the area </a:t>
                </a:r>
                <a:r>
                  <a:rPr lang="en-US" sz="2200" dirty="0"/>
                  <a:t>in </a:t>
                </a:r>
                <a:r>
                  <a:rPr lang="en-IN" sz="2200" dirty="0"/>
                  <a:t>m²</a:t>
                </a:r>
                <a:r>
                  <a:rPr lang="en-IN" sz="2200" baseline="30000" dirty="0"/>
                  <a:t> </a:t>
                </a:r>
                <a:r>
                  <a:rPr lang="en-IN" sz="2200" dirty="0"/>
                  <a:t>and then convert to km². To find the area, we multiply the length by the width.</a:t>
                </a:r>
              </a:p>
              <a:p>
                <a:pPr marL="538163" indent="-538163">
                  <a:defRPr sz="2800"/>
                </a:pPr>
                <a:endParaRPr lang="en-IN" sz="2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963" t="-859" r="-815"/>
                </a:stretch>
              </a:blipFill>
            </p:spPr>
            <p:txBody>
              <a:bodyPr/>
              <a:lstStyle/>
              <a:p>
                <a:r>
                  <a:rPr lang="en-IN">
                    <a:noFill/>
                  </a:rPr>
                  <a:t> </a:t>
                </a:r>
              </a:p>
            </p:txBody>
          </p:sp>
        </mc:Fallback>
      </mc:AlternateContent>
      <p:pic>
        <p:nvPicPr>
          <p:cNvPr id="6" name="Picture 5" descr="Area equals 105 meters multiplied by 68 meters equals 7140 square meters.">
            <a:extLst>
              <a:ext uri="{FF2B5EF4-FFF2-40B4-BE49-F238E27FC236}">
                <a16:creationId xmlns:a16="http://schemas.microsoft.com/office/drawing/2014/main" id="{54C496F6-EA7B-3B09-6BE6-435211CE4024}"/>
              </a:ext>
            </a:extLst>
          </p:cNvPr>
          <p:cNvPicPr>
            <a:picLocks noChangeAspect="1"/>
          </p:cNvPicPr>
          <p:nvPr/>
        </p:nvPicPr>
        <p:blipFill>
          <a:blip r:embed="rId3"/>
          <a:stretch>
            <a:fillRect/>
          </a:stretch>
        </p:blipFill>
        <p:spPr>
          <a:xfrm>
            <a:off x="2819400" y="4923838"/>
            <a:ext cx="2505075" cy="904875"/>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Converting within the Metric System in Two or Three Dimensions</a:t>
            </a:r>
            <a:r>
              <a:rPr lang="en-US" dirty="0"/>
              <a:t>—Slide 2</a:t>
            </a:r>
            <a:endParaRPr dirty="0"/>
          </a:p>
        </p:txBody>
      </p:sp>
      <p:sp>
        <p:nvSpPr>
          <p:cNvPr id="3" name="Text Placeholder 2"/>
          <p:cNvSpPr>
            <a:spLocks noGrp="1"/>
          </p:cNvSpPr>
          <p:nvPr>
            <p:ph type="body" sz="quarter" idx="10"/>
          </p:nvPr>
        </p:nvSpPr>
        <p:spPr/>
        <p:txBody>
          <a:bodyPr>
            <a:normAutofit/>
          </a:bodyPr>
          <a:lstStyle/>
          <a:p>
            <a:pPr>
              <a:defRPr sz="2800"/>
            </a:pPr>
            <a:r>
              <a:rPr sz="2400" dirty="0"/>
              <a:t>​Converting</a:t>
            </a:r>
            <a:r>
              <a:rPr lang="en-US" sz="2400" dirty="0"/>
              <a:t> </a:t>
            </a:r>
            <a:r>
              <a:rPr lang="en-IN" sz="2400" dirty="0"/>
              <a:t>m²</a:t>
            </a:r>
            <a:r>
              <a:rPr sz="2400" dirty="0"/>
              <a:t> to</a:t>
            </a:r>
            <a:r>
              <a:rPr lang="en-US" sz="2400" dirty="0"/>
              <a:t> </a:t>
            </a:r>
            <a:r>
              <a:rPr lang="en-IN" sz="2400" dirty="0"/>
              <a:t>km²</a:t>
            </a:r>
            <a:r>
              <a:rPr sz="2400" dirty="0"/>
              <a:t> requires a conversion factor </a:t>
            </a:r>
            <a:endParaRPr lang="en-US" sz="2400" dirty="0"/>
          </a:p>
          <a:p>
            <a:pPr>
              <a:defRPr sz="2800"/>
            </a:pPr>
            <a:r>
              <a:rPr sz="2400" dirty="0"/>
              <a:t>comparing kilometers to meters:</a:t>
            </a:r>
            <a:r>
              <a:rPr lang="en-US" sz="2400" dirty="0"/>
              <a:t>	</a:t>
            </a:r>
          </a:p>
          <a:p>
            <a:pPr>
              <a:defRPr sz="2800"/>
            </a:pPr>
            <a:endParaRPr lang="en-IN" sz="2400" dirty="0"/>
          </a:p>
          <a:p>
            <a:pPr>
              <a:defRPr sz="2800"/>
            </a:pPr>
            <a:endParaRPr lang="en-IN" sz="2400" dirty="0"/>
          </a:p>
          <a:p>
            <a:pPr>
              <a:defRPr sz="2800"/>
            </a:pPr>
            <a:endParaRPr lang="en-US" sz="2400" dirty="0"/>
          </a:p>
          <a:p>
            <a:pPr>
              <a:defRPr sz="2800"/>
            </a:pPr>
            <a:endParaRPr sz="2400" dirty="0"/>
          </a:p>
          <a:p>
            <a:pPr>
              <a:defRPr sz="2800"/>
            </a:pPr>
            <a:endParaRPr lang="en-US" sz="2400" dirty="0"/>
          </a:p>
          <a:p>
            <a:pPr>
              <a:defRPr sz="2800"/>
            </a:pPr>
            <a:r>
              <a:rPr sz="2400" dirty="0"/>
              <a:t>​</a:t>
            </a:r>
            <a:endParaRPr lang="en-US" sz="2400" dirty="0"/>
          </a:p>
          <a:p>
            <a:pPr>
              <a:defRPr sz="2800"/>
            </a:pPr>
            <a:r>
              <a:rPr lang="en-US" sz="2400" dirty="0"/>
              <a:t>					</a:t>
            </a:r>
          </a:p>
          <a:p>
            <a:pPr>
              <a:defRPr sz="2800"/>
            </a:pPr>
            <a:endParaRPr sz="2400" dirty="0"/>
          </a:p>
          <a:p>
            <a:r>
              <a:rPr sz="2400" dirty="0"/>
              <a:t>​</a:t>
            </a:r>
          </a:p>
        </p:txBody>
      </p:sp>
      <p:pic>
        <p:nvPicPr>
          <p:cNvPr id="10" name="Picture 9" descr="One kilometer divided by one thousand meters.">
            <a:extLst>
              <a:ext uri="{FF2B5EF4-FFF2-40B4-BE49-F238E27FC236}">
                <a16:creationId xmlns:a16="http://schemas.microsoft.com/office/drawing/2014/main" id="{B6FFE468-AB8B-7D3D-8BAB-3F01E4782581}"/>
              </a:ext>
            </a:extLst>
          </p:cNvPr>
          <p:cNvPicPr>
            <a:picLocks noChangeAspect="1"/>
          </p:cNvPicPr>
          <p:nvPr/>
        </p:nvPicPr>
        <p:blipFill>
          <a:blip r:embed="rId2"/>
          <a:stretch>
            <a:fillRect/>
          </a:stretch>
        </p:blipFill>
        <p:spPr>
          <a:xfrm>
            <a:off x="4724400" y="1398837"/>
            <a:ext cx="877304" cy="684000"/>
          </a:xfrm>
          <a:prstGeom prst="rect">
            <a:avLst/>
          </a:prstGeom>
        </p:spPr>
      </p:pic>
      <p:sp>
        <p:nvSpPr>
          <p:cNvPr id="12" name="TextBox 11">
            <a:extLst>
              <a:ext uri="{FF2B5EF4-FFF2-40B4-BE49-F238E27FC236}">
                <a16:creationId xmlns:a16="http://schemas.microsoft.com/office/drawing/2014/main" id="{E3118D28-18AB-5B37-67AA-0A06F9294020}"/>
              </a:ext>
            </a:extLst>
          </p:cNvPr>
          <p:cNvSpPr txBox="1"/>
          <p:nvPr/>
        </p:nvSpPr>
        <p:spPr>
          <a:xfrm>
            <a:off x="5633080" y="1434696"/>
            <a:ext cx="2667000" cy="492443"/>
          </a:xfrm>
          <a:prstGeom prst="rect">
            <a:avLst/>
          </a:prstGeom>
          <a:noFill/>
        </p:spPr>
        <p:txBody>
          <a:bodyPr wrap="square">
            <a:spAutoFit/>
          </a:bodyPr>
          <a:lstStyle/>
          <a:p>
            <a:r>
              <a:rPr lang="en-IN" sz="2600" dirty="0"/>
              <a:t>Remember that</a:t>
            </a:r>
          </a:p>
        </p:txBody>
      </p:sp>
      <p:sp>
        <p:nvSpPr>
          <p:cNvPr id="14" name="TextBox 13">
            <a:extLst>
              <a:ext uri="{FF2B5EF4-FFF2-40B4-BE49-F238E27FC236}">
                <a16:creationId xmlns:a16="http://schemas.microsoft.com/office/drawing/2014/main" id="{CBEE3832-83B5-5D1F-B17C-AC10985B18A6}"/>
              </a:ext>
            </a:extLst>
          </p:cNvPr>
          <p:cNvSpPr txBox="1"/>
          <p:nvPr/>
        </p:nvSpPr>
        <p:spPr>
          <a:xfrm>
            <a:off x="457200" y="2013888"/>
            <a:ext cx="8153400" cy="1200329"/>
          </a:xfrm>
          <a:prstGeom prst="rect">
            <a:avLst/>
          </a:prstGeom>
          <a:noFill/>
        </p:spPr>
        <p:txBody>
          <a:bodyPr wrap="square">
            <a:spAutoFit/>
          </a:bodyPr>
          <a:lstStyle/>
          <a:p>
            <a:pPr>
              <a:defRPr sz="2800"/>
            </a:pPr>
            <a:r>
              <a:rPr lang="en-US" sz="2400" dirty="0"/>
              <a:t>we need to cancel out meters, so that is the unit to put in the denominator here. Because our unit is m², we need to use two of the conversion factors.</a:t>
            </a:r>
          </a:p>
        </p:txBody>
      </p:sp>
      <p:pic>
        <p:nvPicPr>
          <p:cNvPr id="17" name="Picture 16" descr="Seven thousand one hundred forty square meters equals seven thousand one hundred forty square meters multiplied by open fraction one kilometer divided by one thousand meters close fraction multiplied by open fraction one kilometer divided by one thousand meters close fraction equals zero point zero zero seven one four square kilometers.">
            <a:extLst>
              <a:ext uri="{FF2B5EF4-FFF2-40B4-BE49-F238E27FC236}">
                <a16:creationId xmlns:a16="http://schemas.microsoft.com/office/drawing/2014/main" id="{4D179B4F-5022-3CA4-E039-3F845037167E}"/>
              </a:ext>
            </a:extLst>
          </p:cNvPr>
          <p:cNvPicPr>
            <a:picLocks noChangeAspect="1"/>
          </p:cNvPicPr>
          <p:nvPr/>
        </p:nvPicPr>
        <p:blipFill>
          <a:blip r:embed="rId3"/>
          <a:stretch>
            <a:fillRect/>
          </a:stretch>
        </p:blipFill>
        <p:spPr>
          <a:xfrm>
            <a:off x="1219200" y="3265784"/>
            <a:ext cx="6098966" cy="756000"/>
          </a:xfrm>
          <a:prstGeom prst="rect">
            <a:avLst/>
          </a:prstGeom>
        </p:spPr>
      </p:pic>
      <p:sp>
        <p:nvSpPr>
          <p:cNvPr id="21" name="TextBox 20">
            <a:extLst>
              <a:ext uri="{FF2B5EF4-FFF2-40B4-BE49-F238E27FC236}">
                <a16:creationId xmlns:a16="http://schemas.microsoft.com/office/drawing/2014/main" id="{82A00FFE-9C79-CAD2-FF91-4ACF14509ADE}"/>
              </a:ext>
            </a:extLst>
          </p:cNvPr>
          <p:cNvSpPr txBox="1"/>
          <p:nvPr/>
        </p:nvSpPr>
        <p:spPr>
          <a:xfrm>
            <a:off x="457200" y="4186535"/>
            <a:ext cx="8153400" cy="461665"/>
          </a:xfrm>
          <a:prstGeom prst="rect">
            <a:avLst/>
          </a:prstGeom>
          <a:noFill/>
        </p:spPr>
        <p:txBody>
          <a:bodyPr wrap="square">
            <a:spAutoFit/>
          </a:bodyPr>
          <a:lstStyle/>
          <a:p>
            <a:r>
              <a:rPr lang="en-US" sz="2400" dirty="0"/>
              <a:t>Figure 8 shows that the decimal shifts two places for each prefix</a:t>
            </a:r>
            <a:endParaRPr lang="en-IN" sz="2400" dirty="0"/>
          </a:p>
        </p:txBody>
      </p:sp>
      <p:sp>
        <p:nvSpPr>
          <p:cNvPr id="23" name="TextBox 22">
            <a:extLst>
              <a:ext uri="{FF2B5EF4-FFF2-40B4-BE49-F238E27FC236}">
                <a16:creationId xmlns:a16="http://schemas.microsoft.com/office/drawing/2014/main" id="{9688D596-AF6E-5EAD-786B-780D880C567F}"/>
              </a:ext>
            </a:extLst>
          </p:cNvPr>
          <p:cNvSpPr txBox="1"/>
          <p:nvPr/>
        </p:nvSpPr>
        <p:spPr>
          <a:xfrm>
            <a:off x="457200" y="4532437"/>
            <a:ext cx="3810000" cy="461665"/>
          </a:xfrm>
          <a:prstGeom prst="rect">
            <a:avLst/>
          </a:prstGeom>
          <a:noFill/>
        </p:spPr>
        <p:txBody>
          <a:bodyPr wrap="square">
            <a:spAutoFit/>
          </a:bodyPr>
          <a:lstStyle/>
          <a:p>
            <a:r>
              <a:rPr lang="en-US" sz="2400" dirty="0"/>
              <a:t>along the conversion line, or</a:t>
            </a:r>
            <a:endParaRPr lang="en-IN" sz="2400" dirty="0"/>
          </a:p>
        </p:txBody>
      </p:sp>
      <p:pic>
        <p:nvPicPr>
          <p:cNvPr id="19" name="Picture 18" descr="Three multiplied by two equals six.">
            <a:extLst>
              <a:ext uri="{FF2B5EF4-FFF2-40B4-BE49-F238E27FC236}">
                <a16:creationId xmlns:a16="http://schemas.microsoft.com/office/drawing/2014/main" id="{DB1DD9C2-B813-130D-55F3-50D2104F86BA}"/>
              </a:ext>
            </a:extLst>
          </p:cNvPr>
          <p:cNvPicPr>
            <a:picLocks noChangeAspect="1"/>
          </p:cNvPicPr>
          <p:nvPr/>
        </p:nvPicPr>
        <p:blipFill>
          <a:blip r:embed="rId4"/>
          <a:stretch>
            <a:fillRect/>
          </a:stretch>
        </p:blipFill>
        <p:spPr>
          <a:xfrm>
            <a:off x="4114800" y="4665000"/>
            <a:ext cx="955636" cy="288000"/>
          </a:xfrm>
          <a:prstGeom prst="rect">
            <a:avLst/>
          </a:prstGeom>
        </p:spPr>
      </p:pic>
      <p:sp>
        <p:nvSpPr>
          <p:cNvPr id="25" name="TextBox 24">
            <a:extLst>
              <a:ext uri="{FF2B5EF4-FFF2-40B4-BE49-F238E27FC236}">
                <a16:creationId xmlns:a16="http://schemas.microsoft.com/office/drawing/2014/main" id="{7DC9C2A7-9FF7-7DF6-35D3-DF036DDF624A}"/>
              </a:ext>
            </a:extLst>
          </p:cNvPr>
          <p:cNvSpPr txBox="1"/>
          <p:nvPr/>
        </p:nvSpPr>
        <p:spPr>
          <a:xfrm>
            <a:off x="5061471" y="4568277"/>
            <a:ext cx="3315704" cy="461665"/>
          </a:xfrm>
          <a:prstGeom prst="rect">
            <a:avLst/>
          </a:prstGeom>
          <a:noFill/>
        </p:spPr>
        <p:txBody>
          <a:bodyPr wrap="square">
            <a:spAutoFit/>
          </a:bodyPr>
          <a:lstStyle/>
          <a:p>
            <a:r>
              <a:rPr lang="en-US" sz="2400" dirty="0"/>
              <a:t>places to the left when</a:t>
            </a:r>
            <a:endParaRPr lang="en-IN" sz="2400" dirty="0"/>
          </a:p>
        </p:txBody>
      </p:sp>
      <p:sp>
        <p:nvSpPr>
          <p:cNvPr id="27" name="TextBox 26">
            <a:extLst>
              <a:ext uri="{FF2B5EF4-FFF2-40B4-BE49-F238E27FC236}">
                <a16:creationId xmlns:a16="http://schemas.microsoft.com/office/drawing/2014/main" id="{46EEA6D8-17E8-667E-EA0B-77D2D579E5A3}"/>
              </a:ext>
            </a:extLst>
          </p:cNvPr>
          <p:cNvSpPr txBox="1"/>
          <p:nvPr/>
        </p:nvSpPr>
        <p:spPr>
          <a:xfrm>
            <a:off x="457200" y="4878339"/>
            <a:ext cx="3200400" cy="461665"/>
          </a:xfrm>
          <a:prstGeom prst="rect">
            <a:avLst/>
          </a:prstGeom>
          <a:noFill/>
        </p:spPr>
        <p:txBody>
          <a:bodyPr wrap="square">
            <a:spAutoFit/>
          </a:bodyPr>
          <a:lstStyle/>
          <a:p>
            <a:r>
              <a:rPr lang="en-IN" sz="2400" dirty="0"/>
              <a:t>converting m² to km².</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p:sp>
        <p:nvSpPr>
          <p:cNvPr id="3" name="Text Placeholder 2"/>
          <p:cNvSpPr>
            <a:spLocks noGrp="1"/>
          </p:cNvSpPr>
          <p:nvPr>
            <p:ph type="body" sz="quarter" idx="10"/>
          </p:nvPr>
        </p:nvSpPr>
        <p:spPr/>
        <p:txBody>
          <a:bodyPr>
            <a:normAutofit/>
          </a:bodyPr>
          <a:lstStyle/>
          <a:p>
            <a:r>
              <a:rPr sz="2800"/>
              <a:t>Mass and weight are often referred to interchangeably in our everyday speech. However, scientifically, they are not the same. Weight is actually defined as mass with the effects of gravity pulling on it and it is measured in newtons. If your bathroom scale says you "weigh" </a:t>
            </a:r>
            <a:r>
              <a:rPr sz="2800">
                <a:latin typeface="Cambria Math"/>
              </a:rPr>
              <a:t>120</a:t>
            </a:r>
            <a:r>
              <a:rPr sz="2800"/>
              <a:t> pounds, that is really your mass; you actually weigh </a:t>
            </a:r>
            <a:r>
              <a:rPr sz="2800">
                <a:latin typeface="Cambria Math"/>
              </a:rPr>
              <a:t>533.8</a:t>
            </a:r>
            <a:r>
              <a:rPr sz="2800"/>
              <a:t> newtons.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Converting within the Metric System in Two or Three Dimensions</a:t>
            </a:r>
            <a:r>
              <a:rPr lang="en-US" dirty="0"/>
              <a:t>—Slide 3</a:t>
            </a:r>
            <a:endParaRPr dirty="0"/>
          </a:p>
        </p:txBody>
      </p:sp>
      <p:pic>
        <p:nvPicPr>
          <p:cNvPr id="5" name="Picture 4" descr="A number line showing square units from square kilometers to square millimeters, with arrows moving left from square meters to square kilometers.">
            <a:extLst>
              <a:ext uri="{FF2B5EF4-FFF2-40B4-BE49-F238E27FC236}">
                <a16:creationId xmlns:a16="http://schemas.microsoft.com/office/drawing/2014/main" id="{07002658-6B1E-486E-842C-EF689E3D1989}"/>
              </a:ext>
            </a:extLst>
          </p:cNvPr>
          <p:cNvPicPr>
            <a:picLocks noChangeAspect="1"/>
          </p:cNvPicPr>
          <p:nvPr/>
        </p:nvPicPr>
        <p:blipFill>
          <a:blip r:embed="rId2"/>
          <a:srcRect b="25190"/>
          <a:stretch>
            <a:fillRect/>
          </a:stretch>
        </p:blipFill>
        <p:spPr>
          <a:xfrm>
            <a:off x="1676401" y="1066800"/>
            <a:ext cx="5029200" cy="1099312"/>
          </a:xfrm>
          <a:prstGeom prst="rect">
            <a:avLst/>
          </a:prstGeom>
        </p:spPr>
      </p:pic>
      <p:sp>
        <p:nvSpPr>
          <p:cNvPr id="8" name="TextBox 7">
            <a:extLst>
              <a:ext uri="{FF2B5EF4-FFF2-40B4-BE49-F238E27FC236}">
                <a16:creationId xmlns:a16="http://schemas.microsoft.com/office/drawing/2014/main" id="{98941BFD-D31B-2A6B-0881-1D2804010406}"/>
              </a:ext>
            </a:extLst>
          </p:cNvPr>
          <p:cNvSpPr txBox="1"/>
          <p:nvPr/>
        </p:nvSpPr>
        <p:spPr>
          <a:xfrm>
            <a:off x="2667001" y="2133600"/>
            <a:ext cx="3048000" cy="430887"/>
          </a:xfrm>
          <a:prstGeom prst="rect">
            <a:avLst/>
          </a:prstGeom>
          <a:noFill/>
        </p:spPr>
        <p:txBody>
          <a:bodyPr wrap="square">
            <a:spAutoFit/>
          </a:bodyPr>
          <a:lstStyle/>
          <a:p>
            <a:pPr algn="ctr"/>
            <a:r>
              <a:rPr lang="en-IN" sz="2200" dirty="0"/>
              <a:t>Figure 8</a:t>
            </a: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EFE2C6A2-65D2-C583-9D69-A9178E0FA316}"/>
                  </a:ext>
                </a:extLst>
              </p:cNvPr>
              <p:cNvSpPr txBox="1"/>
              <p:nvPr/>
            </p:nvSpPr>
            <p:spPr>
              <a:xfrm>
                <a:off x="457200" y="2527509"/>
                <a:ext cx="8229600" cy="2492990"/>
              </a:xfrm>
              <a:prstGeom prst="rect">
                <a:avLst/>
              </a:prstGeom>
              <a:noFill/>
            </p:spPr>
            <p:txBody>
              <a:bodyPr wrap="square">
                <a:spAutoFit/>
              </a:bodyPr>
              <a:lstStyle/>
              <a:p>
                <a:pPr algn="ctr">
                  <a:defRPr sz="2800"/>
                </a:pPr>
                <a:r>
                  <a:rPr lang="en-US" sz="2200" dirty="0"/>
                  <a:t>7140 m² = 0.007140 km²</a:t>
                </a:r>
                <a:endParaRPr lang="ar-AE" sz="2200" dirty="0"/>
              </a:p>
              <a:p>
                <a:pPr>
                  <a:defRPr sz="2800"/>
                </a:pPr>
                <a:r>
                  <a:rPr lang="ar-AE" sz="2200" dirty="0"/>
                  <a:t>​</a:t>
                </a:r>
                <a:r>
                  <a:rPr lang="en-US" sz="2200" dirty="0"/>
                  <a:t>So the area of the soccer field measures </a:t>
                </a:r>
                <a14:m>
                  <m:oMath xmlns:m="http://schemas.openxmlformats.org/officeDocument/2006/math">
                    <m:r>
                      <a:rPr lang="en-US" sz="2200">
                        <a:latin typeface="Cambria Math" panose="02040503050406030204" pitchFamily="18" charset="0"/>
                      </a:rPr>
                      <m:t>0</m:t>
                    </m:r>
                    <m:r>
                      <a:rPr lang="en-US" sz="2200">
                        <a:latin typeface="Cambria Math" panose="02040503050406030204" pitchFamily="18" charset="0"/>
                      </a:rPr>
                      <m:t>.</m:t>
                    </m:r>
                    <m:r>
                      <a:rPr lang="en-US" sz="2200">
                        <a:latin typeface="Cambria Math" panose="02040503050406030204" pitchFamily="18" charset="0"/>
                      </a:rPr>
                      <m:t>00714</m:t>
                    </m:r>
                    <m:r>
                      <a:rPr lang="en-US" sz="2200" b="0" i="0" smtClean="0">
                        <a:latin typeface="Cambria Math" panose="02040503050406030204" pitchFamily="18" charset="0"/>
                      </a:rPr>
                      <m:t> </m:t>
                    </m:r>
                    <m:r>
                      <m:rPr>
                        <m:nor/>
                      </m:rPr>
                      <a:rPr lang="en-IN" sz="2200" dirty="0"/>
                      <m:t>km</m:t>
                    </m:r>
                  </m:oMath>
                </a14:m>
                <a:r>
                  <a:rPr lang="ar-AE" sz="2200" dirty="0"/>
                  <a:t>².</a:t>
                </a:r>
                <a:endParaRPr lang="en-US" sz="2200" dirty="0"/>
              </a:p>
              <a:p>
                <a:pPr marL="538163" indent="-538163">
                  <a:defRPr sz="2800"/>
                </a:pPr>
                <a:r>
                  <a:rPr lang="en-IN" sz="2200" dirty="0"/>
                  <a:t>b.	To determine how many cubic meters of freshwater Lake Baikal contains, we must convert 23 615 km³ to m³</a:t>
                </a:r>
                <a:r>
                  <a:rPr lang="ar-AE" sz="2200" dirty="0"/>
                  <a:t>. </a:t>
                </a:r>
                <a:r>
                  <a:rPr lang="en-IN" sz="2200" dirty="0"/>
                  <a:t>Notice that we need the same conversion factor comparing kilometers to meters that we used in part a. In this case, we want to cancel out kilometers, so we will put that unit in the denominator and use </a:t>
                </a:r>
              </a:p>
            </p:txBody>
          </p:sp>
        </mc:Choice>
        <mc:Fallback xmlns="">
          <p:sp>
            <p:nvSpPr>
              <p:cNvPr id="9" name="TextBox 8">
                <a:extLst>
                  <a:ext uri="{FF2B5EF4-FFF2-40B4-BE49-F238E27FC236}">
                    <a16:creationId xmlns:a16="http://schemas.microsoft.com/office/drawing/2014/main" id="{EFE2C6A2-65D2-C583-9D69-A9178E0FA316}"/>
                  </a:ext>
                </a:extLst>
              </p:cNvPr>
              <p:cNvSpPr txBox="1">
                <a:spLocks noRot="1" noChangeAspect="1" noMove="1" noResize="1" noEditPoints="1" noAdjustHandles="1" noChangeArrowheads="1" noChangeShapeType="1" noTextEdit="1"/>
              </p:cNvSpPr>
              <p:nvPr/>
            </p:nvSpPr>
            <p:spPr>
              <a:xfrm>
                <a:off x="457200" y="2527509"/>
                <a:ext cx="8229600" cy="2492990"/>
              </a:xfrm>
              <a:prstGeom prst="rect">
                <a:avLst/>
              </a:prstGeom>
              <a:blipFill>
                <a:blip r:embed="rId3"/>
                <a:stretch>
                  <a:fillRect l="-963" t="-1711" r="-1111" b="-2689"/>
                </a:stretch>
              </a:blipFill>
            </p:spPr>
            <p:txBody>
              <a:bodyPr/>
              <a:lstStyle/>
              <a:p>
                <a:r>
                  <a:rPr lang="en-IN">
                    <a:noFill/>
                  </a:rPr>
                  <a:t> </a:t>
                </a:r>
              </a:p>
            </p:txBody>
          </p:sp>
        </mc:Fallback>
      </mc:AlternateContent>
      <p:pic>
        <p:nvPicPr>
          <p:cNvPr id="7" name="Picture 6" descr="One thousand meters divided by one kilometer.&#10;&#10;">
            <a:extLst>
              <a:ext uri="{FF2B5EF4-FFF2-40B4-BE49-F238E27FC236}">
                <a16:creationId xmlns:a16="http://schemas.microsoft.com/office/drawing/2014/main" id="{6E6D6868-3199-3E43-EFDF-32B51CD9EAC4}"/>
              </a:ext>
            </a:extLst>
          </p:cNvPr>
          <p:cNvPicPr>
            <a:picLocks noChangeAspect="1"/>
          </p:cNvPicPr>
          <p:nvPr/>
        </p:nvPicPr>
        <p:blipFill>
          <a:blip r:embed="rId4"/>
          <a:stretch>
            <a:fillRect/>
          </a:stretch>
        </p:blipFill>
        <p:spPr>
          <a:xfrm>
            <a:off x="1066800" y="4914600"/>
            <a:ext cx="767740" cy="648000"/>
          </a:xfrm>
          <a:prstGeom prst="rect">
            <a:avLst/>
          </a:prstGeom>
        </p:spPr>
      </p:pic>
      <p:sp>
        <p:nvSpPr>
          <p:cNvPr id="11" name="TextBox 10">
            <a:extLst>
              <a:ext uri="{FF2B5EF4-FFF2-40B4-BE49-F238E27FC236}">
                <a16:creationId xmlns:a16="http://schemas.microsoft.com/office/drawing/2014/main" id="{C8A77A9C-9EA2-0BCB-B9B8-12E75EB5CB3E}"/>
              </a:ext>
            </a:extLst>
          </p:cNvPr>
          <p:cNvSpPr txBox="1"/>
          <p:nvPr/>
        </p:nvSpPr>
        <p:spPr>
          <a:xfrm>
            <a:off x="1834540" y="4973004"/>
            <a:ext cx="6852260" cy="430887"/>
          </a:xfrm>
          <a:prstGeom prst="rect">
            <a:avLst/>
          </a:prstGeom>
          <a:noFill/>
        </p:spPr>
        <p:txBody>
          <a:bodyPr wrap="square">
            <a:spAutoFit/>
          </a:bodyPr>
          <a:lstStyle/>
          <a:p>
            <a:pPr marL="538163" indent="-538163">
              <a:defRPr sz="2800"/>
            </a:pPr>
            <a:r>
              <a:rPr lang="en-IN" sz="2200" dirty="0"/>
              <a:t>as our factor. We will also need to use the conversion</a:t>
            </a:r>
          </a:p>
        </p:txBody>
      </p:sp>
      <p:sp>
        <p:nvSpPr>
          <p:cNvPr id="13" name="TextBox 12">
            <a:extLst>
              <a:ext uri="{FF2B5EF4-FFF2-40B4-BE49-F238E27FC236}">
                <a16:creationId xmlns:a16="http://schemas.microsoft.com/office/drawing/2014/main" id="{F7755070-0440-1897-79AE-4F300E02295F}"/>
              </a:ext>
            </a:extLst>
          </p:cNvPr>
          <p:cNvSpPr txBox="1"/>
          <p:nvPr/>
        </p:nvSpPr>
        <p:spPr>
          <a:xfrm>
            <a:off x="1066800" y="5486400"/>
            <a:ext cx="5257800" cy="430887"/>
          </a:xfrm>
          <a:prstGeom prst="rect">
            <a:avLst/>
          </a:prstGeom>
          <a:noFill/>
        </p:spPr>
        <p:txBody>
          <a:bodyPr wrap="square">
            <a:spAutoFit/>
          </a:bodyPr>
          <a:lstStyle/>
          <a:p>
            <a:pPr marL="538163" indent="-538163">
              <a:defRPr sz="2800"/>
            </a:pPr>
            <a:r>
              <a:rPr lang="en-IN" sz="2200" dirty="0"/>
              <a:t>factor three times since our units are cubed.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Converting within the Metric System in Two or Three Dimensions</a:t>
            </a:r>
            <a:r>
              <a:rPr lang="en-US" dirty="0"/>
              <a:t>—Slide 4</a:t>
            </a:r>
            <a:endParaRPr dirty="0"/>
          </a:p>
        </p:txBody>
      </p:sp>
      <p:pic>
        <p:nvPicPr>
          <p:cNvPr id="8" name="Picture 7" descr="Twenty three thousand six hundred fifteen cubic kilometers equals twenty three thousand six hundred fifteen cubic kilometers multiplied by open fraction one thousand meters divided by one kilometer close fraction multiplied by open fraction one thousand meters divided by one kilometer close fraction multiplied by open fraction one thousand meters divided by one kilometer close fraction equals twenty three trillion six hundred fifteen billion cubic meters.">
            <a:extLst>
              <a:ext uri="{FF2B5EF4-FFF2-40B4-BE49-F238E27FC236}">
                <a16:creationId xmlns:a16="http://schemas.microsoft.com/office/drawing/2014/main" id="{178CDD13-2215-3EF1-1182-196E0CD341DB}"/>
              </a:ext>
            </a:extLst>
          </p:cNvPr>
          <p:cNvPicPr>
            <a:picLocks noChangeAspect="1"/>
          </p:cNvPicPr>
          <p:nvPr/>
        </p:nvPicPr>
        <p:blipFill>
          <a:blip r:embed="rId2"/>
          <a:stretch>
            <a:fillRect/>
          </a:stretch>
        </p:blipFill>
        <p:spPr>
          <a:xfrm>
            <a:off x="1866081" y="1057699"/>
            <a:ext cx="5411838" cy="1116000"/>
          </a:xfrm>
          <a:prstGeom prst="rect">
            <a:avLst/>
          </a:prstGeom>
        </p:spPr>
      </p:pic>
      <p:sp>
        <p:nvSpPr>
          <p:cNvPr id="17" name="TextBox 16">
            <a:extLst>
              <a:ext uri="{FF2B5EF4-FFF2-40B4-BE49-F238E27FC236}">
                <a16:creationId xmlns:a16="http://schemas.microsoft.com/office/drawing/2014/main" id="{311B6BF9-EE5F-1B29-4012-ACC1A4397025}"/>
              </a:ext>
            </a:extLst>
          </p:cNvPr>
          <p:cNvSpPr txBox="1"/>
          <p:nvPr/>
        </p:nvSpPr>
        <p:spPr>
          <a:xfrm>
            <a:off x="457200" y="2209800"/>
            <a:ext cx="8229599" cy="400110"/>
          </a:xfrm>
          <a:prstGeom prst="rect">
            <a:avLst/>
          </a:prstGeom>
          <a:noFill/>
        </p:spPr>
        <p:txBody>
          <a:bodyPr wrap="square">
            <a:spAutoFit/>
          </a:bodyPr>
          <a:lstStyle/>
          <a:p>
            <a:r>
              <a:rPr lang="en-IN" sz="2000" dirty="0"/>
              <a:t>Figure 9 shows that the decimal shifts 3 places for each prefix along the</a:t>
            </a:r>
          </a:p>
        </p:txBody>
      </p:sp>
      <p:sp>
        <p:nvSpPr>
          <p:cNvPr id="19" name="TextBox 18">
            <a:extLst>
              <a:ext uri="{FF2B5EF4-FFF2-40B4-BE49-F238E27FC236}">
                <a16:creationId xmlns:a16="http://schemas.microsoft.com/office/drawing/2014/main" id="{782426F9-FE7F-D0E9-3812-079F4D81A3F6}"/>
              </a:ext>
            </a:extLst>
          </p:cNvPr>
          <p:cNvSpPr txBox="1"/>
          <p:nvPr/>
        </p:nvSpPr>
        <p:spPr>
          <a:xfrm>
            <a:off x="457199" y="2476348"/>
            <a:ext cx="2133600" cy="400110"/>
          </a:xfrm>
          <a:prstGeom prst="rect">
            <a:avLst/>
          </a:prstGeom>
          <a:noFill/>
        </p:spPr>
        <p:txBody>
          <a:bodyPr wrap="square">
            <a:spAutoFit/>
          </a:bodyPr>
          <a:lstStyle/>
          <a:p>
            <a:r>
              <a:rPr lang="en-IN" sz="2000" dirty="0"/>
              <a:t>conversion line, or </a:t>
            </a:r>
          </a:p>
        </p:txBody>
      </p:sp>
      <p:pic>
        <p:nvPicPr>
          <p:cNvPr id="11" name="Picture 10" descr="Three multiplied by three equals nine.">
            <a:extLst>
              <a:ext uri="{FF2B5EF4-FFF2-40B4-BE49-F238E27FC236}">
                <a16:creationId xmlns:a16="http://schemas.microsoft.com/office/drawing/2014/main" id="{407CB3FD-55A2-601C-848F-733A2CBAEAA4}"/>
              </a:ext>
            </a:extLst>
          </p:cNvPr>
          <p:cNvPicPr>
            <a:picLocks noChangeAspect="1"/>
          </p:cNvPicPr>
          <p:nvPr/>
        </p:nvPicPr>
        <p:blipFill>
          <a:blip r:embed="rId3"/>
          <a:stretch>
            <a:fillRect/>
          </a:stretch>
        </p:blipFill>
        <p:spPr>
          <a:xfrm>
            <a:off x="2514600" y="2562614"/>
            <a:ext cx="821033" cy="252000"/>
          </a:xfrm>
          <a:prstGeom prst="rect">
            <a:avLst/>
          </a:prstGeom>
        </p:spPr>
      </p:pic>
      <p:sp>
        <p:nvSpPr>
          <p:cNvPr id="13" name="TextBox 12">
            <a:extLst>
              <a:ext uri="{FF2B5EF4-FFF2-40B4-BE49-F238E27FC236}">
                <a16:creationId xmlns:a16="http://schemas.microsoft.com/office/drawing/2014/main" id="{DF169F4D-40D6-F346-9C72-3E5293390084}"/>
              </a:ext>
            </a:extLst>
          </p:cNvPr>
          <p:cNvSpPr txBox="1"/>
          <p:nvPr/>
        </p:nvSpPr>
        <p:spPr>
          <a:xfrm>
            <a:off x="3313220" y="2438400"/>
            <a:ext cx="5134393" cy="400110"/>
          </a:xfrm>
          <a:prstGeom prst="rect">
            <a:avLst/>
          </a:prstGeom>
          <a:noFill/>
        </p:spPr>
        <p:txBody>
          <a:bodyPr wrap="square">
            <a:spAutoFit/>
          </a:bodyPr>
          <a:lstStyle/>
          <a:p>
            <a:r>
              <a:rPr lang="en-IN" sz="2000" dirty="0"/>
              <a:t>places to the right when converting </a:t>
            </a:r>
            <a:r>
              <a:rPr lang="en-IN" sz="2000" dirty="0" err="1"/>
              <a:t>kilometers</a:t>
            </a:r>
            <a:endParaRPr lang="en-IN" sz="2000" dirty="0"/>
          </a:p>
        </p:txBody>
      </p:sp>
      <p:sp>
        <p:nvSpPr>
          <p:cNvPr id="15" name="TextBox 14">
            <a:extLst>
              <a:ext uri="{FF2B5EF4-FFF2-40B4-BE49-F238E27FC236}">
                <a16:creationId xmlns:a16="http://schemas.microsoft.com/office/drawing/2014/main" id="{710C04E8-B17A-7270-D8E1-CC1D6E03A0EA}"/>
              </a:ext>
            </a:extLst>
          </p:cNvPr>
          <p:cNvSpPr txBox="1"/>
          <p:nvPr/>
        </p:nvSpPr>
        <p:spPr>
          <a:xfrm>
            <a:off x="457200" y="2778058"/>
            <a:ext cx="2667000" cy="400110"/>
          </a:xfrm>
          <a:prstGeom prst="rect">
            <a:avLst/>
          </a:prstGeom>
          <a:noFill/>
        </p:spPr>
        <p:txBody>
          <a:bodyPr wrap="square">
            <a:spAutoFit/>
          </a:bodyPr>
          <a:lstStyle/>
          <a:p>
            <a:pPr>
              <a:defRPr sz="2800"/>
            </a:pPr>
            <a:r>
              <a:rPr lang="en-IN" sz="2000" dirty="0"/>
              <a:t>cubed to meters cubed.</a:t>
            </a:r>
          </a:p>
        </p:txBody>
      </p:sp>
      <p:pic>
        <p:nvPicPr>
          <p:cNvPr id="6" name="Picture 5" descr="A number line showing cubic units from cubic kilometers to cubic millimeters, with arrows moving right from cubic kilometers to cubic meters.">
            <a:extLst>
              <a:ext uri="{FF2B5EF4-FFF2-40B4-BE49-F238E27FC236}">
                <a16:creationId xmlns:a16="http://schemas.microsoft.com/office/drawing/2014/main" id="{A583C157-D1B4-4D0D-889C-056630F95E7D}"/>
              </a:ext>
            </a:extLst>
          </p:cNvPr>
          <p:cNvPicPr>
            <a:picLocks noChangeAspect="1"/>
          </p:cNvPicPr>
          <p:nvPr/>
        </p:nvPicPr>
        <p:blipFill>
          <a:blip r:embed="rId4"/>
          <a:srcRect b="23622"/>
          <a:stretch>
            <a:fillRect/>
          </a:stretch>
        </p:blipFill>
        <p:spPr>
          <a:xfrm>
            <a:off x="1799806" y="3352782"/>
            <a:ext cx="5134394" cy="1164008"/>
          </a:xfrm>
          <a:prstGeom prst="rect">
            <a:avLst/>
          </a:prstGeom>
        </p:spPr>
      </p:pic>
      <p:sp>
        <p:nvSpPr>
          <p:cNvPr id="24" name="TextBox 23">
            <a:extLst>
              <a:ext uri="{FF2B5EF4-FFF2-40B4-BE49-F238E27FC236}">
                <a16:creationId xmlns:a16="http://schemas.microsoft.com/office/drawing/2014/main" id="{8EDCA433-AA6D-51F4-14D9-6505596C490A}"/>
              </a:ext>
            </a:extLst>
          </p:cNvPr>
          <p:cNvSpPr txBox="1"/>
          <p:nvPr/>
        </p:nvSpPr>
        <p:spPr>
          <a:xfrm>
            <a:off x="2827934" y="4500368"/>
            <a:ext cx="3048000" cy="430887"/>
          </a:xfrm>
          <a:prstGeom prst="rect">
            <a:avLst/>
          </a:prstGeom>
          <a:noFill/>
        </p:spPr>
        <p:txBody>
          <a:bodyPr wrap="square">
            <a:spAutoFit/>
          </a:bodyPr>
          <a:lstStyle/>
          <a:p>
            <a:pPr algn="ctr"/>
            <a:r>
              <a:rPr lang="en-IN" sz="2200" dirty="0"/>
              <a:t>Figure 9</a:t>
            </a:r>
          </a:p>
        </p:txBody>
      </p:sp>
      <p:sp>
        <p:nvSpPr>
          <p:cNvPr id="23" name="TextBox 22">
            <a:extLst>
              <a:ext uri="{FF2B5EF4-FFF2-40B4-BE49-F238E27FC236}">
                <a16:creationId xmlns:a16="http://schemas.microsoft.com/office/drawing/2014/main" id="{A45B5D6F-4B77-329D-67D1-901862B4EF0E}"/>
              </a:ext>
            </a:extLst>
          </p:cNvPr>
          <p:cNvSpPr txBox="1"/>
          <p:nvPr/>
        </p:nvSpPr>
        <p:spPr>
          <a:xfrm>
            <a:off x="457198" y="4953000"/>
            <a:ext cx="8229599" cy="1015663"/>
          </a:xfrm>
          <a:prstGeom prst="rect">
            <a:avLst/>
          </a:prstGeom>
          <a:noFill/>
        </p:spPr>
        <p:txBody>
          <a:bodyPr wrap="square">
            <a:spAutoFit/>
          </a:bodyPr>
          <a:lstStyle/>
          <a:p>
            <a:pPr algn="ctr">
              <a:defRPr sz="2800"/>
            </a:pPr>
            <a:r>
              <a:rPr lang="en-IN" sz="2000" dirty="0"/>
              <a:t>23 615 km³ = 23 615 000 000 000 km³</a:t>
            </a:r>
            <a:endParaRPr lang="ar-AE" sz="2000" dirty="0"/>
          </a:p>
          <a:p>
            <a:pPr>
              <a:defRPr sz="2800"/>
            </a:pPr>
            <a:r>
              <a:rPr lang="ar-AE" sz="2000" dirty="0"/>
              <a:t>​</a:t>
            </a:r>
            <a:r>
              <a:rPr lang="en-IN" sz="2000" dirty="0"/>
              <a:t>So Lake Baikal contains approximately 23 615 000 000 000 cubic meters (m³)</a:t>
            </a:r>
            <a:r>
              <a:rPr lang="ar-AE" sz="2000" dirty="0"/>
              <a:t> </a:t>
            </a:r>
            <a:r>
              <a:rPr lang="en-IN" sz="2000" dirty="0"/>
              <a:t>of fresh water.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p:sp>
        <p:nvSpPr>
          <p:cNvPr id="3" name="Text Placeholder 2"/>
          <p:cNvSpPr>
            <a:spLocks noGrp="1"/>
          </p:cNvSpPr>
          <p:nvPr>
            <p:ph type="body" sz="quarter" idx="10"/>
          </p:nvPr>
        </p:nvSpPr>
        <p:spPr/>
        <p:txBody>
          <a:bodyPr>
            <a:normAutofit/>
          </a:bodyPr>
          <a:lstStyle/>
          <a:p>
            <a:pPr>
              <a:defRPr sz="2800"/>
            </a:pPr>
            <a:r>
              <a:rPr lang="en-IN" sz="2800" dirty="0"/>
              <a:t>Convert 220 cm² to m².</a:t>
            </a:r>
            <a:endParaRPr lang="en-US" sz="2800" dirty="0"/>
          </a:p>
          <a:p>
            <a:pPr>
              <a:defRPr sz="2800"/>
            </a:pPr>
            <a:endParaRPr lang="ar-AE" sz="2800" dirty="0"/>
          </a:p>
          <a:p>
            <a:r>
              <a:rPr lang="en-IN" sz="2800" dirty="0"/>
              <a:t>Answer: 0.022 m²</a:t>
            </a:r>
            <a:endParaRPr sz="2800" dirty="0"/>
          </a:p>
        </p:txBody>
      </p:sp>
    </p:spTree>
    <p:extLst>
      <p:ext uri="{BB962C8B-B14F-4D97-AF65-F5344CB8AC3E}">
        <p14:creationId xmlns:p14="http://schemas.microsoft.com/office/powerpoint/2010/main" val="37115608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Fun Fact</a:t>
            </a:r>
            <a:r>
              <a:rPr lang="en-US" dirty="0"/>
              <a:t> 2</a:t>
            </a:r>
            <a:endParaRPr dirty="0"/>
          </a:p>
        </p:txBody>
      </p:sp>
      <p:sp>
        <p:nvSpPr>
          <p:cNvPr id="3" name="Text Placeholder 2"/>
          <p:cNvSpPr>
            <a:spLocks noGrp="1"/>
          </p:cNvSpPr>
          <p:nvPr>
            <p:ph type="body" sz="quarter" idx="10"/>
          </p:nvPr>
        </p:nvSpPr>
        <p:spPr/>
        <p:txBody>
          <a:bodyPr>
            <a:normAutofit/>
          </a:bodyPr>
          <a:lstStyle/>
          <a:p>
            <a:r>
              <a:rPr sz="2800" dirty="0"/>
              <a:t>The term </a:t>
            </a:r>
            <a:r>
              <a:rPr sz="2800" i="1" dirty="0"/>
              <a:t>acre</a:t>
            </a:r>
            <a:r>
              <a:rPr sz="2800" dirty="0"/>
              <a:t> derives from the Middle English term </a:t>
            </a:r>
            <a:r>
              <a:rPr sz="2800" i="1" dirty="0" err="1"/>
              <a:t>aker</a:t>
            </a:r>
            <a:r>
              <a:rPr sz="2800" dirty="0"/>
              <a:t> and was commonly thought of as the amount of land that could be plowed in one day with oxen pulling a wooden plow.</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Converting Area and Volume within the Metric System</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IN" sz="2800" dirty="0"/>
                  <a:t>Convert each metric unit to the appropriate measurement requested.</a:t>
                </a:r>
              </a:p>
              <a:p>
                <a:pPr marL="538163" indent="-538163">
                  <a:defRPr sz="2800"/>
                </a:pPr>
                <a:r>
                  <a:rPr lang="en-IN" dirty="0"/>
                  <a:t>​a.	</a:t>
                </a:r>
                <a:r>
                  <a:rPr lang="en-IN" sz="2800" dirty="0"/>
                  <a:t>A rectangular piece of land measures </a:t>
                </a:r>
                <a14:m>
                  <m:oMath xmlns:m="http://schemas.openxmlformats.org/officeDocument/2006/math">
                    <m:r>
                      <a:rPr lang="en-IN">
                        <a:latin typeface="Cambria Math" panose="02040503050406030204" pitchFamily="18" charset="0"/>
                      </a:rPr>
                      <m:t>110</m:t>
                    </m:r>
                    <m:r>
                      <m:rPr>
                        <m:nor/>
                      </m:rPr>
                      <a:rPr lang="en-IN"/>
                      <m:t> </m:t>
                    </m:r>
                    <m:r>
                      <m:rPr>
                        <m:sty m:val="p"/>
                      </m:rPr>
                      <a:rPr lang="en-IN">
                        <a:latin typeface="Cambria Math" panose="02040503050406030204" pitchFamily="18" charset="0"/>
                      </a:rPr>
                      <m:t>m</m:t>
                    </m:r>
                  </m:oMath>
                </a14:m>
                <a:r>
                  <a:rPr lang="en-IN" sz="2800" dirty="0"/>
                  <a:t> by </a:t>
                </a:r>
                <a14:m>
                  <m:oMath xmlns:m="http://schemas.openxmlformats.org/officeDocument/2006/math">
                    <m:r>
                      <a:rPr lang="en-IN">
                        <a:latin typeface="Cambria Math" panose="02040503050406030204" pitchFamily="18" charset="0"/>
                      </a:rPr>
                      <m:t>150</m:t>
                    </m:r>
                    <m:r>
                      <m:rPr>
                        <m:nor/>
                      </m:rPr>
                      <a:rPr lang="en-IN"/>
                      <m:t> </m:t>
                    </m:r>
                    <m:r>
                      <m:rPr>
                        <m:sty m:val="p"/>
                      </m:rPr>
                      <a:rPr lang="en-IN">
                        <a:latin typeface="Cambria Math" panose="02040503050406030204" pitchFamily="18" charset="0"/>
                      </a:rPr>
                      <m:t>m</m:t>
                    </m:r>
                  </m:oMath>
                </a14:m>
                <a:r>
                  <a:rPr lang="en-IN" sz="2800" dirty="0"/>
                  <a:t>. How many hectares is the piece of land?</a:t>
                </a:r>
              </a:p>
              <a:p>
                <a:pPr marL="538163" indent="-538163">
                  <a:defRPr sz="2800"/>
                </a:pPr>
                <a:r>
                  <a:rPr lang="en-IN" dirty="0"/>
                  <a:t>​b.	</a:t>
                </a:r>
                <a:r>
                  <a:rPr lang="en-IN" sz="2800" dirty="0"/>
                  <a:t>A punch bowl can hold 5500 cm³</a:t>
                </a:r>
                <a:r>
                  <a:rPr lang="ar-AE" sz="2800" dirty="0"/>
                  <a:t> </a:t>
                </a:r>
                <a:r>
                  <a:rPr lang="en-IN" sz="2800" dirty="0"/>
                  <a:t>of liquid. How many liters of punch can the bowl hold?</a:t>
                </a:r>
              </a:p>
              <a:p>
                <a:r>
                  <a:rPr lang="en-IN" sz="2800" b="1" dirty="0"/>
                  <a:t>Solution</a:t>
                </a:r>
              </a:p>
              <a:p>
                <a:pPr marL="538163" indent="-538163">
                  <a:defRPr sz="2800"/>
                </a:pPr>
                <a:r>
                  <a:rPr lang="en-IN" sz="2800" dirty="0"/>
                  <a:t>a.	To begin, we need to find the area of land by multiplying the lengths together.</a:t>
                </a:r>
              </a:p>
              <a:p>
                <a:pPr algn="ctr">
                  <a:defRPr sz="2800"/>
                </a:pPr>
                <a:r>
                  <a:rPr lang="en-IN"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pic>
        <p:nvPicPr>
          <p:cNvPr id="6" name="Picture 5" descr="Area equals 110 meters times 150 meters equals sixteen thousand five hundred square meters.">
            <a:extLst>
              <a:ext uri="{FF2B5EF4-FFF2-40B4-BE49-F238E27FC236}">
                <a16:creationId xmlns:a16="http://schemas.microsoft.com/office/drawing/2014/main" id="{28869607-3ED2-4146-5D5E-D9963C9559C2}"/>
              </a:ext>
            </a:extLst>
          </p:cNvPr>
          <p:cNvPicPr>
            <a:picLocks noChangeAspect="1"/>
          </p:cNvPicPr>
          <p:nvPr/>
        </p:nvPicPr>
        <p:blipFill>
          <a:blip r:embed="rId3"/>
          <a:stretch>
            <a:fillRect/>
          </a:stretch>
        </p:blipFill>
        <p:spPr>
          <a:xfrm>
            <a:off x="1676400" y="5334000"/>
            <a:ext cx="4707693" cy="43200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Converting Area and Volume within the Metric System</a:t>
            </a:r>
            <a:r>
              <a:rPr lang="en-US" dirty="0"/>
              <a:t>—Slide 2</a:t>
            </a:r>
            <a:endParaRPr dirty="0"/>
          </a:p>
        </p:txBody>
      </p:sp>
      <p:sp>
        <p:nvSpPr>
          <p:cNvPr id="3" name="Text Placeholder 2"/>
          <p:cNvSpPr>
            <a:spLocks noGrp="1"/>
          </p:cNvSpPr>
          <p:nvPr>
            <p:ph type="body" sz="quarter" idx="10"/>
          </p:nvPr>
        </p:nvSpPr>
        <p:spPr/>
        <p:txBody>
          <a:bodyPr>
            <a:normAutofit/>
          </a:bodyPr>
          <a:lstStyle/>
          <a:p>
            <a:pPr>
              <a:defRPr sz="2800"/>
            </a:pPr>
            <a:r>
              <a:rPr lang="ar-AE" dirty="0"/>
              <a:t>​</a:t>
            </a:r>
            <a:r>
              <a:rPr lang="en-IN" sz="2400" dirty="0"/>
              <a:t>We can now use the conversion factor 	 </a:t>
            </a:r>
          </a:p>
          <a:p>
            <a:pPr>
              <a:defRPr sz="2800"/>
            </a:pPr>
            <a:endParaRPr lang="en-IN" sz="2400" dirty="0"/>
          </a:p>
          <a:p>
            <a:pPr>
              <a:defRPr sz="2800"/>
            </a:pPr>
            <a:endParaRPr lang="en-IN" sz="2400" dirty="0"/>
          </a:p>
          <a:p>
            <a:pPr>
              <a:defRPr sz="2800"/>
            </a:pPr>
            <a:endParaRPr lang="en-IN" sz="2400" dirty="0"/>
          </a:p>
          <a:p>
            <a:r>
              <a:rPr lang="en-IN" sz="2400" dirty="0"/>
              <a:t>​</a:t>
            </a:r>
          </a:p>
          <a:p>
            <a:pPr marL="538163" indent="-538163">
              <a:defRPr sz="2800"/>
            </a:pPr>
            <a:r>
              <a:rPr lang="en-IN" sz="2400" dirty="0"/>
              <a:t>								</a:t>
            </a:r>
          </a:p>
          <a:p>
            <a:pPr marL="538163" indent="-538163">
              <a:defRPr sz="2800"/>
            </a:pPr>
            <a:r>
              <a:rPr lang="en-IN" sz="2400" dirty="0"/>
              <a:t>	</a:t>
            </a:r>
          </a:p>
          <a:p>
            <a:pPr>
              <a:defRPr sz="2800"/>
            </a:pPr>
            <a:endParaRPr lang="en-IN" sz="2400" dirty="0"/>
          </a:p>
          <a:p>
            <a:pPr>
              <a:defRPr sz="2800"/>
            </a:pPr>
            <a:endParaRPr lang="en-IN" sz="2400" dirty="0"/>
          </a:p>
          <a:p>
            <a:r>
              <a:rPr lang="en-IN" sz="2400" dirty="0"/>
              <a:t>​</a:t>
            </a:r>
            <a:endParaRPr sz="2400" dirty="0"/>
          </a:p>
        </p:txBody>
      </p:sp>
      <p:pic>
        <p:nvPicPr>
          <p:cNvPr id="8" name="Picture 7" descr="One hectare divided by ten thousand square meters.">
            <a:extLst>
              <a:ext uri="{FF2B5EF4-FFF2-40B4-BE49-F238E27FC236}">
                <a16:creationId xmlns:a16="http://schemas.microsoft.com/office/drawing/2014/main" id="{A81D82CB-0415-5208-7337-123BA12CF609}"/>
              </a:ext>
            </a:extLst>
          </p:cNvPr>
          <p:cNvPicPr>
            <a:picLocks noChangeAspect="1"/>
          </p:cNvPicPr>
          <p:nvPr/>
        </p:nvPicPr>
        <p:blipFill>
          <a:blip r:embed="rId2"/>
          <a:stretch>
            <a:fillRect/>
          </a:stretch>
        </p:blipFill>
        <p:spPr>
          <a:xfrm>
            <a:off x="5334000" y="1029287"/>
            <a:ext cx="1115216" cy="684000"/>
          </a:xfrm>
          <a:prstGeom prst="rect">
            <a:avLst/>
          </a:prstGeom>
        </p:spPr>
      </p:pic>
      <p:sp>
        <p:nvSpPr>
          <p:cNvPr id="10" name="TextBox 9">
            <a:extLst>
              <a:ext uri="{FF2B5EF4-FFF2-40B4-BE49-F238E27FC236}">
                <a16:creationId xmlns:a16="http://schemas.microsoft.com/office/drawing/2014/main" id="{D215FD72-54BE-BEE4-0320-7722AE061857}"/>
              </a:ext>
            </a:extLst>
          </p:cNvPr>
          <p:cNvSpPr txBox="1"/>
          <p:nvPr/>
        </p:nvSpPr>
        <p:spPr>
          <a:xfrm>
            <a:off x="6449216" y="1086994"/>
            <a:ext cx="1600200" cy="461665"/>
          </a:xfrm>
          <a:prstGeom prst="rect">
            <a:avLst/>
          </a:prstGeom>
          <a:noFill/>
        </p:spPr>
        <p:txBody>
          <a:bodyPr wrap="square">
            <a:spAutoFit/>
          </a:bodyPr>
          <a:lstStyle/>
          <a:p>
            <a:r>
              <a:rPr lang="en-IN" sz="2400" dirty="0"/>
              <a:t>to convert</a:t>
            </a:r>
          </a:p>
        </p:txBody>
      </p:sp>
      <p:sp>
        <p:nvSpPr>
          <p:cNvPr id="12" name="TextBox 11">
            <a:extLst>
              <a:ext uri="{FF2B5EF4-FFF2-40B4-BE49-F238E27FC236}">
                <a16:creationId xmlns:a16="http://schemas.microsoft.com/office/drawing/2014/main" id="{83E7D655-81A3-1152-7735-2E5AE48DB6C7}"/>
              </a:ext>
            </a:extLst>
          </p:cNvPr>
          <p:cNvSpPr txBox="1"/>
          <p:nvPr/>
        </p:nvSpPr>
        <p:spPr>
          <a:xfrm>
            <a:off x="493059" y="1482022"/>
            <a:ext cx="3810000" cy="461665"/>
          </a:xfrm>
          <a:prstGeom prst="rect">
            <a:avLst/>
          </a:prstGeom>
          <a:noFill/>
        </p:spPr>
        <p:txBody>
          <a:bodyPr wrap="square">
            <a:spAutoFit/>
          </a:bodyPr>
          <a:lstStyle/>
          <a:p>
            <a:pPr>
              <a:defRPr sz="2800"/>
            </a:pPr>
            <a:r>
              <a:rPr lang="en-IN" sz="2400" dirty="0"/>
              <a:t>square meters into hectares.</a:t>
            </a:r>
          </a:p>
        </p:txBody>
      </p:sp>
      <p:pic>
        <p:nvPicPr>
          <p:cNvPr id="15" name="Picture 14" descr="Sixteen thousand five hundred square meters equals sixteen thousand five hundred square meters times open fraction one hectare divided by ten thousand square meters close fraction equals one point six five hectares.">
            <a:extLst>
              <a:ext uri="{FF2B5EF4-FFF2-40B4-BE49-F238E27FC236}">
                <a16:creationId xmlns:a16="http://schemas.microsoft.com/office/drawing/2014/main" id="{35B2241E-1F55-699A-966A-387D1AF6965C}"/>
              </a:ext>
            </a:extLst>
          </p:cNvPr>
          <p:cNvPicPr>
            <a:picLocks noChangeAspect="1"/>
          </p:cNvPicPr>
          <p:nvPr/>
        </p:nvPicPr>
        <p:blipFill>
          <a:blip r:embed="rId3"/>
          <a:stretch>
            <a:fillRect/>
          </a:stretch>
        </p:blipFill>
        <p:spPr>
          <a:xfrm>
            <a:off x="1752600" y="2018422"/>
            <a:ext cx="4882500" cy="756000"/>
          </a:xfrm>
          <a:prstGeom prst="rect">
            <a:avLst/>
          </a:prstGeom>
        </p:spPr>
      </p:pic>
      <p:sp>
        <p:nvSpPr>
          <p:cNvPr id="17" name="TextBox 16">
            <a:extLst>
              <a:ext uri="{FF2B5EF4-FFF2-40B4-BE49-F238E27FC236}">
                <a16:creationId xmlns:a16="http://schemas.microsoft.com/office/drawing/2014/main" id="{A720D31B-27FF-6866-C4C4-B7727D8D0311}"/>
              </a:ext>
            </a:extLst>
          </p:cNvPr>
          <p:cNvSpPr txBox="1"/>
          <p:nvPr/>
        </p:nvSpPr>
        <p:spPr>
          <a:xfrm>
            <a:off x="493059" y="2820323"/>
            <a:ext cx="4724400" cy="461665"/>
          </a:xfrm>
          <a:prstGeom prst="rect">
            <a:avLst/>
          </a:prstGeom>
          <a:noFill/>
        </p:spPr>
        <p:txBody>
          <a:bodyPr wrap="square">
            <a:spAutoFit/>
          </a:bodyPr>
          <a:lstStyle/>
          <a:p>
            <a:r>
              <a:rPr lang="en-IN" sz="2400" dirty="0"/>
              <a:t>Therefore, the land is </a:t>
            </a:r>
            <a:r>
              <a:rPr lang="en-IN" sz="2400" dirty="0">
                <a:latin typeface="Cambria Math"/>
              </a:rPr>
              <a:t>1.65</a:t>
            </a:r>
            <a:r>
              <a:rPr lang="en-IN" sz="2400" dirty="0"/>
              <a:t> hectares.</a:t>
            </a:r>
          </a:p>
        </p:txBody>
      </p:sp>
      <p:sp>
        <p:nvSpPr>
          <p:cNvPr id="27" name="TextBox 26">
            <a:extLst>
              <a:ext uri="{FF2B5EF4-FFF2-40B4-BE49-F238E27FC236}">
                <a16:creationId xmlns:a16="http://schemas.microsoft.com/office/drawing/2014/main" id="{4ABA804B-00FA-20EF-12E6-B187FCE52F64}"/>
              </a:ext>
            </a:extLst>
          </p:cNvPr>
          <p:cNvSpPr txBox="1"/>
          <p:nvPr/>
        </p:nvSpPr>
        <p:spPr>
          <a:xfrm>
            <a:off x="457200" y="3276600"/>
            <a:ext cx="5384087" cy="461665"/>
          </a:xfrm>
          <a:prstGeom prst="rect">
            <a:avLst/>
          </a:prstGeom>
          <a:noFill/>
        </p:spPr>
        <p:txBody>
          <a:bodyPr wrap="square">
            <a:spAutoFit/>
          </a:bodyPr>
          <a:lstStyle/>
          <a:p>
            <a:pPr marL="538163" indent="-538163"/>
            <a:r>
              <a:rPr lang="en-IN" sz="2400" dirty="0"/>
              <a:t>b.​	We need to use the conversion factor</a:t>
            </a:r>
          </a:p>
        </p:txBody>
      </p:sp>
      <p:pic>
        <p:nvPicPr>
          <p:cNvPr id="20" name="Picture 19" descr="One liter divided by one thousand cubic centimeters.">
            <a:extLst>
              <a:ext uri="{FF2B5EF4-FFF2-40B4-BE49-F238E27FC236}">
                <a16:creationId xmlns:a16="http://schemas.microsoft.com/office/drawing/2014/main" id="{73C4AF41-4F27-FFB2-801B-E53AE9C8FC6A}"/>
              </a:ext>
            </a:extLst>
          </p:cNvPr>
          <p:cNvPicPr>
            <a:picLocks noChangeAspect="1"/>
          </p:cNvPicPr>
          <p:nvPr/>
        </p:nvPicPr>
        <p:blipFill>
          <a:blip r:embed="rId4"/>
          <a:stretch>
            <a:fillRect/>
          </a:stretch>
        </p:blipFill>
        <p:spPr>
          <a:xfrm>
            <a:off x="5809911" y="3166789"/>
            <a:ext cx="1142218" cy="756000"/>
          </a:xfrm>
          <a:prstGeom prst="rect">
            <a:avLst/>
          </a:prstGeom>
        </p:spPr>
      </p:pic>
      <p:sp>
        <p:nvSpPr>
          <p:cNvPr id="29" name="TextBox 28">
            <a:extLst>
              <a:ext uri="{FF2B5EF4-FFF2-40B4-BE49-F238E27FC236}">
                <a16:creationId xmlns:a16="http://schemas.microsoft.com/office/drawing/2014/main" id="{9B5463D8-4DA6-B774-9C05-FAFA1784DB8A}"/>
              </a:ext>
            </a:extLst>
          </p:cNvPr>
          <p:cNvSpPr txBox="1"/>
          <p:nvPr/>
        </p:nvSpPr>
        <p:spPr>
          <a:xfrm>
            <a:off x="6938682" y="3216095"/>
            <a:ext cx="1600200" cy="461665"/>
          </a:xfrm>
          <a:prstGeom prst="rect">
            <a:avLst/>
          </a:prstGeom>
          <a:noFill/>
        </p:spPr>
        <p:txBody>
          <a:bodyPr wrap="square">
            <a:spAutoFit/>
          </a:bodyPr>
          <a:lstStyle/>
          <a:p>
            <a:r>
              <a:rPr lang="en-IN" sz="2400" dirty="0"/>
              <a:t>to convert</a:t>
            </a:r>
          </a:p>
        </p:txBody>
      </p:sp>
      <p:sp>
        <p:nvSpPr>
          <p:cNvPr id="31" name="TextBox 30">
            <a:extLst>
              <a:ext uri="{FF2B5EF4-FFF2-40B4-BE49-F238E27FC236}">
                <a16:creationId xmlns:a16="http://schemas.microsoft.com/office/drawing/2014/main" id="{6E402D08-FAB1-B325-8086-55AB96D71E29}"/>
              </a:ext>
            </a:extLst>
          </p:cNvPr>
          <p:cNvSpPr txBox="1"/>
          <p:nvPr/>
        </p:nvSpPr>
        <p:spPr>
          <a:xfrm>
            <a:off x="1048090" y="3657600"/>
            <a:ext cx="3752510" cy="461665"/>
          </a:xfrm>
          <a:prstGeom prst="rect">
            <a:avLst/>
          </a:prstGeom>
          <a:noFill/>
        </p:spPr>
        <p:txBody>
          <a:bodyPr wrap="square">
            <a:spAutoFit/>
          </a:bodyPr>
          <a:lstStyle/>
          <a:p>
            <a:r>
              <a:rPr lang="en-IN" sz="2400" dirty="0"/>
              <a:t>cubic </a:t>
            </a:r>
            <a:r>
              <a:rPr lang="en-IN" sz="2400" dirty="0" err="1"/>
              <a:t>centimeters</a:t>
            </a:r>
            <a:r>
              <a:rPr lang="en-IN" sz="2400" dirty="0"/>
              <a:t> into </a:t>
            </a:r>
            <a:r>
              <a:rPr lang="en-IN" sz="2400" dirty="0" err="1"/>
              <a:t>liters</a:t>
            </a:r>
            <a:r>
              <a:rPr lang="en-IN" sz="2400" dirty="0"/>
              <a:t>.</a:t>
            </a:r>
          </a:p>
        </p:txBody>
      </p:sp>
      <p:pic>
        <p:nvPicPr>
          <p:cNvPr id="23" name="Picture 22" descr="Five thousand five hundred cubic centimeters equals five thousand five hundred cubic centimeters times open fraction one liter divided by one thousand cubic centimeters close fraction equals five point five liters.">
            <a:extLst>
              <a:ext uri="{FF2B5EF4-FFF2-40B4-BE49-F238E27FC236}">
                <a16:creationId xmlns:a16="http://schemas.microsoft.com/office/drawing/2014/main" id="{7285B1EA-ACD3-AB02-2EC7-253A6BD54DC4}"/>
              </a:ext>
            </a:extLst>
          </p:cNvPr>
          <p:cNvPicPr>
            <a:picLocks noChangeAspect="1"/>
          </p:cNvPicPr>
          <p:nvPr/>
        </p:nvPicPr>
        <p:blipFill>
          <a:blip r:embed="rId5"/>
          <a:stretch>
            <a:fillRect/>
          </a:stretch>
        </p:blipFill>
        <p:spPr>
          <a:xfrm>
            <a:off x="1676400" y="4315156"/>
            <a:ext cx="4354875" cy="756000"/>
          </a:xfrm>
          <a:prstGeom prst="rect">
            <a:avLst/>
          </a:prstGeom>
        </p:spPr>
      </p:pic>
      <p:sp>
        <p:nvSpPr>
          <p:cNvPr id="25" name="TextBox 24">
            <a:extLst>
              <a:ext uri="{FF2B5EF4-FFF2-40B4-BE49-F238E27FC236}">
                <a16:creationId xmlns:a16="http://schemas.microsoft.com/office/drawing/2014/main" id="{0C6DD7DD-5DCC-3B43-8831-90480A0D34FE}"/>
              </a:ext>
            </a:extLst>
          </p:cNvPr>
          <p:cNvSpPr txBox="1"/>
          <p:nvPr/>
        </p:nvSpPr>
        <p:spPr>
          <a:xfrm>
            <a:off x="583487" y="5176681"/>
            <a:ext cx="5257800" cy="461665"/>
          </a:xfrm>
          <a:prstGeom prst="rect">
            <a:avLst/>
          </a:prstGeom>
          <a:noFill/>
        </p:spPr>
        <p:txBody>
          <a:bodyPr wrap="square">
            <a:spAutoFit/>
          </a:bodyPr>
          <a:lstStyle/>
          <a:p>
            <a:r>
              <a:rPr lang="en-IN" sz="2400" dirty="0"/>
              <a:t>So, the bowl can hold </a:t>
            </a:r>
            <a:r>
              <a:rPr lang="en-IN" sz="2400" dirty="0">
                <a:latin typeface="Cambria Math"/>
              </a:rPr>
              <a:t>5.5</a:t>
            </a:r>
            <a:r>
              <a:rPr lang="en-IN" sz="2400" dirty="0"/>
              <a:t> </a:t>
            </a:r>
            <a:r>
              <a:rPr lang="en-IN" sz="2400" dirty="0" err="1"/>
              <a:t>liters</a:t>
            </a:r>
            <a:r>
              <a:rPr lang="en-IN" sz="2400" dirty="0"/>
              <a:t> of punch.</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7E03E-69F4-4A31-9FDA-1905CDAE71CA}"/>
              </a:ext>
            </a:extLst>
          </p:cNvPr>
          <p:cNvSpPr>
            <a:spLocks noGrp="1"/>
          </p:cNvSpPr>
          <p:nvPr>
            <p:ph type="title"/>
          </p:nvPr>
        </p:nvSpPr>
        <p:spPr/>
        <p:txBody>
          <a:bodyPr/>
          <a:lstStyle/>
          <a:p>
            <a:r>
              <a:rPr lang="en-US" dirty="0"/>
              <a:t>Table 1: Measurements Used in the US Customary System</a:t>
            </a:r>
          </a:p>
        </p:txBody>
      </p:sp>
      <p:pic>
        <p:nvPicPr>
          <p:cNvPr id="7" name="Picture 6" descr="Units of Length:&#10;Twelve inches equals one foot.&#10;Thirty six inches equals one yard.&#10;Three feet equals one yard.&#10;Five thousand two hundred eighty feet equals one mile.&#10;&#10;Units of Mass:&#10;Sixteen ounces equals one pound.&#10;Two thousand pounds equals one ton.&#10;&#10;Units of Capacity:&#10;Eight fluid ounces equals one cup.&#10;Two cups equals one pint, which equals sixteen fluid ounces.&#10;Two pints equals one quart.&#10;Four quarts equals one gallon.&#10;&#10;Units of Time:&#10;Sixty seconds equals one minute.&#10;Sixty minutes equals one hour.&#10;Twenty four hours equals one day.&#10;Seven days equals one week.&#10;">
            <a:extLst>
              <a:ext uri="{FF2B5EF4-FFF2-40B4-BE49-F238E27FC236}">
                <a16:creationId xmlns:a16="http://schemas.microsoft.com/office/drawing/2014/main" id="{09ABED5A-98E0-4DF7-BEF3-1FF12DE00963}"/>
              </a:ext>
            </a:extLst>
          </p:cNvPr>
          <p:cNvPicPr>
            <a:picLocks noChangeAspect="1"/>
          </p:cNvPicPr>
          <p:nvPr/>
        </p:nvPicPr>
        <p:blipFill>
          <a:blip r:embed="rId2"/>
          <a:stretch>
            <a:fillRect/>
          </a:stretch>
        </p:blipFill>
        <p:spPr>
          <a:xfrm>
            <a:off x="466288" y="1219200"/>
            <a:ext cx="8213766" cy="3810000"/>
          </a:xfrm>
          <a:prstGeom prst="rect">
            <a:avLst/>
          </a:prstGeom>
        </p:spPr>
      </p:pic>
    </p:spTree>
    <p:extLst>
      <p:ext uri="{BB962C8B-B14F-4D97-AF65-F5344CB8AC3E}">
        <p14:creationId xmlns:p14="http://schemas.microsoft.com/office/powerpoint/2010/main" val="11254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Conversion Factor</a:t>
            </a:r>
          </a:p>
        </p:txBody>
      </p:sp>
      <p:sp>
        <p:nvSpPr>
          <p:cNvPr id="3" name="Text Placeholder 2"/>
          <p:cNvSpPr>
            <a:spLocks noGrp="1"/>
          </p:cNvSpPr>
          <p:nvPr>
            <p:ph type="body" sz="quarter" idx="10"/>
          </p:nvPr>
        </p:nvSpPr>
        <p:spPr/>
        <p:txBody>
          <a:bodyPr>
            <a:normAutofit/>
          </a:bodyPr>
          <a:lstStyle/>
          <a:p>
            <a:r>
              <a:rPr sz="2800" dirty="0"/>
              <a:t>A </a:t>
            </a:r>
            <a:r>
              <a:rPr sz="2800" b="1" dirty="0"/>
              <a:t>conversion factor</a:t>
            </a:r>
            <a:r>
              <a:rPr sz="2800" dirty="0"/>
              <a:t> is a fraction equal to </a:t>
            </a:r>
            <a:r>
              <a:rPr sz="2800" dirty="0">
                <a:latin typeface="Cambria Math"/>
              </a:rPr>
              <a:t>1</a:t>
            </a:r>
            <a:r>
              <a:rPr sz="2800" dirty="0"/>
              <a:t> that contains different units in the numerator and denominator.</a:t>
            </a:r>
          </a:p>
          <a:p>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p:sp>
        <p:nvSpPr>
          <p:cNvPr id="3" name="Text Placeholder 2"/>
          <p:cNvSpPr>
            <a:spLocks noGrp="1"/>
          </p:cNvSpPr>
          <p:nvPr>
            <p:ph type="body" sz="quarter" idx="10"/>
          </p:nvPr>
        </p:nvSpPr>
        <p:spPr/>
        <p:txBody>
          <a:bodyPr>
            <a:normAutofit/>
          </a:bodyPr>
          <a:lstStyle/>
          <a:p>
            <a:r>
              <a:rPr sz="2800" dirty="0"/>
              <a:t>Conversion factors are sometimes called </a:t>
            </a:r>
            <a:r>
              <a:rPr sz="2800" i="1" dirty="0"/>
              <a:t>unit fractions </a:t>
            </a:r>
            <a:r>
              <a:rPr sz="2800" dirty="0"/>
              <a:t>since the numerator and denominator are equivalent values.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Think Back</a:t>
            </a:r>
            <a:r>
              <a:rPr lang="en-US" dirty="0"/>
              <a:t> 1</a:t>
            </a:r>
            <a:endParaRPr dirty="0"/>
          </a:p>
        </p:txBody>
      </p:sp>
      <p:sp>
        <p:nvSpPr>
          <p:cNvPr id="3" name="Text Placeholder 2"/>
          <p:cNvSpPr>
            <a:spLocks noGrp="1"/>
          </p:cNvSpPr>
          <p:nvPr>
            <p:ph type="body" sz="quarter" idx="10"/>
          </p:nvPr>
        </p:nvSpPr>
        <p:spPr/>
        <p:txBody>
          <a:bodyPr>
            <a:normAutofit/>
          </a:bodyPr>
          <a:lstStyle/>
          <a:p>
            <a:pPr>
              <a:defRPr sz="2800"/>
            </a:pPr>
            <a:r>
              <a:rPr sz="2800" dirty="0"/>
              <a:t>Recall that fractions are of the form</a:t>
            </a:r>
          </a:p>
        </p:txBody>
      </p:sp>
      <p:pic>
        <p:nvPicPr>
          <p:cNvPr id="5" name="Picture 4" descr="numerator over denominator.">
            <a:extLst>
              <a:ext uri="{FF2B5EF4-FFF2-40B4-BE49-F238E27FC236}">
                <a16:creationId xmlns:a16="http://schemas.microsoft.com/office/drawing/2014/main" id="{FF94B421-BB23-721D-8E0F-52B906DE060B}"/>
              </a:ext>
            </a:extLst>
          </p:cNvPr>
          <p:cNvPicPr>
            <a:picLocks noChangeAspect="1"/>
          </p:cNvPicPr>
          <p:nvPr/>
        </p:nvPicPr>
        <p:blipFill>
          <a:blip r:embed="rId2"/>
          <a:stretch>
            <a:fillRect/>
          </a:stretch>
        </p:blipFill>
        <p:spPr>
          <a:xfrm>
            <a:off x="5715000" y="1038812"/>
            <a:ext cx="1924050" cy="79057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Using Conversion Factors to Convert between US Units of Measure</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Convert each measurement to the desired unit of measure using conversion factors.</a:t>
            </a:r>
          </a:p>
          <a:p>
            <a:pPr marL="538163" indent="-538163">
              <a:defRPr sz="2800"/>
            </a:pPr>
            <a:r>
              <a:rPr lang="en-US" dirty="0"/>
              <a:t>a.</a:t>
            </a:r>
            <a:r>
              <a:rPr dirty="0"/>
              <a:t>​</a:t>
            </a:r>
            <a:r>
              <a:rPr lang="en-US" dirty="0"/>
              <a:t>	</a:t>
            </a:r>
            <a:r>
              <a:rPr sz="2800" dirty="0"/>
              <a:t>If an extra-large bag of Halloween candy weighs </a:t>
            </a:r>
            <a:r>
              <a:rPr sz="2800" dirty="0">
                <a:latin typeface="Cambria Math"/>
              </a:rPr>
              <a:t>76.2</a:t>
            </a:r>
            <a:r>
              <a:rPr sz="2800" dirty="0"/>
              <a:t> ounces, how many pounds of candy are in the bag? Round your answer to the nearest tenth of a pound.</a:t>
            </a:r>
          </a:p>
          <a:p>
            <a:pPr marL="538163" indent="-538163">
              <a:defRPr sz="2800"/>
            </a:pPr>
            <a:r>
              <a:rPr lang="en-US" dirty="0"/>
              <a:t>b.</a:t>
            </a:r>
            <a:r>
              <a:rPr dirty="0"/>
              <a:t>​</a:t>
            </a:r>
            <a:r>
              <a:rPr lang="en-US" dirty="0"/>
              <a:t>	</a:t>
            </a:r>
            <a:r>
              <a:rPr sz="2800" dirty="0"/>
              <a:t>A recipe calls for </a:t>
            </a:r>
            <a:endParaRPr lang="en-US" sz="2800" dirty="0"/>
          </a:p>
          <a:p>
            <a:pPr marL="538163" indent="-538163">
              <a:defRPr sz="2800"/>
            </a:pPr>
            <a:r>
              <a:rPr lang="en-IN" dirty="0"/>
              <a:t>	</a:t>
            </a:r>
            <a:endParaRPr sz="2800" dirty="0"/>
          </a:p>
        </p:txBody>
      </p:sp>
      <p:pic>
        <p:nvPicPr>
          <p:cNvPr id="6" name="Picture 5" descr="One over three">
            <a:extLst>
              <a:ext uri="{FF2B5EF4-FFF2-40B4-BE49-F238E27FC236}">
                <a16:creationId xmlns:a16="http://schemas.microsoft.com/office/drawing/2014/main" id="{4782D4EA-ED98-7E45-D331-93E539E1CDF0}"/>
              </a:ext>
            </a:extLst>
          </p:cNvPr>
          <p:cNvPicPr>
            <a:picLocks noChangeAspect="1"/>
          </p:cNvPicPr>
          <p:nvPr/>
        </p:nvPicPr>
        <p:blipFill>
          <a:blip r:embed="rId2"/>
          <a:stretch>
            <a:fillRect/>
          </a:stretch>
        </p:blipFill>
        <p:spPr>
          <a:xfrm>
            <a:off x="3505200" y="3733800"/>
            <a:ext cx="200025" cy="619125"/>
          </a:xfrm>
          <a:prstGeom prst="rect">
            <a:avLst/>
          </a:prstGeom>
        </p:spPr>
      </p:pic>
      <p:sp>
        <p:nvSpPr>
          <p:cNvPr id="8" name="TextBox 7">
            <a:extLst>
              <a:ext uri="{FF2B5EF4-FFF2-40B4-BE49-F238E27FC236}">
                <a16:creationId xmlns:a16="http://schemas.microsoft.com/office/drawing/2014/main" id="{1D8A3374-857D-8A5E-70E2-5B3F63330BC0}"/>
              </a:ext>
            </a:extLst>
          </p:cNvPr>
          <p:cNvSpPr txBox="1"/>
          <p:nvPr/>
        </p:nvSpPr>
        <p:spPr>
          <a:xfrm>
            <a:off x="3657600" y="3760694"/>
            <a:ext cx="4343400" cy="523220"/>
          </a:xfrm>
          <a:prstGeom prst="rect">
            <a:avLst/>
          </a:prstGeom>
          <a:noFill/>
        </p:spPr>
        <p:txBody>
          <a:bodyPr wrap="square">
            <a:spAutoFit/>
          </a:bodyPr>
          <a:lstStyle/>
          <a:p>
            <a:r>
              <a:rPr lang="en-US" sz="2800" dirty="0"/>
              <a:t>cup of milk. How many fluid</a:t>
            </a:r>
            <a:endParaRPr lang="en-IN" sz="2800" dirty="0"/>
          </a:p>
        </p:txBody>
      </p:sp>
      <p:sp>
        <p:nvSpPr>
          <p:cNvPr id="10" name="TextBox 9">
            <a:extLst>
              <a:ext uri="{FF2B5EF4-FFF2-40B4-BE49-F238E27FC236}">
                <a16:creationId xmlns:a16="http://schemas.microsoft.com/office/drawing/2014/main" id="{5E7CAF9A-9C9D-9E70-DF00-D47C640F6CF8}"/>
              </a:ext>
            </a:extLst>
          </p:cNvPr>
          <p:cNvSpPr txBox="1"/>
          <p:nvPr/>
        </p:nvSpPr>
        <p:spPr>
          <a:xfrm>
            <a:off x="990600" y="4252538"/>
            <a:ext cx="3886200" cy="523220"/>
          </a:xfrm>
          <a:prstGeom prst="rect">
            <a:avLst/>
          </a:prstGeom>
          <a:noFill/>
        </p:spPr>
        <p:txBody>
          <a:bodyPr wrap="square">
            <a:spAutoFit/>
          </a:bodyPr>
          <a:lstStyle/>
          <a:p>
            <a:r>
              <a:rPr lang="en-IN" sz="2800" dirty="0"/>
              <a:t>ounces would you need?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Using Conversion Factors to Convert between US Units of Measure</a:t>
            </a:r>
            <a:r>
              <a:rPr lang="en-US" dirty="0"/>
              <a:t>—Slide 2</a:t>
            </a:r>
            <a:endParaRPr dirty="0"/>
          </a:p>
        </p:txBody>
      </p:sp>
      <p:sp>
        <p:nvSpPr>
          <p:cNvPr id="3" name="Text Placeholder 2"/>
          <p:cNvSpPr>
            <a:spLocks noGrp="1"/>
          </p:cNvSpPr>
          <p:nvPr>
            <p:ph type="body" sz="quarter" idx="10"/>
          </p:nvPr>
        </p:nvSpPr>
        <p:spPr/>
        <p:txBody>
          <a:bodyPr>
            <a:normAutofit/>
          </a:bodyPr>
          <a:lstStyle/>
          <a:p>
            <a:r>
              <a:rPr sz="2400" b="1" dirty="0"/>
              <a:t>Solution</a:t>
            </a:r>
          </a:p>
          <a:p>
            <a:pPr marL="538163" indent="-538163">
              <a:defRPr sz="2800"/>
            </a:pPr>
            <a:r>
              <a:rPr lang="en-US" sz="2400" dirty="0"/>
              <a:t>a.</a:t>
            </a:r>
            <a:r>
              <a:rPr sz="2400" dirty="0"/>
              <a:t>​</a:t>
            </a:r>
            <a:r>
              <a:rPr lang="en-US" sz="2400" dirty="0"/>
              <a:t>	</a:t>
            </a:r>
            <a:r>
              <a:rPr sz="2400" dirty="0"/>
              <a:t>Begin by choosing a unit fraction that has the desired units in the numerator and the original units in the denominator. For this conversion, we'll need pounds (</a:t>
            </a:r>
            <a:r>
              <a:rPr sz="2400" dirty="0" err="1"/>
              <a:t>lb</a:t>
            </a:r>
            <a:r>
              <a:rPr sz="2400" dirty="0"/>
              <a:t>) in the numerator and ounces (oz) in the denominator.</a:t>
            </a:r>
          </a:p>
          <a:p>
            <a:pPr marL="457200" lvl="1" indent="0">
              <a:buNone/>
              <a:defRPr sz="2800"/>
            </a:pPr>
            <a:r>
              <a:rPr sz="2400" dirty="0"/>
              <a:t>Using Table </a:t>
            </a:r>
            <a:r>
              <a:rPr lang="en-US" sz="2400" dirty="0"/>
              <a:t>1</a:t>
            </a:r>
            <a:r>
              <a:rPr sz="2400" dirty="0"/>
              <a:t>, the conversion factor is</a:t>
            </a:r>
            <a:r>
              <a:rPr lang="en-US" sz="2400" dirty="0"/>
              <a:t> </a:t>
            </a:r>
            <a:endParaRPr sz="2400" dirty="0"/>
          </a:p>
          <a:p>
            <a:endParaRPr lang="en-US" sz="2400" dirty="0"/>
          </a:p>
          <a:p>
            <a:endParaRPr sz="2400" dirty="0"/>
          </a:p>
          <a:p>
            <a:pPr marL="457200" lvl="1" indent="0">
              <a:buNone/>
            </a:pPr>
            <a:endParaRPr lang="en-US" sz="2400" dirty="0"/>
          </a:p>
          <a:p>
            <a:pPr marL="457200" lvl="1" indent="0">
              <a:buNone/>
            </a:pPr>
            <a:endParaRPr lang="en-IN" sz="2400" dirty="0"/>
          </a:p>
          <a:p>
            <a:pPr marL="457200" lvl="1" indent="0">
              <a:buNone/>
            </a:pPr>
            <a:endParaRPr lang="en-US" sz="2400" dirty="0"/>
          </a:p>
        </p:txBody>
      </p:sp>
      <p:pic>
        <p:nvPicPr>
          <p:cNvPr id="10" name="Picture 9" descr="One pound divided by sixteen ounces equals one.">
            <a:extLst>
              <a:ext uri="{FF2B5EF4-FFF2-40B4-BE49-F238E27FC236}">
                <a16:creationId xmlns:a16="http://schemas.microsoft.com/office/drawing/2014/main" id="{098E28CE-CC2B-30E1-EFB6-223A036EDA53}"/>
              </a:ext>
            </a:extLst>
          </p:cNvPr>
          <p:cNvPicPr>
            <a:picLocks noChangeAspect="1"/>
          </p:cNvPicPr>
          <p:nvPr/>
        </p:nvPicPr>
        <p:blipFill>
          <a:blip r:embed="rId2"/>
          <a:stretch>
            <a:fillRect/>
          </a:stretch>
        </p:blipFill>
        <p:spPr>
          <a:xfrm>
            <a:off x="5770668" y="2897400"/>
            <a:ext cx="1011132" cy="684000"/>
          </a:xfrm>
          <a:prstGeom prst="rect">
            <a:avLst/>
          </a:prstGeom>
        </p:spPr>
      </p:pic>
      <p:sp>
        <p:nvSpPr>
          <p:cNvPr id="12" name="TextBox 11">
            <a:extLst>
              <a:ext uri="{FF2B5EF4-FFF2-40B4-BE49-F238E27FC236}">
                <a16:creationId xmlns:a16="http://schemas.microsoft.com/office/drawing/2014/main" id="{C12334F9-E575-75C0-BFE2-E30B10011136}"/>
              </a:ext>
            </a:extLst>
          </p:cNvPr>
          <p:cNvSpPr txBox="1"/>
          <p:nvPr/>
        </p:nvSpPr>
        <p:spPr>
          <a:xfrm>
            <a:off x="461683" y="3429000"/>
            <a:ext cx="8229599" cy="830997"/>
          </a:xfrm>
          <a:prstGeom prst="rect">
            <a:avLst/>
          </a:prstGeom>
          <a:noFill/>
        </p:spPr>
        <p:txBody>
          <a:bodyPr wrap="square">
            <a:spAutoFit/>
          </a:bodyPr>
          <a:lstStyle/>
          <a:p>
            <a:pPr marL="457200" lvl="1" indent="0">
              <a:buNone/>
            </a:pPr>
            <a:r>
              <a:rPr lang="en-US" sz="2400" dirty="0"/>
              <a:t>Convert the value by multiplying the original measurement by the conversion factor.</a:t>
            </a:r>
          </a:p>
        </p:txBody>
      </p:sp>
      <p:pic>
        <p:nvPicPr>
          <p:cNvPr id="15" name="Picture 14" descr="Seventy six point two ounces equals seventy six point two ounces  multiplied by open fraction one pound divided by sixteen ounces close fraction equals four point seven six two five pounds.">
            <a:extLst>
              <a:ext uri="{FF2B5EF4-FFF2-40B4-BE49-F238E27FC236}">
                <a16:creationId xmlns:a16="http://schemas.microsoft.com/office/drawing/2014/main" id="{4542AF44-93C0-D83F-7B47-D1B7C5BD7498}"/>
              </a:ext>
            </a:extLst>
          </p:cNvPr>
          <p:cNvPicPr>
            <a:picLocks noChangeAspect="1"/>
          </p:cNvPicPr>
          <p:nvPr/>
        </p:nvPicPr>
        <p:blipFill>
          <a:blip r:embed="rId3"/>
          <a:stretch>
            <a:fillRect/>
          </a:stretch>
        </p:blipFill>
        <p:spPr>
          <a:xfrm>
            <a:off x="2358770" y="4363239"/>
            <a:ext cx="4244087" cy="792000"/>
          </a:xfrm>
          <a:prstGeom prst="rect">
            <a:avLst/>
          </a:prstGeom>
        </p:spPr>
      </p:pic>
      <p:sp>
        <p:nvSpPr>
          <p:cNvPr id="17" name="TextBox 16">
            <a:extLst>
              <a:ext uri="{FF2B5EF4-FFF2-40B4-BE49-F238E27FC236}">
                <a16:creationId xmlns:a16="http://schemas.microsoft.com/office/drawing/2014/main" id="{8AEAFD11-5489-A370-5147-D14B4691A555}"/>
              </a:ext>
            </a:extLst>
          </p:cNvPr>
          <p:cNvSpPr txBox="1"/>
          <p:nvPr/>
        </p:nvSpPr>
        <p:spPr>
          <a:xfrm>
            <a:off x="461682" y="5158629"/>
            <a:ext cx="8225117" cy="830997"/>
          </a:xfrm>
          <a:prstGeom prst="rect">
            <a:avLst/>
          </a:prstGeom>
          <a:noFill/>
        </p:spPr>
        <p:txBody>
          <a:bodyPr wrap="square">
            <a:spAutoFit/>
          </a:bodyPr>
          <a:lstStyle/>
          <a:p>
            <a:pPr marL="457200" lvl="1" indent="0">
              <a:buNone/>
            </a:pPr>
            <a:r>
              <a:rPr lang="en-US" sz="2400" dirty="0"/>
              <a:t>Therefore, there are approximately </a:t>
            </a:r>
            <a:r>
              <a:rPr lang="en-US" sz="2400" dirty="0">
                <a:latin typeface="Cambria Math"/>
              </a:rPr>
              <a:t>4.8</a:t>
            </a:r>
            <a:r>
              <a:rPr lang="en-US" sz="2400" dirty="0"/>
              <a:t> pounds of candy in the bag.</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Using Conversion Factors to Convert between US Units of Measure</a:t>
            </a:r>
            <a:r>
              <a:rPr lang="en-US" dirty="0"/>
              <a:t>—Slide 3</a:t>
            </a:r>
            <a:endParaRPr dirty="0"/>
          </a:p>
        </p:txBody>
      </p:sp>
      <p:sp>
        <p:nvSpPr>
          <p:cNvPr id="3" name="Text Placeholder 2"/>
          <p:cNvSpPr>
            <a:spLocks noGrp="1"/>
          </p:cNvSpPr>
          <p:nvPr>
            <p:ph type="body" sz="quarter" idx="10"/>
          </p:nvPr>
        </p:nvSpPr>
        <p:spPr>
          <a:xfrm>
            <a:off x="457200" y="1029287"/>
            <a:ext cx="8153400" cy="4967067"/>
          </a:xfrm>
        </p:spPr>
        <p:txBody>
          <a:bodyPr>
            <a:normAutofit/>
          </a:bodyPr>
          <a:lstStyle/>
          <a:p>
            <a:pPr marL="538163" indent="-538163" algn="just">
              <a:defRPr sz="2800"/>
            </a:pPr>
            <a:r>
              <a:rPr lang="en-US" sz="2600" dirty="0"/>
              <a:t>b.</a:t>
            </a:r>
            <a:r>
              <a:rPr sz="2600" dirty="0"/>
              <a:t>​</a:t>
            </a:r>
            <a:r>
              <a:rPr lang="en-US" sz="2600" dirty="0"/>
              <a:t>	</a:t>
            </a:r>
            <a:r>
              <a:rPr sz="2600" dirty="0"/>
              <a:t>We first need to choose an appropriate conversion factor. For this conversion, we'll need fluid ounces in the numerator and cups in the denominator. Using Table 1, we can write the conversion factor as follows.</a:t>
            </a:r>
          </a:p>
          <a:p>
            <a:pPr marL="538163" indent="-538163" algn="ctr">
              <a:defRPr sz="2800"/>
            </a:pPr>
            <a:r>
              <a:rPr sz="2600" dirty="0"/>
              <a:t>​</a:t>
            </a:r>
            <a:endParaRPr lang="en-US" sz="2600" dirty="0"/>
          </a:p>
          <a:p>
            <a:pPr marL="538163" indent="-538163" algn="ctr">
              <a:defRPr sz="2800"/>
            </a:pPr>
            <a:endParaRPr sz="2600" dirty="0"/>
          </a:p>
          <a:p>
            <a:pPr marL="457200" lvl="1" indent="0">
              <a:buNone/>
            </a:pPr>
            <a:r>
              <a:rPr sz="2600" dirty="0"/>
              <a:t>​</a:t>
            </a:r>
            <a:endParaRPr lang="en-US" sz="2600" dirty="0"/>
          </a:p>
          <a:p>
            <a:endParaRPr sz="2600" dirty="0"/>
          </a:p>
        </p:txBody>
      </p:sp>
      <p:pic>
        <p:nvPicPr>
          <p:cNvPr id="7" name="Picture 6" descr="Eight fluid ounces divided by one cup equals one.">
            <a:extLst>
              <a:ext uri="{FF2B5EF4-FFF2-40B4-BE49-F238E27FC236}">
                <a16:creationId xmlns:a16="http://schemas.microsoft.com/office/drawing/2014/main" id="{E4BDBAA5-C885-82BC-F770-C77F81232293}"/>
              </a:ext>
            </a:extLst>
          </p:cNvPr>
          <p:cNvPicPr>
            <a:picLocks noChangeAspect="1"/>
          </p:cNvPicPr>
          <p:nvPr/>
        </p:nvPicPr>
        <p:blipFill>
          <a:blip r:embed="rId2"/>
          <a:stretch>
            <a:fillRect/>
          </a:stretch>
        </p:blipFill>
        <p:spPr>
          <a:xfrm>
            <a:off x="4114800" y="2709000"/>
            <a:ext cx="1087827" cy="720000"/>
          </a:xfrm>
          <a:prstGeom prst="rect">
            <a:avLst/>
          </a:prstGeom>
        </p:spPr>
      </p:pic>
      <p:sp>
        <p:nvSpPr>
          <p:cNvPr id="12" name="TextBox 11">
            <a:extLst>
              <a:ext uri="{FF2B5EF4-FFF2-40B4-BE49-F238E27FC236}">
                <a16:creationId xmlns:a16="http://schemas.microsoft.com/office/drawing/2014/main" id="{6AA88D0F-7EFA-EF94-A098-BC07206B933A}"/>
              </a:ext>
            </a:extLst>
          </p:cNvPr>
          <p:cNvSpPr txBox="1"/>
          <p:nvPr/>
        </p:nvSpPr>
        <p:spPr>
          <a:xfrm>
            <a:off x="542364" y="3374648"/>
            <a:ext cx="8068235" cy="892552"/>
          </a:xfrm>
          <a:prstGeom prst="rect">
            <a:avLst/>
          </a:prstGeom>
          <a:noFill/>
        </p:spPr>
        <p:txBody>
          <a:bodyPr wrap="square">
            <a:spAutoFit/>
          </a:bodyPr>
          <a:lstStyle/>
          <a:p>
            <a:pPr marL="457200" lvl="1" indent="0">
              <a:buNone/>
            </a:pPr>
            <a:r>
              <a:rPr lang="en-US" sz="2600" dirty="0"/>
              <a:t>Multiply the original measurement by the conversion factor.</a:t>
            </a:r>
          </a:p>
        </p:txBody>
      </p:sp>
      <p:pic>
        <p:nvPicPr>
          <p:cNvPr id="10" name="Picture 9" descr="One third cup equals one third cup multiplied by open fraction eight fluid ounces divided by one cup close fraction equals two point six six six repeating fluid ounces.">
            <a:extLst>
              <a:ext uri="{FF2B5EF4-FFF2-40B4-BE49-F238E27FC236}">
                <a16:creationId xmlns:a16="http://schemas.microsoft.com/office/drawing/2014/main" id="{AC8F9897-8E31-40FD-638E-33CDC7444C2A}"/>
              </a:ext>
            </a:extLst>
          </p:cNvPr>
          <p:cNvPicPr>
            <a:picLocks noChangeAspect="1"/>
          </p:cNvPicPr>
          <p:nvPr/>
        </p:nvPicPr>
        <p:blipFill>
          <a:blip r:embed="rId3"/>
          <a:stretch>
            <a:fillRect/>
          </a:stretch>
        </p:blipFill>
        <p:spPr>
          <a:xfrm>
            <a:off x="2590800" y="4233000"/>
            <a:ext cx="3600000" cy="720000"/>
          </a:xfrm>
          <a:prstGeom prst="rect">
            <a:avLst/>
          </a:prstGeom>
        </p:spPr>
      </p:pic>
      <p:sp>
        <p:nvSpPr>
          <p:cNvPr id="14" name="TextBox 13">
            <a:extLst>
              <a:ext uri="{FF2B5EF4-FFF2-40B4-BE49-F238E27FC236}">
                <a16:creationId xmlns:a16="http://schemas.microsoft.com/office/drawing/2014/main" id="{3DB2042F-1F3E-E303-3755-8362EE48F33F}"/>
              </a:ext>
            </a:extLst>
          </p:cNvPr>
          <p:cNvSpPr txBox="1"/>
          <p:nvPr/>
        </p:nvSpPr>
        <p:spPr>
          <a:xfrm>
            <a:off x="578223" y="5051048"/>
            <a:ext cx="8032376" cy="892552"/>
          </a:xfrm>
          <a:prstGeom prst="rect">
            <a:avLst/>
          </a:prstGeom>
          <a:noFill/>
        </p:spPr>
        <p:txBody>
          <a:bodyPr wrap="square">
            <a:spAutoFit/>
          </a:bodyPr>
          <a:lstStyle/>
          <a:p>
            <a:pPr marL="457200" lvl="1" indent="0">
              <a:buNone/>
            </a:pPr>
            <a:r>
              <a:rPr lang="en-US" sz="2600" dirty="0"/>
              <a:t>Therefore, approximately </a:t>
            </a:r>
            <a:r>
              <a:rPr lang="en-US" sz="2600" dirty="0">
                <a:latin typeface="Cambria Math"/>
              </a:rPr>
              <a:t>2.7</a:t>
            </a:r>
            <a:r>
              <a:rPr lang="en-US" sz="2600" dirty="0"/>
              <a:t> fluid ounces of milk are needed for the recipe.</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67D78ED-1BDF-4A31-989C-9E5C3EFE0B16}"/>
</file>

<file path=customXml/itemProps2.xml><?xml version="1.0" encoding="utf-8"?>
<ds:datastoreItem xmlns:ds="http://schemas.openxmlformats.org/officeDocument/2006/customXml" ds:itemID="{6CE94C84-FE23-43F8-9A2F-126580F9FE63}"/>
</file>

<file path=customXml/itemProps3.xml><?xml version="1.0" encoding="utf-8"?>
<ds:datastoreItem xmlns:ds="http://schemas.openxmlformats.org/officeDocument/2006/customXml" ds:itemID="{160983B6-2847-4964-BBCE-A88E75CAF5E9}"/>
</file>

<file path=docProps/app.xml><?xml version="1.0" encoding="utf-8"?>
<Properties xmlns="http://schemas.openxmlformats.org/officeDocument/2006/extended-properties" xmlns:vt="http://schemas.openxmlformats.org/officeDocument/2006/docPropsVTypes">
  <TotalTime>4632</TotalTime>
  <Words>1450</Words>
  <Application>Microsoft Office PowerPoint</Application>
  <PresentationFormat>On-screen Show (4:3)</PresentationFormat>
  <Paragraphs>137</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Courier New</vt:lpstr>
      <vt:lpstr>Arial</vt:lpstr>
      <vt:lpstr>Calibri</vt:lpstr>
      <vt:lpstr>Cambria Math</vt:lpstr>
      <vt:lpstr>Office Theme</vt:lpstr>
      <vt:lpstr>Section 7.4</vt:lpstr>
      <vt:lpstr>Helpful Hint 1</vt:lpstr>
      <vt:lpstr>Table 1: Measurements Used in the US Customary System</vt:lpstr>
      <vt:lpstr>Definition: Conversion Factor</vt:lpstr>
      <vt:lpstr>Helpful Hint 2</vt:lpstr>
      <vt:lpstr>Think Back 1</vt:lpstr>
      <vt:lpstr>Example 1: Using Conversion Factors to Convert between US Units of Measure—Slide 1</vt:lpstr>
      <vt:lpstr>Example 1: Using Conversion Factors to Convert between US Units of Measure—Slide 2</vt:lpstr>
      <vt:lpstr>Example 1: Using Conversion Factors to Convert between US Units of Measure—Slide 3</vt:lpstr>
      <vt:lpstr>Skill Check 1</vt:lpstr>
      <vt:lpstr>Fun Fact 1</vt:lpstr>
      <vt:lpstr>Helpful Hint 3</vt:lpstr>
      <vt:lpstr>Helpful Hint 4</vt:lpstr>
      <vt:lpstr>Example 2: Converting within the Metric System in One Dimension—Slide 1</vt:lpstr>
      <vt:lpstr>Example 2: Converting within the Metric System in One Dimension—Slide 2</vt:lpstr>
      <vt:lpstr>Skill Check 2</vt:lpstr>
      <vt:lpstr>Think Back 2</vt:lpstr>
      <vt:lpstr>Example 3: Converting within the Metric System in Two or Three Dimensions—Slide 1</vt:lpstr>
      <vt:lpstr>Example 3: Converting within the Metric System in Two or Three Dimensions—Slide 2</vt:lpstr>
      <vt:lpstr>Example 3: Converting within the Metric System in Two or Three Dimensions—Slide 3</vt:lpstr>
      <vt:lpstr>Example 3: Converting within the Metric System in Two or Three Dimensions—Slide 4</vt:lpstr>
      <vt:lpstr>Skill Check 3</vt:lpstr>
      <vt:lpstr>Fun Fact 2</vt:lpstr>
      <vt:lpstr>Example 4: Converting Area and Volume within the Metric System—Slide 1</vt:lpstr>
      <vt:lpstr>Example 4: Converting Area and Volume within the Metric System—Slide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145</cp:revision>
  <dcterms:created xsi:type="dcterms:W3CDTF">2013-04-26T14:43:13Z</dcterms:created>
  <dcterms:modified xsi:type="dcterms:W3CDTF">2025-10-06T13:28:45Z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