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95" r:id="rId7"/>
    <p:sldId id="261" r:id="rId8"/>
    <p:sldId id="262" r:id="rId9"/>
    <p:sldId id="285" r:id="rId10"/>
    <p:sldId id="264" r:id="rId11"/>
    <p:sldId id="286" r:id="rId12"/>
    <p:sldId id="266" r:id="rId13"/>
    <p:sldId id="287" r:id="rId14"/>
    <p:sldId id="268" r:id="rId15"/>
    <p:sldId id="270" r:id="rId16"/>
    <p:sldId id="271" r:id="rId17"/>
    <p:sldId id="288" r:id="rId18"/>
    <p:sldId id="272" r:id="rId19"/>
    <p:sldId id="289" r:id="rId20"/>
    <p:sldId id="290" r:id="rId21"/>
    <p:sldId id="291" r:id="rId22"/>
    <p:sldId id="274" r:id="rId23"/>
    <p:sldId id="275" r:id="rId24"/>
    <p:sldId id="292" r:id="rId25"/>
    <p:sldId id="276" r:id="rId26"/>
    <p:sldId id="277" r:id="rId27"/>
    <p:sldId id="278" r:id="rId28"/>
    <p:sldId id="279" r:id="rId29"/>
    <p:sldId id="293" r:id="rId30"/>
    <p:sldId id="294"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6.png"/><Relationship Id="rId1" Type="http://schemas.openxmlformats.org/officeDocument/2006/relationships/slideLayout" Target="../slideLayouts/slideLayout3.xml"/><Relationship Id="rId4" Type="http://schemas.openxmlformats.org/officeDocument/2006/relationships/image" Target="../media/image16.emf"/></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3.png"/><Relationship Id="rId1" Type="http://schemas.openxmlformats.org/officeDocument/2006/relationships/slideLayout" Target="../slideLayouts/slideLayout3.xml"/><Relationship Id="rId5" Type="http://schemas.openxmlformats.org/officeDocument/2006/relationships/image" Target="../media/image26.png"/><Relationship Id="rId4" Type="http://schemas.openxmlformats.org/officeDocument/2006/relationships/image" Target="../media/image21.emf"/></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40.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7.emf"/></Relationships>
</file>

<file path=ppt/slides/_rels/slide2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 Id="rId4" Type="http://schemas.openxmlformats.org/officeDocument/2006/relationships/image" Target="../media/image3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7.5</a:t>
            </a:r>
          </a:p>
        </p:txBody>
      </p:sp>
      <p:sp>
        <p:nvSpPr>
          <p:cNvPr id="2" name="Text Placeholder 1"/>
          <p:cNvSpPr>
            <a:spLocks noGrp="1"/>
          </p:cNvSpPr>
          <p:nvPr>
            <p:ph type="body" sz="quarter" idx="10"/>
          </p:nvPr>
        </p:nvSpPr>
        <p:spPr/>
        <p:txBody>
          <a:bodyPr/>
          <a:lstStyle/>
          <a:p>
            <a:pPr algn="ctr"/>
            <a:r>
              <a:t>Converting between the US Customary System and the Metric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Applying Dimensional Analysis with One Measurement</a:t>
            </a:r>
            <a:r>
              <a:rPr lang="en-US" dirty="0"/>
              <a:t>—Slide 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c.	</a:t>
            </a:r>
            <a:r>
              <a:rPr sz="2800" dirty="0"/>
              <a:t>There is not a conversion for cubic feet to cubic meters in Table 1. However, we can still use the conversion for feet to meters</a:t>
            </a:r>
            <a:r>
              <a:rPr lang="en-US" sz="2800" dirty="0"/>
              <a:t>	</a:t>
            </a:r>
            <a:r>
              <a:rPr sz="2800" dirty="0"/>
              <a:t> </a:t>
            </a:r>
            <a:endParaRPr lang="en-US" sz="2800" dirty="0"/>
          </a:p>
          <a:p>
            <a:pPr>
              <a:defRPr sz="2800"/>
            </a:pPr>
            <a:r>
              <a:rPr lang="en-IN" dirty="0"/>
              <a:t>	</a:t>
            </a:r>
          </a:p>
          <a:p>
            <a:pPr>
              <a:defRPr sz="2800"/>
            </a:pPr>
            <a:endParaRPr lang="en-IN" dirty="0"/>
          </a:p>
          <a:p>
            <a:pPr>
              <a:defRPr sz="2800"/>
            </a:pPr>
            <a:endParaRPr lang="en-IN" sz="2800" dirty="0"/>
          </a:p>
          <a:p>
            <a:pPr>
              <a:defRPr sz="2800"/>
            </a:pPr>
            <a:endParaRPr sz="2800" dirty="0"/>
          </a:p>
          <a:p>
            <a:r>
              <a:rPr dirty="0"/>
              <a:t>​</a:t>
            </a:r>
            <a:endParaRPr sz="2800" dirty="0"/>
          </a:p>
        </p:txBody>
      </p:sp>
      <p:pic>
        <p:nvPicPr>
          <p:cNvPr id="7" name="Picture 6" descr="Zero point three zero five meters divided by one foot.">
            <a:extLst>
              <a:ext uri="{FF2B5EF4-FFF2-40B4-BE49-F238E27FC236}">
                <a16:creationId xmlns:a16="http://schemas.microsoft.com/office/drawing/2014/main" id="{CE471365-617C-3ECB-7DCA-948976FBA47C}"/>
              </a:ext>
            </a:extLst>
          </p:cNvPr>
          <p:cNvPicPr>
            <a:picLocks noChangeAspect="1"/>
          </p:cNvPicPr>
          <p:nvPr/>
        </p:nvPicPr>
        <p:blipFill>
          <a:blip r:embed="rId2"/>
          <a:stretch>
            <a:fillRect/>
          </a:stretch>
        </p:blipFill>
        <p:spPr>
          <a:xfrm>
            <a:off x="5334000" y="1906800"/>
            <a:ext cx="951652" cy="684000"/>
          </a:xfrm>
          <a:prstGeom prst="rect">
            <a:avLst/>
          </a:prstGeom>
        </p:spPr>
      </p:pic>
      <p:sp>
        <p:nvSpPr>
          <p:cNvPr id="9" name="TextBox 8">
            <a:extLst>
              <a:ext uri="{FF2B5EF4-FFF2-40B4-BE49-F238E27FC236}">
                <a16:creationId xmlns:a16="http://schemas.microsoft.com/office/drawing/2014/main" id="{8F4B91DE-C206-EA43-6202-F592FAD5E677}"/>
              </a:ext>
            </a:extLst>
          </p:cNvPr>
          <p:cNvSpPr txBox="1"/>
          <p:nvPr/>
        </p:nvSpPr>
        <p:spPr>
          <a:xfrm>
            <a:off x="6257077" y="1858323"/>
            <a:ext cx="2362200" cy="523220"/>
          </a:xfrm>
          <a:prstGeom prst="rect">
            <a:avLst/>
          </a:prstGeom>
          <a:noFill/>
        </p:spPr>
        <p:txBody>
          <a:bodyPr wrap="square">
            <a:spAutoFit/>
          </a:bodyPr>
          <a:lstStyle/>
          <a:p>
            <a:r>
              <a:rPr lang="en-IN" sz="2800" dirty="0"/>
              <a:t>Notice that we</a:t>
            </a:r>
          </a:p>
        </p:txBody>
      </p:sp>
      <p:sp>
        <p:nvSpPr>
          <p:cNvPr id="11" name="TextBox 10">
            <a:extLst>
              <a:ext uri="{FF2B5EF4-FFF2-40B4-BE49-F238E27FC236}">
                <a16:creationId xmlns:a16="http://schemas.microsoft.com/office/drawing/2014/main" id="{EE89D2CB-6EE9-3E5F-38BC-49BD87FC9745}"/>
              </a:ext>
            </a:extLst>
          </p:cNvPr>
          <p:cNvSpPr txBox="1"/>
          <p:nvPr/>
        </p:nvSpPr>
        <p:spPr>
          <a:xfrm>
            <a:off x="990600" y="2322493"/>
            <a:ext cx="7696200" cy="954107"/>
          </a:xfrm>
          <a:prstGeom prst="rect">
            <a:avLst/>
          </a:prstGeom>
          <a:noFill/>
        </p:spPr>
        <p:txBody>
          <a:bodyPr wrap="square">
            <a:spAutoFit/>
          </a:bodyPr>
          <a:lstStyle/>
          <a:p>
            <a:pPr>
              <a:defRPr sz="2800"/>
            </a:pPr>
            <a:r>
              <a:rPr lang="en-US" sz="2800" dirty="0"/>
              <a:t>need to account for the multiple dimensions but are still only changing one unit of measure.</a:t>
            </a:r>
          </a:p>
        </p:txBody>
      </p:sp>
      <p:pic>
        <p:nvPicPr>
          <p:cNvPr id="16" name="Picture 15" descr="2.8 cubic feet is approximately equal to 2.8 cubed feet times open fraction 0.305 meters divided by 1 foot close fraction times open fraction 0.305 meters divided by 1 foot close fraction times open fraction 0.305 meters divided by 1 foot close fraction, which is approximately equal to 0.079443 cubic meters, approximately equal to 0.08 cubic meters.">
            <a:extLst>
              <a:ext uri="{FF2B5EF4-FFF2-40B4-BE49-F238E27FC236}">
                <a16:creationId xmlns:a16="http://schemas.microsoft.com/office/drawing/2014/main" id="{BA1ECFB9-6DE8-2522-A10A-995DFC3DE804}"/>
              </a:ext>
            </a:extLst>
          </p:cNvPr>
          <p:cNvPicPr>
            <a:picLocks noChangeAspect="1"/>
          </p:cNvPicPr>
          <p:nvPr/>
        </p:nvPicPr>
        <p:blipFill>
          <a:blip r:embed="rId3"/>
          <a:stretch>
            <a:fillRect/>
          </a:stretch>
        </p:blipFill>
        <p:spPr>
          <a:xfrm>
            <a:off x="1066799" y="3556477"/>
            <a:ext cx="7716130" cy="756000"/>
          </a:xfrm>
          <a:prstGeom prst="rect">
            <a:avLst/>
          </a:prstGeom>
        </p:spPr>
      </p:pic>
      <p:sp>
        <p:nvSpPr>
          <p:cNvPr id="13" name="TextBox 12">
            <a:extLst>
              <a:ext uri="{FF2B5EF4-FFF2-40B4-BE49-F238E27FC236}">
                <a16:creationId xmlns:a16="http://schemas.microsoft.com/office/drawing/2014/main" id="{21107D23-EB8D-6344-5CB3-4FEE9C4547D8}"/>
              </a:ext>
            </a:extLst>
          </p:cNvPr>
          <p:cNvSpPr txBox="1"/>
          <p:nvPr/>
        </p:nvSpPr>
        <p:spPr>
          <a:xfrm>
            <a:off x="990599" y="4541231"/>
            <a:ext cx="7628677" cy="954107"/>
          </a:xfrm>
          <a:prstGeom prst="rect">
            <a:avLst/>
          </a:prstGeom>
          <a:noFill/>
        </p:spPr>
        <p:txBody>
          <a:bodyPr wrap="square">
            <a:spAutoFit/>
          </a:bodyPr>
          <a:lstStyle/>
          <a:p>
            <a:r>
              <a:rPr lang="en-US" sz="2800" dirty="0"/>
              <a:t>Therefore, </a:t>
            </a:r>
            <a:r>
              <a:rPr lang="en-US" sz="2800" dirty="0">
                <a:latin typeface="Cambria Math"/>
              </a:rPr>
              <a:t>2.8</a:t>
            </a:r>
            <a:r>
              <a:rPr lang="en-US" sz="2800" dirty="0"/>
              <a:t> cubic feet is approximately equal to </a:t>
            </a:r>
            <a:r>
              <a:rPr lang="en-US" sz="2800" dirty="0">
                <a:latin typeface="Cambria Math"/>
              </a:rPr>
              <a:t>0.08</a:t>
            </a:r>
            <a:r>
              <a:rPr lang="en-US" sz="2800" dirty="0"/>
              <a:t> cubic meters.</a:t>
            </a:r>
            <a:endParaRPr lang="en-I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Convert </a:t>
            </a:r>
            <a:r>
              <a:rPr sz="2800" dirty="0">
                <a:latin typeface="Cambria Math"/>
              </a:rPr>
              <a:t>4.3</a:t>
            </a:r>
            <a:r>
              <a:rPr sz="2800" dirty="0"/>
              <a:t> meters to yards. Round to the nearest hundredth.</a:t>
            </a:r>
            <a:endParaRPr lang="en-US" sz="2800" dirty="0"/>
          </a:p>
          <a:p>
            <a:endParaRPr sz="2800" dirty="0"/>
          </a:p>
          <a:p>
            <a:r>
              <a:rPr sz="2800" dirty="0"/>
              <a:t>Answer:</a:t>
            </a:r>
            <a:r>
              <a:rPr lang="en-US" sz="2800" dirty="0"/>
              <a:t> 4.70 yards</a:t>
            </a:r>
            <a:endParaRPr sz="2800" dirty="0"/>
          </a:p>
        </p:txBody>
      </p:sp>
    </p:spTree>
    <p:extLst>
      <p:ext uri="{BB962C8B-B14F-4D97-AF65-F5344CB8AC3E}">
        <p14:creationId xmlns:p14="http://schemas.microsoft.com/office/powerpoint/2010/main" val="430388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Converting between Systems When Conversion Factors Are Unknown</a:t>
            </a:r>
            <a:r>
              <a:rPr lang="en-US" dirty="0"/>
              <a:t>—Slide 1</a:t>
            </a:r>
            <a:endParaRPr dirty="0"/>
          </a:p>
        </p:txBody>
      </p:sp>
      <p:sp>
        <p:nvSpPr>
          <p:cNvPr id="3" name="Text Placeholder 2"/>
          <p:cNvSpPr>
            <a:spLocks noGrp="1"/>
          </p:cNvSpPr>
          <p:nvPr>
            <p:ph type="body" sz="quarter" idx="10"/>
          </p:nvPr>
        </p:nvSpPr>
        <p:spPr/>
        <p:txBody>
          <a:bodyPr>
            <a:normAutofit/>
          </a:bodyPr>
          <a:lstStyle/>
          <a:p>
            <a:r>
              <a:rPr sz="2600" dirty="0"/>
              <a:t>Convert </a:t>
            </a:r>
            <a:r>
              <a:rPr sz="2600" dirty="0">
                <a:latin typeface="Cambria Math"/>
              </a:rPr>
              <a:t>3</a:t>
            </a:r>
            <a:r>
              <a:rPr sz="2600" dirty="0"/>
              <a:t> cups to milliliters.</a:t>
            </a:r>
            <a:endParaRPr lang="en-US" sz="2600" dirty="0"/>
          </a:p>
          <a:p>
            <a:r>
              <a:rPr lang="en-IN" sz="2600" b="1" dirty="0"/>
              <a:t>Solution</a:t>
            </a:r>
          </a:p>
          <a:p>
            <a:pPr>
              <a:defRPr sz="2800"/>
            </a:pPr>
            <a:r>
              <a:rPr lang="en-IN" sz="2600" dirty="0"/>
              <a:t>Although Table 1 does not have an equivalence for cups to millimeters, it does have a conversion for cups to liters. From there, we can use a conversion from liters to milliliters. So we will need to use two conversion factors:</a:t>
            </a:r>
          </a:p>
          <a:p>
            <a:pPr>
              <a:defRPr sz="2800"/>
            </a:pPr>
            <a:endParaRPr lang="en-US" sz="2600" dirty="0"/>
          </a:p>
          <a:p>
            <a:pPr>
              <a:defRPr sz="2800"/>
            </a:pPr>
            <a:endParaRPr lang="en-US" sz="2600" dirty="0"/>
          </a:p>
          <a:p>
            <a:pPr>
              <a:defRPr sz="2800"/>
            </a:pPr>
            <a:endParaRPr lang="ar-AE" sz="2600" dirty="0"/>
          </a:p>
          <a:p>
            <a:pPr algn="ctr"/>
            <a:endParaRPr lang="en-US" sz="2600" dirty="0"/>
          </a:p>
        </p:txBody>
      </p:sp>
      <p:pic>
        <p:nvPicPr>
          <p:cNvPr id="8" name="Picture 7" descr="0.24 liters divided by 1 cup and 1000 milliliters divided by 1 liter.">
            <a:extLst>
              <a:ext uri="{FF2B5EF4-FFF2-40B4-BE49-F238E27FC236}">
                <a16:creationId xmlns:a16="http://schemas.microsoft.com/office/drawing/2014/main" id="{D6913D93-AD81-F8B0-6CB5-2C6A2DB81865}"/>
              </a:ext>
            </a:extLst>
          </p:cNvPr>
          <p:cNvPicPr>
            <a:picLocks noChangeAspect="1"/>
          </p:cNvPicPr>
          <p:nvPr/>
        </p:nvPicPr>
        <p:blipFill>
          <a:blip r:embed="rId2"/>
          <a:stretch>
            <a:fillRect/>
          </a:stretch>
        </p:blipFill>
        <p:spPr>
          <a:xfrm>
            <a:off x="533400" y="3657600"/>
            <a:ext cx="2350174" cy="756000"/>
          </a:xfrm>
          <a:prstGeom prst="rect">
            <a:avLst/>
          </a:prstGeom>
        </p:spPr>
      </p:pic>
      <p:pic>
        <p:nvPicPr>
          <p:cNvPr id="11" name="Picture 10" descr="3 cups is approximately equal to  3 cups times open fraction 0.24 liters divided by 1 cup  close fraction times open fraction 1000 milliliters divided by 1 liter close fraction, which is equal to 720 milliliters.">
            <a:extLst>
              <a:ext uri="{FF2B5EF4-FFF2-40B4-BE49-F238E27FC236}">
                <a16:creationId xmlns:a16="http://schemas.microsoft.com/office/drawing/2014/main" id="{9258BE27-D6BA-D383-7EC1-87DE91973194}"/>
              </a:ext>
            </a:extLst>
          </p:cNvPr>
          <p:cNvPicPr>
            <a:picLocks noChangeAspect="1"/>
          </p:cNvPicPr>
          <p:nvPr/>
        </p:nvPicPr>
        <p:blipFill>
          <a:blip r:embed="rId3"/>
          <a:stretch>
            <a:fillRect/>
          </a:stretch>
        </p:blipFill>
        <p:spPr>
          <a:xfrm>
            <a:off x="2209800" y="4424092"/>
            <a:ext cx="4165347" cy="828000"/>
          </a:xfrm>
          <a:prstGeom prst="rect">
            <a:avLst/>
          </a:prstGeom>
        </p:spPr>
      </p:pic>
      <p:sp>
        <p:nvSpPr>
          <p:cNvPr id="13" name="TextBox 12">
            <a:extLst>
              <a:ext uri="{FF2B5EF4-FFF2-40B4-BE49-F238E27FC236}">
                <a16:creationId xmlns:a16="http://schemas.microsoft.com/office/drawing/2014/main" id="{2940CBB4-5DE0-DDCA-4C58-6E9458DF3A60}"/>
              </a:ext>
            </a:extLst>
          </p:cNvPr>
          <p:cNvSpPr txBox="1"/>
          <p:nvPr/>
        </p:nvSpPr>
        <p:spPr>
          <a:xfrm>
            <a:off x="457200" y="5295292"/>
            <a:ext cx="8305800" cy="492443"/>
          </a:xfrm>
          <a:prstGeom prst="rect">
            <a:avLst/>
          </a:prstGeom>
          <a:noFill/>
        </p:spPr>
        <p:txBody>
          <a:bodyPr wrap="square">
            <a:spAutoFit/>
          </a:bodyPr>
          <a:lstStyle/>
          <a:p>
            <a:r>
              <a:rPr lang="en-US" sz="2600" dirty="0"/>
              <a:t>So </a:t>
            </a:r>
            <a:r>
              <a:rPr lang="en-US" sz="2600" dirty="0">
                <a:latin typeface="Cambria Math"/>
              </a:rPr>
              <a:t>3</a:t>
            </a:r>
            <a:r>
              <a:rPr lang="en-US" sz="2600" dirty="0"/>
              <a:t> cups is approximately equal to </a:t>
            </a:r>
            <a:r>
              <a:rPr lang="en-US" sz="2600" dirty="0">
                <a:latin typeface="Cambria Math"/>
              </a:rPr>
              <a:t>720</a:t>
            </a:r>
            <a:r>
              <a:rPr lang="en-US" sz="2600" dirty="0"/>
              <a:t> milliliters.</a:t>
            </a:r>
            <a:endParaRPr lang="en-IN"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US" dirty="0"/>
              <a:t>2</a:t>
            </a:r>
            <a:endParaRPr dirty="0"/>
          </a:p>
        </p:txBody>
      </p:sp>
      <p:sp>
        <p:nvSpPr>
          <p:cNvPr id="3" name="Text Placeholder 2"/>
          <p:cNvSpPr>
            <a:spLocks noGrp="1"/>
          </p:cNvSpPr>
          <p:nvPr>
            <p:ph type="body" sz="quarter" idx="10"/>
          </p:nvPr>
        </p:nvSpPr>
        <p:spPr/>
        <p:txBody>
          <a:bodyPr>
            <a:normAutofit/>
          </a:bodyPr>
          <a:lstStyle/>
          <a:p>
            <a:r>
              <a:rPr sz="2800" dirty="0"/>
              <a:t>Convert </a:t>
            </a:r>
            <a:r>
              <a:rPr sz="2800" dirty="0">
                <a:latin typeface="Cambria Math"/>
              </a:rPr>
              <a:t>1.5</a:t>
            </a:r>
            <a:r>
              <a:rPr sz="2800" dirty="0"/>
              <a:t> meters to inches. Round to the nearest hundredth.</a:t>
            </a:r>
            <a:endParaRPr lang="en-US" sz="2800" dirty="0"/>
          </a:p>
          <a:p>
            <a:endParaRPr sz="2800" dirty="0"/>
          </a:p>
          <a:p>
            <a:r>
              <a:rPr sz="2800" dirty="0"/>
              <a:t>Answer:</a:t>
            </a:r>
            <a:r>
              <a:rPr lang="en-US" sz="2800" dirty="0"/>
              <a:t> 59.06 inches</a:t>
            </a:r>
            <a:endParaRPr sz="2800" dirty="0"/>
          </a:p>
        </p:txBody>
      </p:sp>
    </p:spTree>
    <p:extLst>
      <p:ext uri="{BB962C8B-B14F-4D97-AF65-F5344CB8AC3E}">
        <p14:creationId xmlns:p14="http://schemas.microsoft.com/office/powerpoint/2010/main" val="4268279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a:t>Conversion factors are most often approximations. Therefore, it's not uncommon for ending decimals to differ slightly when the sources of the conversion factors you choose vary.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Applying Dimensional Analysis with More than One Measurement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500" dirty="0"/>
                  <a:t>Convert each measurement using the appropriate conversion factors. Round to the nearest hundredth.</a:t>
                </a:r>
              </a:p>
              <a:p>
                <a:pPr marL="542925" indent="-542925">
                  <a:defRPr sz="2800"/>
                </a:pPr>
                <a:r>
                  <a:rPr lang="en-IN" sz="2500" dirty="0"/>
                  <a:t>a.​	</a:t>
                </a:r>
                <a14:m>
                  <m:oMath xmlns:m="http://schemas.openxmlformats.org/officeDocument/2006/math">
                    <m:r>
                      <a:rPr lang="en-IN" sz="2500">
                        <a:latin typeface="Cambria Math" panose="02040503050406030204" pitchFamily="18" charset="0"/>
                      </a:rPr>
                      <m:t>32</m:t>
                    </m:r>
                    <m:r>
                      <m:rPr>
                        <m:nor/>
                      </m:rPr>
                      <a:rPr lang="en-IN" sz="2500"/>
                      <m:t> </m:t>
                    </m:r>
                    <m:r>
                      <m:rPr>
                        <m:sty m:val="p"/>
                      </m:rPr>
                      <a:rPr lang="en-IN" sz="2500">
                        <a:latin typeface="Cambria Math" panose="02040503050406030204" pitchFamily="18" charset="0"/>
                      </a:rPr>
                      <m:t>ft</m:t>
                    </m:r>
                    <m:r>
                      <a:rPr lang="en-IN" sz="2500">
                        <a:latin typeface="Cambria Math" panose="02040503050406030204" pitchFamily="18" charset="0"/>
                      </a:rPr>
                      <m:t>/</m:t>
                    </m:r>
                    <m:r>
                      <m:rPr>
                        <m:sty m:val="p"/>
                      </m:rPr>
                      <a:rPr lang="en-IN" sz="2500">
                        <a:latin typeface="Cambria Math" panose="02040503050406030204" pitchFamily="18" charset="0"/>
                      </a:rPr>
                      <m:t>sec</m:t>
                    </m:r>
                  </m:oMath>
                </a14:m>
                <a:r>
                  <a:rPr lang="en-IN" sz="2500" dirty="0"/>
                  <a:t> to </a:t>
                </a:r>
                <a14:m>
                  <m:oMath xmlns:m="http://schemas.openxmlformats.org/officeDocument/2006/math">
                    <m:r>
                      <m:rPr>
                        <m:nor/>
                      </m:rPr>
                      <a:rPr lang="en-IN" sz="2500"/>
                      <m:t> </m:t>
                    </m:r>
                    <m:r>
                      <m:rPr>
                        <m:sty m:val="p"/>
                      </m:rPr>
                      <a:rPr lang="en-IN" sz="2500">
                        <a:latin typeface="Cambria Math" panose="02040503050406030204" pitchFamily="18" charset="0"/>
                      </a:rPr>
                      <m:t>m</m:t>
                    </m:r>
                    <m:r>
                      <a:rPr lang="en-IN" sz="2500">
                        <a:latin typeface="Cambria Math" panose="02040503050406030204" pitchFamily="18" charset="0"/>
                      </a:rPr>
                      <m:t>/</m:t>
                    </m:r>
                    <m:r>
                      <m:rPr>
                        <m:sty m:val="p"/>
                      </m:rPr>
                      <a:rPr lang="en-IN" sz="2500">
                        <a:latin typeface="Cambria Math" panose="02040503050406030204" pitchFamily="18" charset="0"/>
                      </a:rPr>
                      <m:t>min</m:t>
                    </m:r>
                  </m:oMath>
                </a14:m>
                <a:endParaRPr lang="en-IN" sz="2500" dirty="0"/>
              </a:p>
              <a:p>
                <a:pPr marL="542925" indent="-542925">
                  <a:defRPr sz="2800"/>
                </a:pPr>
                <a:r>
                  <a:rPr lang="en-IN" sz="2500" dirty="0"/>
                  <a:t>b.​	</a:t>
                </a:r>
                <a14:m>
                  <m:oMath xmlns:m="http://schemas.openxmlformats.org/officeDocument/2006/math">
                    <m:r>
                      <a:rPr lang="en-IN" sz="2500">
                        <a:latin typeface="Cambria Math" panose="02040503050406030204" pitchFamily="18" charset="0"/>
                      </a:rPr>
                      <m:t>2</m:t>
                    </m:r>
                    <m:r>
                      <a:rPr lang="en-IN" sz="2500">
                        <a:latin typeface="Cambria Math" panose="02040503050406030204" pitchFamily="18" charset="0"/>
                      </a:rPr>
                      <m:t>.</m:t>
                    </m:r>
                    <m:r>
                      <a:rPr lang="en-IN" sz="2500">
                        <a:latin typeface="Cambria Math" panose="02040503050406030204" pitchFamily="18" charset="0"/>
                      </a:rPr>
                      <m:t>09</m:t>
                    </m:r>
                    <m:r>
                      <m:rPr>
                        <m:nor/>
                      </m:rPr>
                      <a:rPr lang="en-IN" sz="2500"/>
                      <m:t> </m:t>
                    </m:r>
                    <m:r>
                      <m:rPr>
                        <m:sty m:val="p"/>
                      </m:rPr>
                      <a:rPr lang="en-IN" sz="2500">
                        <a:latin typeface="Cambria Math" panose="02040503050406030204" pitchFamily="18" charset="0"/>
                      </a:rPr>
                      <m:t>g</m:t>
                    </m:r>
                    <m:r>
                      <a:rPr lang="en-IN" sz="2500">
                        <a:latin typeface="Cambria Math" panose="02040503050406030204" pitchFamily="18" charset="0"/>
                      </a:rPr>
                      <m:t>/</m:t>
                    </m:r>
                    <m:r>
                      <m:rPr>
                        <m:sty m:val="p"/>
                      </m:rPr>
                      <a:rPr lang="en-IN" sz="2500">
                        <a:latin typeface="Cambria Math" panose="02040503050406030204" pitchFamily="18" charset="0"/>
                      </a:rPr>
                      <m:t>mL</m:t>
                    </m:r>
                  </m:oMath>
                </a14:m>
                <a:r>
                  <a:rPr lang="en-IN" sz="2500" dirty="0"/>
                  <a:t> to </a:t>
                </a:r>
                <a14:m>
                  <m:oMath xmlns:m="http://schemas.openxmlformats.org/officeDocument/2006/math">
                    <m:r>
                      <m:rPr>
                        <m:nor/>
                      </m:rPr>
                      <a:rPr lang="en-IN" sz="2500"/>
                      <m:t> </m:t>
                    </m:r>
                    <m:r>
                      <m:rPr>
                        <m:sty m:val="p"/>
                      </m:rPr>
                      <a:rPr lang="en-IN" sz="2500">
                        <a:latin typeface="Cambria Math" panose="02040503050406030204" pitchFamily="18" charset="0"/>
                      </a:rPr>
                      <m:t>lb</m:t>
                    </m:r>
                    <m:r>
                      <a:rPr lang="en-IN" sz="2500">
                        <a:latin typeface="Cambria Math" panose="02040503050406030204" pitchFamily="18" charset="0"/>
                      </a:rPr>
                      <m:t>/</m:t>
                    </m:r>
                    <m:r>
                      <m:rPr>
                        <m:sty m:val="p"/>
                      </m:rPr>
                      <a:rPr lang="en-IN" sz="2500">
                        <a:latin typeface="Cambria Math" panose="02040503050406030204" pitchFamily="18" charset="0"/>
                      </a:rPr>
                      <m:t>gal</m:t>
                    </m:r>
                  </m:oMath>
                </a14:m>
                <a:endParaRPr lang="en-IN" sz="2500" dirty="0"/>
              </a:p>
              <a:p>
                <a:r>
                  <a:rPr lang="en-IN" sz="2500" b="1" dirty="0"/>
                  <a:t>Solution</a:t>
                </a:r>
              </a:p>
              <a:p>
                <a:pPr marL="542925" indent="-542925">
                  <a:defRPr sz="2800"/>
                </a:pPr>
                <a:r>
                  <a:rPr lang="en-IN" sz="2500" dirty="0"/>
                  <a:t>a.​	To begin converting </a:t>
                </a:r>
                <a14:m>
                  <m:oMath xmlns:m="http://schemas.openxmlformats.org/officeDocument/2006/math">
                    <m:r>
                      <a:rPr lang="en-IN" sz="2500">
                        <a:latin typeface="Cambria Math" panose="02040503050406030204" pitchFamily="18" charset="0"/>
                      </a:rPr>
                      <m:t>32</m:t>
                    </m:r>
                    <m:r>
                      <m:rPr>
                        <m:nor/>
                      </m:rPr>
                      <a:rPr lang="en-IN" sz="2500"/>
                      <m:t> </m:t>
                    </m:r>
                    <m:r>
                      <m:rPr>
                        <m:sty m:val="p"/>
                      </m:rPr>
                      <a:rPr lang="en-IN" sz="2500">
                        <a:latin typeface="Cambria Math" panose="02040503050406030204" pitchFamily="18" charset="0"/>
                      </a:rPr>
                      <m:t>ft</m:t>
                    </m:r>
                    <m:r>
                      <a:rPr lang="en-IN" sz="2500">
                        <a:latin typeface="Cambria Math" panose="02040503050406030204" pitchFamily="18" charset="0"/>
                      </a:rPr>
                      <m:t>/</m:t>
                    </m:r>
                    <m:r>
                      <m:rPr>
                        <m:sty m:val="p"/>
                      </m:rPr>
                      <a:rPr lang="en-IN" sz="2500">
                        <a:latin typeface="Cambria Math" panose="02040503050406030204" pitchFamily="18" charset="0"/>
                      </a:rPr>
                      <m:t>sec</m:t>
                    </m:r>
                  </m:oMath>
                </a14:m>
                <a:r>
                  <a:rPr lang="en-IN" sz="2500" dirty="0"/>
                  <a:t> to </a:t>
                </a:r>
                <a14:m>
                  <m:oMath xmlns:m="http://schemas.openxmlformats.org/officeDocument/2006/math">
                    <m:r>
                      <m:rPr>
                        <m:nor/>
                      </m:rPr>
                      <a:rPr lang="en-IN" sz="2500"/>
                      <m:t> </m:t>
                    </m:r>
                    <m:r>
                      <m:rPr>
                        <m:sty m:val="p"/>
                      </m:rPr>
                      <a:rPr lang="en-IN" sz="2500">
                        <a:latin typeface="Cambria Math" panose="02040503050406030204" pitchFamily="18" charset="0"/>
                      </a:rPr>
                      <m:t>m</m:t>
                    </m:r>
                    <m:r>
                      <a:rPr lang="en-IN" sz="2500">
                        <a:latin typeface="Cambria Math" panose="02040503050406030204" pitchFamily="18" charset="0"/>
                      </a:rPr>
                      <m:t>/</m:t>
                    </m:r>
                    <m:r>
                      <m:rPr>
                        <m:sty m:val="p"/>
                      </m:rPr>
                      <a:rPr lang="en-IN" sz="2500">
                        <a:latin typeface="Cambria Math" panose="02040503050406030204" pitchFamily="18" charset="0"/>
                      </a:rPr>
                      <m:t>min</m:t>
                    </m:r>
                  </m:oMath>
                </a14:m>
                <a:r>
                  <a:rPr lang="en-IN" sz="2500" dirty="0"/>
                  <a:t>, notice that the numerator needs to change from feet to meters and the denominator needs to change from seconds to minutes. To change feet to meters, we can use the conversion factor	</a:t>
                </a:r>
              </a:p>
              <a:p>
                <a:pPr marL="542925" indent="-542925">
                  <a:defRPr sz="2800"/>
                </a:pPr>
                <a:r>
                  <a:rPr lang="en-IN" sz="2500" dirty="0"/>
                  <a:t>	</a:t>
                </a:r>
                <a:endParaRPr sz="25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5" t="-982" r="-74"/>
                </a:stretch>
              </a:blipFill>
            </p:spPr>
            <p:txBody>
              <a:bodyPr/>
              <a:lstStyle/>
              <a:p>
                <a:r>
                  <a:rPr lang="en-IN">
                    <a:noFill/>
                  </a:rPr>
                  <a:t> </a:t>
                </a:r>
              </a:p>
            </p:txBody>
          </p:sp>
        </mc:Fallback>
      </mc:AlternateContent>
      <p:pic>
        <p:nvPicPr>
          <p:cNvPr id="6" name="Picture 5" descr="1 meter divided by 3.28 feet.">
            <a:extLst>
              <a:ext uri="{FF2B5EF4-FFF2-40B4-BE49-F238E27FC236}">
                <a16:creationId xmlns:a16="http://schemas.microsoft.com/office/drawing/2014/main" id="{19515666-90AD-5367-D163-5F7D2AE3A721}"/>
              </a:ext>
            </a:extLst>
          </p:cNvPr>
          <p:cNvPicPr>
            <a:picLocks noChangeAspect="1"/>
          </p:cNvPicPr>
          <p:nvPr/>
        </p:nvPicPr>
        <p:blipFill>
          <a:blip r:embed="rId3"/>
          <a:stretch>
            <a:fillRect/>
          </a:stretch>
        </p:blipFill>
        <p:spPr>
          <a:xfrm>
            <a:off x="1918298" y="4735399"/>
            <a:ext cx="697305" cy="648000"/>
          </a:xfrm>
          <a:prstGeom prst="rect">
            <a:avLst/>
          </a:prstGeom>
        </p:spPr>
      </p:pic>
      <p:sp>
        <p:nvSpPr>
          <p:cNvPr id="8" name="TextBox 7">
            <a:extLst>
              <a:ext uri="{FF2B5EF4-FFF2-40B4-BE49-F238E27FC236}">
                <a16:creationId xmlns:a16="http://schemas.microsoft.com/office/drawing/2014/main" id="{7ACD7A94-3F6A-9C19-459E-4FF49B1813B4}"/>
              </a:ext>
            </a:extLst>
          </p:cNvPr>
          <p:cNvSpPr txBox="1"/>
          <p:nvPr/>
        </p:nvSpPr>
        <p:spPr>
          <a:xfrm>
            <a:off x="2514600" y="4735399"/>
            <a:ext cx="3265095" cy="492443"/>
          </a:xfrm>
          <a:prstGeom prst="rect">
            <a:avLst/>
          </a:prstGeom>
          <a:noFill/>
        </p:spPr>
        <p:txBody>
          <a:bodyPr wrap="square">
            <a:spAutoFit/>
          </a:bodyPr>
          <a:lstStyle/>
          <a:p>
            <a:r>
              <a:rPr lang="en-US" sz="2600" dirty="0"/>
              <a:t>). </a:t>
            </a:r>
            <a:r>
              <a:rPr lang="en-IN" sz="2600" dirty="0"/>
              <a:t>Remember that the </a:t>
            </a:r>
          </a:p>
        </p:txBody>
      </p:sp>
      <p:sp>
        <p:nvSpPr>
          <p:cNvPr id="10" name="TextBox 9">
            <a:extLst>
              <a:ext uri="{FF2B5EF4-FFF2-40B4-BE49-F238E27FC236}">
                <a16:creationId xmlns:a16="http://schemas.microsoft.com/office/drawing/2014/main" id="{21D3CBE9-A683-2CDF-2077-4492BBB82E46}"/>
              </a:ext>
            </a:extLst>
          </p:cNvPr>
          <p:cNvSpPr txBox="1"/>
          <p:nvPr/>
        </p:nvSpPr>
        <p:spPr>
          <a:xfrm>
            <a:off x="990600" y="5199467"/>
            <a:ext cx="7696200" cy="830997"/>
          </a:xfrm>
          <a:prstGeom prst="rect">
            <a:avLst/>
          </a:prstGeom>
          <a:noFill/>
        </p:spPr>
        <p:txBody>
          <a:bodyPr wrap="square">
            <a:spAutoFit/>
          </a:bodyPr>
          <a:lstStyle/>
          <a:p>
            <a:pPr marL="542925" indent="-542925">
              <a:defRPr sz="2800"/>
            </a:pPr>
            <a:r>
              <a:rPr lang="en-IN" sz="2400" dirty="0"/>
              <a:t>measurement you would like to end up with needs to</a:t>
            </a:r>
          </a:p>
          <a:p>
            <a:pPr marL="542925" indent="-542925">
              <a:defRPr sz="2800"/>
            </a:pPr>
            <a:r>
              <a:rPr lang="en-IN" sz="2400" dirty="0"/>
              <a:t>be in the numerator.)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Applying Dimensional Analysis with More than One Measurement</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dirty="0"/>
                  <a:t>​</a:t>
                </a:r>
                <a:r>
                  <a:rPr sz="2800" dirty="0"/>
                  <a:t>To change seconds to minutes, we can use the conversion factor for </a:t>
                </a:r>
                <a14:m>
                  <m:oMath xmlns:m="http://schemas.openxmlformats.org/officeDocument/2006/math">
                    <m:r>
                      <a:rPr>
                        <a:latin typeface="Cambria Math" panose="02040503050406030204" pitchFamily="18" charset="0"/>
                      </a:rPr>
                      <m:t>1</m:t>
                    </m:r>
                    <m:r>
                      <m:rPr>
                        <m:nor/>
                      </m:rPr>
                      <a:rPr/>
                      <m:t> </m:t>
                    </m:r>
                    <m:r>
                      <m:rPr>
                        <m:sty m:val="p"/>
                      </m:rPr>
                      <a:rPr>
                        <a:latin typeface="Cambria Math" panose="02040503050406030204" pitchFamily="18" charset="0"/>
                      </a:rPr>
                      <m:t>min</m:t>
                    </m:r>
                    <m:r>
                      <a:rPr>
                        <a:latin typeface="Cambria Math" panose="02040503050406030204" pitchFamily="18" charset="0"/>
                      </a:rPr>
                      <m:t>=</m:t>
                    </m:r>
                    <m:r>
                      <a:rPr>
                        <a:latin typeface="Cambria Math" panose="02040503050406030204" pitchFamily="18" charset="0"/>
                      </a:rPr>
                      <m:t>60</m:t>
                    </m:r>
                    <m:r>
                      <m:rPr>
                        <m:nor/>
                      </m:rPr>
                      <a:rPr/>
                      <m:t> </m:t>
                    </m:r>
                    <m:r>
                      <m:rPr>
                        <m:sty m:val="p"/>
                      </m:rPr>
                      <a:rPr>
                        <a:latin typeface="Cambria Math" panose="02040503050406030204" pitchFamily="18" charset="0"/>
                      </a:rPr>
                      <m:t>sec</m:t>
                    </m:r>
                  </m:oMath>
                </a14:m>
                <a:r>
                  <a:rPr sz="2800" dirty="0"/>
                  <a:t>. However, we need to stop and think about how this conversion factor needs to be oriented. Because the unit we want to change (seconds) is in the denominator, we will need to reverse our conventional fraction setup. We will put seconds in the numerator, so the seconds will cancel out, and minutes in the denominator. So the conversion factor to use is</a:t>
                </a:r>
              </a:p>
              <a:p>
                <a:r>
                  <a:rPr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pic>
        <p:nvPicPr>
          <p:cNvPr id="7" name="Picture 6" descr="60 seconds divided by 1 minute.">
            <a:extLst>
              <a:ext uri="{FF2B5EF4-FFF2-40B4-BE49-F238E27FC236}">
                <a16:creationId xmlns:a16="http://schemas.microsoft.com/office/drawing/2014/main" id="{C46EB910-B16C-5DF0-B5CF-8642AD750648}"/>
              </a:ext>
            </a:extLst>
          </p:cNvPr>
          <p:cNvPicPr>
            <a:picLocks noChangeAspect="1"/>
          </p:cNvPicPr>
          <p:nvPr/>
        </p:nvPicPr>
        <p:blipFill>
          <a:blip r:embed="rId3"/>
          <a:stretch>
            <a:fillRect/>
          </a:stretch>
        </p:blipFill>
        <p:spPr>
          <a:xfrm>
            <a:off x="2743200" y="4419600"/>
            <a:ext cx="821739" cy="720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Applying Dimensional Analysis with More than One Measurement</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Now we can multiply with both conversion factors.</a:t>
            </a:r>
          </a:p>
          <a:p>
            <a:pPr algn="ctr">
              <a:defRPr sz="2800"/>
            </a:pPr>
            <a:r>
              <a:rPr dirty="0"/>
              <a:t>​</a:t>
            </a:r>
            <a:endParaRPr lang="en-US" dirty="0"/>
          </a:p>
          <a:p>
            <a:pPr algn="ctr">
              <a:defRPr sz="2800"/>
            </a:pPr>
            <a:endParaRPr lang="en-IN" sz="2800" dirty="0"/>
          </a:p>
          <a:p>
            <a:pPr algn="ctr">
              <a:defRPr sz="2800"/>
            </a:pPr>
            <a:endParaRPr lang="en-IN" dirty="0"/>
          </a:p>
          <a:p>
            <a:pPr algn="ctr">
              <a:defRPr sz="2800"/>
            </a:pPr>
            <a:endParaRPr lang="en-IN" sz="2800" dirty="0"/>
          </a:p>
          <a:p>
            <a:pPr algn="ctr">
              <a:defRPr sz="2800"/>
            </a:pPr>
            <a:endParaRPr lang="en-IN" dirty="0"/>
          </a:p>
        </p:txBody>
      </p:sp>
      <p:pic>
        <p:nvPicPr>
          <p:cNvPr id="7" name="Picture 6" descr="32 feet per second approximately equal to open fraction 32 feet divided by 1 second close fraction times open fraction 1 meter divided by 3.28 feet close fraction times open fraction 60 seconds divided by 1 minute close fraction equals 1920 meters divided by 3.28 minutes approximately equal to 585.3659 meters per minute.">
            <a:extLst>
              <a:ext uri="{FF2B5EF4-FFF2-40B4-BE49-F238E27FC236}">
                <a16:creationId xmlns:a16="http://schemas.microsoft.com/office/drawing/2014/main" id="{6D895CD8-6430-4CC7-A2FE-5D86B60A7ADD}"/>
              </a:ext>
            </a:extLst>
          </p:cNvPr>
          <p:cNvPicPr>
            <a:picLocks noChangeAspect="1"/>
          </p:cNvPicPr>
          <p:nvPr/>
        </p:nvPicPr>
        <p:blipFill>
          <a:blip r:embed="rId2"/>
          <a:stretch>
            <a:fillRect/>
          </a:stretch>
        </p:blipFill>
        <p:spPr>
          <a:xfrm>
            <a:off x="2057400" y="1752600"/>
            <a:ext cx="4160448" cy="2232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05E96DD-E690-B4DB-D820-921AFFE6B5F1}"/>
                  </a:ext>
                </a:extLst>
              </p:cNvPr>
              <p:cNvSpPr txBox="1"/>
              <p:nvPr/>
            </p:nvSpPr>
            <p:spPr>
              <a:xfrm>
                <a:off x="457200" y="4036369"/>
                <a:ext cx="8229600" cy="523220"/>
              </a:xfrm>
              <a:prstGeom prst="rect">
                <a:avLst/>
              </a:prstGeom>
              <a:noFill/>
            </p:spPr>
            <p:txBody>
              <a:bodyPr wrap="square">
                <a:spAutoFit/>
              </a:bodyPr>
              <a:lstStyle/>
              <a:p>
                <a:pPr algn="ctr">
                  <a:defRPr sz="2800"/>
                </a:pPr>
                <a:r>
                  <a:rPr lang="en-US" sz="2800" dirty="0"/>
                  <a:t>So </a:t>
                </a:r>
                <a14:m>
                  <m:oMath xmlns:m="http://schemas.openxmlformats.org/officeDocument/2006/math">
                    <m:r>
                      <a:rPr lang="en-US" sz="2800">
                        <a:latin typeface="Cambria Math" panose="02040503050406030204" pitchFamily="18" charset="0"/>
                      </a:rPr>
                      <m:t>32</m:t>
                    </m:r>
                    <m:r>
                      <m:rPr>
                        <m:nor/>
                      </m:rPr>
                      <a:rPr lang="en-US" sz="2800"/>
                      <m:t> </m:t>
                    </m:r>
                    <m:r>
                      <m:rPr>
                        <m:sty m:val="p"/>
                      </m:rPr>
                      <a:rPr lang="en-US" sz="2800">
                        <a:latin typeface="Cambria Math" panose="02040503050406030204" pitchFamily="18" charset="0"/>
                      </a:rPr>
                      <m:t>ft</m:t>
                    </m:r>
                    <m:r>
                      <a:rPr lang="en-US" sz="2800">
                        <a:latin typeface="Cambria Math" panose="02040503050406030204" pitchFamily="18" charset="0"/>
                      </a:rPr>
                      <m:t>/</m:t>
                    </m:r>
                    <m:r>
                      <m:rPr>
                        <m:sty m:val="p"/>
                      </m:rPr>
                      <a:rPr lang="en-US" sz="2800">
                        <a:latin typeface="Cambria Math" panose="02040503050406030204" pitchFamily="18" charset="0"/>
                      </a:rPr>
                      <m:t>sec</m:t>
                    </m:r>
                  </m:oMath>
                </a14:m>
                <a:r>
                  <a:rPr lang="en-US" sz="2800" dirty="0"/>
                  <a:t> is approximately </a:t>
                </a:r>
                <a14:m>
                  <m:oMath xmlns:m="http://schemas.openxmlformats.org/officeDocument/2006/math">
                    <m:r>
                      <a:rPr lang="en-US" sz="2800">
                        <a:latin typeface="Cambria Math" panose="02040503050406030204" pitchFamily="18" charset="0"/>
                      </a:rPr>
                      <m:t>585</m:t>
                    </m:r>
                    <m:r>
                      <a:rPr lang="en-US" sz="2800">
                        <a:latin typeface="Cambria Math" panose="02040503050406030204" pitchFamily="18" charset="0"/>
                      </a:rPr>
                      <m:t>.</m:t>
                    </m:r>
                    <m:r>
                      <a:rPr lang="en-US" sz="2800">
                        <a:latin typeface="Cambria Math" panose="02040503050406030204" pitchFamily="18" charset="0"/>
                      </a:rPr>
                      <m:t>37</m:t>
                    </m:r>
                    <m:r>
                      <m:rPr>
                        <m:nor/>
                      </m:rPr>
                      <a:rPr lang="en-US" sz="2800"/>
                      <m:t> </m:t>
                    </m:r>
                    <m:r>
                      <m:rPr>
                        <m:sty m:val="p"/>
                      </m:rPr>
                      <a:rPr lang="en-US" sz="2800">
                        <a:latin typeface="Cambria Math" panose="02040503050406030204" pitchFamily="18" charset="0"/>
                      </a:rPr>
                      <m:t>m</m:t>
                    </m:r>
                    <m:r>
                      <a:rPr lang="en-US" sz="2800">
                        <a:latin typeface="Cambria Math" panose="02040503050406030204" pitchFamily="18" charset="0"/>
                      </a:rPr>
                      <m:t>/</m:t>
                    </m:r>
                    <m:r>
                      <m:rPr>
                        <m:sty m:val="p"/>
                      </m:rPr>
                      <a:rPr lang="en-US" sz="2800">
                        <a:latin typeface="Cambria Math" panose="02040503050406030204" pitchFamily="18" charset="0"/>
                      </a:rPr>
                      <m:t>min</m:t>
                    </m:r>
                  </m:oMath>
                </a14:m>
                <a:r>
                  <a:rPr lang="en-US" sz="2800" dirty="0"/>
                  <a:t>.</a:t>
                </a:r>
              </a:p>
            </p:txBody>
          </p:sp>
        </mc:Choice>
        <mc:Fallback xmlns="">
          <p:sp>
            <p:nvSpPr>
              <p:cNvPr id="9" name="TextBox 8">
                <a:extLst>
                  <a:ext uri="{FF2B5EF4-FFF2-40B4-BE49-F238E27FC236}">
                    <a16:creationId xmlns:a16="http://schemas.microsoft.com/office/drawing/2014/main" id="{C05E96DD-E690-B4DB-D820-921AFFE6B5F1}"/>
                  </a:ext>
                </a:extLst>
              </p:cNvPr>
              <p:cNvSpPr txBox="1">
                <a:spLocks noRot="1" noChangeAspect="1" noMove="1" noResize="1" noEditPoints="1" noAdjustHandles="1" noChangeArrowheads="1" noChangeShapeType="1" noTextEdit="1"/>
              </p:cNvSpPr>
              <p:nvPr/>
            </p:nvSpPr>
            <p:spPr>
              <a:xfrm>
                <a:off x="457200" y="4036369"/>
                <a:ext cx="8229600" cy="523220"/>
              </a:xfrm>
              <a:prstGeom prst="rect">
                <a:avLst/>
              </a:prstGeom>
              <a:blipFill>
                <a:blip r:embed="rId3"/>
                <a:stretch>
                  <a:fillRect t="-10465" b="-32558"/>
                </a:stretch>
              </a:blipFill>
            </p:spPr>
            <p:txBody>
              <a:bodyPr/>
              <a:lstStyle/>
              <a:p>
                <a:r>
                  <a:rPr lang="en-IN">
                    <a:noFill/>
                  </a:rPr>
                  <a:t> </a:t>
                </a:r>
              </a:p>
            </p:txBody>
          </p:sp>
        </mc:Fallback>
      </mc:AlternateContent>
    </p:spTree>
    <p:extLst>
      <p:ext uri="{BB962C8B-B14F-4D97-AF65-F5344CB8AC3E}">
        <p14:creationId xmlns:p14="http://schemas.microsoft.com/office/powerpoint/2010/main" val="1203092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Applying Dimensional Analysis with More than One Measurement</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501214" y="1045315"/>
                <a:ext cx="8229600" cy="4967067"/>
              </a:xfrm>
            </p:spPr>
            <p:txBody>
              <a:bodyPr>
                <a:normAutofit/>
              </a:bodyPr>
              <a:lstStyle/>
              <a:p>
                <a:pPr marL="542925" indent="-542925">
                  <a:defRPr sz="2800"/>
                </a:pPr>
                <a:r>
                  <a:rPr lang="en-US" sz="2400" dirty="0"/>
                  <a:t>b.	​</a:t>
                </a:r>
                <a14:m>
                  <m:oMath xmlns:m="http://schemas.openxmlformats.org/officeDocument/2006/math">
                    <m:r>
                      <a:rPr lang="en-US" sz="2400">
                        <a:latin typeface="Cambria Math" panose="02040503050406030204" pitchFamily="18" charset="0"/>
                      </a:rPr>
                      <m:t>2</m:t>
                    </m:r>
                    <m:r>
                      <a:rPr lang="en-US" sz="2400">
                        <a:latin typeface="Cambria Math" panose="02040503050406030204" pitchFamily="18" charset="0"/>
                      </a:rPr>
                      <m:t>.</m:t>
                    </m:r>
                    <m:r>
                      <a:rPr lang="en-US" sz="2400">
                        <a:latin typeface="Cambria Math" panose="02040503050406030204" pitchFamily="18" charset="0"/>
                      </a:rPr>
                      <m:t>09</m:t>
                    </m:r>
                    <m:r>
                      <m:rPr>
                        <m:nor/>
                      </m:rPr>
                      <a:rPr lang="en-US" sz="2400"/>
                      <m:t> </m:t>
                    </m:r>
                    <m:r>
                      <m:rPr>
                        <m:sty m:val="p"/>
                      </m:rPr>
                      <a:rPr lang="en-US" sz="2400">
                        <a:latin typeface="Cambria Math" panose="02040503050406030204" pitchFamily="18" charset="0"/>
                      </a:rPr>
                      <m:t>g</m:t>
                    </m:r>
                    <m:r>
                      <a:rPr lang="en-US" sz="2400">
                        <a:latin typeface="Cambria Math" panose="02040503050406030204" pitchFamily="18" charset="0"/>
                      </a:rPr>
                      <m:t>/</m:t>
                    </m:r>
                    <m:r>
                      <m:rPr>
                        <m:sty m:val="p"/>
                      </m:rPr>
                      <a:rPr lang="en-US" sz="2400">
                        <a:latin typeface="Cambria Math" panose="02040503050406030204" pitchFamily="18" charset="0"/>
                      </a:rPr>
                      <m:t>mL</m:t>
                    </m:r>
                  </m:oMath>
                </a14:m>
                <a:r>
                  <a:rPr lang="en-US" sz="2400" dirty="0"/>
                  <a:t> to</a:t>
                </a:r>
                <a14:m>
                  <m:oMath xmlns:m="http://schemas.openxmlformats.org/officeDocument/2006/math">
                    <m:r>
                      <m:rPr>
                        <m:nor/>
                      </m:rPr>
                      <a:rPr lang="en-US" sz="2400"/>
                      <m:t> </m:t>
                    </m:r>
                    <m:r>
                      <m:rPr>
                        <m:sty m:val="p"/>
                      </m:rPr>
                      <a:rPr lang="en-US" sz="2400">
                        <a:latin typeface="Cambria Math" panose="02040503050406030204" pitchFamily="18" charset="0"/>
                      </a:rPr>
                      <m:t>lb</m:t>
                    </m:r>
                    <m:r>
                      <a:rPr lang="en-US" sz="2400">
                        <a:latin typeface="Cambria Math" panose="02040503050406030204" pitchFamily="18" charset="0"/>
                      </a:rPr>
                      <m:t>/</m:t>
                    </m:r>
                    <m:r>
                      <m:rPr>
                        <m:sty m:val="p"/>
                      </m:rPr>
                      <a:rPr lang="en-US" sz="2400">
                        <a:latin typeface="Cambria Math" panose="02040503050406030204" pitchFamily="18" charset="0"/>
                      </a:rPr>
                      <m:t>gal</m:t>
                    </m:r>
                  </m:oMath>
                </a14:m>
                <a:endParaRPr lang="en-US" sz="2400" dirty="0"/>
              </a:p>
              <a:p>
                <a:r>
                  <a:rPr lang="en-US" sz="2400" dirty="0"/>
                  <a:t>​Notice that we need to convert grams to pounds in the numerator and milliliters to gallons in the denominator.</a:t>
                </a:r>
              </a:p>
              <a:p>
                <a:r>
                  <a:rPr lang="en-US" sz="2400" dirty="0"/>
                  <a:t>​Although we don't have a direct conversion for grams to pounds in Table 1, we can use two conversions to get us there: grams to ounces and ounces to pounds.</a:t>
                </a:r>
              </a:p>
              <a:p>
                <a:pPr>
                  <a:defRPr sz="2800"/>
                </a:pPr>
                <a:r>
                  <a:rPr lang="en-US" sz="2400" dirty="0"/>
                  <a:t>​To convert grams to ounces in the numerator, we need grams to be in the denominator of the conversion factor. </a:t>
                </a:r>
              </a:p>
              <a:p>
                <a:pPr>
                  <a:defRPr sz="2800"/>
                </a:pPr>
                <a:r>
                  <a:rPr lang="en-US" sz="2400" dirty="0"/>
                  <a:t>Therefore, we can use</a:t>
                </a:r>
              </a:p>
              <a:p>
                <a:pPr>
                  <a:defRPr sz="2800"/>
                </a:pP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501214" y="1045315"/>
                <a:ext cx="8229600" cy="4967067"/>
              </a:xfrm>
              <a:blipFill>
                <a:blip r:embed="rId2"/>
                <a:stretch>
                  <a:fillRect l="-1111" t="-982" r="-296"/>
                </a:stretch>
              </a:blipFill>
            </p:spPr>
            <p:txBody>
              <a:bodyPr/>
              <a:lstStyle/>
              <a:p>
                <a:r>
                  <a:rPr lang="en-IN">
                    <a:noFill/>
                  </a:rPr>
                  <a:t> </a:t>
                </a:r>
              </a:p>
            </p:txBody>
          </p:sp>
        </mc:Fallback>
      </mc:AlternateContent>
      <p:pic>
        <p:nvPicPr>
          <p:cNvPr id="6" name="Picture 5" descr="0.035 ounces divided by 1 gram.">
            <a:extLst>
              <a:ext uri="{FF2B5EF4-FFF2-40B4-BE49-F238E27FC236}">
                <a16:creationId xmlns:a16="http://schemas.microsoft.com/office/drawing/2014/main" id="{07C39A27-6663-A25B-9EFF-F299FF5157FE}"/>
              </a:ext>
            </a:extLst>
          </p:cNvPr>
          <p:cNvPicPr>
            <a:picLocks noChangeAspect="1"/>
          </p:cNvPicPr>
          <p:nvPr/>
        </p:nvPicPr>
        <p:blipFill>
          <a:blip r:embed="rId3"/>
          <a:stretch>
            <a:fillRect/>
          </a:stretch>
        </p:blipFill>
        <p:spPr>
          <a:xfrm>
            <a:off x="3429000" y="4248904"/>
            <a:ext cx="880435" cy="648000"/>
          </a:xfrm>
          <a:prstGeom prst="rect">
            <a:avLst/>
          </a:prstGeom>
        </p:spPr>
      </p:pic>
      <p:sp>
        <p:nvSpPr>
          <p:cNvPr id="8" name="TextBox 7">
            <a:extLst>
              <a:ext uri="{FF2B5EF4-FFF2-40B4-BE49-F238E27FC236}">
                <a16:creationId xmlns:a16="http://schemas.microsoft.com/office/drawing/2014/main" id="{ECAA16CC-31CB-166D-AED8-C3CD2487E963}"/>
              </a:ext>
            </a:extLst>
          </p:cNvPr>
          <p:cNvSpPr txBox="1"/>
          <p:nvPr/>
        </p:nvSpPr>
        <p:spPr>
          <a:xfrm>
            <a:off x="4436582" y="4261360"/>
            <a:ext cx="4267200" cy="461665"/>
          </a:xfrm>
          <a:prstGeom prst="rect">
            <a:avLst/>
          </a:prstGeom>
          <a:noFill/>
        </p:spPr>
        <p:txBody>
          <a:bodyPr wrap="square">
            <a:spAutoFit/>
          </a:bodyPr>
          <a:lstStyle/>
          <a:p>
            <a:r>
              <a:rPr lang="en-US" sz="2400" dirty="0"/>
              <a:t>for grams to ounces. Then, to</a:t>
            </a:r>
            <a:endParaRPr lang="en-IN" sz="2400" dirty="0"/>
          </a:p>
        </p:txBody>
      </p:sp>
      <p:sp>
        <p:nvSpPr>
          <p:cNvPr id="10" name="TextBox 9">
            <a:extLst>
              <a:ext uri="{FF2B5EF4-FFF2-40B4-BE49-F238E27FC236}">
                <a16:creationId xmlns:a16="http://schemas.microsoft.com/office/drawing/2014/main" id="{D91E23E4-403A-DCF3-FF69-315F3A1E2C7B}"/>
              </a:ext>
            </a:extLst>
          </p:cNvPr>
          <p:cNvSpPr txBox="1"/>
          <p:nvPr/>
        </p:nvSpPr>
        <p:spPr>
          <a:xfrm>
            <a:off x="478318" y="4716982"/>
            <a:ext cx="8208482" cy="461665"/>
          </a:xfrm>
          <a:prstGeom prst="rect">
            <a:avLst/>
          </a:prstGeom>
          <a:noFill/>
        </p:spPr>
        <p:txBody>
          <a:bodyPr wrap="square">
            <a:spAutoFit/>
          </a:bodyPr>
          <a:lstStyle/>
          <a:p>
            <a:r>
              <a:rPr lang="en-US" sz="2400" dirty="0"/>
              <a:t>change ounces to pounds, we need ounces in the denominator</a:t>
            </a:r>
            <a:endParaRPr lang="en-IN" sz="2400" dirty="0"/>
          </a:p>
        </p:txBody>
      </p:sp>
      <p:sp>
        <p:nvSpPr>
          <p:cNvPr id="12" name="TextBox 11">
            <a:extLst>
              <a:ext uri="{FF2B5EF4-FFF2-40B4-BE49-F238E27FC236}">
                <a16:creationId xmlns:a16="http://schemas.microsoft.com/office/drawing/2014/main" id="{37260A62-3895-85F2-0077-205659F6F6A3}"/>
              </a:ext>
            </a:extLst>
          </p:cNvPr>
          <p:cNvSpPr txBox="1"/>
          <p:nvPr/>
        </p:nvSpPr>
        <p:spPr>
          <a:xfrm>
            <a:off x="457200" y="5076825"/>
            <a:ext cx="2057400" cy="461665"/>
          </a:xfrm>
          <a:prstGeom prst="rect">
            <a:avLst/>
          </a:prstGeom>
          <a:noFill/>
        </p:spPr>
        <p:txBody>
          <a:bodyPr wrap="square">
            <a:spAutoFit/>
          </a:bodyPr>
          <a:lstStyle/>
          <a:p>
            <a:r>
              <a:rPr lang="en-US" sz="2400" dirty="0"/>
              <a:t>of the fraction:</a:t>
            </a:r>
            <a:endParaRPr lang="en-IN" sz="2400" dirty="0"/>
          </a:p>
        </p:txBody>
      </p:sp>
      <p:pic>
        <p:nvPicPr>
          <p:cNvPr id="18" name="Picture 17" descr="1 pound divided by 16 ounces.">
            <a:extLst>
              <a:ext uri="{FF2B5EF4-FFF2-40B4-BE49-F238E27FC236}">
                <a16:creationId xmlns:a16="http://schemas.microsoft.com/office/drawing/2014/main" id="{8274AD50-9ED9-E378-06E4-23DBD2E80B55}"/>
              </a:ext>
            </a:extLst>
          </p:cNvPr>
          <p:cNvPicPr>
            <a:picLocks noChangeAspect="1"/>
          </p:cNvPicPr>
          <p:nvPr/>
        </p:nvPicPr>
        <p:blipFill>
          <a:blip r:embed="rId4"/>
          <a:stretch>
            <a:fillRect/>
          </a:stretch>
        </p:blipFill>
        <p:spPr>
          <a:xfrm>
            <a:off x="2426415" y="5066771"/>
            <a:ext cx="676564" cy="684000"/>
          </a:xfrm>
          <a:prstGeom prst="rect">
            <a:avLst/>
          </a:prstGeom>
        </p:spPr>
      </p:pic>
      <p:sp>
        <p:nvSpPr>
          <p:cNvPr id="20" name="TextBox 19">
            <a:extLst>
              <a:ext uri="{FF2B5EF4-FFF2-40B4-BE49-F238E27FC236}">
                <a16:creationId xmlns:a16="http://schemas.microsoft.com/office/drawing/2014/main" id="{B1A79E40-4530-59B4-36EA-8862C2984488}"/>
              </a:ext>
            </a:extLst>
          </p:cNvPr>
          <p:cNvSpPr txBox="1"/>
          <p:nvPr/>
        </p:nvSpPr>
        <p:spPr>
          <a:xfrm>
            <a:off x="3102979" y="5105400"/>
            <a:ext cx="5539807" cy="461665"/>
          </a:xfrm>
          <a:prstGeom prst="rect">
            <a:avLst/>
          </a:prstGeom>
          <a:noFill/>
        </p:spPr>
        <p:txBody>
          <a:bodyPr wrap="square">
            <a:spAutoFit/>
          </a:bodyPr>
          <a:lstStyle/>
          <a:p>
            <a:r>
              <a:rPr lang="ar-AE" sz="2400" dirty="0"/>
              <a:t> </a:t>
            </a:r>
            <a:r>
              <a:rPr lang="en-US" sz="2400" dirty="0"/>
              <a:t>These two fractions will take care of the</a:t>
            </a:r>
            <a:endParaRPr lang="en-IN" sz="2400" dirty="0"/>
          </a:p>
        </p:txBody>
      </p:sp>
      <p:sp>
        <p:nvSpPr>
          <p:cNvPr id="22" name="TextBox 21">
            <a:extLst>
              <a:ext uri="{FF2B5EF4-FFF2-40B4-BE49-F238E27FC236}">
                <a16:creationId xmlns:a16="http://schemas.microsoft.com/office/drawing/2014/main" id="{EE2E4CBE-4D91-48AE-91D4-2AA13D81FE29}"/>
              </a:ext>
            </a:extLst>
          </p:cNvPr>
          <p:cNvSpPr txBox="1"/>
          <p:nvPr/>
        </p:nvSpPr>
        <p:spPr>
          <a:xfrm>
            <a:off x="478317" y="5519939"/>
            <a:ext cx="8061471" cy="461665"/>
          </a:xfrm>
          <a:prstGeom prst="rect">
            <a:avLst/>
          </a:prstGeom>
          <a:noFill/>
        </p:spPr>
        <p:txBody>
          <a:bodyPr wrap="square">
            <a:spAutoFit/>
          </a:bodyPr>
          <a:lstStyle/>
          <a:p>
            <a:r>
              <a:rPr lang="en-US" sz="2400" dirty="0"/>
              <a:t>numerator. Now we need to consider the denominator. </a:t>
            </a:r>
            <a:endParaRPr lang="en-IN"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Applying Dimensional Analysis with More than One Measurement</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Again, we don't have a direct conversion for milliliters to gallons, but we can use milliliters to liters and liters to gallons. Since milliliters is in the denominator to begin with, the conversion factor will need to have milliliters in the numerator:</a:t>
            </a:r>
            <a:r>
              <a:rPr lang="en-US" sz="2800" dirty="0"/>
              <a:t>	 </a:t>
            </a:r>
          </a:p>
          <a:p>
            <a:pPr>
              <a:defRPr sz="2800"/>
            </a:pPr>
            <a:endParaRPr lang="en-US" sz="2800" dirty="0"/>
          </a:p>
          <a:p>
            <a:pPr>
              <a:defRPr sz="2800"/>
            </a:pPr>
            <a:endParaRPr lang="en-IN" dirty="0"/>
          </a:p>
          <a:p>
            <a:pPr>
              <a:defRPr sz="2800"/>
            </a:pPr>
            <a:endParaRPr lang="en-US" dirty="0"/>
          </a:p>
          <a:p>
            <a:pPr>
              <a:defRPr sz="2800"/>
            </a:pPr>
            <a:r>
              <a:rPr dirty="0"/>
              <a:t>​</a:t>
            </a:r>
            <a:endParaRPr sz="2800" dirty="0"/>
          </a:p>
        </p:txBody>
      </p:sp>
      <p:pic>
        <p:nvPicPr>
          <p:cNvPr id="7" name="Picture 6" descr="1000 milliliters divided by 1 liter.">
            <a:extLst>
              <a:ext uri="{FF2B5EF4-FFF2-40B4-BE49-F238E27FC236}">
                <a16:creationId xmlns:a16="http://schemas.microsoft.com/office/drawing/2014/main" id="{9E4C3D9A-CBFE-20B4-D75A-88024833AEE1}"/>
              </a:ext>
            </a:extLst>
          </p:cNvPr>
          <p:cNvPicPr>
            <a:picLocks noChangeAspect="1"/>
          </p:cNvPicPr>
          <p:nvPr/>
        </p:nvPicPr>
        <p:blipFill>
          <a:blip r:embed="rId2"/>
          <a:stretch>
            <a:fillRect/>
          </a:stretch>
        </p:blipFill>
        <p:spPr>
          <a:xfrm>
            <a:off x="4572000" y="2745000"/>
            <a:ext cx="929348" cy="684000"/>
          </a:xfrm>
          <a:prstGeom prst="rect">
            <a:avLst/>
          </a:prstGeom>
        </p:spPr>
      </p:pic>
      <p:sp>
        <p:nvSpPr>
          <p:cNvPr id="15" name="TextBox 14">
            <a:extLst>
              <a:ext uri="{FF2B5EF4-FFF2-40B4-BE49-F238E27FC236}">
                <a16:creationId xmlns:a16="http://schemas.microsoft.com/office/drawing/2014/main" id="{958254A5-1D70-6A86-DDD0-4FFD20D96B77}"/>
              </a:ext>
            </a:extLst>
          </p:cNvPr>
          <p:cNvSpPr txBox="1"/>
          <p:nvPr/>
        </p:nvSpPr>
        <p:spPr>
          <a:xfrm>
            <a:off x="5522449" y="2727990"/>
            <a:ext cx="2859551" cy="492443"/>
          </a:xfrm>
          <a:prstGeom prst="rect">
            <a:avLst/>
          </a:prstGeom>
          <a:noFill/>
        </p:spPr>
        <p:txBody>
          <a:bodyPr wrap="square">
            <a:spAutoFit/>
          </a:bodyPr>
          <a:lstStyle/>
          <a:p>
            <a:r>
              <a:rPr lang="en-IN" sz="2600" dirty="0"/>
              <a:t>Once we have that</a:t>
            </a:r>
          </a:p>
        </p:txBody>
      </p:sp>
      <p:sp>
        <p:nvSpPr>
          <p:cNvPr id="17" name="TextBox 16">
            <a:extLst>
              <a:ext uri="{FF2B5EF4-FFF2-40B4-BE49-F238E27FC236}">
                <a16:creationId xmlns:a16="http://schemas.microsoft.com/office/drawing/2014/main" id="{8245D84C-7240-028F-599C-2DEC97037FB5}"/>
              </a:ext>
            </a:extLst>
          </p:cNvPr>
          <p:cNvSpPr txBox="1"/>
          <p:nvPr/>
        </p:nvSpPr>
        <p:spPr>
          <a:xfrm>
            <a:off x="457199" y="3241685"/>
            <a:ext cx="8189449" cy="892552"/>
          </a:xfrm>
          <a:prstGeom prst="rect">
            <a:avLst/>
          </a:prstGeom>
          <a:noFill/>
        </p:spPr>
        <p:txBody>
          <a:bodyPr wrap="square">
            <a:spAutoFit/>
          </a:bodyPr>
          <a:lstStyle/>
          <a:p>
            <a:r>
              <a:rPr lang="en-US" sz="2600" dirty="0"/>
              <a:t>first conversion factor, we then know to put liters in the numerator and gallons in the denominator for the</a:t>
            </a:r>
            <a:endParaRPr lang="en-IN" sz="2600" dirty="0"/>
          </a:p>
        </p:txBody>
      </p:sp>
      <p:sp>
        <p:nvSpPr>
          <p:cNvPr id="19" name="TextBox 18">
            <a:extLst>
              <a:ext uri="{FF2B5EF4-FFF2-40B4-BE49-F238E27FC236}">
                <a16:creationId xmlns:a16="http://schemas.microsoft.com/office/drawing/2014/main" id="{465872E1-574D-676F-07F6-74B600E2A8DC}"/>
              </a:ext>
            </a:extLst>
          </p:cNvPr>
          <p:cNvSpPr txBox="1"/>
          <p:nvPr/>
        </p:nvSpPr>
        <p:spPr>
          <a:xfrm>
            <a:off x="495298" y="4097178"/>
            <a:ext cx="2247901" cy="492443"/>
          </a:xfrm>
          <a:prstGeom prst="rect">
            <a:avLst/>
          </a:prstGeom>
          <a:noFill/>
        </p:spPr>
        <p:txBody>
          <a:bodyPr wrap="square">
            <a:spAutoFit/>
          </a:bodyPr>
          <a:lstStyle/>
          <a:p>
            <a:pPr>
              <a:defRPr sz="2800"/>
            </a:pPr>
            <a:r>
              <a:rPr lang="en-IN" sz="2600" dirty="0"/>
              <a:t>other fraction: </a:t>
            </a:r>
          </a:p>
        </p:txBody>
      </p:sp>
      <p:pic>
        <p:nvPicPr>
          <p:cNvPr id="13" name="Picture 12" descr="1 liter divided by 0.264 gallons.">
            <a:extLst>
              <a:ext uri="{FF2B5EF4-FFF2-40B4-BE49-F238E27FC236}">
                <a16:creationId xmlns:a16="http://schemas.microsoft.com/office/drawing/2014/main" id="{E7250F5F-491D-B972-50B7-B37DCF17D2C5}"/>
              </a:ext>
            </a:extLst>
          </p:cNvPr>
          <p:cNvPicPr>
            <a:picLocks noChangeAspect="1"/>
          </p:cNvPicPr>
          <p:nvPr/>
        </p:nvPicPr>
        <p:blipFill>
          <a:blip r:embed="rId3"/>
          <a:stretch>
            <a:fillRect/>
          </a:stretch>
        </p:blipFill>
        <p:spPr>
          <a:xfrm>
            <a:off x="2590800" y="4001929"/>
            <a:ext cx="1119130" cy="720000"/>
          </a:xfrm>
          <a:prstGeom prst="rect">
            <a:avLst/>
          </a:prstGeom>
        </p:spPr>
      </p:pic>
      <p:sp>
        <p:nvSpPr>
          <p:cNvPr id="21" name="TextBox 20">
            <a:extLst>
              <a:ext uri="{FF2B5EF4-FFF2-40B4-BE49-F238E27FC236}">
                <a16:creationId xmlns:a16="http://schemas.microsoft.com/office/drawing/2014/main" id="{45658B09-EF00-0D7C-F6C1-DF054A907EEB}"/>
              </a:ext>
            </a:extLst>
          </p:cNvPr>
          <p:cNvSpPr txBox="1"/>
          <p:nvPr/>
        </p:nvSpPr>
        <p:spPr>
          <a:xfrm>
            <a:off x="457200" y="4648200"/>
            <a:ext cx="8189449" cy="892552"/>
          </a:xfrm>
          <a:prstGeom prst="rect">
            <a:avLst/>
          </a:prstGeom>
          <a:noFill/>
        </p:spPr>
        <p:txBody>
          <a:bodyPr wrap="square">
            <a:spAutoFit/>
          </a:bodyPr>
          <a:lstStyle/>
          <a:p>
            <a:pPr>
              <a:defRPr sz="2800"/>
            </a:pPr>
            <a:r>
              <a:rPr lang="en-US" sz="2600" dirty="0"/>
              <a:t>So the conversion requires that we multiply our original measurement by the </a:t>
            </a:r>
            <a:r>
              <a:rPr lang="en-US" sz="2600" dirty="0">
                <a:latin typeface="Cambria Math"/>
              </a:rPr>
              <a:t>4</a:t>
            </a:r>
            <a:r>
              <a:rPr lang="en-US" sz="2600" dirty="0"/>
              <a:t> conversion factors, as shown.</a:t>
            </a:r>
          </a:p>
        </p:txBody>
      </p:sp>
    </p:spTree>
    <p:extLst>
      <p:ext uri="{BB962C8B-B14F-4D97-AF65-F5344CB8AC3E}">
        <p14:creationId xmlns:p14="http://schemas.microsoft.com/office/powerpoint/2010/main" val="101399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800" dirty="0"/>
              <a:t>A large amount of physics is finding laws that connect the seven dimensions together to describe our world. For instance, Einstein's equation </a:t>
            </a:r>
            <a:r>
              <a:rPr lang="en-US" sz="2800" i="1" dirty="0"/>
              <a:t>E</a:t>
            </a:r>
            <a:r>
              <a:rPr lang="en-US" sz="2800" dirty="0"/>
              <a:t> = </a:t>
            </a:r>
            <a:r>
              <a:rPr lang="en-US" sz="2800" i="1" dirty="0"/>
              <a:t>mc</a:t>
            </a:r>
            <a:r>
              <a:rPr lang="en-US" sz="2800" dirty="0"/>
              <a:t>²</a:t>
            </a:r>
            <a:r>
              <a:rPr sz="2800" dirty="0"/>
              <a:t>, describes energy in terms of mass, length, and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Applying Dimensional Analysis with More than One Measurement</a:t>
            </a:r>
            <a:r>
              <a:rPr lang="en-US" dirty="0"/>
              <a:t>—Slide 6</a:t>
            </a:r>
            <a:endParaRPr dirty="0"/>
          </a:p>
        </p:txBody>
      </p:sp>
      <p:sp>
        <p:nvSpPr>
          <p:cNvPr id="3" name="Text Placeholder 2"/>
          <p:cNvSpPr>
            <a:spLocks noGrp="1"/>
          </p:cNvSpPr>
          <p:nvPr>
            <p:ph type="body" sz="quarter" idx="10"/>
          </p:nvPr>
        </p:nvSpPr>
        <p:spPr/>
        <p:txBody>
          <a:bodyPr>
            <a:normAutofit/>
          </a:bodyPr>
          <a:lstStyle/>
          <a:p>
            <a:pPr algn="ctr">
              <a:defRPr sz="2800"/>
            </a:pPr>
            <a:endParaRPr lang="en-US" dirty="0"/>
          </a:p>
          <a:p>
            <a:pPr algn="ctr">
              <a:defRPr sz="2800"/>
            </a:pPr>
            <a:endParaRPr lang="en-IN" dirty="0"/>
          </a:p>
          <a:p>
            <a:pPr algn="ctr">
              <a:defRPr sz="2800"/>
            </a:pPr>
            <a:endParaRPr lang="en-IN" dirty="0"/>
          </a:p>
          <a:p>
            <a:pPr algn="ctr">
              <a:defRPr sz="2800"/>
            </a:pPr>
            <a:endParaRPr lang="en-IN" dirty="0"/>
          </a:p>
          <a:p>
            <a:pPr algn="ctr">
              <a:defRPr sz="2800"/>
            </a:pPr>
            <a:endParaRPr lang="en-IN" dirty="0"/>
          </a:p>
          <a:p>
            <a:pPr algn="ctr">
              <a:defRPr sz="2800"/>
            </a:pPr>
            <a:endParaRPr lang="en-IN" dirty="0"/>
          </a:p>
          <a:p>
            <a:pPr algn="ctr">
              <a:defRPr sz="2800"/>
            </a:pPr>
            <a:r>
              <a:rPr dirty="0"/>
              <a:t>​</a:t>
            </a:r>
            <a:endParaRPr sz="2800" dirty="0"/>
          </a:p>
        </p:txBody>
      </p:sp>
      <p:pic>
        <p:nvPicPr>
          <p:cNvPr id="7" name="Picture 6" descr="2.09 grams per 1 milliliter approximately equal to open fraction 2.09 grams divided by 1 milliliter close fraction time open fraction 0.035 ounces divided by 1 gram close fraction times open fraction 1 pound divided by 16 ounces close fraction times open fraction 1000 milliliters divided by 1 liter close fraction times open fraction 1 liter divided by 0.264 gallons close fraction approximately equal to 73.15 pounds divided by 4.224 gallons approximately equal to 17.3177 pounds per gallon.">
            <a:extLst>
              <a:ext uri="{FF2B5EF4-FFF2-40B4-BE49-F238E27FC236}">
                <a16:creationId xmlns:a16="http://schemas.microsoft.com/office/drawing/2014/main" id="{FBA9AA0F-E4FE-8961-B7D9-8E2C22F7004B}"/>
              </a:ext>
            </a:extLst>
          </p:cNvPr>
          <p:cNvPicPr>
            <a:picLocks noChangeAspect="1"/>
          </p:cNvPicPr>
          <p:nvPr/>
        </p:nvPicPr>
        <p:blipFill>
          <a:blip r:embed="rId2"/>
          <a:stretch>
            <a:fillRect/>
          </a:stretch>
        </p:blipFill>
        <p:spPr>
          <a:xfrm>
            <a:off x="1035813" y="1447800"/>
            <a:ext cx="7072374" cy="2232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3C788B4-A570-5FF9-8AF3-DF97C26C779D}"/>
                  </a:ext>
                </a:extLst>
              </p:cNvPr>
              <p:cNvSpPr txBox="1"/>
              <p:nvPr/>
            </p:nvSpPr>
            <p:spPr>
              <a:xfrm>
                <a:off x="762000" y="4191745"/>
                <a:ext cx="8077200" cy="523220"/>
              </a:xfrm>
              <a:prstGeom prst="rect">
                <a:avLst/>
              </a:prstGeom>
              <a:noFill/>
            </p:spPr>
            <p:txBody>
              <a:bodyPr wrap="square">
                <a:spAutoFit/>
              </a:bodyPr>
              <a:lstStyle/>
              <a:p>
                <a:r>
                  <a:rPr lang="en-US" sz="2800" dirty="0"/>
                  <a:t>Therefore, </a:t>
                </a:r>
                <a14:m>
                  <m:oMath xmlns:m="http://schemas.openxmlformats.org/officeDocument/2006/math">
                    <m:r>
                      <a:rPr lang="en-US" sz="2800">
                        <a:latin typeface="Cambria Math" panose="02040503050406030204" pitchFamily="18" charset="0"/>
                      </a:rPr>
                      <m:t>2</m:t>
                    </m:r>
                    <m:r>
                      <a:rPr lang="en-US" sz="2800">
                        <a:latin typeface="Cambria Math" panose="02040503050406030204" pitchFamily="18" charset="0"/>
                      </a:rPr>
                      <m:t>.</m:t>
                    </m:r>
                    <m:r>
                      <a:rPr lang="en-US" sz="2800">
                        <a:latin typeface="Cambria Math" panose="02040503050406030204" pitchFamily="18" charset="0"/>
                      </a:rPr>
                      <m:t>09</m:t>
                    </m:r>
                    <m:r>
                      <m:rPr>
                        <m:nor/>
                      </m:rPr>
                      <a:rPr lang="en-US" sz="2800"/>
                      <m:t> </m:t>
                    </m:r>
                    <m:r>
                      <m:rPr>
                        <m:sty m:val="p"/>
                      </m:rPr>
                      <a:rPr lang="en-US" sz="2800">
                        <a:latin typeface="Cambria Math" panose="02040503050406030204" pitchFamily="18" charset="0"/>
                      </a:rPr>
                      <m:t>g</m:t>
                    </m:r>
                    <m:r>
                      <a:rPr lang="en-US" sz="2800">
                        <a:latin typeface="Cambria Math" panose="02040503050406030204" pitchFamily="18" charset="0"/>
                      </a:rPr>
                      <m:t>/</m:t>
                    </m:r>
                    <m:r>
                      <m:rPr>
                        <m:sty m:val="p"/>
                      </m:rPr>
                      <a:rPr lang="en-US" sz="2800">
                        <a:latin typeface="Cambria Math" panose="02040503050406030204" pitchFamily="18" charset="0"/>
                      </a:rPr>
                      <m:t>mL</m:t>
                    </m:r>
                  </m:oMath>
                </a14:m>
                <a:r>
                  <a:rPr lang="en-US" sz="2800" dirty="0"/>
                  <a:t> is approximately </a:t>
                </a:r>
                <a14:m>
                  <m:oMath xmlns:m="http://schemas.openxmlformats.org/officeDocument/2006/math">
                    <m:r>
                      <a:rPr lang="en-US" sz="2800">
                        <a:latin typeface="Cambria Math" panose="02040503050406030204" pitchFamily="18" charset="0"/>
                      </a:rPr>
                      <m:t>17</m:t>
                    </m:r>
                    <m:r>
                      <a:rPr lang="en-US" sz="2800">
                        <a:latin typeface="Cambria Math" panose="02040503050406030204" pitchFamily="18" charset="0"/>
                      </a:rPr>
                      <m:t>.</m:t>
                    </m:r>
                    <m:r>
                      <a:rPr lang="en-US" sz="2800">
                        <a:latin typeface="Cambria Math" panose="02040503050406030204" pitchFamily="18" charset="0"/>
                      </a:rPr>
                      <m:t>32</m:t>
                    </m:r>
                    <m:r>
                      <m:rPr>
                        <m:nor/>
                      </m:rPr>
                      <a:rPr lang="en-US" sz="2800"/>
                      <m:t> </m:t>
                    </m:r>
                    <m:r>
                      <m:rPr>
                        <m:sty m:val="p"/>
                      </m:rPr>
                      <a:rPr lang="en-US" sz="2800">
                        <a:latin typeface="Cambria Math" panose="02040503050406030204" pitchFamily="18" charset="0"/>
                      </a:rPr>
                      <m:t>lb</m:t>
                    </m:r>
                    <m:r>
                      <a:rPr lang="en-US" sz="2800">
                        <a:latin typeface="Cambria Math" panose="02040503050406030204" pitchFamily="18" charset="0"/>
                      </a:rPr>
                      <m:t>/</m:t>
                    </m:r>
                    <m:r>
                      <m:rPr>
                        <m:sty m:val="p"/>
                      </m:rPr>
                      <a:rPr lang="en-US" sz="2800">
                        <a:latin typeface="Cambria Math" panose="02040503050406030204" pitchFamily="18" charset="0"/>
                      </a:rPr>
                      <m:t>gal</m:t>
                    </m:r>
                  </m:oMath>
                </a14:m>
                <a:r>
                  <a:rPr lang="en-US" sz="2800" dirty="0"/>
                  <a:t>.</a:t>
                </a:r>
                <a:endParaRPr lang="en-IN" sz="2800" dirty="0"/>
              </a:p>
            </p:txBody>
          </p:sp>
        </mc:Choice>
        <mc:Fallback xmlns="">
          <p:sp>
            <p:nvSpPr>
              <p:cNvPr id="9" name="TextBox 8">
                <a:extLst>
                  <a:ext uri="{FF2B5EF4-FFF2-40B4-BE49-F238E27FC236}">
                    <a16:creationId xmlns:a16="http://schemas.microsoft.com/office/drawing/2014/main" id="{E3C788B4-A570-5FF9-8AF3-DF97C26C779D}"/>
                  </a:ext>
                </a:extLst>
              </p:cNvPr>
              <p:cNvSpPr txBox="1">
                <a:spLocks noRot="1" noChangeAspect="1" noMove="1" noResize="1" noEditPoints="1" noAdjustHandles="1" noChangeArrowheads="1" noChangeShapeType="1" noTextEdit="1"/>
              </p:cNvSpPr>
              <p:nvPr/>
            </p:nvSpPr>
            <p:spPr>
              <a:xfrm>
                <a:off x="762000" y="4191745"/>
                <a:ext cx="8077200" cy="523220"/>
              </a:xfrm>
              <a:prstGeom prst="rect">
                <a:avLst/>
              </a:prstGeom>
              <a:blipFill>
                <a:blip r:embed="rId3"/>
                <a:stretch>
                  <a:fillRect l="-1509" t="-11765" b="-34118"/>
                </a:stretch>
              </a:blipFill>
            </p:spPr>
            <p:txBody>
              <a:bodyPr/>
              <a:lstStyle/>
              <a:p>
                <a:r>
                  <a:rPr lang="en-IN">
                    <a:noFill/>
                  </a:rPr>
                  <a:t> </a:t>
                </a:r>
              </a:p>
            </p:txBody>
          </p:sp>
        </mc:Fallback>
      </mc:AlternateContent>
    </p:spTree>
    <p:extLst>
      <p:ext uri="{BB962C8B-B14F-4D97-AF65-F5344CB8AC3E}">
        <p14:creationId xmlns:p14="http://schemas.microsoft.com/office/powerpoint/2010/main" val="1309861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Convert </a:t>
                </a:r>
                <a14:m>
                  <m:oMath xmlns:m="http://schemas.openxmlformats.org/officeDocument/2006/math">
                    <m:r>
                      <a:rPr>
                        <a:latin typeface="Cambria Math" panose="02040503050406030204" pitchFamily="18" charset="0"/>
                      </a:rPr>
                      <m:t>3</m:t>
                    </m:r>
                    <m:r>
                      <a:rPr>
                        <a:latin typeface="Cambria Math" panose="02040503050406030204" pitchFamily="18" charset="0"/>
                      </a:rPr>
                      <m:t>.</m:t>
                    </m:r>
                    <m:r>
                      <a:rPr>
                        <a:latin typeface="Cambria Math" panose="02040503050406030204" pitchFamily="18" charset="0"/>
                      </a:rPr>
                      <m:t>42</m:t>
                    </m:r>
                    <m:r>
                      <m:rPr>
                        <m:nor/>
                      </m:rPr>
                      <a:rPr/>
                      <m:t> </m:t>
                    </m:r>
                    <m:r>
                      <m:rPr>
                        <m:sty m:val="p"/>
                      </m:rPr>
                      <a:rPr>
                        <a:latin typeface="Cambria Math" panose="02040503050406030204" pitchFamily="18" charset="0"/>
                      </a:rPr>
                      <m:t>g</m:t>
                    </m:r>
                    <m:r>
                      <a:rPr>
                        <a:latin typeface="Cambria Math" panose="02040503050406030204" pitchFamily="18" charset="0"/>
                      </a:rPr>
                      <m:t>/</m:t>
                    </m:r>
                    <m:r>
                      <m:rPr>
                        <m:sty m:val="p"/>
                      </m:rPr>
                      <a:rPr>
                        <a:latin typeface="Cambria Math" panose="02040503050406030204" pitchFamily="18" charset="0"/>
                      </a:rPr>
                      <m:t>cm</m:t>
                    </m:r>
                  </m:oMath>
                </a14:m>
                <a:r>
                  <a:rPr sz="2800" dirty="0"/>
                  <a:t> to </a:t>
                </a:r>
                <a14:m>
                  <m:oMath xmlns:m="http://schemas.openxmlformats.org/officeDocument/2006/math">
                    <m:r>
                      <m:rPr>
                        <m:nor/>
                      </m:rPr>
                      <a:rPr/>
                      <m:t> </m:t>
                    </m:r>
                    <m:r>
                      <m:rPr>
                        <m:sty m:val="p"/>
                      </m:rPr>
                      <a:rPr>
                        <a:latin typeface="Cambria Math" panose="02040503050406030204" pitchFamily="18" charset="0"/>
                      </a:rPr>
                      <m:t>lb</m:t>
                    </m:r>
                    <m:r>
                      <a:rPr>
                        <a:latin typeface="Cambria Math" panose="02040503050406030204" pitchFamily="18" charset="0"/>
                      </a:rPr>
                      <m:t>/</m:t>
                    </m:r>
                    <m:r>
                      <m:rPr>
                        <m:sty m:val="p"/>
                      </m:rPr>
                      <a:rPr>
                        <a:latin typeface="Cambria Math" panose="02040503050406030204" pitchFamily="18" charset="0"/>
                      </a:rPr>
                      <m:t>in</m:t>
                    </m:r>
                    <m:r>
                      <a:rPr>
                        <a:latin typeface="Cambria Math" panose="02040503050406030204" pitchFamily="18" charset="0"/>
                      </a:rPr>
                      <m:t>.</m:t>
                    </m:r>
                  </m:oMath>
                </a14:m>
                <a:r>
                  <a:rPr sz="2800" dirty="0"/>
                  <a:t> Round to the nearest hundredth.</a:t>
                </a:r>
                <a:endParaRPr lang="en-US" sz="2800" dirty="0"/>
              </a:p>
              <a:p>
                <a:pPr>
                  <a:defRPr sz="2800"/>
                </a:pPr>
                <a:endParaRPr sz="2800" dirty="0"/>
              </a:p>
              <a:p>
                <a:r>
                  <a:rPr sz="2800" dirty="0"/>
                  <a:t>Answer:</a:t>
                </a:r>
                <a:r>
                  <a:rPr lang="en-US" sz="2800" dirty="0"/>
                  <a:t> 0.02 </a:t>
                </a:r>
                <a:r>
                  <a:rPr lang="en-US" sz="2800" dirty="0" err="1"/>
                  <a:t>lb</a:t>
                </a:r>
                <a:r>
                  <a:rPr lang="en-US" dirty="0"/>
                  <a:t>/in.</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439763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Applying Dimensional Analysis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Two soccer balls are inflated. One ball has a radius of </a:t>
                </a:r>
                <a14:m>
                  <m:oMath xmlns:m="http://schemas.openxmlformats.org/officeDocument/2006/math">
                    <m:r>
                      <a:rPr lang="en-IN">
                        <a:latin typeface="Cambria Math" panose="02040503050406030204" pitchFamily="18" charset="0"/>
                      </a:rPr>
                      <m:t>11</m:t>
                    </m:r>
                    <m:r>
                      <m:rPr>
                        <m:nor/>
                      </m:rPr>
                      <a:rPr lang="en-IN"/>
                      <m:t> </m:t>
                    </m:r>
                    <m:r>
                      <m:rPr>
                        <m:sty m:val="p"/>
                      </m:rPr>
                      <a:rPr lang="en-IN">
                        <a:latin typeface="Cambria Math" panose="02040503050406030204" pitchFamily="18" charset="0"/>
                      </a:rPr>
                      <m:t>cm</m:t>
                    </m:r>
                  </m:oMath>
                </a14:m>
                <a:r>
                  <a:rPr lang="en-IN" sz="2800" dirty="0"/>
                  <a:t> and a volume of approximately </a:t>
                </a:r>
                <a14:m>
                  <m:oMath xmlns:m="http://schemas.openxmlformats.org/officeDocument/2006/math">
                    <m:r>
                      <a:rPr lang="en-IN">
                        <a:latin typeface="Cambria Math" panose="02040503050406030204" pitchFamily="18" charset="0"/>
                      </a:rPr>
                      <m:t>5575</m:t>
                    </m:r>
                    <m:r>
                      <a:rPr lang="en-IN">
                        <a:latin typeface="Cambria Math" panose="02040503050406030204" pitchFamily="18" charset="0"/>
                      </a:rPr>
                      <m:t>.</m:t>
                    </m:r>
                    <m:r>
                      <a:rPr lang="en-IN">
                        <a:latin typeface="Cambria Math" panose="02040503050406030204" pitchFamily="18" charset="0"/>
                      </a:rPr>
                      <m:t>28</m:t>
                    </m:r>
                    <m:r>
                      <a:rPr lang="en-US" b="0" i="0" smtClean="0">
                        <a:latin typeface="Cambria Math" panose="02040503050406030204" pitchFamily="18" charset="0"/>
                      </a:rPr>
                      <m:t> </m:t>
                    </m:r>
                    <m:r>
                      <m:rPr>
                        <m:sty m:val="p"/>
                      </m:rPr>
                      <a:rPr lang="en-US" b="0" i="0" smtClean="0">
                        <a:latin typeface="Cambria Math" panose="02040503050406030204" pitchFamily="18" charset="0"/>
                      </a:rPr>
                      <m:t>cm</m:t>
                    </m:r>
                    <m:r>
                      <a:rPr lang="en-US" i="1" baseline="30000">
                        <a:latin typeface="Cambria Math" panose="02040503050406030204" pitchFamily="18" charset="0"/>
                      </a:rPr>
                      <m:t>3</m:t>
                    </m:r>
                  </m:oMath>
                </a14:m>
                <a:r>
                  <a:rPr lang="en-US" sz="2800" dirty="0"/>
                  <a:t>.</a:t>
                </a:r>
                <a:r>
                  <a:rPr lang="ar-AE" sz="2800" dirty="0"/>
                  <a:t> </a:t>
                </a:r>
                <a:r>
                  <a:rPr lang="en-IN" sz="2800" dirty="0"/>
                  <a:t>The other ball has a radius of </a:t>
                </a:r>
                <a14:m>
                  <m:oMath xmlns:m="http://schemas.openxmlformats.org/officeDocument/2006/math">
                    <m:r>
                      <a:rPr lang="en-IN">
                        <a:latin typeface="Cambria Math" panose="02040503050406030204" pitchFamily="18" charset="0"/>
                      </a:rPr>
                      <m:t>4</m:t>
                    </m:r>
                    <m:r>
                      <a:rPr lang="en-IN">
                        <a:latin typeface="Cambria Math" panose="02040503050406030204" pitchFamily="18" charset="0"/>
                      </a:rPr>
                      <m:t>.</m:t>
                    </m:r>
                    <m:r>
                      <a:rPr lang="en-IN">
                        <a:latin typeface="Cambria Math" panose="02040503050406030204" pitchFamily="18" charset="0"/>
                      </a:rPr>
                      <m:t>3</m:t>
                    </m:r>
                    <m:r>
                      <m:rPr>
                        <m:nor/>
                      </m:rPr>
                      <a:rPr lang="en-IN"/>
                      <m:t> </m:t>
                    </m:r>
                    <m:r>
                      <m:rPr>
                        <m:sty m:val="p"/>
                      </m:rPr>
                      <a:rPr lang="en-IN">
                        <a:latin typeface="Cambria Math" panose="02040503050406030204" pitchFamily="18" charset="0"/>
                      </a:rPr>
                      <m:t>in</m:t>
                    </m:r>
                    <m:r>
                      <a:rPr lang="en-IN">
                        <a:latin typeface="Cambria Math" panose="02040503050406030204" pitchFamily="18" charset="0"/>
                      </a:rPr>
                      <m:t>.</m:t>
                    </m:r>
                  </m:oMath>
                </a14:m>
                <a:r>
                  <a:rPr lang="en-IN" sz="2800" dirty="0"/>
                  <a:t>, giving it a volume of approximately </a:t>
                </a:r>
                <a14:m>
                  <m:oMath xmlns:m="http://schemas.openxmlformats.org/officeDocument/2006/math">
                    <m:r>
                      <a:rPr lang="en-IN">
                        <a:latin typeface="Cambria Math" panose="02040503050406030204" pitchFamily="18" charset="0"/>
                      </a:rPr>
                      <m:t>333</m:t>
                    </m:r>
                    <m:r>
                      <a:rPr lang="en-IN">
                        <a:latin typeface="Cambria Math" panose="02040503050406030204" pitchFamily="18" charset="0"/>
                      </a:rPr>
                      <m:t>.</m:t>
                    </m:r>
                    <m:r>
                      <a:rPr lang="en-IN">
                        <a:latin typeface="Cambria Math" panose="02040503050406030204" pitchFamily="18" charset="0"/>
                      </a:rPr>
                      <m:t>04</m:t>
                    </m:r>
                    <m:r>
                      <a:rPr lang="en-US" b="0" i="0" smtClean="0">
                        <a:latin typeface="Cambria Math" panose="02040503050406030204" pitchFamily="18" charset="0"/>
                      </a:rPr>
                      <m:t> </m:t>
                    </m:r>
                    <m:r>
                      <m:rPr>
                        <m:sty m:val="p"/>
                      </m:rPr>
                      <a:rPr lang="en-US" b="0" i="0" smtClean="0">
                        <a:latin typeface="Cambria Math" panose="02040503050406030204" pitchFamily="18" charset="0"/>
                      </a:rPr>
                      <m:t>in</m:t>
                    </m:r>
                    <m:sSup>
                      <m:sSupPr>
                        <m:ctrlPr>
                          <a:rPr lang="ar-AE" i="1">
                            <a:latin typeface="Cambria Math" panose="02040503050406030204" pitchFamily="18" charset="0"/>
                          </a:rPr>
                        </m:ctrlPr>
                      </m:sSupPr>
                      <m:e>
                        <m:r>
                          <m:rPr>
                            <m:nor/>
                          </m:rPr>
                          <a:rPr lang="en-US" b="0" i="0" smtClean="0">
                            <a:latin typeface="Cambria Math" panose="02040503050406030204" pitchFamily="18" charset="0"/>
                          </a:rPr>
                          <m:t>.</m:t>
                        </m:r>
                        <m:r>
                          <a:rPr lang="en-US" b="0" i="1" baseline="30000" smtClean="0">
                            <a:latin typeface="Cambria Math" panose="02040503050406030204" pitchFamily="18" charset="0"/>
                          </a:rPr>
                          <m:t>3</m:t>
                        </m:r>
                      </m:e>
                      <m:sup>
                        <m:r>
                          <a:rPr lang="en-US" b="0" i="1" smtClean="0">
                            <a:latin typeface="Cambria Math" panose="02040503050406030204" pitchFamily="18" charset="0"/>
                          </a:rPr>
                          <m:t> </m:t>
                        </m:r>
                      </m:sup>
                    </m:sSup>
                  </m:oMath>
                </a14:m>
                <a:r>
                  <a:rPr lang="ar-AE" sz="2800" dirty="0"/>
                  <a:t> </a:t>
                </a:r>
                <a:r>
                  <a:rPr lang="en-IN" sz="2800" dirty="0"/>
                  <a:t>What is the difference in volume (in cubic centimeters) between the two balls? Round your answer to the nearest hundredth.</a:t>
                </a:r>
              </a:p>
              <a:p>
                <a:r>
                  <a:rPr lang="en-US" sz="2800" b="1" dirty="0"/>
                  <a:t>Solution</a:t>
                </a:r>
              </a:p>
              <a:p>
                <a:r>
                  <a:rPr lang="en-US" sz="2800" dirty="0"/>
                  <a:t>We are asked to find the difference in volume for the two soccer balls in cubic centimeters. Since the volume of the second ball is given in cubic inches, we need to convert its volume to cubic centimeters.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85" b="-3313"/>
                </a:stretch>
              </a:blipFill>
            </p:spPr>
            <p:txBody>
              <a:bodyPr/>
              <a:lstStyle/>
              <a:p>
                <a:r>
                  <a:rPr 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Dimensional Analysis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The conversion factor we need to use involves </a:t>
                </a:r>
                <a14:m>
                  <m:oMath xmlns:m="http://schemas.openxmlformats.org/officeDocument/2006/math">
                    <m:r>
                      <a:rPr lang="en-IN">
                        <a:latin typeface="Cambria Math" panose="02040503050406030204" pitchFamily="18" charset="0"/>
                      </a:rPr>
                      <m:t>1</m:t>
                    </m:r>
                    <m:r>
                      <m:rPr>
                        <m:nor/>
                      </m:rPr>
                      <a:rPr lang="en-IN"/>
                      <m:t> </m:t>
                    </m:r>
                    <m:r>
                      <m:rPr>
                        <m:sty m:val="p"/>
                      </m:rPr>
                      <a:rPr lang="en-IN">
                        <a:latin typeface="Cambria Math" panose="02040503050406030204" pitchFamily="18" charset="0"/>
                      </a:rPr>
                      <m:t>in</m:t>
                    </m:r>
                    <m:r>
                      <a:rPr lang="en-IN">
                        <a:latin typeface="Cambria Math" panose="02040503050406030204" pitchFamily="18" charset="0"/>
                      </a:rPr>
                      <m:t>.=</m:t>
                    </m:r>
                    <m:r>
                      <a:rPr lang="en-IN">
                        <a:latin typeface="Cambria Math" panose="02040503050406030204" pitchFamily="18" charset="0"/>
                      </a:rPr>
                      <m:t>2</m:t>
                    </m:r>
                    <m:r>
                      <a:rPr lang="en-IN">
                        <a:latin typeface="Cambria Math" panose="02040503050406030204" pitchFamily="18" charset="0"/>
                      </a:rPr>
                      <m:t>.</m:t>
                    </m:r>
                    <m:r>
                      <a:rPr lang="en-IN">
                        <a:latin typeface="Cambria Math" panose="02040503050406030204" pitchFamily="18" charset="0"/>
                      </a:rPr>
                      <m:t>54</m:t>
                    </m:r>
                    <m:r>
                      <m:rPr>
                        <m:nor/>
                      </m:rPr>
                      <a:rPr lang="en-IN"/>
                      <m:t> </m:t>
                    </m:r>
                    <m:r>
                      <m:rPr>
                        <m:sty m:val="p"/>
                      </m:rPr>
                      <a:rPr lang="en-IN">
                        <a:latin typeface="Cambria Math" panose="02040503050406030204" pitchFamily="18" charset="0"/>
                      </a:rPr>
                      <m:t>cm</m:t>
                    </m:r>
                  </m:oMath>
                </a14:m>
                <a:r>
                  <a:rPr lang="en-IN" sz="2800" dirty="0"/>
                  <a:t> and places the inches in the denominator so that the inches will cancel out:		</a:t>
                </a:r>
                <a:r>
                  <a:rPr lang="ar-AE" sz="2800" dirty="0"/>
                  <a:t> </a:t>
                </a:r>
                <a:endParaRPr lang="en-US" sz="2800" dirty="0"/>
              </a:p>
              <a:p>
                <a:pPr>
                  <a:defRPr sz="2800"/>
                </a:pPr>
                <a:endParaRPr lang="en-IN" sz="2800" dirty="0"/>
              </a:p>
              <a:p>
                <a:pPr>
                  <a:defRPr sz="2800"/>
                </a:pPr>
                <a:endParaRPr lang="en-IN" sz="2800" dirty="0"/>
              </a:p>
              <a:p>
                <a:pPr algn="ctr">
                  <a:defRPr sz="2800"/>
                </a:pPr>
                <a:endParaRPr lang="en-IN" sz="2800" dirty="0"/>
              </a:p>
              <a:p>
                <a:pPr algn="ctr">
                  <a:defRPr sz="2800"/>
                </a:pPr>
                <a:endParaRPr lang="en-IN"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pic>
        <p:nvPicPr>
          <p:cNvPr id="10" name="Picture 9" descr="2.54 centimeters divided by 1 inch.">
            <a:extLst>
              <a:ext uri="{FF2B5EF4-FFF2-40B4-BE49-F238E27FC236}">
                <a16:creationId xmlns:a16="http://schemas.microsoft.com/office/drawing/2014/main" id="{E305F037-3580-A550-034E-F687253F1D96}"/>
              </a:ext>
            </a:extLst>
          </p:cNvPr>
          <p:cNvPicPr>
            <a:picLocks noChangeAspect="1"/>
          </p:cNvPicPr>
          <p:nvPr/>
        </p:nvPicPr>
        <p:blipFill>
          <a:blip r:embed="rId3"/>
          <a:stretch>
            <a:fillRect/>
          </a:stretch>
        </p:blipFill>
        <p:spPr>
          <a:xfrm>
            <a:off x="5029200" y="1828800"/>
            <a:ext cx="986088" cy="720000"/>
          </a:xfrm>
          <a:prstGeom prst="rect">
            <a:avLst/>
          </a:prstGeom>
        </p:spPr>
      </p:pic>
      <p:sp>
        <p:nvSpPr>
          <p:cNvPr id="12" name="TextBox 11">
            <a:extLst>
              <a:ext uri="{FF2B5EF4-FFF2-40B4-BE49-F238E27FC236}">
                <a16:creationId xmlns:a16="http://schemas.microsoft.com/office/drawing/2014/main" id="{BD141ED5-CED7-C900-D7D1-43D421D6D563}"/>
              </a:ext>
            </a:extLst>
          </p:cNvPr>
          <p:cNvSpPr txBox="1"/>
          <p:nvPr/>
        </p:nvSpPr>
        <p:spPr>
          <a:xfrm>
            <a:off x="6110538" y="1828800"/>
            <a:ext cx="2423862" cy="523220"/>
          </a:xfrm>
          <a:prstGeom prst="rect">
            <a:avLst/>
          </a:prstGeom>
          <a:noFill/>
        </p:spPr>
        <p:txBody>
          <a:bodyPr wrap="square">
            <a:spAutoFit/>
          </a:bodyPr>
          <a:lstStyle/>
          <a:p>
            <a:r>
              <a:rPr lang="en-IN" sz="2800" dirty="0"/>
              <a:t>Since we are</a:t>
            </a:r>
          </a:p>
        </p:txBody>
      </p:sp>
      <p:sp>
        <p:nvSpPr>
          <p:cNvPr id="14" name="TextBox 13">
            <a:extLst>
              <a:ext uri="{FF2B5EF4-FFF2-40B4-BE49-F238E27FC236}">
                <a16:creationId xmlns:a16="http://schemas.microsoft.com/office/drawing/2014/main" id="{53D8E0AE-FCA9-FF25-F499-03DADA793B3B}"/>
              </a:ext>
            </a:extLst>
          </p:cNvPr>
          <p:cNvSpPr txBox="1"/>
          <p:nvPr/>
        </p:nvSpPr>
        <p:spPr>
          <a:xfrm>
            <a:off x="457200" y="2398693"/>
            <a:ext cx="8153400" cy="954107"/>
          </a:xfrm>
          <a:prstGeom prst="rect">
            <a:avLst/>
          </a:prstGeom>
          <a:noFill/>
        </p:spPr>
        <p:txBody>
          <a:bodyPr wrap="square">
            <a:spAutoFit/>
          </a:bodyPr>
          <a:lstStyle/>
          <a:p>
            <a:r>
              <a:rPr lang="en-IN" sz="2800" dirty="0"/>
              <a:t>changing cubic inches, we will need to use the conversion factor </a:t>
            </a:r>
            <a:r>
              <a:rPr lang="en-IN" sz="2800" dirty="0">
                <a:latin typeface="Cambria Math"/>
              </a:rPr>
              <a:t>3</a:t>
            </a:r>
            <a:r>
              <a:rPr lang="en-IN" sz="2800" dirty="0"/>
              <a:t> times.</a:t>
            </a:r>
          </a:p>
        </p:txBody>
      </p:sp>
      <p:pic>
        <p:nvPicPr>
          <p:cNvPr id="19" name="Picture 18" descr="333.04 inches cubed approximately equal to 333.04 inches cubed times open fraction 2.54 centimeters divided by 1 inch close fraction times open fraction 2.54 centimeters divided by 1 inch close fraction times open fraction 2.54 centimeters divided by 1 inch close fraction approximately equal to 5457.55 centimeters cubed.">
            <a:extLst>
              <a:ext uri="{FF2B5EF4-FFF2-40B4-BE49-F238E27FC236}">
                <a16:creationId xmlns:a16="http://schemas.microsoft.com/office/drawing/2014/main" id="{5D22725A-0951-5922-8295-2CC30D4681CC}"/>
              </a:ext>
            </a:extLst>
          </p:cNvPr>
          <p:cNvPicPr>
            <a:picLocks noChangeAspect="1"/>
          </p:cNvPicPr>
          <p:nvPr/>
        </p:nvPicPr>
        <p:blipFill>
          <a:blip r:embed="rId4"/>
          <a:stretch>
            <a:fillRect/>
          </a:stretch>
        </p:blipFill>
        <p:spPr>
          <a:xfrm>
            <a:off x="609600" y="3529281"/>
            <a:ext cx="7535348" cy="756000"/>
          </a:xfrm>
          <a:prstGeom prst="rect">
            <a:avLst/>
          </a:prstGeom>
        </p:spPr>
      </p:pic>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21BB0735-735C-7B5B-C981-0CF0714CFF1D}"/>
                  </a:ext>
                </a:extLst>
              </p:cNvPr>
              <p:cNvSpPr txBox="1"/>
              <p:nvPr/>
            </p:nvSpPr>
            <p:spPr>
              <a:xfrm>
                <a:off x="533400" y="4374159"/>
                <a:ext cx="8153400" cy="954107"/>
              </a:xfrm>
              <a:prstGeom prst="rect">
                <a:avLst/>
              </a:prstGeom>
              <a:noFill/>
            </p:spPr>
            <p:txBody>
              <a:bodyPr wrap="square">
                <a:spAutoFit/>
              </a:bodyPr>
              <a:lstStyle/>
              <a:p>
                <a:pPr>
                  <a:defRPr sz="2800"/>
                </a:pPr>
                <a:r>
                  <a:rPr lang="en-US" sz="2800" dirty="0"/>
                  <a:t>Therefore, the volume of the second soccer ball is approximately </a:t>
                </a:r>
                <a14:m>
                  <m:oMath xmlns:m="http://schemas.openxmlformats.org/officeDocument/2006/math">
                    <m:r>
                      <a:rPr lang="en-US" sz="2800">
                        <a:latin typeface="Cambria Math" panose="02040503050406030204" pitchFamily="18" charset="0"/>
                      </a:rPr>
                      <m:t>5457</m:t>
                    </m:r>
                    <m:r>
                      <a:rPr lang="en-US" sz="2800">
                        <a:latin typeface="Cambria Math" panose="02040503050406030204" pitchFamily="18" charset="0"/>
                      </a:rPr>
                      <m:t>.</m:t>
                    </m:r>
                    <m:r>
                      <a:rPr lang="en-US" sz="2800">
                        <a:latin typeface="Cambria Math" panose="02040503050406030204" pitchFamily="18" charset="0"/>
                      </a:rPr>
                      <m:t>55</m:t>
                    </m:r>
                    <m:r>
                      <a:rPr lang="en-US" sz="2800" b="0" i="0" smtClean="0">
                        <a:latin typeface="Cambria Math" panose="02040503050406030204" pitchFamily="18" charset="0"/>
                      </a:rPr>
                      <m:t> </m:t>
                    </m:r>
                    <m:r>
                      <m:rPr>
                        <m:sty m:val="p"/>
                      </m:rPr>
                      <a:rPr lang="en-US" sz="2800">
                        <a:latin typeface="Cambria Math" panose="02040503050406030204" pitchFamily="18" charset="0"/>
                      </a:rPr>
                      <m:t>cm</m:t>
                    </m:r>
                  </m:oMath>
                </a14:m>
                <a:r>
                  <a:rPr lang="en-US" sz="2800" dirty="0"/>
                  <a:t>³.</a:t>
                </a:r>
              </a:p>
            </p:txBody>
          </p:sp>
        </mc:Choice>
        <mc:Fallback xmlns="">
          <p:sp>
            <p:nvSpPr>
              <p:cNvPr id="16" name="TextBox 15">
                <a:extLst>
                  <a:ext uri="{FF2B5EF4-FFF2-40B4-BE49-F238E27FC236}">
                    <a16:creationId xmlns:a16="http://schemas.microsoft.com/office/drawing/2014/main" id="{21BB0735-735C-7B5B-C981-0CF0714CFF1D}"/>
                  </a:ext>
                </a:extLst>
              </p:cNvPr>
              <p:cNvSpPr txBox="1">
                <a:spLocks noRot="1" noChangeAspect="1" noMove="1" noResize="1" noEditPoints="1" noAdjustHandles="1" noChangeArrowheads="1" noChangeShapeType="1" noTextEdit="1"/>
              </p:cNvSpPr>
              <p:nvPr/>
            </p:nvSpPr>
            <p:spPr>
              <a:xfrm>
                <a:off x="533400" y="4374159"/>
                <a:ext cx="8153400" cy="954107"/>
              </a:xfrm>
              <a:prstGeom prst="rect">
                <a:avLst/>
              </a:prstGeom>
              <a:blipFill>
                <a:blip r:embed="rId5"/>
                <a:stretch>
                  <a:fillRect l="-1571" t="-6410" b="-17949"/>
                </a:stretch>
              </a:blipFill>
            </p:spPr>
            <p:txBody>
              <a:bodyPr/>
              <a:lstStyle/>
              <a:p>
                <a:r>
                  <a:rPr lang="en-IN">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Dimensional Analysis</a:t>
            </a:r>
            <a:r>
              <a:rPr lang="en-US" dirty="0"/>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IN" sz="2800" dirty="0"/>
                  <a:t>We can now find the difference in volume between the two soccer balls.</a:t>
                </a:r>
              </a:p>
              <a:p>
                <a:r>
                  <a:rPr lang="en-IN" dirty="0"/>
                  <a:t>	5575.28 cm³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5457.55 cm³ = 117.73 cm³</a:t>
                </a:r>
                <a:endParaRPr lang="en-IN" sz="2800" dirty="0"/>
              </a:p>
              <a:p>
                <a:pPr>
                  <a:defRPr sz="2800"/>
                </a:pPr>
                <a:r>
                  <a:rPr lang="en-IN" sz="2800" dirty="0"/>
                  <a:t>The first soccer ball has a volume that is 117.73 cm³ more than the volume of the second ball.</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85"/>
                </a:stretch>
              </a:blipFill>
            </p:spPr>
            <p:txBody>
              <a:bodyPr/>
              <a:lstStyle/>
              <a:p>
                <a:r>
                  <a:rPr lang="en-IN">
                    <a:noFill/>
                  </a:rPr>
                  <a:t> </a:t>
                </a:r>
              </a:p>
            </p:txBody>
          </p:sp>
        </mc:Fallback>
      </mc:AlternateContent>
    </p:spTree>
    <p:extLst>
      <p:ext uri="{BB962C8B-B14F-4D97-AF65-F5344CB8AC3E}">
        <p14:creationId xmlns:p14="http://schemas.microsoft.com/office/powerpoint/2010/main" val="801980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Where do temperature scales set their zero points?</a:t>
                </a:r>
              </a:p>
              <a:p>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 </m:t>
                    </m:r>
                    <m:r>
                      <m:rPr>
                        <m:nor/>
                      </m:rPr>
                      <a:rPr lang="en-US"/>
                      <m:t>Celsius</m:t>
                    </m:r>
                    <m:r>
                      <a:rPr lang="en-US">
                        <a:latin typeface="Cambria Math" panose="02040503050406030204" pitchFamily="18" charset="0"/>
                      </a:rPr>
                      <m:t>=</m:t>
                    </m:r>
                  </m:oMath>
                </a14:m>
                <a:r>
                  <a:rPr lang="en-US" sz="2800" dirty="0"/>
                  <a:t> water freezes</a:t>
                </a:r>
              </a:p>
              <a:p>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 </m:t>
                    </m:r>
                    <m:r>
                      <m:rPr>
                        <m:nor/>
                      </m:rPr>
                      <a:rPr lang="en-US"/>
                      <m:t>Kelvin</m:t>
                    </m:r>
                    <m:r>
                      <a:rPr lang="en-US">
                        <a:latin typeface="Cambria Math" panose="02040503050406030204" pitchFamily="18" charset="0"/>
                      </a:rPr>
                      <m:t>=</m:t>
                    </m:r>
                  </m:oMath>
                </a14:m>
                <a:r>
                  <a:rPr lang="en-US" sz="2800" dirty="0"/>
                  <a:t> absence of heat (degrees scaled like Celsius)</a:t>
                </a:r>
              </a:p>
              <a:p>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 </m:t>
                    </m:r>
                    <m:r>
                      <m:rPr>
                        <m:nor/>
                      </m:rPr>
                      <a:rPr lang="en-US"/>
                      <m:t>Fahrenheit</m:t>
                    </m:r>
                    <m:r>
                      <a:rPr lang="en-US">
                        <a:latin typeface="Cambria Math" panose="02040503050406030204" pitchFamily="18" charset="0"/>
                      </a:rPr>
                      <m:t>=</m:t>
                    </m:r>
                  </m:oMath>
                </a14:m>
                <a:r>
                  <a:rPr lang="en-US" sz="2800" dirty="0"/>
                  <a:t> coldest mixture of ice, salt, and water Daniel Fahrenheit could produce in his lab at the time</a:t>
                </a:r>
              </a:p>
              <a:p>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 </m:t>
                    </m:r>
                    <m:r>
                      <m:rPr>
                        <m:nor/>
                      </m:rPr>
                      <a:rPr lang="en-US"/>
                      <m:t>Rankine</m:t>
                    </m:r>
                    <m:r>
                      <a:rPr lang="en-US">
                        <a:latin typeface="Cambria Math" panose="02040503050406030204" pitchFamily="18" charset="0"/>
                      </a:rPr>
                      <m:t>=</m:t>
                    </m:r>
                  </m:oMath>
                </a14:m>
                <a:r>
                  <a:rPr lang="en-US" sz="2800" dirty="0"/>
                  <a:t> absence of heat (degrees scaled like Fahrenheit)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a:stretch>
              </a:blipFill>
            </p:spPr>
            <p:txBody>
              <a:bodyPr/>
              <a:lstStyle/>
              <a:p>
                <a:r>
                  <a:rPr lang="en-US">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Temperature Formulas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571500" y="1029287"/>
                <a:ext cx="8001000" cy="4914276"/>
              </a:xfrm>
            </p:spPr>
            <p:txBody>
              <a:bodyPr>
                <a:normAutofit/>
              </a:bodyPr>
              <a:lstStyle/>
              <a:p>
                <a:pPr>
                  <a:defRPr sz="2800"/>
                </a:pPr>
                <a:r>
                  <a:rPr lang="en-IN" sz="2800" dirty="0"/>
                  <a:t>The following formulas are used to convert temperature between degrees Celsius and degrees Fahrenheit, where </a:t>
                </a:r>
                <a:r>
                  <a:rPr lang="en-IN" sz="2800" i="1" dirty="0"/>
                  <a:t>F</a:t>
                </a:r>
                <a:r>
                  <a:rPr lang="en-IN" sz="2800" dirty="0"/>
                  <a:t> = </a:t>
                </a:r>
                <a14:m>
                  <m:oMath xmlns:m="http://schemas.openxmlformats.org/officeDocument/2006/math">
                    <m:r>
                      <m:rPr>
                        <m:nor/>
                      </m:rPr>
                      <a:rPr lang="en-IN"/>
                      <m:t>Fahrenheit</m:t>
                    </m:r>
                    <m:r>
                      <m:rPr>
                        <m:nor/>
                      </m:rPr>
                      <a:rPr lang="en-IN"/>
                      <m:t> </m:t>
                    </m:r>
                    <m:r>
                      <m:rPr>
                        <m:nor/>
                      </m:rPr>
                      <a:rPr lang="en-IN"/>
                      <m:t>temperature</m:t>
                    </m:r>
                  </m:oMath>
                </a14:m>
                <a:r>
                  <a:rPr lang="en-IN" sz="2800" dirty="0"/>
                  <a:t> </a:t>
                </a:r>
                <a:br>
                  <a:rPr lang="en-IN" sz="2800" dirty="0"/>
                </a:br>
                <a:r>
                  <a:rPr lang="en-IN" sz="2800" dirty="0"/>
                  <a:t>and </a:t>
                </a:r>
                <a:r>
                  <a:rPr lang="en-IN" sz="2800" i="1" dirty="0"/>
                  <a:t>C</a:t>
                </a:r>
                <a:r>
                  <a:rPr lang="en-IN" sz="2800" dirty="0"/>
                  <a:t> </a:t>
                </a:r>
                <a14:m>
                  <m:oMath xmlns:m="http://schemas.openxmlformats.org/officeDocument/2006/math">
                    <m:r>
                      <a:rPr lang="en-IN">
                        <a:latin typeface="Cambria Math" panose="02040503050406030204" pitchFamily="18" charset="0"/>
                      </a:rPr>
                      <m:t>=</m:t>
                    </m:r>
                    <m:r>
                      <m:rPr>
                        <m:nor/>
                      </m:rPr>
                      <a:rPr lang="en-IN"/>
                      <m:t>Celsius</m:t>
                    </m:r>
                    <m:r>
                      <m:rPr>
                        <m:nor/>
                      </m:rPr>
                      <a:rPr lang="en-IN"/>
                      <m:t> </m:t>
                    </m:r>
                    <m:r>
                      <m:rPr>
                        <m:nor/>
                      </m:rPr>
                      <a:rPr lang="en-IN"/>
                      <m:t>temperature</m:t>
                    </m:r>
                  </m:oMath>
                </a14:m>
                <a:r>
                  <a:rPr lang="en-IN" sz="2800" dirty="0"/>
                  <a:t>.</a:t>
                </a:r>
              </a:p>
              <a:p>
                <a:pPr algn="ctr">
                  <a:defRPr sz="2800"/>
                </a:pPr>
                <a:endParaRPr lang="ar-AE" sz="2800" dirty="0"/>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571500" y="1029287"/>
                <a:ext cx="8001000" cy="4914276"/>
              </a:xfrm>
              <a:blipFill>
                <a:blip r:embed="rId2"/>
                <a:stretch>
                  <a:fillRect l="-1443" t="-986"/>
                </a:stretch>
              </a:blipFill>
            </p:spPr>
            <p:txBody>
              <a:bodyPr/>
              <a:lstStyle/>
              <a:p>
                <a:r>
                  <a:rPr lang="en-IN">
                    <a:noFill/>
                  </a:rPr>
                  <a:t> </a:t>
                </a:r>
              </a:p>
            </p:txBody>
          </p:sp>
        </mc:Fallback>
      </mc:AlternateContent>
      <p:pic>
        <p:nvPicPr>
          <p:cNvPr id="6" name="Picture 5" descr="F equals open fraction 9 times C divided by 5 close fraction plus 32.">
            <a:extLst>
              <a:ext uri="{FF2B5EF4-FFF2-40B4-BE49-F238E27FC236}">
                <a16:creationId xmlns:a16="http://schemas.microsoft.com/office/drawing/2014/main" id="{4FD34E20-46AA-4E24-8FBD-953525CA64D2}"/>
              </a:ext>
            </a:extLst>
          </p:cNvPr>
          <p:cNvPicPr>
            <a:picLocks noChangeAspect="1"/>
          </p:cNvPicPr>
          <p:nvPr/>
        </p:nvPicPr>
        <p:blipFill>
          <a:blip r:embed="rId3"/>
          <a:stretch>
            <a:fillRect/>
          </a:stretch>
        </p:blipFill>
        <p:spPr>
          <a:xfrm>
            <a:off x="2214566" y="3091137"/>
            <a:ext cx="1514475" cy="790575"/>
          </a:xfrm>
          <a:prstGeom prst="rect">
            <a:avLst/>
          </a:prstGeom>
        </p:spPr>
      </p:pic>
      <p:pic>
        <p:nvPicPr>
          <p:cNvPr id="9" name="Picture 8" descr="C equals numerator 5 times open parentheses F minus 32 close parentheses  whole divided by 9.">
            <a:extLst>
              <a:ext uri="{FF2B5EF4-FFF2-40B4-BE49-F238E27FC236}">
                <a16:creationId xmlns:a16="http://schemas.microsoft.com/office/drawing/2014/main" id="{8733096F-AFFA-8D76-D49D-F7B9C0F3FAE3}"/>
              </a:ext>
            </a:extLst>
          </p:cNvPr>
          <p:cNvPicPr>
            <a:picLocks noChangeAspect="1"/>
          </p:cNvPicPr>
          <p:nvPr/>
        </p:nvPicPr>
        <p:blipFill>
          <a:blip r:embed="rId4"/>
          <a:stretch>
            <a:fillRect/>
          </a:stretch>
        </p:blipFill>
        <p:spPr>
          <a:xfrm>
            <a:off x="4267200" y="3024462"/>
            <a:ext cx="1771650" cy="84772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Converting Temperature between Celsius and Fahrenheit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42925" indent="-542925">
                  <a:defRPr sz="2800"/>
                </a:pPr>
                <a:r>
                  <a:rPr lang="en-US" dirty="0"/>
                  <a:t>a.​	</a:t>
                </a:r>
                <a:r>
                  <a:rPr lang="en-US" sz="2800" dirty="0"/>
                  <a:t>Whitley is headed to Brazil and is told that when she gets there, the temperature will be </a:t>
                </a:r>
                <a14:m>
                  <m:oMath xmlns:m="http://schemas.openxmlformats.org/officeDocument/2006/math">
                    <m:r>
                      <a:rPr lang="en-US">
                        <a:latin typeface="Cambria Math" panose="02040503050406030204" pitchFamily="18" charset="0"/>
                      </a:rPr>
                      <m:t>27</m:t>
                    </m:r>
                    <m:r>
                      <a:rPr lang="en-US" b="0" i="0" smtClean="0">
                        <a:latin typeface="Cambria Math" panose="02040503050406030204" pitchFamily="18" charset="0"/>
                      </a:rPr>
                      <m:t> </m:t>
                    </m:r>
                    <m:r>
                      <a:rPr lang="en-US">
                        <a:latin typeface="Cambria Math" panose="02040503050406030204" pitchFamily="18" charset="0"/>
                      </a:rPr>
                      <m:t>℃</m:t>
                    </m:r>
                  </m:oMath>
                </a14:m>
                <a:r>
                  <a:rPr lang="en-US" sz="2800" dirty="0"/>
                  <a:t>. Convert the temperature to Fahrenheit for Whitley so that she can pack appropriately for her trip.</a:t>
                </a:r>
              </a:p>
              <a:p>
                <a:pPr marL="542925" indent="-542925">
                  <a:defRPr sz="2800"/>
                </a:pPr>
                <a:r>
                  <a:rPr lang="en-US" dirty="0"/>
                  <a:t>b.​	</a:t>
                </a:r>
                <a:r>
                  <a:rPr lang="en-US" sz="2800" dirty="0"/>
                  <a:t>Once in Brazil, Whitley would like to make her favorite meal for her host family. The recipe calls for the oven to be at </a:t>
                </a:r>
                <a14:m>
                  <m:oMath xmlns:m="http://schemas.openxmlformats.org/officeDocument/2006/math">
                    <m:r>
                      <a:rPr lang="en-US">
                        <a:latin typeface="Cambria Math" panose="02040503050406030204" pitchFamily="18" charset="0"/>
                      </a:rPr>
                      <m:t>425</m:t>
                    </m:r>
                    <m:r>
                      <a:rPr lang="en-US" b="0" i="0" smtClean="0">
                        <a:latin typeface="Cambria Math" panose="02040503050406030204" pitchFamily="18" charset="0"/>
                      </a:rPr>
                      <m:t> </m:t>
                    </m:r>
                    <m:r>
                      <a:rPr lang="en-US">
                        <a:latin typeface="Cambria Math" panose="02040503050406030204" pitchFamily="18" charset="0"/>
                      </a:rPr>
                      <m:t>℉</m:t>
                    </m:r>
                  </m:oMath>
                </a14:m>
                <a:r>
                  <a:rPr lang="en-US" sz="2800" dirty="0"/>
                  <a:t>. What temperature should Whitley set the oven to if the dial shows only Celsius?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148"/>
                </a:stretch>
              </a:blipFill>
            </p:spPr>
            <p:txBody>
              <a:bodyPr/>
              <a:lstStyle/>
              <a:p>
                <a:r>
                  <a:rPr lang="en-IN">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Converting Temperature between Celsius and Fahrenheit</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marL="542925" indent="-542925">
              <a:defRPr sz="2800"/>
            </a:pPr>
            <a:r>
              <a:rPr lang="en-IN" dirty="0"/>
              <a:t>a.​	</a:t>
            </a:r>
            <a:r>
              <a:rPr lang="en-IN" sz="2800" dirty="0"/>
              <a:t>Whitley must use the formula for converting degrees Celsius to Fahrenheit:</a:t>
            </a:r>
            <a:endParaRPr lang="ar-AE" sz="2800" dirty="0"/>
          </a:p>
          <a:p>
            <a:pPr>
              <a:defRPr sz="2800"/>
            </a:pPr>
            <a:r>
              <a:rPr lang="ar-AE" sz="2800" dirty="0"/>
              <a:t>	</a:t>
            </a:r>
            <a:endParaRPr lang="en-US" sz="2800" dirty="0"/>
          </a:p>
          <a:p>
            <a:pPr>
              <a:defRPr sz="2800"/>
            </a:pPr>
            <a:endParaRPr lang="en-US" dirty="0"/>
          </a:p>
          <a:p>
            <a:pPr>
              <a:defRPr sz="2800"/>
            </a:pPr>
            <a:endParaRPr lang="en-US" dirty="0"/>
          </a:p>
          <a:p>
            <a:pPr>
              <a:defRPr sz="2800"/>
            </a:pPr>
            <a:endParaRPr lang="en-US" dirty="0"/>
          </a:p>
          <a:p>
            <a:pPr>
              <a:defRPr sz="2800"/>
            </a:pPr>
            <a:r>
              <a:rPr lang="en-IN" dirty="0"/>
              <a:t>​</a:t>
            </a:r>
            <a:r>
              <a:rPr lang="ar-AE" dirty="0"/>
              <a:t>​</a:t>
            </a:r>
            <a:endParaRPr lang="en-IN" sz="2800" dirty="0"/>
          </a:p>
        </p:txBody>
      </p:sp>
      <p:pic>
        <p:nvPicPr>
          <p:cNvPr id="6" name="Picture 5" descr="F equals 9 times C divided by 5 plus 32.">
            <a:extLst>
              <a:ext uri="{FF2B5EF4-FFF2-40B4-BE49-F238E27FC236}">
                <a16:creationId xmlns:a16="http://schemas.microsoft.com/office/drawing/2014/main" id="{6625F839-C0D6-C387-BA4D-9F7C81B1AB55}"/>
              </a:ext>
            </a:extLst>
          </p:cNvPr>
          <p:cNvPicPr>
            <a:picLocks noChangeAspect="1"/>
          </p:cNvPicPr>
          <p:nvPr/>
        </p:nvPicPr>
        <p:blipFill>
          <a:blip r:embed="rId2"/>
          <a:stretch>
            <a:fillRect/>
          </a:stretch>
        </p:blipFill>
        <p:spPr>
          <a:xfrm>
            <a:off x="5486400" y="1897014"/>
            <a:ext cx="1590675" cy="790575"/>
          </a:xfrm>
          <a:prstGeom prst="rect">
            <a:avLst/>
          </a:prstGeom>
        </p:spPr>
      </p:pic>
      <p:pic>
        <p:nvPicPr>
          <p:cNvPr id="9" name="Picture 8" descr="F equals 9 times 27 whole divided by 5 plus 32 by making the appropriate substitution.&#10;By simplifying, F equals 48.6 plus 32.&#10;F equals 80.6.">
            <a:extLst>
              <a:ext uri="{FF2B5EF4-FFF2-40B4-BE49-F238E27FC236}">
                <a16:creationId xmlns:a16="http://schemas.microsoft.com/office/drawing/2014/main" id="{A64149AA-C807-404A-E948-BAE02E3E469F}"/>
              </a:ext>
            </a:extLst>
          </p:cNvPr>
          <p:cNvPicPr>
            <a:picLocks noChangeAspect="1"/>
          </p:cNvPicPr>
          <p:nvPr/>
        </p:nvPicPr>
        <p:blipFill>
          <a:blip r:embed="rId3"/>
          <a:stretch>
            <a:fillRect/>
          </a:stretch>
        </p:blipFill>
        <p:spPr>
          <a:xfrm>
            <a:off x="1752600" y="2687589"/>
            <a:ext cx="5934075" cy="1685925"/>
          </a:xfrm>
          <a:prstGeom prst="rect">
            <a:avLst/>
          </a:prstGeom>
        </p:spPr>
      </p:pic>
      <p:sp>
        <p:nvSpPr>
          <p:cNvPr id="13" name="TextBox 12">
            <a:extLst>
              <a:ext uri="{FF2B5EF4-FFF2-40B4-BE49-F238E27FC236}">
                <a16:creationId xmlns:a16="http://schemas.microsoft.com/office/drawing/2014/main" id="{0347B0B4-E8BC-13F1-1420-516E25FBEB8C}"/>
              </a:ext>
            </a:extLst>
          </p:cNvPr>
          <p:cNvSpPr txBox="1"/>
          <p:nvPr/>
        </p:nvSpPr>
        <p:spPr>
          <a:xfrm>
            <a:off x="457200" y="4641583"/>
            <a:ext cx="8001000" cy="954107"/>
          </a:xfrm>
          <a:prstGeom prst="rect">
            <a:avLst/>
          </a:prstGeom>
          <a:noFill/>
        </p:spPr>
        <p:txBody>
          <a:bodyPr wrap="square">
            <a:spAutoFit/>
          </a:bodyPr>
          <a:lstStyle/>
          <a:p>
            <a:r>
              <a:rPr lang="en-IN" sz="2800" dirty="0"/>
              <a:t>So Whitley knows it will be warm when she arrives in Brazil.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Converting Temperature between Celsius and Fahrenheit</a:t>
            </a:r>
            <a:r>
              <a:rPr lang="en-US" dirty="0"/>
              <a:t>—Slide 3</a:t>
            </a:r>
            <a:endParaRPr dirty="0"/>
          </a:p>
        </p:txBody>
      </p:sp>
      <p:sp>
        <p:nvSpPr>
          <p:cNvPr id="3" name="Text Placeholder 2"/>
          <p:cNvSpPr>
            <a:spLocks noGrp="1"/>
          </p:cNvSpPr>
          <p:nvPr>
            <p:ph type="body" sz="quarter" idx="10"/>
          </p:nvPr>
        </p:nvSpPr>
        <p:spPr/>
        <p:txBody>
          <a:bodyPr>
            <a:normAutofit fontScale="70000" lnSpcReduction="20000"/>
          </a:bodyPr>
          <a:lstStyle/>
          <a:p>
            <a:endParaRPr lang="en-IN" dirty="0"/>
          </a:p>
          <a:p>
            <a:r>
              <a:rPr lang="en-IN" dirty="0"/>
              <a:t>​​</a:t>
            </a:r>
            <a:r>
              <a:rPr lang="en-IN" sz="2800" dirty="0"/>
              <a:t>To convert to Celsius, Whitley must use the formula</a:t>
            </a:r>
          </a:p>
          <a:p>
            <a:endParaRPr lang="en-US" dirty="0"/>
          </a:p>
          <a:p>
            <a:pPr>
              <a:defRPr sz="2800"/>
            </a:pPr>
            <a:r>
              <a:rPr lang="en-US" sz="2800" dirty="0"/>
              <a:t>	</a:t>
            </a:r>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ar-AE" dirty="0"/>
          </a:p>
          <a:p>
            <a:pPr>
              <a:defRPr sz="2800"/>
            </a:pPr>
            <a:endParaRPr lang="ar-AE" dirty="0"/>
          </a:p>
          <a:p>
            <a:pPr>
              <a:defRPr sz="2800"/>
            </a:pPr>
            <a:endParaRPr lang="ar-AE" sz="2800" dirty="0"/>
          </a:p>
          <a:p>
            <a:r>
              <a:rPr lang="ar-AE" dirty="0"/>
              <a:t>​</a:t>
            </a:r>
            <a:endParaRPr dirty="0"/>
          </a:p>
        </p:txBody>
      </p:sp>
      <p:pic>
        <p:nvPicPr>
          <p:cNvPr id="6" name="Picture 5" descr="C equals 5 times F minus 32 divided by 9.">
            <a:extLst>
              <a:ext uri="{FF2B5EF4-FFF2-40B4-BE49-F238E27FC236}">
                <a16:creationId xmlns:a16="http://schemas.microsoft.com/office/drawing/2014/main" id="{3A040134-6438-8805-FF1E-FB27D9B82A81}"/>
              </a:ext>
            </a:extLst>
          </p:cNvPr>
          <p:cNvPicPr>
            <a:picLocks noChangeAspect="1"/>
          </p:cNvPicPr>
          <p:nvPr/>
        </p:nvPicPr>
        <p:blipFill>
          <a:blip r:embed="rId2"/>
          <a:stretch>
            <a:fillRect/>
          </a:stretch>
        </p:blipFill>
        <p:spPr>
          <a:xfrm>
            <a:off x="5943600" y="1143000"/>
            <a:ext cx="1334022" cy="612000"/>
          </a:xfrm>
          <a:prstGeom prst="rect">
            <a:avLst/>
          </a:prstGeom>
        </p:spPr>
      </p:pic>
      <p:pic>
        <p:nvPicPr>
          <p:cNvPr id="9" name="Picture 8" descr="C equals 5 times 425 minus 32 divided by 9 by making the appropriate substitution.&#10;By simplifying, C equals 1965 divided by 9.&#10;C equals 218 point 3 repeating.&#10;">
            <a:extLst>
              <a:ext uri="{FF2B5EF4-FFF2-40B4-BE49-F238E27FC236}">
                <a16:creationId xmlns:a16="http://schemas.microsoft.com/office/drawing/2014/main" id="{FA7B0865-BA63-3F84-3A87-3F2C6429B4E1}"/>
              </a:ext>
            </a:extLst>
          </p:cNvPr>
          <p:cNvPicPr>
            <a:picLocks noChangeAspect="1"/>
          </p:cNvPicPr>
          <p:nvPr/>
        </p:nvPicPr>
        <p:blipFill>
          <a:blip r:embed="rId3"/>
          <a:stretch>
            <a:fillRect/>
          </a:stretch>
        </p:blipFill>
        <p:spPr>
          <a:xfrm>
            <a:off x="1981234" y="1897800"/>
            <a:ext cx="5106375" cy="1836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30F0A20-07B6-A3EF-E8BC-B5973C0C10CC}"/>
                  </a:ext>
                </a:extLst>
              </p:cNvPr>
              <p:cNvSpPr txBox="1"/>
              <p:nvPr/>
            </p:nvSpPr>
            <p:spPr>
              <a:xfrm>
                <a:off x="457200" y="3943290"/>
                <a:ext cx="8229600" cy="400110"/>
              </a:xfrm>
              <a:prstGeom prst="rect">
                <a:avLst/>
              </a:prstGeom>
              <a:noFill/>
            </p:spPr>
            <p:txBody>
              <a:bodyPr wrap="square">
                <a:spAutoFit/>
              </a:bodyPr>
              <a:lstStyle/>
              <a:p>
                <a:pPr>
                  <a:defRPr sz="2800"/>
                </a:pPr>
                <a:r>
                  <a:rPr lang="en-US" sz="2000" dirty="0"/>
                  <a:t>​Therefore, Whitley needs to set the oven to approximately </a:t>
                </a:r>
                <a14:m>
                  <m:oMath xmlns:m="http://schemas.openxmlformats.org/officeDocument/2006/math">
                    <m:r>
                      <a:rPr lang="en-US" sz="2000">
                        <a:latin typeface="Cambria Math" panose="02040503050406030204" pitchFamily="18" charset="0"/>
                      </a:rPr>
                      <m:t>218</m:t>
                    </m:r>
                    <m:r>
                      <a:rPr lang="en-US" sz="2000" b="0" i="0" smtClean="0">
                        <a:latin typeface="Cambria Math" panose="02040503050406030204" pitchFamily="18" charset="0"/>
                      </a:rPr>
                      <m:t> </m:t>
                    </m:r>
                    <m:r>
                      <a:rPr lang="en-US" sz="2000">
                        <a:latin typeface="Cambria Math" panose="02040503050406030204" pitchFamily="18" charset="0"/>
                      </a:rPr>
                      <m:t>℃</m:t>
                    </m:r>
                  </m:oMath>
                </a14:m>
                <a:r>
                  <a:rPr lang="en-US" sz="2000" dirty="0"/>
                  <a:t>.</a:t>
                </a:r>
              </a:p>
            </p:txBody>
          </p:sp>
        </mc:Choice>
        <mc:Fallback xmlns="">
          <p:sp>
            <p:nvSpPr>
              <p:cNvPr id="11" name="TextBox 10">
                <a:extLst>
                  <a:ext uri="{FF2B5EF4-FFF2-40B4-BE49-F238E27FC236}">
                    <a16:creationId xmlns:a16="http://schemas.microsoft.com/office/drawing/2014/main" id="{F30F0A20-07B6-A3EF-E8BC-B5973C0C10CC}"/>
                  </a:ext>
                </a:extLst>
              </p:cNvPr>
              <p:cNvSpPr txBox="1">
                <a:spLocks noRot="1" noChangeAspect="1" noMove="1" noResize="1" noEditPoints="1" noAdjustHandles="1" noChangeArrowheads="1" noChangeShapeType="1" noTextEdit="1"/>
              </p:cNvSpPr>
              <p:nvPr/>
            </p:nvSpPr>
            <p:spPr>
              <a:xfrm>
                <a:off x="457200" y="3943290"/>
                <a:ext cx="8229600" cy="400110"/>
              </a:xfrm>
              <a:prstGeom prst="rect">
                <a:avLst/>
              </a:prstGeom>
              <a:blipFill>
                <a:blip r:embed="rId4"/>
                <a:stretch>
                  <a:fillRect l="-741" t="-9091" b="-25758"/>
                </a:stretch>
              </a:blipFill>
            </p:spPr>
            <p:txBody>
              <a:bodyPr/>
              <a:lstStyle/>
              <a:p>
                <a:r>
                  <a:rPr lang="en-IN">
                    <a:noFill/>
                  </a:rPr>
                  <a:t> </a:t>
                </a:r>
              </a:p>
            </p:txBody>
          </p:sp>
        </mc:Fallback>
      </mc:AlternateContent>
    </p:spTree>
    <p:extLst>
      <p:ext uri="{BB962C8B-B14F-4D97-AF65-F5344CB8AC3E}">
        <p14:creationId xmlns:p14="http://schemas.microsoft.com/office/powerpoint/2010/main" val="1045839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Dimensional Analysis</a:t>
            </a:r>
          </a:p>
        </p:txBody>
      </p:sp>
      <p:sp>
        <p:nvSpPr>
          <p:cNvPr id="3" name="Text Placeholder 2"/>
          <p:cNvSpPr>
            <a:spLocks noGrp="1"/>
          </p:cNvSpPr>
          <p:nvPr>
            <p:ph type="body" sz="quarter" idx="10"/>
          </p:nvPr>
        </p:nvSpPr>
        <p:spPr/>
        <p:txBody>
          <a:bodyPr>
            <a:normAutofit/>
          </a:bodyPr>
          <a:lstStyle/>
          <a:p>
            <a:r>
              <a:rPr sz="2800" b="1" dirty="0"/>
              <a:t>Dimensional Analysis</a:t>
            </a:r>
            <a:r>
              <a:rPr sz="2800" dirty="0"/>
              <a:t> is a process by which the relationship between different physical quantities of the same dimension can be compared by converting between units of measurement using the rules of algebra.</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Convert </a:t>
                </a:r>
                <a14:m>
                  <m:oMath xmlns:m="http://schemas.openxmlformats.org/officeDocument/2006/math">
                    <m:r>
                      <a:rPr lang="en-US">
                        <a:latin typeface="Cambria Math" panose="02040503050406030204" pitchFamily="18" charset="0"/>
                      </a:rPr>
                      <m:t>68</m:t>
                    </m:r>
                    <m:r>
                      <a:rPr lang="en-US" b="0" i="0" smtClean="0">
                        <a:latin typeface="Cambria Math" panose="02040503050406030204" pitchFamily="18" charset="0"/>
                      </a:rPr>
                      <m:t> </m:t>
                    </m:r>
                    <m:r>
                      <a:rPr lang="en-US">
                        <a:latin typeface="Cambria Math" panose="02040503050406030204" pitchFamily="18" charset="0"/>
                      </a:rPr>
                      <m:t>℉</m:t>
                    </m:r>
                  </m:oMath>
                </a14:m>
                <a:r>
                  <a:rPr lang="en-US" sz="2800" dirty="0"/>
                  <a:t> to </a:t>
                </a:r>
                <a14:m>
                  <m:oMath xmlns:m="http://schemas.openxmlformats.org/officeDocument/2006/math">
                    <m:r>
                      <a:rPr lang="en-US">
                        <a:latin typeface="Cambria Math" panose="02040503050406030204" pitchFamily="18" charset="0"/>
                      </a:rPr>
                      <m:t>℃</m:t>
                    </m:r>
                  </m:oMath>
                </a14:m>
                <a:r>
                  <a:rPr lang="en-US" sz="2800" dirty="0"/>
                  <a:t>.</a:t>
                </a:r>
              </a:p>
              <a:p>
                <a:pPr>
                  <a:defRPr sz="2800"/>
                </a:pPr>
                <a:endParaRPr lang="en-US" sz="2800" dirty="0"/>
              </a:p>
              <a:p>
                <a:r>
                  <a:rPr lang="en-US" sz="2800" dirty="0"/>
                  <a:t>Answer: 20 </a:t>
                </a:r>
                <a14:m>
                  <m:oMath xmlns:m="http://schemas.openxmlformats.org/officeDocument/2006/math">
                    <m:r>
                      <a:rPr lang="en-US" smtClean="0">
                        <a:latin typeface="Cambria Math" panose="02040503050406030204" pitchFamily="18" charset="0"/>
                      </a:rPr>
                      <m:t>℃</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431542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p:sp>
        <p:nvSpPr>
          <p:cNvPr id="3" name="Text Placeholder 2"/>
          <p:cNvSpPr>
            <a:spLocks noGrp="1"/>
          </p:cNvSpPr>
          <p:nvPr>
            <p:ph type="body" sz="quarter" idx="10"/>
          </p:nvPr>
        </p:nvSpPr>
        <p:spPr/>
        <p:txBody>
          <a:bodyPr>
            <a:normAutofit/>
          </a:bodyPr>
          <a:lstStyle/>
          <a:p>
            <a:r>
              <a:rPr sz="2800"/>
              <a:t>A </a:t>
            </a:r>
            <a:r>
              <a:rPr sz="2800" b="1"/>
              <a:t>conversion factor</a:t>
            </a:r>
            <a:r>
              <a:rPr sz="2800"/>
              <a:t> is a fraction that is equal to </a:t>
            </a:r>
            <a:r>
              <a:rPr sz="2800">
                <a:latin typeface="Cambria Math"/>
              </a:rPr>
              <a:t>1</a:t>
            </a:r>
            <a:r>
              <a:rPr sz="2800"/>
              <a:t> that contains different units in the numerator and denominator.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Table 1 is not an exhaustive list of equivalences between the metric system and the US customary system. Other equivalences can be referenced online and in previous sections.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49746-5FA5-4750-AD0E-80CA6575F5E0}"/>
              </a:ext>
            </a:extLst>
          </p:cNvPr>
          <p:cNvSpPr>
            <a:spLocks noGrp="1"/>
          </p:cNvSpPr>
          <p:nvPr>
            <p:ph type="title"/>
          </p:nvPr>
        </p:nvSpPr>
        <p:spPr/>
        <p:txBody>
          <a:bodyPr/>
          <a:lstStyle/>
          <a:p>
            <a:r>
              <a:rPr lang="en-US" dirty="0"/>
              <a:t>Table 1: Commonly Used Equivalences</a:t>
            </a:r>
          </a:p>
        </p:txBody>
      </p:sp>
      <p:pic>
        <p:nvPicPr>
          <p:cNvPr id="69" name="Picture 68" descr="For Length:&#10;US to Metric:&#10;1 inch equals 2.54 centimeters.&#10;1 foot approximately equal to 0.305 meters.&#10;1 yard approximately equal to 0.914 meters.&#10;1 mile approximately equal to 1.61 kilometers.&#10;&#10;Metric to US:&#10;1 centimeter approximately equal to 0.394 inches.&#10;1 meter approximately equal to 3.28 feet.&#10;1 meter approximately equal to 1.09 yards.&#10;1 kilometer approximately equal to 0.62 miles.&#10;&#10;For Area,&#10;US to Metric:&#10;1 inch squared approximately equal to 6.45 centimeters squared.&#10;1 foot squared approximately equal to 0.093 meters squared.&#10;1 yard squared approximately equal to 0.836 meters squared.&#10;1 mile squared approximately equal to 2.6 kilometers squared.&#10;1 acre approximately equal to 0.405 hectares.&#10;&#10;Metric to US:&#10;1 centimeter squared approximately equal to 0.155 inches squared.&#10;1 meter squared approximately equal to 10.764 feet squared.&#10;1 meter squared approximately equal to 11.196 yards squared.&#10;1 kilometer squared approximately equal to 2.47 acres.&#10;&#10;For Volume,&#10;US to Metric:&#10;1 teaspoon equals 5 milliliters.&#10;1 tablespoon equals 15 milliliters.&#10;1 cup equals 24 liters.&#10;1 pint equals 47 liters.&#10;1 quart equals 946 liters.&#10;1 gallon equals 3.785 liters.&#10;&#10;Metric to US:&#10;1 liter equals 61.02 inches cubed.&#10;1 liter equals 106 quarts.&#10;1 liter equals 264 gallons.&#10;&#10;For Mass,&#10;US to Metric:&#10;1 ounce equals 28 grams.&#10;1 pound equals 454 kilograms.&#10;Metric to US:&#10;1 gram equals 0.035 ounces.&#10;1 kilogram equals 2.05 pounds.">
            <a:extLst>
              <a:ext uri="{FF2B5EF4-FFF2-40B4-BE49-F238E27FC236}">
                <a16:creationId xmlns:a16="http://schemas.microsoft.com/office/drawing/2014/main" id="{03BBBDBA-1E02-4584-9ECD-56ED5BC96EE2}"/>
              </a:ext>
            </a:extLst>
          </p:cNvPr>
          <p:cNvPicPr>
            <a:picLocks noChangeAspect="1"/>
          </p:cNvPicPr>
          <p:nvPr/>
        </p:nvPicPr>
        <p:blipFill>
          <a:blip r:embed="rId2"/>
          <a:stretch>
            <a:fillRect/>
          </a:stretch>
        </p:blipFill>
        <p:spPr>
          <a:xfrm>
            <a:off x="2743200" y="1066799"/>
            <a:ext cx="3962400" cy="4917761"/>
          </a:xfrm>
          <a:prstGeom prst="rect">
            <a:avLst/>
          </a:prstGeom>
        </p:spPr>
      </p:pic>
    </p:spTree>
    <p:extLst>
      <p:ext uri="{BB962C8B-B14F-4D97-AF65-F5344CB8AC3E}">
        <p14:creationId xmlns:p14="http://schemas.microsoft.com/office/powerpoint/2010/main" val="1942078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Applying Dimensional Analysis with One Measurement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Convert each measurement using the appropriate conversion factor. Round to the nearest hundredth.</a:t>
            </a:r>
          </a:p>
          <a:p>
            <a:pPr marL="542925" indent="-542925">
              <a:defRPr sz="2800"/>
            </a:pPr>
            <a:r>
              <a:rPr lang="en-US" dirty="0"/>
              <a:t>a.</a:t>
            </a:r>
            <a:r>
              <a:rPr dirty="0"/>
              <a:t>​</a:t>
            </a:r>
            <a:r>
              <a:rPr lang="en-US" dirty="0"/>
              <a:t>	</a:t>
            </a:r>
            <a:r>
              <a:rPr sz="2800" dirty="0">
                <a:latin typeface="Cambria Math"/>
              </a:rPr>
              <a:t>137</a:t>
            </a:r>
            <a:r>
              <a:rPr sz="2800" dirty="0"/>
              <a:t> pounds to kilograms</a:t>
            </a:r>
          </a:p>
          <a:p>
            <a:pPr marL="542925" indent="-542925">
              <a:defRPr sz="2800"/>
            </a:pPr>
            <a:r>
              <a:rPr lang="en-US" dirty="0"/>
              <a:t>b.</a:t>
            </a:r>
            <a:r>
              <a:rPr dirty="0"/>
              <a:t>​</a:t>
            </a:r>
            <a:r>
              <a:rPr lang="en-US" dirty="0"/>
              <a:t>	</a:t>
            </a:r>
            <a:r>
              <a:rPr sz="2800" dirty="0">
                <a:latin typeface="Cambria Math"/>
              </a:rPr>
              <a:t>420</a:t>
            </a:r>
            <a:r>
              <a:rPr sz="2800" dirty="0"/>
              <a:t> kilometers to miles</a:t>
            </a:r>
          </a:p>
          <a:p>
            <a:pPr marL="542925" indent="-542925">
              <a:defRPr sz="2800"/>
            </a:pPr>
            <a:r>
              <a:rPr lang="en-US" dirty="0"/>
              <a:t>c.</a:t>
            </a:r>
            <a:r>
              <a:rPr dirty="0"/>
              <a:t>​</a:t>
            </a:r>
            <a:r>
              <a:rPr lang="en-US" dirty="0"/>
              <a:t>	</a:t>
            </a:r>
            <a:r>
              <a:rPr sz="2800" dirty="0">
                <a:latin typeface="Cambria Math"/>
              </a:rPr>
              <a:t>2.8</a:t>
            </a:r>
            <a:r>
              <a:rPr sz="2800" dirty="0"/>
              <a:t> cubic feet to cubic meters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Applying Dimensional Analysis with One Measurement</a:t>
            </a:r>
            <a:r>
              <a:rPr lang="en-US" dirty="0"/>
              <a:t>—Slide 2</a:t>
            </a:r>
            <a:endParaRPr dirty="0"/>
          </a:p>
        </p:txBody>
      </p:sp>
      <p:sp>
        <p:nvSpPr>
          <p:cNvPr id="3" name="Text Placeholder 2"/>
          <p:cNvSpPr>
            <a:spLocks noGrp="1"/>
          </p:cNvSpPr>
          <p:nvPr>
            <p:ph type="body" sz="quarter" idx="10"/>
          </p:nvPr>
        </p:nvSpPr>
        <p:spPr/>
        <p:txBody>
          <a:bodyPr>
            <a:normAutofit/>
          </a:bodyPr>
          <a:lstStyle/>
          <a:p>
            <a:pPr marL="542925" indent="-542925"/>
            <a:r>
              <a:rPr sz="2800" b="1" dirty="0"/>
              <a:t>Solution</a:t>
            </a:r>
          </a:p>
          <a:p>
            <a:pPr marL="542925" indent="-542925">
              <a:defRPr sz="2800"/>
            </a:pPr>
            <a:r>
              <a:rPr lang="en-US" dirty="0"/>
              <a:t>a.</a:t>
            </a:r>
            <a:r>
              <a:rPr dirty="0"/>
              <a:t>​</a:t>
            </a:r>
            <a:r>
              <a:rPr lang="en-US" dirty="0"/>
              <a:t>	</a:t>
            </a:r>
            <a:r>
              <a:rPr sz="2800" dirty="0"/>
              <a:t>To convert pounds to kilograms, the conversion factor should contain pounds in the denominator and kilograms in the numerator. Table 1 gives two equivalences that we could use for a conversion </a:t>
            </a:r>
            <a:endParaRPr lang="en-US" sz="2800" dirty="0"/>
          </a:p>
          <a:p>
            <a:pPr marL="542925" indent="-542925">
              <a:defRPr sz="2800"/>
            </a:pPr>
            <a:r>
              <a:rPr lang="en-IN" dirty="0"/>
              <a:t>	</a:t>
            </a:r>
            <a:r>
              <a:rPr sz="2800" dirty="0"/>
              <a:t>factor:</a:t>
            </a:r>
            <a:r>
              <a:rPr lang="en-US" sz="2800" dirty="0"/>
              <a:t>			</a:t>
            </a:r>
          </a:p>
          <a:p>
            <a:pPr marL="542925" indent="-542925">
              <a:defRPr sz="2800"/>
            </a:pPr>
            <a:r>
              <a:rPr lang="en-IN" dirty="0"/>
              <a:t>	</a:t>
            </a:r>
          </a:p>
          <a:p>
            <a:pPr marL="542925" indent="-542925">
              <a:defRPr sz="2800"/>
            </a:pPr>
            <a:r>
              <a:rPr lang="en-IN" sz="2800" dirty="0"/>
              <a:t>					</a:t>
            </a:r>
            <a:endParaRPr sz="2800" dirty="0"/>
          </a:p>
          <a:p>
            <a:pPr marL="542925" indent="-542925"/>
            <a:r>
              <a:rPr dirty="0"/>
              <a:t>​</a:t>
            </a:r>
            <a:endParaRPr sz="2800" dirty="0"/>
          </a:p>
        </p:txBody>
      </p:sp>
      <p:pic>
        <p:nvPicPr>
          <p:cNvPr id="12" name="Picture 11" descr="Zero point four five four kilograms divided by one pound or one kilogram divided by two point two zero five pounds.">
            <a:extLst>
              <a:ext uri="{FF2B5EF4-FFF2-40B4-BE49-F238E27FC236}">
                <a16:creationId xmlns:a16="http://schemas.microsoft.com/office/drawing/2014/main" id="{CB5F4BBA-67D3-41B7-3A9C-EC5766C8A896}"/>
              </a:ext>
            </a:extLst>
          </p:cNvPr>
          <p:cNvPicPr>
            <a:picLocks noChangeAspect="1"/>
          </p:cNvPicPr>
          <p:nvPr/>
        </p:nvPicPr>
        <p:blipFill>
          <a:blip r:embed="rId2"/>
          <a:stretch>
            <a:fillRect/>
          </a:stretch>
        </p:blipFill>
        <p:spPr>
          <a:xfrm>
            <a:off x="2101304" y="3246600"/>
            <a:ext cx="2470696" cy="792000"/>
          </a:xfrm>
          <a:prstGeom prst="rect">
            <a:avLst/>
          </a:prstGeom>
        </p:spPr>
      </p:pic>
      <p:sp>
        <p:nvSpPr>
          <p:cNvPr id="14" name="TextBox 13">
            <a:extLst>
              <a:ext uri="{FF2B5EF4-FFF2-40B4-BE49-F238E27FC236}">
                <a16:creationId xmlns:a16="http://schemas.microsoft.com/office/drawing/2014/main" id="{A2047012-9F44-B9D0-4D02-2343E1B877F1}"/>
              </a:ext>
            </a:extLst>
          </p:cNvPr>
          <p:cNvSpPr txBox="1"/>
          <p:nvPr/>
        </p:nvSpPr>
        <p:spPr>
          <a:xfrm>
            <a:off x="4648200" y="3328154"/>
            <a:ext cx="3733800" cy="523220"/>
          </a:xfrm>
          <a:prstGeom prst="rect">
            <a:avLst/>
          </a:prstGeom>
          <a:noFill/>
        </p:spPr>
        <p:txBody>
          <a:bodyPr wrap="square">
            <a:spAutoFit/>
          </a:bodyPr>
          <a:lstStyle/>
          <a:p>
            <a:r>
              <a:rPr lang="en-IN" sz="2800" dirty="0"/>
              <a:t>Both are appropriate to</a:t>
            </a:r>
          </a:p>
        </p:txBody>
      </p:sp>
      <p:sp>
        <p:nvSpPr>
          <p:cNvPr id="16" name="TextBox 15">
            <a:extLst>
              <a:ext uri="{FF2B5EF4-FFF2-40B4-BE49-F238E27FC236}">
                <a16:creationId xmlns:a16="http://schemas.microsoft.com/office/drawing/2014/main" id="{4F9D37B8-468A-5AA2-2783-57389C84C07A}"/>
              </a:ext>
            </a:extLst>
          </p:cNvPr>
          <p:cNvSpPr txBox="1"/>
          <p:nvPr/>
        </p:nvSpPr>
        <p:spPr>
          <a:xfrm>
            <a:off x="990600" y="3886200"/>
            <a:ext cx="7543800" cy="523220"/>
          </a:xfrm>
          <a:prstGeom prst="rect">
            <a:avLst/>
          </a:prstGeom>
          <a:noFill/>
        </p:spPr>
        <p:txBody>
          <a:bodyPr wrap="square">
            <a:spAutoFit/>
          </a:bodyPr>
          <a:lstStyle/>
          <a:p>
            <a:r>
              <a:rPr lang="en-US" sz="2800" dirty="0"/>
              <a:t>use but may produce slightly different answers due</a:t>
            </a:r>
            <a:endParaRPr lang="en-IN" sz="2800" dirty="0"/>
          </a:p>
        </p:txBody>
      </p:sp>
      <p:sp>
        <p:nvSpPr>
          <p:cNvPr id="18" name="TextBox 17">
            <a:extLst>
              <a:ext uri="{FF2B5EF4-FFF2-40B4-BE49-F238E27FC236}">
                <a16:creationId xmlns:a16="http://schemas.microsoft.com/office/drawing/2014/main" id="{61475490-A750-3085-7F55-9F70C5408C9C}"/>
              </a:ext>
            </a:extLst>
          </p:cNvPr>
          <p:cNvSpPr txBox="1"/>
          <p:nvPr/>
        </p:nvSpPr>
        <p:spPr>
          <a:xfrm>
            <a:off x="1000125" y="4343400"/>
            <a:ext cx="3800475" cy="523220"/>
          </a:xfrm>
          <a:prstGeom prst="rect">
            <a:avLst/>
          </a:prstGeom>
          <a:noFill/>
        </p:spPr>
        <p:txBody>
          <a:bodyPr wrap="square">
            <a:spAutoFit/>
          </a:bodyPr>
          <a:lstStyle/>
          <a:p>
            <a:r>
              <a:rPr lang="en-US" sz="2800" dirty="0"/>
              <a:t>to rounding. We will use </a:t>
            </a:r>
            <a:endParaRPr lang="en-IN" sz="2800" dirty="0"/>
          </a:p>
        </p:txBody>
      </p:sp>
      <p:pic>
        <p:nvPicPr>
          <p:cNvPr id="22" name="Picture 21" descr="Zero point four five four kilograms divided by one pound.">
            <a:extLst>
              <a:ext uri="{FF2B5EF4-FFF2-40B4-BE49-F238E27FC236}">
                <a16:creationId xmlns:a16="http://schemas.microsoft.com/office/drawing/2014/main" id="{D9FD5F19-4A04-2F7A-51B5-44653C85C865}"/>
              </a:ext>
            </a:extLst>
          </p:cNvPr>
          <p:cNvPicPr>
            <a:picLocks noChangeAspect="1"/>
          </p:cNvPicPr>
          <p:nvPr/>
        </p:nvPicPr>
        <p:blipFill>
          <a:blip r:embed="rId3"/>
          <a:stretch>
            <a:fillRect/>
          </a:stretch>
        </p:blipFill>
        <p:spPr>
          <a:xfrm>
            <a:off x="4676775" y="4343400"/>
            <a:ext cx="1109348" cy="756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Applying Dimensional Analysis with One Measurement</a:t>
            </a:r>
            <a:r>
              <a:rPr lang="en-US" dirty="0"/>
              <a:t>—Slide 3</a:t>
            </a:r>
            <a:endParaRPr dirty="0"/>
          </a:p>
        </p:txBody>
      </p:sp>
      <p:sp>
        <p:nvSpPr>
          <p:cNvPr id="3" name="Text Placeholder 2"/>
          <p:cNvSpPr>
            <a:spLocks noGrp="1"/>
          </p:cNvSpPr>
          <p:nvPr>
            <p:ph type="body" sz="quarter" idx="10"/>
          </p:nvPr>
        </p:nvSpPr>
        <p:spPr/>
        <p:txBody>
          <a:bodyPr>
            <a:normAutofit/>
          </a:bodyPr>
          <a:lstStyle/>
          <a:p>
            <a:r>
              <a:rPr sz="2400" dirty="0"/>
              <a:t>​Notice that since the equivalence we are using is an approximation, our conversion is also an approximation. Hence, our calculations begin with </a:t>
            </a:r>
            <a:r>
              <a:rPr lang="en-IN" sz="2400" dirty="0">
                <a:latin typeface="Calibri" panose="020F0502020204030204" pitchFamily="34" charset="0"/>
                <a:ea typeface="Calibri" panose="020F0502020204030204" pitchFamily="34" charset="0"/>
                <a:cs typeface="Calibri" panose="020F0502020204030204" pitchFamily="34" charset="0"/>
              </a:rPr>
              <a:t>≈</a:t>
            </a:r>
            <a:r>
              <a:rPr sz="2400" dirty="0"/>
              <a:t> instead of </a:t>
            </a:r>
            <a:r>
              <a:rPr lang="en-US" sz="2400" dirty="0"/>
              <a:t>=</a:t>
            </a:r>
            <a:r>
              <a:rPr sz="2400" dirty="0"/>
              <a:t>.</a:t>
            </a:r>
            <a:endParaRPr lang="en-US" sz="2400" dirty="0"/>
          </a:p>
          <a:p>
            <a:endParaRPr lang="en-IN" sz="2400" dirty="0"/>
          </a:p>
          <a:p>
            <a:endParaRPr lang="en-IN" sz="2400" dirty="0"/>
          </a:p>
          <a:p>
            <a:pPr algn="ctr"/>
            <a:r>
              <a:rPr sz="2400" dirty="0"/>
              <a:t>​</a:t>
            </a:r>
            <a:endParaRPr lang="en-US" sz="2400" dirty="0"/>
          </a:p>
          <a:p>
            <a:pPr marL="542925" indent="-542925"/>
            <a:endParaRPr lang="en-IN" sz="2400" dirty="0"/>
          </a:p>
          <a:p>
            <a:pPr marL="542925" indent="-542925"/>
            <a:r>
              <a:rPr lang="en-IN" sz="2400" dirty="0"/>
              <a:t> </a:t>
            </a:r>
            <a:r>
              <a:rPr lang="en-US" sz="2400" dirty="0"/>
              <a:t> </a:t>
            </a:r>
          </a:p>
          <a:p>
            <a:pPr marL="457200" indent="-457200">
              <a:buFont typeface="+mj-lt"/>
              <a:buAutoNum type="alphaLcPeriod" startAt="2"/>
            </a:pPr>
            <a:endParaRPr lang="en-US" sz="2400" dirty="0"/>
          </a:p>
          <a:p>
            <a:endParaRPr lang="en-US" sz="2400" dirty="0"/>
          </a:p>
          <a:p>
            <a:endParaRPr lang="en-US" sz="2400" dirty="0"/>
          </a:p>
          <a:p>
            <a:endParaRPr lang="ar-AE" sz="2400" dirty="0"/>
          </a:p>
          <a:p>
            <a:pPr algn="ctr"/>
            <a:endParaRPr sz="2400" dirty="0"/>
          </a:p>
        </p:txBody>
      </p:sp>
      <p:pic>
        <p:nvPicPr>
          <p:cNvPr id="8" name="Picture 7" descr="One hundred thirty seven pounds is approximately equal to one hundred thirty seven pounds multiplied by open fraction zero point four five four kilograms divided by one pound close fraction equals sixty two point one nine eight kilograms, approximately equal to sixty two point two zero kilograms.">
            <a:extLst>
              <a:ext uri="{FF2B5EF4-FFF2-40B4-BE49-F238E27FC236}">
                <a16:creationId xmlns:a16="http://schemas.microsoft.com/office/drawing/2014/main" id="{A84E300B-8CA5-5173-DD04-80EA332E8ADD}"/>
              </a:ext>
            </a:extLst>
          </p:cNvPr>
          <p:cNvPicPr>
            <a:picLocks noChangeAspect="1"/>
          </p:cNvPicPr>
          <p:nvPr/>
        </p:nvPicPr>
        <p:blipFill>
          <a:blip r:embed="rId2"/>
          <a:stretch>
            <a:fillRect/>
          </a:stretch>
        </p:blipFill>
        <p:spPr>
          <a:xfrm>
            <a:off x="1676400" y="2324100"/>
            <a:ext cx="5630087" cy="792000"/>
          </a:xfrm>
          <a:prstGeom prst="rect">
            <a:avLst/>
          </a:prstGeom>
        </p:spPr>
      </p:pic>
      <p:sp>
        <p:nvSpPr>
          <p:cNvPr id="17" name="TextBox 16">
            <a:extLst>
              <a:ext uri="{FF2B5EF4-FFF2-40B4-BE49-F238E27FC236}">
                <a16:creationId xmlns:a16="http://schemas.microsoft.com/office/drawing/2014/main" id="{34385299-4139-DAB1-F645-FF52F40C564E}"/>
              </a:ext>
            </a:extLst>
          </p:cNvPr>
          <p:cNvSpPr txBox="1"/>
          <p:nvPr/>
        </p:nvSpPr>
        <p:spPr>
          <a:xfrm>
            <a:off x="457200" y="3010200"/>
            <a:ext cx="8229600" cy="461665"/>
          </a:xfrm>
          <a:prstGeom prst="rect">
            <a:avLst/>
          </a:prstGeom>
          <a:noFill/>
        </p:spPr>
        <p:txBody>
          <a:bodyPr wrap="square">
            <a:spAutoFit/>
          </a:bodyPr>
          <a:lstStyle/>
          <a:p>
            <a:r>
              <a:rPr lang="en-US" sz="2400" dirty="0"/>
              <a:t>Therefore, </a:t>
            </a:r>
            <a:r>
              <a:rPr lang="en-US" sz="2400" dirty="0">
                <a:latin typeface="Cambria Math"/>
              </a:rPr>
              <a:t>137</a:t>
            </a:r>
            <a:r>
              <a:rPr lang="en-US" sz="2400" dirty="0"/>
              <a:t> pounds is approximately equal to </a:t>
            </a:r>
            <a:r>
              <a:rPr lang="en-US" sz="2400" dirty="0">
                <a:latin typeface="Cambria Math"/>
              </a:rPr>
              <a:t>62.2</a:t>
            </a:r>
            <a:r>
              <a:rPr lang="en-US" sz="2400" dirty="0"/>
              <a:t> kilograms.</a:t>
            </a:r>
            <a:endParaRPr lang="en-IN" sz="2400" dirty="0"/>
          </a:p>
        </p:txBody>
      </p:sp>
      <p:sp>
        <p:nvSpPr>
          <p:cNvPr id="19" name="TextBox 18">
            <a:extLst>
              <a:ext uri="{FF2B5EF4-FFF2-40B4-BE49-F238E27FC236}">
                <a16:creationId xmlns:a16="http://schemas.microsoft.com/office/drawing/2014/main" id="{8841728A-0A40-BFB8-85D4-376F5DDFE997}"/>
              </a:ext>
            </a:extLst>
          </p:cNvPr>
          <p:cNvSpPr txBox="1"/>
          <p:nvPr/>
        </p:nvSpPr>
        <p:spPr>
          <a:xfrm>
            <a:off x="457200" y="3429000"/>
            <a:ext cx="8229600" cy="461665"/>
          </a:xfrm>
          <a:prstGeom prst="rect">
            <a:avLst/>
          </a:prstGeom>
          <a:noFill/>
        </p:spPr>
        <p:txBody>
          <a:bodyPr wrap="square">
            <a:spAutoFit/>
          </a:bodyPr>
          <a:lstStyle/>
          <a:p>
            <a:pPr marL="542925" indent="-542925"/>
            <a:r>
              <a:rPr lang="en-IN" sz="2400" dirty="0"/>
              <a:t>b.	To change from </a:t>
            </a:r>
            <a:r>
              <a:rPr lang="en-IN" sz="2400" dirty="0" err="1"/>
              <a:t>kilometers</a:t>
            </a:r>
            <a:r>
              <a:rPr lang="en-IN" sz="2400" dirty="0"/>
              <a:t> to miles we can use the </a:t>
            </a:r>
          </a:p>
        </p:txBody>
      </p:sp>
      <p:sp>
        <p:nvSpPr>
          <p:cNvPr id="21" name="TextBox 20">
            <a:extLst>
              <a:ext uri="{FF2B5EF4-FFF2-40B4-BE49-F238E27FC236}">
                <a16:creationId xmlns:a16="http://schemas.microsoft.com/office/drawing/2014/main" id="{D85AF7DC-3E92-12DE-B8C6-4432BD5E5A27}"/>
              </a:ext>
            </a:extLst>
          </p:cNvPr>
          <p:cNvSpPr txBox="1"/>
          <p:nvPr/>
        </p:nvSpPr>
        <p:spPr>
          <a:xfrm>
            <a:off x="1066800" y="3832212"/>
            <a:ext cx="2438400" cy="461665"/>
          </a:xfrm>
          <a:prstGeom prst="rect">
            <a:avLst/>
          </a:prstGeom>
          <a:noFill/>
        </p:spPr>
        <p:txBody>
          <a:bodyPr wrap="square">
            <a:spAutoFit/>
          </a:bodyPr>
          <a:lstStyle/>
          <a:p>
            <a:r>
              <a:rPr lang="en-IN" sz="2400" dirty="0"/>
              <a:t>conversion factor</a:t>
            </a:r>
          </a:p>
        </p:txBody>
      </p:sp>
      <p:pic>
        <p:nvPicPr>
          <p:cNvPr id="12" name="Picture 11" descr="Zero point six two miles divided by one kilometer.">
            <a:extLst>
              <a:ext uri="{FF2B5EF4-FFF2-40B4-BE49-F238E27FC236}">
                <a16:creationId xmlns:a16="http://schemas.microsoft.com/office/drawing/2014/main" id="{9E388B31-45B9-73C9-9AB5-2A9266942060}"/>
              </a:ext>
            </a:extLst>
          </p:cNvPr>
          <p:cNvPicPr>
            <a:picLocks noChangeAspect="1"/>
          </p:cNvPicPr>
          <p:nvPr/>
        </p:nvPicPr>
        <p:blipFill>
          <a:blip r:embed="rId3"/>
          <a:stretch>
            <a:fillRect/>
          </a:stretch>
        </p:blipFill>
        <p:spPr>
          <a:xfrm>
            <a:off x="3352800" y="3810000"/>
            <a:ext cx="831130" cy="648000"/>
          </a:xfrm>
          <a:prstGeom prst="rect">
            <a:avLst/>
          </a:prstGeom>
        </p:spPr>
      </p:pic>
      <p:pic>
        <p:nvPicPr>
          <p:cNvPr id="15" name="Picture 14" descr="Four hundred twenty kilometers is approximately equal to four hundred twenty kilometers multiplied by open fraction zero point six two miles divided by one kilometer close fraction equals two hundred sixty point four zero miles.">
            <a:extLst>
              <a:ext uri="{FF2B5EF4-FFF2-40B4-BE49-F238E27FC236}">
                <a16:creationId xmlns:a16="http://schemas.microsoft.com/office/drawing/2014/main" id="{C0C3F650-F45C-5B1A-8DBF-F0B466FF9BF0}"/>
              </a:ext>
            </a:extLst>
          </p:cNvPr>
          <p:cNvPicPr>
            <a:picLocks noChangeAspect="1"/>
          </p:cNvPicPr>
          <p:nvPr/>
        </p:nvPicPr>
        <p:blipFill>
          <a:blip r:embed="rId4"/>
          <a:stretch>
            <a:fillRect/>
          </a:stretch>
        </p:blipFill>
        <p:spPr>
          <a:xfrm>
            <a:off x="2209800" y="4495800"/>
            <a:ext cx="4322348" cy="756000"/>
          </a:xfrm>
          <a:prstGeom prst="rect">
            <a:avLst/>
          </a:prstGeom>
        </p:spPr>
      </p:pic>
      <p:sp>
        <p:nvSpPr>
          <p:cNvPr id="23" name="TextBox 22">
            <a:extLst>
              <a:ext uri="{FF2B5EF4-FFF2-40B4-BE49-F238E27FC236}">
                <a16:creationId xmlns:a16="http://schemas.microsoft.com/office/drawing/2014/main" id="{6805CB80-101C-0998-C3E2-BB80502858AA}"/>
              </a:ext>
            </a:extLst>
          </p:cNvPr>
          <p:cNvSpPr txBox="1"/>
          <p:nvPr/>
        </p:nvSpPr>
        <p:spPr>
          <a:xfrm>
            <a:off x="1066800" y="5195925"/>
            <a:ext cx="7543800" cy="830997"/>
          </a:xfrm>
          <a:prstGeom prst="rect">
            <a:avLst/>
          </a:prstGeom>
          <a:noFill/>
        </p:spPr>
        <p:txBody>
          <a:bodyPr wrap="square">
            <a:spAutoFit/>
          </a:bodyPr>
          <a:lstStyle/>
          <a:p>
            <a:r>
              <a:rPr lang="en-US" sz="2400" dirty="0"/>
              <a:t>Therefore, </a:t>
            </a:r>
            <a:r>
              <a:rPr lang="en-US" sz="2400" dirty="0">
                <a:latin typeface="Cambria Math"/>
              </a:rPr>
              <a:t>420</a:t>
            </a:r>
            <a:r>
              <a:rPr lang="en-US" sz="2400" dirty="0"/>
              <a:t> kilometers is approximately equal to </a:t>
            </a:r>
            <a:r>
              <a:rPr lang="en-US" sz="2400" dirty="0">
                <a:latin typeface="Cambria Math"/>
              </a:rPr>
              <a:t>260.4</a:t>
            </a:r>
            <a:r>
              <a:rPr lang="en-US" sz="2400" dirty="0"/>
              <a:t> miles.</a:t>
            </a:r>
            <a:endParaRPr lang="en-IN" sz="2400" dirty="0"/>
          </a:p>
        </p:txBody>
      </p:sp>
    </p:spTree>
    <p:extLst>
      <p:ext uri="{BB962C8B-B14F-4D97-AF65-F5344CB8AC3E}">
        <p14:creationId xmlns:p14="http://schemas.microsoft.com/office/powerpoint/2010/main" val="4305257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1B39F08-8E10-4BFC-90E1-DF3024941680}"/>
</file>

<file path=customXml/itemProps2.xml><?xml version="1.0" encoding="utf-8"?>
<ds:datastoreItem xmlns:ds="http://schemas.openxmlformats.org/officeDocument/2006/customXml" ds:itemID="{BDC08733-A6AB-4285-B23A-55AA985A9532}"/>
</file>

<file path=customXml/itemProps3.xml><?xml version="1.0" encoding="utf-8"?>
<ds:datastoreItem xmlns:ds="http://schemas.openxmlformats.org/officeDocument/2006/customXml" ds:itemID="{71568330-1151-4EDB-97AF-B9A0BF9D15C9}"/>
</file>

<file path=docProps/app.xml><?xml version="1.0" encoding="utf-8"?>
<Properties xmlns="http://schemas.openxmlformats.org/officeDocument/2006/extended-properties" xmlns:vt="http://schemas.openxmlformats.org/officeDocument/2006/docPropsVTypes">
  <TotalTime>1050</TotalTime>
  <Words>1716</Words>
  <Application>Microsoft Office PowerPoint</Application>
  <PresentationFormat>On-screen Show (4:3)</PresentationFormat>
  <Paragraphs>176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Courier New</vt:lpstr>
      <vt:lpstr>Arial</vt:lpstr>
      <vt:lpstr>Calibri</vt:lpstr>
      <vt:lpstr>Cambria Math</vt:lpstr>
      <vt:lpstr>Office Theme</vt:lpstr>
      <vt:lpstr>Section 7.5</vt:lpstr>
      <vt:lpstr>Fun Fact 1</vt:lpstr>
      <vt:lpstr>Definition: Dimensional Analysis</vt:lpstr>
      <vt:lpstr>Think Back</vt:lpstr>
      <vt:lpstr>Helpful Hint 1</vt:lpstr>
      <vt:lpstr>Table 1: Commonly Used Equivalences</vt:lpstr>
      <vt:lpstr>Example 1: Applying Dimensional Analysis with One Measurement—Slide 1</vt:lpstr>
      <vt:lpstr>Example 1: Applying Dimensional Analysis with One Measurement—Slide 2</vt:lpstr>
      <vt:lpstr>Example 1: Applying Dimensional Analysis with One Measurement—Slide 3</vt:lpstr>
      <vt:lpstr>Example 1: Applying Dimensional Analysis with One Measurement—Slide 4</vt:lpstr>
      <vt:lpstr>Skill Check 1</vt:lpstr>
      <vt:lpstr>Example 2: Converting between Systems When Conversion Factors Are Unknown—Slide 1</vt:lpstr>
      <vt:lpstr>Skill Check 2</vt:lpstr>
      <vt:lpstr>Helpful Hint 2</vt:lpstr>
      <vt:lpstr>Example 3: Applying Dimensional Analysis with More than One Measurement—Slide 1</vt:lpstr>
      <vt:lpstr>Example 3: Applying Dimensional Analysis with More than One Measurement—Slide 2</vt:lpstr>
      <vt:lpstr>Example 3: Applying Dimensional Analysis with More than One Measurement—Slide 3</vt:lpstr>
      <vt:lpstr>Example 3: Applying Dimensional Analysis with More than One Measurement—Slide 4</vt:lpstr>
      <vt:lpstr>Example 3: Applying Dimensional Analysis with More than One Measurement—Slide 5</vt:lpstr>
      <vt:lpstr>Example 3: Applying Dimensional Analysis with More than One Measurement—Slide 6</vt:lpstr>
      <vt:lpstr>Skill Check 3</vt:lpstr>
      <vt:lpstr>Example 4: Applying Dimensional Analysis—Slide 1</vt:lpstr>
      <vt:lpstr>Example 4: Applying Dimensional Analysis—Slide 2</vt:lpstr>
      <vt:lpstr>Example 4: Applying Dimensional Analysis—Slide 3</vt:lpstr>
      <vt:lpstr>Fun Fact 2</vt:lpstr>
      <vt:lpstr>Definition: Temperature Formulas</vt:lpstr>
      <vt:lpstr>Example 5: Converting Temperature between Celsius and Fahrenheit—Slide 1</vt:lpstr>
      <vt:lpstr>Example 5: Converting Temperature between Celsius and Fahrenheit—Slide 2</vt:lpstr>
      <vt:lpstr>Example 5: Converting Temperature between Celsius and Fahrenheit—Slide 3</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148</cp:revision>
  <dcterms:created xsi:type="dcterms:W3CDTF">2013-04-26T14:43:13Z</dcterms:created>
  <dcterms:modified xsi:type="dcterms:W3CDTF">2025-10-06T14:01:27Z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