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theme/theme3.xml" ContentType="application/vnd.openxmlformats-officedocument.theme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256" r:id="rId2"/>
    <p:sldId id="257" r:id="rId3"/>
    <p:sldId id="298" r:id="rId4"/>
    <p:sldId id="258" r:id="rId5"/>
    <p:sldId id="299" r:id="rId6"/>
    <p:sldId id="259" r:id="rId7"/>
    <p:sldId id="260" r:id="rId8"/>
    <p:sldId id="262" r:id="rId9"/>
    <p:sldId id="263" r:id="rId10"/>
    <p:sldId id="265" r:id="rId11"/>
    <p:sldId id="266" r:id="rId12"/>
    <p:sldId id="268" r:id="rId13"/>
    <p:sldId id="269" r:id="rId14"/>
    <p:sldId id="271" r:id="rId15"/>
    <p:sldId id="272" r:id="rId16"/>
    <p:sldId id="301" r:id="rId17"/>
    <p:sldId id="280" r:id="rId18"/>
    <p:sldId id="283" r:id="rId19"/>
    <p:sldId id="285" r:id="rId20"/>
    <p:sldId id="287" r:id="rId21"/>
    <p:sldId id="289" r:id="rId22"/>
    <p:sldId id="291" r:id="rId23"/>
    <p:sldId id="293" r:id="rId24"/>
    <p:sldId id="295" r:id="rId25"/>
    <p:sldId id="300" r:id="rId26"/>
    <p:sldId id="297" r:id="rId27"/>
  </p:sldIdLst>
  <p:sldSz cx="9144000" cy="6858000" type="screen4x3"/>
  <p:notesSz cx="6858000" cy="9144000"/>
  <p:embeddedFontLst>
    <p:embeddedFont>
      <p:font typeface="Cambria Math" panose="02040503050406030204" pitchFamily="18" charset="0"/>
      <p:regular r:id="rId3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1F497D"/>
    <a:srgbClr val="2D7D9F"/>
    <a:srgbClr val="0000FF"/>
    <a:srgbClr val="000099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189" autoAdjust="0"/>
    <p:restoredTop sz="94673" autoAdjust="0"/>
  </p:normalViewPr>
  <p:slideViewPr>
    <p:cSldViewPr>
      <p:cViewPr varScale="1">
        <p:scale>
          <a:sx n="105" d="100"/>
          <a:sy n="105" d="100"/>
        </p:scale>
        <p:origin x="810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3024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38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37" Type="http://schemas.openxmlformats.org/officeDocument/2006/relationships/customXml" Target="../customXml/item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36" Type="http://schemas.openxmlformats.org/officeDocument/2006/relationships/customXml" Target="../customXml/item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font" Target="fonts/font1.fntdata"/><Relationship Id="rId35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015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9A0D3-B478-40F2-A888-1E8089CEC0F3}" type="datetimeFigureOut">
              <a:rPr lang="en-US" smtClean="0"/>
              <a:pPr/>
              <a:t>10/21/2025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DA207-A26B-4388-9112-E8BB699F62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666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0D54E-FB3F-4E00-91DF-E7D7900CC6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502152"/>
            <a:ext cx="6400800" cy="1755648"/>
          </a:xfrm>
          <a:prstGeom prst="rect">
            <a:avLst/>
          </a:prstGeom>
        </p:spPr>
        <p:txBody>
          <a:bodyPr anchor="t" anchorCtr="1"/>
          <a:lstStyle>
            <a:lvl1pPr marL="0" indent="0">
              <a:buFontTx/>
              <a:buNone/>
              <a:defRPr b="1" i="1"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1147E5-B1BD-4168-9DA2-D332C27DB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130552"/>
            <a:ext cx="7772400" cy="1472184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10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7651718-6C8C-47B1-82C8-30B07A4491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914276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485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FCDC75ED-AB7E-4E7F-BC5E-A252D6044ADB}"/>
              </a:ext>
            </a:extLst>
          </p:cNvPr>
          <p:cNvSpPr/>
          <p:nvPr userDrawn="1"/>
        </p:nvSpPr>
        <p:spPr>
          <a:xfrm>
            <a:off x="457200" y="1092966"/>
            <a:ext cx="8229599" cy="4850594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5A2C83-F758-497D-9ED7-F511E4334CAF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57200" y="1092200"/>
            <a:ext cx="8229600" cy="48402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79282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46C5300E-46C0-4573-BB9D-2DC5A4375238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987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DC7A059-BE2D-4107-9D5E-745311FEFA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484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708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9BD3E83F-5038-477C-AF54-68062F1599E0}"/>
              </a:ext>
            </a:extLst>
          </p:cNvPr>
          <p:cNvSpPr/>
          <p:nvPr userDrawn="1"/>
        </p:nvSpPr>
        <p:spPr>
          <a:xfrm>
            <a:off x="457201" y="1092969"/>
            <a:ext cx="8229599" cy="4850594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A0EA87-BE08-4809-8855-91948461D982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57200" y="1092200"/>
            <a:ext cx="8229600" cy="48625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5503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C306A871-D043-41D9-9A57-60349F9974E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161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>
            <a:off x="457200" y="997527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Courier New" panose="02070309020205020404" pitchFamily="49" charset="0"/>
              <a:buChar char="o"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A5FF21EF-72E3-4AF0-B271-8ABDCFDC73DB}"/>
              </a:ext>
            </a:extLst>
          </p:cNvPr>
          <p:cNvSpPr txBox="1"/>
          <p:nvPr userDrawn="1"/>
        </p:nvSpPr>
        <p:spPr>
          <a:xfrm>
            <a:off x="457200" y="155448"/>
            <a:ext cx="8229600" cy="941832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sz="3200" dirty="0">
                <a:latin typeface="+mj-lt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319832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EC94A-BFCC-4A85-9B96-436ED92D7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10E547-E237-4E17-8363-3FC8F7FE0291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0" y="1081890"/>
            <a:ext cx="8229600" cy="48505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572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AE9D435-6335-42D3-BEA2-55D97E207BB9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63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029393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487DEF6-2239-4AD8-B0A9-28BD2B313F4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17722" y="1051454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6011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C699DB4-7F7E-4F05-A990-D3F6EB601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914276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83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>
            <a:extLst>
              <a:ext uri="{FF2B5EF4-FFF2-40B4-BE49-F238E27FC236}">
                <a16:creationId xmlns:a16="http://schemas.microsoft.com/office/drawing/2014/main" id="{949F836F-7518-4E43-8BE5-A4862374099F}"/>
              </a:ext>
            </a:extLst>
          </p:cNvPr>
          <p:cNvSpPr/>
          <p:nvPr userDrawn="1"/>
        </p:nvSpPr>
        <p:spPr>
          <a:xfrm>
            <a:off x="457200" y="1092966"/>
            <a:ext cx="8229599" cy="4850594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ABF354-AAD7-4AAE-8F83-04212DA95FEB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0" y="1127482"/>
            <a:ext cx="8229600" cy="482696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1734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127B2CAE-CE9C-4DB3-8071-2D2FAD58E82C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77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:a16="http://schemas.microsoft.com/office/drawing/2014/main" id="{9551E07D-D596-4BD6-9B19-8F8F8517647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E78946-C571-42A5-BF43-11444CD22EFB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0" r:id="rId3"/>
    <p:sldLayoutId id="2147483658" r:id="rId4"/>
    <p:sldLayoutId id="2147483662" r:id="rId5"/>
    <p:sldLayoutId id="2147483657" r:id="rId6"/>
    <p:sldLayoutId id="2147483654" r:id="rId7"/>
    <p:sldLayoutId id="2147483659" r:id="rId8"/>
    <p:sldLayoutId id="2147483663" r:id="rId9"/>
    <p:sldLayoutId id="2147483655" r:id="rId10"/>
    <p:sldLayoutId id="2147483660" r:id="rId11"/>
    <p:sldLayoutId id="2147483664" r:id="rId12"/>
    <p:sldLayoutId id="2147483656" r:id="rId13"/>
    <p:sldLayoutId id="2147483661" r:id="rId14"/>
    <p:sldLayoutId id="2147483665" r:id="rId15"/>
    <p:sldLayoutId id="2147483651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6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9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9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9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9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9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emf"/><Relationship Id="rId2" Type="http://schemas.openxmlformats.org/officeDocument/2006/relationships/image" Target="../media/image79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5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Chapter 7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t>Review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Roman Numeral System</a:t>
            </a:r>
            <a:r>
              <a:rPr lang="en-US" dirty="0"/>
              <a:t>—Slide 1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Table 4 shows the Roman numerals along with their values in Hindu-Arabic numerals.</a:t>
            </a:r>
          </a:p>
          <a:p>
            <a:endParaRPr sz="2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Roman Numeral System</a:t>
            </a:r>
            <a:r>
              <a:rPr lang="en-US" dirty="0"/>
              <a:t>—Slide 2</a:t>
            </a:r>
            <a:endParaRPr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584BBBF-AC62-2A8F-3317-4DBE0826C112}"/>
              </a:ext>
            </a:extLst>
          </p:cNvPr>
          <p:cNvSpPr txBox="1"/>
          <p:nvPr/>
        </p:nvSpPr>
        <p:spPr>
          <a:xfrm>
            <a:off x="2286000" y="1219200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1"/>
            </a:pPr>
            <a:r>
              <a:rPr lang="en-US" dirty="0"/>
              <a:t>Table 4: Roman Numerals Up to 1000</a:t>
            </a:r>
          </a:p>
        </p:txBody>
      </p:sp>
      <p:graphicFrame>
        <p:nvGraphicFramePr>
          <p:cNvPr id="3" name="Table Placeholder 2" descr="Value one corresponds to Roman numeral I&#10;Value two corresponds to Roman numeral II&#10;Value three corresponds to Roman numeral III&#10;Value four corresponds to Roman numeral IV&#10;Value five corresponds to Roman numeral V&#10;Value six corresponds to Roman numeral VI&#10;Value seven corresponds to Roman numeral VII&#10;Value eight corresponds to Roman numeral VIII&#10;Value nine corresponds to Roman numeral IX&#10;Value ten corresponds to Roman numeral X&#10;&#10;Value eleven corresponds to Roman numeral X followed by I&#10;Value twelve corresponds to Roman numeral X followed by II&#10;Value thirteen corresponds to Roman numeral X followed by III&#10;Value fourteen corresponds to Roman numeral X followed by IV&#10;Value fifteen corresponds to Roman numeral X followed by V&#10;Value sixteen corresponds to Roman numeral X followed by VI&#10;Value seventeen corresponds to Roman numeral X followed by VII&#10;Value eighteen corresponds to Roman numeral X followed by VIII&#10;Value nineteen corresponds to Roman numeral X followed by IX&#10;Value twenty corresponds to Roman numeral X followed by X&#10;&#10;Value thirty corresponds to Roman numeral X followed by X followed by X&#10;Value forty corresponds to Roman numeral X followed by L&#10;Value fifty corresponds to Roman numeral L&#10;Value sixty corresponds to Roman numeral L followed by X&#10;Value seventy corresponds to Roman numeral L followed by X followed by X&#10;Value eighty corresponds to Roman numeral L followed by X followed by X followed by X&#10;Value ninety corresponds to Roman numeral X followed by C&#10;Value one hundred corresponds to Roman numeral C&#10;Value five hundred corresponds to Roman numeral D&#10;Value one thousand corresponds to Roman numeral M"/>
          <p:cNvGraphicFramePr>
            <a:graphicFrameLocks noGrp="1"/>
          </p:cNvGraphicFramePr>
          <p:nvPr>
            <p:ph type="tbl" sz="quarter" idx="10"/>
            <p:extLst>
              <p:ext uri="{D42A27DB-BD31-4B8C-83A1-F6EECF244321}">
                <p14:modId xmlns:p14="http://schemas.microsoft.com/office/powerpoint/2010/main" val="4032212911"/>
              </p:ext>
            </p:extLst>
          </p:nvPr>
        </p:nvGraphicFramePr>
        <p:xfrm>
          <a:off x="457200" y="1635760"/>
          <a:ext cx="8229600" cy="4079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defRPr sz="1400" b="1"/>
                      </a:pPr>
                      <a:r>
                        <a:rPr dirty="0"/>
                        <a:t>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400" b="1"/>
                      </a:pPr>
                      <a:r>
                        <a:t>Roman numeral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400" b="1"/>
                      </a:pPr>
                      <a:r>
                        <a:t>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400" b="1"/>
                      </a:pPr>
                      <a:r>
                        <a:t>Roman numeral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400" b="1"/>
                      </a:pPr>
                      <a:r>
                        <a:t>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400" b="1"/>
                      </a:pPr>
                      <a:r>
                        <a:rPr dirty="0"/>
                        <a:t>Roman numeral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defRPr sz="1400"/>
                      </a:pPr>
                      <a:r>
                        <a:rPr dirty="0"/>
                        <a:t>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I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400"/>
                      </a:pPr>
                      <a:r>
                        <a:t>Eleven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XI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400"/>
                      </a:pPr>
                      <a:r>
                        <a:t>Thirty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XXX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defRPr sz="1400"/>
                      </a:pPr>
                      <a:r>
                        <a:rPr dirty="0"/>
                        <a:t>Two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II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400"/>
                      </a:pPr>
                      <a:r>
                        <a:t>Twelve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XII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400"/>
                      </a:pPr>
                      <a:r>
                        <a:t>Forty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XL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defRPr sz="1400"/>
                      </a:pPr>
                      <a:r>
                        <a:rPr dirty="0"/>
                        <a:t>Three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III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400"/>
                      </a:pPr>
                      <a:r>
                        <a:t>Thirteen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XIII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400"/>
                      </a:pPr>
                      <a:r>
                        <a:t>Fifty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L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defRPr sz="1400"/>
                      </a:pPr>
                      <a:r>
                        <a:rPr dirty="0"/>
                        <a:t>Four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IV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400"/>
                      </a:pPr>
                      <a:r>
                        <a:t>Fourteen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XIV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400"/>
                      </a:pPr>
                      <a:r>
                        <a:t>Sixty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LX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defRPr sz="1400"/>
                      </a:pPr>
                      <a:r>
                        <a:rPr dirty="0"/>
                        <a:t>Five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V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400"/>
                      </a:pPr>
                      <a:r>
                        <a:t>Fifteen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XV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400"/>
                      </a:pPr>
                      <a:r>
                        <a:t>Seventy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LXX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defRPr sz="1400"/>
                      </a:pPr>
                      <a:r>
                        <a:rPr dirty="0"/>
                        <a:t>Six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VI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400"/>
                      </a:pPr>
                      <a:r>
                        <a:t>Sixteen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XVI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400"/>
                      </a:pPr>
                      <a:r>
                        <a:t>Eighty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LXXX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defRPr sz="1400"/>
                      </a:pPr>
                      <a:r>
                        <a:rPr dirty="0"/>
                        <a:t>Seven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VII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400"/>
                      </a:pPr>
                      <a:r>
                        <a:t>Seventeen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XVII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400"/>
                      </a:pPr>
                      <a:r>
                        <a:t>Ninety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XC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defRPr sz="1400"/>
                      </a:pPr>
                      <a:r>
                        <a:rPr dirty="0"/>
                        <a:t>Eight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VIII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400"/>
                      </a:pPr>
                      <a:r>
                        <a:t>Eighteen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XVIII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400"/>
                      </a:pPr>
                      <a:r>
                        <a:t>One hundred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C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defRPr sz="1400"/>
                      </a:pPr>
                      <a:r>
                        <a:t>Nine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IX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400"/>
                      </a:pPr>
                      <a:r>
                        <a:t>Nineteen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XIX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400"/>
                      </a:pPr>
                      <a:r>
                        <a:t>Five hundred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D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defRPr sz="1400"/>
                      </a:pPr>
                      <a:r>
                        <a:t>Ten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X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400"/>
                      </a:pPr>
                      <a:r>
                        <a:t>Twenty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XX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400"/>
                      </a:pPr>
                      <a:r>
                        <a:t>One thousand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 dirty="0"/>
                        <a:t>M</a:t>
                      </a:r>
                      <a:endParaRPr sz="1400" dirty="0">
                        <a:latin typeface="Cambria Math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Chinese Numeral System</a:t>
            </a:r>
            <a:r>
              <a:rPr lang="en-US" dirty="0"/>
              <a:t>—Slide 1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Table 5 shows the characters for numbers 1 through </a:t>
            </a:r>
            <a:r>
              <a:rPr sz="2800" dirty="0">
                <a:latin typeface="Cambria Math"/>
              </a:rPr>
              <a:t>10,000</a:t>
            </a:r>
            <a:r>
              <a:rPr sz="2800" dirty="0"/>
              <a:t> in the Chinese numeral system.</a:t>
            </a:r>
          </a:p>
          <a:p>
            <a:endParaRPr sz="2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Chinese Numeral System</a:t>
            </a:r>
            <a:r>
              <a:rPr lang="en-US" dirty="0"/>
              <a:t>—Slide 2</a:t>
            </a:r>
            <a:endParaRPr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0161924-9ABD-A00C-4308-5AEAB5134B8B}"/>
              </a:ext>
            </a:extLst>
          </p:cNvPr>
          <p:cNvSpPr txBox="1"/>
          <p:nvPr/>
        </p:nvSpPr>
        <p:spPr>
          <a:xfrm>
            <a:off x="2438400" y="1065759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1"/>
            </a:pPr>
            <a:r>
              <a:rPr lang="en-US" dirty="0"/>
              <a:t>Table 5: Chinese Numerals</a:t>
            </a:r>
          </a:p>
        </p:txBody>
      </p:sp>
      <p:pic>
        <p:nvPicPr>
          <p:cNvPr id="8" name="Picture 7" descr="Simple character one corresponds to formal character 壹 and Hindu Arabic numeral 1&#10;Simple character two corresponds to formal character 贰 and Hindu Arabic numeral 2&#10;Simple character three corresponds to formal character 叁 and Hindu Arabic numeral 3&#10;Simple character four corresponds to formal character 肆 and Hindu Arabic numeral 4&#10;Simple character five corresponds to formal character 伍 and Hindu Arabic numeral 5&#10;Simple character six corresponds to formal character 陆 and Hindu Arabic numeral 6&#10;Simple character seven corresponds to formal character 柒 and Hindu Arabic numeral 7&#10;Simple character eight corresponds to formal character 捌 and Hindu Arabic numeral 8&#10;Simple character nine corresponds to formal character 玖 and Hindu Arabic numeral 9&#10;Simple character ten corresponds to formal character 拾 and Hindu Arabic numeral 10&#10;Simple character one hundred corresponds to formal character 佰 and Hindu Arabic numeral 100&#10;Simple character one thousand corresponds to formal character 仟 and Hindu Arabic numeral 1000&#10;Simple character ten thousand corresponds to formal character 萬 and Hindu Arabic numeral 10000">
            <a:extLst>
              <a:ext uri="{FF2B5EF4-FFF2-40B4-BE49-F238E27FC236}">
                <a16:creationId xmlns:a16="http://schemas.microsoft.com/office/drawing/2014/main" id="{1763F3BA-4D94-970C-34F4-5F5D28591B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1471563"/>
            <a:ext cx="7353640" cy="442800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Properties: </a:t>
            </a:r>
            <a:r>
              <a:rPr dirty="0"/>
              <a:t>Addition and Subtraction Rules for Roman Numerals</a:t>
            </a:r>
            <a:r>
              <a:rPr lang="en-US" dirty="0"/>
              <a:t>—Slide 1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 marL="538163" indent="-538163" algn="just">
                  <a:defRPr sz="2800"/>
                </a:pPr>
                <a:r>
                  <a:rPr lang="en-US" sz="2400" dirty="0">
                    <a:solidFill>
                      <a:srgbClr val="000000"/>
                    </a:solidFill>
                  </a:rPr>
                  <a:t>1.​	A letter may be repeated up to </a:t>
                </a:r>
                <a:r>
                  <a:rPr lang="en-US" sz="2400" dirty="0">
                    <a:solidFill>
                      <a:srgbClr val="000000"/>
                    </a:solidFill>
                    <a:latin typeface="Cambria Math"/>
                  </a:rPr>
                  <a:t>3</a:t>
                </a:r>
                <a:r>
                  <a:rPr lang="en-US" sz="2400" dirty="0">
                    <a:solidFill>
                      <a:srgbClr val="000000"/>
                    </a:solidFill>
                  </a:rPr>
                  <a:t> times to indicate multiple values. For example,</a:t>
                </a:r>
              </a:p>
              <a:p>
                <a:pPr marL="512064" algn="just">
                  <a:defRPr sz="2800"/>
                </a:pPr>
                <a:r>
                  <a:rPr lang="en-US" sz="2400" dirty="0">
                    <a:solidFill>
                      <a:srgbClr val="000000"/>
                    </a:solidFill>
                  </a:rPr>
                  <a:t>​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III</m:t>
                    </m:r>
                    <m:r>
                      <a:rPr lang="en-US" sz="24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=3</m:t>
                    </m:r>
                  </m:oMath>
                </a14:m>
                <a:endParaRPr lang="en-US" sz="2400" dirty="0">
                  <a:solidFill>
                    <a:srgbClr val="000000"/>
                  </a:solidFill>
                </a:endParaRPr>
              </a:p>
              <a:p>
                <a:pPr marL="512064" algn="just">
                  <a:defRPr sz="2800"/>
                </a:pPr>
                <a:r>
                  <a:rPr lang="en-US" sz="2400" dirty="0">
                    <a:solidFill>
                      <a:srgbClr val="000000"/>
                    </a:solidFill>
                  </a:rPr>
                  <a:t>​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CC</m:t>
                    </m:r>
                    <m:r>
                      <a:rPr lang="en-US" sz="24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=200</m:t>
                    </m:r>
                  </m:oMath>
                </a14:m>
                <a:endParaRPr lang="en-US" sz="2400" dirty="0">
                  <a:solidFill>
                    <a:srgbClr val="000000"/>
                  </a:solidFill>
                </a:endParaRPr>
              </a:p>
              <a:p>
                <a:pPr marL="512064" algn="just">
                  <a:defRPr sz="2800"/>
                </a:pPr>
                <a:endParaRPr lang="en-US" sz="2400" dirty="0">
                  <a:solidFill>
                    <a:srgbClr val="000000"/>
                  </a:solidFill>
                </a:endParaRPr>
              </a:p>
              <a:p>
                <a:pPr marL="511175" indent="-511175" algn="just">
                  <a:defRPr sz="2800"/>
                </a:pPr>
                <a:r>
                  <a:rPr lang="en-US" sz="2400" dirty="0">
                    <a:solidFill>
                      <a:srgbClr val="000000"/>
                    </a:solidFill>
                  </a:rPr>
                  <a:t>2.​	If a smaller value is placed on the right of a character, that smaller value is added to the larger one. For example:	</a:t>
                </a:r>
              </a:p>
              <a:p>
                <a:pPr marL="511175" indent="-511175" algn="just">
                  <a:defRPr sz="2800"/>
                </a:pPr>
                <a:r>
                  <a:rPr lang="en-US" sz="2400" dirty="0">
                    <a:solidFill>
                      <a:srgbClr val="000000"/>
                    </a:solidFill>
                  </a:rPr>
                  <a:t>	​</a:t>
                </a:r>
                <a:endParaRPr lang="ar-AE" sz="2200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959" t="-986" r="-886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 descr="V I equals 5 plus 1 equals 6.">
            <a:extLst>
              <a:ext uri="{FF2B5EF4-FFF2-40B4-BE49-F238E27FC236}">
                <a16:creationId xmlns:a16="http://schemas.microsoft.com/office/drawing/2014/main" id="{6D16401E-B1D5-E799-F502-9B50F5691D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5765" y="4120146"/>
            <a:ext cx="1506109" cy="468000"/>
          </a:xfrm>
          <a:prstGeom prst="rect">
            <a:avLst/>
          </a:prstGeom>
        </p:spPr>
      </p:pic>
      <p:pic>
        <p:nvPicPr>
          <p:cNvPr id="5" name="Picture 4" descr="C X X equals 100 plus 10 plus 10 equals 120.">
            <a:extLst>
              <a:ext uri="{FF2B5EF4-FFF2-40B4-BE49-F238E27FC236}">
                <a16:creationId xmlns:a16="http://schemas.microsoft.com/office/drawing/2014/main" id="{E198DCC8-6E10-8620-032D-4A0157EF65F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6800" y="4724400"/>
            <a:ext cx="3122837" cy="46800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Properties: </a:t>
            </a:r>
            <a:r>
              <a:rPr dirty="0"/>
              <a:t>Addition and Subtraction Rules for Roman Numerals</a:t>
            </a:r>
            <a:r>
              <a:rPr lang="en-US" dirty="0"/>
              <a:t>—Slide 2</a:t>
            </a:r>
            <a:endParaRPr dirty="0"/>
          </a:p>
        </p:txBody>
      </p:sp>
      <p:sp>
        <p:nvSpPr>
          <p:cNvPr id="3" name="Text Placeholder 2"/>
          <p:cNvSpPr>
            <a:spLocks noGrp="1" noRot="1" noMove="1" noResize="1" noEditPoints="1" noAdjustHandles="1" noChangeArrowheads="1" noChangeShapeType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538163" indent="-538163" algn="just">
              <a:defRPr sz="2800"/>
            </a:pPr>
            <a:r>
              <a:rPr lang="en-US" sz="2400" dirty="0">
                <a:solidFill>
                  <a:srgbClr val="000000"/>
                </a:solidFill>
              </a:rPr>
              <a:t>3.</a:t>
            </a:r>
            <a:r>
              <a:rPr lang="ar-AE" sz="2400" dirty="0">
                <a:solidFill>
                  <a:srgbClr val="000000"/>
                </a:solidFill>
              </a:rPr>
              <a:t>​</a:t>
            </a:r>
            <a:r>
              <a:rPr lang="en-US" sz="2400" dirty="0">
                <a:solidFill>
                  <a:srgbClr val="000000"/>
                </a:solidFill>
              </a:rPr>
              <a:t>	If a smaller value is placed on the left of a character, that smaller value is subtracted from the larger one. For example,</a:t>
            </a:r>
          </a:p>
          <a:p>
            <a:pPr marL="512064" algn="just">
              <a:defRPr sz="2800"/>
            </a:pPr>
            <a:r>
              <a:rPr lang="en-US" sz="2400" dirty="0">
                <a:solidFill>
                  <a:srgbClr val="000000"/>
                </a:solidFill>
              </a:rPr>
              <a:t>​</a:t>
            </a:r>
          </a:p>
          <a:p>
            <a:pPr marL="512064" algn="just">
              <a:defRPr sz="2800"/>
            </a:pPr>
            <a:r>
              <a:rPr lang="ar-AE" sz="2400" dirty="0">
                <a:solidFill>
                  <a:srgbClr val="000000"/>
                </a:solidFill>
              </a:rPr>
              <a:t>​</a:t>
            </a:r>
            <a:endParaRPr lang="en-US" sz="2400" dirty="0">
              <a:solidFill>
                <a:srgbClr val="000000"/>
              </a:solidFill>
            </a:endParaRPr>
          </a:p>
          <a:p>
            <a:pPr marL="512064" algn="just">
              <a:defRPr sz="2800"/>
            </a:pPr>
            <a:endParaRPr lang="ar-AE" sz="2400" dirty="0">
              <a:solidFill>
                <a:srgbClr val="000000"/>
              </a:solidFill>
            </a:endParaRPr>
          </a:p>
          <a:p>
            <a:pPr>
              <a:defRPr sz="2800"/>
            </a:pPr>
            <a:endParaRPr lang="en-US" sz="2000" dirty="0">
              <a:solidFill>
                <a:srgbClr val="000000"/>
              </a:solidFill>
            </a:endParaRPr>
          </a:p>
          <a:p>
            <a:pPr marL="512064" algn="just">
              <a:defRPr sz="2800"/>
            </a:pPr>
            <a:r>
              <a:rPr lang="en-US" sz="2400" dirty="0">
                <a:solidFill>
                  <a:srgbClr val="000000"/>
                </a:solidFill>
              </a:rPr>
              <a:t>​</a:t>
            </a:r>
            <a:endParaRPr lang="ar-AE" sz="2400" dirty="0">
              <a:solidFill>
                <a:srgbClr val="000000"/>
              </a:solidFill>
            </a:endParaRPr>
          </a:p>
        </p:txBody>
      </p:sp>
      <p:pic>
        <p:nvPicPr>
          <p:cNvPr id="15" name="Picture 14" descr="I V equals 5 minus 1 equals 4.">
            <a:extLst>
              <a:ext uri="{FF2B5EF4-FFF2-40B4-BE49-F238E27FC236}">
                <a16:creationId xmlns:a16="http://schemas.microsoft.com/office/drawing/2014/main" id="{D83337DB-E635-8027-5798-C68FFB6D30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2066365"/>
            <a:ext cx="1640291" cy="504000"/>
          </a:xfrm>
          <a:prstGeom prst="rect">
            <a:avLst/>
          </a:prstGeom>
        </p:spPr>
      </p:pic>
      <p:pic>
        <p:nvPicPr>
          <p:cNvPr id="18" name="Picture 17" descr="C M equals 1000 minus 100 equals 900.">
            <a:extLst>
              <a:ext uri="{FF2B5EF4-FFF2-40B4-BE49-F238E27FC236}">
                <a16:creationId xmlns:a16="http://schemas.microsoft.com/office/drawing/2014/main" id="{784A924A-488D-E2C0-9B30-4C058BC2DA5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3000" y="2760158"/>
            <a:ext cx="2867563" cy="468000"/>
          </a:xfrm>
          <a:prstGeom prst="rect">
            <a:avLst/>
          </a:prstGeom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id="{99F1159D-DB7C-37C6-7012-4FE2A997C2AF}"/>
              </a:ext>
            </a:extLst>
          </p:cNvPr>
          <p:cNvSpPr txBox="1"/>
          <p:nvPr/>
        </p:nvSpPr>
        <p:spPr>
          <a:xfrm>
            <a:off x="452466" y="3534734"/>
            <a:ext cx="8081933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38163" indent="-538163" algn="just">
              <a:defRPr sz="2800"/>
            </a:pPr>
            <a:r>
              <a:rPr lang="en-US" sz="2400" dirty="0">
                <a:solidFill>
                  <a:srgbClr val="000000"/>
                </a:solidFill>
              </a:rPr>
              <a:t>4.​	A bar is placed above a symbol, or group of symbols, to indicate that the numeral is to be multiplied by </a:t>
            </a:r>
            <a:r>
              <a:rPr lang="en-US" sz="2400" dirty="0">
                <a:solidFill>
                  <a:srgbClr val="000000"/>
                </a:solidFill>
                <a:latin typeface="Cambria Math"/>
              </a:rPr>
              <a:t>1000</a:t>
            </a:r>
            <a:r>
              <a:rPr lang="en-US" sz="2400" dirty="0">
                <a:solidFill>
                  <a:srgbClr val="000000"/>
                </a:solidFill>
              </a:rPr>
              <a:t>. For example,</a:t>
            </a:r>
          </a:p>
        </p:txBody>
      </p:sp>
      <p:pic>
        <p:nvPicPr>
          <p:cNvPr id="24" name="Picture 23" descr="D with a superscript bar equals 500 times 1000 equals 500,000.&#10;V I with a superscript bar equals 6 times 1000 equals 6000.">
            <a:extLst>
              <a:ext uri="{FF2B5EF4-FFF2-40B4-BE49-F238E27FC236}">
                <a16:creationId xmlns:a16="http://schemas.microsoft.com/office/drawing/2014/main" id="{89CB6297-3934-153E-62B8-8D921B5E2ED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43000" y="4840286"/>
            <a:ext cx="2919790" cy="82800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5B89A1-62E1-F84A-42E1-10BDFC82E5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Definition: Addition and Subtraction Rules for the Chinese Numeral System</a:t>
            </a:r>
            <a:endParaRPr lang="en-IN" dirty="0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C9DC3332-EFD2-AAEF-78E7-8807DBED37B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914276"/>
          </a:xfrm>
        </p:spPr>
        <p:txBody>
          <a:bodyPr>
            <a:normAutofit/>
          </a:bodyPr>
          <a:lstStyle/>
          <a:p>
            <a:pPr marL="538163" indent="-538163" algn="just">
              <a:defRPr sz="2800"/>
            </a:pPr>
            <a:r>
              <a:rPr lang="en-US" sz="2400" dirty="0">
                <a:solidFill>
                  <a:srgbClr val="000000"/>
                </a:solidFill>
              </a:rPr>
              <a:t>1.​	A numeral to the right of a multiple of 10 (10, 100, 1000, . . .) indicates addition. For instance,  </a:t>
            </a:r>
          </a:p>
          <a:p>
            <a:pPr marL="512064" algn="just">
              <a:defRPr sz="2800"/>
            </a:pPr>
            <a:r>
              <a:rPr lang="en-US" sz="2400" dirty="0">
                <a:solidFill>
                  <a:srgbClr val="000000"/>
                </a:solidFill>
              </a:rPr>
              <a:t>​</a:t>
            </a:r>
          </a:p>
          <a:p>
            <a:pPr marL="511175" indent="-511175" algn="just">
              <a:defRPr sz="2800"/>
            </a:pPr>
            <a:endParaRPr lang="en-US" sz="2400" dirty="0">
              <a:solidFill>
                <a:srgbClr val="000000"/>
              </a:solidFill>
            </a:endParaRPr>
          </a:p>
          <a:p>
            <a:pPr marL="511175" indent="-511175" algn="just">
              <a:defRPr sz="2800"/>
            </a:pPr>
            <a:r>
              <a:rPr lang="en-US" sz="2400" dirty="0">
                <a:solidFill>
                  <a:srgbClr val="000000"/>
                </a:solidFill>
              </a:rPr>
              <a:t>	​</a:t>
            </a:r>
          </a:p>
          <a:p>
            <a:pPr marL="511175" indent="-511175" algn="just">
              <a:defRPr sz="2800"/>
            </a:pPr>
            <a:endParaRPr lang="en-US" sz="2400" dirty="0">
              <a:solidFill>
                <a:srgbClr val="000000"/>
              </a:solidFill>
            </a:endParaRPr>
          </a:p>
          <a:p>
            <a:pPr marL="511175" indent="-511175" algn="just">
              <a:defRPr sz="2800"/>
            </a:pPr>
            <a:endParaRPr lang="en-US" sz="2400" dirty="0"/>
          </a:p>
          <a:p>
            <a:pPr marL="511175" indent="-511175" algn="just">
              <a:defRPr sz="2800"/>
            </a:pPr>
            <a:endParaRPr lang="ar-AE" sz="2200" dirty="0">
              <a:solidFill>
                <a:srgbClr val="000000"/>
              </a:solidFill>
            </a:endParaRPr>
          </a:p>
        </p:txBody>
      </p:sp>
      <p:pic>
        <p:nvPicPr>
          <p:cNvPr id="7" name="Picture 6" descr="Chinese character for sixteen equals 10 plus 6 equals 16.">
            <a:extLst>
              <a:ext uri="{FF2B5EF4-FFF2-40B4-BE49-F238E27FC236}">
                <a16:creationId xmlns:a16="http://schemas.microsoft.com/office/drawing/2014/main" id="{D3CAD45F-83E5-8E3B-ADFF-796250F3C9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76600" y="1981200"/>
            <a:ext cx="2106001" cy="3240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32DA2423-9EB1-D880-BEA8-9595D1EEE5C6}"/>
              </a:ext>
            </a:extLst>
          </p:cNvPr>
          <p:cNvSpPr txBox="1"/>
          <p:nvPr/>
        </p:nvSpPr>
        <p:spPr>
          <a:xfrm>
            <a:off x="457200" y="2343524"/>
            <a:ext cx="80772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1175" indent="-511175" algn="just">
              <a:defRPr sz="2800"/>
            </a:pPr>
            <a:r>
              <a:rPr lang="en-US" sz="2400" dirty="0">
                <a:solidFill>
                  <a:srgbClr val="000000"/>
                </a:solidFill>
              </a:rPr>
              <a:t>2.​	 A numeral to the left of a multiple of 10 (10, 100, 1000, . . .) indicates multiplication. For instance,</a:t>
            </a:r>
          </a:p>
        </p:txBody>
      </p:sp>
      <p:pic>
        <p:nvPicPr>
          <p:cNvPr id="8" name="Picture 7" descr="Chinese character for sixty equals 6 times 10 equals 60.">
            <a:extLst>
              <a:ext uri="{FF2B5EF4-FFF2-40B4-BE49-F238E27FC236}">
                <a16:creationId xmlns:a16="http://schemas.microsoft.com/office/drawing/2014/main" id="{6032B94F-3D75-44A8-529E-2A445CE053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94529" y="3230116"/>
            <a:ext cx="2197947" cy="324000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7B39E1B1-1673-AB94-BD51-1AB48C6A2A16}"/>
              </a:ext>
            </a:extLst>
          </p:cNvPr>
          <p:cNvSpPr txBox="1"/>
          <p:nvPr/>
        </p:nvSpPr>
        <p:spPr>
          <a:xfrm>
            <a:off x="479611" y="3662170"/>
            <a:ext cx="302558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38163" indent="-538163"/>
            <a:r>
              <a:rPr lang="en-US" sz="2400" dirty="0">
                <a:solidFill>
                  <a:srgbClr val="000000"/>
                </a:solidFill>
              </a:rPr>
              <a:t>3.​	A position holder,</a:t>
            </a:r>
            <a:endParaRPr lang="en-IN" sz="2400" dirty="0"/>
          </a:p>
        </p:txBody>
      </p:sp>
      <p:pic>
        <p:nvPicPr>
          <p:cNvPr id="9" name="Picture 8" descr="zero">
            <a:extLst>
              <a:ext uri="{FF2B5EF4-FFF2-40B4-BE49-F238E27FC236}">
                <a16:creationId xmlns:a16="http://schemas.microsoft.com/office/drawing/2014/main" id="{758A524F-114C-977C-4404-406AE091C17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52800" y="3775675"/>
            <a:ext cx="314369" cy="266737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6D7FCBBF-7D5E-BBA1-3926-6CDC5695E63A}"/>
              </a:ext>
            </a:extLst>
          </p:cNvPr>
          <p:cNvSpPr txBox="1"/>
          <p:nvPr/>
        </p:nvSpPr>
        <p:spPr>
          <a:xfrm>
            <a:off x="3658204" y="3662170"/>
            <a:ext cx="4191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</a:rPr>
              <a:t>is used for when a zero occurs in</a:t>
            </a:r>
            <a:endParaRPr lang="en-IN" sz="24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141946B-784B-BB39-ECCD-7C761C73C85A}"/>
              </a:ext>
            </a:extLst>
          </p:cNvPr>
          <p:cNvSpPr txBox="1"/>
          <p:nvPr/>
        </p:nvSpPr>
        <p:spPr>
          <a:xfrm>
            <a:off x="1030941" y="4045803"/>
            <a:ext cx="750345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</a:rPr>
              <a:t>the middle of a numeral. Only one is needed to show any number of consecutive zeros. For instance, </a:t>
            </a:r>
            <a:endParaRPr lang="en-IN" sz="2400" dirty="0"/>
          </a:p>
        </p:txBody>
      </p:sp>
      <p:pic>
        <p:nvPicPr>
          <p:cNvPr id="10" name="Picture 9" descr="201 equals Chinese characters for two hundred zero one.&#10;2001 equals Chinese characters for two thousand zero one.">
            <a:extLst>
              <a:ext uri="{FF2B5EF4-FFF2-40B4-BE49-F238E27FC236}">
                <a16:creationId xmlns:a16="http://schemas.microsoft.com/office/drawing/2014/main" id="{BB6A877F-BE9A-543C-95EE-821504E4176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35600" y="4976069"/>
            <a:ext cx="2120399" cy="68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54765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Hexadecimal System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533400" y="1143000"/>
            <a:ext cx="8229600" cy="4495800"/>
          </a:xfrm>
        </p:spPr>
        <p:txBody>
          <a:bodyPr>
            <a:normAutofit/>
          </a:bodyPr>
          <a:lstStyle/>
          <a:p>
            <a:pPr algn="ctr">
              <a:defRPr sz="2800" b="1"/>
            </a:pPr>
            <a:endParaRPr lang="en-US" dirty="0"/>
          </a:p>
          <a:p>
            <a:r>
              <a:rPr sz="2800" dirty="0"/>
              <a:t>The digits and letters used for the hexadecimal system are shown in Table 1.</a:t>
            </a:r>
          </a:p>
          <a:p>
            <a:endParaRPr sz="28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AA42E2B-EDE6-4018-8A88-BE4EF8BF48E9}"/>
              </a:ext>
            </a:extLst>
          </p:cNvPr>
          <p:cNvSpPr txBox="1"/>
          <p:nvPr/>
        </p:nvSpPr>
        <p:spPr>
          <a:xfrm>
            <a:off x="1295400" y="2782812"/>
            <a:ext cx="67056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1"/>
            </a:pPr>
            <a:r>
              <a:rPr lang="en-US" dirty="0">
                <a:solidFill>
                  <a:srgbClr val="000000"/>
                </a:solidFill>
              </a:rPr>
              <a:t>Table 1: Characters Used for Base 16 (the Hexadecimal System)</a:t>
            </a:r>
          </a:p>
        </p:txBody>
      </p:sp>
      <p:graphicFrame>
        <p:nvGraphicFramePr>
          <p:cNvPr id="4" name="Table Placeholder 2" descr="Base 10 digit 0 corresponds to hexadecimal digit 0&#10;Base 10 digit 1 corresponds to hexadecimal digit 1&#10;Base 10 digit 2 corresponds to hexadecimal digit 2&#10;Base 10 digit 3 corresponds to hexadecimal digit 3&#10;Base 10 digit 4 corresponds to hexadecimal digit 4&#10;Base 10 digit 5 corresponds to hexadecimal digit 5&#10;Base 10 digit 6 corresponds to hexadecimal digit 6&#10;Base 10 digit 7 corresponds to hexadecimal digit 7&#10;Base 10 digit 8 corresponds to hexadecimal digit 8&#10;Base 10 digit 9 corresponds to hexadecimal digit 9&#10;Base 10 digit 10 corresponds to hexadecimal digit A&#10;Base 10 digit 11 corresponds to hexadecimal digit B&#10;Base 10 digit 12 corresponds to hexadecimal digit C&#10;Base 10 digit 13 corresponds to hexadecimal digit D&#10;Base 10 digit 14 corresponds to hexadecimal digit E&#10;Base 10 digit 15 corresponds to hexadecimal digit F">
            <a:extLst>
              <a:ext uri="{FF2B5EF4-FFF2-40B4-BE49-F238E27FC236}">
                <a16:creationId xmlns:a16="http://schemas.microsoft.com/office/drawing/2014/main" id="{E6EFF411-34EF-4406-A1CE-B99D276346F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09744785"/>
              </p:ext>
            </p:extLst>
          </p:nvPr>
        </p:nvGraphicFramePr>
        <p:xfrm>
          <a:off x="1028698" y="3265857"/>
          <a:ext cx="7086603" cy="145854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737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63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79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63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8632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579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5790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5790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5790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6874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457204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</a:tblGrid>
              <a:tr h="501538">
                <a:tc>
                  <a:txBody>
                    <a:bodyPr/>
                    <a:lstStyle/>
                    <a:p>
                      <a:pPr algn="ctr">
                        <a:defRPr sz="1400" b="1"/>
                      </a:pPr>
                      <a:r>
                        <a:rPr dirty="0">
                          <a:solidFill>
                            <a:srgbClr val="000000"/>
                          </a:solidFill>
                        </a:rPr>
                        <a:t>Base 10 Digit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 dirty="0">
                          <a:solidFill>
                            <a:srgbClr val="000000"/>
                          </a:solidFill>
                        </a:rPr>
                        <a:t>0</a:t>
                      </a:r>
                      <a:endParaRPr sz="1400" dirty="0">
                        <a:solidFill>
                          <a:srgbClr val="000000"/>
                        </a:solidFill>
                        <a:latin typeface="Cambria Math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 dirty="0">
                          <a:solidFill>
                            <a:srgbClr val="000000"/>
                          </a:solidFill>
                        </a:rPr>
                        <a:t>1</a:t>
                      </a:r>
                      <a:endParaRPr sz="1400" dirty="0">
                        <a:solidFill>
                          <a:srgbClr val="000000"/>
                        </a:solidFill>
                        <a:latin typeface="Cambria Math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 dirty="0">
                          <a:solidFill>
                            <a:srgbClr val="000000"/>
                          </a:solidFill>
                        </a:rPr>
                        <a:t>2</a:t>
                      </a:r>
                      <a:endParaRPr sz="1400" dirty="0">
                        <a:solidFill>
                          <a:srgbClr val="000000"/>
                        </a:solidFill>
                        <a:latin typeface="Cambria Math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 dirty="0">
                          <a:solidFill>
                            <a:srgbClr val="000000"/>
                          </a:solidFill>
                        </a:rPr>
                        <a:t>3</a:t>
                      </a:r>
                      <a:endParaRPr sz="1400" dirty="0">
                        <a:solidFill>
                          <a:srgbClr val="000000"/>
                        </a:solidFill>
                        <a:latin typeface="Cambria Math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 dirty="0">
                          <a:solidFill>
                            <a:srgbClr val="000000"/>
                          </a:solidFill>
                        </a:rPr>
                        <a:t>4</a:t>
                      </a:r>
                      <a:endParaRPr sz="1400" dirty="0">
                        <a:solidFill>
                          <a:srgbClr val="000000"/>
                        </a:solidFill>
                        <a:latin typeface="Cambria Math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 dirty="0">
                          <a:solidFill>
                            <a:srgbClr val="000000"/>
                          </a:solidFill>
                        </a:rPr>
                        <a:t>5</a:t>
                      </a:r>
                      <a:endParaRPr sz="1400" dirty="0">
                        <a:solidFill>
                          <a:srgbClr val="000000"/>
                        </a:solidFill>
                        <a:latin typeface="Cambria Math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 dirty="0">
                          <a:solidFill>
                            <a:srgbClr val="000000"/>
                          </a:solidFill>
                        </a:rPr>
                        <a:t>6</a:t>
                      </a:r>
                      <a:endParaRPr sz="1400" dirty="0">
                        <a:solidFill>
                          <a:srgbClr val="000000"/>
                        </a:solidFill>
                        <a:latin typeface="Cambria Math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 dirty="0">
                          <a:solidFill>
                            <a:srgbClr val="000000"/>
                          </a:solidFill>
                        </a:rPr>
                        <a:t>7</a:t>
                      </a:r>
                      <a:endParaRPr sz="1400" dirty="0">
                        <a:solidFill>
                          <a:srgbClr val="000000"/>
                        </a:solidFill>
                        <a:latin typeface="Cambria Math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 dirty="0">
                          <a:solidFill>
                            <a:srgbClr val="000000"/>
                          </a:solidFill>
                        </a:rPr>
                        <a:t>8</a:t>
                      </a:r>
                      <a:endParaRPr sz="1400" dirty="0">
                        <a:solidFill>
                          <a:srgbClr val="000000"/>
                        </a:solidFill>
                        <a:latin typeface="Cambria Math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 dirty="0">
                          <a:solidFill>
                            <a:srgbClr val="000000"/>
                          </a:solidFill>
                        </a:rPr>
                        <a:t>9</a:t>
                      </a:r>
                      <a:endParaRPr sz="1400" dirty="0">
                        <a:solidFill>
                          <a:srgbClr val="000000"/>
                        </a:solidFill>
                        <a:latin typeface="Cambria Math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 dirty="0">
                          <a:solidFill>
                            <a:srgbClr val="000000"/>
                          </a:solidFill>
                        </a:rPr>
                        <a:t>10</a:t>
                      </a:r>
                      <a:endParaRPr sz="1400" dirty="0">
                        <a:solidFill>
                          <a:srgbClr val="000000"/>
                        </a:solidFill>
                        <a:latin typeface="Cambria Math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 dirty="0">
                          <a:solidFill>
                            <a:srgbClr val="000000"/>
                          </a:solidFill>
                        </a:rPr>
                        <a:t>11</a:t>
                      </a:r>
                      <a:endParaRPr sz="1400" dirty="0">
                        <a:solidFill>
                          <a:srgbClr val="000000"/>
                        </a:solidFill>
                        <a:latin typeface="Cambria Math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 dirty="0">
                          <a:solidFill>
                            <a:srgbClr val="000000"/>
                          </a:solidFill>
                        </a:rPr>
                        <a:t>12</a:t>
                      </a:r>
                      <a:endParaRPr sz="1400" dirty="0">
                        <a:solidFill>
                          <a:srgbClr val="000000"/>
                        </a:solidFill>
                        <a:latin typeface="Cambria Math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 dirty="0">
                          <a:solidFill>
                            <a:srgbClr val="000000"/>
                          </a:solidFill>
                        </a:rPr>
                        <a:t>13</a:t>
                      </a:r>
                      <a:endParaRPr sz="1400" dirty="0">
                        <a:solidFill>
                          <a:srgbClr val="000000"/>
                        </a:solidFill>
                        <a:latin typeface="Cambria Math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 dirty="0">
                          <a:solidFill>
                            <a:srgbClr val="000000"/>
                          </a:solidFill>
                        </a:rPr>
                        <a:t>14</a:t>
                      </a:r>
                      <a:endParaRPr sz="1400" dirty="0">
                        <a:solidFill>
                          <a:srgbClr val="000000"/>
                        </a:solidFill>
                        <a:latin typeface="Cambria Math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 dirty="0">
                          <a:solidFill>
                            <a:srgbClr val="000000"/>
                          </a:solidFill>
                        </a:rPr>
                        <a:t>15</a:t>
                      </a:r>
                      <a:endParaRPr sz="1400" dirty="0">
                        <a:solidFill>
                          <a:srgbClr val="000000"/>
                        </a:solidFill>
                        <a:latin typeface="Cambria Math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0383">
                <a:tc>
                  <a:txBody>
                    <a:bodyPr/>
                    <a:lstStyle/>
                    <a:p>
                      <a:pPr algn="ctr">
                        <a:defRPr sz="1400" b="1"/>
                      </a:pPr>
                      <a:r>
                        <a:rPr>
                          <a:solidFill>
                            <a:srgbClr val="000000"/>
                          </a:solidFill>
                        </a:rPr>
                        <a:t>Hexadecimal (Base 16) Digit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 dirty="0">
                          <a:solidFill>
                            <a:srgbClr val="000000"/>
                          </a:solidFill>
                        </a:rPr>
                        <a:t>0</a:t>
                      </a:r>
                      <a:endParaRPr sz="1400" dirty="0">
                        <a:solidFill>
                          <a:srgbClr val="000000"/>
                        </a:solidFill>
                        <a:latin typeface="Cambria Math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 dirty="0">
                          <a:solidFill>
                            <a:srgbClr val="000000"/>
                          </a:solidFill>
                        </a:rPr>
                        <a:t>1</a:t>
                      </a:r>
                      <a:endParaRPr sz="1400" dirty="0">
                        <a:solidFill>
                          <a:srgbClr val="000000"/>
                        </a:solidFill>
                        <a:latin typeface="Cambria Math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 dirty="0">
                          <a:solidFill>
                            <a:srgbClr val="000000"/>
                          </a:solidFill>
                        </a:rPr>
                        <a:t>2</a:t>
                      </a:r>
                      <a:endParaRPr sz="1400" dirty="0">
                        <a:solidFill>
                          <a:srgbClr val="000000"/>
                        </a:solidFill>
                        <a:latin typeface="Cambria Math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 dirty="0">
                          <a:solidFill>
                            <a:srgbClr val="000000"/>
                          </a:solidFill>
                        </a:rPr>
                        <a:t>3</a:t>
                      </a:r>
                      <a:endParaRPr sz="1400" dirty="0">
                        <a:solidFill>
                          <a:srgbClr val="000000"/>
                        </a:solidFill>
                        <a:latin typeface="Cambria Math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 dirty="0">
                          <a:solidFill>
                            <a:srgbClr val="000000"/>
                          </a:solidFill>
                        </a:rPr>
                        <a:t>4</a:t>
                      </a:r>
                      <a:endParaRPr sz="1400" dirty="0">
                        <a:solidFill>
                          <a:srgbClr val="000000"/>
                        </a:solidFill>
                        <a:latin typeface="Cambria Math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 dirty="0">
                          <a:solidFill>
                            <a:srgbClr val="000000"/>
                          </a:solidFill>
                        </a:rPr>
                        <a:t>5</a:t>
                      </a:r>
                      <a:endParaRPr sz="1400" dirty="0">
                        <a:solidFill>
                          <a:srgbClr val="000000"/>
                        </a:solidFill>
                        <a:latin typeface="Cambria Math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 dirty="0">
                          <a:solidFill>
                            <a:srgbClr val="000000"/>
                          </a:solidFill>
                        </a:rPr>
                        <a:t>6</a:t>
                      </a:r>
                      <a:endParaRPr sz="1400" dirty="0">
                        <a:solidFill>
                          <a:srgbClr val="000000"/>
                        </a:solidFill>
                        <a:latin typeface="Cambria Math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 dirty="0">
                          <a:solidFill>
                            <a:srgbClr val="000000"/>
                          </a:solidFill>
                        </a:rPr>
                        <a:t>7</a:t>
                      </a:r>
                      <a:endParaRPr sz="1400" dirty="0">
                        <a:solidFill>
                          <a:srgbClr val="000000"/>
                        </a:solidFill>
                        <a:latin typeface="Cambria Math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 dirty="0">
                          <a:solidFill>
                            <a:srgbClr val="000000"/>
                          </a:solidFill>
                        </a:rPr>
                        <a:t>8</a:t>
                      </a:r>
                      <a:endParaRPr sz="1400" dirty="0">
                        <a:solidFill>
                          <a:srgbClr val="000000"/>
                        </a:solidFill>
                        <a:latin typeface="Cambria Math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 dirty="0">
                          <a:solidFill>
                            <a:srgbClr val="000000"/>
                          </a:solidFill>
                        </a:rPr>
                        <a:t>9</a:t>
                      </a:r>
                      <a:endParaRPr sz="1400" dirty="0">
                        <a:solidFill>
                          <a:srgbClr val="000000"/>
                        </a:solidFill>
                        <a:latin typeface="Cambria Math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defRPr sz="1400"/>
                      </a:pPr>
                      <a:r>
                        <a:rPr dirty="0">
                          <a:solidFill>
                            <a:srgbClr val="000000"/>
                          </a:solidFill>
                        </a:rPr>
                        <a:t>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defRPr sz="1400"/>
                      </a:pPr>
                      <a:r>
                        <a:rPr dirty="0">
                          <a:solidFill>
                            <a:srgbClr val="000000"/>
                          </a:solidFill>
                        </a:rPr>
                        <a:t>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defRPr sz="1400"/>
                      </a:pPr>
                      <a:r>
                        <a:rPr dirty="0">
                          <a:solidFill>
                            <a:srgbClr val="000000"/>
                          </a:solidFill>
                        </a:rPr>
                        <a:t>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defRPr sz="1400"/>
                      </a:pPr>
                      <a:r>
                        <a:rPr dirty="0">
                          <a:solidFill>
                            <a:srgbClr val="000000"/>
                          </a:solidFill>
                        </a:rPr>
                        <a:t>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defRPr sz="1400"/>
                      </a:pPr>
                      <a:r>
                        <a:rPr dirty="0">
                          <a:solidFill>
                            <a:srgbClr val="000000"/>
                          </a:solidFill>
                        </a:rPr>
                        <a:t>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defRPr sz="1400"/>
                      </a:pPr>
                      <a:r>
                        <a:rPr dirty="0">
                          <a:solidFill>
                            <a:srgbClr val="000000"/>
                          </a:solidFill>
                        </a:rPr>
                        <a:t>F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Conversion Factor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algn="just"/>
            <a:r>
              <a:rPr sz="2800" dirty="0"/>
              <a:t>A </a:t>
            </a:r>
            <a:r>
              <a:rPr sz="2800" b="1" dirty="0"/>
              <a:t>conversion factor is </a:t>
            </a:r>
            <a:r>
              <a:rPr sz="2800" dirty="0"/>
              <a:t>a fraction equal to </a:t>
            </a:r>
            <a:r>
              <a:rPr sz="2800" dirty="0">
                <a:latin typeface="Cambria Math"/>
              </a:rPr>
              <a:t>1</a:t>
            </a:r>
            <a:r>
              <a:rPr sz="2800" dirty="0"/>
              <a:t> that contains different units in the numerator and denominator.</a:t>
            </a:r>
          </a:p>
          <a:p>
            <a:endParaRPr sz="2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Conversion Tables</a:t>
            </a:r>
            <a:r>
              <a:rPr lang="en-US" dirty="0"/>
              <a:t>—Slide 1</a:t>
            </a:r>
            <a:endParaRPr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07CE0F9-EB08-AB21-BBE7-9E3D2E223499}"/>
              </a:ext>
            </a:extLst>
          </p:cNvPr>
          <p:cNvSpPr txBox="1"/>
          <p:nvPr/>
        </p:nvSpPr>
        <p:spPr>
          <a:xfrm>
            <a:off x="1143000" y="1230868"/>
            <a:ext cx="6858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b="1"/>
            </a:pPr>
            <a:r>
              <a:rPr lang="en-US" sz="1800" dirty="0"/>
              <a:t>Table 1: Measurements Used in the </a:t>
            </a:r>
            <a:r>
              <a:rPr lang="en-US" sz="1800" b="1" dirty="0"/>
              <a:t>US</a:t>
            </a:r>
            <a:r>
              <a:rPr lang="en-US" sz="1800" dirty="0"/>
              <a:t> Customary System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" name="Table Placeholder 2" descr="Units of length&#10;12 inches equals 1 foot&#10;36 inches equals 1 yard&#10;3 feet equals 1 yard&#10;5280 feet equals 1 mile&#10;&#10;Units of mass&#10;16 ounces equals 1 pound&#10;2000 pounds equals 1 ton&#10;&#10;Units of capacity&#10;8 fluid ounces equals 1 cup&#10;2 cups equals 1 pint equals 16 fluid ounces&#10;2 pints equals 1 quart&#10;4 quarts equals 1 gallon&#10;&#10;Units of time&#10;60 seconds equals 1 minute&#10;60 minutes equals 1 hour&#10;24 hours equals 1 day&#10;7 days equals 1 week"/>
              <p:cNvGraphicFramePr>
                <a:graphicFrameLocks noGrp="1"/>
              </p:cNvGraphicFramePr>
              <p:nvPr>
                <p:ph type="tbl" sz="quarter" idx="10"/>
                <p:extLst>
                  <p:ext uri="{D42A27DB-BD31-4B8C-83A1-F6EECF244321}">
                    <p14:modId xmlns:p14="http://schemas.microsoft.com/office/powerpoint/2010/main" val="3942060753"/>
                  </p:ext>
                </p:extLst>
              </p:nvPr>
            </p:nvGraphicFramePr>
            <p:xfrm>
              <a:off x="1295400" y="1635760"/>
              <a:ext cx="6553200" cy="407924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32766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2766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>
                            <a:defRPr sz="1800" b="1"/>
                          </a:pPr>
                          <a:r>
                            <a:rPr sz="1400" dirty="0"/>
                            <a:t>Units of Length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800" b="1"/>
                          </a:pPr>
                          <a:r>
                            <a:rPr sz="1400" dirty="0"/>
                            <a:t>Units of Mass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sz="1400">
                                    <a:latin typeface="Cambria Math" panose="02040503050406030204" pitchFamily="18" charset="0"/>
                                  </a:rPr>
                                  <m:t>12</m:t>
                                </m:r>
                                <m:r>
                                  <m:rPr>
                                    <m:nor/>
                                  </m:rPr>
                                  <a:rPr sz="1400"/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sz="1400"/>
                                  <m:t>inches</m:t>
                                </m:r>
                                <m:r>
                                  <m:rPr>
                                    <m:nor/>
                                  </m:rPr>
                                  <a:rPr sz="1400"/>
                                  <m:t> (</m:t>
                                </m:r>
                                <m:r>
                                  <m:rPr>
                                    <m:nor/>
                                  </m:rPr>
                                  <a:rPr sz="1400"/>
                                  <m:t>in</m:t>
                                </m:r>
                                <m:r>
                                  <m:rPr>
                                    <m:nor/>
                                  </m:rPr>
                                  <a:rPr sz="1400"/>
                                  <m:t>.)</m:t>
                                </m:r>
                                <m:r>
                                  <a:rPr sz="1400">
                                    <a:latin typeface="Cambria Math" panose="02040503050406030204" pitchFamily="18" charset="0"/>
                                  </a:rPr>
                                  <m:t>=1</m:t>
                                </m:r>
                                <m:r>
                                  <m:rPr>
                                    <m:nor/>
                                  </m:rPr>
                                  <a:rPr sz="1400"/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sz="1400"/>
                                  <m:t>foot</m:t>
                                </m:r>
                                <m:r>
                                  <m:rPr>
                                    <m:nor/>
                                  </m:rPr>
                                  <a:rPr sz="1400"/>
                                  <m:t> (</m:t>
                                </m:r>
                                <m:r>
                                  <m:rPr>
                                    <m:nor/>
                                  </m:rPr>
                                  <a:rPr sz="1400"/>
                                  <m:t>ft</m:t>
                                </m:r>
                                <m:r>
                                  <m:rPr>
                                    <m:nor/>
                                  </m:rPr>
                                  <a:rPr sz="1400"/>
                                  <m:t>)</m:t>
                                </m:r>
                              </m:oMath>
                            </m:oMathPara>
                          </a14:m>
                          <a:endParaRPr sz="1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sz="1400">
                                    <a:latin typeface="Cambria Math" panose="02040503050406030204" pitchFamily="18" charset="0"/>
                                  </a:rPr>
                                  <m:t>16</m:t>
                                </m:r>
                                <m:r>
                                  <m:rPr>
                                    <m:nor/>
                                  </m:rPr>
                                  <a:rPr sz="1400"/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sz="1400"/>
                                  <m:t>ounces</m:t>
                                </m:r>
                                <m:r>
                                  <m:rPr>
                                    <m:nor/>
                                  </m:rPr>
                                  <a:rPr sz="1400"/>
                                  <m:t> (</m:t>
                                </m:r>
                                <m:r>
                                  <m:rPr>
                                    <m:nor/>
                                  </m:rPr>
                                  <a:rPr sz="1400"/>
                                  <m:t>oz</m:t>
                                </m:r>
                                <m:r>
                                  <m:rPr>
                                    <m:nor/>
                                  </m:rPr>
                                  <a:rPr sz="1400"/>
                                  <m:t>)</m:t>
                                </m:r>
                                <m:r>
                                  <a:rPr sz="1400">
                                    <a:latin typeface="Cambria Math" panose="02040503050406030204" pitchFamily="18" charset="0"/>
                                  </a:rPr>
                                  <m:t>=1</m:t>
                                </m:r>
                                <m:r>
                                  <m:rPr>
                                    <m:nor/>
                                  </m:rPr>
                                  <a:rPr sz="1400"/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sz="1400"/>
                                  <m:t>pound</m:t>
                                </m:r>
                                <m:r>
                                  <m:rPr>
                                    <m:nor/>
                                  </m:rPr>
                                  <a:rPr sz="1400"/>
                                  <m:t> (</m:t>
                                </m:r>
                                <m:r>
                                  <m:rPr>
                                    <m:nor/>
                                  </m:rPr>
                                  <a:rPr sz="1400"/>
                                  <m:t>lb</m:t>
                                </m:r>
                                <m:r>
                                  <m:rPr>
                                    <m:nor/>
                                  </m:rPr>
                                  <a:rPr sz="1400"/>
                                  <m:t>)</m:t>
                                </m:r>
                              </m:oMath>
                            </m:oMathPara>
                          </a14:m>
                          <a:endParaRPr sz="140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sz="1400">
                                    <a:latin typeface="Cambria Math" panose="02040503050406030204" pitchFamily="18" charset="0"/>
                                  </a:rPr>
                                  <m:t>36</m:t>
                                </m:r>
                                <m:r>
                                  <m:rPr>
                                    <m:nor/>
                                  </m:rPr>
                                  <a:rPr sz="1400"/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sz="1400"/>
                                  <m:t>inches</m:t>
                                </m:r>
                                <m:r>
                                  <a:rPr sz="1400">
                                    <a:latin typeface="Cambria Math" panose="02040503050406030204" pitchFamily="18" charset="0"/>
                                  </a:rPr>
                                  <m:t>=1</m:t>
                                </m:r>
                                <m:r>
                                  <m:rPr>
                                    <m:nor/>
                                  </m:rPr>
                                  <a:rPr sz="1400"/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sz="1400"/>
                                  <m:t>yard</m:t>
                                </m:r>
                                <m:r>
                                  <m:rPr>
                                    <m:nor/>
                                  </m:rPr>
                                  <a:rPr sz="1400"/>
                                  <m:t> (</m:t>
                                </m:r>
                                <m:r>
                                  <m:rPr>
                                    <m:nor/>
                                  </m:rPr>
                                  <a:rPr sz="1400"/>
                                  <m:t>yd</m:t>
                                </m:r>
                                <m:r>
                                  <m:rPr>
                                    <m:nor/>
                                  </m:rPr>
                                  <a:rPr sz="1400"/>
                                  <m:t>)</m:t>
                                </m:r>
                              </m:oMath>
                            </m:oMathPara>
                          </a14:m>
                          <a:endParaRPr sz="1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sz="1400">
                                    <a:latin typeface="Cambria Math" panose="02040503050406030204" pitchFamily="18" charset="0"/>
                                  </a:rPr>
                                  <m:t>2000</m:t>
                                </m:r>
                                <m:r>
                                  <m:rPr>
                                    <m:nor/>
                                  </m:rPr>
                                  <a:rPr sz="1400"/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sz="1400"/>
                                  <m:t>pounds</m:t>
                                </m:r>
                                <m:r>
                                  <m:rPr>
                                    <m:nor/>
                                  </m:rPr>
                                  <a:rPr sz="1400"/>
                                  <m:t> (</m:t>
                                </m:r>
                                <m:r>
                                  <m:rPr>
                                    <m:nor/>
                                  </m:rPr>
                                  <a:rPr sz="1400"/>
                                  <m:t>oz</m:t>
                                </m:r>
                                <m:r>
                                  <m:rPr>
                                    <m:nor/>
                                  </m:rPr>
                                  <a:rPr sz="1400"/>
                                  <m:t>)</m:t>
                                </m:r>
                                <m:r>
                                  <a:rPr sz="1400">
                                    <a:latin typeface="Cambria Math" panose="02040503050406030204" pitchFamily="18" charset="0"/>
                                  </a:rPr>
                                  <m:t>=1</m:t>
                                </m:r>
                                <m:r>
                                  <m:rPr>
                                    <m:nor/>
                                  </m:rPr>
                                  <a:rPr sz="1400"/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sz="1400"/>
                                  <m:t>ton</m:t>
                                </m:r>
                                <m:r>
                                  <m:rPr>
                                    <m:nor/>
                                  </m:rPr>
                                  <a:rPr sz="1400"/>
                                  <m:t> (</m:t>
                                </m:r>
                                <m:r>
                                  <m:rPr>
                                    <m:nor/>
                                  </m:rPr>
                                  <a:rPr sz="1400"/>
                                  <m:t>T</m:t>
                                </m:r>
                                <m:r>
                                  <m:rPr>
                                    <m:nor/>
                                  </m:rPr>
                                  <a:rPr sz="1400"/>
                                  <m:t>)</m:t>
                                </m:r>
                              </m:oMath>
                            </m:oMathPara>
                          </a14:m>
                          <a:endParaRPr sz="140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sz="140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  <m:r>
                                  <m:rPr>
                                    <m:nor/>
                                  </m:rPr>
                                  <a:rPr sz="1400"/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sz="1400"/>
                                  <m:t>feet</m:t>
                                </m:r>
                                <m:r>
                                  <a:rPr sz="1400">
                                    <a:latin typeface="Cambria Math" panose="02040503050406030204" pitchFamily="18" charset="0"/>
                                  </a:rPr>
                                  <m:t>=1</m:t>
                                </m:r>
                                <m:r>
                                  <m:rPr>
                                    <m:nor/>
                                  </m:rPr>
                                  <a:rPr sz="1400"/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sz="1400"/>
                                  <m:t>yard</m:t>
                                </m:r>
                              </m:oMath>
                            </m:oMathPara>
                          </a14:m>
                          <a:endParaRPr sz="1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800"/>
                          </a:pPr>
                          <a:endParaRPr sz="14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sz="1400">
                                    <a:latin typeface="Cambria Math" panose="02040503050406030204" pitchFamily="18" charset="0"/>
                                  </a:rPr>
                                  <m:t>5280</m:t>
                                </m:r>
                                <m:r>
                                  <m:rPr>
                                    <m:nor/>
                                  </m:rPr>
                                  <a:rPr sz="1400"/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sz="1400"/>
                                  <m:t>feet</m:t>
                                </m:r>
                                <m:r>
                                  <a:rPr sz="1400">
                                    <a:latin typeface="Cambria Math" panose="02040503050406030204" pitchFamily="18" charset="0"/>
                                  </a:rPr>
                                  <m:t>=1</m:t>
                                </m:r>
                                <m:r>
                                  <m:rPr>
                                    <m:nor/>
                                  </m:rPr>
                                  <a:rPr sz="1400"/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sz="1400"/>
                                  <m:t>mile</m:t>
                                </m:r>
                                <m:r>
                                  <m:rPr>
                                    <m:nor/>
                                  </m:rPr>
                                  <a:rPr sz="1400"/>
                                  <m:t> (</m:t>
                                </m:r>
                                <m:r>
                                  <m:rPr>
                                    <m:nor/>
                                  </m:rPr>
                                  <a:rPr sz="1400"/>
                                  <m:t>mi</m:t>
                                </m:r>
                                <m:r>
                                  <m:rPr>
                                    <m:nor/>
                                  </m:rPr>
                                  <a:rPr sz="1400"/>
                                  <m:t>)</m:t>
                                </m:r>
                              </m:oMath>
                            </m:oMathPara>
                          </a14:m>
                          <a:endParaRPr sz="1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800"/>
                          </a:pPr>
                          <a:endParaRPr sz="14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endParaRPr sz="1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sz="140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>
                            <a:defRPr sz="1800" b="1"/>
                          </a:pPr>
                          <a:r>
                            <a:rPr sz="1400"/>
                            <a:t>Units of Capacity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800" b="1"/>
                          </a:pPr>
                          <a:r>
                            <a:rPr sz="1400" dirty="0"/>
                            <a:t>Units of Time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sz="1400">
                                    <a:latin typeface="Cambria Math" panose="02040503050406030204" pitchFamily="18" charset="0"/>
                                  </a:rPr>
                                  <m:t>8</m:t>
                                </m:r>
                                <m:r>
                                  <m:rPr>
                                    <m:nor/>
                                  </m:rPr>
                                  <a:rPr sz="1400"/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sz="1400"/>
                                  <m:t>fluid</m:t>
                                </m:r>
                                <m:r>
                                  <m:rPr>
                                    <m:nor/>
                                  </m:rPr>
                                  <a:rPr sz="1400"/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sz="1400"/>
                                  <m:t>ounces</m:t>
                                </m:r>
                                <m:r>
                                  <m:rPr>
                                    <m:nor/>
                                  </m:rPr>
                                  <a:rPr sz="1400"/>
                                  <m:t> (</m:t>
                                </m:r>
                                <m:r>
                                  <m:rPr>
                                    <m:nor/>
                                  </m:rPr>
                                  <a:rPr sz="1400"/>
                                  <m:t>fl</m:t>
                                </m:r>
                                <m:r>
                                  <m:rPr>
                                    <m:nor/>
                                  </m:rPr>
                                  <a:rPr sz="1400"/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sz="1400"/>
                                  <m:t>oz</m:t>
                                </m:r>
                                <m:r>
                                  <m:rPr>
                                    <m:nor/>
                                  </m:rPr>
                                  <a:rPr sz="1400"/>
                                  <m:t>)</m:t>
                                </m:r>
                                <m:r>
                                  <a:rPr sz="1400">
                                    <a:latin typeface="Cambria Math" panose="02040503050406030204" pitchFamily="18" charset="0"/>
                                  </a:rPr>
                                  <m:t>=1</m:t>
                                </m:r>
                                <m:r>
                                  <m:rPr>
                                    <m:nor/>
                                  </m:rPr>
                                  <a:rPr sz="1400"/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sz="1400"/>
                                  <m:t>cup</m:t>
                                </m:r>
                                <m:r>
                                  <m:rPr>
                                    <m:nor/>
                                  </m:rPr>
                                  <a:rPr sz="1400"/>
                                  <m:t> (</m:t>
                                </m:r>
                                <m:r>
                                  <m:rPr>
                                    <m:nor/>
                                  </m:rPr>
                                  <a:rPr sz="1400"/>
                                  <m:t>c</m:t>
                                </m:r>
                                <m:r>
                                  <m:rPr>
                                    <m:nor/>
                                  </m:rPr>
                                  <a:rPr sz="1400"/>
                                  <m:t>)</m:t>
                                </m:r>
                              </m:oMath>
                            </m:oMathPara>
                          </a14:m>
                          <a:endParaRPr sz="1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sz="1400">
                                    <a:latin typeface="Cambria Math" panose="02040503050406030204" pitchFamily="18" charset="0"/>
                                  </a:rPr>
                                  <m:t>60</m:t>
                                </m:r>
                                <m:r>
                                  <m:rPr>
                                    <m:nor/>
                                  </m:rPr>
                                  <a:rPr sz="1400"/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sz="1400"/>
                                  <m:t>seconds</m:t>
                                </m:r>
                                <m:r>
                                  <m:rPr>
                                    <m:nor/>
                                  </m:rPr>
                                  <a:rPr sz="1400"/>
                                  <m:t> (</m:t>
                                </m:r>
                                <m:r>
                                  <m:rPr>
                                    <m:nor/>
                                  </m:rPr>
                                  <a:rPr sz="1400"/>
                                  <m:t>sec</m:t>
                                </m:r>
                                <m:r>
                                  <m:rPr>
                                    <m:nor/>
                                  </m:rPr>
                                  <a:rPr sz="1400"/>
                                  <m:t>)</m:t>
                                </m:r>
                                <m:r>
                                  <a:rPr sz="1400">
                                    <a:latin typeface="Cambria Math" panose="02040503050406030204" pitchFamily="18" charset="0"/>
                                  </a:rPr>
                                  <m:t>=1</m:t>
                                </m:r>
                                <m:r>
                                  <m:rPr>
                                    <m:nor/>
                                  </m:rPr>
                                  <a:rPr sz="1400"/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sz="1400"/>
                                  <m:t>minute</m:t>
                                </m:r>
                                <m:r>
                                  <m:rPr>
                                    <m:nor/>
                                  </m:rPr>
                                  <a:rPr sz="1400"/>
                                  <m:t> (</m:t>
                                </m:r>
                                <m:r>
                                  <m:rPr>
                                    <m:nor/>
                                  </m:rPr>
                                  <a:rPr sz="1400"/>
                                  <m:t>min</m:t>
                                </m:r>
                                <m:r>
                                  <m:rPr>
                                    <m:nor/>
                                  </m:rPr>
                                  <a:rPr sz="1400"/>
                                  <m:t>)</m:t>
                                </m:r>
                              </m:oMath>
                            </m:oMathPara>
                          </a14:m>
                          <a:endParaRPr sz="140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sz="140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m:rPr>
                                    <m:nor/>
                                  </m:rPr>
                                  <a:rPr sz="1400"/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sz="1400"/>
                                  <m:t>cups</m:t>
                                </m:r>
                                <m:r>
                                  <a:rPr sz="1400">
                                    <a:latin typeface="Cambria Math" panose="02040503050406030204" pitchFamily="18" charset="0"/>
                                  </a:rPr>
                                  <m:t>=1</m:t>
                                </m:r>
                                <m:r>
                                  <m:rPr>
                                    <m:nor/>
                                  </m:rPr>
                                  <a:rPr sz="1400"/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sz="1400"/>
                                  <m:t>pint</m:t>
                                </m:r>
                                <m:r>
                                  <m:rPr>
                                    <m:nor/>
                                  </m:rPr>
                                  <a:rPr sz="1400"/>
                                  <m:t> (</m:t>
                                </m:r>
                                <m:r>
                                  <m:rPr>
                                    <m:nor/>
                                  </m:rPr>
                                  <a:rPr sz="1400"/>
                                  <m:t>pt</m:t>
                                </m:r>
                                <m:r>
                                  <m:rPr>
                                    <m:nor/>
                                  </m:rPr>
                                  <a:rPr sz="1400"/>
                                  <m:t>)</m:t>
                                </m:r>
                                <m:r>
                                  <a:rPr sz="1400">
                                    <a:latin typeface="Cambria Math" panose="02040503050406030204" pitchFamily="18" charset="0"/>
                                  </a:rPr>
                                  <m:t>=16</m:t>
                                </m:r>
                                <m:r>
                                  <m:rPr>
                                    <m:nor/>
                                  </m:rPr>
                                  <a:rPr sz="1400"/>
                                  <m:t> </m:t>
                                </m:r>
                                <m:r>
                                  <m:rPr>
                                    <m:sty m:val="p"/>
                                  </m:rPr>
                                  <a:rPr sz="1400">
                                    <a:latin typeface="Cambria Math" panose="02040503050406030204" pitchFamily="18" charset="0"/>
                                  </a:rPr>
                                  <m:t>fl</m:t>
                                </m:r>
                                <m:r>
                                  <a:rPr sz="140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m:rPr>
                                    <m:sty m:val="p"/>
                                  </m:rPr>
                                  <a:rPr sz="1400">
                                    <a:latin typeface="Cambria Math" panose="02040503050406030204" pitchFamily="18" charset="0"/>
                                  </a:rPr>
                                  <m:t>oz</m:t>
                                </m:r>
                              </m:oMath>
                            </m:oMathPara>
                          </a14:m>
                          <a:endParaRPr sz="1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sz="1400">
                                    <a:latin typeface="Cambria Math" panose="02040503050406030204" pitchFamily="18" charset="0"/>
                                  </a:rPr>
                                  <m:t>60</m:t>
                                </m:r>
                                <m:r>
                                  <m:rPr>
                                    <m:nor/>
                                  </m:rPr>
                                  <a:rPr sz="1400"/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sz="1400"/>
                                  <m:t>minutes</m:t>
                                </m:r>
                                <m:r>
                                  <a:rPr sz="1400">
                                    <a:latin typeface="Cambria Math" panose="02040503050406030204" pitchFamily="18" charset="0"/>
                                  </a:rPr>
                                  <m:t>=1</m:t>
                                </m:r>
                                <m:r>
                                  <m:rPr>
                                    <m:nor/>
                                  </m:rPr>
                                  <a:rPr sz="1400"/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sz="1400"/>
                                  <m:t>hour</m:t>
                                </m:r>
                                <m:r>
                                  <m:rPr>
                                    <m:nor/>
                                  </m:rPr>
                                  <a:rPr sz="1400"/>
                                  <m:t> (</m:t>
                                </m:r>
                                <m:r>
                                  <m:rPr>
                                    <m:nor/>
                                  </m:rPr>
                                  <a:rPr sz="1400"/>
                                  <m:t>hr</m:t>
                                </m:r>
                                <m:r>
                                  <m:rPr>
                                    <m:nor/>
                                  </m:rPr>
                                  <a:rPr sz="1400"/>
                                  <m:t>)</m:t>
                                </m:r>
                              </m:oMath>
                            </m:oMathPara>
                          </a14:m>
                          <a:endParaRPr sz="140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9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sz="140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m:rPr>
                                    <m:nor/>
                                  </m:rPr>
                                  <a:rPr sz="1400"/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sz="1400"/>
                                  <m:t>pints</m:t>
                                </m:r>
                                <m:r>
                                  <a:rPr sz="1400">
                                    <a:latin typeface="Cambria Math" panose="02040503050406030204" pitchFamily="18" charset="0"/>
                                  </a:rPr>
                                  <m:t>=1</m:t>
                                </m:r>
                                <m:r>
                                  <m:rPr>
                                    <m:nor/>
                                  </m:rPr>
                                  <a:rPr sz="1400"/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sz="1400"/>
                                  <m:t>quart</m:t>
                                </m:r>
                                <m:r>
                                  <m:rPr>
                                    <m:nor/>
                                  </m:rPr>
                                  <a:rPr sz="1400"/>
                                  <m:t> (</m:t>
                                </m:r>
                                <m:r>
                                  <m:rPr>
                                    <m:nor/>
                                  </m:rPr>
                                  <a:rPr sz="1400"/>
                                  <m:t>qt</m:t>
                                </m:r>
                                <m:r>
                                  <m:rPr>
                                    <m:nor/>
                                  </m:rPr>
                                  <a:rPr sz="1400"/>
                                  <m:t>)</m:t>
                                </m:r>
                              </m:oMath>
                            </m:oMathPara>
                          </a14:m>
                          <a:endParaRPr sz="1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sz="1400">
                                    <a:latin typeface="Cambria Math" panose="02040503050406030204" pitchFamily="18" charset="0"/>
                                  </a:rPr>
                                  <m:t>24</m:t>
                                </m:r>
                                <m:r>
                                  <m:rPr>
                                    <m:nor/>
                                  </m:rPr>
                                  <a:rPr sz="1400"/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sz="1400"/>
                                  <m:t>hours</m:t>
                                </m:r>
                                <m:r>
                                  <a:rPr sz="1400">
                                    <a:latin typeface="Cambria Math" panose="02040503050406030204" pitchFamily="18" charset="0"/>
                                  </a:rPr>
                                  <m:t>=1</m:t>
                                </m:r>
                                <m:r>
                                  <m:rPr>
                                    <m:nor/>
                                  </m:rPr>
                                  <a:rPr sz="1400"/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sz="1400"/>
                                  <m:t>day</m:t>
                                </m:r>
                              </m:oMath>
                            </m:oMathPara>
                          </a14:m>
                          <a:endParaRPr sz="140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1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sz="140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  <m:r>
                                  <m:rPr>
                                    <m:nor/>
                                  </m:rPr>
                                  <a:rPr sz="1400"/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sz="1400"/>
                                  <m:t>quarts</m:t>
                                </m:r>
                                <m:r>
                                  <a:rPr sz="1400">
                                    <a:latin typeface="Cambria Math" panose="02040503050406030204" pitchFamily="18" charset="0"/>
                                  </a:rPr>
                                  <m:t>=1</m:t>
                                </m:r>
                                <m:r>
                                  <m:rPr>
                                    <m:nor/>
                                  </m:rPr>
                                  <a:rPr sz="1400"/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sz="1400"/>
                                  <m:t>gallon</m:t>
                                </m:r>
                                <m:r>
                                  <m:rPr>
                                    <m:nor/>
                                  </m:rPr>
                                  <a:rPr sz="1400"/>
                                  <m:t> (</m:t>
                                </m:r>
                                <m:r>
                                  <m:rPr>
                                    <m:nor/>
                                  </m:rPr>
                                  <a:rPr sz="1400"/>
                                  <m:t>gal</m:t>
                                </m:r>
                                <m:r>
                                  <m:rPr>
                                    <m:nor/>
                                  </m:rPr>
                                  <a:rPr sz="1400"/>
                                  <m:t>)</m:t>
                                </m:r>
                              </m:oMath>
                            </m:oMathPara>
                          </a14:m>
                          <a:endParaRPr sz="1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sz="1400">
                                    <a:latin typeface="Cambria Math" panose="02040503050406030204" pitchFamily="18" charset="0"/>
                                  </a:rPr>
                                  <m:t>7</m:t>
                                </m:r>
                                <m:r>
                                  <m:rPr>
                                    <m:nor/>
                                  </m:rPr>
                                  <a:rPr sz="1400"/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sz="1400"/>
                                  <m:t>days</m:t>
                                </m:r>
                                <m:r>
                                  <a:rPr sz="1400">
                                    <a:latin typeface="Cambria Math" panose="02040503050406030204" pitchFamily="18" charset="0"/>
                                  </a:rPr>
                                  <m:t>=1</m:t>
                                </m:r>
                                <m:r>
                                  <m:rPr>
                                    <m:nor/>
                                  </m:rPr>
                                  <a:rPr sz="1400"/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sz="1400"/>
                                  <m:t>week</m:t>
                                </m:r>
                              </m:oMath>
                            </m:oMathPara>
                          </a14:m>
                          <a:endParaRPr sz="14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11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3" name="Table Placeholder 2" descr="Units of length&#10;12 inches equals 1 foot&#10;36 inches equals 1 yard&#10;3 feet equals 1 yard&#10;5280 feet equals 1 mile&#10;&#10;Units of mass&#10;16 ounces equals 1 pound&#10;2000 pounds equals 1 ton&#10;&#10;Units of capacity&#10;8 fluid ounces equals 1 cup&#10;2 cups equals 1 pint equals 16 fluid ounces&#10;2 pints equals 1 quart&#10;4 quarts equals 1 gallon&#10;&#10;Units of time&#10;60 seconds equals 1 minute&#10;60 minutes equals 1 hour&#10;24 hours equals 1 day&#10;7 days equals 1 week"/>
              <p:cNvGraphicFramePr>
                <a:graphicFrameLocks noGrp="1"/>
              </p:cNvGraphicFramePr>
              <p:nvPr>
                <p:ph type="tbl" sz="quarter" idx="10"/>
                <p:extLst>
                  <p:ext uri="{D42A27DB-BD31-4B8C-83A1-F6EECF244321}">
                    <p14:modId xmlns:p14="http://schemas.microsoft.com/office/powerpoint/2010/main" val="3942060753"/>
                  </p:ext>
                </p:extLst>
              </p:nvPr>
            </p:nvGraphicFramePr>
            <p:xfrm>
              <a:off x="1295400" y="1635760"/>
              <a:ext cx="6553200" cy="407924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32766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2766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>
                            <a:defRPr sz="1800" b="1"/>
                          </a:pPr>
                          <a:r>
                            <a:rPr sz="1400" dirty="0"/>
                            <a:t>Units of Length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800" b="1"/>
                          </a:pPr>
                          <a:r>
                            <a:rPr sz="1400" dirty="0"/>
                            <a:t>Units of Mass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86" t="-101639" r="-100372" b="-90163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0186" t="-101639" r="-372" b="-90163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86" t="-201639" r="-100372" b="-80163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0186" t="-201639" r="-372" b="-80163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86" t="-301639" r="-100372" b="-70163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800"/>
                          </a:pPr>
                          <a:endParaRPr sz="14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86" t="-401639" r="-100372" b="-60163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800"/>
                          </a:pPr>
                          <a:endParaRPr sz="14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endParaRPr sz="1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sz="140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>
                            <a:defRPr sz="1800" b="1"/>
                          </a:pPr>
                          <a:r>
                            <a:rPr sz="1400"/>
                            <a:t>Units of Capacity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800" b="1"/>
                          </a:pPr>
                          <a:r>
                            <a:rPr sz="1400" dirty="0"/>
                            <a:t>Units of Time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86" t="-700000" r="-100372" b="-30327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0186" t="-700000" r="-372" b="-30327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86" t="-800000" r="-100372" b="-20327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0186" t="-800000" r="-372" b="-20327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9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86" t="-900000" r="-100372" b="-10327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0186" t="-900000" r="-372" b="-10327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1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86" t="-1000000" r="-100372" b="-327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0186" t="-1000000" r="-372" b="-327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11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Babylonian Numeral System</a:t>
            </a:r>
            <a:r>
              <a:rPr lang="en-US" dirty="0"/>
              <a:t>—Slide 1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algn="just"/>
            <a:r>
              <a:rPr sz="2400" dirty="0"/>
              <a:t>The Babylonian Numeration System for the numbers </a:t>
            </a:r>
            <a:r>
              <a:rPr sz="2400" dirty="0">
                <a:latin typeface="Cambria Math"/>
              </a:rPr>
              <a:t>1</a:t>
            </a:r>
            <a:r>
              <a:rPr sz="2400" dirty="0"/>
              <a:t> through </a:t>
            </a:r>
            <a:r>
              <a:rPr sz="2400" dirty="0">
                <a:latin typeface="Cambria Math"/>
              </a:rPr>
              <a:t>60</a:t>
            </a:r>
            <a:r>
              <a:rPr sz="2400" dirty="0"/>
              <a:t> is as follows. The Babylonian's system was additive and horizontal.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Conversion Tables</a:t>
            </a:r>
            <a:r>
              <a:rPr lang="en-US" dirty="0"/>
              <a:t>—Slide 2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" name="Table Placeholder 2" descr="Prefix kilo corresponds to base unit multiplied by 1000&#10;Example using meters: 1 kilometer equals 1000 meters&#10;&#10;Prefix hecto corresponds to base unit multiplied by 100&#10;Example using meters: 1 hectometer equals 100 meters&#10;&#10;Prefix deka corresponds to base unit multiplied by 10&#10;Example using meters: 1 dekameter equals 10 meters&#10;&#10;Base unit example: 1 meter&#10;&#10;Prefix deci corresponds to base unit multiplied by 0.1&#10;Example using meters: 1 decimeter equals 0.1 meter&#10;&#10;Prefix centi corresponds to base unit multiplied by 0.01&#10;Example using meters: 1 centimeter equals 0.01 meter&#10;&#10;Prefix milli corresponds to base unit multiplied by 0.001&#10;Example using meters: 1 millimeter equals 0.001 meter"/>
              <p:cNvGraphicFramePr>
                <a:graphicFrameLocks noGrp="1"/>
              </p:cNvGraphicFramePr>
              <p:nvPr>
                <p:ph type="tbl" sz="quarter" idx="10"/>
                <p:extLst>
                  <p:ext uri="{D42A27DB-BD31-4B8C-83A1-F6EECF244321}">
                    <p14:modId xmlns:p14="http://schemas.microsoft.com/office/powerpoint/2010/main" val="398395196"/>
                  </p:ext>
                </p:extLst>
              </p:nvPr>
            </p:nvGraphicFramePr>
            <p:xfrm>
              <a:off x="457200" y="1681480"/>
              <a:ext cx="8229600" cy="296672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7526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6670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38100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>
                            <a:defRPr sz="1800" b="1"/>
                          </a:pPr>
                          <a:r>
                            <a:rPr dirty="0"/>
                            <a:t>Prefix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800" b="1"/>
                          </a:pPr>
                          <a:r>
                            <a:t>Multiple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800" b="1"/>
                          </a:pPr>
                          <a:r>
                            <a:rPr dirty="0"/>
                            <a:t>Example (Using Meters)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>
                            <a:defRPr sz="1800" b="1"/>
                          </a:pPr>
                          <a:r>
                            <a:t>kilo (k)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nor/>
                                  </m:rPr>
                                  <a:rPr sz="1800"/>
                                  <m:t>Base</m:t>
                                </m:r>
                                <m:r>
                                  <m:rPr>
                                    <m:nor/>
                                  </m:rPr>
                                  <a:rPr sz="1800"/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sz="1800"/>
                                  <m:t>unit</m:t>
                                </m:r>
                                <m:r>
                                  <a:rPr sz="1800">
                                    <a:latin typeface="Cambria Math" panose="02040503050406030204" pitchFamily="18" charset="0"/>
                                  </a:rPr>
                                  <m:t>×1000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sz="180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  <m:r>
                                  <m:rPr>
                                    <m:nor/>
                                  </m:rPr>
                                  <a:rPr sz="1800"/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sz="1800"/>
                                  <m:t>kilometer</m:t>
                                </m:r>
                                <m:r>
                                  <m:rPr>
                                    <m:nor/>
                                  </m:rPr>
                                  <a:rPr sz="1800"/>
                                  <m:t> (</m:t>
                                </m:r>
                                <m:r>
                                  <m:rPr>
                                    <m:nor/>
                                  </m:rPr>
                                  <a:rPr sz="1800"/>
                                  <m:t>km</m:t>
                                </m:r>
                                <m:r>
                                  <m:rPr>
                                    <m:nor/>
                                  </m:rPr>
                                  <a:rPr sz="1800"/>
                                  <m:t>)</m:t>
                                </m:r>
                                <m:r>
                                  <a:rPr sz="1800">
                                    <a:latin typeface="Cambria Math" panose="02040503050406030204" pitchFamily="18" charset="0"/>
                                  </a:rPr>
                                  <m:t>=1000</m:t>
                                </m:r>
                                <m:r>
                                  <m:rPr>
                                    <m:nor/>
                                  </m:rPr>
                                  <a:rPr sz="1800"/>
                                  <m:t> </m:t>
                                </m:r>
                                <m:r>
                                  <m:rPr>
                                    <m:sty m:val="p"/>
                                  </m:rPr>
                                  <a:rPr sz="1800">
                                    <a:latin typeface="Cambria Math" panose="02040503050406030204" pitchFamily="18" charset="0"/>
                                  </a:rPr>
                                  <m:t>m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>
                            <a:defRPr sz="1800" b="1"/>
                          </a:pPr>
                          <a:r>
                            <a:t>hecto (h)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nor/>
                                  </m:rPr>
                                  <a:rPr sz="1800"/>
                                  <m:t>Base</m:t>
                                </m:r>
                                <m:r>
                                  <m:rPr>
                                    <m:nor/>
                                  </m:rPr>
                                  <a:rPr sz="1800"/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sz="1800"/>
                                  <m:t>unit</m:t>
                                </m:r>
                                <m:r>
                                  <a:rPr sz="1800">
                                    <a:latin typeface="Cambria Math" panose="02040503050406030204" pitchFamily="18" charset="0"/>
                                  </a:rPr>
                                  <m:t>×100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sz="180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  <m:r>
                                  <m:rPr>
                                    <m:nor/>
                                  </m:rPr>
                                  <a:rPr sz="1800"/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sz="1800"/>
                                  <m:t>hectometer</m:t>
                                </m:r>
                                <m:r>
                                  <m:rPr>
                                    <m:nor/>
                                  </m:rPr>
                                  <a:rPr sz="1800"/>
                                  <m:t> (</m:t>
                                </m:r>
                                <m:r>
                                  <m:rPr>
                                    <m:nor/>
                                  </m:rPr>
                                  <a:rPr sz="1800"/>
                                  <m:t>hm</m:t>
                                </m:r>
                                <m:r>
                                  <m:rPr>
                                    <m:nor/>
                                  </m:rPr>
                                  <a:rPr sz="1800"/>
                                  <m:t>)</m:t>
                                </m:r>
                                <m:r>
                                  <a:rPr sz="1800">
                                    <a:latin typeface="Cambria Math" panose="02040503050406030204" pitchFamily="18" charset="0"/>
                                  </a:rPr>
                                  <m:t>=100</m:t>
                                </m:r>
                                <m:r>
                                  <m:rPr>
                                    <m:nor/>
                                  </m:rPr>
                                  <a:rPr sz="1800"/>
                                  <m:t> </m:t>
                                </m:r>
                                <m:r>
                                  <m:rPr>
                                    <m:sty m:val="p"/>
                                  </m:rPr>
                                  <a:rPr sz="1800">
                                    <a:latin typeface="Cambria Math" panose="02040503050406030204" pitchFamily="18" charset="0"/>
                                  </a:rPr>
                                  <m:t>m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>
                            <a:defRPr sz="1800" b="1"/>
                          </a:pPr>
                          <a:r>
                            <a:t>deka (da)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nor/>
                                  </m:rPr>
                                  <a:rPr sz="1800"/>
                                  <m:t>Base</m:t>
                                </m:r>
                                <m:r>
                                  <m:rPr>
                                    <m:nor/>
                                  </m:rPr>
                                  <a:rPr sz="1800"/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sz="1800"/>
                                  <m:t>unit</m:t>
                                </m:r>
                                <m:r>
                                  <a:rPr sz="1800">
                                    <a:latin typeface="Cambria Math" panose="02040503050406030204" pitchFamily="18" charset="0"/>
                                  </a:rPr>
                                  <m:t>×10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sz="180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  <m:r>
                                  <m:rPr>
                                    <m:nor/>
                                  </m:rPr>
                                  <a:rPr sz="1800"/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sz="1800"/>
                                  <m:t>dekameter</m:t>
                                </m:r>
                                <m:r>
                                  <m:rPr>
                                    <m:nor/>
                                  </m:rPr>
                                  <a:rPr sz="1800"/>
                                  <m:t> (</m:t>
                                </m:r>
                                <m:r>
                                  <m:rPr>
                                    <m:nor/>
                                  </m:rPr>
                                  <a:rPr sz="1800"/>
                                  <m:t>dam</m:t>
                                </m:r>
                                <m:r>
                                  <m:rPr>
                                    <m:nor/>
                                  </m:rPr>
                                  <a:rPr sz="1800"/>
                                  <m:t>)</m:t>
                                </m:r>
                                <m:r>
                                  <a:rPr sz="1800">
                                    <a:latin typeface="Cambria Math" panose="02040503050406030204" pitchFamily="18" charset="0"/>
                                  </a:rPr>
                                  <m:t>=10</m:t>
                                </m:r>
                                <m:r>
                                  <m:rPr>
                                    <m:nor/>
                                  </m:rPr>
                                  <a:rPr sz="1800"/>
                                  <m:t> </m:t>
                                </m:r>
                                <m:r>
                                  <m:rPr>
                                    <m:sty m:val="p"/>
                                  </m:rPr>
                                  <a:rPr sz="1800">
                                    <a:latin typeface="Cambria Math" panose="02040503050406030204" pitchFamily="18" charset="0"/>
                                  </a:rPr>
                                  <m:t>m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endParaRPr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 b="1" dirty="0"/>
                            <a:t>Base unit</a:t>
                          </a:r>
                          <a:endParaRPr sz="1800" b="1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sz="1800" b="1"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  <m:r>
                                  <m:rPr>
                                    <m:nor/>
                                  </m:rPr>
                                  <a:rPr sz="1800" b="1"/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sz="1800" b="1"/>
                                  <m:t>meter</m:t>
                                </m:r>
                                <m:r>
                                  <m:rPr>
                                    <m:nor/>
                                  </m:rPr>
                                  <a:rPr sz="1800" b="1"/>
                                  <m:t> (</m:t>
                                </m:r>
                                <m:r>
                                  <m:rPr>
                                    <m:nor/>
                                  </m:rPr>
                                  <a:rPr sz="1800" b="1"/>
                                  <m:t>m</m:t>
                                </m:r>
                                <m:r>
                                  <m:rPr>
                                    <m:nor/>
                                  </m:rPr>
                                  <a:rPr sz="1800" b="1"/>
                                  <m:t>)</m:t>
                                </m:r>
                              </m:oMath>
                            </m:oMathPara>
                          </a14:m>
                          <a:endParaRPr b="1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>
                            <a:defRPr sz="1800" b="1"/>
                          </a:pPr>
                          <a:r>
                            <a:t>deci (d)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nor/>
                                  </m:rPr>
                                  <a:rPr sz="1800"/>
                                  <m:t>Base</m:t>
                                </m:r>
                                <m:r>
                                  <m:rPr>
                                    <m:nor/>
                                  </m:rPr>
                                  <a:rPr sz="1800"/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sz="1800"/>
                                  <m:t>unit</m:t>
                                </m:r>
                                <m:r>
                                  <a:rPr sz="1800">
                                    <a:latin typeface="Cambria Math" panose="02040503050406030204" pitchFamily="18" charset="0"/>
                                  </a:rPr>
                                  <m:t>×0.1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sz="180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  <m:r>
                                  <m:rPr>
                                    <m:nor/>
                                  </m:rPr>
                                  <a:rPr sz="1800"/>
                                  <m:t>decimeter</m:t>
                                </m:r>
                                <m:r>
                                  <m:rPr>
                                    <m:nor/>
                                  </m:rPr>
                                  <a:rPr sz="1800"/>
                                  <m:t> (</m:t>
                                </m:r>
                                <m:r>
                                  <m:rPr>
                                    <m:nor/>
                                  </m:rPr>
                                  <a:rPr sz="1800"/>
                                  <m:t>dm</m:t>
                                </m:r>
                                <m:r>
                                  <m:rPr>
                                    <m:nor/>
                                  </m:rPr>
                                  <a:rPr sz="1800"/>
                                  <m:t>)</m:t>
                                </m:r>
                                <m:r>
                                  <a:rPr sz="1800">
                                    <a:latin typeface="Cambria Math" panose="02040503050406030204" pitchFamily="18" charset="0"/>
                                  </a:rPr>
                                  <m:t>=0.1</m:t>
                                </m:r>
                                <m:r>
                                  <m:rPr>
                                    <m:nor/>
                                  </m:rPr>
                                  <a:rPr sz="1800"/>
                                  <m:t> </m:t>
                                </m:r>
                                <m:r>
                                  <m:rPr>
                                    <m:sty m:val="p"/>
                                  </m:rPr>
                                  <a:rPr sz="1800">
                                    <a:latin typeface="Cambria Math" panose="02040503050406030204" pitchFamily="18" charset="0"/>
                                  </a:rPr>
                                  <m:t>m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>
                            <a:defRPr sz="1800" b="1"/>
                          </a:pPr>
                          <a:r>
                            <a:t>centi (c)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nor/>
                                  </m:rPr>
                                  <a:rPr sz="1800"/>
                                  <m:t>Base</m:t>
                                </m:r>
                                <m:r>
                                  <m:rPr>
                                    <m:nor/>
                                  </m:rPr>
                                  <a:rPr sz="1800"/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sz="1800"/>
                                  <m:t>unit</m:t>
                                </m:r>
                                <m:r>
                                  <a:rPr sz="1800">
                                    <a:latin typeface="Cambria Math" panose="02040503050406030204" pitchFamily="18" charset="0"/>
                                  </a:rPr>
                                  <m:t>×0.01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sz="180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  <m:r>
                                  <m:rPr>
                                    <m:nor/>
                                  </m:rPr>
                                  <a:rPr sz="1800"/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sz="1800"/>
                                  <m:t>centimeter</m:t>
                                </m:r>
                                <m:r>
                                  <m:rPr>
                                    <m:nor/>
                                  </m:rPr>
                                  <a:rPr sz="1800"/>
                                  <m:t> (</m:t>
                                </m:r>
                                <m:r>
                                  <m:rPr>
                                    <m:nor/>
                                  </m:rPr>
                                  <a:rPr sz="1800"/>
                                  <m:t>cm</m:t>
                                </m:r>
                                <m:r>
                                  <m:rPr>
                                    <m:nor/>
                                  </m:rPr>
                                  <a:rPr sz="1800"/>
                                  <m:t>)</m:t>
                                </m:r>
                                <m:r>
                                  <a:rPr sz="1800">
                                    <a:latin typeface="Cambria Math" panose="02040503050406030204" pitchFamily="18" charset="0"/>
                                  </a:rPr>
                                  <m:t>=0.01</m:t>
                                </m:r>
                                <m:r>
                                  <m:rPr>
                                    <m:nor/>
                                  </m:rPr>
                                  <a:rPr sz="1800"/>
                                  <m:t> </m:t>
                                </m:r>
                                <m:r>
                                  <m:rPr>
                                    <m:sty m:val="p"/>
                                  </m:rPr>
                                  <a:rPr sz="1800">
                                    <a:latin typeface="Cambria Math" panose="02040503050406030204" pitchFamily="18" charset="0"/>
                                  </a:rPr>
                                  <m:t>m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>
                            <a:defRPr sz="1800" b="1"/>
                          </a:pPr>
                          <a:r>
                            <a:t>milli (m)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nor/>
                                  </m:rPr>
                                  <a:rPr sz="1800"/>
                                  <m:t>Base</m:t>
                                </m:r>
                                <m:r>
                                  <m:rPr>
                                    <m:nor/>
                                  </m:rPr>
                                  <a:rPr sz="1800"/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sz="1800"/>
                                  <m:t>unit</m:t>
                                </m:r>
                                <m:r>
                                  <a:rPr sz="1800">
                                    <a:latin typeface="Cambria Math" panose="02040503050406030204" pitchFamily="18" charset="0"/>
                                  </a:rPr>
                                  <m:t>×0.001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sz="180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  <m:r>
                                  <m:rPr>
                                    <m:nor/>
                                  </m:rPr>
                                  <a:rPr sz="1800"/>
                                  <m:t>millimeter</m:t>
                                </m:r>
                                <m:r>
                                  <m:rPr>
                                    <m:nor/>
                                  </m:rPr>
                                  <a:rPr sz="1800"/>
                                  <m:t> (</m:t>
                                </m:r>
                                <m:r>
                                  <m:rPr>
                                    <m:nor/>
                                  </m:rPr>
                                  <a:rPr sz="1800"/>
                                  <m:t>mm</m:t>
                                </m:r>
                                <m:r>
                                  <m:rPr>
                                    <m:nor/>
                                  </m:rPr>
                                  <a:rPr sz="1800"/>
                                  <m:t>)</m:t>
                                </m:r>
                                <m:r>
                                  <a:rPr sz="1800">
                                    <a:latin typeface="Cambria Math" panose="02040503050406030204" pitchFamily="18" charset="0"/>
                                  </a:rPr>
                                  <m:t>=0.001</m:t>
                                </m:r>
                                <m:r>
                                  <m:rPr>
                                    <m:nor/>
                                  </m:rPr>
                                  <a:rPr sz="1800"/>
                                  <m:t> </m:t>
                                </m:r>
                                <m:r>
                                  <m:rPr>
                                    <m:sty m:val="p"/>
                                  </m:rPr>
                                  <a:rPr sz="1800">
                                    <a:latin typeface="Cambria Math" panose="02040503050406030204" pitchFamily="18" charset="0"/>
                                  </a:rPr>
                                  <m:t>m</m:t>
                                </m:r>
                              </m:oMath>
                            </m:oMathPara>
                          </a14:m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8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3" name="Table Placeholder 2" descr="Prefix kilo corresponds to base unit multiplied by 1000&#10;Example using meters: 1 kilometer equals 1000 meters&#10;&#10;Prefix hecto corresponds to base unit multiplied by 100&#10;Example using meters: 1 hectometer equals 100 meters&#10;&#10;Prefix deka corresponds to base unit multiplied by 10&#10;Example using meters: 1 dekameter equals 10 meters&#10;&#10;Base unit example: 1 meter&#10;&#10;Prefix deci corresponds to base unit multiplied by 0.1&#10;Example using meters: 1 decimeter equals 0.1 meter&#10;&#10;Prefix centi corresponds to base unit multiplied by 0.01&#10;Example using meters: 1 centimeter equals 0.01 meter&#10;&#10;Prefix milli corresponds to base unit multiplied by 0.001&#10;Example using meters: 1 millimeter equals 0.001 meter"/>
              <p:cNvGraphicFramePr>
                <a:graphicFrameLocks noGrp="1"/>
              </p:cNvGraphicFramePr>
              <p:nvPr>
                <p:ph type="tbl" sz="quarter" idx="10"/>
                <p:extLst>
                  <p:ext uri="{D42A27DB-BD31-4B8C-83A1-F6EECF244321}">
                    <p14:modId xmlns:p14="http://schemas.microsoft.com/office/powerpoint/2010/main" val="398395196"/>
                  </p:ext>
                </p:extLst>
              </p:nvPr>
            </p:nvGraphicFramePr>
            <p:xfrm>
              <a:off x="457200" y="1681480"/>
              <a:ext cx="8229600" cy="296672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7526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6670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38100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>
                            <a:defRPr sz="1800" b="1"/>
                          </a:pPr>
                          <a:r>
                            <a:rPr dirty="0"/>
                            <a:t>Prefix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800" b="1"/>
                          </a:pPr>
                          <a:r>
                            <a:t>Multiple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800" b="1"/>
                          </a:pPr>
                          <a:r>
                            <a:rPr dirty="0"/>
                            <a:t>Example (Using Meters)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>
                            <a:defRPr sz="1800" b="1"/>
                          </a:pPr>
                          <a:r>
                            <a:t>kilo (k)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66362" t="-108197" r="-143707" b="-6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16320" t="-108197" r="-480" b="-62459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>
                            <a:defRPr sz="1800" b="1"/>
                          </a:pPr>
                          <a:r>
                            <a:t>hecto (h)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66362" t="-208197" r="-143707" b="-5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16320" t="-208197" r="-480" b="-52459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>
                            <a:defRPr sz="1800" b="1"/>
                          </a:pPr>
                          <a:r>
                            <a:t>deka (da)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66362" t="-308197" r="-143707" b="-4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16320" t="-308197" r="-480" b="-42459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endParaRPr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 b="1" dirty="0"/>
                            <a:t>Base unit</a:t>
                          </a:r>
                          <a:endParaRPr sz="1800" b="1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16320" t="-408197" r="-480" b="-32459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>
                            <a:defRPr sz="1800" b="1"/>
                          </a:pPr>
                          <a:r>
                            <a:t>deci (d)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66362" t="-508197" r="-143707" b="-2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16320" t="-508197" r="-480" b="-22459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>
                            <a:defRPr sz="1800" b="1"/>
                          </a:pPr>
                          <a:r>
                            <a:t>centi (c)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66362" t="-608197" r="-143707" b="-1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16320" t="-608197" r="-480" b="-12459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>
                            <a:defRPr sz="1800" b="1"/>
                          </a:pPr>
                          <a:r>
                            <a:t>milli (m)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66362" t="-708197" r="-143707" b="-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16320" t="-708197" r="-480" b="-2459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8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544988B3-BB4D-D1ED-31B6-07EE2BC0177B}"/>
              </a:ext>
            </a:extLst>
          </p:cNvPr>
          <p:cNvSpPr txBox="1"/>
          <p:nvPr/>
        </p:nvSpPr>
        <p:spPr>
          <a:xfrm>
            <a:off x="304800" y="1219200"/>
            <a:ext cx="83058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1"/>
            </a:pPr>
            <a:r>
              <a:rPr lang="en-US" dirty="0"/>
              <a:t>Table 2: Common Metric Prefixes for Any Base Unit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Conversion Tables</a:t>
            </a:r>
            <a:r>
              <a:rPr lang="en-US" dirty="0"/>
              <a:t>—Slide 3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" name="Table Placeholder 2" descr="Prefix kilo corresponds to 1000 times the base unit&#10;Length: kilometer equals 1000 meters&#10;Mass: kilogram&#10;Capacity: kiloliter&#10;&#10;Prefix hecto corresponds to 100 times the base unit&#10;Length: hectometer equals 100 meters&#10;Mass: hectogram&#10;Capacity: hectoliter&#10;&#10;Prefix deka corresponds to 10 times the base unit&#10;Length: dekameter equals 10 meters&#10;Mass: dekagram&#10;Capacity: dekaliter&#10;&#10;Base unit&#10;Length: meter&#10;Mass: gram&#10;Capacity: liter&#10;&#10;Prefix deci corresponds to base unit divided by 10&#10;Length: decimeter equals 0 point 1 meter&#10;Mass: decigram&#10;Capacity: deciliter&#10;&#10;Prefix centi corresponds to base unit divided by 100&#10;Length: centimeter equals 0 point 0 1 meter&#10;Mass: centigram&#10;Capacity: centiliter&#10;&#10;Prefix milli corresponds to base unit divided by 1000&#10;Length: millimeter equals 0 point 0 0 1 meter&#10;Mass: milligram&#10;Capacity: milliliter"/>
              <p:cNvGraphicFramePr>
                <a:graphicFrameLocks noGrp="1"/>
              </p:cNvGraphicFramePr>
              <p:nvPr>
                <p:ph type="tbl" sz="quarter" idx="10"/>
                <p:extLst>
                  <p:ext uri="{D42A27DB-BD31-4B8C-83A1-F6EECF244321}">
                    <p14:modId xmlns:p14="http://schemas.microsoft.com/office/powerpoint/2010/main" val="2210555341"/>
                  </p:ext>
                </p:extLst>
              </p:nvPr>
            </p:nvGraphicFramePr>
            <p:xfrm>
              <a:off x="457200" y="1681480"/>
              <a:ext cx="8229600" cy="296672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3716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2766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19812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1600200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>
                            <a:defRPr sz="1600" b="1"/>
                          </a:pPr>
                          <a:r>
                            <a:rPr dirty="0"/>
                            <a:t>Prefix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600" b="1"/>
                          </a:pPr>
                          <a:r>
                            <a:t>Length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600" b="1"/>
                          </a:pPr>
                          <a:r>
                            <a:t>Mass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600" b="1"/>
                          </a:pPr>
                          <a:r>
                            <a:rPr dirty="0"/>
                            <a:t>Capacity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>
                            <a:defRPr b="1"/>
                          </a:pPr>
                          <a:r>
                            <a:rPr sz="1600"/>
                            <a:t>kilo- (1000)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600"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nor/>
                                  </m:rPr>
                                  <a:rPr sz="1600"/>
                                  <m:t>kilometer</m:t>
                                </m:r>
                                <m:r>
                                  <m:rPr>
                                    <m:nor/>
                                  </m:rPr>
                                  <a:rPr sz="1600"/>
                                  <m:t> (</m:t>
                                </m:r>
                                <m:r>
                                  <m:rPr>
                                    <m:nor/>
                                  </m:rPr>
                                  <a:rPr sz="1600"/>
                                  <m:t>km</m:t>
                                </m:r>
                                <m:r>
                                  <m:rPr>
                                    <m:nor/>
                                  </m:rPr>
                                  <a:rPr sz="1600"/>
                                  <m:t>)</m:t>
                                </m:r>
                                <m:r>
                                  <a:rPr sz="1600">
                                    <a:latin typeface="Cambria Math" panose="02040503050406030204" pitchFamily="18" charset="0"/>
                                  </a:rPr>
                                  <m:t>=1000</m:t>
                                </m:r>
                                <m:r>
                                  <m:rPr>
                                    <m:nor/>
                                  </m:rPr>
                                  <a:rPr sz="1600"/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sz="1600"/>
                                  <m:t>meters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600"/>
                          </a:pPr>
                          <a:r>
                            <a:t>kilogram (kg)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600"/>
                          </a:pPr>
                          <a:r>
                            <a:t>kiloliter (kL)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>
                            <a:defRPr b="1"/>
                          </a:pPr>
                          <a:r>
                            <a:rPr sz="1600"/>
                            <a:t>hecto- (100)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600"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nor/>
                                  </m:rPr>
                                  <a:rPr sz="1600"/>
                                  <m:t>hectometer</m:t>
                                </m:r>
                                <m:r>
                                  <m:rPr>
                                    <m:nor/>
                                  </m:rPr>
                                  <a:rPr sz="1600"/>
                                  <m:t> (</m:t>
                                </m:r>
                                <m:r>
                                  <m:rPr>
                                    <m:nor/>
                                  </m:rPr>
                                  <a:rPr sz="1600"/>
                                  <m:t>hm</m:t>
                                </m:r>
                                <m:r>
                                  <m:rPr>
                                    <m:nor/>
                                  </m:rPr>
                                  <a:rPr sz="1600"/>
                                  <m:t>)</m:t>
                                </m:r>
                                <m:r>
                                  <a:rPr sz="1600">
                                    <a:latin typeface="Cambria Math" panose="02040503050406030204" pitchFamily="18" charset="0"/>
                                  </a:rPr>
                                  <m:t>=100</m:t>
                                </m:r>
                                <m:r>
                                  <m:rPr>
                                    <m:nor/>
                                  </m:rPr>
                                  <a:rPr sz="1600"/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sz="1600"/>
                                  <m:t>meters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600"/>
                          </a:pPr>
                          <a:r>
                            <a:t>hectogram (hg)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600"/>
                          </a:pPr>
                          <a:r>
                            <a:t>hectoliter (hL)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>
                            <a:defRPr b="1"/>
                          </a:pPr>
                          <a:r>
                            <a:rPr sz="1600"/>
                            <a:t>deka- (10)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600"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nor/>
                                  </m:rPr>
                                  <a:rPr sz="1600"/>
                                  <m:t>dekameter</m:t>
                                </m:r>
                                <m:r>
                                  <m:rPr>
                                    <m:nor/>
                                  </m:rPr>
                                  <a:rPr sz="1600"/>
                                  <m:t> (</m:t>
                                </m:r>
                                <m:r>
                                  <m:rPr>
                                    <m:nor/>
                                  </m:rPr>
                                  <a:rPr sz="1600"/>
                                  <m:t>dam</m:t>
                                </m:r>
                                <m:r>
                                  <m:rPr>
                                    <m:nor/>
                                  </m:rPr>
                                  <a:rPr sz="1600"/>
                                  <m:t>)</m:t>
                                </m:r>
                                <m:r>
                                  <a:rPr sz="1600">
                                    <a:latin typeface="Cambria Math" panose="02040503050406030204" pitchFamily="18" charset="0"/>
                                  </a:rPr>
                                  <m:t>=10</m:t>
                                </m:r>
                                <m:r>
                                  <m:rPr>
                                    <m:nor/>
                                  </m:rPr>
                                  <a:rPr sz="1600"/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sz="1600"/>
                                  <m:t>meters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600"/>
                          </a:pPr>
                          <a:r>
                            <a:t>dekagram (dag)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600"/>
                          </a:pPr>
                          <a:r>
                            <a:t>dekaliter (daL)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>
                            <a:defRPr sz="1600" b="1"/>
                          </a:pPr>
                          <a:r>
                            <a:t>Base unit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600"/>
                          </a:pPr>
                          <a:r>
                            <a:rPr b="1" dirty="0"/>
                            <a:t>meter (m)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600"/>
                          </a:pPr>
                          <a:r>
                            <a:rPr b="1" dirty="0"/>
                            <a:t>gram (g)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600"/>
                          </a:pPr>
                          <a:r>
                            <a:rPr b="1" dirty="0"/>
                            <a:t>liter (L)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>
                            <a:defRPr sz="1600" b="1"/>
                          </a:pPr>
                          <a:r>
                            <a:rPr sz="1600"/>
                            <a:t>deci- (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type m:val="skw"/>
                                  <m:ctrlPr>
                                    <a:rPr sz="16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160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sz="160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den>
                              </m:f>
                            </m:oMath>
                          </a14:m>
                          <a:r>
                            <a:rPr sz="1600"/>
                            <a:t>)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600"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nor/>
                                  </m:rPr>
                                  <a:rPr sz="1600"/>
                                  <m:t>decimeter</m:t>
                                </m:r>
                                <m:r>
                                  <m:rPr>
                                    <m:nor/>
                                  </m:rPr>
                                  <a:rPr sz="1600"/>
                                  <m:t> (</m:t>
                                </m:r>
                                <m:r>
                                  <m:rPr>
                                    <m:nor/>
                                  </m:rPr>
                                  <a:rPr sz="1600"/>
                                  <m:t>dm</m:t>
                                </m:r>
                                <m:r>
                                  <m:rPr>
                                    <m:nor/>
                                  </m:rPr>
                                  <a:rPr sz="1600"/>
                                  <m:t>)</m:t>
                                </m:r>
                                <m:r>
                                  <a:rPr sz="1600">
                                    <a:latin typeface="Cambria Math" panose="02040503050406030204" pitchFamily="18" charset="0"/>
                                  </a:rPr>
                                  <m:t>=0.1</m:t>
                                </m:r>
                                <m:r>
                                  <m:rPr>
                                    <m:nor/>
                                  </m:rPr>
                                  <a:rPr sz="1600"/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sz="1600"/>
                                  <m:t>meters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600"/>
                          </a:pPr>
                          <a:r>
                            <a:t>decigram (dg)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600"/>
                          </a:pPr>
                          <a:r>
                            <a:t>deciliter (dL)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>
                            <a:defRPr sz="1600" b="1"/>
                          </a:pPr>
                          <a:r>
                            <a:rPr sz="1600"/>
                            <a:t>centi- (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type m:val="skw"/>
                                  <m:ctrlPr>
                                    <a:rPr sz="16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160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sz="1600">
                                      <a:latin typeface="Cambria Math" panose="02040503050406030204" pitchFamily="18" charset="0"/>
                                    </a:rPr>
                                    <m:t>100</m:t>
                                  </m:r>
                                </m:den>
                              </m:f>
                            </m:oMath>
                          </a14:m>
                          <a:r>
                            <a:rPr sz="1600"/>
                            <a:t>)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600"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nor/>
                                  </m:rPr>
                                  <a:rPr sz="1600"/>
                                  <m:t>centiometer</m:t>
                                </m:r>
                                <m:r>
                                  <m:rPr>
                                    <m:nor/>
                                  </m:rPr>
                                  <a:rPr sz="1600"/>
                                  <m:t> (</m:t>
                                </m:r>
                                <m:r>
                                  <m:rPr>
                                    <m:nor/>
                                  </m:rPr>
                                  <a:rPr sz="1600"/>
                                  <m:t>cm</m:t>
                                </m:r>
                                <m:r>
                                  <m:rPr>
                                    <m:nor/>
                                  </m:rPr>
                                  <a:rPr sz="1600"/>
                                  <m:t>)</m:t>
                                </m:r>
                                <m:r>
                                  <a:rPr sz="1600">
                                    <a:latin typeface="Cambria Math" panose="02040503050406030204" pitchFamily="18" charset="0"/>
                                  </a:rPr>
                                  <m:t>=0.01</m:t>
                                </m:r>
                                <m:r>
                                  <m:rPr>
                                    <m:nor/>
                                  </m:rPr>
                                  <a:rPr sz="1600"/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sz="1600"/>
                                  <m:t>meters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600"/>
                          </a:pPr>
                          <a:r>
                            <a:t>entigram (cg)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600"/>
                          </a:pPr>
                          <a:r>
                            <a:t>centiliter (cL)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>
                            <a:defRPr sz="1600" b="1"/>
                          </a:pPr>
                          <a:r>
                            <a:rPr sz="1600"/>
                            <a:t>milli- (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type m:val="skw"/>
                                  <m:ctrlPr>
                                    <a:rPr sz="16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160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sz="1600">
                                      <a:latin typeface="Cambria Math" panose="02040503050406030204" pitchFamily="18" charset="0"/>
                                    </a:rPr>
                                    <m:t>1000</m:t>
                                  </m:r>
                                </m:den>
                              </m:f>
                            </m:oMath>
                          </a14:m>
                          <a:r>
                            <a:rPr sz="1600"/>
                            <a:t>)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600"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nor/>
                                  </m:rPr>
                                  <a:rPr sz="1600"/>
                                  <m:t>millimeter</m:t>
                                </m:r>
                                <m:r>
                                  <m:rPr>
                                    <m:nor/>
                                  </m:rPr>
                                  <a:rPr sz="1600"/>
                                  <m:t> (</m:t>
                                </m:r>
                                <m:r>
                                  <m:rPr>
                                    <m:nor/>
                                  </m:rPr>
                                  <a:rPr sz="1600"/>
                                  <m:t>mm</m:t>
                                </m:r>
                                <m:r>
                                  <m:rPr>
                                    <m:nor/>
                                  </m:rPr>
                                  <a:rPr sz="1600"/>
                                  <m:t>)</m:t>
                                </m:r>
                                <m:r>
                                  <a:rPr sz="1600">
                                    <a:latin typeface="Cambria Math" panose="02040503050406030204" pitchFamily="18" charset="0"/>
                                  </a:rPr>
                                  <m:t>=0.001</m:t>
                                </m:r>
                                <m:r>
                                  <m:rPr>
                                    <m:nor/>
                                  </m:rPr>
                                  <a:rPr sz="1600"/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sz="1600"/>
                                  <m:t>meters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600"/>
                          </a:pPr>
                          <a:r>
                            <a:rPr dirty="0"/>
                            <a:t>milligram (mg)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600"/>
                          </a:pPr>
                          <a:r>
                            <a:rPr dirty="0"/>
                            <a:t>milliliter (mL)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8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3" name="Table Placeholder 2" descr="Prefix kilo corresponds to 1000 times the base unit&#10;Length: kilometer equals 1000 meters&#10;Mass: kilogram&#10;Capacity: kiloliter&#10;&#10;Prefix hecto corresponds to 100 times the base unit&#10;Length: hectometer equals 100 meters&#10;Mass: hectogram&#10;Capacity: hectoliter&#10;&#10;Prefix deka corresponds to 10 times the base unit&#10;Length: dekameter equals 10 meters&#10;Mass: dekagram&#10;Capacity: dekaliter&#10;&#10;Base unit&#10;Length: meter&#10;Mass: gram&#10;Capacity: liter&#10;&#10;Prefix deci corresponds to base unit divided by 10&#10;Length: decimeter equals 0 point 1 meter&#10;Mass: decigram&#10;Capacity: deciliter&#10;&#10;Prefix centi corresponds to base unit divided by 100&#10;Length: centimeter equals 0 point 0 1 meter&#10;Mass: centigram&#10;Capacity: centiliter&#10;&#10;Prefix milli corresponds to base unit divided by 1000&#10;Length: millimeter equals 0 point 0 0 1 meter&#10;Mass: milligram&#10;Capacity: milliliter"/>
              <p:cNvGraphicFramePr>
                <a:graphicFrameLocks noGrp="1"/>
              </p:cNvGraphicFramePr>
              <p:nvPr>
                <p:ph type="tbl" sz="quarter" idx="10"/>
                <p:extLst>
                  <p:ext uri="{D42A27DB-BD31-4B8C-83A1-F6EECF244321}">
                    <p14:modId xmlns:p14="http://schemas.microsoft.com/office/powerpoint/2010/main" val="2210555341"/>
                  </p:ext>
                </p:extLst>
              </p:nvPr>
            </p:nvGraphicFramePr>
            <p:xfrm>
              <a:off x="457200" y="1681480"/>
              <a:ext cx="8229600" cy="296672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3716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2766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19812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1600200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>
                            <a:defRPr sz="1600" b="1"/>
                          </a:pPr>
                          <a:r>
                            <a:rPr dirty="0"/>
                            <a:t>Prefix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600" b="1"/>
                          </a:pPr>
                          <a:r>
                            <a:t>Length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600" b="1"/>
                          </a:pPr>
                          <a:r>
                            <a:t>Mass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600" b="1"/>
                          </a:pPr>
                          <a:r>
                            <a:rPr dirty="0"/>
                            <a:t>Capacity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>
                            <a:defRPr b="1"/>
                          </a:pPr>
                          <a:r>
                            <a:rPr sz="1600"/>
                            <a:t>kilo- (1000)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42272" t="-103279" r="-110056" b="-74098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600"/>
                          </a:pPr>
                          <a:r>
                            <a:t>kilogram (kg)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600"/>
                          </a:pPr>
                          <a:r>
                            <a:t>kiloliter (kL)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>
                            <a:defRPr b="1"/>
                          </a:pPr>
                          <a:r>
                            <a:rPr sz="1600"/>
                            <a:t>hecto- (100)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42272" t="-203279" r="-110056" b="-64098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600"/>
                          </a:pPr>
                          <a:r>
                            <a:t>hectogram (hg)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600"/>
                          </a:pPr>
                          <a:r>
                            <a:t>hectoliter (hL)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>
                            <a:defRPr b="1"/>
                          </a:pPr>
                          <a:r>
                            <a:rPr sz="1600"/>
                            <a:t>deka- (10)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42272" t="-303279" r="-110056" b="-54098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600"/>
                          </a:pPr>
                          <a:r>
                            <a:t>dekagram (dag)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600"/>
                          </a:pPr>
                          <a:r>
                            <a:t>dekaliter (daL)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>
                            <a:defRPr sz="1600" b="1"/>
                          </a:pPr>
                          <a:r>
                            <a:t>Base unit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600"/>
                          </a:pPr>
                          <a:r>
                            <a:rPr b="1" dirty="0"/>
                            <a:t>meter (m)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600"/>
                          </a:pPr>
                          <a:r>
                            <a:rPr b="1" dirty="0"/>
                            <a:t>gram (g)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600"/>
                          </a:pPr>
                          <a:r>
                            <a:rPr b="1" dirty="0"/>
                            <a:t>liter (L)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889" t="-503279" r="-501333" b="-34098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42272" t="-503279" r="-110056" b="-34098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600"/>
                          </a:pPr>
                          <a:r>
                            <a:t>decigram (dg)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600"/>
                          </a:pPr>
                          <a:r>
                            <a:t>deciliter (dL)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889" t="-603279" r="-501333" b="-24098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42272" t="-603279" r="-110056" b="-24098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600"/>
                          </a:pPr>
                          <a:r>
                            <a:t>entigram (cg)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600"/>
                          </a:pPr>
                          <a:r>
                            <a:t>centiliter (cL)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889" t="-703279" r="-501333" b="-14098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42272" t="-703279" r="-110056" b="-14098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600"/>
                          </a:pPr>
                          <a:r>
                            <a:rPr dirty="0"/>
                            <a:t>milligram (mg)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600"/>
                          </a:pPr>
                          <a:r>
                            <a:rPr dirty="0"/>
                            <a:t>milliliter (mL)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8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D110DC68-0834-0950-9E7E-0E954835E9EA}"/>
              </a:ext>
            </a:extLst>
          </p:cNvPr>
          <p:cNvSpPr txBox="1"/>
          <p:nvPr/>
        </p:nvSpPr>
        <p:spPr>
          <a:xfrm>
            <a:off x="152400" y="1219200"/>
            <a:ext cx="85344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1"/>
            </a:pPr>
            <a:r>
              <a:rPr lang="en-US" dirty="0"/>
              <a:t>Table 3: Common Units in the Metric System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Definition: </a:t>
            </a:r>
            <a:r>
              <a:rPr lang="en-IN" dirty="0"/>
              <a:t>Conversion Tables</a:t>
            </a:r>
            <a:r>
              <a:rPr lang="en-US" dirty="0"/>
              <a:t>—Slide 4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" name="Table Placeholder 2" descr="United States customary measure of land area&#10;1 acre equals 4840 square yards&#10;1 acre equals 0 point 0015625 square miles&#10;&#10;Metric measure of land area&#10;1 are equals 100 square meters&#10;1 hectare equals 100 ares equals 10000 square meters&#10;&#10;United States customary measure of capacity&#10;1 pint equals 28 point 875 cubic inches&#10;1 pint equals 0 point 0167101 cubic feet&#10;&#10;Metric measure of capacity&#10;1 liter equals 1000 cubic centimeters&#10;1 milliliter equals 1 cubic centimeter"/>
              <p:cNvGraphicFramePr>
                <a:graphicFrameLocks noGrp="1"/>
              </p:cNvGraphicFramePr>
              <p:nvPr>
                <p:ph type="tbl" sz="quarter" idx="10"/>
                <p:extLst>
                  <p:ext uri="{D42A27DB-BD31-4B8C-83A1-F6EECF244321}">
                    <p14:modId xmlns:p14="http://schemas.microsoft.com/office/powerpoint/2010/main" val="794316165"/>
                  </p:ext>
                </p:extLst>
              </p:nvPr>
            </p:nvGraphicFramePr>
            <p:xfrm>
              <a:off x="457200" y="1640840"/>
              <a:ext cx="8229600" cy="140716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21336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0574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21336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1905000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>
                            <a:defRPr b="1"/>
                          </a:pPr>
                          <a:r>
                            <a:rPr sz="1400" b="1" dirty="0"/>
                            <a:t>US</a:t>
                          </a:r>
                          <a:r>
                            <a:rPr sz="1400" dirty="0"/>
                            <a:t> Customary Measure of Land Area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600" b="1"/>
                          </a:pPr>
                          <a:r>
                            <a:rPr sz="1400"/>
                            <a:t>Metric Measure of Land Area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b="1"/>
                          </a:pPr>
                          <a:r>
                            <a:rPr sz="1400" b="1"/>
                            <a:t>US</a:t>
                          </a:r>
                          <a:r>
                            <a:rPr sz="1400"/>
                            <a:t> Customary Measure of Capacity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600" b="1"/>
                          </a:pPr>
                          <a:r>
                            <a:rPr sz="1400" dirty="0"/>
                            <a:t>Metric Measure of Capacity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>
                            <a:defRPr sz="1600"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  <m:r>
                                  <m:rPr>
                                    <m:nor/>
                                  </m:rPr>
                                  <a:rPr lang="en-US" sz="1400"/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US" sz="1400"/>
                                  <m:t>acre</m:t>
                                </m:r>
                                <m:r>
                                  <a:rPr lang="en-US" sz="1400">
                                    <a:latin typeface="Cambria Math" panose="02040503050406030204" pitchFamily="18" charset="0"/>
                                  </a:rPr>
                                  <m:t>=4840</m:t>
                                </m:r>
                                <m:r>
                                  <a:rPr lang="en-US" sz="1400" b="0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m:rPr>
                                    <m:sty m:val="p"/>
                                  </m:rPr>
                                  <a:rPr lang="en-US" sz="1400" b="0" smtClean="0">
                                    <a:latin typeface="Cambria Math" panose="02040503050406030204" pitchFamily="18" charset="0"/>
                                  </a:rPr>
                                  <m:t>yd</m:t>
                                </m:r>
                                <m:r>
                                  <a:rPr lang="en-US" sz="1400" b="0" baseline="30000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oMath>
                            </m:oMathPara>
                          </a14:m>
                          <a:endParaRPr sz="1400" baseline="300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600"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  <m:r>
                                  <m:rPr>
                                    <m:nor/>
                                  </m:rPr>
                                  <a:rPr lang="en-US" sz="1400"/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US" sz="1400"/>
                                  <m:t>are</m:t>
                                </m:r>
                                <m:r>
                                  <m:rPr>
                                    <m:nor/>
                                  </m:rPr>
                                  <a:rPr lang="en-US" sz="1400"/>
                                  <m:t> (</m:t>
                                </m:r>
                                <m:r>
                                  <m:rPr>
                                    <m:nor/>
                                  </m:rPr>
                                  <a:rPr lang="en-US" sz="1400"/>
                                  <m:t>a</m:t>
                                </m:r>
                                <m:r>
                                  <m:rPr>
                                    <m:nor/>
                                  </m:rPr>
                                  <a:rPr lang="en-US" sz="1400"/>
                                  <m:t>)</m:t>
                                </m:r>
                                <m:r>
                                  <a:rPr lang="en-US" sz="140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US" sz="1400">
                                    <a:latin typeface="Cambria Math" panose="02040503050406030204" pitchFamily="18" charset="0"/>
                                  </a:rPr>
                                  <m:t>100</m:t>
                                </m:r>
                                <m:sSup>
                                  <m:sSupPr>
                                    <m:ctrlPr>
                                      <a:rPr lang="ar-AE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m:rPr>
                                        <m:nor/>
                                      </m:rPr>
                                      <a:rPr lang="ar-AE" sz="1400"/>
                                      <m:t> </m:t>
                                    </m:r>
                                    <m:r>
                                      <m:rPr>
                                        <m:nor/>
                                      </m:rPr>
                                      <a:rPr lang="en-US" sz="1400" b="0" smtClean="0"/>
                                      <m:t>m</m:t>
                                    </m:r>
                                  </m:e>
                                  <m:sup>
                                    <m:r>
                                      <a:rPr lang="ar-AE" sz="1400" b="0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sz="1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600"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  <m:r>
                                  <m:rPr>
                                    <m:nor/>
                                  </m:rPr>
                                  <a:rPr lang="en-US" sz="1400"/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US" sz="1400"/>
                                  <m:t>pint</m:t>
                                </m:r>
                                <m:r>
                                  <a:rPr lang="en-US" sz="140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US" sz="1400">
                                    <a:latin typeface="Cambria Math" panose="02040503050406030204" pitchFamily="18" charset="0"/>
                                  </a:rPr>
                                  <m:t>28</m:t>
                                </m:r>
                                <m:r>
                                  <a:rPr lang="en-US" sz="1400">
                                    <a:latin typeface="Cambria Math" panose="02040503050406030204" pitchFamily="18" charset="0"/>
                                  </a:rPr>
                                  <m:t>.</m:t>
                                </m:r>
                                <m:r>
                                  <a:rPr lang="en-US" sz="1400">
                                    <a:latin typeface="Cambria Math" panose="02040503050406030204" pitchFamily="18" charset="0"/>
                                  </a:rPr>
                                  <m:t>875</m:t>
                                </m:r>
                                <m:r>
                                  <m:rPr>
                                    <m:sty m:val="p"/>
                                  </m:rPr>
                                  <a:rPr lang="en-US" sz="1400" b="0" smtClean="0">
                                    <a:latin typeface="Cambria Math" panose="02040503050406030204" pitchFamily="18" charset="0"/>
                                  </a:rPr>
                                  <m:t>in</m:t>
                                </m:r>
                                <m:r>
                                  <a:rPr lang="en-US" sz="1400" b="0" baseline="30000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oMath>
                            </m:oMathPara>
                          </a14:m>
                          <a:endParaRPr sz="1400" baseline="300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600"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  <m:r>
                                  <m:rPr>
                                    <m:nor/>
                                  </m:rPr>
                                  <a:rPr lang="en-US" sz="1400"/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US" sz="1400"/>
                                  <m:t>liter</m:t>
                                </m:r>
                                <m:r>
                                  <m:rPr>
                                    <m:nor/>
                                  </m:rPr>
                                  <a:rPr lang="en-US" sz="1400"/>
                                  <m:t> (</m:t>
                                </m:r>
                                <m:r>
                                  <m:rPr>
                                    <m:nor/>
                                  </m:rPr>
                                  <a:rPr lang="en-US" sz="1400"/>
                                  <m:t>L</m:t>
                                </m:r>
                                <m:r>
                                  <m:rPr>
                                    <m:nor/>
                                  </m:rPr>
                                  <a:rPr lang="en-US" sz="1400"/>
                                  <m:t>)</m:t>
                                </m:r>
                                <m:r>
                                  <a:rPr lang="en-US" sz="140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US" sz="1400">
                                    <a:latin typeface="Cambria Math" panose="02040503050406030204" pitchFamily="18" charset="0"/>
                                  </a:rPr>
                                  <m:t>1000</m:t>
                                </m:r>
                                <m:sSup>
                                  <m:sSupPr>
                                    <m:ctrlPr>
                                      <a:rPr lang="ar-AE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1400" b="0" smtClean="0">
                                        <a:latin typeface="Cambria Math" panose="02040503050406030204" pitchFamily="18" charset="0"/>
                                      </a:rPr>
                                      <m:t>cm</m:t>
                                    </m:r>
                                  </m:e>
                                  <m:sup>
                                    <m:r>
                                      <a:rPr lang="ar-AE" sz="1400" b="0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sz="14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>
                            <a:defRPr sz="1600"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  <m:r>
                                  <m:rPr>
                                    <m:nor/>
                                  </m:rPr>
                                  <a:rPr lang="en-US" sz="1400"/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US" sz="1400"/>
                                  <m:t>acre</m:t>
                                </m:r>
                                <m:r>
                                  <a:rPr lang="en-US" sz="140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US" sz="140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  <m:r>
                                  <a:rPr lang="en-US" sz="1400">
                                    <a:latin typeface="Cambria Math" panose="02040503050406030204" pitchFamily="18" charset="0"/>
                                  </a:rPr>
                                  <m:t>.</m:t>
                                </m:r>
                                <m:r>
                                  <a:rPr lang="en-US" sz="1400">
                                    <a:latin typeface="Cambria Math" panose="02040503050406030204" pitchFamily="18" charset="0"/>
                                  </a:rPr>
                                  <m:t>0015625</m:t>
                                </m:r>
                                <m:sSup>
                                  <m:sSupPr>
                                    <m:ctrlPr>
                                      <a:rPr lang="ar-AE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m:rPr>
                                        <m:nor/>
                                      </m:rPr>
                                      <a:rPr lang="ar-AE" sz="1400"/>
                                      <m:t> </m:t>
                                    </m:r>
                                    <m:r>
                                      <m:rPr>
                                        <m:nor/>
                                      </m:rPr>
                                      <a:rPr lang="en-US" sz="1400" b="0" smtClean="0"/>
                                      <m:t>mi</m:t>
                                    </m:r>
                                  </m:e>
                                  <m:sup>
                                    <m:r>
                                      <a:rPr lang="ar-AE" sz="1400" b="0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sz="1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z="1400" dirty="0"/>
                            <a:t>1 hectare (ha)= 100a</a:t>
                          </a:r>
                          <a:r>
                            <a:rPr sz="1400" dirty="0"/>
                            <a:t>​</a:t>
                          </a:r>
                          <a:endParaRPr lang="en-US" sz="1400" dirty="0"/>
                        </a:p>
                        <a:p>
                          <a:pPr algn="l"/>
                          <a:r>
                            <a:rPr lang="en-US" sz="1400" dirty="0"/>
                            <a:t>                         =10,000 m</a:t>
                          </a:r>
                          <a:r>
                            <a:rPr lang="en-US" sz="1400" baseline="30000" dirty="0"/>
                            <a:t>2</a:t>
                          </a:r>
                          <a:endParaRPr sz="1400" baseline="300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600"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  <m:r>
                                  <m:rPr>
                                    <m:nor/>
                                  </m:rPr>
                                  <a:rPr lang="en-US" sz="1400"/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US" sz="1400"/>
                                  <m:t>pint</m:t>
                                </m:r>
                                <m:r>
                                  <a:rPr lang="en-US" sz="140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US" sz="140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  <m:r>
                                  <a:rPr lang="en-US" sz="1400">
                                    <a:latin typeface="Cambria Math" panose="02040503050406030204" pitchFamily="18" charset="0"/>
                                  </a:rPr>
                                  <m:t>.</m:t>
                                </m:r>
                                <m:r>
                                  <a:rPr lang="en-US" sz="1400">
                                    <a:latin typeface="Cambria Math" panose="02040503050406030204" pitchFamily="18" charset="0"/>
                                  </a:rPr>
                                  <m:t>0167101</m:t>
                                </m:r>
                                <m:sSup>
                                  <m:sSupPr>
                                    <m:ctrlPr>
                                      <a:rPr lang="ar-AE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m:rPr>
                                        <m:nor/>
                                      </m:rPr>
                                      <a:rPr lang="ar-AE" sz="1400"/>
                                      <m:t> </m:t>
                                    </m:r>
                                    <m:r>
                                      <m:rPr>
                                        <m:nor/>
                                      </m:rPr>
                                      <a:rPr lang="en-US" sz="1400" b="0" smtClean="0"/>
                                      <m:t>ft</m:t>
                                    </m:r>
                                  </m:e>
                                  <m:sup>
                                    <m:r>
                                      <a:rPr lang="ar-AE" sz="1400" b="0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sz="1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600"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  <m:r>
                                  <m:rPr>
                                    <m:nor/>
                                  </m:rPr>
                                  <a:rPr lang="en-US" sz="1400"/>
                                  <m:t> </m:t>
                                </m:r>
                                <m:r>
                                  <m:rPr>
                                    <m:sty m:val="p"/>
                                  </m:rPr>
                                  <a:rPr lang="en-US" sz="1400">
                                    <a:latin typeface="Cambria Math" panose="02040503050406030204" pitchFamily="18" charset="0"/>
                                  </a:rPr>
                                  <m:t>mL</m:t>
                                </m:r>
                                <m:r>
                                  <a:rPr lang="en-US" sz="140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US" sz="140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  <m:sSup>
                                  <m:sSupPr>
                                    <m:ctrlPr>
                                      <a:rPr lang="ar-AE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m:rPr>
                                        <m:nor/>
                                      </m:rPr>
                                      <a:rPr lang="en-US" sz="1400" b="0" smtClean="0"/>
                                      <m:t>cm</m:t>
                                    </m:r>
                                  </m:e>
                                  <m:sup>
                                    <m:r>
                                      <a:rPr lang="en-US" sz="1400" b="0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sz="14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3" name="Table Placeholder 2" descr="United States customary measure of land area&#10;1 acre equals 4840 square yards&#10;1 acre equals 0 point 0015625 square miles&#10;&#10;Metric measure of land area&#10;1 are equals 100 square meters&#10;1 hectare equals 100 ares equals 10000 square meters&#10;&#10;United States customary measure of capacity&#10;1 pint equals 28 point 875 cubic inches&#10;1 pint equals 0 point 0167101 cubic feet&#10;&#10;Metric measure of capacity&#10;1 liter equals 1000 cubic centimeters&#10;1 milliliter equals 1 cubic centimeter"/>
              <p:cNvGraphicFramePr>
                <a:graphicFrameLocks noGrp="1"/>
              </p:cNvGraphicFramePr>
              <p:nvPr>
                <p:ph type="tbl" sz="quarter" idx="10"/>
                <p:extLst>
                  <p:ext uri="{D42A27DB-BD31-4B8C-83A1-F6EECF244321}">
                    <p14:modId xmlns:p14="http://schemas.microsoft.com/office/powerpoint/2010/main" val="794316165"/>
                  </p:ext>
                </p:extLst>
              </p:nvPr>
            </p:nvGraphicFramePr>
            <p:xfrm>
              <a:off x="457200" y="1640840"/>
              <a:ext cx="8229600" cy="140716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21336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0574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21336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1905000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</a:tblGrid>
                  <a:tr h="518160">
                    <a:tc>
                      <a:txBody>
                        <a:bodyPr/>
                        <a:lstStyle/>
                        <a:p>
                          <a:pPr algn="ctr">
                            <a:defRPr b="1"/>
                          </a:pPr>
                          <a:r>
                            <a:rPr sz="1400" b="1" dirty="0"/>
                            <a:t>US</a:t>
                          </a:r>
                          <a:r>
                            <a:rPr sz="1400" dirty="0"/>
                            <a:t> Customary Measure of Land Area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600" b="1"/>
                          </a:pPr>
                          <a:r>
                            <a:rPr sz="1400"/>
                            <a:t>Metric Measure of Land Area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b="1"/>
                          </a:pPr>
                          <a:r>
                            <a:rPr sz="1400" b="1"/>
                            <a:t>US</a:t>
                          </a:r>
                          <a:r>
                            <a:rPr sz="1400"/>
                            <a:t> Customary Measure of Capacity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600" b="1"/>
                          </a:pPr>
                          <a:r>
                            <a:rPr sz="1400" dirty="0"/>
                            <a:t>Metric Measure of Capacity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571" t="-142623" r="-286571" b="-15573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104142" t="-142623" r="-196746" b="-15573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197143" t="-142623" r="-90000" b="-15573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333333" t="-142623" r="-962" b="-15573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5181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571" t="-174118" r="-286571" b="-1176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z="1400" dirty="0"/>
                            <a:t>1 hectare (ha)= 100a</a:t>
                          </a:r>
                          <a:r>
                            <a:rPr sz="1400" dirty="0"/>
                            <a:t>​</a:t>
                          </a:r>
                          <a:endParaRPr lang="en-US" sz="1400" dirty="0"/>
                        </a:p>
                        <a:p>
                          <a:pPr algn="l"/>
                          <a:r>
                            <a:rPr lang="en-US" sz="1400" dirty="0"/>
                            <a:t>                         =10,000 m</a:t>
                          </a:r>
                          <a:r>
                            <a:rPr lang="en-US" sz="1400" baseline="30000" dirty="0"/>
                            <a:t>2</a:t>
                          </a:r>
                          <a:endParaRPr sz="1400" baseline="300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197143" t="-174118" r="-90000" b="-1176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333333" t="-174118" r="-962" b="-1176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1F8F2DC6-26AC-0A99-D84E-D2E05B8B187F}"/>
              </a:ext>
            </a:extLst>
          </p:cNvPr>
          <p:cNvSpPr txBox="1"/>
          <p:nvPr/>
        </p:nvSpPr>
        <p:spPr>
          <a:xfrm>
            <a:off x="76200" y="1219200"/>
            <a:ext cx="86106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1"/>
            </a:pPr>
            <a:r>
              <a:rPr lang="en-US" dirty="0"/>
              <a:t>Table 4: Measures of Land Area and Capacity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Dimensional Analysis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algn="just"/>
            <a:r>
              <a:rPr sz="2800" b="1" dirty="0"/>
              <a:t>Dimensional Analysis </a:t>
            </a:r>
            <a:r>
              <a:rPr sz="2800" dirty="0"/>
              <a:t>is a process by which the relationship between different physical quantities of the same dimension can be compared by converting between units of measurement using the rules of algebra.</a:t>
            </a:r>
          </a:p>
          <a:p>
            <a:endParaRPr sz="28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US and Metric Equivalences</a:t>
            </a:r>
            <a:r>
              <a:rPr lang="en-US" dirty="0"/>
              <a:t>—Slide 1</a:t>
            </a:r>
            <a:endParaRPr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2B11E39-4F26-9815-D159-765618864B17}"/>
              </a:ext>
            </a:extLst>
          </p:cNvPr>
          <p:cNvSpPr txBox="1"/>
          <p:nvPr/>
        </p:nvSpPr>
        <p:spPr>
          <a:xfrm>
            <a:off x="2133600" y="1219837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1"/>
            </a:pPr>
            <a:r>
              <a:rPr lang="en-US" dirty="0"/>
              <a:t>Table 1: Commonly Used Equivalences</a:t>
            </a:r>
          </a:p>
        </p:txBody>
      </p:sp>
      <p:pic>
        <p:nvPicPr>
          <p:cNvPr id="7" name="Picture 6" descr="Length conversions from United States customary units to metric units&#10;1 inch is approximately equal to 2 point 54 centimeters&#10;1 foot is approximately equal to 0 point 305 meters&#10;1 yard is approximately equal to 0 point 914 meters&#10;1 mile is approximately equal to 1 point 61 kilometers&#10;&#10;Length conversions from metric units to United States customary units&#10;1 centimeter is approximately equal to 0 point 394 inches&#10;1 meter is approximately equal to 3 point 28 feet&#10;1 meter is approximately equal to 1 point 09 yards&#10;1 kilometer is approximately equal to 0 point 62 miles&#10;&#10;Area conversions from United States customary units to metric units&#10;1 square inch is approximately equal to 6 point 45 square centimeters&#10;1 square foot is approximately equal to 0 point 093 square meters&#10;1 square yard is approximately equal to 0 point 836 square meters&#10;1 square mile is approximately equal to 2 point 6 square kilometers&#10;1 acre is approximately equal to 0 point 405 hectares&#10;&#10;Area conversions from metric units to United States customary units&#10;1 square centimeter is approximately equal to 0 point 155 square inches&#10;1 square meter is approximately equal to 10 point 764 square feet&#10;1 square meter is approximately equal to 196 square yards&#10;1 square kilometer is approximately equal to 0 point 386 square miles&#10;1 hectare is equal to 2 point 47 acres&#10;">
            <a:extLst>
              <a:ext uri="{FF2B5EF4-FFF2-40B4-BE49-F238E27FC236}">
                <a16:creationId xmlns:a16="http://schemas.microsoft.com/office/drawing/2014/main" id="{179BBEA8-DFD0-E186-A465-390B00B974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857" y="1555641"/>
            <a:ext cx="8714286" cy="4390476"/>
          </a:xfrm>
          <a:prstGeom prst="rect">
            <a:avLst/>
          </a:prstGeo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US and Metric Equivalences</a:t>
            </a:r>
            <a:r>
              <a:rPr lang="en-US" dirty="0"/>
              <a:t>—Slide 2</a:t>
            </a:r>
            <a:endParaRPr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04A11A9-3F11-1890-366A-191684781BC6}"/>
              </a:ext>
            </a:extLst>
          </p:cNvPr>
          <p:cNvSpPr txBox="1"/>
          <p:nvPr/>
        </p:nvSpPr>
        <p:spPr>
          <a:xfrm>
            <a:off x="2667000" y="1177080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1"/>
            </a:pPr>
            <a:r>
              <a:rPr lang="en-US" dirty="0"/>
              <a:t>Table 1: Commonly Used Equivalences</a:t>
            </a:r>
          </a:p>
        </p:txBody>
      </p:sp>
      <p:pic>
        <p:nvPicPr>
          <p:cNvPr id="7" name="Picture 6" descr="Volume conversions from United States customary units to metric units&#10;1 teaspoon is approximately equal to 5 milliliters&#10;1 tablespoon is approximately equal to 15 milliliters&#10;1 cup is approximately equal to 0 point 24 liters&#10;1 pint is approximately equal to 0 point 47 liters&#10;1 quart is approximately equal to 0 point 946 liters&#10;1 gallon is approximately equal to 3 point 785 liters&#10;&#10;Volume conversions from metric units to United States customary units&#10;1 liter is approximately equal to 61 point 02 cubic inches&#10;1 liter is approximately equal to 1 point 06 quarts&#10;1 liter is approximately equal to 0 point 264 gallons&#10;&#10;Mass conversions from United States customary units to metric units&#10;1 ounce is approximately equal to 28 point 35 grams&#10;1 pound is approximately equal to 0 point 454 kilograms&#10;&#10;Mass conversions from metric units to United States customary units&#10;1 gram is approximately equal to 0 point 035 ounces&#10;1 kilogram is approximately equal to 2 point 205 pounds&#10;">
            <a:extLst>
              <a:ext uri="{FF2B5EF4-FFF2-40B4-BE49-F238E27FC236}">
                <a16:creationId xmlns:a16="http://schemas.microsoft.com/office/drawing/2014/main" id="{7FCA8013-0A01-700F-D8B3-51FA185ABE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1524" y="1546412"/>
            <a:ext cx="8780952" cy="4047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366908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Formulas: </a:t>
            </a:r>
            <a:r>
              <a:rPr dirty="0"/>
              <a:t>Temperature Formulas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 algn="just">
                  <a:defRPr sz="2800"/>
                </a:pPr>
                <a:r>
                  <a:rPr sz="2400" dirty="0"/>
                  <a:t>The following formulas are used to convert temperature between </a:t>
                </a:r>
                <a:r>
                  <a:rPr lang="en-US" sz="2400" dirty="0"/>
                  <a:t>   </a:t>
                </a:r>
                <a:r>
                  <a:rPr sz="2400" dirty="0"/>
                  <a:t>degrees </a:t>
                </a:r>
                <a:r>
                  <a:rPr lang="en-US" sz="2400" dirty="0"/>
                  <a:t>   </a:t>
                </a:r>
                <a:r>
                  <a:rPr sz="2400" dirty="0"/>
                  <a:t>Celsius </a:t>
                </a:r>
                <a:r>
                  <a:rPr lang="en-US" sz="2400" dirty="0"/>
                  <a:t>  </a:t>
                </a:r>
                <a:r>
                  <a:rPr sz="2400" dirty="0"/>
                  <a:t>and </a:t>
                </a:r>
                <a:r>
                  <a:rPr lang="en-US" sz="2400" dirty="0"/>
                  <a:t>  </a:t>
                </a:r>
                <a:r>
                  <a:rPr sz="2400" dirty="0"/>
                  <a:t>degrees </a:t>
                </a:r>
                <a:r>
                  <a:rPr lang="en-US" sz="2400" dirty="0"/>
                  <a:t>   </a:t>
                </a:r>
                <a:r>
                  <a:rPr sz="2400" dirty="0"/>
                  <a:t>Fahrenheit, </a:t>
                </a:r>
                <a:r>
                  <a:rPr lang="en-US" sz="2400" dirty="0"/>
                  <a:t>  </a:t>
                </a:r>
                <a:r>
                  <a:rPr sz="2400" dirty="0"/>
                  <a:t>where </a:t>
                </a:r>
                <a:endParaRPr lang="en-US" sz="2400" dirty="0">
                  <a:latin typeface="Cambria Math" panose="02040503050406030204" pitchFamily="18" charset="0"/>
                </a:endParaRPr>
              </a:p>
              <a:p>
                <a:pPr algn="just">
                  <a:defRPr sz="2800"/>
                </a:pPr>
                <a:r>
                  <a:rPr lang="en-US" sz="2400" i="1" dirty="0"/>
                  <a:t>F</a:t>
                </a: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r>
                      <a:rPr sz="240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nor/>
                      </m:rPr>
                      <a:rPr sz="2400"/>
                      <m:t>Fahrenheit</m:t>
                    </m:r>
                    <m:r>
                      <m:rPr>
                        <m:nor/>
                      </m:rPr>
                      <a:rPr lang="en-US" sz="2400" b="0" i="0" smtClean="0"/>
                      <m:t>  </m:t>
                    </m:r>
                    <m:r>
                      <m:rPr>
                        <m:nor/>
                      </m:rPr>
                      <a:rPr sz="2400"/>
                      <m:t> </m:t>
                    </m:r>
                    <m:r>
                      <m:rPr>
                        <m:nor/>
                      </m:rPr>
                      <a:rPr sz="2400"/>
                      <m:t>temperature</m:t>
                    </m:r>
                  </m:oMath>
                </a14:m>
                <a:r>
                  <a:rPr lang="en-US" sz="2400" dirty="0"/>
                  <a:t> </a:t>
                </a:r>
                <a:r>
                  <a:rPr sz="2400" dirty="0"/>
                  <a:t> </a:t>
                </a:r>
                <a:r>
                  <a:rPr lang="en-US" sz="2400" dirty="0"/>
                  <a:t> </a:t>
                </a:r>
                <a:r>
                  <a:rPr sz="2400" dirty="0"/>
                  <a:t>and</a:t>
                </a:r>
                <a:r>
                  <a:rPr lang="en-US" sz="2400" dirty="0"/>
                  <a:t>  </a:t>
                </a:r>
                <a:r>
                  <a:rPr sz="2400" dirty="0"/>
                  <a:t> </a:t>
                </a:r>
                <a:r>
                  <a:rPr lang="en-US" sz="2400" i="1" dirty="0"/>
                  <a:t>C</a:t>
                </a: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r>
                      <a:rPr sz="240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nor/>
                      </m:rPr>
                      <a:rPr sz="2400"/>
                      <m:t>Celsius</m:t>
                    </m:r>
                    <m:r>
                      <m:rPr>
                        <m:nor/>
                      </m:rPr>
                      <a:rPr lang="en-US" sz="2400" b="0" i="0" smtClean="0"/>
                      <m:t> </m:t>
                    </m:r>
                    <m:r>
                      <m:rPr>
                        <m:nor/>
                      </m:rPr>
                      <a:rPr sz="2400"/>
                      <m:t> </m:t>
                    </m:r>
                    <m:r>
                      <m:rPr>
                        <m:nor/>
                      </m:rPr>
                      <a:rPr sz="2400"/>
                      <m:t>temperature</m:t>
                    </m:r>
                  </m:oMath>
                </a14:m>
                <a:r>
                  <a:rPr sz="2400" dirty="0"/>
                  <a:t>.</a:t>
                </a:r>
                <a:endParaRPr lang="en-US" sz="2400" dirty="0"/>
              </a:p>
              <a:p>
                <a:pPr algn="just">
                  <a:defRPr sz="2800"/>
                </a:pPr>
                <a:endParaRPr sz="2800" dirty="0"/>
              </a:p>
              <a:p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959" t="-740" r="-886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5" descr="F equals open parenthesis 9 times C divided by 5 close parenthesis plus 32.">
            <a:extLst>
              <a:ext uri="{FF2B5EF4-FFF2-40B4-BE49-F238E27FC236}">
                <a16:creationId xmlns:a16="http://schemas.microsoft.com/office/drawing/2014/main" id="{816AF438-34FC-4A5F-AF24-3C513DFA0C1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33600" y="2819400"/>
            <a:ext cx="1514475" cy="790575"/>
          </a:xfrm>
          <a:prstGeom prst="rect">
            <a:avLst/>
          </a:prstGeom>
        </p:spPr>
      </p:pic>
      <p:pic>
        <p:nvPicPr>
          <p:cNvPr id="9" name="Picture 8" descr="C equals 5 times open parenthesis F minus 32 close parenthesis divided by 9.">
            <a:extLst>
              <a:ext uri="{FF2B5EF4-FFF2-40B4-BE49-F238E27FC236}">
                <a16:creationId xmlns:a16="http://schemas.microsoft.com/office/drawing/2014/main" id="{42094CC5-E5F9-7F1D-0055-83A2EAD83C3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76800" y="2796988"/>
            <a:ext cx="1771650" cy="84772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Babylonian Numeral System</a:t>
            </a:r>
            <a:r>
              <a:rPr lang="en-US" dirty="0"/>
              <a:t>—Slide 2</a:t>
            </a:r>
            <a:endParaRPr dirty="0"/>
          </a:p>
        </p:txBody>
      </p:sp>
      <p:pic>
        <p:nvPicPr>
          <p:cNvPr id="4" name="Graphic 3" descr="Row one&#10;Symbol nabla corresponds to numeral 1&#10;Symbol 1 left-pointing chevron, 1 nabla corresponds to numeral 11&#10;Symbol 2 left pointing chevron, 1 nabla corresponds to numeral 21&#10;Symbol 3 left-pointing chevron, 1 nabla corresponds to numeral 31&#10;Symbol 4 left-pointing chevron, 1 nabla corresponds to numeral 41&#10;Symbol 5 left-pointing chevron, 1 nabla corresponds to numeral 51&#10;Row two&#10;Symbol nabla nabla corresponds to numeral 2&#10;Symbol 1 left-pointing chevron, 2 nabla corresponds to numeral 12&#10;Symbol 2 left-pointing chevron, 2 nabla corresponds to numeral 22&#10;Symbol 3 left-pointing chevron, 2 nabla corresponds to numeral 32&#10;Symbol 4 left-pointing chevron, 2 nabla corresponds to numeral 42&#10;Symbol 5 left-pointing chevron, 2 nabla corresponds to numeral 52&#10;Row three&#10;Symbol nabla nabla nabla corresponds to numeral 3&#10;Symbol 1 left-pointing chevron, 3 nabla corresponds to numeral 13&#10;Symbol 2 left-pointing chevron, 3 nabla corresponds to numeral 23&#10;Symbol 3 left-pointing chevron, 3 nabla  corresponds to numeral 33&#10;Symbol 4 left-pointing chevron, 3 nabla corresponds to numeral 43&#10;Symbol 5 left-pointing chevron, 3 nabla corresponds to numeral 53&#10;Row four&#10;Symbol 4 nabla tilde corresponds to numeral 4&#10;Symbol 1 left-pointing chevron,  4 nabla corresponds to numeral 14&#10;Symbol 2 left-pointing chevron, 4 nabla corresponds to numeral 24&#10;Symbol 3 left-pointing chevron, 4 nabla corresponds to numeral 34&#10;Symbol 4 left-pointing chevron, 4 nabla corresponds to numeral 44&#10;Symbol 5 left-pointing chevron, 4 nabla corresponds to numeral 54&#10;Row five&#10;Symbol left-pointing chevron followed by numeral 5 repeated six times corresponds to numerals 5, 15, 25, 35, 45, and 55&#10;Row six&#10;Numerals 6, 16, 26, 36, 46, and 56 each followed by symbol left-pointing chevron&#10;Row seven&#10;Numerals 7, 17, 27, 37, 47, and 57 each followed by symbol left-pointing chevron&#10;Row eight&#10;Numerals 8, 18, 28, 38, 48, and 58 each followed by symbol left-pointing chevron repeated seven times&#10;Row nine&#10;Numerals 9, 19, 29, 39, 49, and 59 each followed by symbol left-pointing chevron repeated eight times&#10;Final row&#10;Numeral 10 followed by symbol left-pointing chevron&#10;Numeral 20 followed by symbol 2 left-pointing chevron&#10;Numeral 30 followed by symbol 3 left-pointing chevron&#10;Numeral 40 followed by symbol 4 left-pointing chevron&#10;Numeral 50 followed by symbol 5 left-pointing chevron&#10;Numeral 60 followed by symbol 6 left-pointing chevron&#10;">
            <a:extLst>
              <a:ext uri="{FF2B5EF4-FFF2-40B4-BE49-F238E27FC236}">
                <a16:creationId xmlns:a16="http://schemas.microsoft.com/office/drawing/2014/main" id="{644ABA63-CA41-416A-8127-02244F9AC1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90597" y="1219200"/>
            <a:ext cx="7202904" cy="4571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01521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Mayan Numeral </a:t>
            </a:r>
            <a:r>
              <a:rPr dirty="0" err="1"/>
              <a:t>Syste</a:t>
            </a:r>
            <a:r>
              <a:rPr lang="en-IN" dirty="0"/>
              <a:t>m</a:t>
            </a:r>
            <a:r>
              <a:rPr lang="en-US" dirty="0"/>
              <a:t>—Slide 1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algn="just"/>
            <a:r>
              <a:rPr sz="2800" dirty="0"/>
              <a:t>The Mayan Numeration System for the numbers </a:t>
            </a:r>
            <a:r>
              <a:rPr sz="2800" dirty="0">
                <a:latin typeface="Cambria Math"/>
              </a:rPr>
              <a:t>1</a:t>
            </a:r>
            <a:r>
              <a:rPr sz="2800" dirty="0"/>
              <a:t> through </a:t>
            </a:r>
            <a:r>
              <a:rPr sz="2800" dirty="0">
                <a:latin typeface="Cambria Math"/>
              </a:rPr>
              <a:t>19</a:t>
            </a:r>
            <a:r>
              <a:rPr sz="2800" dirty="0"/>
              <a:t> is as follows. The Mayan's system was additive and vertical.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Mayan Numeral System</a:t>
            </a:r>
            <a:r>
              <a:rPr lang="en-US" dirty="0"/>
              <a:t>—Slide 2</a:t>
            </a:r>
            <a:endParaRPr dirty="0"/>
          </a:p>
        </p:txBody>
      </p:sp>
      <p:pic>
        <p:nvPicPr>
          <p:cNvPr id="4" name="Graphic 3" descr="0 equals oval shape&#10;1 equals one dot&#10;2 equals two dots&#10;3 equals three dots&#10;4 equals four dots&#10;5 equals one horizontal line&#10;6 equals one dot above one horizontal line&#10;7 equals two dots above one horizontal line&#10;8 equals three dots above one horizontal line&#10;9 equals four dots above one horizontal line&#10;10 equals two horizontal lines&#10;11 equals one dot above two horizontal lines&#10;12 equals two dots above two horizontal lines&#10;13 equals three dots above two horizontal lines&#10;14 equals four dots above two horizontal lines&#10;15 equals three horizontal lines&#10;16 equals one dot above three horizontal lines&#10;17 equals two dots above three horizontal lines&#10;18 equals three dots above three horizontal lines&#10;19 equals four dots above three horizontal lines&#10;">
            <a:extLst>
              <a:ext uri="{FF2B5EF4-FFF2-40B4-BE49-F238E27FC236}">
                <a16:creationId xmlns:a16="http://schemas.microsoft.com/office/drawing/2014/main" id="{921CB462-4A95-4936-A105-93A42DBB17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609014" y="1066800"/>
            <a:ext cx="5925971" cy="4838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56839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Egyptian Numeral System</a:t>
            </a:r>
            <a:r>
              <a:rPr lang="en-US" dirty="0"/>
              <a:t>—Slide 1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algn="just"/>
            <a:r>
              <a:rPr sz="2800" dirty="0"/>
              <a:t>The Egyptian hieroglyphics that represent the digits and powers of </a:t>
            </a:r>
            <a:r>
              <a:rPr sz="2800" dirty="0">
                <a:latin typeface="Cambria Math"/>
              </a:rPr>
              <a:t>10</a:t>
            </a:r>
            <a:r>
              <a:rPr sz="2800" dirty="0"/>
              <a:t> are given in Table 1. The Egyptian numeral system uses duplicate characters to represent multiples of numbers. The position of the characters does not play a role in the value of the characters.</a:t>
            </a:r>
          </a:p>
          <a:p>
            <a:endParaRPr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Egyptian Numeral System</a:t>
            </a:r>
            <a:r>
              <a:rPr lang="en-US" dirty="0"/>
              <a:t>—Slide 2</a:t>
            </a:r>
            <a:endParaRPr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4F6B153-709A-69AC-05D6-538B5145D676}"/>
              </a:ext>
            </a:extLst>
          </p:cNvPr>
          <p:cNvSpPr txBox="1"/>
          <p:nvPr/>
        </p:nvSpPr>
        <p:spPr>
          <a:xfrm>
            <a:off x="2362200" y="1078679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1"/>
            </a:pPr>
            <a:r>
              <a:rPr lang="en-US" dirty="0"/>
              <a:t>Table 1: Hieroglyphics for Egyptian Numerals</a:t>
            </a:r>
          </a:p>
        </p:txBody>
      </p:sp>
      <p:pic>
        <p:nvPicPr>
          <p:cNvPr id="4" name="Picture 3" descr="Egyptian hieroglyphic vertical line corresponds to Hindu Arabic numeral 1&#10;Egyptian hieroglyphic cattle hobble corresponds to Hindu Arabic numeral 10&#10;Egyptian hieroglyphic coiled rope corresponds to Hindu Arabic numeral 100&#10;Egyptian hieroglyphic lotus plant corresponds to Hindu Arabic numeral 1000&#10;Egyptian hieroglyphic finger corresponds to Hindu Arabic numeral 10000&#10;Egyptian hieroglyphic frog corresponds to Hindu Arabic numeral 100000&#10;Egyptian hieroglyphic a god with his hands raised above his head corresponds to Hindu Arabic numeral 1000000">
            <a:extLst>
              <a:ext uri="{FF2B5EF4-FFF2-40B4-BE49-F238E27FC236}">
                <a16:creationId xmlns:a16="http://schemas.microsoft.com/office/drawing/2014/main" id="{7DD79A67-8C9B-169B-DDE4-1232B833A0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1523119"/>
            <a:ext cx="8056452" cy="3240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Ionic Greek Numeral System</a:t>
            </a:r>
            <a:r>
              <a:rPr lang="en-US" dirty="0"/>
              <a:t>—Slide 1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algn="just"/>
            <a:r>
              <a:rPr sz="2800" dirty="0"/>
              <a:t>Table 2 shows the symbols used for numbers from </a:t>
            </a:r>
            <a:r>
              <a:rPr sz="2800" dirty="0">
                <a:latin typeface="Cambria Math"/>
              </a:rPr>
              <a:t>1</a:t>
            </a:r>
            <a:r>
              <a:rPr sz="2800" dirty="0"/>
              <a:t> to </a:t>
            </a:r>
            <a:r>
              <a:rPr sz="2800" dirty="0">
                <a:latin typeface="Cambria Math"/>
              </a:rPr>
              <a:t>900</a:t>
            </a:r>
            <a:r>
              <a:rPr sz="2800" dirty="0"/>
              <a:t> in the Ionic Greek Numeral System.</a:t>
            </a:r>
          </a:p>
          <a:p>
            <a:pPr marL="514350" indent="-514350" algn="just">
              <a:buFont typeface="+mj-lt"/>
              <a:buChar char="•"/>
              <a:defRPr sz="2800"/>
            </a:pPr>
            <a:r>
              <a:rPr dirty="0"/>
              <a:t>​</a:t>
            </a:r>
            <a:r>
              <a:rPr sz="2800" dirty="0"/>
              <a:t>Putting a comma before any of the first nine symbols multiplies the value by </a:t>
            </a:r>
            <a:r>
              <a:rPr sz="2800" dirty="0">
                <a:latin typeface="Cambria Math"/>
              </a:rPr>
              <a:t>1000</a:t>
            </a:r>
            <a:r>
              <a:rPr sz="2800" dirty="0"/>
              <a:t>.</a:t>
            </a:r>
          </a:p>
          <a:p>
            <a:pPr marL="514350" indent="-514350" algn="just">
              <a:buFont typeface="+mj-lt"/>
              <a:buChar char="•"/>
              <a:defRPr sz="2800"/>
            </a:pPr>
            <a:r>
              <a:rPr dirty="0"/>
              <a:t>​</a:t>
            </a:r>
            <a:r>
              <a:rPr sz="2800" dirty="0"/>
              <a:t>An Ionic Greek numeral written above M means that value is multiplied by </a:t>
            </a:r>
            <a:r>
              <a:rPr sz="2800" dirty="0">
                <a:latin typeface="Cambria Math"/>
              </a:rPr>
              <a:t>10,000</a:t>
            </a:r>
            <a:r>
              <a:rPr sz="2800" dirty="0"/>
              <a:t>.</a:t>
            </a:r>
          </a:p>
          <a:p>
            <a:pPr marL="514350" indent="-514350" algn="just">
              <a:buFont typeface="+mj-lt"/>
              <a:buChar char="•"/>
              <a:defRPr sz="2800"/>
            </a:pPr>
            <a:r>
              <a:rPr dirty="0"/>
              <a:t>​</a:t>
            </a:r>
            <a:r>
              <a:rPr sz="2800" dirty="0"/>
              <a:t>Characters written next to one another in the Ionic Greek system are added together.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Ionic Greek Numeral System</a:t>
            </a:r>
            <a:r>
              <a:rPr lang="en-US" dirty="0"/>
              <a:t>—Slide 2</a:t>
            </a:r>
            <a:endParaRPr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C5FB538-B6D7-D384-8FD7-1FBDD8575DC2}"/>
              </a:ext>
            </a:extLst>
          </p:cNvPr>
          <p:cNvSpPr txBox="1"/>
          <p:nvPr/>
        </p:nvSpPr>
        <p:spPr>
          <a:xfrm>
            <a:off x="2514600" y="1002268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1"/>
            </a:pPr>
            <a:r>
              <a:rPr lang="en-US" dirty="0"/>
              <a:t>Table 2: Ionic Greek Numerals</a:t>
            </a:r>
          </a:p>
        </p:txBody>
      </p:sp>
      <p:pic>
        <p:nvPicPr>
          <p:cNvPr id="4" name="Picture 3" descr="Greek letter alpha corresponds to numeral 1&#10;Greek letter beta corresponds to numeral 2&#10;Greek letter gamma corresponds to numeral 3&#10;Greek letter delta corresponds to numeral 4&#10;Greek letter epsilon corresponds to numeral 5&#10;Greek letter vau corresponds to numeral 6&#10;Greek letter zeta corresponds to numeral 7&#10;Greek letter eta corresponds to numeral 8&#10;Greek letter theta corresponds to numeral 9&#10;&#10;Greek letter iota corresponds to numeral 10&#10;Greek letter kappa corresponds to numeral 20&#10;Greek letter lambda corresponds to numeral 30&#10;Greek letter mu corresponds to numeral 40&#10;Greek letter nu corresponds to numeral 50&#10;Greek letter xi corresponds to numeral 60&#10;Greek letter omicron corresponds to numeral 70&#10;Greek letter pi corresponds to numeral 80&#10;Greek letter koph corresponds to numeral 90&#10;&#10;Greek letter rho corresponds to numeral 100&#10;Greek letter sigma corresponds to numeral 200&#10;Greek letter tau corresponds to numeral 300&#10;Greek letter upsilon corresponds to numeral 400&#10;Greek letter pho corresponds to numeral 500&#10;Greek letter chai corresponds to numeral 600&#10;Greek letter psei corresponds to numeral 700&#10;Greek letter ohmega corresponds to numeral 800&#10;Greek letter sampi corresponds to numeral 900">
            <a:extLst>
              <a:ext uri="{FF2B5EF4-FFF2-40B4-BE49-F238E27FC236}">
                <a16:creationId xmlns:a16="http://schemas.microsoft.com/office/drawing/2014/main" id="{DBDE205A-CA92-C1B4-D6DF-CAF71F2DA3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9368" y="1447800"/>
            <a:ext cx="8287907" cy="414395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327C35045E9A749BE72BEEA1A150D0C" ma:contentTypeVersion="12" ma:contentTypeDescription="Create a new document." ma:contentTypeScope="" ma:versionID="c814cb3e8714731e075e6c5082fb93d7">
  <xsd:schema xmlns:xsd="http://www.w3.org/2001/XMLSchema" xmlns:xs="http://www.w3.org/2001/XMLSchema" xmlns:p="http://schemas.microsoft.com/office/2006/metadata/properties" xmlns:ns2="06d9c582-05c2-476b-83d2-72ab8b1380b2" xmlns:ns3="fdab59f7-c3a7-48e5-acd8-618ce834776e" targetNamespace="http://schemas.microsoft.com/office/2006/metadata/properties" ma:root="true" ma:fieldsID="d80a9e90dbd3f40806ac15508682cdd4" ns2:_="" ns3:_="">
    <xsd:import namespace="06d9c582-05c2-476b-83d2-72ab8b1380b2"/>
    <xsd:import namespace="fdab59f7-c3a7-48e5-acd8-618ce834776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BillingMetadata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d9c582-05c2-476b-83d2-72ab8b1380b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11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DateTaken" ma:index="12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0d033b2a-f064-4877-9db0-61a81d71035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ab59f7-c3a7-48e5-acd8-618ce834776e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5c102bf4-6fae-482a-8201-639cb6b5c521}" ma:internalName="TaxCatchAll" ma:showField="CatchAllData" ma:web="fdab59f7-c3a7-48e5-acd8-618ce834776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dab59f7-c3a7-48e5-acd8-618ce834776e" xsi:nil="true"/>
    <lcf76f155ced4ddcb4097134ff3c332f xmlns="06d9c582-05c2-476b-83d2-72ab8b1380b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7E6F805-2E77-4A71-9920-E36CD86AC005}"/>
</file>

<file path=customXml/itemProps2.xml><?xml version="1.0" encoding="utf-8"?>
<ds:datastoreItem xmlns:ds="http://schemas.openxmlformats.org/officeDocument/2006/customXml" ds:itemID="{13869C1F-9808-409C-880E-D571B8BEAA12}"/>
</file>

<file path=customXml/itemProps3.xml><?xml version="1.0" encoding="utf-8"?>
<ds:datastoreItem xmlns:ds="http://schemas.openxmlformats.org/officeDocument/2006/customXml" ds:itemID="{EABB2638-38C4-4D01-AC14-545438C0F2E2}"/>
</file>

<file path=docProps/app.xml><?xml version="1.0" encoding="utf-8"?>
<Properties xmlns="http://schemas.openxmlformats.org/officeDocument/2006/extended-properties" xmlns:vt="http://schemas.openxmlformats.org/officeDocument/2006/docPropsVTypes">
  <TotalTime>1143</TotalTime>
  <Words>1337</Words>
  <Application>Microsoft Office PowerPoint</Application>
  <PresentationFormat>On-screen Show (4:3)</PresentationFormat>
  <Paragraphs>261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1" baseType="lpstr">
      <vt:lpstr>Courier New</vt:lpstr>
      <vt:lpstr>Arial</vt:lpstr>
      <vt:lpstr>Calibri</vt:lpstr>
      <vt:lpstr>Cambria Math</vt:lpstr>
      <vt:lpstr>Office Theme</vt:lpstr>
      <vt:lpstr>Chapter 7</vt:lpstr>
      <vt:lpstr>Definition: Babylonian Numeral System—Slide 1</vt:lpstr>
      <vt:lpstr>Definition: Babylonian Numeral System—Slide 2</vt:lpstr>
      <vt:lpstr>Definition: Mayan Numeral System—Slide 1</vt:lpstr>
      <vt:lpstr>Definition: Mayan Numeral System—Slide 2</vt:lpstr>
      <vt:lpstr>Definition: Egyptian Numeral System—Slide 1</vt:lpstr>
      <vt:lpstr>Definition: Egyptian Numeral System—Slide 2</vt:lpstr>
      <vt:lpstr>Definition: Ionic Greek Numeral System—Slide 1</vt:lpstr>
      <vt:lpstr>Definition: Ionic Greek Numeral System—Slide 2</vt:lpstr>
      <vt:lpstr>Definition: Roman Numeral System—Slide 1</vt:lpstr>
      <vt:lpstr>Definition: Roman Numeral System—Slide 2</vt:lpstr>
      <vt:lpstr>Definition: Chinese Numeral System—Slide 1</vt:lpstr>
      <vt:lpstr>Definition: Chinese Numeral System—Slide 2</vt:lpstr>
      <vt:lpstr>Properties: Addition and Subtraction Rules for Roman Numerals—Slide 1</vt:lpstr>
      <vt:lpstr>Properties: Addition and Subtraction Rules for Roman Numerals—Slide 2</vt:lpstr>
      <vt:lpstr>Definition: Addition and Subtraction Rules for the Chinese Numeral System</vt:lpstr>
      <vt:lpstr>Definition: Hexadecimal System</vt:lpstr>
      <vt:lpstr>Definition: Conversion Factor</vt:lpstr>
      <vt:lpstr>Definition: Conversion Tables—Slide 1</vt:lpstr>
      <vt:lpstr>Definition: Conversion Tables—Slide 2</vt:lpstr>
      <vt:lpstr>Definition: Conversion Tables—Slide 3</vt:lpstr>
      <vt:lpstr>Definition: Conversion Tables—Slide 4</vt:lpstr>
      <vt:lpstr>Definition: Dimensional Analysis</vt:lpstr>
      <vt:lpstr>Definition: US and Metric Equivalences—Slide 1</vt:lpstr>
      <vt:lpstr>Definition: US and Metric Equivalences—Slide 2</vt:lpstr>
      <vt:lpstr>Formulas: Temperature Formulas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Viewing Life Mathematically, 2nd Edition</dc:title>
  <dc:creator>Hawkes Learning</dc:creator>
  <cp:lastModifiedBy>Allison Conger</cp:lastModifiedBy>
  <cp:revision>134</cp:revision>
  <dcterms:created xsi:type="dcterms:W3CDTF">2013-04-26T14:43:13Z</dcterms:created>
  <dcterms:modified xsi:type="dcterms:W3CDTF">2025-10-21T14:33:27Z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0x010100B327C35045E9A749BE72BEEA1A150D0C</vt:lpwstr>
  </property>
  <property fmtid="{D5CDD505-2E9C-101B-9397-08002B2CF9AE}" pid="3" name="Order">
    <vt:r8>100</vt:r8>
  </property>
</Properties>
</file>