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307" r:id="rId8"/>
    <p:sldId id="308" r:id="rId9"/>
    <p:sldId id="266" r:id="rId10"/>
    <p:sldId id="267" r:id="rId11"/>
    <p:sldId id="268" r:id="rId12"/>
    <p:sldId id="269" r:id="rId13"/>
    <p:sldId id="302" r:id="rId14"/>
    <p:sldId id="303" r:id="rId15"/>
    <p:sldId id="271" r:id="rId16"/>
    <p:sldId id="272" r:id="rId17"/>
    <p:sldId id="273" r:id="rId18"/>
    <p:sldId id="274" r:id="rId19"/>
    <p:sldId id="279" r:id="rId20"/>
    <p:sldId id="304" r:id="rId21"/>
    <p:sldId id="283" r:id="rId22"/>
    <p:sldId id="285" r:id="rId23"/>
    <p:sldId id="286" r:id="rId24"/>
    <p:sldId id="290" r:id="rId25"/>
    <p:sldId id="291" r:id="rId26"/>
    <p:sldId id="305" r:id="rId27"/>
    <p:sldId id="294" r:id="rId28"/>
    <p:sldId id="295" r:id="rId29"/>
    <p:sldId id="296" r:id="rId30"/>
    <p:sldId id="312" r:id="rId31"/>
    <p:sldId id="314" r:id="rId32"/>
    <p:sldId id="315" r:id="rId33"/>
    <p:sldId id="301"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3.xml"/><Relationship Id="rId5" Type="http://schemas.openxmlformats.org/officeDocument/2006/relationships/image" Target="../media/image12.emf"/><Relationship Id="rId4" Type="http://schemas.openxmlformats.org/officeDocument/2006/relationships/image" Target="../media/image11.emf"/></Relationships>
</file>

<file path=ppt/slides/_rels/slide22.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Prime Numbers</a:t>
            </a:r>
          </a:p>
        </p:txBody>
      </p:sp>
      <p:sp>
        <p:nvSpPr>
          <p:cNvPr id="3" name="Title 2"/>
          <p:cNvSpPr>
            <a:spLocks noGrp="1"/>
          </p:cNvSpPr>
          <p:nvPr>
            <p:ph type="title"/>
          </p:nvPr>
        </p:nvSpPr>
        <p:spPr/>
        <p:txBody>
          <a:bodyPr/>
          <a:lstStyle/>
          <a:p>
            <a:r>
              <a:t>Section 8.1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a Number as Prime or Composite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10000"/>
              </a:bodyPr>
              <a:lstStyle/>
              <a:p>
                <a:pPr marL="457200" lvl="1" indent="0">
                  <a:buNone/>
                  <a:defRPr sz="2800"/>
                </a:pPr>
                <a:r>
                  <a:rPr dirty="0"/>
                  <a:t>In addition, the last </a:t>
                </a:r>
                <a:r>
                  <a:rPr dirty="0">
                    <a:latin typeface="Cambria Math"/>
                  </a:rPr>
                  <a:t>2</a:t>
                </a:r>
                <a:r>
                  <a:rPr dirty="0"/>
                  <a:t> digits form the number </a:t>
                </a:r>
                <a:r>
                  <a:rPr dirty="0">
                    <a:latin typeface="Cambria Math"/>
                  </a:rPr>
                  <a:t>12</a:t>
                </a:r>
                <a:r>
                  <a:rPr dirty="0"/>
                  <a:t>, which is divisible by </a:t>
                </a:r>
                <a:r>
                  <a:rPr dirty="0">
                    <a:latin typeface="Cambria Math"/>
                  </a:rPr>
                  <a:t>4</a:t>
                </a:r>
                <a:r>
                  <a:rPr dirty="0"/>
                  <a:t>, so we know that </a:t>
                </a:r>
                <a:r>
                  <a:rPr dirty="0">
                    <a:latin typeface="Cambria Math"/>
                  </a:rPr>
                  <a:t>312</a:t>
                </a:r>
                <a:r>
                  <a:rPr dirty="0"/>
                  <a:t> is also divisible by </a:t>
                </a:r>
                <a:r>
                  <a:rPr dirty="0">
                    <a:latin typeface="Cambria Math"/>
                  </a:rPr>
                  <a:t>4</a:t>
                </a:r>
                <a:r>
                  <a:rPr dirty="0"/>
                  <a:t>.</a:t>
                </a:r>
              </a:p>
              <a:p>
                <a:pPr marL="457200" lvl="1" indent="0">
                  <a:buNone/>
                </a:pPr>
                <a:r>
                  <a:rPr dirty="0"/>
                  <a:t>Although we have plenty of examples to show us the number is composite, one last point to notice is that because </a:t>
                </a:r>
                <a:r>
                  <a:rPr dirty="0">
                    <a:latin typeface="Cambria Math"/>
                  </a:rPr>
                  <a:t>312</a:t>
                </a:r>
                <a:r>
                  <a:rPr dirty="0"/>
                  <a:t> is divisible by </a:t>
                </a:r>
                <a:r>
                  <a:rPr dirty="0">
                    <a:latin typeface="Cambria Math"/>
                  </a:rPr>
                  <a:t>2</a:t>
                </a:r>
                <a:r>
                  <a:rPr dirty="0"/>
                  <a:t> and by </a:t>
                </a:r>
                <a:r>
                  <a:rPr dirty="0">
                    <a:latin typeface="Cambria Math"/>
                  </a:rPr>
                  <a:t>3</a:t>
                </a:r>
                <a:r>
                  <a:rPr dirty="0"/>
                  <a:t>, it must also be divisible by </a:t>
                </a:r>
                <a:r>
                  <a:rPr dirty="0">
                    <a:latin typeface="Cambria Math"/>
                  </a:rPr>
                  <a:t>6</a:t>
                </a:r>
                <a:r>
                  <a:rPr dirty="0"/>
                  <a:t>.</a:t>
                </a:r>
                <a:endParaRPr lang="en-US" dirty="0"/>
              </a:p>
              <a:p>
                <a:pPr marL="447675" indent="-447675"/>
                <a:r>
                  <a:rPr lang="en-US" dirty="0"/>
                  <a:t>b.	Since </a:t>
                </a:r>
                <a:r>
                  <a:rPr lang="en-US" dirty="0">
                    <a:latin typeface="Cambria Math"/>
                  </a:rPr>
                  <a:t>101</a:t>
                </a:r>
                <a:r>
                  <a:rPr lang="en-US" dirty="0"/>
                  <a:t> is odd, it is not divisible by any of the even divisors: </a:t>
                </a:r>
                <a:r>
                  <a:rPr lang="en-US" dirty="0">
                    <a:latin typeface="Cambria Math"/>
                  </a:rPr>
                  <a:t>2</a:t>
                </a:r>
                <a:r>
                  <a:rPr lang="en-US" dirty="0"/>
                  <a:t>, </a:t>
                </a:r>
                <a:r>
                  <a:rPr lang="en-US" dirty="0">
                    <a:latin typeface="Cambria Math"/>
                  </a:rPr>
                  <a:t>4</a:t>
                </a:r>
                <a:r>
                  <a:rPr lang="en-US" dirty="0"/>
                  <a:t>, </a:t>
                </a:r>
                <a:r>
                  <a:rPr lang="en-US" dirty="0">
                    <a:latin typeface="Cambria Math"/>
                  </a:rPr>
                  <a:t>6</a:t>
                </a:r>
                <a:r>
                  <a:rPr lang="en-US" dirty="0"/>
                  <a:t>, </a:t>
                </a:r>
                <a:r>
                  <a:rPr lang="en-US" dirty="0">
                    <a:latin typeface="Cambria Math"/>
                  </a:rPr>
                  <a:t>8</a:t>
                </a:r>
                <a:r>
                  <a:rPr lang="en-US" dirty="0"/>
                  <a:t>, or </a:t>
                </a:r>
                <a:r>
                  <a:rPr lang="en-US" dirty="0">
                    <a:latin typeface="Cambria Math"/>
                  </a:rPr>
                  <a:t>10</a:t>
                </a:r>
                <a:r>
                  <a:rPr lang="en-US" dirty="0"/>
                  <a:t>. </a:t>
                </a:r>
                <a14:m>
                  <m:oMath xmlns:m="http://schemas.openxmlformats.org/officeDocument/2006/math">
                    <m:r>
                      <a:rPr lang="en-US">
                        <a:latin typeface="Cambria Math" panose="02040503050406030204" pitchFamily="18" charset="0"/>
                      </a:rPr>
                      <m:t>1+0+1=2</m:t>
                    </m:r>
                  </m:oMath>
                </a14:m>
                <a:r>
                  <a:rPr lang="en-US" dirty="0"/>
                  <a:t>, which is not divisible by </a:t>
                </a:r>
                <a:r>
                  <a:rPr lang="en-US" dirty="0">
                    <a:latin typeface="Cambria Math"/>
                  </a:rPr>
                  <a:t>3</a:t>
                </a:r>
                <a:r>
                  <a:rPr lang="en-US" dirty="0"/>
                  <a:t>, so 101 is not divisible by </a:t>
                </a:r>
                <a:r>
                  <a:rPr lang="en-US" dirty="0">
                    <a:latin typeface="Cambria Math"/>
                  </a:rPr>
                  <a:t>3</a:t>
                </a:r>
                <a:r>
                  <a:rPr lang="en-US" dirty="0"/>
                  <a:t> or </a:t>
                </a:r>
                <a:r>
                  <a:rPr lang="en-US" dirty="0">
                    <a:latin typeface="Cambria Math"/>
                  </a:rPr>
                  <a:t>6</a:t>
                </a:r>
                <a:r>
                  <a:rPr lang="en-US" dirty="0"/>
                  <a:t>. Since the sum of the digits, </a:t>
                </a:r>
                <a:r>
                  <a:rPr lang="en-US" dirty="0">
                    <a:latin typeface="Cambria Math"/>
                  </a:rPr>
                  <a:t>2</a:t>
                </a:r>
                <a:r>
                  <a:rPr lang="en-US" dirty="0"/>
                  <a:t>, is not divisible by </a:t>
                </a:r>
                <a:r>
                  <a:rPr lang="en-US" dirty="0">
                    <a:latin typeface="Cambria Math"/>
                  </a:rPr>
                  <a:t>9</a:t>
                </a:r>
                <a:r>
                  <a:rPr lang="en-US" dirty="0"/>
                  <a:t>, </a:t>
                </a:r>
                <a:r>
                  <a:rPr lang="en-US" dirty="0">
                    <a:latin typeface="Cambria Math"/>
                  </a:rPr>
                  <a:t>101</a:t>
                </a:r>
                <a:r>
                  <a:rPr lang="en-US" dirty="0"/>
                  <a:t> is also not divisible by </a:t>
                </a:r>
                <a:r>
                  <a:rPr lang="en-US" dirty="0">
                    <a:latin typeface="Cambria Math"/>
                  </a:rPr>
                  <a:t>9</a:t>
                </a:r>
                <a:r>
                  <a:rPr lang="en-US" dirty="0"/>
                  <a:t>. That leaves </a:t>
                </a:r>
                <a:r>
                  <a:rPr lang="en-US" dirty="0">
                    <a:latin typeface="Cambria Math"/>
                  </a:rPr>
                  <a:t>5</a:t>
                </a:r>
                <a:r>
                  <a:rPr lang="en-US" dirty="0"/>
                  <a:t> and </a:t>
                </a:r>
                <a:r>
                  <a:rPr lang="en-US" dirty="0">
                    <a:latin typeface="Cambria Math"/>
                  </a:rPr>
                  <a:t>7</a:t>
                </a:r>
                <a:r>
                  <a:rPr lang="en-US" dirty="0"/>
                  <a:t> to check. </a:t>
                </a:r>
                <a:r>
                  <a:rPr lang="en-US" dirty="0">
                    <a:latin typeface="Cambria Math"/>
                  </a:rPr>
                  <a:t>101</a:t>
                </a:r>
                <a:r>
                  <a:rPr lang="en-US" dirty="0"/>
                  <a:t> is not divisible by </a:t>
                </a:r>
                <a:r>
                  <a:rPr lang="en-US" dirty="0">
                    <a:latin typeface="Cambria Math"/>
                  </a:rPr>
                  <a:t>5</a:t>
                </a:r>
                <a:r>
                  <a:rPr lang="en-US" dirty="0"/>
                  <a:t> because it does not end in </a:t>
                </a:r>
                <a:r>
                  <a:rPr lang="en-US" dirty="0">
                    <a:latin typeface="Cambria Math"/>
                  </a:rPr>
                  <a:t>0</a:t>
                </a:r>
                <a:r>
                  <a:rPr lang="en-US" dirty="0"/>
                  <a:t> or </a:t>
                </a:r>
                <a:r>
                  <a:rPr lang="en-US" dirty="0">
                    <a:latin typeface="Cambria Math"/>
                  </a:rPr>
                  <a:t>5</a:t>
                </a:r>
                <a:r>
                  <a:rPr lang="en-US" dirty="0"/>
                  <a:t>. Lastly, </a:t>
                </a:r>
                <a14:m>
                  <m:oMath xmlns:m="http://schemas.openxmlformats.org/officeDocument/2006/math">
                    <m:r>
                      <a:rPr lang="en-US">
                        <a:latin typeface="Cambria Math" panose="02040503050406030204" pitchFamily="18" charset="0"/>
                      </a:rPr>
                      <m:t>2</m:t>
                    </m:r>
                    <m:r>
                      <a:rPr lang="en-US" smtClean="0">
                        <a:latin typeface="Cambria Math" panose="02040503050406030204" pitchFamily="18" charset="0"/>
                        <a:ea typeface="Cambria Math" panose="02040503050406030204" pitchFamily="18" charset="0"/>
                      </a:rPr>
                      <m:t>⋅</m:t>
                    </m:r>
                    <m:r>
                      <a:rPr lang="en-US">
                        <a:latin typeface="Cambria Math" panose="02040503050406030204" pitchFamily="18" charset="0"/>
                      </a:rPr>
                      <m:t>1=2</m:t>
                    </m:r>
                  </m:oMath>
                </a14:m>
                <a:r>
                  <a:rPr lang="en-US" dirty="0"/>
                  <a:t> and</a:t>
                </a:r>
                <a:br>
                  <a:rPr lang="en-US" dirty="0">
                    <a:latin typeface="Cambria Math" panose="02040503050406030204" pitchFamily="18" charset="0"/>
                  </a:rPr>
                </a:br>
                <a14:m>
                  <m:oMath xmlns:m="http://schemas.openxmlformats.org/officeDocument/2006/math">
                    <m:r>
                      <a:rPr lang="en-US">
                        <a:latin typeface="Cambria Math" panose="02040503050406030204" pitchFamily="18" charset="0"/>
                      </a:rPr>
                      <m:t>10−2=8</m:t>
                    </m:r>
                  </m:oMath>
                </a14:m>
                <a:r>
                  <a:rPr lang="en-US" dirty="0"/>
                  <a:t>. </a:t>
                </a:r>
                <a:r>
                  <a:rPr lang="en-US" dirty="0">
                    <a:latin typeface="Cambria Math"/>
                  </a:rPr>
                  <a:t>8</a:t>
                </a:r>
                <a:r>
                  <a:rPr lang="en-US" dirty="0"/>
                  <a:t> is not divisible by </a:t>
                </a:r>
                <a:r>
                  <a:rPr lang="en-US" dirty="0">
                    <a:latin typeface="Cambria Math"/>
                  </a:rPr>
                  <a:t>7</a:t>
                </a:r>
                <a:r>
                  <a:rPr lang="en-US" dirty="0"/>
                  <a:t>, so </a:t>
                </a:r>
                <a:r>
                  <a:rPr lang="en-US" dirty="0">
                    <a:latin typeface="Cambria Math"/>
                  </a:rPr>
                  <a:t>101</a:t>
                </a:r>
                <a:r>
                  <a:rPr lang="en-US" dirty="0"/>
                  <a:t> is not either.</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1963" r="-1556"/>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a Number as Prime or Composite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77500" lnSpcReduction="20000"/>
              </a:bodyPr>
              <a:lstStyle/>
              <a:p>
                <a:pPr marL="457200" lvl="1" indent="0">
                  <a:buNone/>
                  <a:defRPr sz="2800"/>
                </a:pPr>
                <a:r>
                  <a:rPr dirty="0"/>
                  <a:t>That eliminates all of the small divisors, but to establish that </a:t>
                </a:r>
                <a:r>
                  <a:rPr dirty="0">
                    <a:latin typeface="Cambria Math"/>
                  </a:rPr>
                  <a:t>101</a:t>
                </a:r>
                <a:r>
                  <a:rPr dirty="0"/>
                  <a:t> is prime, we have to deal with all divisors smaller than </a:t>
                </a:r>
                <a:r>
                  <a:rPr dirty="0">
                    <a:latin typeface="Cambria Math"/>
                  </a:rPr>
                  <a:t>101</a:t>
                </a:r>
                <a:r>
                  <a:rPr dirty="0"/>
                  <a:t>. Notice that if both</a:t>
                </a:r>
                <a:r>
                  <a:rPr lang="en-US" dirty="0"/>
                  <a:t> </a:t>
                </a:r>
                <a:r>
                  <a:rPr lang="en-US" i="1" dirty="0"/>
                  <a:t>a</a:t>
                </a:r>
                <a:r>
                  <a:rPr dirty="0"/>
                  <a:t> and</a:t>
                </a:r>
                <a:r>
                  <a:rPr lang="en-US" dirty="0"/>
                  <a:t> </a:t>
                </a:r>
                <a:r>
                  <a:rPr lang="en-US" i="1" dirty="0"/>
                  <a:t>b</a:t>
                </a:r>
                <a:r>
                  <a:rPr dirty="0"/>
                  <a:t> are integers bigger than </a:t>
                </a:r>
                <a:r>
                  <a:rPr dirty="0">
                    <a:latin typeface="Cambria Math"/>
                  </a:rPr>
                  <a:t>10</a:t>
                </a:r>
                <a:r>
                  <a:rPr dirty="0"/>
                  <a:t>, then</a:t>
                </a:r>
                <a:r>
                  <a:rPr lang="en-US" dirty="0"/>
                  <a:t> </a:t>
                </a:r>
                <a:r>
                  <a:rPr lang="en-US" i="1" dirty="0"/>
                  <a:t>a</a:t>
                </a:r>
                <a:r>
                  <a:rPr lang="en-US" dirty="0"/>
                  <a:t> </a:t>
                </a:r>
                <a:r>
                  <a:rPr lang="en-US" dirty="0">
                    <a:latin typeface="Cambria Math" panose="02040503050406030204" pitchFamily="18" charset="0"/>
                    <a:ea typeface="Cambria Math" panose="02040503050406030204" pitchFamily="18" charset="0"/>
                  </a:rPr>
                  <a:t>⋅</a:t>
                </a:r>
                <a:r>
                  <a:rPr lang="en-US" dirty="0"/>
                  <a:t> </a:t>
                </a:r>
                <a:r>
                  <a:rPr lang="en-US" i="1" dirty="0"/>
                  <a:t>b </a:t>
                </a:r>
                <a:r>
                  <a:rPr lang="en-US" dirty="0"/>
                  <a:t>≥ 121.</a:t>
                </a:r>
                <a:r>
                  <a:rPr dirty="0"/>
                  <a:t> So if </a:t>
                </a:r>
                <a:r>
                  <a:rPr dirty="0">
                    <a:latin typeface="Cambria Math"/>
                  </a:rPr>
                  <a:t>101</a:t>
                </a:r>
                <a:r>
                  <a:rPr dirty="0"/>
                  <a:t> had divisors</a:t>
                </a:r>
                <a:r>
                  <a:rPr lang="en-US" dirty="0"/>
                  <a:t> </a:t>
                </a:r>
                <a:r>
                  <a:rPr lang="en-US" i="1" dirty="0"/>
                  <a:t>a</a:t>
                </a:r>
                <a:r>
                  <a:rPr dirty="0"/>
                  <a:t> and</a:t>
                </a:r>
                <a:r>
                  <a:rPr lang="en-US" dirty="0"/>
                  <a:t> </a:t>
                </a:r>
                <a:r>
                  <a:rPr lang="en-US" i="1" dirty="0"/>
                  <a:t>b</a:t>
                </a:r>
                <a:r>
                  <a:rPr lang="en-US" dirty="0"/>
                  <a:t>,</a:t>
                </a:r>
                <a:r>
                  <a:rPr dirty="0"/>
                  <a:t> one of them must be smaller than </a:t>
                </a:r>
                <a:r>
                  <a:rPr dirty="0">
                    <a:latin typeface="Cambria Math"/>
                  </a:rPr>
                  <a:t>10</a:t>
                </a:r>
                <a:r>
                  <a:rPr dirty="0"/>
                  <a:t>. Since we've already established that there are no divisors smaller than </a:t>
                </a:r>
                <a:r>
                  <a:rPr dirty="0">
                    <a:latin typeface="Cambria Math"/>
                  </a:rPr>
                  <a:t>10</a:t>
                </a:r>
                <a:r>
                  <a:rPr dirty="0"/>
                  <a:t>, </a:t>
                </a:r>
                <a:r>
                  <a:rPr dirty="0">
                    <a:latin typeface="Cambria Math"/>
                  </a:rPr>
                  <a:t>101</a:t>
                </a:r>
                <a:r>
                  <a:rPr dirty="0"/>
                  <a:t> is prime.</a:t>
                </a:r>
              </a:p>
              <a:p>
                <a:pPr marL="457200" lvl="1" indent="0">
                  <a:buNone/>
                </a:pPr>
                <a:r>
                  <a:rPr dirty="0"/>
                  <a:t>​While </a:t>
                </a:r>
                <a:r>
                  <a:rPr dirty="0">
                    <a:latin typeface="Cambria Math"/>
                  </a:rPr>
                  <a:t>101</a:t>
                </a:r>
                <a:r>
                  <a:rPr dirty="0"/>
                  <a:t> was shown to be prime earlier in the text, testing for factors is a method for checking without making a sieve or memorizing the list of primes.</a:t>
                </a:r>
                <a:endParaRPr lang="en-US" dirty="0"/>
              </a:p>
              <a:p>
                <a:pPr marL="447675" indent="-447675"/>
                <a:r>
                  <a:rPr lang="en-US" dirty="0"/>
                  <a:t>c.	​We know that the number </a:t>
                </a:r>
                <a:r>
                  <a:rPr lang="en-US" dirty="0">
                    <a:latin typeface="Cambria Math"/>
                  </a:rPr>
                  <a:t>2,344,017</a:t>
                </a:r>
                <a:r>
                  <a:rPr lang="en-US" dirty="0"/>
                  <a:t> is not divisible by </a:t>
                </a:r>
                <a:r>
                  <a:rPr lang="en-US" dirty="0">
                    <a:latin typeface="Cambria Math"/>
                  </a:rPr>
                  <a:t>2</a:t>
                </a:r>
                <a:r>
                  <a:rPr lang="en-US" dirty="0"/>
                  <a:t>, </a:t>
                </a:r>
                <a:r>
                  <a:rPr lang="en-US" dirty="0">
                    <a:latin typeface="Cambria Math"/>
                  </a:rPr>
                  <a:t>4</a:t>
                </a:r>
                <a:r>
                  <a:rPr lang="en-US" dirty="0"/>
                  <a:t>, </a:t>
                </a:r>
                <a:r>
                  <a:rPr lang="en-US" dirty="0">
                    <a:latin typeface="Cambria Math"/>
                  </a:rPr>
                  <a:t>6</a:t>
                </a:r>
                <a:r>
                  <a:rPr lang="en-US" dirty="0"/>
                  <a:t>, </a:t>
                </a:r>
                <a:r>
                  <a:rPr lang="en-US" dirty="0">
                    <a:latin typeface="Cambria Math"/>
                  </a:rPr>
                  <a:t>8</a:t>
                </a:r>
                <a:r>
                  <a:rPr lang="en-US" dirty="0"/>
                  <a:t>, or </a:t>
                </a:r>
                <a:r>
                  <a:rPr lang="en-US" dirty="0">
                    <a:latin typeface="Cambria Math"/>
                  </a:rPr>
                  <a:t>10</a:t>
                </a:r>
                <a:r>
                  <a:rPr lang="en-US" dirty="0"/>
                  <a:t> since it is not even. Adding the digits together gives us</a:t>
                </a:r>
                <a:br>
                  <a:rPr lang="en-US" dirty="0"/>
                </a:br>
                <a14:m>
                  <m:oMath xmlns:m="http://schemas.openxmlformats.org/officeDocument/2006/math">
                    <m:r>
                      <a:rPr lang="en-US">
                        <a:latin typeface="Cambria Math" panose="02040503050406030204" pitchFamily="18" charset="0"/>
                      </a:rPr>
                      <m:t>2</m:t>
                    </m:r>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r>
                      <a:rPr lang="en-US">
                        <a:latin typeface="Cambria Math" panose="02040503050406030204" pitchFamily="18" charset="0"/>
                      </a:rPr>
                      <m:t>7</m:t>
                    </m:r>
                    <m:r>
                      <a:rPr lang="en-US">
                        <a:latin typeface="Cambria Math" panose="02040503050406030204" pitchFamily="18" charset="0"/>
                      </a:rPr>
                      <m:t>=</m:t>
                    </m:r>
                    <m:r>
                      <a:rPr lang="en-US">
                        <a:latin typeface="Cambria Math" panose="02040503050406030204" pitchFamily="18" charset="0"/>
                      </a:rPr>
                      <m:t>21</m:t>
                    </m:r>
                  </m:oMath>
                </a14:m>
                <a:r>
                  <a:rPr lang="en-US" dirty="0"/>
                  <a:t>, which is divisible by </a:t>
                </a:r>
                <a:r>
                  <a:rPr lang="en-US" dirty="0">
                    <a:latin typeface="Cambria Math"/>
                  </a:rPr>
                  <a:t>3</a:t>
                </a:r>
                <a:r>
                  <a:rPr lang="en-US" dirty="0"/>
                  <a:t>, so the number is divisible by </a:t>
                </a:r>
                <a:r>
                  <a:rPr lang="en-US" dirty="0">
                    <a:latin typeface="Cambria Math"/>
                  </a:rPr>
                  <a:t>3</a:t>
                </a:r>
                <a:r>
                  <a:rPr lang="en-US" dirty="0"/>
                  <a:t>. Again, although we now know the number is composite, we'll continue to show how to check for other small divisors.</a:t>
                </a:r>
              </a:p>
              <a:p>
                <a:pPr marL="457200" lvl="1" indent="0">
                  <a:buNone/>
                </a:pPr>
                <a:r>
                  <a:rPr lang="en-US" dirty="0"/>
                  <a:t>2,344,017 is not divisible by 5 since it does not end in a 5 or 0.</a:t>
                </a:r>
              </a:p>
              <a:p>
                <a:pPr marL="514350" indent="-514350">
                  <a:buFont typeface="+mj-lt"/>
                  <a:buAutoNum type="alphaLcPeriod" startAt="3"/>
                </a:pPr>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2331" r="-1333"/>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a Number as Prime or Composite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defRPr sz="2800"/>
                </a:pPr>
                <a:r>
                  <a:rPr sz="2200" dirty="0"/>
                  <a:t>​Doubling the last digit we have</a:t>
                </a:r>
                <a:r>
                  <a:rPr lang="en-US" sz="2200" dirty="0"/>
                  <a:t> 7 </a:t>
                </a:r>
                <a:r>
                  <a:rPr lang="en-US" sz="2200" dirty="0">
                    <a:latin typeface="Cambria Math" panose="02040503050406030204" pitchFamily="18" charset="0"/>
                    <a:ea typeface="Cambria Math" panose="02040503050406030204" pitchFamily="18" charset="0"/>
                  </a:rPr>
                  <a:t>⋅</a:t>
                </a:r>
                <a:r>
                  <a:rPr lang="en-US" sz="2200" dirty="0"/>
                  <a:t> 2 = 14.</a:t>
                </a:r>
                <a:r>
                  <a:rPr sz="2200" dirty="0"/>
                  <a:t> Then,</a:t>
                </a:r>
                <a:br>
                  <a:rPr lang="en-US" sz="2200" dirty="0"/>
                </a:br>
                <a14:m>
                  <m:oMath xmlns:m="http://schemas.openxmlformats.org/officeDocument/2006/math">
                    <m:r>
                      <a:rPr sz="2200">
                        <a:latin typeface="Cambria Math" panose="02040503050406030204" pitchFamily="18" charset="0"/>
                      </a:rPr>
                      <m:t>234</m:t>
                    </m:r>
                    <m:r>
                      <a:rPr sz="2200">
                        <a:latin typeface="Cambria Math" panose="02040503050406030204" pitchFamily="18" charset="0"/>
                      </a:rPr>
                      <m:t>,</m:t>
                    </m:r>
                    <m:r>
                      <a:rPr sz="2200">
                        <a:latin typeface="Cambria Math" panose="02040503050406030204" pitchFamily="18" charset="0"/>
                      </a:rPr>
                      <m:t>401</m:t>
                    </m:r>
                    <m:r>
                      <a:rPr lang="en-IN" sz="2200" smtClean="0">
                        <a:latin typeface="Cambria Math" panose="02040503050406030204" pitchFamily="18" charset="0"/>
                      </a:rPr>
                      <m:t>−</m:t>
                    </m:r>
                    <m:r>
                      <a:rPr sz="2200">
                        <a:latin typeface="Cambria Math" panose="02040503050406030204" pitchFamily="18" charset="0"/>
                      </a:rPr>
                      <m:t>14</m:t>
                    </m:r>
                    <m:r>
                      <a:rPr lang="en-IN" sz="2200" smtClean="0">
                        <a:latin typeface="Cambria Math" panose="02040503050406030204" pitchFamily="18" charset="0"/>
                      </a:rPr>
                      <m:t>=</m:t>
                    </m:r>
                    <m:r>
                      <a:rPr sz="2200">
                        <a:latin typeface="Cambria Math" panose="02040503050406030204" pitchFamily="18" charset="0"/>
                      </a:rPr>
                      <m:t>234</m:t>
                    </m:r>
                    <m:r>
                      <a:rPr sz="2200">
                        <a:latin typeface="Cambria Math" panose="02040503050406030204" pitchFamily="18" charset="0"/>
                      </a:rPr>
                      <m:t>,</m:t>
                    </m:r>
                    <m:r>
                      <a:rPr sz="2200">
                        <a:latin typeface="Cambria Math" panose="02040503050406030204" pitchFamily="18" charset="0"/>
                      </a:rPr>
                      <m:t>387</m:t>
                    </m:r>
                  </m:oMath>
                </a14:m>
                <a:r>
                  <a:rPr sz="2200" dirty="0"/>
                  <a:t>. This is still a large number, so we can apply the rule again to check if it's divisible by </a:t>
                </a:r>
                <a:r>
                  <a:rPr sz="2200" dirty="0">
                    <a:latin typeface="Cambria Math"/>
                  </a:rPr>
                  <a:t>7</a:t>
                </a:r>
                <a:r>
                  <a:rPr sz="2200" dirty="0"/>
                  <a:t>. Continue repeating this process until we are able to definitively say if a number is divisible by </a:t>
                </a:r>
                <a:r>
                  <a:rPr sz="2200" dirty="0">
                    <a:latin typeface="Cambria Math"/>
                  </a:rPr>
                  <a:t>7</a:t>
                </a:r>
                <a:r>
                  <a:rPr sz="22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1104"/>
                </a:stretch>
              </a:blipFill>
            </p:spPr>
            <p:txBody>
              <a:bodyPr/>
              <a:lstStyle/>
              <a:p>
                <a:r>
                  <a:rPr lang="en-IN">
                    <a:noFill/>
                  </a:rPr>
                  <a:t> </a:t>
                </a:r>
              </a:p>
            </p:txBody>
          </p:sp>
        </mc:Fallback>
      </mc:AlternateContent>
      <p:pic>
        <p:nvPicPr>
          <p:cNvPr id="7" name="Picture 6" descr="234,387.&#10;&#10;7 times 2 equals 14 implies 23438 minus 14 equals 23424,&#10;&#10;4 times 2 equals 8 implies 2342 minus 8 equals 2334,&#10;&#10;4 times 2 equals 8 implies 233 minus 8 equals 225,&#10;&#10;5 times 2 equals 10 implies 22 minus 10 equals 12.">
            <a:extLst>
              <a:ext uri="{FF2B5EF4-FFF2-40B4-BE49-F238E27FC236}">
                <a16:creationId xmlns:a16="http://schemas.microsoft.com/office/drawing/2014/main" id="{FA8273F4-5131-8EB3-1514-A23D56EDA0B0}"/>
              </a:ext>
            </a:extLst>
          </p:cNvPr>
          <p:cNvPicPr>
            <a:picLocks noChangeAspect="1"/>
          </p:cNvPicPr>
          <p:nvPr/>
        </p:nvPicPr>
        <p:blipFill>
          <a:blip r:embed="rId3"/>
          <a:stretch>
            <a:fillRect/>
          </a:stretch>
        </p:blipFill>
        <p:spPr>
          <a:xfrm>
            <a:off x="3581400" y="2740558"/>
            <a:ext cx="3366580" cy="1872000"/>
          </a:xfrm>
          <a:prstGeom prst="rect">
            <a:avLst/>
          </a:prstGeom>
        </p:spPr>
      </p:pic>
      <p:sp>
        <p:nvSpPr>
          <p:cNvPr id="5" name="TextBox 4">
            <a:extLst>
              <a:ext uri="{FF2B5EF4-FFF2-40B4-BE49-F238E27FC236}">
                <a16:creationId xmlns:a16="http://schemas.microsoft.com/office/drawing/2014/main" id="{9458354B-FC42-60AC-5525-B4D1EFCCC25C}"/>
              </a:ext>
            </a:extLst>
          </p:cNvPr>
          <p:cNvSpPr txBox="1"/>
          <p:nvPr/>
        </p:nvSpPr>
        <p:spPr>
          <a:xfrm>
            <a:off x="914400" y="4612558"/>
            <a:ext cx="7772400" cy="1446550"/>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Since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12</a:t>
            </a:r>
            <a:r>
              <a:rPr kumimoji="0" lang="en-US" sz="2200" b="0" i="0" u="none" strike="noStrike" kern="1200" cap="none" spc="0" normalizeH="0" baseline="0" noProof="0" dirty="0">
                <a:ln>
                  <a:noFill/>
                </a:ln>
                <a:solidFill>
                  <a:srgbClr val="366092"/>
                </a:solidFill>
                <a:effectLst/>
                <a:uLnTx/>
                <a:uFillTx/>
                <a:latin typeface="Calibri"/>
                <a:ea typeface="+mn-ea"/>
                <a:cs typeface="+mn-cs"/>
              </a:rPr>
              <a:t> is not divisible by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7</a:t>
            </a:r>
            <a:r>
              <a:rPr kumimoji="0" lang="en-US" sz="2200" b="0" i="0" u="none" strike="noStrike" kern="1200" cap="none" spc="0" normalizeH="0" baseline="0" noProof="0" dirty="0">
                <a:ln>
                  <a:noFill/>
                </a:ln>
                <a:solidFill>
                  <a:srgbClr val="366092"/>
                </a:solidFill>
                <a:effectLst/>
                <a:uLnTx/>
                <a:uFillTx/>
                <a:latin typeface="Calibri"/>
                <a:ea typeface="+mn-ea"/>
                <a:cs typeface="+mn-cs"/>
              </a:rPr>
              <a:t>, our original number is not divisible by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7</a:t>
            </a:r>
            <a:r>
              <a:rPr kumimoji="0" lang="en-US" sz="2200" b="0" i="0" u="none" strike="noStrike" kern="1200" cap="none" spc="0" normalizeH="0" baseline="0" noProof="0" dirty="0">
                <a:ln>
                  <a:noFill/>
                </a:ln>
                <a:solidFill>
                  <a:srgbClr val="366092"/>
                </a:solidFill>
                <a:effectLst/>
                <a:uLnTx/>
                <a:uFillTx/>
                <a:latin typeface="Calibri"/>
                <a:ea typeface="+mn-ea"/>
                <a:cs typeface="+mn-cs"/>
              </a:rPr>
              <a:t>. Although we used the divisibility rule for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7</a:t>
            </a:r>
            <a:r>
              <a:rPr kumimoji="0" lang="en-US" sz="2200" b="0" i="0" u="none" strike="noStrike" kern="1200" cap="none" spc="0" normalizeH="0" baseline="0" noProof="0" dirty="0">
                <a:ln>
                  <a:noFill/>
                </a:ln>
                <a:solidFill>
                  <a:srgbClr val="366092"/>
                </a:solidFill>
                <a:effectLst/>
                <a:uLnTx/>
                <a:uFillTx/>
                <a:latin typeface="Calibri"/>
                <a:ea typeface="+mn-ea"/>
                <a:cs typeface="+mn-cs"/>
              </a:rPr>
              <a:t> here, it may have been quicker to use long division and see if the number has a remainder when divided by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7</a:t>
            </a:r>
            <a:r>
              <a:rPr kumimoji="0" lang="en-US" sz="2200" b="0" i="0" u="none" strike="noStrike" kern="1200" cap="none" spc="0" normalizeH="0" baseline="0" noProof="0" dirty="0">
                <a:ln>
                  <a:noFill/>
                </a:ln>
                <a:solidFill>
                  <a:srgbClr val="366092"/>
                </a:solidFill>
                <a:effectLst/>
                <a:uLnTx/>
                <a:uFillTx/>
                <a:latin typeface="Calibri"/>
                <a:ea typeface="+mn-ea"/>
                <a:cs typeface="+mn-cs"/>
              </a:rPr>
              <a:t>.</a:t>
            </a:r>
            <a:endParaRPr lang="en-IN"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Classifying a Number as Prime or Composite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marL="457200" lvl="1" indent="0">
              <a:buNone/>
            </a:pPr>
            <a:r>
              <a:rPr dirty="0"/>
              <a:t>The only other number left in our list to check is </a:t>
            </a:r>
            <a:r>
              <a:rPr dirty="0">
                <a:latin typeface="Cambria Math"/>
              </a:rPr>
              <a:t>9</a:t>
            </a:r>
            <a:r>
              <a:rPr dirty="0"/>
              <a:t>. Adding the digits together, as we did earlier, we have </a:t>
            </a:r>
            <a:r>
              <a:rPr dirty="0">
                <a:latin typeface="Cambria Math"/>
              </a:rPr>
              <a:t>21</a:t>
            </a:r>
            <a:r>
              <a:rPr dirty="0"/>
              <a:t>. Since </a:t>
            </a:r>
            <a:r>
              <a:rPr dirty="0">
                <a:latin typeface="Cambria Math"/>
              </a:rPr>
              <a:t>21</a:t>
            </a:r>
            <a:r>
              <a:rPr dirty="0"/>
              <a:t> is not divisible by </a:t>
            </a:r>
            <a:r>
              <a:rPr dirty="0">
                <a:latin typeface="Cambria Math"/>
              </a:rPr>
              <a:t>9</a:t>
            </a:r>
            <a:r>
              <a:rPr dirty="0"/>
              <a:t>, the number </a:t>
            </a:r>
            <a:r>
              <a:rPr dirty="0">
                <a:latin typeface="Cambria Math"/>
              </a:rPr>
              <a:t>2,344,017</a:t>
            </a:r>
            <a:r>
              <a:rPr dirty="0"/>
              <a:t> is not divisible by </a:t>
            </a:r>
            <a:r>
              <a:rPr dirty="0">
                <a:latin typeface="Cambria Math"/>
              </a:rPr>
              <a:t>9</a:t>
            </a:r>
            <a:r>
              <a:rPr dirty="0"/>
              <a:t>.</a:t>
            </a:r>
          </a:p>
          <a:p>
            <a:pPr marL="457200" lvl="1" indent="0">
              <a:buNone/>
            </a:pPr>
            <a:r>
              <a:rPr dirty="0"/>
              <a:t>However, we know that </a:t>
            </a:r>
            <a:r>
              <a:rPr dirty="0">
                <a:latin typeface="Cambria Math"/>
              </a:rPr>
              <a:t>2,344,017</a:t>
            </a:r>
            <a:r>
              <a:rPr dirty="0"/>
              <a:t> is composite because it</a:t>
            </a:r>
            <a:r>
              <a:rPr lang="en-US" dirty="0"/>
              <a:t> is</a:t>
            </a:r>
            <a:r>
              <a:rPr dirty="0"/>
              <a:t> divisible by the number </a:t>
            </a:r>
            <a:r>
              <a:rPr dirty="0">
                <a:latin typeface="Cambria Math"/>
              </a:rPr>
              <a:t>3</a:t>
            </a:r>
            <a:r>
              <a:rPr dirty="0"/>
              <a:t>.</a:t>
            </a:r>
          </a:p>
        </p:txBody>
      </p:sp>
    </p:spTree>
    <p:extLst>
      <p:ext uri="{BB962C8B-B14F-4D97-AF65-F5344CB8AC3E}">
        <p14:creationId xmlns:p14="http://schemas.microsoft.com/office/powerpoint/2010/main" val="2206694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Determine if </a:t>
            </a:r>
            <a:r>
              <a:rPr sz="2800" dirty="0">
                <a:latin typeface="Cambria Math"/>
              </a:rPr>
              <a:t>3,743,216</a:t>
            </a:r>
            <a:r>
              <a:rPr sz="2800" dirty="0"/>
              <a:t> is prime or composite.</a:t>
            </a:r>
            <a:endParaRPr lang="en-US" sz="2800" dirty="0"/>
          </a:p>
          <a:p>
            <a:endParaRPr sz="2800" dirty="0"/>
          </a:p>
          <a:p>
            <a:r>
              <a:rPr sz="2800" dirty="0"/>
              <a:t>Answer: It's even, so it's composite.</a:t>
            </a:r>
          </a:p>
        </p:txBody>
      </p:sp>
    </p:spTree>
    <p:extLst>
      <p:ext uri="{BB962C8B-B14F-4D97-AF65-F5344CB8AC3E}">
        <p14:creationId xmlns:p14="http://schemas.microsoft.com/office/powerpoint/2010/main" val="1390617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Fundamental Theorem of Arithmetic</a:t>
            </a:r>
          </a:p>
        </p:txBody>
      </p:sp>
      <p:sp>
        <p:nvSpPr>
          <p:cNvPr id="3" name="Text Placeholder 2"/>
          <p:cNvSpPr>
            <a:spLocks noGrp="1"/>
          </p:cNvSpPr>
          <p:nvPr>
            <p:ph type="body" sz="quarter" idx="10"/>
          </p:nvPr>
        </p:nvSpPr>
        <p:spPr/>
        <p:txBody>
          <a:bodyPr>
            <a:normAutofit/>
          </a:bodyPr>
          <a:lstStyle/>
          <a:p>
            <a:r>
              <a:rPr sz="2800" dirty="0"/>
              <a:t>The </a:t>
            </a:r>
            <a:r>
              <a:rPr sz="2800" b="1" dirty="0"/>
              <a:t>fundamental theorem of arithmetic</a:t>
            </a:r>
            <a:r>
              <a:rPr sz="2800" dirty="0"/>
              <a:t> states that every positive integer greater than </a:t>
            </a:r>
            <a:r>
              <a:rPr sz="2800" dirty="0">
                <a:latin typeface="Cambria Math"/>
              </a:rPr>
              <a:t>1</a:t>
            </a:r>
            <a:r>
              <a:rPr sz="2800" dirty="0"/>
              <a:t> is either a prime number or can be written as a unique product of prime numbers. This unique product of prime numbers is called its </a:t>
            </a:r>
            <a:r>
              <a:rPr sz="2800" i="1" dirty="0"/>
              <a:t>prime factorization.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A </a:t>
            </a:r>
            <a:r>
              <a:rPr sz="2800" b="1"/>
              <a:t>mathematical theorem</a:t>
            </a:r>
            <a:r>
              <a:rPr sz="2800"/>
              <a:t> is a statement or rule that can be, and has been, proven to be (logically) true.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a Factor Tree to Find a Prime Factorization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600" dirty="0"/>
              <a:t>Use a factor tree to determine the prime factorization of the number </a:t>
            </a:r>
            <a:r>
              <a:rPr sz="2600" dirty="0">
                <a:latin typeface="Cambria Math"/>
              </a:rPr>
              <a:t>84</a:t>
            </a:r>
            <a:r>
              <a:rPr sz="2600" dirty="0"/>
              <a:t>.</a:t>
            </a:r>
            <a:endParaRPr lang="en-US" sz="2600" dirty="0"/>
          </a:p>
          <a:p>
            <a:r>
              <a:rPr lang="en-US" sz="2600" b="1" dirty="0"/>
              <a:t>Solution</a:t>
            </a:r>
          </a:p>
          <a:p>
            <a:r>
              <a:rPr lang="en-US" sz="2600" dirty="0"/>
              <a:t>Start by choosing any pair of factors you like, other than </a:t>
            </a:r>
            <a:r>
              <a:rPr lang="en-US" sz="2600" dirty="0">
                <a:latin typeface="Cambria Math"/>
              </a:rPr>
              <a:t>1</a:t>
            </a:r>
            <a:r>
              <a:rPr lang="en-US" sz="2600" dirty="0"/>
              <a:t> and </a:t>
            </a:r>
            <a:r>
              <a:rPr lang="en-US" sz="2600" dirty="0">
                <a:latin typeface="Cambria Math"/>
              </a:rPr>
              <a:t>84</a:t>
            </a:r>
            <a:r>
              <a:rPr lang="en-US" sz="2600" dirty="0"/>
              <a:t>. We'll use the pair </a:t>
            </a:r>
            <a:r>
              <a:rPr lang="en-US" sz="2600" dirty="0">
                <a:latin typeface="Cambria Math"/>
              </a:rPr>
              <a:t>4</a:t>
            </a:r>
            <a:r>
              <a:rPr lang="en-US" sz="2600" dirty="0"/>
              <a:t> and </a:t>
            </a:r>
            <a:r>
              <a:rPr lang="en-US" sz="2600" dirty="0">
                <a:latin typeface="Cambria Math"/>
              </a:rPr>
              <a:t>21</a:t>
            </a:r>
            <a:r>
              <a:rPr lang="en-US" sz="2600" dirty="0"/>
              <a:t>, as shown here.</a:t>
            </a:r>
            <a:endParaRPr sz="2600" dirty="0"/>
          </a:p>
        </p:txBody>
      </p:sp>
      <p:pic>
        <p:nvPicPr>
          <p:cNvPr id="5" name="Picture 4" descr="A factor tree shows the number 84  branched out into two numbers, 4 and 21.">
            <a:extLst>
              <a:ext uri="{FF2B5EF4-FFF2-40B4-BE49-F238E27FC236}">
                <a16:creationId xmlns:a16="http://schemas.microsoft.com/office/drawing/2014/main" id="{21508C8C-38FC-4922-B3D9-FB28697780BC}"/>
              </a:ext>
            </a:extLst>
          </p:cNvPr>
          <p:cNvPicPr>
            <a:picLocks noChangeAspect="1"/>
          </p:cNvPicPr>
          <p:nvPr/>
        </p:nvPicPr>
        <p:blipFill>
          <a:blip r:embed="rId2"/>
          <a:srcRect b="23898"/>
          <a:stretch>
            <a:fillRect/>
          </a:stretch>
        </p:blipFill>
        <p:spPr>
          <a:xfrm>
            <a:off x="3695700" y="3253139"/>
            <a:ext cx="1752600" cy="1090261"/>
          </a:xfrm>
          <a:prstGeom prst="rect">
            <a:avLst/>
          </a:prstGeom>
        </p:spPr>
      </p:pic>
      <p:sp>
        <p:nvSpPr>
          <p:cNvPr id="7" name="TextBox 6">
            <a:extLst>
              <a:ext uri="{FF2B5EF4-FFF2-40B4-BE49-F238E27FC236}">
                <a16:creationId xmlns:a16="http://schemas.microsoft.com/office/drawing/2014/main" id="{1C742FFA-69F1-3C4C-7516-79C44D45BB1F}"/>
              </a:ext>
            </a:extLst>
          </p:cNvPr>
          <p:cNvSpPr txBox="1"/>
          <p:nvPr/>
        </p:nvSpPr>
        <p:spPr>
          <a:xfrm>
            <a:off x="3962400" y="43434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
        <p:nvSpPr>
          <p:cNvPr id="6" name="TextBox 5">
            <a:extLst>
              <a:ext uri="{FF2B5EF4-FFF2-40B4-BE49-F238E27FC236}">
                <a16:creationId xmlns:a16="http://schemas.microsoft.com/office/drawing/2014/main" id="{CCA06D92-558E-AE0E-AE72-222616607A5E}"/>
              </a:ext>
            </a:extLst>
          </p:cNvPr>
          <p:cNvSpPr txBox="1"/>
          <p:nvPr/>
        </p:nvSpPr>
        <p:spPr>
          <a:xfrm>
            <a:off x="457200" y="4762998"/>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Next, notice that both of the numbers 4 and 21 also have factors. Branching each off into its own factors, we have the following.</a:t>
            </a:r>
            <a:endParaRPr lang="en-IN"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a Factor Tree to Find a Prime Factorization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5" name="Picture 4" descr="A factor tree shows the number 84 branched out into two numbers, 4 and 21. The number 4 is further branched out into two numbers, 2 and 2, both highlighted in blue. The number 21 is also shown branched out into numbers, 3 and 7, both highlighted in blue.">
            <a:extLst>
              <a:ext uri="{FF2B5EF4-FFF2-40B4-BE49-F238E27FC236}">
                <a16:creationId xmlns:a16="http://schemas.microsoft.com/office/drawing/2014/main" id="{B56E0D89-554B-439A-BA60-BD5FE40239BA}"/>
              </a:ext>
            </a:extLst>
          </p:cNvPr>
          <p:cNvPicPr>
            <a:picLocks noChangeAspect="1"/>
          </p:cNvPicPr>
          <p:nvPr/>
        </p:nvPicPr>
        <p:blipFill>
          <a:blip r:embed="rId2"/>
          <a:srcRect b="13936"/>
          <a:stretch>
            <a:fillRect/>
          </a:stretch>
        </p:blipFill>
        <p:spPr>
          <a:xfrm>
            <a:off x="2652443" y="1124243"/>
            <a:ext cx="3839111" cy="2590800"/>
          </a:xfrm>
          <a:prstGeom prst="rect">
            <a:avLst/>
          </a:prstGeom>
        </p:spPr>
      </p:pic>
      <p:sp>
        <p:nvSpPr>
          <p:cNvPr id="9" name="TextBox 8">
            <a:extLst>
              <a:ext uri="{FF2B5EF4-FFF2-40B4-BE49-F238E27FC236}">
                <a16:creationId xmlns:a16="http://schemas.microsoft.com/office/drawing/2014/main" id="{6B9A42CA-56AB-1730-1823-0C3DABD1D105}"/>
              </a:ext>
            </a:extLst>
          </p:cNvPr>
          <p:cNvSpPr txBox="1"/>
          <p:nvPr/>
        </p:nvSpPr>
        <p:spPr>
          <a:xfrm>
            <a:off x="3962399" y="38100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5</a:t>
            </a:r>
            <a:endParaRPr lang="en-IN" sz="2400" dirty="0"/>
          </a:p>
        </p:txBody>
      </p:sp>
      <p:sp>
        <p:nvSpPr>
          <p:cNvPr id="6" name="TextBox 5">
            <a:extLst>
              <a:ext uri="{FF2B5EF4-FFF2-40B4-BE49-F238E27FC236}">
                <a16:creationId xmlns:a16="http://schemas.microsoft.com/office/drawing/2014/main" id="{6FA330FA-3F39-EC02-6512-62DD021B4FCE}"/>
              </a:ext>
            </a:extLst>
          </p:cNvPr>
          <p:cNvSpPr txBox="1"/>
          <p:nvPr/>
        </p:nvSpPr>
        <p:spPr>
          <a:xfrm>
            <a:off x="466725" y="4385672"/>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This time, as we look across the bottom row of factors, we can see that they are all prime. Thus, the prime factorization of 84 is 2 </a:t>
            </a:r>
            <a:r>
              <a:rPr kumimoji="0" lang="en-US"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2 </a:t>
            </a:r>
            <a:r>
              <a:rPr kumimoji="0" lang="en-US"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3 </a:t>
            </a:r>
            <a:r>
              <a:rPr kumimoji="0" lang="en-US"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7.</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Although factor trees for the same number may not have identical branches, the prime factorization on the bottom row </a:t>
            </a:r>
            <a:r>
              <a:rPr lang="en-US" sz="2800" dirty="0"/>
              <a:t>of factors </a:t>
            </a:r>
            <a:r>
              <a:rPr sz="2800" dirty="0"/>
              <a:t>will always be the same.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 1</a:t>
            </a:r>
            <a:endParaRPr dirty="0"/>
          </a:p>
        </p:txBody>
      </p:sp>
      <p:sp>
        <p:nvSpPr>
          <p:cNvPr id="3" name="Text Placeholder 2"/>
          <p:cNvSpPr>
            <a:spLocks noGrp="1"/>
          </p:cNvSpPr>
          <p:nvPr>
            <p:ph type="body" sz="quarter" idx="10"/>
          </p:nvPr>
        </p:nvSpPr>
        <p:spPr/>
        <p:txBody>
          <a:bodyPr/>
          <a:lstStyle/>
          <a:p>
            <a:pPr algn="just"/>
            <a:r>
              <a:rPr lang="en-US" dirty="0"/>
              <a:t>The set of integers includes all whole numbers, their negatives, and 0.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Use a factor tree to find the prime factorization of </a:t>
            </a:r>
            <a:r>
              <a:rPr sz="2800" dirty="0">
                <a:latin typeface="Cambria Math"/>
              </a:rPr>
              <a:t>84</a:t>
            </a:r>
            <a:r>
              <a:rPr sz="2800" dirty="0"/>
              <a:t> by starting with the pair of factors </a:t>
            </a:r>
            <a:r>
              <a:rPr sz="2800" dirty="0">
                <a:latin typeface="Cambria Math"/>
              </a:rPr>
              <a:t>2</a:t>
            </a:r>
            <a:r>
              <a:rPr sz="2800" dirty="0"/>
              <a:t> and </a:t>
            </a:r>
            <a:r>
              <a:rPr sz="2800" dirty="0">
                <a:latin typeface="Cambria Math"/>
              </a:rPr>
              <a:t>42</a:t>
            </a:r>
            <a:r>
              <a:rPr sz="2800" dirty="0"/>
              <a:t>.</a:t>
            </a:r>
            <a:endParaRPr lang="en-US" sz="2800" dirty="0"/>
          </a:p>
          <a:p>
            <a:endParaRPr sz="2800" dirty="0"/>
          </a:p>
          <a:p>
            <a:r>
              <a:rPr sz="2800" dirty="0"/>
              <a:t>Answer:</a:t>
            </a:r>
            <a:r>
              <a:rPr lang="en-US" sz="2800" dirty="0"/>
              <a:t> </a:t>
            </a:r>
            <a:r>
              <a:rPr lang="en-US" dirty="0"/>
              <a:t>The prime factorization of 84 is 2 </a:t>
            </a:r>
            <a:r>
              <a:rPr lang="en-US" dirty="0">
                <a:latin typeface="Cambria Math" panose="02040503050406030204" pitchFamily="18" charset="0"/>
                <a:ea typeface="Cambria Math" panose="02040503050406030204" pitchFamily="18" charset="0"/>
              </a:rPr>
              <a:t>⋅</a:t>
            </a:r>
            <a:r>
              <a:rPr lang="en-US" dirty="0"/>
              <a:t> 2 </a:t>
            </a:r>
            <a:r>
              <a:rPr lang="en-US" dirty="0">
                <a:latin typeface="Cambria Math" panose="02040503050406030204" pitchFamily="18" charset="0"/>
                <a:ea typeface="Cambria Math" panose="02040503050406030204" pitchFamily="18" charset="0"/>
              </a:rPr>
              <a:t>⋅</a:t>
            </a:r>
            <a:r>
              <a:rPr lang="en-US" dirty="0"/>
              <a:t> 3 </a:t>
            </a:r>
            <a:r>
              <a:rPr lang="en-US" dirty="0">
                <a:latin typeface="Cambria Math" panose="02040503050406030204" pitchFamily="18" charset="0"/>
                <a:ea typeface="Cambria Math" panose="02040503050406030204" pitchFamily="18" charset="0"/>
              </a:rPr>
              <a:t>⋅</a:t>
            </a:r>
            <a:r>
              <a:rPr lang="en-US" dirty="0"/>
              <a:t> 7 . </a:t>
            </a:r>
            <a:endParaRPr dirty="0"/>
          </a:p>
        </p:txBody>
      </p:sp>
      <p:pic>
        <p:nvPicPr>
          <p:cNvPr id="5" name="Picture 4" descr="A factor tree shows the number 84 branched out into two numbers, 2 and 42, with 2 highlighted in blue. The number 42 is further branched out into 6  and 7, with 7 highlighted in blue. Finally the number 6 is branch out to 2 and 3, both highlighted in blue. ">
            <a:extLst>
              <a:ext uri="{FF2B5EF4-FFF2-40B4-BE49-F238E27FC236}">
                <a16:creationId xmlns:a16="http://schemas.microsoft.com/office/drawing/2014/main" id="{ADDFADA4-9AFC-477D-92C1-363CA9992A3B}"/>
              </a:ext>
            </a:extLst>
          </p:cNvPr>
          <p:cNvPicPr>
            <a:picLocks noChangeAspect="1"/>
          </p:cNvPicPr>
          <p:nvPr/>
        </p:nvPicPr>
        <p:blipFill>
          <a:blip r:embed="rId2"/>
          <a:stretch>
            <a:fillRect/>
          </a:stretch>
        </p:blipFill>
        <p:spPr>
          <a:xfrm>
            <a:off x="3886200" y="3459760"/>
            <a:ext cx="1495517" cy="1950675"/>
          </a:xfrm>
          <a:prstGeom prst="rect">
            <a:avLst/>
          </a:prstGeom>
        </p:spPr>
      </p:pic>
    </p:spTree>
    <p:extLst>
      <p:ext uri="{BB962C8B-B14F-4D97-AF65-F5344CB8AC3E}">
        <p14:creationId xmlns:p14="http://schemas.microsoft.com/office/powerpoint/2010/main" val="2352090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Classifying a Number as Prime or Composite</a:t>
            </a:r>
          </a:p>
        </p:txBody>
      </p:sp>
      <p:sp>
        <p:nvSpPr>
          <p:cNvPr id="3" name="Text Placeholder 2"/>
          <p:cNvSpPr>
            <a:spLocks noGrp="1"/>
          </p:cNvSpPr>
          <p:nvPr>
            <p:ph type="body" sz="quarter" idx="10"/>
          </p:nvPr>
        </p:nvSpPr>
        <p:spPr/>
        <p:txBody>
          <a:bodyPr>
            <a:noAutofit/>
          </a:bodyPr>
          <a:lstStyle/>
          <a:p>
            <a:r>
              <a:rPr sz="2400" dirty="0"/>
              <a:t>Determine whether </a:t>
            </a:r>
            <a:r>
              <a:rPr sz="2400" dirty="0">
                <a:latin typeface="Cambria Math"/>
              </a:rPr>
              <a:t>197</a:t>
            </a:r>
            <a:r>
              <a:rPr sz="2400" dirty="0"/>
              <a:t> is prime or composite.</a:t>
            </a:r>
            <a:endParaRPr lang="en-US" sz="2400" dirty="0"/>
          </a:p>
          <a:p>
            <a:r>
              <a:rPr lang="en-IN" sz="2400" b="1" dirty="0"/>
              <a:t>Solution</a:t>
            </a:r>
          </a:p>
          <a:p>
            <a:pPr>
              <a:defRPr sz="2800"/>
            </a:pPr>
            <a:r>
              <a:rPr lang="en-IN" sz="2400" dirty="0"/>
              <a:t>If </a:t>
            </a:r>
            <a:r>
              <a:rPr lang="en-IN" sz="2400" dirty="0">
                <a:latin typeface="Cambria Math"/>
              </a:rPr>
              <a:t>197</a:t>
            </a:r>
            <a:r>
              <a:rPr lang="en-IN" sz="2400" dirty="0"/>
              <a:t> is composite, it must have a prime divisor that is less than</a:t>
            </a:r>
          </a:p>
        </p:txBody>
      </p:sp>
      <p:pic>
        <p:nvPicPr>
          <p:cNvPr id="7" name="Picture 6" descr="Square root of 197 is approximately equal to 14.0357.">
            <a:extLst>
              <a:ext uri="{FF2B5EF4-FFF2-40B4-BE49-F238E27FC236}">
                <a16:creationId xmlns:a16="http://schemas.microsoft.com/office/drawing/2014/main" id="{F2728440-F842-3848-8426-428CA968B31A}"/>
              </a:ext>
            </a:extLst>
          </p:cNvPr>
          <p:cNvPicPr>
            <a:picLocks noChangeAspect="1"/>
          </p:cNvPicPr>
          <p:nvPr/>
        </p:nvPicPr>
        <p:blipFill>
          <a:blip r:embed="rId2"/>
          <a:stretch>
            <a:fillRect/>
          </a:stretch>
        </p:blipFill>
        <p:spPr>
          <a:xfrm>
            <a:off x="482261" y="2286000"/>
            <a:ext cx="1908000" cy="374932"/>
          </a:xfrm>
          <a:prstGeom prst="rect">
            <a:avLst/>
          </a:prstGeom>
        </p:spPr>
      </p:pic>
      <p:sp>
        <p:nvSpPr>
          <p:cNvPr id="5" name="TextBox 4">
            <a:extLst>
              <a:ext uri="{FF2B5EF4-FFF2-40B4-BE49-F238E27FC236}">
                <a16:creationId xmlns:a16="http://schemas.microsoft.com/office/drawing/2014/main" id="{87CA087A-A676-78BA-01DD-C22A750AB3A9}"/>
              </a:ext>
            </a:extLst>
          </p:cNvPr>
          <p:cNvSpPr txBox="1"/>
          <p:nvPr/>
        </p:nvSpPr>
        <p:spPr>
          <a:xfrm>
            <a:off x="434636" y="2638498"/>
            <a:ext cx="7535764"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rPr>
              <a:t>The prime numbers less than </a:t>
            </a:r>
            <a:r>
              <a:rPr kumimoji="0" lang="en-IN" sz="2400" b="0" i="0" u="none" strike="noStrike" kern="1200" cap="none" spc="0" normalizeH="0" baseline="0" noProof="0" dirty="0">
                <a:ln>
                  <a:noFill/>
                </a:ln>
                <a:solidFill>
                  <a:srgbClr val="366092"/>
                </a:solidFill>
                <a:effectLst/>
                <a:uLnTx/>
                <a:uFillTx/>
                <a:latin typeface="Cambria Math"/>
              </a:rPr>
              <a:t>14</a:t>
            </a:r>
            <a:r>
              <a:rPr kumimoji="0" lang="en-IN" sz="2400" b="0" i="0" u="none" strike="noStrike" kern="1200" cap="none" spc="0" normalizeH="0" baseline="0" noProof="0" dirty="0">
                <a:ln>
                  <a:noFill/>
                </a:ln>
                <a:solidFill>
                  <a:srgbClr val="366092"/>
                </a:solidFill>
                <a:effectLst/>
                <a:uLnTx/>
                <a:uFillTx/>
                <a:latin typeface="Calibri"/>
              </a:rPr>
              <a:t> are </a:t>
            </a:r>
            <a:r>
              <a:rPr kumimoji="0" lang="en-IN" sz="2400" b="0" i="0" u="none" strike="noStrike" kern="1200" cap="none" spc="0" normalizeH="0" baseline="0" noProof="0" dirty="0">
                <a:ln>
                  <a:noFill/>
                </a:ln>
                <a:solidFill>
                  <a:srgbClr val="366092"/>
                </a:solidFill>
                <a:effectLst/>
                <a:uLnTx/>
                <a:uFillTx/>
                <a:latin typeface="Cambria Math"/>
              </a:rPr>
              <a:t>2</a:t>
            </a:r>
            <a:r>
              <a:rPr kumimoji="0" lang="en-IN"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mbria Math"/>
              </a:rPr>
              <a:t>3</a:t>
            </a:r>
            <a:r>
              <a:rPr kumimoji="0" lang="en-IN"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mbria Math"/>
              </a:rPr>
              <a:t>5</a:t>
            </a:r>
            <a:r>
              <a:rPr kumimoji="0" lang="en-IN"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mbria Math"/>
              </a:rPr>
              <a:t>7</a:t>
            </a:r>
            <a:r>
              <a:rPr kumimoji="0" lang="en-IN"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mbria Math"/>
              </a:rPr>
              <a:t>11</a:t>
            </a:r>
            <a:r>
              <a:rPr kumimoji="0" lang="en-IN" sz="2400" b="0" i="0" u="none" strike="noStrike" kern="1200" cap="none" spc="0" normalizeH="0" baseline="0" noProof="0" dirty="0">
                <a:ln>
                  <a:noFill/>
                </a:ln>
                <a:solidFill>
                  <a:srgbClr val="366092"/>
                </a:solidFill>
                <a:effectLst/>
                <a:uLnTx/>
                <a:uFillTx/>
                <a:latin typeface="Calibri"/>
              </a:rPr>
              <a:t>, and </a:t>
            </a:r>
            <a:r>
              <a:rPr kumimoji="0" lang="en-IN" sz="2400" b="0" i="0" u="none" strike="noStrike" kern="1200" cap="none" spc="0" normalizeH="0" baseline="0" noProof="0" dirty="0">
                <a:ln>
                  <a:noFill/>
                </a:ln>
                <a:solidFill>
                  <a:srgbClr val="366092"/>
                </a:solidFill>
                <a:effectLst/>
                <a:uLnTx/>
                <a:uFillTx/>
                <a:latin typeface="Cambria Math"/>
              </a:rPr>
              <a:t>13</a:t>
            </a:r>
            <a:r>
              <a:rPr kumimoji="0" lang="en-IN" sz="2400" b="0" i="0" u="none" strike="noStrike" kern="1200" cap="none" spc="0" normalizeH="0" baseline="0" noProof="0" dirty="0">
                <a:ln>
                  <a:noFill/>
                </a:ln>
                <a:solidFill>
                  <a:srgbClr val="366092"/>
                </a:solidFill>
                <a:effectLst/>
                <a:uLnTx/>
                <a:uFillTx/>
                <a:latin typeface="Calibri"/>
              </a:rPr>
              <a:t>.</a:t>
            </a:r>
            <a:endParaRPr lang="en-IN" sz="2400" dirty="0"/>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9EB809F2-5E69-E771-0466-494AD85E2E86}"/>
                  </a:ext>
                </a:extLst>
              </p:cNvPr>
              <p:cNvSpPr txBox="1"/>
              <p:nvPr/>
            </p:nvSpPr>
            <p:spPr>
              <a:xfrm>
                <a:off x="453686" y="3048000"/>
                <a:ext cx="8229600" cy="1200329"/>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mbria Math"/>
                  </a:rPr>
                  <a:t>197</a:t>
                </a:r>
                <a:r>
                  <a:rPr kumimoji="0" lang="en-IN" sz="2400" b="0" i="0" u="none" strike="noStrike" kern="1200" cap="none" spc="0" normalizeH="0" baseline="0" noProof="0" dirty="0">
                    <a:ln>
                      <a:noFill/>
                    </a:ln>
                    <a:solidFill>
                      <a:srgbClr val="366092"/>
                    </a:solidFill>
                    <a:effectLst/>
                    <a:uLnTx/>
                    <a:uFillTx/>
                    <a:latin typeface="Calibri"/>
                  </a:rPr>
                  <a:t> is not even, so it is not divisible by </a:t>
                </a:r>
                <a:r>
                  <a:rPr kumimoji="0" lang="en-IN" sz="2400" b="0" i="0" u="none" strike="noStrike" kern="1200" cap="none" spc="0" normalizeH="0" baseline="0" noProof="0" dirty="0">
                    <a:ln>
                      <a:noFill/>
                    </a:ln>
                    <a:solidFill>
                      <a:srgbClr val="366092"/>
                    </a:solidFill>
                    <a:effectLst/>
                    <a:uLnTx/>
                    <a:uFillTx/>
                    <a:latin typeface="Cambria Math"/>
                  </a:rPr>
                  <a:t>2</a:t>
                </a:r>
                <a:r>
                  <a:rPr kumimoji="0" lang="en-IN" sz="2400" b="0" i="0" u="none" strike="noStrike" kern="1200" cap="none" spc="0" normalizeH="0" baseline="0" noProof="0" dirty="0">
                    <a:ln>
                      <a:noFill/>
                    </a:ln>
                    <a:solidFill>
                      <a:srgbClr val="366092"/>
                    </a:solidFill>
                    <a:effectLst/>
                    <a:uLnTx/>
                    <a:uFillTx/>
                    <a:latin typeface="Calibri"/>
                  </a:rPr>
                  <a:t>. </a:t>
                </a:r>
                <a14:m>
                  <m:oMath xmlns:m="http://schemas.openxmlformats.org/officeDocument/2006/math">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1</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9</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7</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rPr>
                      <m:t>17</m:t>
                    </m:r>
                  </m:oMath>
                </a14:m>
                <a:r>
                  <a:rPr kumimoji="0" lang="en-IN" sz="2400" b="0" i="0" u="none" strike="noStrike" kern="1200" cap="none" spc="0" normalizeH="0" baseline="0" noProof="0" dirty="0">
                    <a:ln>
                      <a:noFill/>
                    </a:ln>
                    <a:solidFill>
                      <a:srgbClr val="366092"/>
                    </a:solidFill>
                    <a:effectLst/>
                    <a:uLnTx/>
                    <a:uFillTx/>
                    <a:latin typeface="Calibri"/>
                  </a:rPr>
                  <a:t> and </a:t>
                </a:r>
                <a:r>
                  <a:rPr kumimoji="0" lang="en-IN" sz="2400" b="0" i="0" u="none" strike="noStrike" kern="1200" cap="none" spc="0" normalizeH="0" baseline="0" noProof="0" dirty="0">
                    <a:ln>
                      <a:noFill/>
                    </a:ln>
                    <a:solidFill>
                      <a:srgbClr val="366092"/>
                    </a:solidFill>
                    <a:effectLst/>
                    <a:uLnTx/>
                    <a:uFillTx/>
                    <a:latin typeface="Cambria Math"/>
                  </a:rPr>
                  <a:t>17</a:t>
                </a:r>
                <a:r>
                  <a:rPr kumimoji="0" lang="en-IN" sz="2400" b="0" i="0" u="none" strike="noStrike" kern="1200" cap="none" spc="0" normalizeH="0" baseline="0" noProof="0" dirty="0">
                    <a:ln>
                      <a:noFill/>
                    </a:ln>
                    <a:solidFill>
                      <a:srgbClr val="366092"/>
                    </a:solidFill>
                    <a:effectLst/>
                    <a:uLnTx/>
                    <a:uFillTx/>
                    <a:latin typeface="Calibri"/>
                  </a:rPr>
                  <a:t> is not divisible by </a:t>
                </a:r>
                <a:r>
                  <a:rPr kumimoji="0" lang="en-IN" sz="2400" b="0" i="0" u="none" strike="noStrike" kern="1200" cap="none" spc="0" normalizeH="0" baseline="0" noProof="0" dirty="0">
                    <a:ln>
                      <a:noFill/>
                    </a:ln>
                    <a:solidFill>
                      <a:srgbClr val="366092"/>
                    </a:solidFill>
                    <a:effectLst/>
                    <a:uLnTx/>
                    <a:uFillTx/>
                    <a:latin typeface="Cambria Math"/>
                  </a:rPr>
                  <a:t>3</a:t>
                </a:r>
                <a:r>
                  <a:rPr kumimoji="0" lang="en-IN" sz="2400" b="0" i="0" u="none" strike="noStrike" kern="1200" cap="none" spc="0" normalizeH="0" baseline="0" noProof="0" dirty="0">
                    <a:ln>
                      <a:noFill/>
                    </a:ln>
                    <a:solidFill>
                      <a:srgbClr val="366092"/>
                    </a:solidFill>
                    <a:effectLst/>
                    <a:uLnTx/>
                    <a:uFillTx/>
                    <a:latin typeface="Calibri"/>
                  </a:rPr>
                  <a:t>, which eliminates </a:t>
                </a:r>
                <a:r>
                  <a:rPr kumimoji="0" lang="en-IN" sz="2400" b="0" i="0" u="none" strike="noStrike" kern="1200" cap="none" spc="0" normalizeH="0" baseline="0" noProof="0" dirty="0">
                    <a:ln>
                      <a:noFill/>
                    </a:ln>
                    <a:solidFill>
                      <a:srgbClr val="366092"/>
                    </a:solidFill>
                    <a:effectLst/>
                    <a:uLnTx/>
                    <a:uFillTx/>
                    <a:latin typeface="Cambria Math"/>
                  </a:rPr>
                  <a:t>3</a:t>
                </a:r>
                <a:r>
                  <a:rPr kumimoji="0" lang="en-IN"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mbria Math"/>
                  </a:rPr>
                  <a:t>197</a:t>
                </a:r>
                <a:r>
                  <a:rPr kumimoji="0" lang="en-IN" sz="2400" b="0" i="0" u="none" strike="noStrike" kern="1200" cap="none" spc="0" normalizeH="0" baseline="0" noProof="0" dirty="0">
                    <a:ln>
                      <a:noFill/>
                    </a:ln>
                    <a:solidFill>
                      <a:srgbClr val="366092"/>
                    </a:solidFill>
                    <a:effectLst/>
                    <a:uLnTx/>
                    <a:uFillTx/>
                    <a:latin typeface="Calibri"/>
                  </a:rPr>
                  <a:t> doesn't end in </a:t>
                </a:r>
                <a:r>
                  <a:rPr kumimoji="0" lang="en-IN" sz="2400" b="0" i="0" u="none" strike="noStrike" kern="1200" cap="none" spc="0" normalizeH="0" baseline="0" noProof="0" dirty="0">
                    <a:ln>
                      <a:noFill/>
                    </a:ln>
                    <a:solidFill>
                      <a:srgbClr val="366092"/>
                    </a:solidFill>
                    <a:effectLst/>
                    <a:uLnTx/>
                    <a:uFillTx/>
                    <a:latin typeface="Cambria Math"/>
                  </a:rPr>
                  <a:t>0</a:t>
                </a:r>
                <a:r>
                  <a:rPr kumimoji="0" lang="en-IN" sz="2400" b="0" i="0" u="none" strike="noStrike" kern="1200" cap="none" spc="0" normalizeH="0" baseline="0" noProof="0" dirty="0">
                    <a:ln>
                      <a:noFill/>
                    </a:ln>
                    <a:solidFill>
                      <a:srgbClr val="366092"/>
                    </a:solidFill>
                    <a:effectLst/>
                    <a:uLnTx/>
                    <a:uFillTx/>
                    <a:latin typeface="Calibri"/>
                  </a:rPr>
                  <a:t> or </a:t>
                </a:r>
                <a:r>
                  <a:rPr kumimoji="0" lang="en-IN" sz="2400" b="0" i="0" u="none" strike="noStrike" kern="1200" cap="none" spc="0" normalizeH="0" baseline="0" noProof="0" dirty="0">
                    <a:ln>
                      <a:noFill/>
                    </a:ln>
                    <a:solidFill>
                      <a:srgbClr val="366092"/>
                    </a:solidFill>
                    <a:effectLst/>
                    <a:uLnTx/>
                    <a:uFillTx/>
                    <a:latin typeface="Cambria Math"/>
                  </a:rPr>
                  <a:t>5</a:t>
                </a:r>
                <a:r>
                  <a:rPr kumimoji="0" lang="en-IN" sz="2400" b="0" i="0" u="none" strike="noStrike" kern="1200" cap="none" spc="0" normalizeH="0" baseline="0" noProof="0" dirty="0">
                    <a:ln>
                      <a:noFill/>
                    </a:ln>
                    <a:solidFill>
                      <a:srgbClr val="366092"/>
                    </a:solidFill>
                    <a:effectLst/>
                    <a:uLnTx/>
                    <a:uFillTx/>
                    <a:latin typeface="Calibri"/>
                  </a:rPr>
                  <a:t>, which eliminates </a:t>
                </a:r>
                <a:r>
                  <a:rPr kumimoji="0" lang="en-IN" sz="2400" b="0" i="0" u="none" strike="noStrike" kern="1200" cap="none" spc="0" normalizeH="0" baseline="0" noProof="0" dirty="0">
                    <a:ln>
                      <a:noFill/>
                    </a:ln>
                    <a:solidFill>
                      <a:srgbClr val="366092"/>
                    </a:solidFill>
                    <a:effectLst/>
                    <a:uLnTx/>
                    <a:uFillTx/>
                    <a:latin typeface="Cambria Math"/>
                  </a:rPr>
                  <a:t>5</a:t>
                </a:r>
                <a:r>
                  <a:rPr kumimoji="0" lang="en-IN" sz="2400" b="0" i="0" u="none" strike="noStrike" kern="1200" cap="none" spc="0" normalizeH="0" baseline="0" noProof="0" dirty="0">
                    <a:ln>
                      <a:noFill/>
                    </a:ln>
                    <a:solidFill>
                      <a:srgbClr val="366092"/>
                    </a:solidFill>
                    <a:effectLst/>
                    <a:uLnTx/>
                    <a:uFillTx/>
                    <a:latin typeface="Calibri"/>
                  </a:rPr>
                  <a:t>, and</a:t>
                </a:r>
                <a:endParaRPr lang="en-IN" sz="2400" dirty="0"/>
              </a:p>
            </p:txBody>
          </p:sp>
        </mc:Choice>
        <mc:Fallback>
          <p:sp>
            <p:nvSpPr>
              <p:cNvPr id="13" name="TextBox 12">
                <a:extLst>
                  <a:ext uri="{FF2B5EF4-FFF2-40B4-BE49-F238E27FC236}">
                    <a16:creationId xmlns:a16="http://schemas.microsoft.com/office/drawing/2014/main" id="{9EB809F2-5E69-E771-0466-494AD85E2E86}"/>
                  </a:ext>
                </a:extLst>
              </p:cNvPr>
              <p:cNvSpPr txBox="1">
                <a:spLocks noRot="1" noChangeAspect="1" noMove="1" noResize="1" noEditPoints="1" noAdjustHandles="1" noChangeArrowheads="1" noChangeShapeType="1" noTextEdit="1"/>
              </p:cNvSpPr>
              <p:nvPr/>
            </p:nvSpPr>
            <p:spPr>
              <a:xfrm>
                <a:off x="453686" y="3048000"/>
                <a:ext cx="8229600" cy="1200329"/>
              </a:xfrm>
              <a:prstGeom prst="rect">
                <a:avLst/>
              </a:prstGeom>
              <a:blipFill>
                <a:blip r:embed="rId3"/>
                <a:stretch>
                  <a:fillRect l="-1111" t="-5076" b="-10660"/>
                </a:stretch>
              </a:blipFill>
            </p:spPr>
            <p:txBody>
              <a:bodyPr/>
              <a:lstStyle/>
              <a:p>
                <a:r>
                  <a:rPr lang="en-IN">
                    <a:noFill/>
                  </a:rPr>
                  <a:t> </a:t>
                </a:r>
              </a:p>
            </p:txBody>
          </p:sp>
        </mc:Fallback>
      </mc:AlternateContent>
      <p:pic>
        <p:nvPicPr>
          <p:cNvPr id="10" name="Picture 9" descr="19 minus open parentheses 7 times 2 close parentheses equals 5">
            <a:extLst>
              <a:ext uri="{FF2B5EF4-FFF2-40B4-BE49-F238E27FC236}">
                <a16:creationId xmlns:a16="http://schemas.microsoft.com/office/drawing/2014/main" id="{D3F34627-7389-5B48-0A0F-7BCD603E49B2}"/>
              </a:ext>
            </a:extLst>
          </p:cNvPr>
          <p:cNvPicPr>
            <a:picLocks noChangeAspect="1"/>
          </p:cNvPicPr>
          <p:nvPr/>
        </p:nvPicPr>
        <p:blipFill>
          <a:blip r:embed="rId4"/>
          <a:stretch>
            <a:fillRect/>
          </a:stretch>
        </p:blipFill>
        <p:spPr>
          <a:xfrm>
            <a:off x="4231093" y="3829313"/>
            <a:ext cx="1781175" cy="466725"/>
          </a:xfrm>
          <a:prstGeom prst="rect">
            <a:avLst/>
          </a:prstGeom>
        </p:spPr>
      </p:pic>
      <p:sp>
        <p:nvSpPr>
          <p:cNvPr id="6" name="TextBox 5">
            <a:extLst>
              <a:ext uri="{FF2B5EF4-FFF2-40B4-BE49-F238E27FC236}">
                <a16:creationId xmlns:a16="http://schemas.microsoft.com/office/drawing/2014/main" id="{C90C3F46-B521-088F-3D04-D53993AE0E35}"/>
              </a:ext>
            </a:extLst>
          </p:cNvPr>
          <p:cNvSpPr txBox="1"/>
          <p:nvPr/>
        </p:nvSpPr>
        <p:spPr>
          <a:xfrm>
            <a:off x="457200" y="4191000"/>
            <a:ext cx="8233114" cy="830997"/>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5</a:t>
            </a:r>
            <a:r>
              <a:rPr kumimoji="0" lang="en-IN" sz="2400" b="0" i="0" u="none" strike="noStrike" kern="1200" cap="none" spc="0" normalizeH="0" baseline="0" noProof="0" dirty="0">
                <a:ln>
                  <a:noFill/>
                </a:ln>
                <a:solidFill>
                  <a:srgbClr val="366092"/>
                </a:solidFill>
                <a:effectLst/>
                <a:uLnTx/>
                <a:uFillTx/>
                <a:latin typeface="Calibri"/>
                <a:ea typeface="+mn-ea"/>
                <a:cs typeface="+mn-cs"/>
              </a:rPr>
              <a:t> is not divisible by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7</a:t>
            </a:r>
            <a:r>
              <a:rPr kumimoji="0" lang="en-IN" sz="2400" b="0" i="0" u="none" strike="noStrike" kern="1200" cap="none" spc="0" normalizeH="0" baseline="0" noProof="0" dirty="0">
                <a:ln>
                  <a:noFill/>
                </a:ln>
                <a:solidFill>
                  <a:srgbClr val="366092"/>
                </a:solidFill>
                <a:effectLst/>
                <a:uLnTx/>
                <a:uFillTx/>
                <a:latin typeface="Calibri"/>
                <a:ea typeface="+mn-ea"/>
                <a:cs typeface="+mn-cs"/>
              </a:rPr>
              <a:t>, which eliminates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7</a:t>
            </a:r>
            <a:r>
              <a:rPr kumimoji="0" lang="en-IN" sz="2400" b="0" i="0" u="none" strike="noStrike" kern="1200" cap="none" spc="0" normalizeH="0" baseline="0" noProof="0" dirty="0">
                <a:ln>
                  <a:noFill/>
                </a:ln>
                <a:solidFill>
                  <a:srgbClr val="366092"/>
                </a:solidFill>
                <a:effectLst/>
                <a:uLnTx/>
                <a:uFillTx/>
                <a:latin typeface="Calibri"/>
                <a:ea typeface="+mn-ea"/>
                <a:cs typeface="+mn-cs"/>
              </a:rPr>
              <a:t>. All that remains is to check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11</a:t>
            </a:r>
            <a:r>
              <a:rPr kumimoji="0" lang="en-IN" sz="2400" b="0" i="0" u="none" strike="noStrike" kern="1200" cap="none" spc="0" normalizeH="0" baseline="0" noProof="0" dirty="0">
                <a:ln>
                  <a:noFill/>
                </a:ln>
                <a:solidFill>
                  <a:srgbClr val="366092"/>
                </a:solidFill>
                <a:effectLst/>
                <a:uLnTx/>
                <a:uFillTx/>
                <a:latin typeface="Calibri"/>
                <a:ea typeface="+mn-ea"/>
                <a:cs typeface="+mn-cs"/>
              </a:rPr>
              <a:t> and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13</a:t>
            </a:r>
            <a:r>
              <a:rPr kumimoji="0" lang="en-IN" sz="24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pic>
        <p:nvPicPr>
          <p:cNvPr id="11" name="Picture 10" descr="197 divided by 11 equals 17.90 repeating 90 and &#10;&#10;197 divided by 13 approximately equals 15.1538">
            <a:extLst>
              <a:ext uri="{FF2B5EF4-FFF2-40B4-BE49-F238E27FC236}">
                <a16:creationId xmlns:a16="http://schemas.microsoft.com/office/drawing/2014/main" id="{2377863C-7E25-59C0-9488-E70A604893B3}"/>
              </a:ext>
            </a:extLst>
          </p:cNvPr>
          <p:cNvPicPr>
            <a:picLocks noChangeAspect="1"/>
          </p:cNvPicPr>
          <p:nvPr/>
        </p:nvPicPr>
        <p:blipFill>
          <a:blip r:embed="rId5"/>
          <a:stretch>
            <a:fillRect/>
          </a:stretch>
        </p:blipFill>
        <p:spPr>
          <a:xfrm>
            <a:off x="3352800" y="4933169"/>
            <a:ext cx="3420000" cy="652552"/>
          </a:xfrm>
          <a:prstGeom prst="rect">
            <a:avLst/>
          </a:prstGeom>
        </p:spPr>
      </p:pic>
      <p:sp>
        <p:nvSpPr>
          <p:cNvPr id="9" name="TextBox 8">
            <a:extLst>
              <a:ext uri="{FF2B5EF4-FFF2-40B4-BE49-F238E27FC236}">
                <a16:creationId xmlns:a16="http://schemas.microsoft.com/office/drawing/2014/main" id="{6A1B427D-5FDD-974E-6B29-34B7CACFDAA5}"/>
              </a:ext>
            </a:extLst>
          </p:cNvPr>
          <p:cNvSpPr txBox="1"/>
          <p:nvPr/>
        </p:nvSpPr>
        <p:spPr>
          <a:xfrm>
            <a:off x="453686" y="5558135"/>
            <a:ext cx="4270714"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Therefore,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197</a:t>
            </a:r>
            <a:r>
              <a:rPr kumimoji="0" lang="en-IN" sz="2400" b="0" i="0" u="none" strike="noStrike" kern="1200" cap="none" spc="0" normalizeH="0" baseline="0" noProof="0" dirty="0">
                <a:ln>
                  <a:noFill/>
                </a:ln>
                <a:solidFill>
                  <a:srgbClr val="366092"/>
                </a:solidFill>
                <a:effectLst/>
                <a:uLnTx/>
                <a:uFillTx/>
                <a:latin typeface="Calibri"/>
                <a:ea typeface="+mn-ea"/>
                <a:cs typeface="+mn-cs"/>
              </a:rPr>
              <a:t> is prime.</a:t>
            </a:r>
            <a:endParaRPr lang="en-IN"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Greatest Common Divisor (GCD)</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largest integer that divides two numbers without a remainder is called the </a:t>
                </a:r>
                <a:r>
                  <a:rPr sz="2800" b="1" dirty="0"/>
                  <a:t>greatest common divisor (GCD)</a:t>
                </a:r>
                <a:r>
                  <a:rPr sz="2800" dirty="0"/>
                  <a:t>. If the </a:t>
                </a:r>
                <a14:m>
                  <m:oMath xmlns:m="http://schemas.openxmlformats.org/officeDocument/2006/math">
                    <m:r>
                      <m:rPr>
                        <m:sty m:val="p"/>
                      </m:rPr>
                      <a:rPr>
                        <a:latin typeface="Cambria Math" panose="02040503050406030204" pitchFamily="18" charset="0"/>
                      </a:rPr>
                      <m:t>GCD</m:t>
                    </m:r>
                    <m:r>
                      <a:rPr>
                        <a:latin typeface="Cambria Math" panose="02040503050406030204" pitchFamily="18" charset="0"/>
                      </a:rPr>
                      <m:t>=</m:t>
                    </m:r>
                    <m:r>
                      <a:rPr>
                        <a:latin typeface="Cambria Math" panose="02040503050406030204" pitchFamily="18" charset="0"/>
                      </a:rPr>
                      <m:t>1</m:t>
                    </m:r>
                  </m:oMath>
                </a14:m>
                <a:r>
                  <a:rPr sz="2800" dirty="0"/>
                  <a:t> for a pair of numbers, the numbers are said to be </a:t>
                </a:r>
                <a:r>
                  <a:rPr sz="2800" b="1" dirty="0"/>
                  <a:t>relatively prime</a:t>
                </a:r>
                <a:r>
                  <a:rPr sz="28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664"/>
                </a:stretch>
              </a:blipFill>
            </p:spPr>
            <p:txBody>
              <a:bodyPr/>
              <a:lstStyle/>
              <a:p>
                <a:r>
                  <a:rPr 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Finding the GCD Using Factor Trees</a:t>
            </a:r>
          </a:p>
        </p:txBody>
      </p:sp>
      <p:sp>
        <p:nvSpPr>
          <p:cNvPr id="3" name="Text Placeholder 2"/>
          <p:cNvSpPr>
            <a:spLocks noGrp="1"/>
          </p:cNvSpPr>
          <p:nvPr>
            <p:ph type="body" sz="quarter" idx="10"/>
          </p:nvPr>
        </p:nvSpPr>
        <p:spPr/>
        <p:txBody>
          <a:bodyPr>
            <a:noAutofit/>
          </a:bodyPr>
          <a:lstStyle/>
          <a:p>
            <a:r>
              <a:rPr sz="2200" dirty="0"/>
              <a:t>Use factor trees to find the greatest common divisor of </a:t>
            </a:r>
            <a:r>
              <a:rPr sz="2200" dirty="0">
                <a:latin typeface="Cambria Math"/>
              </a:rPr>
              <a:t>40</a:t>
            </a:r>
            <a:r>
              <a:rPr sz="2200" dirty="0"/>
              <a:t> and </a:t>
            </a:r>
            <a:r>
              <a:rPr sz="2200" dirty="0">
                <a:latin typeface="Cambria Math"/>
              </a:rPr>
              <a:t>60</a:t>
            </a:r>
            <a:r>
              <a:rPr sz="2200" dirty="0"/>
              <a:t>.</a:t>
            </a:r>
            <a:endParaRPr lang="en-US" sz="2200" dirty="0"/>
          </a:p>
          <a:p>
            <a:r>
              <a:rPr lang="en-IN" sz="2200" b="1" dirty="0"/>
              <a:t>Solution</a:t>
            </a:r>
          </a:p>
          <a:p>
            <a:r>
              <a:rPr lang="en-US" sz="2200" dirty="0"/>
              <a:t>Begin by constructing the factor trees of 40 and 60 as shown.</a:t>
            </a:r>
            <a:endParaRPr sz="2200" dirty="0"/>
          </a:p>
        </p:txBody>
      </p:sp>
      <p:pic>
        <p:nvPicPr>
          <p:cNvPr id="5" name="Picture 4" descr="Two factor trees are shown for the numbers 40 and 60. The number, 40 is branched out into two numbers, 4 and 10. The number, 4 is shown further branched out into two numbers, 2 and 2, highlighted in blue. The number, 10 is shown further branched out into two numbers, 2 and 5, with 5  highlighted in blue. The number 60 is branched out into two numbers, 4 and 15. The number, 4 is shown further branched out into two numbers, 2 and 2, highlighted in blue. The other number, 15 is also shown branched out into two numbers, 3 and 5, with 5 highlighted in blue.">
            <a:extLst>
              <a:ext uri="{FF2B5EF4-FFF2-40B4-BE49-F238E27FC236}">
                <a16:creationId xmlns:a16="http://schemas.microsoft.com/office/drawing/2014/main" id="{A4BAFD44-83E8-4AA0-A102-65213D2DEC08}"/>
              </a:ext>
            </a:extLst>
          </p:cNvPr>
          <p:cNvPicPr>
            <a:picLocks noChangeAspect="1"/>
          </p:cNvPicPr>
          <p:nvPr/>
        </p:nvPicPr>
        <p:blipFill>
          <a:blip r:embed="rId2"/>
          <a:srcRect b="14054"/>
          <a:stretch>
            <a:fillRect/>
          </a:stretch>
        </p:blipFill>
        <p:spPr>
          <a:xfrm>
            <a:off x="1790700" y="2398227"/>
            <a:ext cx="5562600" cy="1981200"/>
          </a:xfrm>
          <a:prstGeom prst="rect">
            <a:avLst/>
          </a:prstGeom>
        </p:spPr>
      </p:pic>
      <p:sp>
        <p:nvSpPr>
          <p:cNvPr id="4" name="TextBox 3">
            <a:extLst>
              <a:ext uri="{FF2B5EF4-FFF2-40B4-BE49-F238E27FC236}">
                <a16:creationId xmlns:a16="http://schemas.microsoft.com/office/drawing/2014/main" id="{B47375F7-3573-9F21-BCAA-2C902A9390BF}"/>
              </a:ext>
            </a:extLst>
          </p:cNvPr>
          <p:cNvSpPr txBox="1"/>
          <p:nvPr/>
        </p:nvSpPr>
        <p:spPr>
          <a:xfrm>
            <a:off x="3962400" y="4396852"/>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8</a:t>
            </a:r>
            <a:endParaRPr lang="en-IN" sz="2400" dirty="0"/>
          </a:p>
        </p:txBody>
      </p:sp>
      <p:sp>
        <p:nvSpPr>
          <p:cNvPr id="7" name="TextBox 6">
            <a:extLst>
              <a:ext uri="{FF2B5EF4-FFF2-40B4-BE49-F238E27FC236}">
                <a16:creationId xmlns:a16="http://schemas.microsoft.com/office/drawing/2014/main" id="{80E10973-3CF7-5CA2-3391-6F96FA7ED1D7}"/>
              </a:ext>
            </a:extLst>
          </p:cNvPr>
          <p:cNvSpPr txBox="1"/>
          <p:nvPr/>
        </p:nvSpPr>
        <p:spPr>
          <a:xfrm>
            <a:off x="457200" y="4858517"/>
            <a:ext cx="8229600" cy="1107996"/>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Notice that both 40 and 60 have the factors 2 and 5 in common. In fact, both numbers have two 2s in common as well as one 5. So, the GCD of 40 and 60 is 2 </a:t>
            </a:r>
            <a:r>
              <a:rPr kumimoji="0" lang="en-US" sz="22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2 </a:t>
            </a:r>
            <a:r>
              <a:rPr kumimoji="0" lang="en-US" sz="22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5 = 20.</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GCD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One way that the Manna Café Pantry serves the hungry of Clarksville, TN, is by distributing boxes of food each week to the local shelters. As part of the stipulation for receiving local governmental funds, all boxes must contain the same number of items from each of the following categories: pasta, canned vegetable, and canned meat. This week, the pantry has the following in supply: </a:t>
            </a:r>
            <a:r>
              <a:rPr sz="2800" dirty="0">
                <a:latin typeface="Cambria Math"/>
              </a:rPr>
              <a:t>360</a:t>
            </a:r>
            <a:r>
              <a:rPr sz="2800" dirty="0"/>
              <a:t> pasta items, </a:t>
            </a:r>
            <a:r>
              <a:rPr sz="2800" dirty="0">
                <a:latin typeface="Cambria Math"/>
              </a:rPr>
              <a:t>540</a:t>
            </a:r>
            <a:r>
              <a:rPr sz="2800" dirty="0"/>
              <a:t> canned vegetables, and </a:t>
            </a:r>
            <a:r>
              <a:rPr sz="2800" dirty="0">
                <a:latin typeface="Cambria Math"/>
              </a:rPr>
              <a:t>240</a:t>
            </a:r>
            <a:r>
              <a:rPr sz="2800" dirty="0"/>
              <a:t> canned meats.</a:t>
            </a:r>
          </a:p>
          <a:p>
            <a:pPr marL="542925" indent="-542925">
              <a:defRPr sz="2800"/>
            </a:pPr>
            <a:r>
              <a:rPr lang="en-US" dirty="0"/>
              <a:t>a.	</a:t>
            </a:r>
            <a:r>
              <a:rPr dirty="0"/>
              <a:t>​</a:t>
            </a:r>
            <a:r>
              <a:rPr sz="2800" dirty="0"/>
              <a:t>Using all of the food, what is the maximum number of food boxes that the Manna Café Pantry can distribute this week?</a:t>
            </a:r>
          </a:p>
          <a:p>
            <a:pPr marL="542925" indent="-542925">
              <a:defRPr sz="2800"/>
            </a:pPr>
            <a:r>
              <a:rPr lang="en-US" dirty="0"/>
              <a:t>b.	</a:t>
            </a:r>
            <a:r>
              <a:rPr dirty="0"/>
              <a:t>​</a:t>
            </a:r>
            <a:r>
              <a:rPr sz="2800" dirty="0"/>
              <a:t>How many of each item will be in each box?</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GCD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628650" indent="-628650">
              <a:defRPr sz="2800"/>
            </a:pPr>
            <a:r>
              <a:rPr lang="en-US" dirty="0"/>
              <a:t>a.	</a:t>
            </a:r>
            <a:r>
              <a:rPr dirty="0"/>
              <a:t>​</a:t>
            </a:r>
            <a:r>
              <a:rPr sz="2800" dirty="0"/>
              <a:t>In order to distribute all of the food items evenly among the food boxes, the number of boxes must be a divisor of </a:t>
            </a:r>
            <a:r>
              <a:rPr sz="2800" dirty="0">
                <a:latin typeface="Cambria Math"/>
              </a:rPr>
              <a:t>360</a:t>
            </a:r>
            <a:r>
              <a:rPr sz="2800" dirty="0"/>
              <a:t>, </a:t>
            </a:r>
            <a:r>
              <a:rPr sz="2800" dirty="0">
                <a:latin typeface="Cambria Math"/>
              </a:rPr>
              <a:t>540</a:t>
            </a:r>
            <a:r>
              <a:rPr sz="2800" dirty="0"/>
              <a:t>, and </a:t>
            </a:r>
            <a:r>
              <a:rPr sz="2800" dirty="0">
                <a:latin typeface="Cambria Math"/>
              </a:rPr>
              <a:t>240</a:t>
            </a:r>
            <a:r>
              <a:rPr sz="2800" dirty="0"/>
              <a:t>. To find the </a:t>
            </a:r>
            <a:r>
              <a:rPr sz="2800" i="1" dirty="0"/>
              <a:t>maximum</a:t>
            </a:r>
            <a:r>
              <a:rPr sz="2800" dirty="0"/>
              <a:t> number of food boxes that can be made from all of the pantry supplies, we need to find the GCD of the three numbers. First, find the prime factorization of each number. We'll do this by constructing factor trees of each number.</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GCD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4" name="Picture 3" descr="A set of three factor trees are shown labeled &quot;Pasta Items,&quot; &quot;Canned Vegetables,&quot; and &quot;Canned Meat.&quot; The factor tree denoting &quot;Pasta Items&quot; shows the number 360 branched out into two numbers, 10 and 36. 10 is branched out into two numbers, 2 and 5, highlighted in blue. 36 is also branched out into two numbers, 4 and 9. The number 4 is shown further branched out into numbers, 2 and 2, with one of them highlighted in blue. The number 9 is also shown branched out into numbers, 3 and 3, with one of them highlighted in blue. The factor tree denoting &quot;Canned Vegetables&quot; shows the number 540  branched out into two numbers, 10 and 54. 10 is branched out into two numbers, 2 and 5, highlighted in blue. 54 is also branched out into two numbers, 6 and 9. The number 6 is shown further branched out into numbers, 2 and 3, with 2 highlighted in blue. The number 9 is also shown branched out into numbers, 3 and 3, with one of them highlighted in blue. The factor tree denoting &quot;Canned Meat&quot; shows the number 240 branched out into two numbers, 10 and 24. 10 is branched out into two numbers, 2 and 5, highlighted in blue. 24 is also branched out into two numbers, 4 and 6. The number  4 is shown further branched out into numbers, 2 and 2, with one of them highlighted in blue. The number 6 is also shown branched out into numbers, 2 and 3, with  3 highlighted in blue.">
            <a:extLst>
              <a:ext uri="{FF2B5EF4-FFF2-40B4-BE49-F238E27FC236}">
                <a16:creationId xmlns:a16="http://schemas.microsoft.com/office/drawing/2014/main" id="{3417DC33-9D98-4174-9717-A4D7AA8051FA}"/>
              </a:ext>
            </a:extLst>
          </p:cNvPr>
          <p:cNvPicPr>
            <a:picLocks noChangeAspect="1"/>
          </p:cNvPicPr>
          <p:nvPr/>
        </p:nvPicPr>
        <p:blipFill>
          <a:blip r:embed="rId2"/>
          <a:srcRect b="5113"/>
          <a:stretch>
            <a:fillRect/>
          </a:stretch>
        </p:blipFill>
        <p:spPr>
          <a:xfrm>
            <a:off x="2511373" y="1048337"/>
            <a:ext cx="4121253" cy="3816000"/>
          </a:xfrm>
          <a:prstGeom prst="rect">
            <a:avLst/>
          </a:prstGeom>
        </p:spPr>
      </p:pic>
      <p:sp>
        <p:nvSpPr>
          <p:cNvPr id="7" name="TextBox 6">
            <a:extLst>
              <a:ext uri="{FF2B5EF4-FFF2-40B4-BE49-F238E27FC236}">
                <a16:creationId xmlns:a16="http://schemas.microsoft.com/office/drawing/2014/main" id="{5404A3EA-CF90-A23E-8D48-F7E4998862C8}"/>
              </a:ext>
            </a:extLst>
          </p:cNvPr>
          <p:cNvSpPr txBox="1"/>
          <p:nvPr/>
        </p:nvSpPr>
        <p:spPr>
          <a:xfrm>
            <a:off x="3962399" y="4833112"/>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9</a:t>
            </a:r>
            <a:endParaRPr lang="en-IN" sz="2400" dirty="0"/>
          </a:p>
        </p:txBody>
      </p:sp>
      <p:sp>
        <p:nvSpPr>
          <p:cNvPr id="6" name="TextBox 5">
            <a:extLst>
              <a:ext uri="{FF2B5EF4-FFF2-40B4-BE49-F238E27FC236}">
                <a16:creationId xmlns:a16="http://schemas.microsoft.com/office/drawing/2014/main" id="{0ED98969-B1E1-CD34-9B32-917A5B2D60CA}"/>
              </a:ext>
            </a:extLst>
          </p:cNvPr>
          <p:cNvSpPr txBox="1"/>
          <p:nvPr/>
        </p:nvSpPr>
        <p:spPr>
          <a:xfrm>
            <a:off x="461682" y="5282451"/>
            <a:ext cx="8225118"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GCD of 360, 540, and 240 is 2 </a:t>
            </a:r>
            <a:r>
              <a:rPr kumimoji="0" lang="en-US" sz="22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2 </a:t>
            </a:r>
            <a:r>
              <a:rPr kumimoji="0" lang="en-US" sz="22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3 </a:t>
            </a:r>
            <a:r>
              <a:rPr kumimoji="0" lang="en-US" sz="22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5 = 60. Therefore, the pantry can give out 60 food boxes to the local shelters this week. </a:t>
            </a:r>
            <a:endParaRPr lang="en-IN" sz="2200" dirty="0"/>
          </a:p>
        </p:txBody>
      </p:sp>
    </p:spTree>
    <p:extLst>
      <p:ext uri="{BB962C8B-B14F-4D97-AF65-F5344CB8AC3E}">
        <p14:creationId xmlns:p14="http://schemas.microsoft.com/office/powerpoint/2010/main" val="1411206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GCD</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sz="2400" dirty="0"/>
              <a:t>b.	</a:t>
            </a:r>
            <a:r>
              <a:rPr sz="2400" dirty="0"/>
              <a:t>In order to find how many of each item will be in the boxes, we can use the prime factorizations that we found in part a. For each food category, if we remove the GCD from the prime factorization, the remaining factors will tell us how many of each item needs to go in a box. Each prime factorization with the GCD marked out is as follows.</a:t>
            </a:r>
          </a:p>
        </p:txBody>
      </p:sp>
      <p:pic>
        <p:nvPicPr>
          <p:cNvPr id="10" name="Picture 9" descr="Pasta items: 2 times 2 times 2 times 3 times 3 times 5&#10;Common factors cancelled: 2, 2, 3, 5&#10;&#10;Canned vegetables: 2 times 2 times 3 times 3 times 3 times 5&#10;Common factors cancelled: 2, 2, 3, 5&#10;&#10;Canned meat: 2 times 2 times 2 times 2 times 3 times 5&#10;Common factors cancelled: 2, 2, 3, 5">
            <a:extLst>
              <a:ext uri="{FF2B5EF4-FFF2-40B4-BE49-F238E27FC236}">
                <a16:creationId xmlns:a16="http://schemas.microsoft.com/office/drawing/2014/main" id="{21E597D3-0917-04FB-A95D-CBDDA2E6FB41}"/>
              </a:ext>
            </a:extLst>
          </p:cNvPr>
          <p:cNvPicPr>
            <a:picLocks noChangeAspect="1"/>
          </p:cNvPicPr>
          <p:nvPr/>
        </p:nvPicPr>
        <p:blipFill>
          <a:blip r:embed="rId2"/>
          <a:stretch>
            <a:fillRect/>
          </a:stretch>
        </p:blipFill>
        <p:spPr>
          <a:xfrm>
            <a:off x="2429550" y="3429000"/>
            <a:ext cx="4284900" cy="1296000"/>
          </a:xfrm>
          <a:prstGeom prst="rect">
            <a:avLst/>
          </a:prstGeom>
        </p:spPr>
      </p:pic>
      <p:sp>
        <p:nvSpPr>
          <p:cNvPr id="8" name="TextBox 7">
            <a:extLst>
              <a:ext uri="{FF2B5EF4-FFF2-40B4-BE49-F238E27FC236}">
                <a16:creationId xmlns:a16="http://schemas.microsoft.com/office/drawing/2014/main" id="{09314D33-6974-6BAA-CD4D-8705B567E49A}"/>
              </a:ext>
            </a:extLst>
          </p:cNvPr>
          <p:cNvSpPr txBox="1"/>
          <p:nvPr/>
        </p:nvSpPr>
        <p:spPr>
          <a:xfrm>
            <a:off x="762000" y="4876800"/>
            <a:ext cx="77724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we can see that there will be 2 </a:t>
            </a:r>
            <a:r>
              <a:rPr kumimoji="0" lang="en-US" sz="24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 3 = 6 pasta items, 3 </a:t>
            </a:r>
            <a:r>
              <a:rPr kumimoji="0" lang="en-US" sz="24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 3 = 9 canned vegetables, and 2 </a:t>
            </a:r>
            <a:r>
              <a:rPr kumimoji="0" lang="en-US" sz="24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 2 = 4 canned meats in each box.</a:t>
            </a:r>
            <a:endParaRPr lang="en-IN"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Steps for Using Euclid's Algorithm</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42925" indent="-542925">
              <a:defRPr sz="2800"/>
            </a:pPr>
            <a:r>
              <a:rPr lang="en-US" dirty="0"/>
              <a:t>1.	</a:t>
            </a:r>
            <a:r>
              <a:rPr dirty="0"/>
              <a:t>​</a:t>
            </a:r>
            <a:r>
              <a:rPr sz="2800" dirty="0"/>
              <a:t>Divide the larger of the given numbers by the smaller (the divisor) and note the remainder.</a:t>
            </a:r>
          </a:p>
          <a:p>
            <a:pPr marL="542925" indent="-542925">
              <a:defRPr sz="2800"/>
            </a:pPr>
            <a:r>
              <a:rPr lang="en-US" sz="2800" dirty="0"/>
              <a:t>2.	</a:t>
            </a:r>
            <a:r>
              <a:rPr sz="2800" dirty="0"/>
              <a:t>Divide the original divisor (the smaller of the given numbers) by the remainder found in Step 1.</a:t>
            </a:r>
          </a:p>
          <a:p>
            <a:pPr marL="542925" indent="-542925">
              <a:defRPr sz="2800"/>
            </a:pPr>
            <a:r>
              <a:rPr lang="en-US" sz="2800" dirty="0"/>
              <a:t>3.	</a:t>
            </a:r>
            <a:r>
              <a:rPr sz="2800" dirty="0"/>
              <a:t>Continue dividing the previous divisor by the previous remainder until the remainder is </a:t>
            </a:r>
            <a:r>
              <a:rPr sz="2800" dirty="0">
                <a:latin typeface="Cambria Math"/>
              </a:rPr>
              <a:t>0</a:t>
            </a:r>
            <a:r>
              <a:rPr sz="2800" dirty="0"/>
              <a:t>.</a:t>
            </a:r>
          </a:p>
          <a:p>
            <a:pPr marL="542925" indent="-542925">
              <a:defRPr sz="2800"/>
            </a:pPr>
            <a:r>
              <a:rPr lang="en-US" sz="2800" dirty="0"/>
              <a:t>4.	</a:t>
            </a:r>
            <a:r>
              <a:rPr sz="2800" dirty="0"/>
              <a:t>The last nonzero remainder is the GCD of the given numbers.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Euclid, known as the father of Geometry, wrote a book on Geometry in 300 BC called </a:t>
            </a:r>
            <a:r>
              <a:rPr sz="2800" i="1" dirty="0"/>
              <a:t>Elements</a:t>
            </a:r>
            <a:r>
              <a:rPr sz="2800" dirty="0"/>
              <a:t>. As a Greek mathematician, he also wrote works on number theory, such as </a:t>
            </a:r>
            <a:r>
              <a:rPr sz="2800" i="1" dirty="0"/>
              <a:t>Rigor</a:t>
            </a:r>
            <a:r>
              <a:rPr sz="2800" dirty="0"/>
              <a:t> and </a:t>
            </a:r>
            <a:r>
              <a:rPr sz="2800" i="1" dirty="0"/>
              <a:t>Perspective</a:t>
            </a:r>
            <a:r>
              <a:rPr sz="2800" dirty="0"/>
              <a:t>. Although we know much about his scholarly life, little is known about his personal life—not even the exact dates, times, or places of his birth or death.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 2</a:t>
            </a:r>
            <a:endParaRPr dirty="0"/>
          </a:p>
        </p:txBody>
      </p:sp>
      <p:sp>
        <p:nvSpPr>
          <p:cNvPr id="3" name="Text Placeholder 2"/>
          <p:cNvSpPr>
            <a:spLocks noGrp="1"/>
          </p:cNvSpPr>
          <p:nvPr>
            <p:ph type="body" sz="quarter" idx="10"/>
          </p:nvPr>
        </p:nvSpPr>
        <p:spPr/>
        <p:txBody>
          <a:bodyPr/>
          <a:lstStyle/>
          <a:p>
            <a:pPr algn="just"/>
            <a:r>
              <a:rPr lang="en-US" dirty="0"/>
              <a:t>Remember that a </a:t>
            </a:r>
            <a:r>
              <a:rPr lang="en-US" i="1" dirty="0"/>
              <a:t>divisor</a:t>
            </a:r>
            <a:r>
              <a:rPr lang="en-US" dirty="0"/>
              <a:t>, or </a:t>
            </a:r>
            <a:r>
              <a:rPr lang="en-US" i="1" dirty="0"/>
              <a:t>factor</a:t>
            </a:r>
            <a:r>
              <a:rPr lang="en-US" dirty="0"/>
              <a:t>, of a number </a:t>
            </a:r>
            <a:r>
              <a:rPr lang="en-US" i="1" dirty="0"/>
              <a:t>x</a:t>
            </a:r>
            <a:r>
              <a:rPr lang="en-US" dirty="0"/>
              <a:t> is a number that divides </a:t>
            </a:r>
            <a:r>
              <a:rPr lang="en-US" i="1" dirty="0"/>
              <a:t>x</a:t>
            </a:r>
            <a:r>
              <a:rPr lang="en-US" dirty="0"/>
              <a:t> with a remainder of 0. </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Finding the GCD Using Euclid's Algorithm</a:t>
            </a:r>
          </a:p>
        </p:txBody>
      </p:sp>
      <p:sp>
        <p:nvSpPr>
          <p:cNvPr id="5" name="TextBox 4">
            <a:extLst>
              <a:ext uri="{FF2B5EF4-FFF2-40B4-BE49-F238E27FC236}">
                <a16:creationId xmlns:a16="http://schemas.microsoft.com/office/drawing/2014/main" id="{FD80D00D-3EEE-B4EB-F956-602C24B6BED3}"/>
              </a:ext>
            </a:extLst>
          </p:cNvPr>
          <p:cNvSpPr txBox="1"/>
          <p:nvPr/>
        </p:nvSpPr>
        <p:spPr>
          <a:xfrm>
            <a:off x="461963" y="1143000"/>
            <a:ext cx="8239124" cy="1200329"/>
          </a:xfrm>
          <a:prstGeom prst="rect">
            <a:avLst/>
          </a:prstGeom>
          <a:noFill/>
        </p:spPr>
        <p:txBody>
          <a:bodyPr wrap="square">
            <a:spAutoFit/>
          </a:bodyPr>
          <a:lstStyle/>
          <a:p>
            <a:r>
              <a:rPr lang="en-US" dirty="0"/>
              <a:t>Use Euclid’s Algorithm to find the greatest common divisor of 88 and 300.</a:t>
            </a:r>
          </a:p>
          <a:p>
            <a:r>
              <a:rPr lang="en-IN" b="1" dirty="0"/>
              <a:t>Solution</a:t>
            </a:r>
            <a:endParaRPr lang="en-US" dirty="0"/>
          </a:p>
          <a:p>
            <a:r>
              <a:rPr lang="en-US" dirty="0"/>
              <a:t>Begin with the two numbers 88 and 300. Divide the larger number by the smaller number and note the remainder.</a:t>
            </a:r>
            <a:endParaRPr lang="en-IN" dirty="0"/>
          </a:p>
        </p:txBody>
      </p:sp>
      <p:pic>
        <p:nvPicPr>
          <p:cNvPr id="13" name="Picture 12" descr="300 divided by 88 equals 3 remainder 36">
            <a:extLst>
              <a:ext uri="{FF2B5EF4-FFF2-40B4-BE49-F238E27FC236}">
                <a16:creationId xmlns:a16="http://schemas.microsoft.com/office/drawing/2014/main" id="{0D232BF9-D0B3-7676-20AF-BE3480C1FF88}"/>
              </a:ext>
            </a:extLst>
          </p:cNvPr>
          <p:cNvPicPr>
            <a:picLocks noChangeAspect="1"/>
          </p:cNvPicPr>
          <p:nvPr/>
        </p:nvPicPr>
        <p:blipFill>
          <a:blip r:embed="rId2"/>
          <a:stretch>
            <a:fillRect/>
          </a:stretch>
        </p:blipFill>
        <p:spPr>
          <a:xfrm>
            <a:off x="3276600" y="2298466"/>
            <a:ext cx="1000088" cy="576000"/>
          </a:xfrm>
          <a:prstGeom prst="rect">
            <a:avLst/>
          </a:prstGeom>
        </p:spPr>
      </p:pic>
      <p:sp>
        <p:nvSpPr>
          <p:cNvPr id="7" name="TextBox 6">
            <a:extLst>
              <a:ext uri="{FF2B5EF4-FFF2-40B4-BE49-F238E27FC236}">
                <a16:creationId xmlns:a16="http://schemas.microsoft.com/office/drawing/2014/main" id="{91DCC872-BF48-DA65-A3BA-19CE198B5679}"/>
              </a:ext>
            </a:extLst>
          </p:cNvPr>
          <p:cNvSpPr txBox="1"/>
          <p:nvPr/>
        </p:nvSpPr>
        <p:spPr>
          <a:xfrm>
            <a:off x="442913" y="2850296"/>
            <a:ext cx="8229600" cy="923330"/>
          </a:xfrm>
          <a:prstGeom prst="rect">
            <a:avLst/>
          </a:prstGeom>
          <a:noFill/>
        </p:spPr>
        <p:txBody>
          <a:bodyPr wrap="square">
            <a:spAutoFit/>
          </a:bodyPr>
          <a:lstStyle/>
          <a:p>
            <a:r>
              <a:rPr lang="en-US" dirty="0"/>
              <a:t>Our next division will use the remainder that we just found, 36, and the original divisor, 88. Again, divide the larger number by the smaller and note the remainder. Continue this division process until we get a remainder of zero.</a:t>
            </a:r>
            <a:endParaRPr lang="en-IN" dirty="0"/>
          </a:p>
        </p:txBody>
      </p:sp>
      <p:pic>
        <p:nvPicPr>
          <p:cNvPr id="16" name="Picture 15" descr="36 divided by 88 equals 2 remainder 16.&#10;&#10;16 divided by 36 equals 2 remainder 4.&#10;&#10;4 divided by 16 equals 4 remainder 0.">
            <a:extLst>
              <a:ext uri="{FF2B5EF4-FFF2-40B4-BE49-F238E27FC236}">
                <a16:creationId xmlns:a16="http://schemas.microsoft.com/office/drawing/2014/main" id="{175FF4F1-A256-08F6-660A-74A9281E0930}"/>
              </a:ext>
            </a:extLst>
          </p:cNvPr>
          <p:cNvPicPr>
            <a:picLocks noChangeAspect="1"/>
          </p:cNvPicPr>
          <p:nvPr/>
        </p:nvPicPr>
        <p:blipFill>
          <a:blip r:embed="rId3"/>
          <a:stretch>
            <a:fillRect/>
          </a:stretch>
        </p:blipFill>
        <p:spPr>
          <a:xfrm>
            <a:off x="3276600" y="3829977"/>
            <a:ext cx="877892" cy="1800000"/>
          </a:xfrm>
          <a:prstGeom prst="rect">
            <a:avLst/>
          </a:prstGeom>
        </p:spPr>
      </p:pic>
      <p:sp>
        <p:nvSpPr>
          <p:cNvPr id="14" name="TextBox 13">
            <a:extLst>
              <a:ext uri="{FF2B5EF4-FFF2-40B4-BE49-F238E27FC236}">
                <a16:creationId xmlns:a16="http://schemas.microsoft.com/office/drawing/2014/main" id="{15475EED-E6C4-6040-C4FE-422194FC92BB}"/>
              </a:ext>
            </a:extLst>
          </p:cNvPr>
          <p:cNvSpPr txBox="1"/>
          <p:nvPr/>
        </p:nvSpPr>
        <p:spPr>
          <a:xfrm>
            <a:off x="427673" y="5686328"/>
            <a:ext cx="6248400" cy="369332"/>
          </a:xfrm>
          <a:prstGeom prst="rect">
            <a:avLst/>
          </a:prstGeom>
          <a:noFill/>
        </p:spPr>
        <p:txBody>
          <a:bodyPr wrap="square">
            <a:spAutoFit/>
          </a:bodyPr>
          <a:lstStyle/>
          <a:p>
            <a:r>
              <a:rPr lang="en-US" dirty="0"/>
              <a:t>Since 4 is the last nonzero remainder, it is the GCD of 88 and 300.</a:t>
            </a:r>
            <a:endParaRPr lang="en-IN" dirty="0"/>
          </a:p>
        </p:txBody>
      </p:sp>
    </p:spTree>
    <p:extLst>
      <p:ext uri="{BB962C8B-B14F-4D97-AF65-F5344CB8AC3E}">
        <p14:creationId xmlns:p14="http://schemas.microsoft.com/office/powerpoint/2010/main" val="39510680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9721C-2306-11F9-3260-99E30EB0A9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AE5ED-4A81-7655-68E6-9A744DB8E39C}"/>
              </a:ext>
            </a:extLst>
          </p:cNvPr>
          <p:cNvSpPr>
            <a:spLocks noGrp="1"/>
          </p:cNvSpPr>
          <p:nvPr>
            <p:ph type="title"/>
          </p:nvPr>
        </p:nvSpPr>
        <p:spPr/>
        <p:txBody>
          <a:bodyPr>
            <a:normAutofit/>
          </a:bodyPr>
          <a:lstStyle/>
          <a:p>
            <a:r>
              <a:rPr lang="en-US" dirty="0"/>
              <a:t>Example 7: Using Euclid's Algorithm</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5" name="TextBox 4">
            <a:extLst>
              <a:ext uri="{FF2B5EF4-FFF2-40B4-BE49-F238E27FC236}">
                <a16:creationId xmlns:a16="http://schemas.microsoft.com/office/drawing/2014/main" id="{E5597F8B-D33C-7078-B53A-59CB50841D7C}"/>
              </a:ext>
            </a:extLst>
          </p:cNvPr>
          <p:cNvSpPr txBox="1"/>
          <p:nvPr/>
        </p:nvSpPr>
        <p:spPr>
          <a:xfrm>
            <a:off x="461963" y="1017490"/>
            <a:ext cx="8239124" cy="3293209"/>
          </a:xfrm>
          <a:prstGeom prst="rect">
            <a:avLst/>
          </a:prstGeom>
          <a:noFill/>
        </p:spPr>
        <p:txBody>
          <a:bodyPr wrap="square">
            <a:spAutoFit/>
          </a:bodyPr>
          <a:lstStyle/>
          <a:p>
            <a:r>
              <a:rPr lang="en-US" sz="2600" dirty="0"/>
              <a:t>Two college classes, one with 88 students and one with 17, need to be split into smaller groups of equal sizes. Use Euclid’s Algorithm to determine what size the smaller groups could be, if it is possible.</a:t>
            </a:r>
          </a:p>
          <a:p>
            <a:endParaRPr lang="en-IN" sz="2600" b="1" dirty="0"/>
          </a:p>
          <a:p>
            <a:r>
              <a:rPr lang="en-IN" sz="2600" b="1" dirty="0"/>
              <a:t>Solution</a:t>
            </a:r>
            <a:endParaRPr lang="en-US" sz="2600" dirty="0"/>
          </a:p>
          <a:p>
            <a:r>
              <a:rPr lang="en-US" sz="2600" dirty="0"/>
              <a:t>Begin by dividing the larger number by the smaller number and note the remainder.</a:t>
            </a:r>
            <a:endParaRPr lang="en-IN" sz="2600" dirty="0"/>
          </a:p>
        </p:txBody>
      </p:sp>
      <p:pic>
        <p:nvPicPr>
          <p:cNvPr id="4" name="Picture 3" descr="88 divided by 17 equals 5 remainder 3.">
            <a:extLst>
              <a:ext uri="{FF2B5EF4-FFF2-40B4-BE49-F238E27FC236}">
                <a16:creationId xmlns:a16="http://schemas.microsoft.com/office/drawing/2014/main" id="{1161ADE9-A5D6-F098-2546-34CCD47D5C2C}"/>
              </a:ext>
            </a:extLst>
          </p:cNvPr>
          <p:cNvPicPr>
            <a:picLocks noChangeAspect="1"/>
          </p:cNvPicPr>
          <p:nvPr/>
        </p:nvPicPr>
        <p:blipFill>
          <a:blip r:embed="rId2"/>
          <a:stretch>
            <a:fillRect/>
          </a:stretch>
        </p:blipFill>
        <p:spPr>
          <a:xfrm>
            <a:off x="3995737" y="4572000"/>
            <a:ext cx="1152525" cy="866775"/>
          </a:xfrm>
          <a:prstGeom prst="rect">
            <a:avLst/>
          </a:prstGeom>
        </p:spPr>
      </p:pic>
    </p:spTree>
    <p:extLst>
      <p:ext uri="{BB962C8B-B14F-4D97-AF65-F5344CB8AC3E}">
        <p14:creationId xmlns:p14="http://schemas.microsoft.com/office/powerpoint/2010/main" val="3347816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96E9D-567F-8CAE-0243-3024EAE004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927B2B-3589-6904-1D83-C6F2E9102C2F}"/>
              </a:ext>
            </a:extLst>
          </p:cNvPr>
          <p:cNvSpPr>
            <a:spLocks noGrp="1"/>
          </p:cNvSpPr>
          <p:nvPr>
            <p:ph type="title"/>
          </p:nvPr>
        </p:nvSpPr>
        <p:spPr/>
        <p:txBody>
          <a:bodyPr>
            <a:normAutofit/>
          </a:bodyPr>
          <a:lstStyle/>
          <a:p>
            <a:r>
              <a:rPr lang="en-US" dirty="0"/>
              <a:t>Example 7: Using Euclid's Algorithm</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Box 2">
            <a:extLst>
              <a:ext uri="{FF2B5EF4-FFF2-40B4-BE49-F238E27FC236}">
                <a16:creationId xmlns:a16="http://schemas.microsoft.com/office/drawing/2014/main" id="{BAED74EC-C59B-01F9-32C1-1FDC994846EB}"/>
              </a:ext>
            </a:extLst>
          </p:cNvPr>
          <p:cNvSpPr txBox="1"/>
          <p:nvPr/>
        </p:nvSpPr>
        <p:spPr>
          <a:xfrm>
            <a:off x="457200" y="1092697"/>
            <a:ext cx="8229600" cy="892552"/>
          </a:xfrm>
          <a:prstGeom prst="rect">
            <a:avLst/>
          </a:prstGeom>
          <a:noFill/>
        </p:spPr>
        <p:txBody>
          <a:bodyPr wrap="square">
            <a:spAutoFit/>
          </a:bodyPr>
          <a:lstStyle/>
          <a:p>
            <a:r>
              <a:rPr lang="en-US" sz="2600" dirty="0"/>
              <a:t>Our next division will use the remainder we just found and the divisor. Repeat this process until the remainder is zero.</a:t>
            </a:r>
            <a:endParaRPr lang="en-IN" sz="2600" dirty="0"/>
          </a:p>
        </p:txBody>
      </p:sp>
      <p:pic>
        <p:nvPicPr>
          <p:cNvPr id="6" name="Picture 5" descr="3 divided by 17 equals 5 remainder 2.&#10;&#10;2 divided by 3 equals 1 remainder 1.&#10;&#10;1 divided by 2 equals 0 remainder 2.">
            <a:extLst>
              <a:ext uri="{FF2B5EF4-FFF2-40B4-BE49-F238E27FC236}">
                <a16:creationId xmlns:a16="http://schemas.microsoft.com/office/drawing/2014/main" id="{E3D4D985-887C-2EA4-DA1B-380F287DD833}"/>
              </a:ext>
            </a:extLst>
          </p:cNvPr>
          <p:cNvPicPr>
            <a:picLocks noChangeAspect="1"/>
          </p:cNvPicPr>
          <p:nvPr/>
        </p:nvPicPr>
        <p:blipFill>
          <a:blip r:embed="rId2"/>
          <a:stretch>
            <a:fillRect/>
          </a:stretch>
        </p:blipFill>
        <p:spPr>
          <a:xfrm>
            <a:off x="4239343" y="2029954"/>
            <a:ext cx="665314" cy="1872000"/>
          </a:xfrm>
          <a:prstGeom prst="rect">
            <a:avLst/>
          </a:prstGeom>
        </p:spPr>
      </p:pic>
      <p:sp>
        <p:nvSpPr>
          <p:cNvPr id="14" name="TextBox 13">
            <a:extLst>
              <a:ext uri="{FF2B5EF4-FFF2-40B4-BE49-F238E27FC236}">
                <a16:creationId xmlns:a16="http://schemas.microsoft.com/office/drawing/2014/main" id="{6E6AA03E-82A0-691E-8570-EEB479027140}"/>
              </a:ext>
            </a:extLst>
          </p:cNvPr>
          <p:cNvSpPr txBox="1"/>
          <p:nvPr/>
        </p:nvSpPr>
        <p:spPr>
          <a:xfrm>
            <a:off x="457200" y="3910801"/>
            <a:ext cx="8239124" cy="2092881"/>
          </a:xfrm>
          <a:prstGeom prst="rect">
            <a:avLst/>
          </a:prstGeom>
          <a:noFill/>
        </p:spPr>
        <p:txBody>
          <a:bodyPr wrap="square">
            <a:spAutoFit/>
          </a:bodyPr>
          <a:lstStyle/>
          <a:p>
            <a:r>
              <a:rPr lang="en-US" sz="2600" dirty="0"/>
              <a:t>The last nonzero remainder is 1, so the GCD of 88 and 17 is 1, which means that these numbers are relatively prime. Therefore, the two classes of 88 and 17 cannot be divided into smaller groups of equal sizes other than having 105 groups with 1 person each.</a:t>
            </a:r>
            <a:endParaRPr lang="en-IN" sz="2600" dirty="0"/>
          </a:p>
        </p:txBody>
      </p:sp>
    </p:spTree>
    <p:extLst>
      <p:ext uri="{BB962C8B-B14F-4D97-AF65-F5344CB8AC3E}">
        <p14:creationId xmlns:p14="http://schemas.microsoft.com/office/powerpoint/2010/main" val="2353721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John D. Cook's blog in February 2010 challenged readers to find elegant ways to summarize Euclid’s proof, but there was a catch—they had to be "tweet‑able" (that is, </a:t>
            </a:r>
            <a:r>
              <a:rPr sz="2800" dirty="0">
                <a:latin typeface="Cambria Math"/>
              </a:rPr>
              <a:t>140</a:t>
            </a:r>
            <a:r>
              <a:rPr sz="2800" dirty="0"/>
              <a:t> characters or less). Several people joined in the fun to write such "tweets." Did Euclid ever imagine such things?</a:t>
            </a:r>
          </a:p>
          <a:p>
            <a:r>
              <a:rPr sz="2800" dirty="0"/>
              <a:t>Source: The Endeavour, "Euclid's proof that there are infinitely many primes," by John D. Cook. </a:t>
            </a:r>
            <a:r>
              <a:rPr sz="2800" b="1" dirty="0"/>
              <a:t>http://www.johndcook.com/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Prime and Composite Numbers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Prime numbers</a:t>
            </a:r>
          </a:p>
          <a:p>
            <a:r>
              <a:rPr sz="2800" dirty="0"/>
              <a:t>A </a:t>
            </a:r>
            <a:r>
              <a:rPr sz="2800" b="1" dirty="0"/>
              <a:t>prime number</a:t>
            </a:r>
            <a:r>
              <a:rPr sz="2800" dirty="0"/>
              <a:t> is a positive integer that has precisely two divisors: </a:t>
            </a:r>
            <a:r>
              <a:rPr sz="2800" dirty="0">
                <a:latin typeface="Cambria Math"/>
              </a:rPr>
              <a:t>1</a:t>
            </a:r>
            <a:r>
              <a:rPr sz="2800" dirty="0"/>
              <a:t> and itself.</a:t>
            </a:r>
          </a:p>
          <a:p>
            <a:pPr>
              <a:defRPr b="1"/>
            </a:pPr>
            <a:r>
              <a:rPr sz="2800" dirty="0"/>
              <a:t>Composite Numbers</a:t>
            </a:r>
          </a:p>
          <a:p>
            <a:r>
              <a:rPr sz="2800" dirty="0"/>
              <a:t>A </a:t>
            </a:r>
            <a:r>
              <a:rPr sz="2800" b="1" dirty="0"/>
              <a:t>composite number</a:t>
            </a:r>
            <a:r>
              <a:rPr sz="2800" dirty="0"/>
              <a:t> is a positive integer that has more than two divisors. Note that the numbers </a:t>
            </a:r>
            <a:r>
              <a:rPr sz="2800" dirty="0">
                <a:latin typeface="Cambria Math"/>
              </a:rPr>
              <a:t>0</a:t>
            </a:r>
            <a:r>
              <a:rPr sz="2800" dirty="0"/>
              <a:t> and </a:t>
            </a:r>
            <a:r>
              <a:rPr sz="2800" dirty="0">
                <a:latin typeface="Cambria Math"/>
              </a:rPr>
              <a:t>1</a:t>
            </a:r>
            <a:r>
              <a:rPr sz="2800" dirty="0"/>
              <a:t> are neither prime nor composite.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The only even prime number is </a:t>
            </a:r>
            <a:r>
              <a:rPr sz="2800" dirty="0">
                <a:latin typeface="Cambria Math"/>
              </a:rPr>
              <a:t>2</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Eratosthenes (276‑194 B.C.) was a Greek librarian of Alexandria who is remembered as a scholar, poet, and inventor. He is known for his measurement of the circumference of the Earth as well as his estimates of the distances from the Earth to the sun and the moon. He is also credited with the discipline of geography as we know it, inventing the system of longitude and latitude.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Sieve of Eratosthenes</a:t>
            </a:r>
          </a:p>
        </p:txBody>
      </p:sp>
      <p:sp>
        <p:nvSpPr>
          <p:cNvPr id="3" name="Text Placeholder 2"/>
          <p:cNvSpPr>
            <a:spLocks noGrp="1"/>
          </p:cNvSpPr>
          <p:nvPr>
            <p:ph type="body" sz="quarter" idx="10"/>
          </p:nvPr>
        </p:nvSpPr>
        <p:spPr/>
        <p:txBody>
          <a:bodyPr>
            <a:normAutofit/>
          </a:bodyPr>
          <a:lstStyle/>
          <a:p>
            <a:r>
              <a:rPr lang="en-US" sz="2800" b="1" dirty="0"/>
              <a:t>Step 1</a:t>
            </a:r>
            <a:r>
              <a:rPr lang="en-US" sz="2800" dirty="0"/>
              <a:t>: </a:t>
            </a:r>
            <a:r>
              <a:rPr lang="en-US" dirty="0"/>
              <a:t>List all the positive integers between 2 and </a:t>
            </a:r>
            <a:r>
              <a:rPr lang="en-US" i="1" dirty="0"/>
              <a:t>N</a:t>
            </a:r>
            <a:r>
              <a:rPr lang="en-US" dirty="0"/>
              <a:t>. </a:t>
            </a:r>
          </a:p>
          <a:p>
            <a:r>
              <a:rPr lang="en-US" b="1" dirty="0"/>
              <a:t>Step 2</a:t>
            </a:r>
            <a:r>
              <a:rPr lang="en-US" sz="2800" dirty="0"/>
              <a:t>: </a:t>
            </a:r>
            <a:r>
              <a:rPr lang="en-US" dirty="0"/>
              <a:t>Highlight the smallest number (</a:t>
            </a:r>
            <a:r>
              <a:rPr lang="en-US" i="1" dirty="0"/>
              <a:t>p</a:t>
            </a:r>
            <a:r>
              <a:rPr lang="en-US" dirty="0"/>
              <a:t>) not crossed out or previously highlighted. This is a prime number.</a:t>
            </a:r>
          </a:p>
          <a:p>
            <a:r>
              <a:rPr lang="en-US" b="1" dirty="0"/>
              <a:t>Step 3: </a:t>
            </a:r>
            <a:r>
              <a:rPr lang="en-US" dirty="0"/>
              <a:t>Cross out all multiples of </a:t>
            </a:r>
            <a:r>
              <a:rPr lang="en-US" i="1" dirty="0"/>
              <a:t>p</a:t>
            </a:r>
            <a:r>
              <a:rPr lang="en-US" dirty="0"/>
              <a:t>. </a:t>
            </a:r>
          </a:p>
          <a:p>
            <a:r>
              <a:rPr lang="en-US" b="1" dirty="0"/>
              <a:t>Step 4: </a:t>
            </a:r>
            <a:r>
              <a:rPr lang="en-US" dirty="0"/>
              <a:t>Repeat steps 2 and 3 until all numbers are either highlighted or crossed out.</a:t>
            </a:r>
          </a:p>
        </p:txBody>
      </p:sp>
    </p:spTree>
    <p:extLst>
      <p:ext uri="{BB962C8B-B14F-4D97-AF65-F5344CB8AC3E}">
        <p14:creationId xmlns:p14="http://schemas.microsoft.com/office/powerpoint/2010/main" val="3471361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3C8CB-5019-4309-97EA-7D77C92E5C45}"/>
              </a:ext>
            </a:extLst>
          </p:cNvPr>
          <p:cNvSpPr>
            <a:spLocks noGrp="1"/>
          </p:cNvSpPr>
          <p:nvPr>
            <p:ph type="title"/>
          </p:nvPr>
        </p:nvSpPr>
        <p:spPr/>
        <p:txBody>
          <a:bodyPr/>
          <a:lstStyle/>
          <a:p>
            <a:r>
              <a:rPr lang="en-US" dirty="0"/>
              <a:t>Table 1: Divisibility Rules</a:t>
            </a:r>
          </a:p>
        </p:txBody>
      </p:sp>
      <p:pic>
        <p:nvPicPr>
          <p:cNvPr id="5" name="Picture 4" descr="The table contains 3 columns and 9 rows. The columns are labeled: Divisor, Test, and Example.&#10;&#10;Row 1: Divisor 2, Test: The number is even, Example: 391,574 is divisible by 2 because it is even&#10;&#10;&#10;Row 2: Divisor 3, Test: When the digits of the number are added together, the resulting number is divisible by 3, Example: 87,408 is divisible by 3 because 8 plus 7 plus 4 plus 0 plus 8 equals 27, and 27 is divisible by 3.&#10;&#10;&#10;Row 3: Divisor 4, Test: The Last two digits of the number form a number divisible by 4, Example: 316 is divisible by 4 because 16 is divisible by 4.&#10;&#10;Row 4: Divisor 5, Test: The Number ends in a 0 or a 5, Example: 29,345 is divisible by 5 because it ends in a 5.&#10;&#10;Row 5: Divisor 6, Test: The Number is divisible by both 2 and 3, Example: 628,116 is divisible by 6 because it's divisible by 2, since it's even, and 3, since 6 plus 2 plus 8 plus 1 plus 1 plus 6 equals 24 and 24 is divisible by 3.&#10;&#10;Row 6: Divisor 7, Test: Double the last digit and subtract from the remaining digits of the number. If the answer is divisible by 7, then so is the original number, Example: 819 is divisible by 7 since 2 times 9 equals 18  and 81 minus 18 equals 63. 63 is divisible by 7, so 819 is also.&#10;&#10;Row 7: Divisor 8, Test: The Last three digits of the number form a number divisible by 8, Example: 2160 is divisible by 8 because 160 is divisible by 8.&#10;&#10;Row 8: Divisor 9, Test: When the digits of the number are added together, the resulting number is divisible by 9, Example: 189 is divisible by 9 because 1 plus 8 plus 9 equals 18 and 18 is divisible by 9.&#10;&#10;Row 9: Divisor 10, Test: The number ends in a 0, Example: 9,145,830 is divisible by 10 because it ends in a 0.">
            <a:extLst>
              <a:ext uri="{FF2B5EF4-FFF2-40B4-BE49-F238E27FC236}">
                <a16:creationId xmlns:a16="http://schemas.microsoft.com/office/drawing/2014/main" id="{3A03B733-C378-4074-B0B4-61D53EA7205C}"/>
              </a:ext>
            </a:extLst>
          </p:cNvPr>
          <p:cNvPicPr>
            <a:picLocks noChangeAspect="1"/>
          </p:cNvPicPr>
          <p:nvPr/>
        </p:nvPicPr>
        <p:blipFill>
          <a:blip r:embed="rId2"/>
          <a:stretch>
            <a:fillRect/>
          </a:stretch>
        </p:blipFill>
        <p:spPr>
          <a:xfrm>
            <a:off x="516622" y="1091541"/>
            <a:ext cx="8110756" cy="4920444"/>
          </a:xfrm>
          <a:prstGeom prst="rect">
            <a:avLst/>
          </a:prstGeom>
        </p:spPr>
      </p:pic>
    </p:spTree>
    <p:extLst>
      <p:ext uri="{BB962C8B-B14F-4D97-AF65-F5344CB8AC3E}">
        <p14:creationId xmlns:p14="http://schemas.microsoft.com/office/powerpoint/2010/main" val="1947205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Classifying a Number as Prime or Composite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Determine if the following numbers are prime or composite using the divisibility rules.</a:t>
            </a:r>
          </a:p>
          <a:p>
            <a:pPr marL="538163" indent="-538163">
              <a:defRPr sz="2800"/>
            </a:pPr>
            <a:r>
              <a:rPr lang="en-US" dirty="0"/>
              <a:t>a.	</a:t>
            </a:r>
            <a:r>
              <a:rPr dirty="0"/>
              <a:t>​</a:t>
            </a:r>
            <a:r>
              <a:rPr sz="2800" dirty="0">
                <a:latin typeface="Cambria Math"/>
              </a:rPr>
              <a:t>312</a:t>
            </a:r>
          </a:p>
          <a:p>
            <a:pPr marL="538163" indent="-538163">
              <a:defRPr sz="2800"/>
            </a:pPr>
            <a:r>
              <a:rPr lang="en-US" sz="2800" dirty="0">
                <a:latin typeface="Cambria Math"/>
              </a:rPr>
              <a:t>b.	</a:t>
            </a:r>
            <a:r>
              <a:rPr sz="2800" dirty="0">
                <a:latin typeface="Cambria Math"/>
              </a:rPr>
              <a:t>101</a:t>
            </a:r>
          </a:p>
          <a:p>
            <a:pPr marL="538163" indent="-538163">
              <a:defRPr sz="2800"/>
            </a:pPr>
            <a:r>
              <a:rPr lang="en-US" sz="2800" dirty="0">
                <a:latin typeface="Cambria Math"/>
              </a:rPr>
              <a:t>c.	</a:t>
            </a:r>
            <a:r>
              <a:rPr sz="2800" dirty="0">
                <a:latin typeface="Cambria Math"/>
              </a:rPr>
              <a:t>2,344,017</a:t>
            </a:r>
            <a:endParaRPr lang="en-US" sz="2800" dirty="0">
              <a:latin typeface="Cambria Math"/>
            </a:endParaRPr>
          </a:p>
          <a:p>
            <a:r>
              <a:rPr lang="en-US" sz="2800" b="1" dirty="0"/>
              <a:t>Solution</a:t>
            </a:r>
          </a:p>
          <a:p>
            <a:pPr marL="538163" indent="-538163">
              <a:defRPr sz="2800"/>
            </a:pPr>
            <a:r>
              <a:rPr lang="en-US" sz="2800" dirty="0"/>
              <a:t>a.	Since the number </a:t>
            </a:r>
            <a:r>
              <a:rPr lang="en-US" sz="2800" dirty="0">
                <a:latin typeface="Cambria Math"/>
              </a:rPr>
              <a:t>312</a:t>
            </a:r>
            <a:r>
              <a:rPr lang="en-US" sz="2800" dirty="0"/>
              <a:t> is even, we know that it is divisible by </a:t>
            </a:r>
            <a:r>
              <a:rPr lang="en-US" sz="2800" dirty="0">
                <a:latin typeface="Cambria Math"/>
              </a:rPr>
              <a:t>2</a:t>
            </a:r>
            <a:r>
              <a:rPr lang="en-US" sz="2800" dirty="0"/>
              <a:t>. It is enough to stop here and know that the number is composite, but we'll continue on to determine if there are other small divisors of </a:t>
            </a:r>
            <a:r>
              <a:rPr lang="en-US" sz="2800" dirty="0">
                <a:latin typeface="Cambria Math"/>
              </a:rPr>
              <a:t>312</a:t>
            </a:r>
            <a:r>
              <a:rPr lang="en-US" sz="2800" dirty="0"/>
              <a:t>.</a:t>
            </a:r>
          </a:p>
          <a:p>
            <a:pPr marL="538163" lvl="1" indent="0">
              <a:buNone/>
              <a:defRPr sz="2800"/>
            </a:pPr>
            <a:r>
              <a:rPr lang="en-US" dirty="0"/>
              <a:t>If we add the digits together, we get 3 + 1 + 2 = 6. Because </a:t>
            </a:r>
            <a:r>
              <a:rPr lang="en-US" dirty="0">
                <a:latin typeface="Cambria Math"/>
              </a:rPr>
              <a:t>6</a:t>
            </a:r>
            <a:r>
              <a:rPr lang="en-US" dirty="0"/>
              <a:t> is divisible by </a:t>
            </a:r>
            <a:r>
              <a:rPr lang="en-US" dirty="0">
                <a:latin typeface="Cambria Math"/>
              </a:rPr>
              <a:t>3</a:t>
            </a:r>
            <a:r>
              <a:rPr lang="en-US" dirty="0"/>
              <a:t>, </a:t>
            </a:r>
            <a:r>
              <a:rPr lang="en-US" dirty="0">
                <a:latin typeface="Cambria Math"/>
              </a:rPr>
              <a:t>312</a:t>
            </a:r>
            <a:r>
              <a:rPr lang="en-US" dirty="0"/>
              <a:t> is also divisible by </a:t>
            </a:r>
            <a:r>
              <a:rPr lang="en-US" dirty="0">
                <a:latin typeface="Cambria Math"/>
              </a:rPr>
              <a:t>3</a:t>
            </a:r>
            <a:r>
              <a:rPr lang="en-US"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A84105-3321-4D72-865C-3B20F36EB6FF}"/>
</file>

<file path=customXml/itemProps2.xml><?xml version="1.0" encoding="utf-8"?>
<ds:datastoreItem xmlns:ds="http://schemas.openxmlformats.org/officeDocument/2006/customXml" ds:itemID="{54441F95-B0D2-4A18-98FB-9488C9FAB3FB}"/>
</file>

<file path=customXml/itemProps3.xml><?xml version="1.0" encoding="utf-8"?>
<ds:datastoreItem xmlns:ds="http://schemas.openxmlformats.org/officeDocument/2006/customXml" ds:itemID="{75546D7B-ACAC-4A01-B4C7-2E04A8D12E37}"/>
</file>

<file path=docProps/app.xml><?xml version="1.0" encoding="utf-8"?>
<Properties xmlns="http://schemas.openxmlformats.org/officeDocument/2006/extended-properties" xmlns:vt="http://schemas.openxmlformats.org/officeDocument/2006/docPropsVTypes">
  <TotalTime>1229</TotalTime>
  <Words>2497</Words>
  <Application>Microsoft Office PowerPoint</Application>
  <PresentationFormat>On-screen Show (4:3)</PresentationFormat>
  <Paragraphs>120</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Calibri</vt:lpstr>
      <vt:lpstr>Cambria Math</vt:lpstr>
      <vt:lpstr>Courier New</vt:lpstr>
      <vt:lpstr>Arial</vt:lpstr>
      <vt:lpstr>Office Theme</vt:lpstr>
      <vt:lpstr>Section 8.1</vt:lpstr>
      <vt:lpstr>Think Back 1</vt:lpstr>
      <vt:lpstr>Think Back 2</vt:lpstr>
      <vt:lpstr>Definition: Prime and Composite Numbers</vt:lpstr>
      <vt:lpstr>Fun Fact 1</vt:lpstr>
      <vt:lpstr>Math Milestone 1</vt:lpstr>
      <vt:lpstr>Procedure: Sieve of Eratosthenes</vt:lpstr>
      <vt:lpstr>Table 1: Divisibility Rules</vt:lpstr>
      <vt:lpstr>Example 1: Classifying a Number as Prime or Composite—Slide 1</vt:lpstr>
      <vt:lpstr>Example 1: Classifying a Number as Prime or Composite—Slide 2</vt:lpstr>
      <vt:lpstr>Example 1: Classifying a Number as Prime or Composite—Slide 3</vt:lpstr>
      <vt:lpstr>Example 1: Classifying a Number as Prime or Composite—Slide 4</vt:lpstr>
      <vt:lpstr>Example 1: Classifying a Number as Prime or Composite—Slide 5</vt:lpstr>
      <vt:lpstr>Skill Check 1</vt:lpstr>
      <vt:lpstr>Theorem: Fundamental Theorem of Arithmetic</vt:lpstr>
      <vt:lpstr>Helpful Hint 1</vt:lpstr>
      <vt:lpstr>Example 2: Using a Factor Tree to Find a Prime Factorization—Slide 1</vt:lpstr>
      <vt:lpstr>Example 2: Using a Factor Tree to Find a Prime Factorization—Slide 2</vt:lpstr>
      <vt:lpstr>Helpful Hint 2</vt:lpstr>
      <vt:lpstr>Skill Check 2</vt:lpstr>
      <vt:lpstr>Example 3: Classifying a Number as Prime or Composite</vt:lpstr>
      <vt:lpstr>Definition: Greatest Common Divisor (GCD)</vt:lpstr>
      <vt:lpstr>Example 4: Finding the GCD Using Factor Trees</vt:lpstr>
      <vt:lpstr>Example 5: Using the GCD—Slide 1</vt:lpstr>
      <vt:lpstr>Example 5: Using the GCD—Slide 2</vt:lpstr>
      <vt:lpstr>Example 5: Using the GCD—Slide 3</vt:lpstr>
      <vt:lpstr>Example 5: Using the GCD—Slide 5</vt:lpstr>
      <vt:lpstr>Procedure: Steps for Using Euclid's Algorithm</vt:lpstr>
      <vt:lpstr>Math Milestone 2</vt:lpstr>
      <vt:lpstr>Example 6: Finding the GCD Using Euclid's Algorithm</vt:lpstr>
      <vt:lpstr>Example 7: Using Euclid's Algorithm—Slide 1</vt:lpstr>
      <vt:lpstr>Example 7: Using Euclid's Algorithm—Slide 2</vt:lpstr>
      <vt:lpstr>Fun Fact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188</cp:revision>
  <dcterms:created xsi:type="dcterms:W3CDTF">2013-04-26T14:43:13Z</dcterms:created>
  <dcterms:modified xsi:type="dcterms:W3CDTF">2025-10-07T08:42:08Z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