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5"/>
  </p:notesMasterIdLst>
  <p:handoutMasterIdLst>
    <p:handoutMasterId r:id="rId26"/>
  </p:handoutMasterIdLst>
  <p:sldIdLst>
    <p:sldId id="256" r:id="rId2"/>
    <p:sldId id="257" r:id="rId3"/>
    <p:sldId id="258" r:id="rId4"/>
    <p:sldId id="260" r:id="rId5"/>
    <p:sldId id="261" r:id="rId6"/>
    <p:sldId id="262" r:id="rId7"/>
    <p:sldId id="264" r:id="rId8"/>
    <p:sldId id="265" r:id="rId9"/>
    <p:sldId id="266" r:id="rId10"/>
    <p:sldId id="267" r:id="rId11"/>
    <p:sldId id="268" r:id="rId12"/>
    <p:sldId id="269" r:id="rId13"/>
    <p:sldId id="283" r:id="rId14"/>
    <p:sldId id="272" r:id="rId15"/>
    <p:sldId id="273" r:id="rId16"/>
    <p:sldId id="276" r:id="rId17"/>
    <p:sldId id="284" r:id="rId18"/>
    <p:sldId id="279" r:id="rId19"/>
    <p:sldId id="282" r:id="rId20"/>
    <p:sldId id="286" r:id="rId21"/>
    <p:sldId id="287" r:id="rId22"/>
    <p:sldId id="285" r:id="rId23"/>
    <p:sldId id="288" r:id="rId24"/>
  </p:sldIdLst>
  <p:sldSz cx="9144000" cy="6858000" type="screen4x3"/>
  <p:notesSz cx="6858000" cy="9144000"/>
  <p:embeddedFontLst>
    <p:embeddedFont>
      <p:font typeface="Cambria Math" panose="02040503050406030204" pitchFamily="18" charset="0"/>
      <p:regular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73" autoAdjust="0"/>
  </p:normalViewPr>
  <p:slideViewPr>
    <p:cSldViewPr>
      <p:cViewPr varScale="1">
        <p:scale>
          <a:sx n="101" d="100"/>
          <a:sy n="101" d="100"/>
        </p:scale>
        <p:origin x="120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9.png"/><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10.png"/><Relationship Id="rId1" Type="http://schemas.openxmlformats.org/officeDocument/2006/relationships/slideLayout" Target="../slideLayouts/slideLayout3.xml"/><Relationship Id="rId4" Type="http://schemas.openxmlformats.org/officeDocument/2006/relationships/image" Target="../media/image23.png"/></Relationships>
</file>

<file path=ppt/slides/_rels/slide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Modular Arithmetic</a:t>
            </a:r>
          </a:p>
        </p:txBody>
      </p:sp>
      <p:sp>
        <p:nvSpPr>
          <p:cNvPr id="3" name="Title 2"/>
          <p:cNvSpPr>
            <a:spLocks noGrp="1"/>
          </p:cNvSpPr>
          <p:nvPr>
            <p:ph type="title"/>
          </p:nvPr>
        </p:nvSpPr>
        <p:spPr/>
        <p:txBody>
          <a:bodyPr/>
          <a:lstStyle/>
          <a:p>
            <a:r>
              <a:t>Section 8.2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After a congruence symbol, writing "</a:t>
                </a:r>
                <a14:m>
                  <m:oMath xmlns:m="http://schemas.openxmlformats.org/officeDocument/2006/math">
                    <m:r>
                      <a:rPr>
                        <a:latin typeface="Cambria Math" panose="02040503050406030204" pitchFamily="18" charset="0"/>
                      </a:rPr>
                      <m:t>2+2</m:t>
                    </m:r>
                    <m:d>
                      <m:dPr>
                        <m:ctrlPr>
                          <a:rPr i="1">
                            <a:latin typeface="Cambria Math" panose="02040503050406030204" pitchFamily="18" charset="0"/>
                          </a:rPr>
                        </m:ctrlPr>
                      </m:dPr>
                      <m:e>
                        <m:r>
                          <m:rPr>
                            <m:sty m:val="p"/>
                          </m:rPr>
                          <a:rPr i="0">
                            <a:latin typeface="Cambria Math" panose="02040503050406030204" pitchFamily="18" charset="0"/>
                          </a:rPr>
                          <m:t>mod</m:t>
                        </m:r>
                        <m:r>
                          <m:rPr>
                            <m:nor/>
                          </m:rPr>
                          <a:rPr/>
                          <m:t> </m:t>
                        </m:r>
                        <m:r>
                          <a:rPr>
                            <a:latin typeface="Cambria Math" panose="02040503050406030204" pitchFamily="18" charset="0"/>
                          </a:rPr>
                          <m:t>5</m:t>
                        </m:r>
                      </m:e>
                    </m:d>
                  </m:oMath>
                </a14:m>
                <a:r>
                  <a:rPr sz="2800" dirty="0"/>
                  <a:t>" is the same as writing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2+2</m:t>
                        </m:r>
                      </m:e>
                    </m:d>
                    <m:d>
                      <m:dPr>
                        <m:ctrlPr>
                          <a:rPr i="1">
                            <a:latin typeface="Cambria Math" panose="02040503050406030204" pitchFamily="18" charset="0"/>
                          </a:rPr>
                        </m:ctrlPr>
                      </m:dPr>
                      <m:e>
                        <m:r>
                          <m:rPr>
                            <m:sty m:val="p"/>
                          </m:rPr>
                          <a:rPr i="0">
                            <a:latin typeface="Cambria Math" panose="02040503050406030204" pitchFamily="18" charset="0"/>
                          </a:rPr>
                          <m:t>mod</m:t>
                        </m:r>
                        <m:r>
                          <m:rPr>
                            <m:nor/>
                          </m:rPr>
                          <a:rPr/>
                          <m:t> </m:t>
                        </m:r>
                        <m:r>
                          <a:rPr>
                            <a:latin typeface="Cambria Math" panose="02040503050406030204" pitchFamily="18" charset="0"/>
                          </a:rPr>
                          <m:t>5</m:t>
                        </m:r>
                      </m:e>
                    </m:d>
                  </m:oMath>
                </a14:m>
                <a:r>
                  <a:rPr sz="2800" dirty="0"/>
                  <a:t>" since the modulus is applied to the entire expression. If written before a congruence symbol, parentheses are needed around the expression.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a:stretch>
              </a:blipFill>
            </p:spPr>
            <p:txBody>
              <a:bodyPr/>
              <a:lstStyle/>
              <a:p>
                <a:r>
                  <a:rPr lang="en-US">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000" dirty="0"/>
              <a:t>Example 4: Evaluating Modular Addition</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sz="3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600" dirty="0"/>
                  <a:t>Calculate each of the following and compare the answers.</a:t>
                </a:r>
              </a:p>
              <a:p>
                <a:pPr marL="542925" indent="-542925">
                  <a:defRPr sz="2800"/>
                </a:pPr>
                <a:r>
                  <a:rPr lang="en-US" sz="2600" dirty="0"/>
                  <a:t>a.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10</m:t>
                        </m:r>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4</m:t>
                        </m:r>
                      </m:e>
                    </m:d>
                    <m:r>
                      <a:rPr sz="2600">
                        <a:latin typeface="Cambria Math" panose="02040503050406030204" pitchFamily="18" charset="0"/>
                      </a:rPr>
                      <m:t>+</m:t>
                    </m:r>
                    <m:d>
                      <m:dPr>
                        <m:ctrlPr>
                          <a:rPr sz="2600" i="1">
                            <a:latin typeface="Cambria Math" panose="02040503050406030204" pitchFamily="18" charset="0"/>
                          </a:rPr>
                        </m:ctrlPr>
                      </m:dPr>
                      <m:e>
                        <m:r>
                          <a:rPr sz="2600">
                            <a:latin typeface="Cambria Math" panose="02040503050406030204" pitchFamily="18" charset="0"/>
                          </a:rPr>
                          <m:t>17</m:t>
                        </m:r>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4</m:t>
                        </m:r>
                      </m:e>
                    </m:d>
                  </m:oMath>
                </a14:m>
                <a:r>
                  <a:rPr lang="en-US" sz="2600" dirty="0"/>
                  <a:t>,</a:t>
                </a:r>
                <a:endParaRPr sz="2600" dirty="0"/>
              </a:p>
              <a:p>
                <a:pPr marL="542925" indent="-542925">
                  <a:defRPr sz="2800"/>
                </a:pPr>
                <a:r>
                  <a:rPr lang="en-US" sz="2600" dirty="0"/>
                  <a:t>b.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10</m:t>
                        </m:r>
                        <m:r>
                          <a:rPr sz="2600">
                            <a:latin typeface="Cambria Math" panose="02040503050406030204" pitchFamily="18" charset="0"/>
                          </a:rPr>
                          <m:t>+</m:t>
                        </m:r>
                        <m:r>
                          <a:rPr sz="2600">
                            <a:latin typeface="Cambria Math" panose="02040503050406030204" pitchFamily="18" charset="0"/>
                          </a:rPr>
                          <m:t>17</m:t>
                        </m:r>
                      </m:e>
                    </m:d>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4</m:t>
                    </m:r>
                  </m:oMath>
                </a14:m>
                <a:r>
                  <a:rPr lang="en-US" sz="2600" dirty="0"/>
                  <a:t>.</a:t>
                </a:r>
              </a:p>
              <a:p>
                <a:r>
                  <a:rPr lang="en-IN" sz="2600" b="1" dirty="0"/>
                  <a:t>Solution</a:t>
                </a:r>
              </a:p>
              <a:p>
                <a:pPr marL="542925" indent="-542925">
                  <a:defRPr sz="2800"/>
                </a:pPr>
                <a:r>
                  <a:rPr lang="en-IN" sz="2600" dirty="0"/>
                  <a:t>a.	In order to find </a:t>
                </a:r>
                <a14:m>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10</m:t>
                        </m:r>
                        <m:r>
                          <m:rPr>
                            <m:nor/>
                          </m:rPr>
                          <a:rPr lang="ar-AE" sz="2600"/>
                          <m:t> </m:t>
                        </m:r>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r>
                      <a:rPr lang="ar-AE" sz="260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17</m:t>
                        </m:r>
                        <m:r>
                          <m:rPr>
                            <m:nor/>
                          </m:rPr>
                          <a:rPr lang="ar-AE" sz="2600"/>
                          <m:t> </m:t>
                        </m:r>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oMath>
                </a14:m>
                <a:r>
                  <a:rPr lang="ar-AE" sz="2600" dirty="0"/>
                  <a:t>,</a:t>
                </a:r>
                <a:r>
                  <a:rPr lang="en-IN" sz="2600" dirty="0"/>
                  <a:t> we need to find each modulo first as we did in</a:t>
                </a:r>
                <a:br>
                  <a:rPr lang="en-IN" sz="2600" dirty="0"/>
                </a:br>
                <a:r>
                  <a:rPr lang="en-IN" sz="2600" dirty="0"/>
                  <a:t>Example 3.</a:t>
                </a:r>
              </a:p>
              <a:p>
                <a:pPr/>
                <a14:m>
                  <m:oMathPara xmlns:m="http://schemas.openxmlformats.org/officeDocument/2006/math">
                    <m:oMathParaPr>
                      <m:jc m:val="centerGroup"/>
                    </m:oMathParaPr>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10</m:t>
                          </m:r>
                          <m:r>
                            <m:rPr>
                              <m:nor/>
                            </m:rPr>
                            <a:rPr lang="ar-AE" sz="2600"/>
                            <m:t> </m:t>
                          </m:r>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r>
                        <a:rPr lang="ar-AE" sz="2600">
                          <a:latin typeface="Cambria Math" panose="02040503050406030204" pitchFamily="18" charset="0"/>
                        </a:rPr>
                        <m:t>+</m:t>
                      </m:r>
                      <m:d>
                        <m:dPr>
                          <m:ctrlPr>
                            <a:rPr lang="ar-AE" sz="2600" i="1">
                              <a:latin typeface="Cambria Math" panose="02040503050406030204" pitchFamily="18" charset="0"/>
                            </a:rPr>
                          </m:ctrlPr>
                        </m:dPr>
                        <m:e>
                          <m:r>
                            <a:rPr lang="ar-AE" sz="2600">
                              <a:latin typeface="Cambria Math" panose="02040503050406030204" pitchFamily="18" charset="0"/>
                            </a:rPr>
                            <m:t>17</m:t>
                          </m:r>
                          <m:r>
                            <m:rPr>
                              <m:nor/>
                            </m:rPr>
                            <a:rPr lang="ar-AE" sz="2600"/>
                            <m:t> </m:t>
                          </m:r>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r>
                        <a:rPr lang="ar-AE" sz="2600">
                          <a:latin typeface="Cambria Math" panose="02040503050406030204" pitchFamily="18" charset="0"/>
                        </a:rPr>
                        <m:t>≡</m:t>
                      </m:r>
                      <m:r>
                        <a:rPr lang="ar-AE" sz="2600">
                          <a:latin typeface="Cambria Math" panose="02040503050406030204" pitchFamily="18" charset="0"/>
                        </a:rPr>
                        <m:t>2</m:t>
                      </m:r>
                      <m:r>
                        <a:rPr lang="ar-AE" sz="2600">
                          <a:latin typeface="Cambria Math" panose="02040503050406030204" pitchFamily="18" charset="0"/>
                        </a:rPr>
                        <m:t>+</m:t>
                      </m:r>
                      <m:r>
                        <a:rPr lang="ar-AE" sz="2600">
                          <a:latin typeface="Cambria Math" panose="02040503050406030204" pitchFamily="18" charset="0"/>
                        </a:rPr>
                        <m:t>1</m:t>
                      </m:r>
                      <m:d>
                        <m:dPr>
                          <m:ctrlPr>
                            <a:rPr lang="ar-AE" sz="2600" i="1">
                              <a:latin typeface="Cambria Math" panose="02040503050406030204" pitchFamily="18" charset="0"/>
                            </a:rPr>
                          </m:ctrlPr>
                        </m:dPr>
                        <m:e>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oMath>
                  </m:oMathPara>
                </a14:m>
                <a:br>
                  <a:rPr lang="ar-AE" sz="2600" dirty="0">
                    <a:latin typeface="Cambria Math" panose="02040503050406030204" pitchFamily="18" charset="0"/>
                  </a:rPr>
                </a:br>
                <a:r>
                  <a:rPr lang="en-US" sz="2600" dirty="0">
                    <a:latin typeface="Cambria Math" panose="02040503050406030204" pitchFamily="18" charset="0"/>
                  </a:rPr>
                  <a:t>					   </a:t>
                </a:r>
                <a14:m>
                  <m:oMath xmlns:m="http://schemas.openxmlformats.org/officeDocument/2006/math">
                    <m:r>
                      <a:rPr lang="ar-AE" sz="2600">
                        <a:latin typeface="Cambria Math" panose="02040503050406030204" pitchFamily="18" charset="0"/>
                      </a:rPr>
                      <m:t>≡</m:t>
                    </m:r>
                    <m:r>
                      <a:rPr lang="ar-AE" sz="2600">
                        <a:latin typeface="Cambria Math" panose="02040503050406030204" pitchFamily="18" charset="0"/>
                      </a:rPr>
                      <m:t>3</m:t>
                    </m:r>
                    <m:d>
                      <m:dPr>
                        <m:ctrlPr>
                          <a:rPr lang="ar-AE" sz="2600" i="1">
                            <a:latin typeface="Cambria Math" panose="02040503050406030204" pitchFamily="18" charset="0"/>
                          </a:rPr>
                        </m:ctrlPr>
                      </m:dPr>
                      <m:e>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4</m:t>
                        </m:r>
                      </m:e>
                    </m:d>
                  </m:oMath>
                </a14:m>
                <a:endParaRPr lang="ar-AE"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1407"/>
                </a:stretch>
              </a:blipFill>
            </p:spPr>
            <p:txBody>
              <a:bodyPr/>
              <a:lstStyle/>
              <a:p>
                <a:r>
                  <a:rPr lang="en-IN">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sz="3000" dirty="0"/>
              <a:t>Example 4: Evaluating Modular Addition</a:t>
            </a:r>
            <a:r>
              <a:rPr lang="en-US" sz="3000"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sz="30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For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10+17</m:t>
                        </m:r>
                      </m:e>
                    </m:d>
                    <m:r>
                      <m:rPr>
                        <m:nor/>
                      </m:rPr>
                      <a:rPr/>
                      <m:t> </m:t>
                    </m:r>
                    <m:r>
                      <m:rPr>
                        <m:sty m:val="p"/>
                      </m:rPr>
                      <a:rPr i="0">
                        <a:latin typeface="Cambria Math" panose="02040503050406030204" pitchFamily="18" charset="0"/>
                      </a:rPr>
                      <m:t>mod</m:t>
                    </m:r>
                    <m:r>
                      <m:rPr>
                        <m:nor/>
                      </m:rPr>
                      <a:rPr/>
                      <m:t> </m:t>
                    </m:r>
                    <m:r>
                      <a:rPr>
                        <a:latin typeface="Cambria Math" panose="02040503050406030204" pitchFamily="18" charset="0"/>
                      </a:rPr>
                      <m:t>4</m:t>
                    </m:r>
                  </m:oMath>
                </a14:m>
                <a:r>
                  <a:rPr sz="2800" dirty="0"/>
                  <a:t>, we can either add the numbers in the parentheses together first and then apply the modulus or we can find each individual modulus and then add them together as we did in part a. We will add the numbers first since they are small.</a:t>
                </a:r>
              </a:p>
              <a:p>
                <a:pPr/>
                <a14:m>
                  <m:oMathPara xmlns:m="http://schemas.openxmlformats.org/officeDocument/2006/math">
                    <m:oMathParaPr>
                      <m:jc m:val="centerGroup"/>
                    </m:oMathParaPr>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10+17</m:t>
                          </m:r>
                        </m:e>
                      </m:d>
                      <m:r>
                        <m:rPr>
                          <m:nor/>
                        </m:rPr>
                        <a:rPr/>
                        <m:t> </m:t>
                      </m:r>
                      <m:r>
                        <m:rPr>
                          <m:sty m:val="p"/>
                        </m:rPr>
                        <a:rPr i="0">
                          <a:latin typeface="Cambria Math" panose="02040503050406030204" pitchFamily="18" charset="0"/>
                        </a:rPr>
                        <m:t>mod</m:t>
                      </m:r>
                      <m:r>
                        <m:rPr>
                          <m:nor/>
                        </m:rPr>
                        <a:rPr/>
                        <m:t> </m:t>
                      </m:r>
                      <m:r>
                        <a:rPr>
                          <a:latin typeface="Cambria Math" panose="02040503050406030204" pitchFamily="18" charset="0"/>
                        </a:rPr>
                        <m:t>4=27</m:t>
                      </m:r>
                      <m:d>
                        <m:dPr>
                          <m:ctrlPr>
                            <a:rPr i="1">
                              <a:latin typeface="Cambria Math" panose="02040503050406030204" pitchFamily="18" charset="0"/>
                            </a:rPr>
                          </m:ctrlPr>
                        </m:dPr>
                        <m:e>
                          <m:r>
                            <m:rPr>
                              <m:nor/>
                            </m:rPr>
                            <a:rPr/>
                            <m:t> </m:t>
                          </m:r>
                          <m:r>
                            <m:rPr>
                              <m:sty m:val="p"/>
                            </m:rPr>
                            <a:rPr i="0">
                              <a:latin typeface="Cambria Math" panose="02040503050406030204" pitchFamily="18" charset="0"/>
                            </a:rPr>
                            <m:t>mod</m:t>
                          </m:r>
                          <m:r>
                            <m:rPr>
                              <m:nor/>
                            </m:rPr>
                            <a:rPr/>
                            <m:t> </m:t>
                          </m:r>
                          <m:r>
                            <a:rPr>
                              <a:latin typeface="Cambria Math" panose="02040503050406030204" pitchFamily="18" charset="0"/>
                            </a:rPr>
                            <m:t>4</m:t>
                          </m:r>
                        </m:e>
                      </m:d>
                    </m:oMath>
                  </m:oMathPara>
                </a14:m>
                <a:br>
                  <a:rPr dirty="0">
                    <a:latin typeface="Cambria Math" panose="02040503050406030204" pitchFamily="18" charset="0"/>
                  </a:rPr>
                </a:br>
                <a:r>
                  <a:rPr lang="en-US" dirty="0">
                    <a:latin typeface="Cambria Math" panose="02040503050406030204" pitchFamily="18" charset="0"/>
                  </a:rPr>
                  <a:t>				         </a:t>
                </a:r>
                <a14:m>
                  <m:oMath xmlns:m="http://schemas.openxmlformats.org/officeDocument/2006/math">
                    <m:r>
                      <a:rPr>
                        <a:latin typeface="Cambria Math" panose="02040503050406030204" pitchFamily="18" charset="0"/>
                      </a:rPr>
                      <m:t>≡3</m:t>
                    </m:r>
                    <m:d>
                      <m:dPr>
                        <m:ctrlPr>
                          <a:rPr i="1">
                            <a:latin typeface="Cambria Math" panose="02040503050406030204" pitchFamily="18" charset="0"/>
                          </a:rPr>
                        </m:ctrlPr>
                      </m:dPr>
                      <m:e>
                        <m:r>
                          <m:rPr>
                            <m:nor/>
                          </m:rPr>
                          <a:rPr/>
                          <m:t> </m:t>
                        </m:r>
                        <m:r>
                          <m:rPr>
                            <m:sty m:val="p"/>
                          </m:rPr>
                          <a:rPr i="0">
                            <a:latin typeface="Cambria Math" panose="02040503050406030204" pitchFamily="18" charset="0"/>
                          </a:rPr>
                          <m:t>mod</m:t>
                        </m:r>
                        <m:r>
                          <m:rPr>
                            <m:nor/>
                          </m:rPr>
                          <a:rPr/>
                          <m:t> </m:t>
                        </m:r>
                        <m:r>
                          <a:rPr>
                            <a:latin typeface="Cambria Math" panose="02040503050406030204" pitchFamily="18" charset="0"/>
                          </a:rPr>
                          <m:t>4</m:t>
                        </m:r>
                      </m:e>
                    </m:d>
                  </m:oMath>
                </a14:m>
                <a:endParaRPr sz="2800" dirty="0"/>
              </a:p>
              <a:p>
                <a:pPr marL="457200" lvl="1" indent="0">
                  <a:buNone/>
                </a:pPr>
                <a:r>
                  <a:rPr dirty="0"/>
                  <a:t>Comparing answers in parts a. and b., we can see that they provide equivalent solutions using modular arithmetic.</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b="-3313"/>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Show that </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16</m:t>
                        </m:r>
                        <m:r>
                          <m:rPr>
                            <m:nor/>
                          </m:rPr>
                          <a:rPr lang="ar-AE"/>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r>
                          <m:rPr>
                            <m:nor/>
                          </m:rPr>
                          <a:rPr lang="ar-AE"/>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2</m:t>
                        </m:r>
                      </m:e>
                    </m:d>
                  </m:oMath>
                </a14:m>
                <a:r>
                  <a:rPr lang="ar-AE" sz="2800" dirty="0"/>
                  <a:t> </a:t>
                </a:r>
                <a:r>
                  <a:rPr lang="en-IN" sz="2800" dirty="0"/>
                  <a:t>is the same as</a:t>
                </a:r>
                <a:br>
                  <a:rPr lang="en-IN" sz="2800" dirty="0"/>
                </a:b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16</m:t>
                        </m:r>
                        <m:r>
                          <a:rPr lang="ar-AE" smtClean="0">
                            <a:latin typeface="Cambria Math" panose="02040503050406030204" pitchFamily="18" charset="0"/>
                          </a:rPr>
                          <m:t>⋅</m:t>
                        </m:r>
                        <m:r>
                          <a:rPr lang="ar-AE">
                            <a:latin typeface="Cambria Math" panose="02040503050406030204" pitchFamily="18" charset="0"/>
                          </a:rPr>
                          <m:t>3</m:t>
                        </m:r>
                      </m:e>
                    </m:d>
                    <m:r>
                      <m:rPr>
                        <m:nor/>
                      </m:rPr>
                      <a:rPr lang="ar-AE"/>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2</m:t>
                    </m:r>
                  </m:oMath>
                </a14:m>
                <a:r>
                  <a:rPr lang="en-IN" sz="2800" dirty="0"/>
                  <a:t>.</a:t>
                </a:r>
              </a:p>
              <a:p>
                <a:pPr>
                  <a:defRPr sz="2800"/>
                </a:pPr>
                <a:endParaRPr lang="en-IN" dirty="0"/>
              </a:p>
              <a:p>
                <a:pPr>
                  <a:defRPr sz="2800"/>
                </a:pPr>
                <a:r>
                  <a:rPr lang="en-IN" sz="2800" dirty="0"/>
                  <a:t>Answer: </a:t>
                </a:r>
              </a:p>
              <a:p>
                <a:pPr>
                  <a:defRPr sz="2800"/>
                </a:pPr>
                <a14:m>
                  <m:oMath xmlns:m="http://schemas.openxmlformats.org/officeDocument/2006/math">
                    <m:d>
                      <m:dPr>
                        <m:ctrlPr>
                          <a:rPr lang="ar-AE" i="1" smtClean="0">
                            <a:latin typeface="Cambria Math" panose="02040503050406030204" pitchFamily="18" charset="0"/>
                          </a:rPr>
                        </m:ctrlPr>
                      </m:dPr>
                      <m:e>
                        <m:r>
                          <a:rPr lang="ar-AE">
                            <a:latin typeface="Cambria Math" panose="02040503050406030204" pitchFamily="18" charset="0"/>
                          </a:rPr>
                          <m:t>16</m:t>
                        </m:r>
                        <m:r>
                          <m:rPr>
                            <m:nor/>
                          </m:rPr>
                          <a:rPr lang="ar-AE"/>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2</m:t>
                        </m:r>
                      </m:e>
                    </m:d>
                    <m:r>
                      <a:rPr lang="ar-AE">
                        <a:latin typeface="Cambria Math" panose="02040503050406030204" pitchFamily="18" charset="0"/>
                      </a:rPr>
                      <m:t>⋅</m:t>
                    </m:r>
                    <m:d>
                      <m:dPr>
                        <m:ctrlPr>
                          <a:rPr lang="ar-AE" i="1">
                            <a:latin typeface="Cambria Math" panose="02040503050406030204" pitchFamily="18" charset="0"/>
                          </a:rPr>
                        </m:ctrlPr>
                      </m:dPr>
                      <m:e>
                        <m:r>
                          <a:rPr lang="ar-AE">
                            <a:latin typeface="Cambria Math" panose="02040503050406030204" pitchFamily="18" charset="0"/>
                          </a:rPr>
                          <m:t>3</m:t>
                        </m:r>
                        <m:r>
                          <m:rPr>
                            <m:nor/>
                          </m:rPr>
                          <a:rPr lang="ar-AE"/>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2</m:t>
                        </m:r>
                      </m:e>
                    </m:d>
                  </m:oMath>
                </a14:m>
                <a:r>
                  <a:rPr lang="ar-AE" sz="2800" dirty="0"/>
                  <a:t> </a:t>
                </a:r>
                <a14:m>
                  <m:oMath xmlns:m="http://schemas.openxmlformats.org/officeDocument/2006/math">
                    <m:r>
                      <a:rPr lang="ar-AE">
                        <a:latin typeface="Cambria Math" panose="02040503050406030204" pitchFamily="18" charset="0"/>
                      </a:rPr>
                      <m:t>≡</m:t>
                    </m:r>
                  </m:oMath>
                </a14:m>
                <a:r>
                  <a:rPr lang="en-US" sz="2800" dirty="0"/>
                  <a:t> </a:t>
                </a:r>
                <a:r>
                  <a:rPr lang="ar-AE" sz="2800" dirty="0"/>
                  <a:t> 0</a:t>
                </a:r>
                <a:r>
                  <a:rPr lang="ar-AE" dirty="0"/>
                  <a:t> </a:t>
                </a:r>
                <a14:m>
                  <m:oMath xmlns:m="http://schemas.openxmlformats.org/officeDocument/2006/math">
                    <m:r>
                      <a:rPr lang="ar-AE">
                        <a:latin typeface="Cambria Math" panose="02040503050406030204" pitchFamily="18" charset="0"/>
                      </a:rPr>
                      <m:t>⋅</m:t>
                    </m:r>
                    <m:r>
                      <a:rPr lang="ar-AE" i="1">
                        <a:latin typeface="Cambria Math" panose="02040503050406030204" pitchFamily="18" charset="0"/>
                      </a:rPr>
                      <m:t> </m:t>
                    </m:r>
                  </m:oMath>
                </a14:m>
                <a:r>
                  <a:rPr lang="ar-AE" sz="2800" dirty="0"/>
                  <a:t>1</a:t>
                </a:r>
                <a:r>
                  <a:rPr lang="en-US" sz="2800" dirty="0"/>
                  <a:t> </a:t>
                </a:r>
                <a14:m>
                  <m:oMath xmlns:m="http://schemas.openxmlformats.org/officeDocument/2006/math">
                    <m:r>
                      <a:rPr lang="en-US" b="0" i="0" smtClean="0">
                        <a:latin typeface="Cambria Math" panose="02040503050406030204" pitchFamily="18" charset="0"/>
                      </a:rPr>
                      <m:t>(</m:t>
                    </m:r>
                    <m:r>
                      <m:rPr>
                        <m:sty m:val="p"/>
                      </m:rPr>
                      <a:rPr lang="en-IN">
                        <a:latin typeface="Cambria Math" panose="02040503050406030204" pitchFamily="18" charset="0"/>
                      </a:rPr>
                      <m:t>mod</m:t>
                    </m:r>
                    <m:r>
                      <m:rPr>
                        <m:nor/>
                      </m:rPr>
                      <a:rPr lang="en-IN"/>
                      <m:t> </m:t>
                    </m:r>
                    <m:r>
                      <a:rPr lang="en-IN">
                        <a:latin typeface="Cambria Math" panose="02040503050406030204" pitchFamily="18" charset="0"/>
                      </a:rPr>
                      <m:t>2</m:t>
                    </m:r>
                  </m:oMath>
                </a14:m>
                <a:r>
                  <a:rPr lang="en-IN" sz="2800" dirty="0"/>
                  <a:t>) </a:t>
                </a:r>
                <a14:m>
                  <m:oMath xmlns:m="http://schemas.openxmlformats.org/officeDocument/2006/math">
                    <m:r>
                      <a:rPr lang="en-IN">
                        <a:latin typeface="Cambria Math" panose="02040503050406030204" pitchFamily="18" charset="0"/>
                      </a:rPr>
                      <m:t>≡</m:t>
                    </m:r>
                  </m:oMath>
                </a14:m>
                <a:r>
                  <a:rPr lang="en-IN" dirty="0"/>
                  <a:t> 0 (</a:t>
                </a:r>
                <a14:m>
                  <m:oMath xmlns:m="http://schemas.openxmlformats.org/officeDocument/2006/math">
                    <m:r>
                      <m:rPr>
                        <m:sty m:val="p"/>
                      </m:rPr>
                      <a:rPr lang="en-IN">
                        <a:latin typeface="Cambria Math" panose="02040503050406030204" pitchFamily="18" charset="0"/>
                      </a:rPr>
                      <m:t>mod</m:t>
                    </m:r>
                    <m:r>
                      <m:rPr>
                        <m:nor/>
                      </m:rPr>
                      <a:rPr lang="en-IN"/>
                      <m:t> </m:t>
                    </m:r>
                    <m:r>
                      <a:rPr lang="en-IN">
                        <a:latin typeface="Cambria Math" panose="02040503050406030204" pitchFamily="18" charset="0"/>
                      </a:rPr>
                      <m:t>2</m:t>
                    </m:r>
                  </m:oMath>
                </a14:m>
                <a:r>
                  <a:rPr lang="en-IN" dirty="0"/>
                  <a:t>) </a:t>
                </a:r>
              </a:p>
              <a:p>
                <a:pPr>
                  <a:defRPr sz="2800"/>
                </a:pPr>
                <a:endParaRPr lang="en-IN" sz="2800" dirty="0"/>
              </a:p>
              <a:p>
                <a:pPr>
                  <a:defRPr sz="2800"/>
                </a:pPr>
                <a14:m>
                  <m:oMath xmlns:m="http://schemas.openxmlformats.org/officeDocument/2006/math">
                    <m:d>
                      <m:dPr>
                        <m:ctrlPr>
                          <a:rPr lang="ar-AE" i="1" smtClean="0">
                            <a:latin typeface="Cambria Math" panose="02040503050406030204" pitchFamily="18" charset="0"/>
                          </a:rPr>
                        </m:ctrlPr>
                      </m:dPr>
                      <m:e>
                        <m:r>
                          <a:rPr lang="ar-AE">
                            <a:latin typeface="Cambria Math" panose="02040503050406030204" pitchFamily="18" charset="0"/>
                          </a:rPr>
                          <m:t>16</m:t>
                        </m:r>
                        <m:r>
                          <a:rPr lang="ar-AE">
                            <a:latin typeface="Cambria Math" panose="02040503050406030204" pitchFamily="18" charset="0"/>
                          </a:rPr>
                          <m:t>⋅</m:t>
                        </m:r>
                        <m:r>
                          <a:rPr lang="en-US" b="0" i="0" smtClean="0">
                            <a:latin typeface="Cambria Math" panose="02040503050406030204" pitchFamily="18" charset="0"/>
                          </a:rPr>
                          <m:t>3</m:t>
                        </m:r>
                      </m:e>
                    </m:d>
                  </m:oMath>
                </a14:m>
                <a:r>
                  <a:rPr lang="en-US" sz="2800" dirty="0"/>
                  <a:t> </a:t>
                </a:r>
                <a14:m>
                  <m:oMath xmlns:m="http://schemas.openxmlformats.org/officeDocument/2006/math">
                    <m:r>
                      <m:rPr>
                        <m:sty m:val="p"/>
                      </m:rPr>
                      <a:rPr lang="en-IN">
                        <a:latin typeface="Cambria Math" panose="02040503050406030204" pitchFamily="18" charset="0"/>
                      </a:rPr>
                      <m:t>mod</m:t>
                    </m:r>
                    <m:r>
                      <m:rPr>
                        <m:nor/>
                      </m:rPr>
                      <a:rPr lang="en-IN"/>
                      <m:t> </m:t>
                    </m:r>
                  </m:oMath>
                </a14:m>
                <a:r>
                  <a:rPr lang="en-US" sz="2800" dirty="0"/>
                  <a:t>2 </a:t>
                </a:r>
                <a14:m>
                  <m:oMath xmlns:m="http://schemas.openxmlformats.org/officeDocument/2006/math">
                    <m:r>
                      <a:rPr lang="ar-AE">
                        <a:latin typeface="Cambria Math" panose="02040503050406030204" pitchFamily="18" charset="0"/>
                      </a:rPr>
                      <m:t>≡</m:t>
                    </m:r>
                  </m:oMath>
                </a14:m>
                <a:r>
                  <a:rPr lang="en-US" sz="2800" dirty="0"/>
                  <a:t> 48 </a:t>
                </a:r>
                <a:r>
                  <a:rPr lang="en-IN" dirty="0"/>
                  <a:t>(</a:t>
                </a:r>
                <a14:m>
                  <m:oMath xmlns:m="http://schemas.openxmlformats.org/officeDocument/2006/math">
                    <m:r>
                      <m:rPr>
                        <m:sty m:val="p"/>
                      </m:rPr>
                      <a:rPr lang="en-IN">
                        <a:latin typeface="Cambria Math" panose="02040503050406030204" pitchFamily="18" charset="0"/>
                      </a:rPr>
                      <m:t>mod</m:t>
                    </m:r>
                    <m:r>
                      <m:rPr>
                        <m:nor/>
                      </m:rPr>
                      <a:rPr lang="en-IN"/>
                      <m:t> </m:t>
                    </m:r>
                    <m:r>
                      <a:rPr lang="en-IN">
                        <a:latin typeface="Cambria Math" panose="02040503050406030204" pitchFamily="18" charset="0"/>
                      </a:rPr>
                      <m:t>2</m:t>
                    </m:r>
                  </m:oMath>
                </a14:m>
                <a:r>
                  <a:rPr lang="en-IN" dirty="0"/>
                  <a:t>) </a:t>
                </a:r>
                <a14:m>
                  <m:oMath xmlns:m="http://schemas.openxmlformats.org/officeDocument/2006/math">
                    <m:r>
                      <a:rPr lang="ar-AE">
                        <a:latin typeface="Cambria Math" panose="02040503050406030204" pitchFamily="18" charset="0"/>
                      </a:rPr>
                      <m:t>≡</m:t>
                    </m:r>
                  </m:oMath>
                </a14:m>
                <a:r>
                  <a:rPr lang="en-IN" dirty="0"/>
                  <a:t> 0 (</a:t>
                </a:r>
                <a14:m>
                  <m:oMath xmlns:m="http://schemas.openxmlformats.org/officeDocument/2006/math">
                    <m:r>
                      <m:rPr>
                        <m:sty m:val="p"/>
                      </m:rPr>
                      <a:rPr lang="en-IN">
                        <a:latin typeface="Cambria Math" panose="02040503050406030204" pitchFamily="18" charset="0"/>
                      </a:rPr>
                      <m:t>mod</m:t>
                    </m:r>
                    <m:r>
                      <m:rPr>
                        <m:nor/>
                      </m:rPr>
                      <a:rPr lang="en-IN"/>
                      <m:t> </m:t>
                    </m:r>
                    <m:r>
                      <a:rPr lang="en-IN">
                        <a:latin typeface="Cambria Math" panose="02040503050406030204" pitchFamily="18" charset="0"/>
                      </a:rPr>
                      <m:t>2</m:t>
                    </m:r>
                  </m:oMath>
                </a14:m>
                <a:r>
                  <a:rPr lang="en-IN" dirty="0"/>
                  <a:t>) </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r="-963"/>
                </a:stretch>
              </a:blipFill>
            </p:spPr>
            <p:txBody>
              <a:bodyPr/>
              <a:lstStyle/>
              <a:p>
                <a:r>
                  <a:rPr lang="en-IN">
                    <a:noFill/>
                  </a:rPr>
                  <a:t> </a:t>
                </a:r>
              </a:p>
            </p:txBody>
          </p:sp>
        </mc:Fallback>
      </mc:AlternateContent>
    </p:spTree>
    <p:extLst>
      <p:ext uri="{BB962C8B-B14F-4D97-AF65-F5344CB8AC3E}">
        <p14:creationId xmlns:p14="http://schemas.microsoft.com/office/powerpoint/2010/main" val="1034695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The top number on this bar code is the 10-digit </a:t>
            </a:r>
            <a:r>
              <a:rPr sz="2800" b="1" dirty="0"/>
              <a:t>ISBN</a:t>
            </a:r>
            <a:r>
              <a:rPr sz="2800" dirty="0"/>
              <a:t> for the book. The bottom number is the 13-digit </a:t>
            </a:r>
            <a:r>
              <a:rPr sz="2800" b="1" dirty="0"/>
              <a:t>ISBN</a:t>
            </a:r>
            <a:r>
              <a:rPr sz="2800" dirty="0"/>
              <a:t>, which is the new standard as of 2007.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Verifying the Validity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dirty="0"/>
              <a:t>Verify the validity of the </a:t>
            </a:r>
            <a:r>
              <a:rPr sz="2800" b="1" dirty="0"/>
              <a:t>ISBN</a:t>
            </a:r>
            <a:r>
              <a:rPr sz="2800" dirty="0"/>
              <a:t> shown here by performing the process described for finding the check-sum digit.</a:t>
            </a:r>
          </a:p>
        </p:txBody>
      </p:sp>
      <p:pic>
        <p:nvPicPr>
          <p:cNvPr id="7" name="Picture 6" descr="Barcode with 10-digit ISBN 0-07-338125-X and 13-digit ISBN 9 780073 381251.">
            <a:extLst>
              <a:ext uri="{FF2B5EF4-FFF2-40B4-BE49-F238E27FC236}">
                <a16:creationId xmlns:a16="http://schemas.microsoft.com/office/drawing/2014/main" id="{A40C15A7-695C-4241-BD99-C3B0D2C708B6}"/>
              </a:ext>
            </a:extLst>
          </p:cNvPr>
          <p:cNvPicPr>
            <a:picLocks noChangeAspect="1"/>
          </p:cNvPicPr>
          <p:nvPr/>
        </p:nvPicPr>
        <p:blipFill>
          <a:blip r:embed="rId2"/>
          <a:srcRect b="17960"/>
          <a:stretch>
            <a:fillRect/>
          </a:stretch>
        </p:blipFill>
        <p:spPr>
          <a:xfrm>
            <a:off x="3266893" y="2362200"/>
            <a:ext cx="2610214" cy="2133600"/>
          </a:xfrm>
          <a:prstGeom prst="rect">
            <a:avLst/>
          </a:prstGeom>
        </p:spPr>
      </p:pic>
      <p:sp>
        <p:nvSpPr>
          <p:cNvPr id="4" name="TextBox 3">
            <a:extLst>
              <a:ext uri="{FF2B5EF4-FFF2-40B4-BE49-F238E27FC236}">
                <a16:creationId xmlns:a16="http://schemas.microsoft.com/office/drawing/2014/main" id="{6541A0CF-0971-D10A-B550-C40FA30D4BF5}"/>
              </a:ext>
            </a:extLst>
          </p:cNvPr>
          <p:cNvSpPr txBox="1"/>
          <p:nvPr/>
        </p:nvSpPr>
        <p:spPr>
          <a:xfrm>
            <a:off x="3962400" y="44196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3</a:t>
            </a:r>
            <a:endParaRPr lang="en-IN"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Verifying the Validity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200" b="1" dirty="0"/>
                  <a:t>Solution</a:t>
                </a:r>
              </a:p>
              <a:p>
                <a:pPr>
                  <a:defRPr sz="2800"/>
                </a:pPr>
                <a:r>
                  <a:rPr sz="2200" dirty="0"/>
                  <a:t>To verify the ISBN, we need to find the various multiples of the first </a:t>
                </a:r>
                <a:r>
                  <a:rPr sz="2200" dirty="0">
                    <a:latin typeface="Cambria Math"/>
                  </a:rPr>
                  <a:t>9</a:t>
                </a:r>
                <a:r>
                  <a:rPr sz="2200" dirty="0"/>
                  <a:t> digits in the number, and add them together with the check-sum digit. Remember, the sum should be congruent to </a:t>
                </a:r>
                <a14:m>
                  <m:oMath xmlns:m="http://schemas.openxmlformats.org/officeDocument/2006/math">
                    <m:r>
                      <a:rPr sz="2200">
                        <a:latin typeface="Cambria Math" panose="02040503050406030204" pitchFamily="18" charset="0"/>
                      </a:rPr>
                      <m:t>0</m:t>
                    </m:r>
                    <m:r>
                      <m:rPr>
                        <m:nor/>
                      </m:rPr>
                      <a:rPr sz="2200"/>
                      <m:t> </m:t>
                    </m:r>
                    <m:r>
                      <m:rPr>
                        <m:nor/>
                      </m:rPr>
                      <a:rPr lang="en-US" sz="2200" b="0" i="0" smtClean="0"/>
                      <m:t>mod</m:t>
                    </m:r>
                    <m:r>
                      <m:rPr>
                        <m:nor/>
                      </m:rPr>
                      <a:rPr sz="2200"/>
                      <m:t> </m:t>
                    </m:r>
                    <m:r>
                      <a:rPr sz="2200">
                        <a:latin typeface="Cambria Math" panose="02040503050406030204" pitchFamily="18" charset="0"/>
                      </a:rPr>
                      <m:t>11</m:t>
                    </m:r>
                  </m:oMath>
                </a14:m>
                <a:r>
                  <a:rPr sz="2200" dirty="0"/>
                  <a:t>.</a:t>
                </a:r>
              </a:p>
              <a:p>
                <a:r>
                  <a:rPr sz="2200" dirty="0"/>
                  <a:t>First, we'll find the multiples of the first </a:t>
                </a:r>
                <a:r>
                  <a:rPr sz="2200" dirty="0">
                    <a:latin typeface="Cambria Math"/>
                  </a:rPr>
                  <a:t>9</a:t>
                </a:r>
                <a:r>
                  <a:rPr sz="2200" dirty="0"/>
                  <a:t> digits.</a:t>
                </a:r>
                <a:endParaRPr lang="en-US" sz="2200" dirty="0"/>
              </a:p>
              <a:p>
                <a:endParaRPr sz="2200" dirty="0"/>
              </a:p>
              <a:p>
                <a:pPr algn="ctr"/>
                <a:r>
                  <a:rPr sz="2200" dirty="0"/>
                  <a:t>​</a:t>
                </a:r>
                <a:endParaRPr lang="en-US" sz="2200" dirty="0"/>
              </a:p>
              <a:p>
                <a:pPr algn="ctr"/>
                <a:endParaRPr lang="en-US" sz="2200" dirty="0"/>
              </a:p>
              <a:p>
                <a:pPr algn="ctr"/>
                <a:endParaRPr sz="2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444"/>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graphicFrame>
            <p:nvGraphicFramePr>
              <p:cNvPr id="4" name="Table 3" descr="open parenthesis 10 times 0 closed parenthesis plus open parenthesis 9 times 0 closed parenthesis plus open parenthesis 8 times 7 closed parenthesis plus open parenthesis 7 times 3 closed parenthesis plus open parenthesis 6 times 3 closed parenthesis plus open parenthesis 5 times 8 closed parenthesis plus open parenthesis 4 times 1 closed parenthesis plus open parenthesis 3 times 2 closed parenthesis plus open parenthesis 2 times 5 closed parenthesis&#10;which simplifies to &#10;0 plus 0 plus 56 plus 21 plus 18 plus 40 plus 4 plus 6 plus 10 equals 155"/>
              <p:cNvGraphicFramePr>
                <a:graphicFrameLocks noGrp="1"/>
              </p:cNvGraphicFramePr>
              <p:nvPr>
                <p:extLst>
                  <p:ext uri="{D42A27DB-BD31-4B8C-83A1-F6EECF244321}">
                    <p14:modId xmlns:p14="http://schemas.microsoft.com/office/powerpoint/2010/main" val="3311825849"/>
                  </p:ext>
                </p:extLst>
              </p:nvPr>
            </p:nvGraphicFramePr>
            <p:xfrm>
              <a:off x="457200" y="2971800"/>
              <a:ext cx="8061064" cy="1044160"/>
            </p:xfrm>
            <a:graphic>
              <a:graphicData uri="http://schemas.openxmlformats.org/drawingml/2006/table">
                <a:tbl>
                  <a:tblPr firstRow="1" bandRow="1">
                    <a:tableStyleId>{2D5ABB26-0587-4C30-8999-92F81FD0307C}</a:tableStyleId>
                  </a:tblPr>
                  <a:tblGrid>
                    <a:gridCol w="8061064">
                      <a:extLst>
                        <a:ext uri="{9D8B030D-6E8A-4147-A177-3AD203B41FA5}">
                          <a16:colId xmlns:a16="http://schemas.microsoft.com/office/drawing/2014/main" val="20000"/>
                        </a:ext>
                      </a:extLst>
                    </a:gridCol>
                  </a:tblGrid>
                  <a:tr h="349216">
                    <a:tc>
                      <a:txBody>
                        <a:bodyPr/>
                        <a:lstStyle/>
                        <a:p>
                          <a:pPr algn="r">
                            <a:defRPr sz="1600"/>
                          </a:pPr>
                          <a:r>
                            <a:rPr sz="1800" dirty="0"/>
                            <a:t>​</a:t>
                          </a:r>
                          <a14:m>
                            <m:oMath xmlns:m="http://schemas.openxmlformats.org/officeDocument/2006/math">
                              <m:d>
                                <m:dPr>
                                  <m:ctrlPr>
                                    <a:rPr sz="1800" i="1">
                                      <a:latin typeface="Cambria Math" panose="02040503050406030204" pitchFamily="18" charset="0"/>
                                    </a:rPr>
                                  </m:ctrlPr>
                                </m:dPr>
                                <m:e>
                                  <m:r>
                                    <a:rPr sz="1800">
                                      <a:latin typeface="Cambria Math"/>
                                    </a:rPr>
                                    <m:t>10</m:t>
                                  </m:r>
                                  <m:r>
                                    <a:rPr sz="1800">
                                      <a:latin typeface="Cambria Math"/>
                                    </a:rPr>
                                    <m:t>⋅</m:t>
                                  </m:r>
                                  <m:r>
                                    <a:rPr sz="1800">
                                      <a:latin typeface="Cambria Math"/>
                                    </a:rPr>
                                    <m:t>0</m:t>
                                  </m:r>
                                </m:e>
                              </m:d>
                              <m:r>
                                <a:rPr sz="1800">
                                  <a:latin typeface="Cambria Math"/>
                                </a:rPr>
                                <m:t>+</m:t>
                              </m:r>
                              <m:d>
                                <m:dPr>
                                  <m:ctrlPr>
                                    <a:rPr sz="1800" i="1">
                                      <a:latin typeface="Cambria Math" panose="02040503050406030204" pitchFamily="18" charset="0"/>
                                    </a:rPr>
                                  </m:ctrlPr>
                                </m:dPr>
                                <m:e>
                                  <m:r>
                                    <a:rPr sz="1800">
                                      <a:latin typeface="Cambria Math"/>
                                    </a:rPr>
                                    <m:t>9</m:t>
                                  </m:r>
                                  <m:r>
                                    <a:rPr sz="1800">
                                      <a:latin typeface="Cambria Math"/>
                                    </a:rPr>
                                    <m:t>⋅</m:t>
                                  </m:r>
                                  <m:r>
                                    <a:rPr sz="1800">
                                      <a:latin typeface="Cambria Math"/>
                                    </a:rPr>
                                    <m:t>0</m:t>
                                  </m:r>
                                </m:e>
                              </m:d>
                              <m:r>
                                <a:rPr sz="1800">
                                  <a:latin typeface="Cambria Math"/>
                                </a:rPr>
                                <m:t>+</m:t>
                              </m:r>
                              <m:d>
                                <m:dPr>
                                  <m:ctrlPr>
                                    <a:rPr sz="1800" i="1">
                                      <a:latin typeface="Cambria Math" panose="02040503050406030204" pitchFamily="18" charset="0"/>
                                    </a:rPr>
                                  </m:ctrlPr>
                                </m:dPr>
                                <m:e>
                                  <m:r>
                                    <a:rPr sz="1800">
                                      <a:latin typeface="Cambria Math"/>
                                    </a:rPr>
                                    <m:t>8</m:t>
                                  </m:r>
                                  <m:r>
                                    <a:rPr sz="1800">
                                      <a:latin typeface="Cambria Math"/>
                                    </a:rPr>
                                    <m:t>⋅</m:t>
                                  </m:r>
                                  <m:r>
                                    <a:rPr sz="1800">
                                      <a:latin typeface="Cambria Math"/>
                                    </a:rPr>
                                    <m:t>7</m:t>
                                  </m:r>
                                </m:e>
                              </m:d>
                              <m:r>
                                <a:rPr sz="1800">
                                  <a:latin typeface="Cambria Math"/>
                                </a:rPr>
                                <m:t>+</m:t>
                              </m:r>
                              <m:d>
                                <m:dPr>
                                  <m:ctrlPr>
                                    <a:rPr sz="1800" i="1">
                                      <a:latin typeface="Cambria Math" panose="02040503050406030204" pitchFamily="18" charset="0"/>
                                    </a:rPr>
                                  </m:ctrlPr>
                                </m:dPr>
                                <m:e>
                                  <m:r>
                                    <a:rPr sz="1800">
                                      <a:latin typeface="Cambria Math"/>
                                    </a:rPr>
                                    <m:t>7</m:t>
                                  </m:r>
                                  <m:r>
                                    <a:rPr sz="1800">
                                      <a:latin typeface="Cambria Math"/>
                                    </a:rPr>
                                    <m:t>⋅</m:t>
                                  </m:r>
                                  <m:r>
                                    <a:rPr sz="1800">
                                      <a:latin typeface="Cambria Math"/>
                                    </a:rPr>
                                    <m:t>3</m:t>
                                  </m:r>
                                </m:e>
                              </m:d>
                              <m:r>
                                <a:rPr sz="1800">
                                  <a:latin typeface="Cambria Math"/>
                                </a:rPr>
                                <m:t>+</m:t>
                              </m:r>
                              <m:d>
                                <m:dPr>
                                  <m:ctrlPr>
                                    <a:rPr sz="1800" i="1">
                                      <a:latin typeface="Cambria Math" panose="02040503050406030204" pitchFamily="18" charset="0"/>
                                    </a:rPr>
                                  </m:ctrlPr>
                                </m:dPr>
                                <m:e>
                                  <m:r>
                                    <a:rPr sz="1800">
                                      <a:latin typeface="Cambria Math"/>
                                    </a:rPr>
                                    <m:t>6</m:t>
                                  </m:r>
                                  <m:r>
                                    <a:rPr sz="1800">
                                      <a:latin typeface="Cambria Math"/>
                                    </a:rPr>
                                    <m:t>⋅</m:t>
                                  </m:r>
                                  <m:r>
                                    <a:rPr sz="1800">
                                      <a:latin typeface="Cambria Math"/>
                                    </a:rPr>
                                    <m:t>3</m:t>
                                  </m:r>
                                </m:e>
                              </m:d>
                              <m:r>
                                <a:rPr sz="1800">
                                  <a:latin typeface="Cambria Math"/>
                                </a:rPr>
                                <m:t>+</m:t>
                              </m:r>
                              <m:d>
                                <m:dPr>
                                  <m:ctrlPr>
                                    <a:rPr sz="1800" i="1">
                                      <a:latin typeface="Cambria Math" panose="02040503050406030204" pitchFamily="18" charset="0"/>
                                    </a:rPr>
                                  </m:ctrlPr>
                                </m:dPr>
                                <m:e>
                                  <m:r>
                                    <a:rPr sz="1800">
                                      <a:latin typeface="Cambria Math"/>
                                    </a:rPr>
                                    <m:t>5</m:t>
                                  </m:r>
                                  <m:r>
                                    <a:rPr sz="1800">
                                      <a:latin typeface="Cambria Math"/>
                                    </a:rPr>
                                    <m:t>⋅</m:t>
                                  </m:r>
                                  <m:r>
                                    <a:rPr sz="1800">
                                      <a:latin typeface="Cambria Math"/>
                                    </a:rPr>
                                    <m:t>8</m:t>
                                  </m:r>
                                </m:e>
                              </m:d>
                              <m:r>
                                <a:rPr sz="1800">
                                  <a:latin typeface="Cambria Math"/>
                                </a:rPr>
                                <m:t>+</m:t>
                              </m:r>
                              <m:d>
                                <m:dPr>
                                  <m:ctrlPr>
                                    <a:rPr sz="1800" i="1">
                                      <a:latin typeface="Cambria Math" panose="02040503050406030204" pitchFamily="18" charset="0"/>
                                    </a:rPr>
                                  </m:ctrlPr>
                                </m:dPr>
                                <m:e>
                                  <m:r>
                                    <a:rPr sz="1800">
                                      <a:latin typeface="Cambria Math"/>
                                    </a:rPr>
                                    <m:t>4</m:t>
                                  </m:r>
                                  <m:r>
                                    <a:rPr sz="1800">
                                      <a:latin typeface="Cambria Math"/>
                                    </a:rPr>
                                    <m:t>⋅</m:t>
                                  </m:r>
                                  <m:r>
                                    <a:rPr sz="1800">
                                      <a:latin typeface="Cambria Math"/>
                                    </a:rPr>
                                    <m:t>1</m:t>
                                  </m:r>
                                </m:e>
                              </m:d>
                              <m:r>
                                <a:rPr sz="1800">
                                  <a:latin typeface="Cambria Math"/>
                                </a:rPr>
                                <m:t>+</m:t>
                              </m:r>
                              <m:d>
                                <m:dPr>
                                  <m:ctrlPr>
                                    <a:rPr sz="1800" i="1">
                                      <a:latin typeface="Cambria Math" panose="02040503050406030204" pitchFamily="18" charset="0"/>
                                    </a:rPr>
                                  </m:ctrlPr>
                                </m:dPr>
                                <m:e>
                                  <m:r>
                                    <a:rPr sz="1800">
                                      <a:latin typeface="Cambria Math"/>
                                    </a:rPr>
                                    <m:t>3</m:t>
                                  </m:r>
                                  <m:r>
                                    <a:rPr sz="1800">
                                      <a:latin typeface="Cambria Math"/>
                                    </a:rPr>
                                    <m:t>⋅</m:t>
                                  </m:r>
                                  <m:r>
                                    <a:rPr sz="1800">
                                      <a:latin typeface="Cambria Math"/>
                                    </a:rPr>
                                    <m:t>2</m:t>
                                  </m:r>
                                </m:e>
                              </m:d>
                              <m:r>
                                <a:rPr sz="1800">
                                  <a:latin typeface="Cambria Math"/>
                                </a:rPr>
                                <m:t>+</m:t>
                              </m:r>
                              <m:d>
                                <m:dPr>
                                  <m:ctrlPr>
                                    <a:rPr sz="1800" i="1">
                                      <a:latin typeface="Cambria Math" panose="02040503050406030204" pitchFamily="18" charset="0"/>
                                    </a:rPr>
                                  </m:ctrlPr>
                                </m:dPr>
                                <m:e>
                                  <m:r>
                                    <a:rPr sz="1800">
                                      <a:latin typeface="Cambria Math"/>
                                    </a:rPr>
                                    <m:t>2</m:t>
                                  </m:r>
                                  <m:r>
                                    <a:rPr sz="1800">
                                      <a:latin typeface="Cambria Math"/>
                                    </a:rPr>
                                    <m:t>⋅</m:t>
                                  </m:r>
                                  <m:r>
                                    <a:rPr sz="1800">
                                      <a:latin typeface="Cambria Math"/>
                                    </a:rPr>
                                    <m:t>5</m:t>
                                  </m:r>
                                </m:e>
                              </m:d>
                            </m:oMath>
                          </a14:m>
                          <a:endParaRPr sz="1800" dirty="0"/>
                        </a:p>
                      </a:txBody>
                      <a:tcPr marL="36576" marR="36576" marT="36576" marB="36576" anchor="ctr"/>
                    </a:tc>
                    <a:extLst>
                      <a:ext uri="{0D108BD9-81ED-4DB2-BD59-A6C34878D82A}">
                        <a16:rowId xmlns:a16="http://schemas.microsoft.com/office/drawing/2014/main" val="10000"/>
                      </a:ext>
                    </a:extLst>
                  </a:tr>
                  <a:tr h="262563">
                    <a:tc>
                      <a:txBody>
                        <a:bodyPr/>
                        <a:lstStyle/>
                        <a:p>
                          <a:pPr marL="0" marR="0" lvl="0" indent="0" algn="r" defTabSz="914400" rtl="0" eaLnBrk="1" fontAlgn="auto" latinLnBrk="0" hangingPunct="1">
                            <a:lnSpc>
                              <a:spcPct val="100000"/>
                            </a:lnSpc>
                            <a:spcBef>
                              <a:spcPts val="0"/>
                            </a:spcBef>
                            <a:spcAft>
                              <a:spcPts val="0"/>
                            </a:spcAft>
                            <a:buClrTx/>
                            <a:buSzTx/>
                            <a:buFontTx/>
                            <a:buNone/>
                            <a:tabLst/>
                            <a:defRPr sz="1600"/>
                          </a:pPr>
                          <a14:m>
                            <m:oMathPara xmlns:m="http://schemas.openxmlformats.org/officeDocument/2006/math">
                              <m:oMathParaPr>
                                <m:jc m:val="left"/>
                              </m:oMathParaPr>
                              <m:oMath xmlns:m="http://schemas.openxmlformats.org/officeDocument/2006/math">
                                <m:r>
                                  <a:rPr lang="en-US" sz="1800" b="0" i="0" smtClean="0">
                                    <a:latin typeface="Cambria Math" panose="02040503050406030204" pitchFamily="18" charset="0"/>
                                  </a:rPr>
                                  <m:t>                </m:t>
                                </m:r>
                                <m:r>
                                  <a:rPr lang="en-IN" sz="1800" smtClean="0">
                                    <a:latin typeface="Cambria Math"/>
                                  </a:rPr>
                                  <m:t>=</m:t>
                                </m:r>
                                <m:r>
                                  <a:rPr lang="en-IN" sz="1800" smtClean="0">
                                    <a:latin typeface="Cambria Math"/>
                                  </a:rPr>
                                  <m:t>0</m:t>
                                </m:r>
                                <m:r>
                                  <a:rPr lang="en-IN" sz="1800" smtClean="0">
                                    <a:latin typeface="Cambria Math"/>
                                  </a:rPr>
                                  <m:t>+</m:t>
                                </m:r>
                                <m:r>
                                  <a:rPr lang="en-IN" sz="1800" smtClean="0">
                                    <a:latin typeface="Cambria Math"/>
                                  </a:rPr>
                                  <m:t>0</m:t>
                                </m:r>
                                <m:r>
                                  <a:rPr lang="en-IN" sz="1800" smtClean="0">
                                    <a:latin typeface="Cambria Math"/>
                                  </a:rPr>
                                  <m:t>+</m:t>
                                </m:r>
                                <m:r>
                                  <a:rPr lang="en-IN" sz="1800" smtClean="0">
                                    <a:latin typeface="Cambria Math"/>
                                  </a:rPr>
                                  <m:t>56</m:t>
                                </m:r>
                                <m:r>
                                  <a:rPr lang="en-IN" sz="1800" smtClean="0">
                                    <a:latin typeface="Cambria Math"/>
                                  </a:rPr>
                                  <m:t>+</m:t>
                                </m:r>
                                <m:r>
                                  <a:rPr lang="en-IN" sz="1800" smtClean="0">
                                    <a:latin typeface="Cambria Math"/>
                                  </a:rPr>
                                  <m:t>21</m:t>
                                </m:r>
                                <m:r>
                                  <a:rPr lang="en-IN" sz="1800" smtClean="0">
                                    <a:latin typeface="Cambria Math"/>
                                  </a:rPr>
                                  <m:t>+</m:t>
                                </m:r>
                                <m:r>
                                  <a:rPr lang="en-IN" sz="1800" smtClean="0">
                                    <a:latin typeface="Cambria Math"/>
                                  </a:rPr>
                                  <m:t>18</m:t>
                                </m:r>
                                <m:r>
                                  <a:rPr lang="en-IN" sz="1800" smtClean="0">
                                    <a:latin typeface="Cambria Math"/>
                                  </a:rPr>
                                  <m:t>+</m:t>
                                </m:r>
                                <m:r>
                                  <a:rPr lang="en-IN" sz="1800" smtClean="0">
                                    <a:latin typeface="Cambria Math"/>
                                  </a:rPr>
                                  <m:t>40</m:t>
                                </m:r>
                                <m:r>
                                  <a:rPr lang="en-IN" sz="1800" smtClean="0">
                                    <a:latin typeface="Cambria Math"/>
                                  </a:rPr>
                                  <m:t>+</m:t>
                                </m:r>
                                <m:r>
                                  <a:rPr lang="en-IN" sz="1800" smtClean="0">
                                    <a:latin typeface="Cambria Math"/>
                                  </a:rPr>
                                  <m:t>4</m:t>
                                </m:r>
                                <m:r>
                                  <a:rPr lang="en-IN" sz="1800" smtClean="0">
                                    <a:latin typeface="Cambria Math"/>
                                  </a:rPr>
                                  <m:t>+</m:t>
                                </m:r>
                                <m:r>
                                  <a:rPr lang="en-IN" sz="1800" smtClean="0">
                                    <a:latin typeface="Cambria Math"/>
                                  </a:rPr>
                                  <m:t>6</m:t>
                                </m:r>
                                <m:r>
                                  <a:rPr lang="en-IN" sz="1800" smtClean="0">
                                    <a:latin typeface="Cambria Math"/>
                                  </a:rPr>
                                  <m:t>+</m:t>
                                </m:r>
                                <m:r>
                                  <a:rPr lang="en-IN" sz="1800" smtClean="0">
                                    <a:latin typeface="Cambria Math"/>
                                  </a:rPr>
                                  <m:t>10</m:t>
                                </m:r>
                              </m:oMath>
                            </m:oMathPara>
                          </a14:m>
                          <a:endParaRPr lang="en-IN" sz="1800" dirty="0"/>
                        </a:p>
                      </a:txBody>
                      <a:tcPr marL="36576" marR="36576" marT="36576" marB="36576" anchor="ctr"/>
                    </a:tc>
                    <a:extLst>
                      <a:ext uri="{0D108BD9-81ED-4DB2-BD59-A6C34878D82A}">
                        <a16:rowId xmlns:a16="http://schemas.microsoft.com/office/drawing/2014/main" val="10001"/>
                      </a:ext>
                    </a:extLst>
                  </a:tr>
                  <a:tr h="262563">
                    <a:tc>
                      <a:txBody>
                        <a:bodyPr/>
                        <a:lstStyle/>
                        <a:p>
                          <a:pPr algn="l">
                            <a:defRPr sz="1600"/>
                          </a:pPr>
                          <a:r>
                            <a:rPr lang="en-IN" sz="1800" dirty="0"/>
                            <a:t>​               </a:t>
                          </a:r>
                          <a14:m>
                            <m:oMath xmlns:m="http://schemas.openxmlformats.org/officeDocument/2006/math">
                              <m:r>
                                <a:rPr lang="en-IN" sz="1800">
                                  <a:latin typeface="Cambria Math"/>
                                </a:rPr>
                                <m:t>=</m:t>
                              </m:r>
                              <m:r>
                                <a:rPr lang="en-IN" sz="1800">
                                  <a:latin typeface="Cambria Math"/>
                                </a:rPr>
                                <m:t>155</m:t>
                              </m:r>
                            </m:oMath>
                          </a14:m>
                          <a:endParaRPr lang="en-IN" sz="1800" dirty="0"/>
                        </a:p>
                      </a:txBody>
                      <a:tcPr marL="36576" marR="36576" marT="36576" marB="36576" anchor="ctr"/>
                    </a:tc>
                    <a:extLst>
                      <a:ext uri="{0D108BD9-81ED-4DB2-BD59-A6C34878D82A}">
                        <a16:rowId xmlns:a16="http://schemas.microsoft.com/office/drawing/2014/main" val="384534906"/>
                      </a:ext>
                    </a:extLst>
                  </a:tr>
                </a:tbl>
              </a:graphicData>
            </a:graphic>
          </p:graphicFrame>
        </mc:Choice>
        <mc:Fallback xmlns="">
          <p:graphicFrame>
            <p:nvGraphicFramePr>
              <p:cNvPr id="4" name="Table 3" descr="open parenthesis 10 times 0 closed parenthesis plus open parenthesis 9 times 0 closed parenthesis plus open parenthesis 8 times 7 closed parenthesis plus open parenthesis 7 times 3 closed parenthesis plus open parenthesis 6 times 3 closed parenthesis plus open parenthesis 5 times 8 closed parenthesis plus open parenthesis 4 times 1 closed parenthesis plus open parenthesis 3 times 2 closed parenthesis plus open parenthesis 2 times 5 closed parenthesis&#10;which simplifies to &#10;0 plus 0 plus 56 plus 21 plus 18 plus 40 plus 4 plus 6 plus 10 equals 155"/>
              <p:cNvGraphicFramePr>
                <a:graphicFrameLocks noGrp="1"/>
              </p:cNvGraphicFramePr>
              <p:nvPr>
                <p:extLst>
                  <p:ext uri="{D42A27DB-BD31-4B8C-83A1-F6EECF244321}">
                    <p14:modId xmlns:p14="http://schemas.microsoft.com/office/powerpoint/2010/main" val="3311825849"/>
                  </p:ext>
                </p:extLst>
              </p:nvPr>
            </p:nvGraphicFramePr>
            <p:xfrm>
              <a:off x="457200" y="2971800"/>
              <a:ext cx="8061064" cy="1044160"/>
            </p:xfrm>
            <a:graphic>
              <a:graphicData uri="http://schemas.openxmlformats.org/drawingml/2006/table">
                <a:tbl>
                  <a:tblPr firstRow="1" bandRow="1">
                    <a:tableStyleId>{2D5ABB26-0587-4C30-8999-92F81FD0307C}</a:tableStyleId>
                  </a:tblPr>
                  <a:tblGrid>
                    <a:gridCol w="8061064">
                      <a:extLst>
                        <a:ext uri="{9D8B030D-6E8A-4147-A177-3AD203B41FA5}">
                          <a16:colId xmlns:a16="http://schemas.microsoft.com/office/drawing/2014/main" val="20000"/>
                        </a:ext>
                      </a:extLst>
                    </a:gridCol>
                  </a:tblGrid>
                  <a:tr h="349216">
                    <a:tc>
                      <a:txBody>
                        <a:bodyPr/>
                        <a:lstStyle/>
                        <a:p>
                          <a:endParaRPr lang="en-US"/>
                        </a:p>
                      </a:txBody>
                      <a:tcPr marL="36576" marR="36576" marT="36576" marB="36576" anchor="ctr">
                        <a:blipFill>
                          <a:blip r:embed="rId3"/>
                          <a:stretch>
                            <a:fillRect t="-10345" b="-225862"/>
                          </a:stretch>
                        </a:blipFill>
                      </a:tcPr>
                    </a:tc>
                    <a:extLst>
                      <a:ext uri="{0D108BD9-81ED-4DB2-BD59-A6C34878D82A}">
                        <a16:rowId xmlns:a16="http://schemas.microsoft.com/office/drawing/2014/main" val="10000"/>
                      </a:ext>
                    </a:extLst>
                  </a:tr>
                  <a:tr h="347472">
                    <a:tc>
                      <a:txBody>
                        <a:bodyPr/>
                        <a:lstStyle/>
                        <a:p>
                          <a:endParaRPr lang="en-US"/>
                        </a:p>
                      </a:txBody>
                      <a:tcPr marL="36576" marR="36576" marT="36576" marB="36576" anchor="ctr">
                        <a:blipFill>
                          <a:blip r:embed="rId3"/>
                          <a:stretch>
                            <a:fillRect t="-112281" b="-129825"/>
                          </a:stretch>
                        </a:blipFill>
                      </a:tcPr>
                    </a:tc>
                    <a:extLst>
                      <a:ext uri="{0D108BD9-81ED-4DB2-BD59-A6C34878D82A}">
                        <a16:rowId xmlns:a16="http://schemas.microsoft.com/office/drawing/2014/main" val="10001"/>
                      </a:ext>
                    </a:extLst>
                  </a:tr>
                  <a:tr h="347472">
                    <a:tc>
                      <a:txBody>
                        <a:bodyPr/>
                        <a:lstStyle/>
                        <a:p>
                          <a:endParaRPr lang="en-US"/>
                        </a:p>
                      </a:txBody>
                      <a:tcPr marL="36576" marR="36576" marT="36576" marB="36576" anchor="ctr">
                        <a:blipFill>
                          <a:blip r:embed="rId3"/>
                          <a:stretch>
                            <a:fillRect t="-212281" b="-29825"/>
                          </a:stretch>
                        </a:blipFill>
                      </a:tcPr>
                    </a:tc>
                    <a:extLst>
                      <a:ext uri="{0D108BD9-81ED-4DB2-BD59-A6C34878D82A}">
                        <a16:rowId xmlns:a16="http://schemas.microsoft.com/office/drawing/2014/main" val="384534906"/>
                      </a:ext>
                    </a:extLst>
                  </a:tr>
                </a:tbl>
              </a:graphicData>
            </a:graphic>
          </p:graphicFrame>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811075B1-05E6-1546-A11A-FEA5C3D739FC}"/>
                  </a:ext>
                </a:extLst>
              </p:cNvPr>
              <p:cNvSpPr txBox="1"/>
              <p:nvPr/>
            </p:nvSpPr>
            <p:spPr>
              <a:xfrm>
                <a:off x="431074" y="4075828"/>
                <a:ext cx="8458200" cy="198823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0" i="0" u="none" strike="noStrike" kern="1200" cap="none" spc="0" normalizeH="0" baseline="0" noProof="0" dirty="0">
                    <a:ln>
                      <a:noFill/>
                    </a:ln>
                    <a:solidFill>
                      <a:srgbClr val="366092"/>
                    </a:solidFill>
                    <a:effectLst/>
                    <a:uLnTx/>
                    <a:uFillTx/>
                    <a:latin typeface="Calibri"/>
                    <a:ea typeface="+mn-ea"/>
                    <a:cs typeface="+mn-cs"/>
                  </a:rPr>
                  <a:t>Next, we add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155</a:t>
                </a:r>
                <a:r>
                  <a:rPr kumimoji="0" lang="en-IN" sz="2200" b="0" i="0" u="none" strike="noStrike" kern="1200" cap="none" spc="0" normalizeH="0" baseline="0" noProof="0" dirty="0">
                    <a:ln>
                      <a:noFill/>
                    </a:ln>
                    <a:solidFill>
                      <a:srgbClr val="366092"/>
                    </a:solidFill>
                    <a:effectLst/>
                    <a:uLnTx/>
                    <a:uFillTx/>
                    <a:latin typeface="Calibri"/>
                    <a:ea typeface="+mn-ea"/>
                    <a:cs typeface="+mn-cs"/>
                  </a:rPr>
                  <a:t> and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200" b="0" i="0" u="none" strike="noStrike" kern="1200" cap="none" spc="0" normalizeH="0" baseline="0" noProof="0" dirty="0">
                    <a:ln>
                      <a:noFill/>
                    </a:ln>
                    <a:solidFill>
                      <a:srgbClr val="366092"/>
                    </a:solidFill>
                    <a:effectLst/>
                    <a:uLnTx/>
                    <a:uFillTx/>
                    <a:latin typeface="Calibri"/>
                    <a:ea typeface="+mn-ea"/>
                    <a:cs typeface="+mn-cs"/>
                  </a:rPr>
                  <a:t>, since </a:t>
                </a:r>
                <a:r>
                  <a:rPr kumimoji="0" lang="en-IN" sz="2200" b="0" i="0" u="none" strike="noStrike" kern="1200" cap="none" spc="0" normalizeH="0" baseline="0" noProof="0" dirty="0">
                    <a:ln>
                      <a:noFill/>
                    </a:ln>
                    <a:solidFill>
                      <a:srgbClr val="366092"/>
                    </a:solidFill>
                    <a:effectLst/>
                    <a:uLnTx/>
                    <a:uFillTx/>
                    <a:latin typeface="Times New Roman" panose="02020603050405020304" pitchFamily="18" charset="0"/>
                    <a:ea typeface="+mn-ea"/>
                    <a:cs typeface="Times New Roman" panose="02020603050405020304" pitchFamily="18" charset="0"/>
                  </a:rPr>
                  <a:t>X</a:t>
                </a:r>
                <a:r>
                  <a:rPr kumimoji="0" lang="en-IN" sz="2200" b="0" i="0" u="none" strike="noStrike" kern="1200" cap="none" spc="0" normalizeH="0" baseline="0" noProof="0" dirty="0">
                    <a:ln>
                      <a:noFill/>
                    </a:ln>
                    <a:solidFill>
                      <a:srgbClr val="366092"/>
                    </a:solidFill>
                    <a:effectLst/>
                    <a:uLnTx/>
                    <a:uFillTx/>
                    <a:latin typeface="Calibri"/>
                    <a:ea typeface="+mn-ea"/>
                    <a:cs typeface="+mn-cs"/>
                  </a:rPr>
                  <a:t> represents the number </a:t>
                </a:r>
                <a:r>
                  <a:rPr kumimoji="0" lang="en-IN" sz="2200" b="0" i="0" u="none" strike="noStrike" kern="1200" cap="none" spc="0" normalizeH="0" baseline="0" noProof="0" dirty="0">
                    <a:ln>
                      <a:noFill/>
                    </a:ln>
                    <a:solidFill>
                      <a:srgbClr val="366092"/>
                    </a:solidFill>
                    <a:effectLst/>
                    <a:uLnTx/>
                    <a:uFillTx/>
                    <a:latin typeface="Cambria Math"/>
                    <a:ea typeface="+mn-ea"/>
                    <a:cs typeface="+mn-cs"/>
                  </a:rPr>
                  <a:t>10</a:t>
                </a:r>
                <a:r>
                  <a:rPr kumimoji="0" lang="en-IN" sz="22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sz="2800"/>
                </a:pP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155</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10</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165</m:t>
                    </m:r>
                  </m:oMath>
                </a14:m>
                <a:r>
                  <a:rPr kumimoji="0" lang="en-IN" sz="2200" b="0" i="0" u="none" strike="noStrike" kern="1200" cap="none" spc="0" normalizeH="0" baseline="0" noProof="0" dirty="0">
                    <a:ln>
                      <a:noFill/>
                    </a:ln>
                    <a:solidFill>
                      <a:srgbClr val="366092"/>
                    </a:solidFill>
                    <a:effectLst/>
                    <a:uLnTx/>
                    <a:uFillTx/>
                    <a:latin typeface="Calibri"/>
                    <a:ea typeface="+mn-ea"/>
                    <a:cs typeface="+mn-cs"/>
                  </a:rPr>
                  <a:t>.</a:t>
                </a:r>
              </a:p>
              <a:p>
                <a:pPr lvl="0">
                  <a:spcBef>
                    <a:spcPct val="20000"/>
                  </a:spcBef>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Finally, we need to find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165</m:t>
                    </m:r>
                    <m:d>
                      <m:dPr>
                        <m:ctrlPr>
                          <a:rPr kumimoji="0" lang="ar-AE" sz="2200" b="0" i="1" u="none" strike="noStrike" kern="1200" cap="none" spc="0" normalizeH="0" baseline="0" noProof="0">
                            <a:ln>
                              <a:noFill/>
                            </a:ln>
                            <a:solidFill>
                              <a:srgbClr val="366092"/>
                            </a:solidFill>
                            <a:effectLst/>
                            <a:uLnTx/>
                            <a:uFillTx/>
                            <a:latin typeface="Cambria Math" panose="02040503050406030204" pitchFamily="18" charset="0"/>
                            <a:ea typeface="+mn-ea"/>
                            <a:cs typeface="+mn-cs"/>
                          </a:rPr>
                        </m:ctrlPr>
                      </m:dPr>
                      <m:e>
                        <m:r>
                          <m:rPr>
                            <m:nor/>
                          </m:rPr>
                          <a:rPr kumimoji="0" lang="ar-AE" sz="2200" b="0" i="0" u="none" strike="noStrike" kern="1200" cap="none" spc="0" normalizeH="0" baseline="0" noProof="0">
                            <a:ln>
                              <a:noFill/>
                            </a:ln>
                            <a:solidFill>
                              <a:srgbClr val="366092"/>
                            </a:solidFill>
                            <a:effectLst/>
                            <a:uLnTx/>
                            <a:uFillTx/>
                            <a:latin typeface="Calibri"/>
                            <a:ea typeface="+mn-ea"/>
                            <a:cs typeface="+mn-cs"/>
                          </a:rPr>
                          <m:t> </m:t>
                        </m:r>
                        <m:r>
                          <m:rPr>
                            <m:sty m:val="p"/>
                          </m:rP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mod</m:t>
                        </m:r>
                        <m:r>
                          <m:rPr>
                            <m:nor/>
                          </m:rPr>
                          <a:rPr kumimoji="0" lang="en-IN" sz="2200" b="0" i="0" u="none" strike="noStrike" kern="1200" cap="none" spc="0" normalizeH="0" baseline="0" noProof="0">
                            <a:ln>
                              <a:noFill/>
                            </a:ln>
                            <a:solidFill>
                              <a:srgbClr val="366092"/>
                            </a:solidFill>
                            <a:effectLst/>
                            <a:uLnTx/>
                            <a:uFillTx/>
                            <a:latin typeface="Calibri"/>
                            <a:ea typeface="+mn-ea"/>
                            <a:cs typeface="+mn-cs"/>
                          </a:rPr>
                          <m:t> </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11</m:t>
                        </m:r>
                      </m:e>
                    </m:d>
                  </m:oMath>
                </a14:m>
                <a:r>
                  <a:rPr kumimoji="0" lang="en-US" sz="2200" b="0" i="0" u="none" strike="noStrike" kern="1200" cap="none" spc="0" normalizeH="0" baseline="0" noProof="0" dirty="0">
                    <a:ln>
                      <a:noFill/>
                    </a:ln>
                    <a:solidFill>
                      <a:srgbClr val="366092"/>
                    </a:solidFill>
                    <a:effectLst/>
                    <a:uLnTx/>
                    <a:uFillTx/>
                    <a:latin typeface="Calibri"/>
                    <a:ea typeface="+mn-ea"/>
                    <a:cs typeface="+mn-cs"/>
                  </a:rPr>
                  <a:t> </a:t>
                </a:r>
                <a:r>
                  <a:rPr lang="en-IN" sz="2200" dirty="0">
                    <a:solidFill>
                      <a:srgbClr val="366092"/>
                    </a:solidFill>
                  </a:rPr>
                  <a:t>.</a:t>
                </a:r>
                <a:endParaRPr kumimoji="0" lang="ar-AE" sz="22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sz="2800"/>
                </a:pPr>
                <a14:m>
                  <m:oMathPara xmlns:m="http://schemas.openxmlformats.org/officeDocument/2006/math">
                    <m:oMathParaPr>
                      <m:jc m:val="centerGroup"/>
                    </m:oMathParaPr>
                    <m:oMath xmlns:m="http://schemas.openxmlformats.org/officeDocument/2006/math">
                      <m:r>
                        <a:rPr kumimoji="0" lang="ar-AE"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165</m:t>
                      </m:r>
                      <m:r>
                        <a:rPr kumimoji="0" lang="ar-AE"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r>
                        <a:rPr kumimoji="0" lang="ar-AE"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d>
                        <m:dPr>
                          <m:ctrlPr>
                            <a:rPr kumimoji="0" lang="ar-AE" sz="2200" b="0" i="1" u="none" strike="noStrike" kern="1200" cap="none" spc="0" normalizeH="0" baseline="0" noProof="0">
                              <a:ln>
                                <a:noFill/>
                              </a:ln>
                              <a:solidFill>
                                <a:srgbClr val="366092"/>
                              </a:solidFill>
                              <a:effectLst/>
                              <a:uLnTx/>
                              <a:uFillTx/>
                              <a:latin typeface="Cambria Math" panose="02040503050406030204" pitchFamily="18" charset="0"/>
                              <a:ea typeface="+mn-ea"/>
                              <a:cs typeface="+mn-cs"/>
                            </a:rPr>
                          </m:ctrlPr>
                        </m:dPr>
                        <m:e>
                          <m:r>
                            <m:rPr>
                              <m:sty m:val="p"/>
                            </m:rP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mod</m:t>
                          </m:r>
                          <m:r>
                            <m:rPr>
                              <m:nor/>
                            </m:rPr>
                            <a:rPr kumimoji="0" lang="en-IN" sz="2200" b="0" i="0" u="none" strike="noStrike" kern="1200" cap="none" spc="0" normalizeH="0" baseline="0" noProof="0">
                              <a:ln>
                                <a:noFill/>
                              </a:ln>
                              <a:solidFill>
                                <a:srgbClr val="366092"/>
                              </a:solidFill>
                              <a:effectLst/>
                              <a:uLnTx/>
                              <a:uFillTx/>
                              <a:latin typeface="Calibri"/>
                              <a:ea typeface="+mn-ea"/>
                              <a:cs typeface="+mn-cs"/>
                            </a:rPr>
                            <m:t> </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11</m:t>
                          </m:r>
                        </m:e>
                      </m:d>
                    </m:oMath>
                  </m:oMathPara>
                </a14:m>
                <a:endParaRPr kumimoji="0" lang="ar-AE" sz="2200" b="0" i="0" u="none" strike="noStrike" kern="1200" cap="none" spc="0" normalizeH="0" baseline="0" noProof="0" dirty="0">
                  <a:ln>
                    <a:noFill/>
                  </a:ln>
                  <a:solidFill>
                    <a:srgbClr val="366092"/>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366092"/>
                    </a:solidFill>
                    <a:effectLst/>
                    <a:uLnTx/>
                    <a:uFillTx/>
                    <a:latin typeface="Calibri"/>
                    <a:ea typeface="+mn-ea"/>
                    <a:cs typeface="+mn-cs"/>
                  </a:rPr>
                  <a:t>Because the sum is congruent to </a:t>
                </a:r>
                <a14:m>
                  <m:oMath xmlns:m="http://schemas.openxmlformats.org/officeDocument/2006/math">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d>
                      <m:dPr>
                        <m:ctrlPr>
                          <a:rPr kumimoji="0" lang="ar-AE" sz="2200" b="0" i="1" u="none" strike="noStrike" kern="1200" cap="none" spc="0" normalizeH="0" baseline="0" noProof="0">
                            <a:ln>
                              <a:noFill/>
                            </a:ln>
                            <a:solidFill>
                              <a:srgbClr val="366092"/>
                            </a:solidFill>
                            <a:effectLst/>
                            <a:uLnTx/>
                            <a:uFillTx/>
                            <a:latin typeface="Cambria Math" panose="02040503050406030204" pitchFamily="18" charset="0"/>
                            <a:ea typeface="+mn-ea"/>
                            <a:cs typeface="+mn-cs"/>
                          </a:rPr>
                        </m:ctrlPr>
                      </m:dPr>
                      <m:e>
                        <m:r>
                          <m:rPr>
                            <m:sty m:val="p"/>
                          </m:rP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mod</m:t>
                        </m:r>
                        <m:r>
                          <m:rPr>
                            <m:nor/>
                          </m:rPr>
                          <a:rPr kumimoji="0" lang="en-IN" sz="2200" b="0" i="0" u="none" strike="noStrike" kern="1200" cap="none" spc="0" normalizeH="0" baseline="0" noProof="0">
                            <a:ln>
                              <a:noFill/>
                            </a:ln>
                            <a:solidFill>
                              <a:srgbClr val="366092"/>
                            </a:solidFill>
                            <a:effectLst/>
                            <a:uLnTx/>
                            <a:uFillTx/>
                            <a:latin typeface="Calibri"/>
                            <a:ea typeface="+mn-ea"/>
                            <a:cs typeface="+mn-cs"/>
                          </a:rPr>
                          <m:t> </m:t>
                        </m:r>
                        <m:r>
                          <a:rPr kumimoji="0" lang="en-IN" sz="22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11</m:t>
                        </m:r>
                      </m:e>
                    </m:d>
                  </m:oMath>
                </a14:m>
                <a:r>
                  <a:rPr kumimoji="0" lang="ar-AE" sz="2200" b="0" i="0" u="none" strike="noStrike" kern="1200" cap="none" spc="0" normalizeH="0" baseline="0" noProof="0" dirty="0">
                    <a:ln>
                      <a:noFill/>
                    </a:ln>
                    <a:solidFill>
                      <a:srgbClr val="366092"/>
                    </a:solidFill>
                    <a:effectLst/>
                    <a:uLnTx/>
                    <a:uFillTx/>
                    <a:latin typeface="Calibri"/>
                    <a:ea typeface="+mn-ea"/>
                    <a:cs typeface="+mn-cs"/>
                  </a:rPr>
                  <a:t>, </a:t>
                </a:r>
                <a:r>
                  <a:rPr kumimoji="0" lang="en-IN" sz="2200" b="0" i="0" u="none" strike="noStrike" kern="1200" cap="none" spc="0" normalizeH="0" baseline="0" noProof="0" dirty="0">
                    <a:ln>
                      <a:noFill/>
                    </a:ln>
                    <a:solidFill>
                      <a:srgbClr val="366092"/>
                    </a:solidFill>
                    <a:effectLst/>
                    <a:uLnTx/>
                    <a:uFillTx/>
                    <a:latin typeface="Calibri"/>
                    <a:ea typeface="+mn-ea"/>
                    <a:cs typeface="+mn-cs"/>
                  </a:rPr>
                  <a:t>the ISBN is indeed valid.</a:t>
                </a:r>
              </a:p>
            </p:txBody>
          </p:sp>
        </mc:Choice>
        <mc:Fallback xmlns="">
          <p:sp>
            <p:nvSpPr>
              <p:cNvPr id="6" name="TextBox 5">
                <a:extLst>
                  <a:ext uri="{FF2B5EF4-FFF2-40B4-BE49-F238E27FC236}">
                    <a16:creationId xmlns:a16="http://schemas.microsoft.com/office/drawing/2014/main" id="{811075B1-05E6-1546-A11A-FEA5C3D739FC}"/>
                  </a:ext>
                </a:extLst>
              </p:cNvPr>
              <p:cNvSpPr txBox="1">
                <a:spLocks noRot="1" noChangeAspect="1" noMove="1" noResize="1" noEditPoints="1" noAdjustHandles="1" noChangeArrowheads="1" noChangeShapeType="1" noTextEdit="1"/>
              </p:cNvSpPr>
              <p:nvPr/>
            </p:nvSpPr>
            <p:spPr>
              <a:xfrm>
                <a:off x="431074" y="4075828"/>
                <a:ext cx="8458200" cy="1988237"/>
              </a:xfrm>
              <a:prstGeom prst="rect">
                <a:avLst/>
              </a:prstGeom>
              <a:blipFill>
                <a:blip r:embed="rId4"/>
                <a:stretch>
                  <a:fillRect l="-937" t="-2761" b="-5215"/>
                </a:stretch>
              </a:blipFill>
            </p:spPr>
            <p:txBody>
              <a:bodyPr/>
              <a:lstStyle/>
              <a:p>
                <a:r>
                  <a:rPr lang="en-IN">
                    <a:noFill/>
                  </a:rPr>
                  <a:t> </a:t>
                </a:r>
              </a:p>
            </p:txBody>
          </p:sp>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000" dirty="0"/>
                  <a:t>Verify that the following is a valid 10-digit ISBN.</a:t>
                </a:r>
              </a:p>
              <a:p>
                <a:pPr algn="ctr"/>
                <a:r>
                  <a:rPr lang="en-IN" sz="2000" dirty="0"/>
                  <a:t>ISBN </a:t>
                </a:r>
                <a:r>
                  <a:rPr lang="en-IN" sz="2000" dirty="0">
                    <a:latin typeface="Cambria Math"/>
                  </a:rPr>
                  <a:t>0-306-40615-2</a:t>
                </a:r>
              </a:p>
              <a:p>
                <a:endParaRPr lang="en-IN" sz="2000" dirty="0">
                  <a:latin typeface="Cambria Math"/>
                </a:endParaRPr>
              </a:p>
              <a:p>
                <a:r>
                  <a:rPr lang="en-IN" sz="1600" dirty="0">
                    <a:latin typeface="Cambria Math"/>
                  </a:rPr>
                  <a:t>Answer: </a:t>
                </a:r>
              </a:p>
              <a:p>
                <a:r>
                  <a:rPr lang="en-IN" sz="1600" dirty="0"/>
                  <a:t>First, find the multiples of the first 9 digits. </a:t>
                </a:r>
              </a:p>
              <a:p>
                <a:r>
                  <a:rPr lang="en-US" sz="1600" dirty="0"/>
                  <a:t>      </a:t>
                </a:r>
                <a14:m>
                  <m:oMath xmlns:m="http://schemas.openxmlformats.org/officeDocument/2006/math">
                    <m:d>
                      <m:dPr>
                        <m:ctrlPr>
                          <a:rPr lang="ar-AE" sz="1600" i="1" smtClean="0">
                            <a:latin typeface="Cambria Math" panose="02040503050406030204" pitchFamily="18" charset="0"/>
                          </a:rPr>
                        </m:ctrlPr>
                      </m:dPr>
                      <m:e>
                        <m:r>
                          <a:rPr lang="ar-AE" sz="1600">
                            <a:latin typeface="Cambria Math"/>
                          </a:rPr>
                          <m:t>10</m:t>
                        </m:r>
                        <m:r>
                          <a:rPr lang="ar-AE" sz="1600">
                            <a:latin typeface="Cambria Math"/>
                          </a:rPr>
                          <m:t>⋅</m:t>
                        </m:r>
                        <m:r>
                          <a:rPr lang="ar-AE" sz="1600">
                            <a:latin typeface="Cambria Math"/>
                          </a:rPr>
                          <m:t>0</m:t>
                        </m:r>
                      </m:e>
                    </m:d>
                    <m:r>
                      <a:rPr lang="ar-AE" sz="1600">
                        <a:latin typeface="Cambria Math"/>
                      </a:rPr>
                      <m:t>+</m:t>
                    </m:r>
                    <m:d>
                      <m:dPr>
                        <m:ctrlPr>
                          <a:rPr lang="ar-AE" sz="1600" i="1">
                            <a:latin typeface="Cambria Math" panose="02040503050406030204" pitchFamily="18" charset="0"/>
                          </a:rPr>
                        </m:ctrlPr>
                      </m:dPr>
                      <m:e>
                        <m:r>
                          <a:rPr lang="ar-AE" sz="1600">
                            <a:latin typeface="Cambria Math"/>
                          </a:rPr>
                          <m:t>9</m:t>
                        </m:r>
                        <m:r>
                          <a:rPr lang="ar-AE" sz="1600">
                            <a:latin typeface="Cambria Math"/>
                          </a:rPr>
                          <m:t>⋅</m:t>
                        </m:r>
                        <m:r>
                          <a:rPr lang="ar-AE" sz="1600" b="0" i="1" smtClean="0">
                            <a:latin typeface="Cambria Math" panose="02040503050406030204" pitchFamily="18" charset="0"/>
                          </a:rPr>
                          <m:t>3</m:t>
                        </m:r>
                      </m:e>
                    </m:d>
                    <m:r>
                      <a:rPr lang="ar-AE" sz="1600">
                        <a:latin typeface="Cambria Math"/>
                      </a:rPr>
                      <m:t>+</m:t>
                    </m:r>
                    <m:d>
                      <m:dPr>
                        <m:ctrlPr>
                          <a:rPr lang="ar-AE" sz="1600" i="1">
                            <a:latin typeface="Cambria Math" panose="02040503050406030204" pitchFamily="18" charset="0"/>
                          </a:rPr>
                        </m:ctrlPr>
                      </m:dPr>
                      <m:e>
                        <m:r>
                          <a:rPr lang="ar-AE" sz="1600">
                            <a:latin typeface="Cambria Math"/>
                          </a:rPr>
                          <m:t>8</m:t>
                        </m:r>
                        <m:r>
                          <a:rPr lang="ar-AE" sz="1600">
                            <a:latin typeface="Cambria Math"/>
                          </a:rPr>
                          <m:t>⋅</m:t>
                        </m:r>
                        <m:r>
                          <a:rPr lang="en-US" sz="1600" b="0" i="1" smtClean="0">
                            <a:latin typeface="Cambria Math" panose="02040503050406030204" pitchFamily="18" charset="0"/>
                          </a:rPr>
                          <m:t>0</m:t>
                        </m:r>
                      </m:e>
                    </m:d>
                    <m:r>
                      <a:rPr lang="ar-AE" sz="1600">
                        <a:latin typeface="Cambria Math"/>
                      </a:rPr>
                      <m:t>+</m:t>
                    </m:r>
                    <m:d>
                      <m:dPr>
                        <m:ctrlPr>
                          <a:rPr lang="ar-AE" sz="1600" i="1">
                            <a:latin typeface="Cambria Math" panose="02040503050406030204" pitchFamily="18" charset="0"/>
                          </a:rPr>
                        </m:ctrlPr>
                      </m:dPr>
                      <m:e>
                        <m:r>
                          <a:rPr lang="ar-AE" sz="1600">
                            <a:latin typeface="Cambria Math"/>
                          </a:rPr>
                          <m:t>7</m:t>
                        </m:r>
                        <m:r>
                          <a:rPr lang="ar-AE" sz="1600">
                            <a:latin typeface="Cambria Math"/>
                          </a:rPr>
                          <m:t>⋅</m:t>
                        </m:r>
                        <m:r>
                          <a:rPr lang="en-US" sz="1600" b="0" i="1" smtClean="0">
                            <a:latin typeface="Cambria Math" panose="02040503050406030204" pitchFamily="18" charset="0"/>
                          </a:rPr>
                          <m:t>6</m:t>
                        </m:r>
                      </m:e>
                    </m:d>
                    <m:r>
                      <a:rPr lang="ar-AE" sz="1600">
                        <a:latin typeface="Cambria Math"/>
                      </a:rPr>
                      <m:t>+</m:t>
                    </m:r>
                    <m:d>
                      <m:dPr>
                        <m:ctrlPr>
                          <a:rPr lang="ar-AE" sz="1600" i="1">
                            <a:latin typeface="Cambria Math" panose="02040503050406030204" pitchFamily="18" charset="0"/>
                          </a:rPr>
                        </m:ctrlPr>
                      </m:dPr>
                      <m:e>
                        <m:r>
                          <a:rPr lang="ar-AE" sz="1600">
                            <a:latin typeface="Cambria Math"/>
                          </a:rPr>
                          <m:t>6</m:t>
                        </m:r>
                        <m:r>
                          <a:rPr lang="ar-AE" sz="1600">
                            <a:latin typeface="Cambria Math"/>
                          </a:rPr>
                          <m:t>⋅</m:t>
                        </m:r>
                        <m:r>
                          <a:rPr lang="en-US" sz="1600" b="0" i="0" smtClean="0">
                            <a:latin typeface="Cambria Math" panose="02040503050406030204" pitchFamily="18" charset="0"/>
                          </a:rPr>
                          <m:t>4</m:t>
                        </m:r>
                      </m:e>
                    </m:d>
                    <m:r>
                      <a:rPr lang="ar-AE" sz="1600">
                        <a:latin typeface="Cambria Math"/>
                      </a:rPr>
                      <m:t>+</m:t>
                    </m:r>
                    <m:d>
                      <m:dPr>
                        <m:ctrlPr>
                          <a:rPr lang="ar-AE" sz="1600" i="1">
                            <a:latin typeface="Cambria Math" panose="02040503050406030204" pitchFamily="18" charset="0"/>
                          </a:rPr>
                        </m:ctrlPr>
                      </m:dPr>
                      <m:e>
                        <m:r>
                          <a:rPr lang="ar-AE" sz="1600">
                            <a:latin typeface="Cambria Math"/>
                          </a:rPr>
                          <m:t>5</m:t>
                        </m:r>
                        <m:r>
                          <a:rPr lang="ar-AE" sz="1600">
                            <a:latin typeface="Cambria Math"/>
                          </a:rPr>
                          <m:t>⋅</m:t>
                        </m:r>
                        <m:r>
                          <a:rPr lang="en-US" sz="1600" b="0" i="0" smtClean="0">
                            <a:latin typeface="Cambria Math" panose="02040503050406030204" pitchFamily="18" charset="0"/>
                          </a:rPr>
                          <m:t>0</m:t>
                        </m:r>
                      </m:e>
                    </m:d>
                    <m:r>
                      <a:rPr lang="ar-AE" sz="1600">
                        <a:latin typeface="Cambria Math"/>
                      </a:rPr>
                      <m:t>+</m:t>
                    </m:r>
                    <m:d>
                      <m:dPr>
                        <m:ctrlPr>
                          <a:rPr lang="ar-AE" sz="1600" i="1">
                            <a:latin typeface="Cambria Math" panose="02040503050406030204" pitchFamily="18" charset="0"/>
                          </a:rPr>
                        </m:ctrlPr>
                      </m:dPr>
                      <m:e>
                        <m:r>
                          <a:rPr lang="ar-AE" sz="1600">
                            <a:latin typeface="Cambria Math"/>
                          </a:rPr>
                          <m:t>4</m:t>
                        </m:r>
                        <m:r>
                          <a:rPr lang="ar-AE" sz="1600">
                            <a:latin typeface="Cambria Math"/>
                          </a:rPr>
                          <m:t>⋅</m:t>
                        </m:r>
                        <m:r>
                          <a:rPr lang="en-US" sz="1600" b="0" i="0" smtClean="0">
                            <a:latin typeface="Cambria Math" panose="02040503050406030204" pitchFamily="18" charset="0"/>
                          </a:rPr>
                          <m:t>6</m:t>
                        </m:r>
                      </m:e>
                    </m:d>
                    <m:r>
                      <a:rPr lang="ar-AE" sz="1600">
                        <a:latin typeface="Cambria Math"/>
                      </a:rPr>
                      <m:t>+</m:t>
                    </m:r>
                    <m:d>
                      <m:dPr>
                        <m:ctrlPr>
                          <a:rPr lang="ar-AE" sz="1600" i="1">
                            <a:latin typeface="Cambria Math" panose="02040503050406030204" pitchFamily="18" charset="0"/>
                          </a:rPr>
                        </m:ctrlPr>
                      </m:dPr>
                      <m:e>
                        <m:r>
                          <a:rPr lang="ar-AE" sz="1600">
                            <a:latin typeface="Cambria Math"/>
                          </a:rPr>
                          <m:t>3</m:t>
                        </m:r>
                        <m:r>
                          <a:rPr lang="ar-AE" sz="1600">
                            <a:latin typeface="Cambria Math"/>
                          </a:rPr>
                          <m:t>⋅</m:t>
                        </m:r>
                        <m:r>
                          <a:rPr lang="en-US" sz="1600" b="0" i="0" smtClean="0">
                            <a:latin typeface="Cambria Math" panose="02040503050406030204" pitchFamily="18" charset="0"/>
                          </a:rPr>
                          <m:t>1</m:t>
                        </m:r>
                      </m:e>
                    </m:d>
                    <m:r>
                      <a:rPr lang="ar-AE" sz="1600">
                        <a:latin typeface="Cambria Math"/>
                      </a:rPr>
                      <m:t>+</m:t>
                    </m:r>
                    <m:d>
                      <m:dPr>
                        <m:ctrlPr>
                          <a:rPr lang="ar-AE" sz="1600" i="1">
                            <a:latin typeface="Cambria Math" panose="02040503050406030204" pitchFamily="18" charset="0"/>
                          </a:rPr>
                        </m:ctrlPr>
                      </m:dPr>
                      <m:e>
                        <m:r>
                          <a:rPr lang="ar-AE" sz="1600">
                            <a:latin typeface="Cambria Math"/>
                          </a:rPr>
                          <m:t>2</m:t>
                        </m:r>
                        <m:r>
                          <a:rPr lang="ar-AE" sz="1600">
                            <a:latin typeface="Cambria Math"/>
                          </a:rPr>
                          <m:t>⋅</m:t>
                        </m:r>
                        <m:r>
                          <a:rPr lang="ar-AE" sz="1600">
                            <a:latin typeface="Cambria Math"/>
                          </a:rPr>
                          <m:t>5</m:t>
                        </m:r>
                      </m:e>
                    </m:d>
                  </m:oMath>
                </a14:m>
                <a:r>
                  <a:rPr lang="en-US" sz="1600" dirty="0">
                    <a:latin typeface="Cambria Math"/>
                  </a:rPr>
                  <a:t> = 130.</a:t>
                </a:r>
              </a:p>
              <a:p>
                <a:r>
                  <a:rPr lang="en-US" sz="1600" dirty="0"/>
                  <a:t>Next, add 2 for the final digit of the ISBN. 130 + 2 =  132. </a:t>
                </a:r>
              </a:p>
              <a:p>
                <a:r>
                  <a:rPr lang="en-US" sz="1600" dirty="0"/>
                  <a:t>Finally, find 132 (mod 11).</a:t>
                </a:r>
              </a:p>
              <a:p>
                <a:pPr algn="ctr"/>
                <a:r>
                  <a:rPr lang="en-US" sz="1600" dirty="0"/>
                  <a:t>	132 = 0 (mod 11)</a:t>
                </a:r>
              </a:p>
              <a:p>
                <a:r>
                  <a:rPr lang="en-US" sz="1600" dirty="0"/>
                  <a:t>Because the sum is congruent to 0 (mod 11), the ISBN is valid. </a:t>
                </a:r>
                <a:endParaRPr sz="1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a:stretch>
              </a:blipFill>
            </p:spPr>
            <p:txBody>
              <a:bodyPr/>
              <a:lstStyle/>
              <a:p>
                <a:r>
                  <a:rPr lang="en-IN">
                    <a:noFill/>
                  </a:rPr>
                  <a:t> </a:t>
                </a:r>
              </a:p>
            </p:txBody>
          </p:sp>
        </mc:Fallback>
      </mc:AlternateContent>
    </p:spTree>
    <p:extLst>
      <p:ext uri="{BB962C8B-B14F-4D97-AF65-F5344CB8AC3E}">
        <p14:creationId xmlns:p14="http://schemas.microsoft.com/office/powerpoint/2010/main" val="11776385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800"/>
              <a:t>What should the third digit of the </a:t>
            </a:r>
            <a:r>
              <a:rPr sz="2800" b="1"/>
              <a:t>ISBN</a:t>
            </a:r>
            <a:r>
              <a:rPr sz="2800"/>
              <a:t> number be for the following barcode? Notice that the check-sum number is </a:t>
            </a:r>
            <a:r>
              <a:rPr sz="2800">
                <a:latin typeface="Cambria Math"/>
              </a:rPr>
              <a:t>5</a:t>
            </a:r>
            <a:r>
              <a:rPr sz="2800"/>
              <a:t>.</a:t>
            </a:r>
          </a:p>
        </p:txBody>
      </p:sp>
      <p:pic>
        <p:nvPicPr>
          <p:cNvPr id="5" name="Picture 4" descr="ISBN Barcode featuring a missing digit. The 10 digit is shown as 0-7?56-2153-5 and 13-digit ISBN as 9 780735 621534.">
            <a:extLst>
              <a:ext uri="{FF2B5EF4-FFF2-40B4-BE49-F238E27FC236}">
                <a16:creationId xmlns:a16="http://schemas.microsoft.com/office/drawing/2014/main" id="{B3C7AF1A-6420-49DD-A988-F300093EB703}"/>
              </a:ext>
            </a:extLst>
          </p:cNvPr>
          <p:cNvPicPr>
            <a:picLocks noChangeAspect="1"/>
          </p:cNvPicPr>
          <p:nvPr/>
        </p:nvPicPr>
        <p:blipFill>
          <a:blip r:embed="rId2"/>
          <a:srcRect b="17406"/>
          <a:stretch>
            <a:fillRect/>
          </a:stretch>
        </p:blipFill>
        <p:spPr>
          <a:xfrm>
            <a:off x="2590800" y="2514600"/>
            <a:ext cx="3176776" cy="2438400"/>
          </a:xfrm>
          <a:prstGeom prst="rect">
            <a:avLst/>
          </a:prstGeom>
        </p:spPr>
      </p:pic>
      <p:sp>
        <p:nvSpPr>
          <p:cNvPr id="4" name="TextBox 3">
            <a:extLst>
              <a:ext uri="{FF2B5EF4-FFF2-40B4-BE49-F238E27FC236}">
                <a16:creationId xmlns:a16="http://schemas.microsoft.com/office/drawing/2014/main" id="{38563BDA-1097-9B62-F5C8-3D3C9A1EC2C9}"/>
              </a:ext>
            </a:extLst>
          </p:cNvPr>
          <p:cNvSpPr txBox="1"/>
          <p:nvPr/>
        </p:nvSpPr>
        <p:spPr>
          <a:xfrm>
            <a:off x="3569588" y="494347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4</a:t>
            </a:r>
            <a:endParaRPr lang="en-IN"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019762"/>
                <a:ext cx="8229600" cy="4967067"/>
              </a:xfrm>
            </p:spPr>
            <p:txBody>
              <a:bodyPr>
                <a:normAutofit/>
              </a:bodyPr>
              <a:lstStyle/>
              <a:p>
                <a:r>
                  <a:rPr lang="en-IN" sz="2000" b="1" dirty="0"/>
                  <a:t>Solution</a:t>
                </a:r>
              </a:p>
              <a:p>
                <a:pPr>
                  <a:defRPr sz="2800"/>
                </a:pPr>
                <a:r>
                  <a:rPr lang="en-IN" sz="1900" dirty="0"/>
                  <a:t>The </a:t>
                </a:r>
                <a:r>
                  <a:rPr lang="en-IN" sz="1900" b="1" dirty="0"/>
                  <a:t>ISBN</a:t>
                </a:r>
                <a:r>
                  <a:rPr lang="en-IN" sz="1900" dirty="0"/>
                  <a:t> we were given is </a:t>
                </a:r>
                <a14:m>
                  <m:oMath xmlns:m="http://schemas.openxmlformats.org/officeDocument/2006/math">
                    <m:r>
                      <a:rPr lang="en-IN" sz="1900">
                        <a:latin typeface="Cambria Math" panose="02040503050406030204" pitchFamily="18" charset="0"/>
                      </a:rPr>
                      <m:t>07</m:t>
                    </m:r>
                    <m:r>
                      <m:rPr>
                        <m:nor/>
                      </m:rPr>
                      <a:rPr lang="en-IN" sz="1900"/>
                      <m:t>?</m:t>
                    </m:r>
                    <m:r>
                      <a:rPr lang="en-IN" sz="1900">
                        <a:latin typeface="Cambria Math" panose="02040503050406030204" pitchFamily="18" charset="0"/>
                      </a:rPr>
                      <m:t>5621535</m:t>
                    </m:r>
                  </m:oMath>
                </a14:m>
                <a:r>
                  <a:rPr lang="en-IN" sz="1900" dirty="0"/>
                  <a:t>.</a:t>
                </a:r>
              </a:p>
              <a:p>
                <a:pPr>
                  <a:defRPr sz="2800"/>
                </a:pPr>
                <a:r>
                  <a:rPr lang="en-IN" sz="1900" dirty="0"/>
                  <a:t>We can set up the equation for the multiplication as follows, using </a:t>
                </a:r>
                <a:r>
                  <a:rPr lang="en-IN" sz="1900" i="1" dirty="0"/>
                  <a:t>x</a:t>
                </a:r>
                <a:r>
                  <a:rPr lang="en-IN" sz="1900" dirty="0"/>
                  <a:t> to represent the missing digit.</a:t>
                </a:r>
              </a:p>
              <a:p>
                <a:pPr algn="ctr">
                  <a:defRPr sz="2800"/>
                </a:pPr>
                <a14:m>
                  <m:oMath xmlns:m="http://schemas.openxmlformats.org/officeDocument/2006/math">
                    <m:d>
                      <m:dPr>
                        <m:ctrlPr>
                          <a:rPr lang="ar-AE" sz="1600" i="1">
                            <a:latin typeface="Cambria Math" panose="02040503050406030204" pitchFamily="18" charset="0"/>
                          </a:rPr>
                        </m:ctrlPr>
                      </m:dPr>
                      <m:e>
                        <m:r>
                          <a:rPr lang="ar-AE" sz="1600">
                            <a:latin typeface="Cambria Math" panose="02040503050406030204" pitchFamily="18" charset="0"/>
                          </a:rPr>
                          <m:t>10</m:t>
                        </m:r>
                        <m:r>
                          <a:rPr lang="ar-AE" sz="1600">
                            <a:latin typeface="Cambria Math" panose="02040503050406030204" pitchFamily="18" charset="0"/>
                          </a:rPr>
                          <m:t>⋅</m:t>
                        </m:r>
                        <m:r>
                          <a:rPr lang="ar-AE" sz="1600">
                            <a:latin typeface="Cambria Math" panose="02040503050406030204" pitchFamily="18" charset="0"/>
                          </a:rPr>
                          <m:t>0</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9</m:t>
                        </m:r>
                        <m:r>
                          <a:rPr lang="ar-AE" sz="1600">
                            <a:latin typeface="Cambria Math" panose="02040503050406030204" pitchFamily="18" charset="0"/>
                          </a:rPr>
                          <m:t>⋅</m:t>
                        </m:r>
                        <m:r>
                          <a:rPr lang="ar-AE" sz="1600">
                            <a:latin typeface="Cambria Math" panose="02040503050406030204" pitchFamily="18" charset="0"/>
                          </a:rPr>
                          <m:t>7</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8</m:t>
                        </m:r>
                        <m:r>
                          <a:rPr lang="ar-AE" sz="1600">
                            <a:latin typeface="Cambria Math" panose="02040503050406030204" pitchFamily="18" charset="0"/>
                          </a:rPr>
                          <m:t>⋅</m:t>
                        </m:r>
                        <m:r>
                          <m:rPr>
                            <m:nor/>
                          </m:rPr>
                          <a:rPr lang="en-IN" sz="1600" i="1" dirty="0"/>
                          <m:t>x</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7</m:t>
                        </m:r>
                        <m:r>
                          <a:rPr lang="ar-AE" sz="1600">
                            <a:latin typeface="Cambria Math" panose="02040503050406030204" pitchFamily="18" charset="0"/>
                          </a:rPr>
                          <m:t>⋅</m:t>
                        </m:r>
                        <m:r>
                          <a:rPr lang="ar-AE" sz="1600">
                            <a:latin typeface="Cambria Math" panose="02040503050406030204" pitchFamily="18" charset="0"/>
                          </a:rPr>
                          <m:t>5</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6</m:t>
                        </m:r>
                        <m:r>
                          <a:rPr lang="ar-AE" sz="1600">
                            <a:latin typeface="Cambria Math" panose="02040503050406030204" pitchFamily="18" charset="0"/>
                          </a:rPr>
                          <m:t>⋅</m:t>
                        </m:r>
                        <m:r>
                          <a:rPr lang="ar-AE" sz="1600">
                            <a:latin typeface="Cambria Math" panose="02040503050406030204" pitchFamily="18" charset="0"/>
                          </a:rPr>
                          <m:t>6</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5</m:t>
                        </m:r>
                        <m:r>
                          <a:rPr lang="ar-AE" sz="1600">
                            <a:latin typeface="Cambria Math" panose="02040503050406030204" pitchFamily="18" charset="0"/>
                          </a:rPr>
                          <m:t>⋅</m:t>
                        </m:r>
                        <m:r>
                          <a:rPr lang="ar-AE" sz="1600">
                            <a:latin typeface="Cambria Math" panose="02040503050406030204" pitchFamily="18" charset="0"/>
                          </a:rPr>
                          <m:t>2</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4</m:t>
                        </m:r>
                        <m:r>
                          <a:rPr lang="ar-AE" sz="1600">
                            <a:latin typeface="Cambria Math" panose="02040503050406030204" pitchFamily="18" charset="0"/>
                          </a:rPr>
                          <m:t>⋅</m:t>
                        </m:r>
                        <m:r>
                          <a:rPr lang="ar-AE" sz="1600">
                            <a:latin typeface="Cambria Math" panose="02040503050406030204" pitchFamily="18" charset="0"/>
                          </a:rPr>
                          <m:t>1</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3</m:t>
                        </m:r>
                        <m:r>
                          <a:rPr lang="ar-AE" sz="1600">
                            <a:latin typeface="Cambria Math" panose="02040503050406030204" pitchFamily="18" charset="0"/>
                          </a:rPr>
                          <m:t>⋅</m:t>
                        </m:r>
                        <m:r>
                          <a:rPr lang="ar-AE" sz="1600">
                            <a:latin typeface="Cambria Math" panose="02040503050406030204" pitchFamily="18" charset="0"/>
                          </a:rPr>
                          <m:t>5</m:t>
                        </m:r>
                      </m:e>
                    </m:d>
                    <m:r>
                      <a:rPr lang="ar-AE" sz="1600">
                        <a:latin typeface="Cambria Math" panose="02040503050406030204" pitchFamily="18" charset="0"/>
                      </a:rPr>
                      <m:t>+</m:t>
                    </m:r>
                    <m:d>
                      <m:dPr>
                        <m:ctrlPr>
                          <a:rPr lang="ar-AE" sz="1600" i="1">
                            <a:latin typeface="Cambria Math" panose="02040503050406030204" pitchFamily="18" charset="0"/>
                          </a:rPr>
                        </m:ctrlPr>
                      </m:dPr>
                      <m:e>
                        <m:r>
                          <a:rPr lang="ar-AE" sz="1600">
                            <a:latin typeface="Cambria Math" panose="02040503050406030204" pitchFamily="18" charset="0"/>
                          </a:rPr>
                          <m:t>2</m:t>
                        </m:r>
                        <m:r>
                          <a:rPr lang="ar-AE" sz="1600">
                            <a:latin typeface="Cambria Math" panose="02040503050406030204" pitchFamily="18" charset="0"/>
                          </a:rPr>
                          <m:t>⋅</m:t>
                        </m:r>
                        <m:r>
                          <a:rPr lang="ar-AE" sz="1600">
                            <a:latin typeface="Cambria Math" panose="02040503050406030204" pitchFamily="18" charset="0"/>
                          </a:rPr>
                          <m:t>3</m:t>
                        </m:r>
                      </m:e>
                    </m:d>
                    <m:r>
                      <a:rPr lang="ar-AE" sz="1600">
                        <a:latin typeface="Cambria Math" panose="02040503050406030204" pitchFamily="18" charset="0"/>
                      </a:rPr>
                      <m:t>+</m:t>
                    </m:r>
                    <m:r>
                      <a:rPr lang="ar-AE" sz="1600">
                        <a:latin typeface="Cambria Math" panose="02040503050406030204" pitchFamily="18" charset="0"/>
                      </a:rPr>
                      <m:t>5</m:t>
                    </m:r>
                    <m:r>
                      <a:rPr lang="ar-AE" sz="1600">
                        <a:latin typeface="Cambria Math" panose="02040503050406030204" pitchFamily="18" charset="0"/>
                      </a:rPr>
                      <m:t>≡</m:t>
                    </m:r>
                    <m:r>
                      <a:rPr lang="ar-AE" sz="1600">
                        <a:latin typeface="Cambria Math" panose="02040503050406030204" pitchFamily="18" charset="0"/>
                      </a:rPr>
                      <m:t>0</m:t>
                    </m:r>
                    <m:d>
                      <m:dPr>
                        <m:ctrlPr>
                          <a:rPr lang="ar-AE" sz="1600" i="1">
                            <a:latin typeface="Cambria Math" panose="02040503050406030204" pitchFamily="18" charset="0"/>
                          </a:rPr>
                        </m:ctrlPr>
                      </m:dPr>
                      <m:e>
                        <m:r>
                          <m:rPr>
                            <m:nor/>
                          </m:rPr>
                          <a:rPr lang="ar-AE" sz="1600"/>
                          <m:t> </m:t>
                        </m:r>
                        <m:r>
                          <m:rPr>
                            <m:sty m:val="p"/>
                          </m:rPr>
                          <a:rPr lang="en-IN" sz="1600" i="0">
                            <a:latin typeface="Cambria Math" panose="02040503050406030204" pitchFamily="18" charset="0"/>
                          </a:rPr>
                          <m:t>mod</m:t>
                        </m:r>
                        <m:r>
                          <m:rPr>
                            <m:nor/>
                          </m:rPr>
                          <a:rPr lang="en-IN" sz="1600"/>
                          <m:t> </m:t>
                        </m:r>
                        <m:r>
                          <a:rPr lang="en-IN" sz="1600">
                            <a:latin typeface="Cambria Math" panose="02040503050406030204" pitchFamily="18" charset="0"/>
                          </a:rPr>
                          <m:t>11</m:t>
                        </m:r>
                      </m:e>
                    </m:d>
                  </m:oMath>
                </a14:m>
                <a:r>
                  <a:rPr lang="en-US" sz="1600" dirty="0"/>
                  <a:t>.</a:t>
                </a:r>
                <a:endParaRPr lang="ar-AE" sz="1600" dirty="0"/>
              </a:p>
              <a:p>
                <a:r>
                  <a:rPr lang="en-IN" sz="1900" dirty="0"/>
                  <a:t>Simplifying, we have</a:t>
                </a:r>
                <a:endParaRPr sz="23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019762"/>
                <a:ext cx="8229600" cy="4967067"/>
              </a:xfrm>
              <a:blipFill>
                <a:blip r:embed="rId2"/>
                <a:stretch>
                  <a:fillRect l="-741" t="-613"/>
                </a:stretch>
              </a:blipFill>
            </p:spPr>
            <p:txBody>
              <a:bodyPr/>
              <a:lstStyle/>
              <a:p>
                <a:r>
                  <a:rPr lang="en-IN">
                    <a:noFill/>
                  </a:rPr>
                  <a:t> </a:t>
                </a:r>
              </a:p>
            </p:txBody>
          </p:sp>
        </mc:Fallback>
      </mc:AlternateContent>
      <p:pic>
        <p:nvPicPr>
          <p:cNvPr id="7" name="Picture 6" descr="(0 plus 63 plus 8 times x plus 35 plus 36 plus 10 plus 4 plus 15 plus 6 plus 5) is equivalent to 0 mod 11&#10;&#10;Simplified:&#10;&#10;8 times x plus 174 is equivalent to 0 mod 11">
            <a:extLst>
              <a:ext uri="{FF2B5EF4-FFF2-40B4-BE49-F238E27FC236}">
                <a16:creationId xmlns:a16="http://schemas.microsoft.com/office/drawing/2014/main" id="{4742A96A-CDAC-BC9B-1179-8144A12862C6}"/>
              </a:ext>
            </a:extLst>
          </p:cNvPr>
          <p:cNvPicPr>
            <a:picLocks noChangeAspect="1"/>
          </p:cNvPicPr>
          <p:nvPr/>
        </p:nvPicPr>
        <p:blipFill>
          <a:blip r:embed="rId3"/>
          <a:stretch>
            <a:fillRect/>
          </a:stretch>
        </p:blipFill>
        <p:spPr>
          <a:xfrm>
            <a:off x="2157284" y="3299550"/>
            <a:ext cx="4829432" cy="720000"/>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EEB18C0B-7D54-A5F6-5314-3452364CD053}"/>
                  </a:ext>
                </a:extLst>
              </p:cNvPr>
              <p:cNvSpPr txBox="1"/>
              <p:nvPr/>
            </p:nvSpPr>
            <p:spPr>
              <a:xfrm>
                <a:off x="457200" y="4019550"/>
                <a:ext cx="8229600" cy="2025170"/>
              </a:xfrm>
              <a:prstGeom prst="rect">
                <a:avLst/>
              </a:prstGeom>
              <a:noFill/>
            </p:spPr>
            <p:txBody>
              <a:bodyPr wrap="square">
                <a:spAutoFit/>
              </a:bodyPr>
              <a:lstStyle/>
              <a:p>
                <a:r>
                  <a:rPr kumimoji="0" lang="en-IN" sz="1900" b="0" i="0" u="none" strike="noStrike" kern="1200" cap="none" spc="0" normalizeH="0" baseline="0" noProof="0" dirty="0">
                    <a:ln>
                      <a:noFill/>
                    </a:ln>
                    <a:solidFill>
                      <a:srgbClr val="366092"/>
                    </a:solidFill>
                    <a:effectLst/>
                    <a:uLnTx/>
                    <a:uFillTx/>
                    <a:latin typeface="Calibri"/>
                    <a:ea typeface="+mn-ea"/>
                    <a:cs typeface="+mn-cs"/>
                  </a:rPr>
                  <a:t>To make things easier on ourselves here, we can go ahead and evaluate </a:t>
                </a:r>
                <a14:m>
                  <m:oMath xmlns:m="http://schemas.openxmlformats.org/officeDocument/2006/math">
                    <m: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174</m:t>
                    </m:r>
                    <m:r>
                      <a:rPr kumimoji="0" lang="en-IN" sz="19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 </m:t>
                    </m:r>
                    <m:r>
                      <m:rPr>
                        <m:sty m:val="p"/>
                      </m:rP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modulo</m:t>
                    </m:r>
                    <m:r>
                      <a:rPr kumimoji="0" lang="en-US" sz="1900" b="0" i="0" u="none" strike="noStrike" kern="1200" cap="none" spc="0" normalizeH="0" baseline="0" noProof="0" smtClean="0">
                        <a:ln>
                          <a:noFill/>
                        </a:ln>
                        <a:solidFill>
                          <a:srgbClr val="366092"/>
                        </a:solidFill>
                        <a:effectLst/>
                        <a:uLnTx/>
                        <a:uFillTx/>
                        <a:latin typeface="Cambria Math" panose="02040503050406030204" pitchFamily="18" charset="0"/>
                        <a:ea typeface="+mn-ea"/>
                        <a:cs typeface="+mn-cs"/>
                      </a:rPr>
                      <m:t> </m:t>
                    </m:r>
                    <m: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11</m:t>
                    </m:r>
                  </m:oMath>
                </a14:m>
                <a:r>
                  <a:rPr kumimoji="0" lang="en-IN" sz="1900" b="0" i="0" u="none" strike="noStrike" kern="1200" cap="none" spc="0" normalizeH="0" baseline="0" noProof="0" dirty="0">
                    <a:ln>
                      <a:noFill/>
                    </a:ln>
                    <a:solidFill>
                      <a:srgbClr val="366092"/>
                    </a:solidFill>
                    <a:effectLst/>
                    <a:uLnTx/>
                    <a:uFillTx/>
                    <a:latin typeface="Calibri"/>
                    <a:ea typeface="+mn-ea"/>
                    <a:cs typeface="+mn-cs"/>
                  </a:rPr>
                  <a:t> and substitute that value into our equation.</a:t>
                </a:r>
              </a:p>
              <a:p>
                <a:pPr algn="ctr"/>
                <a:r>
                  <a:rPr lang="en-IN" sz="1900" dirty="0">
                    <a:solidFill>
                      <a:srgbClr val="366092"/>
                    </a:solidFill>
                    <a:latin typeface="Calibri"/>
                  </a:rPr>
                  <a:t>174 = 9(mod 11).</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1900" b="0" i="0" u="none" strike="noStrike" kern="1200" cap="none" spc="0" normalizeH="0" baseline="0" noProof="0" dirty="0">
                    <a:ln>
                      <a:noFill/>
                    </a:ln>
                    <a:solidFill>
                      <a:srgbClr val="366092"/>
                    </a:solidFill>
                    <a:effectLst/>
                    <a:uLnTx/>
                    <a:uFillTx/>
                    <a:latin typeface="Calibri"/>
                    <a:ea typeface="+mn-ea"/>
                    <a:cs typeface="+mn-cs"/>
                  </a:rPr>
                  <a:t>So, now we have 8</a:t>
                </a:r>
                <a:r>
                  <a:rPr kumimoji="0" lang="en-IN" sz="1900" b="0" i="1" u="none" strike="noStrike" kern="1200" cap="none" spc="0" normalizeH="0" baseline="0" noProof="0" dirty="0">
                    <a:ln>
                      <a:noFill/>
                    </a:ln>
                    <a:solidFill>
                      <a:srgbClr val="366092"/>
                    </a:solidFill>
                    <a:effectLst/>
                    <a:uLnTx/>
                    <a:uFillTx/>
                    <a:latin typeface="Calibri"/>
                    <a:ea typeface="+mn-ea"/>
                    <a:cs typeface="+mn-cs"/>
                  </a:rPr>
                  <a:t>x</a:t>
                </a:r>
                <a:r>
                  <a:rPr kumimoji="0" lang="en-IN" sz="1900" b="0" i="0" u="none" strike="noStrike" kern="1200" cap="none" spc="0" normalizeH="0" baseline="0" noProof="0" dirty="0">
                    <a:ln>
                      <a:noFill/>
                    </a:ln>
                    <a:solidFill>
                      <a:srgbClr val="366092"/>
                    </a:solidFill>
                    <a:effectLst/>
                    <a:uLnTx/>
                    <a:uFillTx/>
                    <a:latin typeface="Calibri"/>
                    <a:ea typeface="+mn-ea"/>
                    <a:cs typeface="+mn-cs"/>
                  </a:rPr>
                  <a:t> + 9 = 0(mod 11).</a:t>
                </a:r>
                <a:endParaRPr kumimoji="0" lang="ar-AE" sz="19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1900" b="0" i="0" u="none" strike="noStrike" kern="1200" cap="none" spc="0" normalizeH="0" baseline="0" noProof="0" dirty="0">
                    <a:ln>
                      <a:noFill/>
                    </a:ln>
                    <a:solidFill>
                      <a:srgbClr val="366092"/>
                    </a:solidFill>
                    <a:effectLst/>
                    <a:uLnTx/>
                    <a:uFillTx/>
                    <a:latin typeface="Calibri"/>
                    <a:ea typeface="+mn-ea"/>
                    <a:cs typeface="+mn-cs"/>
                  </a:rPr>
                  <a:t>This tells us that when the third digit of the ISBN, </a:t>
                </a:r>
                <a:r>
                  <a:rPr kumimoji="0" lang="en-IN" sz="1900" b="0" i="1" u="none" strike="noStrike" kern="1200" cap="none" spc="0" normalizeH="0" baseline="0" noProof="0" dirty="0">
                    <a:ln>
                      <a:noFill/>
                    </a:ln>
                    <a:solidFill>
                      <a:srgbClr val="366092"/>
                    </a:solidFill>
                    <a:effectLst/>
                    <a:uLnTx/>
                    <a:uFillTx/>
                    <a:latin typeface="Calibri"/>
                    <a:ea typeface="+mn-ea"/>
                    <a:cs typeface="+mn-cs"/>
                  </a:rPr>
                  <a:t>x</a:t>
                </a:r>
                <a:r>
                  <a:rPr kumimoji="0" lang="en-IN" sz="1900" b="0" i="0" u="none" strike="noStrike" kern="1200" cap="none" spc="0" normalizeH="0" baseline="0" noProof="0" dirty="0">
                    <a:ln>
                      <a:noFill/>
                    </a:ln>
                    <a:solidFill>
                      <a:srgbClr val="366092"/>
                    </a:solidFill>
                    <a:effectLst/>
                    <a:uLnTx/>
                    <a:uFillTx/>
                    <a:latin typeface="Calibri"/>
                    <a:ea typeface="+mn-ea"/>
                    <a:cs typeface="+mn-cs"/>
                  </a:rPr>
                  <a:t>, is multiplied by </a:t>
                </a:r>
                <a:r>
                  <a:rPr kumimoji="0" lang="en-IN" sz="1900" b="0" i="0" u="none" strike="noStrike" kern="1200" cap="none" spc="0" normalizeH="0" baseline="0" noProof="0" dirty="0">
                    <a:ln>
                      <a:noFill/>
                    </a:ln>
                    <a:solidFill>
                      <a:srgbClr val="366092"/>
                    </a:solidFill>
                    <a:effectLst/>
                    <a:uLnTx/>
                    <a:uFillTx/>
                    <a:latin typeface="Cambria Math"/>
                    <a:ea typeface="+mn-ea"/>
                    <a:cs typeface="+mn-cs"/>
                  </a:rPr>
                  <a:t>8</a:t>
                </a:r>
                <a:r>
                  <a:rPr kumimoji="0" lang="en-IN" sz="1900" b="0" i="0" u="none" strike="noStrike" kern="1200" cap="none" spc="0" normalizeH="0" baseline="0" noProof="0" dirty="0">
                    <a:ln>
                      <a:noFill/>
                    </a:ln>
                    <a:solidFill>
                      <a:srgbClr val="366092"/>
                    </a:solidFill>
                    <a:effectLst/>
                    <a:uLnTx/>
                    <a:uFillTx/>
                    <a:latin typeface="Calibri"/>
                    <a:ea typeface="+mn-ea"/>
                    <a:cs typeface="+mn-cs"/>
                  </a:rPr>
                  <a:t> and added to </a:t>
                </a:r>
                <a:r>
                  <a:rPr kumimoji="0" lang="en-IN" sz="1900" b="0" i="0" u="none" strike="noStrike" kern="1200" cap="none" spc="0" normalizeH="0" baseline="0" noProof="0" dirty="0">
                    <a:ln>
                      <a:noFill/>
                    </a:ln>
                    <a:solidFill>
                      <a:srgbClr val="366092"/>
                    </a:solidFill>
                    <a:effectLst/>
                    <a:uLnTx/>
                    <a:uFillTx/>
                    <a:latin typeface="Cambria Math"/>
                    <a:ea typeface="+mn-ea"/>
                    <a:cs typeface="+mn-cs"/>
                  </a:rPr>
                  <a:t>9</a:t>
                </a:r>
                <a:r>
                  <a:rPr kumimoji="0" lang="en-IN" sz="1900" b="0" i="0" u="none" strike="noStrike" kern="1200" cap="none" spc="0" normalizeH="0" baseline="0" noProof="0" dirty="0">
                    <a:ln>
                      <a:noFill/>
                    </a:ln>
                    <a:solidFill>
                      <a:srgbClr val="366092"/>
                    </a:solidFill>
                    <a:effectLst/>
                    <a:uLnTx/>
                    <a:uFillTx/>
                    <a:latin typeface="Calibri"/>
                    <a:ea typeface="+mn-ea"/>
                    <a:cs typeface="+mn-cs"/>
                  </a:rPr>
                  <a:t>, the sum will be congruent to </a:t>
                </a:r>
                <a14:m>
                  <m:oMath xmlns:m="http://schemas.openxmlformats.org/officeDocument/2006/math">
                    <m: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m:t>
                    </m:r>
                    <m:d>
                      <m:dPr>
                        <m:ctrlPr>
                          <a:rPr kumimoji="0" lang="ar-AE" sz="1900" b="0" i="1" u="none" strike="noStrike" kern="1200" cap="none" spc="0" normalizeH="0" baseline="0" noProof="0">
                            <a:ln>
                              <a:noFill/>
                            </a:ln>
                            <a:solidFill>
                              <a:srgbClr val="366092"/>
                            </a:solidFill>
                            <a:effectLst/>
                            <a:uLnTx/>
                            <a:uFillTx/>
                            <a:latin typeface="Cambria Math" panose="02040503050406030204" pitchFamily="18" charset="0"/>
                            <a:ea typeface="+mn-ea"/>
                          </a:rPr>
                        </m:ctrlPr>
                      </m:dPr>
                      <m:e>
                        <m:r>
                          <m:rPr>
                            <m:sty m:val="p"/>
                          </m:rP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mod</m:t>
                        </m:r>
                        <m:r>
                          <m:rPr>
                            <m:nor/>
                          </m:rPr>
                          <a:rPr kumimoji="0" lang="en-IN" sz="1900" b="0" i="0" u="none" strike="noStrike" kern="1200" cap="none" spc="0" normalizeH="0" baseline="0" noProof="0">
                            <a:ln>
                              <a:noFill/>
                            </a:ln>
                            <a:solidFill>
                              <a:srgbClr val="366092"/>
                            </a:solidFill>
                            <a:effectLst/>
                            <a:uLnTx/>
                            <a:uFillTx/>
                            <a:latin typeface="Calibri"/>
                            <a:ea typeface="+mn-ea"/>
                            <a:cs typeface="+mn-cs"/>
                          </a:rPr>
                          <m:t> </m:t>
                        </m:r>
                        <m:r>
                          <a:rPr kumimoji="0" lang="en-IN" sz="19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11</m:t>
                        </m:r>
                      </m:e>
                    </m:d>
                  </m:oMath>
                </a14:m>
                <a:r>
                  <a:rPr kumimoji="0" lang="ar-AE" sz="23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endParaRPr lang="en-IN" dirty="0"/>
              </a:p>
            </p:txBody>
          </p:sp>
        </mc:Choice>
        <mc:Fallback xmlns="">
          <p:sp>
            <p:nvSpPr>
              <p:cNvPr id="5" name="TextBox 4">
                <a:extLst>
                  <a:ext uri="{FF2B5EF4-FFF2-40B4-BE49-F238E27FC236}">
                    <a16:creationId xmlns:a16="http://schemas.microsoft.com/office/drawing/2014/main" id="{EEB18C0B-7D54-A5F6-5314-3452364CD053}"/>
                  </a:ext>
                </a:extLst>
              </p:cNvPr>
              <p:cNvSpPr txBox="1">
                <a:spLocks noRot="1" noChangeAspect="1" noMove="1" noResize="1" noEditPoints="1" noAdjustHandles="1" noChangeArrowheads="1" noChangeShapeType="1" noTextEdit="1"/>
              </p:cNvSpPr>
              <p:nvPr/>
            </p:nvSpPr>
            <p:spPr>
              <a:xfrm>
                <a:off x="457200" y="4019550"/>
                <a:ext cx="8229600" cy="2025170"/>
              </a:xfrm>
              <a:prstGeom prst="rect">
                <a:avLst/>
              </a:prstGeom>
              <a:blipFill>
                <a:blip r:embed="rId4"/>
                <a:stretch>
                  <a:fillRect l="-667" t="-1502" b="-5105"/>
                </a:stretch>
              </a:blipFill>
            </p:spPr>
            <p:txBody>
              <a:bodyPr/>
              <a:lstStyle/>
              <a:p>
                <a:r>
                  <a:rPr lang="en-IN">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Modular Arithmetic</a:t>
            </a:r>
          </a:p>
        </p:txBody>
      </p:sp>
      <p:sp>
        <p:nvSpPr>
          <p:cNvPr id="3" name="Text Placeholder 2"/>
          <p:cNvSpPr>
            <a:spLocks noGrp="1"/>
          </p:cNvSpPr>
          <p:nvPr>
            <p:ph type="body" sz="quarter" idx="10"/>
          </p:nvPr>
        </p:nvSpPr>
        <p:spPr>
          <a:xfrm>
            <a:off x="457200" y="1082078"/>
            <a:ext cx="8229600" cy="4861522"/>
          </a:xfrm>
        </p:spPr>
        <p:txBody>
          <a:bodyPr>
            <a:normAutofit/>
          </a:bodyPr>
          <a:lstStyle/>
          <a:p>
            <a:pPr>
              <a:defRPr sz="2800"/>
            </a:pPr>
            <a:r>
              <a:rPr sz="2800" dirty="0"/>
              <a:t>In </a:t>
            </a:r>
            <a:r>
              <a:rPr sz="2800" b="1" dirty="0"/>
              <a:t>modular arithmetic</a:t>
            </a:r>
            <a:r>
              <a:rPr sz="2800" dirty="0"/>
              <a:t>, a number</a:t>
            </a:r>
            <a:r>
              <a:rPr lang="en-US" sz="2800" dirty="0"/>
              <a:t> </a:t>
            </a:r>
            <a:r>
              <a:rPr lang="en-US" sz="2800" i="1" dirty="0"/>
              <a:t>n</a:t>
            </a:r>
            <a:r>
              <a:rPr sz="2800" dirty="0"/>
              <a:t> is congruent to the remainder</a:t>
            </a:r>
            <a:r>
              <a:rPr lang="en-US" sz="2800" dirty="0"/>
              <a:t> </a:t>
            </a:r>
            <a:r>
              <a:rPr lang="en-US" sz="2800" i="1" dirty="0"/>
              <a:t>r</a:t>
            </a:r>
            <a:r>
              <a:rPr sz="2800" dirty="0"/>
              <a:t> when it is divided by a fixed number</a:t>
            </a:r>
            <a:r>
              <a:rPr lang="en-US" sz="2800" dirty="0"/>
              <a:t> </a:t>
            </a:r>
            <a:r>
              <a:rPr lang="en-US" sz="2800" i="1" dirty="0"/>
              <a:t>m</a:t>
            </a:r>
            <a:r>
              <a:rPr lang="en-US" sz="2800" dirty="0"/>
              <a:t>.</a:t>
            </a:r>
            <a:r>
              <a:rPr sz="2800" dirty="0"/>
              <a:t> We write</a:t>
            </a:r>
            <a:r>
              <a:rPr lang="en-US" sz="2800" dirty="0"/>
              <a:t> </a:t>
            </a:r>
            <a:r>
              <a:rPr lang="en-US" sz="2800" i="1" dirty="0"/>
              <a:t>n</a:t>
            </a:r>
            <a:r>
              <a:rPr lang="en-US" sz="2800" dirty="0"/>
              <a:t> ≡ </a:t>
            </a:r>
            <a:r>
              <a:rPr lang="en-US" sz="2800" i="1" dirty="0"/>
              <a:t>r</a:t>
            </a:r>
            <a:r>
              <a:rPr lang="en-US" sz="2800" dirty="0"/>
              <a:t>(</a:t>
            </a:r>
            <a:r>
              <a:rPr lang="en-US" sz="2800" i="1" dirty="0"/>
              <a:t>mod m</a:t>
            </a:r>
            <a:r>
              <a:rPr lang="en-US" sz="2800" dirty="0"/>
              <a:t>).</a:t>
            </a:r>
            <a:r>
              <a:rPr sz="2800" dirty="0"/>
              <a:t> Note that</a:t>
            </a:r>
            <a:r>
              <a:rPr lang="en-US" sz="2800" dirty="0"/>
              <a:t> </a:t>
            </a:r>
            <a:r>
              <a:rPr lang="en-US" sz="2800" i="1" dirty="0"/>
              <a:t>m</a:t>
            </a:r>
            <a:r>
              <a:rPr sz="2800" dirty="0"/>
              <a:t> is referred to as the </a:t>
            </a:r>
            <a:r>
              <a:rPr sz="2800" b="1" dirty="0"/>
              <a:t>modulus</a:t>
            </a:r>
            <a:r>
              <a:rPr sz="2800" dirty="0"/>
              <a:t>.</a:t>
            </a:r>
          </a:p>
          <a:p>
            <a:endParaRPr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a:defRPr sz="2800"/>
            </a:pPr>
            <a:r>
              <a:rPr dirty="0"/>
              <a:t>Now, we need to use a bit of trial and error to find the missing digit. We know that the digit must be a number between </a:t>
            </a:r>
            <a:r>
              <a:rPr dirty="0">
                <a:latin typeface="Cambria Math"/>
              </a:rPr>
              <a:t>0</a:t>
            </a:r>
            <a:r>
              <a:rPr dirty="0"/>
              <a:t> and </a:t>
            </a:r>
            <a:r>
              <a:rPr dirty="0">
                <a:latin typeface="Cambria Math"/>
              </a:rPr>
              <a:t>10</a:t>
            </a:r>
            <a:r>
              <a:rPr dirty="0"/>
              <a:t>, inclusive. So we can begin trying numbers, starting with </a:t>
            </a:r>
            <a:r>
              <a:rPr dirty="0">
                <a:latin typeface="Cambria Math"/>
              </a:rPr>
              <a:t>0</a:t>
            </a:r>
            <a:r>
              <a:rPr dirty="0"/>
              <a:t>. Substituting</a:t>
            </a:r>
            <a:r>
              <a:rPr lang="en-US" dirty="0"/>
              <a:t> </a:t>
            </a:r>
            <a:r>
              <a:rPr lang="en-US" i="1" dirty="0"/>
              <a:t>x</a:t>
            </a:r>
            <a:r>
              <a:rPr lang="en-US" dirty="0"/>
              <a:t> = 0</a:t>
            </a:r>
            <a:r>
              <a:rPr dirty="0"/>
              <a:t> in our equation gives the following.</a:t>
            </a:r>
            <a:endParaRPr lang="en-IN" dirty="0"/>
          </a:p>
        </p:txBody>
      </p:sp>
      <p:pic>
        <p:nvPicPr>
          <p:cNvPr id="9" name="Picture 8" descr="8 times x plus 9 equals 8 times open parentheses 0 close parentheses plus 9&#10;&#10;equals 0 plus 9&#10;&#10;is identical to 0 mod 11 plus 9 mod 11 which is &#10;is identical to 9 mod 11.">
            <a:extLst>
              <a:ext uri="{FF2B5EF4-FFF2-40B4-BE49-F238E27FC236}">
                <a16:creationId xmlns:a16="http://schemas.microsoft.com/office/drawing/2014/main" id="{998B6F3C-3C39-2404-3A59-E119480C258B}"/>
              </a:ext>
            </a:extLst>
          </p:cNvPr>
          <p:cNvPicPr>
            <a:picLocks noChangeAspect="1"/>
          </p:cNvPicPr>
          <p:nvPr/>
        </p:nvPicPr>
        <p:blipFill>
          <a:blip r:embed="rId2"/>
          <a:stretch>
            <a:fillRect/>
          </a:stretch>
        </p:blipFill>
        <p:spPr>
          <a:xfrm>
            <a:off x="2371626" y="3535232"/>
            <a:ext cx="4400748" cy="2160000"/>
          </a:xfrm>
          <a:prstGeom prst="rect">
            <a:avLst/>
          </a:prstGeom>
        </p:spPr>
      </p:pic>
    </p:spTree>
    <p:extLst>
      <p:ext uri="{BB962C8B-B14F-4D97-AF65-F5344CB8AC3E}">
        <p14:creationId xmlns:p14="http://schemas.microsoft.com/office/powerpoint/2010/main" val="40233693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3278ED-8718-2801-88DF-7CFA2D601B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663633-1DE9-0FE2-E3E0-50878C127095}"/>
              </a:ext>
            </a:extLst>
          </p:cNvPr>
          <p:cNvSpPr>
            <a:spLocks noGrp="1"/>
          </p:cNvSpPr>
          <p:nvPr>
            <p:ph type="title"/>
          </p:nvPr>
        </p:nvSpPr>
        <p:spPr/>
        <p:txBody>
          <a:bodyPr>
            <a:normAutofit/>
          </a:bodyPr>
          <a:lstStyle/>
          <a:p>
            <a:pPr>
              <a:defRPr sz="3200"/>
            </a:pPr>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4</a:t>
            </a:r>
            <a:endParaRPr dirty="0"/>
          </a:p>
        </p:txBody>
      </p:sp>
      <mc:AlternateContent xmlns:mc="http://schemas.openxmlformats.org/markup-compatibility/2006" xmlns:a14="http://schemas.microsoft.com/office/drawing/2010/main">
        <mc:Choice Requires="a14">
          <p:sp>
            <p:nvSpPr>
              <p:cNvPr id="3" name="Text Placeholder 2">
                <a:extLst>
                  <a:ext uri="{FF2B5EF4-FFF2-40B4-BE49-F238E27FC236}">
                    <a16:creationId xmlns:a16="http://schemas.microsoft.com/office/drawing/2014/main" id="{C78F23D1-A1CD-4B76-1AFD-5CC6D422F0AD}"/>
                  </a:ext>
                </a:extLst>
              </p:cNvPr>
              <p:cNvSpPr>
                <a:spLocks noGrp="1"/>
              </p:cNvSpPr>
              <p:nvPr>
                <p:ph type="body" sz="quarter" idx="10"/>
              </p:nvPr>
            </p:nvSpPr>
            <p:spPr/>
            <p:txBody>
              <a:bodyPr>
                <a:normAutofit/>
              </a:bodyPr>
              <a:lstStyle/>
              <a:p>
                <a:pPr lvl="0">
                  <a:defRPr sz="2800"/>
                </a:pPr>
                <a:r>
                  <a:rPr lang="en-IN" dirty="0">
                    <a:solidFill>
                      <a:srgbClr val="366092"/>
                    </a:solidFill>
                  </a:rPr>
                  <a:t>Since this is not congruent to </a:t>
                </a:r>
                <a14:m>
                  <m:oMath xmlns:m="http://schemas.openxmlformats.org/officeDocument/2006/math">
                    <m:r>
                      <a:rPr lang="en-IN">
                        <a:solidFill>
                          <a:srgbClr val="366092"/>
                        </a:solidFill>
                        <a:latin typeface="Cambria Math" panose="02040503050406030204" pitchFamily="18" charset="0"/>
                      </a:rPr>
                      <m:t>0</m:t>
                    </m:r>
                    <m:d>
                      <m:dPr>
                        <m:ctrlPr>
                          <a:rPr lang="ar-AE" i="1">
                            <a:solidFill>
                              <a:srgbClr val="366092"/>
                            </a:solidFill>
                            <a:latin typeface="Cambria Math" panose="02040503050406030204" pitchFamily="18" charset="0"/>
                          </a:rPr>
                        </m:ctrlPr>
                      </m:dPr>
                      <m:e>
                        <m:r>
                          <m:rPr>
                            <m:sty m:val="p"/>
                          </m:rPr>
                          <a:rPr lang="ar-AE">
                            <a:solidFill>
                              <a:srgbClr val="366092"/>
                            </a:solidFill>
                            <a:latin typeface="Cambria Math" panose="02040503050406030204" pitchFamily="18" charset="0"/>
                          </a:rPr>
                          <m:t>mod</m:t>
                        </m:r>
                        <m:r>
                          <m:rPr>
                            <m:nor/>
                          </m:rPr>
                          <a:rPr lang="ar-AE">
                            <a:solidFill>
                              <a:srgbClr val="366092"/>
                            </a:solidFill>
                          </a:rPr>
                          <m:t> </m:t>
                        </m:r>
                        <m:r>
                          <a:rPr lang="ar-AE">
                            <a:solidFill>
                              <a:srgbClr val="366092"/>
                            </a:solidFill>
                            <a:latin typeface="Cambria Math" panose="02040503050406030204" pitchFamily="18" charset="0"/>
                          </a:rPr>
                          <m:t>11</m:t>
                        </m:r>
                      </m:e>
                    </m:d>
                  </m:oMath>
                </a14:m>
                <a:r>
                  <a:rPr lang="ar-AE" dirty="0">
                    <a:solidFill>
                      <a:srgbClr val="366092"/>
                    </a:solidFill>
                  </a:rPr>
                  <a:t> </a:t>
                </a:r>
                <a:r>
                  <a:rPr lang="en-IN" dirty="0">
                    <a:solidFill>
                      <a:srgbClr val="366092"/>
                    </a:solidFill>
                  </a:rPr>
                  <a:t>the third digit cannot be a </a:t>
                </a:r>
                <a:r>
                  <a:rPr lang="en-IN" dirty="0">
                    <a:solidFill>
                      <a:srgbClr val="366092"/>
                    </a:solidFill>
                    <a:latin typeface="Cambria Math"/>
                  </a:rPr>
                  <a:t>0</a:t>
                </a:r>
                <a:r>
                  <a:rPr lang="en-IN" dirty="0">
                    <a:solidFill>
                      <a:srgbClr val="366092"/>
                    </a:solidFill>
                  </a:rPr>
                  <a:t>.</a:t>
                </a:r>
              </a:p>
              <a:p>
                <a:pPr lvl="0">
                  <a:defRPr sz="2800"/>
                </a:pPr>
                <a:r>
                  <a:rPr lang="en-IN" dirty="0">
                    <a:solidFill>
                      <a:srgbClr val="366092"/>
                    </a:solidFill>
                  </a:rPr>
                  <a:t>Next, suppose the third digit was a </a:t>
                </a:r>
                <a:r>
                  <a:rPr lang="en-IN" dirty="0">
                    <a:solidFill>
                      <a:srgbClr val="366092"/>
                    </a:solidFill>
                    <a:latin typeface="Cambria Math"/>
                  </a:rPr>
                  <a:t>1</a:t>
                </a:r>
                <a:r>
                  <a:rPr lang="en-IN" dirty="0">
                    <a:solidFill>
                      <a:srgbClr val="366092"/>
                    </a:solidFill>
                  </a:rPr>
                  <a:t>. Let's substitute</a:t>
                </a:r>
                <a:br>
                  <a:rPr lang="en-IN" dirty="0">
                    <a:solidFill>
                      <a:srgbClr val="366092"/>
                    </a:solidFill>
                  </a:rPr>
                </a:br>
                <a:r>
                  <a:rPr lang="en-IN" i="1" dirty="0">
                    <a:solidFill>
                      <a:srgbClr val="366092"/>
                    </a:solidFill>
                  </a:rPr>
                  <a:t>x</a:t>
                </a:r>
                <a:r>
                  <a:rPr lang="en-IN" dirty="0">
                    <a:solidFill>
                      <a:srgbClr val="366092"/>
                    </a:solidFill>
                  </a:rPr>
                  <a:t> = 1 in our equation.</a:t>
                </a:r>
                <a:endParaRPr lang="en-IN" dirty="0"/>
              </a:p>
              <a:p>
                <a:pPr>
                  <a:defRPr sz="2800"/>
                </a:pPr>
                <a:endParaRPr lang="en-IN" dirty="0"/>
              </a:p>
            </p:txBody>
          </p:sp>
        </mc:Choice>
        <mc:Fallback xmlns="">
          <p:sp>
            <p:nvSpPr>
              <p:cNvPr id="3" name="Text Placeholder 2">
                <a:extLst>
                  <a:ext uri="{FF2B5EF4-FFF2-40B4-BE49-F238E27FC236}">
                    <a16:creationId xmlns:a16="http://schemas.microsoft.com/office/drawing/2014/main" id="{C78F23D1-A1CD-4B76-1AFD-5CC6D422F0AD}"/>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595" r="-1926"/>
                </a:stretch>
              </a:blipFill>
            </p:spPr>
            <p:txBody>
              <a:bodyPr/>
              <a:lstStyle/>
              <a:p>
                <a:r>
                  <a:rPr lang="en-IN">
                    <a:noFill/>
                  </a:rPr>
                  <a:t> </a:t>
                </a:r>
              </a:p>
            </p:txBody>
          </p:sp>
        </mc:Fallback>
      </mc:AlternateContent>
      <p:pic>
        <p:nvPicPr>
          <p:cNvPr id="11" name="Picture 10" descr="8 times x plus 9 equals 8 times open parentheses 1 close parentheses plus 9&#10;&#10;equals 8 plus 9&#10;&#10;is identical to 8 mod 11 plus 9 mod 11 &#10;&#10;is identical to 17 mod 11 &#10;&#10;which is identical to 6 mod 11">
            <a:extLst>
              <a:ext uri="{FF2B5EF4-FFF2-40B4-BE49-F238E27FC236}">
                <a16:creationId xmlns:a16="http://schemas.microsoft.com/office/drawing/2014/main" id="{E3F335F4-33CF-0D3A-7F89-173AC3882F7C}"/>
              </a:ext>
            </a:extLst>
          </p:cNvPr>
          <p:cNvPicPr>
            <a:picLocks noChangeAspect="1"/>
          </p:cNvPicPr>
          <p:nvPr/>
        </p:nvPicPr>
        <p:blipFill>
          <a:blip r:embed="rId3"/>
          <a:stretch>
            <a:fillRect/>
          </a:stretch>
        </p:blipFill>
        <p:spPr>
          <a:xfrm>
            <a:off x="2834435" y="2971800"/>
            <a:ext cx="3475130" cy="2160000"/>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208B399C-5678-FF88-588D-14A1D8329430}"/>
                  </a:ext>
                </a:extLst>
              </p:cNvPr>
              <p:cNvSpPr txBox="1"/>
              <p:nvPr/>
            </p:nvSpPr>
            <p:spPr>
              <a:xfrm>
                <a:off x="457200" y="5042247"/>
                <a:ext cx="7620002"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rPr>
                  <a:t>Since this is not congruent to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0</m:t>
                    </m:r>
                    <m:d>
                      <m:dPr>
                        <m:ctrlPr>
                          <a:rPr kumimoji="0" lang="ar-AE" sz="2800" b="0" i="1" u="none" strike="noStrike" kern="1200" cap="none" spc="0" normalizeH="0" baseline="0" noProof="0" smtClean="0">
                            <a:ln>
                              <a:noFill/>
                            </a:ln>
                            <a:solidFill>
                              <a:srgbClr val="366092"/>
                            </a:solidFill>
                            <a:effectLst/>
                            <a:uLnTx/>
                            <a:uFillTx/>
                            <a:latin typeface="Cambria Math" panose="02040503050406030204" pitchFamily="18" charset="0"/>
                          </a:rPr>
                        </m:ctrlPr>
                      </m:dPr>
                      <m:e>
                        <m:r>
                          <m:rPr>
                            <m:sty m:val="p"/>
                          </m:rPr>
                          <a:rPr kumimoji="0" lang="ar-AE" sz="2800" b="0" i="0" u="none" strike="noStrike" kern="1200" cap="none" spc="0" normalizeH="0" baseline="0" noProof="0">
                            <a:ln>
                              <a:noFill/>
                            </a:ln>
                            <a:solidFill>
                              <a:srgbClr val="366092"/>
                            </a:solidFill>
                            <a:effectLst/>
                            <a:uLnTx/>
                            <a:uFillTx/>
                            <a:latin typeface="Cambria Math" panose="02040503050406030204" pitchFamily="18" charset="0"/>
                          </a:rPr>
                          <m:t>mod</m:t>
                        </m:r>
                        <m:r>
                          <m:rPr>
                            <m:nor/>
                          </m:rPr>
                          <a:rPr kumimoji="0" lang="ar-AE" sz="2800" b="0" i="0" u="none" strike="noStrike" kern="1200" cap="none" spc="0" normalizeH="0" baseline="0" noProof="0">
                            <a:ln>
                              <a:noFill/>
                            </a:ln>
                            <a:solidFill>
                              <a:srgbClr val="366092"/>
                            </a:solidFill>
                            <a:effectLst/>
                            <a:uLnTx/>
                            <a:uFillTx/>
                            <a:latin typeface="Calibri"/>
                            <a:cs typeface="Arial" panose="020B0604020202020204" pitchFamily="34" charset="0"/>
                          </a:rPr>
                          <m:t> </m:t>
                        </m:r>
                        <m:r>
                          <a:rPr kumimoji="0" lang="ar-AE" sz="2800" b="0" i="0" u="none" strike="noStrike" kern="1200" cap="none" spc="0" normalizeH="0" baseline="0" noProof="0">
                            <a:ln>
                              <a:noFill/>
                            </a:ln>
                            <a:solidFill>
                              <a:srgbClr val="366092"/>
                            </a:solidFill>
                            <a:effectLst/>
                            <a:uLnTx/>
                            <a:uFillTx/>
                            <a:latin typeface="Cambria Math" panose="02040503050406030204" pitchFamily="18" charset="0"/>
                          </a:rPr>
                          <m:t>11</m:t>
                        </m:r>
                      </m:e>
                    </m:d>
                  </m:oMath>
                </a14:m>
                <a:r>
                  <a:rPr kumimoji="0" lang="ar-AE" sz="2800" b="0" i="0" u="none" strike="noStrike" kern="1200" cap="none" spc="0" normalizeH="0" baseline="0" noProof="0" dirty="0">
                    <a:ln>
                      <a:noFill/>
                    </a:ln>
                    <a:solidFill>
                      <a:srgbClr val="366092"/>
                    </a:solidFill>
                    <a:effectLst/>
                    <a:uLnTx/>
                    <a:uFillTx/>
                    <a:latin typeface="Calibri"/>
                    <a:cs typeface="Arial" panose="020B0604020202020204" pitchFamily="34" charset="0"/>
                  </a:rPr>
                  <a:t>,</a:t>
                </a:r>
                <a:r>
                  <a:rPr kumimoji="0" lang="en-US" sz="2800" b="0" i="0" u="none" strike="noStrike" kern="1200" cap="none" spc="0" normalizeH="0" baseline="0" noProof="0" dirty="0">
                    <a:ln>
                      <a:noFill/>
                    </a:ln>
                    <a:solidFill>
                      <a:srgbClr val="366092"/>
                    </a:solidFill>
                    <a:effectLst/>
                    <a:uLnTx/>
                    <a:uFillTx/>
                    <a:latin typeface="Calibri"/>
                  </a:rPr>
                  <a:t> th</a:t>
                </a:r>
                <a:r>
                  <a:rPr kumimoji="0" lang="en-IN" sz="2800" b="0" i="0" u="none" strike="noStrike" kern="1200" cap="none" spc="0" normalizeH="0" baseline="0" noProof="0" dirty="0">
                    <a:ln>
                      <a:noFill/>
                    </a:ln>
                    <a:solidFill>
                      <a:srgbClr val="366092"/>
                    </a:solidFill>
                    <a:effectLst/>
                    <a:uLnTx/>
                    <a:uFillTx/>
                    <a:latin typeface="Calibri"/>
                  </a:rPr>
                  <a:t>e third digit cannot be a </a:t>
                </a:r>
                <a:r>
                  <a:rPr kumimoji="0" lang="en-IN" sz="2800" b="0" i="0" u="none" strike="noStrike" kern="1200" cap="none" spc="0" normalizeH="0" baseline="0" noProof="0" dirty="0">
                    <a:ln>
                      <a:noFill/>
                    </a:ln>
                    <a:solidFill>
                      <a:srgbClr val="366092"/>
                    </a:solidFill>
                    <a:effectLst/>
                    <a:uLnTx/>
                    <a:uFillTx/>
                    <a:latin typeface="Cambria Math"/>
                  </a:rPr>
                  <a:t>1</a:t>
                </a:r>
                <a:r>
                  <a:rPr kumimoji="0" lang="en-IN" sz="2800" b="0" i="0" u="none" strike="noStrike" kern="1200" cap="none" spc="0" normalizeH="0" baseline="0" noProof="0" dirty="0">
                    <a:ln>
                      <a:noFill/>
                    </a:ln>
                    <a:solidFill>
                      <a:srgbClr val="366092"/>
                    </a:solidFill>
                    <a:effectLst/>
                    <a:uLnTx/>
                    <a:uFillTx/>
                    <a:latin typeface="Calibri"/>
                  </a:rPr>
                  <a:t>.</a:t>
                </a:r>
                <a:endParaRPr lang="en-IN" sz="2800" dirty="0"/>
              </a:p>
            </p:txBody>
          </p:sp>
        </mc:Choice>
        <mc:Fallback xmlns="">
          <p:sp>
            <p:nvSpPr>
              <p:cNvPr id="7" name="TextBox 6">
                <a:extLst>
                  <a:ext uri="{FF2B5EF4-FFF2-40B4-BE49-F238E27FC236}">
                    <a16:creationId xmlns:a16="http://schemas.microsoft.com/office/drawing/2014/main" id="{208B399C-5678-FF88-588D-14A1D8329430}"/>
                  </a:ext>
                </a:extLst>
              </p:cNvPr>
              <p:cNvSpPr txBox="1">
                <a:spLocks noRot="1" noChangeAspect="1" noMove="1" noResize="1" noEditPoints="1" noAdjustHandles="1" noChangeArrowheads="1" noChangeShapeType="1" noTextEdit="1"/>
              </p:cNvSpPr>
              <p:nvPr/>
            </p:nvSpPr>
            <p:spPr>
              <a:xfrm>
                <a:off x="457200" y="5042247"/>
                <a:ext cx="7620002" cy="954107"/>
              </a:xfrm>
              <a:prstGeom prst="rect">
                <a:avLst/>
              </a:prstGeom>
              <a:blipFill>
                <a:blip r:embed="rId4"/>
                <a:stretch>
                  <a:fillRect l="-1600" t="-7643" r="-1760" b="-17197"/>
                </a:stretch>
              </a:blipFill>
            </p:spPr>
            <p:txBody>
              <a:bodyPr/>
              <a:lstStyle/>
              <a:p>
                <a:r>
                  <a:rPr lang="en-IN">
                    <a:noFill/>
                  </a:rPr>
                  <a:t> </a:t>
                </a:r>
              </a:p>
            </p:txBody>
          </p:sp>
        </mc:Fallback>
      </mc:AlternateContent>
    </p:spTree>
    <p:extLst>
      <p:ext uri="{BB962C8B-B14F-4D97-AF65-F5344CB8AC3E}">
        <p14:creationId xmlns:p14="http://schemas.microsoft.com/office/powerpoint/2010/main" val="2650097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5</a:t>
            </a:r>
            <a:endParaRPr dirty="0"/>
          </a:p>
        </p:txBody>
      </p:sp>
      <p:sp>
        <p:nvSpPr>
          <p:cNvPr id="3" name="Text Placeholder 2"/>
          <p:cNvSpPr>
            <a:spLocks noGrp="1"/>
          </p:cNvSpPr>
          <p:nvPr>
            <p:ph type="body" sz="quarter" idx="10"/>
          </p:nvPr>
        </p:nvSpPr>
        <p:spPr/>
        <p:txBody>
          <a:bodyPr>
            <a:normAutofit/>
          </a:bodyPr>
          <a:lstStyle/>
          <a:p>
            <a:pPr>
              <a:defRPr sz="2800"/>
            </a:pPr>
            <a:r>
              <a:rPr lang="en-IN" sz="2800" dirty="0"/>
              <a:t>Now, let </a:t>
            </a:r>
            <a:r>
              <a:rPr lang="en-IN" sz="2800" i="1" dirty="0"/>
              <a:t>x</a:t>
            </a:r>
            <a:r>
              <a:rPr lang="en-IN" sz="2800" dirty="0"/>
              <a:t> = 2.</a:t>
            </a:r>
            <a:endParaRPr sz="2800" dirty="0"/>
          </a:p>
        </p:txBody>
      </p:sp>
      <p:pic>
        <p:nvPicPr>
          <p:cNvPr id="5" name="Picture 4" descr="8 times x plus 9 equals 8 times open parentheses 2 close parentheses plus 9&#10;&#10;equals 16 plus 9&#10;&#10;is identical to 5 mod 11 plus 9 mod 11 &#10;&#10;which is identical to 14 mod 11 &#10;&#10;is identical to 3 mod 11">
            <a:extLst>
              <a:ext uri="{FF2B5EF4-FFF2-40B4-BE49-F238E27FC236}">
                <a16:creationId xmlns:a16="http://schemas.microsoft.com/office/drawing/2014/main" id="{9CB10BA9-635E-985D-00AE-F81E1515FA8D}"/>
              </a:ext>
            </a:extLst>
          </p:cNvPr>
          <p:cNvPicPr>
            <a:picLocks noChangeAspect="1"/>
          </p:cNvPicPr>
          <p:nvPr/>
        </p:nvPicPr>
        <p:blipFill>
          <a:blip r:embed="rId2"/>
          <a:stretch>
            <a:fillRect/>
          </a:stretch>
        </p:blipFill>
        <p:spPr>
          <a:xfrm>
            <a:off x="2722848" y="1752600"/>
            <a:ext cx="3698303" cy="2304000"/>
          </a:xfrm>
          <a:prstGeom prst="rect">
            <a:avLst/>
          </a:prstGeom>
        </p:spPr>
      </p:pic>
    </p:spTree>
    <p:extLst>
      <p:ext uri="{BB962C8B-B14F-4D97-AF65-F5344CB8AC3E}">
        <p14:creationId xmlns:p14="http://schemas.microsoft.com/office/powerpoint/2010/main" val="489462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F4422B-795C-972C-BB74-3B139752EE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D62A60-3996-17C8-72F6-6BE6A3628CE4}"/>
              </a:ext>
            </a:extLst>
          </p:cNvPr>
          <p:cNvSpPr>
            <a:spLocks noGrp="1"/>
          </p:cNvSpPr>
          <p:nvPr>
            <p:ph type="title"/>
          </p:nvPr>
        </p:nvSpPr>
        <p:spPr/>
        <p:txBody>
          <a:bodyPr>
            <a:normAutofit/>
          </a:bodyPr>
          <a:lstStyle/>
          <a:p>
            <a:pPr>
              <a:defRPr sz="3200"/>
            </a:pPr>
            <a:r>
              <a:rPr dirty="0"/>
              <a:t>Example 6: Finding a Missing Digit of a 10-Digit ISBN</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6</a:t>
            </a:r>
            <a:endParaRPr dirty="0"/>
          </a:p>
        </p:txBody>
      </p:sp>
      <p:sp>
        <p:nvSpPr>
          <p:cNvPr id="3" name="Text Placeholder 2">
            <a:extLst>
              <a:ext uri="{FF2B5EF4-FFF2-40B4-BE49-F238E27FC236}">
                <a16:creationId xmlns:a16="http://schemas.microsoft.com/office/drawing/2014/main" id="{7C61F588-4A42-20AF-E9E5-3FE33885CD30}"/>
              </a:ext>
            </a:extLst>
          </p:cNvPr>
          <p:cNvSpPr>
            <a:spLocks noGrp="1"/>
          </p:cNvSpPr>
          <p:nvPr>
            <p:ph type="body" sz="quarter" idx="10"/>
          </p:nvPr>
        </p:nvSpPr>
        <p:spPr/>
        <p:txBody>
          <a:bodyPr>
            <a:normAutofit/>
          </a:bodyPr>
          <a:lstStyle/>
          <a:p>
            <a:pPr>
              <a:defRPr sz="2800"/>
            </a:pPr>
            <a:r>
              <a:rPr lang="en-IN" sz="2800" dirty="0"/>
              <a:t>Again, we do not have a value equivalent to 0(mod 11), so we still have not found our number. Let </a:t>
            </a:r>
            <a:r>
              <a:rPr lang="en-IN" sz="2800" i="1" dirty="0"/>
              <a:t>x</a:t>
            </a:r>
            <a:r>
              <a:rPr lang="en-IN" sz="2800" dirty="0"/>
              <a:t> = 3.</a:t>
            </a:r>
          </a:p>
        </p:txBody>
      </p:sp>
      <p:pic>
        <p:nvPicPr>
          <p:cNvPr id="8" name="Picture 7" descr="8 times x plus 9 equals 8 times open parentheses 3 close parentheses plus 9&#10;&#10;equals 24 plus 9&#10;&#10;is identical to 2 mod 11 plus 9 mod 11 &#10;&#10;is identical to 11 mod 11 &#10;&#10;is identical to 0 mod 11 ">
            <a:extLst>
              <a:ext uri="{FF2B5EF4-FFF2-40B4-BE49-F238E27FC236}">
                <a16:creationId xmlns:a16="http://schemas.microsoft.com/office/drawing/2014/main" id="{E7659CB5-3BC7-6634-D4D9-655B4EC1A2AD}"/>
              </a:ext>
            </a:extLst>
          </p:cNvPr>
          <p:cNvPicPr>
            <a:picLocks noChangeAspect="1"/>
          </p:cNvPicPr>
          <p:nvPr/>
        </p:nvPicPr>
        <p:blipFill>
          <a:blip r:embed="rId2"/>
          <a:stretch>
            <a:fillRect/>
          </a:stretch>
        </p:blipFill>
        <p:spPr>
          <a:xfrm>
            <a:off x="2722848" y="2133600"/>
            <a:ext cx="3698303" cy="230400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D6C0BA4-3C4C-18E5-0E5F-582CEAF71737}"/>
                  </a:ext>
                </a:extLst>
              </p:cNvPr>
              <p:cNvSpPr txBox="1"/>
              <p:nvPr/>
            </p:nvSpPr>
            <p:spPr>
              <a:xfrm>
                <a:off x="457200" y="4621305"/>
                <a:ext cx="8229600"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rPr>
                  <a:t>Since </a:t>
                </a:r>
                <a14:m>
                  <m:oMath xmlns:m="http://schemas.openxmlformats.org/officeDocument/2006/math">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11</m:t>
                    </m:r>
                    <m:r>
                      <a:rPr kumimoji="0" lang="en-IN" sz="2800" b="0" i="0" u="none" strike="noStrike" kern="1200" cap="none" spc="0" normalizeH="0" baseline="0" noProof="0" smtClean="0">
                        <a:ln>
                          <a:noFill/>
                        </a:ln>
                        <a:solidFill>
                          <a:srgbClr val="366092"/>
                        </a:solidFill>
                        <a:effectLst/>
                        <a:uLnTx/>
                        <a:uFillTx/>
                        <a:latin typeface="Cambria Math" panose="02040503050406030204" pitchFamily="18" charset="0"/>
                      </a:rPr>
                      <m:t> </m:t>
                    </m:r>
                    <m:r>
                      <m:rPr>
                        <m:sty m:val="p"/>
                      </m:rP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modulo</m:t>
                    </m:r>
                    <m:r>
                      <a:rPr kumimoji="0" lang="en-US" sz="2800" b="0" i="0" u="none" strike="noStrike" kern="1200" cap="none" spc="0" normalizeH="0" baseline="0" noProof="0" smtClean="0">
                        <a:ln>
                          <a:noFill/>
                        </a:ln>
                        <a:solidFill>
                          <a:srgbClr val="366092"/>
                        </a:solidFill>
                        <a:effectLst/>
                        <a:uLnTx/>
                        <a:uFillTx/>
                        <a:latin typeface="Cambria Math" panose="02040503050406030204" pitchFamily="18" charset="0"/>
                      </a:rPr>
                      <m:t> </m:t>
                    </m:r>
                    <m:r>
                      <a:rPr kumimoji="0" lang="en-IN" sz="2800" b="0" i="0" u="none" strike="noStrike" kern="1200" cap="none" spc="0" normalizeH="0" baseline="0" noProof="0">
                        <a:ln>
                          <a:noFill/>
                        </a:ln>
                        <a:solidFill>
                          <a:srgbClr val="366092"/>
                        </a:solidFill>
                        <a:effectLst/>
                        <a:uLnTx/>
                        <a:uFillTx/>
                        <a:latin typeface="Cambria Math" panose="02040503050406030204" pitchFamily="18" charset="0"/>
                      </a:rPr>
                      <m:t>11</m:t>
                    </m:r>
                  </m:oMath>
                </a14:m>
                <a:r>
                  <a:rPr kumimoji="0" lang="en-IN" sz="2800" b="0" i="0" u="none" strike="noStrike" kern="1200" cap="none" spc="0" normalizeH="0" baseline="0" noProof="0" dirty="0">
                    <a:ln>
                      <a:noFill/>
                    </a:ln>
                    <a:solidFill>
                      <a:srgbClr val="366092"/>
                    </a:solidFill>
                    <a:effectLst/>
                    <a:uLnTx/>
                    <a:uFillTx/>
                    <a:latin typeface="Calibri"/>
                  </a:rPr>
                  <a:t> is congruent to </a:t>
                </a:r>
                <a:r>
                  <a:rPr kumimoji="0" lang="en-IN" sz="2800" b="0" i="0" u="none" strike="noStrike" kern="1200" cap="none" spc="0" normalizeH="0" baseline="0" noProof="0" dirty="0">
                    <a:ln>
                      <a:noFill/>
                    </a:ln>
                    <a:solidFill>
                      <a:srgbClr val="366092"/>
                    </a:solidFill>
                    <a:effectLst/>
                    <a:uLnTx/>
                    <a:uFillTx/>
                    <a:latin typeface="Cambria Math"/>
                  </a:rPr>
                  <a:t>0</a:t>
                </a:r>
                <a:r>
                  <a:rPr kumimoji="0" lang="en-IN" sz="2800" b="0" i="0" u="none" strike="noStrike" kern="1200" cap="none" spc="0" normalizeH="0" baseline="0" noProof="0" dirty="0">
                    <a:ln>
                      <a:noFill/>
                    </a:ln>
                    <a:solidFill>
                      <a:srgbClr val="366092"/>
                    </a:solidFill>
                    <a:effectLst/>
                    <a:uLnTx/>
                    <a:uFillTx/>
                    <a:latin typeface="Calibri"/>
                  </a:rPr>
                  <a:t>, we have found our missing digit!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0" u="none" strike="noStrike" kern="1200" cap="none" spc="0" normalizeH="0" baseline="0" noProof="0" dirty="0">
                    <a:ln>
                      <a:noFill/>
                    </a:ln>
                    <a:solidFill>
                      <a:srgbClr val="366092"/>
                    </a:solidFill>
                    <a:effectLst/>
                    <a:uLnTx/>
                    <a:uFillTx/>
                    <a:latin typeface="Calibri"/>
                  </a:rPr>
                  <a:t>The third digit in the ISBN number is </a:t>
                </a:r>
                <a:r>
                  <a:rPr kumimoji="0" lang="en-IN" sz="2800" b="0" i="0" u="none" strike="noStrike" kern="1200" cap="none" spc="0" normalizeH="0" baseline="0" noProof="0" dirty="0">
                    <a:ln>
                      <a:noFill/>
                    </a:ln>
                    <a:solidFill>
                      <a:srgbClr val="366092"/>
                    </a:solidFill>
                    <a:effectLst/>
                    <a:uLnTx/>
                    <a:uFillTx/>
                    <a:latin typeface="Cambria Math"/>
                  </a:rPr>
                  <a:t>3</a:t>
                </a:r>
                <a:r>
                  <a:rPr kumimoji="0" lang="en-IN" sz="2800" b="0" i="0" u="none" strike="noStrike" kern="1200" cap="none" spc="0" normalizeH="0" baseline="0" noProof="0" dirty="0">
                    <a:ln>
                      <a:noFill/>
                    </a:ln>
                    <a:solidFill>
                      <a:srgbClr val="366092"/>
                    </a:solidFill>
                    <a:effectLst/>
                    <a:uLnTx/>
                    <a:uFillTx/>
                    <a:latin typeface="Calibri"/>
                  </a:rPr>
                  <a:t>.</a:t>
                </a:r>
                <a:endParaRPr lang="en-IN" sz="2800" dirty="0"/>
              </a:p>
            </p:txBody>
          </p:sp>
        </mc:Choice>
        <mc:Fallback xmlns="">
          <p:sp>
            <p:nvSpPr>
              <p:cNvPr id="6" name="TextBox 5">
                <a:extLst>
                  <a:ext uri="{FF2B5EF4-FFF2-40B4-BE49-F238E27FC236}">
                    <a16:creationId xmlns:a16="http://schemas.microsoft.com/office/drawing/2014/main" id="{3D6C0BA4-3C4C-18E5-0E5F-582CEAF71737}"/>
                  </a:ext>
                </a:extLst>
              </p:cNvPr>
              <p:cNvSpPr txBox="1">
                <a:spLocks noRot="1" noChangeAspect="1" noMove="1" noResize="1" noEditPoints="1" noAdjustHandles="1" noChangeArrowheads="1" noChangeShapeType="1" noTextEdit="1"/>
              </p:cNvSpPr>
              <p:nvPr/>
            </p:nvSpPr>
            <p:spPr>
              <a:xfrm>
                <a:off x="457200" y="4621305"/>
                <a:ext cx="8229600" cy="1471172"/>
              </a:xfrm>
              <a:prstGeom prst="rect">
                <a:avLst/>
              </a:prstGeom>
              <a:blipFill>
                <a:blip r:embed="rId3"/>
                <a:stretch>
                  <a:fillRect l="-1481" t="-4979" b="-11203"/>
                </a:stretch>
              </a:blipFill>
            </p:spPr>
            <p:txBody>
              <a:bodyPr/>
              <a:lstStyle/>
              <a:p>
                <a:r>
                  <a:rPr lang="en-IN">
                    <a:noFill/>
                  </a:rPr>
                  <a:t> </a:t>
                </a:r>
              </a:p>
            </p:txBody>
          </p:sp>
        </mc:Fallback>
      </mc:AlternateContent>
    </p:spTree>
    <p:extLst>
      <p:ext uri="{BB962C8B-B14F-4D97-AF65-F5344CB8AC3E}">
        <p14:creationId xmlns:p14="http://schemas.microsoft.com/office/powerpoint/2010/main" val="2718506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Completing a Modular Congruence Table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p:sp>
        <p:nvSpPr>
          <p:cNvPr id="3" name="Text Placeholder 2"/>
          <p:cNvSpPr>
            <a:spLocks noGrp="1"/>
          </p:cNvSpPr>
          <p:nvPr>
            <p:ph type="body" sz="quarter" idx="10"/>
          </p:nvPr>
        </p:nvSpPr>
        <p:spPr/>
        <p:txBody>
          <a:bodyPr>
            <a:normAutofit/>
          </a:bodyPr>
          <a:lstStyle/>
          <a:p>
            <a:r>
              <a:rPr sz="2000" dirty="0"/>
              <a:t>Complete the following table for modulo </a:t>
            </a:r>
            <a:r>
              <a:rPr sz="2000" dirty="0">
                <a:latin typeface="Cambria Math"/>
              </a:rPr>
              <a:t>5</a:t>
            </a:r>
            <a:r>
              <a:rPr sz="2000" dirty="0"/>
              <a:t>.</a:t>
            </a:r>
          </a:p>
        </p:txBody>
      </p:sp>
      <p:sp>
        <p:nvSpPr>
          <p:cNvPr id="6" name="TextBox 5">
            <a:extLst>
              <a:ext uri="{FF2B5EF4-FFF2-40B4-BE49-F238E27FC236}">
                <a16:creationId xmlns:a16="http://schemas.microsoft.com/office/drawing/2014/main" id="{45407BB9-81E2-949C-D021-32F9E515647C}"/>
              </a:ext>
            </a:extLst>
          </p:cNvPr>
          <p:cNvSpPr txBox="1"/>
          <p:nvPr/>
        </p:nvSpPr>
        <p:spPr>
          <a:xfrm>
            <a:off x="3581400" y="1371600"/>
            <a:ext cx="19812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Table 3: Modulo 5</a:t>
            </a:r>
            <a:endParaRPr lang="en-IN" dirty="0"/>
          </a:p>
        </p:txBody>
      </p:sp>
      <mc:AlternateContent xmlns:mc="http://schemas.openxmlformats.org/markup-compatibility/2006" xmlns:a14="http://schemas.microsoft.com/office/drawing/2010/main">
        <mc:Choice Requires="a14">
          <p:graphicFrame>
            <p:nvGraphicFramePr>
              <p:cNvPr id="4" name="Table Placeholder 2" descr="The table contains 3 columns and 10 rows. The columns are labeled: Number, Remainder When Divided by 5, and Congruence.&#10;&#10;Row 1: Number 0, Remainder 0, Congruence: 0 Identical to 0 mod 5&#10;Row 2: Number 1, Remainder 1, Congruence: (empty)&#10;Row 3: Number 2, Remainder 2, Congruence: (empty)&#10;Row 4: Number 3, Remainder 3, Congruence: (empty)&#10;Row 5: Number 4, Remainder 4, Congruence: (empty)&#10;Row 6: Number 5, Remainder 0, Congruence: (empty)&#10;Row 7: Number 6, Remainder (empty), Congruence: (empty)&#10;Row 8: Number 7, Remainder (empty), Congruence: (empty)&#10;Row 9: Number 8, Remainder (empty), Congruence: (empty)&#10;Row 10: Number 9, Remainder (empty), Congruence: (empty)">
                <a:extLst>
                  <a:ext uri="{FF2B5EF4-FFF2-40B4-BE49-F238E27FC236}">
                    <a16:creationId xmlns:a16="http://schemas.microsoft.com/office/drawing/2014/main" id="{EA1E6940-E2E0-4FC2-95A4-4705C1D8CF94}"/>
                  </a:ext>
                </a:extLst>
              </p:cNvPr>
              <p:cNvGraphicFramePr>
                <a:graphicFrameLocks/>
              </p:cNvGraphicFramePr>
              <p:nvPr>
                <p:extLst>
                  <p:ext uri="{D42A27DB-BD31-4B8C-83A1-F6EECF244321}">
                    <p14:modId xmlns:p14="http://schemas.microsoft.com/office/powerpoint/2010/main" val="3456135939"/>
                  </p:ext>
                </p:extLst>
              </p:nvPr>
            </p:nvGraphicFramePr>
            <p:xfrm>
              <a:off x="1028700" y="1764258"/>
              <a:ext cx="7086600" cy="423031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572710">
                    <a:tc>
                      <a:txBody>
                        <a:bodyPr/>
                        <a:lstStyle/>
                        <a:p>
                          <a:pPr algn="ctr">
                            <a:defRPr sz="1800" b="1"/>
                          </a:pPr>
                          <a:r>
                            <a:rPr dirty="0"/>
                            <a:t>Number</a:t>
                          </a:r>
                        </a:p>
                      </a:txBody>
                      <a:tcPr/>
                    </a:tc>
                    <a:tc>
                      <a:txBody>
                        <a:bodyPr/>
                        <a:lstStyle/>
                        <a:p>
                          <a:pPr algn="ctr">
                            <a:defRPr b="1"/>
                          </a:pPr>
                          <a:r>
                            <a:rPr sz="1800"/>
                            <a:t>Remainder When Divided by 5</a:t>
                          </a:r>
                          <a:endParaRPr sz="1800">
                            <a:latin typeface="Cambria Math"/>
                          </a:endParaRPr>
                        </a:p>
                      </a:txBody>
                      <a:tcPr/>
                    </a:tc>
                    <a:tc>
                      <a:txBody>
                        <a:bodyPr/>
                        <a:lstStyle/>
                        <a:p>
                          <a:pPr algn="ctr">
                            <a:defRPr sz="1800" b="1"/>
                          </a:pPr>
                          <a:r>
                            <a:rPr dirty="0"/>
                            <a:t>Congruence</a:t>
                          </a:r>
                        </a:p>
                      </a:txBody>
                      <a:tcPr/>
                    </a:tc>
                    <a:extLst>
                      <a:ext uri="{0D108BD9-81ED-4DB2-BD59-A6C34878D82A}">
                        <a16:rowId xmlns:a16="http://schemas.microsoft.com/office/drawing/2014/main" val="10001"/>
                      </a:ext>
                    </a:extLst>
                  </a:tr>
                  <a:tr h="327263">
                    <a:tc>
                      <a:txBody>
                        <a:bodyPr/>
                        <a:lstStyle/>
                        <a:p>
                          <a:pPr algn="ctr"/>
                          <a:r>
                            <a:rPr sz="1800"/>
                            <a:t>0</a:t>
                          </a:r>
                          <a:endParaRPr sz="1800">
                            <a:latin typeface="Cambria Math"/>
                          </a:endParaRPr>
                        </a:p>
                      </a:txBody>
                      <a:tcPr/>
                    </a:tc>
                    <a:tc>
                      <a:txBody>
                        <a:bodyPr/>
                        <a:lstStyle/>
                        <a:p>
                          <a:pPr algn="ctr"/>
                          <a:r>
                            <a:rPr sz="1800"/>
                            <a:t>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m:t>
                                </m:r>
                                <m:r>
                                  <a:rPr sz="1800">
                                    <a:latin typeface="Cambria Math" panose="02040503050406030204" pitchFamily="18" charset="0"/>
                                  </a:rPr>
                                  <m:t>≡</m:t>
                                </m:r>
                                <m:r>
                                  <a:rPr sz="1800">
                                    <a:latin typeface="Cambria Math" panose="02040503050406030204" pitchFamily="18" charset="0"/>
                                  </a:rPr>
                                  <m:t>0</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2"/>
                      </a:ext>
                    </a:extLst>
                  </a:tr>
                  <a:tr h="327263">
                    <a:tc>
                      <a:txBody>
                        <a:bodyPr/>
                        <a:lstStyle/>
                        <a:p>
                          <a:pPr algn="ctr"/>
                          <a:r>
                            <a:rPr sz="1800"/>
                            <a:t>1</a:t>
                          </a:r>
                          <a:endParaRPr sz="1800">
                            <a:latin typeface="Cambria Math"/>
                          </a:endParaRPr>
                        </a:p>
                      </a:txBody>
                      <a:tcPr/>
                    </a:tc>
                    <a:tc>
                      <a:txBody>
                        <a:bodyPr/>
                        <a:lstStyle/>
                        <a:p>
                          <a:pPr algn="ctr"/>
                          <a:r>
                            <a:rPr sz="1800"/>
                            <a:t>1</a:t>
                          </a:r>
                          <a:endParaRPr sz="1800">
                            <a:latin typeface="Cambria Math"/>
                          </a:endParaRPr>
                        </a:p>
                      </a:txBody>
                      <a:tcPr/>
                    </a:tc>
                    <a:tc>
                      <a:txBody>
                        <a:bodyPr/>
                        <a:lstStyle/>
                        <a:p>
                          <a:pPr algn="ctr">
                            <a:defRPr sz="1800"/>
                          </a:pPr>
                          <a:endParaRPr/>
                        </a:p>
                      </a:txBody>
                      <a:tcPr/>
                    </a:tc>
                    <a:extLst>
                      <a:ext uri="{0D108BD9-81ED-4DB2-BD59-A6C34878D82A}">
                        <a16:rowId xmlns:a16="http://schemas.microsoft.com/office/drawing/2014/main" val="10003"/>
                      </a:ext>
                    </a:extLst>
                  </a:tr>
                  <a:tr h="327263">
                    <a:tc>
                      <a:txBody>
                        <a:bodyPr/>
                        <a:lstStyle/>
                        <a:p>
                          <a:pPr algn="ctr"/>
                          <a:r>
                            <a:rPr sz="1800"/>
                            <a:t>2</a:t>
                          </a:r>
                          <a:endParaRPr sz="1800">
                            <a:latin typeface="Cambria Math"/>
                          </a:endParaRPr>
                        </a:p>
                      </a:txBody>
                      <a:tcPr/>
                    </a:tc>
                    <a:tc>
                      <a:txBody>
                        <a:bodyPr/>
                        <a:lstStyle/>
                        <a:p>
                          <a:pPr algn="ctr"/>
                          <a:r>
                            <a:rPr sz="1800" dirty="0"/>
                            <a:t>2</a:t>
                          </a:r>
                          <a:endParaRPr sz="1800" dirty="0">
                            <a:latin typeface="Cambria Math"/>
                          </a:endParaRPr>
                        </a:p>
                      </a:txBody>
                      <a:tcPr/>
                    </a:tc>
                    <a:tc>
                      <a:txBody>
                        <a:bodyPr/>
                        <a:lstStyle/>
                        <a:p>
                          <a:pPr algn="ctr"/>
                          <a:endParaRPr/>
                        </a:p>
                      </a:txBody>
                      <a:tcPr/>
                    </a:tc>
                    <a:extLst>
                      <a:ext uri="{0D108BD9-81ED-4DB2-BD59-A6C34878D82A}">
                        <a16:rowId xmlns:a16="http://schemas.microsoft.com/office/drawing/2014/main" val="10004"/>
                      </a:ext>
                    </a:extLst>
                  </a:tr>
                  <a:tr h="327263">
                    <a:tc>
                      <a:txBody>
                        <a:bodyPr/>
                        <a:lstStyle/>
                        <a:p>
                          <a:pPr algn="ctr"/>
                          <a:r>
                            <a:rPr sz="1800"/>
                            <a:t>3</a:t>
                          </a:r>
                          <a:endParaRPr sz="1800">
                            <a:latin typeface="Cambria Math"/>
                          </a:endParaRPr>
                        </a:p>
                      </a:txBody>
                      <a:tcPr/>
                    </a:tc>
                    <a:tc>
                      <a:txBody>
                        <a:bodyPr/>
                        <a:lstStyle/>
                        <a:p>
                          <a:pPr algn="ctr"/>
                          <a:r>
                            <a:rPr sz="1800"/>
                            <a:t>3</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5"/>
                      </a:ext>
                    </a:extLst>
                  </a:tr>
                  <a:tr h="327263">
                    <a:tc>
                      <a:txBody>
                        <a:bodyPr/>
                        <a:lstStyle/>
                        <a:p>
                          <a:pPr algn="ctr"/>
                          <a:r>
                            <a:rPr sz="1800"/>
                            <a:t>4</a:t>
                          </a:r>
                          <a:endParaRPr sz="1800">
                            <a:latin typeface="Cambria Math"/>
                          </a:endParaRPr>
                        </a:p>
                      </a:txBody>
                      <a:tcPr/>
                    </a:tc>
                    <a:tc>
                      <a:txBody>
                        <a:bodyPr/>
                        <a:lstStyle/>
                        <a:p>
                          <a:pPr algn="ctr"/>
                          <a:r>
                            <a:rPr sz="1800"/>
                            <a:t>4</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6"/>
                      </a:ext>
                    </a:extLst>
                  </a:tr>
                  <a:tr h="327263">
                    <a:tc>
                      <a:txBody>
                        <a:bodyPr/>
                        <a:lstStyle/>
                        <a:p>
                          <a:pPr algn="ctr"/>
                          <a:r>
                            <a:rPr sz="1800"/>
                            <a:t>5</a:t>
                          </a:r>
                          <a:endParaRPr sz="1800">
                            <a:latin typeface="Cambria Math"/>
                          </a:endParaRPr>
                        </a:p>
                      </a:txBody>
                      <a:tcPr/>
                    </a:tc>
                    <a:tc>
                      <a:txBody>
                        <a:bodyPr/>
                        <a:lstStyle/>
                        <a:p>
                          <a:pPr algn="ctr"/>
                          <a:r>
                            <a:rPr sz="1800"/>
                            <a:t>0</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7"/>
                      </a:ext>
                    </a:extLst>
                  </a:tr>
                  <a:tr h="327263">
                    <a:tc>
                      <a:txBody>
                        <a:bodyPr/>
                        <a:lstStyle/>
                        <a:p>
                          <a:pPr algn="ctr"/>
                          <a:r>
                            <a:rPr sz="1800"/>
                            <a:t>6</a:t>
                          </a:r>
                          <a:endParaRPr sz="1800">
                            <a:latin typeface="Cambria Math"/>
                          </a:endParaRPr>
                        </a:p>
                      </a:txBody>
                      <a:tcPr/>
                    </a:tc>
                    <a:tc>
                      <a:txBody>
                        <a:bodyPr/>
                        <a:lstStyle/>
                        <a:p>
                          <a:pPr algn="ctr"/>
                          <a:endParaRPr dirty="0"/>
                        </a:p>
                      </a:txBody>
                      <a:tcPr/>
                    </a:tc>
                    <a:tc>
                      <a:txBody>
                        <a:bodyPr/>
                        <a:lstStyle/>
                        <a:p>
                          <a:pPr algn="ctr"/>
                          <a:endParaRPr/>
                        </a:p>
                      </a:txBody>
                      <a:tcPr/>
                    </a:tc>
                    <a:extLst>
                      <a:ext uri="{0D108BD9-81ED-4DB2-BD59-A6C34878D82A}">
                        <a16:rowId xmlns:a16="http://schemas.microsoft.com/office/drawing/2014/main" val="10008"/>
                      </a:ext>
                    </a:extLst>
                  </a:tr>
                  <a:tr h="327263">
                    <a:tc>
                      <a:txBody>
                        <a:bodyPr/>
                        <a:lstStyle/>
                        <a:p>
                          <a:pPr algn="ctr"/>
                          <a:r>
                            <a:rPr sz="1800"/>
                            <a:t>7</a:t>
                          </a:r>
                          <a:endParaRPr sz="1800">
                            <a:latin typeface="Cambria Math"/>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9"/>
                      </a:ext>
                    </a:extLst>
                  </a:tr>
                  <a:tr h="327263">
                    <a:tc>
                      <a:txBody>
                        <a:bodyPr/>
                        <a:lstStyle/>
                        <a:p>
                          <a:pPr algn="ctr"/>
                          <a:r>
                            <a:rPr sz="1800"/>
                            <a:t>8</a:t>
                          </a:r>
                          <a:endParaRPr sz="1800">
                            <a:latin typeface="Cambria Math"/>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10"/>
                      </a:ext>
                    </a:extLst>
                  </a:tr>
                  <a:tr h="327263">
                    <a:tc>
                      <a:txBody>
                        <a:bodyPr/>
                        <a:lstStyle/>
                        <a:p>
                          <a:pPr algn="ctr"/>
                          <a:r>
                            <a:rPr sz="1800" dirty="0"/>
                            <a:t>9</a:t>
                          </a:r>
                          <a:endParaRPr sz="1800" dirty="0">
                            <a:latin typeface="Cambria Math"/>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11"/>
                      </a:ext>
                    </a:extLst>
                  </a:tr>
                </a:tbl>
              </a:graphicData>
            </a:graphic>
          </p:graphicFrame>
        </mc:Choice>
        <mc:Fallback xmlns="">
          <p:graphicFrame>
            <p:nvGraphicFramePr>
              <p:cNvPr id="4" name="Table Placeholder 2" descr="The table contains 3 columns and 10 rows. The columns are labeled: Number, Remainder When Divided by 5, and Congruence.&#10;&#10;Row 1: Number 0, Remainder 0, Congruence: 0 Identical to 0 mod 5&#10;Row 2: Number 1, Remainder 1, Congruence: (empty)&#10;Row 3: Number 2, Remainder 2, Congruence: (empty)&#10;Row 4: Number 3, Remainder 3, Congruence: (empty)&#10;Row 5: Number 4, Remainder 4, Congruence: (empty)&#10;Row 6: Number 5, Remainder 0, Congruence: (empty)&#10;Row 7: Number 6, Remainder (empty), Congruence: (empty)&#10;Row 8: Number 7, Remainder (empty), Congruence: (empty)&#10;Row 9: Number 8, Remainder (empty), Congruence: (empty)&#10;Row 10: Number 9, Remainder (empty), Congruence: (empty)">
                <a:extLst>
                  <a:ext uri="{FF2B5EF4-FFF2-40B4-BE49-F238E27FC236}">
                    <a16:creationId xmlns:a16="http://schemas.microsoft.com/office/drawing/2014/main" id="{EA1E6940-E2E0-4FC2-95A4-4705C1D8CF94}"/>
                  </a:ext>
                </a:extLst>
              </p:cNvPr>
              <p:cNvGraphicFramePr>
                <a:graphicFrameLocks/>
              </p:cNvGraphicFramePr>
              <p:nvPr>
                <p:extLst>
                  <p:ext uri="{D42A27DB-BD31-4B8C-83A1-F6EECF244321}">
                    <p14:modId xmlns:p14="http://schemas.microsoft.com/office/powerpoint/2010/main" val="3456135939"/>
                  </p:ext>
                </p:extLst>
              </p:nvPr>
            </p:nvGraphicFramePr>
            <p:xfrm>
              <a:off x="1028700" y="1764258"/>
              <a:ext cx="7086600" cy="423031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gridCol w="2362200">
                      <a:extLst>
                        <a:ext uri="{9D8B030D-6E8A-4147-A177-3AD203B41FA5}">
                          <a16:colId xmlns:a16="http://schemas.microsoft.com/office/drawing/2014/main" val="20002"/>
                        </a:ext>
                      </a:extLst>
                    </a:gridCol>
                  </a:tblGrid>
                  <a:tr h="572710">
                    <a:tc>
                      <a:txBody>
                        <a:bodyPr/>
                        <a:lstStyle/>
                        <a:p>
                          <a:pPr algn="ctr">
                            <a:defRPr sz="1800" b="1"/>
                          </a:pPr>
                          <a:r>
                            <a:rPr dirty="0"/>
                            <a:t>Number</a:t>
                          </a:r>
                        </a:p>
                      </a:txBody>
                      <a:tcPr/>
                    </a:tc>
                    <a:tc>
                      <a:txBody>
                        <a:bodyPr/>
                        <a:lstStyle/>
                        <a:p>
                          <a:pPr algn="ctr">
                            <a:defRPr b="1"/>
                          </a:pPr>
                          <a:r>
                            <a:rPr sz="1800"/>
                            <a:t>Remainder When Divided by 5</a:t>
                          </a:r>
                          <a:endParaRPr sz="1800">
                            <a:latin typeface="Cambria Math"/>
                          </a:endParaRPr>
                        </a:p>
                      </a:txBody>
                      <a:tcPr/>
                    </a:tc>
                    <a:tc>
                      <a:txBody>
                        <a:bodyPr/>
                        <a:lstStyle/>
                        <a:p>
                          <a:pPr algn="ctr">
                            <a:defRPr sz="1800" b="1"/>
                          </a:pPr>
                          <a:r>
                            <a:rPr dirty="0"/>
                            <a:t>Congruence</a:t>
                          </a:r>
                        </a:p>
                      </a:txBody>
                      <a:tcPr/>
                    </a:tc>
                    <a:extLst>
                      <a:ext uri="{0D108BD9-81ED-4DB2-BD59-A6C34878D82A}">
                        <a16:rowId xmlns:a16="http://schemas.microsoft.com/office/drawing/2014/main" val="10001"/>
                      </a:ext>
                    </a:extLst>
                  </a:tr>
                  <a:tr h="365760">
                    <a:tc>
                      <a:txBody>
                        <a:bodyPr/>
                        <a:lstStyle/>
                        <a:p>
                          <a:pPr algn="ctr"/>
                          <a:r>
                            <a:rPr sz="1800"/>
                            <a:t>0</a:t>
                          </a:r>
                          <a:endParaRPr sz="1800">
                            <a:latin typeface="Cambria Math"/>
                          </a:endParaRPr>
                        </a:p>
                      </a:txBody>
                      <a:tcPr/>
                    </a:tc>
                    <a:tc>
                      <a:txBody>
                        <a:bodyPr/>
                        <a:lstStyle/>
                        <a:p>
                          <a:pPr algn="ctr"/>
                          <a:r>
                            <a:rPr sz="1800"/>
                            <a:t>0</a:t>
                          </a:r>
                          <a:endParaRPr sz="1800">
                            <a:latin typeface="Cambria Math"/>
                          </a:endParaRPr>
                        </a:p>
                      </a:txBody>
                      <a:tcPr/>
                    </a:tc>
                    <a:tc>
                      <a:txBody>
                        <a:bodyPr/>
                        <a:lstStyle/>
                        <a:p>
                          <a:endParaRPr lang="en-US"/>
                        </a:p>
                      </a:txBody>
                      <a:tcPr>
                        <a:blipFill>
                          <a:blip r:embed="rId2"/>
                          <a:stretch>
                            <a:fillRect l="-200258" t="-165000" r="-515" b="-926667"/>
                          </a:stretch>
                        </a:blipFill>
                      </a:tcPr>
                    </a:tc>
                    <a:extLst>
                      <a:ext uri="{0D108BD9-81ED-4DB2-BD59-A6C34878D82A}">
                        <a16:rowId xmlns:a16="http://schemas.microsoft.com/office/drawing/2014/main" val="10002"/>
                      </a:ext>
                    </a:extLst>
                  </a:tr>
                  <a:tr h="365760">
                    <a:tc>
                      <a:txBody>
                        <a:bodyPr/>
                        <a:lstStyle/>
                        <a:p>
                          <a:pPr algn="ctr"/>
                          <a:r>
                            <a:rPr sz="1800"/>
                            <a:t>1</a:t>
                          </a:r>
                          <a:endParaRPr sz="1800">
                            <a:latin typeface="Cambria Math"/>
                          </a:endParaRPr>
                        </a:p>
                      </a:txBody>
                      <a:tcPr/>
                    </a:tc>
                    <a:tc>
                      <a:txBody>
                        <a:bodyPr/>
                        <a:lstStyle/>
                        <a:p>
                          <a:pPr algn="ctr"/>
                          <a:r>
                            <a:rPr sz="1800"/>
                            <a:t>1</a:t>
                          </a:r>
                          <a:endParaRPr sz="1800">
                            <a:latin typeface="Cambria Math"/>
                          </a:endParaRPr>
                        </a:p>
                      </a:txBody>
                      <a:tcPr/>
                    </a:tc>
                    <a:tc>
                      <a:txBody>
                        <a:bodyPr/>
                        <a:lstStyle/>
                        <a:p>
                          <a:pPr algn="ctr">
                            <a:defRPr sz="1800"/>
                          </a:pPr>
                          <a:endParaRPr/>
                        </a:p>
                      </a:txBody>
                      <a:tcPr/>
                    </a:tc>
                    <a:extLst>
                      <a:ext uri="{0D108BD9-81ED-4DB2-BD59-A6C34878D82A}">
                        <a16:rowId xmlns:a16="http://schemas.microsoft.com/office/drawing/2014/main" val="10003"/>
                      </a:ext>
                    </a:extLst>
                  </a:tr>
                  <a:tr h="365760">
                    <a:tc>
                      <a:txBody>
                        <a:bodyPr/>
                        <a:lstStyle/>
                        <a:p>
                          <a:pPr algn="ctr"/>
                          <a:r>
                            <a:rPr sz="1800"/>
                            <a:t>2</a:t>
                          </a:r>
                          <a:endParaRPr sz="1800">
                            <a:latin typeface="Cambria Math"/>
                          </a:endParaRPr>
                        </a:p>
                      </a:txBody>
                      <a:tcPr/>
                    </a:tc>
                    <a:tc>
                      <a:txBody>
                        <a:bodyPr/>
                        <a:lstStyle/>
                        <a:p>
                          <a:pPr algn="ctr"/>
                          <a:r>
                            <a:rPr sz="1800" dirty="0"/>
                            <a:t>2</a:t>
                          </a:r>
                          <a:endParaRPr sz="1800" dirty="0">
                            <a:latin typeface="Cambria Math"/>
                          </a:endParaRPr>
                        </a:p>
                      </a:txBody>
                      <a:tcPr/>
                    </a:tc>
                    <a:tc>
                      <a:txBody>
                        <a:bodyPr/>
                        <a:lstStyle/>
                        <a:p>
                          <a:pPr algn="ctr"/>
                          <a:endParaRPr/>
                        </a:p>
                      </a:txBody>
                      <a:tcPr/>
                    </a:tc>
                    <a:extLst>
                      <a:ext uri="{0D108BD9-81ED-4DB2-BD59-A6C34878D82A}">
                        <a16:rowId xmlns:a16="http://schemas.microsoft.com/office/drawing/2014/main" val="10004"/>
                      </a:ext>
                    </a:extLst>
                  </a:tr>
                  <a:tr h="365760">
                    <a:tc>
                      <a:txBody>
                        <a:bodyPr/>
                        <a:lstStyle/>
                        <a:p>
                          <a:pPr algn="ctr"/>
                          <a:r>
                            <a:rPr sz="1800"/>
                            <a:t>3</a:t>
                          </a:r>
                          <a:endParaRPr sz="1800">
                            <a:latin typeface="Cambria Math"/>
                          </a:endParaRPr>
                        </a:p>
                      </a:txBody>
                      <a:tcPr/>
                    </a:tc>
                    <a:tc>
                      <a:txBody>
                        <a:bodyPr/>
                        <a:lstStyle/>
                        <a:p>
                          <a:pPr algn="ctr"/>
                          <a:r>
                            <a:rPr sz="1800"/>
                            <a:t>3</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5"/>
                      </a:ext>
                    </a:extLst>
                  </a:tr>
                  <a:tr h="365760">
                    <a:tc>
                      <a:txBody>
                        <a:bodyPr/>
                        <a:lstStyle/>
                        <a:p>
                          <a:pPr algn="ctr"/>
                          <a:r>
                            <a:rPr sz="1800"/>
                            <a:t>4</a:t>
                          </a:r>
                          <a:endParaRPr sz="1800">
                            <a:latin typeface="Cambria Math"/>
                          </a:endParaRPr>
                        </a:p>
                      </a:txBody>
                      <a:tcPr/>
                    </a:tc>
                    <a:tc>
                      <a:txBody>
                        <a:bodyPr/>
                        <a:lstStyle/>
                        <a:p>
                          <a:pPr algn="ctr"/>
                          <a:r>
                            <a:rPr sz="1800"/>
                            <a:t>4</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6"/>
                      </a:ext>
                    </a:extLst>
                  </a:tr>
                  <a:tr h="365760">
                    <a:tc>
                      <a:txBody>
                        <a:bodyPr/>
                        <a:lstStyle/>
                        <a:p>
                          <a:pPr algn="ctr"/>
                          <a:r>
                            <a:rPr sz="1800"/>
                            <a:t>5</a:t>
                          </a:r>
                          <a:endParaRPr sz="1800">
                            <a:latin typeface="Cambria Math"/>
                          </a:endParaRPr>
                        </a:p>
                      </a:txBody>
                      <a:tcPr/>
                    </a:tc>
                    <a:tc>
                      <a:txBody>
                        <a:bodyPr/>
                        <a:lstStyle/>
                        <a:p>
                          <a:pPr algn="ctr"/>
                          <a:r>
                            <a:rPr sz="1800"/>
                            <a:t>0</a:t>
                          </a:r>
                          <a:endParaRPr sz="1800">
                            <a:latin typeface="Cambria Math"/>
                          </a:endParaRPr>
                        </a:p>
                      </a:txBody>
                      <a:tcPr/>
                    </a:tc>
                    <a:tc>
                      <a:txBody>
                        <a:bodyPr/>
                        <a:lstStyle/>
                        <a:p>
                          <a:pPr algn="ctr"/>
                          <a:endParaRPr/>
                        </a:p>
                      </a:txBody>
                      <a:tcPr/>
                    </a:tc>
                    <a:extLst>
                      <a:ext uri="{0D108BD9-81ED-4DB2-BD59-A6C34878D82A}">
                        <a16:rowId xmlns:a16="http://schemas.microsoft.com/office/drawing/2014/main" val="10007"/>
                      </a:ext>
                    </a:extLst>
                  </a:tr>
                  <a:tr h="365760">
                    <a:tc>
                      <a:txBody>
                        <a:bodyPr/>
                        <a:lstStyle/>
                        <a:p>
                          <a:pPr algn="ctr"/>
                          <a:r>
                            <a:rPr sz="1800"/>
                            <a:t>6</a:t>
                          </a:r>
                          <a:endParaRPr sz="1800">
                            <a:latin typeface="Cambria Math"/>
                          </a:endParaRPr>
                        </a:p>
                      </a:txBody>
                      <a:tcPr/>
                    </a:tc>
                    <a:tc>
                      <a:txBody>
                        <a:bodyPr/>
                        <a:lstStyle/>
                        <a:p>
                          <a:pPr algn="ctr"/>
                          <a:endParaRPr dirty="0"/>
                        </a:p>
                      </a:txBody>
                      <a:tcPr/>
                    </a:tc>
                    <a:tc>
                      <a:txBody>
                        <a:bodyPr/>
                        <a:lstStyle/>
                        <a:p>
                          <a:pPr algn="ctr"/>
                          <a:endParaRPr/>
                        </a:p>
                      </a:txBody>
                      <a:tcPr/>
                    </a:tc>
                    <a:extLst>
                      <a:ext uri="{0D108BD9-81ED-4DB2-BD59-A6C34878D82A}">
                        <a16:rowId xmlns:a16="http://schemas.microsoft.com/office/drawing/2014/main" val="10008"/>
                      </a:ext>
                    </a:extLst>
                  </a:tr>
                  <a:tr h="365760">
                    <a:tc>
                      <a:txBody>
                        <a:bodyPr/>
                        <a:lstStyle/>
                        <a:p>
                          <a:pPr algn="ctr"/>
                          <a:r>
                            <a:rPr sz="1800"/>
                            <a:t>7</a:t>
                          </a:r>
                          <a:endParaRPr sz="1800">
                            <a:latin typeface="Cambria Math"/>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09"/>
                      </a:ext>
                    </a:extLst>
                  </a:tr>
                  <a:tr h="365760">
                    <a:tc>
                      <a:txBody>
                        <a:bodyPr/>
                        <a:lstStyle/>
                        <a:p>
                          <a:pPr algn="ctr"/>
                          <a:r>
                            <a:rPr sz="1800"/>
                            <a:t>8</a:t>
                          </a:r>
                          <a:endParaRPr sz="1800">
                            <a:latin typeface="Cambria Math"/>
                          </a:endParaRPr>
                        </a:p>
                      </a:txBody>
                      <a:tcPr/>
                    </a:tc>
                    <a:tc>
                      <a:txBody>
                        <a:bodyPr/>
                        <a:lstStyle/>
                        <a:p>
                          <a:pPr algn="ctr"/>
                          <a:endParaRPr/>
                        </a:p>
                      </a:txBody>
                      <a:tcPr/>
                    </a:tc>
                    <a:tc>
                      <a:txBody>
                        <a:bodyPr/>
                        <a:lstStyle/>
                        <a:p>
                          <a:pPr algn="ctr"/>
                          <a:endParaRPr/>
                        </a:p>
                      </a:txBody>
                      <a:tcPr/>
                    </a:tc>
                    <a:extLst>
                      <a:ext uri="{0D108BD9-81ED-4DB2-BD59-A6C34878D82A}">
                        <a16:rowId xmlns:a16="http://schemas.microsoft.com/office/drawing/2014/main" val="10010"/>
                      </a:ext>
                    </a:extLst>
                  </a:tr>
                  <a:tr h="365760">
                    <a:tc>
                      <a:txBody>
                        <a:bodyPr/>
                        <a:lstStyle/>
                        <a:p>
                          <a:pPr algn="ctr"/>
                          <a:r>
                            <a:rPr sz="1800" dirty="0"/>
                            <a:t>9</a:t>
                          </a:r>
                          <a:endParaRPr sz="1800" dirty="0">
                            <a:latin typeface="Cambria Math"/>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Completing a Modular Congruence Table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p:sp>
        <p:nvSpPr>
          <p:cNvPr id="3" name="Text Placeholder 2" descr="Solution&#10;The cycle of remainders for modulo 5 will consist of 0, 1, 2, 3, and 4. Because the cycle returns to 0 after reaching 4, we can complete the second column with the cycle. The last column of Table 4 is the notation that represents these remainders. Notice that until you reach the value of m, the remainder is the number itself.&#10;"/>
          <p:cNvSpPr>
            <a:spLocks noGrp="1"/>
          </p:cNvSpPr>
          <p:nvPr>
            <p:ph type="body" sz="quarter" idx="10"/>
          </p:nvPr>
        </p:nvSpPr>
        <p:spPr/>
        <p:txBody>
          <a:bodyPr>
            <a:normAutofit/>
          </a:bodyPr>
          <a:lstStyle/>
          <a:p>
            <a:r>
              <a:rPr sz="2800" b="1" dirty="0"/>
              <a:t>Solution</a:t>
            </a:r>
          </a:p>
          <a:p>
            <a:pPr>
              <a:defRPr sz="2800"/>
            </a:pPr>
            <a:r>
              <a:rPr sz="2800" dirty="0"/>
              <a:t>The cycle of remainders for modulo </a:t>
            </a:r>
            <a:r>
              <a:rPr sz="2800" dirty="0">
                <a:latin typeface="Cambria Math"/>
              </a:rPr>
              <a:t>5</a:t>
            </a:r>
            <a:r>
              <a:rPr sz="2800" dirty="0"/>
              <a:t> will consist of </a:t>
            </a:r>
            <a:r>
              <a:rPr sz="2800" dirty="0">
                <a:latin typeface="Cambria Math"/>
              </a:rPr>
              <a:t>0</a:t>
            </a:r>
            <a:r>
              <a:rPr sz="2800" dirty="0"/>
              <a:t>,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 and </a:t>
            </a:r>
            <a:r>
              <a:rPr sz="2800" dirty="0">
                <a:latin typeface="Cambria Math"/>
              </a:rPr>
              <a:t>4</a:t>
            </a:r>
            <a:r>
              <a:rPr sz="2800" dirty="0"/>
              <a:t>. Because the cycle returns to </a:t>
            </a:r>
            <a:r>
              <a:rPr sz="2800" dirty="0">
                <a:latin typeface="Cambria Math"/>
              </a:rPr>
              <a:t>0</a:t>
            </a:r>
            <a:r>
              <a:rPr sz="2800" dirty="0"/>
              <a:t> after reaching </a:t>
            </a:r>
            <a:r>
              <a:rPr sz="2800" dirty="0">
                <a:latin typeface="Cambria Math"/>
              </a:rPr>
              <a:t>4</a:t>
            </a:r>
            <a:r>
              <a:rPr sz="2800" dirty="0"/>
              <a:t>, we can complete the second column with the cycle. The last column of Table 4 is the notation that represents these remainders. Notice that until you reach the value of</a:t>
            </a:r>
            <a:r>
              <a:rPr lang="en-US" sz="2800" dirty="0"/>
              <a:t> </a:t>
            </a:r>
            <a:r>
              <a:rPr lang="en-US" sz="2800" i="1" dirty="0"/>
              <a:t>m</a:t>
            </a:r>
            <a:r>
              <a:rPr lang="en-US" sz="2800" dirty="0"/>
              <a:t>,</a:t>
            </a:r>
            <a:r>
              <a:rPr sz="2800" dirty="0"/>
              <a:t> the remainder is the number itself.</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a:t>
            </a:r>
            <a:r>
              <a:rPr lang="en-US" dirty="0"/>
              <a:t> </a:t>
            </a:r>
            <a:r>
              <a:rPr dirty="0"/>
              <a:t>1: Completing a Modular Congruence Table</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5" name="TextBox 4">
            <a:extLst>
              <a:ext uri="{FF2B5EF4-FFF2-40B4-BE49-F238E27FC236}">
                <a16:creationId xmlns:a16="http://schemas.microsoft.com/office/drawing/2014/main" id="{7EBB5174-E298-11BE-D6DE-06D28A8A6842}"/>
              </a:ext>
            </a:extLst>
          </p:cNvPr>
          <p:cNvSpPr txBox="1"/>
          <p:nvPr/>
        </p:nvSpPr>
        <p:spPr>
          <a:xfrm>
            <a:off x="3631405" y="1105523"/>
            <a:ext cx="1905000" cy="369332"/>
          </a:xfrm>
          <a:prstGeom prst="rect">
            <a:avLst/>
          </a:prstGeom>
          <a:noFill/>
        </p:spPr>
        <p:txBody>
          <a:bodyPr wrap="square">
            <a:spAutoFit/>
          </a:bodyPr>
          <a:lstStyle/>
          <a:p>
            <a:r>
              <a:rPr kumimoji="0" lang="en-IN" sz="1800" b="1" i="0" u="none" strike="noStrike" kern="1200" cap="none" spc="0" normalizeH="0" baseline="0" noProof="0" dirty="0">
                <a:ln>
                  <a:noFill/>
                </a:ln>
                <a:effectLst/>
                <a:uLnTx/>
                <a:uFillTx/>
                <a:latin typeface="Calibri"/>
                <a:ea typeface="+mn-ea"/>
                <a:cs typeface="+mn-cs"/>
              </a:rPr>
              <a:t>Table 4: Modulo 5</a:t>
            </a:r>
            <a:endParaRPr lang="en-IN" dirty="0"/>
          </a:p>
        </p:txBody>
      </p:sp>
      <mc:AlternateContent xmlns:mc="http://schemas.openxmlformats.org/markup-compatibility/2006" xmlns:a14="http://schemas.microsoft.com/office/drawing/2010/main">
        <mc:Choice Requires="a14">
          <p:graphicFrame>
            <p:nvGraphicFramePr>
              <p:cNvPr id="3" name="Table Placeholder 2" descr="The table contains 3 columns and 10 rows. The columns are labeled: Number, Remainder When Divided by 5, and Congruence.&#10;&#10;Row 1: Number 0, Remainder 0, Congruence: 0 Identical to 0 (mod 5)&#10;Row 2: Number 1, Remainder 1, Congruence: 1 Identical to 1 (mod 5)&#10;Row 3: Number 2, Remainder 2, Congruence: 2 Identical to 2 (mod 5)&#10;Row 4: Number 3, Remainder 3, Congruence: 3 Identical to 3 (mod 5)&#10;Row 5: Number 4, Remainder 4, Congruence: 4 Identical to 4 (mod 5)&#10;Row 6: Number 5, Remainder 0, Congruence: 5 Identical to 0 (mod 5)&#10;Row 7: Number 6, Remainder 1, Congruence: 6 Identical to 1 (mod 5)&#10;Row 8: Number 7, Remainder 2, Congruence: 7 Identical to 2 (mod 5)&#10;Row 9: Number 8, Remainder 3, Congruence: 8 Identical to 3 (mod 5)&#10;Row 10: Number 9, Remainder 4, Congruence: 9 Identical to 4 (mod 5)"/>
              <p:cNvGraphicFramePr>
                <a:graphicFrameLocks noGrp="1"/>
              </p:cNvGraphicFramePr>
              <p:nvPr>
                <p:ph type="tbl" sz="quarter" idx="10"/>
                <p:extLst>
                  <p:ext uri="{D42A27DB-BD31-4B8C-83A1-F6EECF244321}">
                    <p14:modId xmlns:p14="http://schemas.microsoft.com/office/powerpoint/2010/main" val="3398840950"/>
                  </p:ext>
                </p:extLst>
              </p:nvPr>
            </p:nvGraphicFramePr>
            <p:xfrm>
              <a:off x="457200" y="1447800"/>
              <a:ext cx="8229600" cy="43484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Number</a:t>
                          </a:r>
                        </a:p>
                      </a:txBody>
                      <a:tcPr/>
                    </a:tc>
                    <a:tc>
                      <a:txBody>
                        <a:bodyPr/>
                        <a:lstStyle/>
                        <a:p>
                          <a:pPr algn="ctr">
                            <a:defRPr b="1"/>
                          </a:pPr>
                          <a:r>
                            <a:rPr sz="1800"/>
                            <a:t>Remainder When Divided by 5</a:t>
                          </a:r>
                          <a:endParaRPr sz="1800">
                            <a:latin typeface="Cambria Math"/>
                          </a:endParaRPr>
                        </a:p>
                      </a:txBody>
                      <a:tcPr/>
                    </a:tc>
                    <a:tc>
                      <a:txBody>
                        <a:bodyPr/>
                        <a:lstStyle/>
                        <a:p>
                          <a:pPr algn="ctr">
                            <a:defRPr sz="1800" b="1"/>
                          </a:pPr>
                          <a:r>
                            <a:rPr dirty="0"/>
                            <a:t>Congruence</a:t>
                          </a:r>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0</m:t>
                                </m:r>
                                <m:r>
                                  <a:rPr sz="1800">
                                    <a:latin typeface="Cambria Math" panose="02040503050406030204" pitchFamily="18" charset="0"/>
                                  </a:rPr>
                                  <m:t>≡</m:t>
                                </m:r>
                                <m:r>
                                  <a:rPr sz="1800">
                                    <a:latin typeface="Cambria Math" panose="02040503050406030204" pitchFamily="18" charset="0"/>
                                  </a:rPr>
                                  <m:t>0</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lang="ar-AE" sz="1800" smtClean="0">
                                    <a:latin typeface="Cambria Math" panose="02040503050406030204" pitchFamily="18" charset="0"/>
                                  </a:rPr>
                                  <m:t>1</m:t>
                                </m:r>
                                <m:r>
                                  <a:rPr lang="ar-AE" sz="1800" smtClean="0">
                                    <a:latin typeface="Cambria Math" panose="02040503050406030204" pitchFamily="18" charset="0"/>
                                  </a:rPr>
                                  <m:t>≡</m:t>
                                </m:r>
                                <m:r>
                                  <a:rPr lang="ar-AE" sz="1800" smtClean="0">
                                    <a:latin typeface="Cambria Math" panose="02040503050406030204" pitchFamily="18" charset="0"/>
                                  </a:rPr>
                                  <m:t>1</m:t>
                                </m:r>
                                <m:d>
                                  <m:dPr>
                                    <m:ctrlPr>
                                      <a:rPr lang="ar-AE" sz="1800" i="1">
                                        <a:latin typeface="Cambria Math" panose="02040503050406030204" pitchFamily="18" charset="0"/>
                                      </a:rPr>
                                    </m:ctrlPr>
                                  </m:dPr>
                                  <m:e>
                                    <m:r>
                                      <m:rPr>
                                        <m:sty m:val="p"/>
                                      </m:rPr>
                                      <a:rPr lang="en-IN" sz="1800" smtClean="0">
                                        <a:latin typeface="Cambria Math" panose="02040503050406030204" pitchFamily="18" charset="0"/>
                                      </a:rPr>
                                      <m:t>mod</m:t>
                                    </m:r>
                                    <m:r>
                                      <a:rPr lang="en-IN" sz="1800" b="0" smtClean="0">
                                        <a:latin typeface="Cambria Math" panose="02040503050406030204" pitchFamily="18" charset="0"/>
                                      </a:rPr>
                                      <m:t> </m:t>
                                    </m:r>
                                    <m:r>
                                      <a:rPr lang="en-IN"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2</m:t>
                                </m:r>
                                <m:r>
                                  <a:rPr sz="1800">
                                    <a:latin typeface="Cambria Math" panose="02040503050406030204" pitchFamily="18" charset="0"/>
                                  </a:rPr>
                                  <m:t>≡</m:t>
                                </m:r>
                                <m:r>
                                  <a:rPr sz="1800">
                                    <a:latin typeface="Cambria Math" panose="02040503050406030204" pitchFamily="18" charset="0"/>
                                  </a:rPr>
                                  <m:t>2</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3</m:t>
                                </m:r>
                                <m:r>
                                  <a:rPr sz="1800">
                                    <a:latin typeface="Cambria Math" panose="02040503050406030204" pitchFamily="18" charset="0"/>
                                  </a:rPr>
                                  <m:t>≡</m:t>
                                </m:r>
                                <m:r>
                                  <a:rPr sz="1800">
                                    <a:latin typeface="Cambria Math" panose="02040503050406030204" pitchFamily="18" charset="0"/>
                                  </a:rPr>
                                  <m:t>3</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5"/>
                      </a:ext>
                    </a:extLst>
                  </a:tr>
                  <a:tr h="370840">
                    <a:tc>
                      <a:txBody>
                        <a:bodyPr/>
                        <a:lstStyle/>
                        <a:p>
                          <a:pPr algn="ctr"/>
                          <a:r>
                            <a:rPr sz="1800"/>
                            <a:t>4</a:t>
                          </a:r>
                          <a:endParaRPr sz="1800">
                            <a:latin typeface="Cambria Math"/>
                          </a:endParaRPr>
                        </a:p>
                      </a:txBody>
                      <a:tcPr/>
                    </a:tc>
                    <a:tc>
                      <a:txBody>
                        <a:bodyPr/>
                        <a:lstStyle/>
                        <a:p>
                          <a:pPr algn="ctr"/>
                          <a:r>
                            <a:rPr sz="1800"/>
                            <a:t>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4</m:t>
                                </m:r>
                                <m:r>
                                  <a:rPr sz="1800">
                                    <a:latin typeface="Cambria Math" panose="02040503050406030204" pitchFamily="18" charset="0"/>
                                  </a:rPr>
                                  <m:t>≡</m:t>
                                </m:r>
                                <m:r>
                                  <a:rPr sz="1800">
                                    <a:latin typeface="Cambria Math" panose="02040503050406030204" pitchFamily="18" charset="0"/>
                                  </a:rPr>
                                  <m:t>4</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6"/>
                      </a:ext>
                    </a:extLst>
                  </a:tr>
                  <a:tr h="370840">
                    <a:tc>
                      <a:txBody>
                        <a:bodyPr/>
                        <a:lstStyle/>
                        <a:p>
                          <a:pPr algn="ctr"/>
                          <a:r>
                            <a:rPr sz="1800"/>
                            <a:t>5</a:t>
                          </a:r>
                          <a:endParaRPr sz="1800">
                            <a:latin typeface="Cambria Math"/>
                          </a:endParaRPr>
                        </a:p>
                      </a:txBody>
                      <a:tcPr/>
                    </a:tc>
                    <a:tc>
                      <a:txBody>
                        <a:bodyPr/>
                        <a:lstStyle/>
                        <a:p>
                          <a:pPr algn="ctr"/>
                          <a:r>
                            <a:rPr sz="1800"/>
                            <a:t>0</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5</m:t>
                                </m:r>
                                <m:r>
                                  <a:rPr sz="1800">
                                    <a:latin typeface="Cambria Math" panose="02040503050406030204" pitchFamily="18" charset="0"/>
                                  </a:rPr>
                                  <m:t>≡</m:t>
                                </m:r>
                                <m:r>
                                  <a:rPr sz="1800">
                                    <a:latin typeface="Cambria Math" panose="02040503050406030204" pitchFamily="18" charset="0"/>
                                  </a:rPr>
                                  <m:t>0</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7"/>
                      </a:ext>
                    </a:extLst>
                  </a:tr>
                  <a:tr h="370840">
                    <a:tc>
                      <a:txBody>
                        <a:bodyPr/>
                        <a:lstStyle/>
                        <a:p>
                          <a:pPr algn="ctr"/>
                          <a:r>
                            <a:rPr sz="1800"/>
                            <a:t>6</a:t>
                          </a:r>
                          <a:endParaRPr sz="1800">
                            <a:latin typeface="Cambria Math"/>
                          </a:endParaRPr>
                        </a:p>
                      </a:txBody>
                      <a:tcPr/>
                    </a:tc>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6</m:t>
                                </m:r>
                                <m:r>
                                  <a:rPr sz="1800">
                                    <a:latin typeface="Cambria Math" panose="02040503050406030204" pitchFamily="18" charset="0"/>
                                  </a:rPr>
                                  <m:t>≡</m:t>
                                </m:r>
                                <m:r>
                                  <a:rPr sz="1800">
                                    <a:latin typeface="Cambria Math" panose="02040503050406030204" pitchFamily="18" charset="0"/>
                                  </a:rPr>
                                  <m:t>1</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8"/>
                      </a:ext>
                    </a:extLst>
                  </a:tr>
                  <a:tr h="370840">
                    <a:tc>
                      <a:txBody>
                        <a:bodyPr/>
                        <a:lstStyle/>
                        <a:p>
                          <a:pPr algn="ctr"/>
                          <a:r>
                            <a:rPr sz="1800"/>
                            <a:t>7</a:t>
                          </a:r>
                          <a:endParaRPr sz="1800">
                            <a:latin typeface="Cambria Math"/>
                          </a:endParaRPr>
                        </a:p>
                      </a:txBody>
                      <a:tcPr/>
                    </a:tc>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7</m:t>
                                </m:r>
                                <m:r>
                                  <a:rPr sz="1800">
                                    <a:latin typeface="Cambria Math" panose="02040503050406030204" pitchFamily="18" charset="0"/>
                                  </a:rPr>
                                  <m:t>≡</m:t>
                                </m:r>
                                <m:r>
                                  <a:rPr sz="1800">
                                    <a:latin typeface="Cambria Math" panose="02040503050406030204" pitchFamily="18" charset="0"/>
                                  </a:rPr>
                                  <m:t>2</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09"/>
                      </a:ext>
                    </a:extLst>
                  </a:tr>
                  <a:tr h="370840">
                    <a:tc>
                      <a:txBody>
                        <a:bodyPr/>
                        <a:lstStyle/>
                        <a:p>
                          <a:pPr algn="ctr"/>
                          <a:r>
                            <a:rPr sz="1800"/>
                            <a:t>8</a:t>
                          </a:r>
                          <a:endParaRPr sz="1800">
                            <a:latin typeface="Cambria Math"/>
                          </a:endParaRPr>
                        </a:p>
                      </a:txBody>
                      <a:tcPr/>
                    </a:tc>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8</m:t>
                                </m:r>
                                <m:r>
                                  <a:rPr sz="1800">
                                    <a:latin typeface="Cambria Math" panose="02040503050406030204" pitchFamily="18" charset="0"/>
                                  </a:rPr>
                                  <m:t>≡</m:t>
                                </m:r>
                                <m:r>
                                  <a:rPr sz="1800">
                                    <a:latin typeface="Cambria Math" panose="02040503050406030204" pitchFamily="18" charset="0"/>
                                  </a:rPr>
                                  <m:t>3</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10"/>
                      </a:ext>
                    </a:extLst>
                  </a:tr>
                  <a:tr h="370840">
                    <a:tc>
                      <a:txBody>
                        <a:bodyPr/>
                        <a:lstStyle/>
                        <a:p>
                          <a:pPr algn="ctr"/>
                          <a:r>
                            <a:rPr sz="1800"/>
                            <a:t>9</a:t>
                          </a:r>
                          <a:endParaRPr sz="1800">
                            <a:latin typeface="Cambria Math"/>
                          </a:endParaRPr>
                        </a:p>
                      </a:txBody>
                      <a:tcPr/>
                    </a:tc>
                    <a:tc>
                      <a:txBody>
                        <a:bodyPr/>
                        <a:lstStyle/>
                        <a:p>
                          <a:pPr algn="ctr"/>
                          <a:r>
                            <a:rPr sz="1800"/>
                            <a:t>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9</m:t>
                                </m:r>
                                <m:r>
                                  <a:rPr sz="1800">
                                    <a:latin typeface="Cambria Math" panose="02040503050406030204" pitchFamily="18" charset="0"/>
                                  </a:rPr>
                                  <m:t>≡</m:t>
                                </m:r>
                                <m:r>
                                  <a:rPr sz="1800">
                                    <a:latin typeface="Cambria Math" panose="02040503050406030204" pitchFamily="18" charset="0"/>
                                  </a:rPr>
                                  <m:t>4</m:t>
                                </m:r>
                                <m:d>
                                  <m:dPr>
                                    <m:ctrlPr>
                                      <a:rPr sz="1800" i="1">
                                        <a:latin typeface="Cambria Math" panose="02040503050406030204" pitchFamily="18" charset="0"/>
                                      </a:rPr>
                                    </m:ctrlPr>
                                  </m:dPr>
                                  <m:e>
                                    <m:r>
                                      <m:rPr>
                                        <m:sty m:val="p"/>
                                      </m:rPr>
                                      <a:rPr sz="1800">
                                        <a:latin typeface="Cambria Math" panose="02040503050406030204" pitchFamily="18" charset="0"/>
                                      </a:rPr>
                                      <m:t>mod</m:t>
                                    </m:r>
                                    <m:r>
                                      <m:rPr>
                                        <m:nor/>
                                      </m:rPr>
                                      <a:rPr sz="1800"/>
                                      <m:t> </m:t>
                                    </m:r>
                                    <m:r>
                                      <a:rPr sz="1800">
                                        <a:latin typeface="Cambria Math" panose="02040503050406030204" pitchFamily="18" charset="0"/>
                                      </a:rPr>
                                      <m:t>5</m:t>
                                    </m:r>
                                  </m:e>
                                </m:d>
                              </m:oMath>
                            </m:oMathPara>
                          </a14:m>
                          <a:endParaRPr dirty="0"/>
                        </a:p>
                      </a:txBody>
                      <a:tcPr/>
                    </a:tc>
                    <a:extLst>
                      <a:ext uri="{0D108BD9-81ED-4DB2-BD59-A6C34878D82A}">
                        <a16:rowId xmlns:a16="http://schemas.microsoft.com/office/drawing/2014/main" val="10011"/>
                      </a:ext>
                    </a:extLst>
                  </a:tr>
                </a:tbl>
              </a:graphicData>
            </a:graphic>
          </p:graphicFrame>
        </mc:Choice>
        <mc:Fallback xmlns="">
          <p:graphicFrame>
            <p:nvGraphicFramePr>
              <p:cNvPr id="3" name="Table Placeholder 2" descr="The table contains 3 columns and 10 rows. The columns are labeled: Number, Remainder When Divided by 5, and Congruence.&#10;&#10;Row 1: Number 0, Remainder 0, Congruence: 0 Identical to 0 (mod 5)&#10;Row 2: Number 1, Remainder 1, Congruence: 1 Identical to 1 (mod 5)&#10;Row 3: Number 2, Remainder 2, Congruence: 2 Identical to 2 (mod 5)&#10;Row 4: Number 3, Remainder 3, Congruence: 3 Identical to 3 (mod 5)&#10;Row 5: Number 4, Remainder 4, Congruence: 4 Identical to 4 (mod 5)&#10;Row 6: Number 5, Remainder 0, Congruence: 5 Identical to 0 (mod 5)&#10;Row 7: Number 6, Remainder 1, Congruence: 6 Identical to 1 (mod 5)&#10;Row 8: Number 7, Remainder 2, Congruence: 7 Identical to 2 (mod 5)&#10;Row 9: Number 8, Remainder 3, Congruence: 8 Identical to 3 (mod 5)&#10;Row 10: Number 9, Remainder 4, Congruence: 9 Identical to 4 (mod 5)"/>
              <p:cNvGraphicFramePr>
                <a:graphicFrameLocks noGrp="1"/>
              </p:cNvGraphicFramePr>
              <p:nvPr>
                <p:ph type="tbl" sz="quarter" idx="10"/>
                <p:extLst>
                  <p:ext uri="{D42A27DB-BD31-4B8C-83A1-F6EECF244321}">
                    <p14:modId xmlns:p14="http://schemas.microsoft.com/office/powerpoint/2010/main" val="3398840950"/>
                  </p:ext>
                </p:extLst>
              </p:nvPr>
            </p:nvGraphicFramePr>
            <p:xfrm>
              <a:off x="457200" y="1447800"/>
              <a:ext cx="8229600" cy="43484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640080">
                    <a:tc>
                      <a:txBody>
                        <a:bodyPr/>
                        <a:lstStyle/>
                        <a:p>
                          <a:pPr algn="ctr">
                            <a:defRPr sz="1800" b="1"/>
                          </a:pPr>
                          <a:r>
                            <a:rPr dirty="0"/>
                            <a:t>Number</a:t>
                          </a:r>
                        </a:p>
                      </a:txBody>
                      <a:tcPr/>
                    </a:tc>
                    <a:tc>
                      <a:txBody>
                        <a:bodyPr/>
                        <a:lstStyle/>
                        <a:p>
                          <a:pPr algn="ctr">
                            <a:defRPr b="1"/>
                          </a:pPr>
                          <a:r>
                            <a:rPr sz="1800"/>
                            <a:t>Remainder When Divided by 5</a:t>
                          </a:r>
                          <a:endParaRPr sz="1800">
                            <a:latin typeface="Cambria Math"/>
                          </a:endParaRPr>
                        </a:p>
                      </a:txBody>
                      <a:tcPr/>
                    </a:tc>
                    <a:tc>
                      <a:txBody>
                        <a:bodyPr/>
                        <a:lstStyle/>
                        <a:p>
                          <a:pPr algn="ctr">
                            <a:defRPr sz="1800" b="1"/>
                          </a:pPr>
                          <a:r>
                            <a:rPr dirty="0"/>
                            <a:t>Congruence</a:t>
                          </a:r>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a:t>
                          </a:r>
                          <a:endParaRPr sz="1800">
                            <a:latin typeface="Cambria Math"/>
                          </a:endParaRPr>
                        </a:p>
                      </a:txBody>
                      <a:tcPr/>
                    </a:tc>
                    <a:tc>
                      <a:txBody>
                        <a:bodyPr/>
                        <a:lstStyle/>
                        <a:p>
                          <a:endParaRPr lang="en-US"/>
                        </a:p>
                      </a:txBody>
                      <a:tcPr>
                        <a:blipFill>
                          <a:blip r:embed="rId2"/>
                          <a:stretch>
                            <a:fillRect l="-200444" t="-180328" r="-667" b="-922951"/>
                          </a:stretch>
                        </a:blipFill>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r>
                            <a:rPr sz="1800"/>
                            <a:t>1</a:t>
                          </a:r>
                          <a:endParaRPr sz="1800">
                            <a:latin typeface="Cambria Math"/>
                          </a:endParaRPr>
                        </a:p>
                      </a:txBody>
                      <a:tcPr/>
                    </a:tc>
                    <a:tc>
                      <a:txBody>
                        <a:bodyPr/>
                        <a:lstStyle/>
                        <a:p>
                          <a:endParaRPr lang="en-US"/>
                        </a:p>
                      </a:txBody>
                      <a:tcPr>
                        <a:blipFill>
                          <a:blip r:embed="rId2"/>
                          <a:stretch>
                            <a:fillRect l="-200444" t="-280328" r="-667" b="-822951"/>
                          </a:stretch>
                        </a:blipFill>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2</a:t>
                          </a:r>
                          <a:endParaRPr sz="1800">
                            <a:latin typeface="Cambria Math"/>
                          </a:endParaRPr>
                        </a:p>
                      </a:txBody>
                      <a:tcPr/>
                    </a:tc>
                    <a:tc>
                      <a:txBody>
                        <a:bodyPr/>
                        <a:lstStyle/>
                        <a:p>
                          <a:endParaRPr lang="en-US"/>
                        </a:p>
                      </a:txBody>
                      <a:tcPr>
                        <a:blipFill>
                          <a:blip r:embed="rId2"/>
                          <a:stretch>
                            <a:fillRect l="-200444" t="-380328" r="-667" b="-722951"/>
                          </a:stretch>
                        </a:blipFill>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3</a:t>
                          </a:r>
                          <a:endParaRPr sz="1800">
                            <a:latin typeface="Cambria Math"/>
                          </a:endParaRPr>
                        </a:p>
                      </a:txBody>
                      <a:tcPr/>
                    </a:tc>
                    <a:tc>
                      <a:txBody>
                        <a:bodyPr/>
                        <a:lstStyle/>
                        <a:p>
                          <a:endParaRPr lang="en-US"/>
                        </a:p>
                      </a:txBody>
                      <a:tcPr>
                        <a:blipFill>
                          <a:blip r:embed="rId2"/>
                          <a:stretch>
                            <a:fillRect l="-200444" t="-480328" r="-667" b="-622951"/>
                          </a:stretch>
                        </a:blipFill>
                      </a:tcPr>
                    </a:tc>
                    <a:extLst>
                      <a:ext uri="{0D108BD9-81ED-4DB2-BD59-A6C34878D82A}">
                        <a16:rowId xmlns:a16="http://schemas.microsoft.com/office/drawing/2014/main" val="10005"/>
                      </a:ext>
                    </a:extLst>
                  </a:tr>
                  <a:tr h="370840">
                    <a:tc>
                      <a:txBody>
                        <a:bodyPr/>
                        <a:lstStyle/>
                        <a:p>
                          <a:pPr algn="ctr"/>
                          <a:r>
                            <a:rPr sz="1800"/>
                            <a:t>4</a:t>
                          </a:r>
                          <a:endParaRPr sz="1800">
                            <a:latin typeface="Cambria Math"/>
                          </a:endParaRPr>
                        </a:p>
                      </a:txBody>
                      <a:tcPr/>
                    </a:tc>
                    <a:tc>
                      <a:txBody>
                        <a:bodyPr/>
                        <a:lstStyle/>
                        <a:p>
                          <a:pPr algn="ctr"/>
                          <a:r>
                            <a:rPr sz="1800"/>
                            <a:t>4</a:t>
                          </a:r>
                          <a:endParaRPr sz="1800">
                            <a:latin typeface="Cambria Math"/>
                          </a:endParaRPr>
                        </a:p>
                      </a:txBody>
                      <a:tcPr/>
                    </a:tc>
                    <a:tc>
                      <a:txBody>
                        <a:bodyPr/>
                        <a:lstStyle/>
                        <a:p>
                          <a:endParaRPr lang="en-US"/>
                        </a:p>
                      </a:txBody>
                      <a:tcPr>
                        <a:blipFill>
                          <a:blip r:embed="rId2"/>
                          <a:stretch>
                            <a:fillRect l="-200444" t="-580328" r="-667" b="-522951"/>
                          </a:stretch>
                        </a:blipFill>
                      </a:tcPr>
                    </a:tc>
                    <a:extLst>
                      <a:ext uri="{0D108BD9-81ED-4DB2-BD59-A6C34878D82A}">
                        <a16:rowId xmlns:a16="http://schemas.microsoft.com/office/drawing/2014/main" val="10006"/>
                      </a:ext>
                    </a:extLst>
                  </a:tr>
                  <a:tr h="370840">
                    <a:tc>
                      <a:txBody>
                        <a:bodyPr/>
                        <a:lstStyle/>
                        <a:p>
                          <a:pPr algn="ctr"/>
                          <a:r>
                            <a:rPr sz="1800"/>
                            <a:t>5</a:t>
                          </a:r>
                          <a:endParaRPr sz="1800">
                            <a:latin typeface="Cambria Math"/>
                          </a:endParaRPr>
                        </a:p>
                      </a:txBody>
                      <a:tcPr/>
                    </a:tc>
                    <a:tc>
                      <a:txBody>
                        <a:bodyPr/>
                        <a:lstStyle/>
                        <a:p>
                          <a:pPr algn="ctr"/>
                          <a:r>
                            <a:rPr sz="1800"/>
                            <a:t>0</a:t>
                          </a:r>
                          <a:endParaRPr sz="1800">
                            <a:latin typeface="Cambria Math"/>
                          </a:endParaRPr>
                        </a:p>
                      </a:txBody>
                      <a:tcPr/>
                    </a:tc>
                    <a:tc>
                      <a:txBody>
                        <a:bodyPr/>
                        <a:lstStyle/>
                        <a:p>
                          <a:endParaRPr lang="en-US"/>
                        </a:p>
                      </a:txBody>
                      <a:tcPr>
                        <a:blipFill>
                          <a:blip r:embed="rId2"/>
                          <a:stretch>
                            <a:fillRect l="-200444" t="-691667" r="-667" b="-431667"/>
                          </a:stretch>
                        </a:blipFill>
                      </a:tcPr>
                    </a:tc>
                    <a:extLst>
                      <a:ext uri="{0D108BD9-81ED-4DB2-BD59-A6C34878D82A}">
                        <a16:rowId xmlns:a16="http://schemas.microsoft.com/office/drawing/2014/main" val="10007"/>
                      </a:ext>
                    </a:extLst>
                  </a:tr>
                  <a:tr h="370840">
                    <a:tc>
                      <a:txBody>
                        <a:bodyPr/>
                        <a:lstStyle/>
                        <a:p>
                          <a:pPr algn="ctr"/>
                          <a:r>
                            <a:rPr sz="1800"/>
                            <a:t>6</a:t>
                          </a:r>
                          <a:endParaRPr sz="1800">
                            <a:latin typeface="Cambria Math"/>
                          </a:endParaRPr>
                        </a:p>
                      </a:txBody>
                      <a:tcPr/>
                    </a:tc>
                    <a:tc>
                      <a:txBody>
                        <a:bodyPr/>
                        <a:lstStyle/>
                        <a:p>
                          <a:pPr algn="ctr"/>
                          <a:r>
                            <a:rPr sz="1800"/>
                            <a:t>1</a:t>
                          </a:r>
                          <a:endParaRPr sz="1800">
                            <a:latin typeface="Cambria Math"/>
                          </a:endParaRPr>
                        </a:p>
                      </a:txBody>
                      <a:tcPr/>
                    </a:tc>
                    <a:tc>
                      <a:txBody>
                        <a:bodyPr/>
                        <a:lstStyle/>
                        <a:p>
                          <a:endParaRPr lang="en-US"/>
                        </a:p>
                      </a:txBody>
                      <a:tcPr>
                        <a:blipFill>
                          <a:blip r:embed="rId2"/>
                          <a:stretch>
                            <a:fillRect l="-200444" t="-778689" r="-667" b="-324590"/>
                          </a:stretch>
                        </a:blipFill>
                      </a:tcPr>
                    </a:tc>
                    <a:extLst>
                      <a:ext uri="{0D108BD9-81ED-4DB2-BD59-A6C34878D82A}">
                        <a16:rowId xmlns:a16="http://schemas.microsoft.com/office/drawing/2014/main" val="10008"/>
                      </a:ext>
                    </a:extLst>
                  </a:tr>
                  <a:tr h="370840">
                    <a:tc>
                      <a:txBody>
                        <a:bodyPr/>
                        <a:lstStyle/>
                        <a:p>
                          <a:pPr algn="ctr"/>
                          <a:r>
                            <a:rPr sz="1800"/>
                            <a:t>7</a:t>
                          </a:r>
                          <a:endParaRPr sz="1800">
                            <a:latin typeface="Cambria Math"/>
                          </a:endParaRPr>
                        </a:p>
                      </a:txBody>
                      <a:tcPr/>
                    </a:tc>
                    <a:tc>
                      <a:txBody>
                        <a:bodyPr/>
                        <a:lstStyle/>
                        <a:p>
                          <a:pPr algn="ctr"/>
                          <a:r>
                            <a:rPr sz="1800"/>
                            <a:t>2</a:t>
                          </a:r>
                          <a:endParaRPr sz="1800">
                            <a:latin typeface="Cambria Math"/>
                          </a:endParaRPr>
                        </a:p>
                      </a:txBody>
                      <a:tcPr/>
                    </a:tc>
                    <a:tc>
                      <a:txBody>
                        <a:bodyPr/>
                        <a:lstStyle/>
                        <a:p>
                          <a:endParaRPr lang="en-US"/>
                        </a:p>
                      </a:txBody>
                      <a:tcPr>
                        <a:blipFill>
                          <a:blip r:embed="rId2"/>
                          <a:stretch>
                            <a:fillRect l="-200444" t="-878689" r="-667" b="-224590"/>
                          </a:stretch>
                        </a:blipFill>
                      </a:tcPr>
                    </a:tc>
                    <a:extLst>
                      <a:ext uri="{0D108BD9-81ED-4DB2-BD59-A6C34878D82A}">
                        <a16:rowId xmlns:a16="http://schemas.microsoft.com/office/drawing/2014/main" val="10009"/>
                      </a:ext>
                    </a:extLst>
                  </a:tr>
                  <a:tr h="370840">
                    <a:tc>
                      <a:txBody>
                        <a:bodyPr/>
                        <a:lstStyle/>
                        <a:p>
                          <a:pPr algn="ctr"/>
                          <a:r>
                            <a:rPr sz="1800"/>
                            <a:t>8</a:t>
                          </a:r>
                          <a:endParaRPr sz="1800">
                            <a:latin typeface="Cambria Math"/>
                          </a:endParaRPr>
                        </a:p>
                      </a:txBody>
                      <a:tcPr/>
                    </a:tc>
                    <a:tc>
                      <a:txBody>
                        <a:bodyPr/>
                        <a:lstStyle/>
                        <a:p>
                          <a:pPr algn="ctr"/>
                          <a:r>
                            <a:rPr sz="1800"/>
                            <a:t>3</a:t>
                          </a:r>
                          <a:endParaRPr sz="1800">
                            <a:latin typeface="Cambria Math"/>
                          </a:endParaRPr>
                        </a:p>
                      </a:txBody>
                      <a:tcPr/>
                    </a:tc>
                    <a:tc>
                      <a:txBody>
                        <a:bodyPr/>
                        <a:lstStyle/>
                        <a:p>
                          <a:endParaRPr lang="en-US"/>
                        </a:p>
                      </a:txBody>
                      <a:tcPr>
                        <a:blipFill>
                          <a:blip r:embed="rId2"/>
                          <a:stretch>
                            <a:fillRect l="-200444" t="-978689" r="-667" b="-124590"/>
                          </a:stretch>
                        </a:blipFill>
                      </a:tcPr>
                    </a:tc>
                    <a:extLst>
                      <a:ext uri="{0D108BD9-81ED-4DB2-BD59-A6C34878D82A}">
                        <a16:rowId xmlns:a16="http://schemas.microsoft.com/office/drawing/2014/main" val="10010"/>
                      </a:ext>
                    </a:extLst>
                  </a:tr>
                  <a:tr h="370840">
                    <a:tc>
                      <a:txBody>
                        <a:bodyPr/>
                        <a:lstStyle/>
                        <a:p>
                          <a:pPr algn="ctr"/>
                          <a:r>
                            <a:rPr sz="1800"/>
                            <a:t>9</a:t>
                          </a:r>
                          <a:endParaRPr sz="1800">
                            <a:latin typeface="Cambria Math"/>
                          </a:endParaRPr>
                        </a:p>
                      </a:txBody>
                      <a:tcPr/>
                    </a:tc>
                    <a:tc>
                      <a:txBody>
                        <a:bodyPr/>
                        <a:lstStyle/>
                        <a:p>
                          <a:pPr algn="ctr"/>
                          <a:r>
                            <a:rPr sz="1800"/>
                            <a:t>4</a:t>
                          </a:r>
                          <a:endParaRPr sz="1800">
                            <a:latin typeface="Cambria Math"/>
                          </a:endParaRPr>
                        </a:p>
                      </a:txBody>
                      <a:tcPr/>
                    </a:tc>
                    <a:tc>
                      <a:txBody>
                        <a:bodyPr/>
                        <a:lstStyle/>
                        <a:p>
                          <a:endParaRPr lang="en-US"/>
                        </a:p>
                      </a:txBody>
                      <a:tcPr>
                        <a:blipFill>
                          <a:blip r:embed="rId2"/>
                          <a:stretch>
                            <a:fillRect l="-200444" t="-1078689" r="-667" b="-24590"/>
                          </a:stretch>
                        </a:blipFill>
                      </a:tcPr>
                    </a:tc>
                    <a:extLst>
                      <a:ext uri="{0D108BD9-81ED-4DB2-BD59-A6C34878D82A}">
                        <a16:rowId xmlns:a16="http://schemas.microsoft.com/office/drawing/2014/main" val="10011"/>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Finding Modular Congruence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r>
                  <a:rPr lang="en-IN" sz="2800" dirty="0"/>
                  <a:t>Evaluate the following.</a:t>
                </a:r>
              </a:p>
              <a:p>
                <a:pPr marL="542925" indent="-542925">
                  <a:defRPr sz="2800"/>
                </a:pPr>
                <a:r>
                  <a:rPr lang="en-IN" dirty="0"/>
                  <a:t>a.	​15 mod 6,</a:t>
                </a:r>
              </a:p>
              <a:p>
                <a:pPr marL="542925" indent="-542925">
                  <a:defRPr sz="2800"/>
                </a:pPr>
                <a:r>
                  <a:rPr lang="en-IN" dirty="0"/>
                  <a:t>b.	72 mod 13.</a:t>
                </a:r>
              </a:p>
              <a:p>
                <a:r>
                  <a:rPr lang="en-IN" sz="2800" b="1" dirty="0"/>
                  <a:t>Solution:</a:t>
                </a:r>
              </a:p>
              <a:p>
                <a:pPr marL="542925" indent="-542925">
                  <a:defRPr sz="2800"/>
                </a:pPr>
                <a:r>
                  <a:rPr lang="en-IN" dirty="0"/>
                  <a:t>a.	</a:t>
                </a:r>
                <a:r>
                  <a:rPr lang="en-IN" sz="2800" dirty="0"/>
                  <a:t>To find </a:t>
                </a:r>
                <a14:m>
                  <m:oMath xmlns:m="http://schemas.openxmlformats.org/officeDocument/2006/math">
                    <m:r>
                      <a:rPr lang="en-IN">
                        <a:latin typeface="Cambria Math" panose="02040503050406030204" pitchFamily="18" charset="0"/>
                      </a:rPr>
                      <m:t>15</m:t>
                    </m:r>
                    <m:r>
                      <m:rPr>
                        <m:nor/>
                      </m:rPr>
                      <a:rPr lang="en-IN"/>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6</m:t>
                    </m:r>
                  </m:oMath>
                </a14:m>
                <a:r>
                  <a:rPr lang="en-IN" sz="2800" dirty="0"/>
                  <a:t>, we need to divide </a:t>
                </a:r>
                <a:r>
                  <a:rPr lang="en-IN" sz="2800" dirty="0">
                    <a:latin typeface="Cambria Math"/>
                  </a:rPr>
                  <a:t>15</a:t>
                </a:r>
                <a:r>
                  <a:rPr lang="en-IN" sz="2800" dirty="0"/>
                  <a:t> by </a:t>
                </a:r>
                <a:r>
                  <a:rPr lang="en-IN" sz="2800" dirty="0">
                    <a:latin typeface="Cambria Math"/>
                  </a:rPr>
                  <a:t>6</a:t>
                </a:r>
                <a:r>
                  <a:rPr lang="en-IN" sz="2800" dirty="0"/>
                  <a:t> and find the remainder.</a:t>
                </a:r>
              </a:p>
              <a:p>
                <a:pPr algn="ctr">
                  <a:defRPr sz="2800"/>
                </a:pPr>
                <a:r>
                  <a:rPr lang="en-IN" dirty="0"/>
                  <a:t>​15 ÷ 6 = 2 remainder 3.</a:t>
                </a:r>
              </a:p>
              <a:p>
                <a:pPr marL="542925" lvl="1" indent="0">
                  <a:buNone/>
                  <a:defRPr sz="2800"/>
                </a:pPr>
                <a:r>
                  <a:rPr lang="en-IN" dirty="0"/>
                  <a:t>So, </a:t>
                </a:r>
                <a14:m>
                  <m:oMath xmlns:m="http://schemas.openxmlformats.org/officeDocument/2006/math">
                    <m:r>
                      <a:rPr lang="en-IN">
                        <a:latin typeface="Cambria Math" panose="02040503050406030204" pitchFamily="18" charset="0"/>
                      </a:rPr>
                      <m:t>15</m:t>
                    </m:r>
                    <m:r>
                      <a:rPr lang="en-IN">
                        <a:latin typeface="Cambria Math" panose="02040503050406030204" pitchFamily="18" charset="0"/>
                      </a:rPr>
                      <m:t>≡</m:t>
                    </m:r>
                    <m:r>
                      <a:rPr lang="en-IN">
                        <a:latin typeface="Cambria Math" panose="02040503050406030204" pitchFamily="18" charset="0"/>
                      </a:rPr>
                      <m:t>3</m:t>
                    </m:r>
                    <m:d>
                      <m:dPr>
                        <m:ctrlPr>
                          <a:rPr lang="ar-AE" i="1">
                            <a:latin typeface="Cambria Math" panose="02040503050406030204" pitchFamily="18" charset="0"/>
                          </a:rPr>
                        </m:ctrlPr>
                      </m:dPr>
                      <m:e>
                        <m:r>
                          <m:rPr>
                            <m:sty m:val="p"/>
                          </m:rPr>
                          <a:rPr lang="en-IN" i="0">
                            <a:latin typeface="Cambria Math" panose="02040503050406030204" pitchFamily="18" charset="0"/>
                          </a:rPr>
                          <m:t>mod</m:t>
                        </m:r>
                        <m:r>
                          <m:rPr>
                            <m:nor/>
                          </m:rPr>
                          <a:rPr lang="en-IN"/>
                          <m:t> </m:t>
                        </m:r>
                        <m:r>
                          <a:rPr lang="en-IN">
                            <a:latin typeface="Cambria Math" panose="02040503050406030204" pitchFamily="18" charset="0"/>
                          </a:rPr>
                          <m:t>6</m:t>
                        </m:r>
                      </m:e>
                    </m:d>
                  </m:oMath>
                </a14:m>
                <a:r>
                  <a:rPr lang="ar-AE" dirty="0"/>
                  <a:t>.</a:t>
                </a:r>
              </a:p>
              <a:p>
                <a:pPr marL="542925" indent="-542925">
                  <a:defRPr sz="2800"/>
                </a:pPr>
                <a:r>
                  <a:rPr lang="en-US" dirty="0"/>
                  <a:t>b.	</a:t>
                </a:r>
                <a:r>
                  <a:rPr lang="en-IN" sz="2800" dirty="0"/>
                  <a:t>To find </a:t>
                </a:r>
                <a14:m>
                  <m:oMath xmlns:m="http://schemas.openxmlformats.org/officeDocument/2006/math">
                    <m:r>
                      <a:rPr lang="en-IN">
                        <a:latin typeface="Cambria Math" panose="02040503050406030204" pitchFamily="18" charset="0"/>
                      </a:rPr>
                      <m:t>72</m:t>
                    </m:r>
                    <m:r>
                      <m:rPr>
                        <m:nor/>
                      </m:rPr>
                      <a:rPr lang="en-IN"/>
                      <m:t> </m:t>
                    </m:r>
                    <m:r>
                      <m:rPr>
                        <m:sty m:val="p"/>
                      </m:rPr>
                      <a:rPr lang="en-IN" i="0">
                        <a:latin typeface="Cambria Math" panose="02040503050406030204" pitchFamily="18" charset="0"/>
                      </a:rPr>
                      <m:t>mod</m:t>
                    </m:r>
                    <m:r>
                      <m:rPr>
                        <m:nor/>
                      </m:rPr>
                      <a:rPr lang="en-IN"/>
                      <m:t> </m:t>
                    </m:r>
                    <m:r>
                      <a:rPr lang="en-IN">
                        <a:latin typeface="Cambria Math" panose="02040503050406030204" pitchFamily="18" charset="0"/>
                      </a:rPr>
                      <m:t>13</m:t>
                    </m:r>
                  </m:oMath>
                </a14:m>
                <a:r>
                  <a:rPr lang="en-IN" sz="2800" dirty="0"/>
                  <a:t>, we need to divide </a:t>
                </a:r>
                <a:r>
                  <a:rPr lang="en-IN" sz="2800" dirty="0">
                    <a:latin typeface="Cambria Math"/>
                  </a:rPr>
                  <a:t>72</a:t>
                </a:r>
                <a:r>
                  <a:rPr lang="en-IN" sz="2800" dirty="0"/>
                  <a:t> by </a:t>
                </a:r>
                <a:r>
                  <a:rPr lang="en-IN" sz="2800" dirty="0">
                    <a:latin typeface="Cambria Math"/>
                  </a:rPr>
                  <a:t>13</a:t>
                </a:r>
                <a:r>
                  <a:rPr lang="en-IN" sz="2800" dirty="0"/>
                  <a:t> and find the remainder.</a:t>
                </a:r>
              </a:p>
              <a:p>
                <a:pPr algn="ctr">
                  <a:defRPr sz="2800"/>
                </a:pPr>
                <a:r>
                  <a:rPr lang="en-IN" dirty="0"/>
                  <a:t>​ 72 ÷ 13 = 5 remainder 7.</a:t>
                </a:r>
              </a:p>
              <a:p>
                <a:pPr marL="542925" lvl="1" indent="0">
                  <a:buNone/>
                  <a:defRPr sz="2800"/>
                </a:pPr>
                <a:r>
                  <a:rPr lang="en-IN" dirty="0"/>
                  <a:t>So, </a:t>
                </a:r>
                <a14:m>
                  <m:oMath xmlns:m="http://schemas.openxmlformats.org/officeDocument/2006/math">
                    <m:r>
                      <a:rPr lang="en-IN">
                        <a:latin typeface="Cambria Math" panose="02040503050406030204" pitchFamily="18" charset="0"/>
                      </a:rPr>
                      <m:t>72</m:t>
                    </m:r>
                    <m:r>
                      <a:rPr lang="en-IN">
                        <a:latin typeface="Cambria Math" panose="02040503050406030204" pitchFamily="18" charset="0"/>
                      </a:rPr>
                      <m:t>≡</m:t>
                    </m:r>
                    <m:r>
                      <a:rPr lang="en-IN">
                        <a:latin typeface="Cambria Math" panose="02040503050406030204" pitchFamily="18" charset="0"/>
                      </a:rPr>
                      <m:t>7</m:t>
                    </m:r>
                    <m:d>
                      <m:dPr>
                        <m:ctrlPr>
                          <a:rPr lang="ar-AE" i="1">
                            <a:latin typeface="Cambria Math" panose="02040503050406030204" pitchFamily="18" charset="0"/>
                          </a:rPr>
                        </m:ctrlPr>
                      </m:dPr>
                      <m:e>
                        <m:r>
                          <m:rPr>
                            <m:sty m:val="p"/>
                          </m:rPr>
                          <a:rPr lang="en-IN" i="0">
                            <a:latin typeface="Cambria Math" panose="02040503050406030204" pitchFamily="18" charset="0"/>
                          </a:rPr>
                          <m:t>mod</m:t>
                        </m:r>
                        <m:r>
                          <m:rPr>
                            <m:nor/>
                          </m:rPr>
                          <a:rPr lang="en-IN"/>
                          <m:t> </m:t>
                        </m:r>
                        <m:r>
                          <a:rPr lang="en-IN">
                            <a:latin typeface="Cambria Math" panose="02040503050406030204" pitchFamily="18" charset="0"/>
                          </a:rPr>
                          <m:t>13</m:t>
                        </m:r>
                      </m:e>
                    </m:d>
                  </m:oMath>
                </a14:m>
                <a:r>
                  <a:rPr lang="ar-AE"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2000"/>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Evaluating Modular </a:t>
            </a:r>
            <a:br>
              <a:rPr lang="en-US" dirty="0"/>
            </a:br>
            <a:r>
              <a:rPr dirty="0"/>
              <a:t>Operations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600" dirty="0"/>
                  <a:t>Evaluate each of the following.</a:t>
                </a:r>
              </a:p>
              <a:p>
                <a:pPr marL="542925" indent="-542925">
                  <a:defRPr sz="2800"/>
                </a:pPr>
                <a:r>
                  <a:rPr lang="en-US" sz="2600" dirty="0"/>
                  <a:t>a.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12+7</m:t>
                        </m:r>
                      </m:e>
                    </m:d>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5</m:t>
                    </m:r>
                  </m:oMath>
                </a14:m>
                <a:r>
                  <a:rPr lang="en-US" sz="2600" dirty="0"/>
                  <a:t>,</a:t>
                </a:r>
                <a:endParaRPr sz="2600" dirty="0"/>
              </a:p>
              <a:p>
                <a:pPr marL="542925" indent="-542925">
                  <a:defRPr sz="2800"/>
                </a:pPr>
                <a:r>
                  <a:rPr lang="en-US" sz="2600" dirty="0"/>
                  <a:t>b.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21−18</m:t>
                        </m:r>
                      </m:e>
                    </m:d>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6</m:t>
                    </m:r>
                  </m:oMath>
                </a14:m>
                <a:r>
                  <a:rPr lang="en-US" sz="2600" dirty="0"/>
                  <a:t>,</a:t>
                </a:r>
                <a:endParaRPr sz="2600" dirty="0"/>
              </a:p>
              <a:p>
                <a:pPr marL="542925" indent="-542925">
                  <a:defRPr sz="2800"/>
                </a:pPr>
                <a:r>
                  <a:rPr lang="en-US" sz="2600" dirty="0"/>
                  <a:t>c.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35⋅22</m:t>
                        </m:r>
                      </m:e>
                    </m:d>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10</m:t>
                    </m:r>
                  </m:oMath>
                </a14:m>
                <a:r>
                  <a:rPr lang="en-US" sz="2600" dirty="0"/>
                  <a:t>.</a:t>
                </a:r>
              </a:p>
              <a:p>
                <a:r>
                  <a:rPr lang="en-IN" sz="2600" b="1" dirty="0"/>
                  <a:t>Solution</a:t>
                </a:r>
              </a:p>
              <a:p>
                <a:pPr marL="542925" indent="-542925">
                  <a:defRPr sz="2800"/>
                </a:pPr>
                <a:r>
                  <a:rPr lang="en-IN" sz="2600" dirty="0"/>
                  <a:t>a.	​In order to calculate the sum of </a:t>
                </a:r>
                <a14:m>
                  <m:oMath xmlns:m="http://schemas.openxmlformats.org/officeDocument/2006/math">
                    <m:d>
                      <m:dPr>
                        <m:ctrlPr>
                          <a:rPr lang="ar-AE" sz="2600" i="1">
                            <a:latin typeface="Cambria Math" panose="02040503050406030204" pitchFamily="18" charset="0"/>
                          </a:rPr>
                        </m:ctrlPr>
                      </m:dPr>
                      <m:e>
                        <m:r>
                          <a:rPr lang="ar-AE" sz="2600">
                            <a:latin typeface="Cambria Math" panose="02040503050406030204" pitchFamily="18" charset="0"/>
                          </a:rPr>
                          <m:t>12</m:t>
                        </m:r>
                        <m:r>
                          <a:rPr lang="ar-AE" sz="2600">
                            <a:latin typeface="Cambria Math" panose="02040503050406030204" pitchFamily="18" charset="0"/>
                          </a:rPr>
                          <m:t>+</m:t>
                        </m:r>
                        <m:r>
                          <a:rPr lang="ar-AE" sz="2600">
                            <a:latin typeface="Cambria Math" panose="02040503050406030204" pitchFamily="18" charset="0"/>
                          </a:rPr>
                          <m:t>7</m:t>
                        </m:r>
                      </m:e>
                    </m:d>
                    <m:r>
                      <m:rPr>
                        <m:nor/>
                      </m:rPr>
                      <a:rPr lang="ar-AE" sz="2600"/>
                      <m:t> </m:t>
                    </m:r>
                    <m:r>
                      <m:rPr>
                        <m:sty m:val="p"/>
                      </m:rPr>
                      <a:rPr lang="ar-AE" sz="2600" i="0">
                        <a:latin typeface="Cambria Math" panose="02040503050406030204" pitchFamily="18" charset="0"/>
                      </a:rPr>
                      <m:t>mod</m:t>
                    </m:r>
                    <m:r>
                      <m:rPr>
                        <m:nor/>
                      </m:rPr>
                      <a:rPr lang="ar-AE" sz="2600"/>
                      <m:t> </m:t>
                    </m:r>
                    <m:r>
                      <a:rPr lang="ar-AE" sz="2600">
                        <a:latin typeface="Cambria Math" panose="02040503050406030204" pitchFamily="18" charset="0"/>
                      </a:rPr>
                      <m:t>5</m:t>
                    </m:r>
                  </m:oMath>
                </a14:m>
                <a:r>
                  <a:rPr lang="ar-AE" sz="2600" dirty="0"/>
                  <a:t>,</a:t>
                </a:r>
                <a:r>
                  <a:rPr lang="en-IN" sz="2600" dirty="0"/>
                  <a:t>  we can either calculate </a:t>
                </a:r>
                <a14:m>
                  <m:oMath xmlns:m="http://schemas.openxmlformats.org/officeDocument/2006/math">
                    <m:r>
                      <a:rPr lang="en-IN" sz="2600">
                        <a:latin typeface="Cambria Math" panose="02040503050406030204" pitchFamily="18" charset="0"/>
                      </a:rPr>
                      <m:t>19</m:t>
                    </m:r>
                    <m:r>
                      <m:rPr>
                        <m:nor/>
                      </m:rPr>
                      <a:rPr lang="en-IN" sz="2600"/>
                      <m:t> </m:t>
                    </m:r>
                    <m:r>
                      <m:rPr>
                        <m:sty m:val="p"/>
                      </m:rPr>
                      <a:rPr lang="en-IN" sz="2600" i="0">
                        <a:latin typeface="Cambria Math" panose="02040503050406030204" pitchFamily="18" charset="0"/>
                      </a:rPr>
                      <m:t>mod</m:t>
                    </m:r>
                    <m:r>
                      <m:rPr>
                        <m:nor/>
                      </m:rPr>
                      <a:rPr lang="en-IN" sz="2600"/>
                      <m:t> </m:t>
                    </m:r>
                    <m:r>
                      <a:rPr lang="en-IN" sz="2600">
                        <a:latin typeface="Cambria Math" panose="02040503050406030204" pitchFamily="18" charset="0"/>
                      </a:rPr>
                      <m:t>5</m:t>
                    </m:r>
                  </m:oMath>
                </a14:m>
                <a:r>
                  <a:rPr lang="en-IN" sz="2600" dirty="0"/>
                  <a:t>, or we can calculate the individual pieces first and then add them together.</a:t>
                </a:r>
              </a:p>
              <a:p>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pic>
        <p:nvPicPr>
          <p:cNvPr id="4" name="Picture 3" descr="(12+7)  mod  5 equals 12 mod 5 plus 7 mod 5 which identically equals to 2 plus 2 mod 5 which identically equals to 4 mod 5&#10;">
            <a:extLst>
              <a:ext uri="{FF2B5EF4-FFF2-40B4-BE49-F238E27FC236}">
                <a16:creationId xmlns:a16="http://schemas.microsoft.com/office/drawing/2014/main" id="{1D13B4D9-5CC8-002B-BC32-5EEEBF294643}"/>
              </a:ext>
            </a:extLst>
          </p:cNvPr>
          <p:cNvPicPr>
            <a:picLocks noChangeAspect="1"/>
          </p:cNvPicPr>
          <p:nvPr/>
        </p:nvPicPr>
        <p:blipFill>
          <a:blip r:embed="rId3"/>
          <a:stretch>
            <a:fillRect/>
          </a:stretch>
        </p:blipFill>
        <p:spPr>
          <a:xfrm>
            <a:off x="1536000" y="4724400"/>
            <a:ext cx="6084000" cy="11839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Evaluating Modular </a:t>
            </a:r>
            <a:br>
              <a:rPr lang="en-US" dirty="0"/>
            </a:br>
            <a:r>
              <a:rPr dirty="0"/>
              <a:t>Operations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defRPr sz="2800"/>
                </a:pPr>
                <a:r>
                  <a:rPr sz="2600" dirty="0"/>
                  <a:t>Since the numbers in this example are small, there is little difference between calculating </a:t>
                </a:r>
                <a14:m>
                  <m:oMath xmlns:m="http://schemas.openxmlformats.org/officeDocument/2006/math">
                    <m:d>
                      <m:dPr>
                        <m:ctrlPr>
                          <a:rPr sz="2600" i="1">
                            <a:latin typeface="Cambria Math" panose="02040503050406030204" pitchFamily="18" charset="0"/>
                          </a:rPr>
                        </m:ctrlPr>
                      </m:dPr>
                      <m:e>
                        <m:r>
                          <a:rPr sz="2600">
                            <a:latin typeface="Cambria Math" panose="02040503050406030204" pitchFamily="18" charset="0"/>
                          </a:rPr>
                          <m:t>12</m:t>
                        </m:r>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5</m:t>
                        </m:r>
                      </m:e>
                    </m:d>
                    <m:r>
                      <a:rPr sz="2600">
                        <a:latin typeface="Cambria Math" panose="02040503050406030204" pitchFamily="18" charset="0"/>
                      </a:rPr>
                      <m:t>+</m:t>
                    </m:r>
                    <m:d>
                      <m:dPr>
                        <m:ctrlPr>
                          <a:rPr sz="2600" i="1">
                            <a:latin typeface="Cambria Math" panose="02040503050406030204" pitchFamily="18" charset="0"/>
                          </a:rPr>
                        </m:ctrlPr>
                      </m:dPr>
                      <m:e>
                        <m:r>
                          <a:rPr sz="2600">
                            <a:latin typeface="Cambria Math" panose="02040503050406030204" pitchFamily="18" charset="0"/>
                          </a:rPr>
                          <m:t>7</m:t>
                        </m:r>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5</m:t>
                        </m:r>
                      </m:e>
                    </m:d>
                  </m:oMath>
                </a14:m>
                <a:r>
                  <a:rPr sz="2600" dirty="0"/>
                  <a:t> and </a:t>
                </a:r>
                <a14:m>
                  <m:oMath xmlns:m="http://schemas.openxmlformats.org/officeDocument/2006/math">
                    <m:r>
                      <a:rPr sz="2600">
                        <a:latin typeface="Cambria Math" panose="02040503050406030204" pitchFamily="18" charset="0"/>
                      </a:rPr>
                      <m:t>19</m:t>
                    </m:r>
                    <m:r>
                      <m:rPr>
                        <m:nor/>
                      </m:rPr>
                      <a:rPr sz="2600"/>
                      <m:t> </m:t>
                    </m:r>
                    <m:r>
                      <m:rPr>
                        <m:sty m:val="p"/>
                      </m:rPr>
                      <a:rPr sz="2600" i="0">
                        <a:latin typeface="Cambria Math" panose="02040503050406030204" pitchFamily="18" charset="0"/>
                      </a:rPr>
                      <m:t>mod</m:t>
                    </m:r>
                    <m:r>
                      <m:rPr>
                        <m:nor/>
                      </m:rPr>
                      <a:rPr sz="2600"/>
                      <m:t> </m:t>
                    </m:r>
                    <m:r>
                      <a:rPr sz="2600">
                        <a:latin typeface="Cambria Math" panose="02040503050406030204" pitchFamily="18" charset="0"/>
                      </a:rPr>
                      <m:t>5</m:t>
                    </m:r>
                  </m:oMath>
                </a14:m>
                <a:r>
                  <a:rPr sz="2600" dirty="0"/>
                  <a:t>, although both return the same result. However, as we will see later, this way of breaking things down is useful with larger numbers.</a:t>
                </a:r>
                <a:endParaRPr lang="en-US" sz="2600" dirty="0"/>
              </a:p>
              <a:p>
                <a:pPr marL="447675" indent="-447675">
                  <a:defRPr sz="2800"/>
                </a:pPr>
                <a:r>
                  <a:rPr lang="en-IN" sz="2600" dirty="0"/>
                  <a:t>b.	We can perform subtraction in the same manner as addition by calculating the individual pieces and then subtracting.</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pic>
        <p:nvPicPr>
          <p:cNvPr id="4" name="Picture 3" descr="(21 minus 18)  mod 6 equals 21 mod 6 minus 18 mod 6 which identically equals to 3 minus 0 mod 6 which identically equals to 3 mod 6&#10;">
            <a:extLst>
              <a:ext uri="{FF2B5EF4-FFF2-40B4-BE49-F238E27FC236}">
                <a16:creationId xmlns:a16="http://schemas.microsoft.com/office/drawing/2014/main" id="{17F934E7-C1D2-CB49-F839-681158E466A0}"/>
              </a:ext>
            </a:extLst>
          </p:cNvPr>
          <p:cNvPicPr>
            <a:picLocks noChangeAspect="1"/>
          </p:cNvPicPr>
          <p:nvPr/>
        </p:nvPicPr>
        <p:blipFill>
          <a:blip r:embed="rId3"/>
          <a:stretch>
            <a:fillRect/>
          </a:stretch>
        </p:blipFill>
        <p:spPr>
          <a:xfrm>
            <a:off x="936000" y="4419605"/>
            <a:ext cx="6948000" cy="1246223"/>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Evaluating Modular </a:t>
            </a:r>
            <a:br>
              <a:rPr lang="en-US" dirty="0"/>
            </a:br>
            <a:r>
              <a:rPr dirty="0"/>
              <a:t>Operations</a:t>
            </a:r>
            <a:r>
              <a:rPr lang="en-US" dirty="0">
                <a:solidFill>
                  <a:schemeClr val="accent1"/>
                </a:solidFill>
                <a:latin typeface="Calibri" panose="020F0502020204030204" pitchFamily="34" charset="0"/>
                <a:ea typeface="Calibri" panose="020F0502020204030204" pitchFamily="34" charset="0"/>
                <a:cs typeface="Calibri" panose="020F0502020204030204" pitchFamily="34" charset="0"/>
              </a:rPr>
              <a:t>—Slide 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sz="2800" dirty="0"/>
              <a:t>c.	</a:t>
            </a:r>
            <a:r>
              <a:rPr sz="2800" dirty="0"/>
              <a:t>Multiplication is consistent with both addition and subtraction, in that you can find the modular congruences and then multiply.</a:t>
            </a:r>
          </a:p>
          <a:p>
            <a:endParaRPr sz="2800" dirty="0"/>
          </a:p>
        </p:txBody>
      </p:sp>
      <p:pic>
        <p:nvPicPr>
          <p:cNvPr id="4" name="Picture 3" descr="(35 times 22)  mod 10 equals 35 mod 10 times 22 mod 10 which identically equals to 5 times 2 mod 10 which identically equals 10 mod 10 which identically equals 0 mode 10&#10;">
            <a:extLst>
              <a:ext uri="{FF2B5EF4-FFF2-40B4-BE49-F238E27FC236}">
                <a16:creationId xmlns:a16="http://schemas.microsoft.com/office/drawing/2014/main" id="{11FF82D7-FD41-54F1-1F3F-135F4D202743}"/>
              </a:ext>
            </a:extLst>
          </p:cNvPr>
          <p:cNvPicPr>
            <a:picLocks noChangeAspect="1"/>
          </p:cNvPicPr>
          <p:nvPr/>
        </p:nvPicPr>
        <p:blipFill>
          <a:blip r:embed="rId2"/>
          <a:stretch>
            <a:fillRect/>
          </a:stretch>
        </p:blipFill>
        <p:spPr>
          <a:xfrm>
            <a:off x="1295400" y="2590794"/>
            <a:ext cx="6552000" cy="1529264"/>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FA6A3D2-D0CF-4457-BD0E-D9DB9AE79B36}"/>
</file>

<file path=customXml/itemProps2.xml><?xml version="1.0" encoding="utf-8"?>
<ds:datastoreItem xmlns:ds="http://schemas.openxmlformats.org/officeDocument/2006/customXml" ds:itemID="{ECA31BEC-AF1A-4778-B3EF-E1F2CB057AC5}"/>
</file>

<file path=customXml/itemProps3.xml><?xml version="1.0" encoding="utf-8"?>
<ds:datastoreItem xmlns:ds="http://schemas.openxmlformats.org/officeDocument/2006/customXml" ds:itemID="{DAEDE862-6D12-4287-985E-C548848A51F9}"/>
</file>

<file path=docProps/app.xml><?xml version="1.0" encoding="utf-8"?>
<Properties xmlns="http://schemas.openxmlformats.org/officeDocument/2006/extended-properties" xmlns:vt="http://schemas.openxmlformats.org/officeDocument/2006/docPropsVTypes">
  <TotalTime>1565</TotalTime>
  <Words>1552</Words>
  <Application>Microsoft Office PowerPoint</Application>
  <PresentationFormat>On-screen Show (4:3)</PresentationFormat>
  <Paragraphs>163</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Calibri</vt:lpstr>
      <vt:lpstr>Cambria Math</vt:lpstr>
      <vt:lpstr>Courier New</vt:lpstr>
      <vt:lpstr>Times New Roman</vt:lpstr>
      <vt:lpstr>Arial</vt:lpstr>
      <vt:lpstr>Office Theme</vt:lpstr>
      <vt:lpstr>Section 8.2</vt:lpstr>
      <vt:lpstr>Definition: Modular Arithmetic</vt:lpstr>
      <vt:lpstr>Example 1: Completing a Modular Congruence Table—Slide 1</vt:lpstr>
      <vt:lpstr>Example 1: Completing a Modular Congruence Table—Slide 2</vt:lpstr>
      <vt:lpstr>Example 1: Completing a Modular Congruence Table—Slide 3</vt:lpstr>
      <vt:lpstr>Example 2: Finding Modular Congruence</vt:lpstr>
      <vt:lpstr>Example 3: Evaluating Modular  Operations—Slide 1</vt:lpstr>
      <vt:lpstr>Example 3: Evaluating Modular  Operations—Slide 2</vt:lpstr>
      <vt:lpstr>Example 3: Evaluating Modular  Operations—Slide 3</vt:lpstr>
      <vt:lpstr>Helpful Hint 1</vt:lpstr>
      <vt:lpstr>Example 4: Evaluating Modular Addition—Slide 1</vt:lpstr>
      <vt:lpstr>Example 4: Evaluating Modular Addition—Slide 2</vt:lpstr>
      <vt:lpstr>Skill Check 1</vt:lpstr>
      <vt:lpstr>Helpful Hint 2</vt:lpstr>
      <vt:lpstr>Example 5: Verifying the Validity of a 10-Digit ISBN—Slide 1</vt:lpstr>
      <vt:lpstr>Example 5: Verifying the Validity of a 10-Digit ISBN—Slide 2</vt:lpstr>
      <vt:lpstr>Skill Check 2</vt:lpstr>
      <vt:lpstr>Example 6: Finding a Missing Digit of a 10-Digit ISBN—Slide 1</vt:lpstr>
      <vt:lpstr>Example 6: Finding a Missing Digit of a 10-Digit ISBN—Slide 2</vt:lpstr>
      <vt:lpstr>Example 6: Finding a Missing Digit of a 10-Digit ISBN—Slide 3</vt:lpstr>
      <vt:lpstr>Example 6: Finding a Missing Digit of a 10-Digit ISBN—Slide 4</vt:lpstr>
      <vt:lpstr>Example 6: Finding a Missing Digit of a 10-Digit ISBN—Slide 5</vt:lpstr>
      <vt:lpstr>Example 6: Finding a Missing Digit of a 10-Digit ISBN—Slide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184</cp:revision>
  <dcterms:created xsi:type="dcterms:W3CDTF">2013-04-26T14:43:13Z</dcterms:created>
  <dcterms:modified xsi:type="dcterms:W3CDTF">2025-10-08T09:58:03Z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