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78" r:id="rId7"/>
    <p:sldId id="262" r:id="rId8"/>
    <p:sldId id="263" r:id="rId9"/>
    <p:sldId id="266" r:id="rId10"/>
    <p:sldId id="267" r:id="rId11"/>
    <p:sldId id="282" r:id="rId12"/>
    <p:sldId id="286" r:id="rId13"/>
    <p:sldId id="283" r:id="rId14"/>
    <p:sldId id="284" r:id="rId15"/>
    <p:sldId id="285" r:id="rId16"/>
    <p:sldId id="277"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660"/>
  </p:normalViewPr>
  <p:slideViewPr>
    <p:cSldViewPr>
      <p:cViewPr>
        <p:scale>
          <a:sx n="120" d="100"/>
          <a:sy n="120" d="100"/>
        </p:scale>
        <p:origin x="438" y="-15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7.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Fermat's Little Theorem and Prime Testing</a:t>
            </a:r>
          </a:p>
        </p:txBody>
      </p:sp>
      <p:sp>
        <p:nvSpPr>
          <p:cNvPr id="3" name="Title 2"/>
          <p:cNvSpPr>
            <a:spLocks noGrp="1"/>
          </p:cNvSpPr>
          <p:nvPr>
            <p:ph type="title"/>
          </p:nvPr>
        </p:nvSpPr>
        <p:spPr/>
        <p:txBody>
          <a:bodyPr/>
          <a:lstStyle/>
          <a:p>
            <a:r>
              <a:t>Section 8.3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800" dirty="0"/>
              <a:t>To calculate negative equivalences, you can add any multiple of the modular base. In other words,</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2 mod 8</a:t>
            </a:r>
            <a:r>
              <a:rPr sz="2800" dirty="0"/>
              <a:t> is congruent to</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2 + 8)(mod 8),</a:t>
            </a:r>
            <a:r>
              <a:rPr sz="2800" dirty="0"/>
              <a:t> or</a:t>
            </a:r>
            <a:r>
              <a:rPr lang="en-US" sz="2800" dirty="0"/>
              <a:t> 6(mod 8).</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Skill Check 2</a:t>
            </a:r>
          </a:p>
        </p:txBody>
      </p:sp>
      <p:sp>
        <p:nvSpPr>
          <p:cNvPr id="3" name="Text Placeholder 2"/>
          <p:cNvSpPr>
            <a:spLocks noGrp="1"/>
          </p:cNvSpPr>
          <p:nvPr>
            <p:ph type="body" sz="quarter" idx="10"/>
          </p:nvPr>
        </p:nvSpPr>
        <p:spPr/>
        <p:txBody>
          <a:bodyPr>
            <a:normAutofit/>
          </a:bodyPr>
          <a:lstStyle/>
          <a:p>
            <a:pPr algn="l"/>
            <a:r>
              <a:rPr lang="en-US" sz="2400" b="0" i="0" u="none" strike="noStrike" baseline="0" dirty="0">
                <a:latin typeface="Calibri" panose="020F0502020204030204" pitchFamily="34" charset="0"/>
              </a:rPr>
              <a:t>Simplify each of the following.</a:t>
            </a:r>
            <a:endParaRPr lang="en-US" sz="2800" dirty="0"/>
          </a:p>
        </p:txBody>
      </p:sp>
      <p:pic>
        <p:nvPicPr>
          <p:cNvPr id="5" name="Picture 4" descr="a. 3 cubed times 3 superscript 4,&#10;&#10;b. open parentheses 4 squared close parentheses superscript 5,&#10;&#10;c. 2 superscript 10 divided by 2 superscript 4.">
            <a:extLst>
              <a:ext uri="{FF2B5EF4-FFF2-40B4-BE49-F238E27FC236}">
                <a16:creationId xmlns:a16="http://schemas.microsoft.com/office/drawing/2014/main" id="{488C486A-780D-834F-3777-E912854375CB}"/>
              </a:ext>
            </a:extLst>
          </p:cNvPr>
          <p:cNvPicPr>
            <a:picLocks noChangeAspect="1"/>
          </p:cNvPicPr>
          <p:nvPr/>
        </p:nvPicPr>
        <p:blipFill>
          <a:blip r:embed="rId2"/>
          <a:stretch>
            <a:fillRect/>
          </a:stretch>
        </p:blipFill>
        <p:spPr>
          <a:xfrm>
            <a:off x="540676" y="1524000"/>
            <a:ext cx="1128448" cy="1872000"/>
          </a:xfrm>
          <a:prstGeom prst="rect">
            <a:avLst/>
          </a:prstGeom>
        </p:spPr>
      </p:pic>
      <p:sp>
        <p:nvSpPr>
          <p:cNvPr id="7" name="TextBox 6">
            <a:extLst>
              <a:ext uri="{FF2B5EF4-FFF2-40B4-BE49-F238E27FC236}">
                <a16:creationId xmlns:a16="http://schemas.microsoft.com/office/drawing/2014/main" id="{C44482BB-737C-D6FA-91A3-2FB384A2A3F9}"/>
              </a:ext>
            </a:extLst>
          </p:cNvPr>
          <p:cNvSpPr txBox="1"/>
          <p:nvPr/>
        </p:nvSpPr>
        <p:spPr>
          <a:xfrm>
            <a:off x="457200" y="3465536"/>
            <a:ext cx="1295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Answer :</a:t>
            </a:r>
            <a:endParaRPr lang="en-IN" dirty="0"/>
          </a:p>
        </p:txBody>
      </p:sp>
      <p:pic>
        <p:nvPicPr>
          <p:cNvPr id="9" name="Picture 8" descr="a. 3 superscript 7,&#10;&#10;b. 4 superscript 10,&#10;&#10;c. 2 superscript 6.">
            <a:extLst>
              <a:ext uri="{FF2B5EF4-FFF2-40B4-BE49-F238E27FC236}">
                <a16:creationId xmlns:a16="http://schemas.microsoft.com/office/drawing/2014/main" id="{4FA421E9-5E8E-EBF3-7C71-2ED10E9FD9A1}"/>
              </a:ext>
            </a:extLst>
          </p:cNvPr>
          <p:cNvPicPr>
            <a:picLocks noChangeAspect="1"/>
          </p:cNvPicPr>
          <p:nvPr/>
        </p:nvPicPr>
        <p:blipFill>
          <a:blip r:embed="rId3"/>
          <a:stretch>
            <a:fillRect/>
          </a:stretch>
        </p:blipFill>
        <p:spPr>
          <a:xfrm>
            <a:off x="540676" y="4121601"/>
            <a:ext cx="912000" cy="1440000"/>
          </a:xfrm>
          <a:prstGeom prst="rect">
            <a:avLst/>
          </a:prstGeom>
        </p:spPr>
      </p:pic>
    </p:spTree>
    <p:extLst>
      <p:ext uri="{BB962C8B-B14F-4D97-AF65-F5344CB8AC3E}">
        <p14:creationId xmlns:p14="http://schemas.microsoft.com/office/powerpoint/2010/main" val="153751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16AA0-DCFE-0F58-42ED-CE99B4D2D7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748CCC-418C-D240-5C30-CC36BAB9FE2C}"/>
              </a:ext>
            </a:extLst>
          </p:cNvPr>
          <p:cNvSpPr>
            <a:spLocks noGrp="1"/>
          </p:cNvSpPr>
          <p:nvPr>
            <p:ph type="title"/>
          </p:nvPr>
        </p:nvSpPr>
        <p:spPr/>
        <p:txBody>
          <a:bodyPr>
            <a:normAutofit/>
          </a:bodyPr>
          <a:lstStyle/>
          <a:p>
            <a:r>
              <a:rPr dirty="0"/>
              <a:t>Example 3: Prime Testing Using Modular Arithmetic</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a:extLst>
              <a:ext uri="{FF2B5EF4-FFF2-40B4-BE49-F238E27FC236}">
                <a16:creationId xmlns:a16="http://schemas.microsoft.com/office/drawing/2014/main" id="{13AE858B-98FF-1735-DD7D-D780795D1A8B}"/>
              </a:ext>
            </a:extLst>
          </p:cNvPr>
          <p:cNvSpPr>
            <a:spLocks noGrp="1"/>
          </p:cNvSpPr>
          <p:nvPr>
            <p:ph type="body" sz="quarter" idx="10"/>
          </p:nvPr>
        </p:nvSpPr>
        <p:spPr/>
        <p:txBody>
          <a:bodyPr>
            <a:normAutofit/>
          </a:bodyPr>
          <a:lstStyle/>
          <a:p>
            <a:pPr>
              <a:defRPr sz="2800"/>
            </a:pPr>
            <a:r>
              <a:rPr sz="2200" dirty="0"/>
              <a:t>Verify that </a:t>
            </a:r>
            <a:r>
              <a:rPr sz="2200" dirty="0">
                <a:latin typeface="Cambria Math"/>
              </a:rPr>
              <a:t>39</a:t>
            </a:r>
            <a:r>
              <a:rPr sz="2200" dirty="0"/>
              <a:t> is not prime using the contrapositive of Fermat's Little Theorem and</a:t>
            </a:r>
            <a:r>
              <a:rPr lang="en-US" sz="2200" dirty="0"/>
              <a:t> </a:t>
            </a:r>
            <a:r>
              <a:rPr lang="en-US" sz="2200" i="1" dirty="0"/>
              <a:t>x</a:t>
            </a:r>
            <a:r>
              <a:rPr lang="en-US" sz="2200" dirty="0"/>
              <a:t> = 2.</a:t>
            </a:r>
            <a:endParaRPr sz="2200" dirty="0"/>
          </a:p>
        </p:txBody>
      </p:sp>
      <p:sp>
        <p:nvSpPr>
          <p:cNvPr id="5" name="TextBox 4">
            <a:extLst>
              <a:ext uri="{FF2B5EF4-FFF2-40B4-BE49-F238E27FC236}">
                <a16:creationId xmlns:a16="http://schemas.microsoft.com/office/drawing/2014/main" id="{2FD04A13-939F-BB39-8936-C27A519EC20B}"/>
              </a:ext>
            </a:extLst>
          </p:cNvPr>
          <p:cNvSpPr txBox="1"/>
          <p:nvPr/>
        </p:nvSpPr>
        <p:spPr>
          <a:xfrm>
            <a:off x="458460" y="1752600"/>
            <a:ext cx="8229600" cy="954107"/>
          </a:xfrm>
          <a:prstGeom prst="rect">
            <a:avLst/>
          </a:prstGeom>
          <a:noFill/>
        </p:spPr>
        <p:txBody>
          <a:bodyPr wrap="square">
            <a:spAutoFit/>
          </a:bodyPr>
          <a:lstStyle/>
          <a:p>
            <a:r>
              <a:rPr lang="en-US" sz="2400" b="1" dirty="0"/>
              <a:t>Solution</a:t>
            </a:r>
          </a:p>
          <a:p>
            <a:pPr>
              <a:defRPr sz="2800"/>
            </a:pPr>
            <a:r>
              <a:rPr lang="en-US" sz="2200" dirty="0"/>
              <a:t>We want to show that </a:t>
            </a:r>
            <a:r>
              <a:rPr lang="en-US" sz="2200" dirty="0">
                <a:latin typeface="Cambria Math"/>
              </a:rPr>
              <a:t>39</a:t>
            </a:r>
            <a:r>
              <a:rPr lang="en-US" sz="2200" dirty="0"/>
              <a:t> is not prime using the number </a:t>
            </a:r>
            <a:r>
              <a:rPr lang="en-US" sz="2200" dirty="0">
                <a:latin typeface="Cambria Math"/>
              </a:rPr>
              <a:t>2</a:t>
            </a:r>
            <a:r>
              <a:rPr lang="en-US" sz="2200" dirty="0"/>
              <a:t>. </a:t>
            </a:r>
          </a:p>
          <a:p>
            <a:pPr>
              <a:defRPr sz="2800"/>
            </a:pPr>
            <a:endParaRPr lang="en-US" sz="1000" dirty="0"/>
          </a:p>
        </p:txBody>
      </p:sp>
      <p:pic>
        <p:nvPicPr>
          <p:cNvPr id="17" name="Picture 16" descr="To utilize the contrapositive of Fermat's Little Theorem we would have to establish that 2 superscript 39 minus 2 is not congruent to 0 modulo 39. &#10;To do this directly we would have to calculate 2 superscript 39—  a very large number. Instead, we can use a variant of the grouping idea that we have seen before to build up 2 superscript 39 piece by piece. We will just be very strategic in how we group.&#10;Notice that 2 superscript 39 equals 2 superscript 34 times 2 superscript 4 times 2 squared times 2 times 1.&#10;So, if we can find these powers of 2, we can combine them to find 2 superscript 39.">
            <a:extLst>
              <a:ext uri="{FF2B5EF4-FFF2-40B4-BE49-F238E27FC236}">
                <a16:creationId xmlns:a16="http://schemas.microsoft.com/office/drawing/2014/main" id="{A454D8C6-A3DE-D0A5-B19E-DFC6C53FC915}"/>
              </a:ext>
            </a:extLst>
          </p:cNvPr>
          <p:cNvPicPr>
            <a:picLocks noChangeAspect="1"/>
          </p:cNvPicPr>
          <p:nvPr/>
        </p:nvPicPr>
        <p:blipFill>
          <a:blip r:embed="rId2"/>
          <a:srcRect b="11319"/>
          <a:stretch>
            <a:fillRect/>
          </a:stretch>
        </p:blipFill>
        <p:spPr>
          <a:xfrm>
            <a:off x="533400" y="2619910"/>
            <a:ext cx="8280000" cy="2903450"/>
          </a:xfrm>
          <a:prstGeom prst="rect">
            <a:avLst/>
          </a:prstGeom>
        </p:spPr>
      </p:pic>
    </p:spTree>
    <p:extLst>
      <p:ext uri="{BB962C8B-B14F-4D97-AF65-F5344CB8AC3E}">
        <p14:creationId xmlns:p14="http://schemas.microsoft.com/office/powerpoint/2010/main" val="1879452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Prime Testing Using Modular Arithmetic</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6" name="TextBox 5">
            <a:extLst>
              <a:ext uri="{FF2B5EF4-FFF2-40B4-BE49-F238E27FC236}">
                <a16:creationId xmlns:a16="http://schemas.microsoft.com/office/drawing/2014/main" id="{D271F2F6-542B-19C6-B596-3A66D3AF34C8}"/>
              </a:ext>
            </a:extLst>
          </p:cNvPr>
          <p:cNvSpPr txBox="1"/>
          <p:nvPr/>
        </p:nvSpPr>
        <p:spPr>
          <a:xfrm>
            <a:off x="455940" y="1143000"/>
            <a:ext cx="82296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following steps show the most efficient way to find these powers.</a:t>
            </a:r>
            <a:endParaRPr lang="en-IN" sz="2200" dirty="0"/>
          </a:p>
        </p:txBody>
      </p:sp>
      <p:pic>
        <p:nvPicPr>
          <p:cNvPr id="8" name="Picture 7" descr="Line One: 2 superscript 1 congruent 2 open parentheses mod 39 close parentheses&#10;Line Two: 2 squared congruent 4 open parentheses mod 39 close parentheses&#10;Line Three: 2 superscript 4 equals 2 squared times 2 squared congruent 4 times 4 congruent 16 open parentheses mod 39 close parentheses&#10;Line Four: Verify this yourself, 2 superscript 8 equals 2 superscript 4 times 2 superscript 4 congruent 16 times 16 congruent 256 congruent 22 open parentheses mod 39 close parentheses">
            <a:extLst>
              <a:ext uri="{FF2B5EF4-FFF2-40B4-BE49-F238E27FC236}">
                <a16:creationId xmlns:a16="http://schemas.microsoft.com/office/drawing/2014/main" id="{0DACC80B-F97F-29D8-61F8-BC4F6ABF7FEC}"/>
              </a:ext>
            </a:extLst>
          </p:cNvPr>
          <p:cNvPicPr>
            <a:picLocks noChangeAspect="1"/>
          </p:cNvPicPr>
          <p:nvPr/>
        </p:nvPicPr>
        <p:blipFill>
          <a:blip r:embed="rId2"/>
          <a:stretch>
            <a:fillRect/>
          </a:stretch>
        </p:blipFill>
        <p:spPr>
          <a:xfrm>
            <a:off x="1600200" y="1676400"/>
            <a:ext cx="6696000" cy="1920426"/>
          </a:xfrm>
          <a:prstGeom prst="rect">
            <a:avLst/>
          </a:prstGeom>
        </p:spPr>
      </p:pic>
      <p:sp>
        <p:nvSpPr>
          <p:cNvPr id="10" name="TextBox 9">
            <a:extLst>
              <a:ext uri="{FF2B5EF4-FFF2-40B4-BE49-F238E27FC236}">
                <a16:creationId xmlns:a16="http://schemas.microsoft.com/office/drawing/2014/main" id="{E526EF8F-8DAC-B896-E432-83CACD18AFBB}"/>
              </a:ext>
            </a:extLst>
          </p:cNvPr>
          <p:cNvSpPr txBox="1"/>
          <p:nvPr/>
        </p:nvSpPr>
        <p:spPr>
          <a:xfrm>
            <a:off x="457200" y="3711476"/>
            <a:ext cx="8229600"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In standard arithmetic, 2</a:t>
            </a:r>
            <a:r>
              <a:rPr kumimoji="0" lang="en-US" sz="22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⁸</a:t>
            </a:r>
            <a:r>
              <a:rPr kumimoji="0" lang="en-US" sz="2200" b="0" i="0" u="none" strike="noStrike" kern="1200" cap="none" spc="0" normalizeH="0" baseline="0" noProof="0" dirty="0">
                <a:ln>
                  <a:noFill/>
                </a:ln>
                <a:solidFill>
                  <a:srgbClr val="366092"/>
                </a:solidFill>
                <a:effectLst/>
                <a:uLnTx/>
                <a:uFillTx/>
                <a:latin typeface="Calibri"/>
                <a:ea typeface="+mn-ea"/>
                <a:cs typeface="+mn-cs"/>
              </a:rPr>
              <a:t> = 256, and we would need to continue on with our calculations of</a:t>
            </a:r>
          </a:p>
        </p:txBody>
      </p:sp>
      <p:pic>
        <p:nvPicPr>
          <p:cNvPr id="4" name="Picture 3" descr="2 superscript 39 using 256.">
            <a:extLst>
              <a:ext uri="{FF2B5EF4-FFF2-40B4-BE49-F238E27FC236}">
                <a16:creationId xmlns:a16="http://schemas.microsoft.com/office/drawing/2014/main" id="{D0B18BE3-5616-1E8D-E106-5432C8C7858A}"/>
              </a:ext>
            </a:extLst>
          </p:cNvPr>
          <p:cNvPicPr>
            <a:picLocks noChangeAspect="1"/>
          </p:cNvPicPr>
          <p:nvPr/>
        </p:nvPicPr>
        <p:blipFill>
          <a:blip r:embed="rId3"/>
          <a:stretch>
            <a:fillRect/>
          </a:stretch>
        </p:blipFill>
        <p:spPr>
          <a:xfrm>
            <a:off x="3276600" y="4077643"/>
            <a:ext cx="1548000" cy="359072"/>
          </a:xfrm>
          <a:prstGeom prst="rect">
            <a:avLst/>
          </a:prstGeom>
        </p:spPr>
      </p:pic>
      <p:sp>
        <p:nvSpPr>
          <p:cNvPr id="7" name="TextBox 6">
            <a:extLst>
              <a:ext uri="{FF2B5EF4-FFF2-40B4-BE49-F238E27FC236}">
                <a16:creationId xmlns:a16="http://schemas.microsoft.com/office/drawing/2014/main" id="{6C7D51F3-C077-470B-0627-9FF1623F334F}"/>
              </a:ext>
            </a:extLst>
          </p:cNvPr>
          <p:cNvSpPr txBox="1"/>
          <p:nvPr/>
        </p:nvSpPr>
        <p:spPr>
          <a:xfrm>
            <a:off x="457200" y="4497050"/>
            <a:ext cx="8228340"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However, in arithmetic modulo 39, 2</a:t>
            </a:r>
            <a:r>
              <a:rPr kumimoji="0" lang="en-US" sz="22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⁸ </a:t>
            </a:r>
            <a:r>
              <a:rPr kumimoji="0" lang="en-US" sz="2200" b="0" i="0" u="none" strike="noStrike" kern="1200" cap="none" spc="0" normalizeH="0" baseline="0" noProof="0" dirty="0">
                <a:ln>
                  <a:noFill/>
                </a:ln>
                <a:solidFill>
                  <a:srgbClr val="366092"/>
                </a:solidFill>
                <a:effectLst/>
                <a:uLnTx/>
                <a:uFillTx/>
                <a:latin typeface="Calibri"/>
                <a:ea typeface="+mn-ea"/>
                <a:cs typeface="+mn-cs"/>
              </a:rPr>
              <a:t>≡ 22 (mod 39).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This smaller number of 22 will be much easier to work with. This pattern of reducing our calculations modulo 39 keeps the numbers manageable. Notice how the pattern continues in the next steps.</a:t>
            </a:r>
            <a:endParaRPr kumimoji="0" lang="en-IN" sz="2200" b="0" i="0" u="none" strike="noStrike" kern="1200" cap="none" spc="0" normalizeH="0" baseline="0" noProof="0" dirty="0">
              <a:ln>
                <a:noFill/>
              </a:ln>
              <a:solidFill>
                <a:srgbClr val="366092"/>
              </a:solidFill>
              <a:effectLst/>
              <a:uLnTx/>
              <a:uFillTx/>
              <a:latin typeface="Calibri"/>
              <a:ea typeface="+mn-ea"/>
              <a:cs typeface="+mn-cs"/>
            </a:endParaRPr>
          </a:p>
        </p:txBody>
      </p:sp>
    </p:spTree>
    <p:extLst>
      <p:ext uri="{BB962C8B-B14F-4D97-AF65-F5344CB8AC3E}">
        <p14:creationId xmlns:p14="http://schemas.microsoft.com/office/powerpoint/2010/main" val="269417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Prime Testing Using Modular Arithmetic</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8" name="Picture 7" descr="2 superscript 16 equals 2 superscript 8 times 2 superscript 8 is identical to 22 times 22 equals 484 is identical to 16  mod 39.&#10;&#10;2 superscript 32 equals 2 superscript 16 times 2 superscript 16 is identical to 16 times 16 equals 256 is identical to 22  mod 39.">
            <a:extLst>
              <a:ext uri="{FF2B5EF4-FFF2-40B4-BE49-F238E27FC236}">
                <a16:creationId xmlns:a16="http://schemas.microsoft.com/office/drawing/2014/main" id="{6FC5B940-AB21-0080-AE42-9EB5C8E38DC5}"/>
              </a:ext>
            </a:extLst>
          </p:cNvPr>
          <p:cNvPicPr>
            <a:picLocks noChangeAspect="1"/>
          </p:cNvPicPr>
          <p:nvPr/>
        </p:nvPicPr>
        <p:blipFill>
          <a:blip r:embed="rId2"/>
          <a:stretch>
            <a:fillRect/>
          </a:stretch>
        </p:blipFill>
        <p:spPr>
          <a:xfrm>
            <a:off x="888110" y="1089631"/>
            <a:ext cx="7367780" cy="936000"/>
          </a:xfrm>
          <a:prstGeom prst="rect">
            <a:avLst/>
          </a:prstGeom>
        </p:spPr>
      </p:pic>
      <p:sp>
        <p:nvSpPr>
          <p:cNvPr id="16" name="TextBox 15">
            <a:extLst>
              <a:ext uri="{FF2B5EF4-FFF2-40B4-BE49-F238E27FC236}">
                <a16:creationId xmlns:a16="http://schemas.microsoft.com/office/drawing/2014/main" id="{B5904B5B-190D-20F9-5561-AE5F2FF0656D}"/>
              </a:ext>
            </a:extLst>
          </p:cNvPr>
          <p:cNvSpPr txBox="1"/>
          <p:nvPr/>
        </p:nvSpPr>
        <p:spPr>
          <a:xfrm>
            <a:off x="457200" y="2080703"/>
            <a:ext cx="7086600"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From these powers of 2, we have all we need to calculate</a:t>
            </a:r>
            <a:endParaRPr lang="en-IN" dirty="0"/>
          </a:p>
        </p:txBody>
      </p:sp>
      <p:pic>
        <p:nvPicPr>
          <p:cNvPr id="4" name="Picture 3" descr="2 superscript 39 minus 2.">
            <a:extLst>
              <a:ext uri="{FF2B5EF4-FFF2-40B4-BE49-F238E27FC236}">
                <a16:creationId xmlns:a16="http://schemas.microsoft.com/office/drawing/2014/main" id="{D280E07C-8539-9513-EE52-470C6FE41DE4}"/>
              </a:ext>
            </a:extLst>
          </p:cNvPr>
          <p:cNvPicPr>
            <a:picLocks noChangeAspect="1"/>
          </p:cNvPicPr>
          <p:nvPr/>
        </p:nvPicPr>
        <p:blipFill>
          <a:blip r:embed="rId3"/>
          <a:stretch>
            <a:fillRect/>
          </a:stretch>
        </p:blipFill>
        <p:spPr>
          <a:xfrm>
            <a:off x="6477000" y="2124798"/>
            <a:ext cx="684000" cy="265226"/>
          </a:xfrm>
          <a:prstGeom prst="rect">
            <a:avLst/>
          </a:prstGeom>
        </p:spPr>
      </p:pic>
      <p:pic>
        <p:nvPicPr>
          <p:cNvPr id="12" name="Picture 11" descr="2 superscript 39 minus 2 equals 2 superscript 32 times 2 superscript 4 times 2 squared times 2 superscript 1 minus 2.&#10;&#10;is identical to 22 times 16 times 4 times 2 minus 2 mod 39&#10;&#10;is identical to 2816 minus 2 mod 39&#10;&#10;is identical to 2814 mod 39 &#10;&#10;is identical to 6 mod 39">
            <a:extLst>
              <a:ext uri="{FF2B5EF4-FFF2-40B4-BE49-F238E27FC236}">
                <a16:creationId xmlns:a16="http://schemas.microsoft.com/office/drawing/2014/main" id="{9C36B05A-EF85-783B-93D0-9C57E12FD02A}"/>
              </a:ext>
            </a:extLst>
          </p:cNvPr>
          <p:cNvPicPr>
            <a:picLocks noChangeAspect="1"/>
          </p:cNvPicPr>
          <p:nvPr/>
        </p:nvPicPr>
        <p:blipFill>
          <a:blip r:embed="rId4"/>
          <a:stretch>
            <a:fillRect/>
          </a:stretch>
        </p:blipFill>
        <p:spPr>
          <a:xfrm>
            <a:off x="2252865" y="2564460"/>
            <a:ext cx="3495270" cy="2160000"/>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622F223-DB1E-ED80-F236-74C45E6FC11D}"/>
                  </a:ext>
                </a:extLst>
              </p:cNvPr>
              <p:cNvSpPr txBox="1"/>
              <p:nvPr/>
            </p:nvSpPr>
            <p:spPr>
              <a:xfrm>
                <a:off x="457200" y="4733925"/>
                <a:ext cx="8305800" cy="1323439"/>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Verify for yourself that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2814</m:t>
                    </m:r>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6</m:t>
                    </m:r>
                    <m:d>
                      <m:dPr>
                        <m:ctrlPr>
                          <a:rPr kumimoji="0" lang="ar-AE" sz="2000" b="0" i="1" u="none" strike="noStrike" kern="1200" cap="none" spc="0" normalizeH="0" baseline="0" noProof="0">
                            <a:ln>
                              <a:noFill/>
                            </a:ln>
                            <a:solidFill>
                              <a:srgbClr val="366092"/>
                            </a:solidFill>
                            <a:effectLst/>
                            <a:uLnTx/>
                            <a:uFillTx/>
                            <a:latin typeface="Cambria Math" panose="02040503050406030204" pitchFamily="18" charset="0"/>
                            <a:ea typeface="+mn-ea"/>
                          </a:rPr>
                        </m:ctrlPr>
                      </m:dPr>
                      <m:e>
                        <m:r>
                          <m:rPr>
                            <m:sty m:val="p"/>
                          </m:rPr>
                          <a:rPr kumimoji="0" lang="ar-AE" sz="2000" b="0" i="0" u="none" strike="noStrike" kern="1200" cap="none" spc="0" normalizeH="0" baseline="0" noProof="0">
                            <a:ln>
                              <a:noFill/>
                            </a:ln>
                            <a:solidFill>
                              <a:srgbClr val="366092"/>
                            </a:solidFill>
                            <a:effectLst/>
                            <a:uLnTx/>
                            <a:uFillTx/>
                            <a:latin typeface="Cambria Math" panose="02040503050406030204" pitchFamily="18" charset="0"/>
                            <a:ea typeface="+mn-ea"/>
                          </a:rPr>
                          <m:t>mod</m:t>
                        </m:r>
                        <m:r>
                          <m:rPr>
                            <m:nor/>
                          </m:rPr>
                          <a:rPr kumimoji="0" lang="ar-AE" sz="2000" b="0" i="0" u="none" strike="noStrike" kern="1200" cap="none" spc="0" normalizeH="0" baseline="0" noProof="0">
                            <a:ln>
                              <a:noFill/>
                            </a:ln>
                            <a:solidFill>
                              <a:srgbClr val="366092"/>
                            </a:solidFill>
                            <a:effectLst/>
                            <a:uLnTx/>
                            <a:uFillTx/>
                            <a:latin typeface="Calibri"/>
                            <a:ea typeface="+mn-ea"/>
                            <a:cs typeface="Arial" panose="020B0604020202020204" pitchFamily="34" charset="0"/>
                          </a:rPr>
                          <m:t> </m:t>
                        </m:r>
                        <m:r>
                          <a:rPr kumimoji="0" lang="ar-AE" sz="2000" b="0" i="0" u="none" strike="noStrike" kern="1200" cap="none" spc="0" normalizeH="0" baseline="0" noProof="0">
                            <a:ln>
                              <a:noFill/>
                            </a:ln>
                            <a:solidFill>
                              <a:srgbClr val="366092"/>
                            </a:solidFill>
                            <a:effectLst/>
                            <a:uLnTx/>
                            <a:uFillTx/>
                            <a:latin typeface="Cambria Math" panose="02040503050406030204" pitchFamily="18" charset="0"/>
                            <a:ea typeface="+mn-ea"/>
                          </a:rPr>
                          <m:t>39</m:t>
                        </m:r>
                      </m:e>
                    </m:d>
                  </m:oMath>
                </a14:m>
                <a:r>
                  <a:rPr kumimoji="0" lang="ar-AE" sz="20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US" sz="2000" b="0" i="0" u="none" strike="noStrike" kern="1200" cap="none" spc="0" normalizeH="0" baseline="0" noProof="0" dirty="0">
                    <a:ln>
                      <a:noFill/>
                    </a:ln>
                    <a:solidFill>
                      <a:srgbClr val="366092"/>
                    </a:solidFill>
                    <a:effectLst/>
                    <a:uLnTx/>
                    <a:uFillTx/>
                    <a:latin typeface="Calibri"/>
                    <a:ea typeface="+mn-ea"/>
                    <a:cs typeface="+mn-cs"/>
                  </a:rPr>
                  <a:t> </a:t>
                </a:r>
                <a:r>
                  <a:rPr kumimoji="0" lang="en-IN" sz="2000" b="0" i="0" u="none" strike="noStrike" kern="1200" cap="none" spc="0" normalizeH="0" baseline="0" noProof="0" dirty="0">
                    <a:ln>
                      <a:noFill/>
                    </a:ln>
                    <a:solidFill>
                      <a:srgbClr val="366092"/>
                    </a:solidFill>
                    <a:effectLst/>
                    <a:uLnTx/>
                    <a:uFillTx/>
                    <a:latin typeface="Calibri"/>
                    <a:ea typeface="+mn-ea"/>
                    <a:cs typeface="+mn-cs"/>
                  </a:rPr>
                  <a:t>Once again, since this is not equivalent to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d>
                      <m:dPr>
                        <m:ctrlPr>
                          <a:rPr kumimoji="0" lang="ar-AE" sz="2000" b="0" i="1" u="none" strike="noStrike" kern="1200" cap="none" spc="0" normalizeH="0" baseline="0" noProof="0">
                            <a:ln>
                              <a:noFill/>
                            </a:ln>
                            <a:solidFill>
                              <a:srgbClr val="366092"/>
                            </a:solidFill>
                            <a:effectLst/>
                            <a:uLnTx/>
                            <a:uFillTx/>
                            <a:latin typeface="Cambria Math" panose="02040503050406030204" pitchFamily="18" charset="0"/>
                            <a:ea typeface="+mn-ea"/>
                          </a:rPr>
                        </m:ctrlPr>
                      </m:dPr>
                      <m:e>
                        <m:r>
                          <m:rPr>
                            <m:sty m:val="p"/>
                          </m:rPr>
                          <a:rPr kumimoji="0" lang="ar-AE" sz="2000" b="0" i="0" u="none" strike="noStrike" kern="1200" cap="none" spc="0" normalizeH="0" baseline="0" noProof="0">
                            <a:ln>
                              <a:noFill/>
                            </a:ln>
                            <a:solidFill>
                              <a:srgbClr val="366092"/>
                            </a:solidFill>
                            <a:effectLst/>
                            <a:uLnTx/>
                            <a:uFillTx/>
                            <a:latin typeface="Cambria Math" panose="02040503050406030204" pitchFamily="18" charset="0"/>
                            <a:ea typeface="+mn-ea"/>
                          </a:rPr>
                          <m:t>mod</m:t>
                        </m:r>
                        <m:r>
                          <m:rPr>
                            <m:nor/>
                          </m:rPr>
                          <a:rPr kumimoji="0" lang="ar-AE" sz="2000" b="0" i="0" u="none" strike="noStrike" kern="1200" cap="none" spc="0" normalizeH="0" baseline="0" noProof="0">
                            <a:ln>
                              <a:noFill/>
                            </a:ln>
                            <a:solidFill>
                              <a:srgbClr val="366092"/>
                            </a:solidFill>
                            <a:effectLst/>
                            <a:uLnTx/>
                            <a:uFillTx/>
                            <a:latin typeface="Calibri"/>
                            <a:ea typeface="+mn-ea"/>
                            <a:cs typeface="Arial" panose="020B0604020202020204" pitchFamily="34" charset="0"/>
                          </a:rPr>
                          <m:t> </m:t>
                        </m:r>
                        <m:r>
                          <a:rPr kumimoji="0" lang="ar-AE" sz="2000" b="0" i="0" u="none" strike="noStrike" kern="1200" cap="none" spc="0" normalizeH="0" baseline="0" noProof="0">
                            <a:ln>
                              <a:noFill/>
                            </a:ln>
                            <a:solidFill>
                              <a:srgbClr val="366092"/>
                            </a:solidFill>
                            <a:effectLst/>
                            <a:uLnTx/>
                            <a:uFillTx/>
                            <a:latin typeface="Cambria Math" panose="02040503050406030204" pitchFamily="18" charset="0"/>
                            <a:ea typeface="+mn-ea"/>
                          </a:rPr>
                          <m:t>39</m:t>
                        </m:r>
                      </m:e>
                    </m:d>
                  </m:oMath>
                </a14:m>
                <a:r>
                  <a:rPr kumimoji="0" lang="ar-AE" sz="20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US" sz="2000" b="0" i="0" u="none" strike="noStrike" kern="1200" cap="none" spc="0" normalizeH="0" baseline="0" noProof="0" dirty="0">
                    <a:ln>
                      <a:noFill/>
                    </a:ln>
                    <a:solidFill>
                      <a:srgbClr val="366092"/>
                    </a:solidFill>
                    <a:effectLst/>
                    <a:uLnTx/>
                    <a:uFillTx/>
                    <a:latin typeface="Calibri"/>
                    <a:ea typeface="+mn-ea"/>
                    <a:cs typeface="+mn-cs"/>
                  </a:rPr>
                  <a:t> </a:t>
                </a:r>
                <a:r>
                  <a:rPr kumimoji="0" lang="en-IN" sz="2000" b="0" i="0" u="none" strike="noStrike" kern="1200" cap="none" spc="0" normalizeH="0" baseline="0" noProof="0" dirty="0">
                    <a:ln>
                      <a:noFill/>
                    </a:ln>
                    <a:solidFill>
                      <a:srgbClr val="366092"/>
                    </a:solidFill>
                    <a:effectLst/>
                    <a:uLnTx/>
                    <a:uFillTx/>
                    <a:latin typeface="Calibri"/>
                    <a:ea typeface="+mn-ea"/>
                    <a:cs typeface="+mn-cs"/>
                  </a:rPr>
                  <a:t>we have established that </a:t>
                </a:r>
                <a:r>
                  <a:rPr kumimoji="0" lang="en-IN" sz="2000" b="0" i="0" u="none" strike="noStrike" kern="1200" cap="none" spc="0" normalizeH="0" baseline="0" noProof="0" dirty="0">
                    <a:ln>
                      <a:noFill/>
                    </a:ln>
                    <a:solidFill>
                      <a:srgbClr val="366092"/>
                    </a:solidFill>
                    <a:effectLst/>
                    <a:uLnTx/>
                    <a:uFillTx/>
                    <a:latin typeface="Cambria Math"/>
                    <a:ea typeface="+mn-ea"/>
                    <a:cs typeface="+mn-cs"/>
                  </a:rPr>
                  <a:t>39</a:t>
                </a:r>
                <a:r>
                  <a:rPr kumimoji="0" lang="en-IN" sz="2000" b="0" i="0" u="none" strike="noStrike" kern="1200" cap="none" spc="0" normalizeH="0" baseline="0" noProof="0" dirty="0">
                    <a:ln>
                      <a:noFill/>
                    </a:ln>
                    <a:solidFill>
                      <a:srgbClr val="366092"/>
                    </a:solidFill>
                    <a:effectLst/>
                    <a:uLnTx/>
                    <a:uFillTx/>
                    <a:latin typeface="Calibri"/>
                    <a:ea typeface="+mn-ea"/>
                    <a:cs typeface="+mn-cs"/>
                  </a:rPr>
                  <a:t> is not prime. Notice that we did the calculation without ever multiplying two numbers that were bigger than </a:t>
                </a:r>
                <a:r>
                  <a:rPr kumimoji="0" lang="en-IN" sz="2000" b="0" i="0" u="none" strike="noStrike" kern="1200" cap="none" spc="0" normalizeH="0" baseline="0" noProof="0" dirty="0">
                    <a:ln>
                      <a:noFill/>
                    </a:ln>
                    <a:solidFill>
                      <a:srgbClr val="366092"/>
                    </a:solidFill>
                    <a:effectLst/>
                    <a:uLnTx/>
                    <a:uFillTx/>
                    <a:latin typeface="Cambria Math"/>
                    <a:ea typeface="+mn-ea"/>
                    <a:cs typeface="+mn-cs"/>
                  </a:rPr>
                  <a:t>39</a:t>
                </a:r>
                <a:r>
                  <a:rPr kumimoji="0" lang="en-IN" sz="20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14" name="TextBox 13">
                <a:extLst>
                  <a:ext uri="{FF2B5EF4-FFF2-40B4-BE49-F238E27FC236}">
                    <a16:creationId xmlns:a16="http://schemas.microsoft.com/office/drawing/2014/main" id="{2622F223-DB1E-ED80-F236-74C45E6FC11D}"/>
                  </a:ext>
                </a:extLst>
              </p:cNvPr>
              <p:cNvSpPr txBox="1">
                <a:spLocks noRot="1" noChangeAspect="1" noMove="1" noResize="1" noEditPoints="1" noAdjustHandles="1" noChangeArrowheads="1" noChangeShapeType="1" noTextEdit="1"/>
              </p:cNvSpPr>
              <p:nvPr/>
            </p:nvSpPr>
            <p:spPr>
              <a:xfrm>
                <a:off x="457200" y="4733925"/>
                <a:ext cx="8305800" cy="1323439"/>
              </a:xfrm>
              <a:prstGeom prst="rect">
                <a:avLst/>
              </a:prstGeom>
              <a:blipFill>
                <a:blip r:embed="rId5"/>
                <a:stretch>
                  <a:fillRect l="-734" t="-3226" b="-7373"/>
                </a:stretch>
              </a:blipFill>
            </p:spPr>
            <p:txBody>
              <a:bodyPr/>
              <a:lstStyle/>
              <a:p>
                <a:r>
                  <a:rPr lang="en-IN">
                    <a:noFill/>
                  </a:rPr>
                  <a:t> </a:t>
                </a:r>
              </a:p>
            </p:txBody>
          </p:sp>
        </mc:Fallback>
      </mc:AlternateContent>
    </p:spTree>
    <p:extLst>
      <p:ext uri="{BB962C8B-B14F-4D97-AF65-F5344CB8AC3E}">
        <p14:creationId xmlns:p14="http://schemas.microsoft.com/office/powerpoint/2010/main" val="427363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Helpful Hint 2</a:t>
            </a:r>
            <a:endParaRPr dirty="0"/>
          </a:p>
        </p:txBody>
      </p:sp>
      <p:sp>
        <p:nvSpPr>
          <p:cNvPr id="3" name="Text Placeholder 2"/>
          <p:cNvSpPr>
            <a:spLocks noGrp="1"/>
          </p:cNvSpPr>
          <p:nvPr>
            <p:ph type="body" sz="quarter" idx="10"/>
          </p:nvPr>
        </p:nvSpPr>
        <p:spPr/>
        <p:txBody>
          <a:bodyPr>
            <a:normAutofit/>
          </a:bodyPr>
          <a:lstStyle/>
          <a:p>
            <a:pPr algn="just"/>
            <a:r>
              <a:rPr lang="en-US" dirty="0"/>
              <a:t>Notice that each line uses the result of the previous line after the first congruence symbol. For instance, the third line uses 4 in place of 2</a:t>
            </a:r>
            <a:r>
              <a:rPr lang="en-US" dirty="0">
                <a:latin typeface="Calibri" panose="020F0502020204030204" pitchFamily="34" charset="0"/>
                <a:ea typeface="Calibri" panose="020F0502020204030204" pitchFamily="34" charset="0"/>
                <a:cs typeface="Calibri" panose="020F0502020204030204" pitchFamily="34" charset="0"/>
              </a:rPr>
              <a:t>²</a:t>
            </a:r>
            <a:r>
              <a:rPr lang="en-US" dirty="0"/>
              <a:t>. When an equal sign appears in the string of calculations, standard arithmetic was performed. </a:t>
            </a:r>
          </a:p>
        </p:txBody>
      </p:sp>
    </p:spTree>
    <p:extLst>
      <p:ext uri="{BB962C8B-B14F-4D97-AF65-F5344CB8AC3E}">
        <p14:creationId xmlns:p14="http://schemas.microsoft.com/office/powerpoint/2010/main" val="2791967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pPr algn="just"/>
            <a:r>
              <a:rPr sz="2800" dirty="0"/>
              <a:t>To print out a number with one billion digits would require </a:t>
            </a:r>
            <a:r>
              <a:rPr sz="2800" dirty="0">
                <a:latin typeface="Cambria Math"/>
              </a:rPr>
              <a:t>300,000</a:t>
            </a:r>
            <a:r>
              <a:rPr sz="2800" dirty="0"/>
              <a:t> pages of paper using a </a:t>
            </a:r>
            <a:r>
              <a:rPr sz="2800" dirty="0">
                <a:latin typeface="Cambria Math"/>
              </a:rPr>
              <a:t>12</a:t>
            </a:r>
            <a:r>
              <a:rPr sz="2800" dirty="0"/>
              <a:t>‑point font size!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Fermat's Little Theorem</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600" dirty="0"/>
              <a:t>Let</a:t>
            </a:r>
            <a:r>
              <a:rPr lang="en-US" sz="2600" dirty="0"/>
              <a:t> </a:t>
            </a:r>
            <a:r>
              <a:rPr lang="en-US" sz="2600" i="1" dirty="0"/>
              <a:t>p</a:t>
            </a:r>
            <a:r>
              <a:rPr sz="2600" dirty="0"/>
              <a:t> be any prime number and</a:t>
            </a:r>
            <a:r>
              <a:rPr lang="en-US" sz="2600" dirty="0"/>
              <a:t> </a:t>
            </a:r>
            <a:r>
              <a:rPr lang="en-US" sz="2600" i="1" dirty="0"/>
              <a:t>x</a:t>
            </a:r>
            <a:r>
              <a:rPr sz="2600" dirty="0"/>
              <a:t> be any positive integer. Then,</a:t>
            </a:r>
          </a:p>
          <a:p>
            <a:endParaRPr sz="2800" dirty="0"/>
          </a:p>
        </p:txBody>
      </p:sp>
      <p:pic>
        <p:nvPicPr>
          <p:cNvPr id="5" name="Picture 4" descr="x superscript p minus x is identical to 0 mod p.">
            <a:extLst>
              <a:ext uri="{FF2B5EF4-FFF2-40B4-BE49-F238E27FC236}">
                <a16:creationId xmlns:a16="http://schemas.microsoft.com/office/drawing/2014/main" id="{1804F525-977A-37F2-0510-A29B3238A414}"/>
              </a:ext>
            </a:extLst>
          </p:cNvPr>
          <p:cNvPicPr>
            <a:picLocks noChangeAspect="1"/>
          </p:cNvPicPr>
          <p:nvPr/>
        </p:nvPicPr>
        <p:blipFill>
          <a:blip r:embed="rId2"/>
          <a:stretch>
            <a:fillRect/>
          </a:stretch>
        </p:blipFill>
        <p:spPr>
          <a:xfrm>
            <a:off x="1365250" y="1498600"/>
            <a:ext cx="2447925" cy="4857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Milestones</a:t>
            </a:r>
          </a:p>
        </p:txBody>
      </p:sp>
      <p:sp>
        <p:nvSpPr>
          <p:cNvPr id="3" name="Text Placeholder 2"/>
          <p:cNvSpPr>
            <a:spLocks noGrp="1"/>
          </p:cNvSpPr>
          <p:nvPr>
            <p:ph type="body" sz="quarter" idx="10"/>
          </p:nvPr>
        </p:nvSpPr>
        <p:spPr/>
        <p:txBody>
          <a:bodyPr>
            <a:normAutofit/>
          </a:bodyPr>
          <a:lstStyle/>
          <a:p>
            <a:pPr algn="just"/>
            <a:r>
              <a:rPr sz="2800" dirty="0"/>
              <a:t>Although he is considered to be one of the world's greatest mathematicians, Pierre de Fermat considered math to be only a hobby. Fluent in Latin, Occitan, Classical Greek, Italian, Spanish, as well as French, he spent his professional career as a lawyer at the Parlement of Toulouse, France.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Verifying Fermat's Little</a:t>
            </a:r>
            <a:br>
              <a:rPr lang="en-US" dirty="0"/>
            </a:br>
            <a:r>
              <a:rPr dirty="0"/>
              <a:t>Theorem</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lgn="just">
              <a:defRPr sz="2800"/>
            </a:pPr>
            <a:r>
              <a:rPr sz="2400" dirty="0"/>
              <a:t>Verify that</a:t>
            </a:r>
            <a:endParaRPr lang="en-IN" sz="2400" dirty="0"/>
          </a:p>
        </p:txBody>
      </p:sp>
      <p:pic>
        <p:nvPicPr>
          <p:cNvPr id="13" name="Picture 12" descr="x superscript p minus x is identical to 0  mod p ">
            <a:extLst>
              <a:ext uri="{FF2B5EF4-FFF2-40B4-BE49-F238E27FC236}">
                <a16:creationId xmlns:a16="http://schemas.microsoft.com/office/drawing/2014/main" id="{55B5E9B7-75EE-5129-3A2D-5D701330F353}"/>
              </a:ext>
            </a:extLst>
          </p:cNvPr>
          <p:cNvPicPr>
            <a:picLocks noChangeAspect="1"/>
          </p:cNvPicPr>
          <p:nvPr/>
        </p:nvPicPr>
        <p:blipFill>
          <a:blip r:embed="rId2"/>
          <a:stretch>
            <a:fillRect/>
          </a:stretch>
        </p:blipFill>
        <p:spPr>
          <a:xfrm>
            <a:off x="1905000" y="1041278"/>
            <a:ext cx="2284941" cy="468000"/>
          </a:xfrm>
          <a:prstGeom prst="rect">
            <a:avLst/>
          </a:prstGeom>
        </p:spPr>
      </p:pic>
      <p:sp>
        <p:nvSpPr>
          <p:cNvPr id="15" name="TextBox 14">
            <a:extLst>
              <a:ext uri="{FF2B5EF4-FFF2-40B4-BE49-F238E27FC236}">
                <a16:creationId xmlns:a16="http://schemas.microsoft.com/office/drawing/2014/main" id="{AD8160BB-3B52-98CB-EA6C-CBB445DB4698}"/>
              </a:ext>
            </a:extLst>
          </p:cNvPr>
          <p:cNvSpPr txBox="1"/>
          <p:nvPr/>
        </p:nvSpPr>
        <p:spPr>
          <a:xfrm>
            <a:off x="4176715" y="1033757"/>
            <a:ext cx="2914648"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when </a:t>
            </a:r>
            <a:r>
              <a:rPr kumimoji="0" lang="en-US" sz="2400" b="0" i="1" u="none" strike="noStrike" kern="1200" cap="none" spc="0" normalizeH="0" baseline="0" noProof="0" dirty="0">
                <a:ln>
                  <a:noFill/>
                </a:ln>
                <a:solidFill>
                  <a:srgbClr val="366092"/>
                </a:solidFill>
                <a:effectLst/>
                <a:uLnTx/>
                <a:uFillTx/>
                <a:latin typeface="Calibri"/>
                <a:ea typeface="+mn-ea"/>
                <a:cs typeface="+mn-cs"/>
              </a:rPr>
              <a:t>p</a:t>
            </a:r>
            <a:r>
              <a:rPr kumimoji="0" lang="en-US" sz="2400" b="0" i="0" u="none" strike="noStrike" kern="1200" cap="none" spc="0" normalizeH="0" baseline="0" noProof="0" dirty="0">
                <a:ln>
                  <a:noFill/>
                </a:ln>
                <a:solidFill>
                  <a:srgbClr val="366092"/>
                </a:solidFill>
                <a:effectLst/>
                <a:uLnTx/>
                <a:uFillTx/>
                <a:latin typeface="Calibri"/>
                <a:ea typeface="+mn-ea"/>
                <a:cs typeface="+mn-cs"/>
              </a:rPr>
              <a:t> = 7 and </a:t>
            </a:r>
            <a:r>
              <a:rPr kumimoji="0" lang="en-US" sz="2400" b="0" i="1" u="none" strike="noStrike" kern="1200" cap="none" spc="0" normalizeH="0" baseline="0" noProof="0" dirty="0">
                <a:ln>
                  <a:noFill/>
                </a:ln>
                <a:solidFill>
                  <a:srgbClr val="366092"/>
                </a:solidFill>
                <a:effectLst/>
                <a:uLnTx/>
                <a:uFillTx/>
                <a:latin typeface="Calibri"/>
                <a:ea typeface="+mn-ea"/>
                <a:cs typeface="+mn-cs"/>
              </a:rPr>
              <a:t>x</a:t>
            </a:r>
            <a:r>
              <a:rPr kumimoji="0" lang="en-US" sz="2400" b="0" i="0" u="none" strike="noStrike" kern="1200" cap="none" spc="0" normalizeH="0" baseline="0" noProof="0" dirty="0">
                <a:ln>
                  <a:noFill/>
                </a:ln>
                <a:solidFill>
                  <a:srgbClr val="366092"/>
                </a:solidFill>
                <a:effectLst/>
                <a:uLnTx/>
                <a:uFillTx/>
                <a:latin typeface="Calibri"/>
                <a:ea typeface="+mn-ea"/>
                <a:cs typeface="+mn-cs"/>
              </a:rPr>
              <a:t> = 4.</a:t>
            </a:r>
            <a:endParaRPr lang="en-IN" dirty="0"/>
          </a:p>
        </p:txBody>
      </p:sp>
      <p:sp>
        <p:nvSpPr>
          <p:cNvPr id="7" name="TextBox 6">
            <a:extLst>
              <a:ext uri="{FF2B5EF4-FFF2-40B4-BE49-F238E27FC236}">
                <a16:creationId xmlns:a16="http://schemas.microsoft.com/office/drawing/2014/main" id="{F47BB040-B3F5-F0EC-4010-8AEB17D50A9F}"/>
              </a:ext>
            </a:extLst>
          </p:cNvPr>
          <p:cNvSpPr txBox="1"/>
          <p:nvPr/>
        </p:nvSpPr>
        <p:spPr>
          <a:xfrm>
            <a:off x="457198" y="1465052"/>
            <a:ext cx="1295400" cy="461665"/>
          </a:xfrm>
          <a:prstGeom prst="rect">
            <a:avLst/>
          </a:prstGeom>
          <a:noFill/>
        </p:spPr>
        <p:txBody>
          <a:bodyPr wrap="square">
            <a:spAutoFit/>
          </a:bodyPr>
          <a:lstStyle/>
          <a:p>
            <a:r>
              <a:rPr kumimoji="0" lang="en-IN" sz="24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1" name="Picture 10" descr="4 superscript 7 minus 4 equals 4 times 4 times 4 times 4 times 4 times 4 times 4 minus 4">
            <a:extLst>
              <a:ext uri="{FF2B5EF4-FFF2-40B4-BE49-F238E27FC236}">
                <a16:creationId xmlns:a16="http://schemas.microsoft.com/office/drawing/2014/main" id="{563D77A2-A66E-83A9-BD09-7D0406766919}"/>
              </a:ext>
            </a:extLst>
          </p:cNvPr>
          <p:cNvPicPr>
            <a:picLocks noChangeAspect="1"/>
          </p:cNvPicPr>
          <p:nvPr/>
        </p:nvPicPr>
        <p:blipFill>
          <a:blip r:embed="rId3"/>
          <a:stretch>
            <a:fillRect/>
          </a:stretch>
        </p:blipFill>
        <p:spPr>
          <a:xfrm>
            <a:off x="2781473" y="1926717"/>
            <a:ext cx="3581053" cy="360000"/>
          </a:xfrm>
          <a:prstGeom prst="rect">
            <a:avLst/>
          </a:prstGeom>
        </p:spPr>
      </p:pic>
      <p:sp>
        <p:nvSpPr>
          <p:cNvPr id="9" name="TextBox 8">
            <a:extLst>
              <a:ext uri="{FF2B5EF4-FFF2-40B4-BE49-F238E27FC236}">
                <a16:creationId xmlns:a16="http://schemas.microsoft.com/office/drawing/2014/main" id="{CEE94669-D811-9FB0-B90F-C763A37DBE6C}"/>
              </a:ext>
            </a:extLst>
          </p:cNvPr>
          <p:cNvSpPr txBox="1"/>
          <p:nvPr/>
        </p:nvSpPr>
        <p:spPr>
          <a:xfrm>
            <a:off x="457198" y="2439412"/>
            <a:ext cx="8305802" cy="3046988"/>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We'll stop at this point and introduce a useful short cut. You might not be able to calculate 4</a:t>
            </a:r>
            <a:r>
              <a:rPr kumimoji="0" lang="en-IN" sz="1050" b="0" i="0" u="none" strike="noStrike" kern="1200" cap="none" spc="0" normalizeH="0" baseline="0" noProof="0" dirty="0">
                <a:ln>
                  <a:noFill/>
                </a:ln>
                <a:solidFill>
                  <a:srgbClr val="366092"/>
                </a:solidFill>
                <a:effectLst/>
                <a:uLnTx/>
                <a:uFillTx/>
                <a:latin typeface="Calibri"/>
                <a:ea typeface="+mn-ea"/>
                <a:cs typeface="+mn-cs"/>
              </a:rPr>
              <a:t> </a:t>
            </a:r>
            <a:r>
              <a:rPr kumimoji="0" lang="en-IN" sz="2400" b="0" i="0" u="none" strike="noStrike" kern="1200" cap="none" spc="0" normalizeH="0" baseline="30000" noProof="0" dirty="0">
                <a:ln>
                  <a:noFill/>
                </a:ln>
                <a:solidFill>
                  <a:srgbClr val="366092"/>
                </a:solidFill>
                <a:effectLst/>
                <a:uLnTx/>
                <a:uFillTx/>
                <a:latin typeface="Calibri"/>
                <a:ea typeface="+mn-ea"/>
                <a:cs typeface="+mn-cs"/>
              </a:rPr>
              <a:t>7</a:t>
            </a:r>
            <a:r>
              <a:rPr kumimoji="0" lang="en-IN" sz="2400" b="0" i="0" u="none" strike="noStrike" kern="1200" cap="none" spc="0" normalizeH="0" baseline="0" noProof="0" dirty="0">
                <a:ln>
                  <a:noFill/>
                </a:ln>
                <a:solidFill>
                  <a:srgbClr val="366092"/>
                </a:solidFill>
                <a:effectLst/>
                <a:uLnTx/>
                <a:uFillTx/>
                <a:latin typeface="Calibri"/>
                <a:ea typeface="+mn-ea"/>
                <a:cs typeface="+mn-cs"/>
              </a:rPr>
              <a:t> in your head, but the beauty of modular arithmetic is that you don't have to. Remember that we want our equation to work in modulo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7</a:t>
            </a:r>
            <a:r>
              <a:rPr kumimoji="0" lang="en-IN" sz="2400" b="0" i="0" u="none" strike="noStrike" kern="1200" cap="none" spc="0" normalizeH="0" baseline="0" noProof="0" dirty="0">
                <a:ln>
                  <a:noFill/>
                </a:ln>
                <a:solidFill>
                  <a:srgbClr val="366092"/>
                </a:solidFill>
                <a:effectLst/>
                <a:uLnTx/>
                <a:uFillTx/>
                <a:latin typeface="Calibri"/>
                <a:ea typeface="+mn-ea"/>
                <a:cs typeface="+mn-cs"/>
              </a:rPr>
              <a:t>. So changing any number to its equivalent modulo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7</a:t>
            </a:r>
            <a:r>
              <a:rPr kumimoji="0" lang="en-IN" sz="2400" b="0" i="0" u="none" strike="noStrike" kern="1200" cap="none" spc="0" normalizeH="0" baseline="0" noProof="0" dirty="0">
                <a:ln>
                  <a:noFill/>
                </a:ln>
                <a:solidFill>
                  <a:srgbClr val="366092"/>
                </a:solidFill>
                <a:effectLst/>
                <a:uLnTx/>
                <a:uFillTx/>
                <a:latin typeface="Calibri"/>
                <a:ea typeface="+mn-ea"/>
                <a:cs typeface="+mn-cs"/>
              </a:rPr>
              <a:t> throughout the calculation is helpful in that it makes the numbers we are manipulating smaller. Notice that 4 </a:t>
            </a:r>
            <a:r>
              <a:rPr kumimoji="0" lang="en-IN" sz="24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IN" sz="2400" b="0" i="0" u="none" strike="noStrike" kern="1200" cap="none" spc="0" normalizeH="0" baseline="0" noProof="0" dirty="0">
                <a:ln>
                  <a:noFill/>
                </a:ln>
                <a:solidFill>
                  <a:srgbClr val="366092"/>
                </a:solidFill>
                <a:effectLst/>
                <a:uLnTx/>
                <a:uFillTx/>
                <a:latin typeface="Calibri"/>
                <a:ea typeface="+mn-ea"/>
                <a:cs typeface="+mn-cs"/>
              </a:rPr>
              <a:t> 4 = 16 ≡ 2(mod 7). By replacing each pair of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4</a:t>
            </a:r>
            <a:r>
              <a:rPr kumimoji="0" lang="en-IN" sz="2400" b="0" i="0" u="none" strike="noStrike" kern="1200" cap="none" spc="0" normalizeH="0" baseline="0" noProof="0" dirty="0">
                <a:ln>
                  <a:noFill/>
                </a:ln>
                <a:solidFill>
                  <a:srgbClr val="366092"/>
                </a:solidFill>
                <a:effectLst/>
                <a:uLnTx/>
                <a:uFillTx/>
                <a:latin typeface="Calibri"/>
                <a:ea typeface="+mn-ea"/>
                <a:cs typeface="+mn-cs"/>
              </a:rPr>
              <a:t>s that are multiplied together with a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400" b="0" i="0" u="none" strike="noStrike" kern="1200" cap="none" spc="0" normalizeH="0" baseline="0" noProof="0" dirty="0">
                <a:ln>
                  <a:noFill/>
                </a:ln>
                <a:solidFill>
                  <a:srgbClr val="366092"/>
                </a:solidFill>
                <a:effectLst/>
                <a:uLnTx/>
                <a:uFillTx/>
                <a:latin typeface="Calibri"/>
                <a:ea typeface="+mn-ea"/>
                <a:cs typeface="+mn-cs"/>
              </a:rPr>
              <a:t>, we can make life easier.</a:t>
            </a:r>
            <a:endParaRPr lang="en-IN"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Verifying </a:t>
            </a:r>
            <a:r>
              <a:t>Fermat's Little</a:t>
            </a:r>
            <a:br>
              <a:rPr lang="en-US"/>
            </a:br>
            <a:r>
              <a:t>Theorem</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5" name="Picture 4" descr="4 superscript 7 minus 4 equals open parentheses 4 times 4 close parentheses times open parentheses 4 times 4 close parentheses times open parentheses 4 times 4 close parentheses times 4 minus 4&#10;&#10;Identical to 2 times 2 times 2 times 4 minus 4 mod 7 &#10;&#10;Identical to 8 times 4 minus 4 mod 7 &#10;&#10;Identical to 32 minus 4 mod 7 &#10;&#10;Identical to 28 mod 7 &#10;&#10;Identical to 0 mod 7 ">
            <a:extLst>
              <a:ext uri="{FF2B5EF4-FFF2-40B4-BE49-F238E27FC236}">
                <a16:creationId xmlns:a16="http://schemas.microsoft.com/office/drawing/2014/main" id="{76EAE3C4-4C88-D2BD-1E19-C832B3D8DD6C}"/>
              </a:ext>
            </a:extLst>
          </p:cNvPr>
          <p:cNvPicPr>
            <a:picLocks noChangeAspect="1"/>
          </p:cNvPicPr>
          <p:nvPr/>
        </p:nvPicPr>
        <p:blipFill>
          <a:blip r:embed="rId2"/>
          <a:stretch>
            <a:fillRect/>
          </a:stretch>
        </p:blipFill>
        <p:spPr>
          <a:xfrm>
            <a:off x="2275714" y="1232468"/>
            <a:ext cx="4592571" cy="3384000"/>
          </a:xfrm>
          <a:prstGeom prst="rect">
            <a:avLst/>
          </a:prstGeom>
        </p:spPr>
      </p:pic>
      <p:sp>
        <p:nvSpPr>
          <p:cNvPr id="7" name="TextBox 6">
            <a:extLst>
              <a:ext uri="{FF2B5EF4-FFF2-40B4-BE49-F238E27FC236}">
                <a16:creationId xmlns:a16="http://schemas.microsoft.com/office/drawing/2014/main" id="{7C3F0054-944B-E5FE-8F34-132125D2EF17}"/>
              </a:ext>
            </a:extLst>
          </p:cNvPr>
          <p:cNvSpPr txBox="1"/>
          <p:nvPr/>
        </p:nvSpPr>
        <p:spPr>
          <a:xfrm>
            <a:off x="457200" y="4810780"/>
            <a:ext cx="4343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Therefore, we've shown that</a:t>
            </a:r>
            <a:endParaRPr lang="en-IN" dirty="0"/>
          </a:p>
        </p:txBody>
      </p:sp>
      <p:pic>
        <p:nvPicPr>
          <p:cNvPr id="11" name="Picture 10" descr="4 superscript 7 minus 4 identical to 0  mod 7.">
            <a:extLst>
              <a:ext uri="{FF2B5EF4-FFF2-40B4-BE49-F238E27FC236}">
                <a16:creationId xmlns:a16="http://schemas.microsoft.com/office/drawing/2014/main" id="{16F88080-7117-2567-D2B8-1E70A99FB7AB}"/>
              </a:ext>
            </a:extLst>
          </p:cNvPr>
          <p:cNvPicPr>
            <a:picLocks noChangeAspect="1"/>
          </p:cNvPicPr>
          <p:nvPr/>
        </p:nvPicPr>
        <p:blipFill>
          <a:blip r:embed="rId3"/>
          <a:stretch>
            <a:fillRect/>
          </a:stretch>
        </p:blipFill>
        <p:spPr>
          <a:xfrm>
            <a:off x="4752974" y="4819650"/>
            <a:ext cx="2721177" cy="540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a:xfrm>
            <a:off x="457200" y="1029287"/>
            <a:ext cx="8305800" cy="4967067"/>
          </a:xfrm>
        </p:spPr>
        <p:txBody>
          <a:bodyPr>
            <a:normAutofit/>
          </a:bodyPr>
          <a:lstStyle/>
          <a:p>
            <a:pPr>
              <a:defRPr sz="2800"/>
            </a:pPr>
            <a:r>
              <a:rPr lang="en-US" sz="2000" dirty="0"/>
              <a:t>Verify that</a:t>
            </a:r>
            <a:endParaRPr sz="2000" dirty="0"/>
          </a:p>
        </p:txBody>
      </p:sp>
      <p:pic>
        <p:nvPicPr>
          <p:cNvPr id="4" name="Picture 3" descr="x superscript p minus x Identical to 0  mod p ">
            <a:extLst>
              <a:ext uri="{FF2B5EF4-FFF2-40B4-BE49-F238E27FC236}">
                <a16:creationId xmlns:a16="http://schemas.microsoft.com/office/drawing/2014/main" id="{17F2AC8C-63CD-2193-7FEF-CB4B215C012B}"/>
              </a:ext>
            </a:extLst>
          </p:cNvPr>
          <p:cNvPicPr>
            <a:picLocks noChangeAspect="1"/>
          </p:cNvPicPr>
          <p:nvPr/>
        </p:nvPicPr>
        <p:blipFill>
          <a:blip r:embed="rId2"/>
          <a:stretch>
            <a:fillRect/>
          </a:stretch>
        </p:blipFill>
        <p:spPr>
          <a:xfrm>
            <a:off x="1666875" y="1022073"/>
            <a:ext cx="2109176" cy="432000"/>
          </a:xfrm>
          <a:prstGeom prst="rect">
            <a:avLst/>
          </a:prstGeom>
        </p:spPr>
      </p:pic>
      <p:sp>
        <p:nvSpPr>
          <p:cNvPr id="6" name="TextBox 5">
            <a:extLst>
              <a:ext uri="{FF2B5EF4-FFF2-40B4-BE49-F238E27FC236}">
                <a16:creationId xmlns:a16="http://schemas.microsoft.com/office/drawing/2014/main" id="{0C5CE9AD-0D4A-3D8B-5B10-3BC65E1E5F22}"/>
              </a:ext>
            </a:extLst>
          </p:cNvPr>
          <p:cNvSpPr txBox="1"/>
          <p:nvPr/>
        </p:nvSpPr>
        <p:spPr>
          <a:xfrm>
            <a:off x="3762375" y="1031668"/>
            <a:ext cx="2743200"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when </a:t>
            </a:r>
            <a:r>
              <a:rPr kumimoji="0" lang="en-US" sz="2000" b="0" i="1" u="none" strike="noStrike" kern="1200" cap="none" spc="0" normalizeH="0" baseline="0" noProof="0" dirty="0">
                <a:ln>
                  <a:noFill/>
                </a:ln>
                <a:solidFill>
                  <a:srgbClr val="366092"/>
                </a:solidFill>
                <a:effectLst/>
                <a:uLnTx/>
                <a:uFillTx/>
                <a:latin typeface="Calibri"/>
                <a:ea typeface="+mn-ea"/>
                <a:cs typeface="+mn-cs"/>
              </a:rPr>
              <a:t>p</a:t>
            </a:r>
            <a:r>
              <a:rPr kumimoji="0" lang="en-US" sz="2000" b="0" i="0" u="none" strike="noStrike" kern="1200" cap="none" spc="0" normalizeH="0" baseline="0" noProof="0" dirty="0">
                <a:ln>
                  <a:noFill/>
                </a:ln>
                <a:solidFill>
                  <a:srgbClr val="366092"/>
                </a:solidFill>
                <a:effectLst/>
                <a:uLnTx/>
                <a:uFillTx/>
                <a:latin typeface="Calibri"/>
                <a:ea typeface="+mn-ea"/>
                <a:cs typeface="+mn-cs"/>
              </a:rPr>
              <a:t> = 11 and </a:t>
            </a:r>
            <a:r>
              <a:rPr kumimoji="0" lang="en-US" sz="2000" b="0" i="1" u="none" strike="noStrike" kern="1200" cap="none" spc="0" normalizeH="0" baseline="0" noProof="0" dirty="0">
                <a:ln>
                  <a:noFill/>
                </a:ln>
                <a:solidFill>
                  <a:srgbClr val="366092"/>
                </a:solidFill>
                <a:effectLst/>
                <a:uLnTx/>
                <a:uFillTx/>
                <a:latin typeface="Calibri"/>
                <a:ea typeface="+mn-ea"/>
                <a:cs typeface="+mn-cs"/>
              </a:rPr>
              <a:t>x</a:t>
            </a:r>
            <a:r>
              <a:rPr kumimoji="0" lang="en-US" sz="2000" b="0" i="0" u="none" strike="noStrike" kern="1200" cap="none" spc="0" normalizeH="0" baseline="0" noProof="0" dirty="0">
                <a:ln>
                  <a:noFill/>
                </a:ln>
                <a:solidFill>
                  <a:srgbClr val="366092"/>
                </a:solidFill>
                <a:effectLst/>
                <a:uLnTx/>
                <a:uFillTx/>
                <a:latin typeface="Calibri"/>
                <a:ea typeface="+mn-ea"/>
                <a:cs typeface="+mn-cs"/>
              </a:rPr>
              <a:t> = 10.</a:t>
            </a:r>
            <a:endParaRPr lang="en-IN" dirty="0"/>
          </a:p>
        </p:txBody>
      </p:sp>
      <p:sp>
        <p:nvSpPr>
          <p:cNvPr id="8" name="TextBox 7">
            <a:extLst>
              <a:ext uri="{FF2B5EF4-FFF2-40B4-BE49-F238E27FC236}">
                <a16:creationId xmlns:a16="http://schemas.microsoft.com/office/drawing/2014/main" id="{F47C156E-F703-1D8B-1C53-B577ACBB944A}"/>
              </a:ext>
            </a:extLst>
          </p:cNvPr>
          <p:cNvSpPr txBox="1"/>
          <p:nvPr/>
        </p:nvSpPr>
        <p:spPr>
          <a:xfrm>
            <a:off x="457200" y="1828800"/>
            <a:ext cx="990600"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Answer</a:t>
            </a:r>
            <a:endParaRPr lang="en-IN" dirty="0"/>
          </a:p>
        </p:txBody>
      </p:sp>
      <p:pic>
        <p:nvPicPr>
          <p:cNvPr id="5" name="Picture 4" descr="10 superscript 11 minus 10 equals open parentheses 10 times 10 close parentheses times open parentheses 10 times 10 close parentheses times open parentheses 10 times 10 close parentheses times open parentheses 10 times 10 close parentheses times open parentheses 10 times 10 close parentheses times 10 minus 10&#10;&#10;Identical to 1 times 1 times 1 times 1 times 1 times 10 minus 10 mod 11 &#10;&#10;Identical to 1 times 10 minus 10 mod 11&#10;&#10;Identical to 0 mod 11 ">
            <a:extLst>
              <a:ext uri="{FF2B5EF4-FFF2-40B4-BE49-F238E27FC236}">
                <a16:creationId xmlns:a16="http://schemas.microsoft.com/office/drawing/2014/main" id="{A2ADADFA-2C91-1BD3-C433-3A8AD9CD1287}"/>
              </a:ext>
            </a:extLst>
          </p:cNvPr>
          <p:cNvPicPr>
            <a:picLocks noChangeAspect="1"/>
          </p:cNvPicPr>
          <p:nvPr/>
        </p:nvPicPr>
        <p:blipFill>
          <a:blip r:embed="rId3"/>
          <a:stretch>
            <a:fillRect/>
          </a:stretch>
        </p:blipFill>
        <p:spPr>
          <a:xfrm>
            <a:off x="499494" y="2478679"/>
            <a:ext cx="8145012" cy="1305107"/>
          </a:xfrm>
          <a:prstGeom prst="rect">
            <a:avLst/>
          </a:prstGeom>
        </p:spPr>
      </p:pic>
    </p:spTree>
    <p:extLst>
      <p:ext uri="{BB962C8B-B14F-4D97-AF65-F5344CB8AC3E}">
        <p14:creationId xmlns:p14="http://schemas.microsoft.com/office/powerpoint/2010/main" val="1849319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Contrapositive of Fermat's Little Theorem</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400" dirty="0"/>
              <a:t>Let</a:t>
            </a:r>
            <a:r>
              <a:rPr lang="en-US" sz="2400" dirty="0"/>
              <a:t> </a:t>
            </a:r>
            <a:r>
              <a:rPr lang="en-US" sz="2400" i="1" dirty="0"/>
              <a:t>x</a:t>
            </a:r>
            <a:r>
              <a:rPr sz="2400" dirty="0"/>
              <a:t> and</a:t>
            </a:r>
            <a:r>
              <a:rPr lang="en-US" sz="2400" dirty="0"/>
              <a:t> </a:t>
            </a:r>
            <a:r>
              <a:rPr lang="en-US" sz="2400" i="1" dirty="0"/>
              <a:t>n</a:t>
            </a:r>
            <a:r>
              <a:rPr sz="2400" dirty="0"/>
              <a:t> be positive integers. If</a:t>
            </a:r>
          </a:p>
          <a:p>
            <a:endParaRPr sz="2800" dirty="0"/>
          </a:p>
        </p:txBody>
      </p:sp>
      <p:pic>
        <p:nvPicPr>
          <p:cNvPr id="5" name="Picture 4" descr="x superscript n minus x not identical to 0  mod n, then n is">
            <a:extLst>
              <a:ext uri="{FF2B5EF4-FFF2-40B4-BE49-F238E27FC236}">
                <a16:creationId xmlns:a16="http://schemas.microsoft.com/office/drawing/2014/main" id="{BE3374CF-F59D-F8DF-F372-CFD4E8B4FD55}"/>
              </a:ext>
            </a:extLst>
          </p:cNvPr>
          <p:cNvPicPr>
            <a:picLocks noChangeAspect="1"/>
          </p:cNvPicPr>
          <p:nvPr/>
        </p:nvPicPr>
        <p:blipFill>
          <a:blip r:embed="rId2"/>
          <a:stretch>
            <a:fillRect/>
          </a:stretch>
        </p:blipFill>
        <p:spPr>
          <a:xfrm>
            <a:off x="4730750" y="1075728"/>
            <a:ext cx="3686175" cy="495300"/>
          </a:xfrm>
          <a:prstGeom prst="rect">
            <a:avLst/>
          </a:prstGeom>
        </p:spPr>
      </p:pic>
      <p:sp>
        <p:nvSpPr>
          <p:cNvPr id="7" name="TextBox 6">
            <a:extLst>
              <a:ext uri="{FF2B5EF4-FFF2-40B4-BE49-F238E27FC236}">
                <a16:creationId xmlns:a16="http://schemas.microsoft.com/office/drawing/2014/main" id="{84D4464D-C9A4-D822-4816-2786020E9AFD}"/>
              </a:ext>
            </a:extLst>
          </p:cNvPr>
          <p:cNvSpPr txBox="1"/>
          <p:nvPr/>
        </p:nvSpPr>
        <p:spPr>
          <a:xfrm>
            <a:off x="457200" y="1447800"/>
            <a:ext cx="2743200" cy="461665"/>
          </a:xfrm>
          <a:prstGeom prst="rect">
            <a:avLst/>
          </a:prstGeom>
          <a:noFill/>
        </p:spPr>
        <p:txBody>
          <a:bodyPr wrap="square">
            <a:spAutoFit/>
          </a:bodyPr>
          <a:lstStyle/>
          <a:p>
            <a:r>
              <a:rPr kumimoji="0" lang="en-IN" sz="2400" b="1" i="1" u="none" strike="noStrike" kern="1200" cap="none" spc="0" normalizeH="0" baseline="0" noProof="0" dirty="0">
                <a:ln>
                  <a:noFill/>
                </a:ln>
                <a:solidFill>
                  <a:srgbClr val="000000"/>
                </a:solidFill>
                <a:effectLst/>
                <a:uLnTx/>
                <a:uFillTx/>
                <a:latin typeface="Calibri"/>
                <a:ea typeface="+mn-ea"/>
                <a:cs typeface="+mn-cs"/>
              </a:rPr>
              <a:t>not</a:t>
            </a:r>
            <a:r>
              <a:rPr kumimoji="0" lang="en-IN" sz="2400" b="0" i="0" u="none" strike="noStrike" kern="1200" cap="none" spc="0" normalizeH="0" baseline="0" noProof="0" dirty="0">
                <a:ln>
                  <a:noFill/>
                </a:ln>
                <a:solidFill>
                  <a:srgbClr val="000000"/>
                </a:solidFill>
                <a:effectLst/>
                <a:uLnTx/>
                <a:uFillTx/>
                <a:latin typeface="Calibri"/>
                <a:ea typeface="+mn-ea"/>
                <a:cs typeface="+mn-cs"/>
              </a:rPr>
              <a:t> a prime number.</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Prime Testing</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077200" cy="4967067"/>
              </a:xfrm>
            </p:spPr>
            <p:txBody>
              <a:bodyPr>
                <a:normAutofit/>
              </a:bodyPr>
              <a:lstStyle/>
              <a:p>
                <a:pPr>
                  <a:defRPr sz="2800"/>
                </a:pPr>
                <a:r>
                  <a:rPr sz="2000" dirty="0"/>
                  <a:t>Use the contrapositive of Fermat's Little Theorem to verify that the number </a:t>
                </a:r>
                <a:r>
                  <a:rPr lang="en-US" sz="2000" dirty="0"/>
                  <a:t> </a:t>
                </a:r>
                <a:r>
                  <a:rPr lang="en-US" sz="2000" i="1" dirty="0"/>
                  <a:t>n</a:t>
                </a:r>
                <a:r>
                  <a:rPr lang="en-US" sz="2000" dirty="0"/>
                  <a:t> = 8</a:t>
                </a:r>
                <a:r>
                  <a:rPr sz="2000" dirty="0"/>
                  <a:t> is not prime by using the number </a:t>
                </a:r>
                <a:r>
                  <a:rPr sz="2000" dirty="0">
                    <a:latin typeface="Cambria Math"/>
                  </a:rPr>
                  <a:t>2</a:t>
                </a:r>
                <a:r>
                  <a:rPr sz="2000" dirty="0"/>
                  <a:t> for</a:t>
                </a:r>
                <a:r>
                  <a:rPr lang="en-US" sz="2000" dirty="0"/>
                  <a:t> </a:t>
                </a:r>
                <a:r>
                  <a:rPr lang="en-US" sz="2000" i="1" dirty="0"/>
                  <a:t>x</a:t>
                </a:r>
                <a:r>
                  <a:rPr lang="en-US" sz="2000" dirty="0"/>
                  <a:t>.</a:t>
                </a:r>
              </a:p>
              <a:p>
                <a:r>
                  <a:rPr lang="en-IN" sz="2000" b="1" dirty="0"/>
                  <a:t>Solution</a:t>
                </a:r>
              </a:p>
              <a:p>
                <a:pPr>
                  <a:defRPr sz="2800"/>
                </a:pPr>
                <a:r>
                  <a:rPr lang="en-IN" sz="2000" dirty="0"/>
                  <a:t>Substituting in </a:t>
                </a:r>
                <a:r>
                  <a:rPr lang="en-IN" sz="2000" i="1" dirty="0"/>
                  <a:t>n</a:t>
                </a:r>
                <a:r>
                  <a:rPr lang="en-IN" sz="2000" dirty="0"/>
                  <a:t> = 8 and </a:t>
                </a:r>
                <a:r>
                  <a:rPr lang="en-IN" sz="2000" i="1" dirty="0"/>
                  <a:t>x</a:t>
                </a:r>
                <a:r>
                  <a:rPr lang="en-IN" sz="2000" dirty="0"/>
                  <a:t> = 2 into the contrapositive, we have the  following. Note that 2³ is congruent to </a:t>
                </a:r>
                <a14:m>
                  <m:oMath xmlns:m="http://schemas.openxmlformats.org/officeDocument/2006/math">
                    <m:r>
                      <a:rPr lang="en-IN" sz="2000">
                        <a:latin typeface="Cambria Math" panose="02040503050406030204" pitchFamily="18" charset="0"/>
                      </a:rPr>
                      <m:t>0</m:t>
                    </m:r>
                    <m:d>
                      <m:dPr>
                        <m:ctrlPr>
                          <a:rPr lang="ar-AE" sz="2000" i="1">
                            <a:latin typeface="Cambria Math" panose="02040503050406030204" pitchFamily="18" charset="0"/>
                          </a:rPr>
                        </m:ctrlPr>
                      </m:dPr>
                      <m:e>
                        <m:r>
                          <m:rPr>
                            <m:sty m:val="p"/>
                          </m:rPr>
                          <a:rPr lang="ar-AE" sz="2000" i="0">
                            <a:latin typeface="Cambria Math" panose="02040503050406030204" pitchFamily="18" charset="0"/>
                          </a:rPr>
                          <m:t>mod</m:t>
                        </m:r>
                        <m:r>
                          <m:rPr>
                            <m:nor/>
                          </m:rPr>
                          <a:rPr lang="ar-AE" sz="2000"/>
                          <m:t> </m:t>
                        </m:r>
                        <m:r>
                          <a:rPr lang="ar-AE" sz="2000">
                            <a:latin typeface="Cambria Math" panose="02040503050406030204" pitchFamily="18" charset="0"/>
                          </a:rPr>
                          <m:t>8</m:t>
                        </m:r>
                      </m:e>
                    </m:d>
                  </m:oMath>
                </a14:m>
                <a:r>
                  <a:rPr lang="ar-AE" sz="2000" dirty="0"/>
                  <a:t>.</a:t>
                </a:r>
                <a:endParaRPr lang="en-US" sz="2000" dirty="0"/>
              </a:p>
              <a:p>
                <a:pPr>
                  <a:defRPr sz="2800"/>
                </a:pPr>
                <a:endParaRPr lang="en-US" dirty="0"/>
              </a:p>
              <a:p>
                <a:pPr>
                  <a:defRPr sz="2800"/>
                </a:pPr>
                <a:endParaRPr lang="en-US" sz="2800" dirty="0"/>
              </a:p>
              <a:p>
                <a:pPr>
                  <a:defRPr sz="2800"/>
                </a:pPr>
                <a:endParaRPr lang="en-US" dirty="0"/>
              </a:p>
              <a:p>
                <a:pPr>
                  <a:defRPr sz="2800"/>
                </a:pPr>
                <a:endParaRPr lang="en-US" sz="2800" dirty="0"/>
              </a:p>
              <a:p>
                <a:pPr>
                  <a:defRPr sz="2800"/>
                </a:pPr>
                <a:endParaRPr lang="ar-AE"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077200" cy="4967067"/>
              </a:xfrm>
              <a:blipFill>
                <a:blip r:embed="rId2"/>
                <a:stretch>
                  <a:fillRect l="-755" t="-736" r="-75"/>
                </a:stretch>
              </a:blipFill>
            </p:spPr>
            <p:txBody>
              <a:bodyPr/>
              <a:lstStyle/>
              <a:p>
                <a:r>
                  <a:rPr lang="en-IN">
                    <a:noFill/>
                  </a:rPr>
                  <a:t> </a:t>
                </a:r>
              </a:p>
            </p:txBody>
          </p:sp>
        </mc:Fallback>
      </mc:AlternateContent>
      <p:pic>
        <p:nvPicPr>
          <p:cNvPr id="6" name="Picture 5" descr="Line one: x superscript n minus x equals 2 superscript 8 minus 2&#10;&#10;Line Two: Factor 2 superscript 8 and group, equals open parentheses 2 times 2 times 2 close parentheses times open parentheses 2 times 2 times 2 close parentheses times open parentheses 2 times 2 close parentheses minus 2&#10;&#10;Line Three: Substitute 2 cubed identical to 0 mod 8 which is identical to 0 times 0 times 4 minus 2 mod 8 &#10;&#10;Line Four: is identical to negative 2 mod 8 &#10;&#10;Line Five: Add 8 mod 8 to remove the negative, is identical to open parentheses negative 2 mod 8 close parentheses plus open parentheses 8 mod 8 close parentheses&#10;&#10;Line Six: is identical to negative 2 plus 8 mod 8 &#10;&#10;Line Seven: is identical to 6 mod 8 &#10;&#10;Line Eight: is not identical to 0 mod 8 ">
            <a:extLst>
              <a:ext uri="{FF2B5EF4-FFF2-40B4-BE49-F238E27FC236}">
                <a16:creationId xmlns:a16="http://schemas.microsoft.com/office/drawing/2014/main" id="{3A6AFF38-1F30-00F3-3389-14690C5E8FFD}"/>
              </a:ext>
            </a:extLst>
          </p:cNvPr>
          <p:cNvPicPr>
            <a:picLocks noChangeAspect="1"/>
          </p:cNvPicPr>
          <p:nvPr/>
        </p:nvPicPr>
        <p:blipFill>
          <a:blip r:embed="rId3"/>
          <a:stretch>
            <a:fillRect/>
          </a:stretch>
        </p:blipFill>
        <p:spPr>
          <a:xfrm>
            <a:off x="1260000" y="2756354"/>
            <a:ext cx="6624000" cy="3240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Prime Testing</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800" dirty="0"/>
                  <a:t>Notice that this is the first time a negative has appeared at the front of an equivalence in our calculations. To simplify, we added </a:t>
                </a:r>
                <a:r>
                  <a:rPr sz="2800" dirty="0">
                    <a:latin typeface="Cambria Math"/>
                  </a:rPr>
                  <a:t>0</a:t>
                </a:r>
                <a:r>
                  <a:rPr sz="2800" dirty="0"/>
                  <a:t> to the equation by adding </a:t>
                </a:r>
                <a14:m>
                  <m:oMath xmlns:m="http://schemas.openxmlformats.org/officeDocument/2006/math">
                    <m:r>
                      <a:rPr>
                        <a:latin typeface="Cambria Math" panose="02040503050406030204" pitchFamily="18" charset="0"/>
                      </a:rPr>
                      <m:t>8</m:t>
                    </m:r>
                    <m:d>
                      <m:dPr>
                        <m:ctrlPr>
                          <a:rPr i="1">
                            <a:latin typeface="Cambria Math" panose="02040503050406030204" pitchFamily="18" charset="0"/>
                          </a:rPr>
                        </m:ctrlPr>
                      </m:dPr>
                      <m:e>
                        <m:r>
                          <m:rPr>
                            <m:sty m:val="p"/>
                          </m:rPr>
                          <a:rPr i="0">
                            <a:latin typeface="Cambria Math" panose="02040503050406030204" pitchFamily="18" charset="0"/>
                          </a:rPr>
                          <m:t>mod</m:t>
                        </m:r>
                        <m:r>
                          <m:rPr>
                            <m:nor/>
                          </m:rPr>
                          <a:rPr/>
                          <m:t> </m:t>
                        </m:r>
                        <m:r>
                          <a:rPr>
                            <a:latin typeface="Cambria Math" panose="02040503050406030204" pitchFamily="18" charset="0"/>
                          </a:rPr>
                          <m:t>8</m:t>
                        </m:r>
                      </m:e>
                    </m:d>
                  </m:oMath>
                </a14:m>
                <a:r>
                  <a:rPr sz="2800" dirty="0"/>
                  <a:t>. This allowed us to return to a positive equivalence that we are accustomed to.</a:t>
                </a:r>
                <a:endParaRPr lang="en-US" sz="2800" dirty="0"/>
              </a:p>
              <a:p>
                <a:pPr algn="just">
                  <a:defRPr sz="2800"/>
                </a:pPr>
                <a:endParaRPr sz="1000" dirty="0"/>
              </a:p>
              <a:p>
                <a:pPr algn="just">
                  <a:defRPr sz="2800"/>
                </a:pPr>
                <a:r>
                  <a:rPr sz="2800" dirty="0"/>
                  <a:t>Since raising </a:t>
                </a:r>
                <a:r>
                  <a:rPr sz="2800" dirty="0">
                    <a:latin typeface="Cambria Math"/>
                  </a:rPr>
                  <a:t>2</a:t>
                </a:r>
                <a:r>
                  <a:rPr sz="2800" dirty="0"/>
                  <a:t> to the 8th power and subtracting </a:t>
                </a:r>
                <a:r>
                  <a:rPr sz="2800" dirty="0">
                    <a:latin typeface="Cambria Math"/>
                  </a:rPr>
                  <a:t>2</a:t>
                </a:r>
                <a:r>
                  <a:rPr sz="2800" dirty="0"/>
                  <a:t> does not result in a multiple of </a:t>
                </a:r>
                <a:r>
                  <a:rPr sz="2800" dirty="0">
                    <a:latin typeface="Cambria Math"/>
                  </a:rPr>
                  <a:t>8</a:t>
                </a:r>
                <a:r>
                  <a:rPr sz="2800" dirty="0"/>
                  <a:t>, we have confirmed that </a:t>
                </a:r>
                <a:r>
                  <a:rPr sz="2800" dirty="0">
                    <a:latin typeface="Cambria Math"/>
                  </a:rPr>
                  <a:t>8</a:t>
                </a:r>
                <a:r>
                  <a:rPr sz="2800" dirty="0"/>
                  <a:t> is not prime. It's worth noting that although we are told to start with</a:t>
                </a:r>
                <a:r>
                  <a:rPr lang="en-US" sz="2800" dirty="0"/>
                  <a:t> </a:t>
                </a:r>
                <a:r>
                  <a:rPr lang="en-US" sz="2800" i="1" dirty="0"/>
                  <a:t>x</a:t>
                </a:r>
                <a:r>
                  <a:rPr lang="en-US" sz="2800" dirty="0"/>
                  <a:t> = 2,</a:t>
                </a:r>
                <a:r>
                  <a:rPr sz="2800" dirty="0"/>
                  <a:t> we could use any number to show that </a:t>
                </a:r>
                <a:r>
                  <a:rPr sz="2800" dirty="0">
                    <a:latin typeface="Cambria Math"/>
                  </a:rPr>
                  <a:t>8</a:t>
                </a:r>
                <a:r>
                  <a:rPr sz="2800" dirty="0"/>
                  <a:t> is not a prime number.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AB9C4A0-9462-4C7E-9A9A-03676BE7C70E}"/>
</file>

<file path=customXml/itemProps2.xml><?xml version="1.0" encoding="utf-8"?>
<ds:datastoreItem xmlns:ds="http://schemas.openxmlformats.org/officeDocument/2006/customXml" ds:itemID="{85FA61B9-C37A-4F9A-82AD-E267946D8A32}"/>
</file>

<file path=customXml/itemProps3.xml><?xml version="1.0" encoding="utf-8"?>
<ds:datastoreItem xmlns:ds="http://schemas.openxmlformats.org/officeDocument/2006/customXml" ds:itemID="{A6DE62FE-D3D9-4016-8331-4F0AD95C3E90}"/>
</file>

<file path=docProps/app.xml><?xml version="1.0" encoding="utf-8"?>
<Properties xmlns="http://schemas.openxmlformats.org/officeDocument/2006/extended-properties" xmlns:vt="http://schemas.openxmlformats.org/officeDocument/2006/docPropsVTypes">
  <TotalTime>1255</TotalTime>
  <Words>788</Words>
  <Application>Microsoft Office PowerPoint</Application>
  <PresentationFormat>On-screen Show (4:3)</PresentationFormat>
  <Paragraphs>52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Cambria Math</vt:lpstr>
      <vt:lpstr>Courier New</vt:lpstr>
      <vt:lpstr>Arial</vt:lpstr>
      <vt:lpstr>Office Theme</vt:lpstr>
      <vt:lpstr>Section 8.3</vt:lpstr>
      <vt:lpstr>Theorem: Fermat's Little Theorem</vt:lpstr>
      <vt:lpstr>Math Milestones</vt:lpstr>
      <vt:lpstr>Example 1: Verifying Fermat's Little Theorem—Slide 1</vt:lpstr>
      <vt:lpstr>Example 1: Verifying Fermat's Little Theorem—Slide 2</vt:lpstr>
      <vt:lpstr>Skill Check 1</vt:lpstr>
      <vt:lpstr>Theorem: Contrapositive of Fermat's Little Theorem</vt:lpstr>
      <vt:lpstr>Example 2: Prime Testing—Slide 1</vt:lpstr>
      <vt:lpstr>Example 2: Prime Testing—Slide 2</vt:lpstr>
      <vt:lpstr>Helpful Hint 1</vt:lpstr>
      <vt:lpstr>Skill Check 2</vt:lpstr>
      <vt:lpstr>Example 3: Prime Testing Using Modular Arithmetic—Slide 1</vt:lpstr>
      <vt:lpstr>Example 3: Prime Testing Using Modular Arithmetic—Slide 2</vt:lpstr>
      <vt:lpstr>Example 3: Prime Testing Using Modular Arithmetic—Slide 3</vt:lpstr>
      <vt:lpstr>Helpful Hint 2</vt:lpstr>
      <vt:lpstr>Fun Fact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177</cp:revision>
  <dcterms:created xsi:type="dcterms:W3CDTF">2013-04-26T14:43:13Z</dcterms:created>
  <dcterms:modified xsi:type="dcterms:W3CDTF">2025-10-08T09:57:49Z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