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5"/>
  </p:notesMasterIdLst>
  <p:handoutMasterIdLst>
    <p:handoutMasterId r:id="rId16"/>
  </p:handoutMasterIdLst>
  <p:sldIdLst>
    <p:sldId id="256" r:id="rId2"/>
    <p:sldId id="257" r:id="rId3"/>
    <p:sldId id="258" r:id="rId4"/>
    <p:sldId id="259" r:id="rId5"/>
    <p:sldId id="260" r:id="rId6"/>
    <p:sldId id="270" r:id="rId7"/>
    <p:sldId id="263" r:id="rId8"/>
    <p:sldId id="264" r:id="rId9"/>
    <p:sldId id="265" r:id="rId10"/>
    <p:sldId id="271" r:id="rId11"/>
    <p:sldId id="268" r:id="rId12"/>
    <p:sldId id="269" r:id="rId13"/>
    <p:sldId id="272" r:id="rId14"/>
  </p:sldIdLst>
  <p:sldSz cx="9144000" cy="6858000" type="screen4x3"/>
  <p:notesSz cx="6858000" cy="9144000"/>
  <p:embeddedFontLst>
    <p:embeddedFont>
      <p:font typeface="Cambria Math" panose="02040503050406030204" pitchFamily="18" charset="0"/>
      <p:regular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31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Fermat's Little Theorem and Public-Key Encryption</a:t>
            </a:r>
          </a:p>
        </p:txBody>
      </p:sp>
      <p:sp>
        <p:nvSpPr>
          <p:cNvPr id="3" name="Title 2"/>
          <p:cNvSpPr>
            <a:spLocks noGrp="1"/>
          </p:cNvSpPr>
          <p:nvPr>
            <p:ph type="title"/>
          </p:nvPr>
        </p:nvSpPr>
        <p:spPr/>
        <p:txBody>
          <a:bodyPr/>
          <a:lstStyle/>
          <a:p>
            <a:r>
              <a:t>Section 8.4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p:sp>
        <p:nvSpPr>
          <p:cNvPr id="3" name="Text Placeholder 2"/>
          <p:cNvSpPr>
            <a:spLocks noGrp="1"/>
          </p:cNvSpPr>
          <p:nvPr>
            <p:ph type="body" sz="quarter" idx="10"/>
          </p:nvPr>
        </p:nvSpPr>
        <p:spPr/>
        <p:txBody>
          <a:bodyPr>
            <a:normAutofit/>
          </a:bodyPr>
          <a:lstStyle/>
          <a:p>
            <a:pPr>
              <a:defRPr sz="2800"/>
            </a:pPr>
            <a:r>
              <a:rPr sz="2800" dirty="0"/>
              <a:t>Using the same public-key information in Example</a:t>
            </a:r>
            <a:r>
              <a:rPr lang="en-US" sz="2800" dirty="0"/>
              <a:t> </a:t>
            </a:r>
            <a:r>
              <a:rPr sz="2800" dirty="0"/>
              <a:t>2, encode the number</a:t>
            </a:r>
            <a:r>
              <a:rPr lang="en-US" sz="2800" dirty="0"/>
              <a:t> </a:t>
            </a:r>
            <a:r>
              <a:rPr lang="en-US" sz="2800" i="1" dirty="0"/>
              <a:t>C</a:t>
            </a:r>
            <a:r>
              <a:rPr lang="en-US" sz="2800" dirty="0"/>
              <a:t> = 3.</a:t>
            </a:r>
          </a:p>
          <a:p>
            <a:pPr>
              <a:defRPr sz="2800"/>
            </a:pPr>
            <a:endParaRPr sz="2800" dirty="0"/>
          </a:p>
          <a:p>
            <a:r>
              <a:rPr sz="2800" dirty="0"/>
              <a:t>Answer:</a:t>
            </a:r>
            <a:r>
              <a:rPr lang="en-US" sz="2800" dirty="0"/>
              <a:t> </a:t>
            </a:r>
            <a:r>
              <a:rPr lang="en-US" sz="2800" i="1" dirty="0"/>
              <a:t>M</a:t>
            </a:r>
            <a:r>
              <a:rPr lang="en-US" sz="2800" dirty="0"/>
              <a:t> = 108</a:t>
            </a:r>
            <a:endParaRPr sz="2800" dirty="0"/>
          </a:p>
        </p:txBody>
      </p:sp>
    </p:spTree>
    <p:extLst>
      <p:ext uri="{BB962C8B-B14F-4D97-AF65-F5344CB8AC3E}">
        <p14:creationId xmlns:p14="http://schemas.microsoft.com/office/powerpoint/2010/main" val="4779884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Decoding with Private-Key Decryption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Decode the number</a:t>
            </a:r>
            <a:r>
              <a:rPr lang="en-US" sz="2800" dirty="0"/>
              <a:t> </a:t>
            </a:r>
            <a:r>
              <a:rPr lang="en-US" sz="2800" i="1" dirty="0"/>
              <a:t>M</a:t>
            </a:r>
            <a:r>
              <a:rPr lang="en-US" sz="2800" dirty="0"/>
              <a:t> = 87,</a:t>
            </a:r>
            <a:r>
              <a:rPr sz="2800" dirty="0"/>
              <a:t> which is the secret number to the power</a:t>
            </a:r>
            <a:r>
              <a:rPr lang="en-US" sz="2800" dirty="0"/>
              <a:t> </a:t>
            </a:r>
            <a:r>
              <a:rPr lang="en-US" sz="2800" i="1" dirty="0"/>
              <a:t>e</a:t>
            </a:r>
            <a:r>
              <a:rPr lang="en-US" sz="2800" dirty="0"/>
              <a:t>,</a:t>
            </a:r>
            <a:r>
              <a:rPr sz="2800" dirty="0"/>
              <a:t> using the private key</a:t>
            </a:r>
            <a:r>
              <a:rPr lang="en-US" sz="2800" dirty="0"/>
              <a:t> </a:t>
            </a:r>
            <a:r>
              <a:rPr lang="en-US" sz="2800" i="1" dirty="0"/>
              <a:t>d</a:t>
            </a:r>
            <a:r>
              <a:rPr lang="en-US" sz="2800" dirty="0"/>
              <a:t> = 57</a:t>
            </a:r>
            <a:r>
              <a:rPr sz="2800" dirty="0"/>
              <a:t> and</a:t>
            </a:r>
            <a:r>
              <a:rPr lang="en-US" sz="2800" dirty="0"/>
              <a:t> </a:t>
            </a:r>
            <a:r>
              <a:rPr lang="en-US" sz="2800" i="1" dirty="0"/>
              <a:t>n</a:t>
            </a:r>
            <a:r>
              <a:rPr lang="en-US" sz="2800" dirty="0"/>
              <a:t> = 115.</a:t>
            </a:r>
          </a:p>
          <a:p>
            <a:r>
              <a:rPr lang="en-IN" sz="2800" b="1" dirty="0"/>
              <a:t>Solution</a:t>
            </a:r>
          </a:p>
          <a:p>
            <a:r>
              <a:rPr lang="en-IN" sz="2800" dirty="0"/>
              <a:t>To decode, we calculate the following.</a:t>
            </a:r>
            <a:endParaRPr sz="2800" dirty="0"/>
          </a:p>
        </p:txBody>
      </p:sp>
      <p:pic>
        <p:nvPicPr>
          <p:cNvPr id="7" name="Picture 6" descr="M superscript d mod n equals 87 superscript 57 mod 115 ">
            <a:extLst>
              <a:ext uri="{FF2B5EF4-FFF2-40B4-BE49-F238E27FC236}">
                <a16:creationId xmlns:a16="http://schemas.microsoft.com/office/drawing/2014/main" id="{0D3C737A-1FF6-8CA5-5488-4276F2C0828C}"/>
              </a:ext>
            </a:extLst>
          </p:cNvPr>
          <p:cNvPicPr>
            <a:picLocks noChangeAspect="1"/>
          </p:cNvPicPr>
          <p:nvPr/>
        </p:nvPicPr>
        <p:blipFill>
          <a:blip r:embed="rId2"/>
          <a:stretch>
            <a:fillRect/>
          </a:stretch>
        </p:blipFill>
        <p:spPr>
          <a:xfrm>
            <a:off x="2558420" y="3581400"/>
            <a:ext cx="4022118" cy="504000"/>
          </a:xfrm>
          <a:prstGeom prst="rect">
            <a:avLst/>
          </a:prstGeom>
        </p:spPr>
      </p:pic>
      <p:sp>
        <p:nvSpPr>
          <p:cNvPr id="5" name="TextBox 4">
            <a:extLst>
              <a:ext uri="{FF2B5EF4-FFF2-40B4-BE49-F238E27FC236}">
                <a16:creationId xmlns:a16="http://schemas.microsoft.com/office/drawing/2014/main" id="{1011636F-D23A-509F-1243-A35FFD750DA7}"/>
              </a:ext>
            </a:extLst>
          </p:cNvPr>
          <p:cNvSpPr txBox="1"/>
          <p:nvPr/>
        </p:nvSpPr>
        <p:spPr>
          <a:xfrm>
            <a:off x="456920" y="4203918"/>
            <a:ext cx="8225118" cy="1815882"/>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As it stands, these numbers are too large for direct computation without a powerful computer. Verify for yourself each step of the process with modular arithmetic.</a:t>
            </a:r>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Decoding with Private-Key Decryption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pic>
        <p:nvPicPr>
          <p:cNvPr id="6" name="Picture 5" descr="Line 1: 87 superscript 1 equals 87 mod 115,&#10;&#10;Line 2: 87 superscript 2 equals 87 superscript 1 times 87 superscript 1 equals 87 times 87 equals 7569 is identical to 94 mod 115,&#10;&#10;Line 3: 87 superscript 4 equals 87 superscript 2 times 87 superscript 2 is identical to 94 times 94 is equals to 8836 is identical to 96 mod 115,&#10;&#10;Line 4: 87 superscript 8 equals 87 superscript 4 times 87 superscript 4 is identical to 96 times 96 is equal to 9216 is identical to 16 mod 115,&#10;&#10;Line 5: 87 superscript 16 equals 87 superscript 8 times 87 superscript 8 is identical to 16 times 16 equals 256 is identical to 26 mod 115, &#10;&#10;Line 6: 87 superscript 32 equals 87 superscript 16 times 87 superscript 16 is identical to 26 times 26 equals 676 is identical to 101 mod 115.">
            <a:extLst>
              <a:ext uri="{FF2B5EF4-FFF2-40B4-BE49-F238E27FC236}">
                <a16:creationId xmlns:a16="http://schemas.microsoft.com/office/drawing/2014/main" id="{6061AFFB-2F0D-186F-8B0B-307AE3FC61CF}"/>
              </a:ext>
            </a:extLst>
          </p:cNvPr>
          <p:cNvPicPr>
            <a:picLocks noChangeAspect="1"/>
          </p:cNvPicPr>
          <p:nvPr/>
        </p:nvPicPr>
        <p:blipFill>
          <a:blip r:embed="rId2"/>
          <a:stretch>
            <a:fillRect/>
          </a:stretch>
        </p:blipFill>
        <p:spPr>
          <a:xfrm>
            <a:off x="1504950" y="1295400"/>
            <a:ext cx="6134100" cy="3257550"/>
          </a:xfrm>
          <a:prstGeom prst="rect">
            <a:avLst/>
          </a:prstGeom>
        </p:spPr>
      </p:pic>
      <p:sp>
        <p:nvSpPr>
          <p:cNvPr id="8" name="TextBox 7">
            <a:extLst>
              <a:ext uri="{FF2B5EF4-FFF2-40B4-BE49-F238E27FC236}">
                <a16:creationId xmlns:a16="http://schemas.microsoft.com/office/drawing/2014/main" id="{3D2F1498-C25D-44A0-A065-460E8D6A3FD6}"/>
              </a:ext>
            </a:extLst>
          </p:cNvPr>
          <p:cNvSpPr txBox="1"/>
          <p:nvPr/>
        </p:nvSpPr>
        <p:spPr>
          <a:xfrm>
            <a:off x="457200" y="4629932"/>
            <a:ext cx="8305800" cy="1389868"/>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Now, we can once again use some rules of exponents to give us 87</a:t>
            </a:r>
            <a:r>
              <a:rPr kumimoji="0" lang="en-IN" sz="1050" b="0" i="0" u="none" strike="noStrike" kern="1200" cap="none" spc="0" normalizeH="0" baseline="0" noProof="0" dirty="0">
                <a:ln>
                  <a:noFill/>
                </a:ln>
                <a:solidFill>
                  <a:srgbClr val="366092"/>
                </a:solidFill>
                <a:effectLst/>
                <a:uLnTx/>
                <a:uFillTx/>
                <a:latin typeface="Calibri"/>
                <a:ea typeface="+mn-ea"/>
                <a:cs typeface="+mn-cs"/>
              </a:rPr>
              <a:t> </a:t>
            </a:r>
            <a:r>
              <a:rPr kumimoji="0" lang="en-IN" sz="2800" b="0" i="0" u="none" strike="noStrike" kern="1200" cap="none" spc="0" normalizeH="0" baseline="30000" noProof="0" dirty="0">
                <a:ln>
                  <a:noFill/>
                </a:ln>
                <a:solidFill>
                  <a:srgbClr val="366092"/>
                </a:solidFill>
                <a:effectLst/>
                <a:uLnTx/>
                <a:uFillTx/>
                <a:latin typeface="Calibri"/>
                <a:ea typeface="+mn-ea"/>
                <a:cs typeface="+mn-cs"/>
              </a:rPr>
              <a:t>57</a:t>
            </a:r>
            <a:r>
              <a:rPr kumimoji="0" lang="en-IN" sz="2800" b="0" i="0" u="none" strike="noStrike" kern="1200" cap="none" spc="0" normalizeH="0" baseline="0" noProof="0" dirty="0">
                <a:ln>
                  <a:noFill/>
                </a:ln>
                <a:solidFill>
                  <a:srgbClr val="366092"/>
                </a:solidFill>
                <a:effectLst/>
                <a:uLnTx/>
                <a:uFillTx/>
                <a:latin typeface="Calibri"/>
                <a:ea typeface="+mn-ea"/>
                <a:cs typeface="+mn-cs"/>
              </a:rPr>
              <a:t>.</a:t>
            </a:r>
            <a:r>
              <a:rPr kumimoji="0" lang="ar-AE" sz="2800" b="0" i="0" u="none" strike="noStrike" kern="1200" cap="none" spc="0" normalizeH="0" baseline="0" noProof="0" dirty="0">
                <a:ln>
                  <a:noFill/>
                </a:ln>
                <a:solidFill>
                  <a:srgbClr val="366092"/>
                </a:solidFill>
                <a:effectLst/>
                <a:uLnTx/>
                <a:uFillTx/>
                <a:latin typeface="Calibri"/>
                <a:ea typeface="+mn-ea"/>
                <a:cs typeface="Arial" panose="020B0604020202020204" pitchFamily="34" charset="0"/>
              </a:rPr>
              <a:t> </a:t>
            </a:r>
            <a:r>
              <a:rPr kumimoji="0" lang="en-IN" sz="2800" b="0" i="0" u="none" strike="noStrike" kern="1200" cap="none" spc="0" normalizeH="0" baseline="0" noProof="0" dirty="0">
                <a:ln>
                  <a:noFill/>
                </a:ln>
                <a:solidFill>
                  <a:srgbClr val="366092"/>
                </a:solidFill>
                <a:effectLst/>
                <a:uLnTx/>
                <a:uFillTx/>
                <a:latin typeface="Calibri"/>
                <a:ea typeface="+mn-ea"/>
                <a:cs typeface="+mn-cs"/>
              </a:rPr>
              <a:t>Since we can use a combination of the numbers we have calculated, we have the following.</a:t>
            </a:r>
            <a:endParaRPr lang="en-I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Decoding with Private-Key Decryption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pic>
        <p:nvPicPr>
          <p:cNvPr id="7" name="Picture 6" descr=" 87 superscript 57 equals 87 superscript 32 times 87 superscript 16 times 87 superscript 8 times 87 superscript 1&#10;&#10;Is identical to 101 times 26 times 16 times 87 mod 115 &#10;&#10;is identical to 3,655,392 mod 115 &#10;&#10;is identical to 2 mod 115&#10;">
            <a:extLst>
              <a:ext uri="{FF2B5EF4-FFF2-40B4-BE49-F238E27FC236}">
                <a16:creationId xmlns:a16="http://schemas.microsoft.com/office/drawing/2014/main" id="{1C823C62-48B7-99A5-025A-2E7C9ED1364D}"/>
              </a:ext>
            </a:extLst>
          </p:cNvPr>
          <p:cNvPicPr>
            <a:picLocks noChangeAspect="1"/>
          </p:cNvPicPr>
          <p:nvPr/>
        </p:nvPicPr>
        <p:blipFill>
          <a:blip r:embed="rId2"/>
          <a:stretch>
            <a:fillRect/>
          </a:stretch>
        </p:blipFill>
        <p:spPr>
          <a:xfrm>
            <a:off x="2505075" y="1144764"/>
            <a:ext cx="4133850" cy="2095500"/>
          </a:xfrm>
          <a:prstGeom prst="rect">
            <a:avLst/>
          </a:prstGeom>
        </p:spPr>
      </p:pic>
      <p:sp>
        <p:nvSpPr>
          <p:cNvPr id="5" name="TextBox 4">
            <a:extLst>
              <a:ext uri="{FF2B5EF4-FFF2-40B4-BE49-F238E27FC236}">
                <a16:creationId xmlns:a16="http://schemas.microsoft.com/office/drawing/2014/main" id="{91D22FAB-4EC5-6F7F-B2B3-21BC975814E7}"/>
              </a:ext>
            </a:extLst>
          </p:cNvPr>
          <p:cNvSpPr txBox="1"/>
          <p:nvPr/>
        </p:nvSpPr>
        <p:spPr>
          <a:xfrm>
            <a:off x="457200" y="3355741"/>
            <a:ext cx="8229600" cy="1471172"/>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And, just as we knew, the original number is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2</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366092"/>
                </a:solidFill>
                <a:effectLst/>
                <a:uLnTx/>
                <a:uFillTx/>
                <a:latin typeface="Calibri"/>
                <a:ea typeface="+mn-ea"/>
                <a:cs typeface="+mn-cs"/>
              </a:rPr>
              <a:t>Although we have shown this long computation by hand, computers can calculate</a:t>
            </a:r>
            <a:endParaRPr lang="en-IN" dirty="0"/>
          </a:p>
        </p:txBody>
      </p:sp>
      <p:pic>
        <p:nvPicPr>
          <p:cNvPr id="8" name="Picture 7" descr="87 superscript 57 mod 115 ">
            <a:extLst>
              <a:ext uri="{FF2B5EF4-FFF2-40B4-BE49-F238E27FC236}">
                <a16:creationId xmlns:a16="http://schemas.microsoft.com/office/drawing/2014/main" id="{57C03D28-1949-638A-0410-B47970152722}"/>
              </a:ext>
            </a:extLst>
          </p:cNvPr>
          <p:cNvPicPr>
            <a:picLocks noChangeAspect="1"/>
          </p:cNvPicPr>
          <p:nvPr/>
        </p:nvPicPr>
        <p:blipFill>
          <a:blip r:embed="rId3"/>
          <a:stretch>
            <a:fillRect/>
          </a:stretch>
        </p:blipFill>
        <p:spPr>
          <a:xfrm>
            <a:off x="5033682" y="4341137"/>
            <a:ext cx="1944000" cy="488394"/>
          </a:xfrm>
          <a:prstGeom prst="rect">
            <a:avLst/>
          </a:prstGeom>
        </p:spPr>
      </p:pic>
      <p:sp>
        <p:nvSpPr>
          <p:cNvPr id="4" name="TextBox 3">
            <a:extLst>
              <a:ext uri="{FF2B5EF4-FFF2-40B4-BE49-F238E27FC236}">
                <a16:creationId xmlns:a16="http://schemas.microsoft.com/office/drawing/2014/main" id="{6C9B07CD-59C4-B7D3-A304-B4C2FA0CB762}"/>
              </a:ext>
            </a:extLst>
          </p:cNvPr>
          <p:cNvSpPr txBox="1"/>
          <p:nvPr/>
        </p:nvSpPr>
        <p:spPr>
          <a:xfrm>
            <a:off x="466165" y="4721133"/>
            <a:ext cx="45720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in one step.</a:t>
            </a:r>
            <a:endParaRPr lang="en-IN" dirty="0"/>
          </a:p>
        </p:txBody>
      </p:sp>
    </p:spTree>
    <p:extLst>
      <p:ext uri="{BB962C8B-B14F-4D97-AF65-F5344CB8AC3E}">
        <p14:creationId xmlns:p14="http://schemas.microsoft.com/office/powerpoint/2010/main" val="136996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1</a:t>
            </a:r>
            <a:endParaRPr dirty="0"/>
          </a:p>
        </p:txBody>
      </p:sp>
      <p:sp>
        <p:nvSpPr>
          <p:cNvPr id="3" name="Text Placeholder 2"/>
          <p:cNvSpPr>
            <a:spLocks noGrp="1"/>
          </p:cNvSpPr>
          <p:nvPr>
            <p:ph type="body" sz="quarter" idx="10"/>
          </p:nvPr>
        </p:nvSpPr>
        <p:spPr/>
        <p:txBody>
          <a:bodyPr>
            <a:normAutofit/>
          </a:bodyPr>
          <a:lstStyle/>
          <a:p>
            <a:r>
              <a:rPr sz="2800"/>
              <a:t>Secret codes, or encryptions, are a part of cryptography. Cryptography is the technique of transferring information through secure codes in such a way that only those intended to understand the message will be able to do so.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p>
        </p:txBody>
      </p:sp>
      <p:sp>
        <p:nvSpPr>
          <p:cNvPr id="3" name="Text Placeholder 2"/>
          <p:cNvSpPr>
            <a:spLocks noGrp="1"/>
          </p:cNvSpPr>
          <p:nvPr>
            <p:ph type="body" sz="quarter" idx="10"/>
          </p:nvPr>
        </p:nvSpPr>
        <p:spPr/>
        <p:txBody>
          <a:bodyPr>
            <a:normAutofit/>
          </a:bodyPr>
          <a:lstStyle/>
          <a:p>
            <a:r>
              <a:rPr sz="2800" dirty="0"/>
              <a:t>An open problem in cryptography is determining whether factoring large numbers is the only way to break an RSA encryption. This is known as the RSA Problem. Perhaps it has already been solved, but is still classified information. Only time will tell.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Euler's Theorem</a:t>
            </a:r>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a:xfrm>
            <a:off x="457200" y="1082078"/>
            <a:ext cx="8229600" cy="4861522"/>
          </a:xfrm>
        </p:spPr>
        <p:txBody>
          <a:bodyPr>
            <a:normAutofit/>
          </a:bodyPr>
          <a:lstStyle/>
          <a:p>
            <a:pPr algn="ctr">
              <a:defRPr sz="2800"/>
            </a:pPr>
            <a:r>
              <a:rPr lang="en-US" i="1" dirty="0">
                <a:latin typeface="Cambria Math" panose="02040503050406030204" pitchFamily="18" charset="0"/>
              </a:rPr>
              <a:t>	</a:t>
            </a:r>
          </a:p>
        </p:txBody>
      </p:sp>
      <p:pic>
        <p:nvPicPr>
          <p:cNvPr id="5" name="Picture 4" descr="X superscript open parentheses a times open parentheses p minus 1 close parentheses times open parentheses q minus 1 close parentheses plus 1 close parentheses minus X&#10;is identical to 0 mod n">
            <a:extLst>
              <a:ext uri="{FF2B5EF4-FFF2-40B4-BE49-F238E27FC236}">
                <a16:creationId xmlns:a16="http://schemas.microsoft.com/office/drawing/2014/main" id="{CDED6600-576E-5D3A-17E1-975325683D76}"/>
              </a:ext>
            </a:extLst>
          </p:cNvPr>
          <p:cNvPicPr>
            <a:picLocks noChangeAspect="1"/>
          </p:cNvPicPr>
          <p:nvPr/>
        </p:nvPicPr>
        <p:blipFill>
          <a:blip r:embed="rId2"/>
          <a:stretch>
            <a:fillRect/>
          </a:stretch>
        </p:blipFill>
        <p:spPr>
          <a:xfrm>
            <a:off x="2593333" y="1165860"/>
            <a:ext cx="3957333" cy="576000"/>
          </a:xfrm>
          <a:prstGeom prst="rect">
            <a:avLst/>
          </a:prstGeom>
        </p:spPr>
      </p:pic>
      <p:sp>
        <p:nvSpPr>
          <p:cNvPr id="7" name="TextBox 6">
            <a:extLst>
              <a:ext uri="{FF2B5EF4-FFF2-40B4-BE49-F238E27FC236}">
                <a16:creationId xmlns:a16="http://schemas.microsoft.com/office/drawing/2014/main" id="{1D738B89-E9F7-21A0-DA7B-B5CC1A4F87FF}"/>
              </a:ext>
            </a:extLst>
          </p:cNvPr>
          <p:cNvSpPr txBox="1"/>
          <p:nvPr/>
        </p:nvSpPr>
        <p:spPr>
          <a:xfrm>
            <a:off x="457198" y="1712893"/>
            <a:ext cx="8229599"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where </a:t>
            </a:r>
            <a:r>
              <a:rPr kumimoji="0" lang="en-US" sz="2800" b="0" i="1" u="none" strike="noStrike" kern="1200" cap="none" spc="0" normalizeH="0" baseline="0" noProof="0" dirty="0">
                <a:ln>
                  <a:noFill/>
                </a:ln>
                <a:solidFill>
                  <a:srgbClr val="000000"/>
                </a:solidFill>
                <a:effectLst/>
                <a:uLnTx/>
                <a:uFillTx/>
                <a:latin typeface="Calibri"/>
                <a:ea typeface="+mn-ea"/>
                <a:cs typeface="+mn-cs"/>
              </a:rPr>
              <a:t>p</a:t>
            </a:r>
            <a:r>
              <a:rPr kumimoji="0" lang="en-US" sz="2800" b="0" i="0" u="none" strike="noStrike" kern="1200" cap="none" spc="0" normalizeH="0" baseline="0" noProof="0" dirty="0">
                <a:ln>
                  <a:noFill/>
                </a:ln>
                <a:solidFill>
                  <a:srgbClr val="000000"/>
                </a:solidFill>
                <a:effectLst/>
                <a:uLnTx/>
                <a:uFillTx/>
                <a:latin typeface="Calibri"/>
                <a:ea typeface="+mn-ea"/>
                <a:cs typeface="+mn-cs"/>
              </a:rPr>
              <a:t> and </a:t>
            </a:r>
            <a:r>
              <a:rPr kumimoji="0" lang="en-US" sz="2800" b="0" i="1" u="none" strike="noStrike" kern="1200" cap="none" spc="0" normalizeH="0" baseline="0" noProof="0" dirty="0">
                <a:ln>
                  <a:noFill/>
                </a:ln>
                <a:solidFill>
                  <a:srgbClr val="000000"/>
                </a:solidFill>
                <a:effectLst/>
                <a:uLnTx/>
                <a:uFillTx/>
                <a:latin typeface="Calibri"/>
                <a:ea typeface="+mn-ea"/>
                <a:cs typeface="+mn-cs"/>
              </a:rPr>
              <a:t>q</a:t>
            </a:r>
            <a:r>
              <a:rPr kumimoji="0" lang="en-US" sz="2800" b="0" i="0" u="none" strike="noStrike" kern="1200" cap="none" spc="0" normalizeH="0" baseline="0" noProof="0" dirty="0">
                <a:ln>
                  <a:noFill/>
                </a:ln>
                <a:solidFill>
                  <a:srgbClr val="000000"/>
                </a:solidFill>
                <a:effectLst/>
                <a:uLnTx/>
                <a:uFillTx/>
                <a:latin typeface="Calibri"/>
                <a:ea typeface="+mn-ea"/>
                <a:cs typeface="+mn-cs"/>
              </a:rPr>
              <a:t> are prime numbers, </a:t>
            </a:r>
            <a:r>
              <a:rPr kumimoji="0" lang="en-US" sz="2800" b="0" i="1" u="none" strike="noStrike" kern="1200" cap="none" spc="0" normalizeH="0" baseline="0" noProof="0" dirty="0">
                <a:ln>
                  <a:noFill/>
                </a:ln>
                <a:solidFill>
                  <a:srgbClr val="000000"/>
                </a:solidFill>
                <a:effectLst/>
                <a:uLnTx/>
                <a:uFillTx/>
                <a:latin typeface="Calibri"/>
                <a:ea typeface="+mn-ea"/>
                <a:cs typeface="+mn-cs"/>
              </a:rPr>
              <a:t>n</a:t>
            </a:r>
            <a:r>
              <a:rPr kumimoji="0" lang="en-US" sz="2800" b="0" i="0" u="none" strike="noStrike" kern="1200" cap="none" spc="0" normalizeH="0" baseline="0" noProof="0" dirty="0">
                <a:ln>
                  <a:noFill/>
                </a:ln>
                <a:solidFill>
                  <a:srgbClr val="000000"/>
                </a:solidFill>
                <a:effectLst/>
                <a:uLnTx/>
                <a:uFillTx/>
                <a:latin typeface="Calibri"/>
                <a:ea typeface="+mn-ea"/>
                <a:cs typeface="+mn-cs"/>
              </a:rPr>
              <a:t> = </a:t>
            </a:r>
            <a:r>
              <a:rPr kumimoji="0" lang="en-US" sz="2800" b="0" i="1" u="none" strike="noStrike" kern="1200" cap="none" spc="0" normalizeH="0" baseline="0" noProof="0" dirty="0">
                <a:ln>
                  <a:noFill/>
                </a:ln>
                <a:solidFill>
                  <a:srgbClr val="000000"/>
                </a:solidFill>
                <a:effectLst/>
                <a:uLnTx/>
                <a:uFillTx/>
                <a:latin typeface="Calibri"/>
                <a:ea typeface="+mn-ea"/>
                <a:cs typeface="+mn-cs"/>
              </a:rPr>
              <a:t>pq</a:t>
            </a:r>
            <a:r>
              <a:rPr kumimoji="0" lang="en-US" sz="2800" b="0" i="0" u="none" strike="noStrike" kern="1200" cap="none" spc="0" normalizeH="0" baseline="0" noProof="0" dirty="0">
                <a:ln>
                  <a:noFill/>
                </a:ln>
                <a:solidFill>
                  <a:srgbClr val="000000"/>
                </a:solidFill>
                <a:effectLst/>
                <a:uLnTx/>
                <a:uFillTx/>
                <a:latin typeface="Calibri"/>
                <a:ea typeface="+mn-ea"/>
                <a:cs typeface="+mn-cs"/>
              </a:rPr>
              <a:t>, and </a:t>
            </a:r>
            <a:r>
              <a:rPr kumimoji="0" lang="en-US" sz="2800" b="0" i="1" u="none" strike="noStrike" kern="1200" cap="none" spc="0" normalizeH="0" baseline="0" noProof="0" dirty="0">
                <a:ln>
                  <a:noFill/>
                </a:ln>
                <a:solidFill>
                  <a:srgbClr val="000000"/>
                </a:solidFill>
                <a:effectLst/>
                <a:uLnTx/>
                <a:uFillTx/>
                <a:latin typeface="Calibri"/>
                <a:ea typeface="+mn-ea"/>
                <a:cs typeface="+mn-cs"/>
              </a:rPr>
              <a:t>x</a:t>
            </a:r>
            <a:r>
              <a:rPr kumimoji="0" lang="en-US" sz="2800" b="0" i="0" u="none" strike="noStrike" kern="1200" cap="none" spc="0" normalizeH="0" baseline="0" noProof="0" dirty="0">
                <a:ln>
                  <a:noFill/>
                </a:ln>
                <a:solidFill>
                  <a:srgbClr val="000000"/>
                </a:solidFill>
                <a:effectLst/>
                <a:uLnTx/>
                <a:uFillTx/>
                <a:latin typeface="Calibri"/>
                <a:ea typeface="+mn-ea"/>
                <a:cs typeface="+mn-cs"/>
              </a:rPr>
              <a:t> and </a:t>
            </a:r>
            <a:r>
              <a:rPr kumimoji="0" lang="en-US" sz="2800" b="0" i="1" u="none" strike="noStrike" kern="1200" cap="none" spc="0" normalizeH="0" baseline="0" noProof="0" dirty="0">
                <a:ln>
                  <a:noFill/>
                </a:ln>
                <a:solidFill>
                  <a:srgbClr val="000000"/>
                </a:solidFill>
                <a:effectLst/>
                <a:uLnTx/>
                <a:uFillTx/>
                <a:latin typeface="Calibri"/>
                <a:ea typeface="+mn-ea"/>
                <a:cs typeface="+mn-cs"/>
              </a:rPr>
              <a:t>a</a:t>
            </a:r>
            <a:r>
              <a:rPr kumimoji="0" lang="en-US" sz="2800" b="0" i="0" u="none" strike="noStrike" kern="1200" cap="none" spc="0" normalizeH="0" baseline="0" noProof="0" dirty="0">
                <a:ln>
                  <a:noFill/>
                </a:ln>
                <a:solidFill>
                  <a:srgbClr val="000000"/>
                </a:solidFill>
                <a:effectLst/>
                <a:uLnTx/>
                <a:uFillTx/>
                <a:latin typeface="Calibri"/>
                <a:ea typeface="+mn-ea"/>
                <a:cs typeface="+mn-cs"/>
              </a:rPr>
              <a:t> are any positive integers.</a:t>
            </a:r>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Verifying Euler's Theorem</a:t>
            </a:r>
          </a:p>
        </p:txBody>
      </p:sp>
      <p:sp>
        <p:nvSpPr>
          <p:cNvPr id="3" name="Text Placeholder 2"/>
          <p:cNvSpPr>
            <a:spLocks noGrp="1"/>
          </p:cNvSpPr>
          <p:nvPr>
            <p:ph type="body" sz="quarter" idx="10"/>
          </p:nvPr>
        </p:nvSpPr>
        <p:spPr/>
        <p:txBody>
          <a:bodyPr>
            <a:normAutofit/>
          </a:bodyPr>
          <a:lstStyle/>
          <a:p>
            <a:pPr>
              <a:defRPr sz="2800"/>
            </a:pPr>
            <a:r>
              <a:rPr sz="2200" dirty="0"/>
              <a:t>Verify Euler's Theorem with the prime numbers</a:t>
            </a:r>
            <a:r>
              <a:rPr lang="en-US" sz="2200" dirty="0"/>
              <a:t> </a:t>
            </a:r>
            <a:r>
              <a:rPr lang="en-US" sz="2200" i="1" dirty="0"/>
              <a:t>p</a:t>
            </a:r>
            <a:r>
              <a:rPr lang="en-US" sz="2200" dirty="0"/>
              <a:t> = 3</a:t>
            </a:r>
            <a:r>
              <a:rPr sz="2200" dirty="0"/>
              <a:t> and</a:t>
            </a:r>
            <a:r>
              <a:rPr lang="en-US" sz="2200" dirty="0"/>
              <a:t> </a:t>
            </a:r>
            <a:r>
              <a:rPr lang="en-US" sz="2200" i="1" dirty="0"/>
              <a:t>q</a:t>
            </a:r>
            <a:r>
              <a:rPr lang="en-US" sz="2200" dirty="0"/>
              <a:t> = 5.</a:t>
            </a:r>
            <a:r>
              <a:rPr sz="2200" dirty="0"/>
              <a:t> Let</a:t>
            </a:r>
            <a:br>
              <a:rPr lang="en-US" sz="2200" dirty="0"/>
            </a:br>
            <a:r>
              <a:rPr lang="en-US" sz="2200" i="1" dirty="0"/>
              <a:t>x</a:t>
            </a:r>
            <a:r>
              <a:rPr lang="en-US" sz="2200" dirty="0"/>
              <a:t> = 2 and </a:t>
            </a:r>
            <a:r>
              <a:rPr lang="en-US" sz="2200" i="1" dirty="0"/>
              <a:t>a</a:t>
            </a:r>
            <a:r>
              <a:rPr lang="en-US" sz="2200" dirty="0"/>
              <a:t> = 1.</a:t>
            </a:r>
          </a:p>
          <a:p>
            <a:r>
              <a:rPr lang="en-IN" sz="2200" b="1" dirty="0"/>
              <a:t>Solution</a:t>
            </a:r>
          </a:p>
          <a:p>
            <a:pPr>
              <a:defRPr sz="2800"/>
            </a:pPr>
            <a:r>
              <a:rPr lang="en-IN" sz="2200" dirty="0"/>
              <a:t>We are told to use the prime numbers </a:t>
            </a:r>
            <a:r>
              <a:rPr lang="en-IN" sz="2200" dirty="0">
                <a:latin typeface="Cambria Math"/>
              </a:rPr>
              <a:t>3</a:t>
            </a:r>
            <a:r>
              <a:rPr lang="en-IN" sz="2200" dirty="0"/>
              <a:t> and </a:t>
            </a:r>
            <a:r>
              <a:rPr lang="en-IN" sz="2200" dirty="0">
                <a:latin typeface="Cambria Math"/>
              </a:rPr>
              <a:t>5</a:t>
            </a:r>
            <a:r>
              <a:rPr lang="en-IN" sz="2200" dirty="0"/>
              <a:t>. Therefore,</a:t>
            </a:r>
            <a:br>
              <a:rPr lang="en-IN" sz="2200" dirty="0"/>
            </a:br>
            <a:r>
              <a:rPr lang="en-IN" sz="2200" i="1" dirty="0"/>
              <a:t>n</a:t>
            </a:r>
            <a:r>
              <a:rPr lang="en-IN" sz="2200" dirty="0"/>
              <a:t> = 3 </a:t>
            </a:r>
            <a:r>
              <a:rPr lang="en-IN" sz="2200" dirty="0">
                <a:latin typeface="Cambria Math" panose="02040503050406030204" pitchFamily="18" charset="0"/>
                <a:ea typeface="Cambria Math" panose="02040503050406030204" pitchFamily="18" charset="0"/>
              </a:rPr>
              <a:t>⋅</a:t>
            </a:r>
            <a:r>
              <a:rPr lang="en-IN" sz="2200" dirty="0"/>
              <a:t> 5 = 15. We can substitute these values into the formula as follows.</a:t>
            </a:r>
          </a:p>
        </p:txBody>
      </p:sp>
      <p:pic>
        <p:nvPicPr>
          <p:cNvPr id="7" name="Picture 6" descr="2 superscript open parentheses a times open parentheses p minus 1 close parentheses times open parentheses q minus 1 close parentheses plus 1 close parentheses minus 2 equals 2 superscript open parentheses 1 times open parentheses 3 minus 1 close parentheses times open parentheses 5 minus 1 &#10;close parentheses plus 1 close parentheses minus 2&#10;&#10; equals 2 superscript 9 minus 2&#10;&#10;which equals 512 minus 2 &#10;equals 510 which is identical to 0 mod 15">
            <a:extLst>
              <a:ext uri="{FF2B5EF4-FFF2-40B4-BE49-F238E27FC236}">
                <a16:creationId xmlns:a16="http://schemas.microsoft.com/office/drawing/2014/main" id="{CB844F42-3B1E-5050-3BE1-C33833DE0A76}"/>
              </a:ext>
            </a:extLst>
          </p:cNvPr>
          <p:cNvPicPr>
            <a:picLocks noChangeAspect="1"/>
          </p:cNvPicPr>
          <p:nvPr/>
        </p:nvPicPr>
        <p:blipFill>
          <a:blip r:embed="rId2"/>
          <a:stretch>
            <a:fillRect/>
          </a:stretch>
        </p:blipFill>
        <p:spPr>
          <a:xfrm>
            <a:off x="2685056" y="3048000"/>
            <a:ext cx="3773888" cy="2160000"/>
          </a:xfrm>
          <a:prstGeom prst="rect">
            <a:avLst/>
          </a:prstGeom>
        </p:spPr>
      </p:pic>
      <p:sp>
        <p:nvSpPr>
          <p:cNvPr id="5" name="TextBox 4">
            <a:extLst>
              <a:ext uri="{FF2B5EF4-FFF2-40B4-BE49-F238E27FC236}">
                <a16:creationId xmlns:a16="http://schemas.microsoft.com/office/drawing/2014/main" id="{BB1D474E-867A-7DC9-5C03-8293F9A2B6E8}"/>
              </a:ext>
            </a:extLst>
          </p:cNvPr>
          <p:cNvSpPr txBox="1"/>
          <p:nvPr/>
        </p:nvSpPr>
        <p:spPr>
          <a:xfrm>
            <a:off x="457200" y="5131297"/>
            <a:ext cx="8229600" cy="769441"/>
          </a:xfrm>
          <a:prstGeom prst="rect">
            <a:avLst/>
          </a:prstGeom>
          <a:noFill/>
        </p:spPr>
        <p:txBody>
          <a:bodyPr wrap="square">
            <a:spAutoFit/>
          </a:bodyPr>
          <a:lstStyle/>
          <a:p>
            <a:r>
              <a:rPr kumimoji="0" lang="en-IN" sz="2200" b="0" i="0" u="none" strike="noStrike" kern="1200" cap="none" spc="0" normalizeH="0" baseline="0" noProof="0" dirty="0">
                <a:ln>
                  <a:noFill/>
                </a:ln>
                <a:solidFill>
                  <a:srgbClr val="366092"/>
                </a:solidFill>
                <a:effectLst/>
                <a:uLnTx/>
                <a:uFillTx/>
                <a:latin typeface="Calibri"/>
                <a:ea typeface="+mn-ea"/>
                <a:cs typeface="+mn-cs"/>
              </a:rPr>
              <a:t>Just as with Fermat's Little Theorem, there is nothing special about the numbers we chose, other than the fact that </a:t>
            </a:r>
            <a:r>
              <a:rPr kumimoji="0" lang="en-IN" sz="2200" b="0" i="0" u="none" strike="noStrike" kern="1200" cap="none" spc="0" normalizeH="0" baseline="0" noProof="0" dirty="0">
                <a:ln>
                  <a:noFill/>
                </a:ln>
                <a:solidFill>
                  <a:srgbClr val="366092"/>
                </a:solidFill>
                <a:effectLst/>
                <a:uLnTx/>
                <a:uFillTx/>
                <a:latin typeface="Cambria Math"/>
                <a:ea typeface="+mn-ea"/>
                <a:cs typeface="+mn-cs"/>
              </a:rPr>
              <a:t>3</a:t>
            </a:r>
            <a:r>
              <a:rPr kumimoji="0" lang="en-IN" sz="2200" b="0" i="0" u="none" strike="noStrike" kern="1200" cap="none" spc="0" normalizeH="0" baseline="0" noProof="0" dirty="0">
                <a:ln>
                  <a:noFill/>
                </a:ln>
                <a:solidFill>
                  <a:srgbClr val="366092"/>
                </a:solidFill>
                <a:effectLst/>
                <a:uLnTx/>
                <a:uFillTx/>
                <a:latin typeface="Calibri"/>
                <a:ea typeface="+mn-ea"/>
                <a:cs typeface="+mn-cs"/>
              </a:rPr>
              <a:t> and </a:t>
            </a:r>
            <a:r>
              <a:rPr kumimoji="0" lang="en-IN" sz="2200" b="0" i="0" u="none" strike="noStrike" kern="1200" cap="none" spc="0" normalizeH="0" baseline="0" noProof="0" dirty="0">
                <a:ln>
                  <a:noFill/>
                </a:ln>
                <a:solidFill>
                  <a:srgbClr val="366092"/>
                </a:solidFill>
                <a:effectLst/>
                <a:uLnTx/>
                <a:uFillTx/>
                <a:latin typeface="Cambria Math"/>
                <a:ea typeface="+mn-ea"/>
                <a:cs typeface="+mn-cs"/>
              </a:rPr>
              <a:t>5</a:t>
            </a:r>
            <a:r>
              <a:rPr kumimoji="0" lang="en-IN" sz="2200" b="0" i="0" u="none" strike="noStrike" kern="1200" cap="none" spc="0" normalizeH="0" baseline="0" noProof="0" dirty="0">
                <a:ln>
                  <a:noFill/>
                </a:ln>
                <a:solidFill>
                  <a:srgbClr val="366092"/>
                </a:solidFill>
                <a:effectLst/>
                <a:uLnTx/>
                <a:uFillTx/>
                <a:latin typeface="Calibri"/>
                <a:ea typeface="+mn-ea"/>
                <a:cs typeface="+mn-cs"/>
              </a:rPr>
              <a:t> are both prime.</a:t>
            </a:r>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normAutofit/>
          </a:bodyPr>
          <a:lstStyle/>
          <a:p>
            <a:pPr>
              <a:defRPr sz="2800"/>
            </a:pPr>
            <a:r>
              <a:rPr sz="2800" dirty="0"/>
              <a:t>Verify Euler's Theorem with the prime numbers</a:t>
            </a:r>
            <a:r>
              <a:rPr lang="en-US" sz="2800" dirty="0"/>
              <a:t> </a:t>
            </a:r>
            <a:r>
              <a:rPr lang="en-US" sz="2800" i="1" dirty="0"/>
              <a:t>p</a:t>
            </a:r>
            <a:r>
              <a:rPr lang="en-US" sz="2800" dirty="0"/>
              <a:t> = 2</a:t>
            </a:r>
            <a:r>
              <a:rPr sz="2800" dirty="0"/>
              <a:t> and</a:t>
            </a:r>
            <a:r>
              <a:rPr lang="en-US" sz="2800" dirty="0"/>
              <a:t> </a:t>
            </a:r>
            <a:r>
              <a:rPr lang="en-US" sz="2800" i="1" dirty="0"/>
              <a:t>q</a:t>
            </a:r>
            <a:r>
              <a:rPr lang="en-US" sz="2800" dirty="0"/>
              <a:t> = 3.</a:t>
            </a:r>
            <a:r>
              <a:rPr sz="2800" dirty="0"/>
              <a:t> Let</a:t>
            </a:r>
            <a:r>
              <a:rPr lang="en-US" sz="2800" dirty="0"/>
              <a:t> </a:t>
            </a:r>
            <a:r>
              <a:rPr lang="en-US" sz="2800" i="1" dirty="0"/>
              <a:t>x</a:t>
            </a:r>
            <a:r>
              <a:rPr lang="en-US" sz="2800" dirty="0"/>
              <a:t> = 2</a:t>
            </a:r>
            <a:r>
              <a:rPr sz="2800" dirty="0"/>
              <a:t> and</a:t>
            </a:r>
            <a:r>
              <a:rPr lang="en-US" sz="2800" dirty="0"/>
              <a:t> </a:t>
            </a:r>
            <a:r>
              <a:rPr lang="en-US" sz="2800" i="1" dirty="0"/>
              <a:t>a</a:t>
            </a:r>
            <a:r>
              <a:rPr lang="en-US" sz="2800" dirty="0"/>
              <a:t> = 1.</a:t>
            </a:r>
          </a:p>
          <a:p>
            <a:pPr>
              <a:defRPr sz="2800"/>
            </a:pPr>
            <a:endParaRPr lang="en-US" dirty="0"/>
          </a:p>
          <a:p>
            <a:pPr>
              <a:defRPr sz="2800"/>
            </a:pPr>
            <a:r>
              <a:rPr lang="en-US" sz="2800" dirty="0"/>
              <a:t>Answer:</a:t>
            </a:r>
            <a:endParaRPr sz="2800" dirty="0"/>
          </a:p>
        </p:txBody>
      </p:sp>
      <p:pic>
        <p:nvPicPr>
          <p:cNvPr id="5" name="Picture 4" descr="2 superscript open parentheses 1 times open parentheses 2 minus 1 close parentheses times open parentheses 3 minus 1 close parentheses plus 1 close parentheses minus 2 equals 2 cubed minus 2&#10;&#10;equals 8 minus 2 which equal to 6 is identical to 0 mod 6">
            <a:extLst>
              <a:ext uri="{FF2B5EF4-FFF2-40B4-BE49-F238E27FC236}">
                <a16:creationId xmlns:a16="http://schemas.microsoft.com/office/drawing/2014/main" id="{973799F2-92B7-FE4B-743B-DBA10AC34372}"/>
              </a:ext>
            </a:extLst>
          </p:cNvPr>
          <p:cNvPicPr>
            <a:picLocks noChangeAspect="1"/>
          </p:cNvPicPr>
          <p:nvPr/>
        </p:nvPicPr>
        <p:blipFill>
          <a:blip r:embed="rId2"/>
          <a:stretch>
            <a:fillRect/>
          </a:stretch>
        </p:blipFill>
        <p:spPr>
          <a:xfrm>
            <a:off x="2743200" y="2971800"/>
            <a:ext cx="3657600" cy="2009775"/>
          </a:xfrm>
          <a:prstGeom prst="rect">
            <a:avLst/>
          </a:prstGeom>
        </p:spPr>
      </p:pic>
    </p:spTree>
    <p:extLst>
      <p:ext uri="{BB962C8B-B14F-4D97-AF65-F5344CB8AC3E}">
        <p14:creationId xmlns:p14="http://schemas.microsoft.com/office/powerpoint/2010/main" val="3573989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(Modified) </a:t>
            </a:r>
            <a:r>
              <a:rPr dirty="0"/>
              <a:t>Euler's Theorem</a:t>
            </a:r>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a:xfrm>
            <a:off x="457200" y="1082078"/>
            <a:ext cx="8229600" cy="4861522"/>
          </a:xfrm>
        </p:spPr>
        <p:txBody>
          <a:bodyPr>
            <a:normAutofit/>
          </a:bodyPr>
          <a:lstStyle/>
          <a:p>
            <a:r>
              <a:rPr lang="en-US" sz="2800" dirty="0"/>
              <a:t>	</a:t>
            </a:r>
            <a:endParaRPr sz="2800" dirty="0"/>
          </a:p>
        </p:txBody>
      </p:sp>
      <p:pic>
        <p:nvPicPr>
          <p:cNvPr id="5" name="Picture 4" descr="x superscript open parentheses a times open parentheses p minus 1 close parentheses times open parentheses q minus 1 close parentheses plus 1 close parentheses&#10;is identical to x mod n ">
            <a:extLst>
              <a:ext uri="{FF2B5EF4-FFF2-40B4-BE49-F238E27FC236}">
                <a16:creationId xmlns:a16="http://schemas.microsoft.com/office/drawing/2014/main" id="{C3111827-380F-80E4-0017-E0F37DAC9477}"/>
              </a:ext>
            </a:extLst>
          </p:cNvPr>
          <p:cNvPicPr>
            <a:picLocks noChangeAspect="1"/>
          </p:cNvPicPr>
          <p:nvPr/>
        </p:nvPicPr>
        <p:blipFill>
          <a:blip r:embed="rId2"/>
          <a:stretch>
            <a:fillRect/>
          </a:stretch>
        </p:blipFill>
        <p:spPr>
          <a:xfrm>
            <a:off x="2838666" y="1268605"/>
            <a:ext cx="3466667" cy="576000"/>
          </a:xfrm>
          <a:prstGeom prst="rect">
            <a:avLst/>
          </a:prstGeom>
        </p:spPr>
      </p:pic>
      <p:sp>
        <p:nvSpPr>
          <p:cNvPr id="7" name="TextBox 6">
            <a:extLst>
              <a:ext uri="{FF2B5EF4-FFF2-40B4-BE49-F238E27FC236}">
                <a16:creationId xmlns:a16="http://schemas.microsoft.com/office/drawing/2014/main" id="{3D355385-301E-C93A-C443-598D99CB86D5}"/>
              </a:ext>
            </a:extLst>
          </p:cNvPr>
          <p:cNvSpPr txBox="1"/>
          <p:nvPr/>
        </p:nvSpPr>
        <p:spPr>
          <a:xfrm>
            <a:off x="457200" y="1905000"/>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where </a:t>
            </a:r>
            <a:r>
              <a:rPr kumimoji="0" lang="en-US" sz="2800" b="0" i="1" u="none" strike="noStrike" kern="1200" cap="none" spc="0" normalizeH="0" baseline="0" noProof="0" dirty="0">
                <a:ln>
                  <a:noFill/>
                </a:ln>
                <a:solidFill>
                  <a:srgbClr val="000000"/>
                </a:solidFill>
                <a:effectLst/>
                <a:uLnTx/>
                <a:uFillTx/>
                <a:latin typeface="Calibri"/>
                <a:ea typeface="+mn-ea"/>
                <a:cs typeface="+mn-cs"/>
              </a:rPr>
              <a:t>p</a:t>
            </a:r>
            <a:r>
              <a:rPr kumimoji="0" lang="en-US" sz="2800" b="0" i="0" u="none" strike="noStrike" kern="1200" cap="none" spc="0" normalizeH="0" baseline="0" noProof="0" dirty="0">
                <a:ln>
                  <a:noFill/>
                </a:ln>
                <a:solidFill>
                  <a:srgbClr val="000000"/>
                </a:solidFill>
                <a:effectLst/>
                <a:uLnTx/>
                <a:uFillTx/>
                <a:latin typeface="Calibri"/>
                <a:ea typeface="+mn-ea"/>
                <a:cs typeface="+mn-cs"/>
              </a:rPr>
              <a:t> and </a:t>
            </a:r>
            <a:r>
              <a:rPr kumimoji="0" lang="en-US" sz="2800" b="0" i="1" u="none" strike="noStrike" kern="1200" cap="none" spc="0" normalizeH="0" baseline="0" noProof="0" dirty="0">
                <a:ln>
                  <a:noFill/>
                </a:ln>
                <a:solidFill>
                  <a:srgbClr val="000000"/>
                </a:solidFill>
                <a:effectLst/>
                <a:uLnTx/>
                <a:uFillTx/>
                <a:latin typeface="Calibri"/>
                <a:ea typeface="+mn-ea"/>
                <a:cs typeface="+mn-cs"/>
              </a:rPr>
              <a:t>q</a:t>
            </a:r>
            <a:r>
              <a:rPr kumimoji="0" lang="en-US" sz="2800" b="0" i="0" u="none" strike="noStrike" kern="1200" cap="none" spc="0" normalizeH="0" baseline="0" noProof="0" dirty="0">
                <a:ln>
                  <a:noFill/>
                </a:ln>
                <a:solidFill>
                  <a:srgbClr val="000000"/>
                </a:solidFill>
                <a:effectLst/>
                <a:uLnTx/>
                <a:uFillTx/>
                <a:latin typeface="Calibri"/>
                <a:ea typeface="+mn-ea"/>
                <a:cs typeface="+mn-cs"/>
              </a:rPr>
              <a:t> are prime numbers, </a:t>
            </a:r>
            <a:r>
              <a:rPr kumimoji="0" lang="en-US" sz="2800" b="0" i="1" u="none" strike="noStrike" kern="1200" cap="none" spc="0" normalizeH="0" baseline="0" noProof="0" dirty="0">
                <a:ln>
                  <a:noFill/>
                </a:ln>
                <a:solidFill>
                  <a:srgbClr val="000000"/>
                </a:solidFill>
                <a:effectLst/>
                <a:uLnTx/>
                <a:uFillTx/>
                <a:latin typeface="Calibri"/>
                <a:ea typeface="+mn-ea"/>
                <a:cs typeface="+mn-cs"/>
              </a:rPr>
              <a:t>n</a:t>
            </a:r>
            <a:r>
              <a:rPr kumimoji="0" lang="en-US" sz="2800" b="0" i="0" u="none" strike="noStrike" kern="1200" cap="none" spc="0" normalizeH="0" baseline="0" noProof="0" dirty="0">
                <a:ln>
                  <a:noFill/>
                </a:ln>
                <a:solidFill>
                  <a:srgbClr val="000000"/>
                </a:solidFill>
                <a:effectLst/>
                <a:uLnTx/>
                <a:uFillTx/>
                <a:latin typeface="Calibri"/>
                <a:ea typeface="+mn-ea"/>
                <a:cs typeface="+mn-cs"/>
              </a:rPr>
              <a:t> = </a:t>
            </a:r>
            <a:r>
              <a:rPr kumimoji="0" lang="en-US" sz="2800" b="0" i="1" u="none" strike="noStrike" kern="1200" cap="none" spc="0" normalizeH="0" baseline="0" noProof="0" dirty="0">
                <a:ln>
                  <a:noFill/>
                </a:ln>
                <a:solidFill>
                  <a:srgbClr val="000000"/>
                </a:solidFill>
                <a:effectLst/>
                <a:uLnTx/>
                <a:uFillTx/>
                <a:latin typeface="Calibri"/>
                <a:ea typeface="+mn-ea"/>
                <a:cs typeface="+mn-cs"/>
              </a:rPr>
              <a:t>pq</a:t>
            </a:r>
            <a:r>
              <a:rPr kumimoji="0" lang="en-US" sz="2800" b="0" i="0" u="none" strike="noStrike" kern="1200" cap="none" spc="0" normalizeH="0" baseline="0" noProof="0" dirty="0">
                <a:ln>
                  <a:noFill/>
                </a:ln>
                <a:solidFill>
                  <a:srgbClr val="000000"/>
                </a:solidFill>
                <a:effectLst/>
                <a:uLnTx/>
                <a:uFillTx/>
                <a:latin typeface="Calibri"/>
                <a:ea typeface="+mn-ea"/>
                <a:cs typeface="+mn-cs"/>
              </a:rPr>
              <a:t>, and </a:t>
            </a:r>
            <a:r>
              <a:rPr kumimoji="0" lang="en-US" sz="2800" b="0" i="1" u="none" strike="noStrike" kern="1200" cap="none" spc="0" normalizeH="0" baseline="0" noProof="0" dirty="0">
                <a:ln>
                  <a:noFill/>
                </a:ln>
                <a:solidFill>
                  <a:srgbClr val="000000"/>
                </a:solidFill>
                <a:effectLst/>
                <a:uLnTx/>
                <a:uFillTx/>
                <a:latin typeface="Calibri"/>
                <a:ea typeface="+mn-ea"/>
                <a:cs typeface="+mn-cs"/>
              </a:rPr>
              <a:t>x</a:t>
            </a:r>
            <a:r>
              <a:rPr kumimoji="0" lang="en-US" sz="2800" b="0" i="0" u="none" strike="noStrike" kern="1200" cap="none" spc="0" normalizeH="0" baseline="0" noProof="0" dirty="0">
                <a:ln>
                  <a:noFill/>
                </a:ln>
                <a:solidFill>
                  <a:srgbClr val="000000"/>
                </a:solidFill>
                <a:effectLst/>
                <a:uLnTx/>
                <a:uFillTx/>
                <a:latin typeface="Calibri"/>
                <a:ea typeface="+mn-ea"/>
                <a:cs typeface="+mn-cs"/>
              </a:rPr>
              <a:t> and </a:t>
            </a:r>
            <a:r>
              <a:rPr kumimoji="0" lang="en-US" sz="2800" b="0" i="1" u="none" strike="noStrike" kern="1200" cap="none" spc="0" normalizeH="0" baseline="0" noProof="0" dirty="0">
                <a:ln>
                  <a:noFill/>
                </a:ln>
                <a:solidFill>
                  <a:srgbClr val="000000"/>
                </a:solidFill>
                <a:effectLst/>
                <a:uLnTx/>
                <a:uFillTx/>
                <a:latin typeface="Calibri"/>
                <a:ea typeface="+mn-ea"/>
                <a:cs typeface="+mn-cs"/>
              </a:rPr>
              <a:t>a</a:t>
            </a:r>
            <a:r>
              <a:rPr kumimoji="0" lang="en-US" sz="2800" b="0" i="0" u="none" strike="noStrike" kern="1200" cap="none" spc="0" normalizeH="0" baseline="0" noProof="0" dirty="0">
                <a:ln>
                  <a:noFill/>
                </a:ln>
                <a:solidFill>
                  <a:srgbClr val="000000"/>
                </a:solidFill>
                <a:effectLst/>
                <a:uLnTx/>
                <a:uFillTx/>
                <a:latin typeface="Calibri"/>
                <a:ea typeface="+mn-ea"/>
                <a:cs typeface="+mn-cs"/>
              </a:rPr>
              <a:t> are any positive integers.</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2</a:t>
            </a:r>
            <a:endParaRPr dirty="0"/>
          </a:p>
        </p:txBody>
      </p:sp>
      <p:sp>
        <p:nvSpPr>
          <p:cNvPr id="3" name="Text Placeholder 2"/>
          <p:cNvSpPr>
            <a:spLocks noGrp="1"/>
          </p:cNvSpPr>
          <p:nvPr>
            <p:ph type="body" sz="quarter" idx="10"/>
          </p:nvPr>
        </p:nvSpPr>
        <p:spPr/>
        <p:txBody>
          <a:bodyPr>
            <a:normAutofit/>
          </a:bodyPr>
          <a:lstStyle/>
          <a:p>
            <a:pPr>
              <a:defRPr sz="2800"/>
            </a:pPr>
            <a:endParaRPr lang="en-US" sz="1100" dirty="0"/>
          </a:p>
          <a:p>
            <a:pPr>
              <a:defRPr sz="2800"/>
            </a:pPr>
            <a:r>
              <a:rPr lang="en-US" sz="2600" dirty="0"/>
              <a:t>To encode a number, we use</a:t>
            </a:r>
            <a:endParaRPr sz="2600" dirty="0"/>
          </a:p>
        </p:txBody>
      </p:sp>
      <p:pic>
        <p:nvPicPr>
          <p:cNvPr id="5" name="Picture 4" descr="open parentheses secret number close parentheses superscript e mod n ">
            <a:extLst>
              <a:ext uri="{FF2B5EF4-FFF2-40B4-BE49-F238E27FC236}">
                <a16:creationId xmlns:a16="http://schemas.microsoft.com/office/drawing/2014/main" id="{4E0AF40E-E06C-AF9D-5C86-34A406300430}"/>
              </a:ext>
            </a:extLst>
          </p:cNvPr>
          <p:cNvPicPr>
            <a:picLocks noChangeAspect="1"/>
          </p:cNvPicPr>
          <p:nvPr/>
        </p:nvPicPr>
        <p:blipFill>
          <a:blip r:embed="rId2"/>
          <a:stretch>
            <a:fillRect/>
          </a:stretch>
        </p:blipFill>
        <p:spPr>
          <a:xfrm>
            <a:off x="4419600" y="1295400"/>
            <a:ext cx="3543300" cy="533400"/>
          </a:xfrm>
          <a:prstGeom prst="rect">
            <a:avLst/>
          </a:prstGeom>
        </p:spPr>
      </p:pic>
      <p:sp>
        <p:nvSpPr>
          <p:cNvPr id="9" name="TextBox 8">
            <a:extLst>
              <a:ext uri="{FF2B5EF4-FFF2-40B4-BE49-F238E27FC236}">
                <a16:creationId xmlns:a16="http://schemas.microsoft.com/office/drawing/2014/main" id="{C1CF6C55-F7E8-8344-A2D0-1C64FEFD21AF}"/>
              </a:ext>
            </a:extLst>
          </p:cNvPr>
          <p:cNvSpPr txBox="1"/>
          <p:nvPr/>
        </p:nvSpPr>
        <p:spPr>
          <a:xfrm>
            <a:off x="457200" y="1790186"/>
            <a:ext cx="40386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To decode a number, we use</a:t>
            </a:r>
            <a:endParaRPr lang="en-IN" sz="2600" dirty="0"/>
          </a:p>
        </p:txBody>
      </p:sp>
      <p:pic>
        <p:nvPicPr>
          <p:cNvPr id="7" name="Picture 6" descr="open parentheses secret number superscript e close parentheses superscript d mod n">
            <a:extLst>
              <a:ext uri="{FF2B5EF4-FFF2-40B4-BE49-F238E27FC236}">
                <a16:creationId xmlns:a16="http://schemas.microsoft.com/office/drawing/2014/main" id="{8E08790A-A108-653B-88CD-EB1C556D2D50}"/>
              </a:ext>
            </a:extLst>
          </p:cNvPr>
          <p:cNvPicPr>
            <a:picLocks noChangeAspect="1"/>
          </p:cNvPicPr>
          <p:nvPr/>
        </p:nvPicPr>
        <p:blipFill>
          <a:blip r:embed="rId3"/>
          <a:stretch>
            <a:fillRect/>
          </a:stretch>
        </p:blipFill>
        <p:spPr>
          <a:xfrm>
            <a:off x="4419600" y="1732559"/>
            <a:ext cx="3695700" cy="61912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Using Public-Key Encryption</a:t>
            </a:r>
          </a:p>
        </p:txBody>
      </p:sp>
      <p:sp>
        <p:nvSpPr>
          <p:cNvPr id="3" name="Text Placeholder 2"/>
          <p:cNvSpPr>
            <a:spLocks noGrp="1"/>
          </p:cNvSpPr>
          <p:nvPr>
            <p:ph type="body" sz="quarter" idx="10"/>
          </p:nvPr>
        </p:nvSpPr>
        <p:spPr/>
        <p:txBody>
          <a:bodyPr>
            <a:normAutofit/>
          </a:bodyPr>
          <a:lstStyle/>
          <a:p>
            <a:pPr>
              <a:defRPr sz="2800"/>
            </a:pPr>
            <a:r>
              <a:rPr sz="2800" dirty="0"/>
              <a:t>Let</a:t>
            </a:r>
            <a:r>
              <a:rPr lang="en-US" sz="2800" dirty="0"/>
              <a:t> </a:t>
            </a:r>
            <a:r>
              <a:rPr lang="en-US" sz="2800" i="1" dirty="0"/>
              <a:t>C</a:t>
            </a:r>
            <a:r>
              <a:rPr lang="en-US" sz="2800" dirty="0"/>
              <a:t> = 2</a:t>
            </a:r>
            <a:r>
              <a:rPr sz="2800" dirty="0"/>
              <a:t> be a secret number. Encode</a:t>
            </a:r>
            <a:r>
              <a:rPr lang="en-US" sz="2800" dirty="0"/>
              <a:t> </a:t>
            </a:r>
            <a:r>
              <a:rPr lang="en-US" sz="2800" i="1" dirty="0"/>
              <a:t>C</a:t>
            </a:r>
            <a:r>
              <a:rPr sz="2800" dirty="0"/>
              <a:t> using the following public key. Let</a:t>
            </a:r>
            <a:r>
              <a:rPr lang="en-US" sz="2800" dirty="0"/>
              <a:t> </a:t>
            </a:r>
            <a:r>
              <a:rPr lang="en-US" sz="2800" i="1" dirty="0"/>
              <a:t>M</a:t>
            </a:r>
            <a:r>
              <a:rPr sz="2800" dirty="0"/>
              <a:t> be the new encoded number.</a:t>
            </a:r>
          </a:p>
          <a:p>
            <a:pPr>
              <a:defRPr sz="2800"/>
            </a:pPr>
            <a:r>
              <a:rPr sz="2800" dirty="0"/>
              <a:t>Public Key:</a:t>
            </a:r>
            <a:r>
              <a:rPr lang="en-US" sz="2800" dirty="0"/>
              <a:t> </a:t>
            </a:r>
            <a:r>
              <a:rPr lang="en-US" sz="2800" i="1" dirty="0"/>
              <a:t>n</a:t>
            </a:r>
            <a:r>
              <a:rPr lang="en-US" sz="2800" dirty="0"/>
              <a:t> = 115 and </a:t>
            </a:r>
            <a:r>
              <a:rPr lang="en-US" sz="2800" i="1" dirty="0"/>
              <a:t>e</a:t>
            </a:r>
            <a:r>
              <a:rPr lang="en-US" sz="2800" dirty="0"/>
              <a:t> = 17</a:t>
            </a:r>
          </a:p>
          <a:p>
            <a:r>
              <a:rPr lang="en-IN" sz="2800" b="1" dirty="0"/>
              <a:t>Solution</a:t>
            </a:r>
          </a:p>
          <a:p>
            <a:pPr>
              <a:defRPr sz="2800"/>
            </a:pPr>
            <a:r>
              <a:rPr lang="en-IN" sz="2800" dirty="0"/>
              <a:t>To encode </a:t>
            </a:r>
            <a:r>
              <a:rPr lang="en-IN" sz="2800" i="1" dirty="0"/>
              <a:t>C</a:t>
            </a:r>
            <a:r>
              <a:rPr lang="en-IN" sz="2800" dirty="0"/>
              <a:t>, we have to calculate</a:t>
            </a:r>
          </a:p>
        </p:txBody>
      </p:sp>
      <p:pic>
        <p:nvPicPr>
          <p:cNvPr id="7" name="Picture 6" descr="C superscript e mod n">
            <a:extLst>
              <a:ext uri="{FF2B5EF4-FFF2-40B4-BE49-F238E27FC236}">
                <a16:creationId xmlns:a16="http://schemas.microsoft.com/office/drawing/2014/main" id="{7CC314DC-6318-108D-DD0D-F1AE575920AA}"/>
              </a:ext>
            </a:extLst>
          </p:cNvPr>
          <p:cNvPicPr>
            <a:picLocks noChangeAspect="1"/>
          </p:cNvPicPr>
          <p:nvPr/>
        </p:nvPicPr>
        <p:blipFill>
          <a:blip r:embed="rId2"/>
          <a:stretch>
            <a:fillRect/>
          </a:stretch>
        </p:blipFill>
        <p:spPr>
          <a:xfrm>
            <a:off x="5468712" y="3462338"/>
            <a:ext cx="1630588" cy="504000"/>
          </a:xfrm>
          <a:prstGeom prst="rect">
            <a:avLst/>
          </a:prstGeom>
        </p:spPr>
      </p:pic>
      <p:pic>
        <p:nvPicPr>
          <p:cNvPr id="9" name="Picture 8" descr="C superscript e mod n is identical to 2 superscript 17 times mod 115 &#10;&#10;is identical to 131,072 times mod 115 &#10;&#10;is identical to 87 times mod 115">
            <a:extLst>
              <a:ext uri="{FF2B5EF4-FFF2-40B4-BE49-F238E27FC236}">
                <a16:creationId xmlns:a16="http://schemas.microsoft.com/office/drawing/2014/main" id="{F08BE66F-2FB8-AC55-CB68-183C8659928E}"/>
              </a:ext>
            </a:extLst>
          </p:cNvPr>
          <p:cNvPicPr>
            <a:picLocks noChangeAspect="1"/>
          </p:cNvPicPr>
          <p:nvPr/>
        </p:nvPicPr>
        <p:blipFill>
          <a:blip r:embed="rId3"/>
          <a:stretch>
            <a:fillRect/>
          </a:stretch>
        </p:blipFill>
        <p:spPr>
          <a:xfrm>
            <a:off x="2433637" y="3975022"/>
            <a:ext cx="4276725" cy="1562100"/>
          </a:xfrm>
          <a:prstGeom prst="rect">
            <a:avLst/>
          </a:prstGeom>
        </p:spPr>
      </p:pic>
      <p:sp>
        <p:nvSpPr>
          <p:cNvPr id="5" name="TextBox 4">
            <a:extLst>
              <a:ext uri="{FF2B5EF4-FFF2-40B4-BE49-F238E27FC236}">
                <a16:creationId xmlns:a16="http://schemas.microsoft.com/office/drawing/2014/main" id="{8B22B3FE-3345-3542-D799-191F8E1F3F09}"/>
              </a:ext>
            </a:extLst>
          </p:cNvPr>
          <p:cNvSpPr txBox="1"/>
          <p:nvPr/>
        </p:nvSpPr>
        <p:spPr>
          <a:xfrm>
            <a:off x="457480" y="5496580"/>
            <a:ext cx="5943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So, our encoded number is now </a:t>
            </a:r>
            <a:r>
              <a:rPr kumimoji="0" lang="en-IN" sz="2800" b="0" i="1" u="none" strike="noStrike" kern="1200" cap="none" spc="0" normalizeH="0" baseline="0" noProof="0" dirty="0">
                <a:ln>
                  <a:noFill/>
                </a:ln>
                <a:solidFill>
                  <a:srgbClr val="366092"/>
                </a:solidFill>
                <a:effectLst/>
                <a:uLnTx/>
                <a:uFillTx/>
                <a:latin typeface="Calibri"/>
                <a:ea typeface="+mn-ea"/>
                <a:cs typeface="+mn-cs"/>
              </a:rPr>
              <a:t>M</a:t>
            </a:r>
            <a:r>
              <a:rPr kumimoji="0" lang="en-IN" sz="2800" b="0" i="0" u="none" strike="noStrike" kern="1200" cap="none" spc="0" normalizeH="0" baseline="0" noProof="0" dirty="0">
                <a:ln>
                  <a:noFill/>
                </a:ln>
                <a:solidFill>
                  <a:srgbClr val="366092"/>
                </a:solidFill>
                <a:effectLst/>
                <a:uLnTx/>
                <a:uFillTx/>
                <a:latin typeface="Calibri"/>
                <a:ea typeface="+mn-ea"/>
                <a:cs typeface="+mn-cs"/>
              </a:rPr>
              <a:t> = 87.</a:t>
            </a:r>
            <a:endParaRPr lang="en-IN"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41F12CF-4341-4DD0-93CD-ADDA7F555D27}"/>
</file>

<file path=customXml/itemProps2.xml><?xml version="1.0" encoding="utf-8"?>
<ds:datastoreItem xmlns:ds="http://schemas.openxmlformats.org/officeDocument/2006/customXml" ds:itemID="{AA903035-E554-4967-BE08-C0FDA39A5850}"/>
</file>

<file path=customXml/itemProps3.xml><?xml version="1.0" encoding="utf-8"?>
<ds:datastoreItem xmlns:ds="http://schemas.openxmlformats.org/officeDocument/2006/customXml" ds:itemID="{B6A29843-68A4-4482-B214-07C574A0610C}"/>
</file>

<file path=docProps/app.xml><?xml version="1.0" encoding="utf-8"?>
<Properties xmlns="http://schemas.openxmlformats.org/officeDocument/2006/extended-properties" xmlns:vt="http://schemas.openxmlformats.org/officeDocument/2006/docPropsVTypes">
  <TotalTime>762</TotalTime>
  <Words>544</Words>
  <Application>Microsoft Office PowerPoint</Application>
  <PresentationFormat>On-screen Show (4:3)</PresentationFormat>
  <Paragraphs>46</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Calibri</vt:lpstr>
      <vt:lpstr>Cambria Math</vt:lpstr>
      <vt:lpstr>Courier New</vt:lpstr>
      <vt:lpstr>Arial</vt:lpstr>
      <vt:lpstr>Office Theme</vt:lpstr>
      <vt:lpstr>Section 8.4</vt:lpstr>
      <vt:lpstr>Helpful Hint 1</vt:lpstr>
      <vt:lpstr>Fun Fact</vt:lpstr>
      <vt:lpstr>Theorem: Euler's Theorem</vt:lpstr>
      <vt:lpstr>Example 1: Verifying Euler's Theorem</vt:lpstr>
      <vt:lpstr>Skill Check 1</vt:lpstr>
      <vt:lpstr>Theorem: (Modified) Euler's Theorem</vt:lpstr>
      <vt:lpstr>Helpful Hint 2</vt:lpstr>
      <vt:lpstr>Example 2: Using Public-Key Encryption</vt:lpstr>
      <vt:lpstr>Skill Check 2</vt:lpstr>
      <vt:lpstr>Example 3: Decoding with Private-Key Decryption—Slide 1</vt:lpstr>
      <vt:lpstr>Example 3: Decoding with Private-Key Decryption—Slide 2</vt:lpstr>
      <vt:lpstr>Example 3: Decoding with Private-Key Decryption—Slide 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157</cp:revision>
  <dcterms:created xsi:type="dcterms:W3CDTF">2013-04-26T14:43:13Z</dcterms:created>
  <dcterms:modified xsi:type="dcterms:W3CDTF">2025-10-08T12:06:39Z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