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2" r:id="rId3"/>
    <p:sldId id="260" r:id="rId4"/>
    <p:sldId id="307" r:id="rId5"/>
    <p:sldId id="265" r:id="rId6"/>
    <p:sldId id="259" r:id="rId7"/>
    <p:sldId id="257" r:id="rId8"/>
    <p:sldId id="308" r:id="rId9"/>
    <p:sldId id="262" r:id="rId10"/>
    <p:sldId id="309" r:id="rId11"/>
    <p:sldId id="263" r:id="rId12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21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Review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Chapter 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Euler's Theorem</a:t>
            </a:r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ctr">
              <a:defRPr sz="2800"/>
            </a:pPr>
            <a:r>
              <a:rPr lang="en-US" i="1" dirty="0">
                <a:latin typeface="Cambria Math" panose="02040503050406030204" pitchFamily="18" charset="0"/>
              </a:rPr>
              <a:t>	</a:t>
            </a:r>
          </a:p>
        </p:txBody>
      </p:sp>
      <p:pic>
        <p:nvPicPr>
          <p:cNvPr id="5" name="Picture 4" descr="X superscript open parentheses a times open parentheses p minus 1 close parentheses times open parentheses q minus 1 close parentheses plus 1 close parentheses minus X&#10;is identical to 0 mod n">
            <a:extLst>
              <a:ext uri="{FF2B5EF4-FFF2-40B4-BE49-F238E27FC236}">
                <a16:creationId xmlns:a16="http://schemas.microsoft.com/office/drawing/2014/main" id="{CDED6600-576E-5D3A-17E1-975325683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3333" y="1165860"/>
            <a:ext cx="3957333" cy="57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D738B89-E9F7-21A0-DA7B-B5CC1A4F87FF}"/>
              </a:ext>
            </a:extLst>
          </p:cNvPr>
          <p:cNvSpPr txBox="1"/>
          <p:nvPr/>
        </p:nvSpPr>
        <p:spPr>
          <a:xfrm>
            <a:off x="457198" y="1712893"/>
            <a:ext cx="8229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where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are prime numbers,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pq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are any positive integers.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(Modified) </a:t>
            </a:r>
            <a:r>
              <a:rPr dirty="0"/>
              <a:t>Euler's Theorem</a:t>
            </a:r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r>
              <a:rPr lang="en-US" sz="2800" dirty="0"/>
              <a:t>	</a:t>
            </a:r>
            <a:endParaRPr sz="2800" dirty="0"/>
          </a:p>
        </p:txBody>
      </p:sp>
      <p:pic>
        <p:nvPicPr>
          <p:cNvPr id="5" name="Picture 4" descr="x superscript open parentheses a times open parentheses p minus 1 close parentheses times open parentheses q minus 1 close parentheses plus 1 close parentheses&#10;is identical to x mod n">
            <a:extLst>
              <a:ext uri="{FF2B5EF4-FFF2-40B4-BE49-F238E27FC236}">
                <a16:creationId xmlns:a16="http://schemas.microsoft.com/office/drawing/2014/main" id="{C3111827-380F-80E4-0017-E0F37DAC94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8666" y="1268605"/>
            <a:ext cx="3466667" cy="57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355385-301E-C93A-C443-598D99CB86D5}"/>
              </a:ext>
            </a:extLst>
          </p:cNvPr>
          <p:cNvSpPr txBox="1"/>
          <p:nvPr/>
        </p:nvSpPr>
        <p:spPr>
          <a:xfrm>
            <a:off x="457200" y="190500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where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are prime numbers,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pq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are any positive integers.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Prime and Composite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b="1"/>
            </a:pPr>
            <a:r>
              <a:rPr sz="2800" dirty="0"/>
              <a:t>Prime numbers</a:t>
            </a:r>
          </a:p>
          <a:p>
            <a:r>
              <a:rPr sz="2800" dirty="0"/>
              <a:t>A </a:t>
            </a:r>
            <a:r>
              <a:rPr sz="2800" b="1" dirty="0"/>
              <a:t>prime number</a:t>
            </a:r>
            <a:r>
              <a:rPr sz="2800" dirty="0"/>
              <a:t> is a positive integer that has precisely two divisors: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 and itself.</a:t>
            </a:r>
          </a:p>
          <a:p>
            <a:pPr>
              <a:defRPr b="1"/>
            </a:pPr>
            <a:r>
              <a:rPr sz="2800" dirty="0"/>
              <a:t>Composite Numbers</a:t>
            </a:r>
          </a:p>
          <a:p>
            <a:r>
              <a:rPr sz="2800" dirty="0"/>
              <a:t>A </a:t>
            </a:r>
            <a:r>
              <a:rPr sz="2800" b="1" dirty="0"/>
              <a:t>composite number</a:t>
            </a:r>
            <a:r>
              <a:rPr sz="2800" dirty="0"/>
              <a:t> is a positive integer that has more than two divisors. Note that the numbers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 and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 are neither prime nor composite.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Greatest Common Divisor (GCD)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861522"/>
              </a:xfrm>
            </p:spPr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sz="2400" dirty="0"/>
                  <a:t>The largest integer that divides two numbers without a remainder is called the </a:t>
                </a:r>
                <a:r>
                  <a:rPr sz="2400" b="1" dirty="0"/>
                  <a:t>greatest common divisor</a:t>
                </a:r>
                <a:r>
                  <a:rPr lang="en-US" sz="2400" b="1" dirty="0"/>
                  <a:t> </a:t>
                </a:r>
                <a:r>
                  <a:rPr sz="2400" b="1" dirty="0"/>
                  <a:t>(GCD)</a:t>
                </a:r>
                <a:r>
                  <a:rPr sz="2400" dirty="0"/>
                  <a:t>. If 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sz="2400">
                        <a:latin typeface="Cambria Math" panose="02040503050406030204" pitchFamily="18" charset="0"/>
                      </a:rPr>
                      <m:t>GCD</m:t>
                    </m:r>
                    <m:r>
                      <a:rPr sz="2400">
                        <a:latin typeface="Cambria Math" panose="02040503050406030204" pitchFamily="18" charset="0"/>
                      </a:rPr>
                      <m:t>=</m:t>
                    </m:r>
                    <m:r>
                      <a:rPr sz="240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400" dirty="0"/>
                  <a:t> for a pair of numbers, the numbers are said to be </a:t>
                </a:r>
                <a:r>
                  <a:rPr sz="2400" b="1" dirty="0"/>
                  <a:t>relatively prime</a:t>
                </a:r>
                <a:r>
                  <a:rPr sz="2400" i="1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861522"/>
              </a:xfrm>
              <a:blipFill>
                <a:blip r:embed="rId2"/>
                <a:stretch>
                  <a:fillRect l="-959" t="-748" r="-8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Procedure: Sieve of Eratosthenes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Step 1</a:t>
            </a:r>
            <a:r>
              <a:rPr lang="en-US" sz="2800" dirty="0"/>
              <a:t>: </a:t>
            </a:r>
            <a:r>
              <a:rPr lang="en-US" dirty="0"/>
              <a:t>List all the positive integers between 2 and </a:t>
            </a:r>
            <a:r>
              <a:rPr lang="en-US" i="1" dirty="0"/>
              <a:t>N</a:t>
            </a:r>
            <a:r>
              <a:rPr lang="en-US" dirty="0"/>
              <a:t>. </a:t>
            </a:r>
          </a:p>
          <a:p>
            <a:r>
              <a:rPr lang="en-US" b="1" dirty="0"/>
              <a:t>Step 2</a:t>
            </a:r>
            <a:r>
              <a:rPr lang="en-US" sz="2800" dirty="0"/>
              <a:t>: </a:t>
            </a:r>
            <a:r>
              <a:rPr lang="en-US" dirty="0"/>
              <a:t>Highlight the smallest number (</a:t>
            </a:r>
            <a:r>
              <a:rPr lang="en-US" i="1" dirty="0"/>
              <a:t>p</a:t>
            </a:r>
            <a:r>
              <a:rPr lang="en-US" dirty="0"/>
              <a:t>) not crossed out or previously highlighted. This is a prime number.</a:t>
            </a:r>
          </a:p>
          <a:p>
            <a:r>
              <a:rPr lang="en-US" b="1" dirty="0"/>
              <a:t>Step 3: </a:t>
            </a:r>
            <a:r>
              <a:rPr lang="en-US" dirty="0"/>
              <a:t>Cross out all multiples of </a:t>
            </a:r>
            <a:r>
              <a:rPr lang="en-US" i="1" dirty="0"/>
              <a:t>p</a:t>
            </a:r>
            <a:r>
              <a:rPr lang="en-US" dirty="0"/>
              <a:t>. </a:t>
            </a:r>
          </a:p>
          <a:p>
            <a:r>
              <a:rPr lang="en-US" b="1" dirty="0"/>
              <a:t>Step 4: </a:t>
            </a:r>
            <a:r>
              <a:rPr lang="en-US" dirty="0"/>
              <a:t>Repeat steps 2 and 3 until all numbers are either highlighted or crossed out.</a:t>
            </a:r>
          </a:p>
        </p:txBody>
      </p:sp>
    </p:spTree>
    <p:extLst>
      <p:ext uri="{BB962C8B-B14F-4D97-AF65-F5344CB8AC3E}">
        <p14:creationId xmlns:p14="http://schemas.microsoft.com/office/powerpoint/2010/main" val="3471361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Steps for Using Euclid's Algorithm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marL="538163" indent="-538163" algn="just">
              <a:defRPr sz="2800"/>
            </a:pPr>
            <a:r>
              <a:rPr dirty="0"/>
              <a:t>​</a:t>
            </a:r>
            <a:r>
              <a:rPr lang="en-US" dirty="0"/>
              <a:t>1.	</a:t>
            </a:r>
            <a:r>
              <a:rPr sz="2800" dirty="0"/>
              <a:t>Divide the larger of the given numbers by the smaller (the divisor) and note the remainder.</a:t>
            </a:r>
            <a:endParaRPr lang="en-US" sz="2800" dirty="0"/>
          </a:p>
          <a:p>
            <a:pPr marL="538163" indent="-538163" algn="just">
              <a:defRPr sz="2800"/>
            </a:pPr>
            <a:endParaRPr sz="800" dirty="0"/>
          </a:p>
          <a:p>
            <a:pPr marL="538163" indent="-538163" algn="just">
              <a:defRPr sz="2800"/>
            </a:pPr>
            <a:r>
              <a:rPr dirty="0"/>
              <a:t>​</a:t>
            </a:r>
            <a:r>
              <a:rPr lang="en-US" dirty="0"/>
              <a:t>2.	</a:t>
            </a:r>
            <a:r>
              <a:rPr sz="2800" dirty="0"/>
              <a:t>Divide the original divisor (the smaller of the given numbers) by the remainder found in Step 1.</a:t>
            </a:r>
            <a:endParaRPr lang="en-US" sz="2800" dirty="0"/>
          </a:p>
          <a:p>
            <a:pPr marL="538163" indent="-538163" algn="just">
              <a:defRPr sz="2800"/>
            </a:pPr>
            <a:endParaRPr sz="800" dirty="0"/>
          </a:p>
          <a:p>
            <a:pPr marL="538163" indent="-538163" algn="just">
              <a:defRPr sz="2800"/>
            </a:pPr>
            <a:r>
              <a:rPr dirty="0"/>
              <a:t>​</a:t>
            </a:r>
            <a:r>
              <a:rPr lang="en-US" dirty="0"/>
              <a:t>3.	</a:t>
            </a:r>
            <a:r>
              <a:rPr sz="2800" dirty="0"/>
              <a:t>Continue dividing the previous divisor by the previous remainder until the remainder is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.</a:t>
            </a:r>
            <a:endParaRPr lang="en-US" sz="2800" dirty="0"/>
          </a:p>
          <a:p>
            <a:pPr marL="538163" indent="-538163" algn="just">
              <a:defRPr sz="2800"/>
            </a:pPr>
            <a:endParaRPr sz="800" dirty="0"/>
          </a:p>
          <a:p>
            <a:pPr marL="538163" indent="-538163" algn="just">
              <a:defRPr sz="2800"/>
            </a:pPr>
            <a:r>
              <a:rPr dirty="0"/>
              <a:t>​</a:t>
            </a:r>
            <a:r>
              <a:rPr lang="en-US" dirty="0"/>
              <a:t>4.	</a:t>
            </a:r>
            <a:r>
              <a:rPr sz="2800" dirty="0"/>
              <a:t>The last nonzero remainder is the GCD of the given numbers.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Fundamental Theorem of Arithmetic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r>
              <a:rPr lang="en-US" sz="2800" dirty="0"/>
              <a:t>The </a:t>
            </a:r>
            <a:r>
              <a:rPr lang="en-US" sz="2800" b="1" dirty="0"/>
              <a:t>fundamental theorem of arithmetic </a:t>
            </a:r>
            <a:r>
              <a:rPr lang="en-US" sz="2800" dirty="0"/>
              <a:t>states that every positive integer greater than </a:t>
            </a:r>
            <a:r>
              <a:rPr lang="en-US" sz="2800" dirty="0">
                <a:latin typeface="Cambria Math"/>
              </a:rPr>
              <a:t>1</a:t>
            </a:r>
            <a:r>
              <a:rPr lang="en-US" sz="2800" dirty="0"/>
              <a:t> is either a prime number or can be written as a unique product of prime numbers. This unique product of prime numbers is called its </a:t>
            </a:r>
            <a:r>
              <a:rPr lang="en-US" sz="2800" i="1" dirty="0"/>
              <a:t>prime factorization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Modular Arithmetic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In </a:t>
            </a:r>
            <a:r>
              <a:rPr sz="2800" b="1" dirty="0"/>
              <a:t>modular arithmetic</a:t>
            </a:r>
            <a:r>
              <a:rPr sz="2800" dirty="0"/>
              <a:t>, a number</a:t>
            </a:r>
            <a:r>
              <a:rPr lang="en-US" sz="2800" dirty="0"/>
              <a:t> </a:t>
            </a:r>
            <a:r>
              <a:rPr lang="en-US" sz="2800" i="1" dirty="0"/>
              <a:t>n</a:t>
            </a:r>
            <a:r>
              <a:rPr sz="2800" dirty="0"/>
              <a:t> is congruent to the remainder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sz="2800" dirty="0"/>
              <a:t> when it is divided by a fixed number</a:t>
            </a:r>
            <a:r>
              <a:rPr lang="en-US" sz="2800" dirty="0"/>
              <a:t> </a:t>
            </a:r>
            <a:r>
              <a:rPr lang="en-US" sz="2800" i="1" dirty="0"/>
              <a:t>m</a:t>
            </a:r>
            <a:r>
              <a:rPr lang="en-US" sz="2800" dirty="0"/>
              <a:t>.</a:t>
            </a:r>
            <a:r>
              <a:rPr sz="2800" dirty="0"/>
              <a:t> We write</a:t>
            </a:r>
            <a:r>
              <a:rPr lang="en-US" sz="2800" dirty="0"/>
              <a:t> </a:t>
            </a:r>
            <a:r>
              <a:rPr lang="en-US" sz="2800" i="1" dirty="0"/>
              <a:t>n</a:t>
            </a:r>
            <a:r>
              <a:rPr lang="en-US" sz="2800" dirty="0"/>
              <a:t> ≡ </a:t>
            </a:r>
            <a:r>
              <a:rPr lang="en-US" sz="2800" i="1" dirty="0"/>
              <a:t>r</a:t>
            </a:r>
            <a:r>
              <a:rPr lang="en-US" sz="2800" dirty="0"/>
              <a:t>(</a:t>
            </a:r>
            <a:r>
              <a:rPr lang="en-US" sz="2800" i="1" dirty="0"/>
              <a:t>mod m</a:t>
            </a:r>
            <a:r>
              <a:rPr lang="en-US" sz="2800" dirty="0"/>
              <a:t>).</a:t>
            </a:r>
            <a:r>
              <a:rPr sz="2800" dirty="0"/>
              <a:t> Note that</a:t>
            </a:r>
            <a:r>
              <a:rPr lang="en-US" sz="2800" dirty="0"/>
              <a:t> </a:t>
            </a:r>
            <a:r>
              <a:rPr lang="en-US" sz="2800" i="1" dirty="0"/>
              <a:t>m</a:t>
            </a:r>
            <a:r>
              <a:rPr sz="2800" dirty="0"/>
              <a:t> is referred to as the </a:t>
            </a:r>
            <a:r>
              <a:rPr sz="2800" b="1" dirty="0"/>
              <a:t>modulus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Fermat's Little Theorem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600" dirty="0"/>
              <a:t>Let</a:t>
            </a:r>
            <a:r>
              <a:rPr lang="en-US" sz="2600" dirty="0"/>
              <a:t> </a:t>
            </a:r>
            <a:r>
              <a:rPr lang="en-US" sz="2600" i="1" dirty="0"/>
              <a:t>p</a:t>
            </a:r>
            <a:r>
              <a:rPr sz="2600" dirty="0"/>
              <a:t> be any prime number and</a:t>
            </a:r>
            <a:r>
              <a:rPr lang="en-US" sz="2600" dirty="0"/>
              <a:t> </a:t>
            </a:r>
            <a:r>
              <a:rPr lang="en-US" sz="2600" i="1" dirty="0"/>
              <a:t>x</a:t>
            </a:r>
            <a:r>
              <a:rPr sz="2600" dirty="0"/>
              <a:t> be any positive integer. Then,</a:t>
            </a:r>
          </a:p>
          <a:p>
            <a:endParaRPr sz="2800" dirty="0"/>
          </a:p>
        </p:txBody>
      </p:sp>
      <p:pic>
        <p:nvPicPr>
          <p:cNvPr id="5" name="Picture 4" descr="x superscript p minus x is identical to 0  mod p ">
            <a:extLst>
              <a:ext uri="{FF2B5EF4-FFF2-40B4-BE49-F238E27FC236}">
                <a16:creationId xmlns:a16="http://schemas.microsoft.com/office/drawing/2014/main" id="{1804F525-977A-37F2-0510-A29B3238A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250" y="1498600"/>
            <a:ext cx="2447925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Contrapositive of Fermat's Little Theorem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7853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/>
              <a:t>Let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sz="2400" dirty="0"/>
              <a:t> and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sz="2400" dirty="0"/>
              <a:t> be positive integers. If</a:t>
            </a:r>
          </a:p>
          <a:p>
            <a:endParaRPr sz="2800" dirty="0"/>
          </a:p>
        </p:txBody>
      </p:sp>
      <p:pic>
        <p:nvPicPr>
          <p:cNvPr id="5" name="Picture 4" descr="x superscript n minus x not identical to 0 mod n, then n is">
            <a:extLst>
              <a:ext uri="{FF2B5EF4-FFF2-40B4-BE49-F238E27FC236}">
                <a16:creationId xmlns:a16="http://schemas.microsoft.com/office/drawing/2014/main" id="{BE3374CF-F59D-F8DF-F372-CFD4E8B4F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0750" y="1075728"/>
            <a:ext cx="3686175" cy="495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D4464D-C9A4-D822-4816-2786020E9AFD}"/>
              </a:ext>
            </a:extLst>
          </p:cNvPr>
          <p:cNvSpPr txBox="1"/>
          <p:nvPr/>
        </p:nvSpPr>
        <p:spPr>
          <a:xfrm>
            <a:off x="457200" y="1447800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</a:t>
            </a: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 prime number.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F036B1D-8D59-469A-A249-229B1CBA16AD}"/>
</file>

<file path=customXml/itemProps2.xml><?xml version="1.0" encoding="utf-8"?>
<ds:datastoreItem xmlns:ds="http://schemas.openxmlformats.org/officeDocument/2006/customXml" ds:itemID="{7D92846D-8F19-48F5-9B8F-F2BAB2C3890E}"/>
</file>

<file path=customXml/itemProps3.xml><?xml version="1.0" encoding="utf-8"?>
<ds:datastoreItem xmlns:ds="http://schemas.openxmlformats.org/officeDocument/2006/customXml" ds:itemID="{3A11928D-59AC-4E77-8D25-05DD76F0DEFE}"/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452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Cambria Math</vt:lpstr>
      <vt:lpstr>Courier New</vt:lpstr>
      <vt:lpstr>Arial</vt:lpstr>
      <vt:lpstr>Office Theme</vt:lpstr>
      <vt:lpstr>Chapter 8</vt:lpstr>
      <vt:lpstr>Definition: Prime and Composite Numbers</vt:lpstr>
      <vt:lpstr>Definition: Greatest Common Divisor (GCD)</vt:lpstr>
      <vt:lpstr>Procedure: Sieve of Eratosthenes</vt:lpstr>
      <vt:lpstr>Procedure: Steps for Using Euclid's Algorithm</vt:lpstr>
      <vt:lpstr>Theorem: Fundamental Theorem of Arithmetic</vt:lpstr>
      <vt:lpstr>Definition: Modular Arithmetic</vt:lpstr>
      <vt:lpstr>Theorem: Fermat's Little Theorem</vt:lpstr>
      <vt:lpstr>Theorem: Contrapositive of Fermat's Little Theorem</vt:lpstr>
      <vt:lpstr>Theorem: Euler's Theorem</vt:lpstr>
      <vt:lpstr>Theorem: (Modified) Euler's Theorem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Mathematically, 2nd Edition</dc:title>
  <dc:creator>Hawkes Learning</dc:creator>
  <cp:lastModifiedBy>kanthi</cp:lastModifiedBy>
  <cp:revision>121</cp:revision>
  <dcterms:created xsi:type="dcterms:W3CDTF">2013-04-26T14:43:13Z</dcterms:created>
  <dcterms:modified xsi:type="dcterms:W3CDTF">2025-10-08T12:16:55Z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